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39.xml" ContentType="application/vnd.openxmlformats-officedocument.presentationml.notesSlide+xml"/>
  <Override PartName="/ppt/notesSlides/notesSlide286.xml" ContentType="application/vnd.openxmlformats-officedocument.presentationml.notes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Override PartName="/ppt/notesSlides/notesSlide264.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242.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notesSlides/notesSlide79.xml" ContentType="application/vnd.openxmlformats-officedocument.presentationml.notesSlide+xml"/>
  <Override PartName="/ppt/notesSlides/notesSlide258.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theme/themeOverride6.xml" ContentType="application/vnd.openxmlformats-officedocument.themeOverr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slideLayouts/slideLayout43.xml" ContentType="application/vnd.openxmlformats-officedocument.presentationml.slideLayout+xml"/>
  <Override PartName="/ppt/notesSlides/notesSlide236.xml" ContentType="application/vnd.openxmlformats-officedocument.presentationml.notesSlide+xml"/>
  <Override PartName="/ppt/notesSlides/notesSlide283.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261.xml" ContentType="application/vnd.openxmlformats-officedocument.presentationml.notesSlide+xml"/>
  <Override PartName="/ppt/slides/slide2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278.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theme/themeOverride14.xml" ContentType="application/vnd.openxmlformats-officedocument.themeOverride+xml"/>
  <Override PartName="/ppt/notesSlides/notesSlide299.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277.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Layouts/slideLayout15.xml" ContentType="application/vnd.openxmlformats-officedocument.presentationml.slideLayout+xml"/>
  <Override PartName="/ppt/theme/themeOverride3.xml" ContentType="application/vnd.openxmlformats-officedocument.themeOverride+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notesSlides/notesSlide255.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notesSlides/notesSlide280.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theme/themeOverride11.xml" ContentType="application/vnd.openxmlformats-officedocument.themeOverride+xml"/>
  <Override PartName="/ppt/notesSlides/notesSlide249.xml" ContentType="application/vnd.openxmlformats-officedocument.presentationml.notesSlide+xml"/>
  <Override PartName="/ppt/notesSlides/notesSlide296.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Layouts/slideLayout34.xml" ContentType="application/vnd.openxmlformats-officedocument.presentationml.slideLayout+xml"/>
  <Override PartName="/ppt/notesSlides/notesSlide227.xml" ContentType="application/vnd.openxmlformats-officedocument.presentationml.notesSlide+xml"/>
  <Override PartName="/ppt/notesSlides/notesSlide27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notesSlides/notesSlide252.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notesSlides/notesSlide268.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notesSlides/notesSlide246.xml" ContentType="application/vnd.openxmlformats-officedocument.presentationml.notesSlide+xml"/>
  <Override PartName="/ppt/notesSlides/notesSlide293.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224.xml" ContentType="application/vnd.openxmlformats-officedocument.presentationml.notesSlide+xml"/>
  <Override PartName="/ppt/notesSlides/notesSlide271.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Default Extension="doc" ContentType="application/msword"/>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theme/theme6.xml" ContentType="application/vnd.openxmlformats-officedocument.theme+xml"/>
  <Override PartName="/ppt/notesSlides/notesSlide117.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Default Extension="bin" ContentType="application/vnd.openxmlformats-officedocument.oleObject"/>
  <Override PartName="/ppt/notesSlides/notesSlide142.xml" ContentType="application/vnd.openxmlformats-officedocument.presentationml.notesSlide+xml"/>
  <Override PartName="/ppt/notesSlides/notesSlide287.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218.xml" ContentType="application/vnd.openxmlformats-officedocument.presentationml.notesSlide+xml"/>
  <Override PartName="/ppt/notesSlides/notesSlide265.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243.xml" ContentType="application/vnd.openxmlformats-officedocument.presentationml.notesSlide+xml"/>
  <Override PartName="/ppt/notesSlides/notesSlide290.xml" ContentType="application/vnd.openxmlformats-officedocument.presentationml.notesSlide+xml"/>
  <Override PartName="/ppt/slides/slide159.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notesSlides/notesSlide221.xml" ContentType="application/vnd.openxmlformats-officedocument.presentationml.notes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158.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36.xml" ContentType="application/vnd.openxmlformats-officedocument.presentationml.notesSlide+xml"/>
  <Override PartName="/ppt/notesSlides/notesSlide183.xml" ContentType="application/vnd.openxmlformats-officedocument.presentationml.notesSlide+xml"/>
  <Override PartName="/ppt/slides/slide67.xml" ContentType="application/vnd.openxmlformats-officedocument.presentationml.slide+xml"/>
  <Override PartName="/ppt/slides/slide238.xml" ContentType="application/vnd.openxmlformats-officedocument.presentationml.slide+xml"/>
  <Override PartName="/ppt/slides/slide285.xml" ContentType="application/vnd.openxmlformats-officedocument.presentationml.slide+xml"/>
  <Override PartName="/ppt/slides/slide301.xml" ContentType="application/vnd.openxmlformats-officedocument.presentationml.slide+xml"/>
  <Override PartName="/ppt/slideLayouts/slideLayout19.xml" ContentType="application/vnd.openxmlformats-officedocument.presentationml.slideLayout+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theme/themeOverride7.xml" ContentType="application/vnd.openxmlformats-officedocument.themeOverride+xml"/>
  <Override PartName="/ppt/notesSlides/notesSlide259.xml" ContentType="application/vnd.openxmlformats-officedocument.presentationml.notesSlid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58.xml" ContentType="application/vnd.openxmlformats-officedocument.presentationml.notesSlide+xml"/>
  <Override PartName="/ppt/notesSlides/notesSlide237.xml" ContentType="application/vnd.openxmlformats-officedocument.presentationml.notesSlide+xml"/>
  <Override PartName="/ppt/notesSlides/notesSlide284.xml" ContentType="application/vnd.openxmlformats-officedocument.presentationml.notesSlide+xml"/>
  <Override PartName="/ppt/notesSlides/notesSlide300.xml" ContentType="application/vnd.openxmlformats-officedocument.presentationml.notesSlide+xml"/>
  <Override PartName="/ppt/slides/slide216.xml" ContentType="application/vnd.openxmlformats-officedocument.presentationml.slide+xml"/>
  <Override PartName="/ppt/slides/slide263.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s/slide241.xml" ContentType="application/vnd.openxmlformats-officedocument.presentationml.slide+xml"/>
  <Override PartName="/ppt/slideLayouts/slideLayout22.xml" ContentType="application/vnd.openxmlformats-officedocument.presentationml.slideLayout+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notesSlides/notesSlide262.xml" ContentType="application/vnd.openxmlformats-officedocument.presentationml.notesSlide+xml"/>
  <Override PartName="/ppt/slides/slide178.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24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theme/themeOverride15.xml" ContentType="application/vnd.openxmlformats-officedocument.themeOverr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notesSlides/notesSlide28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notesSlides/notesSlide267.xml" ContentType="application/vnd.openxmlformats-officedocument.presentationml.notesSlide+xml"/>
  <Override PartName="/ppt/notesSlides/notesSlide27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notesSlides/notesSlide256.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theme/themeOverride4.xml" ContentType="application/vnd.openxmlformats-officedocument.themeOverride+xml"/>
  <Override PartName="/ppt/notesSlides/notesSlide245.xml" ContentType="application/vnd.openxmlformats-officedocument.presentationml.notesSlide+xml"/>
  <Override PartName="/ppt/notesSlides/notesSlide292.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notesSlides/notesSlide270.xml" ContentType="application/vnd.openxmlformats-officedocument.presentationml.notesSlide+xml"/>
  <Override PartName="/ppt/notesSlides/notesSlide28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theme/themeOverride9.xml" ContentType="application/vnd.openxmlformats-officedocument.themeOverride+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theme/themeOverride12.xml" ContentType="application/vnd.openxmlformats-officedocument.themeOverride+xml"/>
  <Override PartName="/ppt/notesSlides/notesSlide297.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notesSlides/notesSlide275.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269.xml" ContentType="application/vnd.openxmlformats-officedocument.presentationml.notes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notesSlides/notesSlide294.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notesSlides/notesSlide27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theme/theme7.xml" ContentType="application/vnd.openxmlformats-officedocument.theme+xml"/>
  <Override PartName="/ppt/notesSlides/notesSlide288.xml" ContentType="application/vnd.openxmlformats-officedocument.presentationml.notesSlide+xml"/>
  <Override PartName="/ppt/slides/slide122.xml" ContentType="application/vnd.openxmlformats-officedocument.presentationml.slide+xml"/>
  <Override PartName="/ppt/slides/slide267.xml" ContentType="application/vnd.openxmlformats-officedocument.presentationml.slide+xml"/>
  <Override PartName="/ppt/slideLayouts/slideLayout48.xml" ContentType="application/vnd.openxmlformats-officedocument.presentationml.slideLayout+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notesSlides/notesSlide266.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244.xml" ContentType="application/vnd.openxmlformats-officedocument.presentationml.notesSlide+xml"/>
  <Override PartName="/ppt/notesSlides/notesSlide291.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theme/theme4.xml" ContentType="application/vnd.openxmlformats-officedocument.them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theme/themeOverride8.xml" ContentType="application/vnd.openxmlformats-officedocument.themeOverride+xml"/>
  <Override PartName="/ppt/notesSlides/notesSlide30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slideLayouts/slideLayout45.xml" ContentType="application/vnd.openxmlformats-officedocument.presentationml.slideLayout+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notesSlides/notesSlide285.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63.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Default Extension="wav" ContentType="audio/wav"/>
  <Override PartName="/ppt/notesSlides/notesSlide62.xml" ContentType="application/vnd.openxmlformats-officedocument.presentationml.notesSlide+xml"/>
  <Override PartName="/ppt/slides/slide179.xml" ContentType="application/vnd.openxmlformats-officedocument.presentationml.slide+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notesSlides/notesSlide279.xml" ContentType="application/vnd.openxmlformats-officedocument.presentationml.notes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Layouts/slideLayout17.xml" ContentType="application/vnd.openxmlformats-officedocument.presentationml.slideLayout+xml"/>
  <Override PartName="/ppt/notesSlides/notesSlide112.xml" ContentType="application/vnd.openxmlformats-officedocument.presentationml.notesSlide+xml"/>
  <Override PartName="/ppt/theme/themeOverride5.xml" ContentType="application/vnd.openxmlformats-officedocument.themeOverride+xml"/>
  <Override PartName="/ppt/notesSlides/notesSlide25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notesSlides/notesSlide235.xml" ContentType="application/vnd.openxmlformats-officedocument.presentationml.notesSlide+xml"/>
  <Override PartName="/ppt/notesSlides/notesSlide282.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Layouts/slideLayout20.xml" ContentType="application/vnd.openxmlformats-officedocument.presentationml.slideLayout+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notesSlides/notesSlide26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299.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theme/themeOverride13.xml" ContentType="application/vnd.openxmlformats-officedocument.themeOverride+xml"/>
  <Override PartName="/ppt/notesSlides/notesSlide298.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notesSlides/notesSlide276.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notesSlides/notesSlide207.xml" ContentType="application/vnd.openxmlformats-officedocument.presentationml.notesSlide+xml"/>
  <Override PartName="/ppt/notesSlides/notesSlide254.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notesSlides/notesSlide169.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notesSlides/notesSlide31.xml" ContentType="application/vnd.openxmlformats-officedocument.presentationml.notesSlide+xml"/>
  <Default Extension="vml" ContentType="application/vnd.openxmlformats-officedocument.vmlDrawing"/>
  <Override PartName="/ppt/notesSlides/notesSlide210.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notesSlides/notesSlide125.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s/slide296.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248.xml" ContentType="application/vnd.openxmlformats-officedocument.presentationml.notesSlide+xml"/>
  <Override PartName="/ppt/slideMasters/slideMaster1.xml" ContentType="application/vnd.openxmlformats-officedocument.presentationml.slideMaster+xml"/>
  <Override PartName="/ppt/slides/slide227.xml" ContentType="application/vnd.openxmlformats-officedocument.presentationml.slide+xml"/>
  <Override PartName="/ppt/slides/slide274.xml" ContentType="application/vnd.openxmlformats-officedocument.presentationml.slid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theme/themeOverride10.xml" ContentType="application/vnd.openxmlformats-officedocument.themeOverride+xml"/>
  <Override PartName="/ppt/notesSlides/notesSlide295.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226.xml" ContentType="application/vnd.openxmlformats-officedocument.presentationml.notesSlide+xml"/>
  <Override PartName="/ppt/notesSlides/notesSlide273.xml" ContentType="application/vnd.openxmlformats-officedocument.presentationml.notesSlide+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67" r:id="rId3"/>
    <p:sldMasterId id="2147483669" r:id="rId4"/>
    <p:sldMasterId id="2147483670" r:id="rId5"/>
  </p:sldMasterIdLst>
  <p:notesMasterIdLst>
    <p:notesMasterId r:id="rId308"/>
  </p:notesMasterIdLst>
  <p:handoutMasterIdLst>
    <p:handoutMasterId r:id="rId309"/>
  </p:handoutMasterIdLst>
  <p:sldIdLst>
    <p:sldId id="569" r:id="rId6"/>
    <p:sldId id="257" r:id="rId7"/>
    <p:sldId id="455" r:id="rId8"/>
    <p:sldId id="574" r:id="rId9"/>
    <p:sldId id="258" r:id="rId10"/>
    <p:sldId id="496" r:id="rId11"/>
    <p:sldId id="497" r:id="rId12"/>
    <p:sldId id="498" r:id="rId13"/>
    <p:sldId id="499" r:id="rId14"/>
    <p:sldId id="501" r:id="rId15"/>
    <p:sldId id="502" r:id="rId16"/>
    <p:sldId id="503" r:id="rId17"/>
    <p:sldId id="504" r:id="rId18"/>
    <p:sldId id="505" r:id="rId19"/>
    <p:sldId id="506" r:id="rId20"/>
    <p:sldId id="507" r:id="rId21"/>
    <p:sldId id="508" r:id="rId22"/>
    <p:sldId id="509" r:id="rId23"/>
    <p:sldId id="259" r:id="rId24"/>
    <p:sldId id="260" r:id="rId25"/>
    <p:sldId id="593" r:id="rId26"/>
    <p:sldId id="261" r:id="rId27"/>
    <p:sldId id="262" r:id="rId28"/>
    <p:sldId id="306" r:id="rId29"/>
    <p:sldId id="263" r:id="rId30"/>
    <p:sldId id="582" r:id="rId31"/>
    <p:sldId id="594" r:id="rId32"/>
    <p:sldId id="264" r:id="rId33"/>
    <p:sldId id="265" r:id="rId34"/>
    <p:sldId id="266" r:id="rId35"/>
    <p:sldId id="492" r:id="rId36"/>
    <p:sldId id="490" r:id="rId37"/>
    <p:sldId id="333" r:id="rId38"/>
    <p:sldId id="267" r:id="rId39"/>
    <p:sldId id="268" r:id="rId40"/>
    <p:sldId id="269" r:id="rId41"/>
    <p:sldId id="270" r:id="rId42"/>
    <p:sldId id="271" r:id="rId43"/>
    <p:sldId id="474" r:id="rId44"/>
    <p:sldId id="590" r:id="rId45"/>
    <p:sldId id="307" r:id="rId46"/>
    <p:sldId id="577" r:id="rId47"/>
    <p:sldId id="578" r:id="rId48"/>
    <p:sldId id="579" r:id="rId49"/>
    <p:sldId id="580" r:id="rId50"/>
    <p:sldId id="308" r:id="rId51"/>
    <p:sldId id="524" r:id="rId52"/>
    <p:sldId id="525" r:id="rId53"/>
    <p:sldId id="526" r:id="rId54"/>
    <p:sldId id="527" r:id="rId55"/>
    <p:sldId id="528" r:id="rId56"/>
    <p:sldId id="529" r:id="rId57"/>
    <p:sldId id="530" r:id="rId58"/>
    <p:sldId id="531" r:id="rId59"/>
    <p:sldId id="532" r:id="rId60"/>
    <p:sldId id="533" r:id="rId61"/>
    <p:sldId id="534" r:id="rId62"/>
    <p:sldId id="535" r:id="rId63"/>
    <p:sldId id="536" r:id="rId64"/>
    <p:sldId id="537" r:id="rId65"/>
    <p:sldId id="538" r:id="rId66"/>
    <p:sldId id="539" r:id="rId67"/>
    <p:sldId id="540" r:id="rId68"/>
    <p:sldId id="541" r:id="rId69"/>
    <p:sldId id="542" r:id="rId70"/>
    <p:sldId id="543" r:id="rId71"/>
    <p:sldId id="544" r:id="rId72"/>
    <p:sldId id="545" r:id="rId73"/>
    <p:sldId id="546" r:id="rId74"/>
    <p:sldId id="547" r:id="rId75"/>
    <p:sldId id="548" r:id="rId76"/>
    <p:sldId id="549" r:id="rId77"/>
    <p:sldId id="550" r:id="rId78"/>
    <p:sldId id="551" r:id="rId79"/>
    <p:sldId id="552" r:id="rId80"/>
    <p:sldId id="553" r:id="rId81"/>
    <p:sldId id="554" r:id="rId82"/>
    <p:sldId id="555" r:id="rId83"/>
    <p:sldId id="556" r:id="rId84"/>
    <p:sldId id="557" r:id="rId85"/>
    <p:sldId id="558" r:id="rId86"/>
    <p:sldId id="559" r:id="rId87"/>
    <p:sldId id="560" r:id="rId88"/>
    <p:sldId id="309" r:id="rId89"/>
    <p:sldId id="310" r:id="rId90"/>
    <p:sldId id="311" r:id="rId91"/>
    <p:sldId id="312" r:id="rId92"/>
    <p:sldId id="272" r:id="rId93"/>
    <p:sldId id="273" r:id="rId94"/>
    <p:sldId id="328" r:id="rId95"/>
    <p:sldId id="329" r:id="rId96"/>
    <p:sldId id="330" r:id="rId97"/>
    <p:sldId id="331" r:id="rId98"/>
    <p:sldId id="444" r:id="rId99"/>
    <p:sldId id="274" r:id="rId100"/>
    <p:sldId id="445" r:id="rId101"/>
    <p:sldId id="446" r:id="rId102"/>
    <p:sldId id="447" r:id="rId103"/>
    <p:sldId id="570" r:id="rId104"/>
    <p:sldId id="571" r:id="rId105"/>
    <p:sldId id="572" r:id="rId106"/>
    <p:sldId id="573" r:id="rId107"/>
    <p:sldId id="475" r:id="rId108"/>
    <p:sldId id="585" r:id="rId109"/>
    <p:sldId id="589" r:id="rId110"/>
    <p:sldId id="586" r:id="rId111"/>
    <p:sldId id="587" r:id="rId112"/>
    <p:sldId id="588" r:id="rId113"/>
    <p:sldId id="275" r:id="rId114"/>
    <p:sldId id="276" r:id="rId115"/>
    <p:sldId id="277" r:id="rId116"/>
    <p:sldId id="477" r:id="rId117"/>
    <p:sldId id="478" r:id="rId118"/>
    <p:sldId id="479" r:id="rId119"/>
    <p:sldId id="481" r:id="rId120"/>
    <p:sldId id="482" r:id="rId121"/>
    <p:sldId id="484" r:id="rId122"/>
    <p:sldId id="485" r:id="rId123"/>
    <p:sldId id="486" r:id="rId124"/>
    <p:sldId id="487" r:id="rId125"/>
    <p:sldId id="278" r:id="rId126"/>
    <p:sldId id="493" r:id="rId127"/>
    <p:sldId id="494" r:id="rId128"/>
    <p:sldId id="279" r:id="rId129"/>
    <p:sldId id="583" r:id="rId130"/>
    <p:sldId id="584" r:id="rId131"/>
    <p:sldId id="476" r:id="rId132"/>
    <p:sldId id="280" r:id="rId133"/>
    <p:sldId id="281" r:id="rId134"/>
    <p:sldId id="282" r:id="rId135"/>
    <p:sldId id="283" r:id="rId136"/>
    <p:sldId id="284" r:id="rId137"/>
    <p:sldId id="285" r:id="rId138"/>
    <p:sldId id="286" r:id="rId139"/>
    <p:sldId id="287" r:id="rId140"/>
    <p:sldId id="288" r:id="rId141"/>
    <p:sldId id="289" r:id="rId142"/>
    <p:sldId id="290" r:id="rId143"/>
    <p:sldId id="291" r:id="rId144"/>
    <p:sldId id="292" r:id="rId145"/>
    <p:sldId id="293" r:id="rId146"/>
    <p:sldId id="294" r:id="rId147"/>
    <p:sldId id="295" r:id="rId148"/>
    <p:sldId id="296" r:id="rId149"/>
    <p:sldId id="332" r:id="rId150"/>
    <p:sldId id="297" r:id="rId151"/>
    <p:sldId id="298" r:id="rId152"/>
    <p:sldId id="299" r:id="rId153"/>
    <p:sldId id="300" r:id="rId154"/>
    <p:sldId id="301" r:id="rId155"/>
    <p:sldId id="302" r:id="rId156"/>
    <p:sldId id="303" r:id="rId157"/>
    <p:sldId id="304" r:id="rId158"/>
    <p:sldId id="305" r:id="rId159"/>
    <p:sldId id="313" r:id="rId160"/>
    <p:sldId id="314" r:id="rId161"/>
    <p:sldId id="315" r:id="rId162"/>
    <p:sldId id="316" r:id="rId163"/>
    <p:sldId id="317" r:id="rId164"/>
    <p:sldId id="318" r:id="rId165"/>
    <p:sldId id="319" r:id="rId166"/>
    <p:sldId id="320" r:id="rId167"/>
    <p:sldId id="321" r:id="rId168"/>
    <p:sldId id="322" r:id="rId169"/>
    <p:sldId id="495" r:id="rId170"/>
    <p:sldId id="510" r:id="rId171"/>
    <p:sldId id="511" r:id="rId172"/>
    <p:sldId id="512" r:id="rId173"/>
    <p:sldId id="513" r:id="rId174"/>
    <p:sldId id="514" r:id="rId175"/>
    <p:sldId id="515" r:id="rId176"/>
    <p:sldId id="516" r:id="rId177"/>
    <p:sldId id="517" r:id="rId178"/>
    <p:sldId id="518" r:id="rId179"/>
    <p:sldId id="519" r:id="rId180"/>
    <p:sldId id="520" r:id="rId181"/>
    <p:sldId id="521" r:id="rId182"/>
    <p:sldId id="522" r:id="rId183"/>
    <p:sldId id="523" r:id="rId184"/>
    <p:sldId id="323" r:id="rId185"/>
    <p:sldId id="324" r:id="rId186"/>
    <p:sldId id="325" r:id="rId187"/>
    <p:sldId id="326" r:id="rId188"/>
    <p:sldId id="327" r:id="rId189"/>
    <p:sldId id="335" r:id="rId190"/>
    <p:sldId id="488" r:id="rId191"/>
    <p:sldId id="336" r:id="rId192"/>
    <p:sldId id="337" r:id="rId193"/>
    <p:sldId id="338" r:id="rId194"/>
    <p:sldId id="339" r:id="rId195"/>
    <p:sldId id="340" r:id="rId196"/>
    <p:sldId id="341" r:id="rId197"/>
    <p:sldId id="344" r:id="rId198"/>
    <p:sldId id="345" r:id="rId199"/>
    <p:sldId id="489" r:id="rId200"/>
    <p:sldId id="346" r:id="rId201"/>
    <p:sldId id="348" r:id="rId202"/>
    <p:sldId id="349" r:id="rId203"/>
    <p:sldId id="491" r:id="rId204"/>
    <p:sldId id="350" r:id="rId205"/>
    <p:sldId id="351" r:id="rId206"/>
    <p:sldId id="575" r:id="rId207"/>
    <p:sldId id="576" r:id="rId208"/>
    <p:sldId id="352" r:id="rId209"/>
    <p:sldId id="353" r:id="rId210"/>
    <p:sldId id="354" r:id="rId211"/>
    <p:sldId id="355" r:id="rId212"/>
    <p:sldId id="356" r:id="rId213"/>
    <p:sldId id="357" r:id="rId214"/>
    <p:sldId id="358" r:id="rId215"/>
    <p:sldId id="359" r:id="rId216"/>
    <p:sldId id="449" r:id="rId217"/>
    <p:sldId id="450" r:id="rId218"/>
    <p:sldId id="451" r:id="rId219"/>
    <p:sldId id="452" r:id="rId220"/>
    <p:sldId id="453" r:id="rId221"/>
    <p:sldId id="454" r:id="rId222"/>
    <p:sldId id="448" r:id="rId223"/>
    <p:sldId id="362" r:id="rId224"/>
    <p:sldId id="363" r:id="rId225"/>
    <p:sldId id="364" r:id="rId226"/>
    <p:sldId id="365" r:id="rId227"/>
    <p:sldId id="366" r:id="rId228"/>
    <p:sldId id="465" r:id="rId229"/>
    <p:sldId id="466" r:id="rId230"/>
    <p:sldId id="467" r:id="rId231"/>
    <p:sldId id="468" r:id="rId232"/>
    <p:sldId id="469" r:id="rId233"/>
    <p:sldId id="470" r:id="rId234"/>
    <p:sldId id="471" r:id="rId235"/>
    <p:sldId id="472" r:id="rId236"/>
    <p:sldId id="473" r:id="rId237"/>
    <p:sldId id="456" r:id="rId238"/>
    <p:sldId id="457" r:id="rId239"/>
    <p:sldId id="458" r:id="rId240"/>
    <p:sldId id="459" r:id="rId241"/>
    <p:sldId id="460" r:id="rId242"/>
    <p:sldId id="591" r:id="rId243"/>
    <p:sldId id="461" r:id="rId244"/>
    <p:sldId id="462" r:id="rId245"/>
    <p:sldId id="463" r:id="rId246"/>
    <p:sldId id="464" r:id="rId247"/>
    <p:sldId id="384" r:id="rId248"/>
    <p:sldId id="385" r:id="rId249"/>
    <p:sldId id="386" r:id="rId250"/>
    <p:sldId id="387" r:id="rId251"/>
    <p:sldId id="388" r:id="rId252"/>
    <p:sldId id="389" r:id="rId253"/>
    <p:sldId id="390" r:id="rId254"/>
    <p:sldId id="391" r:id="rId255"/>
    <p:sldId id="392" r:id="rId256"/>
    <p:sldId id="393" r:id="rId257"/>
    <p:sldId id="394" r:id="rId258"/>
    <p:sldId id="395" r:id="rId259"/>
    <p:sldId id="396" r:id="rId260"/>
    <p:sldId id="397" r:id="rId261"/>
    <p:sldId id="398" r:id="rId262"/>
    <p:sldId id="399" r:id="rId263"/>
    <p:sldId id="400" r:id="rId264"/>
    <p:sldId id="401" r:id="rId265"/>
    <p:sldId id="402" r:id="rId266"/>
    <p:sldId id="403" r:id="rId267"/>
    <p:sldId id="404" r:id="rId268"/>
    <p:sldId id="405" r:id="rId269"/>
    <p:sldId id="406" r:id="rId270"/>
    <p:sldId id="407" r:id="rId271"/>
    <p:sldId id="408" r:id="rId272"/>
    <p:sldId id="409" r:id="rId273"/>
    <p:sldId id="410" r:id="rId274"/>
    <p:sldId id="411" r:id="rId275"/>
    <p:sldId id="412" r:id="rId276"/>
    <p:sldId id="413" r:id="rId277"/>
    <p:sldId id="414" r:id="rId278"/>
    <p:sldId id="415" r:id="rId279"/>
    <p:sldId id="416" r:id="rId280"/>
    <p:sldId id="417" r:id="rId281"/>
    <p:sldId id="418" r:id="rId282"/>
    <p:sldId id="419" r:id="rId283"/>
    <p:sldId id="420" r:id="rId284"/>
    <p:sldId id="421" r:id="rId285"/>
    <p:sldId id="422" r:id="rId286"/>
    <p:sldId id="423" r:id="rId287"/>
    <p:sldId id="424" r:id="rId288"/>
    <p:sldId id="425" r:id="rId289"/>
    <p:sldId id="426" r:id="rId290"/>
    <p:sldId id="427" r:id="rId291"/>
    <p:sldId id="428" r:id="rId292"/>
    <p:sldId id="429" r:id="rId293"/>
    <p:sldId id="430" r:id="rId294"/>
    <p:sldId id="431" r:id="rId295"/>
    <p:sldId id="432" r:id="rId296"/>
    <p:sldId id="433" r:id="rId297"/>
    <p:sldId id="434" r:id="rId298"/>
    <p:sldId id="435" r:id="rId299"/>
    <p:sldId id="436" r:id="rId300"/>
    <p:sldId id="437" r:id="rId301"/>
    <p:sldId id="438" r:id="rId302"/>
    <p:sldId id="439" r:id="rId303"/>
    <p:sldId id="440" r:id="rId304"/>
    <p:sldId id="441" r:id="rId305"/>
    <p:sldId id="442" r:id="rId306"/>
    <p:sldId id="443" r:id="rId30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292929"/>
    <a:srgbClr val="9999FF"/>
    <a:srgbClr val="0099CC"/>
    <a:srgbClr val="3366FF"/>
    <a:srgbClr val="FF2F2F"/>
    <a:srgbClr val="FF3B3B"/>
    <a:srgbClr val="FF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695" autoAdjust="0"/>
    <p:restoredTop sz="60691" autoAdjust="0"/>
  </p:normalViewPr>
  <p:slideViewPr>
    <p:cSldViewPr snapToGrid="0">
      <p:cViewPr varScale="1">
        <p:scale>
          <a:sx n="66" d="100"/>
          <a:sy n="66" d="100"/>
        </p:scale>
        <p:origin x="-143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303" Type="http://schemas.openxmlformats.org/officeDocument/2006/relationships/slide" Target="slides/slide298.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slide" Target="slides/slide242.xml"/><Relationship Id="rId107" Type="http://schemas.openxmlformats.org/officeDocument/2006/relationships/slide" Target="slides/slide102.xml"/><Relationship Id="rId268" Type="http://schemas.openxmlformats.org/officeDocument/2006/relationships/slide" Target="slides/slide263.xml"/><Relationship Id="rId289" Type="http://schemas.openxmlformats.org/officeDocument/2006/relationships/slide" Target="slides/slide284.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slide" Target="slides/slide274.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slide" Target="slides/slide275.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291" Type="http://schemas.openxmlformats.org/officeDocument/2006/relationships/slide" Target="slides/slide286.xml"/><Relationship Id="rId305" Type="http://schemas.openxmlformats.org/officeDocument/2006/relationships/slide" Target="slides/slide300.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281" Type="http://schemas.openxmlformats.org/officeDocument/2006/relationships/slide" Target="slides/slide276.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92" Type="http://schemas.openxmlformats.org/officeDocument/2006/relationships/slide" Target="slides/slide287.xml"/><Relationship Id="rId306" Type="http://schemas.openxmlformats.org/officeDocument/2006/relationships/slide" Target="slides/slide301.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slide" Target="slides/slide235.xml"/><Relationship Id="rId245" Type="http://schemas.openxmlformats.org/officeDocument/2006/relationships/slide" Target="slides/slide240.xml"/><Relationship Id="rId261" Type="http://schemas.openxmlformats.org/officeDocument/2006/relationships/slide" Target="slides/slide256.xml"/><Relationship Id="rId266" Type="http://schemas.openxmlformats.org/officeDocument/2006/relationships/slide" Target="slides/slide261.xml"/><Relationship Id="rId287" Type="http://schemas.openxmlformats.org/officeDocument/2006/relationships/slide" Target="slides/slide282.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282" Type="http://schemas.openxmlformats.org/officeDocument/2006/relationships/slide" Target="slides/slide277.xml"/><Relationship Id="rId312"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slideMaster" Target="slideMasters/slideMaster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1" Type="http://schemas.openxmlformats.org/officeDocument/2006/relationships/slide" Target="slides/slide246.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72" Type="http://schemas.openxmlformats.org/officeDocument/2006/relationships/slide" Target="slides/slide267.xml"/><Relationship Id="rId293" Type="http://schemas.openxmlformats.org/officeDocument/2006/relationships/slide" Target="slides/slide288.xml"/><Relationship Id="rId302" Type="http://schemas.openxmlformats.org/officeDocument/2006/relationships/slide" Target="slides/slide297.xml"/><Relationship Id="rId307" Type="http://schemas.openxmlformats.org/officeDocument/2006/relationships/slide" Target="slides/slide30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slide" Target="slides/slide236.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262" Type="http://schemas.openxmlformats.org/officeDocument/2006/relationships/slide" Target="slides/slide257.xml"/><Relationship Id="rId283" Type="http://schemas.openxmlformats.org/officeDocument/2006/relationships/slide" Target="slides/slide278.xml"/><Relationship Id="rId313"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294" Type="http://schemas.openxmlformats.org/officeDocument/2006/relationships/slide" Target="slides/slide289.xml"/><Relationship Id="rId308" Type="http://schemas.openxmlformats.org/officeDocument/2006/relationships/notesMaster" Target="notesMasters/notesMaster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handoutMaster" Target="handoutMasters/handoutMaster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openxmlformats.org/officeDocument/2006/relationships/presProps" Target="presProps.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slideMaster" Target="slideMasters/slideMaster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viewProps" Target="viewProps.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slideMaster" Target="slideMasters/slideMaster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image" Target="../media/image13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2.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2.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4.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55.png"/></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image" Target="../media/image156.png"/></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image" Target="../media/image158.png"/></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image" Target="../media/image16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image" Target="../media/image163.png"/></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image" Target="../media/image16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7802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7802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802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332B8CE-CB08-4E26-93BC-A9724C5CBD97}"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14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8B87FED-2A97-486B-8C70-5DE5EDE209B7}"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3" Type="http://schemas.openxmlformats.org/officeDocument/2006/relationships/hyperlink" Target="http://www.backflip.com/perl/go.pl?url=18424627" TargetMode="External"/><Relationship Id="rId7" Type="http://schemas.openxmlformats.org/officeDocument/2006/relationships/hyperlink" Target="window.status=%22http:/www.learner.org/vod/vod_window.html?pid=801%22;%20return%20true" TargetMode="External"/><Relationship Id="rId2" Type="http://schemas.openxmlformats.org/officeDocument/2006/relationships/slide" Target="../slides/slide302.xml"/><Relationship Id="rId1" Type="http://schemas.openxmlformats.org/officeDocument/2006/relationships/notesMaster" Target="../notesMasters/notesMaster1.xml"/><Relationship Id="rId6" Type="http://schemas.openxmlformats.org/officeDocument/2006/relationships/hyperlink" Target="http://www.backflip.com/perl/go.pl?url=18424628" TargetMode="External"/><Relationship Id="rId5" Type="http://schemas.openxmlformats.org/officeDocument/2006/relationships/hyperlink" Target="http://www.backflip.com/members/ANNENBERG/14004380/page=1/sort=0" TargetMode="External"/><Relationship Id="rId4" Type="http://schemas.openxmlformats.org/officeDocument/2006/relationships/hyperlink" Target="window.status=%22http:/www.learner.org/vod/vod_window.html?pid=800%22;%20return%20true"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2"/>
          <p:cNvSpPr>
            <a:spLocks noRot="1" noChangeArrowheads="1" noTextEdit="1"/>
          </p:cNvSpPr>
          <p:nvPr>
            <p:ph type="sldImg"/>
          </p:nvPr>
        </p:nvSpPr>
        <p:spPr>
          <a:ln/>
        </p:spPr>
      </p:sp>
      <p:sp>
        <p:nvSpPr>
          <p:cNvPr id="1161219" name="Rectangle 3"/>
          <p:cNvSpPr>
            <a:spLocks noGrp="1" noChangeArrowheads="1"/>
          </p:cNvSpPr>
          <p:nvPr>
            <p:ph type="body" idx="1"/>
          </p:nvPr>
        </p:nvSpPr>
        <p:spPr/>
        <p:txBody>
          <a:bodyPr/>
          <a:lstStyle/>
          <a:p>
            <a:pPr marL="228600" indent="-228600"/>
            <a:r>
              <a:rPr lang="en-US" b="1"/>
              <a:t>ALL students should;</a:t>
            </a:r>
            <a:r>
              <a:rPr lang="en-US"/>
              <a:t> </a:t>
            </a:r>
          </a:p>
          <a:p>
            <a:pPr marL="228600" indent="-228600"/>
            <a:r>
              <a:rPr lang="en-US"/>
              <a:t>Understand that when forming chemical bonds atoms are attempting to form more stable electronic configurations </a:t>
            </a:r>
          </a:p>
          <a:p>
            <a:pPr marL="228600" indent="-228600"/>
            <a:r>
              <a:rPr lang="en-US"/>
              <a:t>Understand the essential difference between intra and inter bonding </a:t>
            </a:r>
          </a:p>
          <a:p>
            <a:pPr marL="228600" indent="-228600"/>
            <a:r>
              <a:rPr lang="en-US"/>
              <a:t>Understand the concept of ionic bonding and the nature of the ionic bond </a:t>
            </a:r>
          </a:p>
          <a:p>
            <a:pPr marL="228600" indent="-228600"/>
            <a:r>
              <a:rPr lang="en-US"/>
              <a:t>Understand the concept of covalent bonding and the nature of the covalent bond </a:t>
            </a:r>
          </a:p>
          <a:p>
            <a:pPr marL="228600" indent="-228600"/>
            <a:r>
              <a:rPr lang="en-US"/>
              <a:t>Be able to draw Lewis structures </a:t>
            </a:r>
          </a:p>
          <a:p>
            <a:pPr marL="228600" indent="-228600"/>
            <a:r>
              <a:rPr lang="en-US"/>
              <a:t>Understand the concept of resonance and formal charge as related to Lewis structures </a:t>
            </a:r>
          </a:p>
          <a:p>
            <a:pPr marL="228600" indent="-228600"/>
            <a:r>
              <a:rPr lang="en-US"/>
              <a:t>Be able to predict the shape of, and bond angles in, simple molecules and ions using VSEPR theory </a:t>
            </a:r>
          </a:p>
          <a:p>
            <a:pPr marL="228600" indent="-228600"/>
            <a:r>
              <a:rPr lang="en-US"/>
              <a:t>Understand the concept of the coordinate bond related to Lewis structures </a:t>
            </a:r>
          </a:p>
          <a:p>
            <a:pPr marL="228600" indent="-228600"/>
            <a:r>
              <a:rPr lang="en-US"/>
              <a:t>Understand that ionic bonding and covalent bonding are at two ends of a sliding scale of bond type </a:t>
            </a:r>
          </a:p>
          <a:p>
            <a:pPr marL="228600" indent="-228600"/>
            <a:r>
              <a:rPr lang="en-US"/>
              <a:t>Understand the concept of electronegativity </a:t>
            </a:r>
          </a:p>
          <a:p>
            <a:pPr marL="228600" indent="-228600"/>
            <a:r>
              <a:rPr lang="en-US"/>
              <a:t>Understand that polarization caused by small highly charged cations leads to ionic compounds exhibiting some covalent character </a:t>
            </a:r>
          </a:p>
          <a:p>
            <a:pPr marL="228600" indent="-228600"/>
            <a:r>
              <a:rPr lang="en-US"/>
              <a:t>Understand that differences in electronegativity in covalent molecules causes dipoles and some ionic character in covalent compounds </a:t>
            </a:r>
          </a:p>
          <a:p>
            <a:pPr marL="228600" indent="-228600"/>
            <a:r>
              <a:rPr lang="en-US"/>
              <a:t>Understand under what circumstances molecules exhibit polarity </a:t>
            </a:r>
          </a:p>
          <a:p>
            <a:pPr marL="228600" indent="-228600"/>
            <a:r>
              <a:rPr lang="en-US"/>
              <a:t>Be able to predict the shapes of simple molecules and ions using Lewis structures </a:t>
            </a:r>
          </a:p>
          <a:p>
            <a:pPr marL="228600" indent="-228600"/>
            <a:r>
              <a:rPr lang="en-US"/>
              <a:t>Understand the occurrence, nature and relative strength of hydrogen bonds, dipole-dipole interactions and London dispersion forces </a:t>
            </a:r>
          </a:p>
          <a:p>
            <a:pPr marL="228600" indent="-228600"/>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2"/>
          <p:cNvSpPr>
            <a:spLocks noRot="1" noChangeArrowheads="1" noTextEdit="1"/>
          </p:cNvSpPr>
          <p:nvPr>
            <p:ph type="sldImg"/>
          </p:nvPr>
        </p:nvSpPr>
        <p:spPr>
          <a:ln/>
        </p:spPr>
      </p:sp>
      <p:sp>
        <p:nvSpPr>
          <p:cNvPr id="95846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298" name="Rectangle 2"/>
          <p:cNvSpPr>
            <a:spLocks noRot="1" noChangeArrowheads="1" noTextEdit="1"/>
          </p:cNvSpPr>
          <p:nvPr>
            <p:ph type="sldImg"/>
          </p:nvPr>
        </p:nvSpPr>
        <p:spPr>
          <a:ln/>
        </p:spPr>
      </p:sp>
      <p:sp>
        <p:nvSpPr>
          <p:cNvPr id="1207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Rectangle 2"/>
          <p:cNvSpPr>
            <a:spLocks noRot="1" noChangeArrowheads="1" noTextEdit="1"/>
          </p:cNvSpPr>
          <p:nvPr>
            <p:ph type="sldImg"/>
          </p:nvPr>
        </p:nvSpPr>
        <p:spPr>
          <a:ln/>
        </p:spPr>
      </p:sp>
      <p:sp>
        <p:nvSpPr>
          <p:cNvPr id="1208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2"/>
          <p:cNvSpPr>
            <a:spLocks noRot="1" noChangeArrowheads="1" noTextEdit="1"/>
          </p:cNvSpPr>
          <p:nvPr>
            <p:ph type="sldImg"/>
          </p:nvPr>
        </p:nvSpPr>
        <p:spPr>
          <a:ln/>
        </p:spPr>
      </p:sp>
      <p:sp>
        <p:nvSpPr>
          <p:cNvPr id="1209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2"/>
          <p:cNvSpPr>
            <a:spLocks noRot="1" noChangeArrowheads="1" noTextEdit="1"/>
          </p:cNvSpPr>
          <p:nvPr>
            <p:ph type="sldImg"/>
          </p:nvPr>
        </p:nvSpPr>
        <p:spPr>
          <a:ln/>
        </p:spPr>
      </p:sp>
      <p:sp>
        <p:nvSpPr>
          <p:cNvPr id="1210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6" name="Rectangle 2"/>
          <p:cNvSpPr>
            <a:spLocks noRot="1" noChangeArrowheads="1" noTextEdit="1"/>
          </p:cNvSpPr>
          <p:nvPr>
            <p:ph type="sldImg"/>
          </p:nvPr>
        </p:nvSpPr>
        <p:spPr>
          <a:ln/>
        </p:spPr>
      </p:sp>
      <p:sp>
        <p:nvSpPr>
          <p:cNvPr id="1147907" name="Rectangle 3"/>
          <p:cNvSpPr>
            <a:spLocks noGrp="1" noChangeArrowheads="1"/>
          </p:cNvSpPr>
          <p:nvPr>
            <p:ph type="body" idx="1"/>
          </p:nvPr>
        </p:nvSpPr>
        <p:spPr>
          <a:xfrm>
            <a:off x="914400" y="4343400"/>
            <a:ext cx="5029200" cy="4114800"/>
          </a:xfrm>
        </p:spPr>
        <p:txBody>
          <a:bodyPr/>
          <a:lstStyle/>
          <a:p>
            <a:r>
              <a:rPr lang="en-US"/>
              <a:t>Slide adapted from Jeremey Schneider’s work.  Chalkbored.com.  All rights reserved.</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4" name="Rectangle 2"/>
          <p:cNvSpPr>
            <a:spLocks noRot="1" noChangeArrowheads="1" noTextEdit="1"/>
          </p:cNvSpPr>
          <p:nvPr>
            <p:ph type="sldImg"/>
          </p:nvPr>
        </p:nvSpPr>
        <p:spPr>
          <a:ln/>
        </p:spPr>
      </p:sp>
      <p:sp>
        <p:nvSpPr>
          <p:cNvPr id="1211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418" name="Rectangle 2"/>
          <p:cNvSpPr>
            <a:spLocks noRot="1" noChangeArrowheads="1" noTextEdit="1"/>
          </p:cNvSpPr>
          <p:nvPr>
            <p:ph type="sldImg"/>
          </p:nvPr>
        </p:nvSpPr>
        <p:spPr>
          <a:ln/>
        </p:spPr>
      </p:sp>
      <p:sp>
        <p:nvSpPr>
          <p:cNvPr id="1212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442" name="Rectangle 2"/>
          <p:cNvSpPr>
            <a:spLocks noRot="1" noChangeArrowheads="1" noTextEdit="1"/>
          </p:cNvSpPr>
          <p:nvPr>
            <p:ph type="sldImg"/>
          </p:nvPr>
        </p:nvSpPr>
        <p:spPr>
          <a:ln/>
        </p:spPr>
      </p:sp>
      <p:sp>
        <p:nvSpPr>
          <p:cNvPr id="1213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466" name="Rectangle 2"/>
          <p:cNvSpPr>
            <a:spLocks noRot="1" noChangeArrowheads="1" noTextEdit="1"/>
          </p:cNvSpPr>
          <p:nvPr>
            <p:ph type="sldImg"/>
          </p:nvPr>
        </p:nvSpPr>
        <p:spPr>
          <a:ln/>
        </p:spPr>
      </p:sp>
      <p:sp>
        <p:nvSpPr>
          <p:cNvPr id="1214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Ro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Rot="1" noChangeArrowheads="1" noTextEdit="1"/>
          </p:cNvSpPr>
          <p:nvPr>
            <p:ph type="sldImg"/>
          </p:nvPr>
        </p:nvSpPr>
        <p:spPr>
          <a:ln/>
        </p:spPr>
      </p:sp>
      <p:sp>
        <p:nvSpPr>
          <p:cNvPr id="96051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Ro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en-US"/>
              <a:t>A more sophisticated treatment of bonding  is a quantum mechanical description of bonding, in which bonding electrons are viewed as being localized between the nuclei of the bonded atoms</a:t>
            </a:r>
          </a:p>
          <a:p>
            <a:endParaRPr lang="en-US" sz="500"/>
          </a:p>
          <a:p>
            <a:r>
              <a:rPr lang="en-US"/>
              <a:t>•  The overlap of bonding orbitals is increased through a process called </a:t>
            </a:r>
            <a:r>
              <a:rPr lang="en-US" b="1" i="1"/>
              <a:t>hybridization</a:t>
            </a:r>
            <a:r>
              <a:rPr lang="en-US"/>
              <a:t>, which results in the formation of stronger bonds</a:t>
            </a:r>
            <a:r>
              <a:rPr lang="en-US" sz="1600"/>
              <a:t> </a:t>
            </a:r>
            <a:r>
              <a:rPr lang="en-US"/>
              <a:t>According to quantum mechanics, bonds form between atoms because their atomic orbitals overlap, with each region of overlap accommodating a maximum of two electrons with opposite spin, in accordance with the Pauli principle</a:t>
            </a:r>
          </a:p>
          <a:p>
            <a:r>
              <a:rPr lang="en-US"/>
              <a:t>•   Electron density between the nuclei is increased because of orbital overlap and results in a </a:t>
            </a:r>
            <a:r>
              <a:rPr lang="en-US" b="1" i="1"/>
              <a:t>localized electron-pair bond</a:t>
            </a:r>
          </a:p>
          <a:p>
            <a:r>
              <a:rPr lang="en-US"/>
              <a:t>•   Localized bonding model is called the </a:t>
            </a:r>
            <a:r>
              <a:rPr lang="en-US" b="1" i="1"/>
              <a:t>valence bond</a:t>
            </a:r>
            <a:r>
              <a:rPr lang="en-US"/>
              <a:t> </a:t>
            </a:r>
            <a:r>
              <a:rPr lang="en-US" b="1" i="1"/>
              <a:t>theory</a:t>
            </a:r>
            <a:r>
              <a:rPr lang="en-US" b="1"/>
              <a:t> </a:t>
            </a:r>
            <a:r>
              <a:rPr lang="en-US"/>
              <a:t>and uses an atomic orbital approach to predict the stability of the bond</a:t>
            </a:r>
          </a:p>
          <a:p>
            <a:endParaRPr lang="en-US"/>
          </a:p>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Ro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Rectangle 2"/>
          <p:cNvSpPr>
            <a:spLocks noRot="1" noChangeArrowheads="1" noTextEdit="1"/>
          </p:cNvSpPr>
          <p:nvPr>
            <p:ph type="sldImg"/>
          </p:nvPr>
        </p:nvSpPr>
        <p:spPr>
          <a:xfrm>
            <a:off x="1150938" y="692150"/>
            <a:ext cx="4556125" cy="3416300"/>
          </a:xfrm>
          <a:ln/>
        </p:spPr>
      </p:sp>
      <p:sp>
        <p:nvSpPr>
          <p:cNvPr id="861187" name="Rectangle 3"/>
          <p:cNvSpPr>
            <a:spLocks noGrp="1" noChangeArrowheads="1"/>
          </p:cNvSpPr>
          <p:nvPr>
            <p:ph type="body" idx="1"/>
          </p:nvPr>
        </p:nvSpPr>
        <p:spPr>
          <a:xfrm>
            <a:off x="914400" y="4343400"/>
            <a:ext cx="5029200" cy="4114800"/>
          </a:xfrm>
        </p:spPr>
        <p:txBody>
          <a:bodyPr/>
          <a:lstStyle/>
          <a:p>
            <a:pPr>
              <a:spcBef>
                <a:spcPct val="5000"/>
              </a:spcBef>
            </a:pPr>
            <a:r>
              <a:rPr lang="en-US">
                <a:solidFill>
                  <a:srgbClr val="000099"/>
                </a:solidFill>
              </a:rPr>
              <a:t>Two overlapping orbitals form what is known as a hybrid or molecular orbital.  Just as in a s,p,d, or f orbital the electrons can be anywhere in the orbital </a:t>
            </a:r>
          </a:p>
          <a:p>
            <a:pPr>
              <a:spcBef>
                <a:spcPct val="5000"/>
              </a:spcBef>
            </a:pPr>
            <a:r>
              <a:rPr lang="en-US">
                <a:solidFill>
                  <a:srgbClr val="000099"/>
                </a:solidFill>
              </a:rPr>
              <a:t>(even though the electron has started out in one atom, at times, it may be closer to the other nucleus).  Each hybrid orbital has a specific shape.  </a:t>
            </a:r>
          </a:p>
          <a:p>
            <a:pPr>
              <a:spcBef>
                <a:spcPct val="5000"/>
              </a:spcBef>
            </a:pPr>
            <a:r>
              <a:rPr lang="en-US">
                <a:solidFill>
                  <a:srgbClr val="000099"/>
                </a:solidFill>
              </a:rPr>
              <a:t>You need to know that hybrid orbitals exist and that they are formed from overlapping orbitals</a:t>
            </a:r>
          </a:p>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Rot="1" noChangeArrowheads="1" noTextEdit="1"/>
          </p:cNvSpPr>
          <p:nvPr>
            <p:ph type="sldImg"/>
          </p:nvPr>
        </p:nvSpPr>
        <p:spPr>
          <a:xfrm>
            <a:off x="1150938" y="692150"/>
            <a:ext cx="4556125" cy="3416300"/>
          </a:xfrm>
          <a:ln/>
        </p:spPr>
      </p:sp>
      <p:sp>
        <p:nvSpPr>
          <p:cNvPr id="86323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p:cNvSpPr>
            <a:spLocks noRot="1" noChangeArrowheads="1" noTextEdit="1"/>
          </p:cNvSpPr>
          <p:nvPr>
            <p:ph type="sldImg"/>
          </p:nvPr>
        </p:nvSpPr>
        <p:spPr>
          <a:xfrm>
            <a:off x="1150938" y="692150"/>
            <a:ext cx="4556125" cy="3416300"/>
          </a:xfrm>
          <a:ln/>
        </p:spPr>
      </p:sp>
      <p:sp>
        <p:nvSpPr>
          <p:cNvPr id="86528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Rot="1" noChangeArrowheads="1" noTextEdit="1"/>
          </p:cNvSpPr>
          <p:nvPr>
            <p:ph type="sldImg"/>
          </p:nvPr>
        </p:nvSpPr>
        <p:spPr>
          <a:xfrm>
            <a:off x="1150938" y="692150"/>
            <a:ext cx="4556125" cy="3416300"/>
          </a:xfrm>
          <a:ln/>
        </p:spPr>
      </p:sp>
      <p:sp>
        <p:nvSpPr>
          <p:cNvPr id="86937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Rectangle 2"/>
          <p:cNvSpPr>
            <a:spLocks noRot="1" noChangeArrowheads="1" noTextEdit="1"/>
          </p:cNvSpPr>
          <p:nvPr>
            <p:ph type="sldImg"/>
          </p:nvPr>
        </p:nvSpPr>
        <p:spPr>
          <a:xfrm>
            <a:off x="1150938" y="692150"/>
            <a:ext cx="4556125" cy="3416300"/>
          </a:xfrm>
          <a:ln/>
        </p:spPr>
      </p:sp>
      <p:sp>
        <p:nvSpPr>
          <p:cNvPr id="87142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Rot="1" noChangeArrowheads="1" noTextEdit="1"/>
          </p:cNvSpPr>
          <p:nvPr>
            <p:ph type="sldImg"/>
          </p:nvPr>
        </p:nvSpPr>
        <p:spPr>
          <a:xfrm>
            <a:off x="1150938" y="692150"/>
            <a:ext cx="4556125" cy="3416300"/>
          </a:xfrm>
          <a:ln/>
        </p:spPr>
      </p:sp>
      <p:sp>
        <p:nvSpPr>
          <p:cNvPr id="87552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Rot="1" noChangeArrowheads="1" noTextEdit="1"/>
          </p:cNvSpPr>
          <p:nvPr>
            <p:ph type="sldImg"/>
          </p:nvPr>
        </p:nvSpPr>
        <p:spPr>
          <a:xfrm>
            <a:off x="1150938" y="692150"/>
            <a:ext cx="4556125" cy="3416300"/>
          </a:xfrm>
          <a:ln/>
        </p:spPr>
      </p:sp>
      <p:sp>
        <p:nvSpPr>
          <p:cNvPr id="87757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Rot="1" noChangeArrowheads="1" noTextEdit="1"/>
          </p:cNvSpPr>
          <p:nvPr>
            <p:ph type="sldImg"/>
          </p:nvPr>
        </p:nvSpPr>
        <p:spPr>
          <a:xfrm>
            <a:off x="1150938" y="692150"/>
            <a:ext cx="4556125" cy="3416300"/>
          </a:xfrm>
          <a:ln/>
        </p:spPr>
      </p:sp>
      <p:sp>
        <p:nvSpPr>
          <p:cNvPr id="87961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Rot="1" noChangeArrowheads="1" noTextEdit="1"/>
          </p:cNvSpPr>
          <p:nvPr>
            <p:ph type="sldImg"/>
          </p:nvPr>
        </p:nvSpPr>
        <p:spPr>
          <a:ln/>
        </p:spPr>
      </p:sp>
      <p:sp>
        <p:nvSpPr>
          <p:cNvPr id="96256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Rot="1" noChangeArrowheads="1" noTextEdit="1"/>
          </p:cNvSpPr>
          <p:nvPr>
            <p:ph type="sldImg"/>
          </p:nvPr>
        </p:nvSpPr>
        <p:spPr>
          <a:xfrm>
            <a:off x="1150938" y="692150"/>
            <a:ext cx="4556125" cy="3416300"/>
          </a:xfrm>
          <a:ln/>
        </p:spPr>
      </p:sp>
      <p:sp>
        <p:nvSpPr>
          <p:cNvPr id="88166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Ro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a:t>Localized bonding approach uses a process called </a:t>
            </a:r>
            <a:r>
              <a:rPr lang="en-US" b="1" i="1"/>
              <a:t>hybridization</a:t>
            </a:r>
            <a:r>
              <a:rPr lang="en-US"/>
              <a:t>, in which atomic orbitals that are similar in energy but not equivalent are combined mathematically to produce sets of equivalent orbitals that are properly oriented to form bonds.</a:t>
            </a:r>
          </a:p>
          <a:p>
            <a:endParaRPr lang="en-US" sz="600"/>
          </a:p>
          <a:p>
            <a:r>
              <a:rPr lang="en-US"/>
              <a:t>•   Spatial orientation of the hybrid atomic orbitals is consistent with the geometries predicted using the VSEPR model.</a:t>
            </a:r>
          </a:p>
          <a:p>
            <a:r>
              <a:rPr lang="en-US"/>
              <a:t>•   New combinations are called </a:t>
            </a:r>
            <a:r>
              <a:rPr lang="en-US" b="1" i="1"/>
              <a:t>hybrid atomic orbitals</a:t>
            </a:r>
            <a:r>
              <a:rPr lang="en-US"/>
              <a:t> because they are produced by combining (</a:t>
            </a:r>
            <a:r>
              <a:rPr lang="en-US" i="1"/>
              <a:t>hybridizing</a:t>
            </a:r>
            <a:r>
              <a:rPr lang="en-US"/>
              <a:t>) two or more atomic orbitals from the same atom.</a:t>
            </a:r>
          </a:p>
          <a:p>
            <a:r>
              <a:rPr lang="en-US"/>
              <a:t>•   Hybrid atomic orbitals are formed via </a:t>
            </a:r>
            <a:r>
              <a:rPr lang="en-US" b="1"/>
              <a:t>promotion </a:t>
            </a:r>
            <a:r>
              <a:rPr lang="en-US"/>
              <a:t>of an electron from a filled </a:t>
            </a:r>
            <a:r>
              <a:rPr lang="en-US" i="1"/>
              <a:t>ns</a:t>
            </a:r>
            <a:r>
              <a:rPr lang="en-US" baseline="30000"/>
              <a:t>2</a:t>
            </a:r>
            <a:r>
              <a:rPr lang="en-US"/>
              <a:t> subshell to an empty </a:t>
            </a:r>
            <a:r>
              <a:rPr lang="en-US" i="1"/>
              <a:t>np</a:t>
            </a:r>
            <a:r>
              <a:rPr lang="en-US"/>
              <a:t> or (</a:t>
            </a:r>
            <a:r>
              <a:rPr lang="en-US" i="1"/>
              <a:t>n</a:t>
            </a:r>
            <a:r>
              <a:rPr lang="en-US"/>
              <a:t> – 1)</a:t>
            </a:r>
            <a:r>
              <a:rPr lang="en-US" i="1"/>
              <a:t>d</a:t>
            </a:r>
            <a:r>
              <a:rPr lang="en-US"/>
              <a:t> valence orbital, followed by hybridization.</a:t>
            </a:r>
          </a:p>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Rot="1" noChangeArrowheads="1" noTextEdit="1"/>
          </p:cNvSpPr>
          <p:nvPr>
            <p:ph type="sldImg"/>
          </p:nvPr>
        </p:nvSpPr>
        <p:spPr>
          <a:ln/>
        </p:spPr>
      </p:sp>
      <p:sp>
        <p:nvSpPr>
          <p:cNvPr id="911363" name="Rectangle 3"/>
          <p:cNvSpPr>
            <a:spLocks noGrp="1" noChangeArrowheads="1"/>
          </p:cNvSpPr>
          <p:nvPr>
            <p:ph type="body" idx="1"/>
          </p:nvPr>
        </p:nvSpPr>
        <p:spPr/>
        <p:txBody>
          <a:bodyPr/>
          <a:lstStyle/>
          <a:p>
            <a:r>
              <a:rPr lang="en-US"/>
              <a:t>Localized bonding approach uses a process called </a:t>
            </a:r>
            <a:r>
              <a:rPr lang="en-US" b="1" i="1"/>
              <a:t>hybridization</a:t>
            </a:r>
            <a:r>
              <a:rPr lang="en-US"/>
              <a:t>, in which atomic orbitals that are similar in energy but not equivalent are combined mathematically to produce sets of equivalent orbitals that are properly oriented to form bonds.</a:t>
            </a:r>
          </a:p>
          <a:p>
            <a:endParaRPr lang="en-US" sz="600"/>
          </a:p>
          <a:p>
            <a:r>
              <a:rPr lang="en-US"/>
              <a:t>•   Spatial orientation of the hybrid atomic orbitals is consistent with the geometries predicted using the VSEPR model.</a:t>
            </a:r>
          </a:p>
          <a:p>
            <a:r>
              <a:rPr lang="en-US"/>
              <a:t>•   New combinations are called </a:t>
            </a:r>
            <a:r>
              <a:rPr lang="en-US" b="1" i="1"/>
              <a:t>hybrid atomic orbitals</a:t>
            </a:r>
            <a:r>
              <a:rPr lang="en-US"/>
              <a:t> because they are produced by combining (</a:t>
            </a:r>
            <a:r>
              <a:rPr lang="en-US" i="1"/>
              <a:t>hybridizing</a:t>
            </a:r>
            <a:r>
              <a:rPr lang="en-US"/>
              <a:t>) two or more atomic orbitals from the same atom.</a:t>
            </a:r>
          </a:p>
          <a:p>
            <a:r>
              <a:rPr lang="en-US"/>
              <a:t>•   Hybrid atomic orbitals are formed via </a:t>
            </a:r>
            <a:r>
              <a:rPr lang="en-US" b="1"/>
              <a:t>promotion </a:t>
            </a:r>
            <a:r>
              <a:rPr lang="en-US"/>
              <a:t>of an electron from a filled </a:t>
            </a:r>
            <a:r>
              <a:rPr lang="en-US" i="1"/>
              <a:t>ns</a:t>
            </a:r>
            <a:r>
              <a:rPr lang="en-US" baseline="30000"/>
              <a:t>2</a:t>
            </a:r>
            <a:r>
              <a:rPr lang="en-US"/>
              <a:t> subshell to an empty </a:t>
            </a:r>
            <a:r>
              <a:rPr lang="en-US" i="1"/>
              <a:t>np</a:t>
            </a:r>
            <a:r>
              <a:rPr lang="en-US"/>
              <a:t> or (</a:t>
            </a:r>
            <a:r>
              <a:rPr lang="en-US" i="1"/>
              <a:t>n</a:t>
            </a:r>
            <a:r>
              <a:rPr lang="en-US"/>
              <a:t> – 1)</a:t>
            </a:r>
            <a:r>
              <a:rPr lang="en-US" i="1"/>
              <a:t>d</a:t>
            </a:r>
            <a:r>
              <a:rPr lang="en-US"/>
              <a:t> valence orbital, followed by hybridization.</a:t>
            </a:r>
          </a:p>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Rot="1" noChangeArrowheads="1" noTextEdit="1"/>
          </p:cNvSpPr>
          <p:nvPr>
            <p:ph type="sldImg"/>
          </p:nvPr>
        </p:nvSpPr>
        <p:spPr>
          <a:ln/>
        </p:spPr>
      </p:sp>
      <p:sp>
        <p:nvSpPr>
          <p:cNvPr id="910339" name="Rectangle 3"/>
          <p:cNvSpPr>
            <a:spLocks noGrp="1" noChangeArrowheads="1"/>
          </p:cNvSpPr>
          <p:nvPr>
            <p:ph type="body" idx="1"/>
          </p:nvPr>
        </p:nvSpPr>
        <p:spPr/>
        <p:txBody>
          <a:bodyPr/>
          <a:lstStyle/>
          <a:p>
            <a:r>
              <a:rPr lang="en-US"/>
              <a:t>Localized bonding approach uses a process called </a:t>
            </a:r>
            <a:r>
              <a:rPr lang="en-US" b="1" i="1"/>
              <a:t>hybridization</a:t>
            </a:r>
            <a:r>
              <a:rPr lang="en-US"/>
              <a:t>, in which atomic orbitals that are similar in energy but not equivalent are combined mathematically to produce sets of equivalent orbitals that are properly oriented to form bonds.</a:t>
            </a:r>
          </a:p>
          <a:p>
            <a:endParaRPr lang="en-US" sz="600"/>
          </a:p>
          <a:p>
            <a:r>
              <a:rPr lang="en-US"/>
              <a:t>•   Spatial orientation of the hybrid atomic orbitals is consistent with the geometries predicted using the VSEPR model.</a:t>
            </a:r>
          </a:p>
          <a:p>
            <a:r>
              <a:rPr lang="en-US"/>
              <a:t>•   New combinations are called </a:t>
            </a:r>
            <a:r>
              <a:rPr lang="en-US" b="1" i="1"/>
              <a:t>hybrid atomic orbitals</a:t>
            </a:r>
            <a:r>
              <a:rPr lang="en-US"/>
              <a:t> because they are produced by combining (</a:t>
            </a:r>
            <a:r>
              <a:rPr lang="en-US" i="1"/>
              <a:t>hybridizing</a:t>
            </a:r>
            <a:r>
              <a:rPr lang="en-US"/>
              <a:t>) two or more atomic orbitals from the same atom.</a:t>
            </a:r>
          </a:p>
          <a:p>
            <a:r>
              <a:rPr lang="en-US"/>
              <a:t>•   Hybrid atomic orbitals are formed via </a:t>
            </a:r>
            <a:r>
              <a:rPr lang="en-US" b="1"/>
              <a:t>promotion </a:t>
            </a:r>
            <a:r>
              <a:rPr lang="en-US"/>
              <a:t>of an electron from a filled </a:t>
            </a:r>
            <a:r>
              <a:rPr lang="en-US" i="1"/>
              <a:t>ns</a:t>
            </a:r>
            <a:r>
              <a:rPr lang="en-US" baseline="30000"/>
              <a:t>2</a:t>
            </a:r>
            <a:r>
              <a:rPr lang="en-US"/>
              <a:t> subshell to an empty </a:t>
            </a:r>
            <a:r>
              <a:rPr lang="en-US" i="1"/>
              <a:t>np</a:t>
            </a:r>
            <a:r>
              <a:rPr lang="en-US"/>
              <a:t> or (</a:t>
            </a:r>
            <a:r>
              <a:rPr lang="en-US" i="1"/>
              <a:t>n</a:t>
            </a:r>
            <a:r>
              <a:rPr lang="en-US"/>
              <a:t> – 1)</a:t>
            </a:r>
            <a:r>
              <a:rPr lang="en-US" i="1"/>
              <a:t>d</a:t>
            </a:r>
            <a:r>
              <a:rPr lang="en-US"/>
              <a:t> valence orbital, followed by hybridization.</a:t>
            </a:r>
          </a:p>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Ro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p:cNvSpPr>
            <a:spLocks noRot="1" noChangeArrowheads="1" noTextEdit="1"/>
          </p:cNvSpPr>
          <p:nvPr>
            <p:ph type="sldImg"/>
          </p:nvPr>
        </p:nvSpPr>
        <p:spPr>
          <a:ln/>
        </p:spPr>
      </p:sp>
      <p:sp>
        <p:nvSpPr>
          <p:cNvPr id="1144835" name="Rectangle 3"/>
          <p:cNvSpPr>
            <a:spLocks noGrp="1" noChangeArrowheads="1"/>
          </p:cNvSpPr>
          <p:nvPr>
            <p:ph type="body" idx="1"/>
          </p:nvPr>
        </p:nvSpPr>
        <p:spPr/>
        <p:txBody>
          <a:bodyPr/>
          <a:lstStyle/>
          <a:p>
            <a:r>
              <a:rPr lang="en-US"/>
              <a:t>Adapted from http://www.mhhe.com/physsci/chemistry/essentialchemistry/flash/flash.mhtml</a:t>
            </a:r>
          </a:p>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02" name="Rectangle 2"/>
          <p:cNvSpPr>
            <a:spLocks noRot="1" noChangeArrowheads="1" noTextEdit="1"/>
          </p:cNvSpPr>
          <p:nvPr>
            <p:ph type="sldImg"/>
          </p:nvPr>
        </p:nvSpPr>
        <p:spPr>
          <a:ln/>
        </p:spPr>
      </p:sp>
      <p:sp>
        <p:nvSpPr>
          <p:cNvPr id="1228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6" name="Rectangle 2"/>
          <p:cNvSpPr>
            <a:spLocks noRot="1" noChangeArrowheads="1" noTextEdit="1"/>
          </p:cNvSpPr>
          <p:nvPr>
            <p:ph type="sldImg"/>
          </p:nvPr>
        </p:nvSpPr>
        <p:spPr>
          <a:ln/>
        </p:spPr>
      </p:sp>
      <p:sp>
        <p:nvSpPr>
          <p:cNvPr id="1229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Ro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a:t>To describe the bonding in more complex molecules that contain multiple bonds, an approach that combines hybrid atomic orbitals  to describe the </a:t>
            </a:r>
            <a:r>
              <a:rPr lang="en-US">
                <a:sym typeface="Symbol" pitchFamily="18" charset="2"/>
              </a:rPr>
              <a:t> bonding and molecular orbitals to describe the  bonding is used.</a:t>
            </a:r>
          </a:p>
          <a:p>
            <a:r>
              <a:rPr lang="en-US" sz="500"/>
              <a:t> </a:t>
            </a:r>
          </a:p>
          <a:p>
            <a:r>
              <a:rPr lang="en-US"/>
              <a:t>In this approach, unhybridized </a:t>
            </a:r>
            <a:r>
              <a:rPr lang="en-US" i="1"/>
              <a:t>np</a:t>
            </a:r>
            <a:r>
              <a:rPr lang="en-US"/>
              <a:t> orbitals on atoms bonded to one another are allowed to interact to produce bonding, antibonding, or nonbonding combinations.</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Rot="1" noChangeArrowheads="1" noTextEdit="1"/>
          </p:cNvSpPr>
          <p:nvPr>
            <p:ph type="sldImg"/>
          </p:nvPr>
        </p:nvSpPr>
        <p:spPr>
          <a:ln/>
        </p:spPr>
      </p:sp>
      <p:sp>
        <p:nvSpPr>
          <p:cNvPr id="138243" name="Rectangle 3"/>
          <p:cNvSpPr>
            <a:spLocks noGrp="1" noChangeArrowheads="1"/>
          </p:cNvSpPr>
          <p:nvPr>
            <p:ph type="body" idx="1"/>
          </p:nvPr>
        </p:nvSpPr>
        <p:spPr/>
        <p:txBody>
          <a:bodyPr/>
          <a:lstStyle/>
          <a:p>
            <a:r>
              <a:rPr lang="en-US"/>
              <a:t>To describe the bonding in more complex molecules that contain multiple bonds, an approach that combines hybrid atomic orbitals  to describe the </a:t>
            </a:r>
            <a:r>
              <a:rPr lang="en-US">
                <a:sym typeface="Symbol" pitchFamily="18" charset="2"/>
              </a:rPr>
              <a:t> bonding and molecular orbitals to describe the  bonding is used.</a:t>
            </a:r>
          </a:p>
          <a:p>
            <a:r>
              <a:rPr lang="en-US" sz="500"/>
              <a:t> </a:t>
            </a:r>
          </a:p>
          <a:p>
            <a:r>
              <a:rPr lang="en-US"/>
              <a:t>In this approach, unhybridized </a:t>
            </a:r>
            <a:r>
              <a:rPr lang="en-US" i="1"/>
              <a:t>np</a:t>
            </a:r>
            <a:r>
              <a:rPr lang="en-US"/>
              <a:t> orbitals on atoms bonded to one another are allowed to interact to produce bonding, antibonding, or nonbonding combinations.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Rot="1" noChangeArrowheads="1" noTextEdit="1"/>
          </p:cNvSpPr>
          <p:nvPr>
            <p:ph type="sldImg"/>
          </p:nvPr>
        </p:nvSpPr>
        <p:spPr>
          <a:ln/>
        </p:spPr>
      </p:sp>
      <p:sp>
        <p:nvSpPr>
          <p:cNvPr id="96461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Ro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Ro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Ro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Ro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Ro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Ro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Ro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Ro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Ro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Ro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2"/>
          <p:cNvSpPr>
            <a:spLocks noRot="1" noChangeArrowheads="1" noTextEdit="1"/>
          </p:cNvSpPr>
          <p:nvPr>
            <p:ph type="sldImg"/>
          </p:nvPr>
        </p:nvSpPr>
        <p:spPr>
          <a:ln/>
        </p:spPr>
      </p:sp>
      <p:sp>
        <p:nvSpPr>
          <p:cNvPr id="96665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Ro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a:t>Molecular orbital energy-level diagrams for diatomic molecules can be created if the electron configuration of the parent atoms is known, following the rules below:</a:t>
            </a:r>
            <a:endParaRPr lang="en-US" sz="500"/>
          </a:p>
          <a:p>
            <a:pPr lvl="2"/>
            <a:r>
              <a:rPr lang="en-US"/>
              <a:t>    1. Number of molecular orbitals produced is the same as the 	number of atomic orbitals used to create them</a:t>
            </a:r>
            <a:endParaRPr lang="en-US" sz="700"/>
          </a:p>
          <a:p>
            <a:pPr lvl="2"/>
            <a:r>
              <a:rPr lang="en-US"/>
              <a:t>    2. As the overlap between two atomic orbitals increases, the 	difference in energy between the resulting bonding and antibonding molecular orbitals increases</a:t>
            </a:r>
            <a:endParaRPr lang="en-US" sz="700"/>
          </a:p>
          <a:p>
            <a:pPr lvl="2"/>
            <a:r>
              <a:rPr lang="en-US"/>
              <a:t>    3. When two atomic orbitals combine to form a pair of molecular orbitals, the bonding molecular orbital is stabilized about as much as the antibonding molecular orbital is destabilized</a:t>
            </a:r>
            <a:endParaRPr lang="en-US" sz="700"/>
          </a:p>
          <a:p>
            <a:pPr lvl="2"/>
            <a:r>
              <a:rPr lang="en-US"/>
              <a:t>    4. The interaction between atomic orbitals is greater when they have the same energy   </a:t>
            </a:r>
          </a:p>
          <a:p>
            <a:pPr lvl="2"/>
            <a:r>
              <a:rPr lang="en-US"/>
              <a:t>With this approach, the electronic structures of homonuclear diatomic molecules (molecules with two identical atoms), can be understood.</a:t>
            </a:r>
          </a:p>
          <a:p>
            <a:endParaRPr lang="en-US" sz="500"/>
          </a:p>
          <a:p>
            <a:r>
              <a:rPr lang="en-US"/>
              <a:t>•   Most substances contain only paired electrons like F</a:t>
            </a:r>
            <a:r>
              <a:rPr lang="en-US" baseline="-25000"/>
              <a:t>2.</a:t>
            </a:r>
          </a:p>
          <a:p>
            <a:endParaRPr lang="en-US" sz="500"/>
          </a:p>
          <a:p>
            <a:r>
              <a:rPr lang="en-US"/>
              <a:t>•   F</a:t>
            </a:r>
            <a:r>
              <a:rPr lang="en-US" baseline="-25000"/>
              <a:t>2 </a:t>
            </a:r>
            <a:r>
              <a:rPr lang="en-US"/>
              <a:t> has a total of 14 valence electrons; starting at the lowest energy level, the electrons are placed in the orbitals according to the Pauli’s principle and Hund’s rule.</a:t>
            </a:r>
          </a:p>
          <a:p>
            <a:pPr lvl="2"/>
            <a:r>
              <a:rPr lang="en-US" sz="1400"/>
              <a:t>    – Ttwo electrons each fill the </a:t>
            </a:r>
            <a:r>
              <a:rPr lang="en-US" sz="1400">
                <a:sym typeface="Symbol" pitchFamily="18" charset="2"/>
              </a:rPr>
              <a:t></a:t>
            </a:r>
            <a:r>
              <a:rPr lang="en-US" sz="1400" baseline="-25000">
                <a:sym typeface="Symbol" pitchFamily="18" charset="2"/>
              </a:rPr>
              <a:t>2</a:t>
            </a:r>
            <a:r>
              <a:rPr lang="en-US" sz="1400" i="1" baseline="-25000">
                <a:sym typeface="Symbol" pitchFamily="18" charset="2"/>
              </a:rPr>
              <a:t>s</a:t>
            </a:r>
            <a:r>
              <a:rPr lang="en-US" sz="1400" baseline="-25000">
                <a:sym typeface="Symbol" pitchFamily="18" charset="2"/>
              </a:rPr>
              <a:t> </a:t>
            </a:r>
            <a:r>
              <a:rPr lang="en-US" sz="1400">
                <a:sym typeface="Symbol" pitchFamily="18" charset="2"/>
              </a:rPr>
              <a:t>and  *</a:t>
            </a:r>
            <a:r>
              <a:rPr lang="en-US" sz="1400" baseline="-25000">
                <a:sym typeface="Symbol" pitchFamily="18" charset="2"/>
              </a:rPr>
              <a:t>2</a:t>
            </a:r>
            <a:r>
              <a:rPr lang="en-US" sz="1400" i="1" baseline="-25000">
                <a:sym typeface="Symbol" pitchFamily="18" charset="2"/>
              </a:rPr>
              <a:t>s</a:t>
            </a:r>
            <a:r>
              <a:rPr lang="en-US" sz="1400" baseline="-25000">
                <a:sym typeface="Symbol" pitchFamily="18" charset="2"/>
              </a:rPr>
              <a:t> </a:t>
            </a:r>
            <a:r>
              <a:rPr lang="en-US" sz="1400">
                <a:sym typeface="Symbol" pitchFamily="18" charset="2"/>
              </a:rPr>
              <a:t> orbitals, two fill the </a:t>
            </a:r>
            <a:r>
              <a:rPr lang="en-US" sz="800">
                <a:sym typeface="Symbol" pitchFamily="18" charset="2"/>
              </a:rPr>
              <a:t>2p</a:t>
            </a:r>
            <a:r>
              <a:rPr lang="en-US" sz="700">
                <a:sym typeface="Symbol" pitchFamily="18" charset="2"/>
              </a:rPr>
              <a:t>z</a:t>
            </a:r>
            <a:r>
              <a:rPr lang="en-US" sz="1400">
                <a:sym typeface="Symbol" pitchFamily="18" charset="2"/>
              </a:rPr>
              <a:t> orbital, four fill two degenerate  orbitals, and four fill two degenerate * orbitals.</a:t>
            </a:r>
          </a:p>
          <a:p>
            <a:pPr lvl="2"/>
            <a:r>
              <a:rPr lang="en-US" sz="1400">
                <a:sym typeface="Symbol" pitchFamily="18" charset="2"/>
              </a:rPr>
              <a:t>    – There are eight bonding and six antibonding electrons, giving a bond order of 1.</a:t>
            </a:r>
          </a:p>
          <a:p>
            <a:pPr lvl="2"/>
            <a:endParaRPr lang="en-US" sz="800"/>
          </a:p>
          <a:p>
            <a:r>
              <a:rPr lang="en-US"/>
              <a:t>•   The O</a:t>
            </a:r>
            <a:r>
              <a:rPr lang="en-US" baseline="-25000"/>
              <a:t>2</a:t>
            </a:r>
            <a:r>
              <a:rPr lang="en-US"/>
              <a:t> molecule contains two unpaired electrons and is attracted into a magnetic field.</a:t>
            </a:r>
            <a:r>
              <a:rPr lang="en-US" sz="1400"/>
              <a:t> </a:t>
            </a:r>
          </a:p>
          <a:p>
            <a:endParaRPr lang="en-US" sz="1400"/>
          </a:p>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Rot="1" noChangeArrowheads="1" noTextEdit="1"/>
          </p:cNvSpPr>
          <p:nvPr>
            <p:ph type="sldImg"/>
          </p:nvPr>
        </p:nvSpPr>
        <p:spPr>
          <a:ln/>
        </p:spPr>
      </p:sp>
      <p:sp>
        <p:nvSpPr>
          <p:cNvPr id="150531" name="Rectangle 3"/>
          <p:cNvSpPr>
            <a:spLocks noGrp="1" noChangeArrowheads="1"/>
          </p:cNvSpPr>
          <p:nvPr>
            <p:ph type="body" idx="1"/>
          </p:nvPr>
        </p:nvSpPr>
        <p:spPr/>
        <p:txBody>
          <a:bodyPr/>
          <a:lstStyle/>
          <a:p>
            <a:r>
              <a:rPr lang="en-US"/>
              <a:t>Positions and energies of electrons in </a:t>
            </a:r>
            <a:r>
              <a:rPr lang="en-US" i="1"/>
              <a:t>molecules</a:t>
            </a:r>
            <a:r>
              <a:rPr lang="en-US"/>
              <a:t> can be described in terms of </a:t>
            </a:r>
            <a:r>
              <a:rPr lang="en-US" i="1"/>
              <a:t>molecular orbitals</a:t>
            </a:r>
          </a:p>
          <a:p>
            <a:endParaRPr lang="en-US" sz="500"/>
          </a:p>
          <a:p>
            <a:r>
              <a:rPr lang="en-US"/>
              <a:t>A </a:t>
            </a:r>
            <a:r>
              <a:rPr lang="en-US" b="1"/>
              <a:t>molecular orbital (MO)</a:t>
            </a:r>
            <a:r>
              <a:rPr lang="en-US"/>
              <a:t> is a spatial distribution of electrons in a molecule that is associated with a particular orbital energy</a:t>
            </a:r>
          </a:p>
          <a:p>
            <a:endParaRPr lang="en-US" sz="500"/>
          </a:p>
          <a:p>
            <a:r>
              <a:rPr lang="en-US"/>
              <a:t>Molecular orbitals are not localized on a single atom but extend over the entire molecule</a:t>
            </a:r>
          </a:p>
          <a:p>
            <a:endParaRPr lang="en-US" sz="500"/>
          </a:p>
          <a:p>
            <a:r>
              <a:rPr lang="en-US"/>
              <a:t>Molecular orbital approach</a:t>
            </a:r>
            <a:r>
              <a:rPr lang="en-US" b="1"/>
              <a:t>, </a:t>
            </a:r>
            <a:r>
              <a:rPr lang="en-US"/>
              <a:t>called </a:t>
            </a:r>
            <a:r>
              <a:rPr lang="en-US" b="1" i="1"/>
              <a:t>molecular orbital</a:t>
            </a:r>
            <a:r>
              <a:rPr lang="en-US" b="1"/>
              <a:t> </a:t>
            </a:r>
            <a:r>
              <a:rPr lang="en-US" b="1" i="1"/>
              <a:t>theory</a:t>
            </a:r>
            <a:r>
              <a:rPr lang="en-US"/>
              <a:t>, is a delocalized approach to bonding</a:t>
            </a:r>
          </a:p>
          <a:p>
            <a:r>
              <a:rPr lang="en-US"/>
              <a:t>In molecular orbitals, the electrons are allowed to interact with more than one atomic nucleus at a time</a:t>
            </a:r>
          </a:p>
          <a:p>
            <a:endParaRPr lang="en-US" sz="500"/>
          </a:p>
          <a:p>
            <a:r>
              <a:rPr lang="en-US"/>
              <a:t>Energy-level diagram is created by listing the molecular orbitals in order of increasing energy</a:t>
            </a:r>
          </a:p>
          <a:p>
            <a:endParaRPr lang="en-US" sz="500"/>
          </a:p>
          <a:p>
            <a:r>
              <a:rPr lang="en-US"/>
              <a:t>The orbitals are filled with the required number of valence electrons according to the Pauli principle</a:t>
            </a:r>
          </a:p>
          <a:p>
            <a:endParaRPr lang="en-US" sz="500"/>
          </a:p>
          <a:p>
            <a:r>
              <a:rPr lang="en-US"/>
              <a:t>Each molecular orbital can accommodate a maximum of two electrons with opposite spins</a:t>
            </a:r>
          </a:p>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Ro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Ro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Rot="1" noChangeArrowheads="1" noTextEdit="1"/>
          </p:cNvSpPr>
          <p:nvPr>
            <p:ph type="sldImg"/>
          </p:nvPr>
        </p:nvSpPr>
        <p:spPr>
          <a:ln/>
        </p:spPr>
      </p:sp>
      <p:sp>
        <p:nvSpPr>
          <p:cNvPr id="153603" name="Rectangle 3"/>
          <p:cNvSpPr>
            <a:spLocks noGrp="1" noChangeArrowheads="1"/>
          </p:cNvSpPr>
          <p:nvPr>
            <p:ph type="body" idx="1"/>
          </p:nvPr>
        </p:nvSpPr>
        <p:spPr/>
        <p:txBody>
          <a:bodyPr/>
          <a:lstStyle/>
          <a:p>
            <a:pPr lvl="2"/>
            <a:r>
              <a:rPr lang="en-US" sz="1400" b="1"/>
              <a:t>Molecular orbitals involving only </a:t>
            </a:r>
            <a:r>
              <a:rPr lang="en-US" sz="1400" b="1" i="1"/>
              <a:t>ns</a:t>
            </a:r>
            <a:r>
              <a:rPr lang="en-US" sz="1400" b="1"/>
              <a:t> atomic orbitals</a:t>
            </a:r>
          </a:p>
          <a:p>
            <a:pPr lvl="1"/>
            <a:r>
              <a:rPr lang="en-US" sz="1600"/>
              <a:t>    </a:t>
            </a:r>
            <a:r>
              <a:rPr lang="en-US"/>
              <a:t>– In the molecular orbital approach, the overlapping atomic orbitals (AOs) are described by mathematical equations called </a:t>
            </a:r>
            <a:r>
              <a:rPr lang="en-US" i="1"/>
              <a:t>wave functions.</a:t>
            </a:r>
            <a:endParaRPr lang="en-US" sz="600" i="1"/>
          </a:p>
          <a:p>
            <a:pPr lvl="1"/>
            <a:r>
              <a:rPr lang="en-US"/>
              <a:t>     – Molecular orbitals (MOs) are constructed using </a:t>
            </a:r>
            <a:r>
              <a:rPr lang="en-US" b="1"/>
              <a:t>linear 	combination of atomic orbitals (LCAOs),</a:t>
            </a:r>
            <a:r>
              <a:rPr lang="en-US"/>
              <a:t> which are the mathematical sums and differences of wave  functions that describe overlapping atomic orbitals.</a:t>
            </a:r>
          </a:p>
          <a:p>
            <a:pPr lvl="1"/>
            <a:r>
              <a:rPr lang="en-US"/>
              <a:t>     – A molecule must have as many molecular orbitals as there are atomic orbitals.</a:t>
            </a:r>
          </a:p>
          <a:p>
            <a:r>
              <a:rPr lang="en-US"/>
              <a:t>1.</a:t>
            </a:r>
            <a:r>
              <a:rPr lang="en-US" b="1" i="1"/>
              <a:t> </a:t>
            </a:r>
            <a:r>
              <a:rPr lang="en-US"/>
              <a:t>Mathematical sums of wave functions</a:t>
            </a:r>
          </a:p>
          <a:p>
            <a:pPr lvl="2"/>
            <a:r>
              <a:rPr lang="en-US" b="1" i="1"/>
              <a:t>    </a:t>
            </a:r>
            <a:r>
              <a:rPr lang="en-US" i="1"/>
              <a:t> </a:t>
            </a:r>
            <a:r>
              <a:rPr lang="en-US"/>
              <a:t>– Adding two atomic orbitals corresponds to </a:t>
            </a:r>
            <a:r>
              <a:rPr lang="en-US" i="1"/>
              <a:t>constructive </a:t>
            </a:r>
            <a:r>
              <a:rPr lang="en-US"/>
              <a:t>interference between two waves, which reinforces their intensity; the internuclear electron probability density is </a:t>
            </a:r>
            <a:r>
              <a:rPr lang="en-US" i="1"/>
              <a:t>increased</a:t>
            </a:r>
          </a:p>
          <a:p>
            <a:pPr lvl="2"/>
            <a:r>
              <a:rPr lang="en-US"/>
              <a:t>     – Molecular orbital corresponding to the sum of two 1</a:t>
            </a:r>
            <a:r>
              <a:rPr lang="en-US" i="1"/>
              <a:t>s </a:t>
            </a:r>
            <a:r>
              <a:rPr lang="en-US"/>
              <a:t>orbitals is 	called a </a:t>
            </a:r>
            <a:r>
              <a:rPr lang="en-US">
                <a:sym typeface="Symbol" pitchFamily="18" charset="2"/>
              </a:rPr>
              <a:t></a:t>
            </a:r>
            <a:r>
              <a:rPr lang="en-US" baseline="-25000">
                <a:sym typeface="Symbol" pitchFamily="18" charset="2"/>
              </a:rPr>
              <a:t>1</a:t>
            </a:r>
            <a:r>
              <a:rPr lang="en-US" i="1" baseline="-25000">
                <a:sym typeface="Symbol" pitchFamily="18" charset="2"/>
              </a:rPr>
              <a:t>s</a:t>
            </a:r>
            <a:r>
              <a:rPr lang="en-US" baseline="-25000">
                <a:sym typeface="Symbol" pitchFamily="18" charset="2"/>
              </a:rPr>
              <a:t> </a:t>
            </a:r>
            <a:r>
              <a:rPr lang="en-US">
                <a:sym typeface="Symbol" pitchFamily="18" charset="2"/>
              </a:rPr>
              <a:t>combination: </a:t>
            </a:r>
            <a:r>
              <a:rPr lang="en-US" baseline="-25000">
                <a:sym typeface="Symbol" pitchFamily="18" charset="2"/>
              </a:rPr>
              <a:t>1</a:t>
            </a:r>
            <a:r>
              <a:rPr lang="en-US" i="1" baseline="-25000">
                <a:sym typeface="Symbol" pitchFamily="18" charset="2"/>
              </a:rPr>
              <a:t>s</a:t>
            </a:r>
            <a:r>
              <a:rPr lang="en-US" baseline="-25000">
                <a:sym typeface="Symbol" pitchFamily="18" charset="2"/>
              </a:rPr>
              <a:t> </a:t>
            </a:r>
            <a:r>
              <a:rPr lang="en-US">
                <a:sym typeface="Symbol" pitchFamily="18" charset="2"/>
              </a:rPr>
              <a:t> 1</a:t>
            </a:r>
            <a:r>
              <a:rPr lang="en-US" i="1">
                <a:sym typeface="Symbol" pitchFamily="18" charset="2"/>
              </a:rPr>
              <a:t>s</a:t>
            </a:r>
            <a:r>
              <a:rPr lang="en-US">
                <a:sym typeface="Symbol" pitchFamily="18" charset="2"/>
              </a:rPr>
              <a:t>(A) + 1</a:t>
            </a:r>
            <a:r>
              <a:rPr lang="en-US" i="1">
                <a:sym typeface="Symbol" pitchFamily="18" charset="2"/>
              </a:rPr>
              <a:t>s</a:t>
            </a:r>
            <a:r>
              <a:rPr lang="en-US">
                <a:sym typeface="Symbol" pitchFamily="18" charset="2"/>
              </a:rPr>
              <a:t> (B)</a:t>
            </a:r>
          </a:p>
          <a:p>
            <a:pPr lvl="2"/>
            <a:r>
              <a:rPr lang="en-US">
                <a:sym typeface="Symbol" pitchFamily="18" charset="2"/>
              </a:rPr>
              <a:t>     – in a </a:t>
            </a:r>
            <a:r>
              <a:rPr lang="en-US" b="1">
                <a:sym typeface="Symbol" pitchFamily="18" charset="2"/>
              </a:rPr>
              <a:t>sigma () orbital</a:t>
            </a:r>
            <a:r>
              <a:rPr lang="en-US">
                <a:sym typeface="Symbol" pitchFamily="18" charset="2"/>
              </a:rPr>
              <a:t>, the electron density along the internuclear axis and between the</a:t>
            </a:r>
            <a:r>
              <a:rPr lang="en-US" sz="1400">
                <a:sym typeface="Symbol" pitchFamily="18" charset="2"/>
              </a:rPr>
              <a:t> </a:t>
            </a:r>
            <a:r>
              <a:rPr lang="en-US">
                <a:sym typeface="Symbol" pitchFamily="18" charset="2"/>
              </a:rPr>
              <a:t>nuclei has cylindrical symmetry — all cross sections perpendicular to the internuclear axis are circles</a:t>
            </a:r>
          </a:p>
          <a:p>
            <a:pPr lvl="2"/>
            <a:r>
              <a:rPr lang="en-US"/>
              <a:t>    – Subscript 1</a:t>
            </a:r>
            <a:r>
              <a:rPr lang="en-US" i="1"/>
              <a:t>s</a:t>
            </a:r>
            <a:r>
              <a:rPr lang="en-US"/>
              <a:t> denotes the atomic orbitals from which the molecular orbital was derived</a:t>
            </a:r>
            <a:endParaRPr lang="en-US" sz="700"/>
          </a:p>
          <a:p>
            <a:pPr lvl="2"/>
            <a:r>
              <a:rPr lang="en-US"/>
              <a:t>	  – Electron density in the </a:t>
            </a:r>
            <a:r>
              <a:rPr lang="en-US">
                <a:sym typeface="Symbol" pitchFamily="18" charset="2"/>
              </a:rPr>
              <a:t></a:t>
            </a:r>
            <a:r>
              <a:rPr lang="en-US" baseline="-25000">
                <a:sym typeface="Symbol" pitchFamily="18" charset="2"/>
              </a:rPr>
              <a:t>1</a:t>
            </a:r>
            <a:r>
              <a:rPr lang="en-US" i="1" baseline="-25000">
                <a:sym typeface="Symbol" pitchFamily="18" charset="2"/>
              </a:rPr>
              <a:t>s</a:t>
            </a:r>
            <a:r>
              <a:rPr lang="en-US">
                <a:sym typeface="Symbol" pitchFamily="18" charset="2"/>
              </a:rPr>
              <a:t> molecular orbital is greatest between the </a:t>
            </a:r>
          </a:p>
          <a:p>
            <a:pPr lvl="2"/>
            <a:r>
              <a:rPr lang="en-US">
                <a:sym typeface="Symbol" pitchFamily="18" charset="2"/>
              </a:rPr>
              <a:t>		two positively charged nuclei, and the resulting electron-nucleus electrostatic attractions reduce repulsions between the nuclei</a:t>
            </a:r>
            <a:endParaRPr lang="en-US" sz="700">
              <a:sym typeface="Symbol" pitchFamily="18" charset="2"/>
            </a:endParaRPr>
          </a:p>
          <a:p>
            <a:pPr lvl="2"/>
            <a:r>
              <a:rPr lang="en-US">
                <a:sym typeface="Symbol" pitchFamily="18" charset="2"/>
              </a:rPr>
              <a:t>	  – The </a:t>
            </a:r>
            <a:r>
              <a:rPr lang="en-US" i="1" baseline="-25000">
                <a:sym typeface="Symbol" pitchFamily="18" charset="2"/>
              </a:rPr>
              <a:t>1s</a:t>
            </a:r>
            <a:r>
              <a:rPr lang="en-US" baseline="-25000">
                <a:sym typeface="Symbol" pitchFamily="18" charset="2"/>
              </a:rPr>
              <a:t> </a:t>
            </a:r>
            <a:r>
              <a:rPr lang="en-US">
                <a:sym typeface="Symbol" pitchFamily="18" charset="2"/>
              </a:rPr>
              <a:t>orbital represents a </a:t>
            </a:r>
            <a:r>
              <a:rPr lang="en-US" b="1">
                <a:sym typeface="Symbol" pitchFamily="18" charset="2"/>
              </a:rPr>
              <a:t>bonding molecular orbital</a:t>
            </a:r>
          </a:p>
          <a:p>
            <a:pPr lvl="2"/>
            <a:r>
              <a:rPr lang="en-US"/>
              <a:t>2. Mathematical difference of wave functions</a:t>
            </a:r>
          </a:p>
          <a:p>
            <a:pPr lvl="1"/>
            <a:r>
              <a:rPr lang="en-US"/>
              <a:t>        – Subtracting two atomic orbitals corresponds to </a:t>
            </a:r>
            <a:r>
              <a:rPr lang="en-US" i="1"/>
              <a:t>destructive</a:t>
            </a:r>
            <a:r>
              <a:rPr lang="en-US"/>
              <a:t> 	interference between two waves, which reduces their intensity, causes a </a:t>
            </a:r>
            <a:r>
              <a:rPr lang="en-US" i="1"/>
              <a:t>decrease</a:t>
            </a:r>
            <a:r>
              <a:rPr lang="en-US"/>
              <a:t> in the internuclear electron probability density, and contains a </a:t>
            </a:r>
            <a:r>
              <a:rPr lang="en-US" i="1"/>
              <a:t>node</a:t>
            </a:r>
            <a:r>
              <a:rPr lang="en-US"/>
              <a:t> where the electron density is zero</a:t>
            </a:r>
          </a:p>
          <a:p>
            <a:pPr lvl="2"/>
            <a:r>
              <a:rPr lang="en-US"/>
              <a:t>     – Molecular orbital corresponding to the difference of two 1</a:t>
            </a:r>
            <a:r>
              <a:rPr lang="en-US" i="1"/>
              <a:t>s</a:t>
            </a:r>
            <a:r>
              <a:rPr lang="en-US"/>
              <a:t> orbitals is called a </a:t>
            </a:r>
            <a:r>
              <a:rPr lang="en-US">
                <a:sym typeface="Symbol" pitchFamily="18" charset="2"/>
              </a:rPr>
              <a:t>*</a:t>
            </a:r>
            <a:r>
              <a:rPr lang="en-US" baseline="-25000">
                <a:sym typeface="Symbol" pitchFamily="18" charset="2"/>
              </a:rPr>
              <a:t>1</a:t>
            </a:r>
            <a:r>
              <a:rPr lang="en-US" i="1" baseline="-25000">
                <a:sym typeface="Symbol" pitchFamily="18" charset="2"/>
              </a:rPr>
              <a:t>s</a:t>
            </a:r>
            <a:r>
              <a:rPr lang="en-US">
                <a:sym typeface="Symbol" pitchFamily="18" charset="2"/>
              </a:rPr>
              <a:t> combination:</a:t>
            </a:r>
          </a:p>
          <a:p>
            <a:pPr lvl="2"/>
            <a:r>
              <a:rPr lang="en-US">
                <a:sym typeface="Symbol" pitchFamily="18" charset="2"/>
              </a:rPr>
              <a:t>                           *</a:t>
            </a:r>
            <a:r>
              <a:rPr lang="en-US" baseline="-25000">
                <a:sym typeface="Symbol" pitchFamily="18" charset="2"/>
              </a:rPr>
              <a:t>1</a:t>
            </a:r>
            <a:r>
              <a:rPr lang="en-US" i="1" baseline="-25000">
                <a:sym typeface="Symbol" pitchFamily="18" charset="2"/>
              </a:rPr>
              <a:t>s </a:t>
            </a:r>
            <a:r>
              <a:rPr lang="en-US">
                <a:sym typeface="Symbol" pitchFamily="18" charset="2"/>
              </a:rPr>
              <a:t> 1</a:t>
            </a:r>
            <a:r>
              <a:rPr lang="en-US" i="1">
                <a:sym typeface="Symbol" pitchFamily="18" charset="2"/>
              </a:rPr>
              <a:t>s</a:t>
            </a:r>
            <a:r>
              <a:rPr lang="en-US">
                <a:sym typeface="Symbol" pitchFamily="18" charset="2"/>
              </a:rPr>
              <a:t>(A) – 1</a:t>
            </a:r>
            <a:r>
              <a:rPr lang="en-US" i="1">
                <a:sym typeface="Symbol" pitchFamily="18" charset="2"/>
              </a:rPr>
              <a:t>s</a:t>
            </a:r>
            <a:r>
              <a:rPr lang="en-US">
                <a:sym typeface="Symbol" pitchFamily="18" charset="2"/>
              </a:rPr>
              <a:t>(B)</a:t>
            </a:r>
          </a:p>
          <a:p>
            <a:r>
              <a:rPr lang="en-US">
                <a:sym typeface="Symbol" pitchFamily="18" charset="2"/>
              </a:rPr>
              <a:t>     </a:t>
            </a:r>
          </a:p>
          <a:p>
            <a:r>
              <a:rPr lang="en-US">
                <a:sym typeface="Symbol" pitchFamily="18" charset="2"/>
              </a:rPr>
              <a:t>– In a </a:t>
            </a:r>
            <a:r>
              <a:rPr lang="en-US" b="1">
                <a:sym typeface="Symbol" pitchFamily="18" charset="2"/>
              </a:rPr>
              <a:t>sigma star (*) orbital</a:t>
            </a:r>
            <a:r>
              <a:rPr lang="en-US">
                <a:sym typeface="Symbol" pitchFamily="18" charset="2"/>
              </a:rPr>
              <a:t>, there is a region of zero electron probability, a nodal plane, perpendicular to the internuclear axis</a:t>
            </a:r>
          </a:p>
          <a:p>
            <a:pPr lvl="2"/>
            <a:r>
              <a:rPr lang="en-US">
                <a:sym typeface="Symbol" pitchFamily="18" charset="2"/>
              </a:rPr>
              <a:t>     – Electrons in the *</a:t>
            </a:r>
            <a:r>
              <a:rPr lang="en-US" baseline="-25000">
                <a:sym typeface="Symbol" pitchFamily="18" charset="2"/>
              </a:rPr>
              <a:t>1</a:t>
            </a:r>
            <a:r>
              <a:rPr lang="en-US" i="1" baseline="-25000">
                <a:sym typeface="Symbol" pitchFamily="18" charset="2"/>
              </a:rPr>
              <a:t>s</a:t>
            </a:r>
            <a:r>
              <a:rPr lang="en-US">
                <a:sym typeface="Symbol" pitchFamily="18" charset="2"/>
              </a:rPr>
              <a:t> orbital are found in the space outside the internuclear region</a:t>
            </a:r>
          </a:p>
          <a:p>
            <a:pPr lvl="2"/>
            <a:r>
              <a:rPr lang="en-US">
                <a:sym typeface="Symbol" pitchFamily="18" charset="2"/>
              </a:rPr>
              <a:t>     – The positively charged nuclei repel one another</a:t>
            </a:r>
          </a:p>
          <a:p>
            <a:pPr lvl="2"/>
            <a:r>
              <a:rPr lang="en-US">
                <a:sym typeface="Symbol" pitchFamily="18" charset="2"/>
              </a:rPr>
              <a:t>     – The</a:t>
            </a:r>
            <a:r>
              <a:rPr lang="en-US" i="1">
                <a:sym typeface="Symbol" pitchFamily="18" charset="2"/>
              </a:rPr>
              <a:t> </a:t>
            </a:r>
            <a:r>
              <a:rPr lang="en-US">
                <a:sym typeface="Symbol" pitchFamily="18" charset="2"/>
              </a:rPr>
              <a:t>*</a:t>
            </a:r>
            <a:r>
              <a:rPr lang="en-US" baseline="-25000">
                <a:sym typeface="Symbol" pitchFamily="18" charset="2"/>
              </a:rPr>
              <a:t>1</a:t>
            </a:r>
            <a:r>
              <a:rPr lang="en-US" i="1" baseline="-25000">
                <a:sym typeface="Symbol" pitchFamily="18" charset="2"/>
              </a:rPr>
              <a:t>s</a:t>
            </a:r>
            <a:r>
              <a:rPr lang="en-US" baseline="-25000">
                <a:sym typeface="Symbol" pitchFamily="18" charset="2"/>
              </a:rPr>
              <a:t> </a:t>
            </a:r>
            <a:r>
              <a:rPr lang="en-US">
                <a:sym typeface="Symbol" pitchFamily="18" charset="2"/>
              </a:rPr>
              <a:t>orbital is an </a:t>
            </a:r>
            <a:r>
              <a:rPr lang="en-US" b="1">
                <a:sym typeface="Symbol" pitchFamily="18" charset="2"/>
              </a:rPr>
              <a:t>antibonding molecular orbital  </a:t>
            </a:r>
          </a:p>
          <a:p>
            <a:endParaRPr lang="en-US" b="1"/>
          </a:p>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Rot="1" noChangeArrowheads="1" noTextEdit="1"/>
          </p:cNvSpPr>
          <p:nvPr>
            <p:ph type="sldImg"/>
          </p:nvPr>
        </p:nvSpPr>
        <p:spPr>
          <a:ln/>
        </p:spPr>
      </p:sp>
      <p:sp>
        <p:nvSpPr>
          <p:cNvPr id="315395" name="Rectangle 3"/>
          <p:cNvSpPr>
            <a:spLocks noGrp="1" noChangeArrowheads="1"/>
          </p:cNvSpPr>
          <p:nvPr>
            <p:ph type="body" idx="1"/>
          </p:nvPr>
        </p:nvSpPr>
        <p:spPr/>
        <p:txBody>
          <a:bodyPr/>
          <a:lstStyle/>
          <a:p>
            <a:r>
              <a:rPr lang="en-US" b="1"/>
              <a:t>Using Computational Chemistry to Explore Concepts in General Chemistry</a:t>
            </a:r>
          </a:p>
          <a:p>
            <a:endParaRPr lang="en-US"/>
          </a:p>
          <a:p>
            <a:r>
              <a:rPr lang="en-US"/>
              <a:t>		Mark Wirtz, Edward Ehrat, </a:t>
            </a:r>
            <a:r>
              <a:rPr lang="en-US" u="sng"/>
              <a:t>David L. Cedeno</a:t>
            </a:r>
            <a:r>
              <a:rPr lang="en-US"/>
              <a:t>*</a:t>
            </a:r>
          </a:p>
          <a:p>
            <a:r>
              <a:rPr lang="en-US"/>
              <a:t>		Department of Chemistry, Illinois State University, Box 4160, Normal, IL 61790-4160</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Ro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US"/>
              <a:t>Image Copyright © 2007 Pearson Benjamin Cummings.  All rights reserved.</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Ro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Ro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Ro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2"/>
          <p:cNvSpPr>
            <a:spLocks noRot="1" noChangeArrowheads="1" noTextEdit="1"/>
          </p:cNvSpPr>
          <p:nvPr>
            <p:ph type="sldImg"/>
          </p:nvPr>
        </p:nvSpPr>
        <p:spPr>
          <a:ln/>
        </p:spPr>
      </p:sp>
      <p:sp>
        <p:nvSpPr>
          <p:cNvPr id="96870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Ro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Ro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Ro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Ro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Ro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Ro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Ro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Ro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Ro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Ro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Rectangle 2"/>
          <p:cNvSpPr>
            <a:spLocks noRot="1" noChangeArrowheads="1" noTextEdit="1"/>
          </p:cNvSpPr>
          <p:nvPr>
            <p:ph type="sldImg"/>
          </p:nvPr>
        </p:nvSpPr>
        <p:spPr>
          <a:ln/>
        </p:spPr>
      </p:sp>
      <p:sp>
        <p:nvSpPr>
          <p:cNvPr id="97075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Rot="1" noChangeArrowheads="1" noTextEdit="1"/>
          </p:cNvSpPr>
          <p:nvPr>
            <p:ph type="sldImg"/>
          </p:nvPr>
        </p:nvSpPr>
        <p:spPr>
          <a:ln/>
        </p:spPr>
      </p:sp>
      <p:sp>
        <p:nvSpPr>
          <p:cNvPr id="256003" name="Rectangle 3"/>
          <p:cNvSpPr>
            <a:spLocks noGrp="1" noChangeArrowheads="1"/>
          </p:cNvSpPr>
          <p:nvPr>
            <p:ph type="body" idx="1"/>
          </p:nvPr>
        </p:nvSpPr>
        <p:spPr/>
        <p:txBody>
          <a:bodyPr/>
          <a:lstStyle/>
          <a:p>
            <a:r>
              <a:rPr lang="en-US" sz="1400" b="1"/>
              <a:t>Molecules with no lone pairs of electrons</a:t>
            </a:r>
          </a:p>
          <a:p>
            <a:pPr lvl="1"/>
            <a:r>
              <a:rPr lang="en-US"/>
              <a:t>The number of bonded atoms is the same as the electron pairs, and the </a:t>
            </a:r>
            <a:r>
              <a:rPr lang="en-US" i="1"/>
              <a:t>electron-pair geometry and the</a:t>
            </a:r>
            <a:r>
              <a:rPr lang="en-US"/>
              <a:t> </a:t>
            </a:r>
            <a:r>
              <a:rPr lang="en-US" i="1"/>
              <a:t>molecular geometry are the same</a:t>
            </a:r>
            <a:endParaRPr lang="en-US" sz="500" b="1" i="1"/>
          </a:p>
          <a:p>
            <a:pPr lvl="2"/>
            <a:r>
              <a:rPr lang="en-US"/>
              <a:t>    1. </a:t>
            </a:r>
            <a:r>
              <a:rPr lang="en-US" i="1"/>
              <a:t>AB</a:t>
            </a:r>
            <a:r>
              <a:rPr lang="en-US" i="1" baseline="-25000"/>
              <a:t>2</a:t>
            </a:r>
            <a:r>
              <a:rPr lang="en-US" i="1"/>
              <a:t>:  BeH</a:t>
            </a:r>
            <a:r>
              <a:rPr lang="en-US" i="1" baseline="-25000"/>
              <a:t>2</a:t>
            </a:r>
          </a:p>
          <a:p>
            <a:pPr lvl="2"/>
            <a:r>
              <a:rPr lang="en-US" baseline="-25000"/>
              <a:t>            </a:t>
            </a:r>
            <a:r>
              <a:rPr lang="en-US" i="1"/>
              <a:t>Step 1</a:t>
            </a:r>
            <a:r>
              <a:rPr lang="en-US"/>
              <a:t> — central atom, beryllium, contributes two valence electrons and each hydrogen atom contributes one. The Lewis electron structure is</a:t>
            </a:r>
          </a:p>
          <a:p>
            <a:pPr lvl="2"/>
            <a:r>
              <a:rPr lang="en-US"/>
              <a:t>                          </a:t>
            </a:r>
            <a:r>
              <a:rPr lang="en-US" sz="900"/>
              <a:t>H:Be:H  or  H–Be–H</a:t>
            </a:r>
          </a:p>
          <a:p>
            <a:pPr lvl="2"/>
            <a:r>
              <a:rPr lang="en-US"/>
              <a:t>        </a:t>
            </a:r>
            <a:r>
              <a:rPr lang="en-US" i="1"/>
              <a:t>Step 2</a:t>
            </a:r>
            <a:r>
              <a:rPr lang="en-US"/>
              <a:t> — there are two electron pairs around the central atom so electron-pair geometry is </a:t>
            </a:r>
            <a:r>
              <a:rPr lang="en-US" i="1"/>
              <a:t>linear</a:t>
            </a:r>
          </a:p>
          <a:p>
            <a:pPr lvl="2"/>
            <a:r>
              <a:rPr lang="en-US"/>
              <a:t>                               </a:t>
            </a:r>
            <a:r>
              <a:rPr lang="en-US" sz="1400"/>
              <a:t> </a:t>
            </a:r>
            <a:r>
              <a:rPr lang="en-US" sz="900"/>
              <a:t>:-----•-----:</a:t>
            </a:r>
          </a:p>
          <a:p>
            <a:pPr lvl="2"/>
            <a:r>
              <a:rPr lang="en-US" sz="1400"/>
              <a:t>       </a:t>
            </a:r>
            <a:r>
              <a:rPr lang="en-US" i="1"/>
              <a:t>Step 3</a:t>
            </a:r>
            <a:r>
              <a:rPr lang="en-US"/>
              <a:t> — both electron pairs around the central atom are bonding pairs (BP)</a:t>
            </a:r>
          </a:p>
          <a:p>
            <a:pPr lvl="2"/>
            <a:endParaRPr lang="en-US" sz="700"/>
          </a:p>
          <a:p>
            <a:pPr lvl="2"/>
            <a:r>
              <a:rPr lang="en-US"/>
              <a:t>        </a:t>
            </a:r>
            <a:r>
              <a:rPr lang="en-US" i="1"/>
              <a:t>Step 4</a:t>
            </a:r>
            <a:r>
              <a:rPr lang="en-US"/>
              <a:t> — with two bonding pairs and no lone pairs, the molecular geometry is also </a:t>
            </a:r>
            <a:r>
              <a:rPr lang="en-US" i="1"/>
              <a:t>linear</a:t>
            </a:r>
            <a:endParaRPr lang="en-US" sz="1400" i="1"/>
          </a:p>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Rot="1" noChangeArrowheads="1" noTextEdit="1"/>
          </p:cNvSpPr>
          <p:nvPr>
            <p:ph type="sldImg"/>
          </p:nvPr>
        </p:nvSpPr>
        <p:spPr>
          <a:ln/>
        </p:spPr>
      </p:sp>
      <p:sp>
        <p:nvSpPr>
          <p:cNvPr id="258051" name="Rectangle 3"/>
          <p:cNvSpPr>
            <a:spLocks noGrp="1" noChangeArrowheads="1"/>
          </p:cNvSpPr>
          <p:nvPr>
            <p:ph type="body" idx="1"/>
          </p:nvPr>
        </p:nvSpPr>
        <p:spPr/>
        <p:txBody>
          <a:bodyPr/>
          <a:lstStyle/>
          <a:p>
            <a:r>
              <a:rPr lang="en-US" sz="900"/>
              <a:t>2. </a:t>
            </a:r>
            <a:r>
              <a:rPr lang="en-US" sz="900" i="1"/>
              <a:t>AB</a:t>
            </a:r>
            <a:r>
              <a:rPr lang="en-US" sz="900" i="1" baseline="-25000"/>
              <a:t>3</a:t>
            </a:r>
            <a:r>
              <a:rPr lang="en-US" sz="900" i="1"/>
              <a:t>:  BF</a:t>
            </a:r>
            <a:r>
              <a:rPr lang="en-US" sz="900" i="1" baseline="-25000"/>
              <a:t>3</a:t>
            </a:r>
          </a:p>
          <a:p>
            <a:endParaRPr lang="en-US" sz="900" i="1" baseline="-25000"/>
          </a:p>
          <a:p>
            <a:pPr lvl="2"/>
            <a:r>
              <a:rPr lang="en-US" i="1"/>
              <a:t>	Step 1</a:t>
            </a:r>
            <a:r>
              <a:rPr lang="en-US"/>
              <a:t> — central atom, boron, contributes three valence electrons and each chlorine atom contributes seven. The Lewis electron structure is</a:t>
            </a:r>
          </a:p>
          <a:p>
            <a:r>
              <a:rPr lang="en-US"/>
              <a:t>                                          </a:t>
            </a:r>
            <a:r>
              <a:rPr lang="en-US" sz="1000">
                <a:sym typeface="Symbol" pitchFamily="18" charset="2"/>
              </a:rPr>
              <a:t> </a:t>
            </a:r>
          </a:p>
          <a:p>
            <a:r>
              <a:rPr lang="en-US" sz="1000">
                <a:sym typeface="Symbol" pitchFamily="18" charset="2"/>
              </a:rPr>
              <a:t>				     </a:t>
            </a:r>
            <a:r>
              <a:rPr lang="en-US" sz="1000"/>
              <a:t>:F:</a:t>
            </a:r>
          </a:p>
          <a:p>
            <a:endParaRPr lang="en-US" sz="500"/>
          </a:p>
          <a:p>
            <a:r>
              <a:rPr lang="en-US" sz="1000"/>
              <a:t>                                          B</a:t>
            </a:r>
          </a:p>
          <a:p>
            <a:endParaRPr lang="en-US" sz="500"/>
          </a:p>
          <a:p>
            <a:r>
              <a:rPr lang="en-US" sz="1000"/>
              <a:t>			        :F:        :F:</a:t>
            </a:r>
          </a:p>
          <a:p>
            <a:r>
              <a:rPr lang="en-US" sz="1000"/>
              <a:t>                                   </a:t>
            </a:r>
            <a:r>
              <a:rPr lang="en-US" sz="1000">
                <a:sym typeface="MS Reference 1" pitchFamily="2" charset="2"/>
              </a:rPr>
              <a:t>         </a:t>
            </a:r>
          </a:p>
          <a:p>
            <a:pPr lvl="2"/>
            <a:r>
              <a:rPr lang="en-US" sz="900"/>
              <a:t>	</a:t>
            </a:r>
            <a:r>
              <a:rPr lang="en-US" i="1"/>
              <a:t>Step 2</a:t>
            </a:r>
            <a:r>
              <a:rPr lang="en-US"/>
              <a:t> — there are three electron pairs around the central </a:t>
            </a:r>
            <a:r>
              <a:rPr lang="en-US" i="1"/>
              <a:t>atom and the electron-pair geometry is trigonal planar</a:t>
            </a:r>
          </a:p>
          <a:p>
            <a:pPr lvl="2"/>
            <a:r>
              <a:rPr lang="en-US"/>
              <a:t>	S</a:t>
            </a:r>
            <a:r>
              <a:rPr lang="en-US" i="1"/>
              <a:t>tep 3</a:t>
            </a:r>
            <a:r>
              <a:rPr lang="en-US"/>
              <a:t> — all electron pairs around the central atom are bonding pairs (BP)</a:t>
            </a:r>
            <a:endParaRPr lang="en-US" sz="700"/>
          </a:p>
          <a:p>
            <a:pPr lvl="2"/>
            <a:r>
              <a:rPr lang="en-US"/>
              <a:t>	</a:t>
            </a:r>
            <a:r>
              <a:rPr lang="en-US" i="1"/>
              <a:t>Step 4</a:t>
            </a:r>
            <a:r>
              <a:rPr lang="en-US"/>
              <a:t> — molecular geometry is </a:t>
            </a:r>
            <a:r>
              <a:rPr lang="en-US" i="1"/>
              <a:t>trigonal planar</a:t>
            </a:r>
            <a:endParaRPr lang="en-US" sz="900" i="1"/>
          </a:p>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Ro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Rot="1" noChangeArrowheads="1" noTextEdit="1"/>
          </p:cNvSpPr>
          <p:nvPr>
            <p:ph type="sldImg"/>
          </p:nvPr>
        </p:nvSpPr>
        <p:spPr>
          <a:ln/>
        </p:spPr>
      </p:sp>
      <p:sp>
        <p:nvSpPr>
          <p:cNvPr id="262147" name="Rectangle 3"/>
          <p:cNvSpPr>
            <a:spLocks noGrp="1" noChangeArrowheads="1"/>
          </p:cNvSpPr>
          <p:nvPr>
            <p:ph type="body" idx="1"/>
          </p:nvPr>
        </p:nvSpPr>
        <p:spPr/>
        <p:txBody>
          <a:bodyPr/>
          <a:lstStyle/>
          <a:p>
            <a:r>
              <a:rPr lang="en-US" sz="1000"/>
              <a:t>3. </a:t>
            </a:r>
            <a:r>
              <a:rPr lang="en-US" sz="1000" i="1"/>
              <a:t>AB</a:t>
            </a:r>
            <a:r>
              <a:rPr lang="en-US" sz="1000" i="1" baseline="-25000"/>
              <a:t>4</a:t>
            </a:r>
            <a:r>
              <a:rPr lang="en-US" sz="1000" i="1"/>
              <a:t>:  CH</a:t>
            </a:r>
            <a:r>
              <a:rPr lang="en-US" sz="1000" i="1" baseline="-25000"/>
              <a:t>4</a:t>
            </a:r>
          </a:p>
          <a:p>
            <a:endParaRPr lang="en-US" sz="600" i="1" baseline="-25000"/>
          </a:p>
          <a:p>
            <a:pPr lvl="2"/>
            <a:r>
              <a:rPr lang="en-US" sz="1400" baseline="-25000"/>
              <a:t>   </a:t>
            </a:r>
            <a:r>
              <a:rPr lang="en-US" sz="1400" i="1"/>
              <a:t>Step 1</a:t>
            </a:r>
            <a:r>
              <a:rPr lang="en-US" sz="1400"/>
              <a:t> — central carbon atom contributes four valence electrons and each hydrogen atom has one electron. The Lewis electron structure is </a:t>
            </a:r>
          </a:p>
          <a:p>
            <a:r>
              <a:rPr lang="en-US" sz="1400"/>
              <a:t>                                                       </a:t>
            </a:r>
            <a:r>
              <a:rPr lang="en-US" sz="900"/>
              <a:t>H</a:t>
            </a:r>
          </a:p>
          <a:p>
            <a:r>
              <a:rPr lang="en-US" sz="900"/>
              <a:t>                                                   H–C–H</a:t>
            </a:r>
          </a:p>
          <a:p>
            <a:r>
              <a:rPr lang="en-US" sz="900"/>
              <a:t>                                                       H</a:t>
            </a:r>
          </a:p>
          <a:p>
            <a:pPr lvl="2"/>
            <a:r>
              <a:rPr lang="en-US" sz="900"/>
              <a:t>  </a:t>
            </a:r>
            <a:r>
              <a:rPr lang="en-US" sz="1400" i="1"/>
              <a:t>Step 2</a:t>
            </a:r>
            <a:r>
              <a:rPr lang="en-US" sz="1400"/>
              <a:t> — there are four electron pairs around the central atom, so electron-pair geometry is </a:t>
            </a:r>
            <a:r>
              <a:rPr lang="en-US" sz="1400" i="1"/>
              <a:t>tetrahedral</a:t>
            </a:r>
            <a:endParaRPr lang="en-US" sz="800" i="1"/>
          </a:p>
          <a:p>
            <a:pPr lvl="2"/>
            <a:r>
              <a:rPr lang="en-US" sz="1400" i="1"/>
              <a:t>	Step 3</a:t>
            </a:r>
            <a:r>
              <a:rPr lang="en-US" sz="1400"/>
              <a:t> — there are four electron pairs and four bonded H atoms; all electron pairs are bonding pairs (BP)</a:t>
            </a:r>
            <a:endParaRPr lang="en-US" sz="800"/>
          </a:p>
          <a:p>
            <a:pPr lvl="2"/>
            <a:r>
              <a:rPr lang="en-US" sz="1400" i="1"/>
              <a:t>	Step 4</a:t>
            </a:r>
            <a:r>
              <a:rPr lang="en-US" sz="1400"/>
              <a:t> — connecting each hydrogen atom to carbon using one of the bonding pairs gives a </a:t>
            </a:r>
            <a:r>
              <a:rPr lang="en-US" sz="1400" i="1"/>
              <a:t>tetrahedral</a:t>
            </a:r>
            <a:r>
              <a:rPr lang="en-US" sz="1400"/>
              <a:t> arrangement of 	hydrogen atoms</a:t>
            </a:r>
            <a:endParaRPr lang="en-US" sz="900"/>
          </a:p>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Rot="1"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sz="1600" b="1"/>
              <a:t>Molecules with lone pairs of electrons</a:t>
            </a:r>
          </a:p>
          <a:p>
            <a:r>
              <a:rPr lang="en-US" sz="1600" b="1" i="1"/>
              <a:t>   </a:t>
            </a:r>
            <a:r>
              <a:rPr lang="en-US" sz="1400"/>
              <a:t>– In compounds that contain one or more lone pairs of electrons, </a:t>
            </a:r>
            <a:r>
              <a:rPr lang="en-US" sz="1400" i="1"/>
              <a:t>the electron-pair geometry and the molecular</a:t>
            </a:r>
            <a:r>
              <a:rPr lang="en-US" sz="1400"/>
              <a:t> </a:t>
            </a:r>
            <a:r>
              <a:rPr lang="en-US" sz="1400" i="1"/>
              <a:t>geometry are not identical</a:t>
            </a:r>
          </a:p>
          <a:p>
            <a:endParaRPr lang="en-US" sz="600" i="1"/>
          </a:p>
          <a:p>
            <a:r>
              <a:rPr lang="en-US" sz="1000"/>
              <a:t>    </a:t>
            </a:r>
            <a:r>
              <a:rPr lang="en-US" sz="1000" i="1"/>
              <a:t>AB</a:t>
            </a:r>
            <a:r>
              <a:rPr lang="en-US" sz="1000" i="1" baseline="-25000"/>
              <a:t>3</a:t>
            </a:r>
            <a:r>
              <a:rPr lang="en-US" sz="1000" i="1"/>
              <a:t>: NH</a:t>
            </a:r>
            <a:r>
              <a:rPr lang="en-US" sz="1000" i="1" baseline="-25000"/>
              <a:t>3</a:t>
            </a:r>
            <a:r>
              <a:rPr lang="en-US" sz="1000" baseline="-25000"/>
              <a:t>   </a:t>
            </a:r>
            <a:r>
              <a:rPr lang="en-US" sz="1000"/>
              <a:t> (single lone pair on the central atom)</a:t>
            </a:r>
          </a:p>
          <a:p>
            <a:endParaRPr lang="en-US" sz="1000"/>
          </a:p>
          <a:p>
            <a:pPr lvl="2"/>
            <a:r>
              <a:rPr lang="en-US" sz="1400"/>
              <a:t>        </a:t>
            </a:r>
            <a:r>
              <a:rPr lang="en-US" sz="1400" i="1"/>
              <a:t>Step 1</a:t>
            </a:r>
            <a:r>
              <a:rPr lang="en-US" sz="1400"/>
              <a:t> — the central atom, N, has five valence electrons and each H donates one, producing the Lewis structure</a:t>
            </a:r>
            <a:endParaRPr lang="en-US">
              <a:sym typeface="Symbol" pitchFamily="18" charset="2"/>
            </a:endParaRPr>
          </a:p>
          <a:p>
            <a:r>
              <a:rPr lang="en-US" sz="1000">
                <a:sym typeface="Symbol" pitchFamily="18" charset="2"/>
              </a:rPr>
              <a:t>                                          </a:t>
            </a:r>
            <a:r>
              <a:rPr lang="en-US" sz="900">
                <a:sym typeface="Symbol" pitchFamily="18" charset="2"/>
              </a:rPr>
              <a:t>H–N–H</a:t>
            </a:r>
          </a:p>
          <a:p>
            <a:r>
              <a:rPr lang="en-US" sz="900">
                <a:sym typeface="Symbol" pitchFamily="18" charset="2"/>
              </a:rPr>
              <a:t>                                              |</a:t>
            </a:r>
          </a:p>
          <a:p>
            <a:r>
              <a:rPr lang="en-US" sz="900">
                <a:sym typeface="Symbol" pitchFamily="18" charset="2"/>
              </a:rPr>
              <a:t>                                              H</a:t>
            </a:r>
          </a:p>
          <a:p>
            <a:pPr lvl="2"/>
            <a:r>
              <a:rPr lang="en-US" sz="1000">
                <a:sym typeface="Symbol" pitchFamily="18" charset="2"/>
              </a:rPr>
              <a:t>        </a:t>
            </a:r>
            <a:r>
              <a:rPr lang="en-US" sz="1400" i="1">
                <a:sym typeface="Symbol" pitchFamily="18" charset="2"/>
              </a:rPr>
              <a:t>Step 2</a:t>
            </a:r>
            <a:r>
              <a:rPr lang="en-US" sz="1400">
                <a:sym typeface="Symbol" pitchFamily="18" charset="2"/>
              </a:rPr>
              <a:t> — there are four electron pairs around N, so the electron pair geometry is </a:t>
            </a:r>
            <a:r>
              <a:rPr lang="en-US" sz="1400" i="1">
                <a:sym typeface="Symbol" pitchFamily="18" charset="2"/>
              </a:rPr>
              <a:t>tetrahedral</a:t>
            </a:r>
          </a:p>
          <a:p>
            <a:pPr lvl="2"/>
            <a:r>
              <a:rPr lang="en-US" sz="1400">
                <a:sym typeface="Symbol" pitchFamily="18" charset="2"/>
              </a:rPr>
              <a:t>        </a:t>
            </a:r>
            <a:r>
              <a:rPr lang="en-US" sz="1400" i="1">
                <a:sym typeface="Symbol" pitchFamily="18" charset="2"/>
              </a:rPr>
              <a:t>Step 3</a:t>
            </a:r>
            <a:r>
              <a:rPr lang="en-US" sz="1400">
                <a:sym typeface="Symbol" pitchFamily="18" charset="2"/>
              </a:rPr>
              <a:t> — with four electron pairs and only three bonded H atoms, one electron pair is a lone pair</a:t>
            </a:r>
          </a:p>
          <a:p>
            <a:pPr lvl="2"/>
            <a:r>
              <a:rPr lang="en-US" sz="1400">
                <a:sym typeface="Symbol" pitchFamily="18" charset="2"/>
              </a:rPr>
              <a:t>        </a:t>
            </a:r>
            <a:r>
              <a:rPr lang="en-US" sz="1400" i="1">
                <a:sym typeface="Symbol" pitchFamily="18" charset="2"/>
              </a:rPr>
              <a:t>Step 4</a:t>
            </a:r>
            <a:r>
              <a:rPr lang="en-US" sz="1400">
                <a:sym typeface="Symbol" pitchFamily="18" charset="2"/>
              </a:rPr>
              <a:t> — three H atoms are in bonding electron pairs; the molecular geometry is </a:t>
            </a:r>
            <a:r>
              <a:rPr lang="en-US" sz="1400" i="1">
                <a:sym typeface="Symbol" pitchFamily="18" charset="2"/>
              </a:rPr>
              <a:t>trigonal pyramidal</a:t>
            </a:r>
            <a:endParaRPr lang="en-US" sz="1000" i="1">
              <a:sym typeface="Symbol" pitchFamily="18" charset="2"/>
            </a:endParaRPr>
          </a:p>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Rot="1" noChangeArrowheads="1" noTextEdit="1"/>
          </p:cNvSpPr>
          <p:nvPr>
            <p:ph type="sldImg"/>
          </p:nvPr>
        </p:nvSpPr>
        <p:spPr>
          <a:ln/>
        </p:spPr>
      </p:sp>
      <p:sp>
        <p:nvSpPr>
          <p:cNvPr id="97689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Rot="1" noChangeArrowheads="1" noTextEdit="1"/>
          </p:cNvSpPr>
          <p:nvPr>
            <p:ph type="sldImg"/>
          </p:nvPr>
        </p:nvSpPr>
        <p:spPr>
          <a:ln/>
        </p:spPr>
      </p:sp>
      <p:sp>
        <p:nvSpPr>
          <p:cNvPr id="97894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4" name="Rectangle 2"/>
          <p:cNvSpPr>
            <a:spLocks noRot="1" noChangeArrowheads="1" noTextEdit="1"/>
          </p:cNvSpPr>
          <p:nvPr>
            <p:ph type="sldImg"/>
          </p:nvPr>
        </p:nvSpPr>
        <p:spPr>
          <a:ln/>
        </p:spPr>
      </p:sp>
      <p:sp>
        <p:nvSpPr>
          <p:cNvPr id="98099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Rot="1" noChangeArrowheads="1" noTextEdit="1"/>
          </p:cNvSpPr>
          <p:nvPr>
            <p:ph type="sldImg"/>
          </p:nvPr>
        </p:nvSpPr>
        <p:spPr>
          <a:ln/>
        </p:spPr>
      </p:sp>
      <p:sp>
        <p:nvSpPr>
          <p:cNvPr id="98304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Rot="1" noChangeArrowheads="1" noTextEdit="1"/>
          </p:cNvSpPr>
          <p:nvPr>
            <p:ph type="sldImg"/>
          </p:nvPr>
        </p:nvSpPr>
        <p:spPr>
          <a:ln/>
        </p:spPr>
      </p:sp>
      <p:sp>
        <p:nvSpPr>
          <p:cNvPr id="98509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Rot="1" noChangeArrowheads="1" noTextEdit="1"/>
          </p:cNvSpPr>
          <p:nvPr>
            <p:ph type="sldImg"/>
          </p:nvPr>
        </p:nvSpPr>
        <p:spPr>
          <a:ln/>
        </p:spPr>
      </p:sp>
      <p:sp>
        <p:nvSpPr>
          <p:cNvPr id="97280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Rot="1" noChangeArrowheads="1" noTextEdit="1"/>
          </p:cNvSpPr>
          <p:nvPr>
            <p:ph type="sldImg"/>
          </p:nvPr>
        </p:nvSpPr>
        <p:spPr>
          <a:ln/>
        </p:spPr>
      </p:sp>
      <p:sp>
        <p:nvSpPr>
          <p:cNvPr id="98713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noRot="1" noChangeArrowheads="1" noTextEdit="1"/>
          </p:cNvSpPr>
          <p:nvPr>
            <p:ph type="sldImg"/>
          </p:nvPr>
        </p:nvSpPr>
        <p:spPr>
          <a:ln/>
        </p:spPr>
      </p:sp>
      <p:sp>
        <p:nvSpPr>
          <p:cNvPr id="98918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Rot="1" noChangeArrowheads="1" noTextEdit="1"/>
          </p:cNvSpPr>
          <p:nvPr>
            <p:ph type="sldImg"/>
          </p:nvPr>
        </p:nvSpPr>
        <p:spPr>
          <a:ln/>
        </p:spPr>
      </p:sp>
      <p:sp>
        <p:nvSpPr>
          <p:cNvPr id="99123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noRot="1" noChangeArrowheads="1" noTextEdit="1"/>
          </p:cNvSpPr>
          <p:nvPr>
            <p:ph type="sldImg"/>
          </p:nvPr>
        </p:nvSpPr>
        <p:spPr>
          <a:ln/>
        </p:spPr>
      </p:sp>
      <p:sp>
        <p:nvSpPr>
          <p:cNvPr id="99328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Rot="1" noChangeArrowheads="1" noTextEdit="1"/>
          </p:cNvSpPr>
          <p:nvPr>
            <p:ph type="sldImg"/>
          </p:nvPr>
        </p:nvSpPr>
        <p:spPr>
          <a:ln/>
        </p:spPr>
      </p:sp>
      <p:sp>
        <p:nvSpPr>
          <p:cNvPr id="99533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Rectangle 2"/>
          <p:cNvSpPr>
            <a:spLocks noRot="1" noChangeArrowheads="1" noTextEdit="1"/>
          </p:cNvSpPr>
          <p:nvPr>
            <p:ph type="sldImg"/>
          </p:nvPr>
        </p:nvSpPr>
        <p:spPr>
          <a:ln/>
        </p:spPr>
      </p:sp>
      <p:sp>
        <p:nvSpPr>
          <p:cNvPr id="99737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Rot="1" noChangeArrowheads="1" noTextEdit="1"/>
          </p:cNvSpPr>
          <p:nvPr>
            <p:ph type="sldImg"/>
          </p:nvPr>
        </p:nvSpPr>
        <p:spPr>
          <a:ln/>
        </p:spPr>
      </p:sp>
      <p:sp>
        <p:nvSpPr>
          <p:cNvPr id="99942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Rot="1" noChangeArrowheads="1" noTextEdit="1"/>
          </p:cNvSpPr>
          <p:nvPr>
            <p:ph type="sldImg"/>
          </p:nvPr>
        </p:nvSpPr>
        <p:spPr>
          <a:ln/>
        </p:spPr>
      </p:sp>
      <p:sp>
        <p:nvSpPr>
          <p:cNvPr id="100147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Rot="1" noChangeArrowheads="1" noTextEdit="1"/>
          </p:cNvSpPr>
          <p:nvPr>
            <p:ph type="sldImg"/>
          </p:nvPr>
        </p:nvSpPr>
        <p:spPr>
          <a:ln/>
        </p:spPr>
      </p:sp>
      <p:sp>
        <p:nvSpPr>
          <p:cNvPr id="100352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Rot="1" noChangeArrowheads="1" noTextEdit="1"/>
          </p:cNvSpPr>
          <p:nvPr>
            <p:ph type="sldImg"/>
          </p:nvPr>
        </p:nvSpPr>
        <p:spPr>
          <a:ln/>
        </p:spPr>
      </p:sp>
      <p:sp>
        <p:nvSpPr>
          <p:cNvPr id="266243" name="Rectangle 3"/>
          <p:cNvSpPr>
            <a:spLocks noGrp="1" noChangeArrowheads="1"/>
          </p:cNvSpPr>
          <p:nvPr>
            <p:ph type="body" idx="1"/>
          </p:nvPr>
        </p:nvSpPr>
        <p:spPr/>
        <p:txBody>
          <a:bodyPr/>
          <a:lstStyle/>
          <a:p>
            <a:r>
              <a:rPr lang="en-US"/>
              <a:t>When two hydrogen atoms share one electron each with an oxygen atom, the three atoms form a chemical compound with two covalent bonds.</a:t>
            </a:r>
          </a:p>
          <a:p>
            <a:endParaRPr lang="en-US"/>
          </a:p>
          <a:p>
            <a:r>
              <a:rPr lang="en-US"/>
              <a:t>You may have noticed that this figure initially shows the electrons on oxygen spread out on all four sides rather than fully paired in three positions.  We show electrons unpaired whenever possible because Hund’s rule state that electrons prefer to remain unpaired.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Rot="1" noChangeArrowheads="1" noTextEdit="1"/>
          </p:cNvSpPr>
          <p:nvPr>
            <p:ph type="sldImg"/>
          </p:nvPr>
        </p:nvSpPr>
        <p:spPr>
          <a:ln/>
        </p:spPr>
      </p:sp>
      <p:sp>
        <p:nvSpPr>
          <p:cNvPr id="97485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Rot="1" noChangeArrowheads="1" noTextEdit="1"/>
          </p:cNvSpPr>
          <p:nvPr>
            <p:ph type="sldImg"/>
          </p:nvPr>
        </p:nvSpPr>
        <p:spPr>
          <a:ln/>
        </p:spPr>
      </p:sp>
      <p:sp>
        <p:nvSpPr>
          <p:cNvPr id="268291" name="Rectangle 3"/>
          <p:cNvSpPr>
            <a:spLocks noGrp="1" noChangeArrowheads="1"/>
          </p:cNvSpPr>
          <p:nvPr>
            <p:ph type="body" idx="1"/>
          </p:nvPr>
        </p:nvSpPr>
        <p:spPr/>
        <p:txBody>
          <a:bodyPr/>
          <a:lstStyle/>
          <a:p>
            <a:pPr lvl="1"/>
            <a:r>
              <a:rPr lang="en-US"/>
              <a:t>Compound that contains </a:t>
            </a:r>
            <a:r>
              <a:rPr lang="en-US" i="1"/>
              <a:t>more than one lone pair</a:t>
            </a:r>
            <a:r>
              <a:rPr lang="en-US"/>
              <a:t> on the central atom</a:t>
            </a:r>
          </a:p>
          <a:p>
            <a:pPr lvl="1"/>
            <a:r>
              <a:rPr lang="en-US"/>
              <a:t>    </a:t>
            </a:r>
            <a:r>
              <a:rPr lang="en-US" i="1"/>
              <a:t>AB</a:t>
            </a:r>
            <a:r>
              <a:rPr lang="en-US" i="1" baseline="-25000"/>
              <a:t>3</a:t>
            </a:r>
            <a:r>
              <a:rPr lang="en-US" i="1"/>
              <a:t>:  BrF</a:t>
            </a:r>
            <a:r>
              <a:rPr lang="en-US" i="1" baseline="-25000"/>
              <a:t>3</a:t>
            </a:r>
          </a:p>
          <a:p>
            <a:pPr lvl="1"/>
            <a:endParaRPr lang="en-US" sz="600" i="1" baseline="-25000"/>
          </a:p>
          <a:p>
            <a:pPr lvl="2"/>
            <a:r>
              <a:rPr lang="en-US"/>
              <a:t>        </a:t>
            </a:r>
            <a:r>
              <a:rPr lang="en-US" i="1"/>
              <a:t>Step 1</a:t>
            </a:r>
            <a:r>
              <a:rPr lang="en-US"/>
              <a:t> — Br atom has seven valence electrons and each F has seven</a:t>
            </a:r>
            <a:endParaRPr lang="en-US" sz="700"/>
          </a:p>
          <a:p>
            <a:pPr lvl="2"/>
            <a:r>
              <a:rPr lang="en-US"/>
              <a:t>        </a:t>
            </a:r>
            <a:r>
              <a:rPr lang="en-US" i="1"/>
              <a:t>Step 2</a:t>
            </a:r>
            <a:r>
              <a:rPr lang="en-US"/>
              <a:t> — there are five electron pairs around the central atom, and the electron-pair geometry is </a:t>
            </a:r>
            <a:r>
              <a:rPr lang="en-US" i="1"/>
              <a:t>trigonal bipyramidal</a:t>
            </a:r>
            <a:endParaRPr lang="en-US" sz="700" i="1"/>
          </a:p>
          <a:p>
            <a:pPr lvl="2"/>
            <a:r>
              <a:rPr lang="en-US"/>
              <a:t>        </a:t>
            </a:r>
            <a:r>
              <a:rPr lang="en-US" i="1"/>
              <a:t>Step 3</a:t>
            </a:r>
            <a:r>
              <a:rPr lang="en-US"/>
              <a:t> — there are five electron pairs and only three bonded F atoms; structure has two lone pairs</a:t>
            </a:r>
            <a:endParaRPr lang="en-US" sz="700"/>
          </a:p>
          <a:p>
            <a:pPr lvl="2"/>
            <a:r>
              <a:rPr lang="en-US"/>
              <a:t>        </a:t>
            </a:r>
            <a:r>
              <a:rPr lang="en-US" i="1"/>
              <a:t>Step 4</a:t>
            </a:r>
            <a:r>
              <a:rPr lang="en-US"/>
              <a:t> — </a:t>
            </a:r>
            <a:r>
              <a:rPr lang="en-US" i="1"/>
              <a:t>axial </a:t>
            </a:r>
            <a:r>
              <a:rPr lang="en-US"/>
              <a:t>and </a:t>
            </a:r>
            <a:r>
              <a:rPr lang="en-US" i="1"/>
              <a:t>equatorial </a:t>
            </a:r>
            <a:r>
              <a:rPr lang="en-US"/>
              <a:t>positions in </a:t>
            </a:r>
            <a:r>
              <a:rPr lang="en-US" i="1"/>
              <a:t>trigonal bipyramid</a:t>
            </a:r>
            <a:r>
              <a:rPr lang="en-US"/>
              <a:t> are 	not equivalent; structure with both lone pairs in </a:t>
            </a:r>
            <a:r>
              <a:rPr lang="en-US" i="1"/>
              <a:t>equatorial</a:t>
            </a:r>
            <a:r>
              <a:rPr lang="en-US"/>
              <a:t> position is the most stable and the molecular geometry is</a:t>
            </a:r>
          </a:p>
          <a:p>
            <a:pPr lvl="2"/>
            <a:r>
              <a:rPr lang="en-US" i="1"/>
              <a:t>		T-shaped</a:t>
            </a:r>
            <a:endParaRPr lang="en-US" sz="800" i="1"/>
          </a:p>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Rot="1" noChangeArrowheads="1" noTextEdit="1"/>
          </p:cNvSpPr>
          <p:nvPr>
            <p:ph type="sldImg"/>
          </p:nvPr>
        </p:nvSpPr>
        <p:spPr>
          <a:ln/>
        </p:spPr>
      </p:sp>
      <p:sp>
        <p:nvSpPr>
          <p:cNvPr id="270339" name="Rectangle 3"/>
          <p:cNvSpPr>
            <a:spLocks noGrp="1" noChangeArrowheads="1"/>
          </p:cNvSpPr>
          <p:nvPr>
            <p:ph type="body" idx="1"/>
          </p:nvPr>
        </p:nvSpPr>
        <p:spPr/>
        <p:txBody>
          <a:bodyPr/>
          <a:lstStyle/>
          <a:p>
            <a:pPr lvl="1"/>
            <a:r>
              <a:rPr lang="en-US"/>
              <a:t>In some cases, the </a:t>
            </a:r>
            <a:r>
              <a:rPr lang="en-US" i="1"/>
              <a:t>location of lone pairs</a:t>
            </a:r>
            <a:r>
              <a:rPr lang="en-US"/>
              <a:t> is important</a:t>
            </a:r>
          </a:p>
          <a:p>
            <a:pPr lvl="1"/>
            <a:r>
              <a:rPr lang="en-US"/>
              <a:t>    </a:t>
            </a:r>
            <a:r>
              <a:rPr lang="en-US" i="1"/>
              <a:t>AB</a:t>
            </a:r>
            <a:r>
              <a:rPr lang="en-US" i="1" baseline="-25000"/>
              <a:t>4</a:t>
            </a:r>
            <a:r>
              <a:rPr lang="en-US" i="1"/>
              <a:t>:  SF</a:t>
            </a:r>
            <a:r>
              <a:rPr lang="en-US" i="1" baseline="-25000"/>
              <a:t>4</a:t>
            </a:r>
          </a:p>
          <a:p>
            <a:endParaRPr lang="en-US" sz="500" i="1"/>
          </a:p>
          <a:p>
            <a:pPr lvl="2"/>
            <a:r>
              <a:rPr lang="en-US"/>
              <a:t>       </a:t>
            </a:r>
            <a:r>
              <a:rPr lang="en-US" i="1"/>
              <a:t>Step 1</a:t>
            </a:r>
            <a:r>
              <a:rPr lang="en-US"/>
              <a:t> — S atom has six valence electrons and each F has seven</a:t>
            </a:r>
          </a:p>
          <a:p>
            <a:pPr lvl="2"/>
            <a:r>
              <a:rPr lang="en-US"/>
              <a:t>       </a:t>
            </a:r>
            <a:r>
              <a:rPr lang="en-US" i="1"/>
              <a:t>Step 2</a:t>
            </a:r>
            <a:r>
              <a:rPr lang="en-US"/>
              <a:t> — there are five electron pairs around S; electron-pair geometry is </a:t>
            </a:r>
            <a:r>
              <a:rPr lang="en-US" i="1"/>
              <a:t>trigonal bipyramidal</a:t>
            </a:r>
          </a:p>
          <a:p>
            <a:pPr lvl="2"/>
            <a:r>
              <a:rPr lang="en-US"/>
              <a:t>       </a:t>
            </a:r>
            <a:r>
              <a:rPr lang="en-US" i="1"/>
              <a:t>Step 3</a:t>
            </a:r>
            <a:r>
              <a:rPr lang="en-US"/>
              <a:t> — there are five electron pairs but only four bonded F atoms; there must be one lone pair</a:t>
            </a:r>
          </a:p>
          <a:p>
            <a:pPr lvl="2"/>
            <a:r>
              <a:rPr lang="en-US"/>
              <a:t>       </a:t>
            </a:r>
            <a:r>
              <a:rPr lang="en-US" i="1"/>
              <a:t>Step 4</a:t>
            </a:r>
            <a:r>
              <a:rPr lang="en-US"/>
              <a:t> — in a </a:t>
            </a:r>
            <a:r>
              <a:rPr lang="en-US" i="1"/>
              <a:t>trigonal bipyramid</a:t>
            </a:r>
            <a:r>
              <a:rPr lang="en-US"/>
              <a:t>, the five positions are not 	equivalent; there are three equatorial positions separated 120º from one another and two axial positions at 90º to the equatorial plane</a:t>
            </a:r>
          </a:p>
          <a:p>
            <a:pPr lvl="2"/>
            <a:endParaRPr lang="en-US" sz="700"/>
          </a:p>
          <a:p>
            <a:pPr lvl="1"/>
            <a:r>
              <a:rPr lang="en-US"/>
              <a:t>    – The lone electron pair can be placed in either the </a:t>
            </a:r>
            <a:r>
              <a:rPr lang="en-US" i="1"/>
              <a:t>axial </a:t>
            </a:r>
            <a:r>
              <a:rPr lang="en-US"/>
              <a:t>or </a:t>
            </a:r>
            <a:r>
              <a:rPr lang="en-US" i="1"/>
              <a:t>equatorial </a:t>
            </a:r>
            <a:r>
              <a:rPr lang="en-US"/>
              <a:t>position; must choose structure that minimizes electrostatic repulsions: most stable structure is equatorial position and molecular geometry is </a:t>
            </a:r>
            <a:r>
              <a:rPr lang="en-US" i="1"/>
              <a:t>seesaw</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Ro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Ro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Rot="1" noChangeArrowheads="1" noTextEdit="1"/>
          </p:cNvSpPr>
          <p:nvPr>
            <p:ph type="sldImg"/>
          </p:nvPr>
        </p:nvSpPr>
        <p:spPr>
          <a:ln/>
        </p:spPr>
      </p:sp>
      <p:sp>
        <p:nvSpPr>
          <p:cNvPr id="547843" name="Rectangle 3"/>
          <p:cNvSpPr>
            <a:spLocks noGrp="1" noChangeArrowheads="1"/>
          </p:cNvSpPr>
          <p:nvPr>
            <p:ph type="body" idx="1"/>
          </p:nvPr>
        </p:nvSpPr>
        <p:spPr/>
        <p:txBody>
          <a:bodyPr/>
          <a:lstStyle/>
          <a:p>
            <a:r>
              <a:rPr lang="en-US" b="1" i="1"/>
              <a:t>Inorganic compounds</a:t>
            </a:r>
          </a:p>
          <a:p>
            <a:endParaRPr lang="en-US" sz="500" b="1" i="1"/>
          </a:p>
          <a:p>
            <a:pPr lvl="1"/>
            <a:r>
              <a:rPr lang="en-US"/>
              <a:t>      – Compounds that consist primarily of elements other than carbon and hydrogen</a:t>
            </a:r>
          </a:p>
          <a:p>
            <a:pPr lvl="1"/>
            <a:r>
              <a:rPr lang="en-US"/>
              <a:t>      – Include both covalent and ionic compounds</a:t>
            </a:r>
          </a:p>
          <a:p>
            <a:pPr lvl="1"/>
            <a:r>
              <a:rPr lang="en-US"/>
              <a:t>      – Formulas are written when the component elements are listed beginning with the one farthest to the left in the periodic table with those in the same group listed alphabetically</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p:cNvSpPr>
            <a:spLocks noRot="1" noChangeArrowheads="1" noTextEdit="1"/>
          </p:cNvSpPr>
          <p:nvPr>
            <p:ph type="sldImg"/>
          </p:nvPr>
        </p:nvSpPr>
        <p:spPr>
          <a:ln/>
        </p:spPr>
      </p:sp>
      <p:sp>
        <p:nvSpPr>
          <p:cNvPr id="893955" name="Rectangle 3"/>
          <p:cNvSpPr>
            <a:spLocks noGrp="1" noChangeArrowheads="1"/>
          </p:cNvSpPr>
          <p:nvPr>
            <p:ph type="body" idx="1"/>
          </p:nvPr>
        </p:nvSpPr>
        <p:spPr/>
        <p:txBody>
          <a:bodyPr/>
          <a:lstStyle/>
          <a:p>
            <a:r>
              <a:rPr lang="en-US"/>
              <a:t>1. Atoms interact with one another to form aggregates, such as compounds and crystals, which lower the total energy of the system (aggregates are more stable than the isolated atoms).</a:t>
            </a:r>
          </a:p>
          <a:p>
            <a:r>
              <a:rPr lang="en-US"/>
              <a:t>2. Energy is required to dissociate bonded atoms or ions into isolated atoms or ions.</a:t>
            </a:r>
          </a:p>
          <a:p>
            <a:r>
              <a:rPr lang="en-US"/>
              <a:t>    a. </a:t>
            </a:r>
            <a:r>
              <a:rPr lang="en-US" b="1"/>
              <a:t>In ionic solids</a:t>
            </a:r>
          </a:p>
          <a:p>
            <a:r>
              <a:rPr lang="en-US" b="1"/>
              <a:t>       		 </a:t>
            </a:r>
            <a:r>
              <a:rPr lang="en-US"/>
              <a:t>– ions form a three-dimensional array called a </a:t>
            </a:r>
            <a:r>
              <a:rPr lang="en-US" b="1" i="1"/>
              <a:t>lattice;</a:t>
            </a:r>
          </a:p>
          <a:p>
            <a:r>
              <a:rPr lang="en-US"/>
              <a:t>	    	 –energy is called </a:t>
            </a:r>
            <a:r>
              <a:rPr lang="en-US" b="1" i="1"/>
              <a:t>lattice energy</a:t>
            </a:r>
            <a:r>
              <a:rPr lang="en-US" b="1"/>
              <a:t>, </a:t>
            </a:r>
            <a:r>
              <a:rPr lang="en-US"/>
              <a:t>the enthalpy change that occurs when a solid ionic compound is transformed into gaseous ions.</a:t>
            </a:r>
          </a:p>
          <a:p>
            <a:r>
              <a:rPr lang="en-US"/>
              <a:t>     b. </a:t>
            </a:r>
            <a:r>
              <a:rPr lang="en-US" b="1"/>
              <a:t>In covalent solids</a:t>
            </a:r>
          </a:p>
          <a:p>
            <a:r>
              <a:rPr lang="en-US" b="1"/>
              <a:t>         	 </a:t>
            </a:r>
            <a:r>
              <a:rPr lang="en-US"/>
              <a:t>– energy is called the </a:t>
            </a:r>
            <a:r>
              <a:rPr lang="en-US" b="1" i="1"/>
              <a:t>bond energy</a:t>
            </a:r>
            <a:r>
              <a:rPr lang="en-US" b="1"/>
              <a:t>, </a:t>
            </a:r>
            <a:r>
              <a:rPr lang="en-US"/>
              <a:t>the enthalpy change that occurs when a given bond in a gaseous molecule is broken.</a:t>
            </a:r>
          </a:p>
          <a:p>
            <a:r>
              <a:rPr lang="en-US"/>
              <a:t>3. Each chemical bond is characterized by a particular optimal internuclear distance called the </a:t>
            </a:r>
            <a:r>
              <a:rPr lang="en-US" b="1" i="1"/>
              <a:t>bond distance.</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Rot="1" noChangeArrowheads="1" noTextEdit="1"/>
          </p:cNvSpPr>
          <p:nvPr>
            <p:ph type="sldImg"/>
          </p:nvPr>
        </p:nvSpPr>
        <p:spPr>
          <a:ln/>
        </p:spPr>
      </p:sp>
      <p:sp>
        <p:nvSpPr>
          <p:cNvPr id="54989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Rot="1" noChangeArrowheads="1" noTextEdit="1"/>
          </p:cNvSpPr>
          <p:nvPr>
            <p:ph type="sldImg"/>
          </p:nvPr>
        </p:nvSpPr>
        <p:spPr>
          <a:ln/>
        </p:spPr>
      </p:sp>
      <p:sp>
        <p:nvSpPr>
          <p:cNvPr id="551939" name="Rectangle 3"/>
          <p:cNvSpPr>
            <a:spLocks noGrp="1" noChangeArrowheads="1"/>
          </p:cNvSpPr>
          <p:nvPr>
            <p:ph type="body" idx="1"/>
          </p:nvPr>
        </p:nvSpPr>
        <p:spPr>
          <a:xfrm>
            <a:off x="914400" y="4343400"/>
            <a:ext cx="5029200" cy="4114800"/>
          </a:xfrm>
        </p:spPr>
        <p:txBody>
          <a:bodyPr/>
          <a:lstStyle/>
          <a:p>
            <a:r>
              <a:rPr lang="en-US" sz="1400" b="1" i="1"/>
              <a:t>Chemical bonds</a:t>
            </a:r>
            <a:r>
              <a:rPr lang="en-US" sz="1400"/>
              <a:t> – two different kinds</a:t>
            </a:r>
          </a:p>
          <a:p>
            <a:endParaRPr lang="en-US" sz="500"/>
          </a:p>
          <a:p>
            <a:pPr lvl="2"/>
            <a:r>
              <a:rPr lang="en-US" sz="900" b="1" i="1"/>
              <a:t>     </a:t>
            </a:r>
            <a:r>
              <a:rPr lang="en-US"/>
              <a:t>1. </a:t>
            </a:r>
            <a:r>
              <a:rPr lang="en-US" b="1"/>
              <a:t>Ionic</a:t>
            </a:r>
            <a:r>
              <a:rPr lang="en-US"/>
              <a:t> — ionic compounds consist of positively and negatively charged ions held together by strong electrostatic forces.</a:t>
            </a:r>
          </a:p>
          <a:p>
            <a:pPr lvl="2"/>
            <a:endParaRPr lang="en-US" sz="500"/>
          </a:p>
          <a:p>
            <a:pPr lvl="2"/>
            <a:r>
              <a:rPr lang="en-US" sz="900"/>
              <a:t>     </a:t>
            </a:r>
            <a:r>
              <a:rPr lang="en-US"/>
              <a:t>2. </a:t>
            </a:r>
            <a:r>
              <a:rPr lang="en-US" b="1"/>
              <a:t>Covalent </a:t>
            </a:r>
            <a:r>
              <a:rPr lang="en-US"/>
              <a:t>— covalent compounds consist of molecules, which are groups of atoms in which one or more pairs of electrons are shared between bonded 	atoms.  Atoms are held together by the electrostatic attraction between the positively charged nuclei of the bonded atoms  and the negatively 	charged electrons they share.</a:t>
            </a:r>
            <a:endParaRPr lang="en-US" b="1" i="1"/>
          </a:p>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Rot="1" noChangeArrowheads="1" noTextEdit="1"/>
          </p:cNvSpPr>
          <p:nvPr>
            <p:ph type="sldImg"/>
          </p:nvPr>
        </p:nvSpPr>
        <p:spPr>
          <a:ln/>
        </p:spPr>
      </p:sp>
      <p:sp>
        <p:nvSpPr>
          <p:cNvPr id="55398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Rot="1" noChangeArrowheads="1" noTextEdit="1"/>
          </p:cNvSpPr>
          <p:nvPr>
            <p:ph type="sldImg"/>
          </p:nvPr>
        </p:nvSpPr>
        <p:spPr>
          <a:ln/>
        </p:spPr>
      </p:sp>
      <p:sp>
        <p:nvSpPr>
          <p:cNvPr id="556035" name="Rectangle 3"/>
          <p:cNvSpPr>
            <a:spLocks noGrp="1" noChangeArrowheads="1"/>
          </p:cNvSpPr>
          <p:nvPr>
            <p:ph type="body" idx="1"/>
          </p:nvPr>
        </p:nvSpPr>
        <p:spPr>
          <a:xfrm>
            <a:off x="914400" y="4343400"/>
            <a:ext cx="5029200" cy="4114800"/>
          </a:xfrm>
        </p:spPr>
        <p:txBody>
          <a:bodyPr/>
          <a:lstStyle/>
          <a:p>
            <a:r>
              <a:rPr lang="en-US"/>
              <a:t>Ionic bonds</a:t>
            </a:r>
            <a:r>
              <a:rPr lang="en-US" b="1"/>
              <a:t> </a:t>
            </a:r>
            <a:r>
              <a:rPr lang="en-US"/>
              <a:t>are formed when positively and negatively charged ions are held together by electrostatic forces.</a:t>
            </a:r>
          </a:p>
          <a:p>
            <a:endParaRPr lang="en-US"/>
          </a:p>
          <a:p>
            <a:r>
              <a:rPr lang="en-US"/>
              <a:t>Energy of the electrostatic attraction (</a:t>
            </a:r>
            <a:r>
              <a:rPr lang="en-US" i="1"/>
              <a:t>E</a:t>
            </a:r>
            <a:r>
              <a:rPr lang="en-US"/>
              <a:t>) is a measure of its strength and is inversely proportional to the distance between the charged particles (</a:t>
            </a:r>
            <a:r>
              <a:rPr lang="en-US" i="1"/>
              <a:t>r</a:t>
            </a:r>
            <a:r>
              <a:rPr lang="en-US"/>
              <a:t>) and directly proportional to the magnitude of the charges on the ions.</a:t>
            </a:r>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Rot="1" noChangeArrowheads="1" noTextEdit="1"/>
          </p:cNvSpPr>
          <p:nvPr>
            <p:ph type="sldImg"/>
          </p:nvPr>
        </p:nvSpPr>
        <p:spPr>
          <a:ln/>
        </p:spPr>
      </p:sp>
      <p:sp>
        <p:nvSpPr>
          <p:cNvPr id="64515" name="Rectangle 3"/>
          <p:cNvSpPr>
            <a:spLocks noGrp="1" noChangeArrowheads="1"/>
          </p:cNvSpPr>
          <p:nvPr>
            <p:ph type="body" idx="1"/>
          </p:nvPr>
        </p:nvSpPr>
        <p:spPr/>
        <p:txBody>
          <a:bodyPr/>
          <a:lstStyle/>
          <a:p>
            <a:r>
              <a:rPr lang="en-US"/>
              <a:t>The molecular geometry is predicted by first writing the Lewis structure, then using the VSEPR model to determine the electron-domain geometry, and finally focusing on the atoms themselves to describe the molecular structure.</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Rot="1" noChangeArrowheads="1" noTextEdit="1"/>
          </p:cNvSpPr>
          <p:nvPr>
            <p:ph type="sldImg"/>
          </p:nvPr>
        </p:nvSpPr>
        <p:spPr>
          <a:ln/>
        </p:spPr>
      </p:sp>
      <p:sp>
        <p:nvSpPr>
          <p:cNvPr id="55808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Rot="1" noChangeArrowheads="1" noTextEdit="1"/>
          </p:cNvSpPr>
          <p:nvPr>
            <p:ph type="sldImg"/>
          </p:nvPr>
        </p:nvSpPr>
        <p:spPr>
          <a:ln/>
        </p:spPr>
      </p:sp>
      <p:sp>
        <p:nvSpPr>
          <p:cNvPr id="56013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Rot="1" noChangeArrowheads="1" noTextEdit="1"/>
          </p:cNvSpPr>
          <p:nvPr>
            <p:ph type="sldImg"/>
          </p:nvPr>
        </p:nvSpPr>
        <p:spPr>
          <a:ln/>
        </p:spPr>
      </p:sp>
      <p:sp>
        <p:nvSpPr>
          <p:cNvPr id="566275" name="Rectangle 3"/>
          <p:cNvSpPr>
            <a:spLocks noGrp="1" noChangeArrowheads="1"/>
          </p:cNvSpPr>
          <p:nvPr>
            <p:ph type="body" idx="1"/>
          </p:nvPr>
        </p:nvSpPr>
        <p:spPr>
          <a:xfrm>
            <a:off x="914400" y="4343400"/>
            <a:ext cx="5029200" cy="4114800"/>
          </a:xfrm>
        </p:spPr>
        <p:txBody>
          <a:bodyPr/>
          <a:lstStyle/>
          <a:p>
            <a:pPr>
              <a:buFont typeface="Symbol" pitchFamily="18" charset="2"/>
              <a:buNone/>
            </a:pPr>
            <a:r>
              <a:rPr lang="en-US" b="1">
                <a:sym typeface="Symbol" pitchFamily="18" charset="2"/>
              </a:rPr>
              <a:t>Ions</a:t>
            </a:r>
            <a:r>
              <a:rPr lang="en-US">
                <a:sym typeface="Symbol" pitchFamily="18" charset="2"/>
              </a:rPr>
              <a:t> are atoms or assemblies of atoms that have a net electrical charge.</a:t>
            </a:r>
          </a:p>
          <a:p>
            <a:pPr>
              <a:buFont typeface="Symbol" pitchFamily="18" charset="2"/>
              <a:buNone/>
            </a:pPr>
            <a:endParaRPr lang="en-US" sz="700">
              <a:sym typeface="Symbol" pitchFamily="18" charset="2"/>
            </a:endParaRPr>
          </a:p>
          <a:p>
            <a:pPr>
              <a:buFont typeface="Symbol" pitchFamily="18" charset="2"/>
              <a:buNone/>
            </a:pPr>
            <a:r>
              <a:rPr lang="en-US">
                <a:sym typeface="Symbol" pitchFamily="18" charset="2"/>
              </a:rPr>
              <a:t>Ions that contain fewer electrons than protons have a net positive charge and are called </a:t>
            </a:r>
            <a:r>
              <a:rPr lang="en-US" b="1" i="1">
                <a:sym typeface="Symbol" pitchFamily="18" charset="2"/>
              </a:rPr>
              <a:t>cations.</a:t>
            </a:r>
          </a:p>
          <a:p>
            <a:pPr>
              <a:buFont typeface="Symbol" pitchFamily="18" charset="2"/>
              <a:buNone/>
            </a:pPr>
            <a:endParaRPr lang="en-US" sz="700" b="1" i="1">
              <a:sym typeface="Symbol" pitchFamily="18" charset="2"/>
            </a:endParaRPr>
          </a:p>
          <a:p>
            <a:pPr>
              <a:buFont typeface="Symbol" pitchFamily="18" charset="2"/>
              <a:buNone/>
            </a:pPr>
            <a:r>
              <a:rPr lang="en-US">
                <a:sym typeface="Symbol" pitchFamily="18" charset="2"/>
              </a:rPr>
              <a:t>Ions that contain more electrons than protons have a net negative charge and are called </a:t>
            </a:r>
            <a:r>
              <a:rPr lang="en-US" b="1" i="1">
                <a:sym typeface="Symbol" pitchFamily="18" charset="2"/>
              </a:rPr>
              <a:t>anions.</a:t>
            </a:r>
          </a:p>
          <a:p>
            <a:pPr>
              <a:buFont typeface="Symbol" pitchFamily="18" charset="2"/>
              <a:buNone/>
            </a:pPr>
            <a:endParaRPr lang="en-US" sz="700" b="1" i="1">
              <a:sym typeface="Symbol" pitchFamily="18" charset="2"/>
            </a:endParaRPr>
          </a:p>
          <a:p>
            <a:pPr>
              <a:buFont typeface="Symbol" pitchFamily="18" charset="2"/>
              <a:buNone/>
            </a:pPr>
            <a:r>
              <a:rPr lang="en-US">
                <a:sym typeface="Symbol" pitchFamily="18" charset="2"/>
              </a:rPr>
              <a:t>Ionic compounds contain both cations and anions in a ratio that results in no net electrical charge.</a:t>
            </a:r>
          </a:p>
          <a:p>
            <a:pPr>
              <a:buFont typeface="Symbol" pitchFamily="18" charset="2"/>
              <a:buNone/>
            </a:pPr>
            <a:endParaRPr lang="en-US" sz="700">
              <a:sym typeface="Symbol" pitchFamily="18" charset="2"/>
            </a:endParaRPr>
          </a:p>
          <a:p>
            <a:pPr>
              <a:buFont typeface="Symbol" pitchFamily="18" charset="2"/>
              <a:buNone/>
            </a:pPr>
            <a:r>
              <a:rPr lang="en-US">
                <a:sym typeface="Symbol" pitchFamily="18" charset="2"/>
              </a:rPr>
              <a:t>Ionic compounds are held together by the attractive electrostatic interactions between cations and anions.  Cations and anions are arranged in space to form an extended three-dimensional array that maximizes the number of attractive electrostatic interactions and minimizes the number of repulsive electrostatic interactions.</a:t>
            </a:r>
            <a:r>
              <a:rPr lang="en-US" sz="1000">
                <a:sym typeface="Symbol" pitchFamily="18" charset="2"/>
              </a:rPr>
              <a:t>  </a:t>
            </a:r>
          </a:p>
          <a:p>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Rot="1" noChangeArrowheads="1" noTextEdit="1"/>
          </p:cNvSpPr>
          <p:nvPr>
            <p:ph type="sldImg"/>
          </p:nvPr>
        </p:nvSpPr>
        <p:spPr>
          <a:ln/>
        </p:spPr>
      </p:sp>
      <p:sp>
        <p:nvSpPr>
          <p:cNvPr id="56832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Rot="1" noChangeArrowheads="1" noTextEdit="1"/>
          </p:cNvSpPr>
          <p:nvPr>
            <p:ph type="sldImg"/>
          </p:nvPr>
        </p:nvSpPr>
        <p:spPr>
          <a:ln/>
        </p:spPr>
      </p:sp>
      <p:sp>
        <p:nvSpPr>
          <p:cNvPr id="896003" name="Rectangle 3"/>
          <p:cNvSpPr>
            <a:spLocks noGrp="1" noChangeArrowheads="1"/>
          </p:cNvSpPr>
          <p:nvPr>
            <p:ph type="body" idx="1"/>
          </p:nvPr>
        </p:nvSpPr>
        <p:spPr/>
        <p:txBody>
          <a:bodyPr/>
          <a:lstStyle/>
          <a:p>
            <a:pPr>
              <a:lnSpc>
                <a:spcPct val="80000"/>
              </a:lnSpc>
            </a:pPr>
            <a:r>
              <a:rPr lang="en-US" sz="700" b="1"/>
              <a:t>Lattice energy</a:t>
            </a:r>
          </a:p>
          <a:p>
            <a:pPr>
              <a:lnSpc>
                <a:spcPct val="80000"/>
              </a:lnSpc>
            </a:pPr>
            <a:r>
              <a:rPr lang="en-US" sz="800"/>
              <a:t>  1.  Formation of ion pairs from isolated ions releases large amounts of energy</a:t>
            </a:r>
          </a:p>
          <a:p>
            <a:pPr>
              <a:lnSpc>
                <a:spcPct val="80000"/>
              </a:lnSpc>
            </a:pPr>
            <a:r>
              <a:rPr lang="en-US" sz="800"/>
              <a:t>  2.  More energy is released when these ion pairs condense to form an ordered three-dimensional array Lattice energy, </a:t>
            </a:r>
            <a:r>
              <a:rPr lang="en-US" sz="800" b="1" i="1"/>
              <a:t>U</a:t>
            </a:r>
            <a:r>
              <a:rPr lang="en-US" sz="800"/>
              <a:t>, of an ionic solid can be calculated by the equation</a:t>
            </a:r>
          </a:p>
          <a:p>
            <a:pPr>
              <a:lnSpc>
                <a:spcPct val="80000"/>
              </a:lnSpc>
            </a:pPr>
            <a:r>
              <a:rPr lang="en-US" sz="900" b="1" i="1"/>
              <a:t>                 </a:t>
            </a:r>
            <a:r>
              <a:rPr lang="en-US" sz="700" b="1" i="1"/>
              <a:t>U </a:t>
            </a:r>
            <a:r>
              <a:rPr lang="en-US" sz="700" b="1"/>
              <a:t>= </a:t>
            </a:r>
            <a:r>
              <a:rPr lang="en-US" sz="700" b="1" i="1"/>
              <a:t>k’  </a:t>
            </a:r>
            <a:r>
              <a:rPr lang="en-US" sz="700" b="1" u="sng"/>
              <a:t>Q</a:t>
            </a:r>
            <a:r>
              <a:rPr lang="en-US" sz="700" b="1" u="sng" baseline="-25000"/>
              <a:t>1</a:t>
            </a:r>
            <a:r>
              <a:rPr lang="en-US" sz="700" b="1" u="sng"/>
              <a:t>Q</a:t>
            </a:r>
            <a:r>
              <a:rPr lang="en-US" sz="700" b="1" u="sng" baseline="-25000"/>
              <a:t>2</a:t>
            </a:r>
            <a:r>
              <a:rPr lang="en-US" sz="700" b="1" baseline="-25000"/>
              <a:t>                                    </a:t>
            </a:r>
            <a:r>
              <a:rPr lang="en-US" sz="700" b="1" i="1"/>
              <a:t>U &gt; 0</a:t>
            </a:r>
            <a:r>
              <a:rPr lang="en-US" sz="700" b="1"/>
              <a:t>.</a:t>
            </a:r>
          </a:p>
          <a:p>
            <a:pPr>
              <a:lnSpc>
                <a:spcPct val="80000"/>
              </a:lnSpc>
            </a:pPr>
            <a:r>
              <a:rPr lang="en-US" sz="700" b="1" i="1"/>
              <a:t>            </a:t>
            </a:r>
            <a:r>
              <a:rPr lang="en-US" sz="700"/>
              <a:t> </a:t>
            </a:r>
            <a:r>
              <a:rPr lang="en-US" sz="700" b="1" i="1"/>
              <a:t>                  r  </a:t>
            </a:r>
          </a:p>
          <a:p>
            <a:pPr>
              <a:lnSpc>
                <a:spcPct val="80000"/>
              </a:lnSpc>
            </a:pPr>
            <a:r>
              <a:rPr lang="en-US" sz="700" b="1"/>
              <a:t>• </a:t>
            </a:r>
            <a:r>
              <a:rPr lang="en-US" sz="700" b="1" i="1"/>
              <a:t>   </a:t>
            </a:r>
            <a:r>
              <a:rPr lang="en-US" sz="800" b="1" i="1"/>
              <a:t>U, </a:t>
            </a:r>
            <a:r>
              <a:rPr lang="en-US" sz="800"/>
              <a:t>a positive number, represents the amount of energy required to dissociate a mole of an ionic solid into the gaseous ions:</a:t>
            </a:r>
            <a:r>
              <a:rPr lang="en-US" sz="700" b="1" i="1"/>
              <a:t>   </a:t>
            </a:r>
            <a:endParaRPr lang="en-US" sz="800" b="1" i="1" baseline="-25000"/>
          </a:p>
          <a:p>
            <a:pPr lvl="4">
              <a:lnSpc>
                <a:spcPct val="80000"/>
              </a:lnSpc>
            </a:pPr>
            <a:r>
              <a:rPr lang="en-US" sz="900" b="1"/>
              <a:t>MX</a:t>
            </a:r>
            <a:r>
              <a:rPr lang="en-US" sz="900" b="1" baseline="-25000"/>
              <a:t> (s)  </a:t>
            </a:r>
            <a:r>
              <a:rPr lang="en-US" sz="900" b="1"/>
              <a:t>→  M</a:t>
            </a:r>
            <a:r>
              <a:rPr lang="en-US" sz="900" b="1" baseline="30000"/>
              <a:t>+ </a:t>
            </a:r>
            <a:r>
              <a:rPr lang="en-US" sz="900" b="1" baseline="-25000"/>
              <a:t>(g)  </a:t>
            </a:r>
            <a:r>
              <a:rPr lang="en-US" sz="900" b="1"/>
              <a:t>+  X</a:t>
            </a:r>
            <a:r>
              <a:rPr lang="en-US" sz="900" b="1" baseline="30000"/>
              <a:t>- </a:t>
            </a:r>
            <a:r>
              <a:rPr lang="en-US" sz="900" b="1" baseline="-25000"/>
              <a:t>(g)               </a:t>
            </a:r>
            <a:r>
              <a:rPr lang="en-US" sz="900" b="1"/>
              <a:t>∆</a:t>
            </a:r>
            <a:r>
              <a:rPr lang="en-US" sz="900" b="1" i="1"/>
              <a:t>H = U</a:t>
            </a:r>
          </a:p>
          <a:p>
            <a:pPr lvl="4">
              <a:lnSpc>
                <a:spcPct val="80000"/>
              </a:lnSpc>
            </a:pPr>
            <a:endParaRPr lang="en-US" sz="1000" b="1" i="1"/>
          </a:p>
          <a:p>
            <a:pPr lvl="4">
              <a:lnSpc>
                <a:spcPct val="80000"/>
              </a:lnSpc>
            </a:pPr>
            <a:r>
              <a:rPr lang="en-US" sz="1000" b="1" i="1"/>
              <a:t>Q</a:t>
            </a:r>
            <a:r>
              <a:rPr lang="en-US" sz="1000" b="1" i="1" baseline="-25000"/>
              <a:t>1 </a:t>
            </a:r>
            <a:r>
              <a:rPr lang="en-US" sz="1000" b="1" i="1"/>
              <a:t> and Q</a:t>
            </a:r>
            <a:r>
              <a:rPr lang="en-US" sz="1000" b="1" i="1" baseline="-25000"/>
              <a:t>2 </a:t>
            </a:r>
            <a:r>
              <a:rPr lang="en-US" sz="1000" b="1" i="1"/>
              <a:t>are the charges on the ions;</a:t>
            </a:r>
          </a:p>
          <a:p>
            <a:pPr lvl="4">
              <a:lnSpc>
                <a:spcPct val="80000"/>
              </a:lnSpc>
            </a:pPr>
            <a:r>
              <a:rPr lang="en-US" sz="1000" b="1" i="1"/>
              <a:t>r</a:t>
            </a:r>
            <a:r>
              <a:rPr lang="en-US" sz="1000" b="1" i="1" baseline="-25000"/>
              <a:t>o </a:t>
            </a:r>
            <a:r>
              <a:rPr lang="en-US" sz="1000" b="1" i="1"/>
              <a:t>is the internuclear distance</a:t>
            </a:r>
            <a:r>
              <a:rPr lang="en-US" sz="1000" b="1"/>
              <a:t>.</a:t>
            </a:r>
          </a:p>
          <a:p>
            <a:pPr>
              <a:lnSpc>
                <a:spcPct val="80000"/>
              </a:lnSpc>
            </a:pPr>
            <a:endParaRPr lang="en-US" sz="700" b="1"/>
          </a:p>
          <a:p>
            <a:pPr>
              <a:lnSpc>
                <a:spcPct val="80000"/>
              </a:lnSpc>
            </a:pPr>
            <a:r>
              <a:rPr lang="en-US" sz="700" b="1"/>
              <a:t>Lattice energy  </a:t>
            </a:r>
          </a:p>
          <a:p>
            <a:pPr>
              <a:lnSpc>
                <a:spcPct val="80000"/>
              </a:lnSpc>
            </a:pPr>
            <a:r>
              <a:rPr lang="en-US" sz="800" b="1"/>
              <a:t>      </a:t>
            </a:r>
            <a:r>
              <a:rPr lang="en-US" sz="800"/>
              <a:t>1.  Directly related to the product of the ion charges and inversely related to the internuclear distance</a:t>
            </a:r>
          </a:p>
          <a:p>
            <a:pPr lvl="1">
              <a:lnSpc>
                <a:spcPct val="80000"/>
              </a:lnSpc>
            </a:pPr>
            <a:r>
              <a:rPr lang="en-US" sz="800"/>
              <a:t>  2.  Depends on the product of the charges of the ions</a:t>
            </a:r>
          </a:p>
          <a:p>
            <a:pPr lvl="1">
              <a:lnSpc>
                <a:spcPct val="80000"/>
              </a:lnSpc>
            </a:pPr>
            <a:r>
              <a:rPr lang="en-US" sz="800"/>
              <a:t>  3.  Inversely related to the internuclear distance, </a:t>
            </a:r>
            <a:r>
              <a:rPr lang="en-US" sz="800" i="1"/>
              <a:t>r</a:t>
            </a:r>
            <a:r>
              <a:rPr lang="en-US" sz="800" i="1" baseline="-25000"/>
              <a:t>o</a:t>
            </a:r>
            <a:r>
              <a:rPr lang="en-US" sz="800"/>
              <a:t> , and is inversely proportional to the size of the ions </a:t>
            </a:r>
          </a:p>
          <a:p>
            <a:pPr lvl="1">
              <a:lnSpc>
                <a:spcPct val="80000"/>
              </a:lnSpc>
            </a:pPr>
            <a:endParaRPr lang="en-US" sz="800"/>
          </a:p>
          <a:p>
            <a:pPr>
              <a:lnSpc>
                <a:spcPct val="80000"/>
              </a:lnSpc>
            </a:pPr>
            <a:r>
              <a:rPr lang="en-US" sz="800"/>
              <a:t>The magnitude of the forces that hold an ionic substance together has a dramatic effect on its physical properties.  Lattice energy affects the following properties:</a:t>
            </a:r>
          </a:p>
          <a:p>
            <a:pPr>
              <a:lnSpc>
                <a:spcPct val="80000"/>
              </a:lnSpc>
            </a:pPr>
            <a:r>
              <a:rPr lang="en-US" sz="700" b="1"/>
              <a:t>   1. Melting point </a:t>
            </a:r>
          </a:p>
          <a:p>
            <a:pPr>
              <a:lnSpc>
                <a:spcPct val="80000"/>
              </a:lnSpc>
            </a:pPr>
            <a:r>
              <a:rPr lang="en-US" sz="800"/>
              <a:t>	a. Temperature at which the individual ions have enough kinetic energy to overcome the attractive forces that hold them in place</a:t>
            </a:r>
          </a:p>
          <a:p>
            <a:pPr lvl="1">
              <a:lnSpc>
                <a:spcPct val="80000"/>
              </a:lnSpc>
            </a:pPr>
            <a:r>
              <a:rPr lang="en-US" sz="800"/>
              <a:t>	b. Temperature at which the ions can move freely and substance becomes a liquid</a:t>
            </a:r>
          </a:p>
          <a:p>
            <a:pPr lvl="1">
              <a:lnSpc>
                <a:spcPct val="80000"/>
              </a:lnSpc>
            </a:pPr>
            <a:r>
              <a:rPr lang="en-US" sz="800"/>
              <a:t>	c. Varies with lattice energies for ionic substances that have similar structures</a:t>
            </a:r>
          </a:p>
          <a:p>
            <a:pPr lvl="1">
              <a:lnSpc>
                <a:spcPct val="80000"/>
              </a:lnSpc>
            </a:pPr>
            <a:r>
              <a:rPr lang="en-US" sz="700"/>
              <a:t>2</a:t>
            </a:r>
            <a:r>
              <a:rPr lang="en-US" sz="700" b="1"/>
              <a:t>. Hardness</a:t>
            </a:r>
          </a:p>
          <a:p>
            <a:pPr lvl="1">
              <a:lnSpc>
                <a:spcPct val="80000"/>
              </a:lnSpc>
            </a:pPr>
            <a:r>
              <a:rPr lang="en-US" sz="800"/>
              <a:t>	a. Resistance to scratching or abrasion</a:t>
            </a:r>
          </a:p>
          <a:p>
            <a:pPr lvl="1">
              <a:lnSpc>
                <a:spcPct val="80000"/>
              </a:lnSpc>
            </a:pPr>
            <a:r>
              <a:rPr lang="en-US" sz="800"/>
              <a:t>	b. Directly related to how tightly the ions are held together electrostatically </a:t>
            </a:r>
          </a:p>
          <a:p>
            <a:pPr lvl="1">
              <a:lnSpc>
                <a:spcPct val="80000"/>
              </a:lnSpc>
            </a:pPr>
            <a:r>
              <a:rPr lang="en-US" sz="700"/>
              <a:t>3. </a:t>
            </a:r>
            <a:r>
              <a:rPr lang="en-US" sz="700" b="1"/>
              <a:t>Solubility of ionic substances in water:</a:t>
            </a:r>
          </a:p>
          <a:p>
            <a:pPr>
              <a:lnSpc>
                <a:spcPct val="80000"/>
              </a:lnSpc>
            </a:pPr>
            <a:r>
              <a:rPr lang="en-US" sz="800"/>
              <a:t>	a. The higher the lattice energy, the less soluble the compound in water</a:t>
            </a:r>
          </a:p>
          <a:p>
            <a:pPr lvl="1">
              <a:lnSpc>
                <a:spcPct val="80000"/>
              </a:lnSpc>
            </a:pPr>
            <a:endParaRPr lang="en-US" sz="800"/>
          </a:p>
          <a:p>
            <a:pPr lvl="1">
              <a:lnSpc>
                <a:spcPct val="80000"/>
              </a:lnSpc>
            </a:pPr>
            <a:endParaRPr lang="en-US" sz="800"/>
          </a:p>
          <a:p>
            <a:pPr>
              <a:lnSpc>
                <a:spcPct val="80000"/>
              </a:lnSpc>
            </a:pPr>
            <a:r>
              <a:rPr lang="en-US" sz="1000" b="1"/>
              <a:t>      </a:t>
            </a:r>
          </a:p>
          <a:p>
            <a:pPr>
              <a:lnSpc>
                <a:spcPct val="80000"/>
              </a:lnSpc>
            </a:pPr>
            <a:endParaRPr lang="en-US" sz="80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Rot="1" noChangeArrowheads="1" noTextEdit="1"/>
          </p:cNvSpPr>
          <p:nvPr>
            <p:ph type="sldImg"/>
          </p:nvPr>
        </p:nvSpPr>
        <p:spPr>
          <a:ln/>
        </p:spPr>
      </p:sp>
      <p:sp>
        <p:nvSpPr>
          <p:cNvPr id="570371" name="Rectangle 3"/>
          <p:cNvSpPr>
            <a:spLocks noGrp="1" noChangeArrowheads="1"/>
          </p:cNvSpPr>
          <p:nvPr>
            <p:ph type="body" idx="1"/>
          </p:nvPr>
        </p:nvSpPr>
        <p:spPr>
          <a:xfrm>
            <a:off x="914400" y="4343400"/>
            <a:ext cx="5029200" cy="4114800"/>
          </a:xfrm>
        </p:spPr>
        <p:txBody>
          <a:bodyPr/>
          <a:lstStyle/>
          <a:p>
            <a:r>
              <a:rPr lang="en-US" b="1" i="1"/>
              <a:t>Molecule</a:t>
            </a:r>
            <a:r>
              <a:rPr lang="en-US" i="1"/>
              <a:t> </a:t>
            </a:r>
            <a:r>
              <a:rPr lang="en-US"/>
              <a:t>— simplest unit that has the fundamental chemical properties of a covalent compound</a:t>
            </a:r>
          </a:p>
          <a:p>
            <a:endParaRPr lang="en-US" sz="500"/>
          </a:p>
          <a:p>
            <a:r>
              <a:rPr lang="en-US"/>
              <a:t>Covalent compound represented by a </a:t>
            </a:r>
            <a:r>
              <a:rPr lang="en-US" b="1" i="1"/>
              <a:t>molecular formula</a:t>
            </a:r>
            <a:r>
              <a:rPr lang="en-US"/>
              <a:t>, which gives the atomic symbol for each component element, in a prescribed order, accompanied by a subscript indicating the number of atoms of that element in the molecule</a:t>
            </a:r>
          </a:p>
          <a:p>
            <a:endParaRPr lang="en-US"/>
          </a:p>
          <a:p>
            <a:r>
              <a:rPr lang="en-US"/>
              <a:t>Some pure elements exist as covalent molecules</a:t>
            </a:r>
          </a:p>
          <a:p>
            <a:endParaRPr lang="en-US" sz="500"/>
          </a:p>
          <a:p>
            <a:r>
              <a:rPr lang="en-US"/>
              <a:t>Hydrogen, nitrogen, oxygen, and the halogens occur as diatomic molecules and contain two atoms</a:t>
            </a:r>
          </a:p>
          <a:p>
            <a:endParaRPr lang="en-US" sz="500"/>
          </a:p>
          <a:p>
            <a:r>
              <a:rPr lang="en-US"/>
              <a:t>A few pure elements, such as elemental phosphorus and sulfur, are polyatomic molecules and contain more than two atoms</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Rot="1" noChangeArrowheads="1" noTextEdit="1"/>
          </p:cNvSpPr>
          <p:nvPr>
            <p:ph type="sldImg"/>
          </p:nvPr>
        </p:nvSpPr>
        <p:spPr>
          <a:ln/>
        </p:spPr>
      </p:sp>
      <p:sp>
        <p:nvSpPr>
          <p:cNvPr id="57446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Rot="1" noChangeArrowheads="1" noTextEdit="1"/>
          </p:cNvSpPr>
          <p:nvPr>
            <p:ph type="sldImg"/>
          </p:nvPr>
        </p:nvSpPr>
        <p:spPr>
          <a:ln/>
        </p:spPr>
      </p:sp>
      <p:sp>
        <p:nvSpPr>
          <p:cNvPr id="576515" name="Rectangle 3"/>
          <p:cNvSpPr>
            <a:spLocks noGrp="1" noChangeArrowheads="1"/>
          </p:cNvSpPr>
          <p:nvPr>
            <p:ph type="body" idx="1"/>
          </p:nvPr>
        </p:nvSpPr>
        <p:spPr>
          <a:xfrm>
            <a:off x="914400" y="4343400"/>
            <a:ext cx="5029200" cy="4114800"/>
          </a:xfrm>
        </p:spPr>
        <p:txBody>
          <a:bodyPr/>
          <a:lstStyle/>
          <a:p>
            <a:r>
              <a:rPr lang="en-US" b="1"/>
              <a:t>Chemical bonding</a:t>
            </a:r>
          </a:p>
          <a:p>
            <a:r>
              <a:rPr lang="en-US" sz="1000" b="1"/>
              <a:t>	</a:t>
            </a:r>
            <a:r>
              <a:rPr lang="en-US"/>
              <a:t>1. Ionic — one or more electrons are transferred completely from one atom to another, and the resulting ions are held together by purely electrostatic forces</a:t>
            </a:r>
          </a:p>
          <a:p>
            <a:pPr lvl="1"/>
            <a:r>
              <a:rPr lang="en-US"/>
              <a:t> 	2. Covalent — electrons are shared equally between two atoms</a:t>
            </a:r>
          </a:p>
          <a:p>
            <a:pPr lvl="1"/>
            <a:r>
              <a:rPr lang="en-US"/>
              <a:t> 	3. Polar covalent </a:t>
            </a:r>
            <a:r>
              <a:rPr lang="en-US" i="1"/>
              <a:t>—</a:t>
            </a:r>
            <a:r>
              <a:rPr lang="en-US"/>
              <a:t> electrons are shared unequally between the bonded atoms</a:t>
            </a:r>
          </a:p>
          <a:p>
            <a:pPr lvl="1"/>
            <a:r>
              <a:rPr lang="en-US"/>
              <a:t> 	4. Polar bond — bond between two atoms that possess a partial positive charge (õ</a:t>
            </a:r>
            <a:r>
              <a:rPr lang="en-US" baseline="30000"/>
              <a:t>+</a:t>
            </a:r>
            <a:r>
              <a:rPr lang="en-US"/>
              <a:t>) and a partial negative charge (õ</a:t>
            </a:r>
            <a:r>
              <a:rPr lang="en-US" baseline="30000"/>
              <a:t>-</a:t>
            </a:r>
            <a:r>
              <a:rPr lang="en-US"/>
              <a:t>)</a:t>
            </a:r>
          </a:p>
          <a:p>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p:cNvSpPr>
            <a:spLocks noRot="1" noChangeArrowheads="1" noTextEdit="1"/>
          </p:cNvSpPr>
          <p:nvPr>
            <p:ph type="sldImg"/>
          </p:nvPr>
        </p:nvSpPr>
        <p:spPr>
          <a:ln/>
        </p:spPr>
      </p:sp>
      <p:sp>
        <p:nvSpPr>
          <p:cNvPr id="903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Rot="1" noChangeArrowheads="1" noTextEdit="1"/>
          </p:cNvSpPr>
          <p:nvPr>
            <p:ph type="sldImg"/>
          </p:nvPr>
        </p:nvSpPr>
        <p:spPr>
          <a:ln/>
        </p:spPr>
      </p:sp>
      <p:sp>
        <p:nvSpPr>
          <p:cNvPr id="578563" name="Rectangle 3"/>
          <p:cNvSpPr>
            <a:spLocks noGrp="1" noChangeArrowheads="1"/>
          </p:cNvSpPr>
          <p:nvPr>
            <p:ph type="body" idx="1"/>
          </p:nvPr>
        </p:nvSpPr>
        <p:spPr>
          <a:xfrm>
            <a:off x="914400" y="4343400"/>
            <a:ext cx="5029200" cy="4114800"/>
          </a:xfrm>
        </p:spPr>
        <p:txBody>
          <a:bodyPr/>
          <a:lstStyle/>
          <a:p>
            <a:r>
              <a:rPr lang="en-US" sz="1000" b="1"/>
              <a:t>Bond polarity</a:t>
            </a:r>
          </a:p>
          <a:p>
            <a:pPr lvl="1"/>
            <a:r>
              <a:rPr lang="en-US" sz="700" b="1"/>
              <a:t> </a:t>
            </a:r>
            <a:r>
              <a:rPr lang="en-US" sz="1000"/>
              <a:t>1. Extent to which it is polar</a:t>
            </a:r>
          </a:p>
          <a:p>
            <a:pPr lvl="1"/>
            <a:r>
              <a:rPr lang="en-US" sz="1000"/>
              <a:t> 2. Determined largely by the relative electronegativities of the bonded atoms</a:t>
            </a:r>
          </a:p>
          <a:p>
            <a:pPr lvl="1"/>
            <a:r>
              <a:rPr lang="en-US" sz="1000"/>
              <a:t> 3. Electronegativity (</a:t>
            </a:r>
            <a:r>
              <a:rPr lang="en-US" sz="1000">
                <a:sym typeface="Symbol" pitchFamily="18" charset="2"/>
              </a:rPr>
              <a:t>) — ability of an atom in a molecule or ion to attract electrons to itself</a:t>
            </a:r>
          </a:p>
          <a:p>
            <a:pPr lvl="1"/>
            <a:r>
              <a:rPr lang="en-US" sz="1000">
                <a:sym typeface="Symbol" pitchFamily="18" charset="2"/>
              </a:rPr>
              <a:t> 4. Direct correlation between electronegativity and bond polarity</a:t>
            </a:r>
          </a:p>
          <a:p>
            <a:pPr lvl="2"/>
            <a:r>
              <a:rPr lang="en-US">
                <a:sym typeface="Symbol" pitchFamily="18" charset="2"/>
              </a:rPr>
              <a:t>   a. A bond is </a:t>
            </a:r>
            <a:r>
              <a:rPr lang="en-US" i="1">
                <a:sym typeface="Symbol" pitchFamily="18" charset="2"/>
              </a:rPr>
              <a:t>nonpolar </a:t>
            </a:r>
            <a:r>
              <a:rPr lang="en-US">
                <a:sym typeface="Symbol" pitchFamily="18" charset="2"/>
              </a:rPr>
              <a:t>if the bonded atoms have equal electronegativities</a:t>
            </a:r>
          </a:p>
          <a:p>
            <a:pPr lvl="2"/>
            <a:r>
              <a:rPr lang="en-US">
                <a:sym typeface="Symbol" pitchFamily="18" charset="2"/>
              </a:rPr>
              <a:t>	b. If electronegativities of the bonded atoms are not equal, bond is </a:t>
            </a:r>
            <a:r>
              <a:rPr lang="en-US" i="1">
                <a:sym typeface="Symbol" pitchFamily="18" charset="2"/>
              </a:rPr>
              <a:t>polarized</a:t>
            </a:r>
            <a:r>
              <a:rPr lang="en-US">
                <a:sym typeface="Symbol" pitchFamily="18" charset="2"/>
              </a:rPr>
              <a:t> toward the more electronegative atom</a:t>
            </a:r>
          </a:p>
          <a:p>
            <a:pPr lvl="2"/>
            <a:r>
              <a:rPr lang="en-US">
                <a:sym typeface="Symbol" pitchFamily="18" charset="2"/>
              </a:rPr>
              <a:t>	c. A bond in which the electronegativity of B (</a:t>
            </a:r>
            <a:r>
              <a:rPr lang="en-US" baseline="-25000">
                <a:sym typeface="Symbol" pitchFamily="18" charset="2"/>
              </a:rPr>
              <a:t>B</a:t>
            </a:r>
            <a:r>
              <a:rPr lang="en-US">
                <a:sym typeface="Symbol" pitchFamily="18" charset="2"/>
              </a:rPr>
              <a:t>) is greater than the electronegativity of A (</a:t>
            </a:r>
            <a:r>
              <a:rPr lang="en-US" baseline="-25000">
                <a:sym typeface="Symbol" pitchFamily="18" charset="2"/>
              </a:rPr>
              <a:t>A</a:t>
            </a:r>
            <a:r>
              <a:rPr lang="en-US">
                <a:sym typeface="Symbol" pitchFamily="18" charset="2"/>
              </a:rPr>
              <a:t>) and is indicated with the partial negative charge on the more electronegative atom                                                            </a:t>
            </a:r>
          </a:p>
          <a:p>
            <a:pPr lvl="2"/>
            <a:r>
              <a:rPr lang="en-US">
                <a:sym typeface="Symbol" pitchFamily="18" charset="2"/>
              </a:rPr>
              <a:t>			                   õ</a:t>
            </a:r>
            <a:r>
              <a:rPr lang="en-US" baseline="30000">
                <a:sym typeface="Symbol" pitchFamily="18" charset="2"/>
              </a:rPr>
              <a:t>+       </a:t>
            </a:r>
            <a:r>
              <a:rPr lang="en-US">
                <a:sym typeface="Symbol" pitchFamily="18" charset="2"/>
              </a:rPr>
              <a:t>õ</a:t>
            </a:r>
            <a:r>
              <a:rPr lang="en-US" baseline="30000">
                <a:sym typeface="Symbol" pitchFamily="18" charset="2"/>
              </a:rPr>
              <a:t>-  </a:t>
            </a:r>
          </a:p>
          <a:p>
            <a:pPr lvl="2"/>
            <a:r>
              <a:rPr lang="en-US" sz="1000">
                <a:sym typeface="Symbol" pitchFamily="18" charset="2"/>
              </a:rPr>
              <a:t>         (less electronegative)</a:t>
            </a:r>
            <a:r>
              <a:rPr lang="en-US" baseline="30000">
                <a:sym typeface="Symbol" pitchFamily="18" charset="2"/>
              </a:rPr>
              <a:t>    </a:t>
            </a:r>
            <a:r>
              <a:rPr lang="en-US">
                <a:sym typeface="Symbol" pitchFamily="18" charset="2"/>
              </a:rPr>
              <a:t>   A --- B   </a:t>
            </a:r>
            <a:r>
              <a:rPr lang="en-US" sz="1000">
                <a:sym typeface="Symbol" pitchFamily="18" charset="2"/>
              </a:rPr>
              <a:t>(more electronegative)</a:t>
            </a:r>
          </a:p>
          <a:p>
            <a:pPr lvl="2"/>
            <a:r>
              <a:rPr lang="en-US">
                <a:sym typeface="Symbol" pitchFamily="18" charset="2"/>
              </a:rPr>
              <a:t>	d. To estimate the ionic character of a bond (the magnitude of the charge separation in a polar covalent bond), calculate the difference in electronegativity between the two atoms</a:t>
            </a:r>
          </a:p>
          <a:p>
            <a:pPr lvl="1"/>
            <a:endParaRPr lang="en-US" sz="1000" b="1"/>
          </a:p>
          <a:p>
            <a:r>
              <a:rPr lang="en-US" b="1"/>
              <a:t>Dipole moments</a:t>
            </a:r>
          </a:p>
          <a:p>
            <a:pPr lvl="1"/>
            <a:r>
              <a:rPr lang="en-US"/>
              <a:t>1. Produced by the asymmetrical charge distribution in a polar substance</a:t>
            </a:r>
          </a:p>
          <a:p>
            <a:pPr lvl="1"/>
            <a:r>
              <a:rPr lang="en-US"/>
              <a:t>2. Abbreviated by µ</a:t>
            </a:r>
          </a:p>
          <a:p>
            <a:pPr lvl="1"/>
            <a:r>
              <a:rPr lang="en-US"/>
              <a:t>3. Defined as the product of the partial charge </a:t>
            </a:r>
            <a:r>
              <a:rPr lang="en-US" i="1"/>
              <a:t>Q</a:t>
            </a:r>
            <a:r>
              <a:rPr lang="en-US"/>
              <a:t> on the bonded atoms and the distance </a:t>
            </a:r>
            <a:r>
              <a:rPr lang="en-US" i="1"/>
              <a:t>r </a:t>
            </a:r>
            <a:r>
              <a:rPr lang="en-US"/>
              <a:t>between the partial charges</a:t>
            </a:r>
          </a:p>
          <a:p>
            <a:pPr lvl="1"/>
            <a:r>
              <a:rPr lang="en-US" sz="900"/>
              <a:t>          </a:t>
            </a:r>
            <a:r>
              <a:rPr lang="en-US"/>
              <a:t>	</a:t>
            </a:r>
            <a:r>
              <a:rPr lang="en-US" b="1"/>
              <a:t>µ = </a:t>
            </a:r>
            <a:r>
              <a:rPr lang="en-US" b="1" i="1"/>
              <a:t>Qr</a:t>
            </a:r>
            <a:r>
              <a:rPr lang="en-US"/>
              <a:t>             </a:t>
            </a:r>
          </a:p>
          <a:p>
            <a:pPr lvl="1"/>
            <a:r>
              <a:rPr lang="en-US"/>
              <a:t>	           </a:t>
            </a:r>
            <a:r>
              <a:rPr lang="en-US" i="1"/>
              <a:t>Q </a:t>
            </a:r>
            <a:r>
              <a:rPr lang="en-US"/>
              <a:t>measured in coulombs (C)</a:t>
            </a:r>
          </a:p>
          <a:p>
            <a:pPr lvl="1"/>
            <a:r>
              <a:rPr lang="en-US"/>
              <a:t>               </a:t>
            </a:r>
            <a:r>
              <a:rPr lang="en-US" i="1"/>
              <a:t>r </a:t>
            </a:r>
            <a:r>
              <a:rPr lang="en-US"/>
              <a:t> measured in meters (m)</a:t>
            </a:r>
          </a:p>
          <a:p>
            <a:pPr lvl="1"/>
            <a:r>
              <a:rPr lang="en-US"/>
              <a:t>4. Unit for dipole moment is the debye (D)</a:t>
            </a:r>
          </a:p>
          <a:p>
            <a:pPr lvl="1"/>
            <a:r>
              <a:rPr lang="en-US"/>
              <a:t>             1D = 3.3356 x 10</a:t>
            </a:r>
            <a:r>
              <a:rPr lang="en-US" baseline="30000"/>
              <a:t>-30</a:t>
            </a:r>
            <a:r>
              <a:rPr lang="en-US"/>
              <a:t>C•m</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Ro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Ro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Rot="1" noChangeArrowheads="1" noTextEdit="1"/>
          </p:cNvSpPr>
          <p:nvPr>
            <p:ph type="sldImg"/>
          </p:nvPr>
        </p:nvSpPr>
        <p:spPr>
          <a:ln/>
        </p:spPr>
      </p:sp>
      <p:sp>
        <p:nvSpPr>
          <p:cNvPr id="58061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2"/>
          <p:cNvSpPr>
            <a:spLocks noRot="1" noChangeArrowheads="1" noTextEdit="1"/>
          </p:cNvSpPr>
          <p:nvPr>
            <p:ph type="sldImg"/>
          </p:nvPr>
        </p:nvSpPr>
        <p:spPr>
          <a:ln/>
        </p:spPr>
      </p:sp>
      <p:sp>
        <p:nvSpPr>
          <p:cNvPr id="1131523" name="Rectangle 3"/>
          <p:cNvSpPr>
            <a:spLocks noGrp="1" noChangeArrowheads="1"/>
          </p:cNvSpPr>
          <p:nvPr>
            <p:ph type="body" idx="1"/>
          </p:nvPr>
        </p:nvSpPr>
        <p:spPr>
          <a:xfrm>
            <a:off x="914400" y="4343400"/>
            <a:ext cx="5029200" cy="4114800"/>
          </a:xfrm>
        </p:spPr>
        <p:txBody>
          <a:bodyPr/>
          <a:lstStyle/>
          <a:p>
            <a:endParaRPr lang="en-CA"/>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Rot="1" noChangeArrowheads="1" noTextEdit="1"/>
          </p:cNvSpPr>
          <p:nvPr>
            <p:ph type="sldImg"/>
          </p:nvPr>
        </p:nvSpPr>
        <p:spPr>
          <a:ln/>
        </p:spPr>
      </p:sp>
      <p:sp>
        <p:nvSpPr>
          <p:cNvPr id="1133571" name="Rectangle 3"/>
          <p:cNvSpPr>
            <a:spLocks noGrp="1" noChangeArrowheads="1"/>
          </p:cNvSpPr>
          <p:nvPr>
            <p:ph type="body" idx="1"/>
          </p:nvPr>
        </p:nvSpPr>
        <p:spPr>
          <a:xfrm>
            <a:off x="914400" y="4343400"/>
            <a:ext cx="5029200" cy="4114800"/>
          </a:xfrm>
        </p:spPr>
        <p:txBody>
          <a:bodyPr/>
          <a:lstStyle/>
          <a:p>
            <a:pPr eaLnBrk="0" hangingPunct="0">
              <a:spcBef>
                <a:spcPct val="50000"/>
              </a:spcBef>
            </a:pPr>
            <a:r>
              <a:rPr lang="en-US"/>
              <a:t>For more lessons, visit www.chalkbored.com</a:t>
            </a:r>
          </a:p>
          <a:p>
            <a:endParaRPr lang="en-CA"/>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Rot="1" noChangeArrowheads="1" noTextEdit="1"/>
          </p:cNvSpPr>
          <p:nvPr>
            <p:ph type="sldImg"/>
          </p:nvPr>
        </p:nvSpPr>
        <p:spPr>
          <a:ln/>
        </p:spPr>
      </p:sp>
      <p:sp>
        <p:nvSpPr>
          <p:cNvPr id="58265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Rot="1" noChangeArrowheads="1" noTextEdit="1"/>
          </p:cNvSpPr>
          <p:nvPr>
            <p:ph type="sldImg"/>
          </p:nvPr>
        </p:nvSpPr>
        <p:spPr>
          <a:ln/>
        </p:spPr>
      </p:sp>
      <p:sp>
        <p:nvSpPr>
          <p:cNvPr id="58470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Rot="1" noChangeArrowheads="1" noTextEdit="1"/>
          </p:cNvSpPr>
          <p:nvPr>
            <p:ph type="sldImg"/>
          </p:nvPr>
        </p:nvSpPr>
        <p:spPr>
          <a:ln/>
        </p:spPr>
      </p:sp>
      <p:sp>
        <p:nvSpPr>
          <p:cNvPr id="58675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Rot="1" noChangeArrowheads="1" noTextEdit="1"/>
          </p:cNvSpPr>
          <p:nvPr>
            <p:ph type="sldImg"/>
          </p:nvPr>
        </p:nvSpPr>
        <p:spPr>
          <a:ln/>
        </p:spPr>
      </p:sp>
      <p:sp>
        <p:nvSpPr>
          <p:cNvPr id="58880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Rot="1" noChangeArrowheads="1" noTextEdit="1"/>
          </p:cNvSpPr>
          <p:nvPr>
            <p:ph type="sldImg"/>
          </p:nvPr>
        </p:nvSpPr>
        <p:spPr>
          <a:ln/>
        </p:spPr>
      </p:sp>
      <p:sp>
        <p:nvSpPr>
          <p:cNvPr id="59085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Rot="1" noChangeArrowheads="1" noTextEdit="1"/>
          </p:cNvSpPr>
          <p:nvPr>
            <p:ph type="sldImg"/>
          </p:nvPr>
        </p:nvSpPr>
        <p:spPr>
          <a:ln/>
        </p:spPr>
      </p:sp>
      <p:sp>
        <p:nvSpPr>
          <p:cNvPr id="59289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Rot="1" noChangeArrowheads="1" noTextEdit="1"/>
          </p:cNvSpPr>
          <p:nvPr>
            <p:ph type="sldImg"/>
          </p:nvPr>
        </p:nvSpPr>
        <p:spPr>
          <a:ln/>
        </p:spPr>
      </p:sp>
      <p:sp>
        <p:nvSpPr>
          <p:cNvPr id="59494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706" name="Rectangle 2"/>
          <p:cNvSpPr>
            <a:spLocks noRot="1" noChangeArrowheads="1" noTextEdit="1"/>
          </p:cNvSpPr>
          <p:nvPr>
            <p:ph type="sldImg"/>
          </p:nvPr>
        </p:nvSpPr>
        <p:spPr>
          <a:ln/>
        </p:spPr>
      </p:sp>
      <p:sp>
        <p:nvSpPr>
          <p:cNvPr id="1224707" name="Rectangle 3"/>
          <p:cNvSpPr>
            <a:spLocks noGrp="1" noChangeArrowheads="1"/>
          </p:cNvSpPr>
          <p:nvPr>
            <p:ph type="body" idx="1"/>
          </p:nvPr>
        </p:nvSpPr>
        <p:spPr/>
        <p:txBody>
          <a:bodyPr/>
          <a:lstStyle/>
          <a:p>
            <a:r>
              <a:rPr lang="en-US"/>
              <a:t>http://k53.pbase.com/u26/dannysmythe/large/43277044.Pear.jpg</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Rot="1" noChangeArrowheads="1" noTextEdit="1"/>
          </p:cNvSpPr>
          <p:nvPr>
            <p:ph type="sldImg"/>
          </p:nvPr>
        </p:nvSpPr>
        <p:spPr>
          <a:ln/>
        </p:spPr>
      </p:sp>
      <p:sp>
        <p:nvSpPr>
          <p:cNvPr id="59699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p:cNvSpPr>
            <a:spLocks noRot="1" noChangeArrowheads="1" noTextEdit="1"/>
          </p:cNvSpPr>
          <p:nvPr>
            <p:ph type="sldImg"/>
          </p:nvPr>
        </p:nvSpPr>
        <p:spPr>
          <a:xfrm>
            <a:off x="1150938" y="692150"/>
            <a:ext cx="4556125" cy="3416300"/>
          </a:xfrm>
          <a:ln/>
        </p:spPr>
      </p:sp>
      <p:sp>
        <p:nvSpPr>
          <p:cNvPr id="782339" name="Rectangle 3"/>
          <p:cNvSpPr>
            <a:spLocks noGrp="1" noChangeArrowheads="1"/>
          </p:cNvSpPr>
          <p:nvPr>
            <p:ph type="body" idx="1"/>
          </p:nvPr>
        </p:nvSpPr>
        <p:spPr>
          <a:xfrm>
            <a:off x="914400" y="4343400"/>
            <a:ext cx="5029200" cy="4114800"/>
          </a:xfrm>
        </p:spPr>
        <p:txBody>
          <a:bodyPr/>
          <a:lstStyle/>
          <a:p>
            <a:pPr>
              <a:buFont typeface="Symbol" pitchFamily="18" charset="2"/>
              <a:buNone/>
            </a:pPr>
            <a:r>
              <a:rPr lang="en-US"/>
              <a:t>Many elements have a tendency to gain or lose enough electrons to attain the same number of electrons as the noble gas closest to them in the periodic table.</a:t>
            </a:r>
          </a:p>
          <a:p>
            <a:pPr>
              <a:buFont typeface="Symbol" pitchFamily="18" charset="2"/>
              <a:buNone/>
            </a:pPr>
            <a:endParaRPr lang="en-US" sz="500"/>
          </a:p>
          <a:p>
            <a:pPr>
              <a:buFont typeface="Symbol" pitchFamily="18" charset="2"/>
              <a:buNone/>
            </a:pPr>
            <a:r>
              <a:rPr lang="en-US"/>
              <a:t>Monatomic ions contain only a single atom.</a:t>
            </a:r>
          </a:p>
          <a:p>
            <a:pPr>
              <a:buFont typeface="Symbol" pitchFamily="18" charset="2"/>
              <a:buNone/>
            </a:pPr>
            <a:endParaRPr lang="en-US" sz="500"/>
          </a:p>
          <a:p>
            <a:pPr>
              <a:buFont typeface="Symbol" pitchFamily="18" charset="2"/>
              <a:buNone/>
            </a:pPr>
            <a:r>
              <a:rPr lang="en-US"/>
              <a:t>Charges of most monatomic ions derived from the main group elements are predicted by simply looking at the periodic table and counting how many columns an element lies from the extreme left or right.</a:t>
            </a: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Rot="1" noChangeArrowheads="1" noTextEdit="1"/>
          </p:cNvSpPr>
          <p:nvPr>
            <p:ph type="sldImg"/>
          </p:nvPr>
        </p:nvSpPr>
        <p:spPr>
          <a:xfrm>
            <a:off x="1150938" y="692150"/>
            <a:ext cx="4556125" cy="3416300"/>
          </a:xfrm>
          <a:ln w="12700" cap="flat">
            <a:solidFill>
              <a:schemeClr val="tx1"/>
            </a:solidFill>
          </a:ln>
        </p:spPr>
      </p:sp>
      <p:sp>
        <p:nvSpPr>
          <p:cNvPr id="784387"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2"/>
          <p:cNvSpPr>
            <a:spLocks noRot="1" noChangeArrowheads="1" noTextEdit="1"/>
          </p:cNvSpPr>
          <p:nvPr>
            <p:ph type="sldImg"/>
          </p:nvPr>
        </p:nvSpPr>
        <p:spPr>
          <a:xfrm>
            <a:off x="1150938" y="692150"/>
            <a:ext cx="4556125" cy="3416300"/>
          </a:xfrm>
          <a:ln w="12700" cap="flat">
            <a:solidFill>
              <a:schemeClr val="tx1"/>
            </a:solidFill>
          </a:ln>
        </p:spPr>
      </p:sp>
      <p:sp>
        <p:nvSpPr>
          <p:cNvPr id="786435"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Rot="1" noChangeArrowheads="1" noTextEdit="1"/>
          </p:cNvSpPr>
          <p:nvPr>
            <p:ph type="sldImg"/>
          </p:nvPr>
        </p:nvSpPr>
        <p:spPr>
          <a:xfrm>
            <a:off x="1150938" y="692150"/>
            <a:ext cx="4556125" cy="3416300"/>
          </a:xfrm>
          <a:ln w="12700" cap="flat">
            <a:solidFill>
              <a:schemeClr val="tx1"/>
            </a:solidFill>
          </a:ln>
        </p:spPr>
      </p:sp>
      <p:sp>
        <p:nvSpPr>
          <p:cNvPr id="788483"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Rot="1" noChangeArrowheads="1" noTextEdit="1"/>
          </p:cNvSpPr>
          <p:nvPr>
            <p:ph type="sldImg"/>
          </p:nvPr>
        </p:nvSpPr>
        <p:spPr>
          <a:xfrm>
            <a:off x="1150938" y="692150"/>
            <a:ext cx="4556125" cy="3416300"/>
          </a:xfrm>
          <a:ln w="12700" cap="flat">
            <a:solidFill>
              <a:schemeClr val="tx1"/>
            </a:solidFill>
          </a:ln>
        </p:spPr>
      </p:sp>
      <p:sp>
        <p:nvSpPr>
          <p:cNvPr id="79053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p:cNvSpPr>
            <a:spLocks noRot="1" noChangeArrowheads="1" noTextEdit="1"/>
          </p:cNvSpPr>
          <p:nvPr>
            <p:ph type="sldImg"/>
          </p:nvPr>
        </p:nvSpPr>
        <p:spPr>
          <a:xfrm>
            <a:off x="1150938" y="692150"/>
            <a:ext cx="4556125" cy="3416300"/>
          </a:xfrm>
          <a:ln w="12700" cap="flat">
            <a:solidFill>
              <a:schemeClr val="tx1"/>
            </a:solidFill>
          </a:ln>
        </p:spPr>
      </p:sp>
      <p:sp>
        <p:nvSpPr>
          <p:cNvPr id="792579"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p:cNvSpPr>
            <a:spLocks noRot="1" noChangeArrowheads="1" noTextEdit="1"/>
          </p:cNvSpPr>
          <p:nvPr>
            <p:ph type="sldImg"/>
          </p:nvPr>
        </p:nvSpPr>
        <p:spPr>
          <a:xfrm>
            <a:off x="1150938" y="692150"/>
            <a:ext cx="4556125" cy="3416300"/>
          </a:xfrm>
          <a:ln w="12700" cap="flat">
            <a:solidFill>
              <a:schemeClr val="tx1"/>
            </a:solidFill>
          </a:ln>
        </p:spPr>
      </p:sp>
      <p:sp>
        <p:nvSpPr>
          <p:cNvPr id="779267" name="Rectangle 3"/>
          <p:cNvSpPr>
            <a:spLocks noGrp="1" noChangeArrowheads="1"/>
          </p:cNvSpPr>
          <p:nvPr>
            <p:ph type="body" idx="1"/>
          </p:nvPr>
        </p:nvSpPr>
        <p:spPr>
          <a:xfrm>
            <a:off x="914400" y="4343400"/>
            <a:ext cx="5029200" cy="4114800"/>
          </a:xfrm>
          <a:noFill/>
          <a:ln/>
        </p:spPr>
        <p:txBody>
          <a:bodyPr lIns="92075" tIns="46038" rIns="92075" bIns="46038"/>
          <a:lstStyle/>
          <a:p>
            <a:pPr>
              <a:buFont typeface="Symbol" pitchFamily="18" charset="2"/>
              <a:buNone/>
            </a:pPr>
            <a:r>
              <a:rPr lang="en-US">
                <a:sym typeface="Symbol" pitchFamily="18" charset="2"/>
              </a:rPr>
              <a:t>The electrostatic energy of the interaction between two charged particles is proportional to the product of the charges on the particles and inversely proportional to the distance between them: </a:t>
            </a:r>
          </a:p>
          <a:p>
            <a:pPr>
              <a:buFont typeface="Symbol" pitchFamily="18" charset="2"/>
              <a:buNone/>
            </a:pPr>
            <a:endParaRPr lang="en-US" sz="600">
              <a:sym typeface="Symbol" pitchFamily="18" charset="2"/>
            </a:endParaRPr>
          </a:p>
          <a:p>
            <a:pPr>
              <a:buFont typeface="Symbol" pitchFamily="18" charset="2"/>
              <a:buNone/>
            </a:pPr>
            <a:r>
              <a:rPr lang="en-US">
                <a:sym typeface="Symbol" pitchFamily="18" charset="2"/>
              </a:rPr>
              <a:t>                      </a:t>
            </a:r>
            <a:r>
              <a:rPr lang="en-US" sz="1000" b="1">
                <a:sym typeface="Symbol" pitchFamily="18" charset="2"/>
              </a:rPr>
              <a:t>electrostatic energy = </a:t>
            </a:r>
            <a:r>
              <a:rPr lang="en-US" sz="1000" b="1" u="sng">
                <a:sym typeface="Symbol" pitchFamily="18" charset="2"/>
              </a:rPr>
              <a:t>(Q</a:t>
            </a:r>
            <a:r>
              <a:rPr lang="en-US" sz="1000" b="1" u="sng" baseline="-25000">
                <a:sym typeface="Symbol" pitchFamily="18" charset="2"/>
              </a:rPr>
              <a:t>1</a:t>
            </a:r>
            <a:r>
              <a:rPr lang="en-US" sz="1000" b="1" u="sng">
                <a:sym typeface="Symbol" pitchFamily="18" charset="2"/>
              </a:rPr>
              <a:t>) (Q</a:t>
            </a:r>
            <a:r>
              <a:rPr lang="en-US" sz="1000" b="1" u="sng" baseline="-25000">
                <a:sym typeface="Symbol" pitchFamily="18" charset="2"/>
              </a:rPr>
              <a:t>2)</a:t>
            </a:r>
            <a:endParaRPr lang="en-US" sz="1000" b="1" u="sng">
              <a:sym typeface="Symbol" pitchFamily="18" charset="2"/>
            </a:endParaRPr>
          </a:p>
          <a:p>
            <a:pPr>
              <a:buFont typeface="Symbol" pitchFamily="18" charset="2"/>
              <a:buNone/>
            </a:pPr>
            <a:r>
              <a:rPr lang="en-US" sz="1000" b="1">
                <a:sym typeface="Symbol" pitchFamily="18" charset="2"/>
              </a:rPr>
              <a:t>                                                                      r</a:t>
            </a:r>
          </a:p>
          <a:p>
            <a:pPr>
              <a:buFont typeface="Symbol" pitchFamily="18" charset="2"/>
              <a:buNone/>
            </a:pPr>
            <a:endParaRPr lang="en-US" sz="600" b="1">
              <a:sym typeface="Symbol" pitchFamily="18" charset="2"/>
            </a:endParaRPr>
          </a:p>
          <a:p>
            <a:pPr>
              <a:buFont typeface="Symbol" pitchFamily="18" charset="2"/>
              <a:buNone/>
            </a:pPr>
            <a:r>
              <a:rPr lang="en-US">
                <a:sym typeface="Symbol" pitchFamily="18" charset="2"/>
              </a:rPr>
              <a:t>If the electrostatic energy is positive, the particles repel each other.</a:t>
            </a:r>
          </a:p>
          <a:p>
            <a:pPr>
              <a:buFont typeface="Symbol" pitchFamily="18" charset="2"/>
              <a:buNone/>
            </a:pPr>
            <a:endParaRPr lang="en-US" sz="600">
              <a:sym typeface="Symbol" pitchFamily="18" charset="2"/>
            </a:endParaRPr>
          </a:p>
          <a:p>
            <a:pPr>
              <a:buFont typeface="Symbol" pitchFamily="18" charset="2"/>
              <a:buNone/>
            </a:pPr>
            <a:r>
              <a:rPr lang="en-US">
                <a:sym typeface="Symbol" pitchFamily="18" charset="2"/>
              </a:rPr>
              <a:t>If electrostatic energy is negative, the particles are attracted to each other.</a:t>
            </a:r>
          </a:p>
          <a:p>
            <a:pPr>
              <a:buFont typeface="Symbol" pitchFamily="18" charset="2"/>
              <a:buNone/>
            </a:pPr>
            <a:endParaRPr lang="en-US" sz="600">
              <a:sym typeface="Symbol" pitchFamily="18" charset="2"/>
            </a:endParaRPr>
          </a:p>
          <a:p>
            <a:pPr>
              <a:buFont typeface="Symbol" pitchFamily="18" charset="2"/>
              <a:buNone/>
            </a:pPr>
            <a:r>
              <a:rPr lang="en-US">
                <a:sym typeface="Symbol" pitchFamily="18" charset="2"/>
              </a:rPr>
              <a:t>Electrostatic energy is negative only when the charges have opposite signs—positively charged species are attracted to negatively charged species and vice versa.</a:t>
            </a:r>
          </a:p>
          <a:p>
            <a:pPr>
              <a:buFont typeface="Symbol" pitchFamily="18" charset="2"/>
              <a:buNone/>
            </a:pPr>
            <a:endParaRPr lang="en-US" sz="600">
              <a:sym typeface="Symbol" pitchFamily="18" charset="2"/>
            </a:endParaRPr>
          </a:p>
          <a:p>
            <a:pPr>
              <a:buFont typeface="Symbol" pitchFamily="18" charset="2"/>
              <a:buNone/>
            </a:pPr>
            <a:r>
              <a:rPr lang="en-US">
                <a:sym typeface="Symbol" pitchFamily="18" charset="2"/>
              </a:rPr>
              <a:t>Strength of the interaction is proportional to the </a:t>
            </a:r>
            <a:r>
              <a:rPr lang="en-US" i="1">
                <a:sym typeface="Symbol" pitchFamily="18" charset="2"/>
              </a:rPr>
              <a:t>magnitude</a:t>
            </a:r>
            <a:r>
              <a:rPr lang="en-US">
                <a:sym typeface="Symbol" pitchFamily="18" charset="2"/>
              </a:rPr>
              <a:t> of the charges and decreases as the </a:t>
            </a:r>
            <a:r>
              <a:rPr lang="en-US" i="1">
                <a:sym typeface="Symbol" pitchFamily="18" charset="2"/>
              </a:rPr>
              <a:t>distance</a:t>
            </a:r>
            <a:r>
              <a:rPr lang="en-US">
                <a:sym typeface="Symbol" pitchFamily="18" charset="2"/>
              </a:rPr>
              <a:t> between the particles increases.</a:t>
            </a:r>
          </a:p>
          <a:p>
            <a:endParaRPr 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Rot="1" noChangeArrowheads="1" noTextEdit="1"/>
          </p:cNvSpPr>
          <p:nvPr>
            <p:ph type="sldImg"/>
          </p:nvPr>
        </p:nvSpPr>
        <p:spPr>
          <a:ln/>
        </p:spPr>
      </p:sp>
      <p:sp>
        <p:nvSpPr>
          <p:cNvPr id="603139" name="Rectangle 3"/>
          <p:cNvSpPr>
            <a:spLocks noGrp="1" noChangeArrowheads="1"/>
          </p:cNvSpPr>
          <p:nvPr>
            <p:ph type="body" idx="1"/>
          </p:nvPr>
        </p:nvSpPr>
        <p:spPr/>
        <p:txBody>
          <a:bodyPr/>
          <a:lstStyle/>
          <a:p>
            <a:r>
              <a:rPr lang="en-US"/>
              <a:t>The change in potential energy during the formation of hydrogen molecule.  The minimum energy, at 0.74 angstrom, represents the equilibrium bond distance.</a:t>
            </a:r>
          </a:p>
          <a:p>
            <a:r>
              <a:rPr lang="en-US"/>
              <a:t>The energy at this point, -426 kJ/mol, corresponds to the energy change for formation of the H – H bond.</a:t>
            </a:r>
          </a:p>
          <a:p>
            <a:endParaRPr lang="en-US"/>
          </a:p>
          <a:p>
            <a:r>
              <a:rPr lang="en-US"/>
              <a:t>Potential energy is based on the position of an object.  Low potential energy = high stability.</a:t>
            </a:r>
          </a:p>
          <a:p>
            <a:endParaRPr lang="en-US"/>
          </a:p>
          <a:p>
            <a:r>
              <a:rPr lang="en-US" sz="1000" b="1"/>
              <a:t>The H</a:t>
            </a:r>
            <a:r>
              <a:rPr lang="en-US" sz="1000" b="1" baseline="-25000"/>
              <a:t>2 </a:t>
            </a:r>
            <a:r>
              <a:rPr lang="en-US" sz="1000" b="1"/>
              <a:t>molecule</a:t>
            </a:r>
          </a:p>
          <a:p>
            <a:r>
              <a:rPr lang="en-US"/>
              <a:t>Two identical neutral atoms</a:t>
            </a:r>
          </a:p>
          <a:p>
            <a:pPr lvl="1"/>
            <a:endParaRPr lang="en-US"/>
          </a:p>
          <a:p>
            <a:pPr lvl="1"/>
            <a:r>
              <a:rPr lang="en-US"/>
              <a:t>Contains a purely covalent bond with each hydrogen atom containing one electron and one proton and with the electron attracted to the proton by electrostatic forces</a:t>
            </a:r>
            <a:r>
              <a:rPr lang="en-US" sz="1000"/>
              <a:t> As the two hydrogen atoms are brought together,</a:t>
            </a:r>
          </a:p>
          <a:p>
            <a:pPr lvl="1"/>
            <a:r>
              <a:rPr lang="en-US" sz="1000"/>
              <a:t>    1. The electrons in the two atoms repel each other because they have the same charge (</a:t>
            </a:r>
            <a:r>
              <a:rPr lang="en-US" sz="1000" i="1"/>
              <a:t>E </a:t>
            </a:r>
            <a:r>
              <a:rPr lang="en-US" sz="1000"/>
              <a:t>&gt; 0);</a:t>
            </a:r>
            <a:endParaRPr lang="en-US"/>
          </a:p>
          <a:p>
            <a:pPr lvl="2"/>
            <a:r>
              <a:rPr lang="en-US"/>
              <a:t> 2. The protons in adjacent atoms repel each other (</a:t>
            </a:r>
            <a:r>
              <a:rPr lang="en-US" i="1"/>
              <a:t>E </a:t>
            </a:r>
            <a:r>
              <a:rPr lang="en-US"/>
              <a:t>&gt; 0);</a:t>
            </a:r>
          </a:p>
          <a:p>
            <a:pPr lvl="2"/>
            <a:r>
              <a:rPr lang="en-US"/>
              <a:t> 3. The electron in one atom is attracted to the oppositely charged proton in the other atom, and vice versa (</a:t>
            </a:r>
            <a:r>
              <a:rPr lang="en-US" i="1"/>
              <a:t>E </a:t>
            </a:r>
            <a:r>
              <a:rPr lang="en-US"/>
              <a:t>&lt; 0);</a:t>
            </a:r>
          </a:p>
          <a:p>
            <a:pPr lvl="2"/>
            <a:r>
              <a:rPr lang="en-US"/>
              <a:t> 4. a plot of potential energy of the system as a function of the internuclear distance shows that the system becomes more stable as the two hydrogen atoms move toward each other.</a:t>
            </a:r>
          </a:p>
          <a:p>
            <a:endParaRPr lang="en-US"/>
          </a:p>
          <a:p>
            <a:endParaRPr lang="en-US"/>
          </a:p>
          <a:p>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Rot="1" noChangeArrowheads="1" noTextEdit="1"/>
          </p:cNvSpPr>
          <p:nvPr>
            <p:ph type="sldImg"/>
          </p:nvPr>
        </p:nvSpPr>
        <p:spPr>
          <a:xfrm>
            <a:off x="1150938" y="692150"/>
            <a:ext cx="4556125" cy="3416300"/>
          </a:xfrm>
          <a:ln w="12700" cap="flat">
            <a:solidFill>
              <a:schemeClr val="tx1"/>
            </a:solidFill>
          </a:ln>
        </p:spPr>
      </p:sp>
      <p:sp>
        <p:nvSpPr>
          <p:cNvPr id="605187"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Rot="1" noChangeArrowheads="1" noTextEdit="1"/>
          </p:cNvSpPr>
          <p:nvPr>
            <p:ph type="sldImg"/>
          </p:nvPr>
        </p:nvSpPr>
        <p:spPr>
          <a:ln/>
        </p:spPr>
      </p:sp>
      <p:sp>
        <p:nvSpPr>
          <p:cNvPr id="120835" name="Rectangle 3"/>
          <p:cNvSpPr>
            <a:spLocks noGrp="1" noChangeArrowheads="1"/>
          </p:cNvSpPr>
          <p:nvPr>
            <p:ph type="body" idx="1"/>
          </p:nvPr>
        </p:nvSpPr>
        <p:spPr/>
        <p:txBody>
          <a:bodyPr/>
          <a:lstStyle/>
          <a:p>
            <a:r>
              <a:rPr lang="en-US"/>
              <a:t>Oxygen contains two pairs of electrons that don’t bond at all.  These electron pairs are referred to as </a:t>
            </a:r>
            <a:r>
              <a:rPr lang="en-US" i="1"/>
              <a:t>unshared electron pairs</a:t>
            </a:r>
            <a:r>
              <a:rPr lang="en-US"/>
              <a:t>, </a:t>
            </a:r>
            <a:r>
              <a:rPr lang="en-US" i="1"/>
              <a:t>lone pairs</a:t>
            </a:r>
            <a:r>
              <a:rPr lang="en-US"/>
              <a:t> or </a:t>
            </a:r>
            <a:r>
              <a:rPr lang="en-US" i="1"/>
              <a:t>unbonded pairs.</a:t>
            </a:r>
            <a:endParaRPr 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Rot="1" noChangeArrowheads="1" noTextEdit="1"/>
          </p:cNvSpPr>
          <p:nvPr>
            <p:ph type="sldImg"/>
          </p:nvPr>
        </p:nvSpPr>
        <p:spPr>
          <a:xfrm>
            <a:off x="1150938" y="692150"/>
            <a:ext cx="4556125" cy="3416300"/>
          </a:xfrm>
          <a:ln w="12700" cap="flat">
            <a:solidFill>
              <a:schemeClr val="tx1"/>
            </a:solidFill>
          </a:ln>
        </p:spPr>
      </p:sp>
      <p:sp>
        <p:nvSpPr>
          <p:cNvPr id="607235"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Rot="1" noChangeArrowheads="1" noTextEdit="1"/>
          </p:cNvSpPr>
          <p:nvPr>
            <p:ph type="sldImg"/>
          </p:nvPr>
        </p:nvSpPr>
        <p:spPr>
          <a:xfrm>
            <a:off x="1150938" y="692150"/>
            <a:ext cx="4556125" cy="3416300"/>
          </a:xfrm>
          <a:ln w="12700" cap="flat">
            <a:solidFill>
              <a:schemeClr val="tx1"/>
            </a:solidFill>
          </a:ln>
        </p:spPr>
      </p:sp>
      <p:sp>
        <p:nvSpPr>
          <p:cNvPr id="609283"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Rot="1" noChangeArrowheads="1" noTextEdit="1"/>
          </p:cNvSpPr>
          <p:nvPr>
            <p:ph type="sldImg"/>
          </p:nvPr>
        </p:nvSpPr>
        <p:spPr>
          <a:xfrm>
            <a:off x="1150938" y="692150"/>
            <a:ext cx="4556125" cy="3416300"/>
          </a:xfrm>
          <a:ln w="12700" cap="flat">
            <a:solidFill>
              <a:schemeClr val="tx1"/>
            </a:solidFill>
          </a:ln>
        </p:spPr>
      </p:sp>
      <p:sp>
        <p:nvSpPr>
          <p:cNvPr id="61133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2"/>
          <p:cNvSpPr>
            <a:spLocks noRot="1" noChangeArrowheads="1" noTextEdit="1"/>
          </p:cNvSpPr>
          <p:nvPr>
            <p:ph type="sldImg"/>
          </p:nvPr>
        </p:nvSpPr>
        <p:spPr>
          <a:xfrm>
            <a:off x="1150938" y="692150"/>
            <a:ext cx="4556125" cy="3416300"/>
          </a:xfrm>
          <a:ln w="12700" cap="flat">
            <a:solidFill>
              <a:schemeClr val="tx1"/>
            </a:solidFill>
          </a:ln>
        </p:spPr>
      </p:sp>
      <p:sp>
        <p:nvSpPr>
          <p:cNvPr id="832515"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Rot="1" noChangeArrowheads="1" noTextEdit="1"/>
          </p:cNvSpPr>
          <p:nvPr>
            <p:ph type="sldImg"/>
          </p:nvPr>
        </p:nvSpPr>
        <p:spPr>
          <a:xfrm>
            <a:off x="1150938" y="692150"/>
            <a:ext cx="4556125" cy="3416300"/>
          </a:xfrm>
          <a:ln w="12700" cap="flat">
            <a:solidFill>
              <a:schemeClr val="tx1"/>
            </a:solidFill>
          </a:ln>
        </p:spPr>
      </p:sp>
      <p:sp>
        <p:nvSpPr>
          <p:cNvPr id="834563"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Rot="1" noChangeArrowheads="1" noTextEdit="1"/>
          </p:cNvSpPr>
          <p:nvPr>
            <p:ph type="sldImg"/>
          </p:nvPr>
        </p:nvSpPr>
        <p:spPr>
          <a:xfrm>
            <a:off x="1150938" y="692150"/>
            <a:ext cx="4556125" cy="3416300"/>
          </a:xfrm>
          <a:ln w="12700" cap="flat">
            <a:solidFill>
              <a:schemeClr val="tx1"/>
            </a:solidFill>
          </a:ln>
        </p:spPr>
      </p:sp>
      <p:sp>
        <p:nvSpPr>
          <p:cNvPr id="83661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Rot="1" noChangeArrowheads="1" noTextEdit="1"/>
          </p:cNvSpPr>
          <p:nvPr>
            <p:ph type="sldImg"/>
          </p:nvPr>
        </p:nvSpPr>
        <p:spPr>
          <a:ln/>
        </p:spPr>
      </p:sp>
      <p:sp>
        <p:nvSpPr>
          <p:cNvPr id="900099" name="Rectangle 3"/>
          <p:cNvSpPr>
            <a:spLocks noGrp="1" noChangeArrowheads="1"/>
          </p:cNvSpPr>
          <p:nvPr>
            <p:ph type="body" idx="1"/>
          </p:nvPr>
        </p:nvSpPr>
        <p:spPr/>
        <p:txBody>
          <a:bodyPr/>
          <a:lstStyle/>
          <a:p>
            <a:r>
              <a:rPr lang="en-US" sz="1400"/>
              <a:t>Procedure used to construct Lewis electron structures for complex molecules and</a:t>
            </a:r>
            <a:r>
              <a:rPr lang="en-US"/>
              <a:t> ions</a:t>
            </a:r>
          </a:p>
          <a:p>
            <a:endParaRPr lang="en-US" sz="700"/>
          </a:p>
          <a:p>
            <a:pPr>
              <a:buFont typeface="Arial" charset="0"/>
              <a:buNone/>
            </a:pPr>
            <a:r>
              <a:rPr lang="en-US"/>
              <a:t>   1. Arrange the atoms to show which are connected to which — atoms are grouped around the central atom, which is the least electronegative</a:t>
            </a:r>
          </a:p>
          <a:p>
            <a:r>
              <a:rPr lang="en-US" sz="1400"/>
              <a:t>   </a:t>
            </a:r>
            <a:r>
              <a:rPr lang="en-US"/>
              <a:t>2. Determine the total number of valence</a:t>
            </a:r>
            <a:r>
              <a:rPr lang="en-US" sz="1400"/>
              <a:t> </a:t>
            </a:r>
            <a:r>
              <a:rPr lang="en-US"/>
              <a:t>electrons in</a:t>
            </a:r>
            <a:r>
              <a:rPr lang="en-US" sz="1400"/>
              <a:t> </a:t>
            </a:r>
            <a:r>
              <a:rPr lang="en-US"/>
              <a:t>the molecule or ion</a:t>
            </a:r>
          </a:p>
          <a:p>
            <a:r>
              <a:rPr lang="en-US" sz="1400"/>
              <a:t>   3. P</a:t>
            </a:r>
            <a:r>
              <a:rPr lang="en-US"/>
              <a:t>lace a bonding pair of electrons between</a:t>
            </a:r>
            <a:r>
              <a:rPr lang="en-US" sz="1400"/>
              <a:t> </a:t>
            </a:r>
            <a:r>
              <a:rPr lang="en-US"/>
              <a:t>each pair of adjacent atoms to give a single bond</a:t>
            </a:r>
          </a:p>
          <a:p>
            <a:r>
              <a:rPr lang="en-US"/>
              <a:t>   4. Begin with the terminal atoms and add enough electrons to each atom to give all of the atoms an octet</a:t>
            </a:r>
            <a:endParaRPr lang="en-US" sz="1400"/>
          </a:p>
          <a:p>
            <a:r>
              <a:rPr lang="en-US"/>
              <a:t>   5. Place any electrons left over on the central atom</a:t>
            </a:r>
          </a:p>
          <a:p>
            <a:r>
              <a:rPr lang="en-US"/>
              <a:t>   </a:t>
            </a:r>
            <a:r>
              <a:rPr lang="en-US" sz="1400"/>
              <a:t>6. I</a:t>
            </a:r>
            <a:r>
              <a:rPr lang="en-US"/>
              <a:t>f central atom has fewer electrons than an octet, use lone pairs from terminal atoms to form multiple bonds to the central atom in order to achieve an octet</a:t>
            </a:r>
          </a:p>
          <a:p>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Rot="1" noChangeArrowheads="1" noTextEdit="1"/>
          </p:cNvSpPr>
          <p:nvPr>
            <p:ph type="sldImg"/>
          </p:nvPr>
        </p:nvSpPr>
        <p:spPr>
          <a:xfrm>
            <a:off x="1150938" y="692150"/>
            <a:ext cx="4556125" cy="3416300"/>
          </a:xfrm>
          <a:ln w="12700" cap="flat">
            <a:solidFill>
              <a:schemeClr val="tx1"/>
            </a:solidFill>
          </a:ln>
        </p:spPr>
      </p:sp>
      <p:sp>
        <p:nvSpPr>
          <p:cNvPr id="839683"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Rot="1" noChangeArrowheads="1" noTextEdit="1"/>
          </p:cNvSpPr>
          <p:nvPr>
            <p:ph type="sldImg"/>
          </p:nvPr>
        </p:nvSpPr>
        <p:spPr>
          <a:xfrm>
            <a:off x="1150938" y="692150"/>
            <a:ext cx="4556125" cy="3416300"/>
          </a:xfrm>
          <a:ln w="12700" cap="flat">
            <a:solidFill>
              <a:schemeClr val="tx1"/>
            </a:solidFill>
          </a:ln>
        </p:spPr>
      </p:sp>
      <p:sp>
        <p:nvSpPr>
          <p:cNvPr id="84173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2"/>
          <p:cNvSpPr>
            <a:spLocks noRot="1" noChangeArrowheads="1" noTextEdit="1"/>
          </p:cNvSpPr>
          <p:nvPr>
            <p:ph type="sldImg"/>
          </p:nvPr>
        </p:nvSpPr>
        <p:spPr>
          <a:xfrm>
            <a:off x="1150938" y="692150"/>
            <a:ext cx="4556125" cy="3416300"/>
          </a:xfrm>
          <a:ln w="12700" cap="flat">
            <a:solidFill>
              <a:schemeClr val="tx1"/>
            </a:solidFill>
          </a:ln>
        </p:spPr>
      </p:sp>
      <p:sp>
        <p:nvSpPr>
          <p:cNvPr id="843779"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Rot="1" noChangeArrowheads="1" noTextEdit="1"/>
          </p:cNvSpPr>
          <p:nvPr>
            <p:ph type="sldImg"/>
          </p:nvPr>
        </p:nvSpPr>
        <p:spPr>
          <a:ln/>
        </p:spPr>
      </p:sp>
      <p:sp>
        <p:nvSpPr>
          <p:cNvPr id="121859" name="Rectangle 3"/>
          <p:cNvSpPr>
            <a:spLocks noGrp="1" noChangeArrowheads="1"/>
          </p:cNvSpPr>
          <p:nvPr>
            <p:ph type="body" idx="1"/>
          </p:nvPr>
        </p:nvSpPr>
        <p:spPr/>
        <p:txBody>
          <a:bodyPr/>
          <a:lstStyle/>
          <a:p>
            <a:r>
              <a:rPr lang="en-US" sz="1600" b="1" i="1"/>
              <a:t>Molecular formula</a:t>
            </a:r>
          </a:p>
          <a:p>
            <a:endParaRPr lang="en-US" sz="600" b="1" i="1"/>
          </a:p>
          <a:p>
            <a:pPr lvl="2"/>
            <a:r>
              <a:rPr lang="en-US" sz="1000" b="1" i="1"/>
              <a:t>      </a:t>
            </a:r>
            <a:r>
              <a:rPr lang="en-US" sz="1000" i="1"/>
              <a:t> </a:t>
            </a:r>
            <a:r>
              <a:rPr lang="en-US" sz="1400" i="1"/>
              <a:t>–</a:t>
            </a:r>
            <a:r>
              <a:rPr lang="en-US" sz="1400"/>
              <a:t> Gives the elemental composition of molecules</a:t>
            </a:r>
          </a:p>
          <a:p>
            <a:pPr lvl="1"/>
            <a:endParaRPr lang="en-US" sz="700"/>
          </a:p>
          <a:p>
            <a:r>
              <a:rPr lang="en-US" sz="1600" b="1" i="1">
                <a:sym typeface="Symbol" pitchFamily="18" charset="2"/>
              </a:rPr>
              <a:t>Structural formula</a:t>
            </a:r>
          </a:p>
          <a:p>
            <a:pPr>
              <a:buFont typeface="Symbol" pitchFamily="18" charset="2"/>
              <a:buNone/>
            </a:pPr>
            <a:endParaRPr lang="en-US" sz="700" b="1" i="1">
              <a:sym typeface="Symbol" pitchFamily="18" charset="2"/>
            </a:endParaRPr>
          </a:p>
          <a:p>
            <a:pPr lvl="2">
              <a:buFont typeface="Symbol" pitchFamily="18" charset="2"/>
              <a:buNone/>
            </a:pPr>
            <a:r>
              <a:rPr lang="en-US" sz="1000">
                <a:sym typeface="Symbol" pitchFamily="18" charset="2"/>
              </a:rPr>
              <a:t>      </a:t>
            </a:r>
            <a:r>
              <a:rPr lang="en-US">
                <a:sym typeface="Symbol" pitchFamily="18" charset="2"/>
              </a:rPr>
              <a:t>Shows which atoms are bonded to one another and the</a:t>
            </a:r>
            <a:r>
              <a:rPr lang="en-US" sz="900">
                <a:sym typeface="Symbol" pitchFamily="18" charset="2"/>
              </a:rPr>
              <a:t> </a:t>
            </a:r>
            <a:r>
              <a:rPr lang="en-US">
                <a:sym typeface="Symbol" pitchFamily="18" charset="2"/>
              </a:rPr>
              <a:t>approximate arrangement in space</a:t>
            </a:r>
          </a:p>
          <a:p>
            <a:pPr lvl="2"/>
            <a:r>
              <a:rPr lang="en-US" sz="900"/>
              <a:t>      </a:t>
            </a:r>
            <a:r>
              <a:rPr lang="en-US"/>
              <a:t>Enables chemists to create a three-dimensional model that provides information about the physical and chemical properties of the compound</a:t>
            </a:r>
          </a:p>
          <a:p>
            <a:pPr lvl="2">
              <a:buFont typeface="Symbol" pitchFamily="18" charset="2"/>
              <a:buNone/>
            </a:pPr>
            <a:r>
              <a:rPr lang="en-US" sz="1000">
                <a:sym typeface="Symbol" pitchFamily="18" charset="2"/>
              </a:rPr>
              <a:t> </a:t>
            </a:r>
            <a:r>
              <a:rPr lang="en-US" sz="1000"/>
              <a:t>     </a:t>
            </a:r>
            <a:r>
              <a:rPr lang="en-US"/>
              <a:t>A single bond,  in which a single pair of electrons are shared, is represented by a single line (–)</a:t>
            </a:r>
          </a:p>
          <a:p>
            <a:pPr lvl="2"/>
            <a:r>
              <a:rPr lang="en-US"/>
              <a:t>      A double bond, in which two pairs of electrons are shared, is indicated by two lines (=)</a:t>
            </a:r>
          </a:p>
          <a:p>
            <a:pPr lvl="2"/>
            <a:r>
              <a:rPr lang="en-US"/>
              <a:t>	    A triple bond, in which three pairs of electrons are shared, is indicated by three lines (≡) </a:t>
            </a:r>
          </a:p>
          <a:p>
            <a:endParaRPr 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2"/>
          <p:cNvSpPr>
            <a:spLocks noRot="1" noChangeArrowheads="1" noTextEdit="1"/>
          </p:cNvSpPr>
          <p:nvPr>
            <p:ph type="sldImg"/>
          </p:nvPr>
        </p:nvSpPr>
        <p:spPr>
          <a:xfrm>
            <a:off x="1150938" y="692150"/>
            <a:ext cx="4556125" cy="3416300"/>
          </a:xfrm>
          <a:ln w="12700" cap="flat">
            <a:solidFill>
              <a:schemeClr val="tx1"/>
            </a:solidFill>
          </a:ln>
        </p:spPr>
      </p:sp>
      <p:sp>
        <p:nvSpPr>
          <p:cNvPr id="845827"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Rot="1" noChangeArrowheads="1" noTextEdit="1"/>
          </p:cNvSpPr>
          <p:nvPr>
            <p:ph type="sldImg"/>
          </p:nvPr>
        </p:nvSpPr>
        <p:spPr>
          <a:xfrm>
            <a:off x="1150938" y="692150"/>
            <a:ext cx="4556125" cy="3416300"/>
          </a:xfrm>
          <a:ln w="12700" cap="flat">
            <a:solidFill>
              <a:schemeClr val="tx1"/>
            </a:solidFill>
          </a:ln>
        </p:spPr>
      </p:sp>
      <p:sp>
        <p:nvSpPr>
          <p:cNvPr id="847875"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p:cNvSpPr>
            <a:spLocks noRot="1" noChangeArrowheads="1" noTextEdit="1"/>
          </p:cNvSpPr>
          <p:nvPr>
            <p:ph type="sldImg"/>
          </p:nvPr>
        </p:nvSpPr>
        <p:spPr>
          <a:xfrm>
            <a:off x="1150938" y="692150"/>
            <a:ext cx="4556125" cy="3416300"/>
          </a:xfrm>
          <a:ln w="12700" cap="flat">
            <a:solidFill>
              <a:schemeClr val="tx1"/>
            </a:solidFill>
          </a:ln>
        </p:spPr>
      </p:sp>
      <p:sp>
        <p:nvSpPr>
          <p:cNvPr id="815107"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2"/>
          <p:cNvSpPr>
            <a:spLocks noRot="1" noChangeArrowheads="1" noTextEdit="1"/>
          </p:cNvSpPr>
          <p:nvPr>
            <p:ph type="sldImg"/>
          </p:nvPr>
        </p:nvSpPr>
        <p:spPr>
          <a:xfrm>
            <a:off x="1150938" y="692150"/>
            <a:ext cx="4556125" cy="3416300"/>
          </a:xfrm>
          <a:ln w="12700" cap="flat">
            <a:solidFill>
              <a:schemeClr val="tx1"/>
            </a:solidFill>
          </a:ln>
        </p:spPr>
      </p:sp>
      <p:sp>
        <p:nvSpPr>
          <p:cNvPr id="817155"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2"/>
          <p:cNvSpPr>
            <a:spLocks noRot="1" noChangeArrowheads="1" noTextEdit="1"/>
          </p:cNvSpPr>
          <p:nvPr>
            <p:ph type="sldImg"/>
          </p:nvPr>
        </p:nvSpPr>
        <p:spPr>
          <a:xfrm>
            <a:off x="1150938" y="692150"/>
            <a:ext cx="4556125" cy="3416300"/>
          </a:xfrm>
          <a:ln w="12700" cap="flat">
            <a:solidFill>
              <a:schemeClr val="tx1"/>
            </a:solidFill>
          </a:ln>
        </p:spPr>
      </p:sp>
      <p:sp>
        <p:nvSpPr>
          <p:cNvPr id="819203"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2" name="Rectangle 2"/>
          <p:cNvSpPr>
            <a:spLocks noRot="1" noChangeArrowheads="1" noTextEdit="1"/>
          </p:cNvSpPr>
          <p:nvPr>
            <p:ph type="sldImg"/>
          </p:nvPr>
        </p:nvSpPr>
        <p:spPr>
          <a:ln/>
        </p:spPr>
      </p:sp>
      <p:sp>
        <p:nvSpPr>
          <p:cNvPr id="1218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Rot="1" noChangeArrowheads="1" noTextEdit="1"/>
          </p:cNvSpPr>
          <p:nvPr>
            <p:ph type="sldImg"/>
          </p:nvPr>
        </p:nvSpPr>
        <p:spPr>
          <a:xfrm>
            <a:off x="1150938" y="692150"/>
            <a:ext cx="4556125" cy="3416300"/>
          </a:xfrm>
          <a:ln w="12700" cap="flat">
            <a:solidFill>
              <a:schemeClr val="tx1"/>
            </a:solidFill>
          </a:ln>
        </p:spPr>
      </p:sp>
      <p:sp>
        <p:nvSpPr>
          <p:cNvPr id="822275"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Rectangle 2"/>
          <p:cNvSpPr>
            <a:spLocks noRot="1" noChangeArrowheads="1" noTextEdit="1"/>
          </p:cNvSpPr>
          <p:nvPr>
            <p:ph type="sldImg"/>
          </p:nvPr>
        </p:nvSpPr>
        <p:spPr>
          <a:ln/>
        </p:spPr>
      </p:sp>
      <p:sp>
        <p:nvSpPr>
          <p:cNvPr id="1216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Rot="1" noChangeArrowheads="1" noTextEdit="1"/>
          </p:cNvSpPr>
          <p:nvPr>
            <p:ph type="sldImg"/>
          </p:nvPr>
        </p:nvSpPr>
        <p:spPr>
          <a:xfrm>
            <a:off x="1150938" y="692150"/>
            <a:ext cx="4556125" cy="3416300"/>
          </a:xfrm>
          <a:ln w="12700" cap="flat">
            <a:solidFill>
              <a:schemeClr val="tx1"/>
            </a:solidFill>
          </a:ln>
        </p:spPr>
      </p:sp>
      <p:sp>
        <p:nvSpPr>
          <p:cNvPr id="824323"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2"/>
          <p:cNvSpPr>
            <a:spLocks noRot="1" noChangeArrowheads="1" noTextEdit="1"/>
          </p:cNvSpPr>
          <p:nvPr>
            <p:ph type="sldImg"/>
          </p:nvPr>
        </p:nvSpPr>
        <p:spPr>
          <a:xfrm>
            <a:off x="1150938" y="692150"/>
            <a:ext cx="4556125" cy="3416300"/>
          </a:xfrm>
          <a:ln w="12700" cap="flat">
            <a:solidFill>
              <a:schemeClr val="tx1"/>
            </a:solidFill>
          </a:ln>
        </p:spPr>
      </p:sp>
      <p:sp>
        <p:nvSpPr>
          <p:cNvPr id="82637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Ro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p:cNvSpPr>
            <a:spLocks noRot="1" noChangeArrowheads="1" noTextEdit="1"/>
          </p:cNvSpPr>
          <p:nvPr>
            <p:ph type="sldImg"/>
          </p:nvPr>
        </p:nvSpPr>
        <p:spPr>
          <a:xfrm>
            <a:off x="1150938" y="692150"/>
            <a:ext cx="4556125" cy="3416300"/>
          </a:xfrm>
          <a:ln w="12700" cap="flat">
            <a:solidFill>
              <a:schemeClr val="tx1"/>
            </a:solidFill>
          </a:ln>
        </p:spPr>
      </p:sp>
      <p:sp>
        <p:nvSpPr>
          <p:cNvPr id="828419"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p:cNvSpPr>
            <a:spLocks noRot="1" noChangeArrowheads="1" noTextEdit="1"/>
          </p:cNvSpPr>
          <p:nvPr>
            <p:ph type="sldImg"/>
          </p:nvPr>
        </p:nvSpPr>
        <p:spPr>
          <a:xfrm>
            <a:off x="1150938" y="692150"/>
            <a:ext cx="4556125" cy="3416300"/>
          </a:xfrm>
          <a:ln w="12700" cap="flat">
            <a:solidFill>
              <a:schemeClr val="tx1"/>
            </a:solidFill>
          </a:ln>
        </p:spPr>
      </p:sp>
      <p:sp>
        <p:nvSpPr>
          <p:cNvPr id="830467"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Rot="1" noChangeArrowheads="1" noTextEdit="1"/>
          </p:cNvSpPr>
          <p:nvPr>
            <p:ph type="sldImg"/>
          </p:nvPr>
        </p:nvSpPr>
        <p:spPr>
          <a:xfrm>
            <a:off x="1150938" y="692150"/>
            <a:ext cx="4556125" cy="3416300"/>
          </a:xfrm>
          <a:ln w="12700" cap="flat">
            <a:solidFill>
              <a:schemeClr val="tx1"/>
            </a:solidFill>
          </a:ln>
        </p:spPr>
      </p:sp>
      <p:sp>
        <p:nvSpPr>
          <p:cNvPr id="648195"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Rot="1" noChangeArrowheads="1" noTextEdit="1"/>
          </p:cNvSpPr>
          <p:nvPr>
            <p:ph type="sldImg"/>
          </p:nvPr>
        </p:nvSpPr>
        <p:spPr>
          <a:xfrm>
            <a:off x="1150938" y="692150"/>
            <a:ext cx="4556125" cy="3416300"/>
          </a:xfrm>
          <a:ln w="12700" cap="flat">
            <a:solidFill>
              <a:schemeClr val="tx1"/>
            </a:solidFill>
          </a:ln>
        </p:spPr>
      </p:sp>
      <p:sp>
        <p:nvSpPr>
          <p:cNvPr id="650243"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Rot="1" noChangeArrowheads="1" noTextEdit="1"/>
          </p:cNvSpPr>
          <p:nvPr>
            <p:ph type="sldImg"/>
          </p:nvPr>
        </p:nvSpPr>
        <p:spPr>
          <a:xfrm>
            <a:off x="1150938" y="692150"/>
            <a:ext cx="4556125" cy="3416300"/>
          </a:xfrm>
          <a:ln w="12700" cap="flat">
            <a:solidFill>
              <a:schemeClr val="tx1"/>
            </a:solidFill>
          </a:ln>
        </p:spPr>
      </p:sp>
      <p:sp>
        <p:nvSpPr>
          <p:cNvPr id="65229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Rot="1" noChangeArrowheads="1" noTextEdit="1"/>
          </p:cNvSpPr>
          <p:nvPr>
            <p:ph type="sldImg"/>
          </p:nvPr>
        </p:nvSpPr>
        <p:spPr>
          <a:xfrm>
            <a:off x="1150938" y="692150"/>
            <a:ext cx="4556125" cy="3416300"/>
          </a:xfrm>
          <a:ln w="12700" cap="flat">
            <a:solidFill>
              <a:schemeClr val="tx1"/>
            </a:solidFill>
          </a:ln>
        </p:spPr>
      </p:sp>
      <p:sp>
        <p:nvSpPr>
          <p:cNvPr id="654339"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2"/>
          <p:cNvSpPr>
            <a:spLocks noRot="1" noChangeArrowheads="1" noTextEdit="1"/>
          </p:cNvSpPr>
          <p:nvPr>
            <p:ph type="sldImg"/>
          </p:nvPr>
        </p:nvSpPr>
        <p:spPr>
          <a:xfrm>
            <a:off x="1150938" y="692150"/>
            <a:ext cx="4556125" cy="3416300"/>
          </a:xfrm>
          <a:ln w="12700" cap="flat">
            <a:solidFill>
              <a:schemeClr val="tx1"/>
            </a:solidFill>
          </a:ln>
        </p:spPr>
      </p:sp>
      <p:sp>
        <p:nvSpPr>
          <p:cNvPr id="656387"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Rot="1" noChangeArrowheads="1" noTextEdit="1"/>
          </p:cNvSpPr>
          <p:nvPr>
            <p:ph type="sldImg"/>
          </p:nvPr>
        </p:nvSpPr>
        <p:spPr>
          <a:xfrm>
            <a:off x="1150938" y="692150"/>
            <a:ext cx="4556125" cy="3416300"/>
          </a:xfrm>
          <a:ln w="12700" cap="flat">
            <a:solidFill>
              <a:schemeClr val="tx1"/>
            </a:solidFill>
          </a:ln>
        </p:spPr>
      </p:sp>
      <p:sp>
        <p:nvSpPr>
          <p:cNvPr id="658435"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Rot="1" noChangeArrowheads="1" noTextEdit="1"/>
          </p:cNvSpPr>
          <p:nvPr>
            <p:ph type="sldImg"/>
          </p:nvPr>
        </p:nvSpPr>
        <p:spPr>
          <a:xfrm>
            <a:off x="1150938" y="692150"/>
            <a:ext cx="4556125" cy="3416300"/>
          </a:xfrm>
          <a:ln w="12700" cap="flat">
            <a:solidFill>
              <a:schemeClr val="tx1"/>
            </a:solidFill>
          </a:ln>
        </p:spPr>
      </p:sp>
      <p:sp>
        <p:nvSpPr>
          <p:cNvPr id="660483"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Rot="1" noChangeArrowheads="1" noTextEdit="1"/>
          </p:cNvSpPr>
          <p:nvPr>
            <p:ph type="sldImg"/>
          </p:nvPr>
        </p:nvSpPr>
        <p:spPr>
          <a:xfrm>
            <a:off x="1150938" y="692150"/>
            <a:ext cx="4556125" cy="3416300"/>
          </a:xfrm>
          <a:ln w="12700" cap="flat">
            <a:solidFill>
              <a:schemeClr val="tx1"/>
            </a:solidFill>
          </a:ln>
        </p:spPr>
      </p:sp>
      <p:sp>
        <p:nvSpPr>
          <p:cNvPr id="66253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Ro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en-US"/>
              <a:t>A hyperlink to additional information is found on the central atom of the diagrams.</a:t>
            </a: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Rot="1" noChangeArrowheads="1" noTextEdit="1"/>
          </p:cNvSpPr>
          <p:nvPr>
            <p:ph type="sldImg"/>
          </p:nvPr>
        </p:nvSpPr>
        <p:spPr>
          <a:xfrm>
            <a:off x="1150938" y="692150"/>
            <a:ext cx="4556125" cy="3416300"/>
          </a:xfrm>
          <a:ln w="12700" cap="flat">
            <a:solidFill>
              <a:schemeClr val="tx1"/>
            </a:solidFill>
          </a:ln>
        </p:spPr>
      </p:sp>
      <p:sp>
        <p:nvSpPr>
          <p:cNvPr id="664579"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p:cNvSpPr>
            <a:spLocks noRot="1" noChangeArrowheads="1" noTextEdit="1"/>
          </p:cNvSpPr>
          <p:nvPr>
            <p:ph type="sldImg"/>
          </p:nvPr>
        </p:nvSpPr>
        <p:spPr>
          <a:xfrm>
            <a:off x="1150938" y="692150"/>
            <a:ext cx="4556125" cy="3416300"/>
          </a:xfrm>
          <a:ln/>
        </p:spPr>
      </p:sp>
      <p:sp>
        <p:nvSpPr>
          <p:cNvPr id="66662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p:cNvSpPr>
            <a:spLocks noRot="1" noChangeArrowheads="1" noTextEdit="1"/>
          </p:cNvSpPr>
          <p:nvPr>
            <p:ph type="sldImg"/>
          </p:nvPr>
        </p:nvSpPr>
        <p:spPr>
          <a:xfrm>
            <a:off x="1150938" y="692150"/>
            <a:ext cx="4556125" cy="3416300"/>
          </a:xfrm>
          <a:ln/>
        </p:spPr>
      </p:sp>
      <p:sp>
        <p:nvSpPr>
          <p:cNvPr id="66867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p:cNvSpPr>
            <a:spLocks noRot="1" noChangeArrowheads="1" noTextEdit="1"/>
          </p:cNvSpPr>
          <p:nvPr>
            <p:ph type="sldImg"/>
          </p:nvPr>
        </p:nvSpPr>
        <p:spPr>
          <a:xfrm>
            <a:off x="1150938" y="692150"/>
            <a:ext cx="4556125" cy="3416300"/>
          </a:xfrm>
          <a:ln/>
        </p:spPr>
      </p:sp>
      <p:sp>
        <p:nvSpPr>
          <p:cNvPr id="67072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Rot="1" noChangeArrowheads="1" noTextEdit="1"/>
          </p:cNvSpPr>
          <p:nvPr>
            <p:ph type="sldImg"/>
          </p:nvPr>
        </p:nvSpPr>
        <p:spPr>
          <a:xfrm>
            <a:off x="1150938" y="692150"/>
            <a:ext cx="4556125" cy="3416300"/>
          </a:xfrm>
          <a:ln/>
        </p:spPr>
      </p:sp>
      <p:sp>
        <p:nvSpPr>
          <p:cNvPr id="67277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p:cNvSpPr>
            <a:spLocks noRot="1" noChangeArrowheads="1" noTextEdit="1"/>
          </p:cNvSpPr>
          <p:nvPr>
            <p:ph type="sldImg"/>
          </p:nvPr>
        </p:nvSpPr>
        <p:spPr>
          <a:xfrm>
            <a:off x="1150938" y="692150"/>
            <a:ext cx="4556125" cy="3416300"/>
          </a:xfrm>
          <a:ln/>
        </p:spPr>
      </p:sp>
      <p:sp>
        <p:nvSpPr>
          <p:cNvPr id="674819" name="Rectangle 3"/>
          <p:cNvSpPr>
            <a:spLocks noGrp="1" noChangeArrowheads="1"/>
          </p:cNvSpPr>
          <p:nvPr>
            <p:ph type="body" idx="1"/>
          </p:nvPr>
        </p:nvSpPr>
        <p:spPr>
          <a:xfrm>
            <a:off x="914400" y="4343400"/>
            <a:ext cx="5029200" cy="4114800"/>
          </a:xfrm>
        </p:spPr>
        <p:txBody>
          <a:bodyPr/>
          <a:lstStyle/>
          <a:p>
            <a:r>
              <a:rPr lang="en-US"/>
              <a:t>Bonding on some molecules or ions cannot be described by a single Lewis structure.</a:t>
            </a:r>
          </a:p>
          <a:p>
            <a:r>
              <a:rPr lang="en-US"/>
              <a:t>Equivalent Lewis dot structures are called </a:t>
            </a:r>
            <a:r>
              <a:rPr lang="en-US" b="1" i="1"/>
              <a:t>resonance structures.</a:t>
            </a:r>
          </a:p>
          <a:p>
            <a:r>
              <a:rPr lang="en-US"/>
              <a:t>The position of the </a:t>
            </a:r>
            <a:r>
              <a:rPr lang="en-US" i="1"/>
              <a:t>atoms </a:t>
            </a:r>
            <a:r>
              <a:rPr lang="en-US"/>
              <a:t>is the same in the various resonance structures of a compound, but the position of the </a:t>
            </a:r>
            <a:r>
              <a:rPr lang="en-US" i="1"/>
              <a:t>electrons </a:t>
            </a:r>
            <a:r>
              <a:rPr lang="en-US"/>
              <a:t>is different.</a:t>
            </a:r>
          </a:p>
          <a:p>
            <a:r>
              <a:rPr lang="en-US"/>
              <a:t>Different resonance structures of a compound are linked by double-headed arrows </a:t>
            </a:r>
            <a:r>
              <a:rPr lang="en-US" b="1"/>
              <a:t>(</a:t>
            </a:r>
            <a:r>
              <a:rPr lang="en-US" b="1">
                <a:ea typeface="ヒラギノ角ゴ Pro W3" pitchFamily="1" charset="-128"/>
              </a:rPr>
              <a:t>↔</a:t>
            </a:r>
            <a:r>
              <a:rPr lang="en-US" b="1"/>
              <a:t>) </a:t>
            </a:r>
            <a:r>
              <a:rPr lang="en-US"/>
              <a:t>that indicate that the actual electronic structure is an average of those shown and not that the molecule oscillates between the two structures.</a:t>
            </a:r>
          </a:p>
          <a:p>
            <a:r>
              <a:rPr lang="en-US"/>
              <a:t>Resonance structures differ only in the placement of valence electrons.</a:t>
            </a:r>
          </a:p>
          <a:p>
            <a:endParaRPr 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Rot="1" noChangeArrowheads="1" noTextEdit="1"/>
          </p:cNvSpPr>
          <p:nvPr>
            <p:ph type="sldImg"/>
          </p:nvPr>
        </p:nvSpPr>
        <p:spPr>
          <a:xfrm>
            <a:off x="1150938" y="692150"/>
            <a:ext cx="4556125" cy="3416300"/>
          </a:xfrm>
          <a:ln w="12700" cap="flat">
            <a:solidFill>
              <a:schemeClr val="tx1"/>
            </a:solidFill>
          </a:ln>
        </p:spPr>
      </p:sp>
      <p:sp>
        <p:nvSpPr>
          <p:cNvPr id="676867"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Rot="1" noChangeArrowheads="1" noTextEdit="1"/>
          </p:cNvSpPr>
          <p:nvPr>
            <p:ph type="sldImg"/>
          </p:nvPr>
        </p:nvSpPr>
        <p:spPr>
          <a:xfrm>
            <a:off x="1150938" y="692150"/>
            <a:ext cx="4556125" cy="3416300"/>
          </a:xfrm>
          <a:ln w="12700" cap="flat">
            <a:solidFill>
              <a:schemeClr val="tx1"/>
            </a:solidFill>
          </a:ln>
        </p:spPr>
      </p:sp>
      <p:sp>
        <p:nvSpPr>
          <p:cNvPr id="678915"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2"/>
          <p:cNvSpPr>
            <a:spLocks noRot="1" noChangeArrowheads="1" noTextEdit="1"/>
          </p:cNvSpPr>
          <p:nvPr>
            <p:ph type="sldImg"/>
          </p:nvPr>
        </p:nvSpPr>
        <p:spPr>
          <a:xfrm>
            <a:off x="1150938" y="692150"/>
            <a:ext cx="4556125" cy="3416300"/>
          </a:xfrm>
          <a:ln w="12700" cap="flat">
            <a:solidFill>
              <a:schemeClr val="tx1"/>
            </a:solidFill>
          </a:ln>
        </p:spPr>
      </p:sp>
      <p:sp>
        <p:nvSpPr>
          <p:cNvPr id="680963"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p:cNvSpPr>
            <a:spLocks noRot="1" noChangeArrowheads="1" noTextEdit="1"/>
          </p:cNvSpPr>
          <p:nvPr>
            <p:ph type="sldImg"/>
          </p:nvPr>
        </p:nvSpPr>
        <p:spPr>
          <a:xfrm>
            <a:off x="1150938" y="692150"/>
            <a:ext cx="4556125" cy="3416300"/>
          </a:xfrm>
          <a:ln w="12700" cap="flat">
            <a:solidFill>
              <a:schemeClr val="tx1"/>
            </a:solidFill>
          </a:ln>
        </p:spPr>
      </p:sp>
      <p:sp>
        <p:nvSpPr>
          <p:cNvPr id="68301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2" name="Rectangle 2"/>
          <p:cNvSpPr>
            <a:spLocks noRot="1" noChangeArrowheads="1" noTextEdit="1"/>
          </p:cNvSpPr>
          <p:nvPr>
            <p:ph type="sldImg"/>
          </p:nvPr>
        </p:nvSpPr>
        <p:spPr>
          <a:ln/>
        </p:spPr>
      </p:sp>
      <p:sp>
        <p:nvSpPr>
          <p:cNvPr id="1162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
          <p:cNvSpPr>
            <a:spLocks noRot="1" noChangeArrowheads="1" noTextEdit="1"/>
          </p:cNvSpPr>
          <p:nvPr>
            <p:ph type="sldImg"/>
          </p:nvPr>
        </p:nvSpPr>
        <p:spPr>
          <a:xfrm>
            <a:off x="1150938" y="692150"/>
            <a:ext cx="4556125" cy="3416300"/>
          </a:xfrm>
          <a:ln w="12700" cap="flat">
            <a:solidFill>
              <a:schemeClr val="tx1"/>
            </a:solidFill>
          </a:ln>
        </p:spPr>
      </p:sp>
      <p:sp>
        <p:nvSpPr>
          <p:cNvPr id="685059"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Rot="1" noChangeArrowheads="1" noTextEdit="1"/>
          </p:cNvSpPr>
          <p:nvPr>
            <p:ph type="sldImg"/>
          </p:nvPr>
        </p:nvSpPr>
        <p:spPr>
          <a:xfrm>
            <a:off x="1150938" y="692150"/>
            <a:ext cx="4556125" cy="3416300"/>
          </a:xfrm>
          <a:ln w="12700" cap="flat">
            <a:solidFill>
              <a:schemeClr val="tx1"/>
            </a:solidFill>
          </a:ln>
        </p:spPr>
      </p:sp>
      <p:sp>
        <p:nvSpPr>
          <p:cNvPr id="687107"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Rot="1" noChangeArrowheads="1" noTextEdit="1"/>
          </p:cNvSpPr>
          <p:nvPr>
            <p:ph type="sldImg"/>
          </p:nvPr>
        </p:nvSpPr>
        <p:spPr>
          <a:xfrm>
            <a:off x="1150938" y="692150"/>
            <a:ext cx="4556125" cy="3416300"/>
          </a:xfrm>
          <a:ln w="12700" cap="flat">
            <a:solidFill>
              <a:schemeClr val="tx1"/>
            </a:solidFill>
          </a:ln>
        </p:spPr>
      </p:sp>
      <p:sp>
        <p:nvSpPr>
          <p:cNvPr id="689155"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2"/>
          <p:cNvSpPr>
            <a:spLocks noRot="1" noChangeArrowheads="1" noTextEdit="1"/>
          </p:cNvSpPr>
          <p:nvPr>
            <p:ph type="sldImg"/>
          </p:nvPr>
        </p:nvSpPr>
        <p:spPr>
          <a:xfrm>
            <a:off x="1150938" y="692150"/>
            <a:ext cx="4556125" cy="3416300"/>
          </a:xfrm>
          <a:ln w="12700" cap="flat">
            <a:solidFill>
              <a:schemeClr val="tx1"/>
            </a:solidFill>
          </a:ln>
        </p:spPr>
      </p:sp>
      <p:sp>
        <p:nvSpPr>
          <p:cNvPr id="691203"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p:cNvSpPr>
            <a:spLocks noRot="1" noChangeArrowheads="1" noTextEdit="1"/>
          </p:cNvSpPr>
          <p:nvPr>
            <p:ph type="sldImg"/>
          </p:nvPr>
        </p:nvSpPr>
        <p:spPr>
          <a:xfrm>
            <a:off x="1150938" y="692150"/>
            <a:ext cx="4556125" cy="3416300"/>
          </a:xfrm>
          <a:ln w="12700" cap="flat">
            <a:solidFill>
              <a:schemeClr val="tx1"/>
            </a:solidFill>
          </a:ln>
        </p:spPr>
      </p:sp>
      <p:sp>
        <p:nvSpPr>
          <p:cNvPr id="6932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Rot="1" noChangeArrowheads="1" noTextEdit="1"/>
          </p:cNvSpPr>
          <p:nvPr>
            <p:ph type="sldImg"/>
          </p:nvPr>
        </p:nvSpPr>
        <p:spPr>
          <a:xfrm>
            <a:off x="1150938" y="692150"/>
            <a:ext cx="4556125" cy="3416300"/>
          </a:xfrm>
          <a:ln w="12700" cap="flat">
            <a:solidFill>
              <a:schemeClr val="tx1"/>
            </a:solidFill>
          </a:ln>
        </p:spPr>
      </p:sp>
      <p:sp>
        <p:nvSpPr>
          <p:cNvPr id="695299"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p:cNvSpPr>
            <a:spLocks noRot="1" noChangeArrowheads="1" noTextEdit="1"/>
          </p:cNvSpPr>
          <p:nvPr>
            <p:ph type="sldImg"/>
          </p:nvPr>
        </p:nvSpPr>
        <p:spPr>
          <a:xfrm>
            <a:off x="1150938" y="692150"/>
            <a:ext cx="4556125" cy="3416300"/>
          </a:xfrm>
          <a:ln w="12700" cap="flat">
            <a:solidFill>
              <a:schemeClr val="tx1"/>
            </a:solidFill>
          </a:ln>
        </p:spPr>
      </p:sp>
      <p:sp>
        <p:nvSpPr>
          <p:cNvPr id="697347"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Rot="1" noChangeArrowheads="1" noTextEdit="1"/>
          </p:cNvSpPr>
          <p:nvPr>
            <p:ph type="sldImg"/>
          </p:nvPr>
        </p:nvSpPr>
        <p:spPr>
          <a:xfrm>
            <a:off x="1150938" y="692150"/>
            <a:ext cx="4556125" cy="3416300"/>
          </a:xfrm>
          <a:ln/>
        </p:spPr>
      </p:sp>
      <p:sp>
        <p:nvSpPr>
          <p:cNvPr id="69939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2"/>
          <p:cNvSpPr>
            <a:spLocks noRot="1" noChangeArrowheads="1" noTextEdit="1"/>
          </p:cNvSpPr>
          <p:nvPr>
            <p:ph type="sldImg"/>
          </p:nvPr>
        </p:nvSpPr>
        <p:spPr>
          <a:xfrm>
            <a:off x="1150938" y="692150"/>
            <a:ext cx="4556125" cy="3416300"/>
          </a:xfrm>
          <a:ln/>
        </p:spPr>
      </p:sp>
      <p:sp>
        <p:nvSpPr>
          <p:cNvPr id="70144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p:cNvSpPr>
            <a:spLocks noRot="1" noChangeArrowheads="1" noTextEdit="1"/>
          </p:cNvSpPr>
          <p:nvPr>
            <p:ph type="sldImg"/>
          </p:nvPr>
        </p:nvSpPr>
        <p:spPr>
          <a:xfrm>
            <a:off x="1150938" y="692150"/>
            <a:ext cx="4556125" cy="3416300"/>
          </a:xfrm>
          <a:ln/>
        </p:spPr>
      </p:sp>
      <p:sp>
        <p:nvSpPr>
          <p:cNvPr id="70349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Rectangle 2"/>
          <p:cNvSpPr>
            <a:spLocks noRot="1" noChangeArrowheads="1" noTextEdit="1"/>
          </p:cNvSpPr>
          <p:nvPr>
            <p:ph type="sldImg"/>
          </p:nvPr>
        </p:nvSpPr>
        <p:spPr>
          <a:ln/>
        </p:spPr>
      </p:sp>
      <p:sp>
        <p:nvSpPr>
          <p:cNvPr id="1231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Rot="1" noChangeArrowheads="1" noTextEdit="1"/>
          </p:cNvSpPr>
          <p:nvPr>
            <p:ph type="sldImg"/>
          </p:nvPr>
        </p:nvSpPr>
        <p:spPr>
          <a:xfrm>
            <a:off x="1150938" y="692150"/>
            <a:ext cx="4556125" cy="3416300"/>
          </a:xfrm>
          <a:ln w="12700" cap="flat">
            <a:solidFill>
              <a:schemeClr val="tx1"/>
            </a:solidFill>
          </a:ln>
        </p:spPr>
      </p:sp>
      <p:sp>
        <p:nvSpPr>
          <p:cNvPr id="705539"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2"/>
          <p:cNvSpPr>
            <a:spLocks noRot="1" noChangeArrowheads="1" noTextEdit="1"/>
          </p:cNvSpPr>
          <p:nvPr>
            <p:ph type="sldImg"/>
          </p:nvPr>
        </p:nvSpPr>
        <p:spPr>
          <a:xfrm>
            <a:off x="1150938" y="692150"/>
            <a:ext cx="4556125" cy="3416300"/>
          </a:xfrm>
          <a:ln/>
        </p:spPr>
      </p:sp>
      <p:sp>
        <p:nvSpPr>
          <p:cNvPr id="70758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2"/>
          <p:cNvSpPr>
            <a:spLocks noRot="1" noChangeArrowheads="1" noTextEdit="1"/>
          </p:cNvSpPr>
          <p:nvPr>
            <p:ph type="sldImg"/>
          </p:nvPr>
        </p:nvSpPr>
        <p:spPr>
          <a:xfrm>
            <a:off x="1150938" y="692150"/>
            <a:ext cx="4556125" cy="3416300"/>
          </a:xfrm>
          <a:ln/>
        </p:spPr>
      </p:sp>
      <p:sp>
        <p:nvSpPr>
          <p:cNvPr id="70963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2"/>
          <p:cNvSpPr>
            <a:spLocks noRot="1" noChangeArrowheads="1" noTextEdit="1"/>
          </p:cNvSpPr>
          <p:nvPr>
            <p:ph type="sldImg"/>
          </p:nvPr>
        </p:nvSpPr>
        <p:spPr>
          <a:xfrm>
            <a:off x="1150938" y="692150"/>
            <a:ext cx="4556125" cy="3416300"/>
          </a:xfrm>
          <a:ln/>
        </p:spPr>
      </p:sp>
      <p:sp>
        <p:nvSpPr>
          <p:cNvPr id="71168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Rot="1" noChangeArrowheads="1" noTextEdit="1"/>
          </p:cNvSpPr>
          <p:nvPr>
            <p:ph type="sldImg"/>
          </p:nvPr>
        </p:nvSpPr>
        <p:spPr>
          <a:xfrm>
            <a:off x="1150938" y="692150"/>
            <a:ext cx="4556125" cy="3416300"/>
          </a:xfrm>
          <a:ln/>
        </p:spPr>
      </p:sp>
      <p:sp>
        <p:nvSpPr>
          <p:cNvPr id="71373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2"/>
          <p:cNvSpPr>
            <a:spLocks noRot="1" noChangeArrowheads="1" noTextEdit="1"/>
          </p:cNvSpPr>
          <p:nvPr>
            <p:ph type="sldImg"/>
          </p:nvPr>
        </p:nvSpPr>
        <p:spPr>
          <a:xfrm>
            <a:off x="1150938" y="692150"/>
            <a:ext cx="4556125" cy="3416300"/>
          </a:xfrm>
          <a:ln/>
        </p:spPr>
      </p:sp>
      <p:sp>
        <p:nvSpPr>
          <p:cNvPr id="71577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Rot="1" noChangeArrowheads="1" noTextEdit="1"/>
          </p:cNvSpPr>
          <p:nvPr>
            <p:ph type="sldImg"/>
          </p:nvPr>
        </p:nvSpPr>
        <p:spPr>
          <a:xfrm>
            <a:off x="1150938" y="692150"/>
            <a:ext cx="4556125" cy="3416300"/>
          </a:xfrm>
          <a:ln/>
        </p:spPr>
      </p:sp>
      <p:sp>
        <p:nvSpPr>
          <p:cNvPr id="71782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Rot="1" noChangeArrowheads="1" noTextEdit="1"/>
          </p:cNvSpPr>
          <p:nvPr>
            <p:ph type="sldImg"/>
          </p:nvPr>
        </p:nvSpPr>
        <p:spPr>
          <a:xfrm>
            <a:off x="1150938" y="692150"/>
            <a:ext cx="4556125" cy="3416300"/>
          </a:xfrm>
          <a:ln/>
        </p:spPr>
      </p:sp>
      <p:sp>
        <p:nvSpPr>
          <p:cNvPr id="71987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Rot="1" noChangeArrowheads="1" noTextEdit="1"/>
          </p:cNvSpPr>
          <p:nvPr>
            <p:ph type="sldImg"/>
          </p:nvPr>
        </p:nvSpPr>
        <p:spPr>
          <a:xfrm>
            <a:off x="1150938" y="692150"/>
            <a:ext cx="4556125" cy="3416300"/>
          </a:xfrm>
          <a:ln/>
        </p:spPr>
      </p:sp>
      <p:sp>
        <p:nvSpPr>
          <p:cNvPr id="72192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Rot="1" noChangeArrowheads="1" noTextEdit="1"/>
          </p:cNvSpPr>
          <p:nvPr>
            <p:ph type="sldImg"/>
          </p:nvPr>
        </p:nvSpPr>
        <p:spPr>
          <a:xfrm>
            <a:off x="1150938" y="692150"/>
            <a:ext cx="4556125" cy="3416300"/>
          </a:xfrm>
          <a:ln/>
        </p:spPr>
      </p:sp>
      <p:sp>
        <p:nvSpPr>
          <p:cNvPr id="72397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Ro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US"/>
              <a:t>Students often confuse </a:t>
            </a:r>
            <a:r>
              <a:rPr lang="en-US" i="1"/>
              <a:t>electron-domain</a:t>
            </a:r>
            <a:r>
              <a:rPr lang="en-US"/>
              <a:t> geometry with </a:t>
            </a:r>
            <a:r>
              <a:rPr lang="en-US" i="1"/>
              <a:t>molecular </a:t>
            </a:r>
            <a:r>
              <a:rPr lang="en-US"/>
              <a:t>geometry.  </a:t>
            </a:r>
          </a:p>
          <a:p>
            <a:r>
              <a:rPr lang="en-US"/>
              <a:t>You must stress that the molecular geometry is a </a:t>
            </a:r>
            <a:r>
              <a:rPr lang="en-US" i="1"/>
              <a:t>consequence</a:t>
            </a:r>
            <a:r>
              <a:rPr lang="en-US"/>
              <a:t> of the electron domain geometry.</a:t>
            </a:r>
          </a:p>
          <a:p>
            <a:endParaRPr lang="en-US"/>
          </a:p>
          <a:p>
            <a:r>
              <a:rPr lang="en-US"/>
              <a:t>The best arrangement of a given number of electron domains is the one that minimizes the repulsions among them.</a:t>
            </a:r>
          </a:p>
          <a:p>
            <a:endParaRPr lang="en-US"/>
          </a:p>
          <a:p>
            <a:r>
              <a:rPr lang="en-US"/>
              <a:t>The VSEPR model can be used to predict the geometry of most polyatomic molecules and ions by focusing on only the number of electron pairs around the central atom and ignoring all other valence electrons present</a:t>
            </a:r>
          </a:p>
          <a:p>
            <a:endParaRPr lang="en-US" sz="500"/>
          </a:p>
          <a:p>
            <a:r>
              <a:rPr lang="en-US"/>
              <a:t>•   The following procedure is used:</a:t>
            </a:r>
          </a:p>
          <a:p>
            <a:pPr lvl="2"/>
            <a:r>
              <a:rPr lang="en-US"/>
              <a:t>  1. Draw the Lewis electron structure of the molecule or polyatomic ion</a:t>
            </a:r>
            <a:endParaRPr lang="en-US" sz="700"/>
          </a:p>
          <a:p>
            <a:pPr lvl="2"/>
            <a:r>
              <a:rPr lang="en-US"/>
              <a:t>  2. Count the number of valence-electron pairs around the atom of interest, treating any multiple bonds or single unpaired electrons as single electron pairs – this number determines the electron-pair geometry 		around the central atom </a:t>
            </a:r>
          </a:p>
          <a:p>
            <a:pPr lvl="2"/>
            <a:r>
              <a:rPr lang="en-US"/>
              <a:t>	3. Identify each electron pair as a bonding pair (BP) or lone (nonbonding) pair (LP)</a:t>
            </a:r>
          </a:p>
          <a:p>
            <a:pPr lvl="2"/>
            <a:r>
              <a:rPr lang="en-US"/>
              <a:t>  4. To determine the molecular geometry, arrange the bonded atoms around the central atom to minimize repulsions between electron pairs      </a:t>
            </a:r>
          </a:p>
          <a:p>
            <a:endParaRPr lang="en-US"/>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Rot="1" noChangeArrowheads="1" noTextEdit="1"/>
          </p:cNvSpPr>
          <p:nvPr>
            <p:ph type="sldImg"/>
          </p:nvPr>
        </p:nvSpPr>
        <p:spPr>
          <a:xfrm>
            <a:off x="1150938" y="692150"/>
            <a:ext cx="4556125" cy="3416300"/>
          </a:xfrm>
          <a:ln/>
        </p:spPr>
      </p:sp>
      <p:sp>
        <p:nvSpPr>
          <p:cNvPr id="72601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Rot="1" noChangeArrowheads="1" noTextEdit="1"/>
          </p:cNvSpPr>
          <p:nvPr>
            <p:ph type="sldImg"/>
          </p:nvPr>
        </p:nvSpPr>
        <p:spPr>
          <a:xfrm>
            <a:off x="1150938" y="692150"/>
            <a:ext cx="4556125" cy="3416300"/>
          </a:xfrm>
          <a:ln/>
        </p:spPr>
      </p:sp>
      <p:sp>
        <p:nvSpPr>
          <p:cNvPr id="72806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Rot="1" noChangeArrowheads="1" noTextEdit="1"/>
          </p:cNvSpPr>
          <p:nvPr>
            <p:ph type="sldImg"/>
          </p:nvPr>
        </p:nvSpPr>
        <p:spPr>
          <a:xfrm>
            <a:off x="1150938" y="692150"/>
            <a:ext cx="4556125" cy="3416300"/>
          </a:xfrm>
          <a:ln/>
        </p:spPr>
      </p:sp>
      <p:sp>
        <p:nvSpPr>
          <p:cNvPr id="73011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2"/>
          <p:cNvSpPr>
            <a:spLocks noRot="1" noChangeArrowheads="1" noTextEdit="1"/>
          </p:cNvSpPr>
          <p:nvPr>
            <p:ph type="sldImg"/>
          </p:nvPr>
        </p:nvSpPr>
        <p:spPr>
          <a:xfrm>
            <a:off x="1150938" y="692150"/>
            <a:ext cx="4556125" cy="3416300"/>
          </a:xfrm>
          <a:ln/>
        </p:spPr>
      </p:sp>
      <p:sp>
        <p:nvSpPr>
          <p:cNvPr id="73216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Rot="1" noChangeArrowheads="1" noTextEdit="1"/>
          </p:cNvSpPr>
          <p:nvPr>
            <p:ph type="sldImg"/>
          </p:nvPr>
        </p:nvSpPr>
        <p:spPr>
          <a:xfrm>
            <a:off x="1150938" y="692150"/>
            <a:ext cx="4556125" cy="3416300"/>
          </a:xfrm>
          <a:ln w="12700" cap="flat">
            <a:solidFill>
              <a:schemeClr val="tx1"/>
            </a:solidFill>
          </a:ln>
        </p:spPr>
      </p:sp>
      <p:sp>
        <p:nvSpPr>
          <p:cNvPr id="73421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2"/>
          <p:cNvSpPr>
            <a:spLocks noRot="1" noChangeArrowheads="1" noTextEdit="1"/>
          </p:cNvSpPr>
          <p:nvPr>
            <p:ph type="sldImg"/>
          </p:nvPr>
        </p:nvSpPr>
        <p:spPr>
          <a:xfrm>
            <a:off x="1150938" y="692150"/>
            <a:ext cx="4556125" cy="3416300"/>
          </a:xfrm>
          <a:ln w="12700" cap="flat">
            <a:solidFill>
              <a:schemeClr val="tx1"/>
            </a:solidFill>
          </a:ln>
        </p:spPr>
      </p:sp>
      <p:sp>
        <p:nvSpPr>
          <p:cNvPr id="736259"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Rot="1" noChangeArrowheads="1" noTextEdit="1"/>
          </p:cNvSpPr>
          <p:nvPr>
            <p:ph type="sldImg"/>
          </p:nvPr>
        </p:nvSpPr>
        <p:spPr>
          <a:xfrm>
            <a:off x="1150938" y="692150"/>
            <a:ext cx="4556125" cy="3416300"/>
          </a:xfrm>
          <a:ln w="12700" cap="flat">
            <a:solidFill>
              <a:schemeClr val="tx1"/>
            </a:solidFill>
          </a:ln>
        </p:spPr>
      </p:sp>
      <p:sp>
        <p:nvSpPr>
          <p:cNvPr id="738307"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Rot="1" noChangeArrowheads="1" noTextEdit="1"/>
          </p:cNvSpPr>
          <p:nvPr>
            <p:ph type="sldImg"/>
          </p:nvPr>
        </p:nvSpPr>
        <p:spPr>
          <a:xfrm>
            <a:off x="1150938" y="692150"/>
            <a:ext cx="4556125" cy="3416300"/>
          </a:xfrm>
          <a:ln w="12700" cap="flat">
            <a:solidFill>
              <a:schemeClr val="tx1"/>
            </a:solidFill>
          </a:ln>
        </p:spPr>
      </p:sp>
      <p:sp>
        <p:nvSpPr>
          <p:cNvPr id="740355"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Rot="1" noChangeArrowheads="1" noTextEdit="1"/>
          </p:cNvSpPr>
          <p:nvPr>
            <p:ph type="sldImg"/>
          </p:nvPr>
        </p:nvSpPr>
        <p:spPr>
          <a:xfrm>
            <a:off x="1150938" y="692150"/>
            <a:ext cx="4556125" cy="3416300"/>
          </a:xfrm>
          <a:ln w="12700" cap="flat">
            <a:solidFill>
              <a:schemeClr val="tx1"/>
            </a:solidFill>
          </a:ln>
        </p:spPr>
      </p:sp>
      <p:sp>
        <p:nvSpPr>
          <p:cNvPr id="742403"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p:cNvSpPr>
            <a:spLocks noRot="1" noChangeArrowheads="1" noTextEdit="1"/>
          </p:cNvSpPr>
          <p:nvPr>
            <p:ph type="sldImg"/>
          </p:nvPr>
        </p:nvSpPr>
        <p:spPr>
          <a:xfrm>
            <a:off x="1150938" y="692150"/>
            <a:ext cx="4556125" cy="3416300"/>
          </a:xfrm>
          <a:ln w="12700" cap="flat">
            <a:solidFill>
              <a:schemeClr val="tx1"/>
            </a:solidFill>
          </a:ln>
        </p:spPr>
      </p:sp>
      <p:sp>
        <p:nvSpPr>
          <p:cNvPr id="74445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Ro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t>(Source:  R.J. Gillespie, </a:t>
            </a:r>
            <a:r>
              <a:rPr lang="en-US" i="1"/>
              <a:t>J. Chem. Educ., </a:t>
            </a:r>
            <a:r>
              <a:rPr lang="en-US" b="1"/>
              <a:t>40</a:t>
            </a:r>
            <a:r>
              <a:rPr lang="en-US"/>
              <a:t>, 295, 1963.)</a:t>
            </a:r>
          </a:p>
          <a:p>
            <a:endParaRPr lang="en-US"/>
          </a:p>
          <a:p>
            <a:pPr lvl="2"/>
            <a:r>
              <a:rPr lang="en-US"/>
              <a:t>Predicts the structure of nearly any molecule or polyatomic ion that has a nonmetal central atom and the structures of many compounds that contain a central metal atom</a:t>
            </a:r>
          </a:p>
          <a:p>
            <a:endParaRPr lang="en-US" sz="500"/>
          </a:p>
          <a:p>
            <a:r>
              <a:rPr lang="en-US"/>
              <a:t>In discussions of the structures of molecules or polyatomic ions, species are classified according to the number of atoms (</a:t>
            </a:r>
            <a:r>
              <a:rPr lang="en-US" i="1"/>
              <a:t>n</a:t>
            </a:r>
            <a:r>
              <a:rPr lang="en-US"/>
              <a:t>) of one type (B) attached to the central atom (A) using the notation AB</a:t>
            </a:r>
            <a:r>
              <a:rPr lang="en-US" i="1" baseline="-25000"/>
              <a:t>n</a:t>
            </a:r>
            <a:r>
              <a:rPr lang="en-US"/>
              <a:t>,</a:t>
            </a:r>
            <a:r>
              <a:rPr lang="en-US" baseline="-25000"/>
              <a:t> </a:t>
            </a:r>
            <a:r>
              <a:rPr lang="en-US"/>
              <a:t>but not all AB</a:t>
            </a:r>
            <a:r>
              <a:rPr lang="en-US" i="1" baseline="-25000"/>
              <a:t>n</a:t>
            </a:r>
            <a:r>
              <a:rPr lang="en-US" baseline="-25000"/>
              <a:t> </a:t>
            </a:r>
            <a:r>
              <a:rPr lang="en-US"/>
              <a:t>species with the same value of </a:t>
            </a:r>
            <a:r>
              <a:rPr lang="en-US" i="1"/>
              <a:t>n</a:t>
            </a:r>
            <a:r>
              <a:rPr lang="en-US"/>
              <a:t> have the same structure</a:t>
            </a:r>
          </a:p>
          <a:p>
            <a:r>
              <a:rPr lang="en-US"/>
              <a:t>VSEPR model assumes that the electron pairs around the central atom of a Lewis structure occupy space, whether they are bonding pairs or lone pairs, and the most stable arrangement of electron pairs (the one with the lowest energy) is the one that minimizes repulsions between the electrons</a:t>
            </a:r>
          </a:p>
          <a:p>
            <a:endParaRPr lang="en-US" sz="500"/>
          </a:p>
          <a:p>
            <a:r>
              <a:rPr lang="en-US"/>
              <a:t>VSEPR model distinguishes between the </a:t>
            </a:r>
            <a:r>
              <a:rPr lang="en-US" b="1" i="1"/>
              <a:t>electron-pair geometry</a:t>
            </a:r>
            <a:r>
              <a:rPr lang="en-US" i="1"/>
              <a:t>,</a:t>
            </a:r>
            <a:r>
              <a:rPr lang="en-US"/>
              <a:t> the three-dimensional arrangement of </a:t>
            </a:r>
            <a:r>
              <a:rPr lang="en-US" i="1"/>
              <a:t>electron pairs </a:t>
            </a:r>
            <a:r>
              <a:rPr lang="en-US"/>
              <a:t>around the central atom, and the </a:t>
            </a:r>
            <a:r>
              <a:rPr lang="en-US" b="1" i="1"/>
              <a:t>molecular geometry</a:t>
            </a:r>
            <a:r>
              <a:rPr lang="en-US"/>
              <a:t>, the arrangement of the </a:t>
            </a:r>
            <a:r>
              <a:rPr lang="en-US" i="1"/>
              <a:t>bonded atoms</a:t>
            </a:r>
            <a:r>
              <a:rPr lang="en-US"/>
              <a:t> in a molecule or polyatomic ion</a:t>
            </a:r>
          </a:p>
          <a:p>
            <a:r>
              <a:rPr lang="en-US" sz="1400" b="1"/>
              <a:t>Electron-pair geometry</a:t>
            </a:r>
          </a:p>
          <a:p>
            <a:endParaRPr lang="en-US" sz="1400" b="1"/>
          </a:p>
          <a:p>
            <a:pPr lvl="1"/>
            <a:r>
              <a:rPr lang="en-US" i="1"/>
              <a:t>    – </a:t>
            </a:r>
            <a:r>
              <a:rPr lang="en-US"/>
              <a:t>Describes the arrangement of all valence electrons around the central atom, whether bonding or not</a:t>
            </a:r>
            <a:endParaRPr lang="en-US" sz="500"/>
          </a:p>
          <a:p>
            <a:pPr lvl="1"/>
            <a:r>
              <a:rPr lang="en-US"/>
              <a:t>    – Electrostatic repulsion between two particles that have the same charge depends on the distance between them</a:t>
            </a:r>
            <a:endParaRPr lang="en-US" sz="500"/>
          </a:p>
          <a:p>
            <a:pPr lvl="1"/>
            <a:r>
              <a:rPr lang="en-US"/>
              <a:t>    – Repulsions between electron pairs depend strongly on the angle between them — the smaller the angle, the closer they are and the greater the electrostatic repulsion</a:t>
            </a:r>
          </a:p>
          <a:p>
            <a:endParaRPr lang="en-US" sz="500"/>
          </a:p>
          <a:p>
            <a:pPr lvl="2"/>
            <a:r>
              <a:rPr lang="en-US"/>
              <a:t>    1. For compounds with two electron pairs around the central atom, 	the lowest-energy arrangement is </a:t>
            </a:r>
            <a:r>
              <a:rPr lang="en-US" i="1"/>
              <a:t>linear</a:t>
            </a:r>
            <a:r>
              <a:rPr lang="en-US"/>
              <a:t> and has the electron pairs on opposite sides of the central atom with a 180º angle between them </a:t>
            </a:r>
            <a:endParaRPr lang="en-US" sz="700"/>
          </a:p>
          <a:p>
            <a:pPr lvl="2"/>
            <a:r>
              <a:rPr lang="en-US"/>
              <a:t>    2. For compounds with three electron pairs around the central atom, the lowest-energy arrangement is </a:t>
            </a:r>
            <a:r>
              <a:rPr lang="en-US" i="1"/>
              <a:t>trigonal planar</a:t>
            </a:r>
            <a:r>
              <a:rPr lang="en-US"/>
              <a:t>, with electron pairs at 120º angles from each other </a:t>
            </a:r>
          </a:p>
          <a:p>
            <a:pPr lvl="2"/>
            <a:r>
              <a:rPr lang="en-US"/>
              <a:t>    3. In compounds with four electron pairs around the central atom, the electron pairs point toward the vertices of a </a:t>
            </a:r>
            <a:r>
              <a:rPr lang="en-US" i="1"/>
              <a:t>tetrahedron </a:t>
            </a:r>
            <a:r>
              <a:rPr lang="en-US"/>
              <a:t>with 109.5º angles between adjacent electron pairs</a:t>
            </a:r>
            <a:endParaRPr lang="en-US" sz="800"/>
          </a:p>
          <a:p>
            <a:pPr lvl="2"/>
            <a:r>
              <a:rPr lang="en-US"/>
              <a:t>    4. In compounds with five electron pairs, the electron pairs have a </a:t>
            </a:r>
            <a:r>
              <a:rPr lang="en-US" i="1"/>
              <a:t>trigonal bipyramidal</a:t>
            </a:r>
            <a:r>
              <a:rPr lang="en-US"/>
              <a:t> arrangement, which has two sets of 	angles between adjacent electron pairs; one set contains three electron pairs at 120º   </a:t>
            </a:r>
          </a:p>
          <a:p>
            <a:pPr lvl="2"/>
            <a:r>
              <a:rPr lang="en-US"/>
              <a:t>        angles to one another in a plane, and a second set contains two electron pairs positioned at 90º to that plane</a:t>
            </a:r>
            <a:endParaRPr lang="en-US" sz="700"/>
          </a:p>
          <a:p>
            <a:pPr lvl="2"/>
            <a:r>
              <a:rPr lang="en-US"/>
              <a:t>    5. Lowest-energy arrangement for six electron pairs is an </a:t>
            </a:r>
            <a:r>
              <a:rPr lang="en-US" i="1"/>
              <a:t>octahedron</a:t>
            </a:r>
            <a:r>
              <a:rPr lang="en-US"/>
              <a:t>, in which adjacent electron pairs are positioned at 90º angles to one another</a:t>
            </a:r>
          </a:p>
          <a:p>
            <a:r>
              <a:rPr lang="en-US"/>
              <a:t>    </a:t>
            </a:r>
          </a:p>
          <a:p>
            <a:endParaRPr lang="en-US"/>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p:cNvSpPr>
            <a:spLocks noRot="1" noChangeArrowheads="1" noTextEdit="1"/>
          </p:cNvSpPr>
          <p:nvPr>
            <p:ph type="sldImg"/>
          </p:nvPr>
        </p:nvSpPr>
        <p:spPr>
          <a:xfrm>
            <a:off x="1150938" y="692150"/>
            <a:ext cx="4556125" cy="3416300"/>
          </a:xfrm>
          <a:ln w="12700" cap="flat">
            <a:solidFill>
              <a:schemeClr val="tx1"/>
            </a:solidFill>
          </a:ln>
        </p:spPr>
      </p:sp>
      <p:sp>
        <p:nvSpPr>
          <p:cNvPr id="746499"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Rot="1" noChangeArrowheads="1" noTextEdit="1"/>
          </p:cNvSpPr>
          <p:nvPr>
            <p:ph type="sldImg"/>
          </p:nvPr>
        </p:nvSpPr>
        <p:spPr>
          <a:xfrm>
            <a:off x="1150938" y="692150"/>
            <a:ext cx="4556125" cy="3416300"/>
          </a:xfrm>
          <a:ln w="12700" cap="flat">
            <a:solidFill>
              <a:schemeClr val="tx1"/>
            </a:solidFill>
          </a:ln>
        </p:spPr>
      </p:sp>
      <p:sp>
        <p:nvSpPr>
          <p:cNvPr id="748547"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Rot="1" noChangeArrowheads="1" noTextEdit="1"/>
          </p:cNvSpPr>
          <p:nvPr>
            <p:ph type="sldImg"/>
          </p:nvPr>
        </p:nvSpPr>
        <p:spPr>
          <a:xfrm>
            <a:off x="1150938" y="692150"/>
            <a:ext cx="4556125" cy="3416300"/>
          </a:xfrm>
          <a:ln w="12700" cap="flat">
            <a:solidFill>
              <a:schemeClr val="tx1"/>
            </a:solidFill>
          </a:ln>
        </p:spPr>
      </p:sp>
      <p:sp>
        <p:nvSpPr>
          <p:cNvPr id="750595"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Rot="1" noChangeArrowheads="1" noTextEdit="1"/>
          </p:cNvSpPr>
          <p:nvPr>
            <p:ph type="sldImg"/>
          </p:nvPr>
        </p:nvSpPr>
        <p:spPr>
          <a:xfrm>
            <a:off x="1150938" y="692150"/>
            <a:ext cx="4556125" cy="3416300"/>
          </a:xfrm>
          <a:ln w="12700" cap="flat">
            <a:solidFill>
              <a:schemeClr val="tx1"/>
            </a:solidFill>
          </a:ln>
        </p:spPr>
      </p:sp>
      <p:sp>
        <p:nvSpPr>
          <p:cNvPr id="752643"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Rot="1" noChangeArrowheads="1" noTextEdit="1"/>
          </p:cNvSpPr>
          <p:nvPr>
            <p:ph type="sldImg"/>
          </p:nvPr>
        </p:nvSpPr>
        <p:spPr>
          <a:xfrm>
            <a:off x="1150938" y="692150"/>
            <a:ext cx="4556125" cy="3416300"/>
          </a:xfrm>
          <a:ln w="12700" cap="flat">
            <a:solidFill>
              <a:schemeClr val="tx1"/>
            </a:solidFill>
          </a:ln>
        </p:spPr>
      </p:sp>
      <p:sp>
        <p:nvSpPr>
          <p:cNvPr id="75469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Rot="1" noChangeArrowheads="1" noTextEdit="1"/>
          </p:cNvSpPr>
          <p:nvPr>
            <p:ph type="sldImg"/>
          </p:nvPr>
        </p:nvSpPr>
        <p:spPr>
          <a:xfrm>
            <a:off x="1150938" y="692150"/>
            <a:ext cx="4556125" cy="3416300"/>
          </a:xfrm>
          <a:ln w="12700" cap="flat">
            <a:solidFill>
              <a:schemeClr val="tx1"/>
            </a:solidFill>
          </a:ln>
        </p:spPr>
      </p:sp>
      <p:sp>
        <p:nvSpPr>
          <p:cNvPr id="756739"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2"/>
          <p:cNvSpPr>
            <a:spLocks noRot="1" noChangeArrowheads="1" noTextEdit="1"/>
          </p:cNvSpPr>
          <p:nvPr>
            <p:ph type="sldImg"/>
          </p:nvPr>
        </p:nvSpPr>
        <p:spPr>
          <a:xfrm>
            <a:off x="1150938" y="692150"/>
            <a:ext cx="4556125" cy="3416300"/>
          </a:xfrm>
          <a:ln w="12700" cap="flat">
            <a:solidFill>
              <a:schemeClr val="tx1"/>
            </a:solidFill>
          </a:ln>
        </p:spPr>
      </p:sp>
      <p:sp>
        <p:nvSpPr>
          <p:cNvPr id="758787"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Rot="1" noChangeArrowheads="1" noTextEdit="1"/>
          </p:cNvSpPr>
          <p:nvPr>
            <p:ph type="sldImg"/>
          </p:nvPr>
        </p:nvSpPr>
        <p:spPr>
          <a:xfrm>
            <a:off x="1150938" y="692150"/>
            <a:ext cx="4556125" cy="3416300"/>
          </a:xfrm>
          <a:ln w="12700" cap="flat">
            <a:solidFill>
              <a:schemeClr val="tx1"/>
            </a:solidFill>
          </a:ln>
        </p:spPr>
      </p:sp>
      <p:sp>
        <p:nvSpPr>
          <p:cNvPr id="760835"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Rot="1" noChangeArrowheads="1" noTextEdit="1"/>
          </p:cNvSpPr>
          <p:nvPr>
            <p:ph type="sldImg"/>
          </p:nvPr>
        </p:nvSpPr>
        <p:spPr>
          <a:xfrm>
            <a:off x="1150938" y="692150"/>
            <a:ext cx="4556125" cy="3416300"/>
          </a:xfrm>
          <a:ln w="12700" cap="flat">
            <a:solidFill>
              <a:schemeClr val="tx1"/>
            </a:solidFill>
          </a:ln>
        </p:spPr>
      </p:sp>
      <p:sp>
        <p:nvSpPr>
          <p:cNvPr id="762883"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Rot="1" noChangeArrowheads="1" noTextEdit="1"/>
          </p:cNvSpPr>
          <p:nvPr>
            <p:ph type="sldImg"/>
          </p:nvPr>
        </p:nvSpPr>
        <p:spPr>
          <a:xfrm>
            <a:off x="1150938" y="692150"/>
            <a:ext cx="4556125" cy="3416300"/>
          </a:xfrm>
          <a:ln w="12700" cap="flat">
            <a:solidFill>
              <a:schemeClr val="tx1"/>
            </a:solidFill>
          </a:ln>
        </p:spPr>
      </p:sp>
      <p:sp>
        <p:nvSpPr>
          <p:cNvPr id="76493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Rectangle 2"/>
          <p:cNvSpPr>
            <a:spLocks noRot="1" noChangeArrowheads="1" noTextEdit="1"/>
          </p:cNvSpPr>
          <p:nvPr>
            <p:ph type="sldImg"/>
          </p:nvPr>
        </p:nvSpPr>
        <p:spPr>
          <a:ln/>
        </p:spPr>
      </p:sp>
      <p:sp>
        <p:nvSpPr>
          <p:cNvPr id="1080323" name="Rectangle 3"/>
          <p:cNvSpPr>
            <a:spLocks noGrp="1" noChangeArrowheads="1"/>
          </p:cNvSpPr>
          <p:nvPr>
            <p:ph type="body" idx="1"/>
          </p:nvPr>
        </p:nvSpPr>
        <p:spPr/>
        <p:txBody>
          <a:bodyPr/>
          <a:lstStyle/>
          <a:p>
            <a:pPr>
              <a:lnSpc>
                <a:spcPct val="80000"/>
              </a:lnSpc>
            </a:pPr>
            <a:r>
              <a:rPr lang="en-US" sz="800" b="1"/>
              <a:t>COVALENT COMPOUNDS</a:t>
            </a:r>
            <a:r>
              <a:rPr lang="en-US" sz="800"/>
              <a:t> </a:t>
            </a:r>
          </a:p>
          <a:p>
            <a:pPr>
              <a:lnSpc>
                <a:spcPct val="80000"/>
              </a:lnSpc>
            </a:pPr>
            <a:r>
              <a:rPr lang="en-US" sz="800"/>
              <a:t>The shape of a molecule can be used to predict the properties of that molecule. </a:t>
            </a:r>
          </a:p>
          <a:p>
            <a:pPr>
              <a:lnSpc>
                <a:spcPct val="80000"/>
              </a:lnSpc>
            </a:pPr>
            <a:r>
              <a:rPr lang="en-US" sz="800"/>
              <a:t>The shape of a molecule is determined by the electron arrangement of the atoms that make up the molecule </a:t>
            </a:r>
          </a:p>
          <a:p>
            <a:pPr>
              <a:lnSpc>
                <a:spcPct val="80000"/>
              </a:lnSpc>
            </a:pPr>
            <a:endParaRPr lang="en-US" sz="800"/>
          </a:p>
          <a:p>
            <a:pPr>
              <a:lnSpc>
                <a:spcPct val="80000"/>
              </a:lnSpc>
            </a:pPr>
            <a:r>
              <a:rPr lang="en-US" sz="800" b="1"/>
              <a:t>More Specifically...:</a:t>
            </a:r>
          </a:p>
          <a:p>
            <a:pPr>
              <a:lnSpc>
                <a:spcPct val="80000"/>
              </a:lnSpc>
            </a:pPr>
            <a:r>
              <a:rPr lang="en-US" sz="800" u="sng"/>
              <a:t>Bonding Model</a:t>
            </a:r>
            <a:r>
              <a:rPr lang="en-US" sz="800"/>
              <a:t>   </a:t>
            </a:r>
          </a:p>
          <a:p>
            <a:pPr lvl="1">
              <a:lnSpc>
                <a:spcPct val="80000"/>
              </a:lnSpc>
            </a:pPr>
            <a:r>
              <a:rPr lang="en-US" sz="800"/>
              <a:t>Define covalent bonding as a bond in which electrons are shared </a:t>
            </a:r>
          </a:p>
          <a:p>
            <a:pPr lvl="1">
              <a:lnSpc>
                <a:spcPct val="80000"/>
              </a:lnSpc>
            </a:pPr>
            <a:r>
              <a:rPr lang="en-US" sz="800"/>
              <a:t>Use electronegitivity difference to distinguish between polar and non-polar bonds </a:t>
            </a:r>
          </a:p>
          <a:p>
            <a:pPr lvl="1">
              <a:lnSpc>
                <a:spcPct val="80000"/>
              </a:lnSpc>
            </a:pPr>
            <a:r>
              <a:rPr lang="en-US" sz="800"/>
              <a:t>Contrast the intermolecular forces exhibited by ionic, polar, and non-polar bonds </a:t>
            </a:r>
          </a:p>
          <a:p>
            <a:pPr lvl="2">
              <a:lnSpc>
                <a:spcPct val="80000"/>
              </a:lnSpc>
            </a:pPr>
            <a:r>
              <a:rPr lang="en-US" sz="800"/>
              <a:t>a. ion-dipole interactions, </a:t>
            </a:r>
          </a:p>
          <a:p>
            <a:pPr lvl="2">
              <a:lnSpc>
                <a:spcPct val="80000"/>
              </a:lnSpc>
            </a:pPr>
            <a:r>
              <a:rPr lang="en-US" sz="800"/>
              <a:t>b. dipole-dipole interactions, </a:t>
            </a:r>
          </a:p>
          <a:p>
            <a:pPr lvl="2">
              <a:lnSpc>
                <a:spcPct val="80000"/>
              </a:lnSpc>
            </a:pPr>
            <a:r>
              <a:rPr lang="en-US" sz="800"/>
              <a:t>c. Hydrogen bonds and </a:t>
            </a:r>
          </a:p>
          <a:p>
            <a:pPr lvl="2">
              <a:lnSpc>
                <a:spcPct val="80000"/>
              </a:lnSpc>
            </a:pPr>
            <a:r>
              <a:rPr lang="en-US" sz="800"/>
              <a:t>d. London dispersion forces </a:t>
            </a:r>
          </a:p>
          <a:p>
            <a:pPr lvl="1">
              <a:lnSpc>
                <a:spcPct val="80000"/>
              </a:lnSpc>
            </a:pPr>
            <a:r>
              <a:rPr lang="en-US" sz="800"/>
              <a:t>Draw Lewis structures for covalent compounds including resonance structures </a:t>
            </a:r>
          </a:p>
          <a:p>
            <a:pPr lvl="1">
              <a:lnSpc>
                <a:spcPct val="80000"/>
              </a:lnSpc>
            </a:pPr>
            <a:r>
              <a:rPr lang="en-US" sz="800"/>
              <a:t>State that bonds form when orbitals overlap </a:t>
            </a:r>
          </a:p>
          <a:p>
            <a:pPr lvl="1">
              <a:lnSpc>
                <a:spcPct val="80000"/>
              </a:lnSpc>
            </a:pPr>
            <a:r>
              <a:rPr lang="en-US" sz="800"/>
              <a:t>Briefly describe hybridization of orbitals in methane </a:t>
            </a:r>
          </a:p>
          <a:p>
            <a:pPr lvl="1">
              <a:lnSpc>
                <a:spcPct val="80000"/>
              </a:lnSpc>
            </a:pPr>
            <a:r>
              <a:rPr lang="en-US" sz="800"/>
              <a:t>Use the VSEPR (Valence Shell Electron Pair Repulsion) model to predict the geometric shape of simple molecules and polyatomic ions </a:t>
            </a:r>
          </a:p>
          <a:p>
            <a:pPr lvl="2">
              <a:lnSpc>
                <a:spcPct val="80000"/>
              </a:lnSpc>
            </a:pPr>
            <a:r>
              <a:rPr lang="en-US" sz="800"/>
              <a:t>a. bent, linear, trigonal planar, tetrahedral, and trigonal pyramidal </a:t>
            </a:r>
          </a:p>
          <a:p>
            <a:pPr lvl="1">
              <a:lnSpc>
                <a:spcPct val="80000"/>
              </a:lnSpc>
            </a:pPr>
            <a:r>
              <a:rPr lang="en-US" sz="800"/>
              <a:t>Construct models of molecules and polyatomic ions to illustrate their predicted geometric shapes </a:t>
            </a:r>
          </a:p>
          <a:p>
            <a:pPr lvl="1">
              <a:lnSpc>
                <a:spcPct val="80000"/>
              </a:lnSpc>
            </a:pPr>
            <a:r>
              <a:rPr lang="en-US" sz="800"/>
              <a:t>Predict the polarity of molecules by using the VSEPR model for molecules containing polar covalent bonds </a:t>
            </a:r>
          </a:p>
          <a:p>
            <a:pPr>
              <a:lnSpc>
                <a:spcPct val="80000"/>
              </a:lnSpc>
            </a:pPr>
            <a:r>
              <a:rPr lang="en-US" sz="800" u="sng"/>
              <a:t>Nomenclature and formulas</a:t>
            </a:r>
            <a:r>
              <a:rPr lang="en-US" sz="800"/>
              <a:t>   </a:t>
            </a:r>
          </a:p>
          <a:p>
            <a:pPr lvl="1">
              <a:lnSpc>
                <a:spcPct val="80000"/>
              </a:lnSpc>
            </a:pPr>
            <a:r>
              <a:rPr lang="en-US" sz="800"/>
              <a:t>Distinguish between empirical, molecular, and structural formulas </a:t>
            </a:r>
          </a:p>
          <a:p>
            <a:pPr lvl="1">
              <a:lnSpc>
                <a:spcPct val="80000"/>
              </a:lnSpc>
            </a:pPr>
            <a:r>
              <a:rPr lang="en-US" sz="800"/>
              <a:t>Name covalent compounds using the greek prefix system of mono, di, tri etc. </a:t>
            </a:r>
          </a:p>
          <a:p>
            <a:pPr lvl="1">
              <a:lnSpc>
                <a:spcPct val="80000"/>
              </a:lnSpc>
            </a:pPr>
            <a:r>
              <a:rPr lang="en-US" sz="800"/>
              <a:t>Write chemical formulas given the name of a compound </a:t>
            </a:r>
          </a:p>
          <a:p>
            <a:pPr lvl="1">
              <a:lnSpc>
                <a:spcPct val="80000"/>
              </a:lnSpc>
            </a:pPr>
            <a:r>
              <a:rPr lang="en-US" sz="800"/>
              <a:t>Choose the appropriate naming rules for a given chemical formula </a:t>
            </a:r>
          </a:p>
          <a:p>
            <a:pPr lvl="1">
              <a:lnSpc>
                <a:spcPct val="80000"/>
              </a:lnSpc>
            </a:pPr>
            <a:r>
              <a:rPr lang="en-US" sz="800"/>
              <a:t>Write the chemical formulas for certain common substances, such as ammonia, water, carbon monoxide, carbon dioxide, sulfur dioxide, and carbon tetraflouride. </a:t>
            </a:r>
          </a:p>
          <a:p>
            <a:pPr>
              <a:lnSpc>
                <a:spcPct val="80000"/>
              </a:lnSpc>
            </a:pPr>
            <a:r>
              <a:rPr lang="en-US" sz="800" u="sng"/>
              <a:t>Math</a:t>
            </a:r>
            <a:r>
              <a:rPr lang="en-US" sz="800"/>
              <a:t>   </a:t>
            </a:r>
          </a:p>
          <a:p>
            <a:pPr lvl="1">
              <a:lnSpc>
                <a:spcPct val="80000"/>
              </a:lnSpc>
            </a:pPr>
            <a:r>
              <a:rPr lang="en-US" sz="800"/>
              <a:t>Calculate percent composition </a:t>
            </a:r>
          </a:p>
          <a:p>
            <a:pPr lvl="1">
              <a:lnSpc>
                <a:spcPct val="80000"/>
              </a:lnSpc>
            </a:pPr>
            <a:r>
              <a:rPr lang="en-US" sz="800"/>
              <a:t>Determine empirical and molecular formulas from experimental data </a:t>
            </a:r>
          </a:p>
          <a:p>
            <a:pPr lvl="1">
              <a:lnSpc>
                <a:spcPct val="80000"/>
              </a:lnSpc>
            </a:pPr>
            <a:endParaRPr lang="en-US" sz="800"/>
          </a:p>
          <a:p>
            <a:pPr>
              <a:lnSpc>
                <a:spcPct val="80000"/>
              </a:lnSpc>
            </a:pPr>
            <a:r>
              <a:rPr lang="en-US" sz="800" b="1"/>
              <a:t>IONIC COMPOUNDS</a:t>
            </a:r>
          </a:p>
          <a:p>
            <a:pPr>
              <a:lnSpc>
                <a:spcPct val="80000"/>
              </a:lnSpc>
            </a:pPr>
            <a:r>
              <a:rPr lang="en-US" sz="800"/>
              <a:t>Chemical formulas can be predicted from the periodic table and allow chemists to classify and predict properties of compounds </a:t>
            </a:r>
          </a:p>
          <a:p>
            <a:pPr>
              <a:lnSpc>
                <a:spcPct val="80000"/>
              </a:lnSpc>
            </a:pPr>
            <a:r>
              <a:rPr lang="en-US" sz="800"/>
              <a:t>The general trend in the universe to strive for lower energy explains and allows for prediction of chemical properties of elements </a:t>
            </a:r>
          </a:p>
          <a:p>
            <a:pPr>
              <a:lnSpc>
                <a:spcPct val="80000"/>
              </a:lnSpc>
            </a:pPr>
            <a:r>
              <a:rPr lang="en-US" sz="800"/>
              <a:t>Elements combine in whole number ratios and these molar ratios can be used to determine chemical formulas </a:t>
            </a:r>
          </a:p>
          <a:p>
            <a:pPr>
              <a:lnSpc>
                <a:spcPct val="80000"/>
              </a:lnSpc>
            </a:pPr>
            <a:endParaRPr lang="en-US" sz="800"/>
          </a:p>
          <a:p>
            <a:pPr>
              <a:lnSpc>
                <a:spcPct val="80000"/>
              </a:lnSpc>
            </a:pPr>
            <a:r>
              <a:rPr lang="en-US" sz="800" b="1"/>
              <a:t>More Specifically...:</a:t>
            </a:r>
          </a:p>
          <a:p>
            <a:pPr>
              <a:lnSpc>
                <a:spcPct val="80000"/>
              </a:lnSpc>
            </a:pPr>
            <a:r>
              <a:rPr lang="en-US" sz="800" u="sng"/>
              <a:t>Bonding Model</a:t>
            </a:r>
            <a:r>
              <a:rPr lang="en-US" sz="800"/>
              <a:t>   </a:t>
            </a:r>
          </a:p>
          <a:p>
            <a:pPr lvl="1">
              <a:lnSpc>
                <a:spcPct val="80000"/>
              </a:lnSpc>
            </a:pPr>
            <a:r>
              <a:rPr lang="en-US" sz="800"/>
              <a:t>Use physical and chemical properties to distinguish between ionic and covalent compounds </a:t>
            </a:r>
          </a:p>
          <a:p>
            <a:pPr lvl="1">
              <a:lnSpc>
                <a:spcPct val="80000"/>
              </a:lnSpc>
            </a:pPr>
            <a:r>
              <a:rPr lang="en-US" sz="800"/>
              <a:t>Describe energy changes as elements combine to form an ionic compound </a:t>
            </a:r>
          </a:p>
          <a:p>
            <a:pPr lvl="1">
              <a:lnSpc>
                <a:spcPct val="80000"/>
              </a:lnSpc>
            </a:pPr>
            <a:r>
              <a:rPr lang="en-US" sz="800"/>
              <a:t>Describe ionic bonding as the transfer of electrons and the formation of a crystal lattice due to electrostatic attraction between ions of opposite charge </a:t>
            </a:r>
          </a:p>
          <a:p>
            <a:pPr lvl="1">
              <a:lnSpc>
                <a:spcPct val="80000"/>
              </a:lnSpc>
            </a:pPr>
            <a:r>
              <a:rPr lang="en-US" sz="800"/>
              <a:t>Predict the formation of cations and anions based on placement on periodic table </a:t>
            </a:r>
          </a:p>
          <a:p>
            <a:pPr lvl="1">
              <a:lnSpc>
                <a:spcPct val="80000"/>
              </a:lnSpc>
            </a:pPr>
            <a:r>
              <a:rPr lang="en-US" sz="800"/>
              <a:t>Relate formation of anion or cation with ionization energy and electron affinity </a:t>
            </a:r>
          </a:p>
          <a:p>
            <a:pPr lvl="1">
              <a:lnSpc>
                <a:spcPct val="80000"/>
              </a:lnSpc>
            </a:pPr>
            <a:r>
              <a:rPr lang="en-US" sz="800"/>
              <a:t>State that bonding occurs to increase stability </a:t>
            </a:r>
          </a:p>
          <a:p>
            <a:pPr lvl="1">
              <a:lnSpc>
                <a:spcPct val="80000"/>
              </a:lnSpc>
            </a:pPr>
            <a:r>
              <a:rPr lang="en-US" sz="800"/>
              <a:t>Contrast metallic and ionic bonding </a:t>
            </a:r>
          </a:p>
          <a:p>
            <a:pPr>
              <a:lnSpc>
                <a:spcPct val="80000"/>
              </a:lnSpc>
            </a:pPr>
            <a:r>
              <a:rPr lang="en-US" sz="800" u="sng"/>
              <a:t>Nomenclature and formulas</a:t>
            </a:r>
            <a:r>
              <a:rPr lang="en-US" sz="800"/>
              <a:t> </a:t>
            </a:r>
          </a:p>
          <a:p>
            <a:pPr>
              <a:lnSpc>
                <a:spcPct val="80000"/>
              </a:lnSpc>
            </a:pPr>
            <a:r>
              <a:rPr lang="en-US" sz="800"/>
              <a:t>Learn the names and formulae of common anions and cations, including carbonate, sulfate, nitrate, hydroxide, phosphate, and ammonium </a:t>
            </a:r>
          </a:p>
          <a:p>
            <a:pPr lvl="1">
              <a:lnSpc>
                <a:spcPct val="80000"/>
              </a:lnSpc>
            </a:pPr>
            <a:r>
              <a:rPr lang="en-US" sz="800"/>
              <a:t>Write chemical formulas for ionic compounds given </a:t>
            </a:r>
          </a:p>
          <a:p>
            <a:pPr lvl="2">
              <a:lnSpc>
                <a:spcPct val="80000"/>
              </a:lnSpc>
            </a:pPr>
            <a:r>
              <a:rPr lang="en-US" sz="800"/>
              <a:t>a. Name of compound or </a:t>
            </a:r>
          </a:p>
          <a:p>
            <a:pPr lvl="2">
              <a:lnSpc>
                <a:spcPct val="80000"/>
              </a:lnSpc>
            </a:pPr>
            <a:r>
              <a:rPr lang="en-US" sz="800"/>
              <a:t>b. A pair of ions </a:t>
            </a:r>
          </a:p>
          <a:p>
            <a:pPr lvl="1">
              <a:lnSpc>
                <a:spcPct val="80000"/>
              </a:lnSpc>
            </a:pPr>
            <a:r>
              <a:rPr lang="en-US" sz="800"/>
              <a:t>Identify polyatomic ions </a:t>
            </a:r>
          </a:p>
          <a:p>
            <a:pPr lvl="1">
              <a:lnSpc>
                <a:spcPct val="80000"/>
              </a:lnSpc>
            </a:pPr>
            <a:r>
              <a:rPr lang="en-US" sz="800"/>
              <a:t>Classify compounds as being ionic or covalent. </a:t>
            </a:r>
          </a:p>
          <a:p>
            <a:pPr lvl="1">
              <a:lnSpc>
                <a:spcPct val="80000"/>
              </a:lnSpc>
            </a:pPr>
            <a:r>
              <a:rPr lang="en-US" sz="800"/>
              <a:t>Name ionic compounds using stock system (Roman numerals) </a:t>
            </a:r>
          </a:p>
          <a:p>
            <a:pPr>
              <a:lnSpc>
                <a:spcPct val="80000"/>
              </a:lnSpc>
            </a:pPr>
            <a:r>
              <a:rPr lang="en-US" sz="800" u="sng"/>
              <a:t>Math</a:t>
            </a:r>
            <a:r>
              <a:rPr lang="en-US" sz="800"/>
              <a:t>  </a:t>
            </a:r>
          </a:p>
          <a:p>
            <a:pPr lvl="1">
              <a:lnSpc>
                <a:spcPct val="80000"/>
              </a:lnSpc>
            </a:pPr>
            <a:r>
              <a:rPr lang="en-US" sz="800"/>
              <a:t>Calculate molecular mass </a:t>
            </a:r>
          </a:p>
          <a:p>
            <a:pPr lvl="1">
              <a:lnSpc>
                <a:spcPct val="80000"/>
              </a:lnSpc>
            </a:pPr>
            <a:r>
              <a:rPr lang="en-US" sz="800"/>
              <a:t>Use dimension analysis to convert between moles, grams, atoms, ions and molecules </a:t>
            </a:r>
          </a:p>
          <a:p>
            <a:pPr>
              <a:lnSpc>
                <a:spcPct val="80000"/>
              </a:lnSpc>
            </a:pPr>
            <a:endParaRPr lang="en-US" sz="800"/>
          </a:p>
          <a:p>
            <a:pPr>
              <a:lnSpc>
                <a:spcPct val="80000"/>
              </a:lnSpc>
            </a:pPr>
            <a:endParaRPr lang="en-US" sz="8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Rot="1" noChangeArrowheads="1" noTextEdit="1"/>
          </p:cNvSpPr>
          <p:nvPr>
            <p:ph type="sldImg"/>
          </p:nvPr>
        </p:nvSpPr>
        <p:spPr>
          <a:ln/>
        </p:spPr>
      </p:sp>
      <p:sp>
        <p:nvSpPr>
          <p:cNvPr id="124931" name="Rectangle 3"/>
          <p:cNvSpPr>
            <a:spLocks noGrp="1" noChangeArrowheads="1"/>
          </p:cNvSpPr>
          <p:nvPr>
            <p:ph type="body" idx="1"/>
          </p:nvPr>
        </p:nvSpPr>
        <p:spPr/>
        <p:txBody>
          <a:bodyPr/>
          <a:lstStyle/>
          <a:p>
            <a:r>
              <a:rPr lang="en-US"/>
              <a:t>VSEPR model distinguishes between the </a:t>
            </a:r>
            <a:r>
              <a:rPr lang="en-US" b="1" i="1"/>
              <a:t>electron-pair geometry</a:t>
            </a:r>
            <a:r>
              <a:rPr lang="en-US" i="1"/>
              <a:t>,</a:t>
            </a:r>
            <a:r>
              <a:rPr lang="en-US"/>
              <a:t> the three-dimensional arrangement of </a:t>
            </a:r>
            <a:r>
              <a:rPr lang="en-US" i="1"/>
              <a:t>electron pairs </a:t>
            </a:r>
            <a:r>
              <a:rPr lang="en-US"/>
              <a:t>around the central atom, and the </a:t>
            </a:r>
            <a:r>
              <a:rPr lang="en-US" b="1" i="1"/>
              <a:t>molecular geometry</a:t>
            </a:r>
            <a:r>
              <a:rPr lang="en-US"/>
              <a:t>, the arrangement of the </a:t>
            </a:r>
            <a:r>
              <a:rPr lang="en-US" i="1"/>
              <a:t>bonded atoms</a:t>
            </a:r>
            <a:r>
              <a:rPr lang="en-US"/>
              <a:t> in a molecule or polyatomic ion</a:t>
            </a:r>
          </a:p>
          <a:p>
            <a:r>
              <a:rPr lang="en-US" sz="1400" b="1"/>
              <a:t>Electron-pair geometry</a:t>
            </a:r>
          </a:p>
          <a:p>
            <a:endParaRPr lang="en-US" sz="1400" b="1"/>
          </a:p>
          <a:p>
            <a:pPr lvl="1"/>
            <a:r>
              <a:rPr lang="en-US" i="1"/>
              <a:t>    – </a:t>
            </a:r>
            <a:r>
              <a:rPr lang="en-US"/>
              <a:t>Describes the arrangement of all valence electrons around the central atom, whether bonding or not</a:t>
            </a:r>
            <a:endParaRPr lang="en-US" sz="500"/>
          </a:p>
          <a:p>
            <a:pPr lvl="1"/>
            <a:r>
              <a:rPr lang="en-US"/>
              <a:t>    – Electrostatic repulsion between two particles that have the same charge depends on the distance between them</a:t>
            </a:r>
            <a:endParaRPr lang="en-US" sz="500"/>
          </a:p>
          <a:p>
            <a:pPr lvl="1"/>
            <a:r>
              <a:rPr lang="en-US"/>
              <a:t>    – Repulsions between electron pairs depend strongly on the angle between them — the smaller the angle, the closer they are and the greater the electrostatic repulsion</a:t>
            </a:r>
          </a:p>
          <a:p>
            <a:endParaRPr lang="en-US" sz="500"/>
          </a:p>
          <a:p>
            <a:pPr lvl="2"/>
            <a:r>
              <a:rPr lang="en-US"/>
              <a:t>    1. For compounds with two electron pairs around the central atom, 	the lowest-energy arrangement is </a:t>
            </a:r>
            <a:r>
              <a:rPr lang="en-US" i="1"/>
              <a:t>linear</a:t>
            </a:r>
            <a:r>
              <a:rPr lang="en-US"/>
              <a:t> and has the electron pairs on opposite sides of the central atom with a 180º angle between them </a:t>
            </a:r>
            <a:endParaRPr lang="en-US" sz="700"/>
          </a:p>
          <a:p>
            <a:pPr lvl="2"/>
            <a:r>
              <a:rPr lang="en-US"/>
              <a:t>    2. For compounds with three electron pairs around the central atom, the lowest-energy arrangement is </a:t>
            </a:r>
            <a:r>
              <a:rPr lang="en-US" i="1"/>
              <a:t>trigonal planar</a:t>
            </a:r>
            <a:r>
              <a:rPr lang="en-US"/>
              <a:t>, with electron pairs at 120º angles from each other </a:t>
            </a:r>
          </a:p>
          <a:p>
            <a:pPr lvl="2"/>
            <a:r>
              <a:rPr lang="en-US"/>
              <a:t>    3. In compounds with four electron pairs around the central atom, the electron pairs point toward the vertices of a </a:t>
            </a:r>
            <a:r>
              <a:rPr lang="en-US" i="1"/>
              <a:t>tetrahedron </a:t>
            </a:r>
            <a:r>
              <a:rPr lang="en-US"/>
              <a:t>with 109.5º angles between adjacent electron pairs</a:t>
            </a:r>
            <a:endParaRPr lang="en-US" sz="800"/>
          </a:p>
          <a:p>
            <a:pPr lvl="2"/>
            <a:r>
              <a:rPr lang="en-US"/>
              <a:t>    4. In compounds with five electron pairs, the electron pairs have a </a:t>
            </a:r>
            <a:r>
              <a:rPr lang="en-US" i="1"/>
              <a:t>trigonal bipyramidal</a:t>
            </a:r>
            <a:r>
              <a:rPr lang="en-US"/>
              <a:t> arrangement, which has two sets of 	angles between adjacent electron pairs; one set contains three electron pairs at 120º   </a:t>
            </a:r>
          </a:p>
          <a:p>
            <a:pPr lvl="2"/>
            <a:r>
              <a:rPr lang="en-US"/>
              <a:t>        angles to one another in a plane, and a second set contains two electron pairs positioned at 90º to that plane</a:t>
            </a:r>
            <a:endParaRPr lang="en-US" sz="700"/>
          </a:p>
          <a:p>
            <a:pPr lvl="2"/>
            <a:r>
              <a:rPr lang="en-US"/>
              <a:t>    5. Lowest-energy arrangement for six electron pairs is an </a:t>
            </a:r>
            <a:r>
              <a:rPr lang="en-US" i="1"/>
              <a:t>octahedron</a:t>
            </a:r>
            <a:r>
              <a:rPr lang="en-US"/>
              <a:t>, in which adjacent electron pairs are positioned at 90º angles to one another</a:t>
            </a:r>
          </a:p>
          <a:p>
            <a:pPr lvl="2"/>
            <a:endParaRPr lang="en-US"/>
          </a:p>
          <a:p>
            <a:pPr lvl="2"/>
            <a:r>
              <a:rPr lang="en-US" sz="1000"/>
              <a:t>Relationship between the number of electron pairs around a central atom, the number of lone pairs, and the molecular geometry is summarized in the following table</a:t>
            </a:r>
          </a:p>
          <a:p>
            <a:endParaRPr lang="en-US" sz="1000"/>
          </a:p>
          <a:p>
            <a:r>
              <a:rPr lang="en-US"/>
              <a:t>    	1. For molecules that have no lone pairs on the central atom, molecular geometry is the same as electron-pair geometry	</a:t>
            </a:r>
          </a:p>
          <a:p>
            <a:r>
              <a:rPr lang="en-US"/>
              <a:t>	2. For molecules and polyatomic ions that have one or more lone pairs on the central atom, the molecular geometry is not the same as the electron-pair geometry but is derived from it </a:t>
            </a:r>
          </a:p>
          <a:p>
            <a:r>
              <a:rPr lang="en-US"/>
              <a:t>	   a. Bent molecule can result from a trigonal-planar arrangement of three electron pairs (with one lone pair) or from a tetrahedral arrangement of four electron pairs (with two lone pairs)</a:t>
            </a:r>
            <a:endParaRPr lang="en-US" sz="500" b="1" i="1"/>
          </a:p>
          <a:p>
            <a:pPr lvl="3"/>
            <a:r>
              <a:rPr lang="en-US"/>
              <a:t>  b. Tetrahedral electron-pair geometry can produce a pyramidal AB</a:t>
            </a:r>
            <a:r>
              <a:rPr lang="en-US" baseline="-25000"/>
              <a:t>3 </a:t>
            </a:r>
            <a:r>
              <a:rPr lang="en-US"/>
              <a:t>molecular structure with one lone pair on the central atom</a:t>
            </a:r>
          </a:p>
          <a:p>
            <a:pPr lvl="3"/>
            <a:r>
              <a:rPr lang="en-US"/>
              <a:t>  c. Trigonal bipyramidal electron-pair geometry can produce seesaw (AB</a:t>
            </a:r>
            <a:r>
              <a:rPr lang="en-US" baseline="-25000"/>
              <a:t>4</a:t>
            </a:r>
            <a:r>
              <a:rPr lang="en-US"/>
              <a:t>), T-shaped (AB</a:t>
            </a:r>
            <a:r>
              <a:rPr lang="en-US" baseline="-25000"/>
              <a:t>3</a:t>
            </a:r>
            <a:r>
              <a:rPr lang="en-US"/>
              <a:t>), and linear (AB</a:t>
            </a:r>
            <a:r>
              <a:rPr lang="en-US" baseline="-25000"/>
              <a:t>2</a:t>
            </a:r>
            <a:r>
              <a:rPr lang="en-US"/>
              <a:t>) molecular geometries with one, two, and three lone pairs on the central atom</a:t>
            </a:r>
          </a:p>
          <a:p>
            <a:pPr lvl="3"/>
            <a:r>
              <a:rPr lang="en-US"/>
              <a:t>  d. Octahedral electron-pair geometry can produce square pyramidal AB</a:t>
            </a:r>
            <a:r>
              <a:rPr lang="en-US" baseline="-25000"/>
              <a:t>5 </a:t>
            </a:r>
            <a:r>
              <a:rPr lang="en-US"/>
              <a:t>or square planar AB</a:t>
            </a:r>
            <a:r>
              <a:rPr lang="en-US" baseline="-25000"/>
              <a:t>4 </a:t>
            </a:r>
            <a:r>
              <a:rPr lang="en-US"/>
              <a:t>molecular geometries, with one or two lone pairs on the central atom    </a:t>
            </a:r>
          </a:p>
          <a:p>
            <a:pPr lvl="2"/>
            <a:endParaRPr lang="en-US"/>
          </a:p>
          <a:p>
            <a:r>
              <a:rPr lang="en-US"/>
              <a:t>    </a:t>
            </a:r>
          </a:p>
          <a:p>
            <a:endParaRPr lang="en-US"/>
          </a:p>
          <a:p>
            <a:endParaRPr lang="en-US"/>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Rot="1" noChangeArrowheads="1" noTextEdit="1"/>
          </p:cNvSpPr>
          <p:nvPr>
            <p:ph type="sldImg"/>
          </p:nvPr>
        </p:nvSpPr>
        <p:spPr>
          <a:xfrm>
            <a:off x="1150938" y="692150"/>
            <a:ext cx="4556125" cy="3416300"/>
          </a:xfrm>
          <a:ln w="12700" cap="flat">
            <a:solidFill>
              <a:schemeClr val="tx1"/>
            </a:solidFill>
          </a:ln>
        </p:spPr>
      </p:sp>
      <p:sp>
        <p:nvSpPr>
          <p:cNvPr id="766979"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p:cNvSpPr>
            <a:spLocks noRot="1" noChangeArrowheads="1" noTextEdit="1"/>
          </p:cNvSpPr>
          <p:nvPr>
            <p:ph type="sldImg"/>
          </p:nvPr>
        </p:nvSpPr>
        <p:spPr>
          <a:xfrm>
            <a:off x="1150938" y="692150"/>
            <a:ext cx="4556125" cy="3416300"/>
          </a:xfrm>
          <a:ln/>
        </p:spPr>
      </p:sp>
      <p:sp>
        <p:nvSpPr>
          <p:cNvPr id="769027" name="Rectangle 3"/>
          <p:cNvSpPr>
            <a:spLocks noGrp="1" noChangeArrowheads="1"/>
          </p:cNvSpPr>
          <p:nvPr>
            <p:ph type="body" idx="1"/>
          </p:nvPr>
        </p:nvSpPr>
        <p:spPr>
          <a:xfrm>
            <a:off x="914400" y="4343400"/>
            <a:ext cx="5029200" cy="4114800"/>
          </a:xfrm>
        </p:spPr>
        <p:txBody>
          <a:bodyPr/>
          <a:lstStyle/>
          <a:p>
            <a:r>
              <a:rPr lang="en-US" b="1">
                <a:hlinkClick r:id="rId3"/>
                <a:hlinkMouseOver r:id="rId4"/>
              </a:rPr>
              <a:t>Video 08: Chemical Bonds</a:t>
            </a:r>
            <a:r>
              <a:rPr lang="en-US"/>
              <a:t/>
            </a:r>
            <a:br>
              <a:rPr lang="en-US"/>
            </a:br>
            <a:r>
              <a:rPr lang="en-US"/>
              <a:t>The differences between ionic and covalent bonds are explained by the use of scientific models and examples from nature. (added 2006/10/08)</a:t>
            </a:r>
            <a:br>
              <a:rPr lang="en-US"/>
            </a:br>
            <a:r>
              <a:rPr lang="en-US">
                <a:hlinkClick r:id="rId5"/>
              </a:rPr>
              <a:t>World of Chemistry</a:t>
            </a:r>
            <a:r>
              <a:rPr lang="en-US"/>
              <a:t> </a:t>
            </a:r>
            <a:r>
              <a:rPr lang="en-US" b="1"/>
              <a:t>&gt;</a:t>
            </a:r>
            <a:r>
              <a:rPr lang="en-US"/>
              <a:t> http://www.learner.org/vod/vod_window.html?pid=800</a:t>
            </a:r>
          </a:p>
          <a:p>
            <a:endParaRPr lang="en-US"/>
          </a:p>
          <a:p>
            <a:r>
              <a:rPr lang="en-US" b="1">
                <a:hlinkClick r:id="rId6"/>
                <a:hlinkMouseOver r:id="rId7"/>
              </a:rPr>
              <a:t>Video 09: Molecular Architecture</a:t>
            </a:r>
            <a:r>
              <a:rPr lang="en-US"/>
              <a:t/>
            </a:r>
            <a:br>
              <a:rPr lang="en-US"/>
            </a:br>
            <a:r>
              <a:rPr lang="en-US"/>
              <a:t>The program examines isomers and how the electronic structure of a molecule's elements and bonds affects its shape and physical properties. (added 2006/10/08)</a:t>
            </a:r>
            <a:br>
              <a:rPr lang="en-US"/>
            </a:br>
            <a:r>
              <a:rPr lang="en-US">
                <a:hlinkClick r:id="rId5"/>
              </a:rPr>
              <a:t>World of Chemistry</a:t>
            </a:r>
            <a:r>
              <a:rPr lang="en-US"/>
              <a:t> </a:t>
            </a:r>
            <a:r>
              <a:rPr lang="en-US" b="1"/>
              <a:t>&gt;</a:t>
            </a:r>
            <a:r>
              <a:rPr lang="en-US"/>
              <a:t> http://www.learner.org/vod/vod_window.html?pid=801</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266" name="Rectangle 2"/>
          <p:cNvSpPr>
            <a:spLocks noRot="1" noChangeArrowheads="1" noTextEdit="1"/>
          </p:cNvSpPr>
          <p:nvPr>
            <p:ph type="sldImg"/>
          </p:nvPr>
        </p:nvSpPr>
        <p:spPr>
          <a:ln/>
        </p:spPr>
      </p:sp>
      <p:sp>
        <p:nvSpPr>
          <p:cNvPr id="1163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Rot="1" noChangeArrowheads="1" noTextEdit="1"/>
          </p:cNvSpPr>
          <p:nvPr>
            <p:ph type="sldImg"/>
          </p:nvPr>
        </p:nvSpPr>
        <p:spPr>
          <a:ln/>
        </p:spPr>
      </p:sp>
      <p:sp>
        <p:nvSpPr>
          <p:cNvPr id="899075" name="Rectangle 3"/>
          <p:cNvSpPr>
            <a:spLocks noGrp="1" noChangeArrowheads="1"/>
          </p:cNvSpPr>
          <p:nvPr>
            <p:ph type="body" idx="1"/>
          </p:nvPr>
        </p:nvSpPr>
        <p:spPr/>
        <p:txBody>
          <a:bodyPr/>
          <a:lstStyle/>
          <a:p>
            <a:r>
              <a:rPr lang="en-US"/>
              <a:t>	1. Dots representing the valence electrons are placed, one at a time, around the element’s chemical symbol.</a:t>
            </a:r>
          </a:p>
          <a:p>
            <a:r>
              <a:rPr lang="en-US" sz="1000" b="1"/>
              <a:t> 	</a:t>
            </a:r>
            <a:r>
              <a:rPr lang="en-US"/>
              <a:t>2.</a:t>
            </a:r>
            <a:r>
              <a:rPr lang="en-US" sz="1000"/>
              <a:t> </a:t>
            </a:r>
            <a:r>
              <a:rPr lang="en-US"/>
              <a:t>Up to four dots are placed above, below, to the left, and to the right of the symbol as long as elements with four or fewer valence electrons have no more than one dot in each position. </a:t>
            </a:r>
          </a:p>
          <a:p>
            <a:r>
              <a:rPr lang="en-US" sz="1000"/>
              <a:t> 	</a:t>
            </a:r>
            <a:r>
              <a:rPr lang="en-US"/>
              <a:t>3.</a:t>
            </a:r>
            <a:r>
              <a:rPr lang="en-US" sz="1000"/>
              <a:t> </a:t>
            </a:r>
            <a:r>
              <a:rPr lang="en-US"/>
              <a:t>For elements that have more than four valence electrons, dots are again</a:t>
            </a:r>
            <a:r>
              <a:rPr lang="en-US" sz="1000"/>
              <a:t> </a:t>
            </a:r>
            <a:r>
              <a:rPr lang="en-US"/>
              <a:t>distributed one at a time, each paired</a:t>
            </a:r>
            <a:r>
              <a:rPr lang="en-US" sz="1000"/>
              <a:t> </a:t>
            </a:r>
            <a:r>
              <a:rPr lang="en-US"/>
              <a:t>with one of the first four.</a:t>
            </a:r>
          </a:p>
          <a:p>
            <a:r>
              <a:rPr lang="en-US"/>
              <a:t>	4. Number of dots in the Lewis dot symbol is the same as the number of valence electrons, which is the same as the last digit of the element’s group number in the periodic table.</a:t>
            </a:r>
          </a:p>
          <a:p>
            <a:r>
              <a:rPr lang="en-US"/>
              <a:t>	5.</a:t>
            </a:r>
            <a:r>
              <a:rPr lang="en-US" b="1"/>
              <a:t> </a:t>
            </a:r>
            <a:r>
              <a:rPr lang="en-US"/>
              <a:t>Unpaired dots are used to predict the number of bonds that an element will form in a compound.</a:t>
            </a:r>
          </a:p>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90" name="Rectangle 2"/>
          <p:cNvSpPr>
            <a:spLocks noRot="1" noChangeArrowheads="1" noTextEdit="1"/>
          </p:cNvSpPr>
          <p:nvPr>
            <p:ph type="sldImg"/>
          </p:nvPr>
        </p:nvSpPr>
        <p:spPr>
          <a:ln/>
        </p:spPr>
      </p:sp>
      <p:sp>
        <p:nvSpPr>
          <p:cNvPr id="1164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Rot="1" noChangeArrowheads="1" noTextEdit="1"/>
          </p:cNvSpPr>
          <p:nvPr>
            <p:ph type="sldImg"/>
          </p:nvPr>
        </p:nvSpPr>
        <p:spPr>
          <a:ln/>
        </p:spPr>
      </p:sp>
      <p:sp>
        <p:nvSpPr>
          <p:cNvPr id="125955" name="Rectangle 3"/>
          <p:cNvSpPr>
            <a:spLocks noGrp="1" noChangeArrowheads="1"/>
          </p:cNvSpPr>
          <p:nvPr>
            <p:ph type="body" idx="1"/>
          </p:nvPr>
        </p:nvSpPr>
        <p:spPr/>
        <p:txBody>
          <a:bodyPr/>
          <a:lstStyle/>
          <a:p>
            <a:r>
              <a:rPr lang="en-US" sz="1000" b="1"/>
              <a:t>Three general exceptions to the octet rule</a:t>
            </a:r>
          </a:p>
          <a:p>
            <a:endParaRPr lang="en-US" sz="400" b="1"/>
          </a:p>
          <a:p>
            <a:pPr lvl="1"/>
            <a:r>
              <a:rPr lang="en-US" sz="1000"/>
              <a:t>  </a:t>
            </a:r>
            <a:r>
              <a:rPr lang="en-US"/>
              <a:t>1. Molecules that have an </a:t>
            </a:r>
            <a:r>
              <a:rPr lang="en-US" i="1"/>
              <a:t>odd</a:t>
            </a:r>
            <a:r>
              <a:rPr lang="en-US"/>
              <a:t> number of electrons</a:t>
            </a:r>
            <a:endParaRPr lang="en-US" sz="1000"/>
          </a:p>
          <a:p>
            <a:pPr lvl="2"/>
            <a:r>
              <a:rPr lang="en-US"/>
              <a:t>a. Most molecules or ions consist of </a:t>
            </a:r>
            <a:r>
              <a:rPr lang="en-US" i="1"/>
              <a:t>s- </a:t>
            </a:r>
            <a:r>
              <a:rPr lang="en-US"/>
              <a:t>and </a:t>
            </a:r>
            <a:r>
              <a:rPr lang="en-US" i="1"/>
              <a:t>p-</a:t>
            </a:r>
            <a:r>
              <a:rPr lang="en-US"/>
              <a:t>block elements that contain an even number of electrons.  Their bonding uses a model that assigns every electron to either a bonding pair or a lone pair.</a:t>
            </a:r>
          </a:p>
          <a:p>
            <a:pPr lvl="2"/>
            <a:r>
              <a:rPr lang="en-US"/>
              <a:t>b. A few molecules contain only </a:t>
            </a:r>
            <a:r>
              <a:rPr lang="en-US" i="1"/>
              <a:t>p-</a:t>
            </a:r>
            <a:r>
              <a:rPr lang="en-US"/>
              <a:t>block elements and have an odd number of electrons </a:t>
            </a:r>
          </a:p>
          <a:p>
            <a:pPr lvl="2"/>
            <a:endParaRPr lang="en-US"/>
          </a:p>
          <a:p>
            <a:pPr lvl="1"/>
            <a:r>
              <a:rPr lang="en-US" sz="1400"/>
              <a:t>2. Molecules in which one or more atoms possess </a:t>
            </a:r>
            <a:r>
              <a:rPr lang="en-US" sz="1400" i="1"/>
              <a:t>more </a:t>
            </a:r>
            <a:r>
              <a:rPr lang="en-US" sz="1400"/>
              <a:t>than an octet of electrons</a:t>
            </a:r>
          </a:p>
          <a:p>
            <a:pPr lvl="1"/>
            <a:r>
              <a:rPr lang="en-US" sz="1000" b="1"/>
              <a:t>   </a:t>
            </a:r>
            <a:r>
              <a:rPr lang="en-US" sz="1000"/>
              <a:t>a. Most common exception to the octet rule</a:t>
            </a:r>
          </a:p>
          <a:p>
            <a:pPr lvl="2"/>
            <a:r>
              <a:rPr lang="en-US"/>
              <a:t>b. These compounds are found for only elements of Period 3 and beyond</a:t>
            </a:r>
          </a:p>
          <a:p>
            <a:pPr lvl="2"/>
            <a:r>
              <a:rPr lang="en-US"/>
              <a:t>c. To accommodate more than eight electrons, molecule uses not only the ns and np valence orbitals but additional orbitals as well</a:t>
            </a:r>
          </a:p>
          <a:p>
            <a:pPr lvl="2"/>
            <a:r>
              <a:rPr lang="en-US"/>
              <a:t>d. Molecules are called </a:t>
            </a:r>
            <a:r>
              <a:rPr lang="en-US" i="1"/>
              <a:t>expanded-valence molecules</a:t>
            </a:r>
          </a:p>
          <a:p>
            <a:pPr lvl="2"/>
            <a:r>
              <a:rPr lang="en-US"/>
              <a:t>e. No correlation between the stability of a molecule or ion and whether or not it has an expanded valence shell</a:t>
            </a:r>
          </a:p>
          <a:p>
            <a:pPr lvl="2"/>
            <a:r>
              <a:rPr lang="en-US"/>
              <a:t>f. A formal charge can be eliminated through the use of an expanded octet</a:t>
            </a:r>
          </a:p>
          <a:p>
            <a:pPr lvl="1"/>
            <a:endParaRPr lang="en-US" sz="900"/>
          </a:p>
          <a:p>
            <a:pPr lvl="1"/>
            <a:r>
              <a:rPr lang="en-US" sz="1600"/>
              <a:t>3. Molecules in which one or more atoms possess </a:t>
            </a:r>
            <a:r>
              <a:rPr lang="en-US" sz="1600" i="1"/>
              <a:t>fewer </a:t>
            </a:r>
            <a:r>
              <a:rPr lang="en-US" sz="1600"/>
              <a:t>than eight electrons</a:t>
            </a:r>
          </a:p>
          <a:p>
            <a:pPr lvl="1"/>
            <a:r>
              <a:rPr lang="en-US"/>
              <a:t>	      a. Molecules with atoms that possess fewer than an octet of electrons contain the lighter </a:t>
            </a:r>
            <a:r>
              <a:rPr lang="en-US" i="1"/>
              <a:t>s- </a:t>
            </a:r>
            <a:r>
              <a:rPr lang="en-US"/>
              <a:t>and </a:t>
            </a:r>
            <a:r>
              <a:rPr lang="en-US" i="1"/>
              <a:t>p-</a:t>
            </a:r>
            <a:r>
              <a:rPr lang="en-US"/>
              <a:t>block elements</a:t>
            </a:r>
            <a:endParaRPr lang="en-US" sz="1600"/>
          </a:p>
          <a:p>
            <a:r>
              <a:rPr lang="en-US" sz="1600"/>
              <a:t>	      </a:t>
            </a:r>
            <a:r>
              <a:rPr lang="en-US"/>
              <a:t>b. Tend to acquire an octet electron configuration by reacting with an atom that contains a lone pair of electrons</a:t>
            </a:r>
            <a:r>
              <a:rPr lang="en-US" sz="1600" b="1"/>
              <a:t> </a:t>
            </a:r>
            <a:endParaRPr lang="en-US" sz="1600"/>
          </a:p>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Ro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Ro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Ro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en-US"/>
              <a:t>VSEPR model distinguishes between the </a:t>
            </a:r>
            <a:r>
              <a:rPr lang="en-US" b="1" i="1"/>
              <a:t>electron-pair geometry</a:t>
            </a:r>
            <a:r>
              <a:rPr lang="en-US" i="1"/>
              <a:t>,</a:t>
            </a:r>
            <a:r>
              <a:rPr lang="en-US"/>
              <a:t> the three-dimensional arrangement of </a:t>
            </a:r>
            <a:r>
              <a:rPr lang="en-US" i="1"/>
              <a:t>electron pairs </a:t>
            </a:r>
            <a:r>
              <a:rPr lang="en-US"/>
              <a:t>around the central atom, and the </a:t>
            </a:r>
            <a:r>
              <a:rPr lang="en-US" b="1" i="1"/>
              <a:t>molecular geometry</a:t>
            </a:r>
            <a:r>
              <a:rPr lang="en-US"/>
              <a:t>, the arrangement of the </a:t>
            </a:r>
            <a:r>
              <a:rPr lang="en-US" i="1"/>
              <a:t>bonded atoms</a:t>
            </a:r>
            <a:r>
              <a:rPr lang="en-US"/>
              <a:t> in a molecule or polyatomic ion</a:t>
            </a:r>
          </a:p>
          <a:p>
            <a:r>
              <a:rPr lang="en-US" sz="1400" b="1"/>
              <a:t>Electron-pair geometry</a:t>
            </a:r>
          </a:p>
          <a:p>
            <a:endParaRPr lang="en-US" sz="1400" b="1"/>
          </a:p>
          <a:p>
            <a:pPr lvl="1"/>
            <a:r>
              <a:rPr lang="en-US" i="1"/>
              <a:t>    – </a:t>
            </a:r>
            <a:r>
              <a:rPr lang="en-US"/>
              <a:t>Describes the arrangement of all valence electrons around the central atom, whether bonding or not</a:t>
            </a:r>
            <a:endParaRPr lang="en-US" sz="500"/>
          </a:p>
          <a:p>
            <a:pPr lvl="1"/>
            <a:r>
              <a:rPr lang="en-US"/>
              <a:t>    – Electrostatic repulsion between two particles that have the same charge depends on the distance between them</a:t>
            </a:r>
            <a:endParaRPr lang="en-US" sz="500"/>
          </a:p>
          <a:p>
            <a:pPr lvl="1"/>
            <a:r>
              <a:rPr lang="en-US"/>
              <a:t>    – Repulsions between electron pairs depend strongly on the angle between them — the smaller the angle, the closer they are and the greater the electrostatic repulsion</a:t>
            </a:r>
          </a:p>
          <a:p>
            <a:endParaRPr lang="en-US" sz="500"/>
          </a:p>
          <a:p>
            <a:pPr lvl="2"/>
            <a:r>
              <a:rPr lang="en-US"/>
              <a:t>    1. For compounds with two electron pairs around the central atom, 	the lowest-energy arrangement is </a:t>
            </a:r>
            <a:r>
              <a:rPr lang="en-US" i="1"/>
              <a:t>linear</a:t>
            </a:r>
            <a:r>
              <a:rPr lang="en-US"/>
              <a:t> and has the electron pairs on opposite sides of the central atom with a 180º angle between them </a:t>
            </a:r>
            <a:endParaRPr lang="en-US" sz="700"/>
          </a:p>
          <a:p>
            <a:pPr lvl="2"/>
            <a:r>
              <a:rPr lang="en-US"/>
              <a:t>    2. For compounds with three electron pairs around the central atom, the lowest-energy arrangement is </a:t>
            </a:r>
            <a:r>
              <a:rPr lang="en-US" i="1"/>
              <a:t>trigonal planar</a:t>
            </a:r>
            <a:r>
              <a:rPr lang="en-US"/>
              <a:t>, with electron pairs at 120º angles from each other </a:t>
            </a:r>
          </a:p>
          <a:p>
            <a:pPr lvl="2"/>
            <a:r>
              <a:rPr lang="en-US"/>
              <a:t>    3. In compounds with four electron pairs around the central atom, the electron pairs point toward the vertices of a </a:t>
            </a:r>
            <a:r>
              <a:rPr lang="en-US" i="1"/>
              <a:t>tetrahedron </a:t>
            </a:r>
            <a:r>
              <a:rPr lang="en-US"/>
              <a:t>with 109.5º angles between adjacent electron pairs</a:t>
            </a:r>
            <a:endParaRPr lang="en-US" sz="800"/>
          </a:p>
          <a:p>
            <a:pPr lvl="2"/>
            <a:r>
              <a:rPr lang="en-US"/>
              <a:t>    4. In compounds with five electron pairs, the electron pairs have a </a:t>
            </a:r>
            <a:r>
              <a:rPr lang="en-US" i="1"/>
              <a:t>trigonal bipyramidal</a:t>
            </a:r>
            <a:r>
              <a:rPr lang="en-US"/>
              <a:t> arrangement, which has two sets of 	angles between adjacent electron pairs; one set contains three electron pairs at 120º   </a:t>
            </a:r>
          </a:p>
          <a:p>
            <a:pPr lvl="2"/>
            <a:r>
              <a:rPr lang="en-US"/>
              <a:t>        angles to one another in a plane, and a second set contains two electron pairs positioned at 90º to that plane</a:t>
            </a:r>
            <a:endParaRPr lang="en-US" sz="700"/>
          </a:p>
          <a:p>
            <a:pPr lvl="2"/>
            <a:r>
              <a:rPr lang="en-US"/>
              <a:t>    5. Lowest-energy arrangement for six electron pairs is an </a:t>
            </a:r>
            <a:r>
              <a:rPr lang="en-US" i="1"/>
              <a:t>octahedron</a:t>
            </a:r>
            <a:r>
              <a:rPr lang="en-US"/>
              <a:t>, in which adjacent electron pairs are positioned at 90º angles to one another</a:t>
            </a:r>
          </a:p>
          <a:p>
            <a:r>
              <a:rPr lang="en-US"/>
              <a:t>    </a:t>
            </a:r>
          </a:p>
          <a:p>
            <a:r>
              <a:rPr lang="en-US" sz="1400" b="1"/>
              <a:t>Molecular geometry</a:t>
            </a:r>
          </a:p>
          <a:p>
            <a:pPr lvl="1"/>
            <a:r>
              <a:rPr lang="en-US"/>
              <a:t>- Determined solely by the number and positions of the bonded atoms, which share one or more pairs of electrons with the central atom</a:t>
            </a:r>
          </a:p>
          <a:p>
            <a:pPr lvl="1"/>
            <a:r>
              <a:rPr lang="en-US"/>
              <a:t>- Relative positions of the atoms are given by the bond lengths and the angles between the bonds, or </a:t>
            </a:r>
            <a:r>
              <a:rPr lang="en-US" b="1"/>
              <a:t>the bond</a:t>
            </a:r>
            <a:r>
              <a:rPr lang="en-US"/>
              <a:t> </a:t>
            </a:r>
            <a:r>
              <a:rPr lang="en-US" b="1"/>
              <a:t>angles</a:t>
            </a:r>
          </a:p>
          <a:p>
            <a:endParaRPr lang="en-US" sz="500" b="1"/>
          </a:p>
          <a:p>
            <a:pPr lvl="2"/>
            <a:r>
              <a:rPr lang="en-US" b="1"/>
              <a:t>    </a:t>
            </a:r>
            <a:r>
              <a:rPr lang="en-US"/>
              <a:t>1. Geometry of an AB</a:t>
            </a:r>
            <a:r>
              <a:rPr lang="en-US" baseline="-25000"/>
              <a:t>2</a:t>
            </a:r>
            <a:r>
              <a:rPr lang="en-US"/>
              <a:t> species can be either </a:t>
            </a:r>
            <a:r>
              <a:rPr lang="en-US" i="1"/>
              <a:t>linear</a:t>
            </a:r>
            <a:r>
              <a:rPr lang="en-US"/>
              <a:t> (BAB bond angle = 180º) or </a:t>
            </a:r>
            <a:r>
              <a:rPr lang="en-US" i="1"/>
              <a:t>bent</a:t>
            </a:r>
            <a:r>
              <a:rPr lang="en-US"/>
              <a:t> (BAB bond angle </a:t>
            </a:r>
            <a:r>
              <a:rPr lang="en-US">
                <a:sym typeface="Symbol" pitchFamily="18" charset="2"/>
              </a:rPr>
              <a:t> 180º)	</a:t>
            </a:r>
            <a:endParaRPr lang="en-US" sz="700">
              <a:sym typeface="Symbol" pitchFamily="18" charset="2"/>
            </a:endParaRPr>
          </a:p>
          <a:p>
            <a:pPr lvl="2"/>
            <a:r>
              <a:rPr lang="en-US">
                <a:sym typeface="Symbol" pitchFamily="18" charset="2"/>
              </a:rPr>
              <a:t>    2. Two common geometries for AB</a:t>
            </a:r>
            <a:r>
              <a:rPr lang="en-US" baseline="-25000">
                <a:sym typeface="Symbol" pitchFamily="18" charset="2"/>
              </a:rPr>
              <a:t>3 </a:t>
            </a:r>
            <a:r>
              <a:rPr lang="en-US">
                <a:sym typeface="Symbol" pitchFamily="18" charset="2"/>
              </a:rPr>
              <a:t> species are </a:t>
            </a:r>
            <a:r>
              <a:rPr lang="en-US" i="1">
                <a:sym typeface="Symbol" pitchFamily="18" charset="2"/>
              </a:rPr>
              <a:t>trigonal</a:t>
            </a:r>
            <a:r>
              <a:rPr lang="en-US">
                <a:sym typeface="Symbol" pitchFamily="18" charset="2"/>
              </a:rPr>
              <a:t> </a:t>
            </a:r>
            <a:r>
              <a:rPr lang="en-US" i="1">
                <a:sym typeface="Symbol" pitchFamily="18" charset="2"/>
              </a:rPr>
              <a:t>planar</a:t>
            </a:r>
            <a:r>
              <a:rPr lang="en-US">
                <a:sym typeface="Symbol" pitchFamily="18" charset="2"/>
              </a:rPr>
              <a:t> and </a:t>
            </a:r>
            <a:r>
              <a:rPr lang="en-US" i="1">
                <a:sym typeface="Symbol" pitchFamily="18" charset="2"/>
              </a:rPr>
              <a:t>trigonal pyramidal</a:t>
            </a:r>
            <a:endParaRPr lang="en-US" sz="700" i="1">
              <a:sym typeface="Symbol" pitchFamily="18" charset="2"/>
            </a:endParaRPr>
          </a:p>
          <a:p>
            <a:pPr lvl="2"/>
            <a:r>
              <a:rPr lang="en-US">
                <a:sym typeface="Symbol" pitchFamily="18" charset="2"/>
              </a:rPr>
              <a:t>    3. Two common geometries for AB</a:t>
            </a:r>
            <a:r>
              <a:rPr lang="en-US" baseline="-25000">
                <a:sym typeface="Symbol" pitchFamily="18" charset="2"/>
              </a:rPr>
              <a:t>4 </a:t>
            </a:r>
            <a:r>
              <a:rPr lang="en-US">
                <a:sym typeface="Symbol" pitchFamily="18" charset="2"/>
              </a:rPr>
              <a:t> compounds are </a:t>
            </a:r>
            <a:r>
              <a:rPr lang="en-US" i="1">
                <a:sym typeface="Symbol" pitchFamily="18" charset="2"/>
              </a:rPr>
              <a:t>tetrahedral</a:t>
            </a:r>
            <a:r>
              <a:rPr lang="en-US">
                <a:sym typeface="Symbol" pitchFamily="18" charset="2"/>
              </a:rPr>
              <a:t> and </a:t>
            </a:r>
            <a:r>
              <a:rPr lang="en-US" i="1">
                <a:sym typeface="Symbol" pitchFamily="18" charset="2"/>
              </a:rPr>
              <a:t>square planar</a:t>
            </a:r>
            <a:endParaRPr lang="en-US" sz="700" i="1">
              <a:sym typeface="Symbol" pitchFamily="18" charset="2"/>
            </a:endParaRPr>
          </a:p>
          <a:p>
            <a:pPr lvl="2"/>
            <a:r>
              <a:rPr lang="en-US">
                <a:sym typeface="Symbol" pitchFamily="18" charset="2"/>
              </a:rPr>
              <a:t>    4. One structure found for AB</a:t>
            </a:r>
            <a:r>
              <a:rPr lang="en-US" baseline="-25000">
                <a:sym typeface="Symbol" pitchFamily="18" charset="2"/>
              </a:rPr>
              <a:t>5 </a:t>
            </a:r>
            <a:r>
              <a:rPr lang="en-US">
                <a:sym typeface="Symbol" pitchFamily="18" charset="2"/>
              </a:rPr>
              <a:t>compounds</a:t>
            </a:r>
            <a:r>
              <a:rPr lang="en-US" baseline="-25000">
                <a:sym typeface="Symbol" pitchFamily="18" charset="2"/>
              </a:rPr>
              <a:t> </a:t>
            </a:r>
            <a:r>
              <a:rPr lang="en-US">
                <a:sym typeface="Symbol" pitchFamily="18" charset="2"/>
              </a:rPr>
              <a:t>(</a:t>
            </a:r>
            <a:r>
              <a:rPr lang="en-US" i="1">
                <a:sym typeface="Symbol" pitchFamily="18" charset="2"/>
              </a:rPr>
              <a:t>trigonal bipyramidal</a:t>
            </a:r>
            <a:r>
              <a:rPr lang="en-US">
                <a:sym typeface="Symbol" pitchFamily="18" charset="2"/>
              </a:rPr>
              <a:t>)</a:t>
            </a:r>
            <a:endParaRPr lang="en-US" sz="700">
              <a:sym typeface="Symbol" pitchFamily="18" charset="2"/>
            </a:endParaRPr>
          </a:p>
          <a:p>
            <a:pPr lvl="2"/>
            <a:r>
              <a:rPr lang="en-US">
                <a:sym typeface="Symbol" pitchFamily="18" charset="2"/>
              </a:rPr>
              <a:t>    5. One structure found for AB</a:t>
            </a:r>
            <a:r>
              <a:rPr lang="en-US" baseline="-25000">
                <a:sym typeface="Symbol" pitchFamily="18" charset="2"/>
              </a:rPr>
              <a:t>6</a:t>
            </a:r>
            <a:r>
              <a:rPr lang="en-US">
                <a:sym typeface="Symbol" pitchFamily="18" charset="2"/>
              </a:rPr>
              <a:t> compounds (octahedral)</a:t>
            </a:r>
            <a:endParaRPr lang="en-US" b="1" i="1">
              <a:sym typeface="Symbol" pitchFamily="18" charset="2"/>
            </a:endParaRPr>
          </a:p>
          <a:p>
            <a:endParaRPr lang="en-US"/>
          </a:p>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Ro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4" name="Rectangle 2"/>
          <p:cNvSpPr>
            <a:spLocks noRot="1" noChangeArrowheads="1" noTextEdit="1"/>
          </p:cNvSpPr>
          <p:nvPr>
            <p:ph type="sldImg"/>
          </p:nvPr>
        </p:nvSpPr>
        <p:spPr>
          <a:ln/>
        </p:spPr>
      </p:sp>
      <p:sp>
        <p:nvSpPr>
          <p:cNvPr id="1165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4" name="Rectangle 2"/>
          <p:cNvSpPr>
            <a:spLocks noRot="1" noChangeArrowheads="1" noTextEdit="1"/>
          </p:cNvSpPr>
          <p:nvPr>
            <p:ph type="sldImg"/>
          </p:nvPr>
        </p:nvSpPr>
        <p:spPr>
          <a:ln/>
        </p:spPr>
      </p:sp>
      <p:sp>
        <p:nvSpPr>
          <p:cNvPr id="1124355" name="Rectangle 3"/>
          <p:cNvSpPr>
            <a:spLocks noGrp="1" noChangeArrowheads="1"/>
          </p:cNvSpPr>
          <p:nvPr>
            <p:ph type="body" idx="1"/>
          </p:nvPr>
        </p:nvSpPr>
        <p:spPr>
          <a:xfrm>
            <a:off x="914400" y="4343400"/>
            <a:ext cx="5029200" cy="4114800"/>
          </a:xfrm>
        </p:spPr>
        <p:txBody>
          <a:bodyPr/>
          <a:lstStyle/>
          <a:p>
            <a:r>
              <a:rPr lang="en-US" sz="1000" b="1"/>
              <a:t>Video 08: Chemical Bonds</a:t>
            </a:r>
            <a:r>
              <a:rPr lang="en-US" sz="1000"/>
              <a:t/>
            </a:r>
            <a:br>
              <a:rPr lang="en-US" sz="1000"/>
            </a:br>
            <a:r>
              <a:rPr lang="en-US" sz="1000"/>
              <a:t>The differences between ionic and covalent bonds are explained by the use of scientific models and examples from nature. (added 2006/10/08)</a:t>
            </a:r>
            <a:br>
              <a:rPr lang="en-US" sz="1000"/>
            </a:br>
            <a:r>
              <a:rPr lang="en-US" sz="1000"/>
              <a:t>World of Chemistry </a:t>
            </a:r>
            <a:r>
              <a:rPr lang="en-US" sz="1000" b="1"/>
              <a:t>&gt;</a:t>
            </a:r>
            <a:r>
              <a:rPr lang="en-US" sz="1000"/>
              <a:t> http://www.learner.org/vod/vod_window.html?pid=800</a:t>
            </a:r>
          </a:p>
          <a:p>
            <a:endParaRPr lang="en-US" sz="1000"/>
          </a:p>
          <a:p>
            <a:r>
              <a:rPr lang="en-US" sz="1000" b="1"/>
              <a:t>Video 09: Molecular Architecture</a:t>
            </a:r>
            <a:r>
              <a:rPr lang="en-US" sz="1000"/>
              <a:t/>
            </a:r>
            <a:br>
              <a:rPr lang="en-US" sz="1000"/>
            </a:br>
            <a:r>
              <a:rPr lang="en-US" sz="1000"/>
              <a:t>The program examines isomers and how the electronic structure of a molecule's elements and bonds affects its shape and physical properties. (added 2006/10/08)</a:t>
            </a:r>
            <a:br>
              <a:rPr lang="en-US" sz="1000"/>
            </a:br>
            <a:r>
              <a:rPr lang="en-US" sz="1000"/>
              <a:t>World of Chemistry </a:t>
            </a:r>
            <a:r>
              <a:rPr lang="en-US" sz="1000" b="1"/>
              <a:t>&gt;</a:t>
            </a:r>
            <a:r>
              <a:rPr lang="en-US" sz="1000"/>
              <a:t> http://www.learner.org/vod/vod_window.html?pid=801</a:t>
            </a:r>
          </a:p>
          <a:p>
            <a:endParaRPr lang="en-US" sz="1000"/>
          </a:p>
          <a:p>
            <a:pPr>
              <a:spcBef>
                <a:spcPct val="0"/>
              </a:spcBef>
            </a:pPr>
            <a:endParaRPr lang="en-US" sz="1000"/>
          </a:p>
          <a:p>
            <a:pPr>
              <a:spcBef>
                <a:spcPct val="0"/>
              </a:spcBef>
            </a:pPr>
            <a:r>
              <a:rPr lang="en-US" sz="1000">
                <a:solidFill>
                  <a:srgbClr val="000000"/>
                </a:solidFill>
              </a:rPr>
              <a:t>Journey through the exciting world of chemistry with Nobel laureate Roald Hoffman as your guide.  </a:t>
            </a:r>
          </a:p>
          <a:p>
            <a:r>
              <a:rPr lang="en-US" sz="1000">
                <a:solidFill>
                  <a:srgbClr val="000000"/>
                </a:solidFill>
              </a:rPr>
              <a:t>The foundations of chemical structures and their behavior are explored through computer animation, </a:t>
            </a:r>
          </a:p>
          <a:p>
            <a:r>
              <a:rPr lang="en-US" sz="1000">
                <a:solidFill>
                  <a:srgbClr val="000000"/>
                </a:solidFill>
              </a:rPr>
              <a:t>demonstrations, and on-site footage at working industrial and research labs.  Distinguished scientists </a:t>
            </a:r>
          </a:p>
          <a:p>
            <a:r>
              <a:rPr lang="en-US" sz="1000">
                <a:solidFill>
                  <a:srgbClr val="000000"/>
                </a:solidFill>
              </a:rPr>
              <a:t>discuss yesterday’s breakthroughs and today’s challenged.  </a:t>
            </a:r>
          </a:p>
          <a:p>
            <a:r>
              <a:rPr lang="en-US" sz="1000">
                <a:solidFill>
                  <a:srgbClr val="000000"/>
                </a:solidFill>
              </a:rPr>
              <a:t> </a:t>
            </a:r>
          </a:p>
          <a:p>
            <a:r>
              <a:rPr lang="en-US" sz="1000">
                <a:solidFill>
                  <a:srgbClr val="000000"/>
                </a:solidFill>
              </a:rPr>
              <a:t>Produced by the University of Maryland and the Educational Film Center.  </a:t>
            </a:r>
          </a:p>
          <a:p>
            <a:r>
              <a:rPr lang="en-US" sz="1000">
                <a:solidFill>
                  <a:srgbClr val="000000"/>
                </a:solidFill>
              </a:rPr>
              <a:t>Released on cassette:  Fall 1989     The Annenberg/ / CPB Collection  1-800-LEARNER</a:t>
            </a:r>
          </a:p>
          <a:p>
            <a:endParaRPr lang="en-US" sz="10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8" name="Rectangle 2"/>
          <p:cNvSpPr>
            <a:spLocks noRot="1" noChangeArrowheads="1" noTextEdit="1"/>
          </p:cNvSpPr>
          <p:nvPr>
            <p:ph type="sldImg"/>
          </p:nvPr>
        </p:nvSpPr>
        <p:spPr>
          <a:ln/>
        </p:spPr>
      </p:sp>
      <p:sp>
        <p:nvSpPr>
          <p:cNvPr id="1166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Ro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2" name="Rectangle 2"/>
          <p:cNvSpPr>
            <a:spLocks noRot="1" noChangeArrowheads="1" noTextEdit="1"/>
          </p:cNvSpPr>
          <p:nvPr>
            <p:ph type="sldImg"/>
          </p:nvPr>
        </p:nvSpPr>
        <p:spPr>
          <a:ln/>
        </p:spPr>
      </p:sp>
      <p:sp>
        <p:nvSpPr>
          <p:cNvPr id="1167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2"/>
          <p:cNvSpPr>
            <a:spLocks noRot="1" noChangeArrowheads="1" noTextEdit="1"/>
          </p:cNvSpPr>
          <p:nvPr>
            <p:ph type="sldImg"/>
          </p:nvPr>
        </p:nvSpPr>
        <p:spPr>
          <a:ln/>
        </p:spPr>
      </p:sp>
      <p:sp>
        <p:nvSpPr>
          <p:cNvPr id="1168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2"/>
          <p:cNvSpPr>
            <a:spLocks noRot="1" noChangeArrowheads="1" noTextEdit="1"/>
          </p:cNvSpPr>
          <p:nvPr>
            <p:ph type="sldImg"/>
          </p:nvPr>
        </p:nvSpPr>
        <p:spPr>
          <a:xfrm>
            <a:off x="1143000" y="685800"/>
            <a:ext cx="4573588" cy="3430588"/>
          </a:xfrm>
          <a:ln/>
        </p:spPr>
      </p:sp>
      <p:sp>
        <p:nvSpPr>
          <p:cNvPr id="1137667" name="Rectangle 3"/>
          <p:cNvSpPr>
            <a:spLocks noGrp="1" noChangeArrowheads="1"/>
          </p:cNvSpPr>
          <p:nvPr>
            <p:ph type="body" idx="1"/>
          </p:nvPr>
        </p:nvSpPr>
        <p:spPr>
          <a:xfrm>
            <a:off x="914400" y="4343400"/>
            <a:ext cx="5029200" cy="4114800"/>
          </a:xfrm>
        </p:spPr>
        <p:txBody>
          <a:bodyPr/>
          <a:lstStyle/>
          <a:p>
            <a:endParaRPr lang="en-CA"/>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p:cNvSpPr>
            <a:spLocks noRot="1" noChangeArrowheads="1" noTextEdit="1"/>
          </p:cNvSpPr>
          <p:nvPr>
            <p:ph type="sldImg"/>
          </p:nvPr>
        </p:nvSpPr>
        <p:spPr>
          <a:xfrm>
            <a:off x="1143000" y="685800"/>
            <a:ext cx="4573588" cy="3430588"/>
          </a:xfrm>
          <a:ln/>
        </p:spPr>
      </p:sp>
      <p:sp>
        <p:nvSpPr>
          <p:cNvPr id="1139715" name="Rectangle 3"/>
          <p:cNvSpPr>
            <a:spLocks noGrp="1" noChangeArrowheads="1"/>
          </p:cNvSpPr>
          <p:nvPr>
            <p:ph type="body" idx="1"/>
          </p:nvPr>
        </p:nvSpPr>
        <p:spPr>
          <a:xfrm>
            <a:off x="914400" y="4343400"/>
            <a:ext cx="5029200" cy="4114800"/>
          </a:xfrm>
        </p:spPr>
        <p:txBody>
          <a:bodyPr/>
          <a:lstStyle/>
          <a:p>
            <a:endParaRPr lang="en-CA"/>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Ro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Rot="1" noChangeArrowheads="1" noTextEdit="1"/>
          </p:cNvSpPr>
          <p:nvPr>
            <p:ph type="sldImg"/>
          </p:nvPr>
        </p:nvSpPr>
        <p:spPr>
          <a:ln/>
        </p:spPr>
      </p:sp>
      <p:sp>
        <p:nvSpPr>
          <p:cNvPr id="1159171" name="Rectangle 3"/>
          <p:cNvSpPr>
            <a:spLocks noGrp="1" noChangeArrowheads="1"/>
          </p:cNvSpPr>
          <p:nvPr>
            <p:ph type="body" idx="1"/>
          </p:nvPr>
        </p:nvSpPr>
        <p:spPr/>
        <p:txBody>
          <a:bodyPr/>
          <a:lstStyle/>
          <a:p>
            <a:r>
              <a:rPr lang="en-US"/>
              <a:t>London dispersion forces are strongest between very large molecules because the area of the molecule that can become temporarily polarized is larger.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2"/>
          <p:cNvSpPr>
            <a:spLocks noRot="1" noChangeArrowheads="1" noTextEdit="1"/>
          </p:cNvSpPr>
          <p:nvPr>
            <p:ph type="sldImg"/>
          </p:nvPr>
        </p:nvSpPr>
        <p:spPr>
          <a:ln/>
        </p:spPr>
      </p:sp>
      <p:sp>
        <p:nvSpPr>
          <p:cNvPr id="1169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4" name="Rectangle 2"/>
          <p:cNvSpPr>
            <a:spLocks noRot="1" noChangeArrowheads="1" noTextEdit="1"/>
          </p:cNvSpPr>
          <p:nvPr>
            <p:ph type="sldImg"/>
          </p:nvPr>
        </p:nvSpPr>
        <p:spPr>
          <a:ln/>
        </p:spPr>
      </p:sp>
      <p:sp>
        <p:nvSpPr>
          <p:cNvPr id="1170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Rot="1" noChangeArrowheads="1" noTextEdit="1"/>
          </p:cNvSpPr>
          <p:nvPr>
            <p:ph type="sldImg"/>
          </p:nvPr>
        </p:nvSpPr>
        <p:spPr>
          <a:ln/>
        </p:spPr>
      </p:sp>
      <p:sp>
        <p:nvSpPr>
          <p:cNvPr id="118787" name="Rectangle 3"/>
          <p:cNvSpPr>
            <a:spLocks noGrp="1" noChangeArrowheads="1"/>
          </p:cNvSpPr>
          <p:nvPr>
            <p:ph type="body" idx="1"/>
          </p:nvPr>
        </p:nvSpPr>
        <p:spPr/>
        <p:txBody>
          <a:bodyPr/>
          <a:lstStyle/>
          <a:p>
            <a:pPr>
              <a:buFont typeface="Symbol" pitchFamily="18" charset="2"/>
              <a:buNone/>
            </a:pPr>
            <a:r>
              <a:rPr lang="en-US" b="1"/>
              <a:t>Different ways of representing the structure of a molecule</a:t>
            </a:r>
          </a:p>
          <a:p>
            <a:pPr>
              <a:buFont typeface="Symbol" pitchFamily="18" charset="2"/>
              <a:buNone/>
            </a:pPr>
            <a:endParaRPr lang="en-US" sz="500" b="1"/>
          </a:p>
          <a:p>
            <a:pPr lvl="2"/>
            <a:r>
              <a:rPr lang="en-US" sz="600"/>
              <a:t>    </a:t>
            </a:r>
            <a:r>
              <a:rPr lang="en-US"/>
              <a:t>1. Molecular formula gives only the number of each kind of atom present.</a:t>
            </a:r>
          </a:p>
          <a:p>
            <a:pPr lvl="2"/>
            <a:r>
              <a:rPr lang="en-US"/>
              <a:t>    2. Structural formula shows which atoms are present</a:t>
            </a:r>
          </a:p>
          <a:p>
            <a:pPr lvl="2"/>
            <a:r>
              <a:rPr lang="en-US"/>
              <a:t>    3. Ball and stick model shows the atoms as spheres and the bonds as sticks.</a:t>
            </a:r>
          </a:p>
          <a:p>
            <a:pPr lvl="2"/>
            <a:r>
              <a:rPr lang="en-US"/>
              <a:t>    4. A perspective drawing, called a </a:t>
            </a:r>
            <a:r>
              <a:rPr lang="en-US" i="1"/>
              <a:t>wedge-and-dash</a:t>
            </a:r>
            <a:r>
              <a:rPr lang="en-US"/>
              <a:t> </a:t>
            </a:r>
            <a:r>
              <a:rPr lang="en-US" i="1"/>
              <a:t>representation,</a:t>
            </a:r>
            <a:r>
              <a:rPr lang="en-US"/>
              <a:t> attempts to show the three-dimensional structure of the molecule.</a:t>
            </a:r>
          </a:p>
          <a:p>
            <a:pPr lvl="2"/>
            <a:r>
              <a:rPr lang="en-US"/>
              <a:t>    5. The space-filling model shows the atoms in the molecule but not the bonds.</a:t>
            </a:r>
          </a:p>
          <a:p>
            <a:pPr lvl="2"/>
            <a:r>
              <a:rPr lang="en-US"/>
              <a:t>    6. The condensed structural formula is the easiest and most common way to represent a molecule—it omits the lines representing bonds between atoms and   </a:t>
            </a:r>
          </a:p>
          <a:p>
            <a:pPr lvl="2"/>
            <a:r>
              <a:rPr lang="en-US"/>
              <a:t>        simply lists the atoms bonded to a given atom next to it.  Multiple groups attached  to the same atom are shown in parentheses, followed by a subscript that </a:t>
            </a:r>
          </a:p>
          <a:p>
            <a:pPr lvl="2"/>
            <a:r>
              <a:rPr lang="en-US"/>
              <a:t>        indicates the number of such groups.</a:t>
            </a:r>
          </a:p>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8" name="Rectangle 2"/>
          <p:cNvSpPr>
            <a:spLocks noRot="1" noChangeArrowheads="1" noTextEdit="1"/>
          </p:cNvSpPr>
          <p:nvPr>
            <p:ph type="sldImg"/>
          </p:nvPr>
        </p:nvSpPr>
        <p:spPr>
          <a:ln/>
        </p:spPr>
      </p:sp>
      <p:sp>
        <p:nvSpPr>
          <p:cNvPr id="1171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482" name="Rectangle 2"/>
          <p:cNvSpPr>
            <a:spLocks noRot="1" noChangeArrowheads="1" noTextEdit="1"/>
          </p:cNvSpPr>
          <p:nvPr>
            <p:ph type="sldImg"/>
          </p:nvPr>
        </p:nvSpPr>
        <p:spPr>
          <a:ln/>
        </p:spPr>
      </p:sp>
      <p:sp>
        <p:nvSpPr>
          <p:cNvPr id="1172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6" name="Rectangle 2"/>
          <p:cNvSpPr>
            <a:spLocks noRot="1" noChangeArrowheads="1" noTextEdit="1"/>
          </p:cNvSpPr>
          <p:nvPr>
            <p:ph type="sldImg"/>
          </p:nvPr>
        </p:nvSpPr>
        <p:spPr>
          <a:ln/>
        </p:spPr>
      </p:sp>
      <p:sp>
        <p:nvSpPr>
          <p:cNvPr id="1173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Rectangle 2"/>
          <p:cNvSpPr>
            <a:spLocks noRot="1" noChangeArrowheads="1" noTextEdit="1"/>
          </p:cNvSpPr>
          <p:nvPr>
            <p:ph type="sldImg"/>
          </p:nvPr>
        </p:nvSpPr>
        <p:spPr>
          <a:ln/>
        </p:spPr>
      </p:sp>
      <p:sp>
        <p:nvSpPr>
          <p:cNvPr id="1174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554" name="Rectangle 2"/>
          <p:cNvSpPr>
            <a:spLocks noRot="1" noChangeArrowheads="1" noTextEdit="1"/>
          </p:cNvSpPr>
          <p:nvPr>
            <p:ph type="sldImg"/>
          </p:nvPr>
        </p:nvSpPr>
        <p:spPr>
          <a:ln/>
        </p:spPr>
      </p:sp>
      <p:sp>
        <p:nvSpPr>
          <p:cNvPr id="1175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Rectangle 2"/>
          <p:cNvSpPr>
            <a:spLocks noRot="1" noChangeArrowheads="1" noTextEdit="1"/>
          </p:cNvSpPr>
          <p:nvPr>
            <p:ph type="sldImg"/>
          </p:nvPr>
        </p:nvSpPr>
        <p:spPr>
          <a:ln/>
        </p:spPr>
      </p:sp>
      <p:sp>
        <p:nvSpPr>
          <p:cNvPr id="1176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02" name="Rectangle 2"/>
          <p:cNvSpPr>
            <a:spLocks noRot="1" noChangeArrowheads="1" noTextEdit="1"/>
          </p:cNvSpPr>
          <p:nvPr>
            <p:ph type="sldImg"/>
          </p:nvPr>
        </p:nvSpPr>
        <p:spPr>
          <a:ln/>
        </p:spPr>
      </p:sp>
      <p:sp>
        <p:nvSpPr>
          <p:cNvPr id="1177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626" name="Rectangle 2"/>
          <p:cNvSpPr>
            <a:spLocks noRot="1" noChangeArrowheads="1" noTextEdit="1"/>
          </p:cNvSpPr>
          <p:nvPr>
            <p:ph type="sldImg"/>
          </p:nvPr>
        </p:nvSpPr>
        <p:spPr>
          <a:ln/>
        </p:spPr>
      </p:sp>
      <p:sp>
        <p:nvSpPr>
          <p:cNvPr id="1178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650" name="Rectangle 2"/>
          <p:cNvSpPr>
            <a:spLocks noRot="1" noChangeArrowheads="1" noTextEdit="1"/>
          </p:cNvSpPr>
          <p:nvPr>
            <p:ph type="sldImg"/>
          </p:nvPr>
        </p:nvSpPr>
        <p:spPr>
          <a:ln/>
        </p:spPr>
      </p:sp>
      <p:sp>
        <p:nvSpPr>
          <p:cNvPr id="1179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p:cNvSpPr>
            <a:spLocks noRot="1" noChangeArrowheads="1" noTextEdit="1"/>
          </p:cNvSpPr>
          <p:nvPr>
            <p:ph type="sldImg"/>
          </p:nvPr>
        </p:nvSpPr>
        <p:spPr>
          <a:ln/>
        </p:spPr>
      </p:sp>
      <p:sp>
        <p:nvSpPr>
          <p:cNvPr id="1180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Rot="1" noChangeArrowheads="1" noTextEdit="1"/>
          </p:cNvSpPr>
          <p:nvPr>
            <p:ph type="sldImg"/>
          </p:nvPr>
        </p:nvSpPr>
        <p:spPr>
          <a:ln/>
        </p:spPr>
      </p:sp>
      <p:sp>
        <p:nvSpPr>
          <p:cNvPr id="94822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698" name="Rectangle 2"/>
          <p:cNvSpPr>
            <a:spLocks noRot="1" noChangeArrowheads="1" noTextEdit="1"/>
          </p:cNvSpPr>
          <p:nvPr>
            <p:ph type="sldImg"/>
          </p:nvPr>
        </p:nvSpPr>
        <p:spPr>
          <a:ln/>
        </p:spPr>
      </p:sp>
      <p:sp>
        <p:nvSpPr>
          <p:cNvPr id="1181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722" name="Rectangle 2"/>
          <p:cNvSpPr>
            <a:spLocks noRot="1" noChangeArrowheads="1" noTextEdit="1"/>
          </p:cNvSpPr>
          <p:nvPr>
            <p:ph type="sldImg"/>
          </p:nvPr>
        </p:nvSpPr>
        <p:spPr>
          <a:ln/>
        </p:spPr>
      </p:sp>
      <p:sp>
        <p:nvSpPr>
          <p:cNvPr id="1182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746" name="Rectangle 2"/>
          <p:cNvSpPr>
            <a:spLocks noRot="1" noChangeArrowheads="1" noTextEdit="1"/>
          </p:cNvSpPr>
          <p:nvPr>
            <p:ph type="sldImg"/>
          </p:nvPr>
        </p:nvSpPr>
        <p:spPr>
          <a:ln/>
        </p:spPr>
      </p:sp>
      <p:sp>
        <p:nvSpPr>
          <p:cNvPr id="1183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770" name="Rectangle 2"/>
          <p:cNvSpPr>
            <a:spLocks noRot="1" noChangeArrowheads="1" noTextEdit="1"/>
          </p:cNvSpPr>
          <p:nvPr>
            <p:ph type="sldImg"/>
          </p:nvPr>
        </p:nvSpPr>
        <p:spPr>
          <a:ln/>
        </p:spPr>
      </p:sp>
      <p:sp>
        <p:nvSpPr>
          <p:cNvPr id="1184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794" name="Rectangle 2"/>
          <p:cNvSpPr>
            <a:spLocks noRot="1" noChangeArrowheads="1" noTextEdit="1"/>
          </p:cNvSpPr>
          <p:nvPr>
            <p:ph type="sldImg"/>
          </p:nvPr>
        </p:nvSpPr>
        <p:spPr>
          <a:ln/>
        </p:spPr>
      </p:sp>
      <p:sp>
        <p:nvSpPr>
          <p:cNvPr id="1185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818" name="Rectangle 2"/>
          <p:cNvSpPr>
            <a:spLocks noRot="1" noChangeArrowheads="1" noTextEdit="1"/>
          </p:cNvSpPr>
          <p:nvPr>
            <p:ph type="sldImg"/>
          </p:nvPr>
        </p:nvSpPr>
        <p:spPr>
          <a:ln/>
        </p:spPr>
      </p:sp>
      <p:sp>
        <p:nvSpPr>
          <p:cNvPr id="1186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42" name="Rectangle 2"/>
          <p:cNvSpPr>
            <a:spLocks noRot="1" noChangeArrowheads="1" noTextEdit="1"/>
          </p:cNvSpPr>
          <p:nvPr>
            <p:ph type="sldImg"/>
          </p:nvPr>
        </p:nvSpPr>
        <p:spPr>
          <a:ln/>
        </p:spPr>
      </p:sp>
      <p:sp>
        <p:nvSpPr>
          <p:cNvPr id="1187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66" name="Rectangle 2"/>
          <p:cNvSpPr>
            <a:spLocks noRot="1" noChangeArrowheads="1" noTextEdit="1"/>
          </p:cNvSpPr>
          <p:nvPr>
            <p:ph type="sldImg"/>
          </p:nvPr>
        </p:nvSpPr>
        <p:spPr>
          <a:ln/>
        </p:spPr>
      </p:sp>
      <p:sp>
        <p:nvSpPr>
          <p:cNvPr id="1188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890" name="Rectangle 2"/>
          <p:cNvSpPr>
            <a:spLocks noRot="1" noChangeArrowheads="1" noTextEdit="1"/>
          </p:cNvSpPr>
          <p:nvPr>
            <p:ph type="sldImg"/>
          </p:nvPr>
        </p:nvSpPr>
        <p:spPr>
          <a:ln/>
        </p:spPr>
      </p:sp>
      <p:sp>
        <p:nvSpPr>
          <p:cNvPr id="1189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914" name="Rectangle 2"/>
          <p:cNvSpPr>
            <a:spLocks noRot="1" noChangeArrowheads="1" noTextEdit="1"/>
          </p:cNvSpPr>
          <p:nvPr>
            <p:ph type="sldImg"/>
          </p:nvPr>
        </p:nvSpPr>
        <p:spPr>
          <a:ln/>
        </p:spPr>
      </p:sp>
      <p:sp>
        <p:nvSpPr>
          <p:cNvPr id="1190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2"/>
          <p:cNvSpPr>
            <a:spLocks noRot="1" noChangeArrowheads="1" noTextEdit="1"/>
          </p:cNvSpPr>
          <p:nvPr>
            <p:ph type="sldImg"/>
          </p:nvPr>
        </p:nvSpPr>
        <p:spPr>
          <a:ln/>
        </p:spPr>
      </p:sp>
      <p:sp>
        <p:nvSpPr>
          <p:cNvPr id="95027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1938" name="Rectangle 2"/>
          <p:cNvSpPr>
            <a:spLocks noRot="1" noChangeArrowheads="1" noTextEdit="1"/>
          </p:cNvSpPr>
          <p:nvPr>
            <p:ph type="sldImg"/>
          </p:nvPr>
        </p:nvSpPr>
        <p:spPr>
          <a:ln/>
        </p:spPr>
      </p:sp>
      <p:sp>
        <p:nvSpPr>
          <p:cNvPr id="1191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962" name="Rectangle 2"/>
          <p:cNvSpPr>
            <a:spLocks noRot="1" noChangeArrowheads="1" noTextEdit="1"/>
          </p:cNvSpPr>
          <p:nvPr>
            <p:ph type="sldImg"/>
          </p:nvPr>
        </p:nvSpPr>
        <p:spPr>
          <a:ln/>
        </p:spPr>
      </p:sp>
      <p:sp>
        <p:nvSpPr>
          <p:cNvPr id="1192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986" name="Rectangle 2"/>
          <p:cNvSpPr>
            <a:spLocks noRot="1" noChangeArrowheads="1" noTextEdit="1"/>
          </p:cNvSpPr>
          <p:nvPr>
            <p:ph type="sldImg"/>
          </p:nvPr>
        </p:nvSpPr>
        <p:spPr>
          <a:ln/>
        </p:spPr>
      </p:sp>
      <p:sp>
        <p:nvSpPr>
          <p:cNvPr id="1193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010" name="Rectangle 2"/>
          <p:cNvSpPr>
            <a:spLocks noRot="1" noChangeArrowheads="1" noTextEdit="1"/>
          </p:cNvSpPr>
          <p:nvPr>
            <p:ph type="sldImg"/>
          </p:nvPr>
        </p:nvSpPr>
        <p:spPr>
          <a:ln/>
        </p:spPr>
      </p:sp>
      <p:sp>
        <p:nvSpPr>
          <p:cNvPr id="1195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034" name="Rectangle 2"/>
          <p:cNvSpPr>
            <a:spLocks noRot="1" noChangeArrowheads="1" noTextEdit="1"/>
          </p:cNvSpPr>
          <p:nvPr>
            <p:ph type="sldImg"/>
          </p:nvPr>
        </p:nvSpPr>
        <p:spPr>
          <a:ln/>
        </p:spPr>
      </p:sp>
      <p:sp>
        <p:nvSpPr>
          <p:cNvPr id="1196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8" name="Rectangle 2"/>
          <p:cNvSpPr>
            <a:spLocks noRot="1" noChangeArrowheads="1" noTextEdit="1"/>
          </p:cNvSpPr>
          <p:nvPr>
            <p:ph type="sldImg"/>
          </p:nvPr>
        </p:nvSpPr>
        <p:spPr>
          <a:ln/>
        </p:spPr>
      </p:sp>
      <p:sp>
        <p:nvSpPr>
          <p:cNvPr id="1197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82" name="Rectangle 2"/>
          <p:cNvSpPr>
            <a:spLocks noRot="1" noChangeArrowheads="1" noTextEdit="1"/>
          </p:cNvSpPr>
          <p:nvPr>
            <p:ph type="sldImg"/>
          </p:nvPr>
        </p:nvSpPr>
        <p:spPr>
          <a:ln/>
        </p:spPr>
      </p:sp>
      <p:sp>
        <p:nvSpPr>
          <p:cNvPr id="1198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6" name="Rectangle 2"/>
          <p:cNvSpPr>
            <a:spLocks noRot="1" noChangeArrowheads="1" noTextEdit="1"/>
          </p:cNvSpPr>
          <p:nvPr>
            <p:ph type="sldImg"/>
          </p:nvPr>
        </p:nvSpPr>
        <p:spPr>
          <a:ln/>
        </p:spPr>
      </p:sp>
      <p:sp>
        <p:nvSpPr>
          <p:cNvPr id="1199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130" name="Rectangle 2"/>
          <p:cNvSpPr>
            <a:spLocks noRot="1" noChangeArrowheads="1" noTextEdit="1"/>
          </p:cNvSpPr>
          <p:nvPr>
            <p:ph type="sldImg"/>
          </p:nvPr>
        </p:nvSpPr>
        <p:spPr>
          <a:ln/>
        </p:spPr>
      </p:sp>
      <p:sp>
        <p:nvSpPr>
          <p:cNvPr id="1200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154" name="Rectangle 2"/>
          <p:cNvSpPr>
            <a:spLocks noRot="1" noChangeArrowheads="1" noTextEdit="1"/>
          </p:cNvSpPr>
          <p:nvPr>
            <p:ph type="sldImg"/>
          </p:nvPr>
        </p:nvSpPr>
        <p:spPr>
          <a:ln/>
        </p:spPr>
      </p:sp>
      <p:sp>
        <p:nvSpPr>
          <p:cNvPr id="1201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2"/>
          <p:cNvSpPr>
            <a:spLocks noRot="1" noChangeArrowheads="1" noTextEdit="1"/>
          </p:cNvSpPr>
          <p:nvPr>
            <p:ph type="sldImg"/>
          </p:nvPr>
        </p:nvSpPr>
        <p:spPr>
          <a:ln/>
        </p:spPr>
      </p:sp>
      <p:sp>
        <p:nvSpPr>
          <p:cNvPr id="95232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Rot="1" noChangeArrowheads="1" noTextEdit="1"/>
          </p:cNvSpPr>
          <p:nvPr>
            <p:ph type="sldImg"/>
          </p:nvPr>
        </p:nvSpPr>
        <p:spPr>
          <a:ln/>
        </p:spPr>
      </p:sp>
      <p:sp>
        <p:nvSpPr>
          <p:cNvPr id="1202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202" name="Rectangle 2"/>
          <p:cNvSpPr>
            <a:spLocks noRot="1" noChangeArrowheads="1" noTextEdit="1"/>
          </p:cNvSpPr>
          <p:nvPr>
            <p:ph type="sldImg"/>
          </p:nvPr>
        </p:nvSpPr>
        <p:spPr>
          <a:ln/>
        </p:spPr>
      </p:sp>
      <p:sp>
        <p:nvSpPr>
          <p:cNvPr id="1203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226" name="Rectangle 2"/>
          <p:cNvSpPr>
            <a:spLocks noRot="1" noChangeArrowheads="1" noTextEdit="1"/>
          </p:cNvSpPr>
          <p:nvPr>
            <p:ph type="sldImg"/>
          </p:nvPr>
        </p:nvSpPr>
        <p:spPr>
          <a:ln/>
        </p:spPr>
      </p:sp>
      <p:sp>
        <p:nvSpPr>
          <p:cNvPr id="1204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50" name="Rectangle 2"/>
          <p:cNvSpPr>
            <a:spLocks noRot="1" noChangeArrowheads="1" noTextEdit="1"/>
          </p:cNvSpPr>
          <p:nvPr>
            <p:ph type="sldImg"/>
          </p:nvPr>
        </p:nvSpPr>
        <p:spPr>
          <a:ln/>
        </p:spPr>
      </p:sp>
      <p:sp>
        <p:nvSpPr>
          <p:cNvPr id="1205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Rot="1" noChangeArrowheads="1" noTextEdit="1"/>
          </p:cNvSpPr>
          <p:nvPr>
            <p:ph type="sldImg"/>
          </p:nvPr>
        </p:nvSpPr>
        <p:spPr>
          <a:ln/>
        </p:spPr>
      </p:sp>
      <p:sp>
        <p:nvSpPr>
          <p:cNvPr id="195587" name="Rectangle 3"/>
          <p:cNvSpPr>
            <a:spLocks noGrp="1" noChangeArrowheads="1"/>
          </p:cNvSpPr>
          <p:nvPr>
            <p:ph type="body" idx="1"/>
          </p:nvPr>
        </p:nvSpPr>
        <p:spPr/>
        <p:txBody>
          <a:bodyPr/>
          <a:lstStyle/>
          <a:p>
            <a:pPr>
              <a:lnSpc>
                <a:spcPct val="95000"/>
              </a:lnSpc>
              <a:spcBef>
                <a:spcPct val="0"/>
              </a:spcBef>
            </a:pPr>
            <a:r>
              <a:rPr lang="en-US">
                <a:solidFill>
                  <a:srgbClr val="000099"/>
                </a:solidFill>
              </a:rPr>
              <a:t>We have seen that molecules can have a separation of charge</a:t>
            </a:r>
          </a:p>
          <a:p>
            <a:pPr>
              <a:lnSpc>
                <a:spcPct val="95000"/>
              </a:lnSpc>
              <a:spcBef>
                <a:spcPct val="0"/>
              </a:spcBef>
            </a:pPr>
            <a:r>
              <a:rPr lang="en-US">
                <a:solidFill>
                  <a:srgbClr val="000099"/>
                </a:solidFill>
              </a:rPr>
              <a:t>This happens in both ionic and polar bonds (the greater the EN, the greater the dipoles)</a:t>
            </a:r>
          </a:p>
          <a:p>
            <a:pPr>
              <a:lnSpc>
                <a:spcPct val="95000"/>
              </a:lnSpc>
              <a:spcBef>
                <a:spcPct val="0"/>
              </a:spcBef>
            </a:pPr>
            <a:r>
              <a:rPr lang="en-US">
                <a:solidFill>
                  <a:srgbClr val="000099"/>
                </a:solidFill>
              </a:rPr>
              <a:t>Molecules are attracted to each other in a compound by these +ve and -ve forces</a:t>
            </a:r>
            <a:endParaRPr lang="en-US">
              <a:solidFill>
                <a:srgbClr val="000099"/>
              </a:solidFill>
              <a:sym typeface="Symbol" pitchFamily="18" charset="2"/>
            </a:endParaRPr>
          </a:p>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Ro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Ro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Ro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Rot="1" noChangeArrowheads="1" noTextEdit="1"/>
          </p:cNvSpPr>
          <p:nvPr>
            <p:ph type="sldImg"/>
          </p:nvPr>
        </p:nvSpPr>
        <p:spPr>
          <a:ln/>
        </p:spPr>
      </p:sp>
      <p:sp>
        <p:nvSpPr>
          <p:cNvPr id="131075" name="Rectangle 3"/>
          <p:cNvSpPr>
            <a:spLocks noGrp="1" noChangeArrowheads="1"/>
          </p:cNvSpPr>
          <p:nvPr>
            <p:ph type="body" idx="1"/>
          </p:nvPr>
        </p:nvSpPr>
        <p:spPr/>
        <p:txBody>
          <a:bodyPr/>
          <a:lstStyle/>
          <a:p>
            <a:r>
              <a:rPr lang="en-US"/>
              <a:t>In complex molecules that contain polar covalent bonds, the three-dimensional geometry and the compound’s symmetry determine if there is a net dipole moment </a:t>
            </a:r>
          </a:p>
          <a:p>
            <a:r>
              <a:rPr lang="en-US"/>
              <a:t>	•   Mathematically, dipole moments are </a:t>
            </a:r>
            <a:r>
              <a:rPr lang="en-US" i="1"/>
              <a:t>vectors</a:t>
            </a:r>
            <a:r>
              <a:rPr lang="en-US"/>
              <a:t>; they possess both a </a:t>
            </a:r>
            <a:r>
              <a:rPr lang="en-US" i="1"/>
              <a:t>magnitude</a:t>
            </a:r>
            <a:r>
              <a:rPr lang="en-US"/>
              <a:t> and a </a:t>
            </a:r>
            <a:r>
              <a:rPr lang="en-US" i="1"/>
              <a:t>direction</a:t>
            </a:r>
          </a:p>
          <a:p>
            <a:r>
              <a:rPr lang="en-US"/>
              <a:t>	•   Dipole moment of a molecule is the </a:t>
            </a:r>
            <a:r>
              <a:rPr lang="en-US" i="1"/>
              <a:t>vector sum</a:t>
            </a:r>
            <a:r>
              <a:rPr lang="en-US"/>
              <a:t> of the dipole moments of the individual bonds in the molecule</a:t>
            </a:r>
          </a:p>
          <a:p>
            <a:r>
              <a:rPr lang="en-US"/>
              <a:t>	•   If the individual bond dipole moments cancel one another, there is no net dipole moment</a:t>
            </a:r>
          </a:p>
          <a:p>
            <a:r>
              <a:rPr lang="en-US"/>
              <a:t>	•   Molecular structures that are highly symmetrical  (tetrahedral and square planar AB</a:t>
            </a:r>
            <a:r>
              <a:rPr lang="en-US" baseline="-25000"/>
              <a:t>4</a:t>
            </a:r>
            <a:r>
              <a:rPr lang="en-US"/>
              <a:t>, trigonal bipyramidal AB</a:t>
            </a:r>
            <a:r>
              <a:rPr lang="en-US" baseline="-25000"/>
              <a:t>5</a:t>
            </a:r>
            <a:r>
              <a:rPr lang="en-US"/>
              <a:t>, and octahedral AB</a:t>
            </a:r>
            <a:r>
              <a:rPr lang="en-US" baseline="-25000"/>
              <a:t>6</a:t>
            </a:r>
            <a:r>
              <a:rPr lang="en-US"/>
              <a:t>) have no net dipole moment; individual bond dipole moments completely 			cancel out</a:t>
            </a:r>
          </a:p>
          <a:p>
            <a:r>
              <a:rPr lang="en-US"/>
              <a:t>	•   In molecules and ions that have V-shaped, trigonal pyramidal, seesaw, T-shaped, and square pyramidal geometries, the bond dipole moments cannot cancel one another and they have a nonzero dipole moment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Ro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en-US"/>
              <a:t>Students often confuse </a:t>
            </a:r>
            <a:r>
              <a:rPr lang="en-US" i="1"/>
              <a:t>electron-domain</a:t>
            </a:r>
            <a:r>
              <a:rPr lang="en-US"/>
              <a:t> geometry with </a:t>
            </a:r>
            <a:r>
              <a:rPr lang="en-US" i="1"/>
              <a:t>molecular </a:t>
            </a:r>
            <a:r>
              <a:rPr lang="en-US"/>
              <a:t>geometry.  </a:t>
            </a:r>
          </a:p>
          <a:p>
            <a:r>
              <a:rPr lang="en-US"/>
              <a:t>You must stress that the molecular geometry is a </a:t>
            </a:r>
            <a:r>
              <a:rPr lang="en-US" i="1"/>
              <a:t>consequence</a:t>
            </a:r>
            <a:r>
              <a:rPr lang="en-US"/>
              <a:t> of the electron domain geometry.</a:t>
            </a:r>
          </a:p>
          <a:p>
            <a:endParaRPr lang="en-US"/>
          </a:p>
          <a:p>
            <a:r>
              <a:rPr lang="en-US"/>
              <a:t>The best arrangement of a given number of electron domains is the one that minimizes the repulsions among them.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Rot="1" noChangeArrowheads="1" noTextEdit="1"/>
          </p:cNvSpPr>
          <p:nvPr>
            <p:ph type="sldImg"/>
          </p:nvPr>
        </p:nvSpPr>
        <p:spPr>
          <a:ln/>
        </p:spPr>
      </p:sp>
      <p:sp>
        <p:nvSpPr>
          <p:cNvPr id="95437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Rot="1" noChangeArrowheads="1" noTextEdit="1"/>
          </p:cNvSpPr>
          <p:nvPr>
            <p:ph type="sldImg"/>
          </p:nvPr>
        </p:nvSpPr>
        <p:spPr>
          <a:ln/>
        </p:spPr>
      </p:sp>
      <p:sp>
        <p:nvSpPr>
          <p:cNvPr id="307203" name="Rectangle 3"/>
          <p:cNvSpPr>
            <a:spLocks noGrp="1" noChangeArrowheads="1"/>
          </p:cNvSpPr>
          <p:nvPr>
            <p:ph type="body" idx="1"/>
          </p:nvPr>
        </p:nvSpPr>
        <p:spPr/>
        <p:txBody>
          <a:bodyPr/>
          <a:lstStyle/>
          <a:p>
            <a:r>
              <a:rPr lang="en-US" b="1"/>
              <a:t>Using Computational Chemistry to Explore Concepts in General Chemistry</a:t>
            </a:r>
          </a:p>
          <a:p>
            <a:endParaRPr lang="en-US"/>
          </a:p>
          <a:p>
            <a:r>
              <a:rPr lang="en-US"/>
              <a:t>		Mark Wirtz, Edward Ehrat, </a:t>
            </a:r>
            <a:r>
              <a:rPr lang="en-US" u="sng"/>
              <a:t>David L. Cedeno</a:t>
            </a:r>
            <a:r>
              <a:rPr lang="en-US"/>
              <a:t>*</a:t>
            </a:r>
          </a:p>
          <a:p>
            <a:r>
              <a:rPr lang="en-US"/>
              <a:t>		Department of Chemistry, Illinois State University, Box 4160, Normal, IL 61790-4160</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Rot="1"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en-US" b="1"/>
              <a:t>Using Computational Chemistry to Explore Concepts in General Chemistry</a:t>
            </a:r>
          </a:p>
          <a:p>
            <a:endParaRPr lang="en-US"/>
          </a:p>
          <a:p>
            <a:r>
              <a:rPr lang="en-US"/>
              <a:t>		Mark Wirtz, Edward Ehrat, </a:t>
            </a:r>
            <a:r>
              <a:rPr lang="en-US" u="sng"/>
              <a:t>David L. Cedeno</a:t>
            </a:r>
            <a:r>
              <a:rPr lang="en-US"/>
              <a:t>*</a:t>
            </a:r>
          </a:p>
          <a:p>
            <a:r>
              <a:rPr lang="en-US"/>
              <a:t>		Department of Chemistry, Illinois State University, Box 4160, Normal, IL 61790-4160</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Rot="1" noChangeArrowheads="1" noTextEdit="1"/>
          </p:cNvSpPr>
          <p:nvPr>
            <p:ph type="sldImg"/>
          </p:nvPr>
        </p:nvSpPr>
        <p:spPr>
          <a:ln/>
        </p:spPr>
      </p:sp>
      <p:sp>
        <p:nvSpPr>
          <p:cNvPr id="311299" name="Rectangle 3"/>
          <p:cNvSpPr>
            <a:spLocks noGrp="1" noChangeArrowheads="1"/>
          </p:cNvSpPr>
          <p:nvPr>
            <p:ph type="body" idx="1"/>
          </p:nvPr>
        </p:nvSpPr>
        <p:spPr/>
        <p:txBody>
          <a:bodyPr/>
          <a:lstStyle/>
          <a:p>
            <a:r>
              <a:rPr lang="en-US" b="1"/>
              <a:t>Using Computational Chemistry to Explore Concepts in General Chemistry</a:t>
            </a:r>
          </a:p>
          <a:p>
            <a:endParaRPr lang="en-US"/>
          </a:p>
          <a:p>
            <a:r>
              <a:rPr lang="en-US"/>
              <a:t>		Mark Wirtz, Edward Ehrat, </a:t>
            </a:r>
            <a:r>
              <a:rPr lang="en-US" u="sng"/>
              <a:t>David L. Cedeno</a:t>
            </a:r>
            <a:r>
              <a:rPr lang="en-US"/>
              <a:t>*</a:t>
            </a:r>
          </a:p>
          <a:p>
            <a:r>
              <a:rPr lang="en-US"/>
              <a:t>		Department of Chemistry, Illinois State University, Box 4160, Normal, IL 61790-4160</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Rot="1" noChangeArrowheads="1" noTextEdit="1"/>
          </p:cNvSpPr>
          <p:nvPr>
            <p:ph type="sldImg"/>
          </p:nvPr>
        </p:nvSpPr>
        <p:spPr>
          <a:ln/>
        </p:spPr>
      </p:sp>
      <p:sp>
        <p:nvSpPr>
          <p:cNvPr id="313347" name="Rectangle 3"/>
          <p:cNvSpPr>
            <a:spLocks noGrp="1" noChangeArrowheads="1"/>
          </p:cNvSpPr>
          <p:nvPr>
            <p:ph type="body" idx="1"/>
          </p:nvPr>
        </p:nvSpPr>
        <p:spPr/>
        <p:txBody>
          <a:bodyPr/>
          <a:lstStyle/>
          <a:p>
            <a:r>
              <a:rPr lang="en-US" b="1"/>
              <a:t>Using Computational Chemistry to Explore Concepts in General Chemistry</a:t>
            </a:r>
          </a:p>
          <a:p>
            <a:endParaRPr lang="en-US"/>
          </a:p>
          <a:p>
            <a:r>
              <a:rPr lang="en-US"/>
              <a:t>		Mark Wirtz, Edward Ehrat, </a:t>
            </a:r>
            <a:r>
              <a:rPr lang="en-US" u="sng"/>
              <a:t>David L. Cedeno</a:t>
            </a:r>
            <a:r>
              <a:rPr lang="en-US"/>
              <a:t>*</a:t>
            </a:r>
          </a:p>
          <a:p>
            <a:r>
              <a:rPr lang="en-US"/>
              <a:t>		Department of Chemistry, Illinois State University, Box 4160, Normal, IL 61790-4160</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p:cNvSpPr>
            <a:spLocks noRot="1" noChangeArrowheads="1" noTextEdit="1"/>
          </p:cNvSpPr>
          <p:nvPr>
            <p:ph type="sldImg"/>
          </p:nvPr>
        </p:nvSpPr>
        <p:spPr>
          <a:xfrm>
            <a:off x="1150938" y="692150"/>
            <a:ext cx="4556125" cy="3416300"/>
          </a:xfrm>
          <a:ln w="12700" cap="flat">
            <a:solidFill>
              <a:schemeClr val="tx1"/>
            </a:solidFill>
          </a:ln>
        </p:spPr>
      </p:sp>
      <p:sp>
        <p:nvSpPr>
          <p:cNvPr id="771075" name="Rectangle 3"/>
          <p:cNvSpPr>
            <a:spLocks noGrp="1" noChangeArrowheads="1"/>
          </p:cNvSpPr>
          <p:nvPr>
            <p:ph type="body" idx="1"/>
          </p:nvPr>
        </p:nvSpPr>
        <p:spPr>
          <a:xfrm>
            <a:off x="914400" y="4343400"/>
            <a:ext cx="5029200" cy="4114800"/>
          </a:xfrm>
          <a:noFill/>
          <a:ln/>
        </p:spPr>
        <p:txBody>
          <a:bodyPr lIns="92075" tIns="46038" rIns="92075" bIns="46038"/>
          <a:lstStyle/>
          <a:p>
            <a:r>
              <a:rPr lang="en-US" b="1" i="1"/>
              <a:t>Electrostatic attraction </a:t>
            </a:r>
            <a:r>
              <a:rPr lang="en-US"/>
              <a:t>between oppositely charged particle species (positive and negative) results in a force that causes them to move toward each other.</a:t>
            </a:r>
          </a:p>
          <a:p>
            <a:endParaRPr lang="en-US" sz="500"/>
          </a:p>
          <a:p>
            <a:r>
              <a:rPr lang="en-US" b="1" i="1"/>
              <a:t>Electrostatic repulsion </a:t>
            </a:r>
            <a:r>
              <a:rPr lang="en-US"/>
              <a:t> between two species that have the same charge (either both positive or both negative) results in a force that causes them to repel each other</a:t>
            </a:r>
          </a:p>
          <a:p>
            <a:endParaRPr lang="en-US" sz="500"/>
          </a:p>
          <a:p>
            <a:r>
              <a:rPr lang="en-US"/>
              <a:t>When the attractive electrostatic interactions between atoms are stronger than the repulsive interactions, atoms form </a:t>
            </a:r>
            <a:r>
              <a:rPr lang="en-US" i="1"/>
              <a:t>chemical compounds</a:t>
            </a:r>
            <a:r>
              <a:rPr lang="en-US"/>
              <a:t> and the attractive interactions between atoms are called </a:t>
            </a:r>
            <a:r>
              <a:rPr lang="en-US" b="1" i="1"/>
              <a:t>chemical bonds</a:t>
            </a:r>
            <a:r>
              <a:rPr lang="en-US" b="1"/>
              <a: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Rot="1" noChangeArrowheads="1" noTextEdit="1"/>
          </p:cNvSpPr>
          <p:nvPr>
            <p:ph type="sldImg"/>
          </p:nvPr>
        </p:nvSpPr>
        <p:spPr>
          <a:ln/>
        </p:spPr>
      </p:sp>
      <p:sp>
        <p:nvSpPr>
          <p:cNvPr id="83971" name="Rectangle 3"/>
          <p:cNvSpPr>
            <a:spLocks noGrp="1" noChangeArrowheads="1"/>
          </p:cNvSpPr>
          <p:nvPr>
            <p:ph type="body" idx="1"/>
          </p:nvPr>
        </p:nvSpPr>
        <p:spPr/>
        <p:txBody>
          <a:bodyPr/>
          <a:lstStyle/>
          <a:p>
            <a:r>
              <a:rPr lang="en-US"/>
              <a:t>The change in potential energy during the formation of hydrogen molecule.  The minimum energy, at 0.74 angstrom, represents the equilibrium bond distance.</a:t>
            </a:r>
          </a:p>
          <a:p>
            <a:r>
              <a:rPr lang="en-US"/>
              <a:t>The energy at this point, -426 kJ/mol, corresponds to the energy change for formation of the H – H bond.</a:t>
            </a:r>
          </a:p>
          <a:p>
            <a:endParaRPr lang="en-US"/>
          </a:p>
          <a:p>
            <a:r>
              <a:rPr lang="en-US"/>
              <a:t>Potential energy is based on the position of an object.  Low potential energy = high stability.</a:t>
            </a:r>
          </a:p>
          <a:p>
            <a:endParaRPr lang="en-US"/>
          </a:p>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Rot="1" noChangeArrowheads="1" noTextEdit="1"/>
          </p:cNvSpPr>
          <p:nvPr>
            <p:ph type="sldImg"/>
          </p:nvPr>
        </p:nvSpPr>
        <p:spPr>
          <a:xfrm>
            <a:off x="1150938" y="692150"/>
            <a:ext cx="4556125" cy="3416300"/>
          </a:xfrm>
          <a:ln w="12700" cap="flat">
            <a:solidFill>
              <a:schemeClr val="tx1"/>
            </a:solidFill>
          </a:ln>
        </p:spPr>
      </p:sp>
      <p:sp>
        <p:nvSpPr>
          <p:cNvPr id="773123"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Rot="1" noChangeArrowheads="1" noTextEdit="1"/>
          </p:cNvSpPr>
          <p:nvPr>
            <p:ph type="sldImg"/>
          </p:nvPr>
        </p:nvSpPr>
        <p:spPr>
          <a:xfrm>
            <a:off x="1150938" y="692150"/>
            <a:ext cx="4556125" cy="3416300"/>
          </a:xfrm>
          <a:ln w="12700" cap="flat">
            <a:solidFill>
              <a:schemeClr val="tx1"/>
            </a:solidFill>
          </a:ln>
        </p:spPr>
      </p:sp>
      <p:sp>
        <p:nvSpPr>
          <p:cNvPr id="775171"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Rot="1" noChangeArrowheads="1" noTextEdit="1"/>
          </p:cNvSpPr>
          <p:nvPr>
            <p:ph type="sldImg"/>
          </p:nvPr>
        </p:nvSpPr>
        <p:spPr>
          <a:xfrm>
            <a:off x="1150938" y="692150"/>
            <a:ext cx="4556125" cy="3416300"/>
          </a:xfrm>
          <a:ln w="12700" cap="flat">
            <a:solidFill>
              <a:schemeClr val="tx1"/>
            </a:solidFill>
          </a:ln>
        </p:spPr>
      </p:sp>
      <p:sp>
        <p:nvSpPr>
          <p:cNvPr id="777219" name="Rectangle 3"/>
          <p:cNvSpPr>
            <a:spLocks noGrp="1" noChangeArrowheads="1"/>
          </p:cNvSpPr>
          <p:nvPr>
            <p:ph type="body" idx="1"/>
          </p:nvPr>
        </p:nvSpPr>
        <p:spPr>
          <a:xfrm>
            <a:off x="914400" y="4343400"/>
            <a:ext cx="5029200" cy="4114800"/>
          </a:xfrm>
          <a:ln/>
        </p:spPr>
        <p:txBody>
          <a:bodyPr lIns="92075" tIns="46038" rIns="92075" bIns="46038"/>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274" name="Rectangle 2"/>
          <p:cNvSpPr>
            <a:spLocks noRot="1" noChangeArrowheads="1" noTextEdit="1"/>
          </p:cNvSpPr>
          <p:nvPr>
            <p:ph type="sldImg"/>
          </p:nvPr>
        </p:nvSpPr>
        <p:spPr>
          <a:ln/>
        </p:spPr>
      </p:sp>
      <p:sp>
        <p:nvSpPr>
          <p:cNvPr id="120627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slide" Target="../slides/slide1.xml"/><Relationship Id="rId1" Type="http://schemas.openxmlformats.org/officeDocument/2006/relationships/slideMaster" Target="../slideMasters/slideMaster3.xml"/><Relationship Id="rId4" Type="http://schemas.openxmlformats.org/officeDocument/2006/relationships/slide" Target="../slides/slide1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E390BFC-0883-488A-BD67-AB15C332DFB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CDDE027-A20D-4AAA-B949-6C606F342A1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14A2C0-CC35-415C-8000-0CE099E66F0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1442" name="Group 2"/>
          <p:cNvGrpSpPr>
            <a:grpSpLocks/>
          </p:cNvGrpSpPr>
          <p:nvPr/>
        </p:nvGrpSpPr>
        <p:grpSpPr bwMode="auto">
          <a:xfrm>
            <a:off x="-1035050" y="1552575"/>
            <a:ext cx="10179050" cy="5305425"/>
            <a:chOff x="-652" y="978"/>
            <a:chExt cx="6412" cy="3342"/>
          </a:xfrm>
        </p:grpSpPr>
        <p:sp>
          <p:nvSpPr>
            <p:cNvPr id="61443"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endParaRPr lang="en-US"/>
            </a:p>
          </p:txBody>
        </p:sp>
        <p:sp>
          <p:nvSpPr>
            <p:cNvPr id="61444"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endParaRPr lang="en-US"/>
            </a:p>
          </p:txBody>
        </p:sp>
      </p:grpSp>
      <p:sp>
        <p:nvSpPr>
          <p:cNvPr id="61445"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61446" name="Rectangle 6"/>
          <p:cNvSpPr>
            <a:spLocks noGrp="1" noChangeArrowheads="1"/>
          </p:cNvSpPr>
          <p:nvPr>
            <p:ph type="subTitle" sz="quarter" idx="1"/>
          </p:nvPr>
        </p:nvSpPr>
        <p:spPr>
          <a:xfrm>
            <a:off x="685800" y="3429000"/>
            <a:ext cx="6400800" cy="1752600"/>
          </a:xfrm>
        </p:spPr>
        <p:txBody>
          <a:bodyPr lIns="92075" tIns="46037" rIns="92075" bIns="46037" anchor="ctr"/>
          <a:lstStyle>
            <a:lvl1pPr marL="0" indent="0" algn="ctr">
              <a:buFont typeface="Wingdings" pitchFamily="2" charset="2"/>
              <a:buNone/>
              <a:defRPr/>
            </a:lvl1pPr>
          </a:lstStyle>
          <a:p>
            <a:r>
              <a:rPr lang="en-US"/>
              <a:t>Click to edit Master subtitle style</a:t>
            </a:r>
          </a:p>
        </p:txBody>
      </p:sp>
      <p:sp>
        <p:nvSpPr>
          <p:cNvPr id="61447" name="Rectangle 7"/>
          <p:cNvSpPr>
            <a:spLocks noGrp="1" noChangeArrowheads="1"/>
          </p:cNvSpPr>
          <p:nvPr>
            <p:ph type="dt" sz="quarter" idx="2"/>
          </p:nvPr>
        </p:nvSpPr>
        <p:spPr/>
        <p:txBody>
          <a:bodyPr/>
          <a:lstStyle>
            <a:lvl1pPr>
              <a:defRPr/>
            </a:lvl1pPr>
          </a:lstStyle>
          <a:p>
            <a:endParaRPr lang="en-US"/>
          </a:p>
        </p:txBody>
      </p:sp>
      <p:sp>
        <p:nvSpPr>
          <p:cNvPr id="61448" name="Rectangle 8"/>
          <p:cNvSpPr>
            <a:spLocks noGrp="1" noChangeArrowheads="1"/>
          </p:cNvSpPr>
          <p:nvPr>
            <p:ph type="ftr" sz="quarter" idx="3"/>
          </p:nvPr>
        </p:nvSpPr>
        <p:spPr/>
        <p:txBody>
          <a:bodyPr/>
          <a:lstStyle>
            <a:lvl1pPr>
              <a:defRPr/>
            </a:lvl1pPr>
          </a:lstStyle>
          <a:p>
            <a:endParaRPr lang="en-US"/>
          </a:p>
        </p:txBody>
      </p:sp>
      <p:sp>
        <p:nvSpPr>
          <p:cNvPr id="61449" name="Rectangle 9"/>
          <p:cNvSpPr>
            <a:spLocks noGrp="1" noChangeArrowheads="1"/>
          </p:cNvSpPr>
          <p:nvPr>
            <p:ph type="sldNum" sz="quarter" idx="4"/>
          </p:nvPr>
        </p:nvSpPr>
        <p:spPr/>
        <p:txBody>
          <a:bodyPr/>
          <a:lstStyle>
            <a:lvl1pPr>
              <a:defRPr/>
            </a:lvl1pPr>
          </a:lstStyle>
          <a:p>
            <a:fld id="{1076E13E-FBEA-43BF-8AA0-D6ECA716AC2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8899303-D217-43BD-AD5C-434865453054}"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14D2FA1-5F08-4555-BDA5-3AA3C31D92ED}"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DFE424A-A00E-4FB0-8B42-24AED14DD779}"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3AE9815-D5E1-406C-B452-8427BD7D7706}"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7C13716-E945-4A10-90E9-C93C46E7781F}"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84269B0-748C-4F7B-B4F6-39F86568C559}"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644436C-B4E3-45F3-B99B-685EBDE5434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F3A1E9-F63D-4149-8FB7-E5B624812122}"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CBC1761-1468-4271-A626-49C87A6B69F6}"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9A3DD0E-60CF-416C-8F01-57DEF3A0D75D}"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7E5CFA-BC07-4C27-9AC3-B025088FEA17}"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93890" name="Group 2"/>
          <p:cNvGrpSpPr>
            <a:grpSpLocks/>
          </p:cNvGrpSpPr>
          <p:nvPr/>
        </p:nvGrpSpPr>
        <p:grpSpPr bwMode="auto">
          <a:xfrm>
            <a:off x="1658938" y="1600200"/>
            <a:ext cx="6837362" cy="3200400"/>
            <a:chOff x="1045" y="1008"/>
            <a:chExt cx="4307" cy="2016"/>
          </a:xfrm>
        </p:grpSpPr>
        <p:sp>
          <p:nvSpPr>
            <p:cNvPr id="293891" name="Oval 3"/>
            <p:cNvSpPr>
              <a:spLocks noChangeArrowheads="1"/>
            </p:cNvSpPr>
            <p:nvPr/>
          </p:nvSpPr>
          <p:spPr bwMode="hidden">
            <a:xfrm flipH="1">
              <a:off x="4392" y="1008"/>
              <a:ext cx="960" cy="960"/>
            </a:xfrm>
            <a:prstGeom prst="ellipse">
              <a:avLst/>
            </a:prstGeom>
            <a:solidFill>
              <a:schemeClr val="accent2"/>
            </a:solidFill>
            <a:ln w="9525">
              <a:noFill/>
              <a:round/>
              <a:headEnd/>
              <a:tailEnd/>
            </a:ln>
            <a:effectLst/>
          </p:spPr>
          <p:txBody>
            <a:bodyPr wrap="none" anchor="ctr"/>
            <a:lstStyle/>
            <a:p>
              <a:pPr algn="ctr"/>
              <a:endParaRPr lang="en-US" sz="2400">
                <a:latin typeface="Times New Roman" pitchFamily="18" charset="0"/>
              </a:endParaRPr>
            </a:p>
          </p:txBody>
        </p:sp>
        <p:sp>
          <p:nvSpPr>
            <p:cNvPr id="293892" name="Oval 4"/>
            <p:cNvSpPr>
              <a:spLocks noChangeArrowheads="1"/>
            </p:cNvSpPr>
            <p:nvPr/>
          </p:nvSpPr>
          <p:spPr bwMode="hidden">
            <a:xfrm flipH="1">
              <a:off x="3264" y="1008"/>
              <a:ext cx="960" cy="960"/>
            </a:xfrm>
            <a:prstGeom prst="ellipse">
              <a:avLst/>
            </a:prstGeom>
            <a:solidFill>
              <a:schemeClr val="accent2"/>
            </a:solidFill>
            <a:ln w="9525">
              <a:noFill/>
              <a:round/>
              <a:headEnd/>
              <a:tailEnd/>
            </a:ln>
            <a:effectLst/>
          </p:spPr>
          <p:txBody>
            <a:bodyPr wrap="none" anchor="ctr"/>
            <a:lstStyle/>
            <a:p>
              <a:pPr algn="ctr"/>
              <a:endParaRPr lang="en-US" sz="2400">
                <a:latin typeface="Times New Roman" pitchFamily="18" charset="0"/>
              </a:endParaRPr>
            </a:p>
          </p:txBody>
        </p:sp>
        <p:sp>
          <p:nvSpPr>
            <p:cNvPr id="293893"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p:spPr>
          <p:txBody>
            <a:bodyPr wrap="none" anchor="ctr"/>
            <a:lstStyle/>
            <a:p>
              <a:pPr algn="ctr"/>
              <a:endParaRPr lang="en-US" sz="2400">
                <a:latin typeface="Times New Roman" pitchFamily="18" charset="0"/>
              </a:endParaRPr>
            </a:p>
          </p:txBody>
        </p:sp>
        <p:sp>
          <p:nvSpPr>
            <p:cNvPr id="293894" name="Oval 6"/>
            <p:cNvSpPr>
              <a:spLocks noChangeArrowheads="1"/>
            </p:cNvSpPr>
            <p:nvPr/>
          </p:nvSpPr>
          <p:spPr bwMode="hidden">
            <a:xfrm flipH="1">
              <a:off x="2136" y="2064"/>
              <a:ext cx="960" cy="960"/>
            </a:xfrm>
            <a:prstGeom prst="ellipse">
              <a:avLst/>
            </a:prstGeom>
            <a:solidFill>
              <a:schemeClr val="accent2"/>
            </a:solidFill>
            <a:ln w="28575">
              <a:noFill/>
              <a:round/>
              <a:headEnd/>
              <a:tailEnd/>
            </a:ln>
            <a:effectLst/>
          </p:spPr>
          <p:txBody>
            <a:bodyPr wrap="none" anchor="ctr"/>
            <a:lstStyle/>
            <a:p>
              <a:pPr algn="ctr"/>
              <a:endParaRPr lang="en-US" sz="2400">
                <a:latin typeface="Times New Roman" pitchFamily="18" charset="0"/>
              </a:endParaRPr>
            </a:p>
          </p:txBody>
        </p:sp>
        <p:sp>
          <p:nvSpPr>
            <p:cNvPr id="293895" name="Oval 7"/>
            <p:cNvSpPr>
              <a:spLocks noChangeArrowheads="1"/>
            </p:cNvSpPr>
            <p:nvPr/>
          </p:nvSpPr>
          <p:spPr bwMode="hidden">
            <a:xfrm flipH="1">
              <a:off x="1045" y="2064"/>
              <a:ext cx="960" cy="960"/>
            </a:xfrm>
            <a:prstGeom prst="ellipse">
              <a:avLst/>
            </a:prstGeom>
            <a:solidFill>
              <a:schemeClr val="accent2"/>
            </a:solidFill>
            <a:ln w="9525">
              <a:noFill/>
              <a:round/>
              <a:headEnd/>
              <a:tailEnd/>
            </a:ln>
            <a:effectLst/>
          </p:spPr>
          <p:txBody>
            <a:bodyPr wrap="none" anchor="ctr"/>
            <a:lstStyle/>
            <a:p>
              <a:pPr algn="ctr"/>
              <a:endParaRPr lang="en-US" sz="2400">
                <a:latin typeface="Times New Roman" pitchFamily="18" charset="0"/>
              </a:endParaRPr>
            </a:p>
          </p:txBody>
        </p:sp>
        <p:sp>
          <p:nvSpPr>
            <p:cNvPr id="293896"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p:spPr>
          <p:txBody>
            <a:bodyPr wrap="none" anchor="ctr"/>
            <a:lstStyle/>
            <a:p>
              <a:pPr algn="ctr"/>
              <a:endParaRPr lang="en-US" sz="2400">
                <a:latin typeface="Times New Roman" pitchFamily="18" charset="0"/>
              </a:endParaRPr>
            </a:p>
          </p:txBody>
        </p:sp>
      </p:grpSp>
      <p:sp>
        <p:nvSpPr>
          <p:cNvPr id="293897" name="Rectangle 9"/>
          <p:cNvSpPr>
            <a:spLocks noGrp="1" noChangeArrowheads="1"/>
          </p:cNvSpPr>
          <p:nvPr>
            <p:ph type="dt" sz="half" idx="2"/>
          </p:nvPr>
        </p:nvSpPr>
        <p:spPr/>
        <p:txBody>
          <a:bodyPr/>
          <a:lstStyle>
            <a:lvl1pPr>
              <a:defRPr/>
            </a:lvl1pPr>
          </a:lstStyle>
          <a:p>
            <a:endParaRPr lang="en-US"/>
          </a:p>
        </p:txBody>
      </p:sp>
      <p:sp>
        <p:nvSpPr>
          <p:cNvPr id="293898" name="Rectangle 10"/>
          <p:cNvSpPr>
            <a:spLocks noGrp="1" noChangeArrowheads="1"/>
          </p:cNvSpPr>
          <p:nvPr>
            <p:ph type="ftr" sz="quarter" idx="3"/>
          </p:nvPr>
        </p:nvSpPr>
        <p:spPr/>
        <p:txBody>
          <a:bodyPr/>
          <a:lstStyle>
            <a:lvl1pPr>
              <a:defRPr/>
            </a:lvl1pPr>
          </a:lstStyle>
          <a:p>
            <a:endParaRPr lang="en-US"/>
          </a:p>
        </p:txBody>
      </p:sp>
      <p:sp>
        <p:nvSpPr>
          <p:cNvPr id="293899" name="Rectangle 11"/>
          <p:cNvSpPr>
            <a:spLocks noGrp="1" noChangeArrowheads="1"/>
          </p:cNvSpPr>
          <p:nvPr>
            <p:ph type="sldNum" sz="quarter" idx="4"/>
          </p:nvPr>
        </p:nvSpPr>
        <p:spPr/>
        <p:txBody>
          <a:bodyPr/>
          <a:lstStyle>
            <a:lvl1pPr>
              <a:defRPr/>
            </a:lvl1pPr>
          </a:lstStyle>
          <a:p>
            <a:fld id="{DDFEE758-2D2D-4BD9-81BA-AC428F7AB3F7}" type="slidenum">
              <a:rPr lang="en-US"/>
              <a:pPr/>
              <a:t>‹#›</a:t>
            </a:fld>
            <a:endParaRPr lang="en-US"/>
          </a:p>
        </p:txBody>
      </p:sp>
      <p:sp>
        <p:nvSpPr>
          <p:cNvPr id="293900" name="Rectangle 12"/>
          <p:cNvSpPr>
            <a:spLocks noGrp="1" noChangeArrowheads="1"/>
          </p:cNvSpPr>
          <p:nvPr>
            <p:ph type="ctrTitle"/>
          </p:nvPr>
        </p:nvSpPr>
        <p:spPr>
          <a:xfrm>
            <a:off x="685800" y="1219200"/>
            <a:ext cx="7772400" cy="1933575"/>
          </a:xfrm>
        </p:spPr>
        <p:txBody>
          <a:bodyPr anchor="b"/>
          <a:lstStyle>
            <a:lvl1pPr algn="r">
              <a:defRPr sz="4400"/>
            </a:lvl1pPr>
          </a:lstStyle>
          <a:p>
            <a:r>
              <a:rPr lang="en-US"/>
              <a:t>Click to edit Master title style</a:t>
            </a:r>
          </a:p>
        </p:txBody>
      </p:sp>
      <p:sp>
        <p:nvSpPr>
          <p:cNvPr id="293901"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r>
              <a:rPr lang="en-US"/>
              <a:t>Click to edit Master subtitle style</a:t>
            </a:r>
          </a:p>
        </p:txBody>
      </p:sp>
      <p:sp>
        <p:nvSpPr>
          <p:cNvPr id="293902" name="AutoShape 14">
            <a:hlinkClick r:id="rId2" action="ppaction://hlinksldjump" highlightClick="1"/>
          </p:cNvPr>
          <p:cNvSpPr>
            <a:spLocks noChangeArrowheads="1"/>
          </p:cNvSpPr>
          <p:nvPr userDrawn="1"/>
        </p:nvSpPr>
        <p:spPr bwMode="auto">
          <a:xfrm>
            <a:off x="6986588" y="6294438"/>
            <a:ext cx="457200" cy="457200"/>
          </a:xfrm>
          <a:prstGeom prst="actionButtonBlank">
            <a:avLst/>
          </a:prstGeom>
          <a:solidFill>
            <a:schemeClr val="tx2"/>
          </a:solidFill>
          <a:ln w="9525">
            <a:solidFill>
              <a:schemeClr val="tx1"/>
            </a:solidFill>
            <a:miter lim="800000"/>
            <a:headEnd/>
            <a:tailEnd/>
          </a:ln>
          <a:effectLst/>
        </p:spPr>
        <p:txBody>
          <a:bodyPr wrap="none" anchor="ctr"/>
          <a:lstStyle/>
          <a:p>
            <a:pPr algn="ctr" eaLnBrk="0" hangingPunct="0"/>
            <a:r>
              <a:rPr lang="en-US" sz="2400" b="1">
                <a:solidFill>
                  <a:schemeClr val="bg1"/>
                </a:solidFill>
              </a:rPr>
              <a:t>I</a:t>
            </a:r>
          </a:p>
        </p:txBody>
      </p:sp>
      <p:sp>
        <p:nvSpPr>
          <p:cNvPr id="293903" name="AutoShape 15">
            <a:hlinkClick r:id="rId3" action="ppaction://hlinksldjump" highlightClick="1"/>
          </p:cNvPr>
          <p:cNvSpPr>
            <a:spLocks noChangeArrowheads="1"/>
          </p:cNvSpPr>
          <p:nvPr userDrawn="1"/>
        </p:nvSpPr>
        <p:spPr bwMode="auto">
          <a:xfrm>
            <a:off x="7734300" y="6294438"/>
            <a:ext cx="457200" cy="457200"/>
          </a:xfrm>
          <a:prstGeom prst="actionButtonBlank">
            <a:avLst/>
          </a:prstGeom>
          <a:solidFill>
            <a:schemeClr val="tx2"/>
          </a:solidFill>
          <a:ln w="9525">
            <a:solidFill>
              <a:schemeClr val="tx1"/>
            </a:solidFill>
            <a:miter lim="800000"/>
            <a:headEnd/>
            <a:tailEnd/>
          </a:ln>
          <a:effectLst/>
        </p:spPr>
        <p:txBody>
          <a:bodyPr wrap="none" anchor="ctr"/>
          <a:lstStyle/>
          <a:p>
            <a:pPr algn="ctr" eaLnBrk="0" hangingPunct="0"/>
            <a:r>
              <a:rPr lang="en-US" sz="2400" b="1">
                <a:solidFill>
                  <a:schemeClr val="bg1"/>
                </a:solidFill>
              </a:rPr>
              <a:t>II</a:t>
            </a:r>
          </a:p>
        </p:txBody>
      </p:sp>
      <p:sp>
        <p:nvSpPr>
          <p:cNvPr id="293904" name="AutoShape 16">
            <a:hlinkClick r:id="rId4" action="ppaction://hlinksldjump" highlightClick="1"/>
          </p:cNvPr>
          <p:cNvSpPr>
            <a:spLocks noChangeArrowheads="1"/>
          </p:cNvSpPr>
          <p:nvPr userDrawn="1"/>
        </p:nvSpPr>
        <p:spPr bwMode="auto">
          <a:xfrm>
            <a:off x="8483600" y="6294438"/>
            <a:ext cx="457200" cy="457200"/>
          </a:xfrm>
          <a:prstGeom prst="actionButtonBlank">
            <a:avLst/>
          </a:prstGeom>
          <a:solidFill>
            <a:schemeClr val="tx2"/>
          </a:solidFill>
          <a:ln w="9525">
            <a:solidFill>
              <a:schemeClr val="tx1"/>
            </a:solidFill>
            <a:miter lim="800000"/>
            <a:headEnd/>
            <a:tailEnd/>
          </a:ln>
          <a:effectLst/>
        </p:spPr>
        <p:txBody>
          <a:bodyPr wrap="none" anchor="ctr"/>
          <a:lstStyle/>
          <a:p>
            <a:pPr algn="ctr" eaLnBrk="0" hangingPunct="0"/>
            <a:r>
              <a:rPr lang="en-US" sz="2400" b="1">
                <a:solidFill>
                  <a:schemeClr val="bg1"/>
                </a:solidFill>
              </a:rPr>
              <a:t>III</a:t>
            </a: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E683033-8F19-4000-A23C-7DFF17994BB9}"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5F4F94-29A8-4887-BB0A-FE848AE94DEE}"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BD57E16-A5A7-40F3-971D-5204514D2C2C}"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A64F61C-0600-47BC-971B-217854BABD48}"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3AF056-DC5F-4EF4-81F0-5E324DC50C99}"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79B65C1-65F9-4114-B9F9-B5C8D03F401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48208BB-0AF7-4DCF-BA2F-8AC501E7282B}"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B267E82-C055-44D6-80C7-FC537C4CD459}"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A4EA75F-034F-4CD9-B177-FBD6AC0998BB}"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A328B77-A776-4446-8EF3-FC434C2DDE8B}"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D29F00F-FB73-461B-82CD-A1E2CEDEB1B5}"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16D9565-E9B8-46B8-8F84-FFA130239864}"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3CA4AC-6329-4107-B562-AB584ADA67BA}"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D89C9E-F553-4C0B-A26F-94642EBD7A73}"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FF18214-EC8C-457C-B241-C21C639E7151}"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119AEE8-C01B-455F-9E4E-D7689C6EEE7F}"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7EA60DD-C0E8-4B27-94AE-20598CE9E99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E037AD2-19A6-4153-A926-45AD5A545BEB}"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3821433-0AC8-4951-8C81-6647EE2E6C43}"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959295D-E2B7-4D75-9F5F-90568AC98A5E}"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6BF7B0C-CC2E-4148-B4F1-BC1328B3BEC3}"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351DAE-ECCD-413C-AED7-9FE6406352EF}"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95300"/>
            <a:ext cx="1943100" cy="5753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95300"/>
            <a:ext cx="5676900" cy="5753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BE7FBC8-A6F7-482D-BFC5-3D5CF505AF94}"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95300"/>
            <a:ext cx="77724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2954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28297B5-101F-4202-9624-56B691C9B299}"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CBBC62-6ABA-43E0-8980-7B84995DAFAA}" type="slidenum">
              <a:rPr lang="en-US"/>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4CD0302-5C6D-40F1-AA4A-896C3E099899}" type="slidenum">
              <a:rPr lang="en-US"/>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878329-9C50-4659-B386-B063D439AB4D}" type="slidenum">
              <a:rPr lang="en-US"/>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659B916-8BAC-4CD0-8259-E7167A24B02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83E72D8-9B02-4719-AD05-FA6C8DF63074}"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EFF0958-561D-4FC5-B54D-06DBC551FD0A}" type="slidenum">
              <a:rPr lang="en-US"/>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C5B22FF-8CFC-4A32-B5FB-76656125B03F}" type="slidenum">
              <a:rPr lang="en-US"/>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5329B50-8DF1-45CF-A7C3-BA670051933F}" type="slidenum">
              <a:rPr lang="en-US"/>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C93028E-262E-429E-97C3-757575C5C108}" type="slidenum">
              <a:rPr lang="en-US"/>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FBE1DBA-84C0-42A6-9D0E-7736B83FEBF1}" type="slidenum">
              <a:rPr lang="en-US"/>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CF413FA-AEEE-499F-BC7D-084981846BA7}" type="slidenum">
              <a:rPr lang="en-US"/>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A117F4-CD5C-4784-9649-A028D9DB981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57C5F96-EB6F-4F21-8DAA-1AAA4F5EE75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3FD31BD-7C89-483F-B64B-A3D1E210811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5D13E16-83F6-4FF8-8DDC-E78E693BF6F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B077FE7-5EFC-4DDA-BB2D-52A47EA63A7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F074A78-A00F-446F-9928-9AE71D83D0D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0418" name="Group 2"/>
          <p:cNvGrpSpPr>
            <a:grpSpLocks/>
          </p:cNvGrpSpPr>
          <p:nvPr/>
        </p:nvGrpSpPr>
        <p:grpSpPr bwMode="auto">
          <a:xfrm>
            <a:off x="0" y="1588"/>
            <a:ext cx="9132888" cy="6845300"/>
            <a:chOff x="0" y="1"/>
            <a:chExt cx="5753" cy="4312"/>
          </a:xfrm>
        </p:grpSpPr>
        <p:sp>
          <p:nvSpPr>
            <p:cNvPr id="60419"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endParaRPr lang="en-US"/>
            </a:p>
          </p:txBody>
        </p:sp>
        <p:sp>
          <p:nvSpPr>
            <p:cNvPr id="60420"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endParaRPr lang="en-US"/>
            </a:p>
          </p:txBody>
        </p:sp>
      </p:grpSp>
      <p:sp>
        <p:nvSpPr>
          <p:cNvPr id="6042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p>
            <a:pPr lvl="0"/>
            <a:r>
              <a:rPr lang="en-US" smtClean="0"/>
              <a:t>Click to edit Master title style</a:t>
            </a:r>
          </a:p>
        </p:txBody>
      </p:sp>
      <p:sp>
        <p:nvSpPr>
          <p:cNvPr id="60422"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lvl1pPr>
              <a:defRPr sz="1400">
                <a:latin typeface="+mn-lt"/>
              </a:defRPr>
            </a:lvl1pPr>
          </a:lstStyle>
          <a:p>
            <a:endParaRPr lang="en-US"/>
          </a:p>
        </p:txBody>
      </p:sp>
      <p:sp>
        <p:nvSpPr>
          <p:cNvPr id="60423"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lvl1pPr algn="ctr">
              <a:defRPr sz="1400">
                <a:latin typeface="+mn-lt"/>
              </a:defRPr>
            </a:lvl1pPr>
          </a:lstStyle>
          <a:p>
            <a:endParaRPr lang="en-US"/>
          </a:p>
        </p:txBody>
      </p:sp>
      <p:sp>
        <p:nvSpPr>
          <p:cNvPr id="60424"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7" rIns="92075" bIns="46037" numCol="1" anchor="ctr" anchorCtr="0" compatLnSpc="1">
            <a:prstTxWarp prst="textNoShape">
              <a:avLst/>
            </a:prstTxWarp>
          </a:bodyPr>
          <a:lstStyle>
            <a:lvl1pPr algn="r">
              <a:defRPr sz="1400">
                <a:latin typeface="+mn-lt"/>
              </a:defRPr>
            </a:lvl1pPr>
          </a:lstStyle>
          <a:p>
            <a:fld id="{994DA803-C858-496A-B041-847FC302E944}" type="slidenum">
              <a:rPr lang="en-US"/>
              <a:pPr/>
              <a:t>‹#›</a:t>
            </a:fld>
            <a:endParaRPr lang="en-US"/>
          </a:p>
        </p:txBody>
      </p:sp>
      <p:sp>
        <p:nvSpPr>
          <p:cNvPr id="60425" name="Rectangle 9"/>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50"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90000"/>
        <a:buChar char="–"/>
        <a:defRPr sz="2800">
          <a:solidFill>
            <a:schemeClr val="tx1"/>
          </a:solidFill>
          <a:latin typeface="+mn-lt"/>
        </a:defRPr>
      </a:lvl2pPr>
      <a:lvl3pPr marL="1143000" indent="-228600" algn="l" rtl="0" fontAlgn="base">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fontAlgn="base">
        <a:spcBef>
          <a:spcPct val="20000"/>
        </a:spcBef>
        <a:spcAft>
          <a:spcPct val="0"/>
        </a:spcAft>
        <a:buClr>
          <a:schemeClr val="tx1"/>
        </a:buClr>
        <a:buChar char="–"/>
        <a:defRPr sz="2000">
          <a:solidFill>
            <a:schemeClr val="tx1"/>
          </a:solidFill>
          <a:latin typeface="+mn-lt"/>
        </a:defRPr>
      </a:lvl4pPr>
      <a:lvl5pPr marL="2057400" indent="-228600" algn="l" rtl="0" fontAlgn="base">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2866" name="Group 2"/>
          <p:cNvGrpSpPr>
            <a:grpSpLocks/>
          </p:cNvGrpSpPr>
          <p:nvPr/>
        </p:nvGrpSpPr>
        <p:grpSpPr bwMode="auto">
          <a:xfrm>
            <a:off x="1071563" y="304800"/>
            <a:ext cx="7615237" cy="1106488"/>
            <a:chOff x="675" y="192"/>
            <a:chExt cx="4797" cy="697"/>
          </a:xfrm>
        </p:grpSpPr>
        <p:sp>
          <p:nvSpPr>
            <p:cNvPr id="292867" name="Oval 3"/>
            <p:cNvSpPr>
              <a:spLocks noChangeArrowheads="1"/>
            </p:cNvSpPr>
            <p:nvPr/>
          </p:nvSpPr>
          <p:spPr bwMode="hidden">
            <a:xfrm flipH="1">
              <a:off x="3067" y="192"/>
              <a:ext cx="696" cy="696"/>
            </a:xfrm>
            <a:prstGeom prst="ellipse">
              <a:avLst/>
            </a:prstGeom>
            <a:solidFill>
              <a:schemeClr val="accent2"/>
            </a:solidFill>
            <a:ln w="28575">
              <a:noFill/>
              <a:round/>
              <a:headEnd/>
              <a:tailEnd/>
            </a:ln>
            <a:effectLst/>
          </p:spPr>
          <p:txBody>
            <a:bodyPr wrap="none" anchor="ctr"/>
            <a:lstStyle/>
            <a:p>
              <a:pPr algn="ctr"/>
              <a:endParaRPr lang="en-US" sz="2400">
                <a:latin typeface="Times New Roman" pitchFamily="18" charset="0"/>
              </a:endParaRPr>
            </a:p>
          </p:txBody>
        </p:sp>
        <p:sp>
          <p:nvSpPr>
            <p:cNvPr id="292868" name="Oval 4"/>
            <p:cNvSpPr>
              <a:spLocks noChangeArrowheads="1"/>
            </p:cNvSpPr>
            <p:nvPr/>
          </p:nvSpPr>
          <p:spPr bwMode="hidden">
            <a:xfrm flipH="1">
              <a:off x="4777" y="192"/>
              <a:ext cx="695" cy="696"/>
            </a:xfrm>
            <a:prstGeom prst="ellipse">
              <a:avLst/>
            </a:prstGeom>
            <a:solidFill>
              <a:schemeClr val="accent2"/>
            </a:solidFill>
            <a:ln w="28575">
              <a:noFill/>
              <a:round/>
              <a:headEnd/>
              <a:tailEnd/>
            </a:ln>
            <a:effectLst/>
          </p:spPr>
          <p:txBody>
            <a:bodyPr wrap="none" anchor="ctr"/>
            <a:lstStyle/>
            <a:p>
              <a:pPr algn="ctr"/>
              <a:endParaRPr lang="en-US" sz="2400">
                <a:latin typeface="Times New Roman" pitchFamily="18" charset="0"/>
              </a:endParaRPr>
            </a:p>
          </p:txBody>
        </p:sp>
        <p:sp>
          <p:nvSpPr>
            <p:cNvPr id="292869" name="Oval 5"/>
            <p:cNvSpPr>
              <a:spLocks noChangeArrowheads="1"/>
            </p:cNvSpPr>
            <p:nvPr/>
          </p:nvSpPr>
          <p:spPr bwMode="hidden">
            <a:xfrm flipH="1">
              <a:off x="675" y="193"/>
              <a:ext cx="695" cy="696"/>
            </a:xfrm>
            <a:prstGeom prst="ellipse">
              <a:avLst/>
            </a:prstGeom>
            <a:solidFill>
              <a:schemeClr val="accent2"/>
            </a:solidFill>
            <a:ln w="28575">
              <a:noFill/>
              <a:round/>
              <a:headEnd/>
              <a:tailEnd/>
            </a:ln>
            <a:effectLst/>
          </p:spPr>
          <p:txBody>
            <a:bodyPr wrap="none" anchor="ctr"/>
            <a:lstStyle/>
            <a:p>
              <a:pPr algn="ctr"/>
              <a:endParaRPr lang="en-US" sz="2400">
                <a:latin typeface="Times New Roman" pitchFamily="18" charset="0"/>
              </a:endParaRPr>
            </a:p>
          </p:txBody>
        </p:sp>
        <p:sp>
          <p:nvSpPr>
            <p:cNvPr id="292870"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p:spPr>
          <p:txBody>
            <a:bodyPr wrap="none" anchor="ctr"/>
            <a:lstStyle/>
            <a:p>
              <a:pPr algn="ctr"/>
              <a:endParaRPr lang="en-US" sz="2400">
                <a:latin typeface="Times New Roman" pitchFamily="18" charset="0"/>
              </a:endParaRPr>
            </a:p>
          </p:txBody>
        </p:sp>
        <p:sp>
          <p:nvSpPr>
            <p:cNvPr id="292871"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p:spPr>
          <p:txBody>
            <a:bodyPr wrap="none" anchor="ctr"/>
            <a:lstStyle/>
            <a:p>
              <a:pPr algn="ctr"/>
              <a:endParaRPr lang="en-US" sz="2400">
                <a:latin typeface="Times New Roman" pitchFamily="18" charset="0"/>
              </a:endParaRPr>
            </a:p>
          </p:txBody>
        </p:sp>
      </p:grpSp>
      <p:sp>
        <p:nvSpPr>
          <p:cNvPr id="292872" name="Rectangle 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2873" name="Rectangle 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en-US"/>
          </a:p>
        </p:txBody>
      </p:sp>
      <p:sp>
        <p:nvSpPr>
          <p:cNvPr id="292874"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en-US"/>
          </a:p>
        </p:txBody>
      </p:sp>
      <p:sp>
        <p:nvSpPr>
          <p:cNvPr id="292875" name="Rectangle 1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1E6F9A46-BB7C-45A3-9D14-0CA8CFB6EABB}" type="slidenum">
              <a:rPr lang="en-US"/>
              <a:pPr/>
              <a:t>‹#›</a:t>
            </a:fld>
            <a:endParaRPr lang="en-US"/>
          </a:p>
        </p:txBody>
      </p:sp>
      <p:sp>
        <p:nvSpPr>
          <p:cNvPr id="292876" name="Rectangle 1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68"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iming>
    <p:tnLst>
      <p:par>
        <p:cTn id="1" dur="indefinite" restart="never" nodeType="tmRoot"/>
      </p:par>
    </p:tnLst>
  </p:timing>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Arial" charset="0"/>
        </a:defRPr>
      </a:lvl2pPr>
      <a:lvl3pPr algn="l" rtl="0" fontAlgn="base">
        <a:spcBef>
          <a:spcPct val="0"/>
        </a:spcBef>
        <a:spcAft>
          <a:spcPct val="0"/>
        </a:spcAft>
        <a:defRPr sz="3800">
          <a:solidFill>
            <a:schemeClr val="tx2"/>
          </a:solidFill>
          <a:latin typeface="Arial" charset="0"/>
        </a:defRPr>
      </a:lvl3pPr>
      <a:lvl4pPr algn="l" rtl="0" fontAlgn="base">
        <a:spcBef>
          <a:spcPct val="0"/>
        </a:spcBef>
        <a:spcAft>
          <a:spcPct val="0"/>
        </a:spcAft>
        <a:defRPr sz="3800">
          <a:solidFill>
            <a:schemeClr val="tx2"/>
          </a:solidFill>
          <a:latin typeface="Arial" charset="0"/>
        </a:defRPr>
      </a:lvl4pPr>
      <a:lvl5pPr algn="l" rtl="0" fontAlgn="base">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fontAlgn="base">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fontAlgn="base">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50000">
              <a:schemeClr val="bg1">
                <a:gamma/>
                <a:shade val="80000"/>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54374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atin typeface="Times New Roman" pitchFamily="18" charset="0"/>
              </a:defRPr>
            </a:lvl1pPr>
          </a:lstStyle>
          <a:p>
            <a:endParaRPr lang="en-US"/>
          </a:p>
        </p:txBody>
      </p:sp>
      <p:sp>
        <p:nvSpPr>
          <p:cNvPr id="54374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latin typeface="Times New Roman" pitchFamily="18" charset="0"/>
              </a:defRPr>
            </a:lvl1pPr>
          </a:lstStyle>
          <a:p>
            <a:endParaRPr lang="en-US"/>
          </a:p>
        </p:txBody>
      </p:sp>
      <p:sp>
        <p:nvSpPr>
          <p:cNvPr id="54374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atin typeface="Times New Roman" pitchFamily="18" charset="0"/>
              </a:defRPr>
            </a:lvl1pPr>
          </a:lstStyle>
          <a:p>
            <a:fld id="{221776A9-66D1-44DB-9037-EE08E9C0A965}" type="slidenum">
              <a:rPr lang="en-US"/>
              <a:pPr/>
              <a:t>‹#›</a:t>
            </a:fld>
            <a:endParaRPr lang="en-US"/>
          </a:p>
        </p:txBody>
      </p:sp>
      <p:grpSp>
        <p:nvGrpSpPr>
          <p:cNvPr id="543749" name="Group 5"/>
          <p:cNvGrpSpPr>
            <a:grpSpLocks/>
          </p:cNvGrpSpPr>
          <p:nvPr/>
        </p:nvGrpSpPr>
        <p:grpSpPr bwMode="auto">
          <a:xfrm>
            <a:off x="107950" y="107950"/>
            <a:ext cx="8928100" cy="6642100"/>
            <a:chOff x="68" y="68"/>
            <a:chExt cx="5624" cy="4184"/>
          </a:xfrm>
        </p:grpSpPr>
        <p:sp>
          <p:nvSpPr>
            <p:cNvPr id="543750" name="Rectangle 6"/>
            <p:cNvSpPr>
              <a:spLocks noChangeArrowheads="1"/>
            </p:cNvSpPr>
            <p:nvPr/>
          </p:nvSpPr>
          <p:spPr bwMode="auto">
            <a:xfrm>
              <a:off x="68" y="68"/>
              <a:ext cx="5624" cy="4184"/>
            </a:xfrm>
            <a:prstGeom prst="rect">
              <a:avLst/>
            </a:prstGeom>
            <a:gradFill rotWithShape="0">
              <a:gsLst>
                <a:gs pos="0">
                  <a:srgbClr val="00279F">
                    <a:gamma/>
                    <a:tint val="80000"/>
                    <a:invGamma/>
                  </a:srgbClr>
                </a:gs>
                <a:gs pos="50000">
                  <a:srgbClr val="00279F"/>
                </a:gs>
                <a:gs pos="100000">
                  <a:srgbClr val="00279F">
                    <a:gamma/>
                    <a:tint val="80000"/>
                    <a:invGamma/>
                  </a:srgbClr>
                </a:gs>
              </a:gsLst>
              <a:lin ang="5400000" scaled="1"/>
            </a:gradFill>
            <a:ln w="12700">
              <a:solidFill>
                <a:schemeClr val="folHlink"/>
              </a:solidFill>
              <a:miter lim="800000"/>
              <a:headEnd/>
              <a:tailEnd/>
            </a:ln>
            <a:effectLst/>
          </p:spPr>
          <p:txBody>
            <a:bodyPr wrap="none" anchor="ctr"/>
            <a:lstStyle/>
            <a:p>
              <a:endParaRPr lang="en-US"/>
            </a:p>
          </p:txBody>
        </p:sp>
        <p:sp>
          <p:nvSpPr>
            <p:cNvPr id="543751" name="Rectangle 7"/>
            <p:cNvSpPr>
              <a:spLocks noChangeArrowheads="1"/>
            </p:cNvSpPr>
            <p:nvPr/>
          </p:nvSpPr>
          <p:spPr bwMode="auto">
            <a:xfrm>
              <a:off x="151" y="140"/>
              <a:ext cx="5469" cy="4036"/>
            </a:xfrm>
            <a:prstGeom prst="rect">
              <a:avLst/>
            </a:prstGeom>
            <a:gradFill rotWithShape="0">
              <a:gsLst>
                <a:gs pos="0">
                  <a:srgbClr val="00279F"/>
                </a:gs>
                <a:gs pos="50000">
                  <a:srgbClr val="00279F">
                    <a:gamma/>
                    <a:tint val="70196"/>
                    <a:invGamma/>
                  </a:srgbClr>
                </a:gs>
                <a:gs pos="100000">
                  <a:srgbClr val="00279F"/>
                </a:gs>
              </a:gsLst>
              <a:lin ang="5400000" scaled="1"/>
            </a:gradFill>
            <a:ln w="12700">
              <a:solidFill>
                <a:schemeClr val="folHlink"/>
              </a:solidFill>
              <a:miter lim="800000"/>
              <a:headEnd/>
              <a:tailEnd/>
            </a:ln>
            <a:effectLst/>
          </p:spPr>
          <p:txBody>
            <a:bodyPr wrap="none" anchor="ctr"/>
            <a:lstStyle/>
            <a:p>
              <a:endParaRPr lang="en-US"/>
            </a:p>
          </p:txBody>
        </p:sp>
        <p:sp>
          <p:nvSpPr>
            <p:cNvPr id="543752" name="Rectangle 8"/>
            <p:cNvSpPr>
              <a:spLocks noChangeArrowheads="1"/>
            </p:cNvSpPr>
            <p:nvPr/>
          </p:nvSpPr>
          <p:spPr bwMode="auto">
            <a:xfrm>
              <a:off x="191" y="188"/>
              <a:ext cx="5377" cy="3944"/>
            </a:xfrm>
            <a:prstGeom prst="rect">
              <a:avLst/>
            </a:prstGeom>
            <a:gradFill rotWithShape="0">
              <a:gsLst>
                <a:gs pos="0">
                  <a:srgbClr val="00279F">
                    <a:gamma/>
                    <a:tint val="70196"/>
                    <a:invGamma/>
                  </a:srgbClr>
                </a:gs>
                <a:gs pos="50000">
                  <a:srgbClr val="00279F"/>
                </a:gs>
                <a:gs pos="100000">
                  <a:srgbClr val="00279F">
                    <a:gamma/>
                    <a:tint val="70196"/>
                    <a:invGamma/>
                  </a:srgbClr>
                </a:gs>
              </a:gsLst>
              <a:lin ang="5400000" scaled="1"/>
            </a:gradFill>
            <a:ln w="12700">
              <a:solidFill>
                <a:schemeClr val="folHlink"/>
              </a:solidFill>
              <a:miter lim="800000"/>
              <a:headEnd/>
              <a:tailEnd/>
            </a:ln>
            <a:effectLst/>
          </p:spPr>
          <p:txBody>
            <a:bodyPr wrap="none" anchor="ctr"/>
            <a:lstStyle/>
            <a:p>
              <a:endParaRPr lang="en-US"/>
            </a:p>
          </p:txBody>
        </p:sp>
        <p:sp>
          <p:nvSpPr>
            <p:cNvPr id="543753" name="Rectangle 9"/>
            <p:cNvSpPr>
              <a:spLocks noChangeArrowheads="1"/>
            </p:cNvSpPr>
            <p:nvPr/>
          </p:nvSpPr>
          <p:spPr bwMode="auto">
            <a:xfrm>
              <a:off x="272" y="272"/>
              <a:ext cx="5216" cy="3776"/>
            </a:xfrm>
            <a:prstGeom prst="rect">
              <a:avLst/>
            </a:prstGeom>
            <a:gradFill rotWithShape="0">
              <a:gsLst>
                <a:gs pos="0">
                  <a:srgbClr val="00279F">
                    <a:gamma/>
                    <a:shade val="29804"/>
                    <a:invGamma/>
                  </a:srgbClr>
                </a:gs>
                <a:gs pos="100000">
                  <a:srgbClr val="00279F"/>
                </a:gs>
              </a:gsLst>
              <a:lin ang="5400000" scaled="1"/>
            </a:gradFill>
            <a:ln w="12700">
              <a:solidFill>
                <a:schemeClr val="folHlink"/>
              </a:solidFill>
              <a:miter lim="800000"/>
              <a:headEnd/>
              <a:tailEnd/>
            </a:ln>
            <a:effectLst/>
          </p:spPr>
          <p:txBody>
            <a:bodyPr wrap="none" anchor="ctr"/>
            <a:lstStyle/>
            <a:p>
              <a:endParaRPr lang="en-US"/>
            </a:p>
          </p:txBody>
        </p:sp>
      </p:grpSp>
      <p:sp>
        <p:nvSpPr>
          <p:cNvPr id="543754" name="Rectangle 10"/>
          <p:cNvSpPr>
            <a:spLocks noGrp="1" noChangeArrowheads="1"/>
          </p:cNvSpPr>
          <p:nvPr>
            <p:ph type="title"/>
          </p:nvPr>
        </p:nvSpPr>
        <p:spPr bwMode="auto">
          <a:xfrm>
            <a:off x="685800" y="495300"/>
            <a:ext cx="7772400" cy="762000"/>
          </a:xfrm>
          <a:prstGeom prst="rect">
            <a:avLst/>
          </a:prstGeom>
          <a:noFill/>
          <a:ln w="9525">
            <a:noFill/>
            <a:miter lim="800000"/>
            <a:headEnd/>
            <a:tailEnd/>
          </a:ln>
          <a:effectLst/>
        </p:spPr>
        <p:txBody>
          <a:bodyPr vert="horz" wrap="square" lIns="92075" tIns="46038" rIns="92075" bIns="46038" numCol="1" anchor="ctr" anchorCtr="1" compatLnSpc="1">
            <a:prstTxWarp prst="textNoShape">
              <a:avLst/>
            </a:prstTxWarp>
            <a:spAutoFit/>
          </a:bodyPr>
          <a:lstStyle/>
          <a:p>
            <a:pPr lvl="0"/>
            <a:r>
              <a:rPr lang="en-US" smtClean="0"/>
              <a:t>Click to edit Master title style</a:t>
            </a:r>
          </a:p>
        </p:txBody>
      </p:sp>
      <p:sp>
        <p:nvSpPr>
          <p:cNvPr id="543755" name="Rectangle 11"/>
          <p:cNvSpPr>
            <a:spLocks noGrp="1" noChangeArrowheads="1"/>
          </p:cNvSpPr>
          <p:nvPr>
            <p:ph type="body" idx="1"/>
          </p:nvPr>
        </p:nvSpPr>
        <p:spPr bwMode="auto">
          <a:xfrm>
            <a:off x="685800" y="1295400"/>
            <a:ext cx="7772400" cy="4953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p:txBody>
      </p:sp>
    </p:spTree>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2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chemeClr val="accent1"/>
        </a:buClr>
        <a:buSzPct val="75000"/>
        <a:buFont typeface="Monotype Sort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100000"/>
        <a:buChar char="–"/>
        <a:defRPr sz="32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Times New Roman" pitchFamily="18" charset="0"/>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6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461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461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endParaRPr lang="en-US"/>
          </a:p>
        </p:txBody>
      </p:sp>
      <p:sp>
        <p:nvSpPr>
          <p:cNvPr id="9461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endParaRPr lang="en-US"/>
          </a:p>
        </p:txBody>
      </p:sp>
      <p:sp>
        <p:nvSpPr>
          <p:cNvPr id="946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fld id="{B49451FE-2E09-4937-B94A-F25A3AC8D05C}" type="slidenum">
              <a:rPr lang="en-US"/>
              <a:pPr/>
              <a:t>‹#›</a:t>
            </a:fld>
            <a:endParaRPr lang="en-US"/>
          </a:p>
        </p:txBody>
      </p:sp>
      <p:sp>
        <p:nvSpPr>
          <p:cNvPr id="946183" name="Rectangle 7"/>
          <p:cNvSpPr>
            <a:spLocks noChangeArrowheads="1"/>
          </p:cNvSpPr>
          <p:nvPr userDrawn="1"/>
        </p:nvSpPr>
        <p:spPr bwMode="auto">
          <a:xfrm>
            <a:off x="0" y="0"/>
            <a:ext cx="9144000" cy="6858000"/>
          </a:xfrm>
          <a:prstGeom prst="rect">
            <a:avLst/>
          </a:prstGeom>
          <a:solidFill>
            <a:srgbClr val="1164D9"/>
          </a:solidFill>
          <a:ln w="9525">
            <a:solidFill>
              <a:schemeClr val="tx1"/>
            </a:solidFill>
            <a:miter lim="800000"/>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a:defRPr>
      </a:lvl2pPr>
      <a:lvl3pPr algn="ctr" rtl="0" fontAlgn="base">
        <a:spcBef>
          <a:spcPct val="0"/>
        </a:spcBef>
        <a:spcAft>
          <a:spcPct val="0"/>
        </a:spcAft>
        <a:defRPr sz="4400">
          <a:solidFill>
            <a:schemeClr val="tx2"/>
          </a:solidFill>
          <a:latin typeface="Times"/>
        </a:defRPr>
      </a:lvl3pPr>
      <a:lvl4pPr algn="ctr" rtl="0" fontAlgn="base">
        <a:spcBef>
          <a:spcPct val="0"/>
        </a:spcBef>
        <a:spcAft>
          <a:spcPct val="0"/>
        </a:spcAft>
        <a:defRPr sz="4400">
          <a:solidFill>
            <a:schemeClr val="tx2"/>
          </a:solidFill>
          <a:latin typeface="Times"/>
        </a:defRPr>
      </a:lvl4pPr>
      <a:lvl5pPr algn="ctr" rtl="0" fontAlgn="base">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hyperlink" Target="http://www.chem1.com/acad/webtext/chembond/index.html" TargetMode="External"/><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slide" Target="slide221.xml"/><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slide" Target="slide221.xml"/><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 Target="slide221.xml"/><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hyperlink" Target="http://en.wikipedia.org/wiki/Ionic_bond" TargetMode="Externa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9.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hyperlink" Target="http://upload.wikimedia.org/wikipedia/commons/9/9f/Sp3-Orbital.sv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20.xml.rels><?xml version="1.0" encoding="UTF-8" standalone="yes"?>
<Relationships xmlns="http://schemas.openxmlformats.org/package/2006/relationships"><Relationship Id="rId3" Type="http://schemas.openxmlformats.org/officeDocument/2006/relationships/image" Target="../media/image78.gif"/><Relationship Id="rId7" Type="http://schemas.openxmlformats.org/officeDocument/2006/relationships/image" Target="../media/image80.png"/><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hyperlink" Target="http://upload.wikimedia.org/wikipedia/commons/5/55/Ch4-structure.png" TargetMode="External"/><Relationship Id="rId5" Type="http://schemas.openxmlformats.org/officeDocument/2006/relationships/image" Target="../media/image79.png"/><Relationship Id="rId4" Type="http://schemas.openxmlformats.org/officeDocument/2006/relationships/hyperlink" Target="http://upload.wikimedia.org/wikipedia/en/b/bb/Ch4_hybridization.svg"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2.xml"/><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1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hyperlink" Target="http://www.mhhe.com/physsci/chemistry/essentialchemistry/flash/hybrv18.swf"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hyperlink" Target="http://www.mhhe.com/physsci/chemistry/essentialchemistry/flash/hybrv18.swf"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1.xml"/><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14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9.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1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0.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4.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55.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Layout" Target="../slideLayouts/slideLayout23.xml"/><Relationship Id="rId7" Type="http://schemas.openxmlformats.org/officeDocument/2006/relationships/oleObject" Target="../embeddings/oleObject10.bin"/><Relationship Id="rId2" Type="http://schemas.openxmlformats.org/officeDocument/2006/relationships/vmlDrawing" Target="../drawings/vmlDrawing7.vml"/><Relationship Id="rId1" Type="http://schemas.openxmlformats.org/officeDocument/2006/relationships/themeOverride" Target="../theme/themeOverride4.xml"/><Relationship Id="rId6" Type="http://schemas.openxmlformats.org/officeDocument/2006/relationships/oleObject" Target="../embeddings/oleObject9.bin"/><Relationship Id="rId5" Type="http://schemas.openxmlformats.org/officeDocument/2006/relationships/image" Target="../media/image115.png"/><Relationship Id="rId4"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6.xml"/><Relationship Id="rId1" Type="http://schemas.openxmlformats.org/officeDocument/2006/relationships/slideLayout" Target="../slideLayouts/slideLayout24.xml"/><Relationship Id="rId4" Type="http://schemas.openxmlformats.org/officeDocument/2006/relationships/slide" Target="slide25.xml"/></Relationships>
</file>

<file path=ppt/slides/_rels/slide15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157.xml"/><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158.xml"/><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159.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0.xml"/><Relationship Id="rId1" Type="http://schemas.openxmlformats.org/officeDocument/2006/relationships/slideLayout" Target="../slideLayouts/slideLayout24.xml"/><Relationship Id="rId4" Type="http://schemas.openxmlformats.org/officeDocument/2006/relationships/slide" Target="slide25.xml"/></Relationships>
</file>

<file path=ppt/slides/_rels/slide1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1.xml"/><Relationship Id="rId1" Type="http://schemas.openxmlformats.org/officeDocument/2006/relationships/slideLayout" Target="../slideLayouts/slideLayout24.xml"/><Relationship Id="rId4" Type="http://schemas.openxmlformats.org/officeDocument/2006/relationships/slide" Target="slide25.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4.xml"/><Relationship Id="rId1" Type="http://schemas.openxmlformats.org/officeDocument/2006/relationships/vmlDrawing" Target="../drawings/vmlDrawing8.vml"/><Relationship Id="rId5" Type="http://schemas.openxmlformats.org/officeDocument/2006/relationships/slide" Target="slide25.xml"/><Relationship Id="rId4" Type="http://schemas.openxmlformats.org/officeDocument/2006/relationships/oleObject" Target="../embeddings/oleObject11.bin"/></Relationships>
</file>

<file path=ppt/slides/_rels/slide1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3.xml"/><Relationship Id="rId1" Type="http://schemas.openxmlformats.org/officeDocument/2006/relationships/slideLayout" Target="../slideLayouts/slideLayout24.xml"/><Relationship Id="rId4" Type="http://schemas.openxmlformats.org/officeDocument/2006/relationships/slide" Target="slide25.xml"/></Relationships>
</file>

<file path=ppt/slides/_rels/slide1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4.xml"/><Relationship Id="rId1" Type="http://schemas.openxmlformats.org/officeDocument/2006/relationships/slideLayout" Target="../slideLayouts/slideLayout24.xml"/><Relationship Id="rId4" Type="http://schemas.openxmlformats.org/officeDocument/2006/relationships/slide" Target="slide25.xml"/></Relationships>
</file>

<file path=ppt/slides/_rels/slide16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9.xml"/><Relationship Id="rId1" Type="http://schemas.openxmlformats.org/officeDocument/2006/relationships/slideLayout" Target="../slideLayouts/slideLayout24.xml"/><Relationship Id="rId4" Type="http://schemas.openxmlformats.org/officeDocument/2006/relationships/slide" Target="slide25.xml"/></Relationships>
</file>

<file path=ppt/slides/_rels/slide18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80.xml"/><Relationship Id="rId1" Type="http://schemas.openxmlformats.org/officeDocument/2006/relationships/slideLayout" Target="../slideLayouts/slideLayout24.xml"/><Relationship Id="rId4" Type="http://schemas.openxmlformats.org/officeDocument/2006/relationships/slide" Target="slide25.xml"/></Relationships>
</file>

<file path=ppt/slides/_rels/slide18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81.xml"/><Relationship Id="rId1" Type="http://schemas.openxmlformats.org/officeDocument/2006/relationships/slideLayout" Target="../slideLayouts/slideLayout24.xml"/><Relationship Id="rId4" Type="http://schemas.openxmlformats.org/officeDocument/2006/relationships/slide" Target="slide25.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4.xml"/><Relationship Id="rId1" Type="http://schemas.openxmlformats.org/officeDocument/2006/relationships/vmlDrawing" Target="../drawings/vmlDrawing9.vml"/><Relationship Id="rId5" Type="http://schemas.openxmlformats.org/officeDocument/2006/relationships/slide" Target="slide25.xml"/><Relationship Id="rId4" Type="http://schemas.openxmlformats.org/officeDocument/2006/relationships/oleObject" Target="../embeddings/oleObject12.bin"/></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4.xml"/><Relationship Id="rId1" Type="http://schemas.openxmlformats.org/officeDocument/2006/relationships/vmlDrawing" Target="../drawings/vmlDrawing10.vml"/><Relationship Id="rId6" Type="http://schemas.openxmlformats.org/officeDocument/2006/relationships/slide" Target="slide25.x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185.xml.rels><?xml version="1.0" encoding="UTF-8" standalone="yes"?>
<Relationships xmlns="http://schemas.openxmlformats.org/package/2006/relationships"><Relationship Id="rId3" Type="http://schemas.openxmlformats.org/officeDocument/2006/relationships/hyperlink" Target="http://www.nisd.net/communicationsarts/pages/chem" TargetMode="External"/><Relationship Id="rId2" Type="http://schemas.openxmlformats.org/officeDocument/2006/relationships/notesSlide" Target="../notesSlides/notesSlide184.xml"/><Relationship Id="rId1" Type="http://schemas.openxmlformats.org/officeDocument/2006/relationships/slideLayout" Target="../slideLayouts/slideLayout3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5.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5.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5.xml"/></Relationships>
</file>

<file path=ppt/slides/_rels/slide191.xml.rels><?xml version="1.0" encoding="UTF-8" standalone="yes"?>
<Relationships xmlns="http://schemas.openxmlformats.org/package/2006/relationships"><Relationship Id="rId8" Type="http://schemas.openxmlformats.org/officeDocument/2006/relationships/slide" Target="slide191.xml"/><Relationship Id="rId3" Type="http://schemas.openxmlformats.org/officeDocument/2006/relationships/notesSlide" Target="../notesSlides/notesSlide190.xml"/><Relationship Id="rId7" Type="http://schemas.openxmlformats.org/officeDocument/2006/relationships/slide" Target="slide192.xml"/><Relationship Id="rId2" Type="http://schemas.openxmlformats.org/officeDocument/2006/relationships/slideLayout" Target="../slideLayouts/slideLayout39.xml"/><Relationship Id="rId1" Type="http://schemas.openxmlformats.org/officeDocument/2006/relationships/vmlDrawing" Target="../drawings/vmlDrawing11.vml"/><Relationship Id="rId6" Type="http://schemas.openxmlformats.org/officeDocument/2006/relationships/slide" Target="slide87.xml"/><Relationship Id="rId5" Type="http://schemas.openxmlformats.org/officeDocument/2006/relationships/slide" Target="slide86.xml"/><Relationship Id="rId4" Type="http://schemas.openxmlformats.org/officeDocument/2006/relationships/oleObject" Target="../embeddings/Microsoft_Office_Word_97_-_2003_Document1.doc"/></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39.xml"/><Relationship Id="rId1" Type="http://schemas.openxmlformats.org/officeDocument/2006/relationships/vmlDrawing" Target="../drawings/vmlDrawing12.vml"/><Relationship Id="rId5" Type="http://schemas.openxmlformats.org/officeDocument/2006/relationships/slide" Target="slide11.xml"/><Relationship Id="rId4" Type="http://schemas.openxmlformats.org/officeDocument/2006/relationships/oleObject" Target="../embeddings/Microsoft_Office_Word_97_-_2003_Document2.doc"/></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5.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5.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5.xml"/></Relationships>
</file>

<file path=ppt/slides/_rels/slide19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95.xml"/><Relationship Id="rId1" Type="http://schemas.openxmlformats.org/officeDocument/2006/relationships/slideLayout" Target="../slideLayouts/slideLayout35.xml"/><Relationship Id="rId5" Type="http://schemas.openxmlformats.org/officeDocument/2006/relationships/image" Target="../media/image140.jpeg"/><Relationship Id="rId4" Type="http://schemas.openxmlformats.org/officeDocument/2006/relationships/image" Target="../media/image139.jpeg"/></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5.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35.xml"/></Relationships>
</file>

<file path=ppt/slides/_rels/slide19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98.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9.xml"/><Relationship Id="rId1" Type="http://schemas.openxmlformats.org/officeDocument/2006/relationships/slideLayout" Target="../slideLayouts/slideLayout35.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35.xml"/><Relationship Id="rId1" Type="http://schemas.openxmlformats.org/officeDocument/2006/relationships/vmlDrawing" Target="../drawings/vmlDrawing13.vml"/><Relationship Id="rId4" Type="http://schemas.openxmlformats.org/officeDocument/2006/relationships/oleObject" Target="../embeddings/oleObject15.bin"/></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35.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5.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5.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5.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35.xml"/></Relationships>
</file>

<file path=ppt/slides/_rels/slide20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08.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09.xml"/><Relationship Id="rId1" Type="http://schemas.openxmlformats.org/officeDocument/2006/relationships/slideLayout" Target="../slideLayouts/slideLayout35.xml"/><Relationship Id="rId5" Type="http://schemas.openxmlformats.org/officeDocument/2006/relationships/image" Target="../media/image145.jpeg"/><Relationship Id="rId4" Type="http://schemas.openxmlformats.org/officeDocument/2006/relationships/image" Target="../media/image143.jpeg"/></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45.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35.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35.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40.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40.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35.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35.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35.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35.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35.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35.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35.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5.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35.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35.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39.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35.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35.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40.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40.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6.xml"/><Relationship Id="rId1" Type="http://schemas.openxmlformats.org/officeDocument/2006/relationships/themeOverride" Target="../theme/themeOverride10.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24.xml.rels><?xml version="1.0" encoding="UTF-8" standalone="yes"?>
<Relationships xmlns="http://schemas.openxmlformats.org/package/2006/relationships"><Relationship Id="rId3" Type="http://schemas.openxmlformats.org/officeDocument/2006/relationships/hyperlink" Target="http://upload.wikimedia.org/wikipedia/commons/1/11/Sp2-Orbital.sv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upload.wikimedia.org/wikipedia/commons/9/9f/Sp3-Orbital.svg" TargetMode="External"/><Relationship Id="rId4" Type="http://schemas.openxmlformats.org/officeDocument/2006/relationships/image" Target="../media/image12.png"/></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35.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35.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35.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35.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35.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40.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8" Type="http://schemas.openxmlformats.org/officeDocument/2006/relationships/slide" Target="slide180.xml"/><Relationship Id="rId3" Type="http://schemas.openxmlformats.org/officeDocument/2006/relationships/slide" Target="slide160.xml"/><Relationship Id="rId7" Type="http://schemas.openxmlformats.org/officeDocument/2006/relationships/slide" Target="slide164.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slide" Target="slide163.xml"/><Relationship Id="rId11" Type="http://schemas.openxmlformats.org/officeDocument/2006/relationships/slide" Target="slide155.xml"/><Relationship Id="rId5" Type="http://schemas.openxmlformats.org/officeDocument/2006/relationships/slide" Target="slide162.xml"/><Relationship Id="rId10" Type="http://schemas.openxmlformats.org/officeDocument/2006/relationships/slide" Target="slide182.xml"/><Relationship Id="rId4" Type="http://schemas.openxmlformats.org/officeDocument/2006/relationships/slide" Target="slide161.xml"/><Relationship Id="rId9" Type="http://schemas.openxmlformats.org/officeDocument/2006/relationships/slide" Target="slide181.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35.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35.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35.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40.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40.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35.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35.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35.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35.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35.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35.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35.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35.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35.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35.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34.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35.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35.xml"/></Relationships>
</file>

<file path=ppt/slides/_rels/slide26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68.xml"/><Relationship Id="rId1" Type="http://schemas.openxmlformats.org/officeDocument/2006/relationships/slideLayout" Target="../slideLayouts/slideLayout40.xml"/><Relationship Id="rId4" Type="http://schemas.openxmlformats.org/officeDocument/2006/relationships/image" Target="../media/image147.pn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upload.wikimedia.org/wikipedia/commons/6/6c/AX3E0-3D-balls.png" TargetMode="External"/><Relationship Id="rId7" Type="http://schemas.openxmlformats.org/officeDocument/2006/relationships/hyperlink" Target="http://upload.wikimedia.org/wikipedia/commons/3/3a/Trigonal-bipyramidal-3D-balls.png"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upload.wikimedia.org/wikipedia/commons/1/1a/Octahedral-3D-balls.png" TargetMode="External"/><Relationship Id="rId4" Type="http://schemas.openxmlformats.org/officeDocument/2006/relationships/image" Target="../media/image18.png"/><Relationship Id="rId9" Type="http://schemas.openxmlformats.org/officeDocument/2006/relationships/image" Target="../media/image21.png"/></Relationships>
</file>

<file path=ppt/slides/_rels/slide27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69.xml"/><Relationship Id="rId1" Type="http://schemas.openxmlformats.org/officeDocument/2006/relationships/slideLayout" Target="../slideLayouts/slideLayout40.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35.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35.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35.xml"/></Relationships>
</file>

<file path=ppt/slides/_rels/slide2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73.xml"/><Relationship Id="rId1" Type="http://schemas.openxmlformats.org/officeDocument/2006/relationships/slideLayout" Target="../slideLayouts/slideLayout40.xml"/><Relationship Id="rId4" Type="http://schemas.openxmlformats.org/officeDocument/2006/relationships/image" Target="../media/image150.png"/></Relationships>
</file>

<file path=ppt/slides/_rels/slide2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74.xml"/><Relationship Id="rId1" Type="http://schemas.openxmlformats.org/officeDocument/2006/relationships/slideLayout" Target="../slideLayouts/slideLayout40.xml"/></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35.xml"/><Relationship Id="rId1" Type="http://schemas.openxmlformats.org/officeDocument/2006/relationships/vmlDrawing" Target="../drawings/vmlDrawing14.vml"/><Relationship Id="rId5" Type="http://schemas.openxmlformats.org/officeDocument/2006/relationships/oleObject" Target="../embeddings/oleObject16.bin"/><Relationship Id="rId4" Type="http://schemas.openxmlformats.org/officeDocument/2006/relationships/image" Target="../media/image153.png"/></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35.xml"/><Relationship Id="rId1" Type="http://schemas.openxmlformats.org/officeDocument/2006/relationships/vmlDrawing" Target="../drawings/vmlDrawing15.vml"/><Relationship Id="rId4" Type="http://schemas.openxmlformats.org/officeDocument/2006/relationships/oleObject" Target="../embeddings/oleObject17.bin"/></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35.xml"/><Relationship Id="rId1" Type="http://schemas.openxmlformats.org/officeDocument/2006/relationships/vmlDrawing" Target="../drawings/vmlDrawing16.vml"/><Relationship Id="rId4" Type="http://schemas.openxmlformats.org/officeDocument/2006/relationships/oleObject" Target="../embeddings/oleObject18.bin"/></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35.xml"/><Relationship Id="rId1" Type="http://schemas.openxmlformats.org/officeDocument/2006/relationships/vmlDrawing" Target="../drawings/vmlDrawing17.vml"/><Relationship Id="rId5" Type="http://schemas.openxmlformats.org/officeDocument/2006/relationships/oleObject" Target="../embeddings/oleObject20.bin"/><Relationship Id="rId4" Type="http://schemas.openxmlformats.org/officeDocument/2006/relationships/oleObject" Target="../embeddings/oleObject19.bin"/></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35.xml"/><Relationship Id="rId1" Type="http://schemas.openxmlformats.org/officeDocument/2006/relationships/vmlDrawing" Target="../drawings/vmlDrawing18.vml"/><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35.xml"/><Relationship Id="rId1" Type="http://schemas.openxmlformats.org/officeDocument/2006/relationships/vmlDrawing" Target="../drawings/vmlDrawing19.vml"/><Relationship Id="rId6" Type="http://schemas.openxmlformats.org/officeDocument/2006/relationships/oleObject" Target="../embeddings/oleObject25.bin"/><Relationship Id="rId5" Type="http://schemas.openxmlformats.org/officeDocument/2006/relationships/oleObject" Target="../embeddings/oleObject24.bin"/><Relationship Id="rId4" Type="http://schemas.openxmlformats.org/officeDocument/2006/relationships/oleObject" Target="../embeddings/oleObject23.bin"/></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35.xml"/><Relationship Id="rId1" Type="http://schemas.openxmlformats.org/officeDocument/2006/relationships/vmlDrawing" Target="../drawings/vmlDrawing20.vml"/><Relationship Id="rId6" Type="http://schemas.openxmlformats.org/officeDocument/2006/relationships/oleObject" Target="../embeddings/oleObject28.bin"/><Relationship Id="rId5" Type="http://schemas.openxmlformats.org/officeDocument/2006/relationships/oleObject" Target="../embeddings/oleObject27.bin"/><Relationship Id="rId4" Type="http://schemas.openxmlformats.org/officeDocument/2006/relationships/oleObject" Target="../embeddings/oleObject26.bin"/></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39.xml"/><Relationship Id="rId1" Type="http://schemas.openxmlformats.org/officeDocument/2006/relationships/vmlDrawing" Target="../drawings/vmlDrawing21.vml"/><Relationship Id="rId5" Type="http://schemas.openxmlformats.org/officeDocument/2006/relationships/oleObject" Target="../embeddings/oleObject30.bin"/><Relationship Id="rId4" Type="http://schemas.openxmlformats.org/officeDocument/2006/relationships/oleObject" Target="../embeddings/oleObject29.bin"/></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35.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35.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35.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34.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35.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35.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35.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34.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35.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35.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35.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35.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39.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slide" Target="slide109.xml"/><Relationship Id="rId3" Type="http://schemas.openxmlformats.org/officeDocument/2006/relationships/slide" Target="slide20.xml"/><Relationship Id="rId7" Type="http://schemas.openxmlformats.org/officeDocument/2006/relationships/slide" Target="slide9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slide" Target="slide33.xml"/><Relationship Id="rId4" Type="http://schemas.openxmlformats.org/officeDocument/2006/relationships/slide" Target="slide28.xml"/><Relationship Id="rId9" Type="http://schemas.openxmlformats.org/officeDocument/2006/relationships/slide" Target="slide18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hemeOverride" Target="../theme/themeOverride3.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39.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39.xml"/></Relationships>
</file>

<file path=ppt/slides/_rels/slide302.xml.rels><?xml version="1.0" encoding="UTF-8" standalone="yes"?>
<Relationships xmlns="http://schemas.openxmlformats.org/package/2006/relationships"><Relationship Id="rId8" Type="http://schemas.openxmlformats.org/officeDocument/2006/relationships/hyperlink" Target="../Video/World%20of%20Chemistry%20Notes/Episode%209%20-%20Molecular%20Architecture.doc" TargetMode="External"/><Relationship Id="rId3" Type="http://schemas.openxmlformats.org/officeDocument/2006/relationships/hyperlink" Target="../../Objectives%20-%20Chemistry/BondingTO.doc" TargetMode="External"/><Relationship Id="rId7" Type="http://schemas.openxmlformats.org/officeDocument/2006/relationships/hyperlink" Target="http://www.backflip.com/perl/go.pl?url=18424628" TargetMode="External"/><Relationship Id="rId2" Type="http://schemas.openxmlformats.org/officeDocument/2006/relationships/notesSlide" Target="../notesSlides/notesSlide301.xml"/><Relationship Id="rId1" Type="http://schemas.openxmlformats.org/officeDocument/2006/relationships/slideLayout" Target="../slideLayouts/slideLayout6.xml"/><Relationship Id="rId6" Type="http://schemas.openxmlformats.org/officeDocument/2006/relationships/hyperlink" Target="http://www.backflip.com/perl/go.pl?url=18424627" TargetMode="External"/><Relationship Id="rId5" Type="http://schemas.openxmlformats.org/officeDocument/2006/relationships/hyperlink" Target="../Video/World%20of%20Chemistry%20Notes/Episode%208%20-%20Chemical%20Bonds.doc" TargetMode="External"/><Relationship Id="rId4" Type="http://schemas.openxmlformats.org/officeDocument/2006/relationships/hyperlink" Target="http://www.chem1.com/acad/webtext/chembond/index.html"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upload.wikimedia.org/wikipedia/commons/e/ef/Acetic-acid-3D-balls.png"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6.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www.backflip.com/perl/go.pl?url=18424628" TargetMode="External"/><Relationship Id="rId2" Type="http://schemas.openxmlformats.org/officeDocument/2006/relationships/slideLayout" Target="../slideLayouts/slideLayout6.xml"/><Relationship Id="rId1" Type="http://schemas.openxmlformats.org/officeDocument/2006/relationships/themeOverride" Target="../theme/themeOverride2.xml"/><Relationship Id="rId6" Type="http://schemas.openxmlformats.org/officeDocument/2006/relationships/hyperlink" Target="http://www.backflip.com/perl/go.pl?url=18424627" TargetMode="External"/><Relationship Id="rId5" Type="http://schemas.openxmlformats.org/officeDocument/2006/relationships/hyperlink" Target="../Video/World%20of%20Chemistry%20Notes/Episode%208%20-%20Chemical%20Bonds.doc" TargetMode="External"/><Relationship Id="rId4" Type="http://schemas.openxmlformats.org/officeDocument/2006/relationships/hyperlink" Target="../Video/World%20of%20Chemistry%20Notes/Episode%209%20-%20Molecular%20Architecture.doc"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29.jpeg"/><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50.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51.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52.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53.xml"/><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54.xml"/><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55.xml"/><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56.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58.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61.xml"/><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62.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63.xml"/><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64.xml"/><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65.xml"/><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66.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67.xml"/><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68.xml"/><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69.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7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70.xml"/><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71.xml"/><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72.xml"/><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73.xml"/><Relationship Id="rId1" Type="http://schemas.openxmlformats.org/officeDocument/2006/relationships/slideLayout" Target="../slideLayouts/slideLayout52.xml"/><Relationship Id="rId4" Type="http://schemas.openxmlformats.org/officeDocument/2006/relationships/image" Target="../media/image46.wmf"/></Relationships>
</file>

<file path=ppt/slides/_rels/slide74.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74.xml"/><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75.xml"/><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76.xml"/><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77.xml"/><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78.xml"/><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79.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80.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80.xml"/><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81.xml"/><Relationship Id="rId1" Type="http://schemas.openxmlformats.org/officeDocument/2006/relationships/slideLayout" Target="../slideLayouts/slideLayout52.xml"/></Relationships>
</file>

<file path=ppt/slides/_rels/slide82.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82.xml"/><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83.xml"/><Relationship Id="rId1" Type="http://schemas.openxmlformats.org/officeDocument/2006/relationships/slideLayout" Target="../slideLayouts/slideLayout52.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9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62" name="Picture 2" descr="MPj04023010000[1]"/>
          <p:cNvPicPr>
            <a:picLocks noChangeAspect="1" noChangeArrowheads="1"/>
          </p:cNvPicPr>
          <p:nvPr/>
        </p:nvPicPr>
        <p:blipFill>
          <a:blip r:embed="rId4" cstate="print">
            <a:lum bright="70000" contrast="-70000"/>
          </a:blip>
          <a:srcRect/>
          <a:stretch>
            <a:fillRect/>
          </a:stretch>
        </p:blipFill>
        <p:spPr bwMode="auto">
          <a:xfrm>
            <a:off x="-1524000" y="-1447800"/>
            <a:ext cx="12192000" cy="9753600"/>
          </a:xfrm>
          <a:prstGeom prst="rect">
            <a:avLst/>
          </a:prstGeom>
          <a:noFill/>
        </p:spPr>
      </p:pic>
      <p:pic>
        <p:nvPicPr>
          <p:cNvPr id="1116168" name="Picture 8" descr="MPj04026960000[1]"/>
          <p:cNvPicPr>
            <a:picLocks noChangeAspect="1" noChangeArrowheads="1"/>
          </p:cNvPicPr>
          <p:nvPr/>
        </p:nvPicPr>
        <p:blipFill>
          <a:blip r:embed="rId5" cstate="print"/>
          <a:srcRect/>
          <a:stretch>
            <a:fillRect/>
          </a:stretch>
        </p:blipFill>
        <p:spPr bwMode="auto">
          <a:xfrm>
            <a:off x="4587875" y="3459163"/>
            <a:ext cx="4903788" cy="4846637"/>
          </a:xfrm>
          <a:prstGeom prst="rect">
            <a:avLst/>
          </a:prstGeom>
          <a:noFill/>
        </p:spPr>
      </p:pic>
      <p:sp>
        <p:nvSpPr>
          <p:cNvPr id="1116174" name="Rectangle 14"/>
          <p:cNvSpPr>
            <a:spLocks noGrp="1" noChangeArrowheads="1"/>
          </p:cNvSpPr>
          <p:nvPr>
            <p:ph type="ctrTitle"/>
          </p:nvPr>
        </p:nvSpPr>
        <p:spPr>
          <a:xfrm>
            <a:off x="685800" y="1603375"/>
            <a:ext cx="7772400" cy="1470025"/>
          </a:xfrm>
          <a:noFill/>
          <a:ln/>
        </p:spPr>
        <p:txBody>
          <a:bodyPr/>
          <a:lstStyle/>
          <a:p>
            <a:r>
              <a:rPr lang="en-US">
                <a:solidFill>
                  <a:schemeClr val="tx1"/>
                </a:solidFill>
                <a:effectLst>
                  <a:outerShdw blurRad="38100" dist="38100" dir="2700000" algn="tl">
                    <a:srgbClr val="C0C0C0"/>
                  </a:outerShdw>
                </a:effectLst>
              </a:rPr>
              <a:t>Molecular Geometry and Bonding Theories</a:t>
            </a:r>
          </a:p>
        </p:txBody>
      </p:sp>
      <p:sp>
        <p:nvSpPr>
          <p:cNvPr id="1116175" name="Rectangle 15"/>
          <p:cNvSpPr>
            <a:spLocks noGrp="1" noChangeArrowheads="1"/>
          </p:cNvSpPr>
          <p:nvPr>
            <p:ph type="subTitle" idx="1"/>
          </p:nvPr>
        </p:nvSpPr>
        <p:spPr>
          <a:xfrm>
            <a:off x="-2057400" y="6248400"/>
            <a:ext cx="6400800" cy="1752600"/>
          </a:xfrm>
          <a:noFill/>
          <a:ln/>
        </p:spPr>
        <p:txBody>
          <a:bodyPr/>
          <a:lstStyle/>
          <a:p>
            <a:r>
              <a:rPr lang="en-US" sz="1400"/>
              <a:t>AP Chemistry – Ch 9</a:t>
            </a:r>
          </a:p>
          <a:p>
            <a:r>
              <a:rPr lang="en-US" sz="1200"/>
              <a:t>Mr. Christopherson</a:t>
            </a:r>
          </a:p>
        </p:txBody>
      </p:sp>
      <p:sp>
        <p:nvSpPr>
          <p:cNvPr id="1116176" name="AutoShape 16">
            <a:hlinkClick r:id="rId6" highlightClick="1"/>
          </p:cNvPr>
          <p:cNvSpPr>
            <a:spLocks noChangeArrowheads="1"/>
          </p:cNvSpPr>
          <p:nvPr/>
        </p:nvSpPr>
        <p:spPr bwMode="auto">
          <a:xfrm>
            <a:off x="938213" y="5691188"/>
            <a:ext cx="444500" cy="444500"/>
          </a:xfrm>
          <a:prstGeom prst="actionButtonInformation">
            <a:avLst/>
          </a:prstGeom>
          <a:solidFill>
            <a:schemeClr val="accent1"/>
          </a:solidFill>
          <a:ln w="9525">
            <a:noFill/>
            <a:miter lim="800000"/>
            <a:headEnd/>
            <a:tailEnd/>
          </a:ln>
          <a:effectLst/>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57443"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957444" name="Text Box 4"/>
          <p:cNvSpPr txBox="1">
            <a:spLocks noChangeArrowheads="1"/>
          </p:cNvSpPr>
          <p:nvPr/>
        </p:nvSpPr>
        <p:spPr bwMode="auto">
          <a:xfrm>
            <a:off x="609600" y="4724400"/>
            <a:ext cx="3886200" cy="968375"/>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lnSpc>
                <a:spcPct val="90000"/>
              </a:lnSpc>
            </a:pPr>
            <a:r>
              <a:rPr lang="en-US" sz="3200">
                <a:solidFill>
                  <a:srgbClr val="FFFF00"/>
                </a:solidFill>
                <a:latin typeface="Arial Black" pitchFamily="34" charset="0"/>
              </a:rPr>
              <a:t>Central</a:t>
            </a:r>
          </a:p>
          <a:p>
            <a:pPr algn="ctr" eaLnBrk="0" hangingPunct="0">
              <a:lnSpc>
                <a:spcPct val="90000"/>
              </a:lnSpc>
            </a:pPr>
            <a:r>
              <a:rPr lang="en-US" sz="3200">
                <a:solidFill>
                  <a:srgbClr val="FFFF00"/>
                </a:solidFill>
                <a:latin typeface="Arial Black" pitchFamily="34" charset="0"/>
              </a:rPr>
              <a:t>Atom</a:t>
            </a:r>
            <a:endParaRPr lang="en-US" sz="2400">
              <a:solidFill>
                <a:srgbClr val="FFFF00"/>
              </a:solidFill>
              <a:latin typeface="Times"/>
            </a:endParaRPr>
          </a:p>
        </p:txBody>
      </p:sp>
    </p:spTree>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57444"/>
                                        </p:tgtEl>
                                        <p:attrNameLst>
                                          <p:attrName>style.visibility</p:attrName>
                                        </p:attrNameLst>
                                      </p:cBhvr>
                                      <p:to>
                                        <p:strVal val="visible"/>
                                      </p:to>
                                    </p:set>
                                    <p:anim calcmode="lin" valueType="num">
                                      <p:cBhvr additive="base">
                                        <p:cTn id="7" dur="500" fill="hold"/>
                                        <p:tgtEl>
                                          <p:spTgt spid="957444"/>
                                        </p:tgtEl>
                                        <p:attrNameLst>
                                          <p:attrName>ppt_x</p:attrName>
                                        </p:attrNameLst>
                                      </p:cBhvr>
                                      <p:tavLst>
                                        <p:tav tm="0">
                                          <p:val>
                                            <p:strVal val="#ppt_x"/>
                                          </p:val>
                                        </p:tav>
                                        <p:tav tm="100000">
                                          <p:val>
                                            <p:strVal val="#ppt_x"/>
                                          </p:val>
                                        </p:tav>
                                      </p:tavLst>
                                    </p:anim>
                                    <p:anim calcmode="lin" valueType="num">
                                      <p:cBhvr additive="base">
                                        <p:cTn id="8" dur="500" fill="hold"/>
                                        <p:tgtEl>
                                          <p:spTgt spid="9574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4"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2"/>
          <p:cNvSpPr>
            <a:spLocks noGrp="1" noChangeArrowheads="1"/>
          </p:cNvSpPr>
          <p:nvPr>
            <p:ph type="title"/>
          </p:nvPr>
        </p:nvSpPr>
        <p:spPr/>
        <p:txBody>
          <a:bodyPr/>
          <a:lstStyle/>
          <a:p>
            <a:r>
              <a:rPr lang="en-US"/>
              <a:t>Sigma bonding orbitals </a:t>
            </a:r>
          </a:p>
        </p:txBody>
      </p:sp>
      <p:sp>
        <p:nvSpPr>
          <p:cNvPr id="1118211" name="Rectangle 3"/>
          <p:cNvSpPr>
            <a:spLocks noGrp="1" noChangeArrowheads="1"/>
          </p:cNvSpPr>
          <p:nvPr>
            <p:ph type="body" idx="1"/>
          </p:nvPr>
        </p:nvSpPr>
        <p:spPr/>
        <p:txBody>
          <a:bodyPr/>
          <a:lstStyle/>
          <a:p>
            <a:r>
              <a:rPr lang="en-US"/>
              <a:t>From p orbitals on separate atoms</a:t>
            </a:r>
          </a:p>
        </p:txBody>
      </p:sp>
      <p:sp>
        <p:nvSpPr>
          <p:cNvPr id="1118212" name="Text Box 4"/>
          <p:cNvSpPr txBox="1">
            <a:spLocks noChangeArrowheads="1"/>
          </p:cNvSpPr>
          <p:nvPr/>
        </p:nvSpPr>
        <p:spPr bwMode="auto">
          <a:xfrm>
            <a:off x="2105025" y="2947988"/>
            <a:ext cx="1627188" cy="579437"/>
          </a:xfrm>
          <a:prstGeom prst="rect">
            <a:avLst/>
          </a:prstGeom>
          <a:noFill/>
          <a:ln w="12700">
            <a:noFill/>
            <a:miter lim="800000"/>
            <a:headEnd type="none" w="sm" len="sm"/>
            <a:tailEnd type="none" w="sm" len="sm"/>
          </a:ln>
          <a:effectLst/>
        </p:spPr>
        <p:txBody>
          <a:bodyPr wrap="none">
            <a:spAutoFit/>
          </a:bodyPr>
          <a:lstStyle/>
          <a:p>
            <a:pPr eaLnBrk="0" hangingPunct="0"/>
            <a:r>
              <a:rPr lang="en-US" sz="3200"/>
              <a:t>p orbital</a:t>
            </a:r>
          </a:p>
        </p:txBody>
      </p:sp>
      <p:sp>
        <p:nvSpPr>
          <p:cNvPr id="1118213" name="Text Box 5"/>
          <p:cNvSpPr txBox="1">
            <a:spLocks noChangeArrowheads="1"/>
          </p:cNvSpPr>
          <p:nvPr/>
        </p:nvSpPr>
        <p:spPr bwMode="auto">
          <a:xfrm>
            <a:off x="4619625" y="2895600"/>
            <a:ext cx="1627188" cy="579438"/>
          </a:xfrm>
          <a:prstGeom prst="rect">
            <a:avLst/>
          </a:prstGeom>
          <a:noFill/>
          <a:ln w="12700">
            <a:noFill/>
            <a:miter lim="800000"/>
            <a:headEnd type="none" w="sm" len="sm"/>
            <a:tailEnd type="none" w="sm" len="sm"/>
          </a:ln>
          <a:effectLst/>
        </p:spPr>
        <p:txBody>
          <a:bodyPr wrap="none">
            <a:spAutoFit/>
          </a:bodyPr>
          <a:lstStyle/>
          <a:p>
            <a:pPr eaLnBrk="0" hangingPunct="0"/>
            <a:r>
              <a:rPr lang="en-US" sz="3200"/>
              <a:t>p orbital</a:t>
            </a:r>
          </a:p>
        </p:txBody>
      </p:sp>
      <p:sp>
        <p:nvSpPr>
          <p:cNvPr id="1118214" name="Text Box 6"/>
          <p:cNvSpPr txBox="1">
            <a:spLocks noChangeArrowheads="1"/>
          </p:cNvSpPr>
          <p:nvPr/>
        </p:nvSpPr>
        <p:spPr bwMode="auto">
          <a:xfrm>
            <a:off x="2743200" y="5029200"/>
            <a:ext cx="3276600" cy="1066800"/>
          </a:xfrm>
          <a:prstGeom prst="rect">
            <a:avLst/>
          </a:prstGeom>
          <a:noFill/>
          <a:ln w="12700">
            <a:noFill/>
            <a:miter lim="800000"/>
            <a:headEnd type="none" w="sm" len="sm"/>
            <a:tailEnd type="none" w="sm" len="sm"/>
          </a:ln>
          <a:effectLst/>
        </p:spPr>
        <p:txBody>
          <a:bodyPr>
            <a:spAutoFit/>
          </a:bodyPr>
          <a:lstStyle/>
          <a:p>
            <a:pPr algn="ctr" eaLnBrk="0" hangingPunct="0"/>
            <a:r>
              <a:rPr lang="en-US" sz="3200"/>
              <a:t>Sigma bonding</a:t>
            </a:r>
            <a:br>
              <a:rPr lang="en-US" sz="3200"/>
            </a:br>
            <a:r>
              <a:rPr lang="en-US" sz="3200"/>
              <a:t>molecular orbital</a:t>
            </a:r>
          </a:p>
        </p:txBody>
      </p:sp>
      <p:grpSp>
        <p:nvGrpSpPr>
          <p:cNvPr id="1118215" name="Group 7"/>
          <p:cNvGrpSpPr>
            <a:grpSpLocks/>
          </p:cNvGrpSpPr>
          <p:nvPr/>
        </p:nvGrpSpPr>
        <p:grpSpPr bwMode="auto">
          <a:xfrm>
            <a:off x="1751013" y="2209800"/>
            <a:ext cx="2287587" cy="604838"/>
            <a:chOff x="576" y="1728"/>
            <a:chExt cx="1441" cy="381"/>
          </a:xfrm>
        </p:grpSpPr>
        <p:grpSp>
          <p:nvGrpSpPr>
            <p:cNvPr id="1118216" name="Group 8"/>
            <p:cNvGrpSpPr>
              <a:grpSpLocks/>
            </p:cNvGrpSpPr>
            <p:nvPr/>
          </p:nvGrpSpPr>
          <p:grpSpPr bwMode="auto">
            <a:xfrm>
              <a:off x="576" y="1728"/>
              <a:ext cx="1441" cy="381"/>
              <a:chOff x="767" y="2974"/>
              <a:chExt cx="1441" cy="381"/>
            </a:xfrm>
          </p:grpSpPr>
          <p:sp>
            <p:nvSpPr>
              <p:cNvPr id="1118217" name="Freeform 9"/>
              <p:cNvSpPr>
                <a:spLocks/>
              </p:cNvSpPr>
              <p:nvPr/>
            </p:nvSpPr>
            <p:spPr bwMode="auto">
              <a:xfrm>
                <a:off x="767" y="2974"/>
                <a:ext cx="715" cy="379"/>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amma/>
                      <a:shade val="46275"/>
                      <a:invGamma/>
                    </a:srgbClr>
                  </a:gs>
                  <a:gs pos="50000">
                    <a:srgbClr val="3366FF"/>
                  </a:gs>
                  <a:gs pos="100000">
                    <a:srgbClr val="3366FF">
                      <a:gamma/>
                      <a:shade val="46275"/>
                      <a:invGamma/>
                    </a:srgbClr>
                  </a:gs>
                </a:gsLst>
                <a:lin ang="5400000" scaled="1"/>
              </a:gradFill>
              <a:ln w="12700" cap="flat" cmpd="sng">
                <a:noFill/>
                <a:prstDash val="solid"/>
                <a:round/>
                <a:headEnd type="none" w="sm" len="sm"/>
                <a:tailEnd type="none" w="sm" len="sm"/>
              </a:ln>
              <a:effectLst/>
            </p:spPr>
            <p:txBody>
              <a:bodyPr/>
              <a:lstStyle/>
              <a:p>
                <a:endParaRPr lang="en-US"/>
              </a:p>
            </p:txBody>
          </p:sp>
          <p:sp>
            <p:nvSpPr>
              <p:cNvPr id="1118218" name="Freeform 10"/>
              <p:cNvSpPr>
                <a:spLocks/>
              </p:cNvSpPr>
              <p:nvPr/>
            </p:nvSpPr>
            <p:spPr bwMode="auto">
              <a:xfrm flipH="1">
                <a:off x="1493" y="2976"/>
                <a:ext cx="715" cy="379"/>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amma/>
                      <a:shade val="46275"/>
                      <a:invGamma/>
                    </a:srgbClr>
                  </a:gs>
                  <a:gs pos="50000">
                    <a:srgbClr val="3366FF"/>
                  </a:gs>
                  <a:gs pos="100000">
                    <a:srgbClr val="3366FF">
                      <a:gamma/>
                      <a:shade val="46275"/>
                      <a:invGamma/>
                    </a:srgbClr>
                  </a:gs>
                </a:gsLst>
                <a:lin ang="5400000" scaled="1"/>
              </a:gradFill>
              <a:ln w="12700" cap="flat" cmpd="sng">
                <a:noFill/>
                <a:prstDash val="solid"/>
                <a:round/>
                <a:headEnd type="none" w="sm" len="sm"/>
                <a:tailEnd type="none" w="sm" len="sm"/>
              </a:ln>
              <a:effectLst/>
            </p:spPr>
            <p:txBody>
              <a:bodyPr/>
              <a:lstStyle/>
              <a:p>
                <a:endParaRPr lang="en-US"/>
              </a:p>
            </p:txBody>
          </p:sp>
        </p:grpSp>
        <p:sp>
          <p:nvSpPr>
            <p:cNvPr id="1118219" name="Text Box 11"/>
            <p:cNvSpPr txBox="1">
              <a:spLocks noChangeArrowheads="1"/>
            </p:cNvSpPr>
            <p:nvPr/>
          </p:nvSpPr>
          <p:spPr bwMode="auto">
            <a:xfrm>
              <a:off x="1164" y="1761"/>
              <a:ext cx="288" cy="288"/>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a:sym typeface="Symbol" pitchFamily="18" charset="2"/>
                </a:rPr>
                <a:t></a:t>
              </a:r>
            </a:p>
          </p:txBody>
        </p:sp>
      </p:grpSp>
      <p:grpSp>
        <p:nvGrpSpPr>
          <p:cNvPr id="1118220" name="Group 12"/>
          <p:cNvGrpSpPr>
            <a:grpSpLocks/>
          </p:cNvGrpSpPr>
          <p:nvPr/>
        </p:nvGrpSpPr>
        <p:grpSpPr bwMode="auto">
          <a:xfrm>
            <a:off x="4189413" y="2209800"/>
            <a:ext cx="2287587" cy="604838"/>
            <a:chOff x="576" y="1728"/>
            <a:chExt cx="1441" cy="381"/>
          </a:xfrm>
        </p:grpSpPr>
        <p:grpSp>
          <p:nvGrpSpPr>
            <p:cNvPr id="1118221" name="Group 13"/>
            <p:cNvGrpSpPr>
              <a:grpSpLocks/>
            </p:cNvGrpSpPr>
            <p:nvPr/>
          </p:nvGrpSpPr>
          <p:grpSpPr bwMode="auto">
            <a:xfrm>
              <a:off x="576" y="1728"/>
              <a:ext cx="1441" cy="381"/>
              <a:chOff x="767" y="2974"/>
              <a:chExt cx="1441" cy="381"/>
            </a:xfrm>
          </p:grpSpPr>
          <p:sp>
            <p:nvSpPr>
              <p:cNvPr id="1118222" name="Freeform 14"/>
              <p:cNvSpPr>
                <a:spLocks/>
              </p:cNvSpPr>
              <p:nvPr/>
            </p:nvSpPr>
            <p:spPr bwMode="auto">
              <a:xfrm>
                <a:off x="767" y="2974"/>
                <a:ext cx="715" cy="379"/>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amma/>
                      <a:shade val="46275"/>
                      <a:invGamma/>
                    </a:srgbClr>
                  </a:gs>
                  <a:gs pos="50000">
                    <a:srgbClr val="3366FF"/>
                  </a:gs>
                  <a:gs pos="100000">
                    <a:srgbClr val="3366FF">
                      <a:gamma/>
                      <a:shade val="46275"/>
                      <a:invGamma/>
                    </a:srgbClr>
                  </a:gs>
                </a:gsLst>
                <a:lin ang="5400000" scaled="1"/>
              </a:gradFill>
              <a:ln w="12700" cap="flat" cmpd="sng">
                <a:noFill/>
                <a:prstDash val="solid"/>
                <a:round/>
                <a:headEnd type="none" w="sm" len="sm"/>
                <a:tailEnd type="none" w="sm" len="sm"/>
              </a:ln>
              <a:effectLst/>
            </p:spPr>
            <p:txBody>
              <a:bodyPr/>
              <a:lstStyle/>
              <a:p>
                <a:endParaRPr lang="en-US"/>
              </a:p>
            </p:txBody>
          </p:sp>
          <p:sp>
            <p:nvSpPr>
              <p:cNvPr id="1118223" name="Freeform 15"/>
              <p:cNvSpPr>
                <a:spLocks/>
              </p:cNvSpPr>
              <p:nvPr/>
            </p:nvSpPr>
            <p:spPr bwMode="auto">
              <a:xfrm flipH="1">
                <a:off x="1493" y="2976"/>
                <a:ext cx="715" cy="379"/>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amma/>
                      <a:shade val="46275"/>
                      <a:invGamma/>
                    </a:srgbClr>
                  </a:gs>
                  <a:gs pos="50000">
                    <a:srgbClr val="3366FF"/>
                  </a:gs>
                  <a:gs pos="100000">
                    <a:srgbClr val="3366FF">
                      <a:gamma/>
                      <a:shade val="46275"/>
                      <a:invGamma/>
                    </a:srgbClr>
                  </a:gs>
                </a:gsLst>
                <a:lin ang="5400000" scaled="1"/>
              </a:gradFill>
              <a:ln w="12700" cap="flat" cmpd="sng">
                <a:noFill/>
                <a:prstDash val="solid"/>
                <a:round/>
                <a:headEnd type="none" w="sm" len="sm"/>
                <a:tailEnd type="none" w="sm" len="sm"/>
              </a:ln>
              <a:effectLst/>
            </p:spPr>
            <p:txBody>
              <a:bodyPr/>
              <a:lstStyle/>
              <a:p>
                <a:endParaRPr lang="en-US"/>
              </a:p>
            </p:txBody>
          </p:sp>
        </p:grpSp>
        <p:sp>
          <p:nvSpPr>
            <p:cNvPr id="1118224" name="Text Box 16"/>
            <p:cNvSpPr txBox="1">
              <a:spLocks noChangeArrowheads="1"/>
            </p:cNvSpPr>
            <p:nvPr/>
          </p:nvSpPr>
          <p:spPr bwMode="auto">
            <a:xfrm>
              <a:off x="1164" y="1761"/>
              <a:ext cx="288" cy="288"/>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a:sym typeface="Symbol" pitchFamily="18" charset="2"/>
                </a:rPr>
                <a:t></a:t>
              </a:r>
            </a:p>
          </p:txBody>
        </p:sp>
      </p:grpSp>
      <p:grpSp>
        <p:nvGrpSpPr>
          <p:cNvPr id="1118225" name="Group 17"/>
          <p:cNvGrpSpPr>
            <a:grpSpLocks/>
          </p:cNvGrpSpPr>
          <p:nvPr/>
        </p:nvGrpSpPr>
        <p:grpSpPr bwMode="auto">
          <a:xfrm>
            <a:off x="1981200" y="4267200"/>
            <a:ext cx="2287588" cy="604838"/>
            <a:chOff x="576" y="1728"/>
            <a:chExt cx="1441" cy="381"/>
          </a:xfrm>
        </p:grpSpPr>
        <p:grpSp>
          <p:nvGrpSpPr>
            <p:cNvPr id="1118226" name="Group 18"/>
            <p:cNvGrpSpPr>
              <a:grpSpLocks/>
            </p:cNvGrpSpPr>
            <p:nvPr/>
          </p:nvGrpSpPr>
          <p:grpSpPr bwMode="auto">
            <a:xfrm>
              <a:off x="576" y="1728"/>
              <a:ext cx="1441" cy="381"/>
              <a:chOff x="767" y="2974"/>
              <a:chExt cx="1441" cy="381"/>
            </a:xfrm>
          </p:grpSpPr>
          <p:sp>
            <p:nvSpPr>
              <p:cNvPr id="1118227" name="Freeform 19"/>
              <p:cNvSpPr>
                <a:spLocks/>
              </p:cNvSpPr>
              <p:nvPr/>
            </p:nvSpPr>
            <p:spPr bwMode="auto">
              <a:xfrm>
                <a:off x="767" y="2974"/>
                <a:ext cx="715" cy="379"/>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amma/>
                      <a:shade val="46275"/>
                      <a:invGamma/>
                    </a:srgbClr>
                  </a:gs>
                  <a:gs pos="50000">
                    <a:srgbClr val="3366FF"/>
                  </a:gs>
                  <a:gs pos="100000">
                    <a:srgbClr val="3366FF">
                      <a:gamma/>
                      <a:shade val="46275"/>
                      <a:invGamma/>
                    </a:srgbClr>
                  </a:gs>
                </a:gsLst>
                <a:lin ang="5400000" scaled="1"/>
              </a:gradFill>
              <a:ln w="12700" cap="flat" cmpd="sng">
                <a:noFill/>
                <a:prstDash val="solid"/>
                <a:round/>
                <a:headEnd type="none" w="sm" len="sm"/>
                <a:tailEnd type="none" w="sm" len="sm"/>
              </a:ln>
              <a:effectLst/>
            </p:spPr>
            <p:txBody>
              <a:bodyPr/>
              <a:lstStyle/>
              <a:p>
                <a:endParaRPr lang="en-US"/>
              </a:p>
            </p:txBody>
          </p:sp>
          <p:sp>
            <p:nvSpPr>
              <p:cNvPr id="1118228" name="Freeform 20"/>
              <p:cNvSpPr>
                <a:spLocks/>
              </p:cNvSpPr>
              <p:nvPr/>
            </p:nvSpPr>
            <p:spPr bwMode="auto">
              <a:xfrm flipH="1">
                <a:off x="1493" y="2976"/>
                <a:ext cx="715" cy="379"/>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amma/>
                      <a:shade val="46275"/>
                      <a:invGamma/>
                    </a:srgbClr>
                  </a:gs>
                  <a:gs pos="50000">
                    <a:srgbClr val="3366FF"/>
                  </a:gs>
                  <a:gs pos="100000">
                    <a:srgbClr val="3366FF">
                      <a:gamma/>
                      <a:shade val="46275"/>
                      <a:invGamma/>
                    </a:srgbClr>
                  </a:gs>
                </a:gsLst>
                <a:lin ang="5400000" scaled="1"/>
              </a:gradFill>
              <a:ln w="12700" cap="flat" cmpd="sng">
                <a:noFill/>
                <a:prstDash val="solid"/>
                <a:round/>
                <a:headEnd type="none" w="sm" len="sm"/>
                <a:tailEnd type="none" w="sm" len="sm"/>
              </a:ln>
              <a:effectLst/>
            </p:spPr>
            <p:txBody>
              <a:bodyPr/>
              <a:lstStyle/>
              <a:p>
                <a:endParaRPr lang="en-US"/>
              </a:p>
            </p:txBody>
          </p:sp>
        </p:grpSp>
        <p:sp>
          <p:nvSpPr>
            <p:cNvPr id="1118229" name="Text Box 21"/>
            <p:cNvSpPr txBox="1">
              <a:spLocks noChangeArrowheads="1"/>
            </p:cNvSpPr>
            <p:nvPr/>
          </p:nvSpPr>
          <p:spPr bwMode="auto">
            <a:xfrm>
              <a:off x="1164" y="1761"/>
              <a:ext cx="288" cy="288"/>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a:sym typeface="Symbol" pitchFamily="18" charset="2"/>
                </a:rPr>
                <a:t></a:t>
              </a:r>
            </a:p>
          </p:txBody>
        </p:sp>
      </p:grpSp>
      <p:grpSp>
        <p:nvGrpSpPr>
          <p:cNvPr id="1118230" name="Group 22"/>
          <p:cNvGrpSpPr>
            <a:grpSpLocks/>
          </p:cNvGrpSpPr>
          <p:nvPr/>
        </p:nvGrpSpPr>
        <p:grpSpPr bwMode="auto">
          <a:xfrm>
            <a:off x="4419600" y="4267200"/>
            <a:ext cx="2287588" cy="604838"/>
            <a:chOff x="576" y="1728"/>
            <a:chExt cx="1441" cy="381"/>
          </a:xfrm>
        </p:grpSpPr>
        <p:grpSp>
          <p:nvGrpSpPr>
            <p:cNvPr id="1118231" name="Group 23"/>
            <p:cNvGrpSpPr>
              <a:grpSpLocks/>
            </p:cNvGrpSpPr>
            <p:nvPr/>
          </p:nvGrpSpPr>
          <p:grpSpPr bwMode="auto">
            <a:xfrm>
              <a:off x="576" y="1728"/>
              <a:ext cx="1441" cy="381"/>
              <a:chOff x="767" y="2974"/>
              <a:chExt cx="1441" cy="381"/>
            </a:xfrm>
          </p:grpSpPr>
          <p:sp>
            <p:nvSpPr>
              <p:cNvPr id="1118232" name="Freeform 24"/>
              <p:cNvSpPr>
                <a:spLocks/>
              </p:cNvSpPr>
              <p:nvPr/>
            </p:nvSpPr>
            <p:spPr bwMode="auto">
              <a:xfrm>
                <a:off x="767" y="2974"/>
                <a:ext cx="715" cy="379"/>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amma/>
                      <a:shade val="46275"/>
                      <a:invGamma/>
                    </a:srgbClr>
                  </a:gs>
                  <a:gs pos="50000">
                    <a:srgbClr val="3366FF"/>
                  </a:gs>
                  <a:gs pos="100000">
                    <a:srgbClr val="3366FF">
                      <a:gamma/>
                      <a:shade val="46275"/>
                      <a:invGamma/>
                    </a:srgbClr>
                  </a:gs>
                </a:gsLst>
                <a:lin ang="5400000" scaled="1"/>
              </a:gradFill>
              <a:ln w="12700" cap="flat" cmpd="sng">
                <a:noFill/>
                <a:prstDash val="solid"/>
                <a:round/>
                <a:headEnd type="none" w="sm" len="sm"/>
                <a:tailEnd type="none" w="sm" len="sm"/>
              </a:ln>
              <a:effectLst/>
            </p:spPr>
            <p:txBody>
              <a:bodyPr/>
              <a:lstStyle/>
              <a:p>
                <a:endParaRPr lang="en-US"/>
              </a:p>
            </p:txBody>
          </p:sp>
          <p:sp>
            <p:nvSpPr>
              <p:cNvPr id="1118233" name="Freeform 25"/>
              <p:cNvSpPr>
                <a:spLocks/>
              </p:cNvSpPr>
              <p:nvPr/>
            </p:nvSpPr>
            <p:spPr bwMode="auto">
              <a:xfrm flipH="1">
                <a:off x="1493" y="2976"/>
                <a:ext cx="715" cy="379"/>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amma/>
                      <a:shade val="46275"/>
                      <a:invGamma/>
                    </a:srgbClr>
                  </a:gs>
                  <a:gs pos="50000">
                    <a:srgbClr val="3366FF"/>
                  </a:gs>
                  <a:gs pos="100000">
                    <a:srgbClr val="3366FF">
                      <a:gamma/>
                      <a:shade val="46275"/>
                      <a:invGamma/>
                    </a:srgbClr>
                  </a:gs>
                </a:gsLst>
                <a:lin ang="5400000" scaled="1"/>
              </a:gradFill>
              <a:ln w="12700" cap="flat" cmpd="sng">
                <a:noFill/>
                <a:prstDash val="solid"/>
                <a:round/>
                <a:headEnd type="none" w="sm" len="sm"/>
                <a:tailEnd type="none" w="sm" len="sm"/>
              </a:ln>
              <a:effectLst/>
            </p:spPr>
            <p:txBody>
              <a:bodyPr/>
              <a:lstStyle/>
              <a:p>
                <a:endParaRPr lang="en-US"/>
              </a:p>
            </p:txBody>
          </p:sp>
        </p:grpSp>
        <p:sp>
          <p:nvSpPr>
            <p:cNvPr id="1118234" name="Text Box 26"/>
            <p:cNvSpPr txBox="1">
              <a:spLocks noChangeArrowheads="1"/>
            </p:cNvSpPr>
            <p:nvPr/>
          </p:nvSpPr>
          <p:spPr bwMode="auto">
            <a:xfrm>
              <a:off x="1164" y="1761"/>
              <a:ext cx="288" cy="288"/>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a:sym typeface="Symbol" pitchFamily="18" charset="2"/>
                </a:rPr>
                <a:t></a:t>
              </a:r>
            </a:p>
          </p:txBody>
        </p:sp>
      </p:grpSp>
      <p:sp>
        <p:nvSpPr>
          <p:cNvPr id="1118235" name="Freeform 27"/>
          <p:cNvSpPr>
            <a:spLocks/>
          </p:cNvSpPr>
          <p:nvPr/>
        </p:nvSpPr>
        <p:spPr bwMode="auto">
          <a:xfrm>
            <a:off x="2603500" y="4271963"/>
            <a:ext cx="1135063" cy="601662"/>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amma/>
                  <a:shade val="46275"/>
                  <a:invGamma/>
                </a:srgbClr>
              </a:gs>
              <a:gs pos="50000">
                <a:srgbClr val="3366FF"/>
              </a:gs>
              <a:gs pos="100000">
                <a:srgbClr val="3366FF">
                  <a:gamma/>
                  <a:shade val="46275"/>
                  <a:invGamma/>
                </a:srgbClr>
              </a:gs>
            </a:gsLst>
            <a:lin ang="5400000" scaled="1"/>
          </a:gradFill>
          <a:ln w="12700" cap="flat" cmpd="sng">
            <a:noFill/>
            <a:prstDash val="solid"/>
            <a:round/>
            <a:headEnd type="none" w="sm" len="sm"/>
            <a:tailEnd type="none" w="sm" len="sm"/>
          </a:ln>
          <a:effectLst/>
        </p:spPr>
        <p:txBody>
          <a:bodyPr/>
          <a:lstStyle/>
          <a:p>
            <a:endParaRPr lang="en-US"/>
          </a:p>
        </p:txBody>
      </p:sp>
      <p:sp>
        <p:nvSpPr>
          <p:cNvPr id="1118236" name="Freeform 28"/>
          <p:cNvSpPr>
            <a:spLocks/>
          </p:cNvSpPr>
          <p:nvPr/>
        </p:nvSpPr>
        <p:spPr bwMode="auto">
          <a:xfrm flipH="1">
            <a:off x="3756025" y="4275138"/>
            <a:ext cx="1135063" cy="601662"/>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amma/>
                  <a:shade val="46275"/>
                  <a:invGamma/>
                </a:srgbClr>
              </a:gs>
              <a:gs pos="50000">
                <a:srgbClr val="3366FF"/>
              </a:gs>
              <a:gs pos="100000">
                <a:srgbClr val="3366FF">
                  <a:gamma/>
                  <a:shade val="46275"/>
                  <a:invGamma/>
                </a:srgbClr>
              </a:gs>
            </a:gsLst>
            <a:lin ang="5400000" scaled="1"/>
          </a:gradFill>
          <a:ln w="12700" cap="flat" cmpd="sng">
            <a:noFill/>
            <a:prstDash val="solid"/>
            <a:round/>
            <a:headEnd type="none" w="sm" len="sm"/>
            <a:tailEnd type="none" w="sm" len="sm"/>
          </a:ln>
          <a:effectLst/>
        </p:spPr>
        <p:txBody>
          <a:bodyPr/>
          <a:lstStyle/>
          <a:p>
            <a:endParaRPr lang="en-US"/>
          </a:p>
        </p:txBody>
      </p:sp>
      <p:sp>
        <p:nvSpPr>
          <p:cNvPr id="1118237" name="Text Box 29"/>
          <p:cNvSpPr txBox="1">
            <a:spLocks noChangeArrowheads="1"/>
          </p:cNvSpPr>
          <p:nvPr/>
        </p:nvSpPr>
        <p:spPr bwMode="auto">
          <a:xfrm>
            <a:off x="3536950" y="4324350"/>
            <a:ext cx="457200" cy="45720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a:sym typeface="Symbol" pitchFamily="18" charset="2"/>
              </a:rPr>
              <a:t></a:t>
            </a:r>
          </a:p>
        </p:txBody>
      </p:sp>
      <p:sp>
        <p:nvSpPr>
          <p:cNvPr id="1118238" name="Freeform 30"/>
          <p:cNvSpPr>
            <a:spLocks/>
          </p:cNvSpPr>
          <p:nvPr/>
        </p:nvSpPr>
        <p:spPr bwMode="auto">
          <a:xfrm>
            <a:off x="3808413" y="4271963"/>
            <a:ext cx="1135062" cy="601662"/>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amma/>
                  <a:shade val="46275"/>
                  <a:invGamma/>
                </a:srgbClr>
              </a:gs>
              <a:gs pos="50000">
                <a:srgbClr val="3366FF"/>
              </a:gs>
              <a:gs pos="100000">
                <a:srgbClr val="3366FF">
                  <a:gamma/>
                  <a:shade val="46275"/>
                  <a:invGamma/>
                </a:srgbClr>
              </a:gs>
            </a:gsLst>
            <a:lin ang="5400000" scaled="1"/>
          </a:gradFill>
          <a:ln w="12700" cap="flat" cmpd="sng">
            <a:noFill/>
            <a:prstDash val="solid"/>
            <a:round/>
            <a:headEnd type="none" w="sm" len="sm"/>
            <a:tailEnd type="none" w="sm" len="sm"/>
          </a:ln>
          <a:effectLst/>
        </p:spPr>
        <p:txBody>
          <a:bodyPr/>
          <a:lstStyle/>
          <a:p>
            <a:endParaRPr lang="en-US"/>
          </a:p>
        </p:txBody>
      </p:sp>
      <p:sp>
        <p:nvSpPr>
          <p:cNvPr id="1118239" name="Freeform 31"/>
          <p:cNvSpPr>
            <a:spLocks/>
          </p:cNvSpPr>
          <p:nvPr/>
        </p:nvSpPr>
        <p:spPr bwMode="auto">
          <a:xfrm flipH="1">
            <a:off x="4960938" y="4275138"/>
            <a:ext cx="1135062" cy="601662"/>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amma/>
                  <a:shade val="46275"/>
                  <a:invGamma/>
                </a:srgbClr>
              </a:gs>
              <a:gs pos="50000">
                <a:srgbClr val="3366FF"/>
              </a:gs>
              <a:gs pos="100000">
                <a:srgbClr val="3366FF">
                  <a:gamma/>
                  <a:shade val="46275"/>
                  <a:invGamma/>
                </a:srgbClr>
              </a:gs>
            </a:gsLst>
            <a:lin ang="5400000" scaled="1"/>
          </a:gradFill>
          <a:ln w="12700" cap="flat" cmpd="sng">
            <a:noFill/>
            <a:prstDash val="solid"/>
            <a:round/>
            <a:headEnd type="none" w="sm" len="sm"/>
            <a:tailEnd type="none" w="sm" len="sm"/>
          </a:ln>
          <a:effectLst/>
        </p:spPr>
        <p:txBody>
          <a:bodyPr/>
          <a:lstStyle/>
          <a:p>
            <a:endParaRPr lang="en-US"/>
          </a:p>
        </p:txBody>
      </p:sp>
      <p:sp>
        <p:nvSpPr>
          <p:cNvPr id="1118240" name="Text Box 32"/>
          <p:cNvSpPr txBox="1">
            <a:spLocks noChangeArrowheads="1"/>
          </p:cNvSpPr>
          <p:nvPr/>
        </p:nvSpPr>
        <p:spPr bwMode="auto">
          <a:xfrm>
            <a:off x="4741863" y="4324350"/>
            <a:ext cx="457200" cy="45720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a:sym typeface="Symbol" pitchFamily="18" charset="2"/>
              </a:rPr>
              <a:t></a:t>
            </a:r>
          </a:p>
        </p:txBody>
      </p:sp>
      <p:sp>
        <p:nvSpPr>
          <p:cNvPr id="1118241" name="Freeform 33"/>
          <p:cNvSpPr>
            <a:spLocks/>
          </p:cNvSpPr>
          <p:nvPr/>
        </p:nvSpPr>
        <p:spPr bwMode="auto">
          <a:xfrm>
            <a:off x="3746500" y="4267200"/>
            <a:ext cx="1219200" cy="609600"/>
          </a:xfrm>
          <a:custGeom>
            <a:avLst/>
            <a:gdLst/>
            <a:ahLst/>
            <a:cxnLst>
              <a:cxn ang="0">
                <a:pos x="0" y="144"/>
              </a:cxn>
              <a:cxn ang="0">
                <a:pos x="336" y="0"/>
              </a:cxn>
              <a:cxn ang="0">
                <a:pos x="672" y="144"/>
              </a:cxn>
              <a:cxn ang="0">
                <a:pos x="321" y="276"/>
              </a:cxn>
              <a:cxn ang="0">
                <a:pos x="0" y="144"/>
              </a:cxn>
            </a:cxnLst>
            <a:rect l="0" t="0" r="r" b="b"/>
            <a:pathLst>
              <a:path w="672" h="276">
                <a:moveTo>
                  <a:pt x="0" y="144"/>
                </a:moveTo>
                <a:cubicBezTo>
                  <a:pt x="102" y="84"/>
                  <a:pt x="224" y="0"/>
                  <a:pt x="336" y="0"/>
                </a:cubicBezTo>
                <a:cubicBezTo>
                  <a:pt x="448" y="0"/>
                  <a:pt x="585" y="90"/>
                  <a:pt x="672" y="144"/>
                </a:cubicBezTo>
                <a:cubicBezTo>
                  <a:pt x="576" y="198"/>
                  <a:pt x="433" y="276"/>
                  <a:pt x="321" y="276"/>
                </a:cubicBezTo>
                <a:cubicBezTo>
                  <a:pt x="209" y="276"/>
                  <a:pt x="93" y="186"/>
                  <a:pt x="0" y="144"/>
                </a:cubicBezTo>
                <a:close/>
              </a:path>
            </a:pathLst>
          </a:custGeom>
          <a:gradFill rotWithShape="1">
            <a:gsLst>
              <a:gs pos="0">
                <a:srgbClr val="3366FF">
                  <a:gamma/>
                  <a:shade val="46275"/>
                  <a:invGamma/>
                </a:srgbClr>
              </a:gs>
              <a:gs pos="50000">
                <a:srgbClr val="3366FF"/>
              </a:gs>
              <a:gs pos="100000">
                <a:srgbClr val="3366FF">
                  <a:gamma/>
                  <a:shade val="46275"/>
                  <a:invGamma/>
                </a:srgbClr>
              </a:gs>
            </a:gsLst>
            <a:lin ang="5400000" scaled="1"/>
          </a:gradFill>
          <a:ln w="12700" cap="flat" cmpd="sng">
            <a:noFill/>
            <a:prstDash val="solid"/>
            <a:round/>
            <a:headEnd type="none" w="sm" len="sm"/>
            <a:tailEnd type="none" w="sm" len="sm"/>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82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82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5" presetClass="path" presetSubtype="0" accel="50000" decel="50000" fill="hold" nodeType="clickEffect">
                                  <p:stCondLst>
                                    <p:cond delay="0"/>
                                  </p:stCondLst>
                                  <p:childTnLst>
                                    <p:animMotion origin="layout" path="M 3.33333E-6 1.74838E-6 L -0.06667 1.74838E-6 " pathEditMode="relative" rAng="0" ptsTypes="AA">
                                      <p:cBhvr>
                                        <p:cTn id="12" dur="2000" fill="hold"/>
                                        <p:tgtEl>
                                          <p:spTgt spid="1118230"/>
                                        </p:tgtEl>
                                        <p:attrNameLst>
                                          <p:attrName>ppt_x</p:attrName>
                                          <p:attrName>ppt_y</p:attrName>
                                        </p:attrNameLst>
                                      </p:cBhvr>
                                      <p:rCtr x="-33" y="0"/>
                                    </p:animMotion>
                                  </p:childTnLst>
                                </p:cTn>
                              </p:par>
                              <p:par>
                                <p:cTn id="13" presetID="63" presetClass="path" presetSubtype="0" accel="50000" decel="50000" fill="hold" nodeType="withEffect">
                                  <p:stCondLst>
                                    <p:cond delay="0"/>
                                  </p:stCondLst>
                                  <p:childTnLst>
                                    <p:animMotion origin="layout" path="M 3.33333E-6 1.74838E-6 L 0.06666 1.74838E-6 " pathEditMode="relative" rAng="0" ptsTypes="AA">
                                      <p:cBhvr>
                                        <p:cTn id="14" dur="2000" fill="hold"/>
                                        <p:tgtEl>
                                          <p:spTgt spid="1118225"/>
                                        </p:tgtEl>
                                        <p:attrNameLst>
                                          <p:attrName>ppt_x</p:attrName>
                                          <p:attrName>ppt_y</p:attrName>
                                        </p:attrNameLst>
                                      </p:cBhvr>
                                      <p:rCtr x="33" y="0"/>
                                    </p:animMotion>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111823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18236"/>
                                        </p:tgtEl>
                                        <p:attrNameLst>
                                          <p:attrName>style.visibility</p:attrName>
                                        </p:attrNameLst>
                                      </p:cBhvr>
                                      <p:to>
                                        <p:strVal val="visible"/>
                                      </p:to>
                                    </p:set>
                                  </p:childTnLst>
                                </p:cTn>
                              </p:par>
                              <p:par>
                                <p:cTn id="20" presetID="1" presetClass="entr" presetSubtype="0" fill="hold" grpId="2" nodeType="withEffect">
                                  <p:stCondLst>
                                    <p:cond delay="0"/>
                                  </p:stCondLst>
                                  <p:childTnLst>
                                    <p:set>
                                      <p:cBhvr>
                                        <p:cTn id="21" dur="1" fill="hold">
                                          <p:stCondLst>
                                            <p:cond delay="0"/>
                                          </p:stCondLst>
                                        </p:cTn>
                                        <p:tgtEl>
                                          <p:spTgt spid="111823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1823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18239"/>
                                        </p:tgtEl>
                                        <p:attrNameLst>
                                          <p:attrName>style.visibility</p:attrName>
                                        </p:attrNameLst>
                                      </p:cBhvr>
                                      <p:to>
                                        <p:strVal val="visible"/>
                                      </p:to>
                                    </p:set>
                                  </p:childTnLst>
                                </p:cTn>
                              </p:par>
                              <p:par>
                                <p:cTn id="26" presetID="1" presetClass="entr" presetSubtype="0" fill="hold" grpId="2" nodeType="withEffect">
                                  <p:stCondLst>
                                    <p:cond delay="0"/>
                                  </p:stCondLst>
                                  <p:childTnLst>
                                    <p:set>
                                      <p:cBhvr>
                                        <p:cTn id="27" dur="1" fill="hold">
                                          <p:stCondLst>
                                            <p:cond delay="0"/>
                                          </p:stCondLst>
                                        </p:cTn>
                                        <p:tgtEl>
                                          <p:spTgt spid="1118240"/>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1118230"/>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118225"/>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1118241"/>
                                        </p:tgtEl>
                                        <p:attrNameLst>
                                          <p:attrName>style.visibility</p:attrName>
                                        </p:attrNameLst>
                                      </p:cBhvr>
                                      <p:to>
                                        <p:strVal val="visible"/>
                                      </p:to>
                                    </p:set>
                                  </p:childTnLst>
                                </p:cTn>
                              </p:par>
                            </p:childTnLst>
                          </p:cTn>
                        </p:par>
                        <p:par>
                          <p:cTn id="34" fill="hold">
                            <p:stCondLst>
                              <p:cond delay="2000"/>
                            </p:stCondLst>
                            <p:childTnLst>
                              <p:par>
                                <p:cTn id="35" presetID="6" presetClass="emph" presetSubtype="0" fill="hold" grpId="1" nodeType="afterEffect">
                                  <p:stCondLst>
                                    <p:cond delay="0"/>
                                  </p:stCondLst>
                                  <p:childTnLst>
                                    <p:animScale>
                                      <p:cBhvr>
                                        <p:cTn id="36" dur="2000" fill="hold"/>
                                        <p:tgtEl>
                                          <p:spTgt spid="1118239"/>
                                        </p:tgtEl>
                                      </p:cBhvr>
                                      <p:by x="50000" y="50000"/>
                                    </p:animScale>
                                  </p:childTnLst>
                                </p:cTn>
                              </p:par>
                              <p:par>
                                <p:cTn id="37" presetID="35" presetClass="path" presetSubtype="0" accel="50000" decel="50000" fill="hold" grpId="2" nodeType="withEffect">
                                  <p:stCondLst>
                                    <p:cond delay="0"/>
                                  </p:stCondLst>
                                  <p:childTnLst>
                                    <p:animMotion origin="layout" path="M -3.33333E-6 -4.16281E-6 L -0.03125 -0.00046 " pathEditMode="relative" rAng="0" ptsTypes="AA">
                                      <p:cBhvr>
                                        <p:cTn id="38" dur="2000" fill="hold"/>
                                        <p:tgtEl>
                                          <p:spTgt spid="1118239"/>
                                        </p:tgtEl>
                                        <p:attrNameLst>
                                          <p:attrName>ppt_x</p:attrName>
                                          <p:attrName>ppt_y</p:attrName>
                                        </p:attrNameLst>
                                      </p:cBhvr>
                                      <p:rCtr x="-16" y="0"/>
                                    </p:animMotion>
                                  </p:childTnLst>
                                </p:cTn>
                              </p:par>
                              <p:par>
                                <p:cTn id="39" presetID="6" presetClass="emph" presetSubtype="0" fill="hold" grpId="1" nodeType="withEffect">
                                  <p:stCondLst>
                                    <p:cond delay="0"/>
                                  </p:stCondLst>
                                  <p:childTnLst>
                                    <p:animScale>
                                      <p:cBhvr>
                                        <p:cTn id="40" dur="2000" fill="hold"/>
                                        <p:tgtEl>
                                          <p:spTgt spid="1118235"/>
                                        </p:tgtEl>
                                      </p:cBhvr>
                                      <p:by x="50000" y="50000"/>
                                    </p:animScale>
                                  </p:childTnLst>
                                </p:cTn>
                              </p:par>
                              <p:par>
                                <p:cTn id="41" presetID="63" presetClass="path" presetSubtype="0" accel="50000" decel="50000" fill="hold" grpId="2" nodeType="withEffect">
                                  <p:stCondLst>
                                    <p:cond delay="0"/>
                                  </p:stCondLst>
                                  <p:childTnLst>
                                    <p:animMotion origin="layout" path="M -1.66667E-6 4.44444E-6 L 0.03438 4.44444E-6 " pathEditMode="relative" rAng="0" ptsTypes="AA">
                                      <p:cBhvr>
                                        <p:cTn id="42" dur="2000" fill="hold"/>
                                        <p:tgtEl>
                                          <p:spTgt spid="1118235"/>
                                        </p:tgtEl>
                                        <p:attrNameLst>
                                          <p:attrName>ppt_x</p:attrName>
                                          <p:attrName>ppt_y</p:attrName>
                                        </p:attrNameLst>
                                      </p:cBhvr>
                                      <p:rCtr x="17" y="0"/>
                                    </p:animMotion>
                                  </p:childTnLst>
                                </p:cTn>
                              </p:par>
                              <p:par>
                                <p:cTn id="43" presetID="9" presetClass="exit" presetSubtype="0" fill="hold" grpId="1" nodeType="withEffect">
                                  <p:stCondLst>
                                    <p:cond delay="0"/>
                                  </p:stCondLst>
                                  <p:childTnLst>
                                    <p:animEffect transition="out" filter="dissolve">
                                      <p:cBhvr>
                                        <p:cTn id="44" dur="2000"/>
                                        <p:tgtEl>
                                          <p:spTgt spid="1118238"/>
                                        </p:tgtEl>
                                      </p:cBhvr>
                                    </p:animEffect>
                                    <p:set>
                                      <p:cBhvr>
                                        <p:cTn id="45" dur="1" fill="hold">
                                          <p:stCondLst>
                                            <p:cond delay="1999"/>
                                          </p:stCondLst>
                                        </p:cTn>
                                        <p:tgtEl>
                                          <p:spTgt spid="1118238"/>
                                        </p:tgtEl>
                                        <p:attrNameLst>
                                          <p:attrName>style.visibility</p:attrName>
                                        </p:attrNameLst>
                                      </p:cBhvr>
                                      <p:to>
                                        <p:strVal val="hidden"/>
                                      </p:to>
                                    </p:set>
                                  </p:childTnLst>
                                </p:cTn>
                              </p:par>
                              <p:par>
                                <p:cTn id="46" presetID="9" presetClass="exit" presetSubtype="0" fill="hold" grpId="1" nodeType="withEffect">
                                  <p:stCondLst>
                                    <p:cond delay="0"/>
                                  </p:stCondLst>
                                  <p:childTnLst>
                                    <p:animEffect transition="out" filter="dissolve">
                                      <p:cBhvr>
                                        <p:cTn id="47" dur="2000"/>
                                        <p:tgtEl>
                                          <p:spTgt spid="1118236"/>
                                        </p:tgtEl>
                                      </p:cBhvr>
                                    </p:animEffect>
                                    <p:set>
                                      <p:cBhvr>
                                        <p:cTn id="48" dur="1" fill="hold">
                                          <p:stCondLst>
                                            <p:cond delay="1999"/>
                                          </p:stCondLst>
                                        </p:cTn>
                                        <p:tgtEl>
                                          <p:spTgt spid="1118236"/>
                                        </p:tgtEl>
                                        <p:attrNameLst>
                                          <p:attrName>style.visibility</p:attrName>
                                        </p:attrNameLst>
                                      </p:cBhvr>
                                      <p:to>
                                        <p:strVal val="hidden"/>
                                      </p:to>
                                    </p:set>
                                  </p:childTnLst>
                                </p:cTn>
                              </p:par>
                              <p:par>
                                <p:cTn id="49" presetID="9" presetClass="entr" presetSubtype="0" fill="hold" grpId="1" nodeType="withEffect">
                                  <p:stCondLst>
                                    <p:cond delay="0"/>
                                  </p:stCondLst>
                                  <p:childTnLst>
                                    <p:set>
                                      <p:cBhvr>
                                        <p:cTn id="50" dur="1" fill="hold">
                                          <p:stCondLst>
                                            <p:cond delay="0"/>
                                          </p:stCondLst>
                                        </p:cTn>
                                        <p:tgtEl>
                                          <p:spTgt spid="1118241"/>
                                        </p:tgtEl>
                                        <p:attrNameLst>
                                          <p:attrName>style.visibility</p:attrName>
                                        </p:attrNameLst>
                                      </p:cBhvr>
                                      <p:to>
                                        <p:strVal val="visible"/>
                                      </p:to>
                                    </p:set>
                                    <p:animEffect transition="in" filter="dissolve">
                                      <p:cBhvr>
                                        <p:cTn id="51" dur="2000"/>
                                        <p:tgtEl>
                                          <p:spTgt spid="1118241"/>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3" nodeType="clickEffect">
                                  <p:stCondLst>
                                    <p:cond delay="0"/>
                                  </p:stCondLst>
                                  <p:childTnLst>
                                    <p:set>
                                      <p:cBhvr>
                                        <p:cTn id="55" dur="1" fill="hold">
                                          <p:stCondLst>
                                            <p:cond delay="0"/>
                                          </p:stCondLst>
                                        </p:cTn>
                                        <p:tgtEl>
                                          <p:spTgt spid="1118235"/>
                                        </p:tgtEl>
                                        <p:attrNameLst>
                                          <p:attrName>style.visibility</p:attrName>
                                        </p:attrNameLst>
                                      </p:cBhvr>
                                      <p:to>
                                        <p:strVal val="visible"/>
                                      </p:to>
                                    </p:set>
                                  </p:childTnLst>
                                </p:cTn>
                              </p:par>
                              <p:par>
                                <p:cTn id="56" presetID="1" presetClass="entr" presetSubtype="0" fill="hold" grpId="2" nodeType="withEffect">
                                  <p:stCondLst>
                                    <p:cond delay="0"/>
                                  </p:stCondLst>
                                  <p:childTnLst>
                                    <p:set>
                                      <p:cBhvr>
                                        <p:cTn id="57" dur="1" fill="hold">
                                          <p:stCondLst>
                                            <p:cond delay="0"/>
                                          </p:stCondLst>
                                        </p:cTn>
                                        <p:tgtEl>
                                          <p:spTgt spid="11182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118237"/>
                                        </p:tgtEl>
                                        <p:attrNameLst>
                                          <p:attrName>style.visibility</p:attrName>
                                        </p:attrNameLst>
                                      </p:cBhvr>
                                      <p:to>
                                        <p:strVal val="visible"/>
                                      </p:to>
                                    </p:set>
                                  </p:childTnLst>
                                </p:cTn>
                              </p:par>
                              <p:par>
                                <p:cTn id="60" presetID="1" presetClass="entr" presetSubtype="0" fill="hold" grpId="2" nodeType="withEffect">
                                  <p:stCondLst>
                                    <p:cond delay="0"/>
                                  </p:stCondLst>
                                  <p:childTnLst>
                                    <p:set>
                                      <p:cBhvr>
                                        <p:cTn id="61" dur="1" fill="hold">
                                          <p:stCondLst>
                                            <p:cond delay="0"/>
                                          </p:stCondLst>
                                        </p:cTn>
                                        <p:tgtEl>
                                          <p:spTgt spid="1118238"/>
                                        </p:tgtEl>
                                        <p:attrNameLst>
                                          <p:attrName>style.visibility</p:attrName>
                                        </p:attrNameLst>
                                      </p:cBhvr>
                                      <p:to>
                                        <p:strVal val="visible"/>
                                      </p:to>
                                    </p:set>
                                  </p:childTnLst>
                                </p:cTn>
                              </p:par>
                              <p:par>
                                <p:cTn id="62" presetID="1" presetClass="entr" presetSubtype="0" fill="hold" grpId="3" nodeType="withEffect">
                                  <p:stCondLst>
                                    <p:cond delay="0"/>
                                  </p:stCondLst>
                                  <p:childTnLst>
                                    <p:set>
                                      <p:cBhvr>
                                        <p:cTn id="63" dur="1" fill="hold">
                                          <p:stCondLst>
                                            <p:cond delay="0"/>
                                          </p:stCondLst>
                                        </p:cTn>
                                        <p:tgtEl>
                                          <p:spTgt spid="1118239"/>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118240"/>
                                        </p:tgtEl>
                                        <p:attrNameLst>
                                          <p:attrName>style.visibility</p:attrName>
                                        </p:attrNameLst>
                                      </p:cBhvr>
                                      <p:to>
                                        <p:strVal val="visible"/>
                                      </p:to>
                                    </p:set>
                                  </p:childTnLst>
                                </p:cTn>
                              </p:par>
                              <p:par>
                                <p:cTn id="66" presetID="1" presetClass="entr" presetSubtype="0" fill="hold" grpId="2" nodeType="withEffect">
                                  <p:stCondLst>
                                    <p:cond delay="0"/>
                                  </p:stCondLst>
                                  <p:childTnLst>
                                    <p:set>
                                      <p:cBhvr>
                                        <p:cTn id="67" dur="1" fill="hold">
                                          <p:stCondLst>
                                            <p:cond delay="0"/>
                                          </p:stCondLst>
                                        </p:cTn>
                                        <p:tgtEl>
                                          <p:spTgt spid="111824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4" nodeType="clickEffect">
                                  <p:stCondLst>
                                    <p:cond delay="0"/>
                                  </p:stCondLst>
                                  <p:childTnLst>
                                    <p:set>
                                      <p:cBhvr>
                                        <p:cTn id="71" dur="1" fill="hold">
                                          <p:stCondLst>
                                            <p:cond delay="0"/>
                                          </p:stCondLst>
                                        </p:cTn>
                                        <p:tgtEl>
                                          <p:spTgt spid="1118235"/>
                                        </p:tgtEl>
                                        <p:attrNameLst>
                                          <p:attrName>style.visibility</p:attrName>
                                        </p:attrNameLst>
                                      </p:cBhvr>
                                      <p:to>
                                        <p:strVal val="visible"/>
                                      </p:to>
                                    </p:set>
                                  </p:childTnLst>
                                </p:cTn>
                              </p:par>
                              <p:par>
                                <p:cTn id="72" presetID="1" presetClass="entr" presetSubtype="0" fill="hold" grpId="3" nodeType="withEffect">
                                  <p:stCondLst>
                                    <p:cond delay="0"/>
                                  </p:stCondLst>
                                  <p:childTnLst>
                                    <p:set>
                                      <p:cBhvr>
                                        <p:cTn id="73" dur="1" fill="hold">
                                          <p:stCondLst>
                                            <p:cond delay="0"/>
                                          </p:stCondLst>
                                        </p:cTn>
                                        <p:tgtEl>
                                          <p:spTgt spid="1118236"/>
                                        </p:tgtEl>
                                        <p:attrNameLst>
                                          <p:attrName>style.visibility</p:attrName>
                                        </p:attrNameLst>
                                      </p:cBhvr>
                                      <p:to>
                                        <p:strVal val="visible"/>
                                      </p:to>
                                    </p:set>
                                  </p:childTnLst>
                                </p:cTn>
                              </p:par>
                              <p:par>
                                <p:cTn id="74" presetID="1" presetClass="entr" presetSubtype="0" fill="hold" grpId="1" nodeType="withEffect">
                                  <p:stCondLst>
                                    <p:cond delay="0"/>
                                  </p:stCondLst>
                                  <p:childTnLst>
                                    <p:set>
                                      <p:cBhvr>
                                        <p:cTn id="75" dur="1" fill="hold">
                                          <p:stCondLst>
                                            <p:cond delay="0"/>
                                          </p:stCondLst>
                                        </p:cTn>
                                        <p:tgtEl>
                                          <p:spTgt spid="1118237"/>
                                        </p:tgtEl>
                                        <p:attrNameLst>
                                          <p:attrName>style.visibility</p:attrName>
                                        </p:attrNameLst>
                                      </p:cBhvr>
                                      <p:to>
                                        <p:strVal val="visible"/>
                                      </p:to>
                                    </p:set>
                                  </p:childTnLst>
                                </p:cTn>
                              </p:par>
                              <p:par>
                                <p:cTn id="76" presetID="1" presetClass="entr" presetSubtype="0" fill="hold" grpId="3" nodeType="withEffect">
                                  <p:stCondLst>
                                    <p:cond delay="0"/>
                                  </p:stCondLst>
                                  <p:childTnLst>
                                    <p:set>
                                      <p:cBhvr>
                                        <p:cTn id="77" dur="1" fill="hold">
                                          <p:stCondLst>
                                            <p:cond delay="0"/>
                                          </p:stCondLst>
                                        </p:cTn>
                                        <p:tgtEl>
                                          <p:spTgt spid="1118238"/>
                                        </p:tgtEl>
                                        <p:attrNameLst>
                                          <p:attrName>style.visibility</p:attrName>
                                        </p:attrNameLst>
                                      </p:cBhvr>
                                      <p:to>
                                        <p:strVal val="visible"/>
                                      </p:to>
                                    </p:set>
                                  </p:childTnLst>
                                </p:cTn>
                              </p:par>
                              <p:par>
                                <p:cTn id="78" presetID="1" presetClass="entr" presetSubtype="0" fill="hold" grpId="4" nodeType="withEffect">
                                  <p:stCondLst>
                                    <p:cond delay="0"/>
                                  </p:stCondLst>
                                  <p:childTnLst>
                                    <p:set>
                                      <p:cBhvr>
                                        <p:cTn id="79" dur="1" fill="hold">
                                          <p:stCondLst>
                                            <p:cond delay="0"/>
                                          </p:stCondLst>
                                        </p:cTn>
                                        <p:tgtEl>
                                          <p:spTgt spid="1118239"/>
                                        </p:tgtEl>
                                        <p:attrNameLst>
                                          <p:attrName>style.visibility</p:attrName>
                                        </p:attrNameLst>
                                      </p:cBhvr>
                                      <p:to>
                                        <p:strVal val="visible"/>
                                      </p:to>
                                    </p:set>
                                  </p:childTnLst>
                                </p:cTn>
                              </p:par>
                              <p:par>
                                <p:cTn id="80" presetID="1" presetClass="entr" presetSubtype="0" fill="hold" grpId="1" nodeType="withEffect">
                                  <p:stCondLst>
                                    <p:cond delay="0"/>
                                  </p:stCondLst>
                                  <p:childTnLst>
                                    <p:set>
                                      <p:cBhvr>
                                        <p:cTn id="81" dur="1" fill="hold">
                                          <p:stCondLst>
                                            <p:cond delay="0"/>
                                          </p:stCondLst>
                                        </p:cTn>
                                        <p:tgtEl>
                                          <p:spTgt spid="1118240"/>
                                        </p:tgtEl>
                                        <p:attrNameLst>
                                          <p:attrName>style.visibility</p:attrName>
                                        </p:attrNameLst>
                                      </p:cBhvr>
                                      <p:to>
                                        <p:strVal val="visible"/>
                                      </p:to>
                                    </p:set>
                                  </p:childTnLst>
                                </p:cTn>
                              </p:par>
                              <p:par>
                                <p:cTn id="82" presetID="1" presetClass="entr" presetSubtype="0" fill="hold" grpId="3" nodeType="withEffect">
                                  <p:stCondLst>
                                    <p:cond delay="0"/>
                                  </p:stCondLst>
                                  <p:childTnLst>
                                    <p:set>
                                      <p:cBhvr>
                                        <p:cTn id="83" dur="1" fill="hold">
                                          <p:stCondLst>
                                            <p:cond delay="0"/>
                                          </p:stCondLst>
                                        </p:cTn>
                                        <p:tgtEl>
                                          <p:spTgt spid="1118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235" grpId="0" animBg="1"/>
      <p:bldP spid="1118235" grpId="1" animBg="1"/>
      <p:bldP spid="1118235" grpId="2" animBg="1"/>
      <p:bldP spid="1118235" grpId="3" animBg="1"/>
      <p:bldP spid="1118235" grpId="4" animBg="1"/>
      <p:bldP spid="1118236" grpId="0" animBg="1"/>
      <p:bldP spid="1118236" grpId="1" animBg="1"/>
      <p:bldP spid="1118236" grpId="2" animBg="1"/>
      <p:bldP spid="1118236" grpId="3" animBg="1"/>
      <p:bldP spid="1118237" grpId="0"/>
      <p:bldP spid="1118237" grpId="1"/>
      <p:bldP spid="1118237" grpId="2"/>
      <p:bldP spid="1118238" grpId="0" animBg="1"/>
      <p:bldP spid="1118238" grpId="1" animBg="1"/>
      <p:bldP spid="1118238" grpId="2" animBg="1"/>
      <p:bldP spid="1118238" grpId="3" animBg="1"/>
      <p:bldP spid="1118239" grpId="0" animBg="1"/>
      <p:bldP spid="1118239" grpId="1" animBg="1"/>
      <p:bldP spid="1118239" grpId="2" animBg="1"/>
      <p:bldP spid="1118239" grpId="3" animBg="1"/>
      <p:bldP spid="1118239" grpId="4" animBg="1"/>
      <p:bldP spid="1118240" grpId="0"/>
      <p:bldP spid="1118240" grpId="1"/>
      <p:bldP spid="1118240" grpId="2"/>
      <p:bldP spid="1118241" grpId="0" animBg="1"/>
      <p:bldP spid="1118241" grpId="1" animBg="1"/>
      <p:bldP spid="1118241" grpId="2" animBg="1"/>
      <p:bldP spid="1118241" grpId="3"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4" name="Rectangle 2"/>
          <p:cNvSpPr>
            <a:spLocks noGrp="1" noChangeArrowheads="1"/>
          </p:cNvSpPr>
          <p:nvPr>
            <p:ph type="title"/>
          </p:nvPr>
        </p:nvSpPr>
        <p:spPr/>
        <p:txBody>
          <a:bodyPr/>
          <a:lstStyle/>
          <a:p>
            <a:r>
              <a:rPr lang="en-US"/>
              <a:t>Pi bonding orbitals</a:t>
            </a:r>
          </a:p>
        </p:txBody>
      </p:sp>
      <p:sp>
        <p:nvSpPr>
          <p:cNvPr id="1119235" name="Rectangle 3"/>
          <p:cNvSpPr>
            <a:spLocks noGrp="1" noChangeArrowheads="1"/>
          </p:cNvSpPr>
          <p:nvPr>
            <p:ph type="body" idx="1"/>
          </p:nvPr>
        </p:nvSpPr>
        <p:spPr/>
        <p:txBody>
          <a:bodyPr/>
          <a:lstStyle/>
          <a:p>
            <a:r>
              <a:rPr lang="en-US"/>
              <a:t>P orbitals on separate atoms</a:t>
            </a:r>
          </a:p>
        </p:txBody>
      </p:sp>
      <p:grpSp>
        <p:nvGrpSpPr>
          <p:cNvPr id="1119236" name="Group 4"/>
          <p:cNvGrpSpPr>
            <a:grpSpLocks/>
          </p:cNvGrpSpPr>
          <p:nvPr/>
        </p:nvGrpSpPr>
        <p:grpSpPr bwMode="auto">
          <a:xfrm rot="-5400000">
            <a:off x="682625" y="3292475"/>
            <a:ext cx="2287588" cy="604838"/>
            <a:chOff x="576" y="1728"/>
            <a:chExt cx="1441" cy="381"/>
          </a:xfrm>
        </p:grpSpPr>
        <p:grpSp>
          <p:nvGrpSpPr>
            <p:cNvPr id="1119237" name="Group 5"/>
            <p:cNvGrpSpPr>
              <a:grpSpLocks/>
            </p:cNvGrpSpPr>
            <p:nvPr/>
          </p:nvGrpSpPr>
          <p:grpSpPr bwMode="auto">
            <a:xfrm>
              <a:off x="576" y="1728"/>
              <a:ext cx="1441" cy="381"/>
              <a:chOff x="767" y="2974"/>
              <a:chExt cx="1441" cy="381"/>
            </a:xfrm>
          </p:grpSpPr>
          <p:sp>
            <p:nvSpPr>
              <p:cNvPr id="1119238" name="Freeform 6"/>
              <p:cNvSpPr>
                <a:spLocks/>
              </p:cNvSpPr>
              <p:nvPr/>
            </p:nvSpPr>
            <p:spPr bwMode="auto">
              <a:xfrm>
                <a:off x="767" y="2974"/>
                <a:ext cx="715" cy="379"/>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s>
                  <a:gs pos="100000">
                    <a:srgbClr val="3366FF">
                      <a:gamma/>
                      <a:shade val="46275"/>
                      <a:invGamma/>
                    </a:srgbClr>
                  </a:gs>
                </a:gsLst>
                <a:lin ang="2700000" scaled="1"/>
              </a:gradFill>
              <a:ln w="12700" cap="flat" cmpd="sng">
                <a:noFill/>
                <a:prstDash val="solid"/>
                <a:round/>
                <a:headEnd type="none" w="sm" len="sm"/>
                <a:tailEnd type="none" w="sm" len="sm"/>
              </a:ln>
              <a:effectLst/>
            </p:spPr>
            <p:txBody>
              <a:bodyPr/>
              <a:lstStyle/>
              <a:p>
                <a:endParaRPr lang="en-US"/>
              </a:p>
            </p:txBody>
          </p:sp>
          <p:sp>
            <p:nvSpPr>
              <p:cNvPr id="1119239" name="Freeform 7"/>
              <p:cNvSpPr>
                <a:spLocks/>
              </p:cNvSpPr>
              <p:nvPr/>
            </p:nvSpPr>
            <p:spPr bwMode="auto">
              <a:xfrm flipH="1">
                <a:off x="1493" y="2976"/>
                <a:ext cx="715" cy="379"/>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s>
                  <a:gs pos="100000">
                    <a:srgbClr val="3366FF">
                      <a:gamma/>
                      <a:shade val="46275"/>
                      <a:invGamma/>
                    </a:srgbClr>
                  </a:gs>
                </a:gsLst>
                <a:lin ang="2700000" scaled="1"/>
              </a:gradFill>
              <a:ln w="12700" cap="flat" cmpd="sng">
                <a:noFill/>
                <a:prstDash val="solid"/>
                <a:round/>
                <a:headEnd type="none" w="sm" len="sm"/>
                <a:tailEnd type="none" w="sm" len="sm"/>
              </a:ln>
              <a:effectLst/>
            </p:spPr>
            <p:txBody>
              <a:bodyPr/>
              <a:lstStyle/>
              <a:p>
                <a:endParaRPr lang="en-US"/>
              </a:p>
            </p:txBody>
          </p:sp>
        </p:grpSp>
        <p:sp>
          <p:nvSpPr>
            <p:cNvPr id="1119240" name="Text Box 8"/>
            <p:cNvSpPr txBox="1">
              <a:spLocks noChangeArrowheads="1"/>
            </p:cNvSpPr>
            <p:nvPr/>
          </p:nvSpPr>
          <p:spPr bwMode="auto">
            <a:xfrm>
              <a:off x="1164" y="1761"/>
              <a:ext cx="288" cy="288"/>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a:sym typeface="Symbol" pitchFamily="18" charset="2"/>
                </a:rPr>
                <a:t></a:t>
              </a:r>
            </a:p>
          </p:txBody>
        </p:sp>
      </p:grpSp>
      <p:grpSp>
        <p:nvGrpSpPr>
          <p:cNvPr id="1119241" name="Group 9"/>
          <p:cNvGrpSpPr>
            <a:grpSpLocks/>
          </p:cNvGrpSpPr>
          <p:nvPr/>
        </p:nvGrpSpPr>
        <p:grpSpPr bwMode="auto">
          <a:xfrm rot="-5400000">
            <a:off x="1978025" y="3292475"/>
            <a:ext cx="2287588" cy="604838"/>
            <a:chOff x="576" y="1728"/>
            <a:chExt cx="1441" cy="381"/>
          </a:xfrm>
        </p:grpSpPr>
        <p:grpSp>
          <p:nvGrpSpPr>
            <p:cNvPr id="1119242" name="Group 10"/>
            <p:cNvGrpSpPr>
              <a:grpSpLocks/>
            </p:cNvGrpSpPr>
            <p:nvPr/>
          </p:nvGrpSpPr>
          <p:grpSpPr bwMode="auto">
            <a:xfrm>
              <a:off x="576" y="1728"/>
              <a:ext cx="1441" cy="381"/>
              <a:chOff x="767" y="2974"/>
              <a:chExt cx="1441" cy="381"/>
            </a:xfrm>
          </p:grpSpPr>
          <p:sp>
            <p:nvSpPr>
              <p:cNvPr id="1119243" name="Freeform 11"/>
              <p:cNvSpPr>
                <a:spLocks/>
              </p:cNvSpPr>
              <p:nvPr/>
            </p:nvSpPr>
            <p:spPr bwMode="auto">
              <a:xfrm>
                <a:off x="767" y="2974"/>
                <a:ext cx="715" cy="379"/>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s>
                  <a:gs pos="100000">
                    <a:srgbClr val="3366FF">
                      <a:gamma/>
                      <a:shade val="46275"/>
                      <a:invGamma/>
                    </a:srgbClr>
                  </a:gs>
                </a:gsLst>
                <a:lin ang="2700000" scaled="1"/>
              </a:gradFill>
              <a:ln w="12700" cap="flat" cmpd="sng">
                <a:noFill/>
                <a:prstDash val="solid"/>
                <a:round/>
                <a:headEnd type="none" w="sm" len="sm"/>
                <a:tailEnd type="none" w="sm" len="sm"/>
              </a:ln>
              <a:effectLst/>
            </p:spPr>
            <p:txBody>
              <a:bodyPr/>
              <a:lstStyle/>
              <a:p>
                <a:endParaRPr lang="en-US"/>
              </a:p>
            </p:txBody>
          </p:sp>
          <p:sp>
            <p:nvSpPr>
              <p:cNvPr id="1119244" name="Freeform 12"/>
              <p:cNvSpPr>
                <a:spLocks/>
              </p:cNvSpPr>
              <p:nvPr/>
            </p:nvSpPr>
            <p:spPr bwMode="auto">
              <a:xfrm flipH="1">
                <a:off x="1493" y="2976"/>
                <a:ext cx="715" cy="379"/>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s>
                  <a:gs pos="100000">
                    <a:srgbClr val="3366FF">
                      <a:gamma/>
                      <a:shade val="46275"/>
                      <a:invGamma/>
                    </a:srgbClr>
                  </a:gs>
                </a:gsLst>
                <a:lin ang="2700000" scaled="1"/>
              </a:gradFill>
              <a:ln w="12700" cap="flat" cmpd="sng">
                <a:noFill/>
                <a:prstDash val="solid"/>
                <a:round/>
                <a:headEnd type="none" w="sm" len="sm"/>
                <a:tailEnd type="none" w="sm" len="sm"/>
              </a:ln>
              <a:effectLst/>
            </p:spPr>
            <p:txBody>
              <a:bodyPr/>
              <a:lstStyle/>
              <a:p>
                <a:endParaRPr lang="en-US"/>
              </a:p>
            </p:txBody>
          </p:sp>
        </p:grpSp>
        <p:sp>
          <p:nvSpPr>
            <p:cNvPr id="1119245" name="Text Box 13"/>
            <p:cNvSpPr txBox="1">
              <a:spLocks noChangeArrowheads="1"/>
            </p:cNvSpPr>
            <p:nvPr/>
          </p:nvSpPr>
          <p:spPr bwMode="auto">
            <a:xfrm>
              <a:off x="1164" y="1761"/>
              <a:ext cx="288" cy="288"/>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a:sym typeface="Symbol" pitchFamily="18" charset="2"/>
                </a:rPr>
                <a:t></a:t>
              </a:r>
            </a:p>
          </p:txBody>
        </p:sp>
      </p:grpSp>
      <p:grpSp>
        <p:nvGrpSpPr>
          <p:cNvPr id="1119246" name="Group 14"/>
          <p:cNvGrpSpPr>
            <a:grpSpLocks/>
          </p:cNvGrpSpPr>
          <p:nvPr/>
        </p:nvGrpSpPr>
        <p:grpSpPr bwMode="auto">
          <a:xfrm rot="-5400000">
            <a:off x="4645025" y="3140075"/>
            <a:ext cx="2287588" cy="604838"/>
            <a:chOff x="576" y="1728"/>
            <a:chExt cx="1441" cy="381"/>
          </a:xfrm>
        </p:grpSpPr>
        <p:grpSp>
          <p:nvGrpSpPr>
            <p:cNvPr id="1119247" name="Group 15"/>
            <p:cNvGrpSpPr>
              <a:grpSpLocks/>
            </p:cNvGrpSpPr>
            <p:nvPr/>
          </p:nvGrpSpPr>
          <p:grpSpPr bwMode="auto">
            <a:xfrm>
              <a:off x="576" y="1728"/>
              <a:ext cx="1441" cy="381"/>
              <a:chOff x="767" y="2974"/>
              <a:chExt cx="1441" cy="381"/>
            </a:xfrm>
          </p:grpSpPr>
          <p:sp>
            <p:nvSpPr>
              <p:cNvPr id="1119248" name="Freeform 16"/>
              <p:cNvSpPr>
                <a:spLocks/>
              </p:cNvSpPr>
              <p:nvPr/>
            </p:nvSpPr>
            <p:spPr bwMode="auto">
              <a:xfrm>
                <a:off x="767" y="2974"/>
                <a:ext cx="715" cy="379"/>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s>
                  <a:gs pos="100000">
                    <a:srgbClr val="3366FF">
                      <a:gamma/>
                      <a:shade val="46275"/>
                      <a:invGamma/>
                    </a:srgbClr>
                  </a:gs>
                </a:gsLst>
                <a:lin ang="2700000" scaled="1"/>
              </a:gradFill>
              <a:ln w="12700" cap="flat" cmpd="sng">
                <a:noFill/>
                <a:prstDash val="solid"/>
                <a:round/>
                <a:headEnd type="none" w="sm" len="sm"/>
                <a:tailEnd type="none" w="sm" len="sm"/>
              </a:ln>
              <a:effectLst/>
            </p:spPr>
            <p:txBody>
              <a:bodyPr/>
              <a:lstStyle/>
              <a:p>
                <a:endParaRPr lang="en-US"/>
              </a:p>
            </p:txBody>
          </p:sp>
          <p:sp>
            <p:nvSpPr>
              <p:cNvPr id="1119249" name="Freeform 17"/>
              <p:cNvSpPr>
                <a:spLocks/>
              </p:cNvSpPr>
              <p:nvPr/>
            </p:nvSpPr>
            <p:spPr bwMode="auto">
              <a:xfrm flipH="1">
                <a:off x="1493" y="2976"/>
                <a:ext cx="715" cy="379"/>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s>
                  <a:gs pos="100000">
                    <a:srgbClr val="3366FF">
                      <a:gamma/>
                      <a:shade val="46275"/>
                      <a:invGamma/>
                    </a:srgbClr>
                  </a:gs>
                </a:gsLst>
                <a:lin ang="2700000" scaled="1"/>
              </a:gradFill>
              <a:ln w="12700" cap="flat" cmpd="sng">
                <a:noFill/>
                <a:prstDash val="solid"/>
                <a:round/>
                <a:headEnd type="none" w="sm" len="sm"/>
                <a:tailEnd type="none" w="sm" len="sm"/>
              </a:ln>
              <a:effectLst/>
            </p:spPr>
            <p:txBody>
              <a:bodyPr/>
              <a:lstStyle/>
              <a:p>
                <a:endParaRPr lang="en-US"/>
              </a:p>
            </p:txBody>
          </p:sp>
        </p:grpSp>
        <p:sp>
          <p:nvSpPr>
            <p:cNvPr id="1119250" name="Text Box 18"/>
            <p:cNvSpPr txBox="1">
              <a:spLocks noChangeArrowheads="1"/>
            </p:cNvSpPr>
            <p:nvPr/>
          </p:nvSpPr>
          <p:spPr bwMode="auto">
            <a:xfrm>
              <a:off x="1164" y="1761"/>
              <a:ext cx="288" cy="288"/>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a:sym typeface="Symbol" pitchFamily="18" charset="2"/>
                </a:rPr>
                <a:t></a:t>
              </a:r>
            </a:p>
          </p:txBody>
        </p:sp>
      </p:grpSp>
      <p:grpSp>
        <p:nvGrpSpPr>
          <p:cNvPr id="1119251" name="Group 19"/>
          <p:cNvGrpSpPr>
            <a:grpSpLocks/>
          </p:cNvGrpSpPr>
          <p:nvPr/>
        </p:nvGrpSpPr>
        <p:grpSpPr bwMode="auto">
          <a:xfrm rot="-5400000">
            <a:off x="5940425" y="3140075"/>
            <a:ext cx="2287588" cy="604838"/>
            <a:chOff x="576" y="1728"/>
            <a:chExt cx="1441" cy="381"/>
          </a:xfrm>
        </p:grpSpPr>
        <p:grpSp>
          <p:nvGrpSpPr>
            <p:cNvPr id="1119252" name="Group 20"/>
            <p:cNvGrpSpPr>
              <a:grpSpLocks/>
            </p:cNvGrpSpPr>
            <p:nvPr/>
          </p:nvGrpSpPr>
          <p:grpSpPr bwMode="auto">
            <a:xfrm>
              <a:off x="576" y="1728"/>
              <a:ext cx="1441" cy="381"/>
              <a:chOff x="767" y="2974"/>
              <a:chExt cx="1441" cy="381"/>
            </a:xfrm>
          </p:grpSpPr>
          <p:sp>
            <p:nvSpPr>
              <p:cNvPr id="1119253" name="Freeform 21"/>
              <p:cNvSpPr>
                <a:spLocks/>
              </p:cNvSpPr>
              <p:nvPr/>
            </p:nvSpPr>
            <p:spPr bwMode="auto">
              <a:xfrm>
                <a:off x="767" y="2974"/>
                <a:ext cx="715" cy="379"/>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s>
                  <a:gs pos="100000">
                    <a:srgbClr val="3366FF">
                      <a:gamma/>
                      <a:shade val="46275"/>
                      <a:invGamma/>
                    </a:srgbClr>
                  </a:gs>
                </a:gsLst>
                <a:lin ang="2700000" scaled="1"/>
              </a:gradFill>
              <a:ln w="12700" cap="flat" cmpd="sng">
                <a:noFill/>
                <a:prstDash val="solid"/>
                <a:round/>
                <a:headEnd type="none" w="sm" len="sm"/>
                <a:tailEnd type="none" w="sm" len="sm"/>
              </a:ln>
              <a:effectLst/>
            </p:spPr>
            <p:txBody>
              <a:bodyPr/>
              <a:lstStyle/>
              <a:p>
                <a:endParaRPr lang="en-US"/>
              </a:p>
            </p:txBody>
          </p:sp>
          <p:sp>
            <p:nvSpPr>
              <p:cNvPr id="1119254" name="Freeform 22"/>
              <p:cNvSpPr>
                <a:spLocks/>
              </p:cNvSpPr>
              <p:nvPr/>
            </p:nvSpPr>
            <p:spPr bwMode="auto">
              <a:xfrm flipH="1">
                <a:off x="1493" y="2976"/>
                <a:ext cx="715" cy="379"/>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s>
                  <a:gs pos="100000">
                    <a:srgbClr val="3366FF">
                      <a:gamma/>
                      <a:shade val="46275"/>
                      <a:invGamma/>
                    </a:srgbClr>
                  </a:gs>
                </a:gsLst>
                <a:lin ang="2700000" scaled="1"/>
              </a:gradFill>
              <a:ln w="12700" cap="flat" cmpd="sng">
                <a:noFill/>
                <a:prstDash val="solid"/>
                <a:round/>
                <a:headEnd type="none" w="sm" len="sm"/>
                <a:tailEnd type="none" w="sm" len="sm"/>
              </a:ln>
              <a:effectLst/>
            </p:spPr>
            <p:txBody>
              <a:bodyPr/>
              <a:lstStyle/>
              <a:p>
                <a:endParaRPr lang="en-US"/>
              </a:p>
            </p:txBody>
          </p:sp>
        </p:grpSp>
        <p:sp>
          <p:nvSpPr>
            <p:cNvPr id="1119255" name="Text Box 23"/>
            <p:cNvSpPr txBox="1">
              <a:spLocks noChangeArrowheads="1"/>
            </p:cNvSpPr>
            <p:nvPr/>
          </p:nvSpPr>
          <p:spPr bwMode="auto">
            <a:xfrm>
              <a:off x="1164" y="1761"/>
              <a:ext cx="288" cy="288"/>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a:sym typeface="Symbol" pitchFamily="18" charset="2"/>
                </a:rPr>
                <a:t></a:t>
              </a:r>
            </a:p>
          </p:txBody>
        </p:sp>
      </p:grpSp>
      <p:sp>
        <p:nvSpPr>
          <p:cNvPr id="1119256" name="Freeform 24"/>
          <p:cNvSpPr>
            <a:spLocks/>
          </p:cNvSpPr>
          <p:nvPr/>
        </p:nvSpPr>
        <p:spPr bwMode="auto">
          <a:xfrm rot="-5400000">
            <a:off x="5603876" y="3719512"/>
            <a:ext cx="1135062" cy="601663"/>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s>
              <a:gs pos="100000">
                <a:srgbClr val="3366FF">
                  <a:gamma/>
                  <a:shade val="46275"/>
                  <a:invGamma/>
                </a:srgbClr>
              </a:gs>
            </a:gsLst>
            <a:lin ang="2700000" scaled="1"/>
          </a:gradFill>
          <a:ln w="12700" cap="flat" cmpd="sng">
            <a:noFill/>
            <a:prstDash val="solid"/>
            <a:round/>
            <a:headEnd type="none" w="sm" len="sm"/>
            <a:tailEnd type="none" w="sm" len="sm"/>
          </a:ln>
          <a:effectLst/>
        </p:spPr>
        <p:txBody>
          <a:bodyPr/>
          <a:lstStyle/>
          <a:p>
            <a:endParaRPr lang="en-US"/>
          </a:p>
        </p:txBody>
      </p:sp>
      <p:sp>
        <p:nvSpPr>
          <p:cNvPr id="1119257" name="Freeform 25"/>
          <p:cNvSpPr>
            <a:spLocks/>
          </p:cNvSpPr>
          <p:nvPr/>
        </p:nvSpPr>
        <p:spPr bwMode="auto">
          <a:xfrm rot="16200000" flipH="1">
            <a:off x="5608638" y="2566988"/>
            <a:ext cx="1135062" cy="601662"/>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s>
              <a:gs pos="100000">
                <a:srgbClr val="3366FF">
                  <a:gamma/>
                  <a:shade val="46275"/>
                  <a:invGamma/>
                </a:srgbClr>
              </a:gs>
            </a:gsLst>
            <a:lin ang="2700000" scaled="1"/>
          </a:gradFill>
          <a:ln w="12700" cap="flat" cmpd="sng">
            <a:noFill/>
            <a:prstDash val="solid"/>
            <a:round/>
            <a:headEnd type="none" w="sm" len="sm"/>
            <a:tailEnd type="none" w="sm" len="sm"/>
          </a:ln>
          <a:effectLst/>
        </p:spPr>
        <p:txBody>
          <a:bodyPr/>
          <a:lstStyle/>
          <a:p>
            <a:endParaRPr lang="en-US"/>
          </a:p>
        </p:txBody>
      </p:sp>
      <p:sp>
        <p:nvSpPr>
          <p:cNvPr id="1119258" name="Text Box 26"/>
          <p:cNvSpPr txBox="1">
            <a:spLocks noChangeArrowheads="1"/>
          </p:cNvSpPr>
          <p:nvPr/>
        </p:nvSpPr>
        <p:spPr bwMode="auto">
          <a:xfrm rot="-5400000">
            <a:off x="5924550" y="3198813"/>
            <a:ext cx="457200" cy="45720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a:sym typeface="Symbol" pitchFamily="18" charset="2"/>
              </a:rPr>
              <a:t></a:t>
            </a:r>
          </a:p>
        </p:txBody>
      </p:sp>
      <p:sp>
        <p:nvSpPr>
          <p:cNvPr id="1119259" name="Freeform 27"/>
          <p:cNvSpPr>
            <a:spLocks/>
          </p:cNvSpPr>
          <p:nvPr/>
        </p:nvSpPr>
        <p:spPr bwMode="auto">
          <a:xfrm rot="-5400000">
            <a:off x="6138862" y="3717926"/>
            <a:ext cx="1135063" cy="601662"/>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s>
              <a:gs pos="100000">
                <a:srgbClr val="3366FF">
                  <a:gamma/>
                  <a:shade val="46275"/>
                  <a:invGamma/>
                </a:srgbClr>
              </a:gs>
            </a:gsLst>
            <a:lin ang="2700000" scaled="1"/>
          </a:gradFill>
          <a:ln w="12700" cap="flat" cmpd="sng">
            <a:noFill/>
            <a:prstDash val="solid"/>
            <a:round/>
            <a:headEnd type="none" w="sm" len="sm"/>
            <a:tailEnd type="none" w="sm" len="sm"/>
          </a:ln>
          <a:effectLst/>
        </p:spPr>
        <p:txBody>
          <a:bodyPr/>
          <a:lstStyle/>
          <a:p>
            <a:endParaRPr lang="en-US"/>
          </a:p>
        </p:txBody>
      </p:sp>
      <p:sp>
        <p:nvSpPr>
          <p:cNvPr id="1119260" name="Freeform 28"/>
          <p:cNvSpPr>
            <a:spLocks/>
          </p:cNvSpPr>
          <p:nvPr/>
        </p:nvSpPr>
        <p:spPr bwMode="auto">
          <a:xfrm rot="16200000" flipH="1">
            <a:off x="6142037" y="2565401"/>
            <a:ext cx="1135063" cy="601662"/>
          </a:xfrm>
          <a:custGeom>
            <a:avLst/>
            <a:gdLst/>
            <a:ahLst/>
            <a:cxnLst>
              <a:cxn ang="0">
                <a:pos x="715" y="182"/>
              </a:cxn>
              <a:cxn ang="0">
                <a:pos x="235" y="377"/>
              </a:cxn>
              <a:cxn ang="0">
                <a:pos x="1" y="194"/>
              </a:cxn>
              <a:cxn ang="0">
                <a:pos x="241" y="2"/>
              </a:cxn>
              <a:cxn ang="0">
                <a:pos x="715" y="182"/>
              </a:cxn>
            </a:cxnLst>
            <a:rect l="0" t="0" r="r" b="b"/>
            <a:pathLst>
              <a:path w="715" h="379">
                <a:moveTo>
                  <a:pt x="715" y="182"/>
                </a:moveTo>
                <a:cubicBezTo>
                  <a:pt x="601" y="239"/>
                  <a:pt x="354" y="375"/>
                  <a:pt x="235" y="377"/>
                </a:cubicBezTo>
                <a:cubicBezTo>
                  <a:pt x="116" y="379"/>
                  <a:pt x="0" y="256"/>
                  <a:pt x="1" y="194"/>
                </a:cubicBezTo>
                <a:cubicBezTo>
                  <a:pt x="2" y="132"/>
                  <a:pt x="122" y="4"/>
                  <a:pt x="241" y="2"/>
                </a:cubicBezTo>
                <a:cubicBezTo>
                  <a:pt x="360" y="0"/>
                  <a:pt x="595" y="125"/>
                  <a:pt x="715" y="182"/>
                </a:cubicBezTo>
                <a:close/>
              </a:path>
            </a:pathLst>
          </a:custGeom>
          <a:gradFill rotWithShape="1">
            <a:gsLst>
              <a:gs pos="0">
                <a:srgbClr val="3366FF"/>
              </a:gs>
              <a:gs pos="100000">
                <a:srgbClr val="3366FF">
                  <a:gamma/>
                  <a:shade val="46275"/>
                  <a:invGamma/>
                </a:srgbClr>
              </a:gs>
            </a:gsLst>
            <a:lin ang="2700000" scaled="1"/>
          </a:gradFill>
          <a:ln w="12700" cap="flat" cmpd="sng">
            <a:noFill/>
            <a:prstDash val="solid"/>
            <a:round/>
            <a:headEnd type="none" w="sm" len="sm"/>
            <a:tailEnd type="none" w="sm" len="sm"/>
          </a:ln>
          <a:effectLst/>
        </p:spPr>
        <p:txBody>
          <a:bodyPr/>
          <a:lstStyle/>
          <a:p>
            <a:endParaRPr lang="en-US"/>
          </a:p>
        </p:txBody>
      </p:sp>
      <p:sp>
        <p:nvSpPr>
          <p:cNvPr id="1119261" name="Text Box 29"/>
          <p:cNvSpPr txBox="1">
            <a:spLocks noChangeArrowheads="1"/>
          </p:cNvSpPr>
          <p:nvPr/>
        </p:nvSpPr>
        <p:spPr bwMode="auto">
          <a:xfrm rot="-5400000">
            <a:off x="6457950" y="3197225"/>
            <a:ext cx="457200" cy="45720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a:sym typeface="Symbol" pitchFamily="18" charset="2"/>
              </a:rPr>
              <a:t></a:t>
            </a:r>
          </a:p>
        </p:txBody>
      </p:sp>
      <p:sp>
        <p:nvSpPr>
          <p:cNvPr id="1119262" name="Freeform 30"/>
          <p:cNvSpPr>
            <a:spLocks/>
          </p:cNvSpPr>
          <p:nvPr/>
        </p:nvSpPr>
        <p:spPr bwMode="auto">
          <a:xfrm>
            <a:off x="5776913" y="3762375"/>
            <a:ext cx="1385887" cy="746125"/>
          </a:xfrm>
          <a:custGeom>
            <a:avLst/>
            <a:gdLst/>
            <a:ahLst/>
            <a:cxnLst>
              <a:cxn ang="0">
                <a:pos x="6" y="177"/>
              </a:cxn>
              <a:cxn ang="0">
                <a:pos x="870" y="177"/>
              </a:cxn>
              <a:cxn ang="0">
                <a:pos x="466" y="470"/>
              </a:cxn>
              <a:cxn ang="0">
                <a:pos x="6" y="177"/>
              </a:cxn>
            </a:cxnLst>
            <a:rect l="0" t="0" r="r" b="b"/>
            <a:pathLst>
              <a:path w="873" h="470">
                <a:moveTo>
                  <a:pt x="6" y="177"/>
                </a:moveTo>
                <a:cubicBezTo>
                  <a:pt x="12" y="0"/>
                  <a:pt x="867" y="15"/>
                  <a:pt x="870" y="177"/>
                </a:cubicBezTo>
                <a:cubicBezTo>
                  <a:pt x="873" y="339"/>
                  <a:pt x="610" y="470"/>
                  <a:pt x="466" y="470"/>
                </a:cubicBezTo>
                <a:cubicBezTo>
                  <a:pt x="322" y="470"/>
                  <a:pt x="0" y="354"/>
                  <a:pt x="6" y="177"/>
                </a:cubicBezTo>
                <a:close/>
              </a:path>
            </a:pathLst>
          </a:custGeom>
          <a:gradFill rotWithShape="1">
            <a:gsLst>
              <a:gs pos="0">
                <a:srgbClr val="3366FF"/>
              </a:gs>
              <a:gs pos="100000">
                <a:srgbClr val="3366FF">
                  <a:gamma/>
                  <a:shade val="46275"/>
                  <a:invGamma/>
                </a:srgbClr>
              </a:gs>
            </a:gsLst>
            <a:lin ang="2700000" scaled="1"/>
          </a:gradFill>
          <a:ln w="12700" cap="flat" cmpd="sng">
            <a:noFill/>
            <a:prstDash val="solid"/>
            <a:round/>
            <a:headEnd type="none" w="sm" len="sm"/>
            <a:tailEnd type="none" w="sm" len="sm"/>
          </a:ln>
          <a:effectLst/>
        </p:spPr>
        <p:txBody>
          <a:bodyPr/>
          <a:lstStyle/>
          <a:p>
            <a:endParaRPr lang="en-US"/>
          </a:p>
        </p:txBody>
      </p:sp>
      <p:sp>
        <p:nvSpPr>
          <p:cNvPr id="1119263" name="Freeform 31"/>
          <p:cNvSpPr>
            <a:spLocks/>
          </p:cNvSpPr>
          <p:nvPr/>
        </p:nvSpPr>
        <p:spPr bwMode="auto">
          <a:xfrm flipV="1">
            <a:off x="5776913" y="2374900"/>
            <a:ext cx="1385887" cy="746125"/>
          </a:xfrm>
          <a:custGeom>
            <a:avLst/>
            <a:gdLst/>
            <a:ahLst/>
            <a:cxnLst>
              <a:cxn ang="0">
                <a:pos x="6" y="177"/>
              </a:cxn>
              <a:cxn ang="0">
                <a:pos x="870" y="177"/>
              </a:cxn>
              <a:cxn ang="0">
                <a:pos x="466" y="470"/>
              </a:cxn>
              <a:cxn ang="0">
                <a:pos x="6" y="177"/>
              </a:cxn>
            </a:cxnLst>
            <a:rect l="0" t="0" r="r" b="b"/>
            <a:pathLst>
              <a:path w="873" h="470">
                <a:moveTo>
                  <a:pt x="6" y="177"/>
                </a:moveTo>
                <a:cubicBezTo>
                  <a:pt x="12" y="0"/>
                  <a:pt x="867" y="15"/>
                  <a:pt x="870" y="177"/>
                </a:cubicBezTo>
                <a:cubicBezTo>
                  <a:pt x="873" y="339"/>
                  <a:pt x="610" y="470"/>
                  <a:pt x="466" y="470"/>
                </a:cubicBezTo>
                <a:cubicBezTo>
                  <a:pt x="322" y="470"/>
                  <a:pt x="0" y="354"/>
                  <a:pt x="6" y="177"/>
                </a:cubicBezTo>
                <a:close/>
              </a:path>
            </a:pathLst>
          </a:custGeom>
          <a:gradFill rotWithShape="1">
            <a:gsLst>
              <a:gs pos="0">
                <a:srgbClr val="3366FF"/>
              </a:gs>
              <a:gs pos="100000">
                <a:srgbClr val="3366FF">
                  <a:gamma/>
                  <a:shade val="46275"/>
                  <a:invGamma/>
                </a:srgbClr>
              </a:gs>
            </a:gsLst>
            <a:lin ang="2700000" scaled="1"/>
          </a:gradFill>
          <a:ln w="12700" cap="flat" cmpd="sng">
            <a:noFill/>
            <a:prstDash val="solid"/>
            <a:round/>
            <a:headEnd type="none" w="sm" len="sm"/>
            <a:tailEnd type="none" w="sm" len="sm"/>
          </a:ln>
          <a:effectLst/>
        </p:spPr>
        <p:txBody>
          <a:bodyPr/>
          <a:lstStyle/>
          <a:p>
            <a:endParaRPr lang="en-US"/>
          </a:p>
        </p:txBody>
      </p:sp>
      <p:sp>
        <p:nvSpPr>
          <p:cNvPr id="1119264" name="Text Box 32"/>
          <p:cNvSpPr txBox="1">
            <a:spLocks noChangeArrowheads="1"/>
          </p:cNvSpPr>
          <p:nvPr/>
        </p:nvSpPr>
        <p:spPr bwMode="auto">
          <a:xfrm rot="-5400000">
            <a:off x="5915025" y="3200400"/>
            <a:ext cx="457200" cy="45720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a:sym typeface="Symbol" pitchFamily="18" charset="2"/>
              </a:rPr>
              <a:t></a:t>
            </a:r>
          </a:p>
        </p:txBody>
      </p:sp>
      <p:sp>
        <p:nvSpPr>
          <p:cNvPr id="1119265" name="Text Box 33"/>
          <p:cNvSpPr txBox="1">
            <a:spLocks noChangeArrowheads="1"/>
          </p:cNvSpPr>
          <p:nvPr/>
        </p:nvSpPr>
        <p:spPr bwMode="auto">
          <a:xfrm rot="-5400000">
            <a:off x="6448425" y="3198813"/>
            <a:ext cx="457200" cy="45720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a:sym typeface="Symbol" pitchFamily="18" charset="2"/>
              </a:rPr>
              <a:t></a:t>
            </a:r>
          </a:p>
        </p:txBody>
      </p:sp>
      <p:sp>
        <p:nvSpPr>
          <p:cNvPr id="1119266" name="Text Box 34"/>
          <p:cNvSpPr txBox="1">
            <a:spLocks noChangeArrowheads="1"/>
          </p:cNvSpPr>
          <p:nvPr/>
        </p:nvSpPr>
        <p:spPr bwMode="auto">
          <a:xfrm>
            <a:off x="4953000" y="4813300"/>
            <a:ext cx="3276600" cy="1066800"/>
          </a:xfrm>
          <a:prstGeom prst="rect">
            <a:avLst/>
          </a:prstGeom>
          <a:noFill/>
          <a:ln w="12700">
            <a:noFill/>
            <a:miter lim="800000"/>
            <a:headEnd type="none" w="sm" len="sm"/>
            <a:tailEnd type="none" w="sm" len="sm"/>
          </a:ln>
          <a:effectLst/>
        </p:spPr>
        <p:txBody>
          <a:bodyPr>
            <a:spAutoFit/>
          </a:bodyPr>
          <a:lstStyle/>
          <a:p>
            <a:pPr algn="ctr" eaLnBrk="0" hangingPunct="0"/>
            <a:r>
              <a:rPr lang="en-US" sz="3200"/>
              <a:t>Pi bonding</a:t>
            </a:r>
            <a:br>
              <a:rPr lang="en-US" sz="3200"/>
            </a:br>
            <a:r>
              <a:rPr lang="en-US" sz="3200"/>
              <a:t>molecular orbital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92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9246"/>
                                        </p:tgtEl>
                                        <p:attrNameLst>
                                          <p:attrName>style.visibility</p:attrName>
                                        </p:attrNameLst>
                                      </p:cBhvr>
                                      <p:to>
                                        <p:strVal val="visible"/>
                                      </p:to>
                                    </p:set>
                                  </p:childTnLst>
                                </p:cTn>
                              </p:par>
                            </p:childTnLst>
                          </p:cTn>
                        </p:par>
                        <p:par>
                          <p:cTn id="9" fill="hold">
                            <p:stCondLst>
                              <p:cond delay="0"/>
                            </p:stCondLst>
                            <p:childTnLst>
                              <p:par>
                                <p:cTn id="10" presetID="63" presetClass="path" presetSubtype="0" accel="50000" decel="50000" fill="hold" nodeType="afterEffect">
                                  <p:stCondLst>
                                    <p:cond delay="0"/>
                                  </p:stCondLst>
                                  <p:childTnLst>
                                    <p:animMotion origin="layout" path="M 3.88889E-6 -4.13506E-6 L 0.04201 -4.13506E-6 " pathEditMode="relative" rAng="0" ptsTypes="AA">
                                      <p:cBhvr>
                                        <p:cTn id="11" dur="2000" fill="hold"/>
                                        <p:tgtEl>
                                          <p:spTgt spid="1119246"/>
                                        </p:tgtEl>
                                        <p:attrNameLst>
                                          <p:attrName>ppt_x</p:attrName>
                                          <p:attrName>ppt_y</p:attrName>
                                        </p:attrNameLst>
                                      </p:cBhvr>
                                      <p:rCtr x="21" y="0"/>
                                    </p:animMotion>
                                  </p:childTnLst>
                                </p:cTn>
                              </p:par>
                              <p:par>
                                <p:cTn id="12" presetID="35" presetClass="path" presetSubtype="0" accel="50000" decel="50000" fill="hold" nodeType="withEffect">
                                  <p:stCondLst>
                                    <p:cond delay="0"/>
                                  </p:stCondLst>
                                  <p:childTnLst>
                                    <p:animMotion origin="layout" path="M -2.77778E-6 -4.13506E-6 L -0.04132 -4.13506E-6 " pathEditMode="relative" rAng="0" ptsTypes="AA">
                                      <p:cBhvr>
                                        <p:cTn id="13" dur="2000" fill="hold"/>
                                        <p:tgtEl>
                                          <p:spTgt spid="1119251"/>
                                        </p:tgtEl>
                                        <p:attrNameLst>
                                          <p:attrName>ppt_x</p:attrName>
                                          <p:attrName>ppt_y</p:attrName>
                                        </p:attrNameLst>
                                      </p:cBhvr>
                                      <p:rCtr x="-21" y="0"/>
                                    </p:animMotion>
                                  </p:childTnLst>
                                </p:cTn>
                              </p:par>
                            </p:childTnLst>
                          </p:cTn>
                        </p:par>
                        <p:par>
                          <p:cTn id="14" fill="hold">
                            <p:stCondLst>
                              <p:cond delay="2000"/>
                            </p:stCondLst>
                            <p:childTnLst>
                              <p:par>
                                <p:cTn id="15" presetID="1" presetClass="exit" presetSubtype="0" fill="hold" nodeType="afterEffect">
                                  <p:stCondLst>
                                    <p:cond delay="0"/>
                                  </p:stCondLst>
                                  <p:childTnLst>
                                    <p:set>
                                      <p:cBhvr>
                                        <p:cTn id="16" dur="1" fill="hold">
                                          <p:stCondLst>
                                            <p:cond delay="0"/>
                                          </p:stCondLst>
                                        </p:cTn>
                                        <p:tgtEl>
                                          <p:spTgt spid="111924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11925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192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192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192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1925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192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19261"/>
                                        </p:tgtEl>
                                        <p:attrNameLst>
                                          <p:attrName>style.visibility</p:attrName>
                                        </p:attrNameLst>
                                      </p:cBhvr>
                                      <p:to>
                                        <p:strVal val="visible"/>
                                      </p:to>
                                    </p:set>
                                  </p:childTnLst>
                                </p:cTn>
                              </p:par>
                            </p:childTnLst>
                          </p:cTn>
                        </p:par>
                        <p:par>
                          <p:cTn id="31" fill="hold">
                            <p:stCondLst>
                              <p:cond delay="2000"/>
                            </p:stCondLst>
                            <p:childTnLst>
                              <p:par>
                                <p:cTn id="32" presetID="8" presetClass="emph" presetSubtype="0" fill="hold" grpId="1" nodeType="afterEffect">
                                  <p:stCondLst>
                                    <p:cond delay="0"/>
                                  </p:stCondLst>
                                  <p:childTnLst>
                                    <p:animRot by="5400000">
                                      <p:cBhvr>
                                        <p:cTn id="33" dur="2000" fill="hold"/>
                                        <p:tgtEl>
                                          <p:spTgt spid="1119260"/>
                                        </p:tgtEl>
                                        <p:attrNameLst>
                                          <p:attrName>r</p:attrName>
                                        </p:attrNameLst>
                                      </p:cBhvr>
                                    </p:animRot>
                                  </p:childTnLst>
                                </p:cTn>
                              </p:par>
                              <p:par>
                                <p:cTn id="34" presetID="8" presetClass="emph" presetSubtype="0" fill="hold" grpId="1" nodeType="withEffect">
                                  <p:stCondLst>
                                    <p:cond delay="0"/>
                                  </p:stCondLst>
                                  <p:childTnLst>
                                    <p:animRot by="-5400000">
                                      <p:cBhvr>
                                        <p:cTn id="35" dur="2000" fill="hold"/>
                                        <p:tgtEl>
                                          <p:spTgt spid="1119257"/>
                                        </p:tgtEl>
                                        <p:attrNameLst>
                                          <p:attrName>r</p:attrName>
                                        </p:attrNameLst>
                                      </p:cBhvr>
                                    </p:animRot>
                                  </p:childTnLst>
                                </p:cTn>
                              </p:par>
                              <p:par>
                                <p:cTn id="36" presetID="8" presetClass="emph" presetSubtype="0" fill="hold" grpId="1" nodeType="withEffect">
                                  <p:stCondLst>
                                    <p:cond delay="0"/>
                                  </p:stCondLst>
                                  <p:childTnLst>
                                    <p:animRot by="-5400000">
                                      <p:cBhvr>
                                        <p:cTn id="37" dur="2000" fill="hold"/>
                                        <p:tgtEl>
                                          <p:spTgt spid="1119259"/>
                                        </p:tgtEl>
                                        <p:attrNameLst>
                                          <p:attrName>r</p:attrName>
                                        </p:attrNameLst>
                                      </p:cBhvr>
                                    </p:animRot>
                                  </p:childTnLst>
                                </p:cTn>
                              </p:par>
                              <p:par>
                                <p:cTn id="38" presetID="8" presetClass="emph" presetSubtype="0" fill="hold" grpId="1" nodeType="withEffect">
                                  <p:stCondLst>
                                    <p:cond delay="0"/>
                                  </p:stCondLst>
                                  <p:childTnLst>
                                    <p:animRot by="5400000">
                                      <p:cBhvr>
                                        <p:cTn id="39" dur="2000" fill="hold"/>
                                        <p:tgtEl>
                                          <p:spTgt spid="1119256"/>
                                        </p:tgtEl>
                                        <p:attrNameLst>
                                          <p:attrName>r</p:attrName>
                                        </p:attrNameLst>
                                      </p:cBhvr>
                                    </p:animRot>
                                  </p:childTnLst>
                                </p:cTn>
                              </p:par>
                            </p:childTnLst>
                          </p:cTn>
                        </p:par>
                        <p:par>
                          <p:cTn id="40" fill="hold">
                            <p:stCondLst>
                              <p:cond delay="4000"/>
                            </p:stCondLst>
                            <p:childTnLst>
                              <p:par>
                                <p:cTn id="41" presetID="9" presetClass="exit" presetSubtype="0" fill="hold" grpId="2" nodeType="afterEffect">
                                  <p:stCondLst>
                                    <p:cond delay="0"/>
                                  </p:stCondLst>
                                  <p:childTnLst>
                                    <p:animEffect transition="out" filter="dissolve">
                                      <p:cBhvr>
                                        <p:cTn id="42" dur="500"/>
                                        <p:tgtEl>
                                          <p:spTgt spid="1119260"/>
                                        </p:tgtEl>
                                      </p:cBhvr>
                                    </p:animEffect>
                                    <p:set>
                                      <p:cBhvr>
                                        <p:cTn id="43" dur="1" fill="hold">
                                          <p:stCondLst>
                                            <p:cond delay="499"/>
                                          </p:stCondLst>
                                        </p:cTn>
                                        <p:tgtEl>
                                          <p:spTgt spid="1119260"/>
                                        </p:tgtEl>
                                        <p:attrNameLst>
                                          <p:attrName>style.visibility</p:attrName>
                                        </p:attrNameLst>
                                      </p:cBhvr>
                                      <p:to>
                                        <p:strVal val="hidden"/>
                                      </p:to>
                                    </p:set>
                                  </p:childTnLst>
                                </p:cTn>
                              </p:par>
                              <p:par>
                                <p:cTn id="44" presetID="9" presetClass="exit" presetSubtype="0" fill="hold" grpId="2" nodeType="withEffect">
                                  <p:stCondLst>
                                    <p:cond delay="0"/>
                                  </p:stCondLst>
                                  <p:childTnLst>
                                    <p:animEffect transition="out" filter="dissolve">
                                      <p:cBhvr>
                                        <p:cTn id="45" dur="500"/>
                                        <p:tgtEl>
                                          <p:spTgt spid="1119257"/>
                                        </p:tgtEl>
                                      </p:cBhvr>
                                    </p:animEffect>
                                    <p:set>
                                      <p:cBhvr>
                                        <p:cTn id="46" dur="1" fill="hold">
                                          <p:stCondLst>
                                            <p:cond delay="499"/>
                                          </p:stCondLst>
                                        </p:cTn>
                                        <p:tgtEl>
                                          <p:spTgt spid="1119257"/>
                                        </p:tgtEl>
                                        <p:attrNameLst>
                                          <p:attrName>style.visibility</p:attrName>
                                        </p:attrNameLst>
                                      </p:cBhvr>
                                      <p:to>
                                        <p:strVal val="hidden"/>
                                      </p:to>
                                    </p:set>
                                  </p:childTnLst>
                                </p:cTn>
                              </p:par>
                              <p:par>
                                <p:cTn id="47" presetID="9" presetClass="exit" presetSubtype="0" fill="hold" grpId="2" nodeType="withEffect">
                                  <p:stCondLst>
                                    <p:cond delay="0"/>
                                  </p:stCondLst>
                                  <p:childTnLst>
                                    <p:animEffect transition="out" filter="dissolve">
                                      <p:cBhvr>
                                        <p:cTn id="48" dur="2000"/>
                                        <p:tgtEl>
                                          <p:spTgt spid="1119256"/>
                                        </p:tgtEl>
                                      </p:cBhvr>
                                    </p:animEffect>
                                    <p:set>
                                      <p:cBhvr>
                                        <p:cTn id="49" dur="1" fill="hold">
                                          <p:stCondLst>
                                            <p:cond delay="1999"/>
                                          </p:stCondLst>
                                        </p:cTn>
                                        <p:tgtEl>
                                          <p:spTgt spid="1119256"/>
                                        </p:tgtEl>
                                        <p:attrNameLst>
                                          <p:attrName>style.visibility</p:attrName>
                                        </p:attrNameLst>
                                      </p:cBhvr>
                                      <p:to>
                                        <p:strVal val="hidden"/>
                                      </p:to>
                                    </p:set>
                                  </p:childTnLst>
                                </p:cTn>
                              </p:par>
                              <p:par>
                                <p:cTn id="50" presetID="9" presetClass="exit" presetSubtype="0" fill="hold" grpId="2" nodeType="withEffect">
                                  <p:stCondLst>
                                    <p:cond delay="0"/>
                                  </p:stCondLst>
                                  <p:childTnLst>
                                    <p:animEffect transition="out" filter="dissolve">
                                      <p:cBhvr>
                                        <p:cTn id="51" dur="2000"/>
                                        <p:tgtEl>
                                          <p:spTgt spid="1119259"/>
                                        </p:tgtEl>
                                      </p:cBhvr>
                                    </p:animEffect>
                                    <p:set>
                                      <p:cBhvr>
                                        <p:cTn id="52" dur="1" fill="hold">
                                          <p:stCondLst>
                                            <p:cond delay="1999"/>
                                          </p:stCondLst>
                                        </p:cTn>
                                        <p:tgtEl>
                                          <p:spTgt spid="1119259"/>
                                        </p:tgtEl>
                                        <p:attrNameLst>
                                          <p:attrName>style.visibility</p:attrName>
                                        </p:attrNameLst>
                                      </p:cBhvr>
                                      <p:to>
                                        <p:strVal val="hidden"/>
                                      </p:to>
                                    </p:set>
                                  </p:childTnLst>
                                </p:cTn>
                              </p:par>
                              <p:par>
                                <p:cTn id="53" presetID="9" presetClass="entr" presetSubtype="0" fill="hold" grpId="0" nodeType="withEffect">
                                  <p:stCondLst>
                                    <p:cond delay="0"/>
                                  </p:stCondLst>
                                  <p:childTnLst>
                                    <p:set>
                                      <p:cBhvr>
                                        <p:cTn id="54" dur="1" fill="hold">
                                          <p:stCondLst>
                                            <p:cond delay="0"/>
                                          </p:stCondLst>
                                        </p:cTn>
                                        <p:tgtEl>
                                          <p:spTgt spid="1119262"/>
                                        </p:tgtEl>
                                        <p:attrNameLst>
                                          <p:attrName>style.visibility</p:attrName>
                                        </p:attrNameLst>
                                      </p:cBhvr>
                                      <p:to>
                                        <p:strVal val="visible"/>
                                      </p:to>
                                    </p:set>
                                    <p:animEffect transition="in" filter="dissolve">
                                      <p:cBhvr>
                                        <p:cTn id="55" dur="2000"/>
                                        <p:tgtEl>
                                          <p:spTgt spid="1119262"/>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119263"/>
                                        </p:tgtEl>
                                        <p:attrNameLst>
                                          <p:attrName>style.visibility</p:attrName>
                                        </p:attrNameLst>
                                      </p:cBhvr>
                                      <p:to>
                                        <p:strVal val="visible"/>
                                      </p:to>
                                    </p:set>
                                    <p:animEffect transition="in" filter="dissolve">
                                      <p:cBhvr>
                                        <p:cTn id="58" dur="2000"/>
                                        <p:tgtEl>
                                          <p:spTgt spid="1119263"/>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11926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19265"/>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1119264"/>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1119265"/>
                                        </p:tgtEl>
                                        <p:attrNameLst>
                                          <p:attrName>style.visibility</p:attrName>
                                        </p:attrNameLst>
                                      </p:cBhvr>
                                      <p:to>
                                        <p:strVal val="visible"/>
                                      </p:to>
                                    </p:set>
                                  </p:childTnLst>
                                </p:cTn>
                              </p:par>
                            </p:childTnLst>
                          </p:cTn>
                        </p:par>
                        <p:par>
                          <p:cTn id="67" fill="hold">
                            <p:stCondLst>
                              <p:cond delay="6000"/>
                            </p:stCondLst>
                            <p:childTnLst>
                              <p:par>
                                <p:cTn id="68" presetID="1" presetClass="entr" presetSubtype="0" fill="hold" grpId="0" nodeType="afterEffect">
                                  <p:stCondLst>
                                    <p:cond delay="0"/>
                                  </p:stCondLst>
                                  <p:childTnLst>
                                    <p:set>
                                      <p:cBhvr>
                                        <p:cTn id="69" dur="1" fill="hold">
                                          <p:stCondLst>
                                            <p:cond delay="0"/>
                                          </p:stCondLst>
                                        </p:cTn>
                                        <p:tgtEl>
                                          <p:spTgt spid="1119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9256" grpId="0" animBg="1"/>
      <p:bldP spid="1119256" grpId="1" animBg="1"/>
      <p:bldP spid="1119256" grpId="2" animBg="1"/>
      <p:bldP spid="1119257" grpId="0" animBg="1"/>
      <p:bldP spid="1119257" grpId="1" animBg="1"/>
      <p:bldP spid="1119257" grpId="2" animBg="1"/>
      <p:bldP spid="1119258" grpId="0"/>
      <p:bldP spid="1119259" grpId="0" animBg="1"/>
      <p:bldP spid="1119259" grpId="1" animBg="1"/>
      <p:bldP spid="1119259" grpId="2" animBg="1"/>
      <p:bldP spid="1119260" grpId="0" animBg="1"/>
      <p:bldP spid="1119260" grpId="1" animBg="1"/>
      <p:bldP spid="1119260" grpId="2" animBg="1"/>
      <p:bldP spid="1119261" grpId="0"/>
      <p:bldP spid="1119262" grpId="0" animBg="1"/>
      <p:bldP spid="1119263" grpId="0" animBg="1"/>
      <p:bldP spid="1119264" grpId="0"/>
      <p:bldP spid="1119264" grpId="1"/>
      <p:bldP spid="1119265" grpId="0"/>
      <p:bldP spid="1119265" grpId="1"/>
      <p:bldP spid="111926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258" name="Rectangle 2"/>
          <p:cNvSpPr>
            <a:spLocks noGrp="1" noChangeArrowheads="1"/>
          </p:cNvSpPr>
          <p:nvPr>
            <p:ph type="title"/>
          </p:nvPr>
        </p:nvSpPr>
        <p:spPr/>
        <p:txBody>
          <a:bodyPr/>
          <a:lstStyle/>
          <a:p>
            <a:r>
              <a:rPr lang="en-US"/>
              <a:t>Sigma and pi bonds</a:t>
            </a:r>
          </a:p>
        </p:txBody>
      </p:sp>
      <p:sp>
        <p:nvSpPr>
          <p:cNvPr id="1120259" name="Rectangle 3"/>
          <p:cNvSpPr>
            <a:spLocks noGrp="1" noChangeArrowheads="1"/>
          </p:cNvSpPr>
          <p:nvPr>
            <p:ph type="body" idx="1"/>
          </p:nvPr>
        </p:nvSpPr>
        <p:spPr/>
        <p:txBody>
          <a:bodyPr/>
          <a:lstStyle/>
          <a:p>
            <a:r>
              <a:rPr lang="en-US"/>
              <a:t>All single bonds are sigma bonds</a:t>
            </a:r>
          </a:p>
          <a:p>
            <a:r>
              <a:rPr lang="en-US"/>
              <a:t>A double bond is one sigma and one pi bond</a:t>
            </a:r>
          </a:p>
          <a:p>
            <a:r>
              <a:rPr lang="en-US"/>
              <a:t>A triple bond is one sigma and two pi bonds.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0259">
                                            <p:txEl>
                                              <p:pRg st="0" end="0"/>
                                            </p:txEl>
                                          </p:spTgt>
                                        </p:tgtEl>
                                        <p:attrNameLst>
                                          <p:attrName>style.visibility</p:attrName>
                                        </p:attrNameLst>
                                      </p:cBhvr>
                                      <p:to>
                                        <p:strVal val="visible"/>
                                      </p:to>
                                    </p:set>
                                    <p:animEffect transition="in" filter="blinds(horizontal)">
                                      <p:cBhvr>
                                        <p:cTn id="7" dur="500"/>
                                        <p:tgtEl>
                                          <p:spTgt spid="11202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0259">
                                            <p:txEl>
                                              <p:pRg st="1" end="1"/>
                                            </p:txEl>
                                          </p:spTgt>
                                        </p:tgtEl>
                                        <p:attrNameLst>
                                          <p:attrName>style.visibility</p:attrName>
                                        </p:attrNameLst>
                                      </p:cBhvr>
                                      <p:to>
                                        <p:strVal val="visible"/>
                                      </p:to>
                                    </p:set>
                                    <p:animEffect transition="in" filter="blinds(horizontal)">
                                      <p:cBhvr>
                                        <p:cTn id="12" dur="500"/>
                                        <p:tgtEl>
                                          <p:spTgt spid="11202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0259">
                                            <p:txEl>
                                              <p:pRg st="2" end="2"/>
                                            </p:txEl>
                                          </p:spTgt>
                                        </p:tgtEl>
                                        <p:attrNameLst>
                                          <p:attrName>style.visibility</p:attrName>
                                        </p:attrNameLst>
                                      </p:cBhvr>
                                      <p:to>
                                        <p:strVal val="visible"/>
                                      </p:to>
                                    </p:set>
                                    <p:animEffect transition="in" filter="blinds(horizontal)">
                                      <p:cBhvr>
                                        <p:cTn id="17" dur="500"/>
                                        <p:tgtEl>
                                          <p:spTgt spid="11202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2"/>
          <p:cNvSpPr>
            <a:spLocks noGrp="1" noChangeArrowheads="1"/>
          </p:cNvSpPr>
          <p:nvPr>
            <p:ph type="title"/>
          </p:nvPr>
        </p:nvSpPr>
        <p:spPr>
          <a:xfrm>
            <a:off x="457200" y="84138"/>
            <a:ext cx="8229600" cy="1143000"/>
          </a:xfrm>
        </p:spPr>
        <p:txBody>
          <a:bodyPr/>
          <a:lstStyle/>
          <a:p>
            <a:r>
              <a:rPr lang="en-US" sz="3600"/>
              <a:t>Atomic Orbitals and Bonding</a:t>
            </a:r>
          </a:p>
        </p:txBody>
      </p:sp>
      <p:sp>
        <p:nvSpPr>
          <p:cNvPr id="858115" name="Rectangle 3"/>
          <p:cNvSpPr>
            <a:spLocks noGrp="1" noChangeArrowheads="1"/>
          </p:cNvSpPr>
          <p:nvPr>
            <p:ph type="body" idx="1"/>
          </p:nvPr>
        </p:nvSpPr>
        <p:spPr>
          <a:xfrm>
            <a:off x="442913" y="1074738"/>
            <a:ext cx="8229600" cy="822325"/>
          </a:xfrm>
          <a:noFill/>
        </p:spPr>
        <p:txBody>
          <a:bodyPr>
            <a:spAutoFit/>
          </a:bodyPr>
          <a:lstStyle/>
          <a:p>
            <a:r>
              <a:rPr lang="en-US" sz="2400"/>
              <a:t>Bonds between atoms are formed by electron pairs in overlapping atomic orbitals</a:t>
            </a:r>
          </a:p>
        </p:txBody>
      </p:sp>
      <p:sp>
        <p:nvSpPr>
          <p:cNvPr id="858116" name="Oval 4"/>
          <p:cNvSpPr>
            <a:spLocks noChangeArrowheads="1"/>
          </p:cNvSpPr>
          <p:nvPr/>
        </p:nvSpPr>
        <p:spPr bwMode="auto">
          <a:xfrm>
            <a:off x="7216775" y="1981200"/>
            <a:ext cx="685800" cy="685800"/>
          </a:xfrm>
          <a:prstGeom prst="ellipse">
            <a:avLst/>
          </a:prstGeom>
          <a:solidFill>
            <a:srgbClr val="4D4D4D">
              <a:alpha val="39999"/>
            </a:srgbClr>
          </a:solidFill>
          <a:ln w="9525">
            <a:solidFill>
              <a:schemeClr val="tx1"/>
            </a:solidFill>
            <a:round/>
            <a:headEnd/>
            <a:tailEnd/>
          </a:ln>
          <a:effectLst/>
        </p:spPr>
        <p:txBody>
          <a:bodyPr wrap="none" anchor="ctr"/>
          <a:lstStyle/>
          <a:p>
            <a:pPr algn="ctr"/>
            <a:r>
              <a:rPr lang="en-US" b="1">
                <a:cs typeface="Arial" charset="0"/>
              </a:rPr>
              <a:t>1s</a:t>
            </a:r>
          </a:p>
        </p:txBody>
      </p:sp>
      <p:sp>
        <p:nvSpPr>
          <p:cNvPr id="858117" name="Oval 5"/>
          <p:cNvSpPr>
            <a:spLocks noChangeArrowheads="1"/>
          </p:cNvSpPr>
          <p:nvPr/>
        </p:nvSpPr>
        <p:spPr bwMode="auto">
          <a:xfrm>
            <a:off x="7721600" y="1981200"/>
            <a:ext cx="685800" cy="685800"/>
          </a:xfrm>
          <a:prstGeom prst="ellipse">
            <a:avLst/>
          </a:prstGeom>
          <a:solidFill>
            <a:srgbClr val="4D4D4D">
              <a:alpha val="39999"/>
            </a:srgbClr>
          </a:solidFill>
          <a:ln w="9525">
            <a:solidFill>
              <a:schemeClr val="tx1"/>
            </a:solidFill>
            <a:round/>
            <a:headEnd/>
            <a:tailEnd/>
          </a:ln>
          <a:effectLst/>
        </p:spPr>
        <p:txBody>
          <a:bodyPr wrap="none" anchor="ctr"/>
          <a:lstStyle/>
          <a:p>
            <a:pPr algn="ctr"/>
            <a:r>
              <a:rPr lang="en-US" b="1">
                <a:cs typeface="Arial" charset="0"/>
              </a:rPr>
              <a:t>1s</a:t>
            </a:r>
          </a:p>
        </p:txBody>
      </p:sp>
      <p:sp>
        <p:nvSpPr>
          <p:cNvPr id="858118" name="Text Box 6"/>
          <p:cNvSpPr txBox="1">
            <a:spLocks noChangeArrowheads="1"/>
          </p:cNvSpPr>
          <p:nvPr/>
        </p:nvSpPr>
        <p:spPr bwMode="auto">
          <a:xfrm>
            <a:off x="7661275" y="2073275"/>
            <a:ext cx="285750" cy="457200"/>
          </a:xfrm>
          <a:prstGeom prst="rect">
            <a:avLst/>
          </a:prstGeom>
          <a:noFill/>
          <a:ln w="9525">
            <a:noFill/>
            <a:miter lim="800000"/>
            <a:headEnd/>
            <a:tailEnd/>
          </a:ln>
          <a:effectLst/>
        </p:spPr>
        <p:txBody>
          <a:bodyPr wrap="none">
            <a:spAutoFit/>
          </a:bodyPr>
          <a:lstStyle/>
          <a:p>
            <a:r>
              <a:rPr lang="en-US" sz="2400" b="1">
                <a:cs typeface="Arial" charset="0"/>
              </a:rPr>
              <a:t>:</a:t>
            </a:r>
          </a:p>
        </p:txBody>
      </p:sp>
      <p:grpSp>
        <p:nvGrpSpPr>
          <p:cNvPr id="858119" name="Group 7"/>
          <p:cNvGrpSpPr>
            <a:grpSpLocks/>
          </p:cNvGrpSpPr>
          <p:nvPr/>
        </p:nvGrpSpPr>
        <p:grpSpPr bwMode="auto">
          <a:xfrm>
            <a:off x="5067300" y="1905000"/>
            <a:ext cx="1587500" cy="914400"/>
            <a:chOff x="3120" y="1104"/>
            <a:chExt cx="1000" cy="576"/>
          </a:xfrm>
        </p:grpSpPr>
        <p:sp>
          <p:nvSpPr>
            <p:cNvPr id="858120" name="Line 8"/>
            <p:cNvSpPr>
              <a:spLocks noChangeShapeType="1"/>
            </p:cNvSpPr>
            <p:nvPr/>
          </p:nvSpPr>
          <p:spPr bwMode="auto">
            <a:xfrm flipV="1">
              <a:off x="3400" y="1104"/>
              <a:ext cx="0" cy="576"/>
            </a:xfrm>
            <a:prstGeom prst="line">
              <a:avLst/>
            </a:prstGeom>
            <a:noFill/>
            <a:ln w="28575">
              <a:solidFill>
                <a:schemeClr val="tx1"/>
              </a:solidFill>
              <a:round/>
              <a:headEnd/>
              <a:tailEnd type="arrow" w="med" len="med"/>
            </a:ln>
            <a:effectLst/>
          </p:spPr>
          <p:txBody>
            <a:bodyPr/>
            <a:lstStyle/>
            <a:p>
              <a:endParaRPr lang="en-US"/>
            </a:p>
          </p:txBody>
        </p:sp>
        <p:sp>
          <p:nvSpPr>
            <p:cNvPr id="858121" name="Text Box 9"/>
            <p:cNvSpPr txBox="1">
              <a:spLocks noChangeArrowheads="1"/>
            </p:cNvSpPr>
            <p:nvPr/>
          </p:nvSpPr>
          <p:spPr bwMode="auto">
            <a:xfrm>
              <a:off x="3120" y="1259"/>
              <a:ext cx="244" cy="288"/>
            </a:xfrm>
            <a:prstGeom prst="rect">
              <a:avLst/>
            </a:prstGeom>
            <a:noFill/>
            <a:ln w="9525">
              <a:noFill/>
              <a:miter lim="800000"/>
              <a:headEnd/>
              <a:tailEnd/>
            </a:ln>
            <a:effectLst/>
          </p:spPr>
          <p:txBody>
            <a:bodyPr wrap="none">
              <a:spAutoFit/>
            </a:bodyPr>
            <a:lstStyle/>
            <a:p>
              <a:r>
                <a:rPr lang="en-US" sz="2400" b="1">
                  <a:cs typeface="Arial" charset="0"/>
                </a:rPr>
                <a:t>E</a:t>
              </a:r>
            </a:p>
          </p:txBody>
        </p:sp>
        <p:sp>
          <p:nvSpPr>
            <p:cNvPr id="858122" name="Line 10"/>
            <p:cNvSpPr>
              <a:spLocks noChangeShapeType="1"/>
            </p:cNvSpPr>
            <p:nvPr/>
          </p:nvSpPr>
          <p:spPr bwMode="auto">
            <a:xfrm>
              <a:off x="3508" y="1488"/>
              <a:ext cx="288" cy="0"/>
            </a:xfrm>
            <a:prstGeom prst="line">
              <a:avLst/>
            </a:prstGeom>
            <a:noFill/>
            <a:ln w="9525">
              <a:solidFill>
                <a:schemeClr val="tx1"/>
              </a:solidFill>
              <a:round/>
              <a:headEnd/>
              <a:tailEnd/>
            </a:ln>
            <a:effectLst/>
          </p:spPr>
          <p:txBody>
            <a:bodyPr/>
            <a:lstStyle/>
            <a:p>
              <a:endParaRPr lang="en-US"/>
            </a:p>
          </p:txBody>
        </p:sp>
        <p:sp>
          <p:nvSpPr>
            <p:cNvPr id="858123" name="Text Box 11"/>
            <p:cNvSpPr txBox="1">
              <a:spLocks noChangeArrowheads="1"/>
            </p:cNvSpPr>
            <p:nvPr/>
          </p:nvSpPr>
          <p:spPr bwMode="auto">
            <a:xfrm>
              <a:off x="3844" y="1369"/>
              <a:ext cx="276" cy="231"/>
            </a:xfrm>
            <a:prstGeom prst="rect">
              <a:avLst/>
            </a:prstGeom>
            <a:noFill/>
            <a:ln w="9525">
              <a:noFill/>
              <a:miter lim="800000"/>
              <a:headEnd/>
              <a:tailEnd/>
            </a:ln>
            <a:effectLst/>
          </p:spPr>
          <p:txBody>
            <a:bodyPr wrap="none">
              <a:spAutoFit/>
            </a:bodyPr>
            <a:lstStyle/>
            <a:p>
              <a:r>
                <a:rPr lang="en-US" b="1">
                  <a:cs typeface="Arial" charset="0"/>
                </a:rPr>
                <a:t>1s</a:t>
              </a:r>
            </a:p>
          </p:txBody>
        </p:sp>
        <p:sp>
          <p:nvSpPr>
            <p:cNvPr id="858124" name="Line 12"/>
            <p:cNvSpPr>
              <a:spLocks noChangeShapeType="1"/>
            </p:cNvSpPr>
            <p:nvPr/>
          </p:nvSpPr>
          <p:spPr bwMode="auto">
            <a:xfrm flipV="1">
              <a:off x="3596" y="1248"/>
              <a:ext cx="0" cy="230"/>
            </a:xfrm>
            <a:prstGeom prst="line">
              <a:avLst/>
            </a:prstGeom>
            <a:noFill/>
            <a:ln w="9525">
              <a:solidFill>
                <a:schemeClr val="tx1"/>
              </a:solidFill>
              <a:round/>
              <a:headEnd/>
              <a:tailEnd type="triangle" w="med" len="med"/>
            </a:ln>
            <a:effectLst/>
          </p:spPr>
          <p:txBody>
            <a:bodyPr/>
            <a:lstStyle/>
            <a:p>
              <a:endParaRPr lang="en-US"/>
            </a:p>
          </p:txBody>
        </p:sp>
      </p:grpSp>
      <p:sp>
        <p:nvSpPr>
          <p:cNvPr id="858125" name="Rectangle 13"/>
          <p:cNvSpPr>
            <a:spLocks noChangeArrowheads="1"/>
          </p:cNvSpPr>
          <p:nvPr/>
        </p:nvSpPr>
        <p:spPr bwMode="auto">
          <a:xfrm>
            <a:off x="438150" y="2076450"/>
            <a:ext cx="4286250" cy="858838"/>
          </a:xfrm>
          <a:prstGeom prst="rect">
            <a:avLst/>
          </a:prstGeom>
          <a:noFill/>
          <a:ln w="9525">
            <a:noFill/>
            <a:miter lim="800000"/>
            <a:headEnd/>
            <a:tailEnd/>
          </a:ln>
          <a:effectLst/>
        </p:spPr>
        <p:txBody>
          <a:bodyPr>
            <a:spAutoFit/>
          </a:bodyPr>
          <a:lstStyle/>
          <a:p>
            <a:pPr marL="342900" indent="-342900">
              <a:spcBef>
                <a:spcPct val="20000"/>
              </a:spcBef>
              <a:buClr>
                <a:schemeClr val="tx1"/>
              </a:buClr>
              <a:buFontTx/>
              <a:buChar char="•"/>
            </a:pPr>
            <a:r>
              <a:rPr lang="en-US" sz="2400">
                <a:solidFill>
                  <a:srgbClr val="0000FF"/>
                </a:solidFill>
              </a:rPr>
              <a:t>Example:</a:t>
            </a:r>
            <a:r>
              <a:rPr lang="en-US" sz="2400"/>
              <a:t>  H</a:t>
            </a:r>
            <a:r>
              <a:rPr lang="en-US" sz="2400" baseline="-25000"/>
              <a:t>2</a:t>
            </a:r>
            <a:r>
              <a:rPr lang="en-US" sz="2400"/>
              <a:t>  (H-H)</a:t>
            </a:r>
          </a:p>
          <a:p>
            <a:pPr marL="742950" lvl="1" indent="-285750">
              <a:spcBef>
                <a:spcPct val="20000"/>
              </a:spcBef>
              <a:buClr>
                <a:schemeClr val="tx1"/>
              </a:buClr>
              <a:buFontTx/>
              <a:buChar char="–"/>
            </a:pPr>
            <a:r>
              <a:rPr lang="en-US" sz="2200"/>
              <a:t>Use 1</a:t>
            </a:r>
            <a:r>
              <a:rPr lang="en-US" sz="2200" i="1"/>
              <a:t>s</a:t>
            </a:r>
            <a:r>
              <a:rPr lang="en-US" sz="2200"/>
              <a:t> orbitals for bonding</a:t>
            </a:r>
          </a:p>
        </p:txBody>
      </p:sp>
      <p:sp>
        <p:nvSpPr>
          <p:cNvPr id="858126" name="Rectangle 14"/>
          <p:cNvSpPr>
            <a:spLocks noChangeArrowheads="1"/>
          </p:cNvSpPr>
          <p:nvPr/>
        </p:nvSpPr>
        <p:spPr bwMode="auto">
          <a:xfrm>
            <a:off x="444500" y="3092450"/>
            <a:ext cx="5041900" cy="1595438"/>
          </a:xfrm>
          <a:prstGeom prst="rect">
            <a:avLst/>
          </a:prstGeom>
          <a:noFill/>
          <a:ln w="9525">
            <a:noFill/>
            <a:miter lim="800000"/>
            <a:headEnd/>
            <a:tailEnd/>
          </a:ln>
          <a:effectLst/>
        </p:spPr>
        <p:txBody>
          <a:bodyPr>
            <a:spAutoFit/>
          </a:bodyPr>
          <a:lstStyle/>
          <a:p>
            <a:pPr marL="342900" indent="-342900">
              <a:spcBef>
                <a:spcPct val="20000"/>
              </a:spcBef>
              <a:buClr>
                <a:schemeClr val="tx1"/>
              </a:buClr>
              <a:buFontTx/>
              <a:buChar char="•"/>
            </a:pPr>
            <a:r>
              <a:rPr lang="en-US" sz="2400">
                <a:solidFill>
                  <a:srgbClr val="0000FF"/>
                </a:solidFill>
              </a:rPr>
              <a:t>Example:</a:t>
            </a:r>
            <a:r>
              <a:rPr lang="en-US" sz="2400"/>
              <a:t>  H</a:t>
            </a:r>
            <a:r>
              <a:rPr lang="en-US" sz="2400" baseline="-25000"/>
              <a:t>2</a:t>
            </a:r>
            <a:r>
              <a:rPr lang="en-US" sz="2400"/>
              <a:t>O</a:t>
            </a:r>
          </a:p>
          <a:p>
            <a:pPr marL="742950" lvl="1" indent="-285750">
              <a:spcBef>
                <a:spcPct val="20000"/>
              </a:spcBef>
              <a:buFontTx/>
              <a:buChar char="–"/>
            </a:pPr>
            <a:r>
              <a:rPr lang="en-US" sz="2200"/>
              <a:t>From VSEPR:  bent, 104.5° angle between H atoms</a:t>
            </a:r>
          </a:p>
          <a:p>
            <a:pPr marL="742950" lvl="1" indent="-285750">
              <a:spcBef>
                <a:spcPct val="20000"/>
              </a:spcBef>
              <a:buFontTx/>
              <a:buChar char="–"/>
            </a:pPr>
            <a:r>
              <a:rPr lang="en-US" sz="2200"/>
              <a:t>Use two 2</a:t>
            </a:r>
            <a:r>
              <a:rPr lang="en-US" sz="2200" i="1"/>
              <a:t>p</a:t>
            </a:r>
            <a:r>
              <a:rPr lang="en-US" sz="2200"/>
              <a:t> orbitals for bonding?</a:t>
            </a:r>
            <a:endParaRPr lang="en-US" sz="2200" baseline="-25000"/>
          </a:p>
        </p:txBody>
      </p:sp>
      <p:grpSp>
        <p:nvGrpSpPr>
          <p:cNvPr id="858127" name="Group 15"/>
          <p:cNvGrpSpPr>
            <a:grpSpLocks/>
          </p:cNvGrpSpPr>
          <p:nvPr/>
        </p:nvGrpSpPr>
        <p:grpSpPr bwMode="auto">
          <a:xfrm>
            <a:off x="5616575" y="3198813"/>
            <a:ext cx="3146425" cy="1144587"/>
            <a:chOff x="3538" y="2015"/>
            <a:chExt cx="1982" cy="721"/>
          </a:xfrm>
        </p:grpSpPr>
        <p:sp>
          <p:nvSpPr>
            <p:cNvPr id="858128" name="Line 16"/>
            <p:cNvSpPr>
              <a:spLocks noChangeShapeType="1"/>
            </p:cNvSpPr>
            <p:nvPr/>
          </p:nvSpPr>
          <p:spPr bwMode="auto">
            <a:xfrm flipV="1">
              <a:off x="3818" y="2015"/>
              <a:ext cx="0" cy="720"/>
            </a:xfrm>
            <a:prstGeom prst="line">
              <a:avLst/>
            </a:prstGeom>
            <a:noFill/>
            <a:ln w="28575">
              <a:solidFill>
                <a:schemeClr val="tx1"/>
              </a:solidFill>
              <a:round/>
              <a:headEnd/>
              <a:tailEnd type="arrow" w="med" len="med"/>
            </a:ln>
            <a:effectLst/>
          </p:spPr>
          <p:txBody>
            <a:bodyPr/>
            <a:lstStyle/>
            <a:p>
              <a:endParaRPr lang="en-US"/>
            </a:p>
          </p:txBody>
        </p:sp>
        <p:sp>
          <p:nvSpPr>
            <p:cNvPr id="858129" name="Text Box 17"/>
            <p:cNvSpPr txBox="1">
              <a:spLocks noChangeArrowheads="1"/>
            </p:cNvSpPr>
            <p:nvPr/>
          </p:nvSpPr>
          <p:spPr bwMode="auto">
            <a:xfrm>
              <a:off x="3538" y="2255"/>
              <a:ext cx="244" cy="288"/>
            </a:xfrm>
            <a:prstGeom prst="rect">
              <a:avLst/>
            </a:prstGeom>
            <a:noFill/>
            <a:ln w="9525">
              <a:noFill/>
              <a:miter lim="800000"/>
              <a:headEnd/>
              <a:tailEnd/>
            </a:ln>
            <a:effectLst/>
          </p:spPr>
          <p:txBody>
            <a:bodyPr wrap="none">
              <a:spAutoFit/>
            </a:bodyPr>
            <a:lstStyle/>
            <a:p>
              <a:r>
                <a:rPr lang="en-US" sz="2400" b="1">
                  <a:cs typeface="Arial" charset="0"/>
                </a:rPr>
                <a:t>E</a:t>
              </a:r>
            </a:p>
          </p:txBody>
        </p:sp>
        <p:sp>
          <p:nvSpPr>
            <p:cNvPr id="858130" name="Line 18"/>
            <p:cNvSpPr>
              <a:spLocks noChangeShapeType="1"/>
            </p:cNvSpPr>
            <p:nvPr/>
          </p:nvSpPr>
          <p:spPr bwMode="auto">
            <a:xfrm>
              <a:off x="4058" y="2620"/>
              <a:ext cx="288" cy="0"/>
            </a:xfrm>
            <a:prstGeom prst="line">
              <a:avLst/>
            </a:prstGeom>
            <a:noFill/>
            <a:ln w="9525">
              <a:solidFill>
                <a:schemeClr val="tx1"/>
              </a:solidFill>
              <a:round/>
              <a:headEnd/>
              <a:tailEnd/>
            </a:ln>
            <a:effectLst/>
          </p:spPr>
          <p:txBody>
            <a:bodyPr/>
            <a:lstStyle/>
            <a:p>
              <a:endParaRPr lang="en-US"/>
            </a:p>
          </p:txBody>
        </p:sp>
        <p:sp>
          <p:nvSpPr>
            <p:cNvPr id="858131" name="Line 19"/>
            <p:cNvSpPr>
              <a:spLocks noChangeShapeType="1"/>
            </p:cNvSpPr>
            <p:nvPr/>
          </p:nvSpPr>
          <p:spPr bwMode="auto">
            <a:xfrm>
              <a:off x="4058" y="2284"/>
              <a:ext cx="310" cy="0"/>
            </a:xfrm>
            <a:prstGeom prst="line">
              <a:avLst/>
            </a:prstGeom>
            <a:noFill/>
            <a:ln w="9525">
              <a:solidFill>
                <a:schemeClr val="tx1"/>
              </a:solidFill>
              <a:round/>
              <a:headEnd/>
              <a:tailEnd/>
            </a:ln>
            <a:effectLst/>
          </p:spPr>
          <p:txBody>
            <a:bodyPr/>
            <a:lstStyle/>
            <a:p>
              <a:endParaRPr lang="en-US"/>
            </a:p>
          </p:txBody>
        </p:sp>
        <p:sp>
          <p:nvSpPr>
            <p:cNvPr id="858132" name="Line 20"/>
            <p:cNvSpPr>
              <a:spLocks noChangeShapeType="1"/>
            </p:cNvSpPr>
            <p:nvPr/>
          </p:nvSpPr>
          <p:spPr bwMode="auto">
            <a:xfrm>
              <a:off x="4490" y="2284"/>
              <a:ext cx="288" cy="0"/>
            </a:xfrm>
            <a:prstGeom prst="line">
              <a:avLst/>
            </a:prstGeom>
            <a:noFill/>
            <a:ln w="9525">
              <a:solidFill>
                <a:schemeClr val="tx1"/>
              </a:solidFill>
              <a:round/>
              <a:headEnd/>
              <a:tailEnd/>
            </a:ln>
            <a:effectLst/>
          </p:spPr>
          <p:txBody>
            <a:bodyPr/>
            <a:lstStyle/>
            <a:p>
              <a:endParaRPr lang="en-US"/>
            </a:p>
          </p:txBody>
        </p:sp>
        <p:sp>
          <p:nvSpPr>
            <p:cNvPr id="858133" name="Line 21"/>
            <p:cNvSpPr>
              <a:spLocks noChangeShapeType="1"/>
            </p:cNvSpPr>
            <p:nvPr/>
          </p:nvSpPr>
          <p:spPr bwMode="auto">
            <a:xfrm>
              <a:off x="4922" y="2284"/>
              <a:ext cx="288" cy="0"/>
            </a:xfrm>
            <a:prstGeom prst="line">
              <a:avLst/>
            </a:prstGeom>
            <a:noFill/>
            <a:ln w="9525">
              <a:solidFill>
                <a:schemeClr val="tx1"/>
              </a:solidFill>
              <a:round/>
              <a:headEnd/>
              <a:tailEnd/>
            </a:ln>
            <a:effectLst/>
          </p:spPr>
          <p:txBody>
            <a:bodyPr/>
            <a:lstStyle/>
            <a:p>
              <a:endParaRPr lang="en-US"/>
            </a:p>
          </p:txBody>
        </p:sp>
        <p:sp>
          <p:nvSpPr>
            <p:cNvPr id="858134" name="Text Box 22"/>
            <p:cNvSpPr txBox="1">
              <a:spLocks noChangeArrowheads="1"/>
            </p:cNvSpPr>
            <p:nvPr/>
          </p:nvSpPr>
          <p:spPr bwMode="auto">
            <a:xfrm>
              <a:off x="4394" y="2505"/>
              <a:ext cx="276" cy="231"/>
            </a:xfrm>
            <a:prstGeom prst="rect">
              <a:avLst/>
            </a:prstGeom>
            <a:noFill/>
            <a:ln w="9525">
              <a:noFill/>
              <a:miter lim="800000"/>
              <a:headEnd/>
              <a:tailEnd/>
            </a:ln>
            <a:effectLst/>
          </p:spPr>
          <p:txBody>
            <a:bodyPr wrap="none">
              <a:spAutoFit/>
            </a:bodyPr>
            <a:lstStyle/>
            <a:p>
              <a:r>
                <a:rPr lang="en-US" b="1">
                  <a:cs typeface="Arial" charset="0"/>
                </a:rPr>
                <a:t>2s</a:t>
              </a:r>
            </a:p>
          </p:txBody>
        </p:sp>
        <p:sp>
          <p:nvSpPr>
            <p:cNvPr id="858135" name="Text Box 23"/>
            <p:cNvSpPr txBox="1">
              <a:spLocks noChangeArrowheads="1"/>
            </p:cNvSpPr>
            <p:nvPr/>
          </p:nvSpPr>
          <p:spPr bwMode="auto">
            <a:xfrm>
              <a:off x="5236" y="2159"/>
              <a:ext cx="284" cy="231"/>
            </a:xfrm>
            <a:prstGeom prst="rect">
              <a:avLst/>
            </a:prstGeom>
            <a:noFill/>
            <a:ln w="9525">
              <a:noFill/>
              <a:miter lim="800000"/>
              <a:headEnd/>
              <a:tailEnd/>
            </a:ln>
            <a:effectLst/>
          </p:spPr>
          <p:txBody>
            <a:bodyPr wrap="none">
              <a:spAutoFit/>
            </a:bodyPr>
            <a:lstStyle/>
            <a:p>
              <a:r>
                <a:rPr lang="en-US" b="1">
                  <a:cs typeface="Arial" charset="0"/>
                </a:rPr>
                <a:t>2p</a:t>
              </a:r>
            </a:p>
          </p:txBody>
        </p:sp>
        <p:sp>
          <p:nvSpPr>
            <p:cNvPr id="858136" name="Line 24"/>
            <p:cNvSpPr>
              <a:spLocks noChangeShapeType="1"/>
            </p:cNvSpPr>
            <p:nvPr/>
          </p:nvSpPr>
          <p:spPr bwMode="auto">
            <a:xfrm flipV="1">
              <a:off x="4158" y="2371"/>
              <a:ext cx="0" cy="230"/>
            </a:xfrm>
            <a:prstGeom prst="line">
              <a:avLst/>
            </a:prstGeom>
            <a:noFill/>
            <a:ln w="9525">
              <a:solidFill>
                <a:schemeClr val="tx1"/>
              </a:solidFill>
              <a:round/>
              <a:headEnd/>
              <a:tailEnd type="triangle" w="med" len="med"/>
            </a:ln>
            <a:effectLst/>
          </p:spPr>
          <p:txBody>
            <a:bodyPr/>
            <a:lstStyle/>
            <a:p>
              <a:endParaRPr lang="en-US"/>
            </a:p>
          </p:txBody>
        </p:sp>
        <p:sp>
          <p:nvSpPr>
            <p:cNvPr id="858137" name="Line 25"/>
            <p:cNvSpPr>
              <a:spLocks noChangeShapeType="1"/>
            </p:cNvSpPr>
            <p:nvPr/>
          </p:nvSpPr>
          <p:spPr bwMode="auto">
            <a:xfrm flipV="1">
              <a:off x="4146" y="2035"/>
              <a:ext cx="0" cy="230"/>
            </a:xfrm>
            <a:prstGeom prst="line">
              <a:avLst/>
            </a:prstGeom>
            <a:noFill/>
            <a:ln w="9525">
              <a:solidFill>
                <a:schemeClr val="tx1"/>
              </a:solidFill>
              <a:round/>
              <a:headEnd/>
              <a:tailEnd type="triangle" w="med" len="med"/>
            </a:ln>
            <a:effectLst/>
          </p:spPr>
          <p:txBody>
            <a:bodyPr/>
            <a:lstStyle/>
            <a:p>
              <a:endParaRPr lang="en-US"/>
            </a:p>
          </p:txBody>
        </p:sp>
        <p:sp>
          <p:nvSpPr>
            <p:cNvPr id="858138" name="Line 26"/>
            <p:cNvSpPr>
              <a:spLocks noChangeShapeType="1"/>
            </p:cNvSpPr>
            <p:nvPr/>
          </p:nvSpPr>
          <p:spPr bwMode="auto">
            <a:xfrm flipV="1">
              <a:off x="4558" y="2035"/>
              <a:ext cx="0" cy="230"/>
            </a:xfrm>
            <a:prstGeom prst="line">
              <a:avLst/>
            </a:prstGeom>
            <a:noFill/>
            <a:ln w="9525">
              <a:solidFill>
                <a:schemeClr val="tx1"/>
              </a:solidFill>
              <a:round/>
              <a:headEnd/>
              <a:tailEnd type="triangle" w="med" len="med"/>
            </a:ln>
            <a:effectLst/>
          </p:spPr>
          <p:txBody>
            <a:bodyPr/>
            <a:lstStyle/>
            <a:p>
              <a:endParaRPr lang="en-US"/>
            </a:p>
          </p:txBody>
        </p:sp>
        <p:sp>
          <p:nvSpPr>
            <p:cNvPr id="858139" name="Line 27"/>
            <p:cNvSpPr>
              <a:spLocks noChangeShapeType="1"/>
            </p:cNvSpPr>
            <p:nvPr/>
          </p:nvSpPr>
          <p:spPr bwMode="auto">
            <a:xfrm>
              <a:off x="4250" y="2381"/>
              <a:ext cx="0" cy="230"/>
            </a:xfrm>
            <a:prstGeom prst="line">
              <a:avLst/>
            </a:prstGeom>
            <a:noFill/>
            <a:ln w="9525">
              <a:solidFill>
                <a:schemeClr val="tx1"/>
              </a:solidFill>
              <a:round/>
              <a:headEnd/>
              <a:tailEnd type="triangle" w="med" len="med"/>
            </a:ln>
            <a:effectLst/>
          </p:spPr>
          <p:txBody>
            <a:bodyPr/>
            <a:lstStyle/>
            <a:p>
              <a:endParaRPr lang="en-US"/>
            </a:p>
          </p:txBody>
        </p:sp>
        <p:sp>
          <p:nvSpPr>
            <p:cNvPr id="858140" name="Line 28"/>
            <p:cNvSpPr>
              <a:spLocks noChangeShapeType="1"/>
            </p:cNvSpPr>
            <p:nvPr/>
          </p:nvSpPr>
          <p:spPr bwMode="auto">
            <a:xfrm>
              <a:off x="4244" y="2043"/>
              <a:ext cx="0" cy="230"/>
            </a:xfrm>
            <a:prstGeom prst="line">
              <a:avLst/>
            </a:prstGeom>
            <a:noFill/>
            <a:ln w="9525">
              <a:solidFill>
                <a:schemeClr val="tx1"/>
              </a:solidFill>
              <a:round/>
              <a:headEnd/>
              <a:tailEnd type="triangle" w="med" len="med"/>
            </a:ln>
            <a:effectLst/>
          </p:spPr>
          <p:txBody>
            <a:bodyPr/>
            <a:lstStyle/>
            <a:p>
              <a:endParaRPr lang="en-US"/>
            </a:p>
          </p:txBody>
        </p:sp>
        <p:sp>
          <p:nvSpPr>
            <p:cNvPr id="858141" name="Line 29"/>
            <p:cNvSpPr>
              <a:spLocks noChangeShapeType="1"/>
            </p:cNvSpPr>
            <p:nvPr/>
          </p:nvSpPr>
          <p:spPr bwMode="auto">
            <a:xfrm flipV="1">
              <a:off x="5002" y="2035"/>
              <a:ext cx="0" cy="230"/>
            </a:xfrm>
            <a:prstGeom prst="line">
              <a:avLst/>
            </a:prstGeom>
            <a:noFill/>
            <a:ln w="9525">
              <a:solidFill>
                <a:schemeClr val="tx1"/>
              </a:solidFill>
              <a:round/>
              <a:headEnd/>
              <a:tailEnd type="triangle" w="med" len="med"/>
            </a:ln>
            <a:effectLst/>
          </p:spPr>
          <p:txBody>
            <a:bodyPr/>
            <a:lstStyle/>
            <a:p>
              <a:endParaRPr lang="en-US"/>
            </a:p>
          </p:txBody>
        </p:sp>
      </p:grpSp>
      <p:grpSp>
        <p:nvGrpSpPr>
          <p:cNvPr id="858142" name="Group 30"/>
          <p:cNvGrpSpPr>
            <a:grpSpLocks/>
          </p:cNvGrpSpPr>
          <p:nvPr/>
        </p:nvGrpSpPr>
        <p:grpSpPr bwMode="auto">
          <a:xfrm>
            <a:off x="2336800" y="5097463"/>
            <a:ext cx="765175" cy="588962"/>
            <a:chOff x="1472" y="3211"/>
            <a:chExt cx="482" cy="371"/>
          </a:xfrm>
        </p:grpSpPr>
        <p:cxnSp>
          <p:nvCxnSpPr>
            <p:cNvPr id="858143" name="AutoShape 31"/>
            <p:cNvCxnSpPr>
              <a:cxnSpLocks noChangeShapeType="1"/>
              <a:stCxn id="858148" idx="6"/>
              <a:endCxn id="858149" idx="0"/>
            </p:cNvCxnSpPr>
            <p:nvPr/>
          </p:nvCxnSpPr>
          <p:spPr bwMode="auto">
            <a:xfrm>
              <a:off x="1472" y="3321"/>
              <a:ext cx="259" cy="261"/>
            </a:xfrm>
            <a:prstGeom prst="curvedConnector2">
              <a:avLst/>
            </a:prstGeom>
            <a:noFill/>
            <a:ln w="9525">
              <a:solidFill>
                <a:schemeClr val="tx1"/>
              </a:solidFill>
              <a:round/>
              <a:headEnd type="triangle" w="med" len="med"/>
              <a:tailEnd type="triangle" w="med" len="med"/>
            </a:ln>
            <a:effectLst/>
          </p:spPr>
        </p:cxnSp>
        <p:sp>
          <p:nvSpPr>
            <p:cNvPr id="858144" name="Text Box 32"/>
            <p:cNvSpPr txBox="1">
              <a:spLocks noChangeArrowheads="1"/>
            </p:cNvSpPr>
            <p:nvPr/>
          </p:nvSpPr>
          <p:spPr bwMode="auto">
            <a:xfrm>
              <a:off x="1620" y="3211"/>
              <a:ext cx="334" cy="231"/>
            </a:xfrm>
            <a:prstGeom prst="rect">
              <a:avLst/>
            </a:prstGeom>
            <a:noFill/>
            <a:ln w="9525">
              <a:noFill/>
              <a:miter lim="800000"/>
              <a:headEnd/>
              <a:tailEnd/>
            </a:ln>
            <a:effectLst/>
          </p:spPr>
          <p:txBody>
            <a:bodyPr wrap="none">
              <a:spAutoFit/>
            </a:bodyPr>
            <a:lstStyle/>
            <a:p>
              <a:r>
                <a:rPr lang="en-US" b="1">
                  <a:cs typeface="Arial" charset="0"/>
                </a:rPr>
                <a:t>90°</a:t>
              </a:r>
            </a:p>
          </p:txBody>
        </p:sp>
      </p:grpSp>
      <p:sp>
        <p:nvSpPr>
          <p:cNvPr id="858145" name="Text Box 33"/>
          <p:cNvSpPr txBox="1">
            <a:spLocks noChangeArrowheads="1"/>
          </p:cNvSpPr>
          <p:nvPr/>
        </p:nvSpPr>
        <p:spPr bwMode="auto">
          <a:xfrm>
            <a:off x="4114800" y="5029200"/>
            <a:ext cx="4876800" cy="1282700"/>
          </a:xfrm>
          <a:prstGeom prst="rect">
            <a:avLst/>
          </a:prstGeom>
          <a:noFill/>
          <a:ln w="9525">
            <a:noFill/>
            <a:miter lim="800000"/>
            <a:headEnd/>
            <a:tailEnd/>
          </a:ln>
          <a:effectLst/>
        </p:spPr>
        <p:txBody>
          <a:bodyPr>
            <a:spAutoFit/>
          </a:bodyPr>
          <a:lstStyle/>
          <a:p>
            <a:pPr algn="ctr"/>
            <a:r>
              <a:rPr lang="en-US" sz="2600">
                <a:cs typeface="Arial" charset="0"/>
              </a:rPr>
              <a:t>How do we explain the structure predicted by VSEPR using atomic orbitals?</a:t>
            </a:r>
          </a:p>
        </p:txBody>
      </p:sp>
      <p:grpSp>
        <p:nvGrpSpPr>
          <p:cNvPr id="858146" name="Group 34"/>
          <p:cNvGrpSpPr>
            <a:grpSpLocks/>
          </p:cNvGrpSpPr>
          <p:nvPr/>
        </p:nvGrpSpPr>
        <p:grpSpPr bwMode="auto">
          <a:xfrm>
            <a:off x="1524000" y="5049838"/>
            <a:ext cx="1441450" cy="1427162"/>
            <a:chOff x="960" y="3181"/>
            <a:chExt cx="908" cy="899"/>
          </a:xfrm>
        </p:grpSpPr>
        <p:pic>
          <p:nvPicPr>
            <p:cNvPr id="858147" name="Picture 35"/>
            <p:cNvPicPr>
              <a:picLocks noChangeAspect="1" noChangeArrowheads="1"/>
            </p:cNvPicPr>
            <p:nvPr/>
          </p:nvPicPr>
          <p:blipFill>
            <a:blip r:embed="rId3" cstate="print"/>
            <a:srcRect/>
            <a:stretch>
              <a:fillRect/>
            </a:stretch>
          </p:blipFill>
          <p:spPr bwMode="auto">
            <a:xfrm>
              <a:off x="960" y="3304"/>
              <a:ext cx="776" cy="776"/>
            </a:xfrm>
            <a:prstGeom prst="rect">
              <a:avLst/>
            </a:prstGeom>
            <a:noFill/>
            <a:ln w="9525">
              <a:noFill/>
              <a:miter lim="800000"/>
              <a:headEnd/>
              <a:tailEnd/>
            </a:ln>
            <a:effectLst/>
          </p:spPr>
        </p:pic>
        <p:sp>
          <p:nvSpPr>
            <p:cNvPr id="858148" name="Oval 36"/>
            <p:cNvSpPr>
              <a:spLocks noChangeArrowheads="1"/>
            </p:cNvSpPr>
            <p:nvPr/>
          </p:nvSpPr>
          <p:spPr bwMode="auto">
            <a:xfrm>
              <a:off x="1242" y="3206"/>
              <a:ext cx="230" cy="230"/>
            </a:xfrm>
            <a:prstGeom prst="ellipse">
              <a:avLst/>
            </a:prstGeom>
            <a:noFill/>
            <a:ln w="9525">
              <a:solidFill>
                <a:schemeClr val="tx1"/>
              </a:solidFill>
              <a:round/>
              <a:headEnd/>
              <a:tailEnd/>
            </a:ln>
            <a:effectLst/>
          </p:spPr>
          <p:txBody>
            <a:bodyPr wrap="none" anchor="ctr"/>
            <a:lstStyle/>
            <a:p>
              <a:pPr algn="ctr"/>
              <a:endParaRPr lang="en-US" b="1">
                <a:cs typeface="Arial" charset="0"/>
              </a:endParaRPr>
            </a:p>
          </p:txBody>
        </p:sp>
        <p:sp>
          <p:nvSpPr>
            <p:cNvPr id="858149" name="Oval 37"/>
            <p:cNvSpPr>
              <a:spLocks noChangeArrowheads="1"/>
            </p:cNvSpPr>
            <p:nvPr/>
          </p:nvSpPr>
          <p:spPr bwMode="auto">
            <a:xfrm>
              <a:off x="1616" y="3582"/>
              <a:ext cx="230" cy="230"/>
            </a:xfrm>
            <a:prstGeom prst="ellipse">
              <a:avLst/>
            </a:prstGeom>
            <a:noFill/>
            <a:ln w="9525">
              <a:solidFill>
                <a:schemeClr val="tx1"/>
              </a:solidFill>
              <a:round/>
              <a:headEnd/>
              <a:tailEnd/>
            </a:ln>
            <a:effectLst/>
          </p:spPr>
          <p:txBody>
            <a:bodyPr wrap="none" anchor="ctr"/>
            <a:lstStyle/>
            <a:p>
              <a:pPr algn="ctr"/>
              <a:endParaRPr lang="en-US" b="1">
                <a:cs typeface="Arial" charset="0"/>
              </a:endParaRPr>
            </a:p>
          </p:txBody>
        </p:sp>
        <p:sp>
          <p:nvSpPr>
            <p:cNvPr id="858150" name="Text Box 38"/>
            <p:cNvSpPr txBox="1">
              <a:spLocks noChangeArrowheads="1"/>
            </p:cNvSpPr>
            <p:nvPr/>
          </p:nvSpPr>
          <p:spPr bwMode="auto">
            <a:xfrm>
              <a:off x="1230" y="3792"/>
              <a:ext cx="284" cy="231"/>
            </a:xfrm>
            <a:prstGeom prst="rect">
              <a:avLst/>
            </a:prstGeom>
            <a:noFill/>
            <a:ln w="9525">
              <a:noFill/>
              <a:miter lim="800000"/>
              <a:headEnd/>
              <a:tailEnd/>
            </a:ln>
            <a:effectLst/>
          </p:spPr>
          <p:txBody>
            <a:bodyPr wrap="none">
              <a:spAutoFit/>
            </a:bodyPr>
            <a:lstStyle/>
            <a:p>
              <a:r>
                <a:rPr lang="en-US" b="1">
                  <a:cs typeface="Arial" charset="0"/>
                </a:rPr>
                <a:t>2p</a:t>
              </a:r>
            </a:p>
          </p:txBody>
        </p:sp>
        <p:sp>
          <p:nvSpPr>
            <p:cNvPr id="858151" name="Text Box 39"/>
            <p:cNvSpPr txBox="1">
              <a:spLocks noChangeArrowheads="1"/>
            </p:cNvSpPr>
            <p:nvPr/>
          </p:nvSpPr>
          <p:spPr bwMode="auto">
            <a:xfrm>
              <a:off x="974" y="3562"/>
              <a:ext cx="284" cy="231"/>
            </a:xfrm>
            <a:prstGeom prst="rect">
              <a:avLst/>
            </a:prstGeom>
            <a:noFill/>
            <a:ln w="9525">
              <a:noFill/>
              <a:miter lim="800000"/>
              <a:headEnd/>
              <a:tailEnd/>
            </a:ln>
            <a:effectLst/>
          </p:spPr>
          <p:txBody>
            <a:bodyPr wrap="none">
              <a:spAutoFit/>
            </a:bodyPr>
            <a:lstStyle/>
            <a:p>
              <a:r>
                <a:rPr lang="en-US" b="1">
                  <a:cs typeface="Arial" charset="0"/>
                </a:rPr>
                <a:t>2p</a:t>
              </a:r>
            </a:p>
          </p:txBody>
        </p:sp>
        <p:sp>
          <p:nvSpPr>
            <p:cNvPr id="858152" name="Text Box 40"/>
            <p:cNvSpPr txBox="1">
              <a:spLocks noChangeArrowheads="1"/>
            </p:cNvSpPr>
            <p:nvPr/>
          </p:nvSpPr>
          <p:spPr bwMode="auto">
            <a:xfrm>
              <a:off x="1218" y="3181"/>
              <a:ext cx="276" cy="231"/>
            </a:xfrm>
            <a:prstGeom prst="rect">
              <a:avLst/>
            </a:prstGeom>
            <a:noFill/>
            <a:ln w="9525">
              <a:noFill/>
              <a:miter lim="800000"/>
              <a:headEnd/>
              <a:tailEnd/>
            </a:ln>
            <a:effectLst/>
          </p:spPr>
          <p:txBody>
            <a:bodyPr wrap="none">
              <a:spAutoFit/>
            </a:bodyPr>
            <a:lstStyle/>
            <a:p>
              <a:r>
                <a:rPr lang="en-US" b="1">
                  <a:cs typeface="Arial" charset="0"/>
                </a:rPr>
                <a:t>1s</a:t>
              </a:r>
            </a:p>
          </p:txBody>
        </p:sp>
        <p:sp>
          <p:nvSpPr>
            <p:cNvPr id="858153" name="Text Box 41"/>
            <p:cNvSpPr txBox="1">
              <a:spLocks noChangeArrowheads="1"/>
            </p:cNvSpPr>
            <p:nvPr/>
          </p:nvSpPr>
          <p:spPr bwMode="auto">
            <a:xfrm>
              <a:off x="1592" y="3578"/>
              <a:ext cx="276" cy="231"/>
            </a:xfrm>
            <a:prstGeom prst="rect">
              <a:avLst/>
            </a:prstGeom>
            <a:noFill/>
            <a:ln w="9525">
              <a:noFill/>
              <a:miter lim="800000"/>
              <a:headEnd/>
              <a:tailEnd/>
            </a:ln>
            <a:effectLst/>
          </p:spPr>
          <p:txBody>
            <a:bodyPr wrap="none">
              <a:spAutoFit/>
            </a:bodyPr>
            <a:lstStyle/>
            <a:p>
              <a:r>
                <a:rPr lang="en-US" b="1">
                  <a:cs typeface="Arial" charset="0"/>
                </a:rPr>
                <a:t>1s</a:t>
              </a:r>
            </a:p>
          </p:txBody>
        </p:sp>
      </p:grpSp>
      <p:grpSp>
        <p:nvGrpSpPr>
          <p:cNvPr id="858154" name="Group 42"/>
          <p:cNvGrpSpPr>
            <a:grpSpLocks/>
          </p:cNvGrpSpPr>
          <p:nvPr/>
        </p:nvGrpSpPr>
        <p:grpSpPr bwMode="auto">
          <a:xfrm>
            <a:off x="1600200" y="5105400"/>
            <a:ext cx="1143000" cy="1143000"/>
            <a:chOff x="1008" y="3216"/>
            <a:chExt cx="720" cy="720"/>
          </a:xfrm>
        </p:grpSpPr>
        <p:sp>
          <p:nvSpPr>
            <p:cNvPr id="858155" name="Line 43"/>
            <p:cNvSpPr>
              <a:spLocks noChangeShapeType="1"/>
            </p:cNvSpPr>
            <p:nvPr/>
          </p:nvSpPr>
          <p:spPr bwMode="auto">
            <a:xfrm>
              <a:off x="1008" y="3216"/>
              <a:ext cx="720" cy="720"/>
            </a:xfrm>
            <a:prstGeom prst="line">
              <a:avLst/>
            </a:prstGeom>
            <a:noFill/>
            <a:ln w="57150">
              <a:solidFill>
                <a:srgbClr val="FF0000"/>
              </a:solidFill>
              <a:round/>
              <a:headEnd/>
              <a:tailEnd/>
            </a:ln>
            <a:effectLst/>
          </p:spPr>
          <p:txBody>
            <a:bodyPr/>
            <a:lstStyle/>
            <a:p>
              <a:endParaRPr lang="en-US"/>
            </a:p>
          </p:txBody>
        </p:sp>
        <p:sp>
          <p:nvSpPr>
            <p:cNvPr id="858156" name="Line 44"/>
            <p:cNvSpPr>
              <a:spLocks noChangeShapeType="1"/>
            </p:cNvSpPr>
            <p:nvPr/>
          </p:nvSpPr>
          <p:spPr bwMode="auto">
            <a:xfrm flipH="1">
              <a:off x="1008" y="3216"/>
              <a:ext cx="720" cy="720"/>
            </a:xfrm>
            <a:prstGeom prst="line">
              <a:avLst/>
            </a:prstGeom>
            <a:noFill/>
            <a:ln w="57150">
              <a:solidFill>
                <a:srgbClr val="FF0000"/>
              </a:solidFill>
              <a:round/>
              <a:headEnd/>
              <a:tailEn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8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8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81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581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81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812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812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581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812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581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581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581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58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16" grpId="0" animBg="1"/>
      <p:bldP spid="858117" grpId="0" animBg="1"/>
      <p:bldP spid="858118" grpId="0"/>
      <p:bldP spid="858125" grpId="0"/>
      <p:bldP spid="858126" grpId="0" build="p" bldLvl="2"/>
      <p:bldP spid="858145"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49" name="Rectangle 69"/>
          <p:cNvSpPr>
            <a:spLocks noChangeAspect="1" noChangeArrowheads="1"/>
          </p:cNvSpPr>
          <p:nvPr/>
        </p:nvSpPr>
        <p:spPr bwMode="auto">
          <a:xfrm>
            <a:off x="4751388" y="2995613"/>
            <a:ext cx="487362" cy="1158875"/>
          </a:xfrm>
          <a:prstGeom prst="rect">
            <a:avLst/>
          </a:prstGeom>
          <a:noFill/>
          <a:ln w="38100">
            <a:solidFill>
              <a:srgbClr val="FF0000"/>
            </a:solidFill>
            <a:prstDash val="dash"/>
            <a:miter lim="800000"/>
            <a:headEnd/>
            <a:tailEnd/>
          </a:ln>
          <a:effectLst/>
        </p:spPr>
        <p:txBody>
          <a:bodyPr wrap="none" anchor="ctr"/>
          <a:lstStyle/>
          <a:p>
            <a:pPr algn="ctr" eaLnBrk="0" hangingPunct="0"/>
            <a:endParaRPr lang="en-US" sz="2400">
              <a:latin typeface="Times New Roman" pitchFamily="18" charset="0"/>
            </a:endParaRPr>
          </a:p>
        </p:txBody>
      </p:sp>
      <p:sp>
        <p:nvSpPr>
          <p:cNvPr id="1146882" name="Rectangle 2"/>
          <p:cNvSpPr>
            <a:spLocks noGrp="1" noChangeArrowheads="1"/>
          </p:cNvSpPr>
          <p:nvPr>
            <p:ph type="title"/>
          </p:nvPr>
        </p:nvSpPr>
        <p:spPr>
          <a:xfrm>
            <a:off x="0" y="0"/>
            <a:ext cx="9144000" cy="838200"/>
          </a:xfrm>
        </p:spPr>
        <p:txBody>
          <a:bodyPr/>
          <a:lstStyle/>
          <a:p>
            <a:r>
              <a:rPr lang="en-US" sz="4000">
                <a:solidFill>
                  <a:srgbClr val="292929"/>
                </a:solidFill>
              </a:rPr>
              <a:t>Overlapping Orbitals</a:t>
            </a:r>
          </a:p>
        </p:txBody>
      </p:sp>
      <p:sp>
        <p:nvSpPr>
          <p:cNvPr id="1146883" name="Rectangle 3"/>
          <p:cNvSpPr>
            <a:spLocks noGrp="1" noChangeArrowheads="1"/>
          </p:cNvSpPr>
          <p:nvPr>
            <p:ph type="body" idx="1"/>
          </p:nvPr>
        </p:nvSpPr>
        <p:spPr>
          <a:xfrm>
            <a:off x="860425" y="742950"/>
            <a:ext cx="7410450" cy="533400"/>
          </a:xfrm>
        </p:spPr>
        <p:txBody>
          <a:bodyPr/>
          <a:lstStyle/>
          <a:p>
            <a:pPr marL="392113" indent="-392113">
              <a:spcBef>
                <a:spcPct val="5000"/>
              </a:spcBef>
              <a:buFontTx/>
              <a:buNone/>
            </a:pPr>
            <a:r>
              <a:rPr lang="en-US" sz="2800" i="1">
                <a:solidFill>
                  <a:srgbClr val="000099"/>
                </a:solidFill>
              </a:rPr>
              <a:t>Draw orbital diagrams for F + F, H + O, Li + F</a:t>
            </a:r>
          </a:p>
        </p:txBody>
      </p:sp>
      <p:grpSp>
        <p:nvGrpSpPr>
          <p:cNvPr id="1146884" name="Group 4"/>
          <p:cNvGrpSpPr>
            <a:grpSpLocks noChangeAspect="1"/>
          </p:cNvGrpSpPr>
          <p:nvPr/>
        </p:nvGrpSpPr>
        <p:grpSpPr bwMode="auto">
          <a:xfrm>
            <a:off x="965200" y="1406525"/>
            <a:ext cx="3779838" cy="487363"/>
            <a:chOff x="96" y="912"/>
            <a:chExt cx="2976" cy="384"/>
          </a:xfrm>
        </p:grpSpPr>
        <p:sp>
          <p:nvSpPr>
            <p:cNvPr id="1146885" name="Rectangle 5"/>
            <p:cNvSpPr>
              <a:spLocks noChangeAspect="1" noChangeArrowheads="1"/>
            </p:cNvSpPr>
            <p:nvPr/>
          </p:nvSpPr>
          <p:spPr bwMode="auto">
            <a:xfrm>
              <a:off x="96" y="912"/>
              <a:ext cx="480" cy="336"/>
            </a:xfrm>
            <a:prstGeom prst="rect">
              <a:avLst/>
            </a:prstGeom>
            <a:noFill/>
            <a:ln w="9525">
              <a:noFill/>
              <a:miter lim="800000"/>
              <a:headEnd/>
              <a:tailEnd/>
            </a:ln>
            <a:effectLst/>
          </p:spPr>
          <p:txBody>
            <a:bodyPr/>
            <a:lstStyle/>
            <a:p>
              <a:pPr marL="392113" indent="-392113" eaLnBrk="0" hangingPunct="0">
                <a:spcBef>
                  <a:spcPct val="5000"/>
                </a:spcBef>
              </a:pPr>
              <a:r>
                <a:rPr lang="en-US" sz="2400">
                  <a:solidFill>
                    <a:srgbClr val="000099"/>
                  </a:solidFill>
                </a:rPr>
                <a:t>1</a:t>
              </a:r>
              <a:r>
                <a:rPr lang="en-US" sz="2400" i="1">
                  <a:solidFill>
                    <a:srgbClr val="000099"/>
                  </a:solidFill>
                </a:rPr>
                <a:t>s</a:t>
              </a:r>
            </a:p>
          </p:txBody>
        </p:sp>
        <p:sp>
          <p:nvSpPr>
            <p:cNvPr id="1146886" name="Oval 6"/>
            <p:cNvSpPr>
              <a:spLocks noChangeAspect="1" noChangeArrowheads="1"/>
            </p:cNvSpPr>
            <p:nvPr/>
          </p:nvSpPr>
          <p:spPr bwMode="auto">
            <a:xfrm>
              <a:off x="480" y="912"/>
              <a:ext cx="384" cy="384"/>
            </a:xfrm>
            <a:prstGeom prst="ellipse">
              <a:avLst/>
            </a:prstGeom>
            <a:noFill/>
            <a:ln w="25400">
              <a:solidFill>
                <a:schemeClr val="tx1"/>
              </a:solidFill>
              <a:round/>
              <a:headEnd/>
              <a:tailEnd/>
            </a:ln>
            <a:effectLst/>
          </p:spPr>
          <p:txBody>
            <a:bodyPr wrap="none" anchor="ctr"/>
            <a:lstStyle/>
            <a:p>
              <a:endParaRPr lang="en-US"/>
            </a:p>
          </p:txBody>
        </p:sp>
        <p:sp>
          <p:nvSpPr>
            <p:cNvPr id="1146887" name="Rectangle 7"/>
            <p:cNvSpPr>
              <a:spLocks noChangeAspect="1" noChangeArrowheads="1"/>
            </p:cNvSpPr>
            <p:nvPr/>
          </p:nvSpPr>
          <p:spPr bwMode="auto">
            <a:xfrm>
              <a:off x="816" y="912"/>
              <a:ext cx="480" cy="336"/>
            </a:xfrm>
            <a:prstGeom prst="rect">
              <a:avLst/>
            </a:prstGeom>
            <a:noFill/>
            <a:ln w="9525">
              <a:noFill/>
              <a:miter lim="800000"/>
              <a:headEnd/>
              <a:tailEnd/>
            </a:ln>
            <a:effectLst/>
          </p:spPr>
          <p:txBody>
            <a:bodyPr/>
            <a:lstStyle/>
            <a:p>
              <a:pPr marL="392113" indent="-392113" eaLnBrk="0" hangingPunct="0">
                <a:spcBef>
                  <a:spcPct val="5000"/>
                </a:spcBef>
              </a:pPr>
              <a:r>
                <a:rPr lang="en-US" sz="2400">
                  <a:solidFill>
                    <a:srgbClr val="000099"/>
                  </a:solidFill>
                </a:rPr>
                <a:t>2</a:t>
              </a:r>
              <a:r>
                <a:rPr lang="en-US" sz="2400" i="1">
                  <a:solidFill>
                    <a:srgbClr val="000099"/>
                  </a:solidFill>
                </a:rPr>
                <a:t>s</a:t>
              </a:r>
            </a:p>
          </p:txBody>
        </p:sp>
        <p:sp>
          <p:nvSpPr>
            <p:cNvPr id="1146888" name="Oval 8"/>
            <p:cNvSpPr>
              <a:spLocks noChangeAspect="1" noChangeArrowheads="1"/>
            </p:cNvSpPr>
            <p:nvPr/>
          </p:nvSpPr>
          <p:spPr bwMode="auto">
            <a:xfrm>
              <a:off x="1200" y="912"/>
              <a:ext cx="384" cy="384"/>
            </a:xfrm>
            <a:prstGeom prst="ellipse">
              <a:avLst/>
            </a:prstGeom>
            <a:noFill/>
            <a:ln w="25400">
              <a:solidFill>
                <a:schemeClr val="tx1"/>
              </a:solidFill>
              <a:round/>
              <a:headEnd/>
              <a:tailEnd/>
            </a:ln>
            <a:effectLst/>
          </p:spPr>
          <p:txBody>
            <a:bodyPr wrap="none" anchor="ctr"/>
            <a:lstStyle/>
            <a:p>
              <a:endParaRPr lang="en-US"/>
            </a:p>
          </p:txBody>
        </p:sp>
        <p:sp>
          <p:nvSpPr>
            <p:cNvPr id="1146889" name="Rectangle 9"/>
            <p:cNvSpPr>
              <a:spLocks noChangeAspect="1" noChangeArrowheads="1"/>
            </p:cNvSpPr>
            <p:nvPr/>
          </p:nvSpPr>
          <p:spPr bwMode="auto">
            <a:xfrm>
              <a:off x="1536" y="912"/>
              <a:ext cx="480" cy="336"/>
            </a:xfrm>
            <a:prstGeom prst="rect">
              <a:avLst/>
            </a:prstGeom>
            <a:noFill/>
            <a:ln w="9525">
              <a:noFill/>
              <a:miter lim="800000"/>
              <a:headEnd/>
              <a:tailEnd/>
            </a:ln>
            <a:effectLst/>
          </p:spPr>
          <p:txBody>
            <a:bodyPr/>
            <a:lstStyle/>
            <a:p>
              <a:pPr marL="392113" indent="-392113" eaLnBrk="0" hangingPunct="0">
                <a:spcBef>
                  <a:spcPct val="5000"/>
                </a:spcBef>
              </a:pPr>
              <a:r>
                <a:rPr lang="en-US" sz="2400">
                  <a:solidFill>
                    <a:srgbClr val="000099"/>
                  </a:solidFill>
                </a:rPr>
                <a:t>2</a:t>
              </a:r>
              <a:r>
                <a:rPr lang="en-US" sz="2400" i="1">
                  <a:solidFill>
                    <a:srgbClr val="000099"/>
                  </a:solidFill>
                </a:rPr>
                <a:t>p</a:t>
              </a:r>
            </a:p>
          </p:txBody>
        </p:sp>
        <p:sp>
          <p:nvSpPr>
            <p:cNvPr id="1146890" name="Oval 10"/>
            <p:cNvSpPr>
              <a:spLocks noChangeAspect="1" noChangeArrowheads="1"/>
            </p:cNvSpPr>
            <p:nvPr/>
          </p:nvSpPr>
          <p:spPr bwMode="auto">
            <a:xfrm>
              <a:off x="1920" y="912"/>
              <a:ext cx="384" cy="384"/>
            </a:xfrm>
            <a:prstGeom prst="ellipse">
              <a:avLst/>
            </a:prstGeom>
            <a:noFill/>
            <a:ln w="25400">
              <a:solidFill>
                <a:schemeClr val="tx1"/>
              </a:solidFill>
              <a:round/>
              <a:headEnd/>
              <a:tailEnd/>
            </a:ln>
            <a:effectLst/>
          </p:spPr>
          <p:txBody>
            <a:bodyPr wrap="none" anchor="ctr"/>
            <a:lstStyle/>
            <a:p>
              <a:endParaRPr lang="en-US"/>
            </a:p>
          </p:txBody>
        </p:sp>
        <p:sp>
          <p:nvSpPr>
            <p:cNvPr id="1146891" name="Oval 11"/>
            <p:cNvSpPr>
              <a:spLocks noChangeAspect="1" noChangeArrowheads="1"/>
            </p:cNvSpPr>
            <p:nvPr/>
          </p:nvSpPr>
          <p:spPr bwMode="auto">
            <a:xfrm>
              <a:off x="2304" y="912"/>
              <a:ext cx="384" cy="384"/>
            </a:xfrm>
            <a:prstGeom prst="ellipse">
              <a:avLst/>
            </a:prstGeom>
            <a:noFill/>
            <a:ln w="25400">
              <a:solidFill>
                <a:schemeClr val="tx1"/>
              </a:solidFill>
              <a:round/>
              <a:headEnd/>
              <a:tailEnd/>
            </a:ln>
            <a:effectLst/>
          </p:spPr>
          <p:txBody>
            <a:bodyPr wrap="none" anchor="ctr"/>
            <a:lstStyle/>
            <a:p>
              <a:endParaRPr lang="en-US"/>
            </a:p>
          </p:txBody>
        </p:sp>
        <p:sp>
          <p:nvSpPr>
            <p:cNvPr id="1146892" name="Oval 12"/>
            <p:cNvSpPr>
              <a:spLocks noChangeAspect="1" noChangeArrowheads="1"/>
            </p:cNvSpPr>
            <p:nvPr/>
          </p:nvSpPr>
          <p:spPr bwMode="auto">
            <a:xfrm>
              <a:off x="2688" y="912"/>
              <a:ext cx="384" cy="384"/>
            </a:xfrm>
            <a:prstGeom prst="ellipse">
              <a:avLst/>
            </a:prstGeom>
            <a:noFill/>
            <a:ln w="25400">
              <a:solidFill>
                <a:schemeClr val="tx1"/>
              </a:solidFill>
              <a:round/>
              <a:headEnd/>
              <a:tailEnd/>
            </a:ln>
            <a:effectLst/>
          </p:spPr>
          <p:txBody>
            <a:bodyPr wrap="none" anchor="ctr"/>
            <a:lstStyle/>
            <a:p>
              <a:endParaRPr lang="en-US"/>
            </a:p>
          </p:txBody>
        </p:sp>
      </p:grpSp>
      <p:sp>
        <p:nvSpPr>
          <p:cNvPr id="1146893" name="Line 13"/>
          <p:cNvSpPr>
            <a:spLocks noChangeAspect="1" noChangeShapeType="1"/>
          </p:cNvSpPr>
          <p:nvPr/>
        </p:nvSpPr>
        <p:spPr bwMode="auto">
          <a:xfrm flipV="1">
            <a:off x="1625600" y="1482725"/>
            <a:ext cx="1588" cy="365125"/>
          </a:xfrm>
          <a:prstGeom prst="line">
            <a:avLst/>
          </a:prstGeom>
          <a:noFill/>
          <a:ln w="28575">
            <a:solidFill>
              <a:schemeClr val="tx1"/>
            </a:solidFill>
            <a:round/>
            <a:headEnd/>
            <a:tailEnd type="triangle" w="med" len="med"/>
          </a:ln>
          <a:effectLst/>
        </p:spPr>
        <p:txBody>
          <a:bodyPr/>
          <a:lstStyle/>
          <a:p>
            <a:endParaRPr lang="en-US"/>
          </a:p>
        </p:txBody>
      </p:sp>
      <p:sp>
        <p:nvSpPr>
          <p:cNvPr id="1146894" name="Line 14"/>
          <p:cNvSpPr>
            <a:spLocks noChangeAspect="1" noChangeShapeType="1"/>
          </p:cNvSpPr>
          <p:nvPr/>
        </p:nvSpPr>
        <p:spPr bwMode="auto">
          <a:xfrm>
            <a:off x="1778000" y="1482725"/>
            <a:ext cx="1588" cy="365125"/>
          </a:xfrm>
          <a:prstGeom prst="line">
            <a:avLst/>
          </a:prstGeom>
          <a:noFill/>
          <a:ln w="28575">
            <a:solidFill>
              <a:schemeClr val="tx1"/>
            </a:solidFill>
            <a:round/>
            <a:headEnd/>
            <a:tailEnd type="triangle" w="med" len="med"/>
          </a:ln>
          <a:effectLst/>
        </p:spPr>
        <p:txBody>
          <a:bodyPr/>
          <a:lstStyle/>
          <a:p>
            <a:endParaRPr lang="en-US"/>
          </a:p>
        </p:txBody>
      </p:sp>
      <p:sp>
        <p:nvSpPr>
          <p:cNvPr id="1146895" name="Line 15"/>
          <p:cNvSpPr>
            <a:spLocks noChangeAspect="1" noChangeShapeType="1"/>
          </p:cNvSpPr>
          <p:nvPr/>
        </p:nvSpPr>
        <p:spPr bwMode="auto">
          <a:xfrm flipV="1">
            <a:off x="2527300" y="1482725"/>
            <a:ext cx="1588" cy="365125"/>
          </a:xfrm>
          <a:prstGeom prst="line">
            <a:avLst/>
          </a:prstGeom>
          <a:noFill/>
          <a:ln w="28575">
            <a:solidFill>
              <a:schemeClr val="tx1"/>
            </a:solidFill>
            <a:round/>
            <a:headEnd/>
            <a:tailEnd type="triangle" w="med" len="med"/>
          </a:ln>
          <a:effectLst/>
        </p:spPr>
        <p:txBody>
          <a:bodyPr/>
          <a:lstStyle/>
          <a:p>
            <a:endParaRPr lang="en-US"/>
          </a:p>
        </p:txBody>
      </p:sp>
      <p:sp>
        <p:nvSpPr>
          <p:cNvPr id="1146896" name="Line 16"/>
          <p:cNvSpPr>
            <a:spLocks noChangeAspect="1" noChangeShapeType="1"/>
          </p:cNvSpPr>
          <p:nvPr/>
        </p:nvSpPr>
        <p:spPr bwMode="auto">
          <a:xfrm>
            <a:off x="2679700" y="1482725"/>
            <a:ext cx="1588" cy="365125"/>
          </a:xfrm>
          <a:prstGeom prst="line">
            <a:avLst/>
          </a:prstGeom>
          <a:noFill/>
          <a:ln w="28575">
            <a:solidFill>
              <a:schemeClr val="tx1"/>
            </a:solidFill>
            <a:round/>
            <a:headEnd/>
            <a:tailEnd type="triangle" w="med" len="med"/>
          </a:ln>
          <a:effectLst/>
        </p:spPr>
        <p:txBody>
          <a:bodyPr/>
          <a:lstStyle/>
          <a:p>
            <a:endParaRPr lang="en-US"/>
          </a:p>
        </p:txBody>
      </p:sp>
      <p:sp>
        <p:nvSpPr>
          <p:cNvPr id="1146897" name="Line 17"/>
          <p:cNvSpPr>
            <a:spLocks noChangeAspect="1" noChangeShapeType="1"/>
          </p:cNvSpPr>
          <p:nvPr/>
        </p:nvSpPr>
        <p:spPr bwMode="auto">
          <a:xfrm flipV="1">
            <a:off x="3429000" y="1482725"/>
            <a:ext cx="1588" cy="365125"/>
          </a:xfrm>
          <a:prstGeom prst="line">
            <a:avLst/>
          </a:prstGeom>
          <a:noFill/>
          <a:ln w="28575">
            <a:solidFill>
              <a:schemeClr val="tx1"/>
            </a:solidFill>
            <a:round/>
            <a:headEnd/>
            <a:tailEnd type="triangle" w="med" len="med"/>
          </a:ln>
          <a:effectLst/>
        </p:spPr>
        <p:txBody>
          <a:bodyPr/>
          <a:lstStyle/>
          <a:p>
            <a:endParaRPr lang="en-US"/>
          </a:p>
        </p:txBody>
      </p:sp>
      <p:sp>
        <p:nvSpPr>
          <p:cNvPr id="1146898" name="Line 18"/>
          <p:cNvSpPr>
            <a:spLocks noChangeAspect="1" noChangeShapeType="1"/>
          </p:cNvSpPr>
          <p:nvPr/>
        </p:nvSpPr>
        <p:spPr bwMode="auto">
          <a:xfrm flipV="1">
            <a:off x="3949700" y="1482725"/>
            <a:ext cx="1588" cy="365125"/>
          </a:xfrm>
          <a:prstGeom prst="line">
            <a:avLst/>
          </a:prstGeom>
          <a:noFill/>
          <a:ln w="28575">
            <a:solidFill>
              <a:schemeClr val="tx1"/>
            </a:solidFill>
            <a:round/>
            <a:headEnd/>
            <a:tailEnd type="triangle" w="med" len="med"/>
          </a:ln>
          <a:effectLst/>
        </p:spPr>
        <p:txBody>
          <a:bodyPr/>
          <a:lstStyle/>
          <a:p>
            <a:endParaRPr lang="en-US"/>
          </a:p>
        </p:txBody>
      </p:sp>
      <p:sp>
        <p:nvSpPr>
          <p:cNvPr id="1146899" name="Line 19"/>
          <p:cNvSpPr>
            <a:spLocks noChangeAspect="1" noChangeShapeType="1"/>
          </p:cNvSpPr>
          <p:nvPr/>
        </p:nvSpPr>
        <p:spPr bwMode="auto">
          <a:xfrm flipV="1">
            <a:off x="4521200" y="1482725"/>
            <a:ext cx="1588" cy="365125"/>
          </a:xfrm>
          <a:prstGeom prst="line">
            <a:avLst/>
          </a:prstGeom>
          <a:noFill/>
          <a:ln w="28575">
            <a:solidFill>
              <a:schemeClr val="tx1"/>
            </a:solidFill>
            <a:round/>
            <a:headEnd/>
            <a:tailEnd type="triangle" w="med" len="med"/>
          </a:ln>
          <a:effectLst/>
        </p:spPr>
        <p:txBody>
          <a:bodyPr/>
          <a:lstStyle/>
          <a:p>
            <a:endParaRPr lang="en-US"/>
          </a:p>
        </p:txBody>
      </p:sp>
      <p:sp>
        <p:nvSpPr>
          <p:cNvPr id="1146900" name="Line 20"/>
          <p:cNvSpPr>
            <a:spLocks noChangeAspect="1" noChangeShapeType="1"/>
          </p:cNvSpPr>
          <p:nvPr/>
        </p:nvSpPr>
        <p:spPr bwMode="auto">
          <a:xfrm>
            <a:off x="3581400" y="1482725"/>
            <a:ext cx="1588" cy="365125"/>
          </a:xfrm>
          <a:prstGeom prst="line">
            <a:avLst/>
          </a:prstGeom>
          <a:noFill/>
          <a:ln w="28575">
            <a:solidFill>
              <a:schemeClr val="tx1"/>
            </a:solidFill>
            <a:round/>
            <a:headEnd/>
            <a:tailEnd type="triangle" w="med" len="med"/>
          </a:ln>
          <a:effectLst/>
        </p:spPr>
        <p:txBody>
          <a:bodyPr/>
          <a:lstStyle/>
          <a:p>
            <a:endParaRPr lang="en-US"/>
          </a:p>
        </p:txBody>
      </p:sp>
      <p:sp>
        <p:nvSpPr>
          <p:cNvPr id="1146901" name="Line 21"/>
          <p:cNvSpPr>
            <a:spLocks noChangeAspect="1" noChangeShapeType="1"/>
          </p:cNvSpPr>
          <p:nvPr/>
        </p:nvSpPr>
        <p:spPr bwMode="auto">
          <a:xfrm>
            <a:off x="4102100" y="1482725"/>
            <a:ext cx="1588" cy="365125"/>
          </a:xfrm>
          <a:prstGeom prst="line">
            <a:avLst/>
          </a:prstGeom>
          <a:noFill/>
          <a:ln w="28575">
            <a:solidFill>
              <a:schemeClr val="tx1"/>
            </a:solidFill>
            <a:round/>
            <a:headEnd/>
            <a:tailEnd type="triangle" w="med" len="med"/>
          </a:ln>
          <a:effectLst/>
        </p:spPr>
        <p:txBody>
          <a:bodyPr/>
          <a:lstStyle/>
          <a:p>
            <a:endParaRPr lang="en-US"/>
          </a:p>
        </p:txBody>
      </p:sp>
      <p:grpSp>
        <p:nvGrpSpPr>
          <p:cNvPr id="1146902" name="Group 22"/>
          <p:cNvGrpSpPr>
            <a:grpSpLocks noChangeAspect="1"/>
          </p:cNvGrpSpPr>
          <p:nvPr/>
        </p:nvGrpSpPr>
        <p:grpSpPr bwMode="auto">
          <a:xfrm>
            <a:off x="4267200" y="1939925"/>
            <a:ext cx="3840163" cy="487363"/>
            <a:chOff x="2688" y="1344"/>
            <a:chExt cx="3024" cy="384"/>
          </a:xfrm>
        </p:grpSpPr>
        <p:grpSp>
          <p:nvGrpSpPr>
            <p:cNvPr id="1146903" name="Group 23"/>
            <p:cNvGrpSpPr>
              <a:grpSpLocks noChangeAspect="1"/>
            </p:cNvGrpSpPr>
            <p:nvPr/>
          </p:nvGrpSpPr>
          <p:grpSpPr bwMode="auto">
            <a:xfrm>
              <a:off x="2688" y="1344"/>
              <a:ext cx="3024" cy="384"/>
              <a:chOff x="2736" y="2880"/>
              <a:chExt cx="3024" cy="384"/>
            </a:xfrm>
          </p:grpSpPr>
          <p:sp>
            <p:nvSpPr>
              <p:cNvPr id="1146904" name="Rectangle 24"/>
              <p:cNvSpPr>
                <a:spLocks noChangeAspect="1" noChangeArrowheads="1"/>
              </p:cNvSpPr>
              <p:nvPr/>
            </p:nvSpPr>
            <p:spPr bwMode="auto">
              <a:xfrm>
                <a:off x="5280" y="2880"/>
                <a:ext cx="480" cy="336"/>
              </a:xfrm>
              <a:prstGeom prst="rect">
                <a:avLst/>
              </a:prstGeom>
              <a:noFill/>
              <a:ln w="9525">
                <a:noFill/>
                <a:miter lim="800000"/>
                <a:headEnd/>
                <a:tailEnd/>
              </a:ln>
              <a:effectLst/>
            </p:spPr>
            <p:txBody>
              <a:bodyPr/>
              <a:lstStyle/>
              <a:p>
                <a:pPr marL="392113" indent="-392113" eaLnBrk="0" hangingPunct="0">
                  <a:spcBef>
                    <a:spcPct val="5000"/>
                  </a:spcBef>
                </a:pPr>
                <a:r>
                  <a:rPr lang="en-US" sz="2400">
                    <a:solidFill>
                      <a:srgbClr val="000099"/>
                    </a:solidFill>
                  </a:rPr>
                  <a:t>1</a:t>
                </a:r>
                <a:r>
                  <a:rPr lang="en-US" sz="2400" i="1">
                    <a:solidFill>
                      <a:srgbClr val="000099"/>
                    </a:solidFill>
                  </a:rPr>
                  <a:t>s</a:t>
                </a:r>
              </a:p>
            </p:txBody>
          </p:sp>
          <p:sp>
            <p:nvSpPr>
              <p:cNvPr id="1146905" name="Oval 25"/>
              <p:cNvSpPr>
                <a:spLocks noChangeAspect="1" noChangeArrowheads="1"/>
              </p:cNvSpPr>
              <p:nvPr/>
            </p:nvSpPr>
            <p:spPr bwMode="auto">
              <a:xfrm>
                <a:off x="4944" y="2880"/>
                <a:ext cx="384" cy="384"/>
              </a:xfrm>
              <a:prstGeom prst="ellipse">
                <a:avLst/>
              </a:prstGeom>
              <a:noFill/>
              <a:ln w="25400">
                <a:solidFill>
                  <a:schemeClr val="tx1"/>
                </a:solidFill>
                <a:round/>
                <a:headEnd/>
                <a:tailEnd/>
              </a:ln>
              <a:effectLst/>
            </p:spPr>
            <p:txBody>
              <a:bodyPr wrap="none" anchor="ctr"/>
              <a:lstStyle/>
              <a:p>
                <a:endParaRPr lang="en-US"/>
              </a:p>
            </p:txBody>
          </p:sp>
          <p:sp>
            <p:nvSpPr>
              <p:cNvPr id="1146906" name="Rectangle 26"/>
              <p:cNvSpPr>
                <a:spLocks noChangeAspect="1" noChangeArrowheads="1"/>
              </p:cNvSpPr>
              <p:nvPr/>
            </p:nvSpPr>
            <p:spPr bwMode="auto">
              <a:xfrm>
                <a:off x="4560" y="2880"/>
                <a:ext cx="480" cy="336"/>
              </a:xfrm>
              <a:prstGeom prst="rect">
                <a:avLst/>
              </a:prstGeom>
              <a:noFill/>
              <a:ln w="9525">
                <a:noFill/>
                <a:miter lim="800000"/>
                <a:headEnd/>
                <a:tailEnd/>
              </a:ln>
              <a:effectLst/>
            </p:spPr>
            <p:txBody>
              <a:bodyPr/>
              <a:lstStyle/>
              <a:p>
                <a:pPr marL="392113" indent="-392113" eaLnBrk="0" hangingPunct="0">
                  <a:spcBef>
                    <a:spcPct val="5000"/>
                  </a:spcBef>
                </a:pPr>
                <a:r>
                  <a:rPr lang="en-US" sz="2400">
                    <a:solidFill>
                      <a:srgbClr val="000099"/>
                    </a:solidFill>
                  </a:rPr>
                  <a:t>2</a:t>
                </a:r>
                <a:r>
                  <a:rPr lang="en-US" sz="2400" i="1">
                    <a:solidFill>
                      <a:srgbClr val="000099"/>
                    </a:solidFill>
                  </a:rPr>
                  <a:t>s</a:t>
                </a:r>
              </a:p>
            </p:txBody>
          </p:sp>
          <p:sp>
            <p:nvSpPr>
              <p:cNvPr id="1146907" name="Oval 27"/>
              <p:cNvSpPr>
                <a:spLocks noChangeAspect="1" noChangeArrowheads="1"/>
              </p:cNvSpPr>
              <p:nvPr/>
            </p:nvSpPr>
            <p:spPr bwMode="auto">
              <a:xfrm>
                <a:off x="4224" y="2880"/>
                <a:ext cx="384" cy="384"/>
              </a:xfrm>
              <a:prstGeom prst="ellipse">
                <a:avLst/>
              </a:prstGeom>
              <a:noFill/>
              <a:ln w="25400">
                <a:solidFill>
                  <a:schemeClr val="tx1"/>
                </a:solidFill>
                <a:round/>
                <a:headEnd/>
                <a:tailEnd/>
              </a:ln>
              <a:effectLst/>
            </p:spPr>
            <p:txBody>
              <a:bodyPr wrap="none" anchor="ctr"/>
              <a:lstStyle/>
              <a:p>
                <a:endParaRPr lang="en-US"/>
              </a:p>
            </p:txBody>
          </p:sp>
          <p:sp>
            <p:nvSpPr>
              <p:cNvPr id="1146908" name="Rectangle 28"/>
              <p:cNvSpPr>
                <a:spLocks noChangeAspect="1" noChangeArrowheads="1"/>
              </p:cNvSpPr>
              <p:nvPr/>
            </p:nvSpPr>
            <p:spPr bwMode="auto">
              <a:xfrm>
                <a:off x="3840" y="2880"/>
                <a:ext cx="480" cy="336"/>
              </a:xfrm>
              <a:prstGeom prst="rect">
                <a:avLst/>
              </a:prstGeom>
              <a:noFill/>
              <a:ln w="9525">
                <a:noFill/>
                <a:miter lim="800000"/>
                <a:headEnd/>
                <a:tailEnd/>
              </a:ln>
              <a:effectLst/>
            </p:spPr>
            <p:txBody>
              <a:bodyPr/>
              <a:lstStyle/>
              <a:p>
                <a:pPr marL="392113" indent="-392113" eaLnBrk="0" hangingPunct="0">
                  <a:spcBef>
                    <a:spcPct val="5000"/>
                  </a:spcBef>
                </a:pPr>
                <a:r>
                  <a:rPr lang="en-US" sz="2400">
                    <a:solidFill>
                      <a:srgbClr val="000099"/>
                    </a:solidFill>
                  </a:rPr>
                  <a:t>2</a:t>
                </a:r>
                <a:r>
                  <a:rPr lang="en-US" sz="2400" i="1">
                    <a:solidFill>
                      <a:srgbClr val="000099"/>
                    </a:solidFill>
                  </a:rPr>
                  <a:t>p</a:t>
                </a:r>
              </a:p>
            </p:txBody>
          </p:sp>
          <p:sp>
            <p:nvSpPr>
              <p:cNvPr id="1146909" name="Oval 29"/>
              <p:cNvSpPr>
                <a:spLocks noChangeAspect="1" noChangeArrowheads="1"/>
              </p:cNvSpPr>
              <p:nvPr/>
            </p:nvSpPr>
            <p:spPr bwMode="auto">
              <a:xfrm>
                <a:off x="2736" y="2880"/>
                <a:ext cx="384" cy="384"/>
              </a:xfrm>
              <a:prstGeom prst="ellipse">
                <a:avLst/>
              </a:prstGeom>
              <a:noFill/>
              <a:ln w="25400">
                <a:solidFill>
                  <a:schemeClr val="tx1"/>
                </a:solidFill>
                <a:round/>
                <a:headEnd/>
                <a:tailEnd/>
              </a:ln>
              <a:effectLst/>
            </p:spPr>
            <p:txBody>
              <a:bodyPr wrap="none" anchor="ctr"/>
              <a:lstStyle/>
              <a:p>
                <a:endParaRPr lang="en-US"/>
              </a:p>
            </p:txBody>
          </p:sp>
          <p:sp>
            <p:nvSpPr>
              <p:cNvPr id="1146910" name="Oval 30"/>
              <p:cNvSpPr>
                <a:spLocks noChangeAspect="1" noChangeArrowheads="1"/>
              </p:cNvSpPr>
              <p:nvPr/>
            </p:nvSpPr>
            <p:spPr bwMode="auto">
              <a:xfrm>
                <a:off x="3120" y="2880"/>
                <a:ext cx="384" cy="384"/>
              </a:xfrm>
              <a:prstGeom prst="ellipse">
                <a:avLst/>
              </a:prstGeom>
              <a:noFill/>
              <a:ln w="25400">
                <a:solidFill>
                  <a:schemeClr val="tx1"/>
                </a:solidFill>
                <a:round/>
                <a:headEnd/>
                <a:tailEnd/>
              </a:ln>
              <a:effectLst/>
            </p:spPr>
            <p:txBody>
              <a:bodyPr wrap="none" anchor="ctr"/>
              <a:lstStyle/>
              <a:p>
                <a:endParaRPr lang="en-US"/>
              </a:p>
            </p:txBody>
          </p:sp>
          <p:sp>
            <p:nvSpPr>
              <p:cNvPr id="1146911" name="Oval 31"/>
              <p:cNvSpPr>
                <a:spLocks noChangeAspect="1" noChangeArrowheads="1"/>
              </p:cNvSpPr>
              <p:nvPr/>
            </p:nvSpPr>
            <p:spPr bwMode="auto">
              <a:xfrm>
                <a:off x="3504" y="2880"/>
                <a:ext cx="384" cy="384"/>
              </a:xfrm>
              <a:prstGeom prst="ellipse">
                <a:avLst/>
              </a:prstGeom>
              <a:noFill/>
              <a:ln w="25400">
                <a:solidFill>
                  <a:schemeClr val="tx1"/>
                </a:solidFill>
                <a:round/>
                <a:headEnd/>
                <a:tailEnd/>
              </a:ln>
              <a:effectLst/>
            </p:spPr>
            <p:txBody>
              <a:bodyPr wrap="none" anchor="ctr"/>
              <a:lstStyle/>
              <a:p>
                <a:endParaRPr lang="en-US"/>
              </a:p>
            </p:txBody>
          </p:sp>
        </p:grpSp>
        <p:sp>
          <p:nvSpPr>
            <p:cNvPr id="1146912" name="Line 32"/>
            <p:cNvSpPr>
              <a:spLocks noChangeAspect="1" noChangeShapeType="1"/>
            </p:cNvSpPr>
            <p:nvPr/>
          </p:nvSpPr>
          <p:spPr bwMode="auto">
            <a:xfrm flipV="1">
              <a:off x="3216" y="1392"/>
              <a:ext cx="0" cy="288"/>
            </a:xfrm>
            <a:prstGeom prst="line">
              <a:avLst/>
            </a:prstGeom>
            <a:noFill/>
            <a:ln w="28575">
              <a:solidFill>
                <a:schemeClr val="tx1"/>
              </a:solidFill>
              <a:round/>
              <a:headEnd/>
              <a:tailEnd type="triangle" w="med" len="med"/>
            </a:ln>
            <a:effectLst/>
          </p:spPr>
          <p:txBody>
            <a:bodyPr/>
            <a:lstStyle/>
            <a:p>
              <a:endParaRPr lang="en-US"/>
            </a:p>
          </p:txBody>
        </p:sp>
        <p:sp>
          <p:nvSpPr>
            <p:cNvPr id="1146913" name="Line 33"/>
            <p:cNvSpPr>
              <a:spLocks noChangeAspect="1" noChangeShapeType="1"/>
            </p:cNvSpPr>
            <p:nvPr/>
          </p:nvSpPr>
          <p:spPr bwMode="auto">
            <a:xfrm>
              <a:off x="3312" y="1392"/>
              <a:ext cx="0" cy="288"/>
            </a:xfrm>
            <a:prstGeom prst="line">
              <a:avLst/>
            </a:prstGeom>
            <a:noFill/>
            <a:ln w="28575">
              <a:solidFill>
                <a:schemeClr val="tx1"/>
              </a:solidFill>
              <a:round/>
              <a:headEnd/>
              <a:tailEnd type="triangle" w="med" len="med"/>
            </a:ln>
            <a:effectLst/>
          </p:spPr>
          <p:txBody>
            <a:bodyPr/>
            <a:lstStyle/>
            <a:p>
              <a:endParaRPr lang="en-US"/>
            </a:p>
          </p:txBody>
        </p:sp>
        <p:sp>
          <p:nvSpPr>
            <p:cNvPr id="1146914" name="Line 34"/>
            <p:cNvSpPr>
              <a:spLocks noChangeAspect="1" noChangeShapeType="1"/>
            </p:cNvSpPr>
            <p:nvPr/>
          </p:nvSpPr>
          <p:spPr bwMode="auto">
            <a:xfrm flipV="1">
              <a:off x="3600" y="1392"/>
              <a:ext cx="0" cy="288"/>
            </a:xfrm>
            <a:prstGeom prst="line">
              <a:avLst/>
            </a:prstGeom>
            <a:noFill/>
            <a:ln w="28575">
              <a:solidFill>
                <a:schemeClr val="tx1"/>
              </a:solidFill>
              <a:round/>
              <a:headEnd/>
              <a:tailEnd type="triangle" w="med" len="med"/>
            </a:ln>
            <a:effectLst/>
          </p:spPr>
          <p:txBody>
            <a:bodyPr/>
            <a:lstStyle/>
            <a:p>
              <a:endParaRPr lang="en-US"/>
            </a:p>
          </p:txBody>
        </p:sp>
        <p:sp>
          <p:nvSpPr>
            <p:cNvPr id="1146915" name="Line 35"/>
            <p:cNvSpPr>
              <a:spLocks noChangeAspect="1" noChangeShapeType="1"/>
            </p:cNvSpPr>
            <p:nvPr/>
          </p:nvSpPr>
          <p:spPr bwMode="auto">
            <a:xfrm>
              <a:off x="3696" y="1392"/>
              <a:ext cx="0" cy="288"/>
            </a:xfrm>
            <a:prstGeom prst="line">
              <a:avLst/>
            </a:prstGeom>
            <a:noFill/>
            <a:ln w="28575">
              <a:solidFill>
                <a:schemeClr val="tx1"/>
              </a:solidFill>
              <a:round/>
              <a:headEnd/>
              <a:tailEnd type="triangle" w="med" len="med"/>
            </a:ln>
            <a:effectLst/>
          </p:spPr>
          <p:txBody>
            <a:bodyPr/>
            <a:lstStyle/>
            <a:p>
              <a:endParaRPr lang="en-US"/>
            </a:p>
          </p:txBody>
        </p:sp>
        <p:sp>
          <p:nvSpPr>
            <p:cNvPr id="1146916" name="Line 36"/>
            <p:cNvSpPr>
              <a:spLocks noChangeAspect="1" noChangeShapeType="1"/>
            </p:cNvSpPr>
            <p:nvPr/>
          </p:nvSpPr>
          <p:spPr bwMode="auto">
            <a:xfrm flipV="1">
              <a:off x="4320" y="1392"/>
              <a:ext cx="0" cy="288"/>
            </a:xfrm>
            <a:prstGeom prst="line">
              <a:avLst/>
            </a:prstGeom>
            <a:noFill/>
            <a:ln w="28575">
              <a:solidFill>
                <a:schemeClr val="tx1"/>
              </a:solidFill>
              <a:round/>
              <a:headEnd/>
              <a:tailEnd type="triangle" w="med" len="med"/>
            </a:ln>
            <a:effectLst/>
          </p:spPr>
          <p:txBody>
            <a:bodyPr/>
            <a:lstStyle/>
            <a:p>
              <a:endParaRPr lang="en-US"/>
            </a:p>
          </p:txBody>
        </p:sp>
        <p:sp>
          <p:nvSpPr>
            <p:cNvPr id="1146917" name="Line 37"/>
            <p:cNvSpPr>
              <a:spLocks noChangeAspect="1" noChangeShapeType="1"/>
            </p:cNvSpPr>
            <p:nvPr/>
          </p:nvSpPr>
          <p:spPr bwMode="auto">
            <a:xfrm>
              <a:off x="4416" y="1392"/>
              <a:ext cx="0" cy="288"/>
            </a:xfrm>
            <a:prstGeom prst="line">
              <a:avLst/>
            </a:prstGeom>
            <a:noFill/>
            <a:ln w="28575">
              <a:solidFill>
                <a:schemeClr val="tx1"/>
              </a:solidFill>
              <a:round/>
              <a:headEnd/>
              <a:tailEnd type="triangle" w="med" len="med"/>
            </a:ln>
            <a:effectLst/>
          </p:spPr>
          <p:txBody>
            <a:bodyPr/>
            <a:lstStyle/>
            <a:p>
              <a:endParaRPr lang="en-US"/>
            </a:p>
          </p:txBody>
        </p:sp>
        <p:sp>
          <p:nvSpPr>
            <p:cNvPr id="1146918" name="Line 38"/>
            <p:cNvSpPr>
              <a:spLocks noChangeAspect="1" noChangeShapeType="1"/>
            </p:cNvSpPr>
            <p:nvPr/>
          </p:nvSpPr>
          <p:spPr bwMode="auto">
            <a:xfrm flipV="1">
              <a:off x="5040" y="1392"/>
              <a:ext cx="0" cy="288"/>
            </a:xfrm>
            <a:prstGeom prst="line">
              <a:avLst/>
            </a:prstGeom>
            <a:noFill/>
            <a:ln w="28575">
              <a:solidFill>
                <a:schemeClr val="tx1"/>
              </a:solidFill>
              <a:round/>
              <a:headEnd/>
              <a:tailEnd type="triangle" w="med" len="med"/>
            </a:ln>
            <a:effectLst/>
          </p:spPr>
          <p:txBody>
            <a:bodyPr/>
            <a:lstStyle/>
            <a:p>
              <a:endParaRPr lang="en-US"/>
            </a:p>
          </p:txBody>
        </p:sp>
        <p:sp>
          <p:nvSpPr>
            <p:cNvPr id="1146919" name="Line 39"/>
            <p:cNvSpPr>
              <a:spLocks noChangeAspect="1" noChangeShapeType="1"/>
            </p:cNvSpPr>
            <p:nvPr/>
          </p:nvSpPr>
          <p:spPr bwMode="auto">
            <a:xfrm>
              <a:off x="5136" y="1392"/>
              <a:ext cx="0" cy="288"/>
            </a:xfrm>
            <a:prstGeom prst="line">
              <a:avLst/>
            </a:prstGeom>
            <a:noFill/>
            <a:ln w="28575">
              <a:solidFill>
                <a:schemeClr val="tx1"/>
              </a:solidFill>
              <a:round/>
              <a:headEnd/>
              <a:tailEnd type="triangle" w="med" len="med"/>
            </a:ln>
            <a:effectLst/>
          </p:spPr>
          <p:txBody>
            <a:bodyPr/>
            <a:lstStyle/>
            <a:p>
              <a:endParaRPr lang="en-US"/>
            </a:p>
          </p:txBody>
        </p:sp>
        <p:sp>
          <p:nvSpPr>
            <p:cNvPr id="1146920" name="Line 40"/>
            <p:cNvSpPr>
              <a:spLocks noChangeAspect="1" noChangeShapeType="1"/>
            </p:cNvSpPr>
            <p:nvPr/>
          </p:nvSpPr>
          <p:spPr bwMode="auto">
            <a:xfrm>
              <a:off x="2928" y="1392"/>
              <a:ext cx="0" cy="288"/>
            </a:xfrm>
            <a:prstGeom prst="line">
              <a:avLst/>
            </a:prstGeom>
            <a:noFill/>
            <a:ln w="28575">
              <a:solidFill>
                <a:schemeClr val="tx1"/>
              </a:solidFill>
              <a:round/>
              <a:headEnd/>
              <a:tailEnd type="triangle" w="med" len="med"/>
            </a:ln>
            <a:effectLst/>
          </p:spPr>
          <p:txBody>
            <a:bodyPr/>
            <a:lstStyle/>
            <a:p>
              <a:endParaRPr lang="en-US"/>
            </a:p>
          </p:txBody>
        </p:sp>
      </p:grpSp>
      <p:sp>
        <p:nvSpPr>
          <p:cNvPr id="1146921" name="Rectangle 41"/>
          <p:cNvSpPr>
            <a:spLocks noChangeAspect="1" noChangeArrowheads="1"/>
          </p:cNvSpPr>
          <p:nvPr/>
        </p:nvSpPr>
        <p:spPr bwMode="auto">
          <a:xfrm>
            <a:off x="4267200" y="1330325"/>
            <a:ext cx="487363" cy="1158875"/>
          </a:xfrm>
          <a:prstGeom prst="rect">
            <a:avLst/>
          </a:prstGeom>
          <a:noFill/>
          <a:ln w="38100">
            <a:solidFill>
              <a:srgbClr val="FF0000"/>
            </a:solidFill>
            <a:prstDash val="dash"/>
            <a:miter lim="800000"/>
            <a:headEnd/>
            <a:tailEnd/>
          </a:ln>
          <a:effectLst/>
        </p:spPr>
        <p:txBody>
          <a:bodyPr wrap="none" anchor="ctr"/>
          <a:lstStyle/>
          <a:p>
            <a:pPr algn="ctr" eaLnBrk="0" hangingPunct="0"/>
            <a:endParaRPr lang="en-US" sz="2400">
              <a:latin typeface="Times New Roman" pitchFamily="18" charset="0"/>
            </a:endParaRPr>
          </a:p>
        </p:txBody>
      </p:sp>
      <p:sp>
        <p:nvSpPr>
          <p:cNvPr id="1146922" name="Rectangle 42"/>
          <p:cNvSpPr>
            <a:spLocks noChangeAspect="1" noChangeArrowheads="1"/>
          </p:cNvSpPr>
          <p:nvPr/>
        </p:nvSpPr>
        <p:spPr bwMode="auto">
          <a:xfrm>
            <a:off x="4267200" y="1330325"/>
            <a:ext cx="487363" cy="1158875"/>
          </a:xfrm>
          <a:prstGeom prst="rect">
            <a:avLst/>
          </a:prstGeom>
          <a:noFill/>
          <a:ln w="38100">
            <a:solidFill>
              <a:srgbClr val="FF0000"/>
            </a:solidFill>
            <a:prstDash val="dash"/>
            <a:miter lim="800000"/>
            <a:headEnd/>
            <a:tailEnd/>
          </a:ln>
          <a:effectLst/>
        </p:spPr>
        <p:txBody>
          <a:bodyPr wrap="none" anchor="ctr"/>
          <a:lstStyle/>
          <a:p>
            <a:pPr algn="ctr" eaLnBrk="0" hangingPunct="0"/>
            <a:endParaRPr lang="en-US" sz="2400">
              <a:latin typeface="Times New Roman" pitchFamily="18" charset="0"/>
            </a:endParaRPr>
          </a:p>
        </p:txBody>
      </p:sp>
      <p:sp>
        <p:nvSpPr>
          <p:cNvPr id="1146923" name="Rectangle 43"/>
          <p:cNvSpPr>
            <a:spLocks noChangeAspect="1" noChangeArrowheads="1"/>
          </p:cNvSpPr>
          <p:nvPr/>
        </p:nvSpPr>
        <p:spPr bwMode="auto">
          <a:xfrm>
            <a:off x="4267200" y="1330325"/>
            <a:ext cx="487363" cy="1158875"/>
          </a:xfrm>
          <a:prstGeom prst="rect">
            <a:avLst/>
          </a:prstGeom>
          <a:noFill/>
          <a:ln w="31750">
            <a:solidFill>
              <a:srgbClr val="FF0000"/>
            </a:solidFill>
            <a:prstDash val="dash"/>
            <a:miter lim="800000"/>
            <a:headEnd/>
            <a:tailEnd/>
          </a:ln>
          <a:effectLst/>
        </p:spPr>
        <p:txBody>
          <a:bodyPr wrap="none" anchor="ctr"/>
          <a:lstStyle/>
          <a:p>
            <a:pPr algn="ctr" eaLnBrk="0" hangingPunct="0"/>
            <a:endParaRPr lang="en-US" sz="2400">
              <a:latin typeface="Times New Roman" pitchFamily="18" charset="0"/>
            </a:endParaRPr>
          </a:p>
        </p:txBody>
      </p:sp>
      <p:grpSp>
        <p:nvGrpSpPr>
          <p:cNvPr id="1146924" name="Group 44"/>
          <p:cNvGrpSpPr>
            <a:grpSpLocks noChangeAspect="1"/>
          </p:cNvGrpSpPr>
          <p:nvPr/>
        </p:nvGrpSpPr>
        <p:grpSpPr bwMode="auto">
          <a:xfrm>
            <a:off x="1944688" y="3605213"/>
            <a:ext cx="3779837" cy="487362"/>
            <a:chOff x="96" y="912"/>
            <a:chExt cx="2976" cy="384"/>
          </a:xfrm>
        </p:grpSpPr>
        <p:sp>
          <p:nvSpPr>
            <p:cNvPr id="1146925" name="Rectangle 45"/>
            <p:cNvSpPr>
              <a:spLocks noChangeAspect="1" noChangeArrowheads="1"/>
            </p:cNvSpPr>
            <p:nvPr/>
          </p:nvSpPr>
          <p:spPr bwMode="auto">
            <a:xfrm>
              <a:off x="96" y="912"/>
              <a:ext cx="480" cy="336"/>
            </a:xfrm>
            <a:prstGeom prst="rect">
              <a:avLst/>
            </a:prstGeom>
            <a:noFill/>
            <a:ln w="9525">
              <a:noFill/>
              <a:miter lim="800000"/>
              <a:headEnd/>
              <a:tailEnd/>
            </a:ln>
            <a:effectLst/>
          </p:spPr>
          <p:txBody>
            <a:bodyPr/>
            <a:lstStyle/>
            <a:p>
              <a:pPr marL="392113" indent="-392113" eaLnBrk="0" hangingPunct="0">
                <a:spcBef>
                  <a:spcPct val="5000"/>
                </a:spcBef>
              </a:pPr>
              <a:r>
                <a:rPr lang="en-US" sz="2400">
                  <a:solidFill>
                    <a:srgbClr val="000099"/>
                  </a:solidFill>
                </a:rPr>
                <a:t>1</a:t>
              </a:r>
              <a:r>
                <a:rPr lang="en-US" sz="2400" i="1">
                  <a:solidFill>
                    <a:srgbClr val="000099"/>
                  </a:solidFill>
                </a:rPr>
                <a:t>s</a:t>
              </a:r>
            </a:p>
          </p:txBody>
        </p:sp>
        <p:sp>
          <p:nvSpPr>
            <p:cNvPr id="1146926" name="Oval 46"/>
            <p:cNvSpPr>
              <a:spLocks noChangeAspect="1" noChangeArrowheads="1"/>
            </p:cNvSpPr>
            <p:nvPr/>
          </p:nvSpPr>
          <p:spPr bwMode="auto">
            <a:xfrm>
              <a:off x="480" y="912"/>
              <a:ext cx="384" cy="384"/>
            </a:xfrm>
            <a:prstGeom prst="ellipse">
              <a:avLst/>
            </a:prstGeom>
            <a:noFill/>
            <a:ln w="25400">
              <a:solidFill>
                <a:schemeClr val="tx1"/>
              </a:solidFill>
              <a:round/>
              <a:headEnd/>
              <a:tailEnd/>
            </a:ln>
            <a:effectLst/>
          </p:spPr>
          <p:txBody>
            <a:bodyPr wrap="none" anchor="ctr"/>
            <a:lstStyle/>
            <a:p>
              <a:endParaRPr lang="en-US"/>
            </a:p>
          </p:txBody>
        </p:sp>
        <p:sp>
          <p:nvSpPr>
            <p:cNvPr id="1146927" name="Rectangle 47"/>
            <p:cNvSpPr>
              <a:spLocks noChangeAspect="1" noChangeArrowheads="1"/>
            </p:cNvSpPr>
            <p:nvPr/>
          </p:nvSpPr>
          <p:spPr bwMode="auto">
            <a:xfrm>
              <a:off x="816" y="912"/>
              <a:ext cx="480" cy="336"/>
            </a:xfrm>
            <a:prstGeom prst="rect">
              <a:avLst/>
            </a:prstGeom>
            <a:noFill/>
            <a:ln w="9525">
              <a:noFill/>
              <a:miter lim="800000"/>
              <a:headEnd/>
              <a:tailEnd/>
            </a:ln>
            <a:effectLst/>
          </p:spPr>
          <p:txBody>
            <a:bodyPr/>
            <a:lstStyle/>
            <a:p>
              <a:pPr marL="392113" indent="-392113" eaLnBrk="0" hangingPunct="0">
                <a:spcBef>
                  <a:spcPct val="5000"/>
                </a:spcBef>
              </a:pPr>
              <a:r>
                <a:rPr lang="en-US" sz="2400">
                  <a:solidFill>
                    <a:srgbClr val="000099"/>
                  </a:solidFill>
                </a:rPr>
                <a:t>2</a:t>
              </a:r>
              <a:r>
                <a:rPr lang="en-US" sz="2400" i="1">
                  <a:solidFill>
                    <a:srgbClr val="000099"/>
                  </a:solidFill>
                </a:rPr>
                <a:t>s</a:t>
              </a:r>
            </a:p>
          </p:txBody>
        </p:sp>
        <p:sp>
          <p:nvSpPr>
            <p:cNvPr id="1146928" name="Oval 48"/>
            <p:cNvSpPr>
              <a:spLocks noChangeAspect="1" noChangeArrowheads="1"/>
            </p:cNvSpPr>
            <p:nvPr/>
          </p:nvSpPr>
          <p:spPr bwMode="auto">
            <a:xfrm>
              <a:off x="1200" y="912"/>
              <a:ext cx="384" cy="384"/>
            </a:xfrm>
            <a:prstGeom prst="ellipse">
              <a:avLst/>
            </a:prstGeom>
            <a:noFill/>
            <a:ln w="25400">
              <a:solidFill>
                <a:schemeClr val="tx1"/>
              </a:solidFill>
              <a:round/>
              <a:headEnd/>
              <a:tailEnd/>
            </a:ln>
            <a:effectLst/>
          </p:spPr>
          <p:txBody>
            <a:bodyPr wrap="none" anchor="ctr"/>
            <a:lstStyle/>
            <a:p>
              <a:endParaRPr lang="en-US"/>
            </a:p>
          </p:txBody>
        </p:sp>
        <p:sp>
          <p:nvSpPr>
            <p:cNvPr id="1146929" name="Rectangle 49"/>
            <p:cNvSpPr>
              <a:spLocks noChangeAspect="1" noChangeArrowheads="1"/>
            </p:cNvSpPr>
            <p:nvPr/>
          </p:nvSpPr>
          <p:spPr bwMode="auto">
            <a:xfrm>
              <a:off x="1536" y="912"/>
              <a:ext cx="480" cy="336"/>
            </a:xfrm>
            <a:prstGeom prst="rect">
              <a:avLst/>
            </a:prstGeom>
            <a:noFill/>
            <a:ln w="9525">
              <a:noFill/>
              <a:miter lim="800000"/>
              <a:headEnd/>
              <a:tailEnd/>
            </a:ln>
            <a:effectLst/>
          </p:spPr>
          <p:txBody>
            <a:bodyPr/>
            <a:lstStyle/>
            <a:p>
              <a:pPr marL="392113" indent="-392113" eaLnBrk="0" hangingPunct="0">
                <a:spcBef>
                  <a:spcPct val="5000"/>
                </a:spcBef>
              </a:pPr>
              <a:r>
                <a:rPr lang="en-US" sz="2400">
                  <a:solidFill>
                    <a:srgbClr val="000099"/>
                  </a:solidFill>
                </a:rPr>
                <a:t>2</a:t>
              </a:r>
              <a:r>
                <a:rPr lang="en-US" sz="2400" i="1">
                  <a:solidFill>
                    <a:srgbClr val="000099"/>
                  </a:solidFill>
                </a:rPr>
                <a:t>p</a:t>
              </a:r>
            </a:p>
          </p:txBody>
        </p:sp>
        <p:sp>
          <p:nvSpPr>
            <p:cNvPr id="1146930" name="Oval 50"/>
            <p:cNvSpPr>
              <a:spLocks noChangeAspect="1" noChangeArrowheads="1"/>
            </p:cNvSpPr>
            <p:nvPr/>
          </p:nvSpPr>
          <p:spPr bwMode="auto">
            <a:xfrm>
              <a:off x="1920" y="912"/>
              <a:ext cx="384" cy="384"/>
            </a:xfrm>
            <a:prstGeom prst="ellipse">
              <a:avLst/>
            </a:prstGeom>
            <a:noFill/>
            <a:ln w="25400">
              <a:solidFill>
                <a:schemeClr val="tx1"/>
              </a:solidFill>
              <a:round/>
              <a:headEnd/>
              <a:tailEnd/>
            </a:ln>
            <a:effectLst/>
          </p:spPr>
          <p:txBody>
            <a:bodyPr wrap="none" anchor="ctr"/>
            <a:lstStyle/>
            <a:p>
              <a:endParaRPr lang="en-US"/>
            </a:p>
          </p:txBody>
        </p:sp>
        <p:sp>
          <p:nvSpPr>
            <p:cNvPr id="1146931" name="Oval 51"/>
            <p:cNvSpPr>
              <a:spLocks noChangeAspect="1" noChangeArrowheads="1"/>
            </p:cNvSpPr>
            <p:nvPr/>
          </p:nvSpPr>
          <p:spPr bwMode="auto">
            <a:xfrm>
              <a:off x="2304" y="912"/>
              <a:ext cx="384" cy="384"/>
            </a:xfrm>
            <a:prstGeom prst="ellipse">
              <a:avLst/>
            </a:prstGeom>
            <a:noFill/>
            <a:ln w="25400">
              <a:solidFill>
                <a:schemeClr val="tx1"/>
              </a:solidFill>
              <a:round/>
              <a:headEnd/>
              <a:tailEnd/>
            </a:ln>
            <a:effectLst/>
          </p:spPr>
          <p:txBody>
            <a:bodyPr wrap="none" anchor="ctr"/>
            <a:lstStyle/>
            <a:p>
              <a:endParaRPr lang="en-US"/>
            </a:p>
          </p:txBody>
        </p:sp>
        <p:sp>
          <p:nvSpPr>
            <p:cNvPr id="1146932" name="Oval 52"/>
            <p:cNvSpPr>
              <a:spLocks noChangeAspect="1" noChangeArrowheads="1"/>
            </p:cNvSpPr>
            <p:nvPr/>
          </p:nvSpPr>
          <p:spPr bwMode="auto">
            <a:xfrm>
              <a:off x="2688" y="912"/>
              <a:ext cx="384" cy="384"/>
            </a:xfrm>
            <a:prstGeom prst="ellipse">
              <a:avLst/>
            </a:prstGeom>
            <a:noFill/>
            <a:ln w="25400">
              <a:solidFill>
                <a:schemeClr val="tx1"/>
              </a:solidFill>
              <a:round/>
              <a:headEnd/>
              <a:tailEnd/>
            </a:ln>
            <a:effectLst/>
          </p:spPr>
          <p:txBody>
            <a:bodyPr wrap="none" anchor="ctr"/>
            <a:lstStyle/>
            <a:p>
              <a:endParaRPr lang="en-US"/>
            </a:p>
          </p:txBody>
        </p:sp>
      </p:grpSp>
      <p:sp>
        <p:nvSpPr>
          <p:cNvPr id="1146933" name="Line 53"/>
          <p:cNvSpPr>
            <a:spLocks noChangeAspect="1" noChangeShapeType="1"/>
          </p:cNvSpPr>
          <p:nvPr/>
        </p:nvSpPr>
        <p:spPr bwMode="auto">
          <a:xfrm flipV="1">
            <a:off x="2592388" y="3656013"/>
            <a:ext cx="1587" cy="365125"/>
          </a:xfrm>
          <a:prstGeom prst="line">
            <a:avLst/>
          </a:prstGeom>
          <a:noFill/>
          <a:ln w="28575">
            <a:solidFill>
              <a:schemeClr val="tx1"/>
            </a:solidFill>
            <a:round/>
            <a:headEnd/>
            <a:tailEnd type="triangle" w="med" len="med"/>
          </a:ln>
          <a:effectLst/>
        </p:spPr>
        <p:txBody>
          <a:bodyPr/>
          <a:lstStyle/>
          <a:p>
            <a:endParaRPr lang="en-US"/>
          </a:p>
        </p:txBody>
      </p:sp>
      <p:sp>
        <p:nvSpPr>
          <p:cNvPr id="1146934" name="Line 54"/>
          <p:cNvSpPr>
            <a:spLocks noChangeAspect="1" noChangeShapeType="1"/>
          </p:cNvSpPr>
          <p:nvPr/>
        </p:nvSpPr>
        <p:spPr bwMode="auto">
          <a:xfrm>
            <a:off x="2744788" y="3656013"/>
            <a:ext cx="1587" cy="365125"/>
          </a:xfrm>
          <a:prstGeom prst="line">
            <a:avLst/>
          </a:prstGeom>
          <a:noFill/>
          <a:ln w="28575">
            <a:solidFill>
              <a:schemeClr val="tx1"/>
            </a:solidFill>
            <a:round/>
            <a:headEnd/>
            <a:tailEnd type="triangle" w="med" len="med"/>
          </a:ln>
          <a:effectLst/>
        </p:spPr>
        <p:txBody>
          <a:bodyPr/>
          <a:lstStyle/>
          <a:p>
            <a:endParaRPr lang="en-US"/>
          </a:p>
        </p:txBody>
      </p:sp>
      <p:sp>
        <p:nvSpPr>
          <p:cNvPr id="1146935" name="Line 55"/>
          <p:cNvSpPr>
            <a:spLocks noChangeAspect="1" noChangeShapeType="1"/>
          </p:cNvSpPr>
          <p:nvPr/>
        </p:nvSpPr>
        <p:spPr bwMode="auto">
          <a:xfrm flipV="1">
            <a:off x="3519488" y="3656013"/>
            <a:ext cx="1587" cy="365125"/>
          </a:xfrm>
          <a:prstGeom prst="line">
            <a:avLst/>
          </a:prstGeom>
          <a:noFill/>
          <a:ln w="28575">
            <a:solidFill>
              <a:schemeClr val="tx1"/>
            </a:solidFill>
            <a:round/>
            <a:headEnd/>
            <a:tailEnd type="triangle" w="med" len="med"/>
          </a:ln>
          <a:effectLst/>
        </p:spPr>
        <p:txBody>
          <a:bodyPr/>
          <a:lstStyle/>
          <a:p>
            <a:endParaRPr lang="en-US"/>
          </a:p>
        </p:txBody>
      </p:sp>
      <p:sp>
        <p:nvSpPr>
          <p:cNvPr id="1146936" name="Line 56"/>
          <p:cNvSpPr>
            <a:spLocks noChangeAspect="1" noChangeShapeType="1"/>
          </p:cNvSpPr>
          <p:nvPr/>
        </p:nvSpPr>
        <p:spPr bwMode="auto">
          <a:xfrm>
            <a:off x="3671888" y="3656013"/>
            <a:ext cx="1587" cy="365125"/>
          </a:xfrm>
          <a:prstGeom prst="line">
            <a:avLst/>
          </a:prstGeom>
          <a:noFill/>
          <a:ln w="28575">
            <a:solidFill>
              <a:schemeClr val="tx1"/>
            </a:solidFill>
            <a:round/>
            <a:headEnd/>
            <a:tailEnd type="triangle" w="med" len="med"/>
          </a:ln>
          <a:effectLst/>
        </p:spPr>
        <p:txBody>
          <a:bodyPr/>
          <a:lstStyle/>
          <a:p>
            <a:endParaRPr lang="en-US"/>
          </a:p>
        </p:txBody>
      </p:sp>
      <p:sp>
        <p:nvSpPr>
          <p:cNvPr id="1146937" name="Line 57"/>
          <p:cNvSpPr>
            <a:spLocks noChangeAspect="1" noChangeShapeType="1"/>
          </p:cNvSpPr>
          <p:nvPr/>
        </p:nvSpPr>
        <p:spPr bwMode="auto">
          <a:xfrm flipV="1">
            <a:off x="4446588" y="3656013"/>
            <a:ext cx="1587" cy="365125"/>
          </a:xfrm>
          <a:prstGeom prst="line">
            <a:avLst/>
          </a:prstGeom>
          <a:noFill/>
          <a:ln w="28575">
            <a:solidFill>
              <a:schemeClr val="tx1"/>
            </a:solidFill>
            <a:round/>
            <a:headEnd/>
            <a:tailEnd type="triangle" w="med" len="med"/>
          </a:ln>
          <a:effectLst/>
        </p:spPr>
        <p:txBody>
          <a:bodyPr/>
          <a:lstStyle/>
          <a:p>
            <a:endParaRPr lang="en-US"/>
          </a:p>
        </p:txBody>
      </p:sp>
      <p:sp>
        <p:nvSpPr>
          <p:cNvPr id="1146938" name="Line 58"/>
          <p:cNvSpPr>
            <a:spLocks noChangeAspect="1" noChangeShapeType="1"/>
          </p:cNvSpPr>
          <p:nvPr/>
        </p:nvSpPr>
        <p:spPr bwMode="auto">
          <a:xfrm flipV="1">
            <a:off x="4929188" y="3656013"/>
            <a:ext cx="1587" cy="365125"/>
          </a:xfrm>
          <a:prstGeom prst="line">
            <a:avLst/>
          </a:prstGeom>
          <a:noFill/>
          <a:ln w="28575">
            <a:solidFill>
              <a:schemeClr val="tx1"/>
            </a:solidFill>
            <a:round/>
            <a:headEnd/>
            <a:tailEnd type="triangle" w="med" len="med"/>
          </a:ln>
          <a:effectLst/>
        </p:spPr>
        <p:txBody>
          <a:bodyPr/>
          <a:lstStyle/>
          <a:p>
            <a:endParaRPr lang="en-US"/>
          </a:p>
        </p:txBody>
      </p:sp>
      <p:sp>
        <p:nvSpPr>
          <p:cNvPr id="1146939" name="Line 59"/>
          <p:cNvSpPr>
            <a:spLocks noChangeAspect="1" noChangeShapeType="1"/>
          </p:cNvSpPr>
          <p:nvPr/>
        </p:nvSpPr>
        <p:spPr bwMode="auto">
          <a:xfrm flipV="1">
            <a:off x="5424488" y="3656013"/>
            <a:ext cx="1587" cy="365125"/>
          </a:xfrm>
          <a:prstGeom prst="line">
            <a:avLst/>
          </a:prstGeom>
          <a:noFill/>
          <a:ln w="28575">
            <a:solidFill>
              <a:schemeClr val="tx1"/>
            </a:solidFill>
            <a:round/>
            <a:headEnd/>
            <a:tailEnd type="triangle" w="med" len="med"/>
          </a:ln>
          <a:effectLst/>
        </p:spPr>
        <p:txBody>
          <a:bodyPr/>
          <a:lstStyle/>
          <a:p>
            <a:endParaRPr lang="en-US"/>
          </a:p>
        </p:txBody>
      </p:sp>
      <p:sp>
        <p:nvSpPr>
          <p:cNvPr id="1146940" name="Line 60"/>
          <p:cNvSpPr>
            <a:spLocks noChangeAspect="1" noChangeShapeType="1"/>
          </p:cNvSpPr>
          <p:nvPr/>
        </p:nvSpPr>
        <p:spPr bwMode="auto">
          <a:xfrm>
            <a:off x="4573588" y="3656013"/>
            <a:ext cx="1587" cy="365125"/>
          </a:xfrm>
          <a:prstGeom prst="line">
            <a:avLst/>
          </a:prstGeom>
          <a:noFill/>
          <a:ln w="28575">
            <a:solidFill>
              <a:schemeClr val="tx1"/>
            </a:solidFill>
            <a:round/>
            <a:headEnd/>
            <a:tailEnd type="triangle" w="med" len="med"/>
          </a:ln>
          <a:effectLst/>
        </p:spPr>
        <p:txBody>
          <a:bodyPr/>
          <a:lstStyle/>
          <a:p>
            <a:endParaRPr lang="en-US"/>
          </a:p>
        </p:txBody>
      </p:sp>
      <p:grpSp>
        <p:nvGrpSpPr>
          <p:cNvPr id="1146941" name="Group 61"/>
          <p:cNvGrpSpPr>
            <a:grpSpLocks noChangeAspect="1"/>
          </p:cNvGrpSpPr>
          <p:nvPr/>
        </p:nvGrpSpPr>
        <p:grpSpPr bwMode="auto">
          <a:xfrm>
            <a:off x="4256088" y="3071813"/>
            <a:ext cx="974725" cy="487362"/>
            <a:chOff x="1920" y="1872"/>
            <a:chExt cx="768" cy="384"/>
          </a:xfrm>
        </p:grpSpPr>
        <p:sp>
          <p:nvSpPr>
            <p:cNvPr id="1146942" name="Rectangle 62"/>
            <p:cNvSpPr>
              <a:spLocks noChangeAspect="1" noChangeArrowheads="1"/>
            </p:cNvSpPr>
            <p:nvPr/>
          </p:nvSpPr>
          <p:spPr bwMode="auto">
            <a:xfrm>
              <a:off x="1920" y="1872"/>
              <a:ext cx="480" cy="336"/>
            </a:xfrm>
            <a:prstGeom prst="rect">
              <a:avLst/>
            </a:prstGeom>
            <a:noFill/>
            <a:ln w="9525">
              <a:noFill/>
              <a:miter lim="800000"/>
              <a:headEnd/>
              <a:tailEnd/>
            </a:ln>
            <a:effectLst/>
          </p:spPr>
          <p:txBody>
            <a:bodyPr/>
            <a:lstStyle/>
            <a:p>
              <a:pPr marL="392113" indent="-392113" eaLnBrk="0" hangingPunct="0">
                <a:spcBef>
                  <a:spcPct val="5000"/>
                </a:spcBef>
              </a:pPr>
              <a:r>
                <a:rPr lang="en-US" sz="2400">
                  <a:solidFill>
                    <a:srgbClr val="000099"/>
                  </a:solidFill>
                </a:rPr>
                <a:t>1</a:t>
              </a:r>
              <a:r>
                <a:rPr lang="en-US" sz="2400" i="1">
                  <a:solidFill>
                    <a:srgbClr val="000099"/>
                  </a:solidFill>
                </a:rPr>
                <a:t>s</a:t>
              </a:r>
            </a:p>
          </p:txBody>
        </p:sp>
        <p:sp>
          <p:nvSpPr>
            <p:cNvPr id="1146943" name="Oval 63"/>
            <p:cNvSpPr>
              <a:spLocks noChangeAspect="1" noChangeArrowheads="1"/>
            </p:cNvSpPr>
            <p:nvPr/>
          </p:nvSpPr>
          <p:spPr bwMode="auto">
            <a:xfrm>
              <a:off x="2304" y="1872"/>
              <a:ext cx="384" cy="384"/>
            </a:xfrm>
            <a:prstGeom prst="ellipse">
              <a:avLst/>
            </a:prstGeom>
            <a:noFill/>
            <a:ln w="25400">
              <a:solidFill>
                <a:schemeClr val="tx1"/>
              </a:solidFill>
              <a:round/>
              <a:headEnd/>
              <a:tailEnd/>
            </a:ln>
            <a:effectLst/>
          </p:spPr>
          <p:txBody>
            <a:bodyPr wrap="none" anchor="ctr"/>
            <a:lstStyle/>
            <a:p>
              <a:endParaRPr lang="en-US"/>
            </a:p>
          </p:txBody>
        </p:sp>
        <p:sp>
          <p:nvSpPr>
            <p:cNvPr id="1146944" name="Line 64"/>
            <p:cNvSpPr>
              <a:spLocks noChangeAspect="1" noChangeShapeType="1"/>
            </p:cNvSpPr>
            <p:nvPr/>
          </p:nvSpPr>
          <p:spPr bwMode="auto">
            <a:xfrm>
              <a:off x="2544" y="1920"/>
              <a:ext cx="0" cy="288"/>
            </a:xfrm>
            <a:prstGeom prst="line">
              <a:avLst/>
            </a:prstGeom>
            <a:noFill/>
            <a:ln w="28575">
              <a:solidFill>
                <a:schemeClr val="tx1"/>
              </a:solidFill>
              <a:round/>
              <a:headEnd/>
              <a:tailEnd type="triangle" w="med" len="med"/>
            </a:ln>
            <a:effectLst/>
          </p:spPr>
          <p:txBody>
            <a:bodyPr/>
            <a:lstStyle/>
            <a:p>
              <a:endParaRPr lang="en-US"/>
            </a:p>
          </p:txBody>
        </p:sp>
      </p:grpSp>
      <p:grpSp>
        <p:nvGrpSpPr>
          <p:cNvPr id="1146945" name="Group 65"/>
          <p:cNvGrpSpPr>
            <a:grpSpLocks noChangeAspect="1"/>
          </p:cNvGrpSpPr>
          <p:nvPr/>
        </p:nvGrpSpPr>
        <p:grpSpPr bwMode="auto">
          <a:xfrm>
            <a:off x="5221288" y="4151313"/>
            <a:ext cx="1036637" cy="487362"/>
            <a:chOff x="2688" y="2736"/>
            <a:chExt cx="816" cy="384"/>
          </a:xfrm>
        </p:grpSpPr>
        <p:sp>
          <p:nvSpPr>
            <p:cNvPr id="1146946" name="Oval 66"/>
            <p:cNvSpPr>
              <a:spLocks noChangeAspect="1" noChangeArrowheads="1"/>
            </p:cNvSpPr>
            <p:nvPr/>
          </p:nvSpPr>
          <p:spPr bwMode="auto">
            <a:xfrm>
              <a:off x="2688" y="2736"/>
              <a:ext cx="384" cy="384"/>
            </a:xfrm>
            <a:prstGeom prst="ellipse">
              <a:avLst/>
            </a:prstGeom>
            <a:noFill/>
            <a:ln w="25400">
              <a:solidFill>
                <a:schemeClr val="tx1"/>
              </a:solidFill>
              <a:round/>
              <a:headEnd/>
              <a:tailEnd/>
            </a:ln>
            <a:effectLst/>
          </p:spPr>
          <p:txBody>
            <a:bodyPr wrap="none" anchor="ctr"/>
            <a:lstStyle/>
            <a:p>
              <a:endParaRPr lang="en-US"/>
            </a:p>
          </p:txBody>
        </p:sp>
        <p:sp>
          <p:nvSpPr>
            <p:cNvPr id="1146947" name="Rectangle 67"/>
            <p:cNvSpPr>
              <a:spLocks noChangeAspect="1" noChangeArrowheads="1"/>
            </p:cNvSpPr>
            <p:nvPr/>
          </p:nvSpPr>
          <p:spPr bwMode="auto">
            <a:xfrm>
              <a:off x="3024" y="2736"/>
              <a:ext cx="480" cy="336"/>
            </a:xfrm>
            <a:prstGeom prst="rect">
              <a:avLst/>
            </a:prstGeom>
            <a:noFill/>
            <a:ln w="9525">
              <a:noFill/>
              <a:miter lim="800000"/>
              <a:headEnd/>
              <a:tailEnd/>
            </a:ln>
            <a:effectLst/>
          </p:spPr>
          <p:txBody>
            <a:bodyPr/>
            <a:lstStyle/>
            <a:p>
              <a:pPr marL="392113" indent="-392113" eaLnBrk="0" hangingPunct="0">
                <a:spcBef>
                  <a:spcPct val="5000"/>
                </a:spcBef>
              </a:pPr>
              <a:r>
                <a:rPr lang="en-US" sz="2400">
                  <a:solidFill>
                    <a:srgbClr val="000099"/>
                  </a:solidFill>
                </a:rPr>
                <a:t>1</a:t>
              </a:r>
              <a:r>
                <a:rPr lang="en-US" sz="2400" i="1">
                  <a:solidFill>
                    <a:srgbClr val="000099"/>
                  </a:solidFill>
                </a:rPr>
                <a:t>s</a:t>
              </a:r>
            </a:p>
          </p:txBody>
        </p:sp>
        <p:sp>
          <p:nvSpPr>
            <p:cNvPr id="1146948" name="Line 68"/>
            <p:cNvSpPr>
              <a:spLocks noChangeAspect="1" noChangeShapeType="1"/>
            </p:cNvSpPr>
            <p:nvPr/>
          </p:nvSpPr>
          <p:spPr bwMode="auto">
            <a:xfrm>
              <a:off x="2928" y="2784"/>
              <a:ext cx="0" cy="288"/>
            </a:xfrm>
            <a:prstGeom prst="line">
              <a:avLst/>
            </a:prstGeom>
            <a:noFill/>
            <a:ln w="28575">
              <a:solidFill>
                <a:schemeClr val="tx1"/>
              </a:solidFill>
              <a:round/>
              <a:headEnd/>
              <a:tailEnd type="triangle" w="med" len="med"/>
            </a:ln>
            <a:effectLst/>
          </p:spPr>
          <p:txBody>
            <a:bodyPr/>
            <a:lstStyle/>
            <a:p>
              <a:endParaRPr lang="en-US"/>
            </a:p>
          </p:txBody>
        </p:sp>
      </p:grpSp>
      <p:sp>
        <p:nvSpPr>
          <p:cNvPr id="1146950" name="Rectangle 70"/>
          <p:cNvSpPr>
            <a:spLocks noChangeAspect="1" noChangeArrowheads="1"/>
          </p:cNvSpPr>
          <p:nvPr/>
        </p:nvSpPr>
        <p:spPr bwMode="auto">
          <a:xfrm>
            <a:off x="5233988" y="3541713"/>
            <a:ext cx="487362" cy="1158875"/>
          </a:xfrm>
          <a:prstGeom prst="rect">
            <a:avLst/>
          </a:prstGeom>
          <a:noFill/>
          <a:ln w="38100">
            <a:solidFill>
              <a:srgbClr val="FF0000"/>
            </a:solidFill>
            <a:prstDash val="dash"/>
            <a:miter lim="800000"/>
            <a:headEnd/>
            <a:tailEnd/>
          </a:ln>
          <a:effectLst/>
        </p:spPr>
        <p:txBody>
          <a:bodyPr wrap="none" anchor="ctr"/>
          <a:lstStyle/>
          <a:p>
            <a:pPr algn="ctr" eaLnBrk="0" hangingPunct="0"/>
            <a:endParaRPr lang="en-US" sz="2400">
              <a:latin typeface="Times New Roman" pitchFamily="18" charset="0"/>
            </a:endParaRPr>
          </a:p>
        </p:txBody>
      </p:sp>
      <p:sp>
        <p:nvSpPr>
          <p:cNvPr id="1146951" name="Rectangle 71"/>
          <p:cNvSpPr>
            <a:spLocks noChangeAspect="1" noChangeArrowheads="1"/>
          </p:cNvSpPr>
          <p:nvPr/>
        </p:nvSpPr>
        <p:spPr bwMode="auto">
          <a:xfrm>
            <a:off x="1524000" y="2244725"/>
            <a:ext cx="914400" cy="731838"/>
          </a:xfrm>
          <a:prstGeom prst="rect">
            <a:avLst/>
          </a:prstGeom>
          <a:noFill/>
          <a:ln w="9525">
            <a:noFill/>
            <a:miter lim="800000"/>
            <a:headEnd/>
            <a:tailEnd/>
          </a:ln>
          <a:effectLst/>
        </p:spPr>
        <p:txBody>
          <a:bodyPr/>
          <a:lstStyle/>
          <a:p>
            <a:pPr eaLnBrk="0" hangingPunct="0">
              <a:spcBef>
                <a:spcPct val="5000"/>
              </a:spcBef>
            </a:pPr>
            <a:r>
              <a:rPr lang="en-US" sz="3600" b="1">
                <a:solidFill>
                  <a:srgbClr val="000099"/>
                </a:solidFill>
              </a:rPr>
              <a:t>F</a:t>
            </a:r>
            <a:r>
              <a:rPr lang="en-US" sz="3600" b="1" baseline="-25000">
                <a:solidFill>
                  <a:srgbClr val="000099"/>
                </a:solidFill>
              </a:rPr>
              <a:t>2</a:t>
            </a:r>
          </a:p>
        </p:txBody>
      </p:sp>
      <p:sp>
        <p:nvSpPr>
          <p:cNvPr id="1146952" name="Rectangle 72"/>
          <p:cNvSpPr>
            <a:spLocks noChangeAspect="1" noChangeArrowheads="1"/>
          </p:cNvSpPr>
          <p:nvPr/>
        </p:nvSpPr>
        <p:spPr bwMode="auto">
          <a:xfrm>
            <a:off x="6605588" y="3567113"/>
            <a:ext cx="1528762" cy="731837"/>
          </a:xfrm>
          <a:prstGeom prst="rect">
            <a:avLst/>
          </a:prstGeom>
          <a:noFill/>
          <a:ln w="9525">
            <a:noFill/>
            <a:miter lim="800000"/>
            <a:headEnd/>
            <a:tailEnd/>
          </a:ln>
          <a:effectLst/>
        </p:spPr>
        <p:txBody>
          <a:bodyPr/>
          <a:lstStyle/>
          <a:p>
            <a:pPr eaLnBrk="0" hangingPunct="0">
              <a:spcBef>
                <a:spcPct val="5000"/>
              </a:spcBef>
            </a:pPr>
            <a:r>
              <a:rPr lang="en-US" sz="3600" b="1">
                <a:solidFill>
                  <a:srgbClr val="000099"/>
                </a:solidFill>
              </a:rPr>
              <a:t>H</a:t>
            </a:r>
            <a:r>
              <a:rPr lang="en-US" sz="3600" b="1" baseline="-25000">
                <a:solidFill>
                  <a:srgbClr val="000099"/>
                </a:solidFill>
              </a:rPr>
              <a:t>2</a:t>
            </a:r>
            <a:r>
              <a:rPr lang="en-US" sz="3600" b="1">
                <a:solidFill>
                  <a:srgbClr val="000099"/>
                </a:solidFill>
              </a:rPr>
              <a:t>O</a:t>
            </a:r>
          </a:p>
        </p:txBody>
      </p:sp>
      <p:grpSp>
        <p:nvGrpSpPr>
          <p:cNvPr id="1146953" name="Group 73"/>
          <p:cNvGrpSpPr>
            <a:grpSpLocks noChangeAspect="1"/>
          </p:cNvGrpSpPr>
          <p:nvPr/>
        </p:nvGrpSpPr>
        <p:grpSpPr bwMode="auto">
          <a:xfrm>
            <a:off x="1628775" y="5491163"/>
            <a:ext cx="974725" cy="487362"/>
            <a:chOff x="528" y="3504"/>
            <a:chExt cx="768" cy="384"/>
          </a:xfrm>
        </p:grpSpPr>
        <p:sp>
          <p:nvSpPr>
            <p:cNvPr id="1146954" name="Rectangle 74"/>
            <p:cNvSpPr>
              <a:spLocks noChangeAspect="1" noChangeArrowheads="1"/>
            </p:cNvSpPr>
            <p:nvPr/>
          </p:nvSpPr>
          <p:spPr bwMode="auto">
            <a:xfrm>
              <a:off x="528" y="3504"/>
              <a:ext cx="480" cy="336"/>
            </a:xfrm>
            <a:prstGeom prst="rect">
              <a:avLst/>
            </a:prstGeom>
            <a:noFill/>
            <a:ln w="9525">
              <a:noFill/>
              <a:miter lim="800000"/>
              <a:headEnd/>
              <a:tailEnd/>
            </a:ln>
            <a:effectLst/>
          </p:spPr>
          <p:txBody>
            <a:bodyPr/>
            <a:lstStyle/>
            <a:p>
              <a:pPr marL="392113" indent="-392113" eaLnBrk="0" hangingPunct="0">
                <a:spcBef>
                  <a:spcPct val="5000"/>
                </a:spcBef>
              </a:pPr>
              <a:r>
                <a:rPr lang="en-US" sz="2400">
                  <a:solidFill>
                    <a:srgbClr val="000099"/>
                  </a:solidFill>
                </a:rPr>
                <a:t>1</a:t>
              </a:r>
              <a:r>
                <a:rPr lang="en-US" sz="2400" i="1">
                  <a:solidFill>
                    <a:srgbClr val="000099"/>
                  </a:solidFill>
                </a:rPr>
                <a:t>s</a:t>
              </a:r>
            </a:p>
          </p:txBody>
        </p:sp>
        <p:sp>
          <p:nvSpPr>
            <p:cNvPr id="1146955" name="Oval 75"/>
            <p:cNvSpPr>
              <a:spLocks noChangeAspect="1" noChangeArrowheads="1"/>
            </p:cNvSpPr>
            <p:nvPr/>
          </p:nvSpPr>
          <p:spPr bwMode="auto">
            <a:xfrm>
              <a:off x="912" y="3504"/>
              <a:ext cx="384" cy="384"/>
            </a:xfrm>
            <a:prstGeom prst="ellipse">
              <a:avLst/>
            </a:prstGeom>
            <a:noFill/>
            <a:ln w="25400">
              <a:solidFill>
                <a:schemeClr val="tx1"/>
              </a:solidFill>
              <a:round/>
              <a:headEnd/>
              <a:tailEnd/>
            </a:ln>
            <a:effectLst/>
          </p:spPr>
          <p:txBody>
            <a:bodyPr wrap="none" anchor="ctr"/>
            <a:lstStyle/>
            <a:p>
              <a:endParaRPr lang="en-US"/>
            </a:p>
          </p:txBody>
        </p:sp>
        <p:sp>
          <p:nvSpPr>
            <p:cNvPr id="1146956" name="Line 76"/>
            <p:cNvSpPr>
              <a:spLocks noChangeAspect="1" noChangeShapeType="1"/>
            </p:cNvSpPr>
            <p:nvPr/>
          </p:nvSpPr>
          <p:spPr bwMode="auto">
            <a:xfrm flipV="1">
              <a:off x="1056" y="3552"/>
              <a:ext cx="0" cy="288"/>
            </a:xfrm>
            <a:prstGeom prst="line">
              <a:avLst/>
            </a:prstGeom>
            <a:noFill/>
            <a:ln w="28575">
              <a:solidFill>
                <a:schemeClr val="tx1"/>
              </a:solidFill>
              <a:round/>
              <a:headEnd/>
              <a:tailEnd type="triangle" w="med" len="med"/>
            </a:ln>
            <a:effectLst/>
          </p:spPr>
          <p:txBody>
            <a:bodyPr/>
            <a:lstStyle/>
            <a:p>
              <a:endParaRPr lang="en-US"/>
            </a:p>
          </p:txBody>
        </p:sp>
        <p:sp>
          <p:nvSpPr>
            <p:cNvPr id="1146957" name="Line 77"/>
            <p:cNvSpPr>
              <a:spLocks noChangeAspect="1" noChangeShapeType="1"/>
            </p:cNvSpPr>
            <p:nvPr/>
          </p:nvSpPr>
          <p:spPr bwMode="auto">
            <a:xfrm flipH="1">
              <a:off x="1152" y="3552"/>
              <a:ext cx="0" cy="288"/>
            </a:xfrm>
            <a:prstGeom prst="line">
              <a:avLst/>
            </a:prstGeom>
            <a:noFill/>
            <a:ln w="28575">
              <a:solidFill>
                <a:schemeClr val="tx1"/>
              </a:solidFill>
              <a:round/>
              <a:headEnd/>
              <a:tailEnd type="triangle" w="med" len="med"/>
            </a:ln>
            <a:effectLst/>
          </p:spPr>
          <p:txBody>
            <a:bodyPr/>
            <a:lstStyle/>
            <a:p>
              <a:endParaRPr lang="en-US"/>
            </a:p>
          </p:txBody>
        </p:sp>
      </p:grpSp>
      <p:grpSp>
        <p:nvGrpSpPr>
          <p:cNvPr id="1146958" name="Group 78"/>
          <p:cNvGrpSpPr>
            <a:grpSpLocks noChangeAspect="1"/>
          </p:cNvGrpSpPr>
          <p:nvPr/>
        </p:nvGrpSpPr>
        <p:grpSpPr bwMode="auto">
          <a:xfrm>
            <a:off x="2581275" y="5491163"/>
            <a:ext cx="974725" cy="487362"/>
            <a:chOff x="1248" y="3504"/>
            <a:chExt cx="768" cy="384"/>
          </a:xfrm>
        </p:grpSpPr>
        <p:sp>
          <p:nvSpPr>
            <p:cNvPr id="1146959" name="Rectangle 79"/>
            <p:cNvSpPr>
              <a:spLocks noChangeAspect="1" noChangeArrowheads="1"/>
            </p:cNvSpPr>
            <p:nvPr/>
          </p:nvSpPr>
          <p:spPr bwMode="auto">
            <a:xfrm>
              <a:off x="1248" y="3504"/>
              <a:ext cx="480" cy="336"/>
            </a:xfrm>
            <a:prstGeom prst="rect">
              <a:avLst/>
            </a:prstGeom>
            <a:noFill/>
            <a:ln w="9525">
              <a:noFill/>
              <a:miter lim="800000"/>
              <a:headEnd/>
              <a:tailEnd/>
            </a:ln>
            <a:effectLst/>
          </p:spPr>
          <p:txBody>
            <a:bodyPr/>
            <a:lstStyle/>
            <a:p>
              <a:pPr marL="392113" indent="-392113" eaLnBrk="0" hangingPunct="0">
                <a:spcBef>
                  <a:spcPct val="5000"/>
                </a:spcBef>
              </a:pPr>
              <a:r>
                <a:rPr lang="en-US" sz="2400">
                  <a:solidFill>
                    <a:srgbClr val="000099"/>
                  </a:solidFill>
                </a:rPr>
                <a:t>2</a:t>
              </a:r>
              <a:r>
                <a:rPr lang="en-US" sz="2400" i="1">
                  <a:solidFill>
                    <a:srgbClr val="000099"/>
                  </a:solidFill>
                </a:rPr>
                <a:t>s</a:t>
              </a:r>
            </a:p>
          </p:txBody>
        </p:sp>
        <p:sp>
          <p:nvSpPr>
            <p:cNvPr id="1146960" name="Oval 80"/>
            <p:cNvSpPr>
              <a:spLocks noChangeAspect="1" noChangeArrowheads="1"/>
            </p:cNvSpPr>
            <p:nvPr/>
          </p:nvSpPr>
          <p:spPr bwMode="auto">
            <a:xfrm>
              <a:off x="1632" y="3504"/>
              <a:ext cx="384" cy="384"/>
            </a:xfrm>
            <a:prstGeom prst="ellipse">
              <a:avLst/>
            </a:prstGeom>
            <a:noFill/>
            <a:ln w="25400">
              <a:solidFill>
                <a:schemeClr val="tx1"/>
              </a:solidFill>
              <a:round/>
              <a:headEnd/>
              <a:tailEnd/>
            </a:ln>
            <a:effectLst/>
          </p:spPr>
          <p:txBody>
            <a:bodyPr wrap="none" anchor="ctr"/>
            <a:lstStyle/>
            <a:p>
              <a:endParaRPr lang="en-US"/>
            </a:p>
          </p:txBody>
        </p:sp>
        <p:sp>
          <p:nvSpPr>
            <p:cNvPr id="1146961" name="Line 81"/>
            <p:cNvSpPr>
              <a:spLocks noChangeAspect="1" noChangeShapeType="1"/>
            </p:cNvSpPr>
            <p:nvPr/>
          </p:nvSpPr>
          <p:spPr bwMode="auto">
            <a:xfrm flipV="1">
              <a:off x="1776" y="3552"/>
              <a:ext cx="0" cy="288"/>
            </a:xfrm>
            <a:prstGeom prst="line">
              <a:avLst/>
            </a:prstGeom>
            <a:noFill/>
            <a:ln w="28575">
              <a:solidFill>
                <a:schemeClr val="tx1"/>
              </a:solidFill>
              <a:round/>
              <a:headEnd/>
              <a:tailEnd type="triangle" w="med" len="med"/>
            </a:ln>
            <a:effectLst/>
          </p:spPr>
          <p:txBody>
            <a:bodyPr/>
            <a:lstStyle/>
            <a:p>
              <a:endParaRPr lang="en-US"/>
            </a:p>
          </p:txBody>
        </p:sp>
      </p:grpSp>
      <p:grpSp>
        <p:nvGrpSpPr>
          <p:cNvPr id="1146962" name="Group 82"/>
          <p:cNvGrpSpPr>
            <a:grpSpLocks noChangeAspect="1"/>
          </p:cNvGrpSpPr>
          <p:nvPr/>
        </p:nvGrpSpPr>
        <p:grpSpPr bwMode="auto">
          <a:xfrm>
            <a:off x="4181475" y="5491163"/>
            <a:ext cx="3840163" cy="487362"/>
            <a:chOff x="2688" y="1344"/>
            <a:chExt cx="3024" cy="384"/>
          </a:xfrm>
        </p:grpSpPr>
        <p:grpSp>
          <p:nvGrpSpPr>
            <p:cNvPr id="1146963" name="Group 83"/>
            <p:cNvGrpSpPr>
              <a:grpSpLocks noChangeAspect="1"/>
            </p:cNvGrpSpPr>
            <p:nvPr/>
          </p:nvGrpSpPr>
          <p:grpSpPr bwMode="auto">
            <a:xfrm>
              <a:off x="2688" y="1344"/>
              <a:ext cx="3024" cy="384"/>
              <a:chOff x="2736" y="2880"/>
              <a:chExt cx="3024" cy="384"/>
            </a:xfrm>
          </p:grpSpPr>
          <p:sp>
            <p:nvSpPr>
              <p:cNvPr id="1146964" name="Rectangle 84"/>
              <p:cNvSpPr>
                <a:spLocks noChangeAspect="1" noChangeArrowheads="1"/>
              </p:cNvSpPr>
              <p:nvPr/>
            </p:nvSpPr>
            <p:spPr bwMode="auto">
              <a:xfrm>
                <a:off x="5280" y="2880"/>
                <a:ext cx="480" cy="336"/>
              </a:xfrm>
              <a:prstGeom prst="rect">
                <a:avLst/>
              </a:prstGeom>
              <a:noFill/>
              <a:ln w="9525">
                <a:noFill/>
                <a:miter lim="800000"/>
                <a:headEnd/>
                <a:tailEnd/>
              </a:ln>
              <a:effectLst/>
            </p:spPr>
            <p:txBody>
              <a:bodyPr/>
              <a:lstStyle/>
              <a:p>
                <a:pPr marL="392113" indent="-392113" eaLnBrk="0" hangingPunct="0">
                  <a:spcBef>
                    <a:spcPct val="5000"/>
                  </a:spcBef>
                </a:pPr>
                <a:r>
                  <a:rPr lang="en-US" sz="2400">
                    <a:solidFill>
                      <a:srgbClr val="000099"/>
                    </a:solidFill>
                  </a:rPr>
                  <a:t>1</a:t>
                </a:r>
                <a:r>
                  <a:rPr lang="en-US" sz="2400" i="1">
                    <a:solidFill>
                      <a:srgbClr val="000099"/>
                    </a:solidFill>
                  </a:rPr>
                  <a:t>s</a:t>
                </a:r>
              </a:p>
            </p:txBody>
          </p:sp>
          <p:sp>
            <p:nvSpPr>
              <p:cNvPr id="1146965" name="Oval 85"/>
              <p:cNvSpPr>
                <a:spLocks noChangeAspect="1" noChangeArrowheads="1"/>
              </p:cNvSpPr>
              <p:nvPr/>
            </p:nvSpPr>
            <p:spPr bwMode="auto">
              <a:xfrm>
                <a:off x="4944" y="2880"/>
                <a:ext cx="384" cy="384"/>
              </a:xfrm>
              <a:prstGeom prst="ellipse">
                <a:avLst/>
              </a:prstGeom>
              <a:noFill/>
              <a:ln w="25400">
                <a:solidFill>
                  <a:schemeClr val="tx1"/>
                </a:solidFill>
                <a:round/>
                <a:headEnd/>
                <a:tailEnd/>
              </a:ln>
              <a:effectLst/>
            </p:spPr>
            <p:txBody>
              <a:bodyPr wrap="none" anchor="ctr"/>
              <a:lstStyle/>
              <a:p>
                <a:endParaRPr lang="en-US"/>
              </a:p>
            </p:txBody>
          </p:sp>
          <p:sp>
            <p:nvSpPr>
              <p:cNvPr id="1146966" name="Rectangle 86"/>
              <p:cNvSpPr>
                <a:spLocks noChangeAspect="1" noChangeArrowheads="1"/>
              </p:cNvSpPr>
              <p:nvPr/>
            </p:nvSpPr>
            <p:spPr bwMode="auto">
              <a:xfrm>
                <a:off x="4560" y="2880"/>
                <a:ext cx="480" cy="336"/>
              </a:xfrm>
              <a:prstGeom prst="rect">
                <a:avLst/>
              </a:prstGeom>
              <a:noFill/>
              <a:ln w="9525">
                <a:noFill/>
                <a:miter lim="800000"/>
                <a:headEnd/>
                <a:tailEnd/>
              </a:ln>
              <a:effectLst/>
            </p:spPr>
            <p:txBody>
              <a:bodyPr/>
              <a:lstStyle/>
              <a:p>
                <a:pPr marL="392113" indent="-392113" eaLnBrk="0" hangingPunct="0">
                  <a:spcBef>
                    <a:spcPct val="5000"/>
                  </a:spcBef>
                </a:pPr>
                <a:r>
                  <a:rPr lang="en-US" sz="2400">
                    <a:solidFill>
                      <a:srgbClr val="000099"/>
                    </a:solidFill>
                  </a:rPr>
                  <a:t>2</a:t>
                </a:r>
                <a:r>
                  <a:rPr lang="en-US" sz="2400" i="1">
                    <a:solidFill>
                      <a:srgbClr val="000099"/>
                    </a:solidFill>
                  </a:rPr>
                  <a:t>s</a:t>
                </a:r>
              </a:p>
            </p:txBody>
          </p:sp>
          <p:sp>
            <p:nvSpPr>
              <p:cNvPr id="1146967" name="Oval 87"/>
              <p:cNvSpPr>
                <a:spLocks noChangeAspect="1" noChangeArrowheads="1"/>
              </p:cNvSpPr>
              <p:nvPr/>
            </p:nvSpPr>
            <p:spPr bwMode="auto">
              <a:xfrm>
                <a:off x="4224" y="2880"/>
                <a:ext cx="384" cy="384"/>
              </a:xfrm>
              <a:prstGeom prst="ellipse">
                <a:avLst/>
              </a:prstGeom>
              <a:noFill/>
              <a:ln w="25400">
                <a:solidFill>
                  <a:schemeClr val="tx1"/>
                </a:solidFill>
                <a:round/>
                <a:headEnd/>
                <a:tailEnd/>
              </a:ln>
              <a:effectLst/>
            </p:spPr>
            <p:txBody>
              <a:bodyPr wrap="none" anchor="ctr"/>
              <a:lstStyle/>
              <a:p>
                <a:endParaRPr lang="en-US"/>
              </a:p>
            </p:txBody>
          </p:sp>
          <p:sp>
            <p:nvSpPr>
              <p:cNvPr id="1146968" name="Rectangle 88"/>
              <p:cNvSpPr>
                <a:spLocks noChangeAspect="1" noChangeArrowheads="1"/>
              </p:cNvSpPr>
              <p:nvPr/>
            </p:nvSpPr>
            <p:spPr bwMode="auto">
              <a:xfrm>
                <a:off x="3840" y="2880"/>
                <a:ext cx="480" cy="336"/>
              </a:xfrm>
              <a:prstGeom prst="rect">
                <a:avLst/>
              </a:prstGeom>
              <a:noFill/>
              <a:ln w="9525">
                <a:noFill/>
                <a:miter lim="800000"/>
                <a:headEnd/>
                <a:tailEnd/>
              </a:ln>
              <a:effectLst/>
            </p:spPr>
            <p:txBody>
              <a:bodyPr/>
              <a:lstStyle/>
              <a:p>
                <a:pPr marL="392113" indent="-392113" eaLnBrk="0" hangingPunct="0">
                  <a:spcBef>
                    <a:spcPct val="5000"/>
                  </a:spcBef>
                </a:pPr>
                <a:r>
                  <a:rPr lang="en-US" sz="2400">
                    <a:solidFill>
                      <a:srgbClr val="000099"/>
                    </a:solidFill>
                  </a:rPr>
                  <a:t>2</a:t>
                </a:r>
                <a:r>
                  <a:rPr lang="en-US" sz="2400" i="1">
                    <a:solidFill>
                      <a:srgbClr val="000099"/>
                    </a:solidFill>
                  </a:rPr>
                  <a:t>p</a:t>
                </a:r>
              </a:p>
            </p:txBody>
          </p:sp>
          <p:sp>
            <p:nvSpPr>
              <p:cNvPr id="1146969" name="Oval 89"/>
              <p:cNvSpPr>
                <a:spLocks noChangeAspect="1" noChangeArrowheads="1"/>
              </p:cNvSpPr>
              <p:nvPr/>
            </p:nvSpPr>
            <p:spPr bwMode="auto">
              <a:xfrm>
                <a:off x="2736" y="2880"/>
                <a:ext cx="384" cy="384"/>
              </a:xfrm>
              <a:prstGeom prst="ellipse">
                <a:avLst/>
              </a:prstGeom>
              <a:noFill/>
              <a:ln w="25400">
                <a:solidFill>
                  <a:schemeClr val="tx1"/>
                </a:solidFill>
                <a:round/>
                <a:headEnd/>
                <a:tailEnd/>
              </a:ln>
              <a:effectLst/>
            </p:spPr>
            <p:txBody>
              <a:bodyPr wrap="none" anchor="ctr"/>
              <a:lstStyle/>
              <a:p>
                <a:endParaRPr lang="en-US"/>
              </a:p>
            </p:txBody>
          </p:sp>
          <p:sp>
            <p:nvSpPr>
              <p:cNvPr id="1146970" name="Oval 90"/>
              <p:cNvSpPr>
                <a:spLocks noChangeAspect="1" noChangeArrowheads="1"/>
              </p:cNvSpPr>
              <p:nvPr/>
            </p:nvSpPr>
            <p:spPr bwMode="auto">
              <a:xfrm>
                <a:off x="3120" y="2880"/>
                <a:ext cx="384" cy="384"/>
              </a:xfrm>
              <a:prstGeom prst="ellipse">
                <a:avLst/>
              </a:prstGeom>
              <a:noFill/>
              <a:ln w="25400">
                <a:solidFill>
                  <a:schemeClr val="tx1"/>
                </a:solidFill>
                <a:round/>
                <a:headEnd/>
                <a:tailEnd/>
              </a:ln>
              <a:effectLst/>
            </p:spPr>
            <p:txBody>
              <a:bodyPr wrap="none" anchor="ctr"/>
              <a:lstStyle/>
              <a:p>
                <a:endParaRPr lang="en-US"/>
              </a:p>
            </p:txBody>
          </p:sp>
          <p:sp>
            <p:nvSpPr>
              <p:cNvPr id="1146971" name="Oval 91"/>
              <p:cNvSpPr>
                <a:spLocks noChangeAspect="1" noChangeArrowheads="1"/>
              </p:cNvSpPr>
              <p:nvPr/>
            </p:nvSpPr>
            <p:spPr bwMode="auto">
              <a:xfrm>
                <a:off x="3504" y="2880"/>
                <a:ext cx="384" cy="384"/>
              </a:xfrm>
              <a:prstGeom prst="ellipse">
                <a:avLst/>
              </a:prstGeom>
              <a:noFill/>
              <a:ln w="25400">
                <a:solidFill>
                  <a:schemeClr val="tx1"/>
                </a:solidFill>
                <a:round/>
                <a:headEnd/>
                <a:tailEnd/>
              </a:ln>
              <a:effectLst/>
            </p:spPr>
            <p:txBody>
              <a:bodyPr wrap="none" anchor="ctr"/>
              <a:lstStyle/>
              <a:p>
                <a:endParaRPr lang="en-US"/>
              </a:p>
            </p:txBody>
          </p:sp>
        </p:grpSp>
        <p:sp>
          <p:nvSpPr>
            <p:cNvPr id="1146972" name="Line 92"/>
            <p:cNvSpPr>
              <a:spLocks noChangeAspect="1" noChangeShapeType="1"/>
            </p:cNvSpPr>
            <p:nvPr/>
          </p:nvSpPr>
          <p:spPr bwMode="auto">
            <a:xfrm flipV="1">
              <a:off x="3216" y="1392"/>
              <a:ext cx="0" cy="288"/>
            </a:xfrm>
            <a:prstGeom prst="line">
              <a:avLst/>
            </a:prstGeom>
            <a:noFill/>
            <a:ln w="28575">
              <a:solidFill>
                <a:schemeClr val="tx1"/>
              </a:solidFill>
              <a:round/>
              <a:headEnd/>
              <a:tailEnd type="triangle" w="med" len="med"/>
            </a:ln>
            <a:effectLst/>
          </p:spPr>
          <p:txBody>
            <a:bodyPr/>
            <a:lstStyle/>
            <a:p>
              <a:endParaRPr lang="en-US"/>
            </a:p>
          </p:txBody>
        </p:sp>
        <p:sp>
          <p:nvSpPr>
            <p:cNvPr id="1146973" name="Line 93"/>
            <p:cNvSpPr>
              <a:spLocks noChangeAspect="1" noChangeShapeType="1"/>
            </p:cNvSpPr>
            <p:nvPr/>
          </p:nvSpPr>
          <p:spPr bwMode="auto">
            <a:xfrm>
              <a:off x="3312" y="1392"/>
              <a:ext cx="0" cy="288"/>
            </a:xfrm>
            <a:prstGeom prst="line">
              <a:avLst/>
            </a:prstGeom>
            <a:noFill/>
            <a:ln w="28575">
              <a:solidFill>
                <a:schemeClr val="tx1"/>
              </a:solidFill>
              <a:round/>
              <a:headEnd/>
              <a:tailEnd type="triangle" w="med" len="med"/>
            </a:ln>
            <a:effectLst/>
          </p:spPr>
          <p:txBody>
            <a:bodyPr/>
            <a:lstStyle/>
            <a:p>
              <a:endParaRPr lang="en-US"/>
            </a:p>
          </p:txBody>
        </p:sp>
        <p:sp>
          <p:nvSpPr>
            <p:cNvPr id="1146974" name="Line 94"/>
            <p:cNvSpPr>
              <a:spLocks noChangeAspect="1" noChangeShapeType="1"/>
            </p:cNvSpPr>
            <p:nvPr/>
          </p:nvSpPr>
          <p:spPr bwMode="auto">
            <a:xfrm flipV="1">
              <a:off x="3600" y="1392"/>
              <a:ext cx="0" cy="288"/>
            </a:xfrm>
            <a:prstGeom prst="line">
              <a:avLst/>
            </a:prstGeom>
            <a:noFill/>
            <a:ln w="28575">
              <a:solidFill>
                <a:schemeClr val="tx1"/>
              </a:solidFill>
              <a:round/>
              <a:headEnd/>
              <a:tailEnd type="triangle" w="med" len="med"/>
            </a:ln>
            <a:effectLst/>
          </p:spPr>
          <p:txBody>
            <a:bodyPr/>
            <a:lstStyle/>
            <a:p>
              <a:endParaRPr lang="en-US"/>
            </a:p>
          </p:txBody>
        </p:sp>
        <p:sp>
          <p:nvSpPr>
            <p:cNvPr id="1146975" name="Line 95"/>
            <p:cNvSpPr>
              <a:spLocks noChangeAspect="1" noChangeShapeType="1"/>
            </p:cNvSpPr>
            <p:nvPr/>
          </p:nvSpPr>
          <p:spPr bwMode="auto">
            <a:xfrm>
              <a:off x="3696" y="1392"/>
              <a:ext cx="0" cy="288"/>
            </a:xfrm>
            <a:prstGeom prst="line">
              <a:avLst/>
            </a:prstGeom>
            <a:noFill/>
            <a:ln w="28575">
              <a:solidFill>
                <a:schemeClr val="tx1"/>
              </a:solidFill>
              <a:round/>
              <a:headEnd/>
              <a:tailEnd type="triangle" w="med" len="med"/>
            </a:ln>
            <a:effectLst/>
          </p:spPr>
          <p:txBody>
            <a:bodyPr/>
            <a:lstStyle/>
            <a:p>
              <a:endParaRPr lang="en-US"/>
            </a:p>
          </p:txBody>
        </p:sp>
        <p:sp>
          <p:nvSpPr>
            <p:cNvPr id="1146976" name="Line 96"/>
            <p:cNvSpPr>
              <a:spLocks noChangeAspect="1" noChangeShapeType="1"/>
            </p:cNvSpPr>
            <p:nvPr/>
          </p:nvSpPr>
          <p:spPr bwMode="auto">
            <a:xfrm flipV="1">
              <a:off x="4320" y="1392"/>
              <a:ext cx="0" cy="288"/>
            </a:xfrm>
            <a:prstGeom prst="line">
              <a:avLst/>
            </a:prstGeom>
            <a:noFill/>
            <a:ln w="28575">
              <a:solidFill>
                <a:schemeClr val="tx1"/>
              </a:solidFill>
              <a:round/>
              <a:headEnd/>
              <a:tailEnd type="triangle" w="med" len="med"/>
            </a:ln>
            <a:effectLst/>
          </p:spPr>
          <p:txBody>
            <a:bodyPr/>
            <a:lstStyle/>
            <a:p>
              <a:endParaRPr lang="en-US"/>
            </a:p>
          </p:txBody>
        </p:sp>
        <p:sp>
          <p:nvSpPr>
            <p:cNvPr id="1146977" name="Line 97"/>
            <p:cNvSpPr>
              <a:spLocks noChangeAspect="1" noChangeShapeType="1"/>
            </p:cNvSpPr>
            <p:nvPr/>
          </p:nvSpPr>
          <p:spPr bwMode="auto">
            <a:xfrm>
              <a:off x="4416" y="1392"/>
              <a:ext cx="0" cy="288"/>
            </a:xfrm>
            <a:prstGeom prst="line">
              <a:avLst/>
            </a:prstGeom>
            <a:noFill/>
            <a:ln w="28575">
              <a:solidFill>
                <a:schemeClr val="tx1"/>
              </a:solidFill>
              <a:round/>
              <a:headEnd/>
              <a:tailEnd type="triangle" w="med" len="med"/>
            </a:ln>
            <a:effectLst/>
          </p:spPr>
          <p:txBody>
            <a:bodyPr/>
            <a:lstStyle/>
            <a:p>
              <a:endParaRPr lang="en-US"/>
            </a:p>
          </p:txBody>
        </p:sp>
        <p:sp>
          <p:nvSpPr>
            <p:cNvPr id="1146978" name="Line 98"/>
            <p:cNvSpPr>
              <a:spLocks noChangeAspect="1" noChangeShapeType="1"/>
            </p:cNvSpPr>
            <p:nvPr/>
          </p:nvSpPr>
          <p:spPr bwMode="auto">
            <a:xfrm flipV="1">
              <a:off x="5040" y="1392"/>
              <a:ext cx="0" cy="288"/>
            </a:xfrm>
            <a:prstGeom prst="line">
              <a:avLst/>
            </a:prstGeom>
            <a:noFill/>
            <a:ln w="28575">
              <a:solidFill>
                <a:schemeClr val="tx1"/>
              </a:solidFill>
              <a:round/>
              <a:headEnd/>
              <a:tailEnd type="triangle" w="med" len="med"/>
            </a:ln>
            <a:effectLst/>
          </p:spPr>
          <p:txBody>
            <a:bodyPr/>
            <a:lstStyle/>
            <a:p>
              <a:endParaRPr lang="en-US"/>
            </a:p>
          </p:txBody>
        </p:sp>
        <p:sp>
          <p:nvSpPr>
            <p:cNvPr id="1146979" name="Line 99"/>
            <p:cNvSpPr>
              <a:spLocks noChangeAspect="1" noChangeShapeType="1"/>
            </p:cNvSpPr>
            <p:nvPr/>
          </p:nvSpPr>
          <p:spPr bwMode="auto">
            <a:xfrm>
              <a:off x="5136" y="1392"/>
              <a:ext cx="0" cy="288"/>
            </a:xfrm>
            <a:prstGeom prst="line">
              <a:avLst/>
            </a:prstGeom>
            <a:noFill/>
            <a:ln w="28575">
              <a:solidFill>
                <a:schemeClr val="tx1"/>
              </a:solidFill>
              <a:round/>
              <a:headEnd/>
              <a:tailEnd type="triangle" w="med" len="med"/>
            </a:ln>
            <a:effectLst/>
          </p:spPr>
          <p:txBody>
            <a:bodyPr/>
            <a:lstStyle/>
            <a:p>
              <a:endParaRPr lang="en-US"/>
            </a:p>
          </p:txBody>
        </p:sp>
        <p:sp>
          <p:nvSpPr>
            <p:cNvPr id="1146980" name="Line 100"/>
            <p:cNvSpPr>
              <a:spLocks noChangeAspect="1" noChangeShapeType="1"/>
            </p:cNvSpPr>
            <p:nvPr/>
          </p:nvSpPr>
          <p:spPr bwMode="auto">
            <a:xfrm>
              <a:off x="2928" y="1392"/>
              <a:ext cx="0" cy="288"/>
            </a:xfrm>
            <a:prstGeom prst="line">
              <a:avLst/>
            </a:prstGeom>
            <a:noFill/>
            <a:ln w="28575">
              <a:solidFill>
                <a:schemeClr val="tx1"/>
              </a:solidFill>
              <a:round/>
              <a:headEnd/>
              <a:tailEnd type="triangle" w="med" len="med"/>
            </a:ln>
            <a:effectLst/>
          </p:spPr>
          <p:txBody>
            <a:bodyPr/>
            <a:lstStyle/>
            <a:p>
              <a:endParaRPr lang="en-US"/>
            </a:p>
          </p:txBody>
        </p:sp>
      </p:grpSp>
      <p:sp>
        <p:nvSpPr>
          <p:cNvPr id="1146981" name="AutoShape 101"/>
          <p:cNvSpPr>
            <a:spLocks noChangeAspect="1" noChangeArrowheads="1"/>
          </p:cNvSpPr>
          <p:nvPr/>
        </p:nvSpPr>
        <p:spPr bwMode="auto">
          <a:xfrm>
            <a:off x="3419475" y="5013325"/>
            <a:ext cx="731838" cy="731838"/>
          </a:xfrm>
          <a:custGeom>
            <a:avLst/>
            <a:gdLst>
              <a:gd name="G0" fmla="+- -1270384 0 0"/>
              <a:gd name="G1" fmla="+- -11229432 0 0"/>
              <a:gd name="G2" fmla="+- -1270384 0 -11229432"/>
              <a:gd name="G3" fmla="+- 10800 0 0"/>
              <a:gd name="G4" fmla="+- 0 0 -1270384"/>
              <a:gd name="T0" fmla="*/ 360 256 1"/>
              <a:gd name="T1" fmla="*/ 0 256 1"/>
              <a:gd name="G5" fmla="+- G2 T0 T1"/>
              <a:gd name="G6" fmla="?: G2 G2 G5"/>
              <a:gd name="G7" fmla="+- 0 0 G6"/>
              <a:gd name="G8" fmla="+- 8586 0 0"/>
              <a:gd name="G9" fmla="+- 0 0 -11229432"/>
              <a:gd name="G10" fmla="+- 8586 0 2700"/>
              <a:gd name="G11" fmla="cos G10 -1270384"/>
              <a:gd name="G12" fmla="sin G10 -1270384"/>
              <a:gd name="G13" fmla="cos 13500 -1270384"/>
              <a:gd name="G14" fmla="sin 13500 -1270384"/>
              <a:gd name="G15" fmla="+- G11 10800 0"/>
              <a:gd name="G16" fmla="+- G12 10800 0"/>
              <a:gd name="G17" fmla="+- G13 10800 0"/>
              <a:gd name="G18" fmla="+- G14 10800 0"/>
              <a:gd name="G19" fmla="*/ 8586 1 2"/>
              <a:gd name="G20" fmla="+- G19 5400 0"/>
              <a:gd name="G21" fmla="cos G20 -1270384"/>
              <a:gd name="G22" fmla="sin G20 -1270384"/>
              <a:gd name="G23" fmla="+- G21 10800 0"/>
              <a:gd name="G24" fmla="+- G12 G23 G22"/>
              <a:gd name="G25" fmla="+- G22 G23 G11"/>
              <a:gd name="G26" fmla="cos 10800 -1270384"/>
              <a:gd name="G27" fmla="sin 10800 -1270384"/>
              <a:gd name="G28" fmla="cos 8586 -1270384"/>
              <a:gd name="G29" fmla="sin 8586 -1270384"/>
              <a:gd name="G30" fmla="+- G26 10800 0"/>
              <a:gd name="G31" fmla="+- G27 10800 0"/>
              <a:gd name="G32" fmla="+- G28 10800 0"/>
              <a:gd name="G33" fmla="+- G29 10800 0"/>
              <a:gd name="G34" fmla="+- G19 5400 0"/>
              <a:gd name="G35" fmla="cos G34 -11229432"/>
              <a:gd name="G36" fmla="sin G34 -11229432"/>
              <a:gd name="G37" fmla="+/ -11229432 -1270384 2"/>
              <a:gd name="T2" fmla="*/ 180 256 1"/>
              <a:gd name="T3" fmla="*/ 0 256 1"/>
              <a:gd name="G38" fmla="+- G37 T2 T3"/>
              <a:gd name="G39" fmla="?: G2 G37 G38"/>
              <a:gd name="G40" fmla="cos 10800 G39"/>
              <a:gd name="G41" fmla="sin 10800 G39"/>
              <a:gd name="G42" fmla="cos 8586 G39"/>
              <a:gd name="G43" fmla="sin 8586 G39"/>
              <a:gd name="G44" fmla="+- G40 10800 0"/>
              <a:gd name="G45" fmla="+- G41 10800 0"/>
              <a:gd name="G46" fmla="+- G42 10800 0"/>
              <a:gd name="G47" fmla="+- G43 10800 0"/>
              <a:gd name="G48" fmla="+- G35 10800 0"/>
              <a:gd name="G49" fmla="+- G36 10800 0"/>
              <a:gd name="T4" fmla="*/ 9790 w 21600"/>
              <a:gd name="T5" fmla="*/ 47 h 21600"/>
              <a:gd name="T6" fmla="*/ 1217 w 21600"/>
              <a:gd name="T7" fmla="*/ 9341 h 21600"/>
              <a:gd name="T8" fmla="*/ 9997 w 21600"/>
              <a:gd name="T9" fmla="*/ 2251 h 21600"/>
              <a:gd name="T10" fmla="*/ 23534 w 21600"/>
              <a:gd name="T11" fmla="*/ 6319 h 21600"/>
              <a:gd name="T12" fmla="*/ 21207 w 21600"/>
              <a:gd name="T13" fmla="*/ 11173 h 21600"/>
              <a:gd name="T14" fmla="*/ 16352 w 21600"/>
              <a:gd name="T15" fmla="*/ 884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899" y="7950"/>
                </a:moveTo>
                <a:cubicBezTo>
                  <a:pt x="17690" y="4513"/>
                  <a:pt x="14443" y="2214"/>
                  <a:pt x="10800" y="2214"/>
                </a:cubicBezTo>
                <a:cubicBezTo>
                  <a:pt x="6556" y="2213"/>
                  <a:pt x="2950" y="5313"/>
                  <a:pt x="2311" y="9508"/>
                </a:cubicBezTo>
                <a:lnTo>
                  <a:pt x="122" y="9175"/>
                </a:lnTo>
                <a:cubicBezTo>
                  <a:pt x="925" y="3898"/>
                  <a:pt x="5462" y="-1"/>
                  <a:pt x="10800" y="0"/>
                </a:cubicBezTo>
                <a:cubicBezTo>
                  <a:pt x="15382" y="0"/>
                  <a:pt x="19466" y="2892"/>
                  <a:pt x="20987" y="7215"/>
                </a:cubicBezTo>
                <a:lnTo>
                  <a:pt x="23534" y="6319"/>
                </a:lnTo>
                <a:lnTo>
                  <a:pt x="21207" y="11173"/>
                </a:lnTo>
                <a:lnTo>
                  <a:pt x="16352" y="8846"/>
                </a:lnTo>
                <a:lnTo>
                  <a:pt x="18899" y="7950"/>
                </a:lnTo>
                <a:close/>
              </a:path>
            </a:pathLst>
          </a:custGeom>
          <a:gradFill rotWithShape="1">
            <a:gsLst>
              <a:gs pos="0">
                <a:srgbClr val="FFFFFF"/>
              </a:gs>
              <a:gs pos="50000">
                <a:srgbClr val="FF0000"/>
              </a:gs>
              <a:gs pos="100000">
                <a:srgbClr val="FFFFFF"/>
              </a:gs>
            </a:gsLst>
            <a:lin ang="5400000" scaled="1"/>
          </a:gradFill>
          <a:ln w="9525">
            <a:solidFill>
              <a:srgbClr val="FF0000"/>
            </a:solidFill>
            <a:miter lim="800000"/>
            <a:headEnd/>
            <a:tailEnd/>
          </a:ln>
          <a:effectLst/>
        </p:spPr>
        <p:txBody>
          <a:bodyPr wrap="none" anchor="ctr"/>
          <a:lstStyle/>
          <a:p>
            <a:endParaRPr lang="en-US"/>
          </a:p>
        </p:txBody>
      </p:sp>
      <p:sp>
        <p:nvSpPr>
          <p:cNvPr id="1146982" name="Line 102"/>
          <p:cNvSpPr>
            <a:spLocks noChangeAspect="1" noChangeShapeType="1"/>
          </p:cNvSpPr>
          <p:nvPr/>
        </p:nvSpPr>
        <p:spPr bwMode="auto">
          <a:xfrm flipV="1">
            <a:off x="4359275" y="5567363"/>
            <a:ext cx="1588" cy="365125"/>
          </a:xfrm>
          <a:prstGeom prst="line">
            <a:avLst/>
          </a:prstGeom>
          <a:noFill/>
          <a:ln w="28575">
            <a:solidFill>
              <a:schemeClr val="tx1"/>
            </a:solidFill>
            <a:round/>
            <a:headEnd/>
            <a:tailEnd type="triangle" w="med" len="med"/>
          </a:ln>
          <a:effectLst/>
        </p:spPr>
        <p:txBody>
          <a:bodyPr/>
          <a:lstStyle/>
          <a:p>
            <a:endParaRPr lang="en-US"/>
          </a:p>
        </p:txBody>
      </p:sp>
      <p:sp>
        <p:nvSpPr>
          <p:cNvPr id="1146983" name="Rectangle 103"/>
          <p:cNvSpPr>
            <a:spLocks noChangeAspect="1" noChangeArrowheads="1"/>
          </p:cNvSpPr>
          <p:nvPr/>
        </p:nvSpPr>
        <p:spPr bwMode="auto">
          <a:xfrm>
            <a:off x="1006475" y="6100763"/>
            <a:ext cx="7070725" cy="731837"/>
          </a:xfrm>
          <a:prstGeom prst="rect">
            <a:avLst/>
          </a:prstGeom>
          <a:noFill/>
          <a:ln w="9525">
            <a:noFill/>
            <a:miter lim="800000"/>
            <a:headEnd/>
            <a:tailEnd/>
          </a:ln>
          <a:effectLst/>
        </p:spPr>
        <p:txBody>
          <a:bodyPr/>
          <a:lstStyle/>
          <a:p>
            <a:pPr algn="ctr" eaLnBrk="0" hangingPunct="0">
              <a:spcBef>
                <a:spcPct val="5000"/>
              </a:spcBef>
            </a:pPr>
            <a:r>
              <a:rPr lang="en-US" sz="2800">
                <a:solidFill>
                  <a:srgbClr val="000099"/>
                </a:solidFill>
              </a:rPr>
              <a:t>LiF is ionic (metal + non-metal)</a:t>
            </a:r>
          </a:p>
        </p:txBody>
      </p:sp>
      <p:sp>
        <p:nvSpPr>
          <p:cNvPr id="1146984" name="Text Box 104"/>
          <p:cNvSpPr txBox="1">
            <a:spLocks noChangeAspect="1" noChangeArrowheads="1"/>
          </p:cNvSpPr>
          <p:nvPr/>
        </p:nvSpPr>
        <p:spPr bwMode="auto">
          <a:xfrm>
            <a:off x="8391525" y="5443538"/>
            <a:ext cx="395288" cy="561975"/>
          </a:xfrm>
          <a:prstGeom prst="rect">
            <a:avLst/>
          </a:prstGeom>
          <a:noFill/>
          <a:ln w="9525">
            <a:noFill/>
            <a:miter lim="800000"/>
            <a:headEnd/>
            <a:tailEnd/>
          </a:ln>
          <a:effectLst/>
        </p:spPr>
        <p:txBody>
          <a:bodyPr wrap="none"/>
          <a:lstStyle/>
          <a:p>
            <a:r>
              <a:rPr lang="en-US" sz="3600" b="1">
                <a:solidFill>
                  <a:schemeClr val="hlink"/>
                </a:solidFill>
              </a:rPr>
              <a:t>F</a:t>
            </a:r>
          </a:p>
        </p:txBody>
      </p:sp>
      <p:sp>
        <p:nvSpPr>
          <p:cNvPr id="1146985" name="Text Box 105"/>
          <p:cNvSpPr txBox="1">
            <a:spLocks noChangeAspect="1" noChangeArrowheads="1"/>
          </p:cNvSpPr>
          <p:nvPr/>
        </p:nvSpPr>
        <p:spPr bwMode="auto">
          <a:xfrm>
            <a:off x="176213" y="5451475"/>
            <a:ext cx="508000" cy="561975"/>
          </a:xfrm>
          <a:prstGeom prst="rect">
            <a:avLst/>
          </a:prstGeom>
          <a:noFill/>
          <a:ln w="9525">
            <a:noFill/>
            <a:miter lim="800000"/>
            <a:headEnd/>
            <a:tailEnd/>
          </a:ln>
          <a:effectLst/>
        </p:spPr>
        <p:txBody>
          <a:bodyPr wrap="none"/>
          <a:lstStyle/>
          <a:p>
            <a:r>
              <a:rPr lang="en-US" sz="3600" b="1">
                <a:solidFill>
                  <a:schemeClr val="hlink"/>
                </a:solidFill>
              </a:rPr>
              <a:t>Li</a:t>
            </a:r>
          </a:p>
        </p:txBody>
      </p:sp>
      <p:sp>
        <p:nvSpPr>
          <p:cNvPr id="1146986" name="Text Box 106"/>
          <p:cNvSpPr txBox="1">
            <a:spLocks noChangeAspect="1" noChangeArrowheads="1"/>
          </p:cNvSpPr>
          <p:nvPr/>
        </p:nvSpPr>
        <p:spPr bwMode="auto">
          <a:xfrm>
            <a:off x="2882900" y="4689475"/>
            <a:ext cx="1173163" cy="293688"/>
          </a:xfrm>
          <a:prstGeom prst="rect">
            <a:avLst/>
          </a:prstGeom>
          <a:noFill/>
          <a:ln w="9525">
            <a:noFill/>
            <a:miter lim="800000"/>
            <a:headEnd/>
            <a:tailEnd/>
          </a:ln>
          <a:effectLst/>
        </p:spPr>
        <p:txBody>
          <a:bodyPr wrap="none"/>
          <a:lstStyle/>
          <a:p>
            <a:r>
              <a:rPr lang="en-US" i="1">
                <a:solidFill>
                  <a:srgbClr val="FF0000"/>
                </a:solidFill>
              </a:rPr>
              <a:t>electron transfer</a:t>
            </a:r>
          </a:p>
        </p:txBody>
      </p:sp>
      <p:grpSp>
        <p:nvGrpSpPr>
          <p:cNvPr id="1146991" name="Group 111"/>
          <p:cNvGrpSpPr>
            <a:grpSpLocks/>
          </p:cNvGrpSpPr>
          <p:nvPr/>
        </p:nvGrpSpPr>
        <p:grpSpPr bwMode="auto">
          <a:xfrm>
            <a:off x="635000" y="5427663"/>
            <a:ext cx="8451850" cy="373062"/>
            <a:chOff x="400" y="3419"/>
            <a:chExt cx="5324" cy="235"/>
          </a:xfrm>
        </p:grpSpPr>
        <p:sp>
          <p:nvSpPr>
            <p:cNvPr id="1146987" name="Text Box 107"/>
            <p:cNvSpPr txBox="1">
              <a:spLocks noChangeAspect="1" noChangeArrowheads="1"/>
            </p:cNvSpPr>
            <p:nvPr/>
          </p:nvSpPr>
          <p:spPr bwMode="auto">
            <a:xfrm>
              <a:off x="400" y="3419"/>
              <a:ext cx="280" cy="231"/>
            </a:xfrm>
            <a:prstGeom prst="rect">
              <a:avLst/>
            </a:prstGeom>
            <a:noFill/>
            <a:ln w="9525">
              <a:noFill/>
              <a:miter lim="800000"/>
              <a:headEnd/>
              <a:tailEnd/>
            </a:ln>
            <a:effectLst/>
          </p:spPr>
          <p:txBody>
            <a:bodyPr wrap="none">
              <a:spAutoFit/>
            </a:bodyPr>
            <a:lstStyle/>
            <a:p>
              <a:r>
                <a:rPr lang="en-US">
                  <a:solidFill>
                    <a:srgbClr val="FF0000"/>
                  </a:solidFill>
                </a:rPr>
                <a:t>1+</a:t>
              </a:r>
            </a:p>
          </p:txBody>
        </p:sp>
        <p:sp>
          <p:nvSpPr>
            <p:cNvPr id="1146988" name="Text Box 108"/>
            <p:cNvSpPr txBox="1">
              <a:spLocks noChangeAspect="1" noChangeArrowheads="1"/>
            </p:cNvSpPr>
            <p:nvPr/>
          </p:nvSpPr>
          <p:spPr bwMode="auto">
            <a:xfrm>
              <a:off x="5480" y="3423"/>
              <a:ext cx="244" cy="231"/>
            </a:xfrm>
            <a:prstGeom prst="rect">
              <a:avLst/>
            </a:prstGeom>
            <a:noFill/>
            <a:ln w="9525">
              <a:noFill/>
              <a:miter lim="800000"/>
              <a:headEnd/>
              <a:tailEnd/>
            </a:ln>
            <a:effectLst/>
          </p:spPr>
          <p:txBody>
            <a:bodyPr wrap="none">
              <a:spAutoFit/>
            </a:bodyPr>
            <a:lstStyle/>
            <a:p>
              <a:r>
                <a:rPr lang="en-US">
                  <a:solidFill>
                    <a:srgbClr val="FF0000"/>
                  </a:solidFill>
                </a:rPr>
                <a:t>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46883">
                                            <p:txEl>
                                              <p:pRg st="0" end="0"/>
                                            </p:txEl>
                                          </p:spTgt>
                                        </p:tgtEl>
                                        <p:attrNameLst>
                                          <p:attrName>style.visibility</p:attrName>
                                        </p:attrNameLst>
                                      </p:cBhvr>
                                      <p:to>
                                        <p:strVal val="visible"/>
                                      </p:to>
                                    </p:set>
                                    <p:animEffect transition="in" filter="wipe(left)">
                                      <p:cBhvr>
                                        <p:cTn id="7" dur="500"/>
                                        <p:tgtEl>
                                          <p:spTgt spid="1146883">
                                            <p:txEl>
                                              <p:pRg st="0" end="0"/>
                                            </p:txEl>
                                          </p:spTgt>
                                        </p:tgtEl>
                                      </p:cBhvr>
                                    </p:animEffect>
                                  </p:childTnLst>
                                  <p:subTnLst>
                                    <p:animClr clrSpc="rgb" dir="cw">
                                      <p:cBhvr override="childStyle">
                                        <p:cTn dur="1" fill="hold" display="0" masterRel="nextClick" afterEffect="1"/>
                                        <p:tgtEl>
                                          <p:spTgt spid="1146883">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46884"/>
                                        </p:tgtEl>
                                        <p:attrNameLst>
                                          <p:attrName>style.visibility</p:attrName>
                                        </p:attrNameLst>
                                      </p:cBhvr>
                                      <p:to>
                                        <p:strVal val="visible"/>
                                      </p:to>
                                    </p:set>
                                    <p:animEffect transition="in" filter="wipe(left)">
                                      <p:cBhvr>
                                        <p:cTn id="12" dur="500"/>
                                        <p:tgtEl>
                                          <p:spTgt spid="114688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46893"/>
                                        </p:tgtEl>
                                        <p:attrNameLst>
                                          <p:attrName>style.visibility</p:attrName>
                                        </p:attrNameLst>
                                      </p:cBhvr>
                                      <p:to>
                                        <p:strVal val="visible"/>
                                      </p:to>
                                    </p:set>
                                    <p:animEffect transition="in" filter="dissolve">
                                      <p:cBhvr>
                                        <p:cTn id="17" dur="500"/>
                                        <p:tgtEl>
                                          <p:spTgt spid="1146893"/>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146894"/>
                                        </p:tgtEl>
                                        <p:attrNameLst>
                                          <p:attrName>style.visibility</p:attrName>
                                        </p:attrNameLst>
                                      </p:cBhvr>
                                      <p:to>
                                        <p:strVal val="visible"/>
                                      </p:to>
                                    </p:set>
                                    <p:animEffect transition="in" filter="dissolve">
                                      <p:cBhvr>
                                        <p:cTn id="21" dur="500"/>
                                        <p:tgtEl>
                                          <p:spTgt spid="1146894"/>
                                        </p:tgtEl>
                                      </p:cBhvr>
                                    </p:animEffect>
                                  </p:childTnLst>
                                </p:cTn>
                              </p:par>
                            </p:childTnLst>
                          </p:cTn>
                        </p:par>
                        <p:par>
                          <p:cTn id="22" fill="hold">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1146895"/>
                                        </p:tgtEl>
                                        <p:attrNameLst>
                                          <p:attrName>style.visibility</p:attrName>
                                        </p:attrNameLst>
                                      </p:cBhvr>
                                      <p:to>
                                        <p:strVal val="visible"/>
                                      </p:to>
                                    </p:set>
                                    <p:animEffect transition="in" filter="dissolve">
                                      <p:cBhvr>
                                        <p:cTn id="25" dur="500"/>
                                        <p:tgtEl>
                                          <p:spTgt spid="1146895"/>
                                        </p:tgtEl>
                                      </p:cBhvr>
                                    </p:animEffect>
                                  </p:childTnLst>
                                </p:cTn>
                              </p:par>
                            </p:childTnLst>
                          </p:cTn>
                        </p:par>
                        <p:par>
                          <p:cTn id="26" fill="hold">
                            <p:stCondLst>
                              <p:cond delay="1500"/>
                            </p:stCondLst>
                            <p:childTnLst>
                              <p:par>
                                <p:cTn id="27" presetID="9" presetClass="entr" presetSubtype="0" fill="hold" grpId="0" nodeType="afterEffect">
                                  <p:stCondLst>
                                    <p:cond delay="0"/>
                                  </p:stCondLst>
                                  <p:childTnLst>
                                    <p:set>
                                      <p:cBhvr>
                                        <p:cTn id="28" dur="1" fill="hold">
                                          <p:stCondLst>
                                            <p:cond delay="0"/>
                                          </p:stCondLst>
                                        </p:cTn>
                                        <p:tgtEl>
                                          <p:spTgt spid="1146896"/>
                                        </p:tgtEl>
                                        <p:attrNameLst>
                                          <p:attrName>style.visibility</p:attrName>
                                        </p:attrNameLst>
                                      </p:cBhvr>
                                      <p:to>
                                        <p:strVal val="visible"/>
                                      </p:to>
                                    </p:set>
                                    <p:animEffect transition="in" filter="dissolve">
                                      <p:cBhvr>
                                        <p:cTn id="29" dur="500"/>
                                        <p:tgtEl>
                                          <p:spTgt spid="1146896"/>
                                        </p:tgtEl>
                                      </p:cBhvr>
                                    </p:animEffect>
                                  </p:childTnLst>
                                </p:cTn>
                              </p:par>
                            </p:childTnLst>
                          </p:cTn>
                        </p:par>
                        <p:par>
                          <p:cTn id="30" fill="hold">
                            <p:stCondLst>
                              <p:cond delay="2000"/>
                            </p:stCondLst>
                            <p:childTnLst>
                              <p:par>
                                <p:cTn id="31" presetID="9" presetClass="entr" presetSubtype="0" fill="hold" grpId="0" nodeType="afterEffect">
                                  <p:stCondLst>
                                    <p:cond delay="0"/>
                                  </p:stCondLst>
                                  <p:childTnLst>
                                    <p:set>
                                      <p:cBhvr>
                                        <p:cTn id="32" dur="1" fill="hold">
                                          <p:stCondLst>
                                            <p:cond delay="0"/>
                                          </p:stCondLst>
                                        </p:cTn>
                                        <p:tgtEl>
                                          <p:spTgt spid="1146897"/>
                                        </p:tgtEl>
                                        <p:attrNameLst>
                                          <p:attrName>style.visibility</p:attrName>
                                        </p:attrNameLst>
                                      </p:cBhvr>
                                      <p:to>
                                        <p:strVal val="visible"/>
                                      </p:to>
                                    </p:set>
                                    <p:animEffect transition="in" filter="dissolve">
                                      <p:cBhvr>
                                        <p:cTn id="33" dur="500"/>
                                        <p:tgtEl>
                                          <p:spTgt spid="1146897"/>
                                        </p:tgtEl>
                                      </p:cBhvr>
                                    </p:animEffect>
                                  </p:childTnLst>
                                </p:cTn>
                              </p:par>
                            </p:childTnLst>
                          </p:cTn>
                        </p:par>
                        <p:par>
                          <p:cTn id="34" fill="hold">
                            <p:stCondLst>
                              <p:cond delay="2500"/>
                            </p:stCondLst>
                            <p:childTnLst>
                              <p:par>
                                <p:cTn id="35" presetID="9" presetClass="entr" presetSubtype="0" fill="hold" grpId="0" nodeType="afterEffect">
                                  <p:stCondLst>
                                    <p:cond delay="0"/>
                                  </p:stCondLst>
                                  <p:childTnLst>
                                    <p:set>
                                      <p:cBhvr>
                                        <p:cTn id="36" dur="1" fill="hold">
                                          <p:stCondLst>
                                            <p:cond delay="0"/>
                                          </p:stCondLst>
                                        </p:cTn>
                                        <p:tgtEl>
                                          <p:spTgt spid="1146898"/>
                                        </p:tgtEl>
                                        <p:attrNameLst>
                                          <p:attrName>style.visibility</p:attrName>
                                        </p:attrNameLst>
                                      </p:cBhvr>
                                      <p:to>
                                        <p:strVal val="visible"/>
                                      </p:to>
                                    </p:set>
                                    <p:animEffect transition="in" filter="dissolve">
                                      <p:cBhvr>
                                        <p:cTn id="37" dur="500"/>
                                        <p:tgtEl>
                                          <p:spTgt spid="1146898"/>
                                        </p:tgtEl>
                                      </p:cBhvr>
                                    </p:animEffect>
                                  </p:childTnLst>
                                </p:cTn>
                              </p:par>
                            </p:childTnLst>
                          </p:cTn>
                        </p:par>
                        <p:par>
                          <p:cTn id="38" fill="hold">
                            <p:stCondLst>
                              <p:cond delay="3000"/>
                            </p:stCondLst>
                            <p:childTnLst>
                              <p:par>
                                <p:cTn id="39" presetID="9" presetClass="entr" presetSubtype="0" fill="hold" grpId="0" nodeType="afterEffect">
                                  <p:stCondLst>
                                    <p:cond delay="0"/>
                                  </p:stCondLst>
                                  <p:childTnLst>
                                    <p:set>
                                      <p:cBhvr>
                                        <p:cTn id="40" dur="1" fill="hold">
                                          <p:stCondLst>
                                            <p:cond delay="0"/>
                                          </p:stCondLst>
                                        </p:cTn>
                                        <p:tgtEl>
                                          <p:spTgt spid="1146899"/>
                                        </p:tgtEl>
                                        <p:attrNameLst>
                                          <p:attrName>style.visibility</p:attrName>
                                        </p:attrNameLst>
                                      </p:cBhvr>
                                      <p:to>
                                        <p:strVal val="visible"/>
                                      </p:to>
                                    </p:set>
                                    <p:animEffect transition="in" filter="dissolve">
                                      <p:cBhvr>
                                        <p:cTn id="41" dur="500"/>
                                        <p:tgtEl>
                                          <p:spTgt spid="1146899"/>
                                        </p:tgtEl>
                                      </p:cBhvr>
                                    </p:animEffect>
                                  </p:childTnLst>
                                </p:cTn>
                              </p:par>
                            </p:childTnLst>
                          </p:cTn>
                        </p:par>
                        <p:par>
                          <p:cTn id="42" fill="hold">
                            <p:stCondLst>
                              <p:cond delay="3500"/>
                            </p:stCondLst>
                            <p:childTnLst>
                              <p:par>
                                <p:cTn id="43" presetID="9" presetClass="entr" presetSubtype="0" fill="hold" grpId="0" nodeType="afterEffect">
                                  <p:stCondLst>
                                    <p:cond delay="0"/>
                                  </p:stCondLst>
                                  <p:childTnLst>
                                    <p:set>
                                      <p:cBhvr>
                                        <p:cTn id="44" dur="1" fill="hold">
                                          <p:stCondLst>
                                            <p:cond delay="0"/>
                                          </p:stCondLst>
                                        </p:cTn>
                                        <p:tgtEl>
                                          <p:spTgt spid="1146900"/>
                                        </p:tgtEl>
                                        <p:attrNameLst>
                                          <p:attrName>style.visibility</p:attrName>
                                        </p:attrNameLst>
                                      </p:cBhvr>
                                      <p:to>
                                        <p:strVal val="visible"/>
                                      </p:to>
                                    </p:set>
                                    <p:animEffect transition="in" filter="dissolve">
                                      <p:cBhvr>
                                        <p:cTn id="45" dur="500"/>
                                        <p:tgtEl>
                                          <p:spTgt spid="1146900"/>
                                        </p:tgtEl>
                                      </p:cBhvr>
                                    </p:animEffect>
                                  </p:childTnLst>
                                </p:cTn>
                              </p:par>
                            </p:childTnLst>
                          </p:cTn>
                        </p:par>
                        <p:par>
                          <p:cTn id="46" fill="hold">
                            <p:stCondLst>
                              <p:cond delay="4000"/>
                            </p:stCondLst>
                            <p:childTnLst>
                              <p:par>
                                <p:cTn id="47" presetID="9" presetClass="entr" presetSubtype="0" fill="hold" grpId="0" nodeType="afterEffect">
                                  <p:stCondLst>
                                    <p:cond delay="0"/>
                                  </p:stCondLst>
                                  <p:childTnLst>
                                    <p:set>
                                      <p:cBhvr>
                                        <p:cTn id="48" dur="1" fill="hold">
                                          <p:stCondLst>
                                            <p:cond delay="0"/>
                                          </p:stCondLst>
                                        </p:cTn>
                                        <p:tgtEl>
                                          <p:spTgt spid="1146901"/>
                                        </p:tgtEl>
                                        <p:attrNameLst>
                                          <p:attrName>style.visibility</p:attrName>
                                        </p:attrNameLst>
                                      </p:cBhvr>
                                      <p:to>
                                        <p:strVal val="visible"/>
                                      </p:to>
                                    </p:set>
                                    <p:animEffect transition="in" filter="dissolve">
                                      <p:cBhvr>
                                        <p:cTn id="49" dur="500"/>
                                        <p:tgtEl>
                                          <p:spTgt spid="114690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1146902"/>
                                        </p:tgtEl>
                                        <p:attrNameLst>
                                          <p:attrName>style.visibility</p:attrName>
                                        </p:attrNameLst>
                                      </p:cBhvr>
                                      <p:to>
                                        <p:strVal val="visible"/>
                                      </p:to>
                                    </p:set>
                                    <p:animEffect transition="in" filter="wipe(right)">
                                      <p:cBhvr>
                                        <p:cTn id="54" dur="500"/>
                                        <p:tgtEl>
                                          <p:spTgt spid="1146902"/>
                                        </p:tgtEl>
                                      </p:cBhvr>
                                    </p:animEffect>
                                  </p:childTnLst>
                                </p:cTn>
                              </p:par>
                            </p:childTnLst>
                          </p:cTn>
                        </p:par>
                      </p:childTnLst>
                    </p:cTn>
                  </p:par>
                  <p:par>
                    <p:cTn id="55" fill="hold">
                      <p:stCondLst>
                        <p:cond delay="indefinite"/>
                      </p:stCondLst>
                      <p:childTnLst>
                        <p:par>
                          <p:cTn id="56" fill="hold">
                            <p:stCondLst>
                              <p:cond delay="0"/>
                            </p:stCondLst>
                            <p:childTnLst>
                              <p:par>
                                <p:cTn id="57" presetID="11" presetClass="entr" presetSubtype="0" fill="hold" grpId="0" nodeType="clickEffect">
                                  <p:stCondLst>
                                    <p:cond delay="0"/>
                                  </p:stCondLst>
                                  <p:childTnLst>
                                    <p:set>
                                      <p:cBhvr>
                                        <p:cTn id="58" dur="500">
                                          <p:stCondLst>
                                            <p:cond delay="0"/>
                                          </p:stCondLst>
                                        </p:cTn>
                                        <p:tgtEl>
                                          <p:spTgt spid="1146921"/>
                                        </p:tgtEl>
                                        <p:attrNameLst>
                                          <p:attrName>style.visibility</p:attrName>
                                        </p:attrNameLst>
                                      </p:cBhvr>
                                      <p:to>
                                        <p:strVal val="visible"/>
                                      </p:to>
                                    </p:set>
                                  </p:childTnLst>
                                </p:cTn>
                              </p:par>
                            </p:childTnLst>
                          </p:cTn>
                        </p:par>
                        <p:par>
                          <p:cTn id="59" fill="hold">
                            <p:stCondLst>
                              <p:cond delay="500"/>
                            </p:stCondLst>
                            <p:childTnLst>
                              <p:par>
                                <p:cTn id="60" presetID="11" presetClass="entr" presetSubtype="0" fill="hold" grpId="0" nodeType="afterEffect">
                                  <p:stCondLst>
                                    <p:cond delay="1000"/>
                                  </p:stCondLst>
                                  <p:childTnLst>
                                    <p:set>
                                      <p:cBhvr>
                                        <p:cTn id="61" dur="500">
                                          <p:stCondLst>
                                            <p:cond delay="0"/>
                                          </p:stCondLst>
                                        </p:cTn>
                                        <p:tgtEl>
                                          <p:spTgt spid="1146922"/>
                                        </p:tgtEl>
                                        <p:attrNameLst>
                                          <p:attrName>style.visibility</p:attrName>
                                        </p:attrNameLst>
                                      </p:cBhvr>
                                      <p:to>
                                        <p:strVal val="visible"/>
                                      </p:to>
                                    </p:set>
                                  </p:childTnLst>
                                </p:cTn>
                              </p:par>
                            </p:childTnLst>
                          </p:cTn>
                        </p:par>
                        <p:par>
                          <p:cTn id="62" fill="hold">
                            <p:stCondLst>
                              <p:cond delay="2000"/>
                            </p:stCondLst>
                            <p:childTnLst>
                              <p:par>
                                <p:cTn id="63" presetID="1" presetClass="entr" presetSubtype="0" fill="hold" grpId="0" nodeType="afterEffect">
                                  <p:stCondLst>
                                    <p:cond delay="1000"/>
                                  </p:stCondLst>
                                  <p:childTnLst>
                                    <p:set>
                                      <p:cBhvr>
                                        <p:cTn id="64" dur="1" fill="hold">
                                          <p:stCondLst>
                                            <p:cond delay="499"/>
                                          </p:stCondLst>
                                        </p:cTn>
                                        <p:tgtEl>
                                          <p:spTgt spid="114692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146951">
                                            <p:txEl>
                                              <p:pRg st="0" end="0"/>
                                            </p:txEl>
                                          </p:spTgt>
                                        </p:tgtEl>
                                        <p:attrNameLst>
                                          <p:attrName>style.visibility</p:attrName>
                                        </p:attrNameLst>
                                      </p:cBhvr>
                                      <p:to>
                                        <p:strVal val="visible"/>
                                      </p:to>
                                    </p:set>
                                    <p:animEffect transition="in" filter="wipe(left)">
                                      <p:cBhvr>
                                        <p:cTn id="69" dur="500"/>
                                        <p:tgtEl>
                                          <p:spTgt spid="1146951">
                                            <p:txEl>
                                              <p:pRg st="0" end="0"/>
                                            </p:txEl>
                                          </p:spTgt>
                                        </p:tgtEl>
                                      </p:cBhvr>
                                    </p:animEffect>
                                  </p:childTnLst>
                                  <p:subTnLst>
                                    <p:animClr clrSpc="rgb" dir="cw">
                                      <p:cBhvr override="childStyle">
                                        <p:cTn dur="1" fill="hold" display="0" masterRel="nextClick" afterEffect="1"/>
                                        <p:tgtEl>
                                          <p:spTgt spid="1146951">
                                            <p:txEl>
                                              <p:pRg st="0" end="0"/>
                                            </p:txEl>
                                          </p:spTgt>
                                        </p:tgtEl>
                                        <p:attrNameLst>
                                          <p:attrName>ppt_c</p:attrName>
                                        </p:attrNameLst>
                                      </p:cBhvr>
                                      <p:to>
                                        <a:schemeClr val="tx1"/>
                                      </p:to>
                                    </p:animClr>
                                  </p:sub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146924"/>
                                        </p:tgtEl>
                                        <p:attrNameLst>
                                          <p:attrName>style.visibility</p:attrName>
                                        </p:attrNameLst>
                                      </p:cBhvr>
                                      <p:to>
                                        <p:strVal val="visible"/>
                                      </p:to>
                                    </p:set>
                                    <p:animEffect transition="in" filter="wipe(left)">
                                      <p:cBhvr>
                                        <p:cTn id="74" dur="500"/>
                                        <p:tgtEl>
                                          <p:spTgt spid="1146924"/>
                                        </p:tgtEl>
                                      </p:cBhvr>
                                    </p:animEffect>
                                  </p:childTnLst>
                                </p:cTn>
                              </p:par>
                            </p:childTnLst>
                          </p:cTn>
                        </p:par>
                        <p:par>
                          <p:cTn id="75" fill="hold">
                            <p:stCondLst>
                              <p:cond delay="500"/>
                            </p:stCondLst>
                            <p:childTnLst>
                              <p:par>
                                <p:cTn id="76" presetID="9" presetClass="emph" presetSubtype="0" nodeType="afterEffect">
                                  <p:stCondLst>
                                    <p:cond delay="0"/>
                                  </p:stCondLst>
                                  <p:childTnLst>
                                    <p:set>
                                      <p:cBhvr rctx="PPT">
                                        <p:cTn id="77" dur="indefinite"/>
                                        <p:tgtEl>
                                          <p:spTgt spid="1146884"/>
                                        </p:tgtEl>
                                        <p:attrNameLst>
                                          <p:attrName>style.opacity</p:attrName>
                                        </p:attrNameLst>
                                      </p:cBhvr>
                                      <p:to>
                                        <p:strVal val="0.5"/>
                                      </p:to>
                                    </p:set>
                                    <p:animEffect filter="image" prLst="opacity: 0.5">
                                      <p:cBhvr rctx="IE">
                                        <p:cTn id="78" dur="indefinite"/>
                                        <p:tgtEl>
                                          <p:spTgt spid="1146884"/>
                                        </p:tgtEl>
                                      </p:cBhvr>
                                    </p:animEffect>
                                  </p:childTnLst>
                                </p:cTn>
                              </p:par>
                            </p:childTnLst>
                          </p:cTn>
                        </p:par>
                        <p:par>
                          <p:cTn id="79" fill="hold">
                            <p:stCondLst>
                              <p:cond delay="500"/>
                            </p:stCondLst>
                            <p:childTnLst>
                              <p:par>
                                <p:cTn id="80" presetID="9" presetClass="emph" presetSubtype="0" grpId="1" nodeType="afterEffect">
                                  <p:stCondLst>
                                    <p:cond delay="0"/>
                                  </p:stCondLst>
                                  <p:childTnLst>
                                    <p:set>
                                      <p:cBhvr rctx="PPT">
                                        <p:cTn id="81" dur="indefinite"/>
                                        <p:tgtEl>
                                          <p:spTgt spid="1146893"/>
                                        </p:tgtEl>
                                        <p:attrNameLst>
                                          <p:attrName>style.opacity</p:attrName>
                                        </p:attrNameLst>
                                      </p:cBhvr>
                                      <p:to>
                                        <p:strVal val="0.5"/>
                                      </p:to>
                                    </p:set>
                                    <p:animEffect filter="image" prLst="opacity: 0.5">
                                      <p:cBhvr rctx="IE">
                                        <p:cTn id="82" dur="indefinite"/>
                                        <p:tgtEl>
                                          <p:spTgt spid="1146893"/>
                                        </p:tgtEl>
                                      </p:cBhvr>
                                    </p:animEffect>
                                  </p:childTnLst>
                                </p:cTn>
                              </p:par>
                            </p:childTnLst>
                          </p:cTn>
                        </p:par>
                        <p:par>
                          <p:cTn id="83" fill="hold">
                            <p:stCondLst>
                              <p:cond delay="500"/>
                            </p:stCondLst>
                            <p:childTnLst>
                              <p:par>
                                <p:cTn id="84" presetID="9" presetClass="emph" presetSubtype="0" grpId="1" nodeType="afterEffect">
                                  <p:stCondLst>
                                    <p:cond delay="0"/>
                                  </p:stCondLst>
                                  <p:childTnLst>
                                    <p:set>
                                      <p:cBhvr rctx="PPT">
                                        <p:cTn id="85" dur="indefinite"/>
                                        <p:tgtEl>
                                          <p:spTgt spid="1146894"/>
                                        </p:tgtEl>
                                        <p:attrNameLst>
                                          <p:attrName>style.opacity</p:attrName>
                                        </p:attrNameLst>
                                      </p:cBhvr>
                                      <p:to>
                                        <p:strVal val="0.5"/>
                                      </p:to>
                                    </p:set>
                                    <p:animEffect filter="image" prLst="opacity: 0.5">
                                      <p:cBhvr rctx="IE">
                                        <p:cTn id="86" dur="indefinite"/>
                                        <p:tgtEl>
                                          <p:spTgt spid="1146894"/>
                                        </p:tgtEl>
                                      </p:cBhvr>
                                    </p:animEffect>
                                  </p:childTnLst>
                                </p:cTn>
                              </p:par>
                            </p:childTnLst>
                          </p:cTn>
                        </p:par>
                        <p:par>
                          <p:cTn id="87" fill="hold">
                            <p:stCondLst>
                              <p:cond delay="500"/>
                            </p:stCondLst>
                            <p:childTnLst>
                              <p:par>
                                <p:cTn id="88" presetID="9" presetClass="emph" presetSubtype="0" grpId="1" nodeType="afterEffect">
                                  <p:stCondLst>
                                    <p:cond delay="0"/>
                                  </p:stCondLst>
                                  <p:childTnLst>
                                    <p:set>
                                      <p:cBhvr rctx="PPT">
                                        <p:cTn id="89" dur="indefinite"/>
                                        <p:tgtEl>
                                          <p:spTgt spid="1146895"/>
                                        </p:tgtEl>
                                        <p:attrNameLst>
                                          <p:attrName>style.opacity</p:attrName>
                                        </p:attrNameLst>
                                      </p:cBhvr>
                                      <p:to>
                                        <p:strVal val="0.5"/>
                                      </p:to>
                                    </p:set>
                                    <p:animEffect filter="image" prLst="opacity: 0.5">
                                      <p:cBhvr rctx="IE">
                                        <p:cTn id="90" dur="indefinite"/>
                                        <p:tgtEl>
                                          <p:spTgt spid="1146895"/>
                                        </p:tgtEl>
                                      </p:cBhvr>
                                    </p:animEffect>
                                  </p:childTnLst>
                                </p:cTn>
                              </p:par>
                            </p:childTnLst>
                          </p:cTn>
                        </p:par>
                        <p:par>
                          <p:cTn id="91" fill="hold">
                            <p:stCondLst>
                              <p:cond delay="500"/>
                            </p:stCondLst>
                            <p:childTnLst>
                              <p:par>
                                <p:cTn id="92" presetID="9" presetClass="emph" presetSubtype="0" grpId="1" nodeType="afterEffect">
                                  <p:stCondLst>
                                    <p:cond delay="0"/>
                                  </p:stCondLst>
                                  <p:childTnLst>
                                    <p:set>
                                      <p:cBhvr rctx="PPT">
                                        <p:cTn id="93" dur="indefinite"/>
                                        <p:tgtEl>
                                          <p:spTgt spid="1146896"/>
                                        </p:tgtEl>
                                        <p:attrNameLst>
                                          <p:attrName>style.opacity</p:attrName>
                                        </p:attrNameLst>
                                      </p:cBhvr>
                                      <p:to>
                                        <p:strVal val="0.5"/>
                                      </p:to>
                                    </p:set>
                                    <p:animEffect filter="image" prLst="opacity: 0.5">
                                      <p:cBhvr rctx="IE">
                                        <p:cTn id="94" dur="indefinite"/>
                                        <p:tgtEl>
                                          <p:spTgt spid="1146896"/>
                                        </p:tgtEl>
                                      </p:cBhvr>
                                    </p:animEffect>
                                  </p:childTnLst>
                                </p:cTn>
                              </p:par>
                            </p:childTnLst>
                          </p:cTn>
                        </p:par>
                        <p:par>
                          <p:cTn id="95" fill="hold">
                            <p:stCondLst>
                              <p:cond delay="500"/>
                            </p:stCondLst>
                            <p:childTnLst>
                              <p:par>
                                <p:cTn id="96" presetID="9" presetClass="emph" presetSubtype="0" grpId="1" nodeType="afterEffect">
                                  <p:stCondLst>
                                    <p:cond delay="0"/>
                                  </p:stCondLst>
                                  <p:childTnLst>
                                    <p:set>
                                      <p:cBhvr rctx="PPT">
                                        <p:cTn id="97" dur="indefinite"/>
                                        <p:tgtEl>
                                          <p:spTgt spid="1146897"/>
                                        </p:tgtEl>
                                        <p:attrNameLst>
                                          <p:attrName>style.opacity</p:attrName>
                                        </p:attrNameLst>
                                      </p:cBhvr>
                                      <p:to>
                                        <p:strVal val="0.5"/>
                                      </p:to>
                                    </p:set>
                                    <p:animEffect filter="image" prLst="opacity: 0.5">
                                      <p:cBhvr rctx="IE">
                                        <p:cTn id="98" dur="indefinite"/>
                                        <p:tgtEl>
                                          <p:spTgt spid="1146897"/>
                                        </p:tgtEl>
                                      </p:cBhvr>
                                    </p:animEffect>
                                  </p:childTnLst>
                                </p:cTn>
                              </p:par>
                            </p:childTnLst>
                          </p:cTn>
                        </p:par>
                        <p:par>
                          <p:cTn id="99" fill="hold">
                            <p:stCondLst>
                              <p:cond delay="500"/>
                            </p:stCondLst>
                            <p:childTnLst>
                              <p:par>
                                <p:cTn id="100" presetID="9" presetClass="emph" presetSubtype="0" grpId="1" nodeType="afterEffect">
                                  <p:stCondLst>
                                    <p:cond delay="0"/>
                                  </p:stCondLst>
                                  <p:childTnLst>
                                    <p:set>
                                      <p:cBhvr rctx="PPT">
                                        <p:cTn id="101" dur="indefinite"/>
                                        <p:tgtEl>
                                          <p:spTgt spid="1146898"/>
                                        </p:tgtEl>
                                        <p:attrNameLst>
                                          <p:attrName>style.opacity</p:attrName>
                                        </p:attrNameLst>
                                      </p:cBhvr>
                                      <p:to>
                                        <p:strVal val="0.5"/>
                                      </p:to>
                                    </p:set>
                                    <p:animEffect filter="image" prLst="opacity: 0.5">
                                      <p:cBhvr rctx="IE">
                                        <p:cTn id="102" dur="indefinite"/>
                                        <p:tgtEl>
                                          <p:spTgt spid="1146898"/>
                                        </p:tgtEl>
                                      </p:cBhvr>
                                    </p:animEffect>
                                  </p:childTnLst>
                                </p:cTn>
                              </p:par>
                            </p:childTnLst>
                          </p:cTn>
                        </p:par>
                        <p:par>
                          <p:cTn id="103" fill="hold">
                            <p:stCondLst>
                              <p:cond delay="500"/>
                            </p:stCondLst>
                            <p:childTnLst>
                              <p:par>
                                <p:cTn id="104" presetID="9" presetClass="emph" presetSubtype="0" grpId="1" nodeType="afterEffect">
                                  <p:stCondLst>
                                    <p:cond delay="0"/>
                                  </p:stCondLst>
                                  <p:childTnLst>
                                    <p:set>
                                      <p:cBhvr rctx="PPT">
                                        <p:cTn id="105" dur="indefinite"/>
                                        <p:tgtEl>
                                          <p:spTgt spid="1146899"/>
                                        </p:tgtEl>
                                        <p:attrNameLst>
                                          <p:attrName>style.opacity</p:attrName>
                                        </p:attrNameLst>
                                      </p:cBhvr>
                                      <p:to>
                                        <p:strVal val="0.5"/>
                                      </p:to>
                                    </p:set>
                                    <p:animEffect filter="image" prLst="opacity: 0.5">
                                      <p:cBhvr rctx="IE">
                                        <p:cTn id="106" dur="indefinite"/>
                                        <p:tgtEl>
                                          <p:spTgt spid="1146899"/>
                                        </p:tgtEl>
                                      </p:cBhvr>
                                    </p:animEffect>
                                  </p:childTnLst>
                                </p:cTn>
                              </p:par>
                            </p:childTnLst>
                          </p:cTn>
                        </p:par>
                        <p:par>
                          <p:cTn id="107" fill="hold">
                            <p:stCondLst>
                              <p:cond delay="500"/>
                            </p:stCondLst>
                            <p:childTnLst>
                              <p:par>
                                <p:cTn id="108" presetID="9" presetClass="emph" presetSubtype="0" grpId="1" nodeType="afterEffect">
                                  <p:stCondLst>
                                    <p:cond delay="0"/>
                                  </p:stCondLst>
                                  <p:childTnLst>
                                    <p:set>
                                      <p:cBhvr rctx="PPT">
                                        <p:cTn id="109" dur="indefinite"/>
                                        <p:tgtEl>
                                          <p:spTgt spid="1146900"/>
                                        </p:tgtEl>
                                        <p:attrNameLst>
                                          <p:attrName>style.opacity</p:attrName>
                                        </p:attrNameLst>
                                      </p:cBhvr>
                                      <p:to>
                                        <p:strVal val="0.5"/>
                                      </p:to>
                                    </p:set>
                                    <p:animEffect filter="image" prLst="opacity: 0.5">
                                      <p:cBhvr rctx="IE">
                                        <p:cTn id="110" dur="indefinite"/>
                                        <p:tgtEl>
                                          <p:spTgt spid="1146900"/>
                                        </p:tgtEl>
                                      </p:cBhvr>
                                    </p:animEffect>
                                  </p:childTnLst>
                                </p:cTn>
                              </p:par>
                            </p:childTnLst>
                          </p:cTn>
                        </p:par>
                        <p:par>
                          <p:cTn id="111" fill="hold">
                            <p:stCondLst>
                              <p:cond delay="500"/>
                            </p:stCondLst>
                            <p:childTnLst>
                              <p:par>
                                <p:cTn id="112" presetID="9" presetClass="emph" presetSubtype="0" grpId="1" nodeType="afterEffect">
                                  <p:stCondLst>
                                    <p:cond delay="0"/>
                                  </p:stCondLst>
                                  <p:childTnLst>
                                    <p:set>
                                      <p:cBhvr rctx="PPT">
                                        <p:cTn id="113" dur="indefinite"/>
                                        <p:tgtEl>
                                          <p:spTgt spid="1146901"/>
                                        </p:tgtEl>
                                        <p:attrNameLst>
                                          <p:attrName>style.opacity</p:attrName>
                                        </p:attrNameLst>
                                      </p:cBhvr>
                                      <p:to>
                                        <p:strVal val="0.5"/>
                                      </p:to>
                                    </p:set>
                                    <p:animEffect filter="image" prLst="opacity: 0.5">
                                      <p:cBhvr rctx="IE">
                                        <p:cTn id="114" dur="indefinite"/>
                                        <p:tgtEl>
                                          <p:spTgt spid="1146901"/>
                                        </p:tgtEl>
                                      </p:cBhvr>
                                    </p:animEffect>
                                  </p:childTnLst>
                                </p:cTn>
                              </p:par>
                            </p:childTnLst>
                          </p:cTn>
                        </p:par>
                        <p:par>
                          <p:cTn id="115" fill="hold">
                            <p:stCondLst>
                              <p:cond delay="500"/>
                            </p:stCondLst>
                            <p:childTnLst>
                              <p:par>
                                <p:cTn id="116" presetID="9" presetClass="emph" presetSubtype="0" nodeType="afterEffect">
                                  <p:stCondLst>
                                    <p:cond delay="0"/>
                                  </p:stCondLst>
                                  <p:childTnLst>
                                    <p:set>
                                      <p:cBhvr rctx="PPT">
                                        <p:cTn id="117" dur="indefinite"/>
                                        <p:tgtEl>
                                          <p:spTgt spid="1146902"/>
                                        </p:tgtEl>
                                        <p:attrNameLst>
                                          <p:attrName>style.opacity</p:attrName>
                                        </p:attrNameLst>
                                      </p:cBhvr>
                                      <p:to>
                                        <p:strVal val="0.5"/>
                                      </p:to>
                                    </p:set>
                                    <p:animEffect filter="image" prLst="opacity: 0.5">
                                      <p:cBhvr rctx="IE">
                                        <p:cTn id="118" dur="indefinite"/>
                                        <p:tgtEl>
                                          <p:spTgt spid="1146902"/>
                                        </p:tgtEl>
                                      </p:cBhvr>
                                    </p:animEffect>
                                  </p:childTnLst>
                                </p:cTn>
                              </p:par>
                            </p:childTnLst>
                          </p:cTn>
                        </p:par>
                        <p:par>
                          <p:cTn id="119" fill="hold">
                            <p:stCondLst>
                              <p:cond delay="500"/>
                            </p:stCondLst>
                            <p:childTnLst>
                              <p:par>
                                <p:cTn id="120" presetID="9" presetClass="emph" presetSubtype="0" grpId="1" nodeType="afterEffect">
                                  <p:stCondLst>
                                    <p:cond delay="0"/>
                                  </p:stCondLst>
                                  <p:childTnLst>
                                    <p:set>
                                      <p:cBhvr rctx="PPT">
                                        <p:cTn id="121" dur="indefinite"/>
                                        <p:tgtEl>
                                          <p:spTgt spid="1146921"/>
                                        </p:tgtEl>
                                        <p:attrNameLst>
                                          <p:attrName>style.opacity</p:attrName>
                                        </p:attrNameLst>
                                      </p:cBhvr>
                                      <p:to>
                                        <p:strVal val="0.5"/>
                                      </p:to>
                                    </p:set>
                                    <p:animEffect filter="image" prLst="opacity: 0.5">
                                      <p:cBhvr rctx="IE">
                                        <p:cTn id="122" dur="indefinite"/>
                                        <p:tgtEl>
                                          <p:spTgt spid="1146921"/>
                                        </p:tgtEl>
                                      </p:cBhvr>
                                    </p:animEffect>
                                  </p:childTnLst>
                                </p:cTn>
                              </p:par>
                            </p:childTnLst>
                          </p:cTn>
                        </p:par>
                        <p:par>
                          <p:cTn id="123" fill="hold">
                            <p:stCondLst>
                              <p:cond delay="500"/>
                            </p:stCondLst>
                            <p:childTnLst>
                              <p:par>
                                <p:cTn id="124" presetID="9" presetClass="emph" presetSubtype="0" grpId="1" nodeType="afterEffect">
                                  <p:stCondLst>
                                    <p:cond delay="0"/>
                                  </p:stCondLst>
                                  <p:childTnLst>
                                    <p:set>
                                      <p:cBhvr rctx="PPT">
                                        <p:cTn id="125" dur="indefinite"/>
                                        <p:tgtEl>
                                          <p:spTgt spid="1146922"/>
                                        </p:tgtEl>
                                        <p:attrNameLst>
                                          <p:attrName>style.opacity</p:attrName>
                                        </p:attrNameLst>
                                      </p:cBhvr>
                                      <p:to>
                                        <p:strVal val="0.5"/>
                                      </p:to>
                                    </p:set>
                                    <p:animEffect filter="image" prLst="opacity: 0.5">
                                      <p:cBhvr rctx="IE">
                                        <p:cTn id="126" dur="indefinite"/>
                                        <p:tgtEl>
                                          <p:spTgt spid="1146922"/>
                                        </p:tgtEl>
                                      </p:cBhvr>
                                    </p:animEffect>
                                  </p:childTnLst>
                                </p:cTn>
                              </p:par>
                            </p:childTnLst>
                          </p:cTn>
                        </p:par>
                        <p:par>
                          <p:cTn id="127" fill="hold">
                            <p:stCondLst>
                              <p:cond delay="500"/>
                            </p:stCondLst>
                            <p:childTnLst>
                              <p:par>
                                <p:cTn id="128" presetID="9" presetClass="emph" presetSubtype="0" grpId="1" nodeType="afterEffect">
                                  <p:stCondLst>
                                    <p:cond delay="0"/>
                                  </p:stCondLst>
                                  <p:childTnLst>
                                    <p:set>
                                      <p:cBhvr rctx="PPT">
                                        <p:cTn id="129" dur="indefinite"/>
                                        <p:tgtEl>
                                          <p:spTgt spid="1146923"/>
                                        </p:tgtEl>
                                        <p:attrNameLst>
                                          <p:attrName>style.opacity</p:attrName>
                                        </p:attrNameLst>
                                      </p:cBhvr>
                                      <p:to>
                                        <p:strVal val="0.5"/>
                                      </p:to>
                                    </p:set>
                                    <p:animEffect filter="image" prLst="opacity: 0.5">
                                      <p:cBhvr rctx="IE">
                                        <p:cTn id="130" dur="indefinite"/>
                                        <p:tgtEl>
                                          <p:spTgt spid="1146923"/>
                                        </p:tgtEl>
                                      </p:cBhvr>
                                    </p:animEffect>
                                  </p:childTnLst>
                                </p:cTn>
                              </p:par>
                            </p:childTnLst>
                          </p:cTn>
                        </p:par>
                        <p:par>
                          <p:cTn id="131" fill="hold">
                            <p:stCondLst>
                              <p:cond delay="500"/>
                            </p:stCondLst>
                            <p:childTnLst>
                              <p:par>
                                <p:cTn id="132" presetID="9" presetClass="emph" presetSubtype="0" grpId="1" nodeType="afterEffect">
                                  <p:stCondLst>
                                    <p:cond delay="0"/>
                                  </p:stCondLst>
                                  <p:childTnLst>
                                    <p:set>
                                      <p:cBhvr rctx="PPT">
                                        <p:cTn id="133" dur="indefinite"/>
                                        <p:tgtEl>
                                          <p:spTgt spid="1146951">
                                            <p:txEl>
                                              <p:pRg st="0" end="0"/>
                                            </p:txEl>
                                          </p:spTgt>
                                        </p:tgtEl>
                                        <p:attrNameLst>
                                          <p:attrName>style.opacity</p:attrName>
                                        </p:attrNameLst>
                                      </p:cBhvr>
                                      <p:to>
                                        <p:strVal val="0.5"/>
                                      </p:to>
                                    </p:set>
                                    <p:animEffect filter="image" prLst="opacity: 0.5">
                                      <p:cBhvr rctx="IE">
                                        <p:cTn id="134" dur="indefinite"/>
                                        <p:tgtEl>
                                          <p:spTgt spid="1146951">
                                            <p:txEl>
                                              <p:pRg st="0" end="0"/>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9" presetClass="entr" presetSubtype="0" fill="hold" grpId="0" nodeType="clickEffect">
                                  <p:stCondLst>
                                    <p:cond delay="0"/>
                                  </p:stCondLst>
                                  <p:childTnLst>
                                    <p:set>
                                      <p:cBhvr>
                                        <p:cTn id="138" dur="1" fill="hold">
                                          <p:stCondLst>
                                            <p:cond delay="0"/>
                                          </p:stCondLst>
                                        </p:cTn>
                                        <p:tgtEl>
                                          <p:spTgt spid="1146933"/>
                                        </p:tgtEl>
                                        <p:attrNameLst>
                                          <p:attrName>style.visibility</p:attrName>
                                        </p:attrNameLst>
                                      </p:cBhvr>
                                      <p:to>
                                        <p:strVal val="visible"/>
                                      </p:to>
                                    </p:set>
                                    <p:animEffect transition="in" filter="dissolve">
                                      <p:cBhvr>
                                        <p:cTn id="139" dur="500"/>
                                        <p:tgtEl>
                                          <p:spTgt spid="1146933"/>
                                        </p:tgtEl>
                                      </p:cBhvr>
                                    </p:animEffect>
                                  </p:childTnLst>
                                </p:cTn>
                              </p:par>
                            </p:childTnLst>
                          </p:cTn>
                        </p:par>
                        <p:par>
                          <p:cTn id="140" fill="hold">
                            <p:stCondLst>
                              <p:cond delay="500"/>
                            </p:stCondLst>
                            <p:childTnLst>
                              <p:par>
                                <p:cTn id="141" presetID="9" presetClass="entr" presetSubtype="0" fill="hold" grpId="0" nodeType="afterEffect">
                                  <p:stCondLst>
                                    <p:cond delay="0"/>
                                  </p:stCondLst>
                                  <p:childTnLst>
                                    <p:set>
                                      <p:cBhvr>
                                        <p:cTn id="142" dur="1" fill="hold">
                                          <p:stCondLst>
                                            <p:cond delay="0"/>
                                          </p:stCondLst>
                                        </p:cTn>
                                        <p:tgtEl>
                                          <p:spTgt spid="1146934"/>
                                        </p:tgtEl>
                                        <p:attrNameLst>
                                          <p:attrName>style.visibility</p:attrName>
                                        </p:attrNameLst>
                                      </p:cBhvr>
                                      <p:to>
                                        <p:strVal val="visible"/>
                                      </p:to>
                                    </p:set>
                                    <p:animEffect transition="in" filter="dissolve">
                                      <p:cBhvr>
                                        <p:cTn id="143" dur="500"/>
                                        <p:tgtEl>
                                          <p:spTgt spid="1146934"/>
                                        </p:tgtEl>
                                      </p:cBhvr>
                                    </p:animEffect>
                                  </p:childTnLst>
                                </p:cTn>
                              </p:par>
                            </p:childTnLst>
                          </p:cTn>
                        </p:par>
                        <p:par>
                          <p:cTn id="144" fill="hold">
                            <p:stCondLst>
                              <p:cond delay="1000"/>
                            </p:stCondLst>
                            <p:childTnLst>
                              <p:par>
                                <p:cTn id="145" presetID="9" presetClass="entr" presetSubtype="0" fill="hold" grpId="0" nodeType="afterEffect">
                                  <p:stCondLst>
                                    <p:cond delay="0"/>
                                  </p:stCondLst>
                                  <p:childTnLst>
                                    <p:set>
                                      <p:cBhvr>
                                        <p:cTn id="146" dur="1" fill="hold">
                                          <p:stCondLst>
                                            <p:cond delay="0"/>
                                          </p:stCondLst>
                                        </p:cTn>
                                        <p:tgtEl>
                                          <p:spTgt spid="1146935"/>
                                        </p:tgtEl>
                                        <p:attrNameLst>
                                          <p:attrName>style.visibility</p:attrName>
                                        </p:attrNameLst>
                                      </p:cBhvr>
                                      <p:to>
                                        <p:strVal val="visible"/>
                                      </p:to>
                                    </p:set>
                                    <p:animEffect transition="in" filter="dissolve">
                                      <p:cBhvr>
                                        <p:cTn id="147" dur="500"/>
                                        <p:tgtEl>
                                          <p:spTgt spid="1146935"/>
                                        </p:tgtEl>
                                      </p:cBhvr>
                                    </p:animEffect>
                                  </p:childTnLst>
                                </p:cTn>
                              </p:par>
                            </p:childTnLst>
                          </p:cTn>
                        </p:par>
                        <p:par>
                          <p:cTn id="148" fill="hold">
                            <p:stCondLst>
                              <p:cond delay="1500"/>
                            </p:stCondLst>
                            <p:childTnLst>
                              <p:par>
                                <p:cTn id="149" presetID="9" presetClass="entr" presetSubtype="0" fill="hold" grpId="0" nodeType="afterEffect">
                                  <p:stCondLst>
                                    <p:cond delay="0"/>
                                  </p:stCondLst>
                                  <p:childTnLst>
                                    <p:set>
                                      <p:cBhvr>
                                        <p:cTn id="150" dur="1" fill="hold">
                                          <p:stCondLst>
                                            <p:cond delay="0"/>
                                          </p:stCondLst>
                                        </p:cTn>
                                        <p:tgtEl>
                                          <p:spTgt spid="1146936"/>
                                        </p:tgtEl>
                                        <p:attrNameLst>
                                          <p:attrName>style.visibility</p:attrName>
                                        </p:attrNameLst>
                                      </p:cBhvr>
                                      <p:to>
                                        <p:strVal val="visible"/>
                                      </p:to>
                                    </p:set>
                                    <p:animEffect transition="in" filter="dissolve">
                                      <p:cBhvr>
                                        <p:cTn id="151" dur="500"/>
                                        <p:tgtEl>
                                          <p:spTgt spid="1146936"/>
                                        </p:tgtEl>
                                      </p:cBhvr>
                                    </p:animEffect>
                                  </p:childTnLst>
                                </p:cTn>
                              </p:par>
                            </p:childTnLst>
                          </p:cTn>
                        </p:par>
                        <p:par>
                          <p:cTn id="152" fill="hold">
                            <p:stCondLst>
                              <p:cond delay="2000"/>
                            </p:stCondLst>
                            <p:childTnLst>
                              <p:par>
                                <p:cTn id="153" presetID="9" presetClass="entr" presetSubtype="0" fill="hold" grpId="0" nodeType="afterEffect">
                                  <p:stCondLst>
                                    <p:cond delay="0"/>
                                  </p:stCondLst>
                                  <p:childTnLst>
                                    <p:set>
                                      <p:cBhvr>
                                        <p:cTn id="154" dur="1" fill="hold">
                                          <p:stCondLst>
                                            <p:cond delay="0"/>
                                          </p:stCondLst>
                                        </p:cTn>
                                        <p:tgtEl>
                                          <p:spTgt spid="1146937"/>
                                        </p:tgtEl>
                                        <p:attrNameLst>
                                          <p:attrName>style.visibility</p:attrName>
                                        </p:attrNameLst>
                                      </p:cBhvr>
                                      <p:to>
                                        <p:strVal val="visible"/>
                                      </p:to>
                                    </p:set>
                                    <p:animEffect transition="in" filter="dissolve">
                                      <p:cBhvr>
                                        <p:cTn id="155" dur="500"/>
                                        <p:tgtEl>
                                          <p:spTgt spid="1146937"/>
                                        </p:tgtEl>
                                      </p:cBhvr>
                                    </p:animEffect>
                                  </p:childTnLst>
                                </p:cTn>
                              </p:par>
                            </p:childTnLst>
                          </p:cTn>
                        </p:par>
                        <p:par>
                          <p:cTn id="156" fill="hold">
                            <p:stCondLst>
                              <p:cond delay="2500"/>
                            </p:stCondLst>
                            <p:childTnLst>
                              <p:par>
                                <p:cTn id="157" presetID="9" presetClass="entr" presetSubtype="0" fill="hold" grpId="0" nodeType="afterEffect">
                                  <p:stCondLst>
                                    <p:cond delay="0"/>
                                  </p:stCondLst>
                                  <p:childTnLst>
                                    <p:set>
                                      <p:cBhvr>
                                        <p:cTn id="158" dur="1" fill="hold">
                                          <p:stCondLst>
                                            <p:cond delay="0"/>
                                          </p:stCondLst>
                                        </p:cTn>
                                        <p:tgtEl>
                                          <p:spTgt spid="1146938"/>
                                        </p:tgtEl>
                                        <p:attrNameLst>
                                          <p:attrName>style.visibility</p:attrName>
                                        </p:attrNameLst>
                                      </p:cBhvr>
                                      <p:to>
                                        <p:strVal val="visible"/>
                                      </p:to>
                                    </p:set>
                                    <p:animEffect transition="in" filter="dissolve">
                                      <p:cBhvr>
                                        <p:cTn id="159" dur="500"/>
                                        <p:tgtEl>
                                          <p:spTgt spid="1146938"/>
                                        </p:tgtEl>
                                      </p:cBhvr>
                                    </p:animEffect>
                                  </p:childTnLst>
                                </p:cTn>
                              </p:par>
                            </p:childTnLst>
                          </p:cTn>
                        </p:par>
                        <p:par>
                          <p:cTn id="160" fill="hold">
                            <p:stCondLst>
                              <p:cond delay="3000"/>
                            </p:stCondLst>
                            <p:childTnLst>
                              <p:par>
                                <p:cTn id="161" presetID="9" presetClass="entr" presetSubtype="0" fill="hold" grpId="0" nodeType="afterEffect">
                                  <p:stCondLst>
                                    <p:cond delay="0"/>
                                  </p:stCondLst>
                                  <p:childTnLst>
                                    <p:set>
                                      <p:cBhvr>
                                        <p:cTn id="162" dur="1" fill="hold">
                                          <p:stCondLst>
                                            <p:cond delay="0"/>
                                          </p:stCondLst>
                                        </p:cTn>
                                        <p:tgtEl>
                                          <p:spTgt spid="1146939"/>
                                        </p:tgtEl>
                                        <p:attrNameLst>
                                          <p:attrName>style.visibility</p:attrName>
                                        </p:attrNameLst>
                                      </p:cBhvr>
                                      <p:to>
                                        <p:strVal val="visible"/>
                                      </p:to>
                                    </p:set>
                                    <p:animEffect transition="in" filter="dissolve">
                                      <p:cBhvr>
                                        <p:cTn id="163" dur="500"/>
                                        <p:tgtEl>
                                          <p:spTgt spid="1146939"/>
                                        </p:tgtEl>
                                      </p:cBhvr>
                                    </p:animEffect>
                                  </p:childTnLst>
                                </p:cTn>
                              </p:par>
                            </p:childTnLst>
                          </p:cTn>
                        </p:par>
                        <p:par>
                          <p:cTn id="164" fill="hold">
                            <p:stCondLst>
                              <p:cond delay="3500"/>
                            </p:stCondLst>
                            <p:childTnLst>
                              <p:par>
                                <p:cTn id="165" presetID="9" presetClass="entr" presetSubtype="0" fill="hold" grpId="0" nodeType="afterEffect">
                                  <p:stCondLst>
                                    <p:cond delay="0"/>
                                  </p:stCondLst>
                                  <p:childTnLst>
                                    <p:set>
                                      <p:cBhvr>
                                        <p:cTn id="166" dur="1" fill="hold">
                                          <p:stCondLst>
                                            <p:cond delay="0"/>
                                          </p:stCondLst>
                                        </p:cTn>
                                        <p:tgtEl>
                                          <p:spTgt spid="1146940"/>
                                        </p:tgtEl>
                                        <p:attrNameLst>
                                          <p:attrName>style.visibility</p:attrName>
                                        </p:attrNameLst>
                                      </p:cBhvr>
                                      <p:to>
                                        <p:strVal val="visible"/>
                                      </p:to>
                                    </p:set>
                                    <p:animEffect transition="in" filter="dissolve">
                                      <p:cBhvr>
                                        <p:cTn id="167" dur="500"/>
                                        <p:tgtEl>
                                          <p:spTgt spid="1146940"/>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nodeType="clickEffect">
                                  <p:stCondLst>
                                    <p:cond delay="0"/>
                                  </p:stCondLst>
                                  <p:childTnLst>
                                    <p:set>
                                      <p:cBhvr>
                                        <p:cTn id="171" dur="1" fill="hold">
                                          <p:stCondLst>
                                            <p:cond delay="0"/>
                                          </p:stCondLst>
                                        </p:cTn>
                                        <p:tgtEl>
                                          <p:spTgt spid="1146941"/>
                                        </p:tgtEl>
                                        <p:attrNameLst>
                                          <p:attrName>style.visibility</p:attrName>
                                        </p:attrNameLst>
                                      </p:cBhvr>
                                      <p:to>
                                        <p:strVal val="visible"/>
                                      </p:to>
                                    </p:set>
                                    <p:animEffect transition="in" filter="wipe(left)">
                                      <p:cBhvr>
                                        <p:cTn id="172" dur="500"/>
                                        <p:tgtEl>
                                          <p:spTgt spid="1146941"/>
                                        </p:tgtEl>
                                      </p:cBhvr>
                                    </p:animEffec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499"/>
                                          </p:stCondLst>
                                        </p:cTn>
                                        <p:tgtEl>
                                          <p:spTgt spid="1146949"/>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22" presetClass="entr" presetSubtype="2" fill="hold" nodeType="clickEffect">
                                  <p:stCondLst>
                                    <p:cond delay="0"/>
                                  </p:stCondLst>
                                  <p:childTnLst>
                                    <p:set>
                                      <p:cBhvr>
                                        <p:cTn id="180" dur="1" fill="hold">
                                          <p:stCondLst>
                                            <p:cond delay="0"/>
                                          </p:stCondLst>
                                        </p:cTn>
                                        <p:tgtEl>
                                          <p:spTgt spid="1146945"/>
                                        </p:tgtEl>
                                        <p:attrNameLst>
                                          <p:attrName>style.visibility</p:attrName>
                                        </p:attrNameLst>
                                      </p:cBhvr>
                                      <p:to>
                                        <p:strVal val="visible"/>
                                      </p:to>
                                    </p:set>
                                    <p:animEffect transition="in" filter="wipe(right)">
                                      <p:cBhvr>
                                        <p:cTn id="181" dur="500"/>
                                        <p:tgtEl>
                                          <p:spTgt spid="1146945"/>
                                        </p:tgtEl>
                                      </p:cBhvr>
                                    </p:animEffec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0" nodeType="clickEffect">
                                  <p:stCondLst>
                                    <p:cond delay="0"/>
                                  </p:stCondLst>
                                  <p:childTnLst>
                                    <p:set>
                                      <p:cBhvr>
                                        <p:cTn id="185" dur="1" fill="hold">
                                          <p:stCondLst>
                                            <p:cond delay="499"/>
                                          </p:stCondLst>
                                        </p:cTn>
                                        <p:tgtEl>
                                          <p:spTgt spid="1146950"/>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22" presetClass="entr" presetSubtype="8" fill="hold" grpId="0" nodeType="clickEffect">
                                  <p:stCondLst>
                                    <p:cond delay="0"/>
                                  </p:stCondLst>
                                  <p:childTnLst>
                                    <p:set>
                                      <p:cBhvr>
                                        <p:cTn id="189" dur="1" fill="hold">
                                          <p:stCondLst>
                                            <p:cond delay="0"/>
                                          </p:stCondLst>
                                        </p:cTn>
                                        <p:tgtEl>
                                          <p:spTgt spid="1146952">
                                            <p:txEl>
                                              <p:pRg st="0" end="0"/>
                                            </p:txEl>
                                          </p:spTgt>
                                        </p:tgtEl>
                                        <p:attrNameLst>
                                          <p:attrName>style.visibility</p:attrName>
                                        </p:attrNameLst>
                                      </p:cBhvr>
                                      <p:to>
                                        <p:strVal val="visible"/>
                                      </p:to>
                                    </p:set>
                                    <p:animEffect transition="in" filter="wipe(left)">
                                      <p:cBhvr>
                                        <p:cTn id="190" dur="500"/>
                                        <p:tgtEl>
                                          <p:spTgt spid="1146952">
                                            <p:txEl>
                                              <p:pRg st="0" end="0"/>
                                            </p:txEl>
                                          </p:spTgt>
                                        </p:tgtEl>
                                      </p:cBhvr>
                                    </p:animEffect>
                                  </p:childTnLst>
                                  <p:subTnLst>
                                    <p:animClr clrSpc="rgb" dir="cw">
                                      <p:cBhvr override="childStyle">
                                        <p:cTn dur="1" fill="hold" display="0" masterRel="nextClick" afterEffect="1"/>
                                        <p:tgtEl>
                                          <p:spTgt spid="1146952">
                                            <p:txEl>
                                              <p:pRg st="0" end="0"/>
                                            </p:txEl>
                                          </p:spTgt>
                                        </p:tgtEl>
                                        <p:attrNameLst>
                                          <p:attrName>ppt_c</p:attrName>
                                        </p:attrNameLst>
                                      </p:cBhvr>
                                      <p:to>
                                        <a:schemeClr val="tx1"/>
                                      </p:to>
                                    </p:animClr>
                                  </p:subTnLst>
                                </p:cTn>
                              </p:par>
                            </p:childTnLst>
                          </p:cTn>
                        </p:par>
                      </p:childTnLst>
                    </p:cTn>
                  </p:par>
                  <p:par>
                    <p:cTn id="191" fill="hold">
                      <p:stCondLst>
                        <p:cond delay="indefinite"/>
                      </p:stCondLst>
                      <p:childTnLst>
                        <p:par>
                          <p:cTn id="192" fill="hold">
                            <p:stCondLst>
                              <p:cond delay="0"/>
                            </p:stCondLst>
                            <p:childTnLst>
                              <p:par>
                                <p:cTn id="193" presetID="22" presetClass="entr" presetSubtype="2" fill="hold" nodeType="clickEffect">
                                  <p:stCondLst>
                                    <p:cond delay="0"/>
                                  </p:stCondLst>
                                  <p:childTnLst>
                                    <p:set>
                                      <p:cBhvr>
                                        <p:cTn id="194" dur="1" fill="hold">
                                          <p:stCondLst>
                                            <p:cond delay="0"/>
                                          </p:stCondLst>
                                        </p:cTn>
                                        <p:tgtEl>
                                          <p:spTgt spid="1146962"/>
                                        </p:tgtEl>
                                        <p:attrNameLst>
                                          <p:attrName>style.visibility</p:attrName>
                                        </p:attrNameLst>
                                      </p:cBhvr>
                                      <p:to>
                                        <p:strVal val="visible"/>
                                      </p:to>
                                    </p:set>
                                    <p:animEffect transition="in" filter="wipe(right)">
                                      <p:cBhvr>
                                        <p:cTn id="195" dur="500"/>
                                        <p:tgtEl>
                                          <p:spTgt spid="1146962"/>
                                        </p:tgtEl>
                                      </p:cBhvr>
                                    </p:animEffect>
                                  </p:childTnLst>
                                </p:cTn>
                              </p:par>
                              <p:par>
                                <p:cTn id="196" presetID="9" presetClass="entr" presetSubtype="0" fill="hold" grpId="0" nodeType="withEffect">
                                  <p:stCondLst>
                                    <p:cond delay="0"/>
                                  </p:stCondLst>
                                  <p:childTnLst>
                                    <p:set>
                                      <p:cBhvr>
                                        <p:cTn id="197" dur="1" fill="hold">
                                          <p:stCondLst>
                                            <p:cond delay="0"/>
                                          </p:stCondLst>
                                        </p:cTn>
                                        <p:tgtEl>
                                          <p:spTgt spid="1146984"/>
                                        </p:tgtEl>
                                        <p:attrNameLst>
                                          <p:attrName>style.visibility</p:attrName>
                                        </p:attrNameLst>
                                      </p:cBhvr>
                                      <p:to>
                                        <p:strVal val="visible"/>
                                      </p:to>
                                    </p:set>
                                    <p:animEffect transition="in" filter="dissolve">
                                      <p:cBhvr>
                                        <p:cTn id="198" dur="500"/>
                                        <p:tgtEl>
                                          <p:spTgt spid="1146984"/>
                                        </p:tgtEl>
                                      </p:cBhvr>
                                    </p:animEffect>
                                  </p:childTnLst>
                                </p:cTn>
                              </p:par>
                            </p:childTnLst>
                          </p:cTn>
                        </p:par>
                        <p:par>
                          <p:cTn id="199" fill="hold">
                            <p:stCondLst>
                              <p:cond delay="500"/>
                            </p:stCondLst>
                            <p:childTnLst>
                              <p:par>
                                <p:cTn id="200" presetID="9" presetClass="emph" presetSubtype="0" nodeType="afterEffect">
                                  <p:stCondLst>
                                    <p:cond delay="0"/>
                                  </p:stCondLst>
                                  <p:childTnLst>
                                    <p:set>
                                      <p:cBhvr rctx="PPT">
                                        <p:cTn id="201" dur="indefinite"/>
                                        <p:tgtEl>
                                          <p:spTgt spid="1146924"/>
                                        </p:tgtEl>
                                        <p:attrNameLst>
                                          <p:attrName>style.opacity</p:attrName>
                                        </p:attrNameLst>
                                      </p:cBhvr>
                                      <p:to>
                                        <p:strVal val="0.5"/>
                                      </p:to>
                                    </p:set>
                                    <p:animEffect filter="image" prLst="opacity: 0.5">
                                      <p:cBhvr rctx="IE">
                                        <p:cTn id="202" dur="indefinite"/>
                                        <p:tgtEl>
                                          <p:spTgt spid="1146924"/>
                                        </p:tgtEl>
                                      </p:cBhvr>
                                    </p:animEffect>
                                  </p:childTnLst>
                                </p:cTn>
                              </p:par>
                            </p:childTnLst>
                          </p:cTn>
                        </p:par>
                        <p:par>
                          <p:cTn id="203" fill="hold">
                            <p:stCondLst>
                              <p:cond delay="500"/>
                            </p:stCondLst>
                            <p:childTnLst>
                              <p:par>
                                <p:cTn id="204" presetID="9" presetClass="emph" presetSubtype="0" grpId="1" nodeType="afterEffect">
                                  <p:stCondLst>
                                    <p:cond delay="0"/>
                                  </p:stCondLst>
                                  <p:childTnLst>
                                    <p:set>
                                      <p:cBhvr rctx="PPT">
                                        <p:cTn id="205" dur="indefinite"/>
                                        <p:tgtEl>
                                          <p:spTgt spid="1146933"/>
                                        </p:tgtEl>
                                        <p:attrNameLst>
                                          <p:attrName>style.opacity</p:attrName>
                                        </p:attrNameLst>
                                      </p:cBhvr>
                                      <p:to>
                                        <p:strVal val="0.5"/>
                                      </p:to>
                                    </p:set>
                                    <p:animEffect filter="image" prLst="opacity: 0.5">
                                      <p:cBhvr rctx="IE">
                                        <p:cTn id="206" dur="indefinite"/>
                                        <p:tgtEl>
                                          <p:spTgt spid="1146933"/>
                                        </p:tgtEl>
                                      </p:cBhvr>
                                    </p:animEffect>
                                  </p:childTnLst>
                                </p:cTn>
                              </p:par>
                            </p:childTnLst>
                          </p:cTn>
                        </p:par>
                        <p:par>
                          <p:cTn id="207" fill="hold">
                            <p:stCondLst>
                              <p:cond delay="500"/>
                            </p:stCondLst>
                            <p:childTnLst>
                              <p:par>
                                <p:cTn id="208" presetID="9" presetClass="emph" presetSubtype="0" grpId="1" nodeType="afterEffect">
                                  <p:stCondLst>
                                    <p:cond delay="0"/>
                                  </p:stCondLst>
                                  <p:childTnLst>
                                    <p:set>
                                      <p:cBhvr rctx="PPT">
                                        <p:cTn id="209" dur="indefinite"/>
                                        <p:tgtEl>
                                          <p:spTgt spid="1146934"/>
                                        </p:tgtEl>
                                        <p:attrNameLst>
                                          <p:attrName>style.opacity</p:attrName>
                                        </p:attrNameLst>
                                      </p:cBhvr>
                                      <p:to>
                                        <p:strVal val="0.5"/>
                                      </p:to>
                                    </p:set>
                                    <p:animEffect filter="image" prLst="opacity: 0.5">
                                      <p:cBhvr rctx="IE">
                                        <p:cTn id="210" dur="indefinite"/>
                                        <p:tgtEl>
                                          <p:spTgt spid="1146934"/>
                                        </p:tgtEl>
                                      </p:cBhvr>
                                    </p:animEffect>
                                  </p:childTnLst>
                                </p:cTn>
                              </p:par>
                            </p:childTnLst>
                          </p:cTn>
                        </p:par>
                        <p:par>
                          <p:cTn id="211" fill="hold">
                            <p:stCondLst>
                              <p:cond delay="500"/>
                            </p:stCondLst>
                            <p:childTnLst>
                              <p:par>
                                <p:cTn id="212" presetID="9" presetClass="emph" presetSubtype="0" grpId="1" nodeType="afterEffect">
                                  <p:stCondLst>
                                    <p:cond delay="0"/>
                                  </p:stCondLst>
                                  <p:childTnLst>
                                    <p:set>
                                      <p:cBhvr rctx="PPT">
                                        <p:cTn id="213" dur="indefinite"/>
                                        <p:tgtEl>
                                          <p:spTgt spid="1146935"/>
                                        </p:tgtEl>
                                        <p:attrNameLst>
                                          <p:attrName>style.opacity</p:attrName>
                                        </p:attrNameLst>
                                      </p:cBhvr>
                                      <p:to>
                                        <p:strVal val="0.5"/>
                                      </p:to>
                                    </p:set>
                                    <p:animEffect filter="image" prLst="opacity: 0.5">
                                      <p:cBhvr rctx="IE">
                                        <p:cTn id="214" dur="indefinite"/>
                                        <p:tgtEl>
                                          <p:spTgt spid="1146935"/>
                                        </p:tgtEl>
                                      </p:cBhvr>
                                    </p:animEffect>
                                  </p:childTnLst>
                                </p:cTn>
                              </p:par>
                            </p:childTnLst>
                          </p:cTn>
                        </p:par>
                        <p:par>
                          <p:cTn id="215" fill="hold">
                            <p:stCondLst>
                              <p:cond delay="500"/>
                            </p:stCondLst>
                            <p:childTnLst>
                              <p:par>
                                <p:cTn id="216" presetID="9" presetClass="emph" presetSubtype="0" grpId="1" nodeType="afterEffect">
                                  <p:stCondLst>
                                    <p:cond delay="0"/>
                                  </p:stCondLst>
                                  <p:childTnLst>
                                    <p:set>
                                      <p:cBhvr rctx="PPT">
                                        <p:cTn id="217" dur="indefinite"/>
                                        <p:tgtEl>
                                          <p:spTgt spid="1146936"/>
                                        </p:tgtEl>
                                        <p:attrNameLst>
                                          <p:attrName>style.opacity</p:attrName>
                                        </p:attrNameLst>
                                      </p:cBhvr>
                                      <p:to>
                                        <p:strVal val="0.5"/>
                                      </p:to>
                                    </p:set>
                                    <p:animEffect filter="image" prLst="opacity: 0.5">
                                      <p:cBhvr rctx="IE">
                                        <p:cTn id="218" dur="indefinite"/>
                                        <p:tgtEl>
                                          <p:spTgt spid="1146936"/>
                                        </p:tgtEl>
                                      </p:cBhvr>
                                    </p:animEffect>
                                  </p:childTnLst>
                                </p:cTn>
                              </p:par>
                            </p:childTnLst>
                          </p:cTn>
                        </p:par>
                        <p:par>
                          <p:cTn id="219" fill="hold">
                            <p:stCondLst>
                              <p:cond delay="500"/>
                            </p:stCondLst>
                            <p:childTnLst>
                              <p:par>
                                <p:cTn id="220" presetID="9" presetClass="emph" presetSubtype="0" grpId="1" nodeType="afterEffect">
                                  <p:stCondLst>
                                    <p:cond delay="0"/>
                                  </p:stCondLst>
                                  <p:childTnLst>
                                    <p:set>
                                      <p:cBhvr rctx="PPT">
                                        <p:cTn id="221" dur="indefinite"/>
                                        <p:tgtEl>
                                          <p:spTgt spid="1146937"/>
                                        </p:tgtEl>
                                        <p:attrNameLst>
                                          <p:attrName>style.opacity</p:attrName>
                                        </p:attrNameLst>
                                      </p:cBhvr>
                                      <p:to>
                                        <p:strVal val="0.5"/>
                                      </p:to>
                                    </p:set>
                                    <p:animEffect filter="image" prLst="opacity: 0.5">
                                      <p:cBhvr rctx="IE">
                                        <p:cTn id="222" dur="indefinite"/>
                                        <p:tgtEl>
                                          <p:spTgt spid="1146937"/>
                                        </p:tgtEl>
                                      </p:cBhvr>
                                    </p:animEffect>
                                  </p:childTnLst>
                                </p:cTn>
                              </p:par>
                            </p:childTnLst>
                          </p:cTn>
                        </p:par>
                        <p:par>
                          <p:cTn id="223" fill="hold">
                            <p:stCondLst>
                              <p:cond delay="500"/>
                            </p:stCondLst>
                            <p:childTnLst>
                              <p:par>
                                <p:cTn id="224" presetID="9" presetClass="emph" presetSubtype="0" grpId="1" nodeType="afterEffect">
                                  <p:stCondLst>
                                    <p:cond delay="0"/>
                                  </p:stCondLst>
                                  <p:childTnLst>
                                    <p:set>
                                      <p:cBhvr rctx="PPT">
                                        <p:cTn id="225" dur="indefinite"/>
                                        <p:tgtEl>
                                          <p:spTgt spid="1146938"/>
                                        </p:tgtEl>
                                        <p:attrNameLst>
                                          <p:attrName>style.opacity</p:attrName>
                                        </p:attrNameLst>
                                      </p:cBhvr>
                                      <p:to>
                                        <p:strVal val="0.5"/>
                                      </p:to>
                                    </p:set>
                                    <p:animEffect filter="image" prLst="opacity: 0.5">
                                      <p:cBhvr rctx="IE">
                                        <p:cTn id="226" dur="indefinite"/>
                                        <p:tgtEl>
                                          <p:spTgt spid="1146938"/>
                                        </p:tgtEl>
                                      </p:cBhvr>
                                    </p:animEffect>
                                  </p:childTnLst>
                                </p:cTn>
                              </p:par>
                            </p:childTnLst>
                          </p:cTn>
                        </p:par>
                        <p:par>
                          <p:cTn id="227" fill="hold">
                            <p:stCondLst>
                              <p:cond delay="500"/>
                            </p:stCondLst>
                            <p:childTnLst>
                              <p:par>
                                <p:cTn id="228" presetID="9" presetClass="emph" presetSubtype="0" grpId="1" nodeType="afterEffect">
                                  <p:stCondLst>
                                    <p:cond delay="0"/>
                                  </p:stCondLst>
                                  <p:childTnLst>
                                    <p:set>
                                      <p:cBhvr rctx="PPT">
                                        <p:cTn id="229" dur="indefinite"/>
                                        <p:tgtEl>
                                          <p:spTgt spid="1146939"/>
                                        </p:tgtEl>
                                        <p:attrNameLst>
                                          <p:attrName>style.opacity</p:attrName>
                                        </p:attrNameLst>
                                      </p:cBhvr>
                                      <p:to>
                                        <p:strVal val="0.5"/>
                                      </p:to>
                                    </p:set>
                                    <p:animEffect filter="image" prLst="opacity: 0.5">
                                      <p:cBhvr rctx="IE">
                                        <p:cTn id="230" dur="indefinite"/>
                                        <p:tgtEl>
                                          <p:spTgt spid="1146939"/>
                                        </p:tgtEl>
                                      </p:cBhvr>
                                    </p:animEffect>
                                  </p:childTnLst>
                                </p:cTn>
                              </p:par>
                            </p:childTnLst>
                          </p:cTn>
                        </p:par>
                        <p:par>
                          <p:cTn id="231" fill="hold">
                            <p:stCondLst>
                              <p:cond delay="500"/>
                            </p:stCondLst>
                            <p:childTnLst>
                              <p:par>
                                <p:cTn id="232" presetID="9" presetClass="emph" presetSubtype="0" grpId="1" nodeType="afterEffect">
                                  <p:stCondLst>
                                    <p:cond delay="0"/>
                                  </p:stCondLst>
                                  <p:childTnLst>
                                    <p:set>
                                      <p:cBhvr rctx="PPT">
                                        <p:cTn id="233" dur="indefinite"/>
                                        <p:tgtEl>
                                          <p:spTgt spid="1146940"/>
                                        </p:tgtEl>
                                        <p:attrNameLst>
                                          <p:attrName>style.opacity</p:attrName>
                                        </p:attrNameLst>
                                      </p:cBhvr>
                                      <p:to>
                                        <p:strVal val="0.5"/>
                                      </p:to>
                                    </p:set>
                                    <p:animEffect filter="image" prLst="opacity: 0.5">
                                      <p:cBhvr rctx="IE">
                                        <p:cTn id="234" dur="indefinite"/>
                                        <p:tgtEl>
                                          <p:spTgt spid="1146940"/>
                                        </p:tgtEl>
                                      </p:cBhvr>
                                    </p:animEffect>
                                  </p:childTnLst>
                                </p:cTn>
                              </p:par>
                            </p:childTnLst>
                          </p:cTn>
                        </p:par>
                        <p:par>
                          <p:cTn id="235" fill="hold">
                            <p:stCondLst>
                              <p:cond delay="500"/>
                            </p:stCondLst>
                            <p:childTnLst>
                              <p:par>
                                <p:cTn id="236" presetID="9" presetClass="emph" presetSubtype="0" nodeType="afterEffect">
                                  <p:stCondLst>
                                    <p:cond delay="0"/>
                                  </p:stCondLst>
                                  <p:childTnLst>
                                    <p:set>
                                      <p:cBhvr rctx="PPT">
                                        <p:cTn id="237" dur="indefinite"/>
                                        <p:tgtEl>
                                          <p:spTgt spid="1146941"/>
                                        </p:tgtEl>
                                        <p:attrNameLst>
                                          <p:attrName>style.opacity</p:attrName>
                                        </p:attrNameLst>
                                      </p:cBhvr>
                                      <p:to>
                                        <p:strVal val="0.5"/>
                                      </p:to>
                                    </p:set>
                                    <p:animEffect filter="image" prLst="opacity: 0.5">
                                      <p:cBhvr rctx="IE">
                                        <p:cTn id="238" dur="indefinite"/>
                                        <p:tgtEl>
                                          <p:spTgt spid="1146941"/>
                                        </p:tgtEl>
                                      </p:cBhvr>
                                    </p:animEffect>
                                  </p:childTnLst>
                                </p:cTn>
                              </p:par>
                            </p:childTnLst>
                          </p:cTn>
                        </p:par>
                        <p:par>
                          <p:cTn id="239" fill="hold">
                            <p:stCondLst>
                              <p:cond delay="500"/>
                            </p:stCondLst>
                            <p:childTnLst>
                              <p:par>
                                <p:cTn id="240" presetID="9" presetClass="emph" presetSubtype="0" nodeType="afterEffect">
                                  <p:stCondLst>
                                    <p:cond delay="0"/>
                                  </p:stCondLst>
                                  <p:childTnLst>
                                    <p:set>
                                      <p:cBhvr rctx="PPT">
                                        <p:cTn id="241" dur="indefinite"/>
                                        <p:tgtEl>
                                          <p:spTgt spid="1146945"/>
                                        </p:tgtEl>
                                        <p:attrNameLst>
                                          <p:attrName>style.opacity</p:attrName>
                                        </p:attrNameLst>
                                      </p:cBhvr>
                                      <p:to>
                                        <p:strVal val="0.5"/>
                                      </p:to>
                                    </p:set>
                                    <p:animEffect filter="image" prLst="opacity: 0.5">
                                      <p:cBhvr rctx="IE">
                                        <p:cTn id="242" dur="indefinite"/>
                                        <p:tgtEl>
                                          <p:spTgt spid="1146945"/>
                                        </p:tgtEl>
                                      </p:cBhvr>
                                    </p:animEffect>
                                  </p:childTnLst>
                                </p:cTn>
                              </p:par>
                            </p:childTnLst>
                          </p:cTn>
                        </p:par>
                        <p:par>
                          <p:cTn id="243" fill="hold">
                            <p:stCondLst>
                              <p:cond delay="500"/>
                            </p:stCondLst>
                            <p:childTnLst>
                              <p:par>
                                <p:cTn id="244" presetID="9" presetClass="emph" presetSubtype="0" grpId="1" nodeType="afterEffect">
                                  <p:stCondLst>
                                    <p:cond delay="0"/>
                                  </p:stCondLst>
                                  <p:childTnLst>
                                    <p:set>
                                      <p:cBhvr rctx="PPT">
                                        <p:cTn id="245" dur="indefinite"/>
                                        <p:tgtEl>
                                          <p:spTgt spid="1146949"/>
                                        </p:tgtEl>
                                        <p:attrNameLst>
                                          <p:attrName>style.opacity</p:attrName>
                                        </p:attrNameLst>
                                      </p:cBhvr>
                                      <p:to>
                                        <p:strVal val="0.5"/>
                                      </p:to>
                                    </p:set>
                                    <p:animEffect filter="image" prLst="opacity: 0.5">
                                      <p:cBhvr rctx="IE">
                                        <p:cTn id="246" dur="indefinite"/>
                                        <p:tgtEl>
                                          <p:spTgt spid="1146949"/>
                                        </p:tgtEl>
                                      </p:cBhvr>
                                    </p:animEffect>
                                  </p:childTnLst>
                                </p:cTn>
                              </p:par>
                            </p:childTnLst>
                          </p:cTn>
                        </p:par>
                        <p:par>
                          <p:cTn id="247" fill="hold">
                            <p:stCondLst>
                              <p:cond delay="500"/>
                            </p:stCondLst>
                            <p:childTnLst>
                              <p:par>
                                <p:cTn id="248" presetID="9" presetClass="emph" presetSubtype="0" grpId="1" nodeType="afterEffect">
                                  <p:stCondLst>
                                    <p:cond delay="0"/>
                                  </p:stCondLst>
                                  <p:childTnLst>
                                    <p:set>
                                      <p:cBhvr rctx="PPT">
                                        <p:cTn id="249" dur="indefinite"/>
                                        <p:tgtEl>
                                          <p:spTgt spid="1146950"/>
                                        </p:tgtEl>
                                        <p:attrNameLst>
                                          <p:attrName>style.opacity</p:attrName>
                                        </p:attrNameLst>
                                      </p:cBhvr>
                                      <p:to>
                                        <p:strVal val="0.5"/>
                                      </p:to>
                                    </p:set>
                                    <p:animEffect filter="image" prLst="opacity: 0.5">
                                      <p:cBhvr rctx="IE">
                                        <p:cTn id="250" dur="indefinite"/>
                                        <p:tgtEl>
                                          <p:spTgt spid="1146950"/>
                                        </p:tgtEl>
                                      </p:cBhvr>
                                    </p:animEffect>
                                  </p:childTnLst>
                                </p:cTn>
                              </p:par>
                            </p:childTnLst>
                          </p:cTn>
                        </p:par>
                        <p:par>
                          <p:cTn id="251" fill="hold">
                            <p:stCondLst>
                              <p:cond delay="500"/>
                            </p:stCondLst>
                            <p:childTnLst>
                              <p:par>
                                <p:cTn id="252" presetID="9" presetClass="emph" presetSubtype="0" grpId="1" nodeType="afterEffect">
                                  <p:stCondLst>
                                    <p:cond delay="0"/>
                                  </p:stCondLst>
                                  <p:childTnLst>
                                    <p:set>
                                      <p:cBhvr rctx="PPT">
                                        <p:cTn id="253" dur="indefinite"/>
                                        <p:tgtEl>
                                          <p:spTgt spid="1146952">
                                            <p:txEl>
                                              <p:pRg st="0" end="0"/>
                                            </p:txEl>
                                          </p:spTgt>
                                        </p:tgtEl>
                                        <p:attrNameLst>
                                          <p:attrName>style.opacity</p:attrName>
                                        </p:attrNameLst>
                                      </p:cBhvr>
                                      <p:to>
                                        <p:strVal val="0.5"/>
                                      </p:to>
                                    </p:set>
                                    <p:animEffect filter="image" prLst="opacity: 0.5">
                                      <p:cBhvr rctx="IE">
                                        <p:cTn id="254" dur="indefinite"/>
                                        <p:tgtEl>
                                          <p:spTgt spid="1146952">
                                            <p:txEl>
                                              <p:pRg st="0" end="0"/>
                                            </p:txEl>
                                          </p:spTgt>
                                        </p:tgtEl>
                                      </p:cBhvr>
                                    </p:animEffect>
                                  </p:childTnLst>
                                </p:cTn>
                              </p:par>
                            </p:childTnLst>
                          </p:cTn>
                        </p:par>
                      </p:childTnLst>
                    </p:cTn>
                  </p:par>
                  <p:par>
                    <p:cTn id="255" fill="hold">
                      <p:stCondLst>
                        <p:cond delay="indefinite"/>
                      </p:stCondLst>
                      <p:childTnLst>
                        <p:par>
                          <p:cTn id="256" fill="hold">
                            <p:stCondLst>
                              <p:cond delay="0"/>
                            </p:stCondLst>
                            <p:childTnLst>
                              <p:par>
                                <p:cTn id="257" presetID="22" presetClass="entr" presetSubtype="8" fill="hold" nodeType="clickEffect">
                                  <p:stCondLst>
                                    <p:cond delay="0"/>
                                  </p:stCondLst>
                                  <p:childTnLst>
                                    <p:set>
                                      <p:cBhvr>
                                        <p:cTn id="258" dur="1" fill="hold">
                                          <p:stCondLst>
                                            <p:cond delay="0"/>
                                          </p:stCondLst>
                                        </p:cTn>
                                        <p:tgtEl>
                                          <p:spTgt spid="1146953"/>
                                        </p:tgtEl>
                                        <p:attrNameLst>
                                          <p:attrName>style.visibility</p:attrName>
                                        </p:attrNameLst>
                                      </p:cBhvr>
                                      <p:to>
                                        <p:strVal val="visible"/>
                                      </p:to>
                                    </p:set>
                                    <p:animEffect transition="in" filter="wipe(left)">
                                      <p:cBhvr>
                                        <p:cTn id="259" dur="500"/>
                                        <p:tgtEl>
                                          <p:spTgt spid="1146953"/>
                                        </p:tgtEl>
                                      </p:cBhvr>
                                    </p:animEffect>
                                  </p:childTnLst>
                                </p:cTn>
                              </p:par>
                              <p:par>
                                <p:cTn id="260" presetID="9" presetClass="entr" presetSubtype="0" fill="hold" grpId="0" nodeType="withEffect">
                                  <p:stCondLst>
                                    <p:cond delay="0"/>
                                  </p:stCondLst>
                                  <p:childTnLst>
                                    <p:set>
                                      <p:cBhvr>
                                        <p:cTn id="261" dur="1" fill="hold">
                                          <p:stCondLst>
                                            <p:cond delay="0"/>
                                          </p:stCondLst>
                                        </p:cTn>
                                        <p:tgtEl>
                                          <p:spTgt spid="1146985"/>
                                        </p:tgtEl>
                                        <p:attrNameLst>
                                          <p:attrName>style.visibility</p:attrName>
                                        </p:attrNameLst>
                                      </p:cBhvr>
                                      <p:to>
                                        <p:strVal val="visible"/>
                                      </p:to>
                                    </p:set>
                                    <p:animEffect transition="in" filter="dissolve">
                                      <p:cBhvr>
                                        <p:cTn id="262" dur="500"/>
                                        <p:tgtEl>
                                          <p:spTgt spid="1146985"/>
                                        </p:tgtEl>
                                      </p:cBhvr>
                                    </p:animEffect>
                                  </p:childTnLst>
                                </p:cTn>
                              </p:par>
                            </p:childTnLst>
                          </p:cTn>
                        </p:par>
                      </p:childTnLst>
                    </p:cTn>
                  </p:par>
                  <p:par>
                    <p:cTn id="263" fill="hold">
                      <p:stCondLst>
                        <p:cond delay="indefinite"/>
                      </p:stCondLst>
                      <p:childTnLst>
                        <p:par>
                          <p:cTn id="264" fill="hold">
                            <p:stCondLst>
                              <p:cond delay="0"/>
                            </p:stCondLst>
                            <p:childTnLst>
                              <p:par>
                                <p:cTn id="265" presetID="22" presetClass="entr" presetSubtype="8" fill="hold" nodeType="clickEffect">
                                  <p:stCondLst>
                                    <p:cond delay="0"/>
                                  </p:stCondLst>
                                  <p:childTnLst>
                                    <p:set>
                                      <p:cBhvr>
                                        <p:cTn id="266" dur="1" fill="hold">
                                          <p:stCondLst>
                                            <p:cond delay="0"/>
                                          </p:stCondLst>
                                        </p:cTn>
                                        <p:tgtEl>
                                          <p:spTgt spid="1146958"/>
                                        </p:tgtEl>
                                        <p:attrNameLst>
                                          <p:attrName>style.visibility</p:attrName>
                                        </p:attrNameLst>
                                      </p:cBhvr>
                                      <p:to>
                                        <p:strVal val="visible"/>
                                      </p:to>
                                    </p:set>
                                    <p:animEffect transition="in" filter="wipe(left)">
                                      <p:cBhvr>
                                        <p:cTn id="267" dur="500"/>
                                        <p:tgtEl>
                                          <p:spTgt spid="1146958"/>
                                        </p:tgtEl>
                                      </p:cBhvr>
                                    </p:animEffect>
                                  </p:childTnLst>
                                  <p:subTnLst>
                                    <p:animClr clrSpc="rgb" dir="cw">
                                      <p:cBhvr override="childStyle">
                                        <p:cTn dur="1" fill="hold" display="0" masterRel="nextClick" afterEffect="1"/>
                                        <p:tgtEl>
                                          <p:spTgt spid="1146958"/>
                                        </p:tgtEl>
                                        <p:attrNameLst>
                                          <p:attrName>ppt_c</p:attrName>
                                        </p:attrNameLst>
                                      </p:cBhvr>
                                      <p:to>
                                        <a:schemeClr val="bg2"/>
                                      </p:to>
                                    </p:animClr>
                                  </p:subTnLst>
                                </p:cTn>
                              </p:par>
                            </p:childTnLst>
                          </p:cTn>
                        </p:par>
                      </p:childTnLst>
                    </p:cTn>
                  </p:par>
                  <p:par>
                    <p:cTn id="268" fill="hold">
                      <p:stCondLst>
                        <p:cond delay="indefinite"/>
                      </p:stCondLst>
                      <p:childTnLst>
                        <p:par>
                          <p:cTn id="269" fill="hold">
                            <p:stCondLst>
                              <p:cond delay="0"/>
                            </p:stCondLst>
                            <p:childTnLst>
                              <p:par>
                                <p:cTn id="270" presetID="22" presetClass="entr" presetSubtype="8" fill="hold" grpId="0" nodeType="clickEffect">
                                  <p:stCondLst>
                                    <p:cond delay="0"/>
                                  </p:stCondLst>
                                  <p:childTnLst>
                                    <p:set>
                                      <p:cBhvr>
                                        <p:cTn id="271" dur="1" fill="hold">
                                          <p:stCondLst>
                                            <p:cond delay="0"/>
                                          </p:stCondLst>
                                        </p:cTn>
                                        <p:tgtEl>
                                          <p:spTgt spid="1146981"/>
                                        </p:tgtEl>
                                        <p:attrNameLst>
                                          <p:attrName>style.visibility</p:attrName>
                                        </p:attrNameLst>
                                      </p:cBhvr>
                                      <p:to>
                                        <p:strVal val="visible"/>
                                      </p:to>
                                    </p:set>
                                    <p:animEffect transition="in" filter="wipe(left)">
                                      <p:cBhvr>
                                        <p:cTn id="272" dur="500"/>
                                        <p:tgtEl>
                                          <p:spTgt spid="1146981"/>
                                        </p:tgtEl>
                                      </p:cBhvr>
                                    </p:animEffect>
                                  </p:childTnLst>
                                </p:cTn>
                              </p:par>
                              <p:par>
                                <p:cTn id="273" presetID="22" presetClass="entr" presetSubtype="8" fill="hold" nodeType="withEffect">
                                  <p:stCondLst>
                                    <p:cond delay="0"/>
                                  </p:stCondLst>
                                  <p:childTnLst>
                                    <p:set>
                                      <p:cBhvr>
                                        <p:cTn id="274" dur="1" fill="hold">
                                          <p:stCondLst>
                                            <p:cond delay="0"/>
                                          </p:stCondLst>
                                        </p:cTn>
                                        <p:tgtEl>
                                          <p:spTgt spid="1146986"/>
                                        </p:tgtEl>
                                        <p:attrNameLst>
                                          <p:attrName>style.visibility</p:attrName>
                                        </p:attrNameLst>
                                      </p:cBhvr>
                                      <p:to>
                                        <p:strVal val="visible"/>
                                      </p:to>
                                    </p:set>
                                    <p:animEffect transition="in" filter="wipe(left)">
                                      <p:cBhvr>
                                        <p:cTn id="275" dur="500"/>
                                        <p:tgtEl>
                                          <p:spTgt spid="1146986"/>
                                        </p:tgtEl>
                                      </p:cBhvr>
                                    </p:animEffect>
                                  </p:childTnLst>
                                </p:cTn>
                              </p:par>
                            </p:childTnLst>
                          </p:cTn>
                        </p:par>
                        <p:par>
                          <p:cTn id="276" fill="hold">
                            <p:stCondLst>
                              <p:cond delay="500"/>
                            </p:stCondLst>
                            <p:childTnLst>
                              <p:par>
                                <p:cTn id="277" presetID="9" presetClass="entr" presetSubtype="0" fill="hold" grpId="0" nodeType="afterEffect">
                                  <p:stCondLst>
                                    <p:cond delay="0"/>
                                  </p:stCondLst>
                                  <p:childTnLst>
                                    <p:set>
                                      <p:cBhvr>
                                        <p:cTn id="278" dur="1" fill="hold">
                                          <p:stCondLst>
                                            <p:cond delay="0"/>
                                          </p:stCondLst>
                                        </p:cTn>
                                        <p:tgtEl>
                                          <p:spTgt spid="1146982"/>
                                        </p:tgtEl>
                                        <p:attrNameLst>
                                          <p:attrName>style.visibility</p:attrName>
                                        </p:attrNameLst>
                                      </p:cBhvr>
                                      <p:to>
                                        <p:strVal val="visible"/>
                                      </p:to>
                                    </p:set>
                                    <p:animEffect transition="in" filter="dissolve">
                                      <p:cBhvr>
                                        <p:cTn id="279" dur="500"/>
                                        <p:tgtEl>
                                          <p:spTgt spid="1146982"/>
                                        </p:tgtEl>
                                      </p:cBhvr>
                                    </p:animEffect>
                                  </p:childTnLst>
                                </p:cTn>
                              </p:par>
                            </p:childTnLst>
                          </p:cTn>
                        </p:par>
                        <p:par>
                          <p:cTn id="280" fill="hold">
                            <p:stCondLst>
                              <p:cond delay="1000"/>
                            </p:stCondLst>
                            <p:childTnLst>
                              <p:par>
                                <p:cTn id="281" presetID="17" presetClass="entr" presetSubtype="10" fill="hold" nodeType="afterEffect">
                                  <p:stCondLst>
                                    <p:cond delay="0"/>
                                  </p:stCondLst>
                                  <p:childTnLst>
                                    <p:set>
                                      <p:cBhvr>
                                        <p:cTn id="282" dur="1" fill="hold">
                                          <p:stCondLst>
                                            <p:cond delay="0"/>
                                          </p:stCondLst>
                                        </p:cTn>
                                        <p:tgtEl>
                                          <p:spTgt spid="1146991"/>
                                        </p:tgtEl>
                                        <p:attrNameLst>
                                          <p:attrName>style.visibility</p:attrName>
                                        </p:attrNameLst>
                                      </p:cBhvr>
                                      <p:to>
                                        <p:strVal val="visible"/>
                                      </p:to>
                                    </p:set>
                                    <p:anim calcmode="lin" valueType="num">
                                      <p:cBhvr>
                                        <p:cTn id="283" dur="500" fill="hold"/>
                                        <p:tgtEl>
                                          <p:spTgt spid="1146991"/>
                                        </p:tgtEl>
                                        <p:attrNameLst>
                                          <p:attrName>ppt_w</p:attrName>
                                        </p:attrNameLst>
                                      </p:cBhvr>
                                      <p:tavLst>
                                        <p:tav tm="0">
                                          <p:val>
                                            <p:fltVal val="0"/>
                                          </p:val>
                                        </p:tav>
                                        <p:tav tm="100000">
                                          <p:val>
                                            <p:strVal val="#ppt_w"/>
                                          </p:val>
                                        </p:tav>
                                      </p:tavLst>
                                    </p:anim>
                                    <p:anim calcmode="lin" valueType="num">
                                      <p:cBhvr>
                                        <p:cTn id="284" dur="500" fill="hold"/>
                                        <p:tgtEl>
                                          <p:spTgt spid="1146991"/>
                                        </p:tgtEl>
                                        <p:attrNameLst>
                                          <p:attrName>ppt_h</p:attrName>
                                        </p:attrNameLst>
                                      </p:cBhvr>
                                      <p:tavLst>
                                        <p:tav tm="0">
                                          <p:val>
                                            <p:strVal val="#ppt_h"/>
                                          </p:val>
                                        </p:tav>
                                        <p:tav tm="100000">
                                          <p:val>
                                            <p:strVal val="#ppt_h"/>
                                          </p:val>
                                        </p:tav>
                                      </p:tavLst>
                                    </p:anim>
                                  </p:childTnLst>
                                </p:cTn>
                              </p:par>
                            </p:childTnLst>
                          </p:cTn>
                        </p:par>
                      </p:childTnLst>
                    </p:cTn>
                  </p:par>
                  <p:par>
                    <p:cTn id="285" fill="hold">
                      <p:stCondLst>
                        <p:cond delay="indefinite"/>
                      </p:stCondLst>
                      <p:childTnLst>
                        <p:par>
                          <p:cTn id="286" fill="hold">
                            <p:stCondLst>
                              <p:cond delay="0"/>
                            </p:stCondLst>
                            <p:childTnLst>
                              <p:par>
                                <p:cTn id="287" presetID="14" presetClass="entr" presetSubtype="10" fill="hold" grpId="0" nodeType="clickEffect">
                                  <p:stCondLst>
                                    <p:cond delay="0"/>
                                  </p:stCondLst>
                                  <p:childTnLst>
                                    <p:set>
                                      <p:cBhvr>
                                        <p:cTn id="288" dur="1" fill="hold">
                                          <p:stCondLst>
                                            <p:cond delay="0"/>
                                          </p:stCondLst>
                                        </p:cTn>
                                        <p:tgtEl>
                                          <p:spTgt spid="1146983"/>
                                        </p:tgtEl>
                                        <p:attrNameLst>
                                          <p:attrName>style.visibility</p:attrName>
                                        </p:attrNameLst>
                                      </p:cBhvr>
                                      <p:to>
                                        <p:strVal val="visible"/>
                                      </p:to>
                                    </p:set>
                                    <p:animEffect transition="in" filter="randombar(horizontal)">
                                      <p:cBhvr>
                                        <p:cTn id="289" dur="500"/>
                                        <p:tgtEl>
                                          <p:spTgt spid="1146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49" grpId="0" animBg="1" autoUpdateAnimBg="0"/>
      <p:bldP spid="1146949" grpId="1" animBg="1"/>
      <p:bldP spid="1146883" grpId="0" build="p" autoUpdateAnimBg="0"/>
      <p:bldP spid="1146893" grpId="0" animBg="1"/>
      <p:bldP spid="1146893" grpId="1" animBg="1"/>
      <p:bldP spid="1146894" grpId="0" animBg="1"/>
      <p:bldP spid="1146894" grpId="1" animBg="1"/>
      <p:bldP spid="1146895" grpId="0" animBg="1"/>
      <p:bldP spid="1146895" grpId="1" animBg="1"/>
      <p:bldP spid="1146896" grpId="0" animBg="1"/>
      <p:bldP spid="1146896" grpId="1" animBg="1"/>
      <p:bldP spid="1146897" grpId="0" animBg="1"/>
      <p:bldP spid="1146897" grpId="1" animBg="1"/>
      <p:bldP spid="1146898" grpId="0" animBg="1"/>
      <p:bldP spid="1146898" grpId="1" animBg="1"/>
      <p:bldP spid="1146899" grpId="0" animBg="1"/>
      <p:bldP spid="1146899" grpId="1" animBg="1"/>
      <p:bldP spid="1146900" grpId="0" animBg="1"/>
      <p:bldP spid="1146900" grpId="1" animBg="1"/>
      <p:bldP spid="1146901" grpId="0" animBg="1"/>
      <p:bldP spid="1146901" grpId="1" animBg="1"/>
      <p:bldP spid="1146921" grpId="0" animBg="1" autoUpdateAnimBg="0"/>
      <p:bldP spid="1146921" grpId="1" animBg="1"/>
      <p:bldP spid="1146922" grpId="0" animBg="1" autoUpdateAnimBg="0"/>
      <p:bldP spid="1146922" grpId="1" animBg="1"/>
      <p:bldP spid="1146923" grpId="0" animBg="1" autoUpdateAnimBg="0"/>
      <p:bldP spid="1146923" grpId="1" animBg="1"/>
      <p:bldP spid="1146933" grpId="0" animBg="1"/>
      <p:bldP spid="1146933" grpId="1" animBg="1"/>
      <p:bldP spid="1146934" grpId="0" animBg="1"/>
      <p:bldP spid="1146934" grpId="1" animBg="1"/>
      <p:bldP spid="1146935" grpId="0" animBg="1"/>
      <p:bldP spid="1146935" grpId="1" animBg="1"/>
      <p:bldP spid="1146936" grpId="0" animBg="1"/>
      <p:bldP spid="1146936" grpId="1" animBg="1"/>
      <p:bldP spid="1146937" grpId="0" animBg="1"/>
      <p:bldP spid="1146937" grpId="1" animBg="1"/>
      <p:bldP spid="1146938" grpId="0" animBg="1"/>
      <p:bldP spid="1146938" grpId="1" animBg="1"/>
      <p:bldP spid="1146939" grpId="0" animBg="1"/>
      <p:bldP spid="1146939" grpId="1" animBg="1"/>
      <p:bldP spid="1146940" grpId="0" animBg="1"/>
      <p:bldP spid="1146940" grpId="1" animBg="1"/>
      <p:bldP spid="1146950" grpId="0" animBg="1" autoUpdateAnimBg="0"/>
      <p:bldP spid="1146950" grpId="1" animBg="1"/>
      <p:bldP spid="1146951" grpId="0" build="p" autoUpdateAnimBg="0"/>
      <p:bldP spid="1146951" grpId="1" build="allAtOnce"/>
      <p:bldP spid="1146952" grpId="0" build="p" autoUpdateAnimBg="0"/>
      <p:bldP spid="1146952" grpId="1" build="allAtOnce"/>
      <p:bldP spid="1146981" grpId="0" animBg="1"/>
      <p:bldP spid="1146982" grpId="0" animBg="1"/>
      <p:bldP spid="1146983" grpId="0"/>
      <p:bldP spid="1146984" grpId="0"/>
      <p:bldP spid="114698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64" name="Oval 20"/>
          <p:cNvSpPr>
            <a:spLocks noChangeAspect="1" noChangeArrowheads="1"/>
          </p:cNvSpPr>
          <p:nvPr/>
        </p:nvSpPr>
        <p:spPr bwMode="auto">
          <a:xfrm>
            <a:off x="744538" y="3624263"/>
            <a:ext cx="2787650" cy="2787650"/>
          </a:xfrm>
          <a:prstGeom prst="ellipse">
            <a:avLst/>
          </a:prstGeom>
          <a:noFill/>
          <a:ln w="9525">
            <a:solidFill>
              <a:schemeClr val="tx1"/>
            </a:solidFill>
            <a:miter lim="800000"/>
            <a:headEnd/>
            <a:tailEnd/>
          </a:ln>
          <a:effectLst/>
        </p:spPr>
        <p:txBody>
          <a:bodyPr wrap="none" anchor="ctr"/>
          <a:lstStyle/>
          <a:p>
            <a:endParaRPr lang="en-US"/>
          </a:p>
        </p:txBody>
      </p:sp>
      <p:sp>
        <p:nvSpPr>
          <p:cNvPr id="1158168" name="Freeform 24"/>
          <p:cNvSpPr>
            <a:spLocks/>
          </p:cNvSpPr>
          <p:nvPr/>
        </p:nvSpPr>
        <p:spPr bwMode="auto">
          <a:xfrm>
            <a:off x="3436938" y="3098800"/>
            <a:ext cx="601662" cy="1044575"/>
          </a:xfrm>
          <a:custGeom>
            <a:avLst/>
            <a:gdLst/>
            <a:ahLst/>
            <a:cxnLst>
              <a:cxn ang="0">
                <a:pos x="0" y="658"/>
              </a:cxn>
              <a:cxn ang="0">
                <a:pos x="240" y="322"/>
              </a:cxn>
              <a:cxn ang="0">
                <a:pos x="379" y="0"/>
              </a:cxn>
            </a:cxnLst>
            <a:rect l="0" t="0" r="r" b="b"/>
            <a:pathLst>
              <a:path w="379" h="658">
                <a:moveTo>
                  <a:pt x="0" y="658"/>
                </a:moveTo>
                <a:cubicBezTo>
                  <a:pt x="88" y="554"/>
                  <a:pt x="177" y="432"/>
                  <a:pt x="240" y="322"/>
                </a:cubicBezTo>
                <a:cubicBezTo>
                  <a:pt x="303" y="212"/>
                  <a:pt x="350" y="67"/>
                  <a:pt x="379" y="0"/>
                </a:cubicBezTo>
              </a:path>
            </a:pathLst>
          </a:custGeom>
          <a:noFill/>
          <a:ln w="19050">
            <a:solidFill>
              <a:srgbClr val="3366FF"/>
            </a:solidFill>
            <a:miter lim="800000"/>
            <a:headEnd type="triangle" w="med" len="med"/>
            <a:tailEnd/>
          </a:ln>
          <a:effectLst/>
        </p:spPr>
        <p:txBody>
          <a:bodyPr wrap="none"/>
          <a:lstStyle/>
          <a:p>
            <a:endParaRPr lang="en-US"/>
          </a:p>
        </p:txBody>
      </p:sp>
      <p:sp>
        <p:nvSpPr>
          <p:cNvPr id="1158178" name="Oval 34"/>
          <p:cNvSpPr>
            <a:spLocks noChangeArrowheads="1"/>
          </p:cNvSpPr>
          <p:nvPr/>
        </p:nvSpPr>
        <p:spPr bwMode="auto">
          <a:xfrm>
            <a:off x="3983038" y="26955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48" name="Oval 4"/>
          <p:cNvSpPr>
            <a:spLocks noChangeAspect="1" noChangeArrowheads="1"/>
          </p:cNvSpPr>
          <p:nvPr/>
        </p:nvSpPr>
        <p:spPr bwMode="auto">
          <a:xfrm>
            <a:off x="914400" y="560388"/>
            <a:ext cx="2787650" cy="2787650"/>
          </a:xfrm>
          <a:prstGeom prst="ellipse">
            <a:avLst/>
          </a:prstGeom>
          <a:noFill/>
          <a:ln w="9525">
            <a:solidFill>
              <a:schemeClr val="tx1"/>
            </a:solidFill>
            <a:miter lim="800000"/>
            <a:headEnd/>
            <a:tailEnd/>
          </a:ln>
          <a:effectLst/>
        </p:spPr>
        <p:txBody>
          <a:bodyPr wrap="none" anchor="ctr"/>
          <a:lstStyle/>
          <a:p>
            <a:endParaRPr lang="en-US"/>
          </a:p>
        </p:txBody>
      </p:sp>
      <p:sp>
        <p:nvSpPr>
          <p:cNvPr id="1158149" name="Oval 5"/>
          <p:cNvSpPr>
            <a:spLocks noChangeAspect="1" noChangeArrowheads="1"/>
          </p:cNvSpPr>
          <p:nvPr/>
        </p:nvSpPr>
        <p:spPr bwMode="auto">
          <a:xfrm>
            <a:off x="1454150" y="1044575"/>
            <a:ext cx="1746250" cy="1746250"/>
          </a:xfrm>
          <a:prstGeom prst="ellipse">
            <a:avLst/>
          </a:prstGeom>
          <a:noFill/>
          <a:ln w="9525">
            <a:solidFill>
              <a:schemeClr val="tx1"/>
            </a:solidFill>
            <a:miter lim="800000"/>
            <a:headEnd/>
            <a:tailEnd/>
          </a:ln>
          <a:effectLst/>
        </p:spPr>
        <p:txBody>
          <a:bodyPr wrap="none" anchor="ctr"/>
          <a:lstStyle/>
          <a:p>
            <a:endParaRPr lang="en-US"/>
          </a:p>
        </p:txBody>
      </p:sp>
      <p:sp>
        <p:nvSpPr>
          <p:cNvPr id="1158150" name="Oval 6"/>
          <p:cNvSpPr>
            <a:spLocks noChangeAspect="1" noChangeArrowheads="1"/>
          </p:cNvSpPr>
          <p:nvPr/>
        </p:nvSpPr>
        <p:spPr bwMode="auto">
          <a:xfrm>
            <a:off x="1981200" y="1568450"/>
            <a:ext cx="695325" cy="695325"/>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a:effectLst/>
        </p:spPr>
        <p:txBody>
          <a:bodyPr wrap="none" anchor="ctr"/>
          <a:lstStyle/>
          <a:p>
            <a:pPr algn="ctr"/>
            <a:r>
              <a:rPr lang="en-US"/>
              <a:t>3</a:t>
            </a:r>
            <a:r>
              <a:rPr lang="en-US" i="1"/>
              <a:t>p</a:t>
            </a:r>
            <a:r>
              <a:rPr lang="en-US" i="1" baseline="30000"/>
              <a:t>+</a:t>
            </a:r>
          </a:p>
        </p:txBody>
      </p:sp>
      <p:sp>
        <p:nvSpPr>
          <p:cNvPr id="1158151" name="Text Box 7"/>
          <p:cNvSpPr txBox="1">
            <a:spLocks noChangeArrowheads="1"/>
          </p:cNvSpPr>
          <p:nvPr/>
        </p:nvSpPr>
        <p:spPr bwMode="auto">
          <a:xfrm>
            <a:off x="0" y="636588"/>
            <a:ext cx="1416050" cy="641350"/>
          </a:xfrm>
          <a:prstGeom prst="rect">
            <a:avLst/>
          </a:prstGeom>
          <a:noFill/>
          <a:ln w="9525">
            <a:noFill/>
            <a:miter lim="800000"/>
            <a:headEnd/>
            <a:tailEnd/>
          </a:ln>
          <a:effectLst/>
        </p:spPr>
        <p:txBody>
          <a:bodyPr wrap="none">
            <a:spAutoFit/>
          </a:bodyPr>
          <a:lstStyle/>
          <a:p>
            <a:pPr algn="ctr"/>
            <a:r>
              <a:rPr lang="en-US"/>
              <a:t>lithium atom</a:t>
            </a:r>
          </a:p>
          <a:p>
            <a:pPr algn="ctr"/>
            <a:r>
              <a:rPr lang="en-US"/>
              <a:t>Li</a:t>
            </a:r>
          </a:p>
        </p:txBody>
      </p:sp>
      <p:sp>
        <p:nvSpPr>
          <p:cNvPr id="1158152" name="Oval 8"/>
          <p:cNvSpPr>
            <a:spLocks noChangeArrowheads="1"/>
          </p:cNvSpPr>
          <p:nvPr/>
        </p:nvSpPr>
        <p:spPr bwMode="auto">
          <a:xfrm>
            <a:off x="3390900" y="12906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53" name="Freeform 9"/>
          <p:cNvSpPr>
            <a:spLocks/>
          </p:cNvSpPr>
          <p:nvPr/>
        </p:nvSpPr>
        <p:spPr bwMode="auto">
          <a:xfrm>
            <a:off x="3771900" y="1625600"/>
            <a:ext cx="546100" cy="939800"/>
          </a:xfrm>
          <a:custGeom>
            <a:avLst/>
            <a:gdLst/>
            <a:ahLst/>
            <a:cxnLst>
              <a:cxn ang="0">
                <a:pos x="0" y="0"/>
              </a:cxn>
              <a:cxn ang="0">
                <a:pos x="296" y="304"/>
              </a:cxn>
              <a:cxn ang="0">
                <a:pos x="288" y="592"/>
              </a:cxn>
            </a:cxnLst>
            <a:rect l="0" t="0" r="r" b="b"/>
            <a:pathLst>
              <a:path w="344" h="592">
                <a:moveTo>
                  <a:pt x="0" y="0"/>
                </a:moveTo>
                <a:cubicBezTo>
                  <a:pt x="49" y="51"/>
                  <a:pt x="248" y="205"/>
                  <a:pt x="296" y="304"/>
                </a:cubicBezTo>
                <a:cubicBezTo>
                  <a:pt x="344" y="403"/>
                  <a:pt x="290" y="532"/>
                  <a:pt x="288" y="592"/>
                </a:cubicBezTo>
              </a:path>
            </a:pathLst>
          </a:custGeom>
          <a:noFill/>
          <a:ln w="19050">
            <a:solidFill>
              <a:srgbClr val="3366FF"/>
            </a:solidFill>
            <a:miter lim="800000"/>
            <a:headEnd/>
            <a:tailEnd type="arrow" w="med" len="med"/>
          </a:ln>
          <a:effectLst/>
        </p:spPr>
        <p:txBody>
          <a:bodyPr wrap="none"/>
          <a:lstStyle/>
          <a:p>
            <a:endParaRPr lang="en-US"/>
          </a:p>
        </p:txBody>
      </p:sp>
      <p:sp>
        <p:nvSpPr>
          <p:cNvPr id="1158154" name="AutoShape 10"/>
          <p:cNvSpPr>
            <a:spLocks noChangeArrowheads="1"/>
          </p:cNvSpPr>
          <p:nvPr/>
        </p:nvSpPr>
        <p:spPr bwMode="auto">
          <a:xfrm>
            <a:off x="4470400" y="1290638"/>
            <a:ext cx="1371600" cy="1752600"/>
          </a:xfrm>
          <a:prstGeom prst="rightArrow">
            <a:avLst>
              <a:gd name="adj1" fmla="val 50000"/>
              <a:gd name="adj2" fmla="val 25000"/>
            </a:avLst>
          </a:prstGeom>
          <a:solidFill>
            <a:srgbClr val="3366FF">
              <a:alpha val="75999"/>
            </a:srgbClr>
          </a:solidFill>
          <a:ln w="9525">
            <a:noFill/>
            <a:miter lim="800000"/>
            <a:headEnd/>
            <a:tailEnd/>
          </a:ln>
          <a:effectLst/>
        </p:spPr>
        <p:txBody>
          <a:bodyPr wrap="none" anchor="ctr"/>
          <a:lstStyle/>
          <a:p>
            <a:pPr algn="ctr"/>
            <a:r>
              <a:rPr lang="en-US" sz="1600"/>
              <a:t>loss of </a:t>
            </a:r>
          </a:p>
          <a:p>
            <a:pPr algn="ctr"/>
            <a:r>
              <a:rPr lang="en-US" sz="1600"/>
              <a:t>one valence </a:t>
            </a:r>
          </a:p>
          <a:p>
            <a:pPr algn="ctr"/>
            <a:r>
              <a:rPr lang="en-US" sz="1600"/>
              <a:t>electron</a:t>
            </a:r>
          </a:p>
        </p:txBody>
      </p:sp>
      <p:sp>
        <p:nvSpPr>
          <p:cNvPr id="1158155" name="Oval 11"/>
          <p:cNvSpPr>
            <a:spLocks noChangeArrowheads="1"/>
          </p:cNvSpPr>
          <p:nvPr/>
        </p:nvSpPr>
        <p:spPr bwMode="auto">
          <a:xfrm>
            <a:off x="1752600" y="9096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56" name="Oval 12"/>
          <p:cNvSpPr>
            <a:spLocks noChangeArrowheads="1"/>
          </p:cNvSpPr>
          <p:nvPr/>
        </p:nvSpPr>
        <p:spPr bwMode="auto">
          <a:xfrm>
            <a:off x="2743200" y="22812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grpSp>
        <p:nvGrpSpPr>
          <p:cNvPr id="1158195" name="Group 51"/>
          <p:cNvGrpSpPr>
            <a:grpSpLocks/>
          </p:cNvGrpSpPr>
          <p:nvPr/>
        </p:nvGrpSpPr>
        <p:grpSpPr bwMode="auto">
          <a:xfrm>
            <a:off x="6248400" y="625475"/>
            <a:ext cx="2895600" cy="2165350"/>
            <a:chOff x="3936" y="978"/>
            <a:chExt cx="1824" cy="1364"/>
          </a:xfrm>
        </p:grpSpPr>
        <p:sp>
          <p:nvSpPr>
            <p:cNvPr id="1158158" name="Text Box 14"/>
            <p:cNvSpPr txBox="1">
              <a:spLocks noChangeArrowheads="1"/>
            </p:cNvSpPr>
            <p:nvPr/>
          </p:nvSpPr>
          <p:spPr bwMode="auto">
            <a:xfrm>
              <a:off x="4996" y="978"/>
              <a:ext cx="764" cy="404"/>
            </a:xfrm>
            <a:prstGeom prst="rect">
              <a:avLst/>
            </a:prstGeom>
            <a:noFill/>
            <a:ln w="9525">
              <a:noFill/>
              <a:miter lim="800000"/>
              <a:headEnd/>
              <a:tailEnd/>
            </a:ln>
            <a:effectLst/>
          </p:spPr>
          <p:txBody>
            <a:bodyPr wrap="none">
              <a:spAutoFit/>
            </a:bodyPr>
            <a:lstStyle/>
            <a:p>
              <a:pPr algn="ctr"/>
              <a:r>
                <a:rPr lang="en-US"/>
                <a:t>lithium ion</a:t>
              </a:r>
            </a:p>
            <a:p>
              <a:pPr algn="ctr"/>
              <a:r>
                <a:rPr lang="en-US"/>
                <a:t>Li</a:t>
              </a:r>
              <a:r>
                <a:rPr lang="en-US" baseline="30000"/>
                <a:t>+</a:t>
              </a:r>
              <a:endParaRPr lang="en-US"/>
            </a:p>
          </p:txBody>
        </p:sp>
        <p:sp>
          <p:nvSpPr>
            <p:cNvPr id="1158159" name="Oval 15"/>
            <p:cNvSpPr>
              <a:spLocks noChangeAspect="1" noChangeArrowheads="1"/>
            </p:cNvSpPr>
            <p:nvPr/>
          </p:nvSpPr>
          <p:spPr bwMode="auto">
            <a:xfrm>
              <a:off x="4036" y="1242"/>
              <a:ext cx="1100" cy="1100"/>
            </a:xfrm>
            <a:prstGeom prst="ellipse">
              <a:avLst/>
            </a:prstGeom>
            <a:noFill/>
            <a:ln w="9525">
              <a:solidFill>
                <a:schemeClr val="tx1"/>
              </a:solidFill>
              <a:miter lim="800000"/>
              <a:headEnd/>
              <a:tailEnd/>
            </a:ln>
            <a:effectLst/>
          </p:spPr>
          <p:txBody>
            <a:bodyPr wrap="none" anchor="ctr"/>
            <a:lstStyle/>
            <a:p>
              <a:endParaRPr lang="en-US"/>
            </a:p>
          </p:txBody>
        </p:sp>
        <p:sp>
          <p:nvSpPr>
            <p:cNvPr id="1158160" name="Oval 16"/>
            <p:cNvSpPr>
              <a:spLocks noChangeAspect="1" noChangeArrowheads="1"/>
            </p:cNvSpPr>
            <p:nvPr/>
          </p:nvSpPr>
          <p:spPr bwMode="auto">
            <a:xfrm>
              <a:off x="4368" y="1572"/>
              <a:ext cx="438" cy="438"/>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a:effectLst/>
          </p:spPr>
          <p:txBody>
            <a:bodyPr wrap="none" anchor="ctr"/>
            <a:lstStyle/>
            <a:p>
              <a:pPr algn="ctr"/>
              <a:r>
                <a:rPr lang="en-US"/>
                <a:t>3</a:t>
              </a:r>
              <a:r>
                <a:rPr lang="en-US" i="1"/>
                <a:t>p</a:t>
              </a:r>
              <a:r>
                <a:rPr lang="en-US" i="1" baseline="30000"/>
                <a:t>+</a:t>
              </a:r>
            </a:p>
          </p:txBody>
        </p:sp>
        <p:sp>
          <p:nvSpPr>
            <p:cNvPr id="1158161" name="Oval 17"/>
            <p:cNvSpPr>
              <a:spLocks noChangeArrowheads="1"/>
            </p:cNvSpPr>
            <p:nvPr/>
          </p:nvSpPr>
          <p:spPr bwMode="auto">
            <a:xfrm>
              <a:off x="3936" y="1589"/>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62" name="Oval 18"/>
            <p:cNvSpPr>
              <a:spLocks noChangeArrowheads="1"/>
            </p:cNvSpPr>
            <p:nvPr/>
          </p:nvSpPr>
          <p:spPr bwMode="auto">
            <a:xfrm>
              <a:off x="4992" y="1829"/>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grpSp>
      <p:sp>
        <p:nvSpPr>
          <p:cNvPr id="1158165" name="Oval 21"/>
          <p:cNvSpPr>
            <a:spLocks noChangeAspect="1" noChangeArrowheads="1"/>
          </p:cNvSpPr>
          <p:nvPr/>
        </p:nvSpPr>
        <p:spPr bwMode="auto">
          <a:xfrm>
            <a:off x="1284288" y="4108450"/>
            <a:ext cx="1746250" cy="1746250"/>
          </a:xfrm>
          <a:prstGeom prst="ellipse">
            <a:avLst/>
          </a:prstGeom>
          <a:noFill/>
          <a:ln w="9525">
            <a:solidFill>
              <a:schemeClr val="tx1"/>
            </a:solidFill>
            <a:miter lim="800000"/>
            <a:headEnd/>
            <a:tailEnd/>
          </a:ln>
          <a:effectLst/>
        </p:spPr>
        <p:txBody>
          <a:bodyPr wrap="none" anchor="ctr"/>
          <a:lstStyle/>
          <a:p>
            <a:endParaRPr lang="en-US"/>
          </a:p>
        </p:txBody>
      </p:sp>
      <p:sp>
        <p:nvSpPr>
          <p:cNvPr id="1158166" name="Oval 22"/>
          <p:cNvSpPr>
            <a:spLocks noChangeAspect="1" noChangeArrowheads="1"/>
          </p:cNvSpPr>
          <p:nvPr/>
        </p:nvSpPr>
        <p:spPr bwMode="auto">
          <a:xfrm>
            <a:off x="1811338" y="4632325"/>
            <a:ext cx="695325" cy="695325"/>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a:effectLst/>
        </p:spPr>
        <p:txBody>
          <a:bodyPr wrap="none" anchor="ctr"/>
          <a:lstStyle/>
          <a:p>
            <a:pPr algn="ctr"/>
            <a:r>
              <a:rPr lang="en-US"/>
              <a:t>9</a:t>
            </a:r>
            <a:r>
              <a:rPr lang="en-US" i="1"/>
              <a:t>p</a:t>
            </a:r>
            <a:r>
              <a:rPr lang="en-US" i="1" baseline="30000"/>
              <a:t>+</a:t>
            </a:r>
          </a:p>
        </p:txBody>
      </p:sp>
      <p:sp>
        <p:nvSpPr>
          <p:cNvPr id="1158167" name="Text Box 23"/>
          <p:cNvSpPr txBox="1">
            <a:spLocks noChangeArrowheads="1"/>
          </p:cNvSpPr>
          <p:nvPr/>
        </p:nvSpPr>
        <p:spPr bwMode="auto">
          <a:xfrm>
            <a:off x="0" y="3090863"/>
            <a:ext cx="1504950" cy="641350"/>
          </a:xfrm>
          <a:prstGeom prst="rect">
            <a:avLst/>
          </a:prstGeom>
          <a:noFill/>
          <a:ln w="9525">
            <a:noFill/>
            <a:miter lim="800000"/>
            <a:headEnd/>
            <a:tailEnd/>
          </a:ln>
          <a:effectLst/>
        </p:spPr>
        <p:txBody>
          <a:bodyPr wrap="none">
            <a:spAutoFit/>
          </a:bodyPr>
          <a:lstStyle/>
          <a:p>
            <a:pPr algn="ctr"/>
            <a:r>
              <a:rPr lang="en-US"/>
              <a:t>fluorine atom</a:t>
            </a:r>
          </a:p>
          <a:p>
            <a:pPr algn="ctr"/>
            <a:r>
              <a:rPr lang="en-US"/>
              <a:t>F</a:t>
            </a:r>
          </a:p>
        </p:txBody>
      </p:sp>
      <p:sp>
        <p:nvSpPr>
          <p:cNvPr id="1158169" name="Oval 25"/>
          <p:cNvSpPr>
            <a:spLocks noChangeArrowheads="1"/>
          </p:cNvSpPr>
          <p:nvPr/>
        </p:nvSpPr>
        <p:spPr bwMode="auto">
          <a:xfrm>
            <a:off x="1582738" y="39735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70" name="Oval 26"/>
          <p:cNvSpPr>
            <a:spLocks noChangeArrowheads="1"/>
          </p:cNvSpPr>
          <p:nvPr/>
        </p:nvSpPr>
        <p:spPr bwMode="auto">
          <a:xfrm>
            <a:off x="2573338" y="53451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71" name="Oval 27"/>
          <p:cNvSpPr>
            <a:spLocks noChangeArrowheads="1"/>
          </p:cNvSpPr>
          <p:nvPr/>
        </p:nvSpPr>
        <p:spPr bwMode="auto">
          <a:xfrm>
            <a:off x="2268538" y="35163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72" name="Oval 28"/>
          <p:cNvSpPr>
            <a:spLocks noChangeArrowheads="1"/>
          </p:cNvSpPr>
          <p:nvPr/>
        </p:nvSpPr>
        <p:spPr bwMode="auto">
          <a:xfrm>
            <a:off x="973138" y="38211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73" name="Oval 29"/>
          <p:cNvSpPr>
            <a:spLocks noChangeArrowheads="1"/>
          </p:cNvSpPr>
          <p:nvPr/>
        </p:nvSpPr>
        <p:spPr bwMode="auto">
          <a:xfrm>
            <a:off x="592138" y="47355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74" name="Oval 30"/>
          <p:cNvSpPr>
            <a:spLocks noChangeArrowheads="1"/>
          </p:cNvSpPr>
          <p:nvPr/>
        </p:nvSpPr>
        <p:spPr bwMode="auto">
          <a:xfrm>
            <a:off x="820738" y="55737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75" name="Oval 31"/>
          <p:cNvSpPr>
            <a:spLocks noChangeArrowheads="1"/>
          </p:cNvSpPr>
          <p:nvPr/>
        </p:nvSpPr>
        <p:spPr bwMode="auto">
          <a:xfrm>
            <a:off x="1506538" y="61833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76" name="Oval 32"/>
          <p:cNvSpPr>
            <a:spLocks noChangeArrowheads="1"/>
          </p:cNvSpPr>
          <p:nvPr/>
        </p:nvSpPr>
        <p:spPr bwMode="auto">
          <a:xfrm>
            <a:off x="2497138" y="61071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77" name="Oval 33"/>
          <p:cNvSpPr>
            <a:spLocks noChangeArrowheads="1"/>
          </p:cNvSpPr>
          <p:nvPr/>
        </p:nvSpPr>
        <p:spPr bwMode="auto">
          <a:xfrm>
            <a:off x="3259138" y="51165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79" name="AutoShape 35"/>
          <p:cNvSpPr>
            <a:spLocks noChangeArrowheads="1"/>
          </p:cNvSpPr>
          <p:nvPr/>
        </p:nvSpPr>
        <p:spPr bwMode="auto">
          <a:xfrm>
            <a:off x="3779838" y="3571875"/>
            <a:ext cx="1371600" cy="1752600"/>
          </a:xfrm>
          <a:prstGeom prst="rightArrow">
            <a:avLst>
              <a:gd name="adj1" fmla="val 50000"/>
              <a:gd name="adj2" fmla="val 25000"/>
            </a:avLst>
          </a:prstGeom>
          <a:solidFill>
            <a:srgbClr val="658AFF"/>
          </a:solidFill>
          <a:ln w="9525">
            <a:noFill/>
            <a:miter lim="800000"/>
            <a:headEnd/>
            <a:tailEnd/>
          </a:ln>
          <a:effectLst/>
        </p:spPr>
        <p:txBody>
          <a:bodyPr wrap="none" anchor="ctr"/>
          <a:lstStyle/>
          <a:p>
            <a:pPr algn="ctr"/>
            <a:r>
              <a:rPr lang="en-US" sz="1600"/>
              <a:t>gain of </a:t>
            </a:r>
          </a:p>
          <a:p>
            <a:pPr algn="ctr"/>
            <a:r>
              <a:rPr lang="en-US" sz="1600"/>
              <a:t>one valence </a:t>
            </a:r>
          </a:p>
          <a:p>
            <a:pPr algn="ctr"/>
            <a:r>
              <a:rPr lang="en-US" sz="1600"/>
              <a:t>electron</a:t>
            </a:r>
          </a:p>
        </p:txBody>
      </p:sp>
      <p:grpSp>
        <p:nvGrpSpPr>
          <p:cNvPr id="1158196" name="Group 52"/>
          <p:cNvGrpSpPr>
            <a:grpSpLocks/>
          </p:cNvGrpSpPr>
          <p:nvPr/>
        </p:nvGrpSpPr>
        <p:grpSpPr bwMode="auto">
          <a:xfrm>
            <a:off x="5545138" y="3101975"/>
            <a:ext cx="3598862" cy="3421063"/>
            <a:chOff x="3493" y="2538"/>
            <a:chExt cx="2267" cy="2155"/>
          </a:xfrm>
        </p:grpSpPr>
        <p:sp>
          <p:nvSpPr>
            <p:cNvPr id="1158181" name="Text Box 37"/>
            <p:cNvSpPr txBox="1">
              <a:spLocks noChangeArrowheads="1"/>
            </p:cNvSpPr>
            <p:nvPr/>
          </p:nvSpPr>
          <p:spPr bwMode="auto">
            <a:xfrm>
              <a:off x="4940" y="2538"/>
              <a:ext cx="820" cy="404"/>
            </a:xfrm>
            <a:prstGeom prst="rect">
              <a:avLst/>
            </a:prstGeom>
            <a:noFill/>
            <a:ln w="9525">
              <a:noFill/>
              <a:miter lim="800000"/>
              <a:headEnd/>
              <a:tailEnd/>
            </a:ln>
            <a:effectLst/>
          </p:spPr>
          <p:txBody>
            <a:bodyPr wrap="none">
              <a:spAutoFit/>
            </a:bodyPr>
            <a:lstStyle/>
            <a:p>
              <a:pPr algn="ctr"/>
              <a:r>
                <a:rPr lang="en-US"/>
                <a:t>fluoride ion</a:t>
              </a:r>
            </a:p>
            <a:p>
              <a:pPr algn="ctr"/>
              <a:r>
                <a:rPr lang="en-US"/>
                <a:t>F</a:t>
              </a:r>
              <a:r>
                <a:rPr lang="en-US" baseline="30000"/>
                <a:t>1-</a:t>
              </a:r>
              <a:endParaRPr lang="en-US"/>
            </a:p>
          </p:txBody>
        </p:sp>
        <p:sp>
          <p:nvSpPr>
            <p:cNvPr id="1158182" name="Oval 38"/>
            <p:cNvSpPr>
              <a:spLocks noChangeAspect="1" noChangeArrowheads="1"/>
            </p:cNvSpPr>
            <p:nvPr/>
          </p:nvSpPr>
          <p:spPr bwMode="auto">
            <a:xfrm>
              <a:off x="3589" y="2841"/>
              <a:ext cx="1756" cy="1756"/>
            </a:xfrm>
            <a:prstGeom prst="ellipse">
              <a:avLst/>
            </a:prstGeom>
            <a:noFill/>
            <a:ln w="9525">
              <a:solidFill>
                <a:schemeClr val="tx1"/>
              </a:solidFill>
              <a:miter lim="800000"/>
              <a:headEnd/>
              <a:tailEnd/>
            </a:ln>
            <a:effectLst/>
          </p:spPr>
          <p:txBody>
            <a:bodyPr wrap="none" anchor="ctr"/>
            <a:lstStyle/>
            <a:p>
              <a:endParaRPr lang="en-US"/>
            </a:p>
          </p:txBody>
        </p:sp>
        <p:sp>
          <p:nvSpPr>
            <p:cNvPr id="1158183" name="Oval 39"/>
            <p:cNvSpPr>
              <a:spLocks noChangeAspect="1" noChangeArrowheads="1"/>
            </p:cNvSpPr>
            <p:nvPr/>
          </p:nvSpPr>
          <p:spPr bwMode="auto">
            <a:xfrm>
              <a:off x="3929" y="3146"/>
              <a:ext cx="1100" cy="1100"/>
            </a:xfrm>
            <a:prstGeom prst="ellipse">
              <a:avLst/>
            </a:prstGeom>
            <a:noFill/>
            <a:ln w="9525">
              <a:solidFill>
                <a:schemeClr val="tx1"/>
              </a:solidFill>
              <a:miter lim="800000"/>
              <a:headEnd/>
              <a:tailEnd/>
            </a:ln>
            <a:effectLst/>
          </p:spPr>
          <p:txBody>
            <a:bodyPr wrap="none" anchor="ctr"/>
            <a:lstStyle/>
            <a:p>
              <a:endParaRPr lang="en-US"/>
            </a:p>
          </p:txBody>
        </p:sp>
        <p:sp>
          <p:nvSpPr>
            <p:cNvPr id="1158184" name="Oval 40"/>
            <p:cNvSpPr>
              <a:spLocks noChangeAspect="1" noChangeArrowheads="1"/>
            </p:cNvSpPr>
            <p:nvPr/>
          </p:nvSpPr>
          <p:spPr bwMode="auto">
            <a:xfrm>
              <a:off x="4261" y="3476"/>
              <a:ext cx="438" cy="438"/>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a:effectLst/>
          </p:spPr>
          <p:txBody>
            <a:bodyPr wrap="none" anchor="ctr"/>
            <a:lstStyle/>
            <a:p>
              <a:pPr algn="ctr"/>
              <a:r>
                <a:rPr lang="en-US"/>
                <a:t>10</a:t>
              </a:r>
              <a:r>
                <a:rPr lang="en-US" i="1"/>
                <a:t>p</a:t>
              </a:r>
              <a:r>
                <a:rPr lang="en-US" i="1" baseline="30000"/>
                <a:t>+</a:t>
              </a:r>
            </a:p>
          </p:txBody>
        </p:sp>
        <p:sp>
          <p:nvSpPr>
            <p:cNvPr id="1158185" name="Oval 41"/>
            <p:cNvSpPr>
              <a:spLocks noChangeArrowheads="1"/>
            </p:cNvSpPr>
            <p:nvPr/>
          </p:nvSpPr>
          <p:spPr bwMode="auto">
            <a:xfrm>
              <a:off x="3829" y="349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86" name="Oval 42"/>
            <p:cNvSpPr>
              <a:spLocks noChangeArrowheads="1"/>
            </p:cNvSpPr>
            <p:nvPr/>
          </p:nvSpPr>
          <p:spPr bwMode="auto">
            <a:xfrm>
              <a:off x="4885" y="373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87" name="Oval 43"/>
            <p:cNvSpPr>
              <a:spLocks noChangeArrowheads="1"/>
            </p:cNvSpPr>
            <p:nvPr/>
          </p:nvSpPr>
          <p:spPr bwMode="auto">
            <a:xfrm>
              <a:off x="4261" y="277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88" name="Oval 44"/>
            <p:cNvSpPr>
              <a:spLocks noChangeArrowheads="1"/>
            </p:cNvSpPr>
            <p:nvPr/>
          </p:nvSpPr>
          <p:spPr bwMode="auto">
            <a:xfrm>
              <a:off x="4837" y="2917"/>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89" name="Oval 45"/>
            <p:cNvSpPr>
              <a:spLocks noChangeArrowheads="1"/>
            </p:cNvSpPr>
            <p:nvPr/>
          </p:nvSpPr>
          <p:spPr bwMode="auto">
            <a:xfrm>
              <a:off x="3733" y="2965"/>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90" name="Oval 46"/>
            <p:cNvSpPr>
              <a:spLocks noChangeArrowheads="1"/>
            </p:cNvSpPr>
            <p:nvPr/>
          </p:nvSpPr>
          <p:spPr bwMode="auto">
            <a:xfrm>
              <a:off x="3493" y="3781"/>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91" name="Oval 47"/>
            <p:cNvSpPr>
              <a:spLocks noChangeArrowheads="1"/>
            </p:cNvSpPr>
            <p:nvPr/>
          </p:nvSpPr>
          <p:spPr bwMode="auto">
            <a:xfrm>
              <a:off x="3877" y="4309"/>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92" name="Oval 48"/>
            <p:cNvSpPr>
              <a:spLocks noChangeArrowheads="1"/>
            </p:cNvSpPr>
            <p:nvPr/>
          </p:nvSpPr>
          <p:spPr bwMode="auto">
            <a:xfrm>
              <a:off x="4405" y="445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93" name="Oval 49"/>
            <p:cNvSpPr>
              <a:spLocks noChangeArrowheads="1"/>
            </p:cNvSpPr>
            <p:nvPr/>
          </p:nvSpPr>
          <p:spPr bwMode="auto">
            <a:xfrm>
              <a:off x="4981" y="421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8194" name="Oval 50"/>
            <p:cNvSpPr>
              <a:spLocks noChangeArrowheads="1"/>
            </p:cNvSpPr>
            <p:nvPr/>
          </p:nvSpPr>
          <p:spPr bwMode="auto">
            <a:xfrm>
              <a:off x="5173" y="3445"/>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grpSp>
      <p:sp>
        <p:nvSpPr>
          <p:cNvPr id="1158163" name="Oval 19"/>
          <p:cNvSpPr>
            <a:spLocks noChangeArrowheads="1"/>
          </p:cNvSpPr>
          <p:nvPr/>
        </p:nvSpPr>
        <p:spPr bwMode="auto">
          <a:xfrm>
            <a:off x="3390900" y="12906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58153"/>
                                        </p:tgtEl>
                                        <p:attrNameLst>
                                          <p:attrName>style.visibility</p:attrName>
                                        </p:attrNameLst>
                                      </p:cBhvr>
                                      <p:to>
                                        <p:strVal val="visible"/>
                                      </p:to>
                                    </p:set>
                                    <p:animEffect transition="in" filter="wipe(up)">
                                      <p:cBhvr>
                                        <p:cTn id="7" dur="500"/>
                                        <p:tgtEl>
                                          <p:spTgt spid="1158153"/>
                                        </p:tgtEl>
                                      </p:cBhvr>
                                    </p:animEffect>
                                  </p:childTnLst>
                                </p:cTn>
                              </p:par>
                            </p:childTnLst>
                          </p:cTn>
                        </p:par>
                        <p:par>
                          <p:cTn id="8" fill="hold">
                            <p:stCondLst>
                              <p:cond delay="500"/>
                            </p:stCondLst>
                            <p:childTnLst>
                              <p:par>
                                <p:cTn id="9" presetID="9" presetClass="emph" presetSubtype="0" grpId="0" nodeType="afterEffect">
                                  <p:stCondLst>
                                    <p:cond delay="0"/>
                                  </p:stCondLst>
                                  <p:childTnLst>
                                    <p:set>
                                      <p:cBhvr rctx="PPT">
                                        <p:cTn id="10" dur="indefinite"/>
                                        <p:tgtEl>
                                          <p:spTgt spid="1158152"/>
                                        </p:tgtEl>
                                        <p:attrNameLst>
                                          <p:attrName>style.opacity</p:attrName>
                                        </p:attrNameLst>
                                      </p:cBhvr>
                                      <p:to>
                                        <p:fltVal val="0.5"/>
                                      </p:to>
                                    </p:set>
                                    <p:animEffect filter="image" prLst="opacity: 0.5">
                                      <p:cBhvr rctx="IE">
                                        <p:cTn id="11" dur="indefinite"/>
                                        <p:tgtEl>
                                          <p:spTgt spid="1158152"/>
                                        </p:tgtEl>
                                      </p:cBhvr>
                                    </p:animEffect>
                                  </p:childTnLst>
                                </p:cTn>
                              </p:par>
                              <p:par>
                                <p:cTn id="12" presetID="53" presetClass="entr" presetSubtype="0" fill="hold" grpId="0" nodeType="withEffect">
                                  <p:stCondLst>
                                    <p:cond delay="0"/>
                                  </p:stCondLst>
                                  <p:childTnLst>
                                    <p:set>
                                      <p:cBhvr>
                                        <p:cTn id="13" dur="1" fill="hold">
                                          <p:stCondLst>
                                            <p:cond delay="0"/>
                                          </p:stCondLst>
                                        </p:cTn>
                                        <p:tgtEl>
                                          <p:spTgt spid="1158154"/>
                                        </p:tgtEl>
                                        <p:attrNameLst>
                                          <p:attrName>style.visibility</p:attrName>
                                        </p:attrNameLst>
                                      </p:cBhvr>
                                      <p:to>
                                        <p:strVal val="visible"/>
                                      </p:to>
                                    </p:set>
                                    <p:anim calcmode="lin" valueType="num">
                                      <p:cBhvr>
                                        <p:cTn id="14" dur="1000" fill="hold"/>
                                        <p:tgtEl>
                                          <p:spTgt spid="1158154"/>
                                        </p:tgtEl>
                                        <p:attrNameLst>
                                          <p:attrName>ppt_w</p:attrName>
                                        </p:attrNameLst>
                                      </p:cBhvr>
                                      <p:tavLst>
                                        <p:tav tm="0">
                                          <p:val>
                                            <p:fltVal val="0"/>
                                          </p:val>
                                        </p:tav>
                                        <p:tav tm="100000">
                                          <p:val>
                                            <p:strVal val="#ppt_w"/>
                                          </p:val>
                                        </p:tav>
                                      </p:tavLst>
                                    </p:anim>
                                    <p:anim calcmode="lin" valueType="num">
                                      <p:cBhvr>
                                        <p:cTn id="15" dur="1000" fill="hold"/>
                                        <p:tgtEl>
                                          <p:spTgt spid="1158154"/>
                                        </p:tgtEl>
                                        <p:attrNameLst>
                                          <p:attrName>ppt_h</p:attrName>
                                        </p:attrNameLst>
                                      </p:cBhvr>
                                      <p:tavLst>
                                        <p:tav tm="0">
                                          <p:val>
                                            <p:fltVal val="0"/>
                                          </p:val>
                                        </p:tav>
                                        <p:tav tm="100000">
                                          <p:val>
                                            <p:strVal val="#ppt_h"/>
                                          </p:val>
                                        </p:tav>
                                      </p:tavLst>
                                    </p:anim>
                                    <p:animEffect transition="in" filter="fade">
                                      <p:cBhvr>
                                        <p:cTn id="16" dur="1000"/>
                                        <p:tgtEl>
                                          <p:spTgt spid="1158154"/>
                                        </p:tgtEl>
                                      </p:cBhvr>
                                    </p:animEffect>
                                  </p:childTnLst>
                                </p:cTn>
                              </p:par>
                              <p:par>
                                <p:cTn id="17" presetID="0" presetClass="path" presetSubtype="0" accel="50000" decel="50000" fill="hold" grpId="0" nodeType="withEffect">
                                  <p:stCondLst>
                                    <p:cond delay="0"/>
                                  </p:stCondLst>
                                  <p:childTnLst>
                                    <p:animMotion origin="layout" path="M -0.00052 -0.00069 C 0.02934 0.02662 0.05937 0.05394 0.07031 0.0882 C 0.08125 0.12246 0.07291 0.16366 0.06475 0.20486 " pathEditMode="relative" rAng="0" ptsTypes="aaA">
                                      <p:cBhvr>
                                        <p:cTn id="18" dur="2000" fill="hold"/>
                                        <p:tgtEl>
                                          <p:spTgt spid="1158163"/>
                                        </p:tgtEl>
                                        <p:attrNameLst>
                                          <p:attrName>ppt_x</p:attrName>
                                          <p:attrName>ppt_y</p:attrName>
                                        </p:attrNameLst>
                                      </p:cBhvr>
                                      <p:rCtr x="41" y="103"/>
                                    </p:animMotion>
                                  </p:childTnLst>
                                </p:cTn>
                              </p:par>
                            </p:childTnLst>
                          </p:cTn>
                        </p:par>
                        <p:par>
                          <p:cTn id="19" fill="hold">
                            <p:stCondLst>
                              <p:cond delay="2500"/>
                            </p:stCondLst>
                            <p:childTnLst>
                              <p:par>
                                <p:cTn id="20" presetID="29" presetClass="entr" presetSubtype="0" fill="hold" nodeType="afterEffect">
                                  <p:stCondLst>
                                    <p:cond delay="0"/>
                                  </p:stCondLst>
                                  <p:childTnLst>
                                    <p:set>
                                      <p:cBhvr>
                                        <p:cTn id="21" dur="1" fill="hold">
                                          <p:stCondLst>
                                            <p:cond delay="0"/>
                                          </p:stCondLst>
                                        </p:cTn>
                                        <p:tgtEl>
                                          <p:spTgt spid="1158195"/>
                                        </p:tgtEl>
                                        <p:attrNameLst>
                                          <p:attrName>style.visibility</p:attrName>
                                        </p:attrNameLst>
                                      </p:cBhvr>
                                      <p:to>
                                        <p:strVal val="visible"/>
                                      </p:to>
                                    </p:set>
                                    <p:anim calcmode="lin" valueType="num">
                                      <p:cBhvr>
                                        <p:cTn id="22" dur="1000" fill="hold"/>
                                        <p:tgtEl>
                                          <p:spTgt spid="1158195"/>
                                        </p:tgtEl>
                                        <p:attrNameLst>
                                          <p:attrName>ppt_x</p:attrName>
                                        </p:attrNameLst>
                                      </p:cBhvr>
                                      <p:tavLst>
                                        <p:tav tm="0">
                                          <p:val>
                                            <p:strVal val="#ppt_x-.2"/>
                                          </p:val>
                                        </p:tav>
                                        <p:tav tm="100000">
                                          <p:val>
                                            <p:strVal val="#ppt_x"/>
                                          </p:val>
                                        </p:tav>
                                      </p:tavLst>
                                    </p:anim>
                                    <p:anim calcmode="lin" valueType="num">
                                      <p:cBhvr>
                                        <p:cTn id="23" dur="1000" fill="hold"/>
                                        <p:tgtEl>
                                          <p:spTgt spid="115819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15819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158168"/>
                                        </p:tgtEl>
                                        <p:attrNameLst>
                                          <p:attrName>style.visibility</p:attrName>
                                        </p:attrNameLst>
                                      </p:cBhvr>
                                      <p:to>
                                        <p:strVal val="visible"/>
                                      </p:to>
                                    </p:set>
                                    <p:animEffect transition="in" filter="wipe(up)">
                                      <p:cBhvr>
                                        <p:cTn id="29" dur="500"/>
                                        <p:tgtEl>
                                          <p:spTgt spid="1158168"/>
                                        </p:tgtEl>
                                      </p:cBhvr>
                                    </p:animEffect>
                                  </p:childTnLst>
                                </p:cTn>
                              </p:par>
                            </p:childTnLst>
                          </p:cTn>
                        </p:par>
                        <p:par>
                          <p:cTn id="30" fill="hold">
                            <p:stCondLst>
                              <p:cond delay="500"/>
                            </p:stCondLst>
                            <p:childTnLst>
                              <p:par>
                                <p:cTn id="31" presetID="9" presetClass="emph" presetSubtype="0" grpId="1" nodeType="afterEffect">
                                  <p:stCondLst>
                                    <p:cond delay="0"/>
                                  </p:stCondLst>
                                  <p:childTnLst>
                                    <p:set>
                                      <p:cBhvr rctx="PPT">
                                        <p:cTn id="32" dur="indefinite"/>
                                        <p:tgtEl>
                                          <p:spTgt spid="1158154"/>
                                        </p:tgtEl>
                                        <p:attrNameLst>
                                          <p:attrName>style.opacity</p:attrName>
                                        </p:attrNameLst>
                                      </p:cBhvr>
                                      <p:to>
                                        <p:strVal val="0.5"/>
                                      </p:to>
                                    </p:set>
                                    <p:animEffect filter="image" prLst="opacity: 0.5">
                                      <p:cBhvr rctx="IE">
                                        <p:cTn id="33" dur="indefinite"/>
                                        <p:tgtEl>
                                          <p:spTgt spid="1158154"/>
                                        </p:tgtEl>
                                      </p:cBhvr>
                                    </p:animEffect>
                                  </p:childTnLst>
                                </p:cTn>
                              </p:par>
                              <p:par>
                                <p:cTn id="34" presetID="53" presetClass="entr" presetSubtype="0" fill="hold" nodeType="withEffect">
                                  <p:stCondLst>
                                    <p:cond delay="0"/>
                                  </p:stCondLst>
                                  <p:childTnLst>
                                    <p:set>
                                      <p:cBhvr>
                                        <p:cTn id="35" dur="1" fill="hold">
                                          <p:stCondLst>
                                            <p:cond delay="0"/>
                                          </p:stCondLst>
                                        </p:cTn>
                                        <p:tgtEl>
                                          <p:spTgt spid="1158179"/>
                                        </p:tgtEl>
                                        <p:attrNameLst>
                                          <p:attrName>style.visibility</p:attrName>
                                        </p:attrNameLst>
                                      </p:cBhvr>
                                      <p:to>
                                        <p:strVal val="visible"/>
                                      </p:to>
                                    </p:set>
                                    <p:anim calcmode="lin" valueType="num">
                                      <p:cBhvr>
                                        <p:cTn id="36" dur="1000" fill="hold"/>
                                        <p:tgtEl>
                                          <p:spTgt spid="1158179"/>
                                        </p:tgtEl>
                                        <p:attrNameLst>
                                          <p:attrName>ppt_w</p:attrName>
                                        </p:attrNameLst>
                                      </p:cBhvr>
                                      <p:tavLst>
                                        <p:tav tm="0">
                                          <p:val>
                                            <p:fltVal val="0"/>
                                          </p:val>
                                        </p:tav>
                                        <p:tav tm="100000">
                                          <p:val>
                                            <p:strVal val="#ppt_w"/>
                                          </p:val>
                                        </p:tav>
                                      </p:tavLst>
                                    </p:anim>
                                    <p:anim calcmode="lin" valueType="num">
                                      <p:cBhvr>
                                        <p:cTn id="37" dur="1000" fill="hold"/>
                                        <p:tgtEl>
                                          <p:spTgt spid="1158179"/>
                                        </p:tgtEl>
                                        <p:attrNameLst>
                                          <p:attrName>ppt_h</p:attrName>
                                        </p:attrNameLst>
                                      </p:cBhvr>
                                      <p:tavLst>
                                        <p:tav tm="0">
                                          <p:val>
                                            <p:fltVal val="0"/>
                                          </p:val>
                                        </p:tav>
                                        <p:tav tm="100000">
                                          <p:val>
                                            <p:strVal val="#ppt_h"/>
                                          </p:val>
                                        </p:tav>
                                      </p:tavLst>
                                    </p:anim>
                                    <p:animEffect transition="in" filter="fade">
                                      <p:cBhvr>
                                        <p:cTn id="38" dur="1000"/>
                                        <p:tgtEl>
                                          <p:spTgt spid="1158179"/>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1158178"/>
                                        </p:tgtEl>
                                        <p:attrNameLst>
                                          <p:attrName>style.visibility</p:attrName>
                                        </p:attrNameLst>
                                      </p:cBhvr>
                                      <p:to>
                                        <p:strVal val="visible"/>
                                      </p:to>
                                    </p:set>
                                  </p:childTnLst>
                                </p:cTn>
                              </p:par>
                              <p:par>
                                <p:cTn id="41" presetID="0" presetClass="path" presetSubtype="0" accel="50000" decel="50000" fill="hold" grpId="1" nodeType="withEffect">
                                  <p:stCondLst>
                                    <p:cond delay="0"/>
                                  </p:stCondLst>
                                  <p:childTnLst>
                                    <p:animMotion origin="layout" path="M 0 -4.56059E-6 C -0.00191 0.00486 -0.00469 0.00717 -0.00608 0.01249 C -0.00903 0.0266 -0.01007 0.04348 -0.01771 0.05574 C -0.0191 0.06222 -0.02118 0.06869 -0.02205 0.07517 C -0.02274 0.08234 -0.02274 0.09367 -0.02639 0.10084 C -0.02882 0.10593 -0.03194 0.11032 -0.03507 0.11541 C -0.03767 0.1198 -0.04253 0.12188 -0.04531 0.12651 C -0.04983 0.13368 -0.05399 0.14131 -0.0599 0.14732 C -0.06285 0.15819 -0.05851 0.1464 -0.06562 0.15518 C -0.06806 0.15819 -0.06875 0.16259 -0.07135 0.1649 C -0.07222 0.16605 -0.07344 0.16698 -0.07431 0.16837 C -0.0776 0.17993 -0.07292 0.16629 -0.08003 0.17623 C -0.08108 0.17762 -0.0809 0.1797 -0.08177 0.18109 C -0.08281 0.1834 -0.08802 0.19196 -0.09028 0.19543 C -0.09288 0.19982 -0.09028 0.20537 -0.09583 0.20537 " pathEditMode="relative" rAng="0" ptsTypes="ffffffffffffffA">
                                      <p:cBhvr>
                                        <p:cTn id="42" dur="2000" fill="hold"/>
                                        <p:tgtEl>
                                          <p:spTgt spid="1158178"/>
                                        </p:tgtEl>
                                        <p:attrNameLst>
                                          <p:attrName>ppt_x,ppt_y</p:attrName>
                                        </p:attrNameLst>
                                      </p:cBhvr>
                                      <p:rCtr x="-48" y="103"/>
                                    </p:animMotion>
                                  </p:childTnLst>
                                </p:cTn>
                              </p:par>
                              <p:par>
                                <p:cTn id="43" presetID="9" presetClass="emph" presetSubtype="0" grpId="1" nodeType="withEffect">
                                  <p:stCondLst>
                                    <p:cond delay="0"/>
                                  </p:stCondLst>
                                  <p:childTnLst>
                                    <p:set>
                                      <p:cBhvr rctx="PPT">
                                        <p:cTn id="44" dur="indefinite"/>
                                        <p:tgtEl>
                                          <p:spTgt spid="1158163"/>
                                        </p:tgtEl>
                                        <p:attrNameLst>
                                          <p:attrName>style.opacity</p:attrName>
                                        </p:attrNameLst>
                                      </p:cBhvr>
                                      <p:to>
                                        <p:strVal val="0.5"/>
                                      </p:to>
                                    </p:set>
                                    <p:animEffect filter="image" prLst="opacity: 0.5">
                                      <p:cBhvr rctx="IE">
                                        <p:cTn id="45" dur="indefinite"/>
                                        <p:tgtEl>
                                          <p:spTgt spid="1158163"/>
                                        </p:tgtEl>
                                      </p:cBhvr>
                                    </p:animEffect>
                                  </p:childTnLst>
                                </p:cTn>
                              </p:par>
                              <p:par>
                                <p:cTn id="46" presetID="9" presetClass="exit" presetSubtype="0" fill="hold" grpId="2" nodeType="withEffect">
                                  <p:stCondLst>
                                    <p:cond delay="0"/>
                                  </p:stCondLst>
                                  <p:childTnLst>
                                    <p:animEffect transition="out" filter="dissolve">
                                      <p:cBhvr>
                                        <p:cTn id="47" dur="500"/>
                                        <p:tgtEl>
                                          <p:spTgt spid="1158163"/>
                                        </p:tgtEl>
                                      </p:cBhvr>
                                    </p:animEffect>
                                    <p:set>
                                      <p:cBhvr>
                                        <p:cTn id="48" dur="1" fill="hold">
                                          <p:stCondLst>
                                            <p:cond delay="499"/>
                                          </p:stCondLst>
                                        </p:cTn>
                                        <p:tgtEl>
                                          <p:spTgt spid="1158163"/>
                                        </p:tgtEl>
                                        <p:attrNameLst>
                                          <p:attrName>style.visibility</p:attrName>
                                        </p:attrNameLst>
                                      </p:cBhvr>
                                      <p:to>
                                        <p:strVal val="hidden"/>
                                      </p:to>
                                    </p:set>
                                  </p:childTnLst>
                                </p:cTn>
                              </p:par>
                            </p:childTnLst>
                          </p:cTn>
                        </p:par>
                        <p:par>
                          <p:cTn id="49" fill="hold">
                            <p:stCondLst>
                              <p:cond delay="2500"/>
                            </p:stCondLst>
                            <p:childTnLst>
                              <p:par>
                                <p:cTn id="50" presetID="29" presetClass="entr" presetSubtype="0" fill="hold" nodeType="afterEffect">
                                  <p:stCondLst>
                                    <p:cond delay="0"/>
                                  </p:stCondLst>
                                  <p:childTnLst>
                                    <p:set>
                                      <p:cBhvr>
                                        <p:cTn id="51" dur="1" fill="hold">
                                          <p:stCondLst>
                                            <p:cond delay="0"/>
                                          </p:stCondLst>
                                        </p:cTn>
                                        <p:tgtEl>
                                          <p:spTgt spid="1158196"/>
                                        </p:tgtEl>
                                        <p:attrNameLst>
                                          <p:attrName>style.visibility</p:attrName>
                                        </p:attrNameLst>
                                      </p:cBhvr>
                                      <p:to>
                                        <p:strVal val="visible"/>
                                      </p:to>
                                    </p:set>
                                    <p:anim calcmode="lin" valueType="num">
                                      <p:cBhvr>
                                        <p:cTn id="52" dur="1000" fill="hold"/>
                                        <p:tgtEl>
                                          <p:spTgt spid="1158196"/>
                                        </p:tgtEl>
                                        <p:attrNameLst>
                                          <p:attrName>ppt_x</p:attrName>
                                        </p:attrNameLst>
                                      </p:cBhvr>
                                      <p:tavLst>
                                        <p:tav tm="0">
                                          <p:val>
                                            <p:strVal val="#ppt_x-.2"/>
                                          </p:val>
                                        </p:tav>
                                        <p:tav tm="100000">
                                          <p:val>
                                            <p:strVal val="#ppt_x"/>
                                          </p:val>
                                        </p:tav>
                                      </p:tavLst>
                                    </p:anim>
                                    <p:anim calcmode="lin" valueType="num">
                                      <p:cBhvr>
                                        <p:cTn id="53" dur="1000" fill="hold"/>
                                        <p:tgtEl>
                                          <p:spTgt spid="1158196"/>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15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8168" grpId="0" animBg="1"/>
      <p:bldP spid="1158178" grpId="0" animBg="1"/>
      <p:bldP spid="1158178" grpId="1" animBg="1"/>
      <p:bldP spid="1158152" grpId="0" animBg="1"/>
      <p:bldP spid="1158153" grpId="0" animBg="1"/>
      <p:bldP spid="1158154" grpId="0" animBg="1"/>
      <p:bldP spid="1158154" grpId="1" animBg="1"/>
      <p:bldP spid="1158163" grpId="0" animBg="1"/>
      <p:bldP spid="1158163" grpId="1" animBg="1"/>
      <p:bldP spid="1158163" grpId="2"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4" name="Rectangle 2"/>
          <p:cNvSpPr>
            <a:spLocks noGrp="1" noChangeArrowheads="1"/>
          </p:cNvSpPr>
          <p:nvPr>
            <p:ph type="title"/>
          </p:nvPr>
        </p:nvSpPr>
        <p:spPr/>
        <p:txBody>
          <a:bodyPr/>
          <a:lstStyle/>
          <a:p>
            <a:r>
              <a:rPr lang="en-US"/>
              <a:t>Formation of Cation</a:t>
            </a:r>
          </a:p>
        </p:txBody>
      </p:sp>
      <p:sp>
        <p:nvSpPr>
          <p:cNvPr id="1155076" name="Oval 4"/>
          <p:cNvSpPr>
            <a:spLocks noChangeAspect="1" noChangeArrowheads="1"/>
          </p:cNvSpPr>
          <p:nvPr/>
        </p:nvSpPr>
        <p:spPr bwMode="auto">
          <a:xfrm>
            <a:off x="914400" y="2986088"/>
            <a:ext cx="2787650" cy="2787650"/>
          </a:xfrm>
          <a:prstGeom prst="ellipse">
            <a:avLst/>
          </a:prstGeom>
          <a:noFill/>
          <a:ln w="9525">
            <a:solidFill>
              <a:schemeClr val="tx1"/>
            </a:solidFill>
            <a:miter lim="800000"/>
            <a:headEnd/>
            <a:tailEnd/>
          </a:ln>
          <a:effectLst/>
        </p:spPr>
        <p:txBody>
          <a:bodyPr wrap="none" anchor="ctr"/>
          <a:lstStyle/>
          <a:p>
            <a:endParaRPr lang="en-US"/>
          </a:p>
        </p:txBody>
      </p:sp>
      <p:sp>
        <p:nvSpPr>
          <p:cNvPr id="1155077" name="Oval 5"/>
          <p:cNvSpPr>
            <a:spLocks noChangeAspect="1" noChangeArrowheads="1"/>
          </p:cNvSpPr>
          <p:nvPr/>
        </p:nvSpPr>
        <p:spPr bwMode="auto">
          <a:xfrm>
            <a:off x="1454150" y="3470275"/>
            <a:ext cx="1746250" cy="1746250"/>
          </a:xfrm>
          <a:prstGeom prst="ellipse">
            <a:avLst/>
          </a:prstGeom>
          <a:noFill/>
          <a:ln w="9525">
            <a:solidFill>
              <a:schemeClr val="tx1"/>
            </a:solidFill>
            <a:miter lim="800000"/>
            <a:headEnd/>
            <a:tailEnd/>
          </a:ln>
          <a:effectLst/>
        </p:spPr>
        <p:txBody>
          <a:bodyPr wrap="none" anchor="ctr"/>
          <a:lstStyle/>
          <a:p>
            <a:endParaRPr lang="en-US"/>
          </a:p>
        </p:txBody>
      </p:sp>
      <p:sp>
        <p:nvSpPr>
          <p:cNvPr id="1155078" name="Oval 6"/>
          <p:cNvSpPr>
            <a:spLocks noChangeAspect="1" noChangeArrowheads="1"/>
          </p:cNvSpPr>
          <p:nvPr/>
        </p:nvSpPr>
        <p:spPr bwMode="auto">
          <a:xfrm>
            <a:off x="1981200" y="3994150"/>
            <a:ext cx="695325" cy="695325"/>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a:effectLst/>
        </p:spPr>
        <p:txBody>
          <a:bodyPr wrap="none" anchor="ctr"/>
          <a:lstStyle/>
          <a:p>
            <a:pPr algn="ctr"/>
            <a:r>
              <a:rPr lang="en-US"/>
              <a:t>3</a:t>
            </a:r>
            <a:r>
              <a:rPr lang="en-US" i="1"/>
              <a:t>p</a:t>
            </a:r>
            <a:r>
              <a:rPr lang="en-US" i="1" baseline="30000"/>
              <a:t>+</a:t>
            </a:r>
          </a:p>
        </p:txBody>
      </p:sp>
      <p:sp>
        <p:nvSpPr>
          <p:cNvPr id="1155079" name="Text Box 7"/>
          <p:cNvSpPr txBox="1">
            <a:spLocks noChangeArrowheads="1"/>
          </p:cNvSpPr>
          <p:nvPr/>
        </p:nvSpPr>
        <p:spPr bwMode="auto">
          <a:xfrm>
            <a:off x="1717675" y="1703388"/>
            <a:ext cx="1416050" cy="641350"/>
          </a:xfrm>
          <a:prstGeom prst="rect">
            <a:avLst/>
          </a:prstGeom>
          <a:noFill/>
          <a:ln w="9525">
            <a:noFill/>
            <a:miter lim="800000"/>
            <a:headEnd/>
            <a:tailEnd/>
          </a:ln>
          <a:effectLst/>
        </p:spPr>
        <p:txBody>
          <a:bodyPr wrap="none">
            <a:spAutoFit/>
          </a:bodyPr>
          <a:lstStyle/>
          <a:p>
            <a:pPr algn="ctr"/>
            <a:r>
              <a:rPr lang="en-US"/>
              <a:t>lithium atom</a:t>
            </a:r>
          </a:p>
          <a:p>
            <a:pPr algn="ctr"/>
            <a:r>
              <a:rPr lang="en-US"/>
              <a:t>Li</a:t>
            </a:r>
          </a:p>
        </p:txBody>
      </p:sp>
      <p:sp>
        <p:nvSpPr>
          <p:cNvPr id="1155080" name="Oval 8"/>
          <p:cNvSpPr>
            <a:spLocks noChangeArrowheads="1"/>
          </p:cNvSpPr>
          <p:nvPr/>
        </p:nvSpPr>
        <p:spPr bwMode="auto">
          <a:xfrm>
            <a:off x="3390900" y="37163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5081" name="Freeform 9"/>
          <p:cNvSpPr>
            <a:spLocks/>
          </p:cNvSpPr>
          <p:nvPr/>
        </p:nvSpPr>
        <p:spPr bwMode="auto">
          <a:xfrm>
            <a:off x="3771900" y="2497138"/>
            <a:ext cx="609600" cy="1219200"/>
          </a:xfrm>
          <a:custGeom>
            <a:avLst/>
            <a:gdLst/>
            <a:ahLst/>
            <a:cxnLst>
              <a:cxn ang="0">
                <a:pos x="0" y="768"/>
              </a:cxn>
              <a:cxn ang="0">
                <a:pos x="240" y="432"/>
              </a:cxn>
              <a:cxn ang="0">
                <a:pos x="384" y="0"/>
              </a:cxn>
            </a:cxnLst>
            <a:rect l="0" t="0" r="r" b="b"/>
            <a:pathLst>
              <a:path w="384" h="768">
                <a:moveTo>
                  <a:pt x="0" y="768"/>
                </a:moveTo>
                <a:cubicBezTo>
                  <a:pt x="88" y="664"/>
                  <a:pt x="176" y="560"/>
                  <a:pt x="240" y="432"/>
                </a:cubicBezTo>
                <a:cubicBezTo>
                  <a:pt x="304" y="304"/>
                  <a:pt x="360" y="72"/>
                  <a:pt x="384" y="0"/>
                </a:cubicBezTo>
              </a:path>
            </a:pathLst>
          </a:custGeom>
          <a:noFill/>
          <a:ln w="19050">
            <a:solidFill>
              <a:srgbClr val="3366FF"/>
            </a:solidFill>
            <a:miter lim="800000"/>
            <a:headEnd/>
            <a:tailEnd type="arrow" w="med" len="med"/>
          </a:ln>
          <a:effectLst/>
        </p:spPr>
        <p:txBody>
          <a:bodyPr wrap="none"/>
          <a:lstStyle/>
          <a:p>
            <a:endParaRPr lang="en-US"/>
          </a:p>
        </p:txBody>
      </p:sp>
      <p:sp>
        <p:nvSpPr>
          <p:cNvPr id="1155082" name="AutoShape 10"/>
          <p:cNvSpPr>
            <a:spLocks noChangeArrowheads="1"/>
          </p:cNvSpPr>
          <p:nvPr/>
        </p:nvSpPr>
        <p:spPr bwMode="auto">
          <a:xfrm>
            <a:off x="4267200" y="3716338"/>
            <a:ext cx="1371600" cy="1752600"/>
          </a:xfrm>
          <a:prstGeom prst="rightArrow">
            <a:avLst>
              <a:gd name="adj1" fmla="val 50000"/>
              <a:gd name="adj2" fmla="val 25000"/>
            </a:avLst>
          </a:prstGeom>
          <a:solidFill>
            <a:srgbClr val="3366FF">
              <a:alpha val="75999"/>
            </a:srgbClr>
          </a:solidFill>
          <a:ln w="9525">
            <a:noFill/>
            <a:miter lim="800000"/>
            <a:headEnd/>
            <a:tailEnd/>
          </a:ln>
          <a:effectLst/>
        </p:spPr>
        <p:txBody>
          <a:bodyPr wrap="none" anchor="ctr"/>
          <a:lstStyle/>
          <a:p>
            <a:pPr algn="ctr"/>
            <a:r>
              <a:rPr lang="en-US" sz="1600"/>
              <a:t>loss of </a:t>
            </a:r>
          </a:p>
          <a:p>
            <a:pPr algn="ctr"/>
            <a:r>
              <a:rPr lang="en-US" sz="1600"/>
              <a:t>one valence </a:t>
            </a:r>
          </a:p>
          <a:p>
            <a:pPr algn="ctr"/>
            <a:r>
              <a:rPr lang="en-US" sz="1600"/>
              <a:t>electron</a:t>
            </a:r>
          </a:p>
        </p:txBody>
      </p:sp>
      <p:sp>
        <p:nvSpPr>
          <p:cNvPr id="1155083" name="Oval 11"/>
          <p:cNvSpPr>
            <a:spLocks noChangeArrowheads="1"/>
          </p:cNvSpPr>
          <p:nvPr/>
        </p:nvSpPr>
        <p:spPr bwMode="auto">
          <a:xfrm>
            <a:off x="1752600" y="33353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5084" name="Oval 12"/>
          <p:cNvSpPr>
            <a:spLocks noChangeArrowheads="1"/>
          </p:cNvSpPr>
          <p:nvPr/>
        </p:nvSpPr>
        <p:spPr bwMode="auto">
          <a:xfrm>
            <a:off x="2743200" y="47069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grpSp>
        <p:nvGrpSpPr>
          <p:cNvPr id="1155111" name="Group 39"/>
          <p:cNvGrpSpPr>
            <a:grpSpLocks/>
          </p:cNvGrpSpPr>
          <p:nvPr/>
        </p:nvGrpSpPr>
        <p:grpSpPr bwMode="auto">
          <a:xfrm>
            <a:off x="6248400" y="2098675"/>
            <a:ext cx="2057400" cy="3117850"/>
            <a:chOff x="3936" y="1322"/>
            <a:chExt cx="1296" cy="1964"/>
          </a:xfrm>
        </p:grpSpPr>
        <p:sp>
          <p:nvSpPr>
            <p:cNvPr id="1155094" name="Text Box 22"/>
            <p:cNvSpPr txBox="1">
              <a:spLocks noChangeArrowheads="1"/>
            </p:cNvSpPr>
            <p:nvPr/>
          </p:nvSpPr>
          <p:spPr bwMode="auto">
            <a:xfrm>
              <a:off x="4120" y="1322"/>
              <a:ext cx="764" cy="404"/>
            </a:xfrm>
            <a:prstGeom prst="rect">
              <a:avLst/>
            </a:prstGeom>
            <a:noFill/>
            <a:ln w="9525">
              <a:noFill/>
              <a:miter lim="800000"/>
              <a:headEnd/>
              <a:tailEnd/>
            </a:ln>
            <a:effectLst/>
          </p:spPr>
          <p:txBody>
            <a:bodyPr wrap="none">
              <a:spAutoFit/>
            </a:bodyPr>
            <a:lstStyle/>
            <a:p>
              <a:pPr algn="ctr"/>
              <a:r>
                <a:rPr lang="en-US"/>
                <a:t>lithium ion</a:t>
              </a:r>
            </a:p>
            <a:p>
              <a:pPr algn="ctr"/>
              <a:r>
                <a:rPr lang="en-US"/>
                <a:t>Li</a:t>
              </a:r>
              <a:r>
                <a:rPr lang="en-US" baseline="30000"/>
                <a:t>+</a:t>
              </a:r>
              <a:endParaRPr lang="en-US"/>
            </a:p>
          </p:txBody>
        </p:sp>
        <p:sp>
          <p:nvSpPr>
            <p:cNvPr id="1155096" name="Oval 24"/>
            <p:cNvSpPr>
              <a:spLocks noChangeAspect="1" noChangeArrowheads="1"/>
            </p:cNvSpPr>
            <p:nvPr/>
          </p:nvSpPr>
          <p:spPr bwMode="auto">
            <a:xfrm>
              <a:off x="4036" y="2186"/>
              <a:ext cx="1100" cy="1100"/>
            </a:xfrm>
            <a:prstGeom prst="ellipse">
              <a:avLst/>
            </a:prstGeom>
            <a:noFill/>
            <a:ln w="9525">
              <a:solidFill>
                <a:schemeClr val="tx1"/>
              </a:solidFill>
              <a:miter lim="800000"/>
              <a:headEnd/>
              <a:tailEnd/>
            </a:ln>
            <a:effectLst/>
          </p:spPr>
          <p:txBody>
            <a:bodyPr wrap="none" anchor="ctr"/>
            <a:lstStyle/>
            <a:p>
              <a:endParaRPr lang="en-US"/>
            </a:p>
          </p:txBody>
        </p:sp>
        <p:sp>
          <p:nvSpPr>
            <p:cNvPr id="1155097" name="Oval 25"/>
            <p:cNvSpPr>
              <a:spLocks noChangeAspect="1" noChangeArrowheads="1"/>
            </p:cNvSpPr>
            <p:nvPr/>
          </p:nvSpPr>
          <p:spPr bwMode="auto">
            <a:xfrm>
              <a:off x="4368" y="2516"/>
              <a:ext cx="438" cy="438"/>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a:effectLst/>
          </p:spPr>
          <p:txBody>
            <a:bodyPr wrap="none" anchor="ctr"/>
            <a:lstStyle/>
            <a:p>
              <a:pPr algn="ctr"/>
              <a:r>
                <a:rPr lang="en-US"/>
                <a:t>3</a:t>
              </a:r>
              <a:r>
                <a:rPr lang="en-US" i="1"/>
                <a:t>p</a:t>
              </a:r>
              <a:r>
                <a:rPr lang="en-US" i="1" baseline="30000"/>
                <a:t>+</a:t>
              </a:r>
            </a:p>
          </p:txBody>
        </p:sp>
        <p:sp>
          <p:nvSpPr>
            <p:cNvPr id="1155098" name="Oval 26"/>
            <p:cNvSpPr>
              <a:spLocks noChangeArrowheads="1"/>
            </p:cNvSpPr>
            <p:nvPr/>
          </p:nvSpPr>
          <p:spPr bwMode="auto">
            <a:xfrm>
              <a:off x="3936" y="253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5099" name="Oval 27"/>
            <p:cNvSpPr>
              <a:spLocks noChangeArrowheads="1"/>
            </p:cNvSpPr>
            <p:nvPr/>
          </p:nvSpPr>
          <p:spPr bwMode="auto">
            <a:xfrm>
              <a:off x="4992" y="277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grpSp>
      <p:sp>
        <p:nvSpPr>
          <p:cNvPr id="1155108" name="Oval 36"/>
          <p:cNvSpPr>
            <a:spLocks noChangeArrowheads="1"/>
          </p:cNvSpPr>
          <p:nvPr/>
        </p:nvSpPr>
        <p:spPr bwMode="auto">
          <a:xfrm>
            <a:off x="3390900" y="3716338"/>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5109" name="AutoShape 3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000"/>
            </a:schemeClr>
          </a:solidFill>
          <a:ln w="9525">
            <a:solidFill>
              <a:schemeClr val="bg1"/>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55081"/>
                                        </p:tgtEl>
                                        <p:attrNameLst>
                                          <p:attrName>style.visibility</p:attrName>
                                        </p:attrNameLst>
                                      </p:cBhvr>
                                      <p:to>
                                        <p:strVal val="visible"/>
                                      </p:to>
                                    </p:set>
                                    <p:animEffect transition="in" filter="wipe(down)">
                                      <p:cBhvr>
                                        <p:cTn id="7" dur="500"/>
                                        <p:tgtEl>
                                          <p:spTgt spid="1155081"/>
                                        </p:tgtEl>
                                      </p:cBhvr>
                                    </p:animEffect>
                                  </p:childTnLst>
                                </p:cTn>
                              </p:par>
                            </p:childTnLst>
                          </p:cTn>
                        </p:par>
                        <p:par>
                          <p:cTn id="8" fill="hold">
                            <p:stCondLst>
                              <p:cond delay="500"/>
                            </p:stCondLst>
                            <p:childTnLst>
                              <p:par>
                                <p:cTn id="9" presetID="9" presetClass="emph" presetSubtype="0" grpId="0" nodeType="afterEffect">
                                  <p:stCondLst>
                                    <p:cond delay="0"/>
                                  </p:stCondLst>
                                  <p:childTnLst>
                                    <p:set>
                                      <p:cBhvr rctx="PPT">
                                        <p:cTn id="10" dur="indefinite"/>
                                        <p:tgtEl>
                                          <p:spTgt spid="1155080"/>
                                        </p:tgtEl>
                                        <p:attrNameLst>
                                          <p:attrName>style.opacity</p:attrName>
                                        </p:attrNameLst>
                                      </p:cBhvr>
                                      <p:to>
                                        <p:fltVal val="0.5"/>
                                      </p:to>
                                    </p:set>
                                    <p:animEffect filter="image" prLst="opacity: 0.5">
                                      <p:cBhvr rctx="IE">
                                        <p:cTn id="11" dur="indefinite"/>
                                        <p:tgtEl>
                                          <p:spTgt spid="1155080"/>
                                        </p:tgtEl>
                                      </p:cBhvr>
                                    </p:animEffect>
                                  </p:childTnLst>
                                </p:cTn>
                              </p:par>
                            </p:childTnLst>
                          </p:cTn>
                        </p:par>
                        <p:par>
                          <p:cTn id="12" fill="hold">
                            <p:stCondLst>
                              <p:cond delay="500"/>
                            </p:stCondLst>
                            <p:childTnLst>
                              <p:par>
                                <p:cTn id="13" presetID="0" presetClass="path" presetSubtype="0" accel="50000" decel="50000" fill="hold" grpId="0" nodeType="afterEffect">
                                  <p:stCondLst>
                                    <p:cond delay="0"/>
                                  </p:stCondLst>
                                  <p:childTnLst>
                                    <p:animMotion origin="layout" path="M 0.00017 -0.00463 C 0.0066 -0.00741 0.00781 -0.01481 0.01441 -0.01805 C 0.01649 -0.02523 0.01823 -0.02708 0.02309 -0.03125 C 0.02569 -0.0419 0.0309 -0.04583 0.03594 -0.05417 C 0.04323 -0.0662 0.03455 -0.05463 0.04167 -0.06366 C 0.04323 -0.07014 0.04514 -0.07407 0.04878 -0.07893 C 0.05069 -0.08657 0.05486 -0.09537 0.05625 -0.09907 C 0.05747 -0.10023 0.06024 -0.11065 0.06163 -0.11134 C 0.06476 -0.12454 0.06233 -0.11991 0.06736 -0.12662 C 0.06944 -0.13495 0.06962 -0.14329 0.07448 -0.1493 C 0.07622 -0.15648 0.07917 -0.16574 0.07917 -0.17153 C 0.08056 -0.17338 0.08247 -0.1838 0.08455 -0.1912 C 0.08576 -0.20764 0.08438 -0.21018 0.09167 -0.21991 C 0.09253 -0.22361 0.09358 -0.22755 0.09444 -0.23125 C 0.09514 -0.2338 0.09583 -0.23889 0.09583 -0.23866 " pathEditMode="relative" rAng="0" ptsTypes="fffffffffffffff">
                                      <p:cBhvr>
                                        <p:cTn id="14" dur="2000" fill="hold"/>
                                        <p:tgtEl>
                                          <p:spTgt spid="1155108"/>
                                        </p:tgtEl>
                                        <p:attrNameLst>
                                          <p:attrName>ppt_x,ppt_y</p:attrName>
                                        </p:attrNameLst>
                                      </p:cBhvr>
                                      <p:rCtr x="48" y="-117"/>
                                    </p:animMotion>
                                  </p:childTnLst>
                                </p:cTn>
                              </p:par>
                              <p:par>
                                <p:cTn id="15" presetID="53" presetClass="entr" presetSubtype="0" fill="hold" grpId="0" nodeType="withEffect">
                                  <p:stCondLst>
                                    <p:cond delay="0"/>
                                  </p:stCondLst>
                                  <p:childTnLst>
                                    <p:set>
                                      <p:cBhvr>
                                        <p:cTn id="16" dur="1" fill="hold">
                                          <p:stCondLst>
                                            <p:cond delay="0"/>
                                          </p:stCondLst>
                                        </p:cTn>
                                        <p:tgtEl>
                                          <p:spTgt spid="1155082"/>
                                        </p:tgtEl>
                                        <p:attrNameLst>
                                          <p:attrName>style.visibility</p:attrName>
                                        </p:attrNameLst>
                                      </p:cBhvr>
                                      <p:to>
                                        <p:strVal val="visible"/>
                                      </p:to>
                                    </p:set>
                                    <p:anim calcmode="lin" valueType="num">
                                      <p:cBhvr>
                                        <p:cTn id="17" dur="1000" fill="hold"/>
                                        <p:tgtEl>
                                          <p:spTgt spid="1155082"/>
                                        </p:tgtEl>
                                        <p:attrNameLst>
                                          <p:attrName>ppt_w</p:attrName>
                                        </p:attrNameLst>
                                      </p:cBhvr>
                                      <p:tavLst>
                                        <p:tav tm="0">
                                          <p:val>
                                            <p:fltVal val="0"/>
                                          </p:val>
                                        </p:tav>
                                        <p:tav tm="100000">
                                          <p:val>
                                            <p:strVal val="#ppt_w"/>
                                          </p:val>
                                        </p:tav>
                                      </p:tavLst>
                                    </p:anim>
                                    <p:anim calcmode="lin" valueType="num">
                                      <p:cBhvr>
                                        <p:cTn id="18" dur="1000" fill="hold"/>
                                        <p:tgtEl>
                                          <p:spTgt spid="1155082"/>
                                        </p:tgtEl>
                                        <p:attrNameLst>
                                          <p:attrName>ppt_h</p:attrName>
                                        </p:attrNameLst>
                                      </p:cBhvr>
                                      <p:tavLst>
                                        <p:tav tm="0">
                                          <p:val>
                                            <p:fltVal val="0"/>
                                          </p:val>
                                        </p:tav>
                                        <p:tav tm="100000">
                                          <p:val>
                                            <p:strVal val="#ppt_h"/>
                                          </p:val>
                                        </p:tav>
                                      </p:tavLst>
                                    </p:anim>
                                    <p:animEffect transition="in" filter="fade">
                                      <p:cBhvr>
                                        <p:cTn id="19" dur="1000"/>
                                        <p:tgtEl>
                                          <p:spTgt spid="1155082"/>
                                        </p:tgtEl>
                                      </p:cBhvr>
                                    </p:animEffect>
                                  </p:childTnLst>
                                </p:cTn>
                              </p:par>
                            </p:childTnLst>
                          </p:cTn>
                        </p:par>
                        <p:par>
                          <p:cTn id="20" fill="hold">
                            <p:stCondLst>
                              <p:cond delay="2500"/>
                            </p:stCondLst>
                            <p:childTnLst>
                              <p:par>
                                <p:cTn id="21" presetID="29" presetClass="entr" presetSubtype="0" fill="hold" nodeType="afterEffect">
                                  <p:stCondLst>
                                    <p:cond delay="0"/>
                                  </p:stCondLst>
                                  <p:childTnLst>
                                    <p:set>
                                      <p:cBhvr>
                                        <p:cTn id="22" dur="1" fill="hold">
                                          <p:stCondLst>
                                            <p:cond delay="0"/>
                                          </p:stCondLst>
                                        </p:cTn>
                                        <p:tgtEl>
                                          <p:spTgt spid="1155111"/>
                                        </p:tgtEl>
                                        <p:attrNameLst>
                                          <p:attrName>style.visibility</p:attrName>
                                        </p:attrNameLst>
                                      </p:cBhvr>
                                      <p:to>
                                        <p:strVal val="visible"/>
                                      </p:to>
                                    </p:set>
                                    <p:anim calcmode="lin" valueType="num">
                                      <p:cBhvr>
                                        <p:cTn id="23" dur="1000" fill="hold"/>
                                        <p:tgtEl>
                                          <p:spTgt spid="1155111"/>
                                        </p:tgtEl>
                                        <p:attrNameLst>
                                          <p:attrName>ppt_x</p:attrName>
                                        </p:attrNameLst>
                                      </p:cBhvr>
                                      <p:tavLst>
                                        <p:tav tm="0">
                                          <p:val>
                                            <p:strVal val="#ppt_x-.2"/>
                                          </p:val>
                                        </p:tav>
                                        <p:tav tm="100000">
                                          <p:val>
                                            <p:strVal val="#ppt_x"/>
                                          </p:val>
                                        </p:tav>
                                      </p:tavLst>
                                    </p:anim>
                                    <p:anim calcmode="lin" valueType="num">
                                      <p:cBhvr>
                                        <p:cTn id="24" dur="1000" fill="hold"/>
                                        <p:tgtEl>
                                          <p:spTgt spid="1155111"/>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155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5080" grpId="0" animBg="1"/>
      <p:bldP spid="1155081" grpId="0" animBg="1"/>
      <p:bldP spid="1155082" grpId="0" animBg="1"/>
      <p:bldP spid="115510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Rectangle 2"/>
          <p:cNvSpPr>
            <a:spLocks noGrp="1" noChangeArrowheads="1"/>
          </p:cNvSpPr>
          <p:nvPr>
            <p:ph type="title"/>
          </p:nvPr>
        </p:nvSpPr>
        <p:spPr/>
        <p:txBody>
          <a:bodyPr/>
          <a:lstStyle/>
          <a:p>
            <a:r>
              <a:rPr lang="en-US"/>
              <a:t>Formation of Anion</a:t>
            </a:r>
          </a:p>
        </p:txBody>
      </p:sp>
      <p:sp>
        <p:nvSpPr>
          <p:cNvPr id="1156100" name="Oval 4"/>
          <p:cNvSpPr>
            <a:spLocks noChangeAspect="1" noChangeArrowheads="1"/>
          </p:cNvSpPr>
          <p:nvPr/>
        </p:nvSpPr>
        <p:spPr bwMode="auto">
          <a:xfrm>
            <a:off x="744538" y="3027363"/>
            <a:ext cx="2787650" cy="2787650"/>
          </a:xfrm>
          <a:prstGeom prst="ellipse">
            <a:avLst/>
          </a:prstGeom>
          <a:noFill/>
          <a:ln w="9525">
            <a:solidFill>
              <a:schemeClr val="tx1"/>
            </a:solidFill>
            <a:miter lim="800000"/>
            <a:headEnd/>
            <a:tailEnd/>
          </a:ln>
          <a:effectLst/>
        </p:spPr>
        <p:txBody>
          <a:bodyPr wrap="none" anchor="ctr"/>
          <a:lstStyle/>
          <a:p>
            <a:endParaRPr lang="en-US"/>
          </a:p>
        </p:txBody>
      </p:sp>
      <p:sp>
        <p:nvSpPr>
          <p:cNvPr id="1156101" name="Oval 5"/>
          <p:cNvSpPr>
            <a:spLocks noChangeAspect="1" noChangeArrowheads="1"/>
          </p:cNvSpPr>
          <p:nvPr/>
        </p:nvSpPr>
        <p:spPr bwMode="auto">
          <a:xfrm>
            <a:off x="1284288" y="3511550"/>
            <a:ext cx="1746250" cy="1746250"/>
          </a:xfrm>
          <a:prstGeom prst="ellipse">
            <a:avLst/>
          </a:prstGeom>
          <a:noFill/>
          <a:ln w="9525">
            <a:solidFill>
              <a:schemeClr val="tx1"/>
            </a:solidFill>
            <a:miter lim="800000"/>
            <a:headEnd/>
            <a:tailEnd/>
          </a:ln>
          <a:effectLst/>
        </p:spPr>
        <p:txBody>
          <a:bodyPr wrap="none" anchor="ctr"/>
          <a:lstStyle/>
          <a:p>
            <a:endParaRPr lang="en-US"/>
          </a:p>
        </p:txBody>
      </p:sp>
      <p:sp>
        <p:nvSpPr>
          <p:cNvPr id="1156102" name="Oval 6"/>
          <p:cNvSpPr>
            <a:spLocks noChangeAspect="1" noChangeArrowheads="1"/>
          </p:cNvSpPr>
          <p:nvPr/>
        </p:nvSpPr>
        <p:spPr bwMode="auto">
          <a:xfrm>
            <a:off x="1811338" y="4035425"/>
            <a:ext cx="695325" cy="695325"/>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a:effectLst/>
        </p:spPr>
        <p:txBody>
          <a:bodyPr wrap="none" anchor="ctr"/>
          <a:lstStyle/>
          <a:p>
            <a:pPr algn="ctr"/>
            <a:r>
              <a:rPr lang="en-US"/>
              <a:t>9</a:t>
            </a:r>
            <a:r>
              <a:rPr lang="en-US" i="1"/>
              <a:t>p</a:t>
            </a:r>
            <a:r>
              <a:rPr lang="en-US" i="1" baseline="30000"/>
              <a:t>+</a:t>
            </a:r>
          </a:p>
        </p:txBody>
      </p:sp>
      <p:sp>
        <p:nvSpPr>
          <p:cNvPr id="1156103" name="Text Box 7"/>
          <p:cNvSpPr txBox="1">
            <a:spLocks noChangeArrowheads="1"/>
          </p:cNvSpPr>
          <p:nvPr/>
        </p:nvSpPr>
        <p:spPr bwMode="auto">
          <a:xfrm>
            <a:off x="1503363" y="1744663"/>
            <a:ext cx="1504950" cy="641350"/>
          </a:xfrm>
          <a:prstGeom prst="rect">
            <a:avLst/>
          </a:prstGeom>
          <a:noFill/>
          <a:ln w="9525">
            <a:noFill/>
            <a:miter lim="800000"/>
            <a:headEnd/>
            <a:tailEnd/>
          </a:ln>
          <a:effectLst/>
        </p:spPr>
        <p:txBody>
          <a:bodyPr wrap="none">
            <a:spAutoFit/>
          </a:bodyPr>
          <a:lstStyle/>
          <a:p>
            <a:pPr algn="ctr"/>
            <a:r>
              <a:rPr lang="en-US"/>
              <a:t>fluorine atom</a:t>
            </a:r>
          </a:p>
          <a:p>
            <a:pPr algn="ctr"/>
            <a:r>
              <a:rPr lang="en-US"/>
              <a:t>F</a:t>
            </a:r>
          </a:p>
        </p:txBody>
      </p:sp>
      <p:sp>
        <p:nvSpPr>
          <p:cNvPr id="1156105" name="Freeform 9"/>
          <p:cNvSpPr>
            <a:spLocks/>
          </p:cNvSpPr>
          <p:nvPr/>
        </p:nvSpPr>
        <p:spPr bwMode="auto">
          <a:xfrm>
            <a:off x="3436938" y="2327275"/>
            <a:ext cx="609600" cy="1219200"/>
          </a:xfrm>
          <a:custGeom>
            <a:avLst/>
            <a:gdLst/>
            <a:ahLst/>
            <a:cxnLst>
              <a:cxn ang="0">
                <a:pos x="0" y="768"/>
              </a:cxn>
              <a:cxn ang="0">
                <a:pos x="240" y="432"/>
              </a:cxn>
              <a:cxn ang="0">
                <a:pos x="384" y="0"/>
              </a:cxn>
            </a:cxnLst>
            <a:rect l="0" t="0" r="r" b="b"/>
            <a:pathLst>
              <a:path w="384" h="768">
                <a:moveTo>
                  <a:pt x="0" y="768"/>
                </a:moveTo>
                <a:cubicBezTo>
                  <a:pt x="88" y="664"/>
                  <a:pt x="176" y="560"/>
                  <a:pt x="240" y="432"/>
                </a:cubicBezTo>
                <a:cubicBezTo>
                  <a:pt x="304" y="304"/>
                  <a:pt x="360" y="72"/>
                  <a:pt x="384" y="0"/>
                </a:cubicBezTo>
              </a:path>
            </a:pathLst>
          </a:custGeom>
          <a:noFill/>
          <a:ln w="19050">
            <a:solidFill>
              <a:srgbClr val="3366FF"/>
            </a:solidFill>
            <a:miter lim="800000"/>
            <a:headEnd type="triangle" w="med" len="med"/>
            <a:tailEnd/>
          </a:ln>
          <a:effectLst/>
        </p:spPr>
        <p:txBody>
          <a:bodyPr wrap="none"/>
          <a:lstStyle/>
          <a:p>
            <a:endParaRPr lang="en-US"/>
          </a:p>
        </p:txBody>
      </p:sp>
      <p:sp>
        <p:nvSpPr>
          <p:cNvPr id="1156106" name="Oval 10"/>
          <p:cNvSpPr>
            <a:spLocks noChangeArrowheads="1"/>
          </p:cNvSpPr>
          <p:nvPr/>
        </p:nvSpPr>
        <p:spPr bwMode="auto">
          <a:xfrm>
            <a:off x="1582738" y="33766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07" name="Oval 11"/>
          <p:cNvSpPr>
            <a:spLocks noChangeArrowheads="1"/>
          </p:cNvSpPr>
          <p:nvPr/>
        </p:nvSpPr>
        <p:spPr bwMode="auto">
          <a:xfrm>
            <a:off x="2573338" y="47482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08" name="Oval 12"/>
          <p:cNvSpPr>
            <a:spLocks noChangeArrowheads="1"/>
          </p:cNvSpPr>
          <p:nvPr/>
        </p:nvSpPr>
        <p:spPr bwMode="auto">
          <a:xfrm>
            <a:off x="2268538" y="29194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10" name="Oval 14"/>
          <p:cNvSpPr>
            <a:spLocks noChangeArrowheads="1"/>
          </p:cNvSpPr>
          <p:nvPr/>
        </p:nvSpPr>
        <p:spPr bwMode="auto">
          <a:xfrm>
            <a:off x="973138" y="32242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11" name="Oval 15"/>
          <p:cNvSpPr>
            <a:spLocks noChangeArrowheads="1"/>
          </p:cNvSpPr>
          <p:nvPr/>
        </p:nvSpPr>
        <p:spPr bwMode="auto">
          <a:xfrm>
            <a:off x="592138" y="41386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12" name="Oval 16"/>
          <p:cNvSpPr>
            <a:spLocks noChangeArrowheads="1"/>
          </p:cNvSpPr>
          <p:nvPr/>
        </p:nvSpPr>
        <p:spPr bwMode="auto">
          <a:xfrm>
            <a:off x="820738" y="49768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13" name="Oval 17"/>
          <p:cNvSpPr>
            <a:spLocks noChangeArrowheads="1"/>
          </p:cNvSpPr>
          <p:nvPr/>
        </p:nvSpPr>
        <p:spPr bwMode="auto">
          <a:xfrm>
            <a:off x="1506538" y="55864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14" name="Oval 18"/>
          <p:cNvSpPr>
            <a:spLocks noChangeArrowheads="1"/>
          </p:cNvSpPr>
          <p:nvPr/>
        </p:nvSpPr>
        <p:spPr bwMode="auto">
          <a:xfrm>
            <a:off x="2497138" y="55102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15" name="Oval 19"/>
          <p:cNvSpPr>
            <a:spLocks noChangeArrowheads="1"/>
          </p:cNvSpPr>
          <p:nvPr/>
        </p:nvSpPr>
        <p:spPr bwMode="auto">
          <a:xfrm>
            <a:off x="3259138" y="4519613"/>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16" name="Oval 20"/>
          <p:cNvSpPr>
            <a:spLocks noChangeArrowheads="1"/>
          </p:cNvSpPr>
          <p:nvPr/>
        </p:nvSpPr>
        <p:spPr bwMode="auto">
          <a:xfrm>
            <a:off x="3970338" y="2098675"/>
            <a:ext cx="381000" cy="38100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23" name="AutoShape 27"/>
          <p:cNvSpPr>
            <a:spLocks noChangeArrowheads="1"/>
          </p:cNvSpPr>
          <p:nvPr/>
        </p:nvSpPr>
        <p:spPr bwMode="auto">
          <a:xfrm>
            <a:off x="3589338" y="1870075"/>
            <a:ext cx="1371600" cy="1752600"/>
          </a:xfrm>
          <a:prstGeom prst="rightArrow">
            <a:avLst>
              <a:gd name="adj1" fmla="val 50000"/>
              <a:gd name="adj2" fmla="val 25000"/>
            </a:avLst>
          </a:prstGeom>
          <a:solidFill>
            <a:srgbClr val="658AFF"/>
          </a:solidFill>
          <a:ln w="9525">
            <a:noFill/>
            <a:miter lim="800000"/>
            <a:headEnd/>
            <a:tailEnd/>
          </a:ln>
          <a:effectLst/>
        </p:spPr>
        <p:txBody>
          <a:bodyPr wrap="none" anchor="ctr"/>
          <a:lstStyle/>
          <a:p>
            <a:pPr algn="ctr"/>
            <a:r>
              <a:rPr lang="en-US" sz="1600"/>
              <a:t>gain of </a:t>
            </a:r>
          </a:p>
          <a:p>
            <a:pPr algn="ctr"/>
            <a:r>
              <a:rPr lang="en-US" sz="1600"/>
              <a:t>one valence </a:t>
            </a:r>
          </a:p>
          <a:p>
            <a:pPr algn="ctr"/>
            <a:r>
              <a:rPr lang="en-US" sz="1600"/>
              <a:t>electron</a:t>
            </a:r>
          </a:p>
        </p:txBody>
      </p:sp>
      <p:grpSp>
        <p:nvGrpSpPr>
          <p:cNvPr id="1156150" name="Group 54"/>
          <p:cNvGrpSpPr>
            <a:grpSpLocks/>
          </p:cNvGrpSpPr>
          <p:nvPr/>
        </p:nvGrpSpPr>
        <p:grpSpPr bwMode="auto">
          <a:xfrm>
            <a:off x="5545138" y="1717675"/>
            <a:ext cx="3048000" cy="4208463"/>
            <a:chOff x="3493" y="1082"/>
            <a:chExt cx="1920" cy="2651"/>
          </a:xfrm>
        </p:grpSpPr>
        <p:sp>
          <p:nvSpPr>
            <p:cNvPr id="1156126" name="Text Box 30"/>
            <p:cNvSpPr txBox="1">
              <a:spLocks noChangeArrowheads="1"/>
            </p:cNvSpPr>
            <p:nvPr/>
          </p:nvSpPr>
          <p:spPr bwMode="auto">
            <a:xfrm>
              <a:off x="4097" y="1082"/>
              <a:ext cx="820" cy="404"/>
            </a:xfrm>
            <a:prstGeom prst="rect">
              <a:avLst/>
            </a:prstGeom>
            <a:noFill/>
            <a:ln w="9525">
              <a:noFill/>
              <a:miter lim="800000"/>
              <a:headEnd/>
              <a:tailEnd/>
            </a:ln>
            <a:effectLst/>
          </p:spPr>
          <p:txBody>
            <a:bodyPr wrap="none">
              <a:spAutoFit/>
            </a:bodyPr>
            <a:lstStyle/>
            <a:p>
              <a:pPr algn="ctr"/>
              <a:r>
                <a:rPr lang="en-US"/>
                <a:t>fluoride ion</a:t>
              </a:r>
            </a:p>
            <a:p>
              <a:pPr algn="ctr"/>
              <a:r>
                <a:rPr lang="en-US"/>
                <a:t>F</a:t>
              </a:r>
              <a:r>
                <a:rPr lang="en-US" baseline="30000"/>
                <a:t>1-</a:t>
              </a:r>
              <a:endParaRPr lang="en-US"/>
            </a:p>
          </p:txBody>
        </p:sp>
        <p:sp>
          <p:nvSpPr>
            <p:cNvPr id="1156127" name="Oval 31"/>
            <p:cNvSpPr>
              <a:spLocks noChangeAspect="1" noChangeArrowheads="1"/>
            </p:cNvSpPr>
            <p:nvPr/>
          </p:nvSpPr>
          <p:spPr bwMode="auto">
            <a:xfrm>
              <a:off x="3589" y="1881"/>
              <a:ext cx="1756" cy="1756"/>
            </a:xfrm>
            <a:prstGeom prst="ellipse">
              <a:avLst/>
            </a:prstGeom>
            <a:noFill/>
            <a:ln w="9525">
              <a:solidFill>
                <a:schemeClr val="tx1"/>
              </a:solidFill>
              <a:miter lim="800000"/>
              <a:headEnd/>
              <a:tailEnd/>
            </a:ln>
            <a:effectLst/>
          </p:spPr>
          <p:txBody>
            <a:bodyPr wrap="none" anchor="ctr"/>
            <a:lstStyle/>
            <a:p>
              <a:endParaRPr lang="en-US"/>
            </a:p>
          </p:txBody>
        </p:sp>
        <p:sp>
          <p:nvSpPr>
            <p:cNvPr id="1156128" name="Oval 32"/>
            <p:cNvSpPr>
              <a:spLocks noChangeAspect="1" noChangeArrowheads="1"/>
            </p:cNvSpPr>
            <p:nvPr/>
          </p:nvSpPr>
          <p:spPr bwMode="auto">
            <a:xfrm>
              <a:off x="3929" y="2186"/>
              <a:ext cx="1100" cy="1100"/>
            </a:xfrm>
            <a:prstGeom prst="ellipse">
              <a:avLst/>
            </a:prstGeom>
            <a:noFill/>
            <a:ln w="9525">
              <a:solidFill>
                <a:schemeClr val="tx1"/>
              </a:solidFill>
              <a:miter lim="800000"/>
              <a:headEnd/>
              <a:tailEnd/>
            </a:ln>
            <a:effectLst/>
          </p:spPr>
          <p:txBody>
            <a:bodyPr wrap="none" anchor="ctr"/>
            <a:lstStyle/>
            <a:p>
              <a:endParaRPr lang="en-US"/>
            </a:p>
          </p:txBody>
        </p:sp>
        <p:sp>
          <p:nvSpPr>
            <p:cNvPr id="1156129" name="Oval 33"/>
            <p:cNvSpPr>
              <a:spLocks noChangeAspect="1" noChangeArrowheads="1"/>
            </p:cNvSpPr>
            <p:nvPr/>
          </p:nvSpPr>
          <p:spPr bwMode="auto">
            <a:xfrm>
              <a:off x="4261" y="2516"/>
              <a:ext cx="438" cy="438"/>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a:effectLst/>
          </p:spPr>
          <p:txBody>
            <a:bodyPr wrap="none" anchor="ctr"/>
            <a:lstStyle/>
            <a:p>
              <a:pPr algn="ctr"/>
              <a:r>
                <a:rPr lang="en-US"/>
                <a:t>10</a:t>
              </a:r>
              <a:r>
                <a:rPr lang="en-US" i="1"/>
                <a:t>p</a:t>
              </a:r>
              <a:r>
                <a:rPr lang="en-US" i="1" baseline="30000"/>
                <a:t>+</a:t>
              </a:r>
            </a:p>
          </p:txBody>
        </p:sp>
        <p:sp>
          <p:nvSpPr>
            <p:cNvPr id="1156130" name="Oval 34"/>
            <p:cNvSpPr>
              <a:spLocks noChangeArrowheads="1"/>
            </p:cNvSpPr>
            <p:nvPr/>
          </p:nvSpPr>
          <p:spPr bwMode="auto">
            <a:xfrm>
              <a:off x="3829" y="253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31" name="Oval 35"/>
            <p:cNvSpPr>
              <a:spLocks noChangeArrowheads="1"/>
            </p:cNvSpPr>
            <p:nvPr/>
          </p:nvSpPr>
          <p:spPr bwMode="auto">
            <a:xfrm>
              <a:off x="4885" y="277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32" name="Oval 36"/>
            <p:cNvSpPr>
              <a:spLocks noChangeArrowheads="1"/>
            </p:cNvSpPr>
            <p:nvPr/>
          </p:nvSpPr>
          <p:spPr bwMode="auto">
            <a:xfrm>
              <a:off x="4261" y="181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33" name="Oval 37"/>
            <p:cNvSpPr>
              <a:spLocks noChangeArrowheads="1"/>
            </p:cNvSpPr>
            <p:nvPr/>
          </p:nvSpPr>
          <p:spPr bwMode="auto">
            <a:xfrm>
              <a:off x="4837" y="1957"/>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34" name="Oval 38"/>
            <p:cNvSpPr>
              <a:spLocks noChangeArrowheads="1"/>
            </p:cNvSpPr>
            <p:nvPr/>
          </p:nvSpPr>
          <p:spPr bwMode="auto">
            <a:xfrm>
              <a:off x="3733" y="2005"/>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35" name="Oval 39"/>
            <p:cNvSpPr>
              <a:spLocks noChangeArrowheads="1"/>
            </p:cNvSpPr>
            <p:nvPr/>
          </p:nvSpPr>
          <p:spPr bwMode="auto">
            <a:xfrm>
              <a:off x="3493" y="2821"/>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36" name="Oval 40"/>
            <p:cNvSpPr>
              <a:spLocks noChangeArrowheads="1"/>
            </p:cNvSpPr>
            <p:nvPr/>
          </p:nvSpPr>
          <p:spPr bwMode="auto">
            <a:xfrm>
              <a:off x="3877" y="3349"/>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37" name="Oval 41"/>
            <p:cNvSpPr>
              <a:spLocks noChangeArrowheads="1"/>
            </p:cNvSpPr>
            <p:nvPr/>
          </p:nvSpPr>
          <p:spPr bwMode="auto">
            <a:xfrm>
              <a:off x="4405" y="349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38" name="Oval 42"/>
            <p:cNvSpPr>
              <a:spLocks noChangeArrowheads="1"/>
            </p:cNvSpPr>
            <p:nvPr/>
          </p:nvSpPr>
          <p:spPr bwMode="auto">
            <a:xfrm>
              <a:off x="4981" y="325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6139" name="Oval 43"/>
            <p:cNvSpPr>
              <a:spLocks noChangeArrowheads="1"/>
            </p:cNvSpPr>
            <p:nvPr/>
          </p:nvSpPr>
          <p:spPr bwMode="auto">
            <a:xfrm>
              <a:off x="5173" y="2485"/>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grpSp>
      <p:sp>
        <p:nvSpPr>
          <p:cNvPr id="1156149" name="AutoShape 5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000"/>
            </a:schemeClr>
          </a:solidFill>
          <a:ln w="9525">
            <a:solidFill>
              <a:schemeClr val="bg1"/>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56105"/>
                                        </p:tgtEl>
                                        <p:attrNameLst>
                                          <p:attrName>style.visibility</p:attrName>
                                        </p:attrNameLst>
                                      </p:cBhvr>
                                      <p:to>
                                        <p:strVal val="visible"/>
                                      </p:to>
                                    </p:set>
                                    <p:animEffect transition="in" filter="wipe(up)">
                                      <p:cBhvr>
                                        <p:cTn id="7" dur="500"/>
                                        <p:tgtEl>
                                          <p:spTgt spid="1156105"/>
                                        </p:tgtEl>
                                      </p:cBhvr>
                                    </p:animEffect>
                                  </p:childTnLst>
                                </p:cTn>
                              </p:par>
                              <p:par>
                                <p:cTn id="8" presetID="53" presetClass="entr" presetSubtype="0" fill="hold" nodeType="withEffect">
                                  <p:stCondLst>
                                    <p:cond delay="0"/>
                                  </p:stCondLst>
                                  <p:childTnLst>
                                    <p:set>
                                      <p:cBhvr>
                                        <p:cTn id="9" dur="1" fill="hold">
                                          <p:stCondLst>
                                            <p:cond delay="0"/>
                                          </p:stCondLst>
                                        </p:cTn>
                                        <p:tgtEl>
                                          <p:spTgt spid="1156123"/>
                                        </p:tgtEl>
                                        <p:attrNameLst>
                                          <p:attrName>style.visibility</p:attrName>
                                        </p:attrNameLst>
                                      </p:cBhvr>
                                      <p:to>
                                        <p:strVal val="visible"/>
                                      </p:to>
                                    </p:set>
                                    <p:anim calcmode="lin" valueType="num">
                                      <p:cBhvr>
                                        <p:cTn id="10" dur="1000" fill="hold"/>
                                        <p:tgtEl>
                                          <p:spTgt spid="1156123"/>
                                        </p:tgtEl>
                                        <p:attrNameLst>
                                          <p:attrName>ppt_w</p:attrName>
                                        </p:attrNameLst>
                                      </p:cBhvr>
                                      <p:tavLst>
                                        <p:tav tm="0">
                                          <p:val>
                                            <p:fltVal val="0"/>
                                          </p:val>
                                        </p:tav>
                                        <p:tav tm="100000">
                                          <p:val>
                                            <p:strVal val="#ppt_w"/>
                                          </p:val>
                                        </p:tav>
                                      </p:tavLst>
                                    </p:anim>
                                    <p:anim calcmode="lin" valueType="num">
                                      <p:cBhvr>
                                        <p:cTn id="11" dur="1000" fill="hold"/>
                                        <p:tgtEl>
                                          <p:spTgt spid="1156123"/>
                                        </p:tgtEl>
                                        <p:attrNameLst>
                                          <p:attrName>ppt_h</p:attrName>
                                        </p:attrNameLst>
                                      </p:cBhvr>
                                      <p:tavLst>
                                        <p:tav tm="0">
                                          <p:val>
                                            <p:fltVal val="0"/>
                                          </p:val>
                                        </p:tav>
                                        <p:tav tm="100000">
                                          <p:val>
                                            <p:strVal val="#ppt_h"/>
                                          </p:val>
                                        </p:tav>
                                      </p:tavLst>
                                    </p:anim>
                                    <p:animEffect transition="in" filter="fade">
                                      <p:cBhvr>
                                        <p:cTn id="12" dur="1000"/>
                                        <p:tgtEl>
                                          <p:spTgt spid="115612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156116"/>
                                        </p:tgtEl>
                                        <p:attrNameLst>
                                          <p:attrName>style.visibility</p:attrName>
                                        </p:attrNameLst>
                                      </p:cBhvr>
                                      <p:to>
                                        <p:strVal val="visible"/>
                                      </p:to>
                                    </p:set>
                                  </p:childTnLst>
                                </p:cTn>
                              </p:par>
                              <p:par>
                                <p:cTn id="15" presetID="0" presetClass="path" presetSubtype="0" accel="50000" decel="50000" fill="hold" grpId="1" nodeType="withEffect">
                                  <p:stCondLst>
                                    <p:cond delay="0"/>
                                  </p:stCondLst>
                                  <p:childTnLst>
                                    <p:animMotion origin="layout" path="M 0 -4.56059E-6 C -0.00191 0.00486 -0.00469 0.00717 -0.00608 0.01249 C -0.00903 0.0266 -0.01007 0.04348 -0.01771 0.05574 C -0.0191 0.06222 -0.02118 0.06869 -0.02205 0.07517 C -0.02274 0.08234 -0.02274 0.09367 -0.02639 0.10084 C -0.02882 0.10593 -0.03194 0.11032 -0.03507 0.11541 C -0.03767 0.1198 -0.04253 0.12188 -0.04531 0.12651 C -0.04983 0.13368 -0.05399 0.14131 -0.0599 0.14732 C -0.06285 0.15819 -0.05851 0.1464 -0.06562 0.15518 C -0.06806 0.15819 -0.06875 0.16259 -0.07135 0.1649 C -0.07222 0.16605 -0.07344 0.16698 -0.07431 0.16837 C -0.0776 0.17993 -0.07292 0.16629 -0.08003 0.17623 C -0.08108 0.17762 -0.0809 0.1797 -0.08177 0.18109 C -0.08281 0.1834 -0.08802 0.19196 -0.09028 0.19543 C -0.09288 0.19982 -0.09028 0.20537 -0.09583 0.20537 " pathEditMode="relative" rAng="0" ptsTypes="ffffffffffffffA">
                                      <p:cBhvr>
                                        <p:cTn id="16" dur="2000" fill="hold"/>
                                        <p:tgtEl>
                                          <p:spTgt spid="1156116"/>
                                        </p:tgtEl>
                                        <p:attrNameLst>
                                          <p:attrName>ppt_x,ppt_y</p:attrName>
                                        </p:attrNameLst>
                                      </p:cBhvr>
                                      <p:rCtr x="-48" y="103"/>
                                    </p:animMotion>
                                  </p:childTnLst>
                                </p:cTn>
                              </p:par>
                            </p:childTnLst>
                          </p:cTn>
                        </p:par>
                        <p:par>
                          <p:cTn id="17" fill="hold">
                            <p:stCondLst>
                              <p:cond delay="2000"/>
                            </p:stCondLst>
                            <p:childTnLst>
                              <p:par>
                                <p:cTn id="18" presetID="29" presetClass="entr" presetSubtype="0" fill="hold" nodeType="afterEffect">
                                  <p:stCondLst>
                                    <p:cond delay="0"/>
                                  </p:stCondLst>
                                  <p:childTnLst>
                                    <p:set>
                                      <p:cBhvr>
                                        <p:cTn id="19" dur="1" fill="hold">
                                          <p:stCondLst>
                                            <p:cond delay="0"/>
                                          </p:stCondLst>
                                        </p:cTn>
                                        <p:tgtEl>
                                          <p:spTgt spid="1156150"/>
                                        </p:tgtEl>
                                        <p:attrNameLst>
                                          <p:attrName>style.visibility</p:attrName>
                                        </p:attrNameLst>
                                      </p:cBhvr>
                                      <p:to>
                                        <p:strVal val="visible"/>
                                      </p:to>
                                    </p:set>
                                    <p:anim calcmode="lin" valueType="num">
                                      <p:cBhvr>
                                        <p:cTn id="20" dur="1000" fill="hold"/>
                                        <p:tgtEl>
                                          <p:spTgt spid="1156150"/>
                                        </p:tgtEl>
                                        <p:attrNameLst>
                                          <p:attrName>ppt_x</p:attrName>
                                        </p:attrNameLst>
                                      </p:cBhvr>
                                      <p:tavLst>
                                        <p:tav tm="0">
                                          <p:val>
                                            <p:strVal val="#ppt_x-.2"/>
                                          </p:val>
                                        </p:tav>
                                        <p:tav tm="100000">
                                          <p:val>
                                            <p:strVal val="#ppt_x"/>
                                          </p:val>
                                        </p:tav>
                                      </p:tavLst>
                                    </p:anim>
                                    <p:anim calcmode="lin" valueType="num">
                                      <p:cBhvr>
                                        <p:cTn id="21" dur="1000" fill="hold"/>
                                        <p:tgtEl>
                                          <p:spTgt spid="1156150"/>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15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6105" grpId="0" animBg="1"/>
      <p:bldP spid="1156116" grpId="0" animBg="1"/>
      <p:bldP spid="1156116"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2" name="Rectangle 2"/>
          <p:cNvSpPr>
            <a:spLocks noGrp="1" noChangeArrowheads="1"/>
          </p:cNvSpPr>
          <p:nvPr>
            <p:ph type="title"/>
          </p:nvPr>
        </p:nvSpPr>
        <p:spPr/>
        <p:txBody>
          <a:bodyPr/>
          <a:lstStyle/>
          <a:p>
            <a:r>
              <a:rPr lang="en-US"/>
              <a:t>Formation of Ionic Bond</a:t>
            </a:r>
          </a:p>
        </p:txBody>
      </p:sp>
      <p:grpSp>
        <p:nvGrpSpPr>
          <p:cNvPr id="1157166" name="Group 46"/>
          <p:cNvGrpSpPr>
            <a:grpSpLocks/>
          </p:cNvGrpSpPr>
          <p:nvPr/>
        </p:nvGrpSpPr>
        <p:grpSpPr bwMode="auto">
          <a:xfrm>
            <a:off x="1600200" y="1717675"/>
            <a:ext cx="6400800" cy="4208463"/>
            <a:chOff x="1008" y="1082"/>
            <a:chExt cx="4032" cy="2651"/>
          </a:xfrm>
        </p:grpSpPr>
        <p:grpSp>
          <p:nvGrpSpPr>
            <p:cNvPr id="1157165" name="Group 45"/>
            <p:cNvGrpSpPr>
              <a:grpSpLocks/>
            </p:cNvGrpSpPr>
            <p:nvPr/>
          </p:nvGrpSpPr>
          <p:grpSpPr bwMode="auto">
            <a:xfrm>
              <a:off x="3120" y="1082"/>
              <a:ext cx="1920" cy="2651"/>
              <a:chOff x="3120" y="1082"/>
              <a:chExt cx="1920" cy="2651"/>
            </a:xfrm>
          </p:grpSpPr>
          <p:sp>
            <p:nvSpPr>
              <p:cNvPr id="1157124" name="Text Box 4"/>
              <p:cNvSpPr txBox="1">
                <a:spLocks noChangeArrowheads="1"/>
              </p:cNvSpPr>
              <p:nvPr/>
            </p:nvSpPr>
            <p:spPr bwMode="auto">
              <a:xfrm>
                <a:off x="3724" y="1082"/>
                <a:ext cx="820" cy="404"/>
              </a:xfrm>
              <a:prstGeom prst="rect">
                <a:avLst/>
              </a:prstGeom>
              <a:noFill/>
              <a:ln w="9525">
                <a:noFill/>
                <a:miter lim="800000"/>
                <a:headEnd/>
                <a:tailEnd/>
              </a:ln>
              <a:effectLst/>
            </p:spPr>
            <p:txBody>
              <a:bodyPr wrap="none">
                <a:spAutoFit/>
              </a:bodyPr>
              <a:lstStyle/>
              <a:p>
                <a:pPr algn="ctr"/>
                <a:r>
                  <a:rPr lang="en-US"/>
                  <a:t>fluoride ion</a:t>
                </a:r>
              </a:p>
              <a:p>
                <a:pPr algn="ctr"/>
                <a:r>
                  <a:rPr lang="en-US"/>
                  <a:t>F</a:t>
                </a:r>
                <a:r>
                  <a:rPr lang="en-US" baseline="30000"/>
                  <a:t>1-</a:t>
                </a:r>
                <a:endParaRPr lang="en-US"/>
              </a:p>
            </p:txBody>
          </p:sp>
          <p:sp>
            <p:nvSpPr>
              <p:cNvPr id="1157125" name="Oval 5"/>
              <p:cNvSpPr>
                <a:spLocks noChangeAspect="1" noChangeArrowheads="1"/>
              </p:cNvSpPr>
              <p:nvPr/>
            </p:nvSpPr>
            <p:spPr bwMode="auto">
              <a:xfrm>
                <a:off x="3216" y="1881"/>
                <a:ext cx="1756" cy="1756"/>
              </a:xfrm>
              <a:prstGeom prst="ellipse">
                <a:avLst/>
              </a:prstGeom>
              <a:noFill/>
              <a:ln w="9525">
                <a:solidFill>
                  <a:schemeClr val="tx1"/>
                </a:solidFill>
                <a:miter lim="800000"/>
                <a:headEnd/>
                <a:tailEnd/>
              </a:ln>
              <a:effectLst/>
            </p:spPr>
            <p:txBody>
              <a:bodyPr wrap="none" anchor="ctr"/>
              <a:lstStyle/>
              <a:p>
                <a:endParaRPr lang="en-US"/>
              </a:p>
            </p:txBody>
          </p:sp>
          <p:sp>
            <p:nvSpPr>
              <p:cNvPr id="1157126" name="Oval 6"/>
              <p:cNvSpPr>
                <a:spLocks noChangeAspect="1" noChangeArrowheads="1"/>
              </p:cNvSpPr>
              <p:nvPr/>
            </p:nvSpPr>
            <p:spPr bwMode="auto">
              <a:xfrm>
                <a:off x="3556" y="2186"/>
                <a:ext cx="1100" cy="1100"/>
              </a:xfrm>
              <a:prstGeom prst="ellipse">
                <a:avLst/>
              </a:prstGeom>
              <a:noFill/>
              <a:ln w="9525">
                <a:solidFill>
                  <a:schemeClr val="tx1"/>
                </a:solidFill>
                <a:miter lim="800000"/>
                <a:headEnd/>
                <a:tailEnd/>
              </a:ln>
              <a:effectLst/>
            </p:spPr>
            <p:txBody>
              <a:bodyPr wrap="none" anchor="ctr"/>
              <a:lstStyle/>
              <a:p>
                <a:endParaRPr lang="en-US"/>
              </a:p>
            </p:txBody>
          </p:sp>
          <p:sp>
            <p:nvSpPr>
              <p:cNvPr id="1157127" name="Oval 7"/>
              <p:cNvSpPr>
                <a:spLocks noChangeAspect="1" noChangeArrowheads="1"/>
              </p:cNvSpPr>
              <p:nvPr/>
            </p:nvSpPr>
            <p:spPr bwMode="auto">
              <a:xfrm>
                <a:off x="3888" y="2516"/>
                <a:ext cx="438" cy="438"/>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a:effectLst/>
            </p:spPr>
            <p:txBody>
              <a:bodyPr wrap="none" anchor="ctr"/>
              <a:lstStyle/>
              <a:p>
                <a:pPr algn="ctr"/>
                <a:r>
                  <a:rPr lang="en-US"/>
                  <a:t>9</a:t>
                </a:r>
                <a:r>
                  <a:rPr lang="en-US" i="1"/>
                  <a:t>p</a:t>
                </a:r>
                <a:r>
                  <a:rPr lang="en-US" i="1" baseline="30000"/>
                  <a:t>+</a:t>
                </a:r>
              </a:p>
            </p:txBody>
          </p:sp>
          <p:sp>
            <p:nvSpPr>
              <p:cNvPr id="1157128" name="Oval 8"/>
              <p:cNvSpPr>
                <a:spLocks noChangeArrowheads="1"/>
              </p:cNvSpPr>
              <p:nvPr/>
            </p:nvSpPr>
            <p:spPr bwMode="auto">
              <a:xfrm>
                <a:off x="3456" y="253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7129" name="Oval 9"/>
              <p:cNvSpPr>
                <a:spLocks noChangeArrowheads="1"/>
              </p:cNvSpPr>
              <p:nvPr/>
            </p:nvSpPr>
            <p:spPr bwMode="auto">
              <a:xfrm>
                <a:off x="4512" y="277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7130" name="Oval 10"/>
              <p:cNvSpPr>
                <a:spLocks noChangeArrowheads="1"/>
              </p:cNvSpPr>
              <p:nvPr/>
            </p:nvSpPr>
            <p:spPr bwMode="auto">
              <a:xfrm>
                <a:off x="3888" y="181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7131" name="Oval 11"/>
              <p:cNvSpPr>
                <a:spLocks noChangeArrowheads="1"/>
              </p:cNvSpPr>
              <p:nvPr/>
            </p:nvSpPr>
            <p:spPr bwMode="auto">
              <a:xfrm>
                <a:off x="4464" y="1957"/>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7132" name="Oval 12"/>
              <p:cNvSpPr>
                <a:spLocks noChangeArrowheads="1"/>
              </p:cNvSpPr>
              <p:nvPr/>
            </p:nvSpPr>
            <p:spPr bwMode="auto">
              <a:xfrm>
                <a:off x="3360" y="2005"/>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7133" name="Oval 13"/>
              <p:cNvSpPr>
                <a:spLocks noChangeArrowheads="1"/>
              </p:cNvSpPr>
              <p:nvPr/>
            </p:nvSpPr>
            <p:spPr bwMode="auto">
              <a:xfrm>
                <a:off x="3120" y="2821"/>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7134" name="Oval 14"/>
              <p:cNvSpPr>
                <a:spLocks noChangeArrowheads="1"/>
              </p:cNvSpPr>
              <p:nvPr/>
            </p:nvSpPr>
            <p:spPr bwMode="auto">
              <a:xfrm>
                <a:off x="3504" y="3349"/>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7135" name="Oval 15"/>
              <p:cNvSpPr>
                <a:spLocks noChangeArrowheads="1"/>
              </p:cNvSpPr>
              <p:nvPr/>
            </p:nvSpPr>
            <p:spPr bwMode="auto">
              <a:xfrm>
                <a:off x="4032" y="349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7136" name="Oval 16"/>
              <p:cNvSpPr>
                <a:spLocks noChangeArrowheads="1"/>
              </p:cNvSpPr>
              <p:nvPr/>
            </p:nvSpPr>
            <p:spPr bwMode="auto">
              <a:xfrm>
                <a:off x="4608" y="325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7137" name="Oval 17"/>
              <p:cNvSpPr>
                <a:spLocks noChangeArrowheads="1"/>
              </p:cNvSpPr>
              <p:nvPr/>
            </p:nvSpPr>
            <p:spPr bwMode="auto">
              <a:xfrm>
                <a:off x="4800" y="2485"/>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grpSp>
        <p:grpSp>
          <p:nvGrpSpPr>
            <p:cNvPr id="1157164" name="Group 44"/>
            <p:cNvGrpSpPr>
              <a:grpSpLocks/>
            </p:cNvGrpSpPr>
            <p:nvPr/>
          </p:nvGrpSpPr>
          <p:grpSpPr bwMode="auto">
            <a:xfrm>
              <a:off x="1008" y="1322"/>
              <a:ext cx="1296" cy="1964"/>
              <a:chOff x="1008" y="1322"/>
              <a:chExt cx="1296" cy="1964"/>
            </a:xfrm>
          </p:grpSpPr>
          <p:sp>
            <p:nvSpPr>
              <p:cNvPr id="1157146" name="Text Box 26"/>
              <p:cNvSpPr txBox="1">
                <a:spLocks noChangeArrowheads="1"/>
              </p:cNvSpPr>
              <p:nvPr/>
            </p:nvSpPr>
            <p:spPr bwMode="auto">
              <a:xfrm>
                <a:off x="1192" y="1322"/>
                <a:ext cx="764" cy="404"/>
              </a:xfrm>
              <a:prstGeom prst="rect">
                <a:avLst/>
              </a:prstGeom>
              <a:noFill/>
              <a:ln w="9525">
                <a:noFill/>
                <a:miter lim="800000"/>
                <a:headEnd/>
                <a:tailEnd/>
              </a:ln>
              <a:effectLst/>
            </p:spPr>
            <p:txBody>
              <a:bodyPr wrap="none">
                <a:spAutoFit/>
              </a:bodyPr>
              <a:lstStyle/>
              <a:p>
                <a:pPr algn="ctr"/>
                <a:r>
                  <a:rPr lang="en-US"/>
                  <a:t>lithium ion</a:t>
                </a:r>
              </a:p>
              <a:p>
                <a:pPr algn="ctr"/>
                <a:r>
                  <a:rPr lang="en-US"/>
                  <a:t>Li</a:t>
                </a:r>
                <a:r>
                  <a:rPr lang="en-US" baseline="30000"/>
                  <a:t>+</a:t>
                </a:r>
                <a:endParaRPr lang="en-US"/>
              </a:p>
            </p:txBody>
          </p:sp>
          <p:sp>
            <p:nvSpPr>
              <p:cNvPr id="1157148" name="Oval 28"/>
              <p:cNvSpPr>
                <a:spLocks noChangeAspect="1" noChangeArrowheads="1"/>
              </p:cNvSpPr>
              <p:nvPr/>
            </p:nvSpPr>
            <p:spPr bwMode="auto">
              <a:xfrm>
                <a:off x="1108" y="2186"/>
                <a:ext cx="1100" cy="1100"/>
              </a:xfrm>
              <a:prstGeom prst="ellipse">
                <a:avLst/>
              </a:prstGeom>
              <a:noFill/>
              <a:ln w="9525">
                <a:solidFill>
                  <a:schemeClr val="tx1"/>
                </a:solidFill>
                <a:miter lim="800000"/>
                <a:headEnd/>
                <a:tailEnd/>
              </a:ln>
              <a:effectLst/>
            </p:spPr>
            <p:txBody>
              <a:bodyPr wrap="none" anchor="ctr"/>
              <a:lstStyle/>
              <a:p>
                <a:endParaRPr lang="en-US"/>
              </a:p>
            </p:txBody>
          </p:sp>
          <p:sp>
            <p:nvSpPr>
              <p:cNvPr id="1157149" name="Oval 29"/>
              <p:cNvSpPr>
                <a:spLocks noChangeAspect="1" noChangeArrowheads="1"/>
              </p:cNvSpPr>
              <p:nvPr/>
            </p:nvSpPr>
            <p:spPr bwMode="auto">
              <a:xfrm>
                <a:off x="1440" y="2516"/>
                <a:ext cx="438" cy="438"/>
              </a:xfrm>
              <a:prstGeom prst="ellipse">
                <a:avLst/>
              </a:prstGeom>
              <a:gradFill rotWithShape="1">
                <a:gsLst>
                  <a:gs pos="0">
                    <a:srgbClr val="F55F0B"/>
                  </a:gs>
                  <a:gs pos="100000">
                    <a:srgbClr val="E9EC5E"/>
                  </a:gs>
                </a:gsLst>
                <a:path path="rect">
                  <a:fillToRect l="100000" t="100000"/>
                </a:path>
              </a:gradFill>
              <a:ln w="9525">
                <a:solidFill>
                  <a:schemeClr val="tx1"/>
                </a:solidFill>
                <a:miter lim="800000"/>
                <a:headEnd/>
                <a:tailEnd/>
              </a:ln>
              <a:effectLst/>
            </p:spPr>
            <p:txBody>
              <a:bodyPr wrap="none" anchor="ctr"/>
              <a:lstStyle/>
              <a:p>
                <a:pPr algn="ctr"/>
                <a:r>
                  <a:rPr lang="en-US"/>
                  <a:t>3</a:t>
                </a:r>
                <a:r>
                  <a:rPr lang="en-US" i="1"/>
                  <a:t>p</a:t>
                </a:r>
                <a:r>
                  <a:rPr lang="en-US" i="1" baseline="30000"/>
                  <a:t>+</a:t>
                </a:r>
              </a:p>
            </p:txBody>
          </p:sp>
          <p:sp>
            <p:nvSpPr>
              <p:cNvPr id="1157150" name="Oval 30"/>
              <p:cNvSpPr>
                <a:spLocks noChangeArrowheads="1"/>
              </p:cNvSpPr>
              <p:nvPr/>
            </p:nvSpPr>
            <p:spPr bwMode="auto">
              <a:xfrm>
                <a:off x="1008" y="253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sp>
            <p:nvSpPr>
              <p:cNvPr id="1157151" name="Oval 31"/>
              <p:cNvSpPr>
                <a:spLocks noChangeArrowheads="1"/>
              </p:cNvSpPr>
              <p:nvPr/>
            </p:nvSpPr>
            <p:spPr bwMode="auto">
              <a:xfrm>
                <a:off x="2064" y="2773"/>
                <a:ext cx="240" cy="240"/>
              </a:xfrm>
              <a:prstGeom prst="ellipse">
                <a:avLst/>
              </a:prstGeom>
              <a:gradFill rotWithShape="1">
                <a:gsLst>
                  <a:gs pos="0">
                    <a:srgbClr val="CC3300"/>
                  </a:gs>
                  <a:gs pos="100000">
                    <a:schemeClr val="bg1"/>
                  </a:gs>
                </a:gsLst>
                <a:path path="rect">
                  <a:fillToRect l="100000" t="100000"/>
                </a:path>
              </a:gradFill>
              <a:ln w="9525">
                <a:solidFill>
                  <a:schemeClr val="tx1"/>
                </a:solidFill>
                <a:miter lim="800000"/>
                <a:headEnd/>
                <a:tailEnd/>
              </a:ln>
              <a:effectLst/>
            </p:spPr>
            <p:txBody>
              <a:bodyPr wrap="none" anchor="ctr"/>
              <a:lstStyle/>
              <a:p>
                <a:pPr algn="ctr"/>
                <a:r>
                  <a:rPr lang="en-US" sz="1600"/>
                  <a:t>e</a:t>
                </a:r>
                <a:r>
                  <a:rPr lang="en-US" sz="1600" baseline="30000"/>
                  <a:t>-</a:t>
                </a:r>
              </a:p>
            </p:txBody>
          </p:sp>
        </p:grpSp>
      </p:grpSp>
      <p:sp>
        <p:nvSpPr>
          <p:cNvPr id="1157162" name="AutoShape 42">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000"/>
            </a:schemeClr>
          </a:solidFill>
          <a:ln w="9525">
            <a:solidFill>
              <a:schemeClr val="bg1"/>
            </a:solidFill>
            <a:miter lim="800000"/>
            <a:headEnd/>
            <a:tailEnd/>
          </a:ln>
          <a:effectLst/>
        </p:spPr>
        <p:txBody>
          <a:bodyPr wrap="none" anchor="ctr"/>
          <a:lstStyle/>
          <a:p>
            <a:endParaRPr lang="en-US"/>
          </a:p>
        </p:txBody>
      </p:sp>
      <p:sp>
        <p:nvSpPr>
          <p:cNvPr id="1157163" name="Rectangle 43">
            <a:hlinkClick r:id="rId4" tooltip="Wikipedia -  I O N I C   B O N D"/>
          </p:cNvPr>
          <p:cNvSpPr>
            <a:spLocks noChangeArrowheads="1"/>
          </p:cNvSpPr>
          <p:nvPr/>
        </p:nvSpPr>
        <p:spPr bwMode="auto">
          <a:xfrm>
            <a:off x="4879975" y="606425"/>
            <a:ext cx="2655888" cy="528638"/>
          </a:xfrm>
          <a:prstGeom prst="rect">
            <a:avLst/>
          </a:prstGeom>
          <a:noFill/>
          <a:ln w="9525">
            <a:noFill/>
            <a:miter lim="800000"/>
            <a:headEnd/>
            <a:tailEnd/>
          </a:ln>
          <a:effectLst/>
        </p:spPr>
        <p:txBody>
          <a:bodyPr wrap="none" anchor="ctr"/>
          <a:lstStyle/>
          <a:p>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157166"/>
                                        </p:tgtEl>
                                        <p:attrNameLst>
                                          <p:attrName>style.visibility</p:attrName>
                                        </p:attrNameLst>
                                      </p:cBhvr>
                                      <p:to>
                                        <p:strVal val="visible"/>
                                      </p:to>
                                    </p:set>
                                    <p:anim calcmode="lin" valueType="num">
                                      <p:cBhvr>
                                        <p:cTn id="7" dur="1000" fill="hold"/>
                                        <p:tgtEl>
                                          <p:spTgt spid="1157166"/>
                                        </p:tgtEl>
                                        <p:attrNameLst>
                                          <p:attrName>ppt_w</p:attrName>
                                        </p:attrNameLst>
                                      </p:cBhvr>
                                      <p:tavLst>
                                        <p:tav tm="0">
                                          <p:val>
                                            <p:fltVal val="0"/>
                                          </p:val>
                                        </p:tav>
                                        <p:tav tm="100000">
                                          <p:val>
                                            <p:strVal val="#ppt_w"/>
                                          </p:val>
                                        </p:tav>
                                      </p:tavLst>
                                    </p:anim>
                                    <p:anim calcmode="lin" valueType="num">
                                      <p:cBhvr>
                                        <p:cTn id="8" dur="1000" fill="hold"/>
                                        <p:tgtEl>
                                          <p:spTgt spid="1157166"/>
                                        </p:tgtEl>
                                        <p:attrNameLst>
                                          <p:attrName>ppt_h</p:attrName>
                                        </p:attrNameLst>
                                      </p:cBhvr>
                                      <p:tavLst>
                                        <p:tav tm="0">
                                          <p:val>
                                            <p:fltVal val="0"/>
                                          </p:val>
                                        </p:tav>
                                        <p:tav tm="100000">
                                          <p:val>
                                            <p:strVal val="#ppt_h"/>
                                          </p:val>
                                        </p:tav>
                                      </p:tavLst>
                                    </p:anim>
                                    <p:anim calcmode="lin" valueType="num">
                                      <p:cBhvr>
                                        <p:cTn id="9" dur="1000" fill="hold"/>
                                        <p:tgtEl>
                                          <p:spTgt spid="1157166"/>
                                        </p:tgtEl>
                                        <p:attrNameLst>
                                          <p:attrName>style.rotation</p:attrName>
                                        </p:attrNameLst>
                                      </p:cBhvr>
                                      <p:tavLst>
                                        <p:tav tm="0">
                                          <p:val>
                                            <p:fltVal val="90"/>
                                          </p:val>
                                        </p:tav>
                                        <p:tav tm="100000">
                                          <p:val>
                                            <p:fltVal val="0"/>
                                          </p:val>
                                        </p:tav>
                                      </p:tavLst>
                                    </p:anim>
                                    <p:animEffect transition="in" filter="fade">
                                      <p:cBhvr>
                                        <p:cTn id="10" dur="1000"/>
                                        <p:tgtEl>
                                          <p:spTgt spid="1157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Oval 2"/>
          <p:cNvSpPr>
            <a:spLocks noChangeAspect="1" noChangeArrowheads="1"/>
          </p:cNvSpPr>
          <p:nvPr/>
        </p:nvSpPr>
        <p:spPr bwMode="auto">
          <a:xfrm>
            <a:off x="990600" y="1828800"/>
            <a:ext cx="484188" cy="484188"/>
          </a:xfrm>
          <a:prstGeom prst="ellipse">
            <a:avLst/>
          </a:prstGeom>
          <a:noFill/>
          <a:ln w="9525">
            <a:solidFill>
              <a:schemeClr val="tx1"/>
            </a:solidFill>
            <a:round/>
            <a:headEnd/>
            <a:tailEnd/>
          </a:ln>
          <a:effectLst/>
        </p:spPr>
        <p:txBody>
          <a:bodyPr wrap="none" anchor="ctr"/>
          <a:lstStyle/>
          <a:p>
            <a:endParaRPr lang="en-US"/>
          </a:p>
        </p:txBody>
      </p:sp>
      <p:sp>
        <p:nvSpPr>
          <p:cNvPr id="84995" name="Oval 3"/>
          <p:cNvSpPr>
            <a:spLocks noChangeAspect="1" noChangeArrowheads="1"/>
          </p:cNvSpPr>
          <p:nvPr/>
        </p:nvSpPr>
        <p:spPr bwMode="auto">
          <a:xfrm>
            <a:off x="1828800" y="1828800"/>
            <a:ext cx="484188" cy="484188"/>
          </a:xfrm>
          <a:prstGeom prst="ellipse">
            <a:avLst/>
          </a:prstGeom>
          <a:noFill/>
          <a:ln w="9525">
            <a:solidFill>
              <a:schemeClr val="tx1"/>
            </a:solidFill>
            <a:round/>
            <a:headEnd/>
            <a:tailEnd/>
          </a:ln>
          <a:effectLst/>
        </p:spPr>
        <p:txBody>
          <a:bodyPr wrap="none" anchor="ctr"/>
          <a:lstStyle/>
          <a:p>
            <a:endParaRPr lang="en-US"/>
          </a:p>
        </p:txBody>
      </p:sp>
      <p:sp>
        <p:nvSpPr>
          <p:cNvPr id="84996" name="Oval 4"/>
          <p:cNvSpPr>
            <a:spLocks noChangeAspect="1" noChangeArrowheads="1"/>
          </p:cNvSpPr>
          <p:nvPr/>
        </p:nvSpPr>
        <p:spPr bwMode="auto">
          <a:xfrm>
            <a:off x="2335213" y="1828800"/>
            <a:ext cx="484187" cy="484188"/>
          </a:xfrm>
          <a:prstGeom prst="ellipse">
            <a:avLst/>
          </a:prstGeom>
          <a:noFill/>
          <a:ln w="9525">
            <a:solidFill>
              <a:schemeClr val="tx1"/>
            </a:solidFill>
            <a:round/>
            <a:headEnd/>
            <a:tailEnd/>
          </a:ln>
          <a:effectLst/>
        </p:spPr>
        <p:txBody>
          <a:bodyPr wrap="none" anchor="ctr"/>
          <a:lstStyle/>
          <a:p>
            <a:endParaRPr lang="en-US"/>
          </a:p>
        </p:txBody>
      </p:sp>
      <p:sp>
        <p:nvSpPr>
          <p:cNvPr id="84997" name="Oval 5"/>
          <p:cNvSpPr>
            <a:spLocks noChangeAspect="1" noChangeArrowheads="1"/>
          </p:cNvSpPr>
          <p:nvPr/>
        </p:nvSpPr>
        <p:spPr bwMode="auto">
          <a:xfrm>
            <a:off x="2819400" y="1828800"/>
            <a:ext cx="484188" cy="484188"/>
          </a:xfrm>
          <a:prstGeom prst="ellipse">
            <a:avLst/>
          </a:prstGeom>
          <a:noFill/>
          <a:ln w="9525">
            <a:solidFill>
              <a:schemeClr val="tx1"/>
            </a:solidFill>
            <a:round/>
            <a:headEnd/>
            <a:tailEnd/>
          </a:ln>
          <a:effectLst/>
        </p:spPr>
        <p:txBody>
          <a:bodyPr wrap="none" anchor="ctr"/>
          <a:lstStyle/>
          <a:p>
            <a:endParaRPr lang="en-US"/>
          </a:p>
        </p:txBody>
      </p:sp>
      <p:sp>
        <p:nvSpPr>
          <p:cNvPr id="84998" name="Text Box 6"/>
          <p:cNvSpPr txBox="1">
            <a:spLocks noChangeArrowheads="1"/>
          </p:cNvSpPr>
          <p:nvPr/>
        </p:nvSpPr>
        <p:spPr bwMode="auto">
          <a:xfrm>
            <a:off x="441325" y="1941513"/>
            <a:ext cx="463550" cy="366712"/>
          </a:xfrm>
          <a:prstGeom prst="rect">
            <a:avLst/>
          </a:prstGeom>
          <a:noFill/>
          <a:ln w="9525">
            <a:noFill/>
            <a:miter lim="800000"/>
            <a:headEnd/>
            <a:tailEnd/>
          </a:ln>
          <a:effectLst/>
        </p:spPr>
        <p:txBody>
          <a:bodyPr wrap="none">
            <a:spAutoFit/>
          </a:bodyPr>
          <a:lstStyle/>
          <a:p>
            <a:r>
              <a:rPr lang="en-US"/>
              <a:t>Be</a:t>
            </a:r>
            <a:endParaRPr lang="en-US" baseline="-25000"/>
          </a:p>
        </p:txBody>
      </p:sp>
      <p:grpSp>
        <p:nvGrpSpPr>
          <p:cNvPr id="84999" name="Group 7"/>
          <p:cNvGrpSpPr>
            <a:grpSpLocks/>
          </p:cNvGrpSpPr>
          <p:nvPr/>
        </p:nvGrpSpPr>
        <p:grpSpPr bwMode="auto">
          <a:xfrm>
            <a:off x="3917950" y="1344613"/>
            <a:ext cx="985838" cy="484187"/>
            <a:chOff x="2468" y="847"/>
            <a:chExt cx="621" cy="305"/>
          </a:xfrm>
        </p:grpSpPr>
        <p:sp>
          <p:nvSpPr>
            <p:cNvPr id="85000" name="Oval 8"/>
            <p:cNvSpPr>
              <a:spLocks noChangeAspect="1" noChangeArrowheads="1"/>
            </p:cNvSpPr>
            <p:nvPr/>
          </p:nvSpPr>
          <p:spPr bwMode="auto">
            <a:xfrm>
              <a:off x="2784" y="847"/>
              <a:ext cx="305" cy="305"/>
            </a:xfrm>
            <a:prstGeom prst="ellipse">
              <a:avLst/>
            </a:prstGeom>
            <a:noFill/>
            <a:ln w="9525">
              <a:solidFill>
                <a:schemeClr val="tx1"/>
              </a:solidFill>
              <a:round/>
              <a:headEnd/>
              <a:tailEnd/>
            </a:ln>
            <a:effectLst/>
          </p:spPr>
          <p:txBody>
            <a:bodyPr wrap="none" anchor="ctr"/>
            <a:lstStyle/>
            <a:p>
              <a:endParaRPr lang="en-US"/>
            </a:p>
          </p:txBody>
        </p:sp>
        <p:sp>
          <p:nvSpPr>
            <p:cNvPr id="85001" name="Text Box 9"/>
            <p:cNvSpPr txBox="1">
              <a:spLocks noChangeArrowheads="1"/>
            </p:cNvSpPr>
            <p:nvPr/>
          </p:nvSpPr>
          <p:spPr bwMode="auto">
            <a:xfrm>
              <a:off x="2468" y="864"/>
              <a:ext cx="220" cy="231"/>
            </a:xfrm>
            <a:prstGeom prst="rect">
              <a:avLst/>
            </a:prstGeom>
            <a:noFill/>
            <a:ln w="9525">
              <a:noFill/>
              <a:miter lim="800000"/>
              <a:headEnd/>
              <a:tailEnd/>
            </a:ln>
            <a:effectLst/>
          </p:spPr>
          <p:txBody>
            <a:bodyPr wrap="none">
              <a:spAutoFit/>
            </a:bodyPr>
            <a:lstStyle/>
            <a:p>
              <a:r>
                <a:rPr lang="en-US"/>
                <a:t>H</a:t>
              </a:r>
            </a:p>
          </p:txBody>
        </p:sp>
      </p:grpSp>
      <p:grpSp>
        <p:nvGrpSpPr>
          <p:cNvPr id="85002" name="Group 10"/>
          <p:cNvGrpSpPr>
            <a:grpSpLocks/>
          </p:cNvGrpSpPr>
          <p:nvPr/>
        </p:nvGrpSpPr>
        <p:grpSpPr bwMode="auto">
          <a:xfrm>
            <a:off x="3886200" y="2209800"/>
            <a:ext cx="1017588" cy="484188"/>
            <a:chOff x="2448" y="1392"/>
            <a:chExt cx="641" cy="305"/>
          </a:xfrm>
        </p:grpSpPr>
        <p:sp>
          <p:nvSpPr>
            <p:cNvPr id="85003" name="Oval 11"/>
            <p:cNvSpPr>
              <a:spLocks noChangeAspect="1" noChangeArrowheads="1"/>
            </p:cNvSpPr>
            <p:nvPr/>
          </p:nvSpPr>
          <p:spPr bwMode="auto">
            <a:xfrm>
              <a:off x="2784" y="1392"/>
              <a:ext cx="305" cy="305"/>
            </a:xfrm>
            <a:prstGeom prst="ellipse">
              <a:avLst/>
            </a:prstGeom>
            <a:noFill/>
            <a:ln w="9525">
              <a:solidFill>
                <a:schemeClr val="tx1"/>
              </a:solidFill>
              <a:round/>
              <a:headEnd/>
              <a:tailEnd/>
            </a:ln>
            <a:effectLst/>
          </p:spPr>
          <p:txBody>
            <a:bodyPr wrap="none" anchor="ctr"/>
            <a:lstStyle/>
            <a:p>
              <a:endParaRPr lang="en-US"/>
            </a:p>
          </p:txBody>
        </p:sp>
        <p:sp>
          <p:nvSpPr>
            <p:cNvPr id="85004" name="Text Box 12"/>
            <p:cNvSpPr txBox="1">
              <a:spLocks noChangeArrowheads="1"/>
            </p:cNvSpPr>
            <p:nvPr/>
          </p:nvSpPr>
          <p:spPr bwMode="auto">
            <a:xfrm>
              <a:off x="2448" y="1466"/>
              <a:ext cx="220" cy="231"/>
            </a:xfrm>
            <a:prstGeom prst="rect">
              <a:avLst/>
            </a:prstGeom>
            <a:noFill/>
            <a:ln w="9525">
              <a:noFill/>
              <a:miter lim="800000"/>
              <a:headEnd/>
              <a:tailEnd/>
            </a:ln>
            <a:effectLst/>
          </p:spPr>
          <p:txBody>
            <a:bodyPr wrap="none">
              <a:spAutoFit/>
            </a:bodyPr>
            <a:lstStyle/>
            <a:p>
              <a:r>
                <a:rPr lang="en-US"/>
                <a:t>H</a:t>
              </a:r>
            </a:p>
          </p:txBody>
        </p:sp>
      </p:grpSp>
      <p:sp>
        <p:nvSpPr>
          <p:cNvPr id="85005" name="Text Box 13"/>
          <p:cNvSpPr txBox="1">
            <a:spLocks noChangeArrowheads="1"/>
          </p:cNvSpPr>
          <p:nvPr/>
        </p:nvSpPr>
        <p:spPr bwMode="auto">
          <a:xfrm>
            <a:off x="5459413" y="1905000"/>
            <a:ext cx="712787" cy="366713"/>
          </a:xfrm>
          <a:prstGeom prst="rect">
            <a:avLst/>
          </a:prstGeom>
          <a:noFill/>
          <a:ln w="9525">
            <a:noFill/>
            <a:miter lim="800000"/>
            <a:headEnd/>
            <a:tailEnd/>
          </a:ln>
          <a:effectLst/>
        </p:spPr>
        <p:txBody>
          <a:bodyPr wrap="none">
            <a:spAutoFit/>
          </a:bodyPr>
          <a:lstStyle/>
          <a:p>
            <a:r>
              <a:rPr lang="en-US"/>
              <a:t>BeH</a:t>
            </a:r>
            <a:r>
              <a:rPr lang="en-US" baseline="-25000"/>
              <a:t>2</a:t>
            </a:r>
          </a:p>
        </p:txBody>
      </p:sp>
      <p:sp>
        <p:nvSpPr>
          <p:cNvPr id="85006" name="Text Box 14"/>
          <p:cNvSpPr txBox="1">
            <a:spLocks noChangeArrowheads="1"/>
          </p:cNvSpPr>
          <p:nvPr/>
        </p:nvSpPr>
        <p:spPr bwMode="auto">
          <a:xfrm>
            <a:off x="1050925" y="2474913"/>
            <a:ext cx="298450" cy="366712"/>
          </a:xfrm>
          <a:prstGeom prst="rect">
            <a:avLst/>
          </a:prstGeom>
          <a:noFill/>
          <a:ln w="9525">
            <a:noFill/>
            <a:miter lim="800000"/>
            <a:headEnd/>
            <a:tailEnd/>
          </a:ln>
          <a:effectLst/>
        </p:spPr>
        <p:txBody>
          <a:bodyPr wrap="none">
            <a:spAutoFit/>
          </a:bodyPr>
          <a:lstStyle/>
          <a:p>
            <a:r>
              <a:rPr lang="en-US" i="1"/>
              <a:t>s</a:t>
            </a:r>
          </a:p>
        </p:txBody>
      </p:sp>
      <p:sp>
        <p:nvSpPr>
          <p:cNvPr id="85007" name="Text Box 15"/>
          <p:cNvSpPr txBox="1">
            <a:spLocks noChangeArrowheads="1"/>
          </p:cNvSpPr>
          <p:nvPr/>
        </p:nvSpPr>
        <p:spPr bwMode="auto">
          <a:xfrm>
            <a:off x="2368550" y="2452688"/>
            <a:ext cx="311150" cy="366712"/>
          </a:xfrm>
          <a:prstGeom prst="rect">
            <a:avLst/>
          </a:prstGeom>
          <a:noFill/>
          <a:ln w="9525">
            <a:noFill/>
            <a:miter lim="800000"/>
            <a:headEnd/>
            <a:tailEnd/>
          </a:ln>
          <a:effectLst/>
        </p:spPr>
        <p:txBody>
          <a:bodyPr wrap="none">
            <a:spAutoFit/>
          </a:bodyPr>
          <a:lstStyle/>
          <a:p>
            <a:r>
              <a:rPr lang="en-US" i="1"/>
              <a:t>p</a:t>
            </a:r>
          </a:p>
        </p:txBody>
      </p:sp>
      <p:sp>
        <p:nvSpPr>
          <p:cNvPr id="85008" name="Text Box 16"/>
          <p:cNvSpPr txBox="1">
            <a:spLocks noChangeArrowheads="1"/>
          </p:cNvSpPr>
          <p:nvPr/>
        </p:nvSpPr>
        <p:spPr bwMode="auto">
          <a:xfrm>
            <a:off x="822325" y="533400"/>
            <a:ext cx="7648575" cy="457200"/>
          </a:xfrm>
          <a:prstGeom prst="rect">
            <a:avLst/>
          </a:prstGeom>
          <a:noFill/>
          <a:ln w="9525">
            <a:noFill/>
            <a:miter lim="800000"/>
            <a:headEnd/>
            <a:tailEnd/>
          </a:ln>
          <a:effectLst/>
        </p:spPr>
        <p:txBody>
          <a:bodyPr wrap="none">
            <a:spAutoFit/>
          </a:bodyPr>
          <a:lstStyle/>
          <a:p>
            <a:r>
              <a:rPr lang="en-US" sz="2400"/>
              <a:t>First, the formation of BeH</a:t>
            </a:r>
            <a:r>
              <a:rPr lang="en-US" sz="2400" baseline="-25000"/>
              <a:t>2</a:t>
            </a:r>
            <a:r>
              <a:rPr lang="en-US" sz="2400"/>
              <a:t> using </a:t>
            </a:r>
            <a:r>
              <a:rPr lang="en-US" sz="2400" b="1" u="sng"/>
              <a:t>pure</a:t>
            </a:r>
            <a:r>
              <a:rPr lang="en-US" sz="2400"/>
              <a:t> </a:t>
            </a:r>
            <a:r>
              <a:rPr lang="en-US" sz="2400" i="1"/>
              <a:t>s</a:t>
            </a:r>
            <a:r>
              <a:rPr lang="en-US" sz="2400"/>
              <a:t> and </a:t>
            </a:r>
            <a:r>
              <a:rPr lang="en-US" sz="2400" i="1"/>
              <a:t>p</a:t>
            </a:r>
            <a:r>
              <a:rPr lang="en-US" sz="2400"/>
              <a:t> orbitals.</a:t>
            </a:r>
          </a:p>
        </p:txBody>
      </p:sp>
      <p:grpSp>
        <p:nvGrpSpPr>
          <p:cNvPr id="85009" name="Group 17"/>
          <p:cNvGrpSpPr>
            <a:grpSpLocks/>
          </p:cNvGrpSpPr>
          <p:nvPr/>
        </p:nvGrpSpPr>
        <p:grpSpPr bwMode="auto">
          <a:xfrm>
            <a:off x="1143000" y="1905000"/>
            <a:ext cx="152400" cy="304800"/>
            <a:chOff x="720" y="1200"/>
            <a:chExt cx="96" cy="192"/>
          </a:xfrm>
        </p:grpSpPr>
        <p:sp>
          <p:nvSpPr>
            <p:cNvPr id="85010" name="Line 18"/>
            <p:cNvSpPr>
              <a:spLocks noChangeShapeType="1"/>
            </p:cNvSpPr>
            <p:nvPr/>
          </p:nvSpPr>
          <p:spPr bwMode="auto">
            <a:xfrm flipV="1">
              <a:off x="720" y="1200"/>
              <a:ext cx="0" cy="192"/>
            </a:xfrm>
            <a:prstGeom prst="line">
              <a:avLst/>
            </a:prstGeom>
            <a:noFill/>
            <a:ln w="9525">
              <a:solidFill>
                <a:srgbClr val="FF0000"/>
              </a:solidFill>
              <a:round/>
              <a:headEnd/>
              <a:tailEnd type="triangle" w="med" len="med"/>
            </a:ln>
            <a:effectLst/>
          </p:spPr>
          <p:txBody>
            <a:bodyPr/>
            <a:lstStyle/>
            <a:p>
              <a:endParaRPr lang="en-US"/>
            </a:p>
          </p:txBody>
        </p:sp>
        <p:sp>
          <p:nvSpPr>
            <p:cNvPr id="85011" name="Line 19"/>
            <p:cNvSpPr>
              <a:spLocks noChangeShapeType="1"/>
            </p:cNvSpPr>
            <p:nvPr/>
          </p:nvSpPr>
          <p:spPr bwMode="auto">
            <a:xfrm flipV="1">
              <a:off x="816" y="1200"/>
              <a:ext cx="0" cy="192"/>
            </a:xfrm>
            <a:prstGeom prst="line">
              <a:avLst/>
            </a:prstGeom>
            <a:noFill/>
            <a:ln w="9525">
              <a:solidFill>
                <a:srgbClr val="FF0000"/>
              </a:solidFill>
              <a:round/>
              <a:headEnd type="triangle" w="med" len="med"/>
              <a:tailEnd/>
            </a:ln>
            <a:effectLst/>
          </p:spPr>
          <p:txBody>
            <a:bodyPr/>
            <a:lstStyle/>
            <a:p>
              <a:endParaRPr lang="en-US"/>
            </a:p>
          </p:txBody>
        </p:sp>
      </p:grpSp>
      <p:sp>
        <p:nvSpPr>
          <p:cNvPr id="85012" name="Line 20"/>
          <p:cNvSpPr>
            <a:spLocks noChangeShapeType="1"/>
          </p:cNvSpPr>
          <p:nvPr/>
        </p:nvSpPr>
        <p:spPr bwMode="auto">
          <a:xfrm flipV="1">
            <a:off x="4572000" y="1420813"/>
            <a:ext cx="0" cy="304800"/>
          </a:xfrm>
          <a:prstGeom prst="line">
            <a:avLst/>
          </a:prstGeom>
          <a:noFill/>
          <a:ln w="9525">
            <a:solidFill>
              <a:schemeClr val="tx1"/>
            </a:solidFill>
            <a:round/>
            <a:headEnd/>
            <a:tailEnd type="triangle" w="med" len="med"/>
          </a:ln>
          <a:effectLst/>
        </p:spPr>
        <p:txBody>
          <a:bodyPr/>
          <a:lstStyle/>
          <a:p>
            <a:endParaRPr lang="en-US"/>
          </a:p>
        </p:txBody>
      </p:sp>
      <p:sp>
        <p:nvSpPr>
          <p:cNvPr id="85013" name="Line 21"/>
          <p:cNvSpPr>
            <a:spLocks noChangeShapeType="1"/>
          </p:cNvSpPr>
          <p:nvPr/>
        </p:nvSpPr>
        <p:spPr bwMode="auto">
          <a:xfrm flipV="1">
            <a:off x="4572000" y="2286000"/>
            <a:ext cx="0" cy="304800"/>
          </a:xfrm>
          <a:prstGeom prst="line">
            <a:avLst/>
          </a:prstGeom>
          <a:noFill/>
          <a:ln w="9525">
            <a:solidFill>
              <a:schemeClr val="tx1"/>
            </a:solidFill>
            <a:round/>
            <a:headEnd/>
            <a:tailEnd type="triangle" w="med" len="med"/>
          </a:ln>
          <a:effectLst/>
        </p:spPr>
        <p:txBody>
          <a:bodyPr/>
          <a:lstStyle/>
          <a:p>
            <a:endParaRPr lang="en-US"/>
          </a:p>
        </p:txBody>
      </p:sp>
      <p:grpSp>
        <p:nvGrpSpPr>
          <p:cNvPr id="85014" name="Group 22"/>
          <p:cNvGrpSpPr>
            <a:grpSpLocks/>
          </p:cNvGrpSpPr>
          <p:nvPr/>
        </p:nvGrpSpPr>
        <p:grpSpPr bwMode="auto">
          <a:xfrm>
            <a:off x="6248400" y="1828800"/>
            <a:ext cx="2438400" cy="484188"/>
            <a:chOff x="3936" y="1152"/>
            <a:chExt cx="1536" cy="305"/>
          </a:xfrm>
        </p:grpSpPr>
        <p:sp>
          <p:nvSpPr>
            <p:cNvPr id="85015" name="Oval 23"/>
            <p:cNvSpPr>
              <a:spLocks noChangeAspect="1" noChangeArrowheads="1"/>
            </p:cNvSpPr>
            <p:nvPr/>
          </p:nvSpPr>
          <p:spPr bwMode="auto">
            <a:xfrm>
              <a:off x="3936" y="1152"/>
              <a:ext cx="305" cy="305"/>
            </a:xfrm>
            <a:prstGeom prst="ellipse">
              <a:avLst/>
            </a:prstGeom>
            <a:noFill/>
            <a:ln w="9525">
              <a:solidFill>
                <a:schemeClr val="tx1"/>
              </a:solidFill>
              <a:round/>
              <a:headEnd/>
              <a:tailEnd/>
            </a:ln>
            <a:effectLst/>
          </p:spPr>
          <p:txBody>
            <a:bodyPr wrap="none" anchor="ctr"/>
            <a:lstStyle/>
            <a:p>
              <a:endParaRPr lang="en-US"/>
            </a:p>
          </p:txBody>
        </p:sp>
        <p:sp>
          <p:nvSpPr>
            <p:cNvPr id="85016" name="Oval 24"/>
            <p:cNvSpPr>
              <a:spLocks noChangeAspect="1" noChangeArrowheads="1"/>
            </p:cNvSpPr>
            <p:nvPr/>
          </p:nvSpPr>
          <p:spPr bwMode="auto">
            <a:xfrm>
              <a:off x="4543" y="1152"/>
              <a:ext cx="305" cy="305"/>
            </a:xfrm>
            <a:prstGeom prst="ellipse">
              <a:avLst/>
            </a:prstGeom>
            <a:noFill/>
            <a:ln w="9525">
              <a:solidFill>
                <a:schemeClr val="tx1"/>
              </a:solidFill>
              <a:round/>
              <a:headEnd/>
              <a:tailEnd/>
            </a:ln>
            <a:effectLst/>
          </p:spPr>
          <p:txBody>
            <a:bodyPr wrap="none" anchor="ctr"/>
            <a:lstStyle/>
            <a:p>
              <a:endParaRPr lang="en-US"/>
            </a:p>
          </p:txBody>
        </p:sp>
        <p:sp>
          <p:nvSpPr>
            <p:cNvPr id="85017" name="Oval 25"/>
            <p:cNvSpPr>
              <a:spLocks noChangeAspect="1" noChangeArrowheads="1"/>
            </p:cNvSpPr>
            <p:nvPr/>
          </p:nvSpPr>
          <p:spPr bwMode="auto">
            <a:xfrm>
              <a:off x="4862" y="1152"/>
              <a:ext cx="305" cy="305"/>
            </a:xfrm>
            <a:prstGeom prst="ellipse">
              <a:avLst/>
            </a:prstGeom>
            <a:noFill/>
            <a:ln w="9525">
              <a:solidFill>
                <a:schemeClr val="tx1"/>
              </a:solidFill>
              <a:round/>
              <a:headEnd/>
              <a:tailEnd/>
            </a:ln>
            <a:effectLst/>
          </p:spPr>
          <p:txBody>
            <a:bodyPr wrap="none" anchor="ctr"/>
            <a:lstStyle/>
            <a:p>
              <a:endParaRPr lang="en-US"/>
            </a:p>
          </p:txBody>
        </p:sp>
        <p:sp>
          <p:nvSpPr>
            <p:cNvPr id="85018" name="Oval 26"/>
            <p:cNvSpPr>
              <a:spLocks noChangeAspect="1" noChangeArrowheads="1"/>
            </p:cNvSpPr>
            <p:nvPr/>
          </p:nvSpPr>
          <p:spPr bwMode="auto">
            <a:xfrm>
              <a:off x="5167" y="1152"/>
              <a:ext cx="305" cy="305"/>
            </a:xfrm>
            <a:prstGeom prst="ellipse">
              <a:avLst/>
            </a:prstGeom>
            <a:noFill/>
            <a:ln w="9525">
              <a:solidFill>
                <a:schemeClr val="tx1"/>
              </a:solidFill>
              <a:round/>
              <a:headEnd/>
              <a:tailEnd/>
            </a:ln>
            <a:effectLst/>
          </p:spPr>
          <p:txBody>
            <a:bodyPr wrap="none" anchor="ctr"/>
            <a:lstStyle/>
            <a:p>
              <a:endParaRPr lang="en-US"/>
            </a:p>
          </p:txBody>
        </p:sp>
        <p:sp>
          <p:nvSpPr>
            <p:cNvPr id="85019" name="Line 27"/>
            <p:cNvSpPr>
              <a:spLocks noChangeShapeType="1"/>
            </p:cNvSpPr>
            <p:nvPr/>
          </p:nvSpPr>
          <p:spPr bwMode="auto">
            <a:xfrm flipV="1">
              <a:off x="4032" y="1200"/>
              <a:ext cx="0" cy="192"/>
            </a:xfrm>
            <a:prstGeom prst="line">
              <a:avLst/>
            </a:prstGeom>
            <a:noFill/>
            <a:ln w="9525">
              <a:solidFill>
                <a:srgbClr val="FF0000"/>
              </a:solidFill>
              <a:round/>
              <a:headEnd/>
              <a:tailEnd type="triangle" w="med" len="med"/>
            </a:ln>
            <a:effectLst/>
          </p:spPr>
          <p:txBody>
            <a:bodyPr/>
            <a:lstStyle/>
            <a:p>
              <a:endParaRPr lang="en-US"/>
            </a:p>
          </p:txBody>
        </p:sp>
        <p:sp>
          <p:nvSpPr>
            <p:cNvPr id="85020" name="Line 28"/>
            <p:cNvSpPr>
              <a:spLocks noChangeShapeType="1"/>
            </p:cNvSpPr>
            <p:nvPr/>
          </p:nvSpPr>
          <p:spPr bwMode="auto">
            <a:xfrm flipV="1">
              <a:off x="4128" y="1200"/>
              <a:ext cx="0" cy="192"/>
            </a:xfrm>
            <a:prstGeom prst="line">
              <a:avLst/>
            </a:prstGeom>
            <a:noFill/>
            <a:ln w="9525">
              <a:solidFill>
                <a:srgbClr val="FF0000"/>
              </a:solidFill>
              <a:round/>
              <a:headEnd type="triangle" w="med" len="med"/>
              <a:tailEnd/>
            </a:ln>
            <a:effectLst/>
          </p:spPr>
          <p:txBody>
            <a:bodyPr/>
            <a:lstStyle/>
            <a:p>
              <a:endParaRPr lang="en-US"/>
            </a:p>
          </p:txBody>
        </p:sp>
        <p:sp>
          <p:nvSpPr>
            <p:cNvPr id="85021" name="Line 29"/>
            <p:cNvSpPr>
              <a:spLocks noChangeShapeType="1"/>
            </p:cNvSpPr>
            <p:nvPr/>
          </p:nvSpPr>
          <p:spPr bwMode="auto">
            <a:xfrm flipV="1">
              <a:off x="4656" y="1200"/>
              <a:ext cx="0" cy="192"/>
            </a:xfrm>
            <a:prstGeom prst="line">
              <a:avLst/>
            </a:prstGeom>
            <a:noFill/>
            <a:ln w="9525">
              <a:solidFill>
                <a:schemeClr val="tx1"/>
              </a:solidFill>
              <a:round/>
              <a:headEnd/>
              <a:tailEnd type="triangle" w="med" len="med"/>
            </a:ln>
            <a:effectLst/>
          </p:spPr>
          <p:txBody>
            <a:bodyPr/>
            <a:lstStyle/>
            <a:p>
              <a:endParaRPr lang="en-US"/>
            </a:p>
          </p:txBody>
        </p:sp>
        <p:sp>
          <p:nvSpPr>
            <p:cNvPr id="85022" name="Line 30"/>
            <p:cNvSpPr>
              <a:spLocks noChangeShapeType="1"/>
            </p:cNvSpPr>
            <p:nvPr/>
          </p:nvSpPr>
          <p:spPr bwMode="auto">
            <a:xfrm flipV="1">
              <a:off x="4992" y="1200"/>
              <a:ext cx="0" cy="192"/>
            </a:xfrm>
            <a:prstGeom prst="line">
              <a:avLst/>
            </a:prstGeom>
            <a:noFill/>
            <a:ln w="9525">
              <a:solidFill>
                <a:schemeClr val="tx1"/>
              </a:solidFill>
              <a:round/>
              <a:headEnd/>
              <a:tailEnd type="triangle" w="med" len="med"/>
            </a:ln>
            <a:effectLst/>
          </p:spPr>
          <p:txBody>
            <a:bodyPr/>
            <a:lstStyle/>
            <a:p>
              <a:endParaRPr lang="en-US"/>
            </a:p>
          </p:txBody>
        </p:sp>
      </p:grpSp>
      <p:sp>
        <p:nvSpPr>
          <p:cNvPr id="85023" name="AutoShape 31"/>
          <p:cNvSpPr>
            <a:spLocks/>
          </p:cNvSpPr>
          <p:nvPr/>
        </p:nvSpPr>
        <p:spPr bwMode="auto">
          <a:xfrm>
            <a:off x="5029200" y="1143000"/>
            <a:ext cx="304800" cy="1981200"/>
          </a:xfrm>
          <a:prstGeom prst="rightBrace">
            <a:avLst>
              <a:gd name="adj1" fmla="val 54167"/>
              <a:gd name="adj2" fmla="val 50000"/>
            </a:avLst>
          </a:prstGeom>
          <a:noFill/>
          <a:ln w="9525">
            <a:solidFill>
              <a:schemeClr val="tx1"/>
            </a:solidFill>
            <a:round/>
            <a:headEnd/>
            <a:tailEnd/>
          </a:ln>
          <a:effectLst/>
        </p:spPr>
        <p:txBody>
          <a:bodyPr wrap="none" anchor="ctr"/>
          <a:lstStyle/>
          <a:p>
            <a:endParaRPr lang="en-US"/>
          </a:p>
        </p:txBody>
      </p:sp>
      <p:sp>
        <p:nvSpPr>
          <p:cNvPr id="85024" name="Text Box 32"/>
          <p:cNvSpPr txBox="1">
            <a:spLocks noChangeArrowheads="1"/>
          </p:cNvSpPr>
          <p:nvPr/>
        </p:nvSpPr>
        <p:spPr bwMode="auto">
          <a:xfrm>
            <a:off x="838200" y="3352800"/>
            <a:ext cx="6767513" cy="457200"/>
          </a:xfrm>
          <a:prstGeom prst="rect">
            <a:avLst/>
          </a:prstGeom>
          <a:noFill/>
          <a:ln w="9525">
            <a:noFill/>
            <a:miter lim="800000"/>
            <a:headEnd/>
            <a:tailEnd/>
          </a:ln>
          <a:effectLst/>
        </p:spPr>
        <p:txBody>
          <a:bodyPr wrap="none">
            <a:spAutoFit/>
          </a:bodyPr>
          <a:lstStyle/>
          <a:p>
            <a:r>
              <a:rPr lang="en-US" sz="2400"/>
              <a:t>The formation of BeH</a:t>
            </a:r>
            <a:r>
              <a:rPr lang="en-US" sz="2400" baseline="-25000"/>
              <a:t>2</a:t>
            </a:r>
            <a:r>
              <a:rPr lang="en-US" sz="2400"/>
              <a:t> using </a:t>
            </a:r>
            <a:r>
              <a:rPr lang="en-US" sz="2400" b="1" u="sng"/>
              <a:t>hybridized</a:t>
            </a:r>
            <a:r>
              <a:rPr lang="en-US" sz="2400"/>
              <a:t> orbitals.</a:t>
            </a:r>
          </a:p>
        </p:txBody>
      </p:sp>
      <p:sp>
        <p:nvSpPr>
          <p:cNvPr id="85025" name="AutoShape 33"/>
          <p:cNvSpPr>
            <a:spLocks/>
          </p:cNvSpPr>
          <p:nvPr/>
        </p:nvSpPr>
        <p:spPr bwMode="auto">
          <a:xfrm>
            <a:off x="5045075" y="3962400"/>
            <a:ext cx="304800" cy="1981200"/>
          </a:xfrm>
          <a:prstGeom prst="rightBrace">
            <a:avLst>
              <a:gd name="adj1" fmla="val 54167"/>
              <a:gd name="adj2" fmla="val 50000"/>
            </a:avLst>
          </a:prstGeom>
          <a:noFill/>
          <a:ln w="9525">
            <a:solidFill>
              <a:schemeClr val="tx1"/>
            </a:solidFill>
            <a:round/>
            <a:headEnd/>
            <a:tailEnd/>
          </a:ln>
          <a:effectLst/>
        </p:spPr>
        <p:txBody>
          <a:bodyPr wrap="none" anchor="ctr"/>
          <a:lstStyle/>
          <a:p>
            <a:endParaRPr lang="en-US"/>
          </a:p>
        </p:txBody>
      </p:sp>
      <p:sp>
        <p:nvSpPr>
          <p:cNvPr id="85026" name="Text Box 34"/>
          <p:cNvSpPr txBox="1">
            <a:spLocks noChangeArrowheads="1"/>
          </p:cNvSpPr>
          <p:nvPr/>
        </p:nvSpPr>
        <p:spPr bwMode="auto">
          <a:xfrm>
            <a:off x="1295400" y="2743200"/>
            <a:ext cx="1327150" cy="304800"/>
          </a:xfrm>
          <a:prstGeom prst="rect">
            <a:avLst/>
          </a:prstGeom>
          <a:noFill/>
          <a:ln w="9525">
            <a:noFill/>
            <a:miter lim="800000"/>
            <a:headEnd/>
            <a:tailEnd/>
          </a:ln>
          <a:effectLst/>
        </p:spPr>
        <p:txBody>
          <a:bodyPr wrap="none">
            <a:spAutoFit/>
          </a:bodyPr>
          <a:lstStyle/>
          <a:p>
            <a:r>
              <a:rPr lang="en-US" sz="1400"/>
              <a:t>atomic orbitals</a:t>
            </a:r>
          </a:p>
        </p:txBody>
      </p:sp>
      <p:sp>
        <p:nvSpPr>
          <p:cNvPr id="85027" name="Text Box 35"/>
          <p:cNvSpPr txBox="1">
            <a:spLocks noChangeArrowheads="1"/>
          </p:cNvSpPr>
          <p:nvPr/>
        </p:nvSpPr>
        <p:spPr bwMode="auto">
          <a:xfrm>
            <a:off x="3854450" y="2743200"/>
            <a:ext cx="1327150" cy="304800"/>
          </a:xfrm>
          <a:prstGeom prst="rect">
            <a:avLst/>
          </a:prstGeom>
          <a:noFill/>
          <a:ln w="9525">
            <a:noFill/>
            <a:miter lim="800000"/>
            <a:headEnd/>
            <a:tailEnd/>
          </a:ln>
          <a:effectLst/>
        </p:spPr>
        <p:txBody>
          <a:bodyPr wrap="none">
            <a:spAutoFit/>
          </a:bodyPr>
          <a:lstStyle/>
          <a:p>
            <a:r>
              <a:rPr lang="en-US" sz="1400"/>
              <a:t>atomic orbitals</a:t>
            </a:r>
          </a:p>
        </p:txBody>
      </p:sp>
      <p:grpSp>
        <p:nvGrpSpPr>
          <p:cNvPr id="85028" name="Group 36"/>
          <p:cNvGrpSpPr>
            <a:grpSpLocks/>
          </p:cNvGrpSpPr>
          <p:nvPr/>
        </p:nvGrpSpPr>
        <p:grpSpPr bwMode="auto">
          <a:xfrm>
            <a:off x="457200" y="5464175"/>
            <a:ext cx="2862263" cy="846138"/>
            <a:chOff x="288" y="3442"/>
            <a:chExt cx="1803" cy="533"/>
          </a:xfrm>
        </p:grpSpPr>
        <p:sp>
          <p:nvSpPr>
            <p:cNvPr id="85029" name="Oval 37"/>
            <p:cNvSpPr>
              <a:spLocks noChangeAspect="1" noChangeArrowheads="1"/>
            </p:cNvSpPr>
            <p:nvPr/>
          </p:nvSpPr>
          <p:spPr bwMode="auto">
            <a:xfrm>
              <a:off x="634" y="3442"/>
              <a:ext cx="305" cy="305"/>
            </a:xfrm>
            <a:prstGeom prst="ellipse">
              <a:avLst/>
            </a:prstGeom>
            <a:noFill/>
            <a:ln w="9525">
              <a:solidFill>
                <a:schemeClr val="tx1"/>
              </a:solidFill>
              <a:round/>
              <a:headEnd/>
              <a:tailEnd/>
            </a:ln>
            <a:effectLst/>
          </p:spPr>
          <p:txBody>
            <a:bodyPr wrap="none" anchor="ctr"/>
            <a:lstStyle/>
            <a:p>
              <a:endParaRPr lang="en-US"/>
            </a:p>
          </p:txBody>
        </p:sp>
        <p:sp>
          <p:nvSpPr>
            <p:cNvPr id="85030" name="Oval 38"/>
            <p:cNvSpPr>
              <a:spLocks noChangeAspect="1" noChangeArrowheads="1"/>
            </p:cNvSpPr>
            <p:nvPr/>
          </p:nvSpPr>
          <p:spPr bwMode="auto">
            <a:xfrm>
              <a:off x="1162" y="3442"/>
              <a:ext cx="305" cy="305"/>
            </a:xfrm>
            <a:prstGeom prst="ellipse">
              <a:avLst/>
            </a:prstGeom>
            <a:noFill/>
            <a:ln w="9525">
              <a:solidFill>
                <a:schemeClr val="tx1"/>
              </a:solidFill>
              <a:round/>
              <a:headEnd/>
              <a:tailEnd/>
            </a:ln>
            <a:effectLst/>
          </p:spPr>
          <p:txBody>
            <a:bodyPr wrap="none" anchor="ctr"/>
            <a:lstStyle/>
            <a:p>
              <a:endParaRPr lang="en-US"/>
            </a:p>
          </p:txBody>
        </p:sp>
        <p:sp>
          <p:nvSpPr>
            <p:cNvPr id="85031" name="Oval 39"/>
            <p:cNvSpPr>
              <a:spLocks noChangeAspect="1" noChangeArrowheads="1"/>
            </p:cNvSpPr>
            <p:nvPr/>
          </p:nvSpPr>
          <p:spPr bwMode="auto">
            <a:xfrm>
              <a:off x="1481" y="3442"/>
              <a:ext cx="305" cy="305"/>
            </a:xfrm>
            <a:prstGeom prst="ellipse">
              <a:avLst/>
            </a:prstGeom>
            <a:noFill/>
            <a:ln w="9525">
              <a:solidFill>
                <a:schemeClr val="tx1"/>
              </a:solidFill>
              <a:round/>
              <a:headEnd/>
              <a:tailEnd/>
            </a:ln>
            <a:effectLst/>
          </p:spPr>
          <p:txBody>
            <a:bodyPr wrap="none" anchor="ctr"/>
            <a:lstStyle/>
            <a:p>
              <a:endParaRPr lang="en-US"/>
            </a:p>
          </p:txBody>
        </p:sp>
        <p:sp>
          <p:nvSpPr>
            <p:cNvPr id="85032" name="Oval 40"/>
            <p:cNvSpPr>
              <a:spLocks noChangeAspect="1" noChangeArrowheads="1"/>
            </p:cNvSpPr>
            <p:nvPr/>
          </p:nvSpPr>
          <p:spPr bwMode="auto">
            <a:xfrm>
              <a:off x="1786" y="3442"/>
              <a:ext cx="305" cy="305"/>
            </a:xfrm>
            <a:prstGeom prst="ellipse">
              <a:avLst/>
            </a:prstGeom>
            <a:noFill/>
            <a:ln w="9525">
              <a:solidFill>
                <a:schemeClr val="tx1"/>
              </a:solidFill>
              <a:round/>
              <a:headEnd/>
              <a:tailEnd/>
            </a:ln>
            <a:effectLst/>
          </p:spPr>
          <p:txBody>
            <a:bodyPr wrap="none" anchor="ctr"/>
            <a:lstStyle/>
            <a:p>
              <a:endParaRPr lang="en-US"/>
            </a:p>
          </p:txBody>
        </p:sp>
        <p:sp>
          <p:nvSpPr>
            <p:cNvPr id="85033" name="Text Box 41"/>
            <p:cNvSpPr txBox="1">
              <a:spLocks noChangeArrowheads="1"/>
            </p:cNvSpPr>
            <p:nvPr/>
          </p:nvSpPr>
          <p:spPr bwMode="auto">
            <a:xfrm>
              <a:off x="288" y="3513"/>
              <a:ext cx="292" cy="231"/>
            </a:xfrm>
            <a:prstGeom prst="rect">
              <a:avLst/>
            </a:prstGeom>
            <a:noFill/>
            <a:ln w="9525">
              <a:noFill/>
              <a:miter lim="800000"/>
              <a:headEnd/>
              <a:tailEnd/>
            </a:ln>
            <a:effectLst/>
          </p:spPr>
          <p:txBody>
            <a:bodyPr wrap="none">
              <a:spAutoFit/>
            </a:bodyPr>
            <a:lstStyle/>
            <a:p>
              <a:r>
                <a:rPr lang="en-US"/>
                <a:t>Be</a:t>
              </a:r>
              <a:endParaRPr lang="en-US" baseline="-25000"/>
            </a:p>
          </p:txBody>
        </p:sp>
        <p:sp>
          <p:nvSpPr>
            <p:cNvPr id="85034" name="Text Box 42"/>
            <p:cNvSpPr txBox="1">
              <a:spLocks noChangeArrowheads="1"/>
            </p:cNvSpPr>
            <p:nvPr/>
          </p:nvSpPr>
          <p:spPr bwMode="auto">
            <a:xfrm>
              <a:off x="672" y="3744"/>
              <a:ext cx="188" cy="231"/>
            </a:xfrm>
            <a:prstGeom prst="rect">
              <a:avLst/>
            </a:prstGeom>
            <a:noFill/>
            <a:ln w="9525">
              <a:noFill/>
              <a:miter lim="800000"/>
              <a:headEnd/>
              <a:tailEnd/>
            </a:ln>
            <a:effectLst/>
          </p:spPr>
          <p:txBody>
            <a:bodyPr wrap="none">
              <a:spAutoFit/>
            </a:bodyPr>
            <a:lstStyle/>
            <a:p>
              <a:r>
                <a:rPr lang="en-US" i="1"/>
                <a:t>s</a:t>
              </a:r>
            </a:p>
          </p:txBody>
        </p:sp>
        <p:sp>
          <p:nvSpPr>
            <p:cNvPr id="85035" name="Text Box 43"/>
            <p:cNvSpPr txBox="1">
              <a:spLocks noChangeArrowheads="1"/>
            </p:cNvSpPr>
            <p:nvPr/>
          </p:nvSpPr>
          <p:spPr bwMode="auto">
            <a:xfrm>
              <a:off x="1502" y="3744"/>
              <a:ext cx="196" cy="231"/>
            </a:xfrm>
            <a:prstGeom prst="rect">
              <a:avLst/>
            </a:prstGeom>
            <a:noFill/>
            <a:ln w="9525">
              <a:noFill/>
              <a:miter lim="800000"/>
              <a:headEnd/>
              <a:tailEnd/>
            </a:ln>
            <a:effectLst/>
          </p:spPr>
          <p:txBody>
            <a:bodyPr wrap="none">
              <a:spAutoFit/>
            </a:bodyPr>
            <a:lstStyle/>
            <a:p>
              <a:r>
                <a:rPr lang="en-US" i="1"/>
                <a:t>p</a:t>
              </a:r>
            </a:p>
          </p:txBody>
        </p:sp>
      </p:grpSp>
      <p:sp>
        <p:nvSpPr>
          <p:cNvPr id="85036" name="Line 44"/>
          <p:cNvSpPr>
            <a:spLocks noChangeShapeType="1"/>
          </p:cNvSpPr>
          <p:nvPr/>
        </p:nvSpPr>
        <p:spPr bwMode="auto">
          <a:xfrm flipV="1">
            <a:off x="1158875" y="5540375"/>
            <a:ext cx="0" cy="304800"/>
          </a:xfrm>
          <a:prstGeom prst="line">
            <a:avLst/>
          </a:prstGeom>
          <a:noFill/>
          <a:ln w="9525">
            <a:solidFill>
              <a:srgbClr val="FF0000"/>
            </a:solidFill>
            <a:round/>
            <a:headEnd/>
            <a:tailEnd type="triangle" w="med" len="med"/>
          </a:ln>
          <a:effectLst/>
        </p:spPr>
        <p:txBody>
          <a:bodyPr/>
          <a:lstStyle/>
          <a:p>
            <a:endParaRPr lang="en-US"/>
          </a:p>
        </p:txBody>
      </p:sp>
      <p:sp>
        <p:nvSpPr>
          <p:cNvPr id="85037" name="Line 45"/>
          <p:cNvSpPr>
            <a:spLocks noChangeShapeType="1"/>
          </p:cNvSpPr>
          <p:nvPr/>
        </p:nvSpPr>
        <p:spPr bwMode="auto">
          <a:xfrm flipV="1">
            <a:off x="1311275" y="5540375"/>
            <a:ext cx="0" cy="304800"/>
          </a:xfrm>
          <a:prstGeom prst="line">
            <a:avLst/>
          </a:prstGeom>
          <a:noFill/>
          <a:ln w="9525">
            <a:solidFill>
              <a:srgbClr val="FF0000"/>
            </a:solidFill>
            <a:round/>
            <a:headEnd type="triangle" w="med" len="med"/>
            <a:tailEnd/>
          </a:ln>
          <a:effectLst/>
        </p:spPr>
        <p:txBody>
          <a:bodyPr/>
          <a:lstStyle/>
          <a:p>
            <a:endParaRPr lang="en-US"/>
          </a:p>
        </p:txBody>
      </p:sp>
      <p:grpSp>
        <p:nvGrpSpPr>
          <p:cNvPr id="85038" name="Group 46"/>
          <p:cNvGrpSpPr>
            <a:grpSpLocks/>
          </p:cNvGrpSpPr>
          <p:nvPr/>
        </p:nvGrpSpPr>
        <p:grpSpPr bwMode="auto">
          <a:xfrm>
            <a:off x="6264275" y="5383213"/>
            <a:ext cx="2438400" cy="484187"/>
            <a:chOff x="3946" y="3391"/>
            <a:chExt cx="1536" cy="305"/>
          </a:xfrm>
        </p:grpSpPr>
        <p:sp>
          <p:nvSpPr>
            <p:cNvPr id="85039" name="Oval 47"/>
            <p:cNvSpPr>
              <a:spLocks noChangeAspect="1" noChangeArrowheads="1"/>
            </p:cNvSpPr>
            <p:nvPr/>
          </p:nvSpPr>
          <p:spPr bwMode="auto">
            <a:xfrm>
              <a:off x="3946" y="3391"/>
              <a:ext cx="305" cy="305"/>
            </a:xfrm>
            <a:prstGeom prst="ellipse">
              <a:avLst/>
            </a:prstGeom>
            <a:noFill/>
            <a:ln w="9525">
              <a:solidFill>
                <a:schemeClr val="tx1"/>
              </a:solidFill>
              <a:round/>
              <a:headEnd/>
              <a:tailEnd/>
            </a:ln>
            <a:effectLst/>
          </p:spPr>
          <p:txBody>
            <a:bodyPr wrap="none" anchor="ctr"/>
            <a:lstStyle/>
            <a:p>
              <a:endParaRPr lang="en-US"/>
            </a:p>
          </p:txBody>
        </p:sp>
        <p:sp>
          <p:nvSpPr>
            <p:cNvPr id="85040" name="Oval 48"/>
            <p:cNvSpPr>
              <a:spLocks noChangeAspect="1" noChangeArrowheads="1"/>
            </p:cNvSpPr>
            <p:nvPr/>
          </p:nvSpPr>
          <p:spPr bwMode="auto">
            <a:xfrm>
              <a:off x="4255" y="3391"/>
              <a:ext cx="305" cy="305"/>
            </a:xfrm>
            <a:prstGeom prst="ellipse">
              <a:avLst/>
            </a:prstGeom>
            <a:noFill/>
            <a:ln w="9525">
              <a:solidFill>
                <a:schemeClr val="tx1"/>
              </a:solidFill>
              <a:round/>
              <a:headEnd/>
              <a:tailEnd/>
            </a:ln>
            <a:effectLst/>
          </p:spPr>
          <p:txBody>
            <a:bodyPr wrap="none" anchor="ctr"/>
            <a:lstStyle/>
            <a:p>
              <a:endParaRPr lang="en-US"/>
            </a:p>
          </p:txBody>
        </p:sp>
        <p:sp>
          <p:nvSpPr>
            <p:cNvPr id="85041" name="Oval 49"/>
            <p:cNvSpPr>
              <a:spLocks noChangeAspect="1" noChangeArrowheads="1"/>
            </p:cNvSpPr>
            <p:nvPr/>
          </p:nvSpPr>
          <p:spPr bwMode="auto">
            <a:xfrm>
              <a:off x="4872" y="3391"/>
              <a:ext cx="305" cy="305"/>
            </a:xfrm>
            <a:prstGeom prst="ellipse">
              <a:avLst/>
            </a:prstGeom>
            <a:noFill/>
            <a:ln w="9525">
              <a:solidFill>
                <a:schemeClr val="tx1"/>
              </a:solidFill>
              <a:round/>
              <a:headEnd/>
              <a:tailEnd/>
            </a:ln>
            <a:effectLst/>
          </p:spPr>
          <p:txBody>
            <a:bodyPr wrap="none" anchor="ctr"/>
            <a:lstStyle/>
            <a:p>
              <a:endParaRPr lang="en-US"/>
            </a:p>
          </p:txBody>
        </p:sp>
        <p:sp>
          <p:nvSpPr>
            <p:cNvPr id="85042" name="Oval 50"/>
            <p:cNvSpPr>
              <a:spLocks noChangeAspect="1" noChangeArrowheads="1"/>
            </p:cNvSpPr>
            <p:nvPr/>
          </p:nvSpPr>
          <p:spPr bwMode="auto">
            <a:xfrm>
              <a:off x="5177" y="3391"/>
              <a:ext cx="305" cy="305"/>
            </a:xfrm>
            <a:prstGeom prst="ellipse">
              <a:avLst/>
            </a:prstGeom>
            <a:noFill/>
            <a:ln w="9525">
              <a:solidFill>
                <a:schemeClr val="tx1"/>
              </a:solidFill>
              <a:round/>
              <a:headEnd/>
              <a:tailEnd/>
            </a:ln>
            <a:effectLst/>
          </p:spPr>
          <p:txBody>
            <a:bodyPr wrap="none" anchor="ctr"/>
            <a:lstStyle/>
            <a:p>
              <a:endParaRPr lang="en-US"/>
            </a:p>
          </p:txBody>
        </p:sp>
        <p:sp>
          <p:nvSpPr>
            <p:cNvPr id="85043" name="Line 51"/>
            <p:cNvSpPr>
              <a:spLocks noChangeShapeType="1"/>
            </p:cNvSpPr>
            <p:nvPr/>
          </p:nvSpPr>
          <p:spPr bwMode="auto">
            <a:xfrm flipV="1">
              <a:off x="4042" y="3439"/>
              <a:ext cx="0" cy="192"/>
            </a:xfrm>
            <a:prstGeom prst="line">
              <a:avLst/>
            </a:prstGeom>
            <a:noFill/>
            <a:ln w="9525">
              <a:solidFill>
                <a:srgbClr val="FF0000"/>
              </a:solidFill>
              <a:round/>
              <a:headEnd/>
              <a:tailEnd type="triangle" w="med" len="med"/>
            </a:ln>
            <a:effectLst/>
          </p:spPr>
          <p:txBody>
            <a:bodyPr/>
            <a:lstStyle/>
            <a:p>
              <a:endParaRPr lang="en-US"/>
            </a:p>
          </p:txBody>
        </p:sp>
        <p:sp>
          <p:nvSpPr>
            <p:cNvPr id="85044" name="Line 52"/>
            <p:cNvSpPr>
              <a:spLocks noChangeShapeType="1"/>
            </p:cNvSpPr>
            <p:nvPr/>
          </p:nvSpPr>
          <p:spPr bwMode="auto">
            <a:xfrm flipV="1">
              <a:off x="4368" y="3439"/>
              <a:ext cx="0" cy="192"/>
            </a:xfrm>
            <a:prstGeom prst="line">
              <a:avLst/>
            </a:prstGeom>
            <a:noFill/>
            <a:ln w="9525">
              <a:solidFill>
                <a:srgbClr val="FF0000"/>
              </a:solidFill>
              <a:round/>
              <a:headEnd/>
              <a:tailEnd type="triangle" w="med" len="med"/>
            </a:ln>
            <a:effectLst/>
          </p:spPr>
          <p:txBody>
            <a:bodyPr/>
            <a:lstStyle/>
            <a:p>
              <a:endParaRPr lang="en-US"/>
            </a:p>
          </p:txBody>
        </p:sp>
      </p:grpSp>
      <p:grpSp>
        <p:nvGrpSpPr>
          <p:cNvPr id="85045" name="Group 53"/>
          <p:cNvGrpSpPr>
            <a:grpSpLocks/>
          </p:cNvGrpSpPr>
          <p:nvPr/>
        </p:nvGrpSpPr>
        <p:grpSpPr bwMode="auto">
          <a:xfrm>
            <a:off x="6553200" y="5459413"/>
            <a:ext cx="533400" cy="304800"/>
            <a:chOff x="4128" y="3439"/>
            <a:chExt cx="336" cy="192"/>
          </a:xfrm>
        </p:grpSpPr>
        <p:sp>
          <p:nvSpPr>
            <p:cNvPr id="85046" name="Line 54"/>
            <p:cNvSpPr>
              <a:spLocks noChangeShapeType="1"/>
            </p:cNvSpPr>
            <p:nvPr/>
          </p:nvSpPr>
          <p:spPr bwMode="auto">
            <a:xfrm flipV="1">
              <a:off x="4128" y="3439"/>
              <a:ext cx="0" cy="192"/>
            </a:xfrm>
            <a:prstGeom prst="line">
              <a:avLst/>
            </a:prstGeom>
            <a:noFill/>
            <a:ln w="9525">
              <a:solidFill>
                <a:schemeClr val="tx1"/>
              </a:solidFill>
              <a:round/>
              <a:headEnd type="triangle" w="med" len="med"/>
              <a:tailEnd/>
            </a:ln>
            <a:effectLst/>
          </p:spPr>
          <p:txBody>
            <a:bodyPr/>
            <a:lstStyle/>
            <a:p>
              <a:endParaRPr lang="en-US"/>
            </a:p>
          </p:txBody>
        </p:sp>
        <p:sp>
          <p:nvSpPr>
            <p:cNvPr id="85047" name="Line 55"/>
            <p:cNvSpPr>
              <a:spLocks noChangeShapeType="1"/>
            </p:cNvSpPr>
            <p:nvPr/>
          </p:nvSpPr>
          <p:spPr bwMode="auto">
            <a:xfrm flipV="1">
              <a:off x="4464" y="3439"/>
              <a:ext cx="0" cy="192"/>
            </a:xfrm>
            <a:prstGeom prst="line">
              <a:avLst/>
            </a:prstGeom>
            <a:noFill/>
            <a:ln w="9525">
              <a:solidFill>
                <a:schemeClr val="tx1"/>
              </a:solidFill>
              <a:round/>
              <a:headEnd type="triangle" w="med" len="med"/>
              <a:tailEnd/>
            </a:ln>
            <a:effectLst/>
          </p:spPr>
          <p:txBody>
            <a:bodyPr/>
            <a:lstStyle/>
            <a:p>
              <a:endParaRPr lang="en-US"/>
            </a:p>
          </p:txBody>
        </p:sp>
      </p:grpSp>
      <p:grpSp>
        <p:nvGrpSpPr>
          <p:cNvPr id="85048" name="Group 56"/>
          <p:cNvGrpSpPr>
            <a:grpSpLocks/>
          </p:cNvGrpSpPr>
          <p:nvPr/>
        </p:nvGrpSpPr>
        <p:grpSpPr bwMode="auto">
          <a:xfrm>
            <a:off x="457200" y="3886200"/>
            <a:ext cx="4462463" cy="1828800"/>
            <a:chOff x="288" y="2448"/>
            <a:chExt cx="2811" cy="1152"/>
          </a:xfrm>
        </p:grpSpPr>
        <p:sp>
          <p:nvSpPr>
            <p:cNvPr id="85049" name="Line 57"/>
            <p:cNvSpPr>
              <a:spLocks noChangeShapeType="1"/>
            </p:cNvSpPr>
            <p:nvPr/>
          </p:nvSpPr>
          <p:spPr bwMode="auto">
            <a:xfrm flipV="1">
              <a:off x="2890" y="3360"/>
              <a:ext cx="0" cy="192"/>
            </a:xfrm>
            <a:prstGeom prst="line">
              <a:avLst/>
            </a:prstGeom>
            <a:noFill/>
            <a:ln w="9525">
              <a:solidFill>
                <a:schemeClr val="tx1"/>
              </a:solidFill>
              <a:round/>
              <a:headEnd/>
              <a:tailEnd type="triangle" w="med" len="med"/>
            </a:ln>
            <a:effectLst/>
          </p:spPr>
          <p:txBody>
            <a:bodyPr/>
            <a:lstStyle/>
            <a:p>
              <a:endParaRPr lang="en-US"/>
            </a:p>
          </p:txBody>
        </p:sp>
        <p:grpSp>
          <p:nvGrpSpPr>
            <p:cNvPr id="85050" name="Group 58"/>
            <p:cNvGrpSpPr>
              <a:grpSpLocks/>
            </p:cNvGrpSpPr>
            <p:nvPr/>
          </p:nvGrpSpPr>
          <p:grpSpPr bwMode="auto">
            <a:xfrm>
              <a:off x="288" y="2448"/>
              <a:ext cx="2811" cy="1152"/>
              <a:chOff x="288" y="2448"/>
              <a:chExt cx="2811" cy="1152"/>
            </a:xfrm>
          </p:grpSpPr>
          <p:sp>
            <p:nvSpPr>
              <p:cNvPr id="85051" name="Oval 59"/>
              <p:cNvSpPr>
                <a:spLocks noChangeAspect="1" noChangeArrowheads="1"/>
              </p:cNvSpPr>
              <p:nvPr/>
            </p:nvSpPr>
            <p:spPr bwMode="auto">
              <a:xfrm>
                <a:off x="634" y="2640"/>
                <a:ext cx="305" cy="305"/>
              </a:xfrm>
              <a:prstGeom prst="ellipse">
                <a:avLst/>
              </a:prstGeom>
              <a:noFill/>
              <a:ln w="9525">
                <a:solidFill>
                  <a:schemeClr val="tx1"/>
                </a:solidFill>
                <a:round/>
                <a:headEnd/>
                <a:tailEnd/>
              </a:ln>
              <a:effectLst/>
            </p:spPr>
            <p:txBody>
              <a:bodyPr wrap="none" anchor="ctr"/>
              <a:lstStyle/>
              <a:p>
                <a:endParaRPr lang="en-US"/>
              </a:p>
            </p:txBody>
          </p:sp>
          <p:sp>
            <p:nvSpPr>
              <p:cNvPr id="85052" name="Oval 60"/>
              <p:cNvSpPr>
                <a:spLocks noChangeAspect="1" noChangeArrowheads="1"/>
              </p:cNvSpPr>
              <p:nvPr/>
            </p:nvSpPr>
            <p:spPr bwMode="auto">
              <a:xfrm>
                <a:off x="1162" y="2640"/>
                <a:ext cx="305" cy="305"/>
              </a:xfrm>
              <a:prstGeom prst="ellipse">
                <a:avLst/>
              </a:prstGeom>
              <a:noFill/>
              <a:ln w="9525">
                <a:solidFill>
                  <a:schemeClr val="tx1"/>
                </a:solidFill>
                <a:round/>
                <a:headEnd/>
                <a:tailEnd/>
              </a:ln>
              <a:effectLst/>
            </p:spPr>
            <p:txBody>
              <a:bodyPr wrap="none" anchor="ctr"/>
              <a:lstStyle/>
              <a:p>
                <a:endParaRPr lang="en-US"/>
              </a:p>
            </p:txBody>
          </p:sp>
          <p:sp>
            <p:nvSpPr>
              <p:cNvPr id="85053" name="Oval 61"/>
              <p:cNvSpPr>
                <a:spLocks noChangeAspect="1" noChangeArrowheads="1"/>
              </p:cNvSpPr>
              <p:nvPr/>
            </p:nvSpPr>
            <p:spPr bwMode="auto">
              <a:xfrm>
                <a:off x="1481" y="2640"/>
                <a:ext cx="305" cy="305"/>
              </a:xfrm>
              <a:prstGeom prst="ellipse">
                <a:avLst/>
              </a:prstGeom>
              <a:noFill/>
              <a:ln w="9525">
                <a:solidFill>
                  <a:schemeClr val="tx1"/>
                </a:solidFill>
                <a:round/>
                <a:headEnd/>
                <a:tailEnd/>
              </a:ln>
              <a:effectLst/>
            </p:spPr>
            <p:txBody>
              <a:bodyPr wrap="none" anchor="ctr"/>
              <a:lstStyle/>
              <a:p>
                <a:endParaRPr lang="en-US"/>
              </a:p>
            </p:txBody>
          </p:sp>
          <p:sp>
            <p:nvSpPr>
              <p:cNvPr id="85054" name="Oval 62"/>
              <p:cNvSpPr>
                <a:spLocks noChangeAspect="1" noChangeArrowheads="1"/>
              </p:cNvSpPr>
              <p:nvPr/>
            </p:nvSpPr>
            <p:spPr bwMode="auto">
              <a:xfrm>
                <a:off x="1786" y="2640"/>
                <a:ext cx="305" cy="305"/>
              </a:xfrm>
              <a:prstGeom prst="ellipse">
                <a:avLst/>
              </a:prstGeom>
              <a:noFill/>
              <a:ln w="9525">
                <a:solidFill>
                  <a:schemeClr val="tx1"/>
                </a:solidFill>
                <a:round/>
                <a:headEnd/>
                <a:tailEnd/>
              </a:ln>
              <a:effectLst/>
            </p:spPr>
            <p:txBody>
              <a:bodyPr wrap="none" anchor="ctr"/>
              <a:lstStyle/>
              <a:p>
                <a:endParaRPr lang="en-US"/>
              </a:p>
            </p:txBody>
          </p:sp>
          <p:sp>
            <p:nvSpPr>
              <p:cNvPr id="85055" name="Oval 63"/>
              <p:cNvSpPr>
                <a:spLocks noChangeAspect="1" noChangeArrowheads="1"/>
              </p:cNvSpPr>
              <p:nvPr/>
            </p:nvSpPr>
            <p:spPr bwMode="auto">
              <a:xfrm>
                <a:off x="2794" y="2623"/>
                <a:ext cx="305" cy="305"/>
              </a:xfrm>
              <a:prstGeom prst="ellipse">
                <a:avLst/>
              </a:prstGeom>
              <a:noFill/>
              <a:ln w="9525">
                <a:solidFill>
                  <a:schemeClr val="tx1"/>
                </a:solidFill>
                <a:round/>
                <a:headEnd/>
                <a:tailEnd/>
              </a:ln>
              <a:effectLst/>
            </p:spPr>
            <p:txBody>
              <a:bodyPr wrap="none" anchor="ctr"/>
              <a:lstStyle/>
              <a:p>
                <a:endParaRPr lang="en-US"/>
              </a:p>
            </p:txBody>
          </p:sp>
          <p:sp>
            <p:nvSpPr>
              <p:cNvPr id="85056" name="Oval 64"/>
              <p:cNvSpPr>
                <a:spLocks noChangeAspect="1" noChangeArrowheads="1"/>
              </p:cNvSpPr>
              <p:nvPr/>
            </p:nvSpPr>
            <p:spPr bwMode="auto">
              <a:xfrm>
                <a:off x="2794" y="3295"/>
                <a:ext cx="305" cy="305"/>
              </a:xfrm>
              <a:prstGeom prst="ellipse">
                <a:avLst/>
              </a:prstGeom>
              <a:noFill/>
              <a:ln w="9525">
                <a:solidFill>
                  <a:schemeClr val="tx1"/>
                </a:solidFill>
                <a:round/>
                <a:headEnd/>
                <a:tailEnd/>
              </a:ln>
              <a:effectLst/>
            </p:spPr>
            <p:txBody>
              <a:bodyPr wrap="none" anchor="ctr"/>
              <a:lstStyle/>
              <a:p>
                <a:endParaRPr lang="en-US"/>
              </a:p>
            </p:txBody>
          </p:sp>
          <p:sp>
            <p:nvSpPr>
              <p:cNvPr id="85057" name="Text Box 65"/>
              <p:cNvSpPr txBox="1">
                <a:spLocks noChangeArrowheads="1"/>
              </p:cNvSpPr>
              <p:nvPr/>
            </p:nvSpPr>
            <p:spPr bwMode="auto">
              <a:xfrm>
                <a:off x="288" y="2711"/>
                <a:ext cx="292" cy="231"/>
              </a:xfrm>
              <a:prstGeom prst="rect">
                <a:avLst/>
              </a:prstGeom>
              <a:noFill/>
              <a:ln w="9525">
                <a:noFill/>
                <a:miter lim="800000"/>
                <a:headEnd/>
                <a:tailEnd/>
              </a:ln>
              <a:effectLst/>
            </p:spPr>
            <p:txBody>
              <a:bodyPr wrap="none">
                <a:spAutoFit/>
              </a:bodyPr>
              <a:lstStyle/>
              <a:p>
                <a:r>
                  <a:rPr lang="en-US"/>
                  <a:t>Be</a:t>
                </a:r>
                <a:endParaRPr lang="en-US" baseline="-25000"/>
              </a:p>
            </p:txBody>
          </p:sp>
          <p:sp>
            <p:nvSpPr>
              <p:cNvPr id="85058" name="Text Box 66"/>
              <p:cNvSpPr txBox="1">
                <a:spLocks noChangeArrowheads="1"/>
              </p:cNvSpPr>
              <p:nvPr/>
            </p:nvSpPr>
            <p:spPr bwMode="auto">
              <a:xfrm>
                <a:off x="2478" y="2640"/>
                <a:ext cx="220" cy="231"/>
              </a:xfrm>
              <a:prstGeom prst="rect">
                <a:avLst/>
              </a:prstGeom>
              <a:noFill/>
              <a:ln w="9525">
                <a:noFill/>
                <a:miter lim="800000"/>
                <a:headEnd/>
                <a:tailEnd/>
              </a:ln>
              <a:effectLst/>
            </p:spPr>
            <p:txBody>
              <a:bodyPr wrap="none">
                <a:spAutoFit/>
              </a:bodyPr>
              <a:lstStyle/>
              <a:p>
                <a:r>
                  <a:rPr lang="en-US"/>
                  <a:t>H</a:t>
                </a:r>
              </a:p>
            </p:txBody>
          </p:sp>
          <p:sp>
            <p:nvSpPr>
              <p:cNvPr id="85059" name="Text Box 67"/>
              <p:cNvSpPr txBox="1">
                <a:spLocks noChangeArrowheads="1"/>
              </p:cNvSpPr>
              <p:nvPr/>
            </p:nvSpPr>
            <p:spPr bwMode="auto">
              <a:xfrm>
                <a:off x="2458" y="3369"/>
                <a:ext cx="220" cy="231"/>
              </a:xfrm>
              <a:prstGeom prst="rect">
                <a:avLst/>
              </a:prstGeom>
              <a:noFill/>
              <a:ln w="9525">
                <a:noFill/>
                <a:miter lim="800000"/>
                <a:headEnd/>
                <a:tailEnd/>
              </a:ln>
              <a:effectLst/>
            </p:spPr>
            <p:txBody>
              <a:bodyPr wrap="none">
                <a:spAutoFit/>
              </a:bodyPr>
              <a:lstStyle/>
              <a:p>
                <a:r>
                  <a:rPr lang="en-US"/>
                  <a:t>H</a:t>
                </a:r>
              </a:p>
            </p:txBody>
          </p:sp>
          <p:sp>
            <p:nvSpPr>
              <p:cNvPr id="85060" name="Text Box 68"/>
              <p:cNvSpPr txBox="1">
                <a:spLocks noChangeArrowheads="1"/>
              </p:cNvSpPr>
              <p:nvPr/>
            </p:nvSpPr>
            <p:spPr bwMode="auto">
              <a:xfrm>
                <a:off x="672" y="2928"/>
                <a:ext cx="188" cy="231"/>
              </a:xfrm>
              <a:prstGeom prst="rect">
                <a:avLst/>
              </a:prstGeom>
              <a:noFill/>
              <a:ln w="9525">
                <a:noFill/>
                <a:miter lim="800000"/>
                <a:headEnd/>
                <a:tailEnd/>
              </a:ln>
              <a:effectLst/>
            </p:spPr>
            <p:txBody>
              <a:bodyPr wrap="none">
                <a:spAutoFit/>
              </a:bodyPr>
              <a:lstStyle/>
              <a:p>
                <a:r>
                  <a:rPr lang="en-US" i="1"/>
                  <a:t>s</a:t>
                </a:r>
              </a:p>
            </p:txBody>
          </p:sp>
          <p:sp>
            <p:nvSpPr>
              <p:cNvPr id="85061" name="Text Box 69"/>
              <p:cNvSpPr txBox="1">
                <a:spLocks noChangeArrowheads="1"/>
              </p:cNvSpPr>
              <p:nvPr/>
            </p:nvSpPr>
            <p:spPr bwMode="auto">
              <a:xfrm>
                <a:off x="1502" y="2928"/>
                <a:ext cx="196" cy="231"/>
              </a:xfrm>
              <a:prstGeom prst="rect">
                <a:avLst/>
              </a:prstGeom>
              <a:noFill/>
              <a:ln w="9525">
                <a:noFill/>
                <a:miter lim="800000"/>
                <a:headEnd/>
                <a:tailEnd/>
              </a:ln>
              <a:effectLst/>
            </p:spPr>
            <p:txBody>
              <a:bodyPr wrap="none">
                <a:spAutoFit/>
              </a:bodyPr>
              <a:lstStyle/>
              <a:p>
                <a:r>
                  <a:rPr lang="en-US" i="1"/>
                  <a:t>p</a:t>
                </a:r>
              </a:p>
            </p:txBody>
          </p:sp>
          <p:sp>
            <p:nvSpPr>
              <p:cNvPr id="85062" name="Line 70"/>
              <p:cNvSpPr>
                <a:spLocks noChangeShapeType="1"/>
              </p:cNvSpPr>
              <p:nvPr/>
            </p:nvSpPr>
            <p:spPr bwMode="auto">
              <a:xfrm flipV="1">
                <a:off x="730" y="2688"/>
                <a:ext cx="0" cy="192"/>
              </a:xfrm>
              <a:prstGeom prst="line">
                <a:avLst/>
              </a:prstGeom>
              <a:noFill/>
              <a:ln w="9525">
                <a:solidFill>
                  <a:srgbClr val="FF0000"/>
                </a:solidFill>
                <a:round/>
                <a:headEnd/>
                <a:tailEnd type="triangle" w="med" len="med"/>
              </a:ln>
              <a:effectLst/>
            </p:spPr>
            <p:txBody>
              <a:bodyPr/>
              <a:lstStyle/>
              <a:p>
                <a:endParaRPr lang="en-US"/>
              </a:p>
            </p:txBody>
          </p:sp>
          <p:sp>
            <p:nvSpPr>
              <p:cNvPr id="85063" name="Line 71"/>
              <p:cNvSpPr>
                <a:spLocks noChangeShapeType="1"/>
              </p:cNvSpPr>
              <p:nvPr/>
            </p:nvSpPr>
            <p:spPr bwMode="auto">
              <a:xfrm flipV="1">
                <a:off x="826" y="2688"/>
                <a:ext cx="0" cy="192"/>
              </a:xfrm>
              <a:prstGeom prst="line">
                <a:avLst/>
              </a:prstGeom>
              <a:noFill/>
              <a:ln w="9525">
                <a:solidFill>
                  <a:srgbClr val="FF0000"/>
                </a:solidFill>
                <a:round/>
                <a:headEnd type="triangle" w="med" len="med"/>
                <a:tailEnd/>
              </a:ln>
              <a:effectLst/>
            </p:spPr>
            <p:txBody>
              <a:bodyPr/>
              <a:lstStyle/>
              <a:p>
                <a:endParaRPr lang="en-US"/>
              </a:p>
            </p:txBody>
          </p:sp>
          <p:sp>
            <p:nvSpPr>
              <p:cNvPr id="85064" name="Line 72"/>
              <p:cNvSpPr>
                <a:spLocks noChangeShapeType="1"/>
              </p:cNvSpPr>
              <p:nvPr/>
            </p:nvSpPr>
            <p:spPr bwMode="auto">
              <a:xfrm flipV="1">
                <a:off x="2890" y="2688"/>
                <a:ext cx="0" cy="192"/>
              </a:xfrm>
              <a:prstGeom prst="line">
                <a:avLst/>
              </a:prstGeom>
              <a:noFill/>
              <a:ln w="9525">
                <a:solidFill>
                  <a:schemeClr val="tx1"/>
                </a:solidFill>
                <a:round/>
                <a:headEnd/>
                <a:tailEnd type="triangle" w="med" len="med"/>
              </a:ln>
              <a:effectLst/>
            </p:spPr>
            <p:txBody>
              <a:bodyPr/>
              <a:lstStyle/>
              <a:p>
                <a:endParaRPr lang="en-US"/>
              </a:p>
            </p:txBody>
          </p:sp>
          <p:sp>
            <p:nvSpPr>
              <p:cNvPr id="85065" name="Text Box 73"/>
              <p:cNvSpPr txBox="1">
                <a:spLocks noChangeArrowheads="1"/>
              </p:cNvSpPr>
              <p:nvPr/>
            </p:nvSpPr>
            <p:spPr bwMode="auto">
              <a:xfrm>
                <a:off x="912" y="2448"/>
                <a:ext cx="836" cy="192"/>
              </a:xfrm>
              <a:prstGeom prst="rect">
                <a:avLst/>
              </a:prstGeom>
              <a:noFill/>
              <a:ln w="9525">
                <a:noFill/>
                <a:miter lim="800000"/>
                <a:headEnd/>
                <a:tailEnd/>
              </a:ln>
              <a:effectLst/>
            </p:spPr>
            <p:txBody>
              <a:bodyPr wrap="none">
                <a:spAutoFit/>
              </a:bodyPr>
              <a:lstStyle/>
              <a:p>
                <a:r>
                  <a:rPr lang="en-US" sz="1400"/>
                  <a:t>atomic orbitals</a:t>
                </a:r>
              </a:p>
            </p:txBody>
          </p:sp>
        </p:grpSp>
      </p:grpSp>
      <p:sp>
        <p:nvSpPr>
          <p:cNvPr id="85066" name="Text Box 74"/>
          <p:cNvSpPr txBox="1">
            <a:spLocks noChangeArrowheads="1"/>
          </p:cNvSpPr>
          <p:nvPr/>
        </p:nvSpPr>
        <p:spPr bwMode="auto">
          <a:xfrm>
            <a:off x="1447800" y="5105400"/>
            <a:ext cx="1287463" cy="304800"/>
          </a:xfrm>
          <a:prstGeom prst="rect">
            <a:avLst/>
          </a:prstGeom>
          <a:noFill/>
          <a:ln w="9525">
            <a:noFill/>
            <a:miter lim="800000"/>
            <a:headEnd/>
            <a:tailEnd/>
          </a:ln>
          <a:effectLst/>
        </p:spPr>
        <p:txBody>
          <a:bodyPr wrap="none">
            <a:spAutoFit/>
          </a:bodyPr>
          <a:lstStyle/>
          <a:p>
            <a:r>
              <a:rPr lang="en-US" sz="1400"/>
              <a:t>hybrid orbitals</a:t>
            </a:r>
          </a:p>
        </p:txBody>
      </p:sp>
      <p:sp>
        <p:nvSpPr>
          <p:cNvPr id="85067" name="Text Box 75"/>
          <p:cNvSpPr txBox="1">
            <a:spLocks noChangeArrowheads="1"/>
          </p:cNvSpPr>
          <p:nvPr/>
        </p:nvSpPr>
        <p:spPr bwMode="auto">
          <a:xfrm>
            <a:off x="6172200" y="2514600"/>
            <a:ext cx="2438400" cy="366713"/>
          </a:xfrm>
          <a:prstGeom prst="rect">
            <a:avLst/>
          </a:prstGeom>
          <a:noFill/>
          <a:ln w="9525">
            <a:noFill/>
            <a:miter lim="800000"/>
            <a:headEnd/>
            <a:tailEnd/>
          </a:ln>
          <a:effectLst/>
        </p:spPr>
        <p:txBody>
          <a:bodyPr wrap="none">
            <a:spAutoFit/>
          </a:bodyPr>
          <a:lstStyle/>
          <a:p>
            <a:r>
              <a:rPr lang="en-US"/>
              <a:t>No overlap = no bond!</a:t>
            </a:r>
          </a:p>
        </p:txBody>
      </p:sp>
      <p:sp>
        <p:nvSpPr>
          <p:cNvPr id="85068" name="Freeform 76"/>
          <p:cNvSpPr>
            <a:spLocks/>
          </p:cNvSpPr>
          <p:nvPr/>
        </p:nvSpPr>
        <p:spPr bwMode="auto">
          <a:xfrm>
            <a:off x="855663" y="5348288"/>
            <a:ext cx="1582737" cy="671512"/>
          </a:xfrm>
          <a:custGeom>
            <a:avLst/>
            <a:gdLst/>
            <a:ahLst/>
            <a:cxnLst>
              <a:cxn ang="0">
                <a:pos x="122" y="68"/>
              </a:cxn>
              <a:cxn ang="0">
                <a:pos x="872" y="50"/>
              </a:cxn>
              <a:cxn ang="0">
                <a:pos x="872" y="370"/>
              </a:cxn>
              <a:cxn ang="0">
                <a:pos x="140" y="370"/>
              </a:cxn>
              <a:cxn ang="0">
                <a:pos x="122" y="68"/>
              </a:cxn>
            </a:cxnLst>
            <a:rect l="0" t="0" r="r" b="b"/>
            <a:pathLst>
              <a:path w="997" h="423">
                <a:moveTo>
                  <a:pt x="122" y="68"/>
                </a:moveTo>
                <a:cubicBezTo>
                  <a:pt x="244" y="15"/>
                  <a:pt x="747" y="0"/>
                  <a:pt x="872" y="50"/>
                </a:cubicBezTo>
                <a:cubicBezTo>
                  <a:pt x="997" y="100"/>
                  <a:pt x="994" y="317"/>
                  <a:pt x="872" y="370"/>
                </a:cubicBezTo>
                <a:cubicBezTo>
                  <a:pt x="750" y="423"/>
                  <a:pt x="265" y="420"/>
                  <a:pt x="140" y="370"/>
                </a:cubicBezTo>
                <a:cubicBezTo>
                  <a:pt x="15" y="320"/>
                  <a:pt x="0" y="121"/>
                  <a:pt x="122" y="68"/>
                </a:cubicBezTo>
                <a:close/>
              </a:path>
            </a:pathLst>
          </a:custGeom>
          <a:solidFill>
            <a:srgbClr val="CC99FF">
              <a:alpha val="11000"/>
            </a:srgbClr>
          </a:solidFill>
          <a:ln w="9525">
            <a:solidFill>
              <a:schemeClr val="tx1"/>
            </a:solidFill>
            <a:round/>
            <a:headEnd/>
            <a:tailEnd/>
          </a:ln>
          <a:effectLst/>
        </p:spPr>
        <p:txBody>
          <a:bodyPr/>
          <a:lstStyle/>
          <a:p>
            <a:endParaRPr lang="en-US"/>
          </a:p>
        </p:txBody>
      </p:sp>
      <p:sp>
        <p:nvSpPr>
          <p:cNvPr id="85069" name="Text Box 77"/>
          <p:cNvSpPr txBox="1">
            <a:spLocks noChangeArrowheads="1"/>
          </p:cNvSpPr>
          <p:nvPr/>
        </p:nvSpPr>
        <p:spPr bwMode="auto">
          <a:xfrm>
            <a:off x="6559550" y="5943600"/>
            <a:ext cx="425450" cy="366713"/>
          </a:xfrm>
          <a:prstGeom prst="rect">
            <a:avLst/>
          </a:prstGeom>
          <a:noFill/>
          <a:ln w="9525">
            <a:noFill/>
            <a:miter lim="800000"/>
            <a:headEnd/>
            <a:tailEnd/>
          </a:ln>
          <a:effectLst/>
        </p:spPr>
        <p:txBody>
          <a:bodyPr wrap="none">
            <a:spAutoFit/>
          </a:bodyPr>
          <a:lstStyle/>
          <a:p>
            <a:r>
              <a:rPr lang="en-US" i="1"/>
              <a:t>sp</a:t>
            </a:r>
          </a:p>
        </p:txBody>
      </p:sp>
      <p:sp>
        <p:nvSpPr>
          <p:cNvPr id="85070" name="Text Box 78"/>
          <p:cNvSpPr txBox="1">
            <a:spLocks noChangeArrowheads="1"/>
          </p:cNvSpPr>
          <p:nvPr/>
        </p:nvSpPr>
        <p:spPr bwMode="auto">
          <a:xfrm>
            <a:off x="8077200" y="5943600"/>
            <a:ext cx="311150" cy="366713"/>
          </a:xfrm>
          <a:prstGeom prst="rect">
            <a:avLst/>
          </a:prstGeom>
          <a:noFill/>
          <a:ln w="9525">
            <a:noFill/>
            <a:miter lim="800000"/>
            <a:headEnd/>
            <a:tailEnd/>
          </a:ln>
          <a:effectLst/>
        </p:spPr>
        <p:txBody>
          <a:bodyPr wrap="none">
            <a:spAutoFit/>
          </a:bodyPr>
          <a:lstStyle/>
          <a:p>
            <a:r>
              <a:rPr lang="en-US" i="1"/>
              <a:t>p</a:t>
            </a:r>
          </a:p>
        </p:txBody>
      </p:sp>
      <p:grpSp>
        <p:nvGrpSpPr>
          <p:cNvPr id="85071" name="Group 79"/>
          <p:cNvGrpSpPr>
            <a:grpSpLocks/>
          </p:cNvGrpSpPr>
          <p:nvPr/>
        </p:nvGrpSpPr>
        <p:grpSpPr bwMode="auto">
          <a:xfrm>
            <a:off x="6356350" y="4456113"/>
            <a:ext cx="2063750" cy="406400"/>
            <a:chOff x="4004" y="2807"/>
            <a:chExt cx="1300" cy="256"/>
          </a:xfrm>
        </p:grpSpPr>
        <p:sp>
          <p:nvSpPr>
            <p:cNvPr id="85072" name="Text Box 80"/>
            <p:cNvSpPr txBox="1">
              <a:spLocks noChangeArrowheads="1"/>
            </p:cNvSpPr>
            <p:nvPr/>
          </p:nvSpPr>
          <p:spPr bwMode="auto">
            <a:xfrm>
              <a:off x="4502" y="2807"/>
              <a:ext cx="292" cy="231"/>
            </a:xfrm>
            <a:prstGeom prst="rect">
              <a:avLst/>
            </a:prstGeom>
            <a:noFill/>
            <a:ln w="9525">
              <a:noFill/>
              <a:miter lim="800000"/>
              <a:headEnd/>
              <a:tailEnd/>
            </a:ln>
            <a:effectLst/>
          </p:spPr>
          <p:txBody>
            <a:bodyPr wrap="none">
              <a:spAutoFit/>
            </a:bodyPr>
            <a:lstStyle/>
            <a:p>
              <a:r>
                <a:rPr lang="en-US"/>
                <a:t>Be</a:t>
              </a:r>
            </a:p>
          </p:txBody>
        </p:sp>
        <p:sp>
          <p:nvSpPr>
            <p:cNvPr id="85073" name="Line 81"/>
            <p:cNvSpPr>
              <a:spLocks noChangeShapeType="1"/>
            </p:cNvSpPr>
            <p:nvPr/>
          </p:nvSpPr>
          <p:spPr bwMode="auto">
            <a:xfrm>
              <a:off x="4848" y="2928"/>
              <a:ext cx="240" cy="0"/>
            </a:xfrm>
            <a:prstGeom prst="line">
              <a:avLst/>
            </a:prstGeom>
            <a:noFill/>
            <a:ln w="9525">
              <a:solidFill>
                <a:schemeClr val="tx1"/>
              </a:solidFill>
              <a:round/>
              <a:headEnd/>
              <a:tailEnd/>
            </a:ln>
            <a:effectLst/>
          </p:spPr>
          <p:txBody>
            <a:bodyPr/>
            <a:lstStyle/>
            <a:p>
              <a:endParaRPr lang="en-US"/>
            </a:p>
          </p:txBody>
        </p:sp>
        <p:sp>
          <p:nvSpPr>
            <p:cNvPr id="85074" name="Line 82"/>
            <p:cNvSpPr>
              <a:spLocks noChangeShapeType="1"/>
            </p:cNvSpPr>
            <p:nvPr/>
          </p:nvSpPr>
          <p:spPr bwMode="auto">
            <a:xfrm>
              <a:off x="4224" y="2928"/>
              <a:ext cx="240" cy="0"/>
            </a:xfrm>
            <a:prstGeom prst="line">
              <a:avLst/>
            </a:prstGeom>
            <a:noFill/>
            <a:ln w="9525">
              <a:solidFill>
                <a:schemeClr val="tx1"/>
              </a:solidFill>
              <a:round/>
              <a:headEnd/>
              <a:tailEnd/>
            </a:ln>
            <a:effectLst/>
          </p:spPr>
          <p:txBody>
            <a:bodyPr/>
            <a:lstStyle/>
            <a:p>
              <a:endParaRPr lang="en-US"/>
            </a:p>
          </p:txBody>
        </p:sp>
        <p:sp>
          <p:nvSpPr>
            <p:cNvPr id="85075" name="Text Box 83"/>
            <p:cNvSpPr txBox="1">
              <a:spLocks noChangeArrowheads="1"/>
            </p:cNvSpPr>
            <p:nvPr/>
          </p:nvSpPr>
          <p:spPr bwMode="auto">
            <a:xfrm>
              <a:off x="5084" y="2832"/>
              <a:ext cx="220" cy="231"/>
            </a:xfrm>
            <a:prstGeom prst="rect">
              <a:avLst/>
            </a:prstGeom>
            <a:noFill/>
            <a:ln w="9525">
              <a:noFill/>
              <a:miter lim="800000"/>
              <a:headEnd/>
              <a:tailEnd/>
            </a:ln>
            <a:effectLst/>
          </p:spPr>
          <p:txBody>
            <a:bodyPr wrap="none">
              <a:spAutoFit/>
            </a:bodyPr>
            <a:lstStyle/>
            <a:p>
              <a:r>
                <a:rPr lang="en-US"/>
                <a:t>H</a:t>
              </a:r>
            </a:p>
          </p:txBody>
        </p:sp>
        <p:sp>
          <p:nvSpPr>
            <p:cNvPr id="85076" name="Text Box 84"/>
            <p:cNvSpPr txBox="1">
              <a:spLocks noChangeArrowheads="1"/>
            </p:cNvSpPr>
            <p:nvPr/>
          </p:nvSpPr>
          <p:spPr bwMode="auto">
            <a:xfrm>
              <a:off x="4004" y="2832"/>
              <a:ext cx="220" cy="231"/>
            </a:xfrm>
            <a:prstGeom prst="rect">
              <a:avLst/>
            </a:prstGeom>
            <a:noFill/>
            <a:ln w="9525">
              <a:noFill/>
              <a:miter lim="800000"/>
              <a:headEnd/>
              <a:tailEnd/>
            </a:ln>
            <a:effectLst/>
          </p:spPr>
          <p:txBody>
            <a:bodyPr wrap="none">
              <a:spAutoFit/>
            </a:bodyPr>
            <a:lstStyle/>
            <a:p>
              <a:r>
                <a:rPr lang="en-US"/>
                <a:t>H</a:t>
              </a:r>
            </a:p>
          </p:txBody>
        </p:sp>
      </p:grpSp>
      <p:sp>
        <p:nvSpPr>
          <p:cNvPr id="85077" name="Text Box 85"/>
          <p:cNvSpPr txBox="1">
            <a:spLocks noChangeArrowheads="1"/>
          </p:cNvSpPr>
          <p:nvPr/>
        </p:nvSpPr>
        <p:spPr bwMode="auto">
          <a:xfrm>
            <a:off x="457200" y="6400800"/>
            <a:ext cx="8477250" cy="366713"/>
          </a:xfrm>
          <a:prstGeom prst="rect">
            <a:avLst/>
          </a:prstGeom>
          <a:noFill/>
          <a:ln w="9525">
            <a:noFill/>
            <a:miter lim="800000"/>
            <a:headEnd/>
            <a:tailEnd/>
          </a:ln>
          <a:effectLst/>
        </p:spPr>
        <p:txBody>
          <a:bodyPr wrap="none">
            <a:spAutoFit/>
          </a:bodyPr>
          <a:lstStyle/>
          <a:p>
            <a:r>
              <a:rPr lang="en-US"/>
              <a:t>All hybridized bonds have equal strength and have orbitals with identical energies.</a:t>
            </a:r>
          </a:p>
        </p:txBody>
      </p:sp>
      <p:grpSp>
        <p:nvGrpSpPr>
          <p:cNvPr id="85078" name="Group 86"/>
          <p:cNvGrpSpPr>
            <a:grpSpLocks/>
          </p:cNvGrpSpPr>
          <p:nvPr/>
        </p:nvGrpSpPr>
        <p:grpSpPr bwMode="auto">
          <a:xfrm>
            <a:off x="5486400" y="1752600"/>
            <a:ext cx="685800" cy="685800"/>
            <a:chOff x="3456" y="1104"/>
            <a:chExt cx="432" cy="432"/>
          </a:xfrm>
        </p:grpSpPr>
        <p:sp>
          <p:nvSpPr>
            <p:cNvPr id="85079" name="Oval 87"/>
            <p:cNvSpPr>
              <a:spLocks noChangeArrowheads="1"/>
            </p:cNvSpPr>
            <p:nvPr/>
          </p:nvSpPr>
          <p:spPr bwMode="auto">
            <a:xfrm>
              <a:off x="3456" y="1104"/>
              <a:ext cx="432" cy="432"/>
            </a:xfrm>
            <a:prstGeom prst="ellipse">
              <a:avLst/>
            </a:prstGeom>
            <a:noFill/>
            <a:ln w="9525">
              <a:solidFill>
                <a:srgbClr val="FF0000"/>
              </a:solidFill>
              <a:round/>
              <a:headEnd/>
              <a:tailEnd/>
            </a:ln>
            <a:effectLst/>
          </p:spPr>
          <p:txBody>
            <a:bodyPr wrap="none" anchor="ctr"/>
            <a:lstStyle/>
            <a:p>
              <a:endParaRPr lang="en-US"/>
            </a:p>
          </p:txBody>
        </p:sp>
        <p:sp>
          <p:nvSpPr>
            <p:cNvPr id="85080" name="Freeform 88"/>
            <p:cNvSpPr>
              <a:spLocks/>
            </p:cNvSpPr>
            <p:nvPr/>
          </p:nvSpPr>
          <p:spPr bwMode="auto">
            <a:xfrm>
              <a:off x="3537" y="1152"/>
              <a:ext cx="270" cy="336"/>
            </a:xfrm>
            <a:custGeom>
              <a:avLst/>
              <a:gdLst/>
              <a:ahLst/>
              <a:cxnLst>
                <a:cxn ang="0">
                  <a:pos x="270" y="336"/>
                </a:cxn>
                <a:cxn ang="0">
                  <a:pos x="0" y="0"/>
                </a:cxn>
              </a:cxnLst>
              <a:rect l="0" t="0" r="r" b="b"/>
              <a:pathLst>
                <a:path w="270" h="336">
                  <a:moveTo>
                    <a:pt x="270" y="336"/>
                  </a:moveTo>
                  <a:lnTo>
                    <a:pt x="0" y="0"/>
                  </a:lnTo>
                </a:path>
              </a:pathLst>
            </a:custGeom>
            <a:noFill/>
            <a:ln w="9525">
              <a:solidFill>
                <a:srgbClr val="FF0000"/>
              </a:solidFill>
              <a:round/>
              <a:headEnd type="none" w="med" len="med"/>
              <a:tailEnd type="none" w="med" len="med"/>
            </a:ln>
            <a:effectLst/>
          </p:spPr>
          <p:txBody>
            <a:bodyPr/>
            <a:lstStyle/>
            <a:p>
              <a:endParaRPr lang="en-US"/>
            </a:p>
          </p:txBody>
        </p:sp>
      </p:grpSp>
      <p:sp>
        <p:nvSpPr>
          <p:cNvPr id="85081" name="Line 89"/>
          <p:cNvSpPr>
            <a:spLocks noChangeShapeType="1"/>
          </p:cNvSpPr>
          <p:nvPr/>
        </p:nvSpPr>
        <p:spPr bwMode="auto">
          <a:xfrm flipV="1">
            <a:off x="2057400" y="5562600"/>
            <a:ext cx="0" cy="304800"/>
          </a:xfrm>
          <a:prstGeom prst="line">
            <a:avLst/>
          </a:prstGeom>
          <a:noFill/>
          <a:ln w="9525">
            <a:solidFill>
              <a:srgbClr val="FF0000"/>
            </a:solidFill>
            <a:round/>
            <a:headEnd/>
            <a:tailEnd type="triangle" w="med" len="med"/>
          </a:ln>
          <a:effectLst/>
        </p:spPr>
        <p:txBody>
          <a:bodyPr/>
          <a:lstStyle/>
          <a:p>
            <a:endParaRPr lang="en-US"/>
          </a:p>
        </p:txBody>
      </p:sp>
      <p:sp>
        <p:nvSpPr>
          <p:cNvPr id="85082" name="Text Box 90"/>
          <p:cNvSpPr txBox="1">
            <a:spLocks noChangeArrowheads="1"/>
          </p:cNvSpPr>
          <p:nvPr/>
        </p:nvSpPr>
        <p:spPr bwMode="auto">
          <a:xfrm>
            <a:off x="5486400" y="5410200"/>
            <a:ext cx="712788" cy="366713"/>
          </a:xfrm>
          <a:prstGeom prst="rect">
            <a:avLst/>
          </a:prstGeom>
          <a:noFill/>
          <a:ln w="9525">
            <a:noFill/>
            <a:miter lim="800000"/>
            <a:headEnd/>
            <a:tailEnd/>
          </a:ln>
          <a:effectLst/>
        </p:spPr>
        <p:txBody>
          <a:bodyPr wrap="none">
            <a:spAutoFit/>
          </a:bodyPr>
          <a:lstStyle/>
          <a:p>
            <a:r>
              <a:rPr lang="en-US"/>
              <a:t>BeH</a:t>
            </a:r>
            <a:r>
              <a:rPr lang="en-US" baseline="-25000"/>
              <a:t>2</a:t>
            </a:r>
          </a:p>
        </p:txBody>
      </p:sp>
      <p:sp>
        <p:nvSpPr>
          <p:cNvPr id="85083" name="Text Box 91"/>
          <p:cNvSpPr txBox="1">
            <a:spLocks noChangeArrowheads="1"/>
          </p:cNvSpPr>
          <p:nvPr/>
        </p:nvSpPr>
        <p:spPr bwMode="auto">
          <a:xfrm>
            <a:off x="5486400" y="5410200"/>
            <a:ext cx="654050" cy="366713"/>
          </a:xfrm>
          <a:prstGeom prst="rect">
            <a:avLst/>
          </a:prstGeom>
          <a:solidFill>
            <a:schemeClr val="bg1"/>
          </a:solidFill>
          <a:ln w="9525">
            <a:noFill/>
            <a:miter lim="800000"/>
            <a:headEnd/>
            <a:tailEnd/>
          </a:ln>
          <a:effectLst/>
        </p:spPr>
        <p:txBody>
          <a:bodyPr wrap="none">
            <a:spAutoFit/>
          </a:bodyPr>
          <a:lstStyle/>
          <a:p>
            <a:r>
              <a:rPr lang="en-US"/>
              <a:t>Be   </a:t>
            </a:r>
            <a:endParaRPr lang="en-US" baseline="-25000"/>
          </a:p>
        </p:txBody>
      </p:sp>
      <p:sp>
        <p:nvSpPr>
          <p:cNvPr id="85084" name="Text Box 92"/>
          <p:cNvSpPr txBox="1">
            <a:spLocks noChangeArrowheads="1"/>
          </p:cNvSpPr>
          <p:nvPr/>
        </p:nvSpPr>
        <p:spPr bwMode="auto">
          <a:xfrm>
            <a:off x="974725" y="1179513"/>
            <a:ext cx="1374775" cy="366712"/>
          </a:xfrm>
          <a:prstGeom prst="rect">
            <a:avLst/>
          </a:prstGeom>
          <a:noFill/>
          <a:ln w="9525">
            <a:noFill/>
            <a:miter lim="800000"/>
            <a:headEnd/>
            <a:tailEnd/>
          </a:ln>
          <a:effectLst/>
        </p:spPr>
        <p:txBody>
          <a:bodyPr wrap="none">
            <a:spAutoFit/>
          </a:bodyPr>
          <a:lstStyle/>
          <a:p>
            <a:r>
              <a:rPr lang="en-US"/>
              <a:t>Be = 1</a:t>
            </a:r>
            <a:r>
              <a:rPr lang="en-US" i="1"/>
              <a:t>s</a:t>
            </a:r>
            <a:r>
              <a:rPr lang="en-US" baseline="30000"/>
              <a:t>2</a:t>
            </a:r>
            <a:r>
              <a:rPr lang="en-US"/>
              <a:t>2</a:t>
            </a:r>
            <a:r>
              <a:rPr lang="en-US" i="1"/>
              <a:t>s</a:t>
            </a:r>
            <a:r>
              <a:rPr lang="en-US" baseline="30000"/>
              <a:t>2</a:t>
            </a:r>
          </a:p>
        </p:txBody>
      </p:sp>
      <p:sp>
        <p:nvSpPr>
          <p:cNvPr id="85085" name="Oval 93"/>
          <p:cNvSpPr>
            <a:spLocks noChangeAspect="1" noChangeArrowheads="1"/>
          </p:cNvSpPr>
          <p:nvPr/>
        </p:nvSpPr>
        <p:spPr bwMode="auto">
          <a:xfrm>
            <a:off x="990600" y="3097213"/>
            <a:ext cx="484188" cy="484187"/>
          </a:xfrm>
          <a:prstGeom prst="ellipse">
            <a:avLst/>
          </a:prstGeom>
          <a:noFill/>
          <a:ln w="9525">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084"/>
                                        </p:tgtEl>
                                        <p:attrNameLst>
                                          <p:attrName>style.visibility</p:attrName>
                                        </p:attrNameLst>
                                      </p:cBhvr>
                                      <p:to>
                                        <p:strVal val="visible"/>
                                      </p:to>
                                    </p:set>
                                    <p:animEffect transition="in" filter="wipe(left)">
                                      <p:cBhvr>
                                        <p:cTn id="7" dur="3000"/>
                                        <p:tgtEl>
                                          <p:spTgt spid="8508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50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85009"/>
                                        </p:tgtEl>
                                        <p:attrNameLst>
                                          <p:attrName>style.visibility</p:attrName>
                                        </p:attrNameLst>
                                      </p:cBhvr>
                                      <p:to>
                                        <p:strVal val="visible"/>
                                      </p:to>
                                    </p:set>
                                    <p:animEffect transition="in" filter="dissolve">
                                      <p:cBhvr>
                                        <p:cTn id="16" dur="500"/>
                                        <p:tgtEl>
                                          <p:spTgt spid="85009"/>
                                        </p:tgtEl>
                                      </p:cBhvr>
                                    </p:animEffect>
                                  </p:childTnLst>
                                </p:cTn>
                              </p:par>
                              <p:par>
                                <p:cTn id="17" presetID="55" presetClass="exit" presetSubtype="0" fill="hold" grpId="0" nodeType="withEffect">
                                  <p:stCondLst>
                                    <p:cond delay="0"/>
                                  </p:stCondLst>
                                  <p:childTnLst>
                                    <p:anim calcmode="lin" valueType="num">
                                      <p:cBhvr>
                                        <p:cTn id="18" dur="1000"/>
                                        <p:tgtEl>
                                          <p:spTgt spid="85085"/>
                                        </p:tgtEl>
                                        <p:attrNameLst>
                                          <p:attrName>ppt_w</p:attrName>
                                        </p:attrNameLst>
                                      </p:cBhvr>
                                      <p:tavLst>
                                        <p:tav tm="0">
                                          <p:val>
                                            <p:strVal val="ppt_w"/>
                                          </p:val>
                                        </p:tav>
                                        <p:tav tm="100000">
                                          <p:val>
                                            <p:strVal val="ppt_w*0.70"/>
                                          </p:val>
                                        </p:tav>
                                      </p:tavLst>
                                    </p:anim>
                                    <p:anim calcmode="lin" valueType="num">
                                      <p:cBhvr>
                                        <p:cTn id="19" dur="1000"/>
                                        <p:tgtEl>
                                          <p:spTgt spid="85085"/>
                                        </p:tgtEl>
                                        <p:attrNameLst>
                                          <p:attrName>ppt_h</p:attrName>
                                        </p:attrNameLst>
                                      </p:cBhvr>
                                      <p:tavLst>
                                        <p:tav tm="0">
                                          <p:val>
                                            <p:strVal val="ppt_h"/>
                                          </p:val>
                                        </p:tav>
                                        <p:tav tm="100000">
                                          <p:val>
                                            <p:strVal val="ppt_h"/>
                                          </p:val>
                                        </p:tav>
                                      </p:tavLst>
                                    </p:anim>
                                    <p:animEffect transition="out" filter="fade">
                                      <p:cBhvr>
                                        <p:cTn id="20" dur="1000"/>
                                        <p:tgtEl>
                                          <p:spTgt spid="85085"/>
                                        </p:tgtEl>
                                      </p:cBhvr>
                                    </p:animEffect>
                                    <p:set>
                                      <p:cBhvr>
                                        <p:cTn id="21" dur="1" fill="hold">
                                          <p:stCondLst>
                                            <p:cond delay="999"/>
                                          </p:stCondLst>
                                        </p:cTn>
                                        <p:tgtEl>
                                          <p:spTgt spid="8508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499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502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85012"/>
                                        </p:tgtEl>
                                        <p:attrNameLst>
                                          <p:attrName>style.visibility</p:attrName>
                                        </p:attrNameLst>
                                      </p:cBhvr>
                                      <p:to>
                                        <p:strVal val="visible"/>
                                      </p:to>
                                    </p:set>
                                    <p:animEffect transition="in" filter="dissolve">
                                      <p:cBhvr>
                                        <p:cTn id="34" dur="500"/>
                                        <p:tgtEl>
                                          <p:spTgt spid="85012"/>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85013"/>
                                        </p:tgtEl>
                                        <p:attrNameLst>
                                          <p:attrName>style.visibility</p:attrName>
                                        </p:attrNameLst>
                                      </p:cBhvr>
                                      <p:to>
                                        <p:strVal val="visible"/>
                                      </p:to>
                                    </p:set>
                                    <p:animEffect transition="in" filter="dissolve">
                                      <p:cBhvr>
                                        <p:cTn id="38" dur="500"/>
                                        <p:tgtEl>
                                          <p:spTgt spid="850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85023"/>
                                        </p:tgtEl>
                                        <p:attrNameLst>
                                          <p:attrName>style.visibility</p:attrName>
                                        </p:attrNameLst>
                                      </p:cBhvr>
                                      <p:to>
                                        <p:strVal val="visible"/>
                                      </p:to>
                                    </p:set>
                                    <p:animEffect transition="in" filter="wipe(right)">
                                      <p:cBhvr>
                                        <p:cTn id="43" dur="500"/>
                                        <p:tgtEl>
                                          <p:spTgt spid="85023"/>
                                        </p:tgtEl>
                                      </p:cBhvr>
                                    </p:animEffect>
                                  </p:childTnLst>
                                </p:cTn>
                              </p:par>
                            </p:childTnLst>
                          </p:cTn>
                        </p:par>
                      </p:childTnLst>
                    </p:cTn>
                  </p:par>
                  <p:par>
                    <p:cTn id="44" fill="hold">
                      <p:stCondLst>
                        <p:cond delay="indefinite"/>
                      </p:stCondLst>
                      <p:childTnLst>
                        <p:par>
                          <p:cTn id="45" fill="hold">
                            <p:stCondLst>
                              <p:cond delay="0"/>
                            </p:stCondLst>
                            <p:childTnLst>
                              <p:par>
                                <p:cTn id="46" presetID="39" presetClass="entr" presetSubtype="0" accel="100000" fill="hold" grpId="0" nodeType="clickEffect">
                                  <p:stCondLst>
                                    <p:cond delay="0"/>
                                  </p:stCondLst>
                                  <p:childTnLst>
                                    <p:set>
                                      <p:cBhvr>
                                        <p:cTn id="47" dur="1" fill="hold">
                                          <p:stCondLst>
                                            <p:cond delay="0"/>
                                          </p:stCondLst>
                                        </p:cTn>
                                        <p:tgtEl>
                                          <p:spTgt spid="85005"/>
                                        </p:tgtEl>
                                        <p:attrNameLst>
                                          <p:attrName>style.visibility</p:attrName>
                                        </p:attrNameLst>
                                      </p:cBhvr>
                                      <p:to>
                                        <p:strVal val="visible"/>
                                      </p:to>
                                    </p:set>
                                    <p:anim calcmode="lin" valueType="num">
                                      <p:cBhvr>
                                        <p:cTn id="48" dur="500" fill="hold"/>
                                        <p:tgtEl>
                                          <p:spTgt spid="85005"/>
                                        </p:tgtEl>
                                        <p:attrNameLst>
                                          <p:attrName>ppt_h</p:attrName>
                                        </p:attrNameLst>
                                      </p:cBhvr>
                                      <p:tavLst>
                                        <p:tav tm="0">
                                          <p:val>
                                            <p:strVal val="#ppt_h/20"/>
                                          </p:val>
                                        </p:tav>
                                        <p:tav tm="50000">
                                          <p:val>
                                            <p:strVal val="#ppt_h/20"/>
                                          </p:val>
                                        </p:tav>
                                        <p:tav tm="100000">
                                          <p:val>
                                            <p:strVal val="#ppt_h"/>
                                          </p:val>
                                        </p:tav>
                                      </p:tavLst>
                                    </p:anim>
                                    <p:anim calcmode="lin" valueType="num">
                                      <p:cBhvr>
                                        <p:cTn id="49" dur="500" fill="hold"/>
                                        <p:tgtEl>
                                          <p:spTgt spid="85005"/>
                                        </p:tgtEl>
                                        <p:attrNameLst>
                                          <p:attrName>ppt_w</p:attrName>
                                        </p:attrNameLst>
                                      </p:cBhvr>
                                      <p:tavLst>
                                        <p:tav tm="0">
                                          <p:val>
                                            <p:strVal val="#ppt_w+.3"/>
                                          </p:val>
                                        </p:tav>
                                        <p:tav tm="50000">
                                          <p:val>
                                            <p:strVal val="#ppt_w+.3"/>
                                          </p:val>
                                        </p:tav>
                                        <p:tav tm="100000">
                                          <p:val>
                                            <p:strVal val="#ppt_w"/>
                                          </p:val>
                                        </p:tav>
                                      </p:tavLst>
                                    </p:anim>
                                    <p:anim calcmode="lin" valueType="num">
                                      <p:cBhvr>
                                        <p:cTn id="50" dur="500" fill="hold"/>
                                        <p:tgtEl>
                                          <p:spTgt spid="85005"/>
                                        </p:tgtEl>
                                        <p:attrNameLst>
                                          <p:attrName>ppt_x</p:attrName>
                                        </p:attrNameLst>
                                      </p:cBhvr>
                                      <p:tavLst>
                                        <p:tav tm="0">
                                          <p:val>
                                            <p:strVal val="#ppt_x-.3"/>
                                          </p:val>
                                        </p:tav>
                                        <p:tav tm="50000">
                                          <p:val>
                                            <p:strVal val="#ppt_x"/>
                                          </p:val>
                                        </p:tav>
                                        <p:tav tm="100000">
                                          <p:val>
                                            <p:strVal val="#ppt_x"/>
                                          </p:val>
                                        </p:tav>
                                      </p:tavLst>
                                    </p:anim>
                                    <p:anim calcmode="lin" valueType="num">
                                      <p:cBhvr>
                                        <p:cTn id="51" dur="500" fill="hold"/>
                                        <p:tgtEl>
                                          <p:spTgt spid="85005"/>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9" presetClass="entr" presetSubtype="0" accel="100000" fill="hold" nodeType="clickEffect">
                                  <p:stCondLst>
                                    <p:cond delay="0"/>
                                  </p:stCondLst>
                                  <p:childTnLst>
                                    <p:set>
                                      <p:cBhvr>
                                        <p:cTn id="55" dur="1" fill="hold">
                                          <p:stCondLst>
                                            <p:cond delay="0"/>
                                          </p:stCondLst>
                                        </p:cTn>
                                        <p:tgtEl>
                                          <p:spTgt spid="85014"/>
                                        </p:tgtEl>
                                        <p:attrNameLst>
                                          <p:attrName>style.visibility</p:attrName>
                                        </p:attrNameLst>
                                      </p:cBhvr>
                                      <p:to>
                                        <p:strVal val="visible"/>
                                      </p:to>
                                    </p:set>
                                    <p:anim calcmode="lin" valueType="num">
                                      <p:cBhvr>
                                        <p:cTn id="56" dur="500" fill="hold"/>
                                        <p:tgtEl>
                                          <p:spTgt spid="85014"/>
                                        </p:tgtEl>
                                        <p:attrNameLst>
                                          <p:attrName>ppt_h</p:attrName>
                                        </p:attrNameLst>
                                      </p:cBhvr>
                                      <p:tavLst>
                                        <p:tav tm="0">
                                          <p:val>
                                            <p:strVal val="#ppt_h/20"/>
                                          </p:val>
                                        </p:tav>
                                        <p:tav tm="50000">
                                          <p:val>
                                            <p:strVal val="#ppt_h/20"/>
                                          </p:val>
                                        </p:tav>
                                        <p:tav tm="100000">
                                          <p:val>
                                            <p:strVal val="#ppt_h"/>
                                          </p:val>
                                        </p:tav>
                                      </p:tavLst>
                                    </p:anim>
                                    <p:anim calcmode="lin" valueType="num">
                                      <p:cBhvr>
                                        <p:cTn id="57" dur="500" fill="hold"/>
                                        <p:tgtEl>
                                          <p:spTgt spid="85014"/>
                                        </p:tgtEl>
                                        <p:attrNameLst>
                                          <p:attrName>ppt_w</p:attrName>
                                        </p:attrNameLst>
                                      </p:cBhvr>
                                      <p:tavLst>
                                        <p:tav tm="0">
                                          <p:val>
                                            <p:strVal val="#ppt_w+.3"/>
                                          </p:val>
                                        </p:tav>
                                        <p:tav tm="50000">
                                          <p:val>
                                            <p:strVal val="#ppt_w+.3"/>
                                          </p:val>
                                        </p:tav>
                                        <p:tav tm="100000">
                                          <p:val>
                                            <p:strVal val="#ppt_w"/>
                                          </p:val>
                                        </p:tav>
                                      </p:tavLst>
                                    </p:anim>
                                    <p:anim calcmode="lin" valueType="num">
                                      <p:cBhvr>
                                        <p:cTn id="58" dur="500" fill="hold"/>
                                        <p:tgtEl>
                                          <p:spTgt spid="85014"/>
                                        </p:tgtEl>
                                        <p:attrNameLst>
                                          <p:attrName>ppt_x</p:attrName>
                                        </p:attrNameLst>
                                      </p:cBhvr>
                                      <p:tavLst>
                                        <p:tav tm="0">
                                          <p:val>
                                            <p:strVal val="#ppt_x-.3"/>
                                          </p:val>
                                        </p:tav>
                                        <p:tav tm="50000">
                                          <p:val>
                                            <p:strVal val="#ppt_x"/>
                                          </p:val>
                                        </p:tav>
                                        <p:tav tm="100000">
                                          <p:val>
                                            <p:strVal val="#ppt_x"/>
                                          </p:val>
                                        </p:tav>
                                      </p:tavLst>
                                    </p:anim>
                                    <p:anim calcmode="lin" valueType="num">
                                      <p:cBhvr>
                                        <p:cTn id="59" dur="500" fill="hold"/>
                                        <p:tgtEl>
                                          <p:spTgt spid="85014"/>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85067"/>
                                        </p:tgtEl>
                                        <p:attrNameLst>
                                          <p:attrName>style.visibility</p:attrName>
                                        </p:attrNameLst>
                                      </p:cBhvr>
                                      <p:to>
                                        <p:strVal val="visible"/>
                                      </p:to>
                                    </p:set>
                                    <p:animEffect transition="in" filter="fade">
                                      <p:cBhvr>
                                        <p:cTn id="64" dur="1000"/>
                                        <p:tgtEl>
                                          <p:spTgt spid="85067"/>
                                        </p:tgtEl>
                                      </p:cBhvr>
                                    </p:animEffect>
                                    <p:anim calcmode="lin" valueType="num">
                                      <p:cBhvr>
                                        <p:cTn id="65" dur="1000" fill="hold"/>
                                        <p:tgtEl>
                                          <p:spTgt spid="85067"/>
                                        </p:tgtEl>
                                        <p:attrNameLst>
                                          <p:attrName>ppt_x</p:attrName>
                                        </p:attrNameLst>
                                      </p:cBhvr>
                                      <p:tavLst>
                                        <p:tav tm="0">
                                          <p:val>
                                            <p:strVal val="#ppt_x"/>
                                          </p:val>
                                        </p:tav>
                                        <p:tav tm="100000">
                                          <p:val>
                                            <p:strVal val="#ppt_x"/>
                                          </p:val>
                                        </p:tav>
                                      </p:tavLst>
                                    </p:anim>
                                    <p:anim calcmode="lin" valueType="num">
                                      <p:cBhvr>
                                        <p:cTn id="66" dur="1000" fill="hold"/>
                                        <p:tgtEl>
                                          <p:spTgt spid="85067"/>
                                        </p:tgtEl>
                                        <p:attrNameLst>
                                          <p:attrName>ppt_y</p:attrName>
                                        </p:attrNameLst>
                                      </p:cBhvr>
                                      <p:tavLst>
                                        <p:tav tm="0">
                                          <p:val>
                                            <p:strVal val="#ppt_y-.1"/>
                                          </p:val>
                                        </p:tav>
                                        <p:tav tm="100000">
                                          <p:val>
                                            <p:strVal val="#ppt_y"/>
                                          </p:val>
                                        </p:tav>
                                      </p:tavLst>
                                    </p:anim>
                                  </p:childTnLst>
                                </p:cTn>
                              </p:par>
                              <p:par>
                                <p:cTn id="67" presetID="10" presetClass="entr" presetSubtype="0" fill="hold" nodeType="withEffect">
                                  <p:stCondLst>
                                    <p:cond delay="0"/>
                                  </p:stCondLst>
                                  <p:childTnLst>
                                    <p:set>
                                      <p:cBhvr>
                                        <p:cTn id="68" dur="1" fill="hold">
                                          <p:stCondLst>
                                            <p:cond delay="0"/>
                                          </p:stCondLst>
                                        </p:cTn>
                                        <p:tgtEl>
                                          <p:spTgt spid="85078"/>
                                        </p:tgtEl>
                                        <p:attrNameLst>
                                          <p:attrName>style.visibility</p:attrName>
                                        </p:attrNameLst>
                                      </p:cBhvr>
                                      <p:to>
                                        <p:strVal val="visible"/>
                                      </p:to>
                                    </p:set>
                                    <p:animEffect transition="in" filter="fade">
                                      <p:cBhvr>
                                        <p:cTn id="69" dur="2000"/>
                                        <p:tgtEl>
                                          <p:spTgt spid="8507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85024"/>
                                        </p:tgtEl>
                                        <p:attrNameLst>
                                          <p:attrName>style.visibility</p:attrName>
                                        </p:attrNameLst>
                                      </p:cBhvr>
                                      <p:to>
                                        <p:strVal val="visible"/>
                                      </p:to>
                                    </p:set>
                                    <p:animEffect transition="in" filter="fade">
                                      <p:cBhvr>
                                        <p:cTn id="74" dur="2000"/>
                                        <p:tgtEl>
                                          <p:spTgt spid="85024"/>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85048"/>
                                        </p:tgtEl>
                                        <p:attrNameLst>
                                          <p:attrName>style.visibility</p:attrName>
                                        </p:attrNameLst>
                                      </p:cBhvr>
                                      <p:to>
                                        <p:strVal val="visible"/>
                                      </p:to>
                                    </p:set>
                                    <p:animEffect transition="in" filter="dissolve">
                                      <p:cBhvr>
                                        <p:cTn id="79" dur="500"/>
                                        <p:tgtEl>
                                          <p:spTgt spid="85048"/>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nodeType="clickEffect">
                                  <p:stCondLst>
                                    <p:cond delay="0"/>
                                  </p:stCondLst>
                                  <p:childTnLst>
                                    <p:set>
                                      <p:cBhvr>
                                        <p:cTn id="83" dur="1" fill="hold">
                                          <p:stCondLst>
                                            <p:cond delay="0"/>
                                          </p:stCondLst>
                                        </p:cTn>
                                        <p:tgtEl>
                                          <p:spTgt spid="85028"/>
                                        </p:tgtEl>
                                        <p:attrNameLst>
                                          <p:attrName>style.visibility</p:attrName>
                                        </p:attrNameLst>
                                      </p:cBhvr>
                                      <p:to>
                                        <p:strVal val="visible"/>
                                      </p:to>
                                    </p:set>
                                    <p:animEffect transition="in" filter="fade">
                                      <p:cBhvr>
                                        <p:cTn id="84" dur="1000"/>
                                        <p:tgtEl>
                                          <p:spTgt spid="85028"/>
                                        </p:tgtEl>
                                      </p:cBhvr>
                                    </p:animEffect>
                                    <p:anim calcmode="lin" valueType="num">
                                      <p:cBhvr>
                                        <p:cTn id="85" dur="1000" fill="hold"/>
                                        <p:tgtEl>
                                          <p:spTgt spid="85028"/>
                                        </p:tgtEl>
                                        <p:attrNameLst>
                                          <p:attrName>ppt_x</p:attrName>
                                        </p:attrNameLst>
                                      </p:cBhvr>
                                      <p:tavLst>
                                        <p:tav tm="0">
                                          <p:val>
                                            <p:strVal val="#ppt_x"/>
                                          </p:val>
                                        </p:tav>
                                        <p:tav tm="100000">
                                          <p:val>
                                            <p:strVal val="#ppt_x"/>
                                          </p:val>
                                        </p:tav>
                                      </p:tavLst>
                                    </p:anim>
                                    <p:anim calcmode="lin" valueType="num">
                                      <p:cBhvr>
                                        <p:cTn id="86" dur="1000" fill="hold"/>
                                        <p:tgtEl>
                                          <p:spTgt spid="85028"/>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85036"/>
                                        </p:tgtEl>
                                        <p:attrNameLst>
                                          <p:attrName>style.visibility</p:attrName>
                                        </p:attrNameLst>
                                      </p:cBhvr>
                                      <p:to>
                                        <p:strVal val="visible"/>
                                      </p:to>
                                    </p:set>
                                    <p:animEffect transition="in" filter="fade">
                                      <p:cBhvr>
                                        <p:cTn id="91" dur="2000"/>
                                        <p:tgtEl>
                                          <p:spTgt spid="8503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85037"/>
                                        </p:tgtEl>
                                        <p:attrNameLst>
                                          <p:attrName>style.visibility</p:attrName>
                                        </p:attrNameLst>
                                      </p:cBhvr>
                                      <p:to>
                                        <p:strVal val="visible"/>
                                      </p:to>
                                    </p:set>
                                    <p:animEffect transition="in" filter="fade">
                                      <p:cBhvr>
                                        <p:cTn id="94" dur="2000"/>
                                        <p:tgtEl>
                                          <p:spTgt spid="85037"/>
                                        </p:tgtEl>
                                      </p:cBhvr>
                                    </p:animEffect>
                                  </p:childTnLst>
                                </p:cTn>
                              </p:par>
                            </p:childTnLst>
                          </p:cTn>
                        </p:par>
                      </p:childTnLst>
                    </p:cTn>
                  </p:par>
                  <p:par>
                    <p:cTn id="95" fill="hold">
                      <p:stCondLst>
                        <p:cond delay="indefinite"/>
                      </p:stCondLst>
                      <p:childTnLst>
                        <p:par>
                          <p:cTn id="96" fill="hold">
                            <p:stCondLst>
                              <p:cond delay="0"/>
                            </p:stCondLst>
                            <p:childTnLst>
                              <p:par>
                                <p:cTn id="97" presetID="0" presetClass="path" presetSubtype="0" accel="50000" decel="50000" fill="hold" grpId="1" nodeType="clickEffect">
                                  <p:stCondLst>
                                    <p:cond delay="0"/>
                                  </p:stCondLst>
                                  <p:childTnLst>
                                    <p:animMotion origin="layout" path="M -0.00173 0.00324 L 0.0816 0.00324 " pathEditMode="relative" ptsTypes="AA">
                                      <p:cBhvr>
                                        <p:cTn id="98" dur="2000" fill="hold"/>
                                        <p:tgtEl>
                                          <p:spTgt spid="85037"/>
                                        </p:tgtEl>
                                        <p:attrNameLst>
                                          <p:attrName>ppt_x</p:attrName>
                                          <p:attrName>ppt_y</p:attrName>
                                        </p:attrNameLst>
                                      </p:cBhvr>
                                    </p:animMotion>
                                  </p:childTnLst>
                                </p:cTn>
                              </p:par>
                            </p:childTnLst>
                          </p:cTn>
                        </p:par>
                        <p:par>
                          <p:cTn id="99" fill="hold">
                            <p:stCondLst>
                              <p:cond delay="2000"/>
                            </p:stCondLst>
                            <p:childTnLst>
                              <p:par>
                                <p:cTn id="100" presetID="9" presetClass="exit" presetSubtype="0" fill="hold" grpId="2" nodeType="afterEffect">
                                  <p:stCondLst>
                                    <p:cond delay="0"/>
                                  </p:stCondLst>
                                  <p:childTnLst>
                                    <p:animEffect transition="out" filter="dissolve">
                                      <p:cBhvr>
                                        <p:cTn id="101" dur="500"/>
                                        <p:tgtEl>
                                          <p:spTgt spid="85037"/>
                                        </p:tgtEl>
                                      </p:cBhvr>
                                    </p:animEffect>
                                    <p:set>
                                      <p:cBhvr>
                                        <p:cTn id="102" dur="1" fill="hold">
                                          <p:stCondLst>
                                            <p:cond delay="499"/>
                                          </p:stCondLst>
                                        </p:cTn>
                                        <p:tgtEl>
                                          <p:spTgt spid="85037"/>
                                        </p:tgtEl>
                                        <p:attrNameLst>
                                          <p:attrName>style.visibility</p:attrName>
                                        </p:attrNameLst>
                                      </p:cBhvr>
                                      <p:to>
                                        <p:strVal val="hidden"/>
                                      </p:to>
                                    </p:set>
                                  </p:childTnLst>
                                </p:cTn>
                              </p:par>
                              <p:par>
                                <p:cTn id="103" presetID="10" presetClass="entr" presetSubtype="0" fill="hold" grpId="0" nodeType="withEffect">
                                  <p:stCondLst>
                                    <p:cond delay="0"/>
                                  </p:stCondLst>
                                  <p:childTnLst>
                                    <p:set>
                                      <p:cBhvr>
                                        <p:cTn id="104" dur="1" fill="hold">
                                          <p:stCondLst>
                                            <p:cond delay="0"/>
                                          </p:stCondLst>
                                        </p:cTn>
                                        <p:tgtEl>
                                          <p:spTgt spid="85081"/>
                                        </p:tgtEl>
                                        <p:attrNameLst>
                                          <p:attrName>style.visibility</p:attrName>
                                        </p:attrNameLst>
                                      </p:cBhvr>
                                      <p:to>
                                        <p:strVal val="visible"/>
                                      </p:to>
                                    </p:set>
                                    <p:animEffect transition="in" filter="fade">
                                      <p:cBhvr>
                                        <p:cTn id="105" dur="2000"/>
                                        <p:tgtEl>
                                          <p:spTgt spid="8508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85068"/>
                                        </p:tgtEl>
                                        <p:attrNameLst>
                                          <p:attrName>style.visibility</p:attrName>
                                        </p:attrNameLst>
                                      </p:cBhvr>
                                      <p:to>
                                        <p:strVal val="visible"/>
                                      </p:to>
                                    </p:set>
                                    <p:animEffect transition="in" filter="fade">
                                      <p:cBhvr>
                                        <p:cTn id="110" dur="2000"/>
                                        <p:tgtEl>
                                          <p:spTgt spid="85068"/>
                                        </p:tgtEl>
                                      </p:cBhvr>
                                    </p:animEffect>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85066"/>
                                        </p:tgtEl>
                                        <p:attrNameLst>
                                          <p:attrName>style.visibility</p:attrName>
                                        </p:attrNameLst>
                                      </p:cBhvr>
                                      <p:to>
                                        <p:strVal val="visible"/>
                                      </p:to>
                                    </p:set>
                                    <p:animEffect transition="in" filter="fade">
                                      <p:cBhvr>
                                        <p:cTn id="115" dur="1000"/>
                                        <p:tgtEl>
                                          <p:spTgt spid="85066"/>
                                        </p:tgtEl>
                                      </p:cBhvr>
                                    </p:animEffect>
                                    <p:anim calcmode="lin" valueType="num">
                                      <p:cBhvr>
                                        <p:cTn id="116" dur="1000" fill="hold"/>
                                        <p:tgtEl>
                                          <p:spTgt spid="85066"/>
                                        </p:tgtEl>
                                        <p:attrNameLst>
                                          <p:attrName>ppt_x</p:attrName>
                                        </p:attrNameLst>
                                      </p:cBhvr>
                                      <p:tavLst>
                                        <p:tav tm="0">
                                          <p:val>
                                            <p:strVal val="#ppt_x"/>
                                          </p:val>
                                        </p:tav>
                                        <p:tav tm="100000">
                                          <p:val>
                                            <p:strVal val="#ppt_x"/>
                                          </p:val>
                                        </p:tav>
                                      </p:tavLst>
                                    </p:anim>
                                    <p:anim calcmode="lin" valueType="num">
                                      <p:cBhvr>
                                        <p:cTn id="117" dur="1000" fill="hold"/>
                                        <p:tgtEl>
                                          <p:spTgt spid="85066"/>
                                        </p:tgtEl>
                                        <p:attrNameLst>
                                          <p:attrName>ppt_y</p:attrName>
                                        </p:attrNameLst>
                                      </p:cBhvr>
                                      <p:tavLst>
                                        <p:tav tm="0">
                                          <p:val>
                                            <p:strVal val="#ppt_y+.1"/>
                                          </p:val>
                                        </p:tav>
                                        <p:tav tm="100000">
                                          <p:val>
                                            <p:strVal val="#ppt_y"/>
                                          </p:val>
                                        </p:tav>
                                      </p:tavLst>
                                    </p:anim>
                                  </p:childTnLst>
                                </p:cTn>
                              </p:par>
                            </p:childTnLst>
                          </p:cTn>
                        </p:par>
                        <p:par>
                          <p:cTn id="118" fill="hold">
                            <p:stCondLst>
                              <p:cond delay="1000"/>
                            </p:stCondLst>
                            <p:childTnLst>
                              <p:par>
                                <p:cTn id="119" presetID="39" presetClass="entr" presetSubtype="0" accel="100000" fill="hold" grpId="0" nodeType="afterEffect">
                                  <p:stCondLst>
                                    <p:cond delay="0"/>
                                  </p:stCondLst>
                                  <p:childTnLst>
                                    <p:set>
                                      <p:cBhvr>
                                        <p:cTn id="120" dur="1" fill="hold">
                                          <p:stCondLst>
                                            <p:cond delay="0"/>
                                          </p:stCondLst>
                                        </p:cTn>
                                        <p:tgtEl>
                                          <p:spTgt spid="85025"/>
                                        </p:tgtEl>
                                        <p:attrNameLst>
                                          <p:attrName>style.visibility</p:attrName>
                                        </p:attrNameLst>
                                      </p:cBhvr>
                                      <p:to>
                                        <p:strVal val="visible"/>
                                      </p:to>
                                    </p:set>
                                    <p:anim calcmode="lin" valueType="num">
                                      <p:cBhvr>
                                        <p:cTn id="121" dur="500" fill="hold"/>
                                        <p:tgtEl>
                                          <p:spTgt spid="85025"/>
                                        </p:tgtEl>
                                        <p:attrNameLst>
                                          <p:attrName>ppt_h</p:attrName>
                                        </p:attrNameLst>
                                      </p:cBhvr>
                                      <p:tavLst>
                                        <p:tav tm="0">
                                          <p:val>
                                            <p:strVal val="#ppt_h/20"/>
                                          </p:val>
                                        </p:tav>
                                        <p:tav tm="50000">
                                          <p:val>
                                            <p:strVal val="#ppt_h/20"/>
                                          </p:val>
                                        </p:tav>
                                        <p:tav tm="100000">
                                          <p:val>
                                            <p:strVal val="#ppt_h"/>
                                          </p:val>
                                        </p:tav>
                                      </p:tavLst>
                                    </p:anim>
                                    <p:anim calcmode="lin" valueType="num">
                                      <p:cBhvr>
                                        <p:cTn id="122" dur="500" fill="hold"/>
                                        <p:tgtEl>
                                          <p:spTgt spid="85025"/>
                                        </p:tgtEl>
                                        <p:attrNameLst>
                                          <p:attrName>ppt_w</p:attrName>
                                        </p:attrNameLst>
                                      </p:cBhvr>
                                      <p:tavLst>
                                        <p:tav tm="0">
                                          <p:val>
                                            <p:strVal val="#ppt_w+.3"/>
                                          </p:val>
                                        </p:tav>
                                        <p:tav tm="50000">
                                          <p:val>
                                            <p:strVal val="#ppt_w+.3"/>
                                          </p:val>
                                        </p:tav>
                                        <p:tav tm="100000">
                                          <p:val>
                                            <p:strVal val="#ppt_w"/>
                                          </p:val>
                                        </p:tav>
                                      </p:tavLst>
                                    </p:anim>
                                    <p:anim calcmode="lin" valueType="num">
                                      <p:cBhvr>
                                        <p:cTn id="123" dur="500" fill="hold"/>
                                        <p:tgtEl>
                                          <p:spTgt spid="85025"/>
                                        </p:tgtEl>
                                        <p:attrNameLst>
                                          <p:attrName>ppt_x</p:attrName>
                                        </p:attrNameLst>
                                      </p:cBhvr>
                                      <p:tavLst>
                                        <p:tav tm="0">
                                          <p:val>
                                            <p:strVal val="#ppt_x-.3"/>
                                          </p:val>
                                        </p:tav>
                                        <p:tav tm="50000">
                                          <p:val>
                                            <p:strVal val="#ppt_x"/>
                                          </p:val>
                                        </p:tav>
                                        <p:tav tm="100000">
                                          <p:val>
                                            <p:strVal val="#ppt_x"/>
                                          </p:val>
                                        </p:tav>
                                      </p:tavLst>
                                    </p:anim>
                                    <p:anim calcmode="lin" valueType="num">
                                      <p:cBhvr>
                                        <p:cTn id="124" dur="500" fill="hold"/>
                                        <p:tgtEl>
                                          <p:spTgt spid="85025"/>
                                        </p:tgtEl>
                                        <p:attrNameLst>
                                          <p:attrName>ppt_y</p:attrName>
                                        </p:attrNameLst>
                                      </p:cBhvr>
                                      <p:tavLst>
                                        <p:tav tm="0">
                                          <p:val>
                                            <p:strVal val="#ppt_y"/>
                                          </p:val>
                                        </p:tav>
                                        <p:tav tm="100000">
                                          <p:val>
                                            <p:strVal val="#ppt_y"/>
                                          </p:val>
                                        </p:tav>
                                      </p:tavLst>
                                    </p:anim>
                                  </p:childTnLst>
                                </p:cTn>
                              </p:par>
                              <p:par>
                                <p:cTn id="125" presetID="39" presetClass="entr" presetSubtype="0" accel="100000" fill="hold" nodeType="withEffect">
                                  <p:stCondLst>
                                    <p:cond delay="0"/>
                                  </p:stCondLst>
                                  <p:childTnLst>
                                    <p:set>
                                      <p:cBhvr>
                                        <p:cTn id="126" dur="1" fill="hold">
                                          <p:stCondLst>
                                            <p:cond delay="0"/>
                                          </p:stCondLst>
                                        </p:cTn>
                                        <p:tgtEl>
                                          <p:spTgt spid="85038"/>
                                        </p:tgtEl>
                                        <p:attrNameLst>
                                          <p:attrName>style.visibility</p:attrName>
                                        </p:attrNameLst>
                                      </p:cBhvr>
                                      <p:to>
                                        <p:strVal val="visible"/>
                                      </p:to>
                                    </p:set>
                                    <p:anim calcmode="lin" valueType="num">
                                      <p:cBhvr>
                                        <p:cTn id="127" dur="500" fill="hold"/>
                                        <p:tgtEl>
                                          <p:spTgt spid="85038"/>
                                        </p:tgtEl>
                                        <p:attrNameLst>
                                          <p:attrName>ppt_h</p:attrName>
                                        </p:attrNameLst>
                                      </p:cBhvr>
                                      <p:tavLst>
                                        <p:tav tm="0">
                                          <p:val>
                                            <p:strVal val="#ppt_h/20"/>
                                          </p:val>
                                        </p:tav>
                                        <p:tav tm="50000">
                                          <p:val>
                                            <p:strVal val="#ppt_h/20"/>
                                          </p:val>
                                        </p:tav>
                                        <p:tav tm="100000">
                                          <p:val>
                                            <p:strVal val="#ppt_h"/>
                                          </p:val>
                                        </p:tav>
                                      </p:tavLst>
                                    </p:anim>
                                    <p:anim calcmode="lin" valueType="num">
                                      <p:cBhvr>
                                        <p:cTn id="128" dur="500" fill="hold"/>
                                        <p:tgtEl>
                                          <p:spTgt spid="85038"/>
                                        </p:tgtEl>
                                        <p:attrNameLst>
                                          <p:attrName>ppt_w</p:attrName>
                                        </p:attrNameLst>
                                      </p:cBhvr>
                                      <p:tavLst>
                                        <p:tav tm="0">
                                          <p:val>
                                            <p:strVal val="#ppt_w+.3"/>
                                          </p:val>
                                        </p:tav>
                                        <p:tav tm="50000">
                                          <p:val>
                                            <p:strVal val="#ppt_w+.3"/>
                                          </p:val>
                                        </p:tav>
                                        <p:tav tm="100000">
                                          <p:val>
                                            <p:strVal val="#ppt_w"/>
                                          </p:val>
                                        </p:tav>
                                      </p:tavLst>
                                    </p:anim>
                                    <p:anim calcmode="lin" valueType="num">
                                      <p:cBhvr>
                                        <p:cTn id="129" dur="500" fill="hold"/>
                                        <p:tgtEl>
                                          <p:spTgt spid="85038"/>
                                        </p:tgtEl>
                                        <p:attrNameLst>
                                          <p:attrName>ppt_x</p:attrName>
                                        </p:attrNameLst>
                                      </p:cBhvr>
                                      <p:tavLst>
                                        <p:tav tm="0">
                                          <p:val>
                                            <p:strVal val="#ppt_x-.3"/>
                                          </p:val>
                                        </p:tav>
                                        <p:tav tm="50000">
                                          <p:val>
                                            <p:strVal val="#ppt_x"/>
                                          </p:val>
                                        </p:tav>
                                        <p:tav tm="100000">
                                          <p:val>
                                            <p:strVal val="#ppt_x"/>
                                          </p:val>
                                        </p:tav>
                                      </p:tavLst>
                                    </p:anim>
                                    <p:anim calcmode="lin" valueType="num">
                                      <p:cBhvr>
                                        <p:cTn id="130" dur="500" fill="hold"/>
                                        <p:tgtEl>
                                          <p:spTgt spid="85038"/>
                                        </p:tgtEl>
                                        <p:attrNameLst>
                                          <p:attrName>ppt_y</p:attrName>
                                        </p:attrNameLst>
                                      </p:cBhvr>
                                      <p:tavLst>
                                        <p:tav tm="0">
                                          <p:val>
                                            <p:strVal val="#ppt_y"/>
                                          </p:val>
                                        </p:tav>
                                        <p:tav tm="100000">
                                          <p:val>
                                            <p:strVal val="#ppt_y"/>
                                          </p:val>
                                        </p:tav>
                                      </p:tavLst>
                                    </p:anim>
                                  </p:childTnLst>
                                </p:cTn>
                              </p:par>
                              <p:par>
                                <p:cTn id="131" presetID="1" presetClass="entr" presetSubtype="0" fill="hold" grpId="0" nodeType="withEffect">
                                  <p:stCondLst>
                                    <p:cond delay="0"/>
                                  </p:stCondLst>
                                  <p:childTnLst>
                                    <p:set>
                                      <p:cBhvr>
                                        <p:cTn id="132" dur="1" fill="hold">
                                          <p:stCondLst>
                                            <p:cond delay="0"/>
                                          </p:stCondLst>
                                        </p:cTn>
                                        <p:tgtEl>
                                          <p:spTgt spid="85083"/>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85069"/>
                                        </p:tgtEl>
                                        <p:attrNameLst>
                                          <p:attrName>style.visibility</p:attrName>
                                        </p:attrNameLst>
                                      </p:cBhvr>
                                      <p:to>
                                        <p:strVal val="visible"/>
                                      </p:to>
                                    </p:set>
                                    <p:animEffect transition="in" filter="fade">
                                      <p:cBhvr>
                                        <p:cTn id="137" dur="1000"/>
                                        <p:tgtEl>
                                          <p:spTgt spid="85069"/>
                                        </p:tgtEl>
                                      </p:cBhvr>
                                    </p:animEffect>
                                    <p:anim calcmode="lin" valueType="num">
                                      <p:cBhvr>
                                        <p:cTn id="138" dur="1000" fill="hold"/>
                                        <p:tgtEl>
                                          <p:spTgt spid="85069"/>
                                        </p:tgtEl>
                                        <p:attrNameLst>
                                          <p:attrName>ppt_x</p:attrName>
                                        </p:attrNameLst>
                                      </p:cBhvr>
                                      <p:tavLst>
                                        <p:tav tm="0">
                                          <p:val>
                                            <p:strVal val="#ppt_x"/>
                                          </p:val>
                                        </p:tav>
                                        <p:tav tm="100000">
                                          <p:val>
                                            <p:strVal val="#ppt_x"/>
                                          </p:val>
                                        </p:tav>
                                      </p:tavLst>
                                    </p:anim>
                                    <p:anim calcmode="lin" valueType="num">
                                      <p:cBhvr>
                                        <p:cTn id="139" dur="1000" fill="hold"/>
                                        <p:tgtEl>
                                          <p:spTgt spid="85069"/>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7" presetClass="entr" presetSubtype="0" fill="hold" grpId="0" nodeType="clickEffect">
                                  <p:stCondLst>
                                    <p:cond delay="0"/>
                                  </p:stCondLst>
                                  <p:childTnLst>
                                    <p:set>
                                      <p:cBhvr>
                                        <p:cTn id="143" dur="1" fill="hold">
                                          <p:stCondLst>
                                            <p:cond delay="0"/>
                                          </p:stCondLst>
                                        </p:cTn>
                                        <p:tgtEl>
                                          <p:spTgt spid="85070"/>
                                        </p:tgtEl>
                                        <p:attrNameLst>
                                          <p:attrName>style.visibility</p:attrName>
                                        </p:attrNameLst>
                                      </p:cBhvr>
                                      <p:to>
                                        <p:strVal val="visible"/>
                                      </p:to>
                                    </p:set>
                                    <p:animEffect transition="in" filter="fade">
                                      <p:cBhvr>
                                        <p:cTn id="144" dur="1000"/>
                                        <p:tgtEl>
                                          <p:spTgt spid="85070"/>
                                        </p:tgtEl>
                                      </p:cBhvr>
                                    </p:animEffect>
                                    <p:anim calcmode="lin" valueType="num">
                                      <p:cBhvr>
                                        <p:cTn id="145" dur="1000" fill="hold"/>
                                        <p:tgtEl>
                                          <p:spTgt spid="85070"/>
                                        </p:tgtEl>
                                        <p:attrNameLst>
                                          <p:attrName>ppt_x</p:attrName>
                                        </p:attrNameLst>
                                      </p:cBhvr>
                                      <p:tavLst>
                                        <p:tav tm="0">
                                          <p:val>
                                            <p:strVal val="#ppt_x"/>
                                          </p:val>
                                        </p:tav>
                                        <p:tav tm="100000">
                                          <p:val>
                                            <p:strVal val="#ppt_x"/>
                                          </p:val>
                                        </p:tav>
                                      </p:tavLst>
                                    </p:anim>
                                    <p:anim calcmode="lin" valueType="num">
                                      <p:cBhvr>
                                        <p:cTn id="146" dur="1000" fill="hold"/>
                                        <p:tgtEl>
                                          <p:spTgt spid="85070"/>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85045"/>
                                        </p:tgtEl>
                                        <p:attrNameLst>
                                          <p:attrName>style.visibility</p:attrName>
                                        </p:attrNameLst>
                                      </p:cBhvr>
                                      <p:to>
                                        <p:strVal val="visible"/>
                                      </p:to>
                                    </p:set>
                                    <p:animEffect transition="in" filter="fade">
                                      <p:cBhvr>
                                        <p:cTn id="151" dur="2000"/>
                                        <p:tgtEl>
                                          <p:spTgt spid="85045"/>
                                        </p:tgtEl>
                                      </p:cBhvr>
                                    </p:animEffect>
                                  </p:childTnLst>
                                </p:cTn>
                              </p:par>
                              <p:par>
                                <p:cTn id="152" presetID="1" presetClass="entr" presetSubtype="0" fill="hold" grpId="0" nodeType="withEffect">
                                  <p:stCondLst>
                                    <p:cond delay="0"/>
                                  </p:stCondLst>
                                  <p:childTnLst>
                                    <p:set>
                                      <p:cBhvr>
                                        <p:cTn id="153" dur="1" fill="hold">
                                          <p:stCondLst>
                                            <p:cond delay="0"/>
                                          </p:stCondLst>
                                        </p:cTn>
                                        <p:tgtEl>
                                          <p:spTgt spid="85082"/>
                                        </p:tgtEl>
                                        <p:attrNameLst>
                                          <p:attrName>style.visibility</p:attrName>
                                        </p:attrNameLst>
                                      </p:cBhvr>
                                      <p:to>
                                        <p:strVal val="visible"/>
                                      </p:to>
                                    </p:set>
                                  </p:childTnLst>
                                </p:cTn>
                              </p:par>
                              <p:par>
                                <p:cTn id="154" presetID="1" presetClass="exit" presetSubtype="0" fill="hold" grpId="1" nodeType="withEffect">
                                  <p:stCondLst>
                                    <p:cond delay="0"/>
                                  </p:stCondLst>
                                  <p:childTnLst>
                                    <p:set>
                                      <p:cBhvr>
                                        <p:cTn id="155" dur="1" fill="hold">
                                          <p:stCondLst>
                                            <p:cond delay="0"/>
                                          </p:stCondLst>
                                        </p:cTn>
                                        <p:tgtEl>
                                          <p:spTgt spid="85083"/>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25" presetClass="entr" presetSubtype="0" fill="hold" nodeType="clickEffect">
                                  <p:stCondLst>
                                    <p:cond delay="0"/>
                                  </p:stCondLst>
                                  <p:childTnLst>
                                    <p:set>
                                      <p:cBhvr>
                                        <p:cTn id="159" dur="1" fill="hold">
                                          <p:stCondLst>
                                            <p:cond delay="0"/>
                                          </p:stCondLst>
                                        </p:cTn>
                                        <p:tgtEl>
                                          <p:spTgt spid="85071"/>
                                        </p:tgtEl>
                                        <p:attrNameLst>
                                          <p:attrName>style.visibility</p:attrName>
                                        </p:attrNameLst>
                                      </p:cBhvr>
                                      <p:to>
                                        <p:strVal val="visible"/>
                                      </p:to>
                                    </p:set>
                                    <p:anim calcmode="lin" valueType="num">
                                      <p:cBhvr>
                                        <p:cTn id="160" dur="500" decel="50000" fill="hold">
                                          <p:stCondLst>
                                            <p:cond delay="0"/>
                                          </p:stCondLst>
                                        </p:cTn>
                                        <p:tgtEl>
                                          <p:spTgt spid="85071"/>
                                        </p:tgtEl>
                                        <p:attrNameLst>
                                          <p:attrName>style.rotation</p:attrName>
                                        </p:attrNameLst>
                                      </p:cBhvr>
                                      <p:tavLst>
                                        <p:tav tm="0">
                                          <p:val>
                                            <p:fltVal val="-90"/>
                                          </p:val>
                                        </p:tav>
                                        <p:tav tm="100000">
                                          <p:val>
                                            <p:fltVal val="0"/>
                                          </p:val>
                                        </p:tav>
                                      </p:tavLst>
                                    </p:anim>
                                    <p:anim calcmode="lin" valueType="num">
                                      <p:cBhvr>
                                        <p:cTn id="161" dur="500" decel="50000" fill="hold">
                                          <p:stCondLst>
                                            <p:cond delay="0"/>
                                          </p:stCondLst>
                                        </p:cTn>
                                        <p:tgtEl>
                                          <p:spTgt spid="85071"/>
                                        </p:tgtEl>
                                        <p:attrNameLst>
                                          <p:attrName>ppt_w</p:attrName>
                                        </p:attrNameLst>
                                      </p:cBhvr>
                                      <p:tavLst>
                                        <p:tav tm="0">
                                          <p:val>
                                            <p:strVal val="#ppt_w"/>
                                          </p:val>
                                        </p:tav>
                                        <p:tav tm="100000">
                                          <p:val>
                                            <p:strVal val="#ppt_w*.05"/>
                                          </p:val>
                                        </p:tav>
                                      </p:tavLst>
                                    </p:anim>
                                    <p:anim calcmode="lin" valueType="num">
                                      <p:cBhvr>
                                        <p:cTn id="162" dur="500" accel="50000" fill="hold">
                                          <p:stCondLst>
                                            <p:cond delay="500"/>
                                          </p:stCondLst>
                                        </p:cTn>
                                        <p:tgtEl>
                                          <p:spTgt spid="85071"/>
                                        </p:tgtEl>
                                        <p:attrNameLst>
                                          <p:attrName>ppt_w</p:attrName>
                                        </p:attrNameLst>
                                      </p:cBhvr>
                                      <p:tavLst>
                                        <p:tav tm="0">
                                          <p:val>
                                            <p:strVal val="#ppt_w*.05"/>
                                          </p:val>
                                        </p:tav>
                                        <p:tav tm="100000">
                                          <p:val>
                                            <p:strVal val="#ppt_w"/>
                                          </p:val>
                                        </p:tav>
                                      </p:tavLst>
                                    </p:anim>
                                    <p:anim calcmode="lin" valueType="num">
                                      <p:cBhvr>
                                        <p:cTn id="163" dur="1000" fill="hold"/>
                                        <p:tgtEl>
                                          <p:spTgt spid="85071"/>
                                        </p:tgtEl>
                                        <p:attrNameLst>
                                          <p:attrName>ppt_h</p:attrName>
                                        </p:attrNameLst>
                                      </p:cBhvr>
                                      <p:tavLst>
                                        <p:tav tm="0">
                                          <p:val>
                                            <p:strVal val="#ppt_h"/>
                                          </p:val>
                                        </p:tav>
                                        <p:tav tm="100000">
                                          <p:val>
                                            <p:strVal val="#ppt_h"/>
                                          </p:val>
                                        </p:tav>
                                      </p:tavLst>
                                    </p:anim>
                                    <p:anim calcmode="lin" valueType="num">
                                      <p:cBhvr>
                                        <p:cTn id="164" dur="500" decel="50000" fill="hold">
                                          <p:stCondLst>
                                            <p:cond delay="0"/>
                                          </p:stCondLst>
                                        </p:cTn>
                                        <p:tgtEl>
                                          <p:spTgt spid="85071"/>
                                        </p:tgtEl>
                                        <p:attrNameLst>
                                          <p:attrName>ppt_x</p:attrName>
                                        </p:attrNameLst>
                                      </p:cBhvr>
                                      <p:tavLst>
                                        <p:tav tm="0">
                                          <p:val>
                                            <p:strVal val="#ppt_x+.4"/>
                                          </p:val>
                                        </p:tav>
                                        <p:tav tm="100000">
                                          <p:val>
                                            <p:strVal val="#ppt_x"/>
                                          </p:val>
                                        </p:tav>
                                      </p:tavLst>
                                    </p:anim>
                                    <p:anim calcmode="lin" valueType="num">
                                      <p:cBhvr>
                                        <p:cTn id="165" dur="500" decel="50000" fill="hold">
                                          <p:stCondLst>
                                            <p:cond delay="0"/>
                                          </p:stCondLst>
                                        </p:cTn>
                                        <p:tgtEl>
                                          <p:spTgt spid="85071"/>
                                        </p:tgtEl>
                                        <p:attrNameLst>
                                          <p:attrName>ppt_y</p:attrName>
                                        </p:attrNameLst>
                                      </p:cBhvr>
                                      <p:tavLst>
                                        <p:tav tm="0">
                                          <p:val>
                                            <p:strVal val="#ppt_y-.2"/>
                                          </p:val>
                                        </p:tav>
                                        <p:tav tm="100000">
                                          <p:val>
                                            <p:strVal val="#ppt_y+.1"/>
                                          </p:val>
                                        </p:tav>
                                      </p:tavLst>
                                    </p:anim>
                                    <p:anim calcmode="lin" valueType="num">
                                      <p:cBhvr>
                                        <p:cTn id="166" dur="500" accel="50000" fill="hold">
                                          <p:stCondLst>
                                            <p:cond delay="500"/>
                                          </p:stCondLst>
                                        </p:cTn>
                                        <p:tgtEl>
                                          <p:spTgt spid="85071"/>
                                        </p:tgtEl>
                                        <p:attrNameLst>
                                          <p:attrName>ppt_y</p:attrName>
                                        </p:attrNameLst>
                                      </p:cBhvr>
                                      <p:tavLst>
                                        <p:tav tm="0">
                                          <p:val>
                                            <p:strVal val="#ppt_y+.1"/>
                                          </p:val>
                                        </p:tav>
                                        <p:tav tm="100000">
                                          <p:val>
                                            <p:strVal val="#ppt_y"/>
                                          </p:val>
                                        </p:tav>
                                      </p:tavLst>
                                    </p:anim>
                                    <p:animEffect transition="in" filter="fade">
                                      <p:cBhvr>
                                        <p:cTn id="167" dur="1000" decel="50000">
                                          <p:stCondLst>
                                            <p:cond delay="0"/>
                                          </p:stCondLst>
                                        </p:cTn>
                                        <p:tgtEl>
                                          <p:spTgt spid="85071"/>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0" fill="hold" grpId="0" nodeType="clickEffect">
                                  <p:stCondLst>
                                    <p:cond delay="0"/>
                                  </p:stCondLst>
                                  <p:childTnLst>
                                    <p:set>
                                      <p:cBhvr>
                                        <p:cTn id="171" dur="1" fill="hold">
                                          <p:stCondLst>
                                            <p:cond delay="0"/>
                                          </p:stCondLst>
                                        </p:cTn>
                                        <p:tgtEl>
                                          <p:spTgt spid="85077"/>
                                        </p:tgtEl>
                                        <p:attrNameLst>
                                          <p:attrName>style.visibility</p:attrName>
                                        </p:attrNameLst>
                                      </p:cBhvr>
                                      <p:to>
                                        <p:strVal val="visible"/>
                                      </p:to>
                                    </p:set>
                                    <p:anim calcmode="lin" valueType="num">
                                      <p:cBhvr>
                                        <p:cTn id="172" dur="500" fill="hold"/>
                                        <p:tgtEl>
                                          <p:spTgt spid="85077"/>
                                        </p:tgtEl>
                                        <p:attrNameLst>
                                          <p:attrName>ppt_w</p:attrName>
                                        </p:attrNameLst>
                                      </p:cBhvr>
                                      <p:tavLst>
                                        <p:tav tm="0">
                                          <p:val>
                                            <p:fltVal val="0"/>
                                          </p:val>
                                        </p:tav>
                                        <p:tav tm="100000">
                                          <p:val>
                                            <p:strVal val="#ppt_w"/>
                                          </p:val>
                                        </p:tav>
                                      </p:tavLst>
                                    </p:anim>
                                    <p:anim calcmode="lin" valueType="num">
                                      <p:cBhvr>
                                        <p:cTn id="173" dur="500" fill="hold"/>
                                        <p:tgtEl>
                                          <p:spTgt spid="85077"/>
                                        </p:tgtEl>
                                        <p:attrNameLst>
                                          <p:attrName>ppt_h</p:attrName>
                                        </p:attrNameLst>
                                      </p:cBhvr>
                                      <p:tavLst>
                                        <p:tav tm="0">
                                          <p:val>
                                            <p:fltVal val="0"/>
                                          </p:val>
                                        </p:tav>
                                        <p:tav tm="100000">
                                          <p:val>
                                            <p:strVal val="#ppt_h"/>
                                          </p:val>
                                        </p:tav>
                                      </p:tavLst>
                                    </p:anim>
                                    <p:animEffect transition="in" filter="fade">
                                      <p:cBhvr>
                                        <p:cTn id="174" dur="500"/>
                                        <p:tgtEl>
                                          <p:spTgt spid="85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5" grpId="0"/>
      <p:bldP spid="85012" grpId="0" animBg="1"/>
      <p:bldP spid="85013" grpId="0" animBg="1"/>
      <p:bldP spid="85023" grpId="0" animBg="1"/>
      <p:bldP spid="85024" grpId="0"/>
      <p:bldP spid="85025" grpId="0" animBg="1"/>
      <p:bldP spid="85026" grpId="0"/>
      <p:bldP spid="85027" grpId="0"/>
      <p:bldP spid="85036" grpId="0" animBg="1"/>
      <p:bldP spid="85037" grpId="0" animBg="1"/>
      <p:bldP spid="85037" grpId="1" animBg="1"/>
      <p:bldP spid="85037" grpId="2" animBg="1"/>
      <p:bldP spid="85066" grpId="0"/>
      <p:bldP spid="85067" grpId="0"/>
      <p:bldP spid="85068" grpId="0" animBg="1"/>
      <p:bldP spid="85069" grpId="0"/>
      <p:bldP spid="85070" grpId="0"/>
      <p:bldP spid="85077" grpId="0"/>
      <p:bldP spid="85081" grpId="0" animBg="1"/>
      <p:bldP spid="85082" grpId="0"/>
      <p:bldP spid="85083" grpId="0" animBg="1"/>
      <p:bldP spid="85083" grpId="1" animBg="1"/>
      <p:bldP spid="85084" grpId="0"/>
      <p:bldP spid="8508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59491"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959492" name="Text Box 4"/>
          <p:cNvSpPr txBox="1">
            <a:spLocks noChangeArrowheads="1"/>
          </p:cNvSpPr>
          <p:nvPr/>
        </p:nvSpPr>
        <p:spPr bwMode="auto">
          <a:xfrm>
            <a:off x="609600" y="4724400"/>
            <a:ext cx="3886200" cy="968375"/>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lnSpc>
                <a:spcPct val="90000"/>
              </a:lnSpc>
            </a:pPr>
            <a:r>
              <a:rPr lang="en-US" sz="3200">
                <a:solidFill>
                  <a:srgbClr val="FFFF00"/>
                </a:solidFill>
                <a:latin typeface="Arial Black" pitchFamily="34" charset="0"/>
              </a:rPr>
              <a:t>Central</a:t>
            </a:r>
          </a:p>
          <a:p>
            <a:pPr algn="ctr" eaLnBrk="0" hangingPunct="0">
              <a:lnSpc>
                <a:spcPct val="90000"/>
              </a:lnSpc>
            </a:pPr>
            <a:r>
              <a:rPr lang="en-US" sz="3200">
                <a:solidFill>
                  <a:srgbClr val="FFFF00"/>
                </a:solidFill>
                <a:latin typeface="Arial Black" pitchFamily="34" charset="0"/>
              </a:rPr>
              <a:t>Atom</a:t>
            </a:r>
            <a:endParaRPr lang="en-US" sz="2400">
              <a:solidFill>
                <a:srgbClr val="FFFF00"/>
              </a:solidFill>
              <a:latin typeface="Times"/>
            </a:endParaRPr>
          </a:p>
        </p:txBody>
      </p:sp>
      <p:sp>
        <p:nvSpPr>
          <p:cNvPr id="959493" name="AutoShape 5"/>
          <p:cNvSpPr>
            <a:spLocks noChangeArrowheads="1"/>
          </p:cNvSpPr>
          <p:nvPr/>
        </p:nvSpPr>
        <p:spPr bwMode="auto">
          <a:xfrm rot="18931461">
            <a:off x="3276600" y="4191000"/>
            <a:ext cx="1447800" cy="314325"/>
          </a:xfrm>
          <a:prstGeom prst="rightArrow">
            <a:avLst>
              <a:gd name="adj1" fmla="val 50000"/>
              <a:gd name="adj2" fmla="val 115152"/>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ransition advTm="1000">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t>Hybrid Orbitals</a:t>
            </a:r>
          </a:p>
        </p:txBody>
      </p:sp>
      <p:sp>
        <p:nvSpPr>
          <p:cNvPr id="86019" name="Text Box 3"/>
          <p:cNvSpPr txBox="1">
            <a:spLocks noChangeArrowheads="1"/>
          </p:cNvSpPr>
          <p:nvPr/>
        </p:nvSpPr>
        <p:spPr bwMode="auto">
          <a:xfrm>
            <a:off x="4479925" y="1560513"/>
            <a:ext cx="2432050" cy="366712"/>
          </a:xfrm>
          <a:prstGeom prst="rect">
            <a:avLst/>
          </a:prstGeom>
          <a:noFill/>
          <a:ln w="9525">
            <a:noFill/>
            <a:miter lim="800000"/>
            <a:headEnd/>
            <a:tailEnd/>
          </a:ln>
          <a:effectLst/>
        </p:spPr>
        <p:txBody>
          <a:bodyPr wrap="none">
            <a:spAutoFit/>
          </a:bodyPr>
          <a:lstStyle/>
          <a:p>
            <a:r>
              <a:rPr lang="en-US"/>
              <a:t>Ground-state Be atom</a:t>
            </a:r>
          </a:p>
        </p:txBody>
      </p:sp>
      <p:grpSp>
        <p:nvGrpSpPr>
          <p:cNvPr id="86020" name="Group 4"/>
          <p:cNvGrpSpPr>
            <a:grpSpLocks/>
          </p:cNvGrpSpPr>
          <p:nvPr/>
        </p:nvGrpSpPr>
        <p:grpSpPr bwMode="auto">
          <a:xfrm>
            <a:off x="1143000" y="1524000"/>
            <a:ext cx="2895600" cy="900113"/>
            <a:chOff x="720" y="960"/>
            <a:chExt cx="1824" cy="567"/>
          </a:xfrm>
        </p:grpSpPr>
        <p:sp>
          <p:nvSpPr>
            <p:cNvPr id="86021" name="Rectangle 5"/>
            <p:cNvSpPr>
              <a:spLocks noChangeArrowheads="1"/>
            </p:cNvSpPr>
            <p:nvPr/>
          </p:nvSpPr>
          <p:spPr bwMode="auto">
            <a:xfrm>
              <a:off x="720" y="960"/>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6022" name="Rectangle 6"/>
            <p:cNvSpPr>
              <a:spLocks noChangeArrowheads="1"/>
            </p:cNvSpPr>
            <p:nvPr/>
          </p:nvSpPr>
          <p:spPr bwMode="auto">
            <a:xfrm>
              <a:off x="1200" y="960"/>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6023" name="Rectangle 7"/>
            <p:cNvSpPr>
              <a:spLocks noChangeArrowheads="1"/>
            </p:cNvSpPr>
            <p:nvPr/>
          </p:nvSpPr>
          <p:spPr bwMode="auto">
            <a:xfrm>
              <a:off x="1680" y="960"/>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6024" name="Rectangle 8"/>
            <p:cNvSpPr>
              <a:spLocks noChangeArrowheads="1"/>
            </p:cNvSpPr>
            <p:nvPr/>
          </p:nvSpPr>
          <p:spPr bwMode="auto">
            <a:xfrm>
              <a:off x="1968" y="960"/>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6025" name="Rectangle 9"/>
            <p:cNvSpPr>
              <a:spLocks noChangeArrowheads="1"/>
            </p:cNvSpPr>
            <p:nvPr/>
          </p:nvSpPr>
          <p:spPr bwMode="auto">
            <a:xfrm>
              <a:off x="2256" y="960"/>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6026" name="Text Box 10"/>
            <p:cNvSpPr txBox="1">
              <a:spLocks noChangeArrowheads="1"/>
            </p:cNvSpPr>
            <p:nvPr/>
          </p:nvSpPr>
          <p:spPr bwMode="auto">
            <a:xfrm>
              <a:off x="720" y="1296"/>
              <a:ext cx="268" cy="231"/>
            </a:xfrm>
            <a:prstGeom prst="rect">
              <a:avLst/>
            </a:prstGeom>
            <a:noFill/>
            <a:ln w="9525">
              <a:noFill/>
              <a:miter lim="800000"/>
              <a:headEnd/>
              <a:tailEnd/>
            </a:ln>
            <a:effectLst/>
          </p:spPr>
          <p:txBody>
            <a:bodyPr wrap="none">
              <a:spAutoFit/>
            </a:bodyPr>
            <a:lstStyle/>
            <a:p>
              <a:r>
                <a:rPr lang="en-US"/>
                <a:t>1</a:t>
              </a:r>
              <a:r>
                <a:rPr lang="en-US" i="1"/>
                <a:t>s</a:t>
              </a:r>
            </a:p>
          </p:txBody>
        </p:sp>
        <p:sp>
          <p:nvSpPr>
            <p:cNvPr id="86027" name="Text Box 11"/>
            <p:cNvSpPr txBox="1">
              <a:spLocks noChangeArrowheads="1"/>
            </p:cNvSpPr>
            <p:nvPr/>
          </p:nvSpPr>
          <p:spPr bwMode="auto">
            <a:xfrm>
              <a:off x="1220" y="1296"/>
              <a:ext cx="268" cy="231"/>
            </a:xfrm>
            <a:prstGeom prst="rect">
              <a:avLst/>
            </a:prstGeom>
            <a:noFill/>
            <a:ln w="9525">
              <a:noFill/>
              <a:miter lim="800000"/>
              <a:headEnd/>
              <a:tailEnd/>
            </a:ln>
            <a:effectLst/>
          </p:spPr>
          <p:txBody>
            <a:bodyPr wrap="none">
              <a:spAutoFit/>
            </a:bodyPr>
            <a:lstStyle/>
            <a:p>
              <a:r>
                <a:rPr lang="en-US"/>
                <a:t>2</a:t>
              </a:r>
              <a:r>
                <a:rPr lang="en-US" i="1"/>
                <a:t>s</a:t>
              </a:r>
            </a:p>
          </p:txBody>
        </p:sp>
        <p:sp>
          <p:nvSpPr>
            <p:cNvPr id="86028" name="Text Box 12"/>
            <p:cNvSpPr txBox="1">
              <a:spLocks noChangeArrowheads="1"/>
            </p:cNvSpPr>
            <p:nvPr/>
          </p:nvSpPr>
          <p:spPr bwMode="auto">
            <a:xfrm>
              <a:off x="1968" y="1296"/>
              <a:ext cx="276" cy="231"/>
            </a:xfrm>
            <a:prstGeom prst="rect">
              <a:avLst/>
            </a:prstGeom>
            <a:noFill/>
            <a:ln w="9525">
              <a:noFill/>
              <a:miter lim="800000"/>
              <a:headEnd/>
              <a:tailEnd/>
            </a:ln>
            <a:effectLst/>
          </p:spPr>
          <p:txBody>
            <a:bodyPr wrap="none">
              <a:spAutoFit/>
            </a:bodyPr>
            <a:lstStyle/>
            <a:p>
              <a:r>
                <a:rPr lang="en-US"/>
                <a:t>2</a:t>
              </a:r>
              <a:r>
                <a:rPr lang="en-US" i="1"/>
                <a:t>p</a:t>
              </a:r>
            </a:p>
          </p:txBody>
        </p:sp>
        <p:sp>
          <p:nvSpPr>
            <p:cNvPr id="86029" name="Freeform 13"/>
            <p:cNvSpPr>
              <a:spLocks/>
            </p:cNvSpPr>
            <p:nvPr/>
          </p:nvSpPr>
          <p:spPr bwMode="auto">
            <a:xfrm>
              <a:off x="816" y="1008"/>
              <a:ext cx="1" cy="192"/>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6030" name="Freeform 14"/>
            <p:cNvSpPr>
              <a:spLocks/>
            </p:cNvSpPr>
            <p:nvPr/>
          </p:nvSpPr>
          <p:spPr bwMode="auto">
            <a:xfrm>
              <a:off x="912" y="1008"/>
              <a:ext cx="1" cy="189"/>
            </a:xfrm>
            <a:custGeom>
              <a:avLst/>
              <a:gdLst/>
              <a:ahLst/>
              <a:cxnLst>
                <a:cxn ang="0">
                  <a:pos x="0" y="189"/>
                </a:cxn>
                <a:cxn ang="0">
                  <a:pos x="1" y="0"/>
                </a:cxn>
              </a:cxnLst>
              <a:rect l="0" t="0" r="r" b="b"/>
              <a:pathLst>
                <a:path w="1" h="189">
                  <a:moveTo>
                    <a:pt x="0" y="189"/>
                  </a:moveTo>
                  <a:lnTo>
                    <a:pt x="1" y="0"/>
                  </a:lnTo>
                </a:path>
              </a:pathLst>
            </a:custGeom>
            <a:noFill/>
            <a:ln w="9525">
              <a:solidFill>
                <a:srgbClr val="FF0000"/>
              </a:solidFill>
              <a:round/>
              <a:headEnd type="triangle" w="med" len="med"/>
              <a:tailEnd type="none" w="med" len="med"/>
            </a:ln>
            <a:effectLst/>
          </p:spPr>
          <p:txBody>
            <a:bodyPr/>
            <a:lstStyle/>
            <a:p>
              <a:endParaRPr lang="en-US"/>
            </a:p>
          </p:txBody>
        </p:sp>
        <p:sp>
          <p:nvSpPr>
            <p:cNvPr id="86031" name="Freeform 15"/>
            <p:cNvSpPr>
              <a:spLocks/>
            </p:cNvSpPr>
            <p:nvPr/>
          </p:nvSpPr>
          <p:spPr bwMode="auto">
            <a:xfrm>
              <a:off x="1295" y="1008"/>
              <a:ext cx="1" cy="192"/>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6032" name="Freeform 16"/>
            <p:cNvSpPr>
              <a:spLocks/>
            </p:cNvSpPr>
            <p:nvPr/>
          </p:nvSpPr>
          <p:spPr bwMode="auto">
            <a:xfrm>
              <a:off x="1391" y="1008"/>
              <a:ext cx="1" cy="189"/>
            </a:xfrm>
            <a:custGeom>
              <a:avLst/>
              <a:gdLst/>
              <a:ahLst/>
              <a:cxnLst>
                <a:cxn ang="0">
                  <a:pos x="0" y="189"/>
                </a:cxn>
                <a:cxn ang="0">
                  <a:pos x="1" y="0"/>
                </a:cxn>
              </a:cxnLst>
              <a:rect l="0" t="0" r="r" b="b"/>
              <a:pathLst>
                <a:path w="1" h="189">
                  <a:moveTo>
                    <a:pt x="0" y="189"/>
                  </a:moveTo>
                  <a:lnTo>
                    <a:pt x="1" y="0"/>
                  </a:lnTo>
                </a:path>
              </a:pathLst>
            </a:custGeom>
            <a:noFill/>
            <a:ln w="9525">
              <a:solidFill>
                <a:srgbClr val="FF0000"/>
              </a:solidFill>
              <a:round/>
              <a:headEnd type="triangle" w="med" len="med"/>
              <a:tailEnd type="none" w="med" len="med"/>
            </a:ln>
            <a:effectLst/>
          </p:spPr>
          <p:txBody>
            <a:bodyPr/>
            <a:lstStyle/>
            <a:p>
              <a:endParaRPr lang="en-US"/>
            </a:p>
          </p:txBody>
        </p:sp>
      </p:grpSp>
      <p:grpSp>
        <p:nvGrpSpPr>
          <p:cNvPr id="86033" name="Group 17"/>
          <p:cNvGrpSpPr>
            <a:grpSpLocks/>
          </p:cNvGrpSpPr>
          <p:nvPr/>
        </p:nvGrpSpPr>
        <p:grpSpPr bwMode="auto">
          <a:xfrm>
            <a:off x="1143000" y="2590800"/>
            <a:ext cx="7366000" cy="900113"/>
            <a:chOff x="720" y="1632"/>
            <a:chExt cx="4640" cy="567"/>
          </a:xfrm>
        </p:grpSpPr>
        <p:sp>
          <p:nvSpPr>
            <p:cNvPr id="86034" name="Rectangle 18"/>
            <p:cNvSpPr>
              <a:spLocks noChangeArrowheads="1"/>
            </p:cNvSpPr>
            <p:nvPr/>
          </p:nvSpPr>
          <p:spPr bwMode="auto">
            <a:xfrm>
              <a:off x="720" y="1632"/>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6035" name="Rectangle 19"/>
            <p:cNvSpPr>
              <a:spLocks noChangeArrowheads="1"/>
            </p:cNvSpPr>
            <p:nvPr/>
          </p:nvSpPr>
          <p:spPr bwMode="auto">
            <a:xfrm>
              <a:off x="1200" y="1632"/>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6036" name="Rectangle 20"/>
            <p:cNvSpPr>
              <a:spLocks noChangeArrowheads="1"/>
            </p:cNvSpPr>
            <p:nvPr/>
          </p:nvSpPr>
          <p:spPr bwMode="auto">
            <a:xfrm>
              <a:off x="1680" y="1632"/>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6037" name="Rectangle 21"/>
            <p:cNvSpPr>
              <a:spLocks noChangeArrowheads="1"/>
            </p:cNvSpPr>
            <p:nvPr/>
          </p:nvSpPr>
          <p:spPr bwMode="auto">
            <a:xfrm>
              <a:off x="1968" y="1632"/>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6038" name="Rectangle 22"/>
            <p:cNvSpPr>
              <a:spLocks noChangeArrowheads="1"/>
            </p:cNvSpPr>
            <p:nvPr/>
          </p:nvSpPr>
          <p:spPr bwMode="auto">
            <a:xfrm>
              <a:off x="2256" y="1632"/>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6039" name="Text Box 23"/>
            <p:cNvSpPr txBox="1">
              <a:spLocks noChangeArrowheads="1"/>
            </p:cNvSpPr>
            <p:nvPr/>
          </p:nvSpPr>
          <p:spPr bwMode="auto">
            <a:xfrm>
              <a:off x="720" y="1968"/>
              <a:ext cx="268" cy="231"/>
            </a:xfrm>
            <a:prstGeom prst="rect">
              <a:avLst/>
            </a:prstGeom>
            <a:noFill/>
            <a:ln w="9525">
              <a:noFill/>
              <a:miter lim="800000"/>
              <a:headEnd/>
              <a:tailEnd/>
            </a:ln>
            <a:effectLst/>
          </p:spPr>
          <p:txBody>
            <a:bodyPr wrap="none">
              <a:spAutoFit/>
            </a:bodyPr>
            <a:lstStyle/>
            <a:p>
              <a:r>
                <a:rPr lang="en-US"/>
                <a:t>1</a:t>
              </a:r>
              <a:r>
                <a:rPr lang="en-US" i="1"/>
                <a:t>s</a:t>
              </a:r>
            </a:p>
          </p:txBody>
        </p:sp>
        <p:sp>
          <p:nvSpPr>
            <p:cNvPr id="86040" name="Text Box 24"/>
            <p:cNvSpPr txBox="1">
              <a:spLocks noChangeArrowheads="1"/>
            </p:cNvSpPr>
            <p:nvPr/>
          </p:nvSpPr>
          <p:spPr bwMode="auto">
            <a:xfrm>
              <a:off x="1220" y="1968"/>
              <a:ext cx="268" cy="231"/>
            </a:xfrm>
            <a:prstGeom prst="rect">
              <a:avLst/>
            </a:prstGeom>
            <a:noFill/>
            <a:ln w="9525">
              <a:noFill/>
              <a:miter lim="800000"/>
              <a:headEnd/>
              <a:tailEnd/>
            </a:ln>
            <a:effectLst/>
          </p:spPr>
          <p:txBody>
            <a:bodyPr wrap="none">
              <a:spAutoFit/>
            </a:bodyPr>
            <a:lstStyle/>
            <a:p>
              <a:r>
                <a:rPr lang="en-US"/>
                <a:t>2</a:t>
              </a:r>
              <a:r>
                <a:rPr lang="en-US" i="1"/>
                <a:t>s</a:t>
              </a:r>
            </a:p>
          </p:txBody>
        </p:sp>
        <p:sp>
          <p:nvSpPr>
            <p:cNvPr id="86041" name="Text Box 25"/>
            <p:cNvSpPr txBox="1">
              <a:spLocks noChangeArrowheads="1"/>
            </p:cNvSpPr>
            <p:nvPr/>
          </p:nvSpPr>
          <p:spPr bwMode="auto">
            <a:xfrm>
              <a:off x="1968" y="1968"/>
              <a:ext cx="276" cy="231"/>
            </a:xfrm>
            <a:prstGeom prst="rect">
              <a:avLst/>
            </a:prstGeom>
            <a:noFill/>
            <a:ln w="9525">
              <a:noFill/>
              <a:miter lim="800000"/>
              <a:headEnd/>
              <a:tailEnd/>
            </a:ln>
            <a:effectLst/>
          </p:spPr>
          <p:txBody>
            <a:bodyPr wrap="none">
              <a:spAutoFit/>
            </a:bodyPr>
            <a:lstStyle/>
            <a:p>
              <a:r>
                <a:rPr lang="en-US"/>
                <a:t>2</a:t>
              </a:r>
              <a:r>
                <a:rPr lang="en-US" i="1"/>
                <a:t>p</a:t>
              </a:r>
            </a:p>
          </p:txBody>
        </p:sp>
        <p:sp>
          <p:nvSpPr>
            <p:cNvPr id="86042" name="Freeform 26"/>
            <p:cNvSpPr>
              <a:spLocks/>
            </p:cNvSpPr>
            <p:nvPr/>
          </p:nvSpPr>
          <p:spPr bwMode="auto">
            <a:xfrm>
              <a:off x="816" y="1680"/>
              <a:ext cx="1" cy="192"/>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6043" name="Freeform 27"/>
            <p:cNvSpPr>
              <a:spLocks/>
            </p:cNvSpPr>
            <p:nvPr/>
          </p:nvSpPr>
          <p:spPr bwMode="auto">
            <a:xfrm>
              <a:off x="912" y="1680"/>
              <a:ext cx="1" cy="189"/>
            </a:xfrm>
            <a:custGeom>
              <a:avLst/>
              <a:gdLst/>
              <a:ahLst/>
              <a:cxnLst>
                <a:cxn ang="0">
                  <a:pos x="0" y="189"/>
                </a:cxn>
                <a:cxn ang="0">
                  <a:pos x="1" y="0"/>
                </a:cxn>
              </a:cxnLst>
              <a:rect l="0" t="0" r="r" b="b"/>
              <a:pathLst>
                <a:path w="1" h="189">
                  <a:moveTo>
                    <a:pt x="0" y="189"/>
                  </a:moveTo>
                  <a:lnTo>
                    <a:pt x="1" y="0"/>
                  </a:lnTo>
                </a:path>
              </a:pathLst>
            </a:custGeom>
            <a:noFill/>
            <a:ln w="9525">
              <a:solidFill>
                <a:srgbClr val="FF0000"/>
              </a:solidFill>
              <a:round/>
              <a:headEnd type="triangle" w="med" len="med"/>
              <a:tailEnd type="none" w="med" len="med"/>
            </a:ln>
            <a:effectLst/>
          </p:spPr>
          <p:txBody>
            <a:bodyPr/>
            <a:lstStyle/>
            <a:p>
              <a:endParaRPr lang="en-US"/>
            </a:p>
          </p:txBody>
        </p:sp>
        <p:sp>
          <p:nvSpPr>
            <p:cNvPr id="86044" name="Freeform 28"/>
            <p:cNvSpPr>
              <a:spLocks/>
            </p:cNvSpPr>
            <p:nvPr/>
          </p:nvSpPr>
          <p:spPr bwMode="auto">
            <a:xfrm>
              <a:off x="1295" y="1680"/>
              <a:ext cx="1" cy="192"/>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6045" name="Freeform 29"/>
            <p:cNvSpPr>
              <a:spLocks/>
            </p:cNvSpPr>
            <p:nvPr/>
          </p:nvSpPr>
          <p:spPr bwMode="auto">
            <a:xfrm>
              <a:off x="1775" y="1680"/>
              <a:ext cx="1" cy="189"/>
            </a:xfrm>
            <a:custGeom>
              <a:avLst/>
              <a:gdLst/>
              <a:ahLst/>
              <a:cxnLst>
                <a:cxn ang="0">
                  <a:pos x="0" y="189"/>
                </a:cxn>
                <a:cxn ang="0">
                  <a:pos x="1" y="0"/>
                </a:cxn>
              </a:cxnLst>
              <a:rect l="0" t="0" r="r" b="b"/>
              <a:pathLst>
                <a:path w="1" h="189">
                  <a:moveTo>
                    <a:pt x="0" y="189"/>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6046" name="Text Box 30"/>
            <p:cNvSpPr txBox="1">
              <a:spLocks noChangeArrowheads="1"/>
            </p:cNvSpPr>
            <p:nvPr/>
          </p:nvSpPr>
          <p:spPr bwMode="auto">
            <a:xfrm>
              <a:off x="2836" y="1671"/>
              <a:ext cx="2524" cy="231"/>
            </a:xfrm>
            <a:prstGeom prst="rect">
              <a:avLst/>
            </a:prstGeom>
            <a:noFill/>
            <a:ln w="9525">
              <a:noFill/>
              <a:miter lim="800000"/>
              <a:headEnd/>
              <a:tailEnd/>
            </a:ln>
            <a:effectLst/>
          </p:spPr>
          <p:txBody>
            <a:bodyPr wrap="none">
              <a:spAutoFit/>
            </a:bodyPr>
            <a:lstStyle/>
            <a:p>
              <a:r>
                <a:rPr lang="en-US"/>
                <a:t>Be atom with one electron “promoted”</a:t>
              </a:r>
            </a:p>
          </p:txBody>
        </p:sp>
      </p:grpSp>
      <p:grpSp>
        <p:nvGrpSpPr>
          <p:cNvPr id="86047" name="Group 31"/>
          <p:cNvGrpSpPr>
            <a:grpSpLocks/>
          </p:cNvGrpSpPr>
          <p:nvPr/>
        </p:nvGrpSpPr>
        <p:grpSpPr bwMode="auto">
          <a:xfrm>
            <a:off x="1052513" y="3700463"/>
            <a:ext cx="2209800" cy="1219200"/>
            <a:chOff x="240" y="3216"/>
            <a:chExt cx="1392" cy="768"/>
          </a:xfrm>
        </p:grpSpPr>
        <p:sp>
          <p:nvSpPr>
            <p:cNvPr id="86048" name="Oval 32"/>
            <p:cNvSpPr>
              <a:spLocks noChangeArrowheads="1"/>
            </p:cNvSpPr>
            <p:nvPr/>
          </p:nvSpPr>
          <p:spPr bwMode="auto">
            <a:xfrm>
              <a:off x="240" y="3648"/>
              <a:ext cx="336" cy="336"/>
            </a:xfrm>
            <a:prstGeom prst="ellipse">
              <a:avLst/>
            </a:prstGeom>
            <a:noFill/>
            <a:ln w="9525">
              <a:solidFill>
                <a:schemeClr val="tx1"/>
              </a:solidFill>
              <a:round/>
              <a:headEnd/>
              <a:tailEnd/>
            </a:ln>
            <a:effectLst/>
          </p:spPr>
          <p:txBody>
            <a:bodyPr wrap="none" anchor="ctr"/>
            <a:lstStyle/>
            <a:p>
              <a:endParaRPr lang="en-US"/>
            </a:p>
          </p:txBody>
        </p:sp>
        <p:sp>
          <p:nvSpPr>
            <p:cNvPr id="86049" name="Oval 33"/>
            <p:cNvSpPr>
              <a:spLocks noChangeArrowheads="1"/>
            </p:cNvSpPr>
            <p:nvPr/>
          </p:nvSpPr>
          <p:spPr bwMode="auto">
            <a:xfrm>
              <a:off x="1296" y="3216"/>
              <a:ext cx="336" cy="336"/>
            </a:xfrm>
            <a:prstGeom prst="ellipse">
              <a:avLst/>
            </a:prstGeom>
            <a:noFill/>
            <a:ln w="9525">
              <a:solidFill>
                <a:schemeClr val="tx1"/>
              </a:solidFill>
              <a:round/>
              <a:headEnd/>
              <a:tailEnd/>
            </a:ln>
            <a:effectLst/>
          </p:spPr>
          <p:txBody>
            <a:bodyPr wrap="none" anchor="ctr"/>
            <a:lstStyle/>
            <a:p>
              <a:endParaRPr lang="en-US"/>
            </a:p>
          </p:txBody>
        </p:sp>
        <p:sp>
          <p:nvSpPr>
            <p:cNvPr id="86050" name="Oval 34"/>
            <p:cNvSpPr>
              <a:spLocks noChangeArrowheads="1"/>
            </p:cNvSpPr>
            <p:nvPr/>
          </p:nvSpPr>
          <p:spPr bwMode="auto">
            <a:xfrm>
              <a:off x="960" y="3216"/>
              <a:ext cx="336" cy="336"/>
            </a:xfrm>
            <a:prstGeom prst="ellipse">
              <a:avLst/>
            </a:prstGeom>
            <a:noFill/>
            <a:ln w="9525">
              <a:solidFill>
                <a:schemeClr val="tx1"/>
              </a:solidFill>
              <a:round/>
              <a:headEnd/>
              <a:tailEnd/>
            </a:ln>
            <a:effectLst/>
          </p:spPr>
          <p:txBody>
            <a:bodyPr wrap="none" anchor="ctr"/>
            <a:lstStyle/>
            <a:p>
              <a:endParaRPr lang="en-US"/>
            </a:p>
          </p:txBody>
        </p:sp>
        <p:sp>
          <p:nvSpPr>
            <p:cNvPr id="86051" name="Oval 35"/>
            <p:cNvSpPr>
              <a:spLocks noChangeArrowheads="1"/>
            </p:cNvSpPr>
            <p:nvPr/>
          </p:nvSpPr>
          <p:spPr bwMode="auto">
            <a:xfrm>
              <a:off x="624" y="3216"/>
              <a:ext cx="336" cy="336"/>
            </a:xfrm>
            <a:prstGeom prst="ellipse">
              <a:avLst/>
            </a:prstGeom>
            <a:noFill/>
            <a:ln w="9525">
              <a:solidFill>
                <a:schemeClr val="tx1"/>
              </a:solidFill>
              <a:round/>
              <a:headEnd/>
              <a:tailEnd/>
            </a:ln>
            <a:effectLst/>
          </p:spPr>
          <p:txBody>
            <a:bodyPr wrap="none" anchor="ctr"/>
            <a:lstStyle/>
            <a:p>
              <a:endParaRPr lang="en-US"/>
            </a:p>
          </p:txBody>
        </p:sp>
      </p:grpSp>
      <p:sp>
        <p:nvSpPr>
          <p:cNvPr id="86052" name="Line 36"/>
          <p:cNvSpPr>
            <a:spLocks noChangeShapeType="1"/>
          </p:cNvSpPr>
          <p:nvPr/>
        </p:nvSpPr>
        <p:spPr bwMode="auto">
          <a:xfrm flipV="1">
            <a:off x="1204913" y="4538663"/>
            <a:ext cx="0" cy="228600"/>
          </a:xfrm>
          <a:prstGeom prst="line">
            <a:avLst/>
          </a:prstGeom>
          <a:noFill/>
          <a:ln w="9525">
            <a:solidFill>
              <a:srgbClr val="FF0000"/>
            </a:solidFill>
            <a:round/>
            <a:headEnd/>
            <a:tailEnd type="triangle" w="med" len="med"/>
          </a:ln>
          <a:effectLst/>
        </p:spPr>
        <p:txBody>
          <a:bodyPr/>
          <a:lstStyle/>
          <a:p>
            <a:endParaRPr lang="en-US"/>
          </a:p>
        </p:txBody>
      </p:sp>
      <p:sp>
        <p:nvSpPr>
          <p:cNvPr id="86053" name="Line 37"/>
          <p:cNvSpPr>
            <a:spLocks noChangeShapeType="1"/>
          </p:cNvSpPr>
          <p:nvPr/>
        </p:nvSpPr>
        <p:spPr bwMode="auto">
          <a:xfrm flipV="1">
            <a:off x="1433513" y="4538663"/>
            <a:ext cx="0" cy="228600"/>
          </a:xfrm>
          <a:prstGeom prst="line">
            <a:avLst/>
          </a:prstGeom>
          <a:noFill/>
          <a:ln w="9525">
            <a:solidFill>
              <a:srgbClr val="FF0000"/>
            </a:solidFill>
            <a:round/>
            <a:headEnd type="triangle" w="med" len="med"/>
            <a:tailEnd/>
          </a:ln>
          <a:effectLst/>
        </p:spPr>
        <p:txBody>
          <a:bodyPr/>
          <a:lstStyle/>
          <a:p>
            <a:endParaRPr lang="en-US"/>
          </a:p>
        </p:txBody>
      </p:sp>
      <p:sp>
        <p:nvSpPr>
          <p:cNvPr id="86054" name="Text Box 38"/>
          <p:cNvSpPr txBox="1">
            <a:spLocks noChangeArrowheads="1"/>
          </p:cNvSpPr>
          <p:nvPr/>
        </p:nvSpPr>
        <p:spPr bwMode="auto">
          <a:xfrm>
            <a:off x="1189038" y="4857750"/>
            <a:ext cx="298450" cy="366713"/>
          </a:xfrm>
          <a:prstGeom prst="rect">
            <a:avLst/>
          </a:prstGeom>
          <a:noFill/>
          <a:ln w="9525">
            <a:noFill/>
            <a:miter lim="800000"/>
            <a:headEnd/>
            <a:tailEnd/>
          </a:ln>
          <a:effectLst/>
        </p:spPr>
        <p:txBody>
          <a:bodyPr wrap="none">
            <a:spAutoFit/>
          </a:bodyPr>
          <a:lstStyle/>
          <a:p>
            <a:r>
              <a:rPr lang="en-US" i="1"/>
              <a:t>s</a:t>
            </a:r>
          </a:p>
        </p:txBody>
      </p:sp>
      <p:sp>
        <p:nvSpPr>
          <p:cNvPr id="86055" name="Text Box 39"/>
          <p:cNvSpPr txBox="1">
            <a:spLocks noChangeArrowheads="1"/>
          </p:cNvSpPr>
          <p:nvPr/>
        </p:nvSpPr>
        <p:spPr bwMode="auto">
          <a:xfrm>
            <a:off x="1738313" y="4171950"/>
            <a:ext cx="387350" cy="366713"/>
          </a:xfrm>
          <a:prstGeom prst="rect">
            <a:avLst/>
          </a:prstGeom>
          <a:noFill/>
          <a:ln w="9525">
            <a:noFill/>
            <a:miter lim="800000"/>
            <a:headEnd/>
            <a:tailEnd/>
          </a:ln>
          <a:effectLst/>
        </p:spPr>
        <p:txBody>
          <a:bodyPr wrap="none">
            <a:spAutoFit/>
          </a:bodyPr>
          <a:lstStyle/>
          <a:p>
            <a:r>
              <a:rPr lang="en-US" i="1"/>
              <a:t>p</a:t>
            </a:r>
            <a:r>
              <a:rPr lang="en-US" baseline="-25000"/>
              <a:t>x</a:t>
            </a:r>
            <a:endParaRPr lang="en-US"/>
          </a:p>
        </p:txBody>
      </p:sp>
      <p:sp>
        <p:nvSpPr>
          <p:cNvPr id="86056" name="Text Box 40"/>
          <p:cNvSpPr txBox="1">
            <a:spLocks noChangeArrowheads="1"/>
          </p:cNvSpPr>
          <p:nvPr/>
        </p:nvSpPr>
        <p:spPr bwMode="auto">
          <a:xfrm>
            <a:off x="2265363" y="4171950"/>
            <a:ext cx="387350" cy="366713"/>
          </a:xfrm>
          <a:prstGeom prst="rect">
            <a:avLst/>
          </a:prstGeom>
          <a:noFill/>
          <a:ln w="9525">
            <a:noFill/>
            <a:miter lim="800000"/>
            <a:headEnd/>
            <a:tailEnd/>
          </a:ln>
          <a:effectLst/>
        </p:spPr>
        <p:txBody>
          <a:bodyPr wrap="none">
            <a:spAutoFit/>
          </a:bodyPr>
          <a:lstStyle/>
          <a:p>
            <a:r>
              <a:rPr lang="en-US" i="1"/>
              <a:t>p</a:t>
            </a:r>
            <a:r>
              <a:rPr lang="en-US" baseline="-25000"/>
              <a:t>y</a:t>
            </a:r>
            <a:endParaRPr lang="en-US"/>
          </a:p>
        </p:txBody>
      </p:sp>
      <p:sp>
        <p:nvSpPr>
          <p:cNvPr id="86057" name="Text Box 41"/>
          <p:cNvSpPr txBox="1">
            <a:spLocks noChangeArrowheads="1"/>
          </p:cNvSpPr>
          <p:nvPr/>
        </p:nvSpPr>
        <p:spPr bwMode="auto">
          <a:xfrm>
            <a:off x="2798763" y="4171950"/>
            <a:ext cx="387350" cy="366713"/>
          </a:xfrm>
          <a:prstGeom prst="rect">
            <a:avLst/>
          </a:prstGeom>
          <a:noFill/>
          <a:ln w="9525">
            <a:noFill/>
            <a:miter lim="800000"/>
            <a:headEnd/>
            <a:tailEnd/>
          </a:ln>
          <a:effectLst/>
        </p:spPr>
        <p:txBody>
          <a:bodyPr wrap="none">
            <a:spAutoFit/>
          </a:bodyPr>
          <a:lstStyle/>
          <a:p>
            <a:r>
              <a:rPr lang="en-US" i="1"/>
              <a:t>p</a:t>
            </a:r>
            <a:r>
              <a:rPr lang="en-US" baseline="-25000"/>
              <a:t>z</a:t>
            </a:r>
            <a:endParaRPr lang="en-US"/>
          </a:p>
        </p:txBody>
      </p:sp>
      <p:grpSp>
        <p:nvGrpSpPr>
          <p:cNvPr id="86058" name="Group 42"/>
          <p:cNvGrpSpPr>
            <a:grpSpLocks/>
          </p:cNvGrpSpPr>
          <p:nvPr/>
        </p:nvGrpSpPr>
        <p:grpSpPr bwMode="auto">
          <a:xfrm>
            <a:off x="3360738" y="3675063"/>
            <a:ext cx="1287462" cy="1397000"/>
            <a:chOff x="2117" y="2315"/>
            <a:chExt cx="811" cy="880"/>
          </a:xfrm>
        </p:grpSpPr>
        <p:sp>
          <p:nvSpPr>
            <p:cNvPr id="86059" name="Oval 43"/>
            <p:cNvSpPr>
              <a:spLocks noChangeArrowheads="1"/>
            </p:cNvSpPr>
            <p:nvPr/>
          </p:nvSpPr>
          <p:spPr bwMode="auto">
            <a:xfrm>
              <a:off x="2199" y="2523"/>
              <a:ext cx="336" cy="336"/>
            </a:xfrm>
            <a:prstGeom prst="ellipse">
              <a:avLst/>
            </a:prstGeom>
            <a:noFill/>
            <a:ln w="9525">
              <a:solidFill>
                <a:schemeClr val="tx1"/>
              </a:solidFill>
              <a:round/>
              <a:headEnd/>
              <a:tailEnd/>
            </a:ln>
            <a:effectLst/>
          </p:spPr>
          <p:txBody>
            <a:bodyPr wrap="none" anchor="ctr"/>
            <a:lstStyle/>
            <a:p>
              <a:endParaRPr lang="en-US"/>
            </a:p>
          </p:txBody>
        </p:sp>
        <p:sp>
          <p:nvSpPr>
            <p:cNvPr id="86060" name="Oval 44"/>
            <p:cNvSpPr>
              <a:spLocks noChangeArrowheads="1"/>
            </p:cNvSpPr>
            <p:nvPr/>
          </p:nvSpPr>
          <p:spPr bwMode="auto">
            <a:xfrm>
              <a:off x="2535" y="2523"/>
              <a:ext cx="336" cy="336"/>
            </a:xfrm>
            <a:prstGeom prst="ellipse">
              <a:avLst/>
            </a:prstGeom>
            <a:noFill/>
            <a:ln w="9525">
              <a:solidFill>
                <a:schemeClr val="tx1"/>
              </a:solidFill>
              <a:round/>
              <a:headEnd/>
              <a:tailEnd/>
            </a:ln>
            <a:effectLst/>
          </p:spPr>
          <p:txBody>
            <a:bodyPr wrap="none" anchor="ctr"/>
            <a:lstStyle/>
            <a:p>
              <a:endParaRPr lang="en-US"/>
            </a:p>
          </p:txBody>
        </p:sp>
        <p:sp>
          <p:nvSpPr>
            <p:cNvPr id="86061" name="AutoShape 45"/>
            <p:cNvSpPr>
              <a:spLocks/>
            </p:cNvSpPr>
            <p:nvPr/>
          </p:nvSpPr>
          <p:spPr bwMode="auto">
            <a:xfrm rot="5400000">
              <a:off x="2463" y="2595"/>
              <a:ext cx="144" cy="672"/>
            </a:xfrm>
            <a:prstGeom prst="rightBrace">
              <a:avLst>
                <a:gd name="adj1" fmla="val 38889"/>
                <a:gd name="adj2" fmla="val 50000"/>
              </a:avLst>
            </a:prstGeom>
            <a:noFill/>
            <a:ln w="9525">
              <a:solidFill>
                <a:schemeClr val="tx1"/>
              </a:solidFill>
              <a:round/>
              <a:headEnd/>
              <a:tailEnd/>
            </a:ln>
            <a:effectLst/>
          </p:spPr>
          <p:txBody>
            <a:bodyPr wrap="none" anchor="ctr"/>
            <a:lstStyle/>
            <a:p>
              <a:endParaRPr lang="en-US"/>
            </a:p>
          </p:txBody>
        </p:sp>
        <p:sp>
          <p:nvSpPr>
            <p:cNvPr id="86062" name="Text Box 46"/>
            <p:cNvSpPr txBox="1">
              <a:spLocks noChangeArrowheads="1"/>
            </p:cNvSpPr>
            <p:nvPr/>
          </p:nvSpPr>
          <p:spPr bwMode="auto">
            <a:xfrm>
              <a:off x="2411" y="2964"/>
              <a:ext cx="268" cy="231"/>
            </a:xfrm>
            <a:prstGeom prst="rect">
              <a:avLst/>
            </a:prstGeom>
            <a:noFill/>
            <a:ln w="9525">
              <a:noFill/>
              <a:miter lim="800000"/>
              <a:headEnd/>
              <a:tailEnd/>
            </a:ln>
            <a:effectLst/>
          </p:spPr>
          <p:txBody>
            <a:bodyPr wrap="none">
              <a:spAutoFit/>
            </a:bodyPr>
            <a:lstStyle/>
            <a:p>
              <a:r>
                <a:rPr lang="en-US" i="1"/>
                <a:t>sp</a:t>
              </a:r>
              <a:endParaRPr lang="en-US" i="1" baseline="30000"/>
            </a:p>
          </p:txBody>
        </p:sp>
        <p:sp>
          <p:nvSpPr>
            <p:cNvPr id="86063" name="Line 47"/>
            <p:cNvSpPr>
              <a:spLocks noChangeShapeType="1"/>
            </p:cNvSpPr>
            <p:nvPr/>
          </p:nvSpPr>
          <p:spPr bwMode="auto">
            <a:xfrm flipV="1">
              <a:off x="2295" y="2619"/>
              <a:ext cx="0" cy="144"/>
            </a:xfrm>
            <a:prstGeom prst="line">
              <a:avLst/>
            </a:prstGeom>
            <a:noFill/>
            <a:ln w="9525">
              <a:solidFill>
                <a:srgbClr val="800080"/>
              </a:solidFill>
              <a:round/>
              <a:headEnd/>
              <a:tailEnd type="triangle" w="med" len="med"/>
            </a:ln>
            <a:effectLst/>
          </p:spPr>
          <p:txBody>
            <a:bodyPr/>
            <a:lstStyle/>
            <a:p>
              <a:endParaRPr lang="en-US"/>
            </a:p>
          </p:txBody>
        </p:sp>
        <p:sp>
          <p:nvSpPr>
            <p:cNvPr id="86064" name="Line 48"/>
            <p:cNvSpPr>
              <a:spLocks noChangeShapeType="1"/>
            </p:cNvSpPr>
            <p:nvPr/>
          </p:nvSpPr>
          <p:spPr bwMode="auto">
            <a:xfrm flipV="1">
              <a:off x="2631" y="2619"/>
              <a:ext cx="0" cy="144"/>
            </a:xfrm>
            <a:prstGeom prst="line">
              <a:avLst/>
            </a:prstGeom>
            <a:noFill/>
            <a:ln w="9525">
              <a:solidFill>
                <a:srgbClr val="800080"/>
              </a:solidFill>
              <a:round/>
              <a:headEnd/>
              <a:tailEnd type="triangle" w="med" len="med"/>
            </a:ln>
            <a:effectLst/>
          </p:spPr>
          <p:txBody>
            <a:bodyPr/>
            <a:lstStyle/>
            <a:p>
              <a:endParaRPr lang="en-US"/>
            </a:p>
          </p:txBody>
        </p:sp>
        <p:sp>
          <p:nvSpPr>
            <p:cNvPr id="86065" name="Text Box 49"/>
            <p:cNvSpPr txBox="1">
              <a:spLocks noChangeArrowheads="1"/>
            </p:cNvSpPr>
            <p:nvPr/>
          </p:nvSpPr>
          <p:spPr bwMode="auto">
            <a:xfrm>
              <a:off x="2117" y="2315"/>
              <a:ext cx="811" cy="192"/>
            </a:xfrm>
            <a:prstGeom prst="rect">
              <a:avLst/>
            </a:prstGeom>
            <a:noFill/>
            <a:ln w="9525">
              <a:noFill/>
              <a:miter lim="800000"/>
              <a:headEnd/>
              <a:tailEnd/>
            </a:ln>
            <a:effectLst/>
          </p:spPr>
          <p:txBody>
            <a:bodyPr wrap="none">
              <a:spAutoFit/>
            </a:bodyPr>
            <a:lstStyle/>
            <a:p>
              <a:r>
                <a:rPr lang="en-US" sz="1400"/>
                <a:t>hybrid orbitals</a:t>
              </a:r>
            </a:p>
          </p:txBody>
        </p:sp>
      </p:grpSp>
      <p:sp>
        <p:nvSpPr>
          <p:cNvPr id="86066" name="Line 50"/>
          <p:cNvSpPr>
            <a:spLocks noChangeAspect="1" noChangeShapeType="1"/>
          </p:cNvSpPr>
          <p:nvPr/>
        </p:nvSpPr>
        <p:spPr bwMode="auto">
          <a:xfrm flipV="1">
            <a:off x="900113" y="3657600"/>
            <a:ext cx="1587" cy="1262063"/>
          </a:xfrm>
          <a:prstGeom prst="line">
            <a:avLst/>
          </a:prstGeom>
          <a:noFill/>
          <a:ln w="9525">
            <a:solidFill>
              <a:schemeClr val="tx1"/>
            </a:solidFill>
            <a:round/>
            <a:headEnd/>
            <a:tailEnd type="triangle" w="med" len="med"/>
          </a:ln>
          <a:effectLst/>
        </p:spPr>
        <p:txBody>
          <a:bodyPr/>
          <a:lstStyle/>
          <a:p>
            <a:endParaRPr lang="en-US"/>
          </a:p>
        </p:txBody>
      </p:sp>
      <p:sp>
        <p:nvSpPr>
          <p:cNvPr id="86067" name="Text Box 51"/>
          <p:cNvSpPr txBox="1">
            <a:spLocks noChangeArrowheads="1"/>
          </p:cNvSpPr>
          <p:nvPr/>
        </p:nvSpPr>
        <p:spPr bwMode="auto">
          <a:xfrm rot="-5400000">
            <a:off x="110332" y="3928268"/>
            <a:ext cx="908050" cy="366713"/>
          </a:xfrm>
          <a:prstGeom prst="rect">
            <a:avLst/>
          </a:prstGeom>
          <a:noFill/>
          <a:ln w="9525">
            <a:noFill/>
            <a:miter lim="800000"/>
            <a:headEnd/>
            <a:tailEnd/>
          </a:ln>
          <a:effectLst/>
        </p:spPr>
        <p:txBody>
          <a:bodyPr wrap="none">
            <a:spAutoFit/>
          </a:bodyPr>
          <a:lstStyle/>
          <a:p>
            <a:r>
              <a:rPr lang="en-US"/>
              <a:t>Energy</a:t>
            </a:r>
          </a:p>
        </p:txBody>
      </p:sp>
      <p:grpSp>
        <p:nvGrpSpPr>
          <p:cNvPr id="86068" name="Group 52"/>
          <p:cNvGrpSpPr>
            <a:grpSpLocks/>
          </p:cNvGrpSpPr>
          <p:nvPr/>
        </p:nvGrpSpPr>
        <p:grpSpPr bwMode="auto">
          <a:xfrm>
            <a:off x="2895600" y="5638800"/>
            <a:ext cx="690563" cy="244475"/>
            <a:chOff x="1824" y="3552"/>
            <a:chExt cx="435" cy="154"/>
          </a:xfrm>
        </p:grpSpPr>
        <p:sp>
          <p:nvSpPr>
            <p:cNvPr id="86069" name="Line 53"/>
            <p:cNvSpPr>
              <a:spLocks noChangeShapeType="1"/>
            </p:cNvSpPr>
            <p:nvPr/>
          </p:nvSpPr>
          <p:spPr bwMode="auto">
            <a:xfrm>
              <a:off x="1872" y="3696"/>
              <a:ext cx="336" cy="0"/>
            </a:xfrm>
            <a:prstGeom prst="line">
              <a:avLst/>
            </a:prstGeom>
            <a:noFill/>
            <a:ln w="9525">
              <a:solidFill>
                <a:schemeClr val="tx1"/>
              </a:solidFill>
              <a:round/>
              <a:headEnd/>
              <a:tailEnd type="triangle" w="med" len="med"/>
            </a:ln>
            <a:effectLst/>
          </p:spPr>
          <p:txBody>
            <a:bodyPr/>
            <a:lstStyle/>
            <a:p>
              <a:endParaRPr lang="en-US"/>
            </a:p>
          </p:txBody>
        </p:sp>
        <p:sp>
          <p:nvSpPr>
            <p:cNvPr id="86070" name="Text Box 54"/>
            <p:cNvSpPr txBox="1">
              <a:spLocks noChangeArrowheads="1"/>
            </p:cNvSpPr>
            <p:nvPr/>
          </p:nvSpPr>
          <p:spPr bwMode="auto">
            <a:xfrm>
              <a:off x="1824" y="3552"/>
              <a:ext cx="435" cy="154"/>
            </a:xfrm>
            <a:prstGeom prst="rect">
              <a:avLst/>
            </a:prstGeom>
            <a:noFill/>
            <a:ln w="9525">
              <a:noFill/>
              <a:miter lim="800000"/>
              <a:headEnd/>
              <a:tailEnd/>
            </a:ln>
            <a:effectLst/>
          </p:spPr>
          <p:txBody>
            <a:bodyPr wrap="none">
              <a:spAutoFit/>
            </a:bodyPr>
            <a:lstStyle/>
            <a:p>
              <a:r>
                <a:rPr lang="en-US" sz="1000"/>
                <a:t>hybridize</a:t>
              </a:r>
            </a:p>
          </p:txBody>
        </p:sp>
      </p:grpSp>
      <p:grpSp>
        <p:nvGrpSpPr>
          <p:cNvPr id="86071" name="Group 55"/>
          <p:cNvGrpSpPr>
            <a:grpSpLocks/>
          </p:cNvGrpSpPr>
          <p:nvPr/>
        </p:nvGrpSpPr>
        <p:grpSpPr bwMode="auto">
          <a:xfrm>
            <a:off x="990600" y="5638800"/>
            <a:ext cx="627063" cy="625475"/>
            <a:chOff x="624" y="3552"/>
            <a:chExt cx="395" cy="394"/>
          </a:xfrm>
        </p:grpSpPr>
        <p:sp>
          <p:nvSpPr>
            <p:cNvPr id="86072" name="Oval 56"/>
            <p:cNvSpPr>
              <a:spLocks noChangeArrowheads="1"/>
            </p:cNvSpPr>
            <p:nvPr/>
          </p:nvSpPr>
          <p:spPr bwMode="auto">
            <a:xfrm>
              <a:off x="720" y="3552"/>
              <a:ext cx="192" cy="192"/>
            </a:xfrm>
            <a:prstGeom prst="ellipse">
              <a:avLst/>
            </a:prstGeom>
            <a:gradFill rotWithShape="1">
              <a:gsLst>
                <a:gs pos="0">
                  <a:srgbClr val="3366FF"/>
                </a:gs>
                <a:gs pos="100000">
                  <a:srgbClr val="3366FF">
                    <a:gamma/>
                    <a:shade val="46275"/>
                    <a:invGamma/>
                  </a:srgbClr>
                </a:gs>
              </a:gsLst>
              <a:lin ang="2700000" scaled="1"/>
            </a:gradFill>
            <a:ln w="9525">
              <a:noFill/>
              <a:round/>
              <a:headEnd/>
              <a:tailEnd/>
            </a:ln>
            <a:effectLst/>
          </p:spPr>
          <p:txBody>
            <a:bodyPr wrap="none" anchor="ctr"/>
            <a:lstStyle/>
            <a:p>
              <a:endParaRPr lang="en-US"/>
            </a:p>
          </p:txBody>
        </p:sp>
        <p:sp>
          <p:nvSpPr>
            <p:cNvPr id="86073" name="Text Box 57"/>
            <p:cNvSpPr txBox="1">
              <a:spLocks noChangeArrowheads="1"/>
            </p:cNvSpPr>
            <p:nvPr/>
          </p:nvSpPr>
          <p:spPr bwMode="auto">
            <a:xfrm>
              <a:off x="624" y="3792"/>
              <a:ext cx="395" cy="154"/>
            </a:xfrm>
            <a:prstGeom prst="rect">
              <a:avLst/>
            </a:prstGeom>
            <a:noFill/>
            <a:ln w="9525">
              <a:noFill/>
              <a:miter lim="800000"/>
              <a:headEnd/>
              <a:tailEnd/>
            </a:ln>
            <a:effectLst/>
          </p:spPr>
          <p:txBody>
            <a:bodyPr wrap="none">
              <a:spAutoFit/>
            </a:bodyPr>
            <a:lstStyle/>
            <a:p>
              <a:r>
                <a:rPr lang="en-US" sz="1000" i="1"/>
                <a:t>s</a:t>
              </a:r>
              <a:r>
                <a:rPr lang="en-US" sz="1000"/>
                <a:t> orbital</a:t>
              </a:r>
            </a:p>
          </p:txBody>
        </p:sp>
      </p:grpSp>
      <p:grpSp>
        <p:nvGrpSpPr>
          <p:cNvPr id="86074" name="Group 58"/>
          <p:cNvGrpSpPr>
            <a:grpSpLocks/>
          </p:cNvGrpSpPr>
          <p:nvPr/>
        </p:nvGrpSpPr>
        <p:grpSpPr bwMode="auto">
          <a:xfrm>
            <a:off x="1779588" y="5667375"/>
            <a:ext cx="1157287" cy="596900"/>
            <a:chOff x="1121" y="3570"/>
            <a:chExt cx="729" cy="376"/>
          </a:xfrm>
        </p:grpSpPr>
        <p:sp>
          <p:nvSpPr>
            <p:cNvPr id="86075" name="Freeform 59"/>
            <p:cNvSpPr>
              <a:spLocks/>
            </p:cNvSpPr>
            <p:nvPr/>
          </p:nvSpPr>
          <p:spPr bwMode="auto">
            <a:xfrm>
              <a:off x="1121" y="3570"/>
              <a:ext cx="729" cy="218"/>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solidFill>
              <a:srgbClr val="FF0000"/>
            </a:solidFill>
            <a:ln w="9525">
              <a:noFill/>
              <a:round/>
              <a:headEnd/>
              <a:tailEnd/>
            </a:ln>
            <a:effectLst/>
          </p:spPr>
          <p:txBody>
            <a:bodyPr/>
            <a:lstStyle/>
            <a:p>
              <a:endParaRPr lang="en-US"/>
            </a:p>
          </p:txBody>
        </p:sp>
        <p:sp>
          <p:nvSpPr>
            <p:cNvPr id="86076" name="Text Box 60"/>
            <p:cNvSpPr txBox="1">
              <a:spLocks noChangeArrowheads="1"/>
            </p:cNvSpPr>
            <p:nvPr/>
          </p:nvSpPr>
          <p:spPr bwMode="auto">
            <a:xfrm>
              <a:off x="1296" y="3792"/>
              <a:ext cx="399" cy="154"/>
            </a:xfrm>
            <a:prstGeom prst="rect">
              <a:avLst/>
            </a:prstGeom>
            <a:noFill/>
            <a:ln w="9525">
              <a:noFill/>
              <a:miter lim="800000"/>
              <a:headEnd/>
              <a:tailEnd/>
            </a:ln>
            <a:effectLst/>
          </p:spPr>
          <p:txBody>
            <a:bodyPr wrap="none">
              <a:spAutoFit/>
            </a:bodyPr>
            <a:lstStyle/>
            <a:p>
              <a:r>
                <a:rPr lang="en-US" sz="1000" i="1"/>
                <a:t>p</a:t>
              </a:r>
              <a:r>
                <a:rPr lang="en-US" sz="1000"/>
                <a:t> orbital</a:t>
              </a:r>
            </a:p>
          </p:txBody>
        </p:sp>
        <p:sp>
          <p:nvSpPr>
            <p:cNvPr id="86077" name="Oval 61"/>
            <p:cNvSpPr>
              <a:spLocks noChangeAspect="1" noChangeArrowheads="1"/>
            </p:cNvSpPr>
            <p:nvPr/>
          </p:nvSpPr>
          <p:spPr bwMode="auto">
            <a:xfrm>
              <a:off x="1448" y="365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grpSp>
        <p:nvGrpSpPr>
          <p:cNvPr id="86078" name="Group 62"/>
          <p:cNvGrpSpPr>
            <a:grpSpLocks/>
          </p:cNvGrpSpPr>
          <p:nvPr/>
        </p:nvGrpSpPr>
        <p:grpSpPr bwMode="auto">
          <a:xfrm>
            <a:off x="3505200" y="5410200"/>
            <a:ext cx="1371600" cy="1082675"/>
            <a:chOff x="2208" y="3408"/>
            <a:chExt cx="864" cy="682"/>
          </a:xfrm>
        </p:grpSpPr>
        <p:sp>
          <p:nvSpPr>
            <p:cNvPr id="86079" name="Freeform 63"/>
            <p:cNvSpPr>
              <a:spLocks/>
            </p:cNvSpPr>
            <p:nvPr/>
          </p:nvSpPr>
          <p:spPr bwMode="auto">
            <a:xfrm>
              <a:off x="2311" y="3408"/>
              <a:ext cx="581" cy="245"/>
            </a:xfrm>
            <a:custGeom>
              <a:avLst/>
              <a:gdLst/>
              <a:ahLst/>
              <a:cxnLst>
                <a:cxn ang="0">
                  <a:pos x="122" y="117"/>
                </a:cxn>
                <a:cxn ang="0">
                  <a:pos x="473" y="0"/>
                </a:cxn>
                <a:cxn ang="0">
                  <a:pos x="581" y="116"/>
                </a:cxn>
                <a:cxn ang="0">
                  <a:pos x="473" y="240"/>
                </a:cxn>
                <a:cxn ang="0">
                  <a:pos x="73" y="84"/>
                </a:cxn>
                <a:cxn ang="0">
                  <a:pos x="32" y="132"/>
                </a:cxn>
                <a:cxn ang="0">
                  <a:pos x="85" y="143"/>
                </a:cxn>
                <a:cxn ang="0">
                  <a:pos x="122" y="117"/>
                </a:cxn>
              </a:cxnLst>
              <a:rect l="0" t="0" r="r" b="b"/>
              <a:pathLst>
                <a:path w="581" h="245">
                  <a:moveTo>
                    <a:pt x="122" y="117"/>
                  </a:moveTo>
                  <a:cubicBezTo>
                    <a:pt x="188" y="95"/>
                    <a:pt x="397" y="0"/>
                    <a:pt x="473" y="0"/>
                  </a:cubicBezTo>
                  <a:cubicBezTo>
                    <a:pt x="549" y="0"/>
                    <a:pt x="581" y="76"/>
                    <a:pt x="581" y="116"/>
                  </a:cubicBezTo>
                  <a:cubicBezTo>
                    <a:pt x="581" y="156"/>
                    <a:pt x="558" y="245"/>
                    <a:pt x="473" y="240"/>
                  </a:cubicBezTo>
                  <a:cubicBezTo>
                    <a:pt x="388" y="235"/>
                    <a:pt x="146" y="102"/>
                    <a:pt x="73" y="84"/>
                  </a:cubicBezTo>
                  <a:cubicBezTo>
                    <a:pt x="0" y="66"/>
                    <a:pt x="30" y="122"/>
                    <a:pt x="32" y="132"/>
                  </a:cubicBezTo>
                  <a:cubicBezTo>
                    <a:pt x="34" y="142"/>
                    <a:pt x="70" y="145"/>
                    <a:pt x="85" y="143"/>
                  </a:cubicBezTo>
                  <a:cubicBezTo>
                    <a:pt x="100" y="141"/>
                    <a:pt x="114" y="122"/>
                    <a:pt x="122"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86080" name="Freeform 64"/>
            <p:cNvSpPr>
              <a:spLocks/>
            </p:cNvSpPr>
            <p:nvPr/>
          </p:nvSpPr>
          <p:spPr bwMode="auto">
            <a:xfrm flipH="1">
              <a:off x="2352" y="3696"/>
              <a:ext cx="581" cy="245"/>
            </a:xfrm>
            <a:custGeom>
              <a:avLst/>
              <a:gdLst/>
              <a:ahLst/>
              <a:cxnLst>
                <a:cxn ang="0">
                  <a:pos x="122" y="117"/>
                </a:cxn>
                <a:cxn ang="0">
                  <a:pos x="473" y="0"/>
                </a:cxn>
                <a:cxn ang="0">
                  <a:pos x="581" y="116"/>
                </a:cxn>
                <a:cxn ang="0">
                  <a:pos x="473" y="240"/>
                </a:cxn>
                <a:cxn ang="0">
                  <a:pos x="73" y="84"/>
                </a:cxn>
                <a:cxn ang="0">
                  <a:pos x="32" y="132"/>
                </a:cxn>
                <a:cxn ang="0">
                  <a:pos x="85" y="143"/>
                </a:cxn>
                <a:cxn ang="0">
                  <a:pos x="122" y="117"/>
                </a:cxn>
              </a:cxnLst>
              <a:rect l="0" t="0" r="r" b="b"/>
              <a:pathLst>
                <a:path w="581" h="245">
                  <a:moveTo>
                    <a:pt x="122" y="117"/>
                  </a:moveTo>
                  <a:cubicBezTo>
                    <a:pt x="188" y="95"/>
                    <a:pt x="397" y="0"/>
                    <a:pt x="473" y="0"/>
                  </a:cubicBezTo>
                  <a:cubicBezTo>
                    <a:pt x="549" y="0"/>
                    <a:pt x="581" y="76"/>
                    <a:pt x="581" y="116"/>
                  </a:cubicBezTo>
                  <a:cubicBezTo>
                    <a:pt x="581" y="156"/>
                    <a:pt x="558" y="245"/>
                    <a:pt x="473" y="240"/>
                  </a:cubicBezTo>
                  <a:cubicBezTo>
                    <a:pt x="388" y="235"/>
                    <a:pt x="146" y="102"/>
                    <a:pt x="73" y="84"/>
                  </a:cubicBezTo>
                  <a:cubicBezTo>
                    <a:pt x="0" y="66"/>
                    <a:pt x="30" y="122"/>
                    <a:pt x="32" y="132"/>
                  </a:cubicBezTo>
                  <a:cubicBezTo>
                    <a:pt x="34" y="142"/>
                    <a:pt x="70" y="145"/>
                    <a:pt x="85" y="143"/>
                  </a:cubicBezTo>
                  <a:cubicBezTo>
                    <a:pt x="100" y="141"/>
                    <a:pt x="114" y="122"/>
                    <a:pt x="122"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86081" name="Text Box 65"/>
            <p:cNvSpPr txBox="1">
              <a:spLocks noChangeArrowheads="1"/>
            </p:cNvSpPr>
            <p:nvPr/>
          </p:nvSpPr>
          <p:spPr bwMode="auto">
            <a:xfrm>
              <a:off x="2208" y="3936"/>
              <a:ext cx="864" cy="154"/>
            </a:xfrm>
            <a:prstGeom prst="rect">
              <a:avLst/>
            </a:prstGeom>
            <a:noFill/>
            <a:ln w="9525">
              <a:noFill/>
              <a:miter lim="800000"/>
              <a:headEnd/>
              <a:tailEnd/>
            </a:ln>
            <a:effectLst/>
          </p:spPr>
          <p:txBody>
            <a:bodyPr wrap="none">
              <a:spAutoFit/>
            </a:bodyPr>
            <a:lstStyle/>
            <a:p>
              <a:r>
                <a:rPr lang="en-US" sz="1000"/>
                <a:t>two </a:t>
              </a:r>
              <a:r>
                <a:rPr lang="en-US" sz="1000" i="1"/>
                <a:t>sp</a:t>
              </a:r>
              <a:r>
                <a:rPr lang="en-US" sz="1000"/>
                <a:t> hybrid orbitals</a:t>
              </a:r>
            </a:p>
          </p:txBody>
        </p:sp>
        <p:sp>
          <p:nvSpPr>
            <p:cNvPr id="86082" name="Oval 66"/>
            <p:cNvSpPr>
              <a:spLocks noChangeAspect="1" noChangeArrowheads="1"/>
            </p:cNvSpPr>
            <p:nvPr/>
          </p:nvSpPr>
          <p:spPr bwMode="auto">
            <a:xfrm>
              <a:off x="2448" y="3504"/>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sp>
          <p:nvSpPr>
            <p:cNvPr id="86083" name="Oval 67"/>
            <p:cNvSpPr>
              <a:spLocks noChangeAspect="1" noChangeArrowheads="1"/>
            </p:cNvSpPr>
            <p:nvPr/>
          </p:nvSpPr>
          <p:spPr bwMode="auto">
            <a:xfrm>
              <a:off x="2784" y="3792"/>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grpSp>
        <p:nvGrpSpPr>
          <p:cNvPr id="86084" name="Group 68"/>
          <p:cNvGrpSpPr>
            <a:grpSpLocks/>
          </p:cNvGrpSpPr>
          <p:nvPr/>
        </p:nvGrpSpPr>
        <p:grpSpPr bwMode="auto">
          <a:xfrm>
            <a:off x="4876800" y="5707063"/>
            <a:ext cx="2071688" cy="922337"/>
            <a:chOff x="3072" y="3595"/>
            <a:chExt cx="1305" cy="581"/>
          </a:xfrm>
        </p:grpSpPr>
        <p:grpSp>
          <p:nvGrpSpPr>
            <p:cNvPr id="86085" name="Group 69"/>
            <p:cNvGrpSpPr>
              <a:grpSpLocks/>
            </p:cNvGrpSpPr>
            <p:nvPr/>
          </p:nvGrpSpPr>
          <p:grpSpPr bwMode="auto">
            <a:xfrm>
              <a:off x="3168" y="3595"/>
              <a:ext cx="869" cy="245"/>
              <a:chOff x="3163" y="3739"/>
              <a:chExt cx="869" cy="245"/>
            </a:xfrm>
          </p:grpSpPr>
          <p:sp>
            <p:nvSpPr>
              <p:cNvPr id="86086" name="Freeform 70"/>
              <p:cNvSpPr>
                <a:spLocks/>
              </p:cNvSpPr>
              <p:nvPr/>
            </p:nvSpPr>
            <p:spPr bwMode="auto">
              <a:xfrm>
                <a:off x="3451" y="3739"/>
                <a:ext cx="581" cy="245"/>
              </a:xfrm>
              <a:custGeom>
                <a:avLst/>
                <a:gdLst/>
                <a:ahLst/>
                <a:cxnLst>
                  <a:cxn ang="0">
                    <a:pos x="122" y="117"/>
                  </a:cxn>
                  <a:cxn ang="0">
                    <a:pos x="473" y="0"/>
                  </a:cxn>
                  <a:cxn ang="0">
                    <a:pos x="581" y="116"/>
                  </a:cxn>
                  <a:cxn ang="0">
                    <a:pos x="473" y="240"/>
                  </a:cxn>
                  <a:cxn ang="0">
                    <a:pos x="73" y="84"/>
                  </a:cxn>
                  <a:cxn ang="0">
                    <a:pos x="32" y="132"/>
                  </a:cxn>
                  <a:cxn ang="0">
                    <a:pos x="85" y="143"/>
                  </a:cxn>
                  <a:cxn ang="0">
                    <a:pos x="122" y="117"/>
                  </a:cxn>
                </a:cxnLst>
                <a:rect l="0" t="0" r="r" b="b"/>
                <a:pathLst>
                  <a:path w="581" h="245">
                    <a:moveTo>
                      <a:pt x="122" y="117"/>
                    </a:moveTo>
                    <a:cubicBezTo>
                      <a:pt x="188" y="95"/>
                      <a:pt x="397" y="0"/>
                      <a:pt x="473" y="0"/>
                    </a:cubicBezTo>
                    <a:cubicBezTo>
                      <a:pt x="549" y="0"/>
                      <a:pt x="581" y="76"/>
                      <a:pt x="581" y="116"/>
                    </a:cubicBezTo>
                    <a:cubicBezTo>
                      <a:pt x="581" y="156"/>
                      <a:pt x="558" y="245"/>
                      <a:pt x="473" y="240"/>
                    </a:cubicBezTo>
                    <a:cubicBezTo>
                      <a:pt x="388" y="235"/>
                      <a:pt x="146" y="102"/>
                      <a:pt x="73" y="84"/>
                    </a:cubicBezTo>
                    <a:cubicBezTo>
                      <a:pt x="0" y="66"/>
                      <a:pt x="30" y="122"/>
                      <a:pt x="32" y="132"/>
                    </a:cubicBezTo>
                    <a:cubicBezTo>
                      <a:pt x="34" y="142"/>
                      <a:pt x="70" y="145"/>
                      <a:pt x="85" y="143"/>
                    </a:cubicBezTo>
                    <a:cubicBezTo>
                      <a:pt x="100" y="141"/>
                      <a:pt x="114" y="122"/>
                      <a:pt x="122"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86087" name="Freeform 71"/>
              <p:cNvSpPr>
                <a:spLocks/>
              </p:cNvSpPr>
              <p:nvPr/>
            </p:nvSpPr>
            <p:spPr bwMode="auto">
              <a:xfrm flipH="1">
                <a:off x="3163" y="3739"/>
                <a:ext cx="581" cy="245"/>
              </a:xfrm>
              <a:custGeom>
                <a:avLst/>
                <a:gdLst/>
                <a:ahLst/>
                <a:cxnLst>
                  <a:cxn ang="0">
                    <a:pos x="122" y="117"/>
                  </a:cxn>
                  <a:cxn ang="0">
                    <a:pos x="473" y="0"/>
                  </a:cxn>
                  <a:cxn ang="0">
                    <a:pos x="581" y="116"/>
                  </a:cxn>
                  <a:cxn ang="0">
                    <a:pos x="473" y="240"/>
                  </a:cxn>
                  <a:cxn ang="0">
                    <a:pos x="73" y="84"/>
                  </a:cxn>
                  <a:cxn ang="0">
                    <a:pos x="32" y="132"/>
                  </a:cxn>
                  <a:cxn ang="0">
                    <a:pos x="85" y="143"/>
                  </a:cxn>
                  <a:cxn ang="0">
                    <a:pos x="122" y="117"/>
                  </a:cxn>
                </a:cxnLst>
                <a:rect l="0" t="0" r="r" b="b"/>
                <a:pathLst>
                  <a:path w="581" h="245">
                    <a:moveTo>
                      <a:pt x="122" y="117"/>
                    </a:moveTo>
                    <a:cubicBezTo>
                      <a:pt x="188" y="95"/>
                      <a:pt x="397" y="0"/>
                      <a:pt x="473" y="0"/>
                    </a:cubicBezTo>
                    <a:cubicBezTo>
                      <a:pt x="549" y="0"/>
                      <a:pt x="581" y="76"/>
                      <a:pt x="581" y="116"/>
                    </a:cubicBezTo>
                    <a:cubicBezTo>
                      <a:pt x="581" y="156"/>
                      <a:pt x="558" y="245"/>
                      <a:pt x="473" y="240"/>
                    </a:cubicBezTo>
                    <a:cubicBezTo>
                      <a:pt x="388" y="235"/>
                      <a:pt x="146" y="102"/>
                      <a:pt x="73" y="84"/>
                    </a:cubicBezTo>
                    <a:cubicBezTo>
                      <a:pt x="0" y="66"/>
                      <a:pt x="30" y="122"/>
                      <a:pt x="32" y="132"/>
                    </a:cubicBezTo>
                    <a:cubicBezTo>
                      <a:pt x="34" y="142"/>
                      <a:pt x="70" y="145"/>
                      <a:pt x="85" y="143"/>
                    </a:cubicBezTo>
                    <a:cubicBezTo>
                      <a:pt x="100" y="141"/>
                      <a:pt x="114" y="122"/>
                      <a:pt x="122"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grpSp>
        <p:sp>
          <p:nvSpPr>
            <p:cNvPr id="86088" name="Text Box 72"/>
            <p:cNvSpPr txBox="1">
              <a:spLocks noChangeArrowheads="1"/>
            </p:cNvSpPr>
            <p:nvPr/>
          </p:nvSpPr>
          <p:spPr bwMode="auto">
            <a:xfrm>
              <a:off x="3072" y="3926"/>
              <a:ext cx="1305" cy="250"/>
            </a:xfrm>
            <a:prstGeom prst="rect">
              <a:avLst/>
            </a:prstGeom>
            <a:noFill/>
            <a:ln w="9525">
              <a:noFill/>
              <a:miter lim="800000"/>
              <a:headEnd/>
              <a:tailEnd/>
            </a:ln>
            <a:effectLst/>
          </p:spPr>
          <p:txBody>
            <a:bodyPr wrap="none">
              <a:spAutoFit/>
            </a:bodyPr>
            <a:lstStyle/>
            <a:p>
              <a:pPr algn="ctr"/>
              <a:r>
                <a:rPr lang="en-US" sz="1000"/>
                <a:t> </a:t>
              </a:r>
              <a:r>
                <a:rPr lang="en-US" sz="1000" i="1"/>
                <a:t>sp</a:t>
              </a:r>
              <a:r>
                <a:rPr lang="en-US" sz="1000"/>
                <a:t> hybrid orbitals shown together</a:t>
              </a:r>
            </a:p>
            <a:p>
              <a:pPr algn="ctr"/>
              <a:r>
                <a:rPr lang="en-US" sz="1000"/>
                <a:t>(large lobes only)</a:t>
              </a:r>
            </a:p>
          </p:txBody>
        </p:sp>
        <p:sp>
          <p:nvSpPr>
            <p:cNvPr id="86089" name="Oval 73"/>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grpSp>
        <p:nvGrpSpPr>
          <p:cNvPr id="86090" name="Group 74"/>
          <p:cNvGrpSpPr>
            <a:grpSpLocks/>
          </p:cNvGrpSpPr>
          <p:nvPr/>
        </p:nvGrpSpPr>
        <p:grpSpPr bwMode="auto">
          <a:xfrm>
            <a:off x="5181600" y="4005263"/>
            <a:ext cx="3455988" cy="1281112"/>
            <a:chOff x="3264" y="2523"/>
            <a:chExt cx="2177" cy="807"/>
          </a:xfrm>
        </p:grpSpPr>
        <p:sp>
          <p:nvSpPr>
            <p:cNvPr id="86091" name="Rectangle 75"/>
            <p:cNvSpPr>
              <a:spLocks noChangeArrowheads="1"/>
            </p:cNvSpPr>
            <p:nvPr/>
          </p:nvSpPr>
          <p:spPr bwMode="auto">
            <a:xfrm>
              <a:off x="3408" y="2532"/>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6092" name="Rectangle 76"/>
            <p:cNvSpPr>
              <a:spLocks noChangeArrowheads="1"/>
            </p:cNvSpPr>
            <p:nvPr/>
          </p:nvSpPr>
          <p:spPr bwMode="auto">
            <a:xfrm>
              <a:off x="3888" y="2532"/>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6093" name="Rectangle 77"/>
            <p:cNvSpPr>
              <a:spLocks noChangeArrowheads="1"/>
            </p:cNvSpPr>
            <p:nvPr/>
          </p:nvSpPr>
          <p:spPr bwMode="auto">
            <a:xfrm>
              <a:off x="4176" y="2532"/>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6094" name="Text Box 78"/>
            <p:cNvSpPr txBox="1">
              <a:spLocks noChangeArrowheads="1"/>
            </p:cNvSpPr>
            <p:nvPr/>
          </p:nvSpPr>
          <p:spPr bwMode="auto">
            <a:xfrm>
              <a:off x="3408" y="2868"/>
              <a:ext cx="268" cy="231"/>
            </a:xfrm>
            <a:prstGeom prst="rect">
              <a:avLst/>
            </a:prstGeom>
            <a:noFill/>
            <a:ln w="9525">
              <a:noFill/>
              <a:miter lim="800000"/>
              <a:headEnd/>
              <a:tailEnd/>
            </a:ln>
            <a:effectLst/>
          </p:spPr>
          <p:txBody>
            <a:bodyPr wrap="none">
              <a:spAutoFit/>
            </a:bodyPr>
            <a:lstStyle/>
            <a:p>
              <a:r>
                <a:rPr lang="en-US"/>
                <a:t>1</a:t>
              </a:r>
              <a:r>
                <a:rPr lang="en-US" i="1"/>
                <a:t>s</a:t>
              </a:r>
            </a:p>
          </p:txBody>
        </p:sp>
        <p:sp>
          <p:nvSpPr>
            <p:cNvPr id="86095" name="Text Box 79"/>
            <p:cNvSpPr txBox="1">
              <a:spLocks noChangeArrowheads="1"/>
            </p:cNvSpPr>
            <p:nvPr/>
          </p:nvSpPr>
          <p:spPr bwMode="auto">
            <a:xfrm>
              <a:off x="4052" y="2868"/>
              <a:ext cx="268" cy="231"/>
            </a:xfrm>
            <a:prstGeom prst="rect">
              <a:avLst/>
            </a:prstGeom>
            <a:noFill/>
            <a:ln w="9525">
              <a:noFill/>
              <a:miter lim="800000"/>
              <a:headEnd/>
              <a:tailEnd/>
            </a:ln>
            <a:effectLst/>
          </p:spPr>
          <p:txBody>
            <a:bodyPr wrap="none">
              <a:spAutoFit/>
            </a:bodyPr>
            <a:lstStyle/>
            <a:p>
              <a:r>
                <a:rPr lang="en-US" i="1"/>
                <a:t>sp</a:t>
              </a:r>
            </a:p>
          </p:txBody>
        </p:sp>
        <p:sp>
          <p:nvSpPr>
            <p:cNvPr id="86096" name="Text Box 80"/>
            <p:cNvSpPr txBox="1">
              <a:spLocks noChangeArrowheads="1"/>
            </p:cNvSpPr>
            <p:nvPr/>
          </p:nvSpPr>
          <p:spPr bwMode="auto">
            <a:xfrm>
              <a:off x="4812" y="2868"/>
              <a:ext cx="276" cy="231"/>
            </a:xfrm>
            <a:prstGeom prst="rect">
              <a:avLst/>
            </a:prstGeom>
            <a:noFill/>
            <a:ln w="9525">
              <a:noFill/>
              <a:miter lim="800000"/>
              <a:headEnd/>
              <a:tailEnd/>
            </a:ln>
            <a:effectLst/>
          </p:spPr>
          <p:txBody>
            <a:bodyPr wrap="none">
              <a:spAutoFit/>
            </a:bodyPr>
            <a:lstStyle/>
            <a:p>
              <a:r>
                <a:rPr lang="en-US"/>
                <a:t>2</a:t>
              </a:r>
              <a:r>
                <a:rPr lang="en-US" i="1"/>
                <a:t>p</a:t>
              </a:r>
            </a:p>
          </p:txBody>
        </p:sp>
        <p:sp>
          <p:nvSpPr>
            <p:cNvPr id="86097" name="Freeform 81"/>
            <p:cNvSpPr>
              <a:spLocks/>
            </p:cNvSpPr>
            <p:nvPr/>
          </p:nvSpPr>
          <p:spPr bwMode="auto">
            <a:xfrm>
              <a:off x="3504" y="2580"/>
              <a:ext cx="1" cy="192"/>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6098" name="Freeform 82"/>
            <p:cNvSpPr>
              <a:spLocks/>
            </p:cNvSpPr>
            <p:nvPr/>
          </p:nvSpPr>
          <p:spPr bwMode="auto">
            <a:xfrm>
              <a:off x="3600" y="2580"/>
              <a:ext cx="1" cy="189"/>
            </a:xfrm>
            <a:custGeom>
              <a:avLst/>
              <a:gdLst/>
              <a:ahLst/>
              <a:cxnLst>
                <a:cxn ang="0">
                  <a:pos x="0" y="189"/>
                </a:cxn>
                <a:cxn ang="0">
                  <a:pos x="1" y="0"/>
                </a:cxn>
              </a:cxnLst>
              <a:rect l="0" t="0" r="r" b="b"/>
              <a:pathLst>
                <a:path w="1" h="189">
                  <a:moveTo>
                    <a:pt x="0" y="189"/>
                  </a:moveTo>
                  <a:lnTo>
                    <a:pt x="1" y="0"/>
                  </a:lnTo>
                </a:path>
              </a:pathLst>
            </a:custGeom>
            <a:noFill/>
            <a:ln w="9525">
              <a:solidFill>
                <a:srgbClr val="FF0000"/>
              </a:solidFill>
              <a:round/>
              <a:headEnd type="triangle" w="med" len="med"/>
              <a:tailEnd type="none" w="med" len="med"/>
            </a:ln>
            <a:effectLst/>
          </p:spPr>
          <p:txBody>
            <a:bodyPr/>
            <a:lstStyle/>
            <a:p>
              <a:endParaRPr lang="en-US"/>
            </a:p>
          </p:txBody>
        </p:sp>
        <p:sp>
          <p:nvSpPr>
            <p:cNvPr id="86099" name="Freeform 83"/>
            <p:cNvSpPr>
              <a:spLocks/>
            </p:cNvSpPr>
            <p:nvPr/>
          </p:nvSpPr>
          <p:spPr bwMode="auto">
            <a:xfrm>
              <a:off x="3983" y="2580"/>
              <a:ext cx="1" cy="192"/>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6100" name="Rectangle 84"/>
            <p:cNvSpPr>
              <a:spLocks noChangeArrowheads="1"/>
            </p:cNvSpPr>
            <p:nvPr/>
          </p:nvSpPr>
          <p:spPr bwMode="auto">
            <a:xfrm>
              <a:off x="4656" y="2523"/>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6101" name="Rectangle 85"/>
            <p:cNvSpPr>
              <a:spLocks noChangeArrowheads="1"/>
            </p:cNvSpPr>
            <p:nvPr/>
          </p:nvSpPr>
          <p:spPr bwMode="auto">
            <a:xfrm>
              <a:off x="4944" y="2523"/>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6102" name="Text Box 86"/>
            <p:cNvSpPr txBox="1">
              <a:spLocks noChangeArrowheads="1"/>
            </p:cNvSpPr>
            <p:nvPr/>
          </p:nvSpPr>
          <p:spPr bwMode="auto">
            <a:xfrm>
              <a:off x="3264" y="3099"/>
              <a:ext cx="2177" cy="231"/>
            </a:xfrm>
            <a:prstGeom prst="rect">
              <a:avLst/>
            </a:prstGeom>
            <a:noFill/>
            <a:ln w="9525">
              <a:noFill/>
              <a:miter lim="800000"/>
              <a:headEnd/>
              <a:tailEnd/>
            </a:ln>
            <a:effectLst/>
          </p:spPr>
          <p:txBody>
            <a:bodyPr wrap="none">
              <a:spAutoFit/>
            </a:bodyPr>
            <a:lstStyle/>
            <a:p>
              <a:r>
                <a:rPr lang="en-US"/>
                <a:t>Be atom of BeH</a:t>
              </a:r>
              <a:r>
                <a:rPr lang="en-US" baseline="-25000"/>
                <a:t>2</a:t>
              </a:r>
              <a:r>
                <a:rPr lang="en-US"/>
                <a:t> orbital diagram</a:t>
              </a:r>
            </a:p>
          </p:txBody>
        </p:sp>
        <p:sp>
          <p:nvSpPr>
            <p:cNvPr id="86103" name="Freeform 87"/>
            <p:cNvSpPr>
              <a:spLocks/>
            </p:cNvSpPr>
            <p:nvPr/>
          </p:nvSpPr>
          <p:spPr bwMode="auto">
            <a:xfrm>
              <a:off x="4271" y="2592"/>
              <a:ext cx="1" cy="192"/>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none" w="med" len="med"/>
              <a:tailEnd type="triangle" w="med" len="med"/>
            </a:ln>
            <a:effectLst/>
          </p:spPr>
          <p:txBody>
            <a:bodyPr/>
            <a:lstStyle/>
            <a:p>
              <a:endParaRPr lang="en-US"/>
            </a:p>
          </p:txBody>
        </p:sp>
      </p:grpSp>
      <p:grpSp>
        <p:nvGrpSpPr>
          <p:cNvPr id="86104" name="Group 88"/>
          <p:cNvGrpSpPr>
            <a:grpSpLocks/>
          </p:cNvGrpSpPr>
          <p:nvPr/>
        </p:nvGrpSpPr>
        <p:grpSpPr bwMode="auto">
          <a:xfrm>
            <a:off x="7010400" y="5638800"/>
            <a:ext cx="1828800" cy="465138"/>
            <a:chOff x="4464" y="3552"/>
            <a:chExt cx="1152" cy="293"/>
          </a:xfrm>
        </p:grpSpPr>
        <p:grpSp>
          <p:nvGrpSpPr>
            <p:cNvPr id="86105" name="Group 89"/>
            <p:cNvGrpSpPr>
              <a:grpSpLocks/>
            </p:cNvGrpSpPr>
            <p:nvPr/>
          </p:nvGrpSpPr>
          <p:grpSpPr bwMode="auto">
            <a:xfrm>
              <a:off x="4603" y="3600"/>
              <a:ext cx="869" cy="245"/>
              <a:chOff x="3163" y="3739"/>
              <a:chExt cx="869" cy="245"/>
            </a:xfrm>
          </p:grpSpPr>
          <p:sp>
            <p:nvSpPr>
              <p:cNvPr id="86106" name="Freeform 90"/>
              <p:cNvSpPr>
                <a:spLocks/>
              </p:cNvSpPr>
              <p:nvPr/>
            </p:nvSpPr>
            <p:spPr bwMode="auto">
              <a:xfrm>
                <a:off x="3451" y="3739"/>
                <a:ext cx="581" cy="245"/>
              </a:xfrm>
              <a:custGeom>
                <a:avLst/>
                <a:gdLst/>
                <a:ahLst/>
                <a:cxnLst>
                  <a:cxn ang="0">
                    <a:pos x="122" y="117"/>
                  </a:cxn>
                  <a:cxn ang="0">
                    <a:pos x="473" y="0"/>
                  </a:cxn>
                  <a:cxn ang="0">
                    <a:pos x="581" y="116"/>
                  </a:cxn>
                  <a:cxn ang="0">
                    <a:pos x="473" y="240"/>
                  </a:cxn>
                  <a:cxn ang="0">
                    <a:pos x="73" y="84"/>
                  </a:cxn>
                  <a:cxn ang="0">
                    <a:pos x="32" y="132"/>
                  </a:cxn>
                  <a:cxn ang="0">
                    <a:pos x="85" y="143"/>
                  </a:cxn>
                  <a:cxn ang="0">
                    <a:pos x="122" y="117"/>
                  </a:cxn>
                </a:cxnLst>
                <a:rect l="0" t="0" r="r" b="b"/>
                <a:pathLst>
                  <a:path w="581" h="245">
                    <a:moveTo>
                      <a:pt x="122" y="117"/>
                    </a:moveTo>
                    <a:cubicBezTo>
                      <a:pt x="188" y="95"/>
                      <a:pt x="397" y="0"/>
                      <a:pt x="473" y="0"/>
                    </a:cubicBezTo>
                    <a:cubicBezTo>
                      <a:pt x="549" y="0"/>
                      <a:pt x="581" y="76"/>
                      <a:pt x="581" y="116"/>
                    </a:cubicBezTo>
                    <a:cubicBezTo>
                      <a:pt x="581" y="156"/>
                      <a:pt x="558" y="245"/>
                      <a:pt x="473" y="240"/>
                    </a:cubicBezTo>
                    <a:cubicBezTo>
                      <a:pt x="388" y="235"/>
                      <a:pt x="146" y="102"/>
                      <a:pt x="73" y="84"/>
                    </a:cubicBezTo>
                    <a:cubicBezTo>
                      <a:pt x="0" y="66"/>
                      <a:pt x="30" y="122"/>
                      <a:pt x="32" y="132"/>
                    </a:cubicBezTo>
                    <a:cubicBezTo>
                      <a:pt x="34" y="142"/>
                      <a:pt x="70" y="145"/>
                      <a:pt x="85" y="143"/>
                    </a:cubicBezTo>
                    <a:cubicBezTo>
                      <a:pt x="100" y="141"/>
                      <a:pt x="114" y="122"/>
                      <a:pt x="122" y="117"/>
                    </a:cubicBezTo>
                    <a:close/>
                  </a:path>
                </a:pathLst>
              </a:custGeom>
              <a:gradFill rotWithShape="1">
                <a:gsLst>
                  <a:gs pos="0">
                    <a:srgbClr val="993366">
                      <a:alpha val="69000"/>
                    </a:srgbClr>
                  </a:gs>
                  <a:gs pos="100000">
                    <a:srgbClr val="993366">
                      <a:gamma/>
                      <a:shade val="46275"/>
                      <a:invGamma/>
                    </a:srgbClr>
                  </a:gs>
                </a:gsLst>
                <a:lin ang="2700000" scaled="1"/>
              </a:gradFill>
              <a:ln w="9525">
                <a:noFill/>
                <a:round/>
                <a:headEnd/>
                <a:tailEnd/>
              </a:ln>
              <a:effectLst/>
            </p:spPr>
            <p:txBody>
              <a:bodyPr/>
              <a:lstStyle/>
              <a:p>
                <a:endParaRPr lang="en-US"/>
              </a:p>
            </p:txBody>
          </p:sp>
          <p:sp>
            <p:nvSpPr>
              <p:cNvPr id="86107" name="Freeform 91"/>
              <p:cNvSpPr>
                <a:spLocks/>
              </p:cNvSpPr>
              <p:nvPr/>
            </p:nvSpPr>
            <p:spPr bwMode="auto">
              <a:xfrm flipH="1">
                <a:off x="3163" y="3739"/>
                <a:ext cx="581" cy="245"/>
              </a:xfrm>
              <a:custGeom>
                <a:avLst/>
                <a:gdLst/>
                <a:ahLst/>
                <a:cxnLst>
                  <a:cxn ang="0">
                    <a:pos x="122" y="117"/>
                  </a:cxn>
                  <a:cxn ang="0">
                    <a:pos x="473" y="0"/>
                  </a:cxn>
                  <a:cxn ang="0">
                    <a:pos x="581" y="116"/>
                  </a:cxn>
                  <a:cxn ang="0">
                    <a:pos x="473" y="240"/>
                  </a:cxn>
                  <a:cxn ang="0">
                    <a:pos x="73" y="84"/>
                  </a:cxn>
                  <a:cxn ang="0">
                    <a:pos x="32" y="132"/>
                  </a:cxn>
                  <a:cxn ang="0">
                    <a:pos x="85" y="143"/>
                  </a:cxn>
                  <a:cxn ang="0">
                    <a:pos x="122" y="117"/>
                  </a:cxn>
                </a:cxnLst>
                <a:rect l="0" t="0" r="r" b="b"/>
                <a:pathLst>
                  <a:path w="581" h="245">
                    <a:moveTo>
                      <a:pt x="122" y="117"/>
                    </a:moveTo>
                    <a:cubicBezTo>
                      <a:pt x="188" y="95"/>
                      <a:pt x="397" y="0"/>
                      <a:pt x="473" y="0"/>
                    </a:cubicBezTo>
                    <a:cubicBezTo>
                      <a:pt x="549" y="0"/>
                      <a:pt x="581" y="76"/>
                      <a:pt x="581" y="116"/>
                    </a:cubicBezTo>
                    <a:cubicBezTo>
                      <a:pt x="581" y="156"/>
                      <a:pt x="558" y="245"/>
                      <a:pt x="473" y="240"/>
                    </a:cubicBezTo>
                    <a:cubicBezTo>
                      <a:pt x="388" y="235"/>
                      <a:pt x="146" y="102"/>
                      <a:pt x="73" y="84"/>
                    </a:cubicBezTo>
                    <a:cubicBezTo>
                      <a:pt x="0" y="66"/>
                      <a:pt x="30" y="122"/>
                      <a:pt x="32" y="132"/>
                    </a:cubicBezTo>
                    <a:cubicBezTo>
                      <a:pt x="34" y="142"/>
                      <a:pt x="70" y="145"/>
                      <a:pt x="85" y="143"/>
                    </a:cubicBezTo>
                    <a:cubicBezTo>
                      <a:pt x="100" y="141"/>
                      <a:pt x="114" y="122"/>
                      <a:pt x="122"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grpSp>
        <p:sp>
          <p:nvSpPr>
            <p:cNvPr id="86108" name="Oval 92"/>
            <p:cNvSpPr>
              <a:spLocks noChangeAspect="1" noChangeArrowheads="1"/>
            </p:cNvSpPr>
            <p:nvPr/>
          </p:nvSpPr>
          <p:spPr bwMode="auto">
            <a:xfrm>
              <a:off x="5035" y="3701"/>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sp>
          <p:nvSpPr>
            <p:cNvPr id="86109" name="Oval 93"/>
            <p:cNvSpPr>
              <a:spLocks noChangeArrowheads="1"/>
            </p:cNvSpPr>
            <p:nvPr/>
          </p:nvSpPr>
          <p:spPr bwMode="auto">
            <a:xfrm>
              <a:off x="4464" y="3648"/>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86110" name="Oval 94"/>
            <p:cNvSpPr>
              <a:spLocks noChangeArrowheads="1"/>
            </p:cNvSpPr>
            <p:nvPr/>
          </p:nvSpPr>
          <p:spPr bwMode="auto">
            <a:xfrm>
              <a:off x="5424" y="3648"/>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86111" name="Oval 95"/>
            <p:cNvSpPr>
              <a:spLocks noChangeArrowheads="1"/>
            </p:cNvSpPr>
            <p:nvPr/>
          </p:nvSpPr>
          <p:spPr bwMode="auto">
            <a:xfrm>
              <a:off x="4896" y="3552"/>
              <a:ext cx="288" cy="288"/>
            </a:xfrm>
            <a:prstGeom prst="ellipse">
              <a:avLst/>
            </a:prstGeom>
            <a:solidFill>
              <a:schemeClr val="bg1">
                <a:alpha val="41000"/>
              </a:schemeClr>
            </a:solidFill>
            <a:ln w="9525">
              <a:noFill/>
              <a:round/>
              <a:headEnd/>
              <a:tailEnd/>
            </a:ln>
            <a:effectLst/>
          </p:spPr>
          <p:txBody>
            <a:bodyPr wrap="none" anchor="ctr"/>
            <a:lstStyle/>
            <a:p>
              <a:pPr algn="ctr"/>
              <a:r>
                <a:rPr lang="en-US"/>
                <a:t>Be</a:t>
              </a:r>
            </a:p>
          </p:txBody>
        </p:sp>
      </p:grpSp>
      <p:sp>
        <p:nvSpPr>
          <p:cNvPr id="86112" name="Freeform 96"/>
          <p:cNvSpPr>
            <a:spLocks/>
          </p:cNvSpPr>
          <p:nvPr/>
        </p:nvSpPr>
        <p:spPr bwMode="auto">
          <a:xfrm>
            <a:off x="969963" y="3619500"/>
            <a:ext cx="1281112" cy="1600200"/>
          </a:xfrm>
          <a:custGeom>
            <a:avLst/>
            <a:gdLst/>
            <a:ahLst/>
            <a:cxnLst>
              <a:cxn ang="0">
                <a:pos x="691" y="525"/>
              </a:cxn>
              <a:cxn ang="0">
                <a:pos x="373" y="960"/>
              </a:cxn>
              <a:cxn ang="0">
                <a:pos x="42" y="816"/>
              </a:cxn>
              <a:cxn ang="0">
                <a:pos x="120" y="417"/>
              </a:cxn>
              <a:cxn ang="0">
                <a:pos x="538" y="45"/>
              </a:cxn>
              <a:cxn ang="0">
                <a:pos x="781" y="147"/>
              </a:cxn>
              <a:cxn ang="0">
                <a:pos x="691" y="525"/>
              </a:cxn>
            </a:cxnLst>
            <a:rect l="0" t="0" r="r" b="b"/>
            <a:pathLst>
              <a:path w="807" h="1008">
                <a:moveTo>
                  <a:pt x="691" y="525"/>
                </a:moveTo>
                <a:cubicBezTo>
                  <a:pt x="623" y="660"/>
                  <a:pt x="481" y="912"/>
                  <a:pt x="373" y="960"/>
                </a:cubicBezTo>
                <a:cubicBezTo>
                  <a:pt x="265" y="1008"/>
                  <a:pt x="84" y="906"/>
                  <a:pt x="42" y="816"/>
                </a:cubicBezTo>
                <a:cubicBezTo>
                  <a:pt x="0" y="726"/>
                  <a:pt x="37" y="545"/>
                  <a:pt x="120" y="417"/>
                </a:cubicBezTo>
                <a:cubicBezTo>
                  <a:pt x="203" y="289"/>
                  <a:pt x="428" y="90"/>
                  <a:pt x="538" y="45"/>
                </a:cubicBezTo>
                <a:cubicBezTo>
                  <a:pt x="648" y="0"/>
                  <a:pt x="755" y="67"/>
                  <a:pt x="781" y="147"/>
                </a:cubicBezTo>
                <a:cubicBezTo>
                  <a:pt x="807" y="227"/>
                  <a:pt x="759" y="390"/>
                  <a:pt x="691" y="525"/>
                </a:cubicBezTo>
                <a:close/>
              </a:path>
            </a:pathLst>
          </a:custGeom>
          <a:solidFill>
            <a:srgbClr val="800080">
              <a:alpha val="5000"/>
            </a:srgbClr>
          </a:solidFill>
          <a:ln w="9525" cap="flat">
            <a:solidFill>
              <a:srgbClr val="800080"/>
            </a:solidFill>
            <a:prstDash val="sysDot"/>
            <a:round/>
            <a:headEnd/>
            <a:tailEnd/>
          </a:ln>
          <a:effectLst/>
        </p:spPr>
        <p:txBody>
          <a:bodyPr/>
          <a:lstStyle/>
          <a:p>
            <a:endParaRPr lang="en-US"/>
          </a:p>
        </p:txBody>
      </p:sp>
      <p:grpSp>
        <p:nvGrpSpPr>
          <p:cNvPr id="86113" name="Group 97"/>
          <p:cNvGrpSpPr>
            <a:grpSpLocks/>
          </p:cNvGrpSpPr>
          <p:nvPr/>
        </p:nvGrpSpPr>
        <p:grpSpPr bwMode="auto">
          <a:xfrm>
            <a:off x="228600" y="4572000"/>
            <a:ext cx="582613" cy="1143000"/>
            <a:chOff x="144" y="2880"/>
            <a:chExt cx="367" cy="720"/>
          </a:xfrm>
        </p:grpSpPr>
        <p:sp>
          <p:nvSpPr>
            <p:cNvPr id="86114" name="Text Box 98"/>
            <p:cNvSpPr txBox="1">
              <a:spLocks noChangeArrowheads="1"/>
            </p:cNvSpPr>
            <p:nvPr/>
          </p:nvSpPr>
          <p:spPr bwMode="auto">
            <a:xfrm>
              <a:off x="144" y="3408"/>
              <a:ext cx="367" cy="192"/>
            </a:xfrm>
            <a:prstGeom prst="rect">
              <a:avLst/>
            </a:prstGeom>
            <a:noFill/>
            <a:ln w="9525">
              <a:noFill/>
              <a:miter lim="800000"/>
              <a:headEnd/>
              <a:tailEnd/>
            </a:ln>
            <a:effectLst/>
          </p:spPr>
          <p:txBody>
            <a:bodyPr wrap="none">
              <a:spAutoFit/>
            </a:bodyPr>
            <a:lstStyle/>
            <a:p>
              <a:r>
                <a:rPr lang="en-US" sz="1400"/>
                <a:t>n = 1</a:t>
              </a:r>
            </a:p>
          </p:txBody>
        </p:sp>
        <p:sp>
          <p:nvSpPr>
            <p:cNvPr id="86115" name="Text Box 99"/>
            <p:cNvSpPr txBox="1">
              <a:spLocks noChangeArrowheads="1"/>
            </p:cNvSpPr>
            <p:nvPr/>
          </p:nvSpPr>
          <p:spPr bwMode="auto">
            <a:xfrm>
              <a:off x="144" y="2880"/>
              <a:ext cx="367" cy="192"/>
            </a:xfrm>
            <a:prstGeom prst="rect">
              <a:avLst/>
            </a:prstGeom>
            <a:noFill/>
            <a:ln w="9525">
              <a:noFill/>
              <a:miter lim="800000"/>
              <a:headEnd/>
              <a:tailEnd/>
            </a:ln>
            <a:effectLst/>
          </p:spPr>
          <p:txBody>
            <a:bodyPr wrap="none">
              <a:spAutoFit/>
            </a:bodyPr>
            <a:lstStyle/>
            <a:p>
              <a:r>
                <a:rPr lang="en-US" sz="1400"/>
                <a:t>n = 2</a:t>
              </a:r>
            </a:p>
          </p:txBody>
        </p:sp>
      </p:grpSp>
      <p:grpSp>
        <p:nvGrpSpPr>
          <p:cNvPr id="86116" name="Group 100"/>
          <p:cNvGrpSpPr>
            <a:grpSpLocks/>
          </p:cNvGrpSpPr>
          <p:nvPr/>
        </p:nvGrpSpPr>
        <p:grpSpPr bwMode="auto">
          <a:xfrm>
            <a:off x="1066800" y="5307013"/>
            <a:ext cx="484188" cy="484187"/>
            <a:chOff x="672" y="3343"/>
            <a:chExt cx="305" cy="305"/>
          </a:xfrm>
        </p:grpSpPr>
        <p:sp>
          <p:nvSpPr>
            <p:cNvPr id="86117" name="Oval 101"/>
            <p:cNvSpPr>
              <a:spLocks noChangeAspect="1" noChangeArrowheads="1"/>
            </p:cNvSpPr>
            <p:nvPr/>
          </p:nvSpPr>
          <p:spPr bwMode="auto">
            <a:xfrm>
              <a:off x="672" y="3343"/>
              <a:ext cx="305" cy="305"/>
            </a:xfrm>
            <a:prstGeom prst="ellipse">
              <a:avLst/>
            </a:prstGeom>
            <a:noFill/>
            <a:ln w="9525">
              <a:solidFill>
                <a:schemeClr val="tx1"/>
              </a:solidFill>
              <a:round/>
              <a:headEnd/>
              <a:tailEnd/>
            </a:ln>
            <a:effectLst/>
          </p:spPr>
          <p:txBody>
            <a:bodyPr wrap="none" anchor="ctr"/>
            <a:lstStyle/>
            <a:p>
              <a:endParaRPr lang="en-US"/>
            </a:p>
          </p:txBody>
        </p:sp>
        <p:sp>
          <p:nvSpPr>
            <p:cNvPr id="86118" name="Line 102"/>
            <p:cNvSpPr>
              <a:spLocks noChangeShapeType="1"/>
            </p:cNvSpPr>
            <p:nvPr/>
          </p:nvSpPr>
          <p:spPr bwMode="auto">
            <a:xfrm flipV="1">
              <a:off x="768" y="3408"/>
              <a:ext cx="0" cy="144"/>
            </a:xfrm>
            <a:prstGeom prst="line">
              <a:avLst/>
            </a:prstGeom>
            <a:noFill/>
            <a:ln w="9525">
              <a:solidFill>
                <a:srgbClr val="FF0000"/>
              </a:solidFill>
              <a:round/>
              <a:headEnd/>
              <a:tailEnd type="triangle" w="med" len="med"/>
            </a:ln>
            <a:effectLst/>
          </p:spPr>
          <p:txBody>
            <a:bodyPr/>
            <a:lstStyle/>
            <a:p>
              <a:endParaRPr lang="en-US"/>
            </a:p>
          </p:txBody>
        </p:sp>
        <p:sp>
          <p:nvSpPr>
            <p:cNvPr id="86119" name="Line 103"/>
            <p:cNvSpPr>
              <a:spLocks noChangeShapeType="1"/>
            </p:cNvSpPr>
            <p:nvPr/>
          </p:nvSpPr>
          <p:spPr bwMode="auto">
            <a:xfrm flipV="1">
              <a:off x="864" y="3408"/>
              <a:ext cx="0" cy="144"/>
            </a:xfrm>
            <a:prstGeom prst="line">
              <a:avLst/>
            </a:prstGeom>
            <a:noFill/>
            <a:ln w="9525">
              <a:solidFill>
                <a:srgbClr val="FF0000"/>
              </a:solidFill>
              <a:round/>
              <a:headEnd type="triangle" w="med" len="med"/>
              <a:tailEn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56 -0.00556 L 0.0599 -0.09445 " pathEditMode="relative" ptsTypes="AA">
                                      <p:cBhvr>
                                        <p:cTn id="6" dur="2000" fill="hold"/>
                                        <p:tgtEl>
                                          <p:spTgt spid="8605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0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6112"/>
                                        </p:tgtEl>
                                        <p:attrNameLst>
                                          <p:attrName>style.visibility</p:attrName>
                                        </p:attrNameLst>
                                      </p:cBhvr>
                                      <p:to>
                                        <p:strVal val="visible"/>
                                      </p:to>
                                    </p:set>
                                    <p:animEffect transition="in" filter="dissolve">
                                      <p:cBhvr>
                                        <p:cTn id="15" dur="500"/>
                                        <p:tgtEl>
                                          <p:spTgt spid="861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000"/>
                                        <p:tgtEl>
                                          <p:spTgt spid="86112"/>
                                        </p:tgtEl>
                                      </p:cBhvr>
                                    </p:animEffect>
                                    <p:set>
                                      <p:cBhvr>
                                        <p:cTn id="20" dur="1" fill="hold">
                                          <p:stCondLst>
                                            <p:cond delay="1999"/>
                                          </p:stCondLst>
                                        </p:cTn>
                                        <p:tgtEl>
                                          <p:spTgt spid="86112"/>
                                        </p:tgtEl>
                                        <p:attrNameLst>
                                          <p:attrName>style.visibility</p:attrName>
                                        </p:attrNameLst>
                                      </p:cBhvr>
                                      <p:to>
                                        <p:strVal val="hidden"/>
                                      </p:to>
                                    </p:set>
                                  </p:childTnLst>
                                </p:cTn>
                              </p:par>
                              <p:par>
                                <p:cTn id="21" presetID="39" presetClass="entr" presetSubtype="0" accel="100000" fill="hold" nodeType="withEffect">
                                  <p:stCondLst>
                                    <p:cond delay="0"/>
                                  </p:stCondLst>
                                  <p:childTnLst>
                                    <p:set>
                                      <p:cBhvr>
                                        <p:cTn id="22" dur="1" fill="hold">
                                          <p:stCondLst>
                                            <p:cond delay="0"/>
                                          </p:stCondLst>
                                        </p:cTn>
                                        <p:tgtEl>
                                          <p:spTgt spid="86058"/>
                                        </p:tgtEl>
                                        <p:attrNameLst>
                                          <p:attrName>style.visibility</p:attrName>
                                        </p:attrNameLst>
                                      </p:cBhvr>
                                      <p:to>
                                        <p:strVal val="visible"/>
                                      </p:to>
                                    </p:set>
                                    <p:anim calcmode="lin" valueType="num">
                                      <p:cBhvr>
                                        <p:cTn id="23" dur="500" fill="hold"/>
                                        <p:tgtEl>
                                          <p:spTgt spid="86058"/>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86058"/>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86058"/>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86058"/>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86113"/>
                                        </p:tgtEl>
                                        <p:attrNameLst>
                                          <p:attrName>ppt_w</p:attrName>
                                        </p:attrNameLst>
                                      </p:cBhvr>
                                      <p:tavLst>
                                        <p:tav tm="0">
                                          <p:val>
                                            <p:strVal val="ppt_w"/>
                                          </p:val>
                                        </p:tav>
                                        <p:tav tm="100000">
                                          <p:val>
                                            <p:strVal val="ppt_w*0.70"/>
                                          </p:val>
                                        </p:tav>
                                      </p:tavLst>
                                    </p:anim>
                                    <p:anim calcmode="lin" valueType="num">
                                      <p:cBhvr>
                                        <p:cTn id="30" dur="1000"/>
                                        <p:tgtEl>
                                          <p:spTgt spid="86113"/>
                                        </p:tgtEl>
                                        <p:attrNameLst>
                                          <p:attrName>ppt_h</p:attrName>
                                        </p:attrNameLst>
                                      </p:cBhvr>
                                      <p:tavLst>
                                        <p:tav tm="0">
                                          <p:val>
                                            <p:strVal val="ppt_h"/>
                                          </p:val>
                                        </p:tav>
                                        <p:tav tm="100000">
                                          <p:val>
                                            <p:strVal val="ppt_h"/>
                                          </p:val>
                                        </p:tav>
                                      </p:tavLst>
                                    </p:anim>
                                    <p:animEffect transition="out" filter="fade">
                                      <p:cBhvr>
                                        <p:cTn id="31" dur="1000"/>
                                        <p:tgtEl>
                                          <p:spTgt spid="86113"/>
                                        </p:tgtEl>
                                      </p:cBhvr>
                                    </p:animEffect>
                                    <p:set>
                                      <p:cBhvr>
                                        <p:cTn id="32" dur="1" fill="hold">
                                          <p:stCondLst>
                                            <p:cond delay="999"/>
                                          </p:stCondLst>
                                        </p:cTn>
                                        <p:tgtEl>
                                          <p:spTgt spid="86113"/>
                                        </p:tgtEl>
                                        <p:attrNameLst>
                                          <p:attrName>style.visibility</p:attrName>
                                        </p:attrNameLst>
                                      </p:cBhvr>
                                      <p:to>
                                        <p:strVal val="hidden"/>
                                      </p:to>
                                    </p:set>
                                  </p:childTnLst>
                                </p:cTn>
                              </p:par>
                              <p:par>
                                <p:cTn id="33" presetID="55" presetClass="exit" presetSubtype="0" fill="hold" nodeType="withEffect">
                                  <p:stCondLst>
                                    <p:cond delay="0"/>
                                  </p:stCondLst>
                                  <p:childTnLst>
                                    <p:anim calcmode="lin" valueType="num">
                                      <p:cBhvr>
                                        <p:cTn id="34" dur="1000"/>
                                        <p:tgtEl>
                                          <p:spTgt spid="86116"/>
                                        </p:tgtEl>
                                        <p:attrNameLst>
                                          <p:attrName>ppt_w</p:attrName>
                                        </p:attrNameLst>
                                      </p:cBhvr>
                                      <p:tavLst>
                                        <p:tav tm="0">
                                          <p:val>
                                            <p:strVal val="ppt_w"/>
                                          </p:val>
                                        </p:tav>
                                        <p:tav tm="100000">
                                          <p:val>
                                            <p:strVal val="ppt_w*0.70"/>
                                          </p:val>
                                        </p:tav>
                                      </p:tavLst>
                                    </p:anim>
                                    <p:anim calcmode="lin" valueType="num">
                                      <p:cBhvr>
                                        <p:cTn id="35" dur="1000"/>
                                        <p:tgtEl>
                                          <p:spTgt spid="86116"/>
                                        </p:tgtEl>
                                        <p:attrNameLst>
                                          <p:attrName>ppt_h</p:attrName>
                                        </p:attrNameLst>
                                      </p:cBhvr>
                                      <p:tavLst>
                                        <p:tav tm="0">
                                          <p:val>
                                            <p:strVal val="ppt_h"/>
                                          </p:val>
                                        </p:tav>
                                        <p:tav tm="100000">
                                          <p:val>
                                            <p:strVal val="ppt_h"/>
                                          </p:val>
                                        </p:tav>
                                      </p:tavLst>
                                    </p:anim>
                                    <p:animEffect transition="out" filter="fade">
                                      <p:cBhvr>
                                        <p:cTn id="36" dur="1000"/>
                                        <p:tgtEl>
                                          <p:spTgt spid="86116"/>
                                        </p:tgtEl>
                                      </p:cBhvr>
                                    </p:animEffect>
                                    <p:set>
                                      <p:cBhvr>
                                        <p:cTn id="37" dur="1" fill="hold">
                                          <p:stCondLst>
                                            <p:cond delay="999"/>
                                          </p:stCondLst>
                                        </p:cTn>
                                        <p:tgtEl>
                                          <p:spTgt spid="861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6090"/>
                                        </p:tgtEl>
                                        <p:attrNameLst>
                                          <p:attrName>style.visibility</p:attrName>
                                        </p:attrNameLst>
                                      </p:cBhvr>
                                      <p:to>
                                        <p:strVal val="visible"/>
                                      </p:to>
                                    </p:set>
                                    <p:animEffect transition="in" filter="fade">
                                      <p:cBhvr>
                                        <p:cTn id="42" dur="2000"/>
                                        <p:tgtEl>
                                          <p:spTgt spid="86090"/>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86071"/>
                                        </p:tgtEl>
                                        <p:attrNameLst>
                                          <p:attrName>style.visibility</p:attrName>
                                        </p:attrNameLst>
                                      </p:cBhvr>
                                      <p:to>
                                        <p:strVal val="visible"/>
                                      </p:to>
                                    </p:set>
                                    <p:animEffect transition="in" filter="fade">
                                      <p:cBhvr>
                                        <p:cTn id="47" dur="1000"/>
                                        <p:tgtEl>
                                          <p:spTgt spid="86071"/>
                                        </p:tgtEl>
                                      </p:cBhvr>
                                    </p:animEffect>
                                    <p:anim calcmode="lin" valueType="num">
                                      <p:cBhvr>
                                        <p:cTn id="48" dur="1000" fill="hold"/>
                                        <p:tgtEl>
                                          <p:spTgt spid="86071"/>
                                        </p:tgtEl>
                                        <p:attrNameLst>
                                          <p:attrName>ppt_x</p:attrName>
                                        </p:attrNameLst>
                                      </p:cBhvr>
                                      <p:tavLst>
                                        <p:tav tm="0">
                                          <p:val>
                                            <p:strVal val="#ppt_x"/>
                                          </p:val>
                                        </p:tav>
                                        <p:tav tm="100000">
                                          <p:val>
                                            <p:strVal val="#ppt_x"/>
                                          </p:val>
                                        </p:tav>
                                      </p:tavLst>
                                    </p:anim>
                                    <p:anim calcmode="lin" valueType="num">
                                      <p:cBhvr>
                                        <p:cTn id="49" dur="1000" fill="hold"/>
                                        <p:tgtEl>
                                          <p:spTgt spid="8607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86074"/>
                                        </p:tgtEl>
                                        <p:attrNameLst>
                                          <p:attrName>style.visibility</p:attrName>
                                        </p:attrNameLst>
                                      </p:cBhvr>
                                      <p:to>
                                        <p:strVal val="visible"/>
                                      </p:to>
                                    </p:set>
                                    <p:animEffect transition="in" filter="fade">
                                      <p:cBhvr>
                                        <p:cTn id="54" dur="1000"/>
                                        <p:tgtEl>
                                          <p:spTgt spid="86074"/>
                                        </p:tgtEl>
                                      </p:cBhvr>
                                    </p:animEffect>
                                    <p:anim calcmode="lin" valueType="num">
                                      <p:cBhvr>
                                        <p:cTn id="55" dur="1000" fill="hold"/>
                                        <p:tgtEl>
                                          <p:spTgt spid="86074"/>
                                        </p:tgtEl>
                                        <p:attrNameLst>
                                          <p:attrName>ppt_x</p:attrName>
                                        </p:attrNameLst>
                                      </p:cBhvr>
                                      <p:tavLst>
                                        <p:tav tm="0">
                                          <p:val>
                                            <p:strVal val="#ppt_x"/>
                                          </p:val>
                                        </p:tav>
                                        <p:tav tm="100000">
                                          <p:val>
                                            <p:strVal val="#ppt_x"/>
                                          </p:val>
                                        </p:tav>
                                      </p:tavLst>
                                    </p:anim>
                                    <p:anim calcmode="lin" valueType="num">
                                      <p:cBhvr>
                                        <p:cTn id="56" dur="1000" fill="hold"/>
                                        <p:tgtEl>
                                          <p:spTgt spid="8607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86068"/>
                                        </p:tgtEl>
                                        <p:attrNameLst>
                                          <p:attrName>style.visibility</p:attrName>
                                        </p:attrNameLst>
                                      </p:cBhvr>
                                      <p:to>
                                        <p:strVal val="visible"/>
                                      </p:to>
                                    </p:set>
                                    <p:animEffect transition="in" filter="wipe(left)">
                                      <p:cBhvr>
                                        <p:cTn id="61" dur="500"/>
                                        <p:tgtEl>
                                          <p:spTgt spid="86068"/>
                                        </p:tgtEl>
                                      </p:cBhvr>
                                    </p:animEffect>
                                  </p:childTnLst>
                                </p:cTn>
                              </p:par>
                            </p:childTnLst>
                          </p:cTn>
                        </p:par>
                        <p:par>
                          <p:cTn id="62" fill="hold">
                            <p:stCondLst>
                              <p:cond delay="500"/>
                            </p:stCondLst>
                            <p:childTnLst>
                              <p:par>
                                <p:cTn id="63" presetID="53" presetClass="entr" presetSubtype="0" fill="hold" nodeType="afterEffect">
                                  <p:stCondLst>
                                    <p:cond delay="0"/>
                                  </p:stCondLst>
                                  <p:childTnLst>
                                    <p:set>
                                      <p:cBhvr>
                                        <p:cTn id="64" dur="1" fill="hold">
                                          <p:stCondLst>
                                            <p:cond delay="0"/>
                                          </p:stCondLst>
                                        </p:cTn>
                                        <p:tgtEl>
                                          <p:spTgt spid="86078"/>
                                        </p:tgtEl>
                                        <p:attrNameLst>
                                          <p:attrName>style.visibility</p:attrName>
                                        </p:attrNameLst>
                                      </p:cBhvr>
                                      <p:to>
                                        <p:strVal val="visible"/>
                                      </p:to>
                                    </p:set>
                                    <p:anim calcmode="lin" valueType="num">
                                      <p:cBhvr>
                                        <p:cTn id="65" dur="500" fill="hold"/>
                                        <p:tgtEl>
                                          <p:spTgt spid="86078"/>
                                        </p:tgtEl>
                                        <p:attrNameLst>
                                          <p:attrName>ppt_w</p:attrName>
                                        </p:attrNameLst>
                                      </p:cBhvr>
                                      <p:tavLst>
                                        <p:tav tm="0">
                                          <p:val>
                                            <p:fltVal val="0"/>
                                          </p:val>
                                        </p:tav>
                                        <p:tav tm="100000">
                                          <p:val>
                                            <p:strVal val="#ppt_w"/>
                                          </p:val>
                                        </p:tav>
                                      </p:tavLst>
                                    </p:anim>
                                    <p:anim calcmode="lin" valueType="num">
                                      <p:cBhvr>
                                        <p:cTn id="66" dur="500" fill="hold"/>
                                        <p:tgtEl>
                                          <p:spTgt spid="86078"/>
                                        </p:tgtEl>
                                        <p:attrNameLst>
                                          <p:attrName>ppt_h</p:attrName>
                                        </p:attrNameLst>
                                      </p:cBhvr>
                                      <p:tavLst>
                                        <p:tav tm="0">
                                          <p:val>
                                            <p:fltVal val="0"/>
                                          </p:val>
                                        </p:tav>
                                        <p:tav tm="100000">
                                          <p:val>
                                            <p:strVal val="#ppt_h"/>
                                          </p:val>
                                        </p:tav>
                                      </p:tavLst>
                                    </p:anim>
                                    <p:animEffect transition="in" filter="fade">
                                      <p:cBhvr>
                                        <p:cTn id="67" dur="500"/>
                                        <p:tgtEl>
                                          <p:spTgt spid="86078"/>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86084"/>
                                        </p:tgtEl>
                                        <p:attrNameLst>
                                          <p:attrName>style.visibility</p:attrName>
                                        </p:attrNameLst>
                                      </p:cBhvr>
                                      <p:to>
                                        <p:strVal val="visible"/>
                                      </p:to>
                                    </p:set>
                                    <p:animEffect transition="in" filter="dissolve">
                                      <p:cBhvr>
                                        <p:cTn id="72" dur="500"/>
                                        <p:tgtEl>
                                          <p:spTgt spid="86084"/>
                                        </p:tgtEl>
                                      </p:cBhvr>
                                    </p:animEffect>
                                  </p:childTnLst>
                                </p:cTn>
                              </p:par>
                            </p:childTnLst>
                          </p:cTn>
                        </p:par>
                      </p:childTnLst>
                    </p:cTn>
                  </p:par>
                  <p:par>
                    <p:cTn id="73" fill="hold">
                      <p:stCondLst>
                        <p:cond delay="indefinite"/>
                      </p:stCondLst>
                      <p:childTnLst>
                        <p:par>
                          <p:cTn id="74" fill="hold">
                            <p:stCondLst>
                              <p:cond delay="0"/>
                            </p:stCondLst>
                            <p:childTnLst>
                              <p:par>
                                <p:cTn id="75" presetID="17" presetClass="entr" presetSubtype="10" fill="hold" nodeType="clickEffect">
                                  <p:stCondLst>
                                    <p:cond delay="0"/>
                                  </p:stCondLst>
                                  <p:childTnLst>
                                    <p:set>
                                      <p:cBhvr>
                                        <p:cTn id="76" dur="1" fill="hold">
                                          <p:stCondLst>
                                            <p:cond delay="0"/>
                                          </p:stCondLst>
                                        </p:cTn>
                                        <p:tgtEl>
                                          <p:spTgt spid="86104"/>
                                        </p:tgtEl>
                                        <p:attrNameLst>
                                          <p:attrName>style.visibility</p:attrName>
                                        </p:attrNameLst>
                                      </p:cBhvr>
                                      <p:to>
                                        <p:strVal val="visible"/>
                                      </p:to>
                                    </p:set>
                                    <p:anim calcmode="lin" valueType="num">
                                      <p:cBhvr>
                                        <p:cTn id="77" dur="500" fill="hold"/>
                                        <p:tgtEl>
                                          <p:spTgt spid="86104"/>
                                        </p:tgtEl>
                                        <p:attrNameLst>
                                          <p:attrName>ppt_w</p:attrName>
                                        </p:attrNameLst>
                                      </p:cBhvr>
                                      <p:tavLst>
                                        <p:tav tm="0">
                                          <p:val>
                                            <p:fltVal val="0"/>
                                          </p:val>
                                        </p:tav>
                                        <p:tav tm="100000">
                                          <p:val>
                                            <p:strVal val="#ppt_w"/>
                                          </p:val>
                                        </p:tav>
                                      </p:tavLst>
                                    </p:anim>
                                    <p:anim calcmode="lin" valueType="num">
                                      <p:cBhvr>
                                        <p:cTn id="78" dur="500" fill="hold"/>
                                        <p:tgtEl>
                                          <p:spTgt spid="8610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53" grpId="0" animBg="1"/>
      <p:bldP spid="86112" grpId="0" animBg="1"/>
      <p:bldP spid="86112"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t>Hybrid Orbitals</a:t>
            </a:r>
          </a:p>
        </p:txBody>
      </p:sp>
      <p:sp>
        <p:nvSpPr>
          <p:cNvPr id="87043" name="Rectangle 3"/>
          <p:cNvSpPr>
            <a:spLocks noChangeArrowheads="1"/>
          </p:cNvSpPr>
          <p:nvPr/>
        </p:nvSpPr>
        <p:spPr bwMode="auto">
          <a:xfrm>
            <a:off x="1905000" y="1524000"/>
            <a:ext cx="457200" cy="457200"/>
          </a:xfrm>
          <a:prstGeom prst="rect">
            <a:avLst/>
          </a:prstGeom>
          <a:noFill/>
          <a:ln w="9525">
            <a:solidFill>
              <a:schemeClr val="tx1"/>
            </a:solidFill>
            <a:miter lim="800000"/>
            <a:headEnd/>
            <a:tailEnd/>
          </a:ln>
          <a:effectLst/>
        </p:spPr>
        <p:txBody>
          <a:bodyPr wrap="none" anchor="ctr"/>
          <a:lstStyle/>
          <a:p>
            <a:endParaRPr lang="en-US"/>
          </a:p>
        </p:txBody>
      </p:sp>
      <p:sp>
        <p:nvSpPr>
          <p:cNvPr id="87044" name="Rectangle 4"/>
          <p:cNvSpPr>
            <a:spLocks noChangeArrowheads="1"/>
          </p:cNvSpPr>
          <p:nvPr/>
        </p:nvSpPr>
        <p:spPr bwMode="auto">
          <a:xfrm>
            <a:off x="2667000" y="1524000"/>
            <a:ext cx="457200" cy="457200"/>
          </a:xfrm>
          <a:prstGeom prst="rect">
            <a:avLst/>
          </a:prstGeom>
          <a:noFill/>
          <a:ln w="9525">
            <a:solidFill>
              <a:schemeClr val="tx1"/>
            </a:solidFill>
            <a:miter lim="800000"/>
            <a:headEnd/>
            <a:tailEnd/>
          </a:ln>
          <a:effectLst/>
        </p:spPr>
        <p:txBody>
          <a:bodyPr wrap="none" anchor="ctr"/>
          <a:lstStyle/>
          <a:p>
            <a:endParaRPr lang="en-US"/>
          </a:p>
        </p:txBody>
      </p:sp>
      <p:sp>
        <p:nvSpPr>
          <p:cNvPr id="87045" name="Rectangle 5"/>
          <p:cNvSpPr>
            <a:spLocks noChangeArrowheads="1"/>
          </p:cNvSpPr>
          <p:nvPr/>
        </p:nvSpPr>
        <p:spPr bwMode="auto">
          <a:xfrm>
            <a:off x="3124200" y="1524000"/>
            <a:ext cx="457200" cy="457200"/>
          </a:xfrm>
          <a:prstGeom prst="rect">
            <a:avLst/>
          </a:prstGeom>
          <a:noFill/>
          <a:ln w="9525">
            <a:solidFill>
              <a:schemeClr val="tx1"/>
            </a:solidFill>
            <a:miter lim="800000"/>
            <a:headEnd/>
            <a:tailEnd/>
          </a:ln>
          <a:effectLst/>
        </p:spPr>
        <p:txBody>
          <a:bodyPr wrap="none" anchor="ctr"/>
          <a:lstStyle/>
          <a:p>
            <a:endParaRPr lang="en-US"/>
          </a:p>
        </p:txBody>
      </p:sp>
      <p:sp>
        <p:nvSpPr>
          <p:cNvPr id="87046" name="Rectangle 6"/>
          <p:cNvSpPr>
            <a:spLocks noChangeArrowheads="1"/>
          </p:cNvSpPr>
          <p:nvPr/>
        </p:nvSpPr>
        <p:spPr bwMode="auto">
          <a:xfrm>
            <a:off x="3581400" y="1524000"/>
            <a:ext cx="457200" cy="457200"/>
          </a:xfrm>
          <a:prstGeom prst="rect">
            <a:avLst/>
          </a:prstGeom>
          <a:noFill/>
          <a:ln w="9525">
            <a:solidFill>
              <a:schemeClr val="tx1"/>
            </a:solidFill>
            <a:miter lim="800000"/>
            <a:headEnd/>
            <a:tailEnd/>
          </a:ln>
          <a:effectLst/>
        </p:spPr>
        <p:txBody>
          <a:bodyPr wrap="none" anchor="ctr"/>
          <a:lstStyle/>
          <a:p>
            <a:endParaRPr lang="en-US"/>
          </a:p>
        </p:txBody>
      </p:sp>
      <p:sp>
        <p:nvSpPr>
          <p:cNvPr id="87047" name="Text Box 7"/>
          <p:cNvSpPr txBox="1">
            <a:spLocks noChangeArrowheads="1"/>
          </p:cNvSpPr>
          <p:nvPr/>
        </p:nvSpPr>
        <p:spPr bwMode="auto">
          <a:xfrm>
            <a:off x="1936750" y="2057400"/>
            <a:ext cx="425450" cy="366713"/>
          </a:xfrm>
          <a:prstGeom prst="rect">
            <a:avLst/>
          </a:prstGeom>
          <a:noFill/>
          <a:ln w="9525">
            <a:noFill/>
            <a:miter lim="800000"/>
            <a:headEnd/>
            <a:tailEnd/>
          </a:ln>
          <a:effectLst/>
        </p:spPr>
        <p:txBody>
          <a:bodyPr wrap="none">
            <a:spAutoFit/>
          </a:bodyPr>
          <a:lstStyle/>
          <a:p>
            <a:r>
              <a:rPr lang="en-US"/>
              <a:t>2</a:t>
            </a:r>
            <a:r>
              <a:rPr lang="en-US" i="1"/>
              <a:t>s</a:t>
            </a:r>
          </a:p>
        </p:txBody>
      </p:sp>
      <p:sp>
        <p:nvSpPr>
          <p:cNvPr id="87048" name="Text Box 8"/>
          <p:cNvSpPr txBox="1">
            <a:spLocks noChangeArrowheads="1"/>
          </p:cNvSpPr>
          <p:nvPr/>
        </p:nvSpPr>
        <p:spPr bwMode="auto">
          <a:xfrm>
            <a:off x="3124200" y="2057400"/>
            <a:ext cx="438150" cy="366713"/>
          </a:xfrm>
          <a:prstGeom prst="rect">
            <a:avLst/>
          </a:prstGeom>
          <a:noFill/>
          <a:ln w="9525">
            <a:noFill/>
            <a:miter lim="800000"/>
            <a:headEnd/>
            <a:tailEnd/>
          </a:ln>
          <a:effectLst/>
        </p:spPr>
        <p:txBody>
          <a:bodyPr wrap="none">
            <a:spAutoFit/>
          </a:bodyPr>
          <a:lstStyle/>
          <a:p>
            <a:r>
              <a:rPr lang="en-US"/>
              <a:t>2</a:t>
            </a:r>
            <a:r>
              <a:rPr lang="en-US" i="1"/>
              <a:t>p</a:t>
            </a:r>
          </a:p>
        </p:txBody>
      </p:sp>
      <p:sp>
        <p:nvSpPr>
          <p:cNvPr id="87049" name="Text Box 9"/>
          <p:cNvSpPr txBox="1">
            <a:spLocks noChangeArrowheads="1"/>
          </p:cNvSpPr>
          <p:nvPr/>
        </p:nvSpPr>
        <p:spPr bwMode="auto">
          <a:xfrm>
            <a:off x="4479925" y="1560513"/>
            <a:ext cx="2305050" cy="366712"/>
          </a:xfrm>
          <a:prstGeom prst="rect">
            <a:avLst/>
          </a:prstGeom>
          <a:noFill/>
          <a:ln w="9525">
            <a:noFill/>
            <a:miter lim="800000"/>
            <a:headEnd/>
            <a:tailEnd/>
          </a:ln>
          <a:effectLst/>
        </p:spPr>
        <p:txBody>
          <a:bodyPr wrap="none">
            <a:spAutoFit/>
          </a:bodyPr>
          <a:lstStyle/>
          <a:p>
            <a:r>
              <a:rPr lang="en-US"/>
              <a:t>Ground-state B atom</a:t>
            </a:r>
          </a:p>
        </p:txBody>
      </p:sp>
      <p:sp>
        <p:nvSpPr>
          <p:cNvPr id="87050" name="Freeform 10"/>
          <p:cNvSpPr>
            <a:spLocks/>
          </p:cNvSpPr>
          <p:nvPr/>
        </p:nvSpPr>
        <p:spPr bwMode="auto">
          <a:xfrm>
            <a:off x="2055813" y="1600200"/>
            <a:ext cx="1587" cy="304800"/>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7051" name="Freeform 11"/>
          <p:cNvSpPr>
            <a:spLocks/>
          </p:cNvSpPr>
          <p:nvPr/>
        </p:nvSpPr>
        <p:spPr bwMode="auto">
          <a:xfrm>
            <a:off x="2208213" y="1600200"/>
            <a:ext cx="1587" cy="300038"/>
          </a:xfrm>
          <a:custGeom>
            <a:avLst/>
            <a:gdLst/>
            <a:ahLst/>
            <a:cxnLst>
              <a:cxn ang="0">
                <a:pos x="0" y="189"/>
              </a:cxn>
              <a:cxn ang="0">
                <a:pos x="1" y="0"/>
              </a:cxn>
            </a:cxnLst>
            <a:rect l="0" t="0" r="r" b="b"/>
            <a:pathLst>
              <a:path w="1" h="189">
                <a:moveTo>
                  <a:pt x="0" y="189"/>
                </a:moveTo>
                <a:lnTo>
                  <a:pt x="1" y="0"/>
                </a:lnTo>
              </a:path>
            </a:pathLst>
          </a:custGeom>
          <a:noFill/>
          <a:ln w="9525">
            <a:solidFill>
              <a:srgbClr val="FF0000"/>
            </a:solidFill>
            <a:round/>
            <a:headEnd type="triangle" w="med" len="med"/>
            <a:tailEnd type="none" w="med" len="med"/>
          </a:ln>
          <a:effectLst/>
        </p:spPr>
        <p:txBody>
          <a:bodyPr/>
          <a:lstStyle/>
          <a:p>
            <a:endParaRPr lang="en-US"/>
          </a:p>
        </p:txBody>
      </p:sp>
      <p:grpSp>
        <p:nvGrpSpPr>
          <p:cNvPr id="87052" name="Group 12"/>
          <p:cNvGrpSpPr>
            <a:grpSpLocks/>
          </p:cNvGrpSpPr>
          <p:nvPr/>
        </p:nvGrpSpPr>
        <p:grpSpPr bwMode="auto">
          <a:xfrm>
            <a:off x="1052513" y="3700463"/>
            <a:ext cx="2209800" cy="1219200"/>
            <a:chOff x="240" y="3216"/>
            <a:chExt cx="1392" cy="768"/>
          </a:xfrm>
        </p:grpSpPr>
        <p:sp>
          <p:nvSpPr>
            <p:cNvPr id="87053" name="Oval 13"/>
            <p:cNvSpPr>
              <a:spLocks noChangeArrowheads="1"/>
            </p:cNvSpPr>
            <p:nvPr/>
          </p:nvSpPr>
          <p:spPr bwMode="auto">
            <a:xfrm>
              <a:off x="240" y="3648"/>
              <a:ext cx="336" cy="336"/>
            </a:xfrm>
            <a:prstGeom prst="ellipse">
              <a:avLst/>
            </a:prstGeom>
            <a:noFill/>
            <a:ln w="9525">
              <a:solidFill>
                <a:schemeClr val="tx1"/>
              </a:solidFill>
              <a:round/>
              <a:headEnd/>
              <a:tailEnd/>
            </a:ln>
            <a:effectLst/>
          </p:spPr>
          <p:txBody>
            <a:bodyPr wrap="none" anchor="ctr"/>
            <a:lstStyle/>
            <a:p>
              <a:endParaRPr lang="en-US"/>
            </a:p>
          </p:txBody>
        </p:sp>
        <p:sp>
          <p:nvSpPr>
            <p:cNvPr id="87054" name="Oval 14"/>
            <p:cNvSpPr>
              <a:spLocks noChangeArrowheads="1"/>
            </p:cNvSpPr>
            <p:nvPr/>
          </p:nvSpPr>
          <p:spPr bwMode="auto">
            <a:xfrm>
              <a:off x="1296" y="3216"/>
              <a:ext cx="336" cy="336"/>
            </a:xfrm>
            <a:prstGeom prst="ellipse">
              <a:avLst/>
            </a:prstGeom>
            <a:noFill/>
            <a:ln w="9525">
              <a:solidFill>
                <a:schemeClr val="tx1"/>
              </a:solidFill>
              <a:round/>
              <a:headEnd/>
              <a:tailEnd/>
            </a:ln>
            <a:effectLst/>
          </p:spPr>
          <p:txBody>
            <a:bodyPr wrap="none" anchor="ctr"/>
            <a:lstStyle/>
            <a:p>
              <a:endParaRPr lang="en-US"/>
            </a:p>
          </p:txBody>
        </p:sp>
        <p:sp>
          <p:nvSpPr>
            <p:cNvPr id="87055" name="Oval 15"/>
            <p:cNvSpPr>
              <a:spLocks noChangeArrowheads="1"/>
            </p:cNvSpPr>
            <p:nvPr/>
          </p:nvSpPr>
          <p:spPr bwMode="auto">
            <a:xfrm>
              <a:off x="960" y="3216"/>
              <a:ext cx="336" cy="336"/>
            </a:xfrm>
            <a:prstGeom prst="ellipse">
              <a:avLst/>
            </a:prstGeom>
            <a:noFill/>
            <a:ln w="9525">
              <a:solidFill>
                <a:schemeClr val="tx1"/>
              </a:solidFill>
              <a:round/>
              <a:headEnd/>
              <a:tailEnd/>
            </a:ln>
            <a:effectLst/>
          </p:spPr>
          <p:txBody>
            <a:bodyPr wrap="none" anchor="ctr"/>
            <a:lstStyle/>
            <a:p>
              <a:endParaRPr lang="en-US"/>
            </a:p>
          </p:txBody>
        </p:sp>
        <p:sp>
          <p:nvSpPr>
            <p:cNvPr id="87056" name="Oval 16"/>
            <p:cNvSpPr>
              <a:spLocks noChangeArrowheads="1"/>
            </p:cNvSpPr>
            <p:nvPr/>
          </p:nvSpPr>
          <p:spPr bwMode="auto">
            <a:xfrm>
              <a:off x="624" y="3216"/>
              <a:ext cx="336" cy="336"/>
            </a:xfrm>
            <a:prstGeom prst="ellipse">
              <a:avLst/>
            </a:prstGeom>
            <a:noFill/>
            <a:ln w="9525">
              <a:solidFill>
                <a:schemeClr val="tx1"/>
              </a:solidFill>
              <a:round/>
              <a:headEnd/>
              <a:tailEnd/>
            </a:ln>
            <a:effectLst/>
          </p:spPr>
          <p:txBody>
            <a:bodyPr wrap="none" anchor="ctr"/>
            <a:lstStyle/>
            <a:p>
              <a:endParaRPr lang="en-US"/>
            </a:p>
          </p:txBody>
        </p:sp>
      </p:grpSp>
      <p:sp>
        <p:nvSpPr>
          <p:cNvPr id="87057" name="Text Box 17"/>
          <p:cNvSpPr txBox="1">
            <a:spLocks noChangeArrowheads="1"/>
          </p:cNvSpPr>
          <p:nvPr/>
        </p:nvSpPr>
        <p:spPr bwMode="auto">
          <a:xfrm>
            <a:off x="1189038" y="4857750"/>
            <a:ext cx="298450" cy="366713"/>
          </a:xfrm>
          <a:prstGeom prst="rect">
            <a:avLst/>
          </a:prstGeom>
          <a:noFill/>
          <a:ln w="9525">
            <a:noFill/>
            <a:miter lim="800000"/>
            <a:headEnd/>
            <a:tailEnd/>
          </a:ln>
          <a:effectLst/>
        </p:spPr>
        <p:txBody>
          <a:bodyPr wrap="none">
            <a:spAutoFit/>
          </a:bodyPr>
          <a:lstStyle/>
          <a:p>
            <a:r>
              <a:rPr lang="en-US" i="1"/>
              <a:t>s</a:t>
            </a:r>
          </a:p>
        </p:txBody>
      </p:sp>
      <p:sp>
        <p:nvSpPr>
          <p:cNvPr id="87058" name="Text Box 18"/>
          <p:cNvSpPr txBox="1">
            <a:spLocks noChangeArrowheads="1"/>
          </p:cNvSpPr>
          <p:nvPr/>
        </p:nvSpPr>
        <p:spPr bwMode="auto">
          <a:xfrm>
            <a:off x="1738313" y="4171950"/>
            <a:ext cx="387350" cy="366713"/>
          </a:xfrm>
          <a:prstGeom prst="rect">
            <a:avLst/>
          </a:prstGeom>
          <a:noFill/>
          <a:ln w="9525">
            <a:noFill/>
            <a:miter lim="800000"/>
            <a:headEnd/>
            <a:tailEnd/>
          </a:ln>
          <a:effectLst/>
        </p:spPr>
        <p:txBody>
          <a:bodyPr wrap="none">
            <a:spAutoFit/>
          </a:bodyPr>
          <a:lstStyle/>
          <a:p>
            <a:r>
              <a:rPr lang="en-US" i="1"/>
              <a:t>p</a:t>
            </a:r>
            <a:r>
              <a:rPr lang="en-US" baseline="-25000"/>
              <a:t>x</a:t>
            </a:r>
            <a:endParaRPr lang="en-US"/>
          </a:p>
        </p:txBody>
      </p:sp>
      <p:sp>
        <p:nvSpPr>
          <p:cNvPr id="87059" name="Text Box 19"/>
          <p:cNvSpPr txBox="1">
            <a:spLocks noChangeArrowheads="1"/>
          </p:cNvSpPr>
          <p:nvPr/>
        </p:nvSpPr>
        <p:spPr bwMode="auto">
          <a:xfrm>
            <a:off x="2265363" y="4171950"/>
            <a:ext cx="387350" cy="366713"/>
          </a:xfrm>
          <a:prstGeom prst="rect">
            <a:avLst/>
          </a:prstGeom>
          <a:noFill/>
          <a:ln w="9525">
            <a:noFill/>
            <a:miter lim="800000"/>
            <a:headEnd/>
            <a:tailEnd/>
          </a:ln>
          <a:effectLst/>
        </p:spPr>
        <p:txBody>
          <a:bodyPr wrap="none">
            <a:spAutoFit/>
          </a:bodyPr>
          <a:lstStyle/>
          <a:p>
            <a:r>
              <a:rPr lang="en-US" i="1"/>
              <a:t>p</a:t>
            </a:r>
            <a:r>
              <a:rPr lang="en-US" baseline="-25000"/>
              <a:t>y</a:t>
            </a:r>
            <a:endParaRPr lang="en-US"/>
          </a:p>
        </p:txBody>
      </p:sp>
      <p:sp>
        <p:nvSpPr>
          <p:cNvPr id="87060" name="Text Box 20"/>
          <p:cNvSpPr txBox="1">
            <a:spLocks noChangeArrowheads="1"/>
          </p:cNvSpPr>
          <p:nvPr/>
        </p:nvSpPr>
        <p:spPr bwMode="auto">
          <a:xfrm>
            <a:off x="2798763" y="4171950"/>
            <a:ext cx="387350" cy="366713"/>
          </a:xfrm>
          <a:prstGeom prst="rect">
            <a:avLst/>
          </a:prstGeom>
          <a:noFill/>
          <a:ln w="9525">
            <a:noFill/>
            <a:miter lim="800000"/>
            <a:headEnd/>
            <a:tailEnd/>
          </a:ln>
          <a:effectLst/>
        </p:spPr>
        <p:txBody>
          <a:bodyPr wrap="none">
            <a:spAutoFit/>
          </a:bodyPr>
          <a:lstStyle/>
          <a:p>
            <a:r>
              <a:rPr lang="en-US" i="1"/>
              <a:t>p</a:t>
            </a:r>
            <a:r>
              <a:rPr lang="en-US" baseline="-25000"/>
              <a:t>z</a:t>
            </a:r>
            <a:endParaRPr lang="en-US"/>
          </a:p>
        </p:txBody>
      </p:sp>
      <p:sp>
        <p:nvSpPr>
          <p:cNvPr id="87061" name="Line 21"/>
          <p:cNvSpPr>
            <a:spLocks noChangeAspect="1" noChangeShapeType="1"/>
          </p:cNvSpPr>
          <p:nvPr/>
        </p:nvSpPr>
        <p:spPr bwMode="auto">
          <a:xfrm flipV="1">
            <a:off x="900113" y="3657600"/>
            <a:ext cx="1587" cy="1262063"/>
          </a:xfrm>
          <a:prstGeom prst="line">
            <a:avLst/>
          </a:prstGeom>
          <a:noFill/>
          <a:ln w="9525">
            <a:solidFill>
              <a:schemeClr val="tx1"/>
            </a:solidFill>
            <a:round/>
            <a:headEnd/>
            <a:tailEnd type="triangle" w="med" len="med"/>
          </a:ln>
          <a:effectLst/>
        </p:spPr>
        <p:txBody>
          <a:bodyPr/>
          <a:lstStyle/>
          <a:p>
            <a:endParaRPr lang="en-US"/>
          </a:p>
        </p:txBody>
      </p:sp>
      <p:sp>
        <p:nvSpPr>
          <p:cNvPr id="87062" name="Text Box 22"/>
          <p:cNvSpPr txBox="1">
            <a:spLocks noChangeArrowheads="1"/>
          </p:cNvSpPr>
          <p:nvPr/>
        </p:nvSpPr>
        <p:spPr bwMode="auto">
          <a:xfrm rot="-5400000">
            <a:off x="186532" y="4047331"/>
            <a:ext cx="908050" cy="366713"/>
          </a:xfrm>
          <a:prstGeom prst="rect">
            <a:avLst/>
          </a:prstGeom>
          <a:noFill/>
          <a:ln w="9525">
            <a:noFill/>
            <a:miter lim="800000"/>
            <a:headEnd/>
            <a:tailEnd/>
          </a:ln>
          <a:effectLst/>
        </p:spPr>
        <p:txBody>
          <a:bodyPr wrap="none">
            <a:spAutoFit/>
          </a:bodyPr>
          <a:lstStyle/>
          <a:p>
            <a:r>
              <a:rPr lang="en-US"/>
              <a:t>Energy</a:t>
            </a:r>
          </a:p>
        </p:txBody>
      </p:sp>
      <p:grpSp>
        <p:nvGrpSpPr>
          <p:cNvPr id="87063" name="Group 23"/>
          <p:cNvGrpSpPr>
            <a:grpSpLocks/>
          </p:cNvGrpSpPr>
          <p:nvPr/>
        </p:nvGrpSpPr>
        <p:grpSpPr bwMode="auto">
          <a:xfrm>
            <a:off x="5715000" y="4005263"/>
            <a:ext cx="2133600" cy="795337"/>
            <a:chOff x="3600" y="2523"/>
            <a:chExt cx="1344" cy="501"/>
          </a:xfrm>
        </p:grpSpPr>
        <p:sp>
          <p:nvSpPr>
            <p:cNvPr id="87064" name="Rectangle 24"/>
            <p:cNvSpPr>
              <a:spLocks noChangeArrowheads="1"/>
            </p:cNvSpPr>
            <p:nvPr/>
          </p:nvSpPr>
          <p:spPr bwMode="auto">
            <a:xfrm>
              <a:off x="3600" y="2532"/>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7065" name="Rectangle 25"/>
            <p:cNvSpPr>
              <a:spLocks noChangeArrowheads="1"/>
            </p:cNvSpPr>
            <p:nvPr/>
          </p:nvSpPr>
          <p:spPr bwMode="auto">
            <a:xfrm>
              <a:off x="3888" y="2532"/>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7066" name="Rectangle 26"/>
            <p:cNvSpPr>
              <a:spLocks noChangeArrowheads="1"/>
            </p:cNvSpPr>
            <p:nvPr/>
          </p:nvSpPr>
          <p:spPr bwMode="auto">
            <a:xfrm>
              <a:off x="4176" y="2532"/>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7067" name="Text Box 27"/>
            <p:cNvSpPr txBox="1">
              <a:spLocks noChangeArrowheads="1"/>
            </p:cNvSpPr>
            <p:nvPr/>
          </p:nvSpPr>
          <p:spPr bwMode="auto">
            <a:xfrm>
              <a:off x="3888" y="2793"/>
              <a:ext cx="321" cy="231"/>
            </a:xfrm>
            <a:prstGeom prst="rect">
              <a:avLst/>
            </a:prstGeom>
            <a:noFill/>
            <a:ln w="9525">
              <a:noFill/>
              <a:miter lim="800000"/>
              <a:headEnd/>
              <a:tailEnd/>
            </a:ln>
            <a:effectLst/>
          </p:spPr>
          <p:txBody>
            <a:bodyPr wrap="none">
              <a:spAutoFit/>
            </a:bodyPr>
            <a:lstStyle/>
            <a:p>
              <a:r>
                <a:rPr lang="en-US" i="1"/>
                <a:t>sp</a:t>
              </a:r>
              <a:r>
                <a:rPr lang="en-US" baseline="30000"/>
                <a:t>2</a:t>
              </a:r>
              <a:endParaRPr lang="en-US" i="1"/>
            </a:p>
          </p:txBody>
        </p:sp>
        <p:sp>
          <p:nvSpPr>
            <p:cNvPr id="87068" name="Text Box 28"/>
            <p:cNvSpPr txBox="1">
              <a:spLocks noChangeArrowheads="1"/>
            </p:cNvSpPr>
            <p:nvPr/>
          </p:nvSpPr>
          <p:spPr bwMode="auto">
            <a:xfrm>
              <a:off x="4656" y="2793"/>
              <a:ext cx="276" cy="231"/>
            </a:xfrm>
            <a:prstGeom prst="rect">
              <a:avLst/>
            </a:prstGeom>
            <a:noFill/>
            <a:ln w="9525">
              <a:noFill/>
              <a:miter lim="800000"/>
              <a:headEnd/>
              <a:tailEnd/>
            </a:ln>
            <a:effectLst/>
          </p:spPr>
          <p:txBody>
            <a:bodyPr wrap="none">
              <a:spAutoFit/>
            </a:bodyPr>
            <a:lstStyle/>
            <a:p>
              <a:r>
                <a:rPr lang="en-US"/>
                <a:t>2</a:t>
              </a:r>
              <a:r>
                <a:rPr lang="en-US" i="1"/>
                <a:t>p</a:t>
              </a:r>
            </a:p>
          </p:txBody>
        </p:sp>
        <p:sp>
          <p:nvSpPr>
            <p:cNvPr id="87069" name="Freeform 29"/>
            <p:cNvSpPr>
              <a:spLocks/>
            </p:cNvSpPr>
            <p:nvPr/>
          </p:nvSpPr>
          <p:spPr bwMode="auto">
            <a:xfrm>
              <a:off x="3695" y="2580"/>
              <a:ext cx="1" cy="192"/>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7070" name="Freeform 30"/>
            <p:cNvSpPr>
              <a:spLocks/>
            </p:cNvSpPr>
            <p:nvPr/>
          </p:nvSpPr>
          <p:spPr bwMode="auto">
            <a:xfrm>
              <a:off x="4271" y="2580"/>
              <a:ext cx="1" cy="189"/>
            </a:xfrm>
            <a:custGeom>
              <a:avLst/>
              <a:gdLst/>
              <a:ahLst/>
              <a:cxnLst>
                <a:cxn ang="0">
                  <a:pos x="0" y="189"/>
                </a:cxn>
                <a:cxn ang="0">
                  <a:pos x="1" y="0"/>
                </a:cxn>
              </a:cxnLst>
              <a:rect l="0" t="0" r="r" b="b"/>
              <a:pathLst>
                <a:path w="1" h="189">
                  <a:moveTo>
                    <a:pt x="0" y="189"/>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7071" name="Freeform 31"/>
            <p:cNvSpPr>
              <a:spLocks/>
            </p:cNvSpPr>
            <p:nvPr/>
          </p:nvSpPr>
          <p:spPr bwMode="auto">
            <a:xfrm>
              <a:off x="3983" y="2580"/>
              <a:ext cx="1" cy="192"/>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7072" name="Rectangle 32"/>
            <p:cNvSpPr>
              <a:spLocks noChangeArrowheads="1"/>
            </p:cNvSpPr>
            <p:nvPr/>
          </p:nvSpPr>
          <p:spPr bwMode="auto">
            <a:xfrm>
              <a:off x="4656" y="2523"/>
              <a:ext cx="288" cy="288"/>
            </a:xfrm>
            <a:prstGeom prst="rect">
              <a:avLst/>
            </a:prstGeom>
            <a:noFill/>
            <a:ln w="9525">
              <a:solidFill>
                <a:schemeClr val="tx1"/>
              </a:solidFill>
              <a:miter lim="800000"/>
              <a:headEnd/>
              <a:tailEnd/>
            </a:ln>
            <a:effectLst/>
          </p:spPr>
          <p:txBody>
            <a:bodyPr wrap="none" anchor="ctr"/>
            <a:lstStyle/>
            <a:p>
              <a:endParaRPr lang="en-US"/>
            </a:p>
          </p:txBody>
        </p:sp>
      </p:grpSp>
      <p:sp>
        <p:nvSpPr>
          <p:cNvPr id="87073" name="Text Box 33"/>
          <p:cNvSpPr txBox="1">
            <a:spLocks noChangeArrowheads="1"/>
          </p:cNvSpPr>
          <p:nvPr/>
        </p:nvSpPr>
        <p:spPr bwMode="auto">
          <a:xfrm>
            <a:off x="5181600" y="4800600"/>
            <a:ext cx="3201988" cy="366713"/>
          </a:xfrm>
          <a:prstGeom prst="rect">
            <a:avLst/>
          </a:prstGeom>
          <a:noFill/>
          <a:ln w="9525">
            <a:noFill/>
            <a:miter lim="800000"/>
            <a:headEnd/>
            <a:tailEnd/>
          </a:ln>
          <a:effectLst/>
        </p:spPr>
        <p:txBody>
          <a:bodyPr wrap="none">
            <a:spAutoFit/>
          </a:bodyPr>
          <a:lstStyle/>
          <a:p>
            <a:r>
              <a:rPr lang="en-US"/>
              <a:t>B atom of BH</a:t>
            </a:r>
            <a:r>
              <a:rPr lang="en-US" baseline="-25000"/>
              <a:t>3</a:t>
            </a:r>
            <a:r>
              <a:rPr lang="en-US"/>
              <a:t> orbital diagram</a:t>
            </a:r>
          </a:p>
        </p:txBody>
      </p:sp>
      <p:grpSp>
        <p:nvGrpSpPr>
          <p:cNvPr id="87074" name="Group 34"/>
          <p:cNvGrpSpPr>
            <a:grpSpLocks/>
          </p:cNvGrpSpPr>
          <p:nvPr/>
        </p:nvGrpSpPr>
        <p:grpSpPr bwMode="auto">
          <a:xfrm>
            <a:off x="2895600" y="5562600"/>
            <a:ext cx="690563" cy="304800"/>
            <a:chOff x="1824" y="3504"/>
            <a:chExt cx="435" cy="192"/>
          </a:xfrm>
        </p:grpSpPr>
        <p:sp>
          <p:nvSpPr>
            <p:cNvPr id="87075" name="Line 35"/>
            <p:cNvSpPr>
              <a:spLocks noChangeShapeType="1"/>
            </p:cNvSpPr>
            <p:nvPr/>
          </p:nvSpPr>
          <p:spPr bwMode="auto">
            <a:xfrm>
              <a:off x="1872" y="3696"/>
              <a:ext cx="336" cy="0"/>
            </a:xfrm>
            <a:prstGeom prst="line">
              <a:avLst/>
            </a:prstGeom>
            <a:noFill/>
            <a:ln w="9525">
              <a:solidFill>
                <a:schemeClr val="tx1"/>
              </a:solidFill>
              <a:round/>
              <a:headEnd/>
              <a:tailEnd type="triangle" w="med" len="med"/>
            </a:ln>
            <a:effectLst/>
          </p:spPr>
          <p:txBody>
            <a:bodyPr/>
            <a:lstStyle/>
            <a:p>
              <a:endParaRPr lang="en-US"/>
            </a:p>
          </p:txBody>
        </p:sp>
        <p:sp>
          <p:nvSpPr>
            <p:cNvPr id="87076" name="Text Box 36"/>
            <p:cNvSpPr txBox="1">
              <a:spLocks noChangeArrowheads="1"/>
            </p:cNvSpPr>
            <p:nvPr/>
          </p:nvSpPr>
          <p:spPr bwMode="auto">
            <a:xfrm>
              <a:off x="1824" y="3504"/>
              <a:ext cx="435" cy="154"/>
            </a:xfrm>
            <a:prstGeom prst="rect">
              <a:avLst/>
            </a:prstGeom>
            <a:noFill/>
            <a:ln w="9525">
              <a:noFill/>
              <a:miter lim="800000"/>
              <a:headEnd/>
              <a:tailEnd/>
            </a:ln>
            <a:effectLst/>
          </p:spPr>
          <p:txBody>
            <a:bodyPr wrap="none">
              <a:spAutoFit/>
            </a:bodyPr>
            <a:lstStyle/>
            <a:p>
              <a:r>
                <a:rPr lang="en-US" sz="1000"/>
                <a:t>hybridize</a:t>
              </a:r>
            </a:p>
          </p:txBody>
        </p:sp>
      </p:grpSp>
      <p:grpSp>
        <p:nvGrpSpPr>
          <p:cNvPr id="87077" name="Group 37"/>
          <p:cNvGrpSpPr>
            <a:grpSpLocks/>
          </p:cNvGrpSpPr>
          <p:nvPr/>
        </p:nvGrpSpPr>
        <p:grpSpPr bwMode="auto">
          <a:xfrm>
            <a:off x="990600" y="5638800"/>
            <a:ext cx="627063" cy="625475"/>
            <a:chOff x="624" y="3552"/>
            <a:chExt cx="395" cy="394"/>
          </a:xfrm>
        </p:grpSpPr>
        <p:sp>
          <p:nvSpPr>
            <p:cNvPr id="87078" name="Oval 38"/>
            <p:cNvSpPr>
              <a:spLocks noChangeArrowheads="1"/>
            </p:cNvSpPr>
            <p:nvPr/>
          </p:nvSpPr>
          <p:spPr bwMode="auto">
            <a:xfrm>
              <a:off x="720" y="3552"/>
              <a:ext cx="192" cy="192"/>
            </a:xfrm>
            <a:prstGeom prst="ellipse">
              <a:avLst/>
            </a:prstGeom>
            <a:gradFill rotWithShape="1">
              <a:gsLst>
                <a:gs pos="0">
                  <a:srgbClr val="3366FF"/>
                </a:gs>
                <a:gs pos="100000">
                  <a:srgbClr val="3366FF">
                    <a:gamma/>
                    <a:shade val="46275"/>
                    <a:invGamma/>
                  </a:srgbClr>
                </a:gs>
              </a:gsLst>
              <a:lin ang="2700000" scaled="1"/>
            </a:gradFill>
            <a:ln w="9525">
              <a:noFill/>
              <a:round/>
              <a:headEnd/>
              <a:tailEnd/>
            </a:ln>
            <a:effectLst/>
          </p:spPr>
          <p:txBody>
            <a:bodyPr wrap="none" anchor="ctr"/>
            <a:lstStyle/>
            <a:p>
              <a:endParaRPr lang="en-US"/>
            </a:p>
          </p:txBody>
        </p:sp>
        <p:sp>
          <p:nvSpPr>
            <p:cNvPr id="87079" name="Text Box 39"/>
            <p:cNvSpPr txBox="1">
              <a:spLocks noChangeArrowheads="1"/>
            </p:cNvSpPr>
            <p:nvPr/>
          </p:nvSpPr>
          <p:spPr bwMode="auto">
            <a:xfrm>
              <a:off x="624" y="3792"/>
              <a:ext cx="395" cy="154"/>
            </a:xfrm>
            <a:prstGeom prst="rect">
              <a:avLst/>
            </a:prstGeom>
            <a:noFill/>
            <a:ln w="9525">
              <a:noFill/>
              <a:miter lim="800000"/>
              <a:headEnd/>
              <a:tailEnd/>
            </a:ln>
            <a:effectLst/>
          </p:spPr>
          <p:txBody>
            <a:bodyPr wrap="none">
              <a:spAutoFit/>
            </a:bodyPr>
            <a:lstStyle/>
            <a:p>
              <a:r>
                <a:rPr lang="en-US" sz="1000" i="1"/>
                <a:t>s</a:t>
              </a:r>
              <a:r>
                <a:rPr lang="en-US" sz="1000"/>
                <a:t> orbital</a:t>
              </a:r>
            </a:p>
          </p:txBody>
        </p:sp>
      </p:grpSp>
      <p:grpSp>
        <p:nvGrpSpPr>
          <p:cNvPr id="87080" name="Group 40"/>
          <p:cNvGrpSpPr>
            <a:grpSpLocks/>
          </p:cNvGrpSpPr>
          <p:nvPr/>
        </p:nvGrpSpPr>
        <p:grpSpPr bwMode="auto">
          <a:xfrm>
            <a:off x="1905000" y="2590800"/>
            <a:ext cx="6477000" cy="900113"/>
            <a:chOff x="1200" y="1632"/>
            <a:chExt cx="4080" cy="567"/>
          </a:xfrm>
        </p:grpSpPr>
        <p:sp>
          <p:nvSpPr>
            <p:cNvPr id="87081" name="Rectangle 41"/>
            <p:cNvSpPr>
              <a:spLocks noChangeArrowheads="1"/>
            </p:cNvSpPr>
            <p:nvPr/>
          </p:nvSpPr>
          <p:spPr bwMode="auto">
            <a:xfrm>
              <a:off x="1200" y="1632"/>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7082" name="Rectangle 42"/>
            <p:cNvSpPr>
              <a:spLocks noChangeArrowheads="1"/>
            </p:cNvSpPr>
            <p:nvPr/>
          </p:nvSpPr>
          <p:spPr bwMode="auto">
            <a:xfrm>
              <a:off x="1680" y="1632"/>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7083" name="Rectangle 43"/>
            <p:cNvSpPr>
              <a:spLocks noChangeArrowheads="1"/>
            </p:cNvSpPr>
            <p:nvPr/>
          </p:nvSpPr>
          <p:spPr bwMode="auto">
            <a:xfrm>
              <a:off x="1968" y="1632"/>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7084" name="Rectangle 44"/>
            <p:cNvSpPr>
              <a:spLocks noChangeArrowheads="1"/>
            </p:cNvSpPr>
            <p:nvPr/>
          </p:nvSpPr>
          <p:spPr bwMode="auto">
            <a:xfrm>
              <a:off x="2256" y="1632"/>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7085" name="Text Box 45"/>
            <p:cNvSpPr txBox="1">
              <a:spLocks noChangeArrowheads="1"/>
            </p:cNvSpPr>
            <p:nvPr/>
          </p:nvSpPr>
          <p:spPr bwMode="auto">
            <a:xfrm>
              <a:off x="1220" y="1968"/>
              <a:ext cx="268" cy="231"/>
            </a:xfrm>
            <a:prstGeom prst="rect">
              <a:avLst/>
            </a:prstGeom>
            <a:noFill/>
            <a:ln w="9525">
              <a:noFill/>
              <a:miter lim="800000"/>
              <a:headEnd/>
              <a:tailEnd/>
            </a:ln>
            <a:effectLst/>
          </p:spPr>
          <p:txBody>
            <a:bodyPr wrap="none">
              <a:spAutoFit/>
            </a:bodyPr>
            <a:lstStyle/>
            <a:p>
              <a:r>
                <a:rPr lang="en-US"/>
                <a:t>2</a:t>
              </a:r>
              <a:r>
                <a:rPr lang="en-US" i="1"/>
                <a:t>s</a:t>
              </a:r>
            </a:p>
          </p:txBody>
        </p:sp>
        <p:sp>
          <p:nvSpPr>
            <p:cNvPr id="87086" name="Text Box 46"/>
            <p:cNvSpPr txBox="1">
              <a:spLocks noChangeArrowheads="1"/>
            </p:cNvSpPr>
            <p:nvPr/>
          </p:nvSpPr>
          <p:spPr bwMode="auto">
            <a:xfrm>
              <a:off x="1968" y="1968"/>
              <a:ext cx="276" cy="231"/>
            </a:xfrm>
            <a:prstGeom prst="rect">
              <a:avLst/>
            </a:prstGeom>
            <a:noFill/>
            <a:ln w="9525">
              <a:noFill/>
              <a:miter lim="800000"/>
              <a:headEnd/>
              <a:tailEnd/>
            </a:ln>
            <a:effectLst/>
          </p:spPr>
          <p:txBody>
            <a:bodyPr wrap="none">
              <a:spAutoFit/>
            </a:bodyPr>
            <a:lstStyle/>
            <a:p>
              <a:r>
                <a:rPr lang="en-US"/>
                <a:t>2</a:t>
              </a:r>
              <a:r>
                <a:rPr lang="en-US" i="1"/>
                <a:t>p</a:t>
              </a:r>
            </a:p>
          </p:txBody>
        </p:sp>
        <p:sp>
          <p:nvSpPr>
            <p:cNvPr id="87087" name="Freeform 47"/>
            <p:cNvSpPr>
              <a:spLocks/>
            </p:cNvSpPr>
            <p:nvPr/>
          </p:nvSpPr>
          <p:spPr bwMode="auto">
            <a:xfrm>
              <a:off x="1295" y="1680"/>
              <a:ext cx="1" cy="192"/>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7088" name="Freeform 48"/>
            <p:cNvSpPr>
              <a:spLocks/>
            </p:cNvSpPr>
            <p:nvPr/>
          </p:nvSpPr>
          <p:spPr bwMode="auto">
            <a:xfrm>
              <a:off x="1775" y="1680"/>
              <a:ext cx="1" cy="189"/>
            </a:xfrm>
            <a:custGeom>
              <a:avLst/>
              <a:gdLst/>
              <a:ahLst/>
              <a:cxnLst>
                <a:cxn ang="0">
                  <a:pos x="0" y="189"/>
                </a:cxn>
                <a:cxn ang="0">
                  <a:pos x="1" y="0"/>
                </a:cxn>
              </a:cxnLst>
              <a:rect l="0" t="0" r="r" b="b"/>
              <a:pathLst>
                <a:path w="1" h="189">
                  <a:moveTo>
                    <a:pt x="0" y="189"/>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7089" name="Text Box 49"/>
            <p:cNvSpPr txBox="1">
              <a:spLocks noChangeArrowheads="1"/>
            </p:cNvSpPr>
            <p:nvPr/>
          </p:nvSpPr>
          <p:spPr bwMode="auto">
            <a:xfrm>
              <a:off x="2836" y="1671"/>
              <a:ext cx="2444" cy="231"/>
            </a:xfrm>
            <a:prstGeom prst="rect">
              <a:avLst/>
            </a:prstGeom>
            <a:noFill/>
            <a:ln w="9525">
              <a:noFill/>
              <a:miter lim="800000"/>
              <a:headEnd/>
              <a:tailEnd/>
            </a:ln>
            <a:effectLst/>
          </p:spPr>
          <p:txBody>
            <a:bodyPr wrap="none">
              <a:spAutoFit/>
            </a:bodyPr>
            <a:lstStyle/>
            <a:p>
              <a:r>
                <a:rPr lang="en-US"/>
                <a:t>B atom with one electron “promoted”</a:t>
              </a:r>
            </a:p>
          </p:txBody>
        </p:sp>
        <p:sp>
          <p:nvSpPr>
            <p:cNvPr id="87090" name="Freeform 50"/>
            <p:cNvSpPr>
              <a:spLocks/>
            </p:cNvSpPr>
            <p:nvPr/>
          </p:nvSpPr>
          <p:spPr bwMode="auto">
            <a:xfrm>
              <a:off x="2063" y="1683"/>
              <a:ext cx="1" cy="189"/>
            </a:xfrm>
            <a:custGeom>
              <a:avLst/>
              <a:gdLst/>
              <a:ahLst/>
              <a:cxnLst>
                <a:cxn ang="0">
                  <a:pos x="0" y="189"/>
                </a:cxn>
                <a:cxn ang="0">
                  <a:pos x="1" y="0"/>
                </a:cxn>
              </a:cxnLst>
              <a:rect l="0" t="0" r="r" b="b"/>
              <a:pathLst>
                <a:path w="1" h="189">
                  <a:moveTo>
                    <a:pt x="0" y="189"/>
                  </a:moveTo>
                  <a:lnTo>
                    <a:pt x="1" y="0"/>
                  </a:lnTo>
                </a:path>
              </a:pathLst>
            </a:custGeom>
            <a:noFill/>
            <a:ln w="9525">
              <a:solidFill>
                <a:srgbClr val="FF0000"/>
              </a:solidFill>
              <a:round/>
              <a:headEnd type="none" w="med" len="med"/>
              <a:tailEnd type="triangle" w="med" len="med"/>
            </a:ln>
            <a:effectLst/>
          </p:spPr>
          <p:txBody>
            <a:bodyPr/>
            <a:lstStyle/>
            <a:p>
              <a:endParaRPr lang="en-US"/>
            </a:p>
          </p:txBody>
        </p:sp>
      </p:grpSp>
      <p:sp>
        <p:nvSpPr>
          <p:cNvPr id="87091" name="Freeform 51"/>
          <p:cNvSpPr>
            <a:spLocks/>
          </p:cNvSpPr>
          <p:nvPr/>
        </p:nvSpPr>
        <p:spPr bwMode="auto">
          <a:xfrm>
            <a:off x="2819400" y="1600200"/>
            <a:ext cx="1588" cy="300038"/>
          </a:xfrm>
          <a:custGeom>
            <a:avLst/>
            <a:gdLst/>
            <a:ahLst/>
            <a:cxnLst>
              <a:cxn ang="0">
                <a:pos x="0" y="189"/>
              </a:cxn>
              <a:cxn ang="0">
                <a:pos x="1" y="0"/>
              </a:cxn>
            </a:cxnLst>
            <a:rect l="0" t="0" r="r" b="b"/>
            <a:pathLst>
              <a:path w="1" h="189">
                <a:moveTo>
                  <a:pt x="0" y="189"/>
                </a:moveTo>
                <a:lnTo>
                  <a:pt x="1" y="0"/>
                </a:lnTo>
              </a:path>
            </a:pathLst>
          </a:custGeom>
          <a:noFill/>
          <a:ln w="9525">
            <a:solidFill>
              <a:srgbClr val="FF0000"/>
            </a:solidFill>
            <a:round/>
            <a:headEnd type="none" w="med" len="med"/>
            <a:tailEnd type="triangle" w="med" len="med"/>
          </a:ln>
          <a:effectLst/>
        </p:spPr>
        <p:txBody>
          <a:bodyPr/>
          <a:lstStyle/>
          <a:p>
            <a:endParaRPr lang="en-US"/>
          </a:p>
        </p:txBody>
      </p:sp>
      <p:grpSp>
        <p:nvGrpSpPr>
          <p:cNvPr id="87092" name="Group 52"/>
          <p:cNvGrpSpPr>
            <a:grpSpLocks/>
          </p:cNvGrpSpPr>
          <p:nvPr/>
        </p:nvGrpSpPr>
        <p:grpSpPr bwMode="auto">
          <a:xfrm>
            <a:off x="3490913" y="3675063"/>
            <a:ext cx="1614487" cy="1397000"/>
            <a:chOff x="2199" y="2315"/>
            <a:chExt cx="1017" cy="880"/>
          </a:xfrm>
        </p:grpSpPr>
        <p:sp>
          <p:nvSpPr>
            <p:cNvPr id="87093" name="AutoShape 53"/>
            <p:cNvSpPr>
              <a:spLocks/>
            </p:cNvSpPr>
            <p:nvPr/>
          </p:nvSpPr>
          <p:spPr bwMode="auto">
            <a:xfrm rot="5400000">
              <a:off x="2646" y="2433"/>
              <a:ext cx="123" cy="1017"/>
            </a:xfrm>
            <a:prstGeom prst="rightBrace">
              <a:avLst>
                <a:gd name="adj1" fmla="val 68902"/>
                <a:gd name="adj2" fmla="val 50000"/>
              </a:avLst>
            </a:prstGeom>
            <a:noFill/>
            <a:ln w="9525">
              <a:solidFill>
                <a:schemeClr val="tx1"/>
              </a:solidFill>
              <a:round/>
              <a:headEnd/>
              <a:tailEnd/>
            </a:ln>
            <a:effectLst/>
          </p:spPr>
          <p:txBody>
            <a:bodyPr wrap="none" anchor="ctr"/>
            <a:lstStyle/>
            <a:p>
              <a:endParaRPr lang="en-US"/>
            </a:p>
          </p:txBody>
        </p:sp>
        <p:sp>
          <p:nvSpPr>
            <p:cNvPr id="87094" name="Text Box 54"/>
            <p:cNvSpPr txBox="1">
              <a:spLocks noChangeArrowheads="1"/>
            </p:cNvSpPr>
            <p:nvPr/>
          </p:nvSpPr>
          <p:spPr bwMode="auto">
            <a:xfrm>
              <a:off x="2559" y="2964"/>
              <a:ext cx="321" cy="231"/>
            </a:xfrm>
            <a:prstGeom prst="rect">
              <a:avLst/>
            </a:prstGeom>
            <a:noFill/>
            <a:ln w="9525">
              <a:noFill/>
              <a:miter lim="800000"/>
              <a:headEnd/>
              <a:tailEnd/>
            </a:ln>
            <a:effectLst/>
          </p:spPr>
          <p:txBody>
            <a:bodyPr wrap="none">
              <a:spAutoFit/>
            </a:bodyPr>
            <a:lstStyle/>
            <a:p>
              <a:r>
                <a:rPr lang="en-US" i="1"/>
                <a:t>sp</a:t>
              </a:r>
              <a:r>
                <a:rPr lang="en-US" i="1" baseline="30000"/>
                <a:t>2</a:t>
              </a:r>
            </a:p>
          </p:txBody>
        </p:sp>
        <p:sp>
          <p:nvSpPr>
            <p:cNvPr id="87095" name="Line 55"/>
            <p:cNvSpPr>
              <a:spLocks noChangeShapeType="1"/>
            </p:cNvSpPr>
            <p:nvPr/>
          </p:nvSpPr>
          <p:spPr bwMode="auto">
            <a:xfrm flipV="1">
              <a:off x="2295" y="2619"/>
              <a:ext cx="0" cy="144"/>
            </a:xfrm>
            <a:prstGeom prst="line">
              <a:avLst/>
            </a:prstGeom>
            <a:noFill/>
            <a:ln w="9525">
              <a:solidFill>
                <a:srgbClr val="800080"/>
              </a:solidFill>
              <a:round/>
              <a:headEnd/>
              <a:tailEnd type="triangle" w="med" len="med"/>
            </a:ln>
            <a:effectLst/>
          </p:spPr>
          <p:txBody>
            <a:bodyPr/>
            <a:lstStyle/>
            <a:p>
              <a:endParaRPr lang="en-US"/>
            </a:p>
          </p:txBody>
        </p:sp>
        <p:sp>
          <p:nvSpPr>
            <p:cNvPr id="87096" name="Line 56"/>
            <p:cNvSpPr>
              <a:spLocks noChangeShapeType="1"/>
            </p:cNvSpPr>
            <p:nvPr/>
          </p:nvSpPr>
          <p:spPr bwMode="auto">
            <a:xfrm flipV="1">
              <a:off x="2631" y="2619"/>
              <a:ext cx="0" cy="144"/>
            </a:xfrm>
            <a:prstGeom prst="line">
              <a:avLst/>
            </a:prstGeom>
            <a:noFill/>
            <a:ln w="9525">
              <a:solidFill>
                <a:srgbClr val="800080"/>
              </a:solidFill>
              <a:round/>
              <a:headEnd/>
              <a:tailEnd type="triangle" w="med" len="med"/>
            </a:ln>
            <a:effectLst/>
          </p:spPr>
          <p:txBody>
            <a:bodyPr/>
            <a:lstStyle/>
            <a:p>
              <a:endParaRPr lang="en-US"/>
            </a:p>
          </p:txBody>
        </p:sp>
        <p:sp>
          <p:nvSpPr>
            <p:cNvPr id="87097" name="Text Box 57"/>
            <p:cNvSpPr txBox="1">
              <a:spLocks noChangeArrowheads="1"/>
            </p:cNvSpPr>
            <p:nvPr/>
          </p:nvSpPr>
          <p:spPr bwMode="auto">
            <a:xfrm>
              <a:off x="2309" y="2315"/>
              <a:ext cx="811" cy="192"/>
            </a:xfrm>
            <a:prstGeom prst="rect">
              <a:avLst/>
            </a:prstGeom>
            <a:noFill/>
            <a:ln w="9525">
              <a:noFill/>
              <a:miter lim="800000"/>
              <a:headEnd/>
              <a:tailEnd/>
            </a:ln>
            <a:effectLst/>
          </p:spPr>
          <p:txBody>
            <a:bodyPr wrap="none">
              <a:spAutoFit/>
            </a:bodyPr>
            <a:lstStyle/>
            <a:p>
              <a:r>
                <a:rPr lang="en-US" sz="1400"/>
                <a:t>hybrid orbitals</a:t>
              </a:r>
            </a:p>
          </p:txBody>
        </p:sp>
        <p:sp>
          <p:nvSpPr>
            <p:cNvPr id="87098" name="Oval 58"/>
            <p:cNvSpPr>
              <a:spLocks noChangeArrowheads="1"/>
            </p:cNvSpPr>
            <p:nvPr/>
          </p:nvSpPr>
          <p:spPr bwMode="auto">
            <a:xfrm>
              <a:off x="2208" y="2544"/>
              <a:ext cx="336" cy="336"/>
            </a:xfrm>
            <a:prstGeom prst="ellipse">
              <a:avLst/>
            </a:prstGeom>
            <a:noFill/>
            <a:ln w="9525">
              <a:solidFill>
                <a:schemeClr val="tx1"/>
              </a:solidFill>
              <a:round/>
              <a:headEnd/>
              <a:tailEnd/>
            </a:ln>
            <a:effectLst/>
          </p:spPr>
          <p:txBody>
            <a:bodyPr wrap="none" anchor="ctr"/>
            <a:lstStyle/>
            <a:p>
              <a:endParaRPr lang="en-US"/>
            </a:p>
          </p:txBody>
        </p:sp>
        <p:sp>
          <p:nvSpPr>
            <p:cNvPr id="87099" name="Oval 59"/>
            <p:cNvSpPr>
              <a:spLocks noChangeArrowheads="1"/>
            </p:cNvSpPr>
            <p:nvPr/>
          </p:nvSpPr>
          <p:spPr bwMode="auto">
            <a:xfrm>
              <a:off x="2880" y="2544"/>
              <a:ext cx="336" cy="336"/>
            </a:xfrm>
            <a:prstGeom prst="ellipse">
              <a:avLst/>
            </a:prstGeom>
            <a:noFill/>
            <a:ln w="9525">
              <a:solidFill>
                <a:schemeClr val="tx1"/>
              </a:solidFill>
              <a:round/>
              <a:headEnd/>
              <a:tailEnd/>
            </a:ln>
            <a:effectLst/>
          </p:spPr>
          <p:txBody>
            <a:bodyPr wrap="none" anchor="ctr"/>
            <a:lstStyle/>
            <a:p>
              <a:endParaRPr lang="en-US"/>
            </a:p>
          </p:txBody>
        </p:sp>
        <p:sp>
          <p:nvSpPr>
            <p:cNvPr id="87100" name="Oval 60"/>
            <p:cNvSpPr>
              <a:spLocks noChangeArrowheads="1"/>
            </p:cNvSpPr>
            <p:nvPr/>
          </p:nvSpPr>
          <p:spPr bwMode="auto">
            <a:xfrm>
              <a:off x="2544" y="2544"/>
              <a:ext cx="336" cy="336"/>
            </a:xfrm>
            <a:prstGeom prst="ellipse">
              <a:avLst/>
            </a:prstGeom>
            <a:noFill/>
            <a:ln w="9525">
              <a:solidFill>
                <a:schemeClr val="tx1"/>
              </a:solidFill>
              <a:round/>
              <a:headEnd/>
              <a:tailEnd/>
            </a:ln>
            <a:effectLst/>
          </p:spPr>
          <p:txBody>
            <a:bodyPr wrap="none" anchor="ctr"/>
            <a:lstStyle/>
            <a:p>
              <a:endParaRPr lang="en-US"/>
            </a:p>
          </p:txBody>
        </p:sp>
        <p:sp>
          <p:nvSpPr>
            <p:cNvPr id="87101" name="Line 61"/>
            <p:cNvSpPr>
              <a:spLocks noChangeShapeType="1"/>
            </p:cNvSpPr>
            <p:nvPr/>
          </p:nvSpPr>
          <p:spPr bwMode="auto">
            <a:xfrm flipV="1">
              <a:off x="2976" y="2640"/>
              <a:ext cx="0" cy="144"/>
            </a:xfrm>
            <a:prstGeom prst="line">
              <a:avLst/>
            </a:prstGeom>
            <a:noFill/>
            <a:ln w="9525">
              <a:solidFill>
                <a:srgbClr val="800080"/>
              </a:solidFill>
              <a:round/>
              <a:headEnd/>
              <a:tailEnd type="triangle" w="med" len="med"/>
            </a:ln>
            <a:effectLst/>
          </p:spPr>
          <p:txBody>
            <a:bodyPr/>
            <a:lstStyle/>
            <a:p>
              <a:endParaRPr lang="en-US"/>
            </a:p>
          </p:txBody>
        </p:sp>
      </p:grpSp>
      <p:grpSp>
        <p:nvGrpSpPr>
          <p:cNvPr id="87102" name="Group 62"/>
          <p:cNvGrpSpPr>
            <a:grpSpLocks/>
          </p:cNvGrpSpPr>
          <p:nvPr/>
        </p:nvGrpSpPr>
        <p:grpSpPr bwMode="auto">
          <a:xfrm>
            <a:off x="1779588" y="5014913"/>
            <a:ext cx="1157287" cy="1766887"/>
            <a:chOff x="1121" y="3159"/>
            <a:chExt cx="729" cy="1113"/>
          </a:xfrm>
        </p:grpSpPr>
        <p:sp>
          <p:nvSpPr>
            <p:cNvPr id="87103" name="Freeform 63"/>
            <p:cNvSpPr>
              <a:spLocks/>
            </p:cNvSpPr>
            <p:nvPr/>
          </p:nvSpPr>
          <p:spPr bwMode="auto">
            <a:xfrm>
              <a:off x="1121" y="3910"/>
              <a:ext cx="729" cy="218"/>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solidFill>
              <a:srgbClr val="FF0000"/>
            </a:solidFill>
            <a:ln w="9525">
              <a:noFill/>
              <a:round/>
              <a:headEnd/>
              <a:tailEnd/>
            </a:ln>
            <a:effectLst/>
          </p:spPr>
          <p:txBody>
            <a:bodyPr/>
            <a:lstStyle/>
            <a:p>
              <a:endParaRPr lang="en-US"/>
            </a:p>
          </p:txBody>
        </p:sp>
        <p:sp>
          <p:nvSpPr>
            <p:cNvPr id="87104" name="Text Box 64"/>
            <p:cNvSpPr txBox="1">
              <a:spLocks noChangeArrowheads="1"/>
            </p:cNvSpPr>
            <p:nvPr/>
          </p:nvSpPr>
          <p:spPr bwMode="auto">
            <a:xfrm>
              <a:off x="1296" y="4118"/>
              <a:ext cx="439" cy="154"/>
            </a:xfrm>
            <a:prstGeom prst="rect">
              <a:avLst/>
            </a:prstGeom>
            <a:noFill/>
            <a:ln w="9525">
              <a:noFill/>
              <a:miter lim="800000"/>
              <a:headEnd/>
              <a:tailEnd/>
            </a:ln>
            <a:effectLst/>
          </p:spPr>
          <p:txBody>
            <a:bodyPr wrap="none">
              <a:spAutoFit/>
            </a:bodyPr>
            <a:lstStyle/>
            <a:p>
              <a:r>
                <a:rPr lang="en-US" sz="1000" i="1"/>
                <a:t>p</a:t>
              </a:r>
              <a:r>
                <a:rPr lang="en-US" sz="1000"/>
                <a:t> orbitals</a:t>
              </a:r>
            </a:p>
          </p:txBody>
        </p:sp>
        <p:sp>
          <p:nvSpPr>
            <p:cNvPr id="87105" name="Oval 65"/>
            <p:cNvSpPr>
              <a:spLocks noChangeAspect="1" noChangeArrowheads="1"/>
            </p:cNvSpPr>
            <p:nvPr/>
          </p:nvSpPr>
          <p:spPr bwMode="auto">
            <a:xfrm>
              <a:off x="1448" y="3992"/>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87106" name="Group 66"/>
            <p:cNvGrpSpPr>
              <a:grpSpLocks/>
            </p:cNvGrpSpPr>
            <p:nvPr/>
          </p:nvGrpSpPr>
          <p:grpSpPr bwMode="auto">
            <a:xfrm>
              <a:off x="1360" y="3159"/>
              <a:ext cx="218" cy="729"/>
              <a:chOff x="1360" y="3015"/>
              <a:chExt cx="218" cy="729"/>
            </a:xfrm>
          </p:grpSpPr>
          <p:sp>
            <p:nvSpPr>
              <p:cNvPr id="87107" name="Freeform 67"/>
              <p:cNvSpPr>
                <a:spLocks/>
              </p:cNvSpPr>
              <p:nvPr/>
            </p:nvSpPr>
            <p:spPr bwMode="auto">
              <a:xfrm rot="-5400000">
                <a:off x="1104" y="3271"/>
                <a:ext cx="729" cy="218"/>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solidFill>
                <a:srgbClr val="FF0000"/>
              </a:solidFill>
              <a:ln w="9525">
                <a:noFill/>
                <a:round/>
                <a:headEnd/>
                <a:tailEnd/>
              </a:ln>
              <a:effectLst/>
            </p:spPr>
            <p:txBody>
              <a:bodyPr/>
              <a:lstStyle/>
              <a:p>
                <a:endParaRPr lang="en-US"/>
              </a:p>
            </p:txBody>
          </p:sp>
          <p:sp>
            <p:nvSpPr>
              <p:cNvPr id="87108" name="Oval 68"/>
              <p:cNvSpPr>
                <a:spLocks noChangeAspect="1" noChangeArrowheads="1"/>
              </p:cNvSpPr>
              <p:nvPr/>
            </p:nvSpPr>
            <p:spPr bwMode="auto">
              <a:xfrm>
                <a:off x="1448" y="3360"/>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grpSp>
      <p:grpSp>
        <p:nvGrpSpPr>
          <p:cNvPr id="87109" name="Group 69"/>
          <p:cNvGrpSpPr>
            <a:grpSpLocks/>
          </p:cNvGrpSpPr>
          <p:nvPr/>
        </p:nvGrpSpPr>
        <p:grpSpPr bwMode="auto">
          <a:xfrm>
            <a:off x="4852988" y="5435600"/>
            <a:ext cx="2120900" cy="1422400"/>
            <a:chOff x="3057" y="3424"/>
            <a:chExt cx="1336" cy="896"/>
          </a:xfrm>
        </p:grpSpPr>
        <p:sp>
          <p:nvSpPr>
            <p:cNvPr id="87110" name="Text Box 70"/>
            <p:cNvSpPr txBox="1">
              <a:spLocks noChangeArrowheads="1"/>
            </p:cNvSpPr>
            <p:nvPr/>
          </p:nvSpPr>
          <p:spPr bwMode="auto">
            <a:xfrm>
              <a:off x="3057" y="4070"/>
              <a:ext cx="1336" cy="250"/>
            </a:xfrm>
            <a:prstGeom prst="rect">
              <a:avLst/>
            </a:prstGeom>
            <a:noFill/>
            <a:ln w="9525">
              <a:noFill/>
              <a:miter lim="800000"/>
              <a:headEnd/>
              <a:tailEnd/>
            </a:ln>
            <a:effectLst/>
          </p:spPr>
          <p:txBody>
            <a:bodyPr wrap="none">
              <a:spAutoFit/>
            </a:bodyPr>
            <a:lstStyle/>
            <a:p>
              <a:pPr algn="ctr"/>
              <a:r>
                <a:rPr lang="en-US" sz="1000"/>
                <a:t> </a:t>
              </a:r>
              <a:r>
                <a:rPr lang="en-US" sz="1000" i="1"/>
                <a:t>sp</a:t>
              </a:r>
              <a:r>
                <a:rPr lang="en-US" sz="1000" baseline="30000"/>
                <a:t>2</a:t>
              </a:r>
              <a:r>
                <a:rPr lang="en-US" sz="1000"/>
                <a:t> hybrid orbitals shown together</a:t>
              </a:r>
            </a:p>
            <a:p>
              <a:pPr algn="ctr"/>
              <a:r>
                <a:rPr lang="en-US" sz="1000"/>
                <a:t>(large lobes only)</a:t>
              </a:r>
            </a:p>
          </p:txBody>
        </p:sp>
        <p:grpSp>
          <p:nvGrpSpPr>
            <p:cNvPr id="87111" name="Group 71"/>
            <p:cNvGrpSpPr>
              <a:grpSpLocks/>
            </p:cNvGrpSpPr>
            <p:nvPr/>
          </p:nvGrpSpPr>
          <p:grpSpPr bwMode="auto">
            <a:xfrm rot="-1063369">
              <a:off x="3169" y="3424"/>
              <a:ext cx="848" cy="800"/>
              <a:chOff x="3169" y="3271"/>
              <a:chExt cx="848" cy="800"/>
            </a:xfrm>
          </p:grpSpPr>
          <p:sp>
            <p:nvSpPr>
              <p:cNvPr id="87112" name="Freeform 72"/>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87113" name="Freeform 73"/>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87114" name="Freeform 74"/>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87115" name="Oval 75"/>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grpSp>
      <p:sp>
        <p:nvSpPr>
          <p:cNvPr id="87116" name="Freeform 76"/>
          <p:cNvSpPr>
            <a:spLocks/>
          </p:cNvSpPr>
          <p:nvPr/>
        </p:nvSpPr>
        <p:spPr bwMode="auto">
          <a:xfrm>
            <a:off x="1371600" y="4495800"/>
            <a:ext cx="1588" cy="304800"/>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triangle" w="med" len="med"/>
            <a:tailEnd type="none" w="med" len="med"/>
          </a:ln>
          <a:effectLst/>
        </p:spPr>
        <p:txBody>
          <a:bodyPr/>
          <a:lstStyle/>
          <a:p>
            <a:endParaRPr lang="en-US"/>
          </a:p>
        </p:txBody>
      </p:sp>
      <p:sp>
        <p:nvSpPr>
          <p:cNvPr id="87117" name="Freeform 77"/>
          <p:cNvSpPr>
            <a:spLocks/>
          </p:cNvSpPr>
          <p:nvPr/>
        </p:nvSpPr>
        <p:spPr bwMode="auto">
          <a:xfrm>
            <a:off x="1219200" y="4495800"/>
            <a:ext cx="1588" cy="304800"/>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7118" name="Freeform 78"/>
          <p:cNvSpPr>
            <a:spLocks/>
          </p:cNvSpPr>
          <p:nvPr/>
        </p:nvSpPr>
        <p:spPr bwMode="auto">
          <a:xfrm>
            <a:off x="1828800" y="3810000"/>
            <a:ext cx="1588" cy="304800"/>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none" w="med" len="med"/>
            <a:tailEnd type="triangle" w="med" len="med"/>
          </a:ln>
          <a:effectLst/>
        </p:spPr>
        <p:txBody>
          <a:bodyPr/>
          <a:lstStyle/>
          <a:p>
            <a:endParaRPr lang="en-US"/>
          </a:p>
        </p:txBody>
      </p:sp>
      <p:grpSp>
        <p:nvGrpSpPr>
          <p:cNvPr id="87119" name="Group 79"/>
          <p:cNvGrpSpPr>
            <a:grpSpLocks/>
          </p:cNvGrpSpPr>
          <p:nvPr/>
        </p:nvGrpSpPr>
        <p:grpSpPr bwMode="auto">
          <a:xfrm>
            <a:off x="3429000" y="5249863"/>
            <a:ext cx="1506538" cy="1547812"/>
            <a:chOff x="2160" y="3307"/>
            <a:chExt cx="949" cy="975"/>
          </a:xfrm>
        </p:grpSpPr>
        <p:sp>
          <p:nvSpPr>
            <p:cNvPr id="87120" name="Text Box 80"/>
            <p:cNvSpPr txBox="1">
              <a:spLocks noChangeArrowheads="1"/>
            </p:cNvSpPr>
            <p:nvPr/>
          </p:nvSpPr>
          <p:spPr bwMode="auto">
            <a:xfrm>
              <a:off x="2160" y="4128"/>
              <a:ext cx="949" cy="154"/>
            </a:xfrm>
            <a:prstGeom prst="rect">
              <a:avLst/>
            </a:prstGeom>
            <a:noFill/>
            <a:ln w="9525">
              <a:noFill/>
              <a:miter lim="800000"/>
              <a:headEnd/>
              <a:tailEnd/>
            </a:ln>
            <a:effectLst/>
          </p:spPr>
          <p:txBody>
            <a:bodyPr wrap="none">
              <a:spAutoFit/>
            </a:bodyPr>
            <a:lstStyle/>
            <a:p>
              <a:r>
                <a:rPr lang="en-US" sz="1000"/>
                <a:t>three </a:t>
              </a:r>
              <a:r>
                <a:rPr lang="en-US" sz="1000" i="1"/>
                <a:t>sp</a:t>
              </a:r>
              <a:r>
                <a:rPr lang="en-US" sz="1000" baseline="30000"/>
                <a:t>s</a:t>
              </a:r>
              <a:r>
                <a:rPr lang="en-US" sz="1000"/>
                <a:t> hybrid orbitals</a:t>
              </a:r>
            </a:p>
          </p:txBody>
        </p:sp>
        <p:grpSp>
          <p:nvGrpSpPr>
            <p:cNvPr id="87121" name="Group 81"/>
            <p:cNvGrpSpPr>
              <a:grpSpLocks/>
            </p:cNvGrpSpPr>
            <p:nvPr/>
          </p:nvGrpSpPr>
          <p:grpSpPr bwMode="auto">
            <a:xfrm>
              <a:off x="2304" y="3590"/>
              <a:ext cx="581" cy="245"/>
              <a:chOff x="2304" y="3590"/>
              <a:chExt cx="581" cy="245"/>
            </a:xfrm>
          </p:grpSpPr>
          <p:sp>
            <p:nvSpPr>
              <p:cNvPr id="87122" name="Freeform 82"/>
              <p:cNvSpPr>
                <a:spLocks/>
              </p:cNvSpPr>
              <p:nvPr/>
            </p:nvSpPr>
            <p:spPr bwMode="auto">
              <a:xfrm>
                <a:off x="2304" y="3590"/>
                <a:ext cx="581" cy="245"/>
              </a:xfrm>
              <a:custGeom>
                <a:avLst/>
                <a:gdLst/>
                <a:ahLst/>
                <a:cxnLst>
                  <a:cxn ang="0">
                    <a:pos x="122" y="117"/>
                  </a:cxn>
                  <a:cxn ang="0">
                    <a:pos x="473" y="0"/>
                  </a:cxn>
                  <a:cxn ang="0">
                    <a:pos x="581" y="116"/>
                  </a:cxn>
                  <a:cxn ang="0">
                    <a:pos x="473" y="240"/>
                  </a:cxn>
                  <a:cxn ang="0">
                    <a:pos x="73" y="84"/>
                  </a:cxn>
                  <a:cxn ang="0">
                    <a:pos x="32" y="132"/>
                  </a:cxn>
                  <a:cxn ang="0">
                    <a:pos x="85" y="143"/>
                  </a:cxn>
                  <a:cxn ang="0">
                    <a:pos x="122" y="117"/>
                  </a:cxn>
                </a:cxnLst>
                <a:rect l="0" t="0" r="r" b="b"/>
                <a:pathLst>
                  <a:path w="581" h="245">
                    <a:moveTo>
                      <a:pt x="122" y="117"/>
                    </a:moveTo>
                    <a:cubicBezTo>
                      <a:pt x="188" y="95"/>
                      <a:pt x="397" y="0"/>
                      <a:pt x="473" y="0"/>
                    </a:cubicBezTo>
                    <a:cubicBezTo>
                      <a:pt x="549" y="0"/>
                      <a:pt x="581" y="76"/>
                      <a:pt x="581" y="116"/>
                    </a:cubicBezTo>
                    <a:cubicBezTo>
                      <a:pt x="581" y="156"/>
                      <a:pt x="558" y="245"/>
                      <a:pt x="473" y="240"/>
                    </a:cubicBezTo>
                    <a:cubicBezTo>
                      <a:pt x="388" y="235"/>
                      <a:pt x="146" y="102"/>
                      <a:pt x="73" y="84"/>
                    </a:cubicBezTo>
                    <a:cubicBezTo>
                      <a:pt x="0" y="66"/>
                      <a:pt x="30" y="122"/>
                      <a:pt x="32" y="132"/>
                    </a:cubicBezTo>
                    <a:cubicBezTo>
                      <a:pt x="34" y="142"/>
                      <a:pt x="70" y="145"/>
                      <a:pt x="85" y="143"/>
                    </a:cubicBezTo>
                    <a:cubicBezTo>
                      <a:pt x="100" y="141"/>
                      <a:pt x="114" y="122"/>
                      <a:pt x="122"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87123" name="Oval 83"/>
              <p:cNvSpPr>
                <a:spLocks noChangeAspect="1" noChangeArrowheads="1"/>
              </p:cNvSpPr>
              <p:nvPr/>
            </p:nvSpPr>
            <p:spPr bwMode="auto">
              <a:xfrm>
                <a:off x="2448"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grpSp>
          <p:nvGrpSpPr>
            <p:cNvPr id="87124" name="Group 84"/>
            <p:cNvGrpSpPr>
              <a:grpSpLocks/>
            </p:cNvGrpSpPr>
            <p:nvPr/>
          </p:nvGrpSpPr>
          <p:grpSpPr bwMode="auto">
            <a:xfrm>
              <a:off x="2352" y="3835"/>
              <a:ext cx="581" cy="245"/>
              <a:chOff x="2352" y="3835"/>
              <a:chExt cx="581" cy="245"/>
            </a:xfrm>
          </p:grpSpPr>
          <p:sp>
            <p:nvSpPr>
              <p:cNvPr id="87125" name="Freeform 85"/>
              <p:cNvSpPr>
                <a:spLocks/>
              </p:cNvSpPr>
              <p:nvPr/>
            </p:nvSpPr>
            <p:spPr bwMode="auto">
              <a:xfrm flipH="1">
                <a:off x="2352" y="3835"/>
                <a:ext cx="581" cy="245"/>
              </a:xfrm>
              <a:custGeom>
                <a:avLst/>
                <a:gdLst/>
                <a:ahLst/>
                <a:cxnLst>
                  <a:cxn ang="0">
                    <a:pos x="122" y="117"/>
                  </a:cxn>
                  <a:cxn ang="0">
                    <a:pos x="473" y="0"/>
                  </a:cxn>
                  <a:cxn ang="0">
                    <a:pos x="581" y="116"/>
                  </a:cxn>
                  <a:cxn ang="0">
                    <a:pos x="473" y="240"/>
                  </a:cxn>
                  <a:cxn ang="0">
                    <a:pos x="73" y="84"/>
                  </a:cxn>
                  <a:cxn ang="0">
                    <a:pos x="32" y="132"/>
                  </a:cxn>
                  <a:cxn ang="0">
                    <a:pos x="85" y="143"/>
                  </a:cxn>
                  <a:cxn ang="0">
                    <a:pos x="122" y="117"/>
                  </a:cxn>
                </a:cxnLst>
                <a:rect l="0" t="0" r="r" b="b"/>
                <a:pathLst>
                  <a:path w="581" h="245">
                    <a:moveTo>
                      <a:pt x="122" y="117"/>
                    </a:moveTo>
                    <a:cubicBezTo>
                      <a:pt x="188" y="95"/>
                      <a:pt x="397" y="0"/>
                      <a:pt x="473" y="0"/>
                    </a:cubicBezTo>
                    <a:cubicBezTo>
                      <a:pt x="549" y="0"/>
                      <a:pt x="581" y="76"/>
                      <a:pt x="581" y="116"/>
                    </a:cubicBezTo>
                    <a:cubicBezTo>
                      <a:pt x="581" y="156"/>
                      <a:pt x="558" y="245"/>
                      <a:pt x="473" y="240"/>
                    </a:cubicBezTo>
                    <a:cubicBezTo>
                      <a:pt x="388" y="235"/>
                      <a:pt x="146" y="102"/>
                      <a:pt x="73" y="84"/>
                    </a:cubicBezTo>
                    <a:cubicBezTo>
                      <a:pt x="0" y="66"/>
                      <a:pt x="30" y="122"/>
                      <a:pt x="32" y="132"/>
                    </a:cubicBezTo>
                    <a:cubicBezTo>
                      <a:pt x="34" y="142"/>
                      <a:pt x="70" y="145"/>
                      <a:pt x="85" y="143"/>
                    </a:cubicBezTo>
                    <a:cubicBezTo>
                      <a:pt x="100" y="141"/>
                      <a:pt x="114" y="122"/>
                      <a:pt x="122"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87126" name="Oval 86"/>
              <p:cNvSpPr>
                <a:spLocks noChangeAspect="1" noChangeArrowheads="1"/>
              </p:cNvSpPr>
              <p:nvPr/>
            </p:nvSpPr>
            <p:spPr bwMode="auto">
              <a:xfrm>
                <a:off x="2784" y="3931"/>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grpSp>
          <p:nvGrpSpPr>
            <p:cNvPr id="87127" name="Group 87"/>
            <p:cNvGrpSpPr>
              <a:grpSpLocks/>
            </p:cNvGrpSpPr>
            <p:nvPr/>
          </p:nvGrpSpPr>
          <p:grpSpPr bwMode="auto">
            <a:xfrm>
              <a:off x="2352" y="3307"/>
              <a:ext cx="581" cy="245"/>
              <a:chOff x="2352" y="3307"/>
              <a:chExt cx="581" cy="245"/>
            </a:xfrm>
          </p:grpSpPr>
          <p:sp>
            <p:nvSpPr>
              <p:cNvPr id="87128" name="Freeform 88"/>
              <p:cNvSpPr>
                <a:spLocks/>
              </p:cNvSpPr>
              <p:nvPr/>
            </p:nvSpPr>
            <p:spPr bwMode="auto">
              <a:xfrm flipH="1">
                <a:off x="2352" y="3307"/>
                <a:ext cx="581" cy="245"/>
              </a:xfrm>
              <a:custGeom>
                <a:avLst/>
                <a:gdLst/>
                <a:ahLst/>
                <a:cxnLst>
                  <a:cxn ang="0">
                    <a:pos x="122" y="117"/>
                  </a:cxn>
                  <a:cxn ang="0">
                    <a:pos x="473" y="0"/>
                  </a:cxn>
                  <a:cxn ang="0">
                    <a:pos x="581" y="116"/>
                  </a:cxn>
                  <a:cxn ang="0">
                    <a:pos x="473" y="240"/>
                  </a:cxn>
                  <a:cxn ang="0">
                    <a:pos x="73" y="84"/>
                  </a:cxn>
                  <a:cxn ang="0">
                    <a:pos x="32" y="132"/>
                  </a:cxn>
                  <a:cxn ang="0">
                    <a:pos x="85" y="143"/>
                  </a:cxn>
                  <a:cxn ang="0">
                    <a:pos x="122" y="117"/>
                  </a:cxn>
                </a:cxnLst>
                <a:rect l="0" t="0" r="r" b="b"/>
                <a:pathLst>
                  <a:path w="581" h="245">
                    <a:moveTo>
                      <a:pt x="122" y="117"/>
                    </a:moveTo>
                    <a:cubicBezTo>
                      <a:pt x="188" y="95"/>
                      <a:pt x="397" y="0"/>
                      <a:pt x="473" y="0"/>
                    </a:cubicBezTo>
                    <a:cubicBezTo>
                      <a:pt x="549" y="0"/>
                      <a:pt x="581" y="76"/>
                      <a:pt x="581" y="116"/>
                    </a:cubicBezTo>
                    <a:cubicBezTo>
                      <a:pt x="581" y="156"/>
                      <a:pt x="558" y="245"/>
                      <a:pt x="473" y="240"/>
                    </a:cubicBezTo>
                    <a:cubicBezTo>
                      <a:pt x="388" y="235"/>
                      <a:pt x="146" y="102"/>
                      <a:pt x="73" y="84"/>
                    </a:cubicBezTo>
                    <a:cubicBezTo>
                      <a:pt x="0" y="66"/>
                      <a:pt x="30" y="122"/>
                      <a:pt x="32" y="132"/>
                    </a:cubicBezTo>
                    <a:cubicBezTo>
                      <a:pt x="34" y="142"/>
                      <a:pt x="70" y="145"/>
                      <a:pt x="85" y="143"/>
                    </a:cubicBezTo>
                    <a:cubicBezTo>
                      <a:pt x="100" y="141"/>
                      <a:pt x="114" y="122"/>
                      <a:pt x="122"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87129" name="Oval 89"/>
              <p:cNvSpPr>
                <a:spLocks noChangeAspect="1" noChangeArrowheads="1"/>
              </p:cNvSpPr>
              <p:nvPr/>
            </p:nvSpPr>
            <p:spPr bwMode="auto">
              <a:xfrm>
                <a:off x="2784" y="3408"/>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grpSp>
      <p:grpSp>
        <p:nvGrpSpPr>
          <p:cNvPr id="87130" name="Group 90"/>
          <p:cNvGrpSpPr>
            <a:grpSpLocks/>
          </p:cNvGrpSpPr>
          <p:nvPr/>
        </p:nvGrpSpPr>
        <p:grpSpPr bwMode="auto">
          <a:xfrm>
            <a:off x="7086600" y="5181600"/>
            <a:ext cx="1752600" cy="1498600"/>
            <a:chOff x="4464" y="3264"/>
            <a:chExt cx="1104" cy="944"/>
          </a:xfrm>
        </p:grpSpPr>
        <p:sp>
          <p:nvSpPr>
            <p:cNvPr id="87131" name="Oval 91"/>
            <p:cNvSpPr>
              <a:spLocks noChangeAspect="1" noChangeArrowheads="1"/>
            </p:cNvSpPr>
            <p:nvPr/>
          </p:nvSpPr>
          <p:spPr bwMode="auto">
            <a:xfrm>
              <a:off x="5035" y="3701"/>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87132" name="Group 92"/>
            <p:cNvGrpSpPr>
              <a:grpSpLocks/>
            </p:cNvGrpSpPr>
            <p:nvPr/>
          </p:nvGrpSpPr>
          <p:grpSpPr bwMode="auto">
            <a:xfrm rot="-1063369">
              <a:off x="4576" y="3408"/>
              <a:ext cx="848" cy="800"/>
              <a:chOff x="3169" y="3271"/>
              <a:chExt cx="848" cy="800"/>
            </a:xfrm>
          </p:grpSpPr>
          <p:sp>
            <p:nvSpPr>
              <p:cNvPr id="87133" name="Freeform 93"/>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87134" name="Freeform 94"/>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87135" name="Freeform 95"/>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87136" name="Oval 96"/>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87137" name="Oval 97"/>
            <p:cNvSpPr>
              <a:spLocks noChangeArrowheads="1"/>
            </p:cNvSpPr>
            <p:nvPr/>
          </p:nvSpPr>
          <p:spPr bwMode="auto">
            <a:xfrm>
              <a:off x="5376" y="3936"/>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87138" name="Oval 98"/>
            <p:cNvSpPr>
              <a:spLocks noChangeArrowheads="1"/>
            </p:cNvSpPr>
            <p:nvPr/>
          </p:nvSpPr>
          <p:spPr bwMode="auto">
            <a:xfrm>
              <a:off x="4944" y="3264"/>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87139" name="Oval 99"/>
            <p:cNvSpPr>
              <a:spLocks noChangeArrowheads="1"/>
            </p:cNvSpPr>
            <p:nvPr/>
          </p:nvSpPr>
          <p:spPr bwMode="auto">
            <a:xfrm>
              <a:off x="4464" y="3888"/>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87140" name="Oval 100"/>
            <p:cNvSpPr>
              <a:spLocks noChangeArrowheads="1"/>
            </p:cNvSpPr>
            <p:nvPr/>
          </p:nvSpPr>
          <p:spPr bwMode="auto">
            <a:xfrm>
              <a:off x="4896" y="3696"/>
              <a:ext cx="240" cy="240"/>
            </a:xfrm>
            <a:prstGeom prst="ellipse">
              <a:avLst/>
            </a:prstGeom>
            <a:solidFill>
              <a:schemeClr val="bg1">
                <a:alpha val="55000"/>
              </a:schemeClr>
            </a:solidFill>
            <a:ln w="9525">
              <a:noFill/>
              <a:round/>
              <a:headEnd/>
              <a:tailEnd/>
            </a:ln>
            <a:effectLst/>
          </p:spPr>
          <p:txBody>
            <a:bodyPr wrap="none" anchor="ctr"/>
            <a:lstStyle/>
            <a:p>
              <a:pPr algn="ctr"/>
              <a:r>
                <a:rPr lang="en-US"/>
                <a:t>B</a:t>
              </a:r>
            </a:p>
          </p:txBody>
        </p:sp>
      </p:grpSp>
      <p:sp>
        <p:nvSpPr>
          <p:cNvPr id="87141" name="Freeform 101"/>
          <p:cNvSpPr>
            <a:spLocks/>
          </p:cNvSpPr>
          <p:nvPr/>
        </p:nvSpPr>
        <p:spPr bwMode="auto">
          <a:xfrm>
            <a:off x="2362200" y="3810000"/>
            <a:ext cx="1588" cy="304800"/>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7142" name="Freeform 102"/>
          <p:cNvSpPr>
            <a:spLocks/>
          </p:cNvSpPr>
          <p:nvPr/>
        </p:nvSpPr>
        <p:spPr bwMode="auto">
          <a:xfrm>
            <a:off x="996950" y="3589338"/>
            <a:ext cx="1771650" cy="1587500"/>
          </a:xfrm>
          <a:custGeom>
            <a:avLst/>
            <a:gdLst/>
            <a:ahLst/>
            <a:cxnLst>
              <a:cxn ang="0">
                <a:pos x="638" y="856"/>
              </a:cxn>
              <a:cxn ang="0">
                <a:pos x="251" y="997"/>
              </a:cxn>
              <a:cxn ang="0">
                <a:pos x="25" y="835"/>
              </a:cxn>
              <a:cxn ang="0">
                <a:pos x="103" y="436"/>
              </a:cxn>
              <a:cxn ang="0">
                <a:pos x="533" y="60"/>
              </a:cxn>
              <a:cxn ang="0">
                <a:pos x="1022" y="73"/>
              </a:cxn>
              <a:cxn ang="0">
                <a:pos x="1100" y="382"/>
              </a:cxn>
              <a:cxn ang="0">
                <a:pos x="926" y="646"/>
              </a:cxn>
              <a:cxn ang="0">
                <a:pos x="638" y="856"/>
              </a:cxn>
            </a:cxnLst>
            <a:rect l="0" t="0" r="r" b="b"/>
            <a:pathLst>
              <a:path w="1116" h="1000">
                <a:moveTo>
                  <a:pt x="638" y="856"/>
                </a:moveTo>
                <a:cubicBezTo>
                  <a:pt x="494" y="948"/>
                  <a:pt x="353" y="1000"/>
                  <a:pt x="251" y="997"/>
                </a:cubicBezTo>
                <a:cubicBezTo>
                  <a:pt x="149" y="994"/>
                  <a:pt x="50" y="929"/>
                  <a:pt x="25" y="835"/>
                </a:cubicBezTo>
                <a:cubicBezTo>
                  <a:pt x="0" y="741"/>
                  <a:pt x="18" y="565"/>
                  <a:pt x="103" y="436"/>
                </a:cubicBezTo>
                <a:cubicBezTo>
                  <a:pt x="188" y="307"/>
                  <a:pt x="380" y="120"/>
                  <a:pt x="533" y="60"/>
                </a:cubicBezTo>
                <a:cubicBezTo>
                  <a:pt x="686" y="0"/>
                  <a:pt x="928" y="19"/>
                  <a:pt x="1022" y="73"/>
                </a:cubicBezTo>
                <a:cubicBezTo>
                  <a:pt x="1116" y="127"/>
                  <a:pt x="1116" y="287"/>
                  <a:pt x="1100" y="382"/>
                </a:cubicBezTo>
                <a:cubicBezTo>
                  <a:pt x="1084" y="477"/>
                  <a:pt x="1003" y="567"/>
                  <a:pt x="926" y="646"/>
                </a:cubicBezTo>
                <a:cubicBezTo>
                  <a:pt x="849" y="725"/>
                  <a:pt x="698" y="812"/>
                  <a:pt x="638" y="856"/>
                </a:cubicBezTo>
                <a:close/>
              </a:path>
            </a:pathLst>
          </a:custGeom>
          <a:solidFill>
            <a:srgbClr val="800080">
              <a:alpha val="5000"/>
            </a:srgbClr>
          </a:solidFill>
          <a:ln w="9525" cap="flat">
            <a:solidFill>
              <a:srgbClr val="800080"/>
            </a:solidFill>
            <a:prstDash val="sysDot"/>
            <a:round/>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556E-17 2.22222E-6 L 0.125 -0.1 " pathEditMode="relative" ptsTypes="AA">
                                      <p:cBhvr>
                                        <p:cTn id="6" dur="2000" fill="hold"/>
                                        <p:tgtEl>
                                          <p:spTgt spid="87116"/>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87141"/>
                                        </p:tgtEl>
                                        <p:attrNameLst>
                                          <p:attrName>style.visibility</p:attrName>
                                        </p:attrNameLst>
                                      </p:cBhvr>
                                      <p:to>
                                        <p:strVal val="visible"/>
                                      </p:to>
                                    </p:set>
                                  </p:childTnLst>
                                </p:cTn>
                              </p:par>
                              <p:par>
                                <p:cTn id="10" presetID="9" presetClass="exit" presetSubtype="0" fill="hold" grpId="1" nodeType="withEffect">
                                  <p:stCondLst>
                                    <p:cond delay="0"/>
                                  </p:stCondLst>
                                  <p:childTnLst>
                                    <p:animEffect transition="out" filter="dissolve">
                                      <p:cBhvr>
                                        <p:cTn id="11" dur="500"/>
                                        <p:tgtEl>
                                          <p:spTgt spid="87116"/>
                                        </p:tgtEl>
                                      </p:cBhvr>
                                    </p:animEffect>
                                    <p:set>
                                      <p:cBhvr>
                                        <p:cTn id="12" dur="1" fill="hold">
                                          <p:stCondLst>
                                            <p:cond delay="499"/>
                                          </p:stCondLst>
                                        </p:cTn>
                                        <p:tgtEl>
                                          <p:spTgt spid="871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7080"/>
                                        </p:tgtEl>
                                        <p:attrNameLst>
                                          <p:attrName>style.visibility</p:attrName>
                                        </p:attrNameLst>
                                      </p:cBhvr>
                                      <p:to>
                                        <p:strVal val="visible"/>
                                      </p:to>
                                    </p:set>
                                    <p:animEffect transition="in" filter="fade">
                                      <p:cBhvr>
                                        <p:cTn id="17" dur="1000"/>
                                        <p:tgtEl>
                                          <p:spTgt spid="87080"/>
                                        </p:tgtEl>
                                      </p:cBhvr>
                                    </p:animEffect>
                                    <p:anim calcmode="lin" valueType="num">
                                      <p:cBhvr>
                                        <p:cTn id="18" dur="1000" fill="hold"/>
                                        <p:tgtEl>
                                          <p:spTgt spid="87080"/>
                                        </p:tgtEl>
                                        <p:attrNameLst>
                                          <p:attrName>ppt_x</p:attrName>
                                        </p:attrNameLst>
                                      </p:cBhvr>
                                      <p:tavLst>
                                        <p:tav tm="0">
                                          <p:val>
                                            <p:strVal val="#ppt_x"/>
                                          </p:val>
                                        </p:tav>
                                        <p:tav tm="100000">
                                          <p:val>
                                            <p:strVal val="#ppt_x"/>
                                          </p:val>
                                        </p:tav>
                                      </p:tavLst>
                                    </p:anim>
                                    <p:anim calcmode="lin" valueType="num">
                                      <p:cBhvr>
                                        <p:cTn id="19" dur="1000" fill="hold"/>
                                        <p:tgtEl>
                                          <p:spTgt spid="8708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87142"/>
                                        </p:tgtEl>
                                        <p:attrNameLst>
                                          <p:attrName>style.visibility</p:attrName>
                                        </p:attrNameLst>
                                      </p:cBhvr>
                                      <p:to>
                                        <p:strVal val="visible"/>
                                      </p:to>
                                    </p:set>
                                    <p:animEffect transition="in" filter="dissolve">
                                      <p:cBhvr>
                                        <p:cTn id="24" dur="500"/>
                                        <p:tgtEl>
                                          <p:spTgt spid="8714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2000"/>
                                        <p:tgtEl>
                                          <p:spTgt spid="87142"/>
                                        </p:tgtEl>
                                      </p:cBhvr>
                                    </p:animEffect>
                                    <p:set>
                                      <p:cBhvr>
                                        <p:cTn id="29" dur="1" fill="hold">
                                          <p:stCondLst>
                                            <p:cond delay="1999"/>
                                          </p:stCondLst>
                                        </p:cTn>
                                        <p:tgtEl>
                                          <p:spTgt spid="87142"/>
                                        </p:tgtEl>
                                        <p:attrNameLst>
                                          <p:attrName>style.visibility</p:attrName>
                                        </p:attrNameLst>
                                      </p:cBhvr>
                                      <p:to>
                                        <p:strVal val="hidden"/>
                                      </p:to>
                                    </p:set>
                                  </p:childTnLst>
                                </p:cTn>
                              </p:par>
                              <p:par>
                                <p:cTn id="30" presetID="39" presetClass="entr" presetSubtype="0" accel="100000" fill="hold" nodeType="withEffect">
                                  <p:stCondLst>
                                    <p:cond delay="0"/>
                                  </p:stCondLst>
                                  <p:childTnLst>
                                    <p:set>
                                      <p:cBhvr>
                                        <p:cTn id="31" dur="1" fill="hold">
                                          <p:stCondLst>
                                            <p:cond delay="0"/>
                                          </p:stCondLst>
                                        </p:cTn>
                                        <p:tgtEl>
                                          <p:spTgt spid="87092"/>
                                        </p:tgtEl>
                                        <p:attrNameLst>
                                          <p:attrName>style.visibility</p:attrName>
                                        </p:attrNameLst>
                                      </p:cBhvr>
                                      <p:to>
                                        <p:strVal val="visible"/>
                                      </p:to>
                                    </p:set>
                                    <p:anim calcmode="lin" valueType="num">
                                      <p:cBhvr>
                                        <p:cTn id="32" dur="500" fill="hold"/>
                                        <p:tgtEl>
                                          <p:spTgt spid="87092"/>
                                        </p:tgtEl>
                                        <p:attrNameLst>
                                          <p:attrName>ppt_h</p:attrName>
                                        </p:attrNameLst>
                                      </p:cBhvr>
                                      <p:tavLst>
                                        <p:tav tm="0">
                                          <p:val>
                                            <p:strVal val="#ppt_h/20"/>
                                          </p:val>
                                        </p:tav>
                                        <p:tav tm="50000">
                                          <p:val>
                                            <p:strVal val="#ppt_h/20"/>
                                          </p:val>
                                        </p:tav>
                                        <p:tav tm="100000">
                                          <p:val>
                                            <p:strVal val="#ppt_h"/>
                                          </p:val>
                                        </p:tav>
                                      </p:tavLst>
                                    </p:anim>
                                    <p:anim calcmode="lin" valueType="num">
                                      <p:cBhvr>
                                        <p:cTn id="33" dur="500" fill="hold"/>
                                        <p:tgtEl>
                                          <p:spTgt spid="87092"/>
                                        </p:tgtEl>
                                        <p:attrNameLst>
                                          <p:attrName>ppt_w</p:attrName>
                                        </p:attrNameLst>
                                      </p:cBhvr>
                                      <p:tavLst>
                                        <p:tav tm="0">
                                          <p:val>
                                            <p:strVal val="#ppt_w+.3"/>
                                          </p:val>
                                        </p:tav>
                                        <p:tav tm="50000">
                                          <p:val>
                                            <p:strVal val="#ppt_w+.3"/>
                                          </p:val>
                                        </p:tav>
                                        <p:tav tm="100000">
                                          <p:val>
                                            <p:strVal val="#ppt_w"/>
                                          </p:val>
                                        </p:tav>
                                      </p:tavLst>
                                    </p:anim>
                                    <p:anim calcmode="lin" valueType="num">
                                      <p:cBhvr>
                                        <p:cTn id="34" dur="500" fill="hold"/>
                                        <p:tgtEl>
                                          <p:spTgt spid="87092"/>
                                        </p:tgtEl>
                                        <p:attrNameLst>
                                          <p:attrName>ppt_x</p:attrName>
                                        </p:attrNameLst>
                                      </p:cBhvr>
                                      <p:tavLst>
                                        <p:tav tm="0">
                                          <p:val>
                                            <p:strVal val="#ppt_x-.3"/>
                                          </p:val>
                                        </p:tav>
                                        <p:tav tm="50000">
                                          <p:val>
                                            <p:strVal val="#ppt_x"/>
                                          </p:val>
                                        </p:tav>
                                        <p:tav tm="100000">
                                          <p:val>
                                            <p:strVal val="#ppt_x"/>
                                          </p:val>
                                        </p:tav>
                                      </p:tavLst>
                                    </p:anim>
                                    <p:anim calcmode="lin" valueType="num">
                                      <p:cBhvr>
                                        <p:cTn id="35" dur="500" fill="hold"/>
                                        <p:tgtEl>
                                          <p:spTgt spid="8709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9" presetClass="entr" presetSubtype="0" accel="100000" fill="hold" nodeType="clickEffect">
                                  <p:stCondLst>
                                    <p:cond delay="0"/>
                                  </p:stCondLst>
                                  <p:childTnLst>
                                    <p:set>
                                      <p:cBhvr>
                                        <p:cTn id="39" dur="1" fill="hold">
                                          <p:stCondLst>
                                            <p:cond delay="0"/>
                                          </p:stCondLst>
                                        </p:cTn>
                                        <p:tgtEl>
                                          <p:spTgt spid="87063"/>
                                        </p:tgtEl>
                                        <p:attrNameLst>
                                          <p:attrName>style.visibility</p:attrName>
                                        </p:attrNameLst>
                                      </p:cBhvr>
                                      <p:to>
                                        <p:strVal val="visible"/>
                                      </p:to>
                                    </p:set>
                                    <p:anim calcmode="lin" valueType="num">
                                      <p:cBhvr>
                                        <p:cTn id="40" dur="500" fill="hold"/>
                                        <p:tgtEl>
                                          <p:spTgt spid="87063"/>
                                        </p:tgtEl>
                                        <p:attrNameLst>
                                          <p:attrName>ppt_h</p:attrName>
                                        </p:attrNameLst>
                                      </p:cBhvr>
                                      <p:tavLst>
                                        <p:tav tm="0">
                                          <p:val>
                                            <p:strVal val="#ppt_h/20"/>
                                          </p:val>
                                        </p:tav>
                                        <p:tav tm="50000">
                                          <p:val>
                                            <p:strVal val="#ppt_h/20"/>
                                          </p:val>
                                        </p:tav>
                                        <p:tav tm="100000">
                                          <p:val>
                                            <p:strVal val="#ppt_h"/>
                                          </p:val>
                                        </p:tav>
                                      </p:tavLst>
                                    </p:anim>
                                    <p:anim calcmode="lin" valueType="num">
                                      <p:cBhvr>
                                        <p:cTn id="41" dur="500" fill="hold"/>
                                        <p:tgtEl>
                                          <p:spTgt spid="87063"/>
                                        </p:tgtEl>
                                        <p:attrNameLst>
                                          <p:attrName>ppt_w</p:attrName>
                                        </p:attrNameLst>
                                      </p:cBhvr>
                                      <p:tavLst>
                                        <p:tav tm="0">
                                          <p:val>
                                            <p:strVal val="#ppt_w+.3"/>
                                          </p:val>
                                        </p:tav>
                                        <p:tav tm="50000">
                                          <p:val>
                                            <p:strVal val="#ppt_w+.3"/>
                                          </p:val>
                                        </p:tav>
                                        <p:tav tm="100000">
                                          <p:val>
                                            <p:strVal val="#ppt_w"/>
                                          </p:val>
                                        </p:tav>
                                      </p:tavLst>
                                    </p:anim>
                                    <p:anim calcmode="lin" valueType="num">
                                      <p:cBhvr>
                                        <p:cTn id="42" dur="500" fill="hold"/>
                                        <p:tgtEl>
                                          <p:spTgt spid="87063"/>
                                        </p:tgtEl>
                                        <p:attrNameLst>
                                          <p:attrName>ppt_x</p:attrName>
                                        </p:attrNameLst>
                                      </p:cBhvr>
                                      <p:tavLst>
                                        <p:tav tm="0">
                                          <p:val>
                                            <p:strVal val="#ppt_x-.3"/>
                                          </p:val>
                                        </p:tav>
                                        <p:tav tm="50000">
                                          <p:val>
                                            <p:strVal val="#ppt_x"/>
                                          </p:val>
                                        </p:tav>
                                        <p:tav tm="100000">
                                          <p:val>
                                            <p:strVal val="#ppt_x"/>
                                          </p:val>
                                        </p:tav>
                                      </p:tavLst>
                                    </p:anim>
                                    <p:anim calcmode="lin" valueType="num">
                                      <p:cBhvr>
                                        <p:cTn id="43" dur="500" fill="hold"/>
                                        <p:tgtEl>
                                          <p:spTgt spid="87063"/>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87073"/>
                                        </p:tgtEl>
                                        <p:attrNameLst>
                                          <p:attrName>style.visibility</p:attrName>
                                        </p:attrNameLst>
                                      </p:cBhvr>
                                      <p:to>
                                        <p:strVal val="visible"/>
                                      </p:to>
                                    </p:set>
                                    <p:animEffect transition="in" filter="fade">
                                      <p:cBhvr>
                                        <p:cTn id="48" dur="1000"/>
                                        <p:tgtEl>
                                          <p:spTgt spid="87073"/>
                                        </p:tgtEl>
                                      </p:cBhvr>
                                    </p:animEffect>
                                    <p:anim calcmode="lin" valueType="num">
                                      <p:cBhvr>
                                        <p:cTn id="49" dur="1000" fill="hold"/>
                                        <p:tgtEl>
                                          <p:spTgt spid="87073"/>
                                        </p:tgtEl>
                                        <p:attrNameLst>
                                          <p:attrName>ppt_x</p:attrName>
                                        </p:attrNameLst>
                                      </p:cBhvr>
                                      <p:tavLst>
                                        <p:tav tm="0">
                                          <p:val>
                                            <p:strVal val="#ppt_x"/>
                                          </p:val>
                                        </p:tav>
                                        <p:tav tm="100000">
                                          <p:val>
                                            <p:strVal val="#ppt_x"/>
                                          </p:val>
                                        </p:tav>
                                      </p:tavLst>
                                    </p:anim>
                                    <p:anim calcmode="lin" valueType="num">
                                      <p:cBhvr>
                                        <p:cTn id="50" dur="1000" fill="hold"/>
                                        <p:tgtEl>
                                          <p:spTgt spid="8707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87077"/>
                                        </p:tgtEl>
                                        <p:attrNameLst>
                                          <p:attrName>style.visibility</p:attrName>
                                        </p:attrNameLst>
                                      </p:cBhvr>
                                      <p:to>
                                        <p:strVal val="visible"/>
                                      </p:to>
                                    </p:set>
                                    <p:animEffect transition="in" filter="fade">
                                      <p:cBhvr>
                                        <p:cTn id="55" dur="1000"/>
                                        <p:tgtEl>
                                          <p:spTgt spid="87077"/>
                                        </p:tgtEl>
                                      </p:cBhvr>
                                    </p:animEffect>
                                    <p:anim calcmode="lin" valueType="num">
                                      <p:cBhvr>
                                        <p:cTn id="56" dur="1000" fill="hold"/>
                                        <p:tgtEl>
                                          <p:spTgt spid="87077"/>
                                        </p:tgtEl>
                                        <p:attrNameLst>
                                          <p:attrName>ppt_x</p:attrName>
                                        </p:attrNameLst>
                                      </p:cBhvr>
                                      <p:tavLst>
                                        <p:tav tm="0">
                                          <p:val>
                                            <p:strVal val="#ppt_x"/>
                                          </p:val>
                                        </p:tav>
                                        <p:tav tm="100000">
                                          <p:val>
                                            <p:strVal val="#ppt_x"/>
                                          </p:val>
                                        </p:tav>
                                      </p:tavLst>
                                    </p:anim>
                                    <p:anim calcmode="lin" valueType="num">
                                      <p:cBhvr>
                                        <p:cTn id="57" dur="1000" fill="hold"/>
                                        <p:tgtEl>
                                          <p:spTgt spid="8707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87102"/>
                                        </p:tgtEl>
                                        <p:attrNameLst>
                                          <p:attrName>style.visibility</p:attrName>
                                        </p:attrNameLst>
                                      </p:cBhvr>
                                      <p:to>
                                        <p:strVal val="visible"/>
                                      </p:to>
                                    </p:set>
                                    <p:animEffect transition="in" filter="fade">
                                      <p:cBhvr>
                                        <p:cTn id="62" dur="1000"/>
                                        <p:tgtEl>
                                          <p:spTgt spid="87102"/>
                                        </p:tgtEl>
                                      </p:cBhvr>
                                    </p:animEffect>
                                    <p:anim calcmode="lin" valueType="num">
                                      <p:cBhvr>
                                        <p:cTn id="63" dur="1000" fill="hold"/>
                                        <p:tgtEl>
                                          <p:spTgt spid="87102"/>
                                        </p:tgtEl>
                                        <p:attrNameLst>
                                          <p:attrName>ppt_x</p:attrName>
                                        </p:attrNameLst>
                                      </p:cBhvr>
                                      <p:tavLst>
                                        <p:tav tm="0">
                                          <p:val>
                                            <p:strVal val="#ppt_x"/>
                                          </p:val>
                                        </p:tav>
                                        <p:tav tm="100000">
                                          <p:val>
                                            <p:strVal val="#ppt_x"/>
                                          </p:val>
                                        </p:tav>
                                      </p:tavLst>
                                    </p:anim>
                                    <p:anim calcmode="lin" valueType="num">
                                      <p:cBhvr>
                                        <p:cTn id="64" dur="1000" fill="hold"/>
                                        <p:tgtEl>
                                          <p:spTgt spid="8710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87074"/>
                                        </p:tgtEl>
                                        <p:attrNameLst>
                                          <p:attrName>style.visibility</p:attrName>
                                        </p:attrNameLst>
                                      </p:cBhvr>
                                      <p:to>
                                        <p:strVal val="visible"/>
                                      </p:to>
                                    </p:set>
                                    <p:animEffect transition="in" filter="wipe(left)">
                                      <p:cBhvr>
                                        <p:cTn id="69" dur="500"/>
                                        <p:tgtEl>
                                          <p:spTgt spid="87074"/>
                                        </p:tgtEl>
                                      </p:cBhvr>
                                    </p:animEffect>
                                  </p:childTnLst>
                                </p:cTn>
                              </p:par>
                            </p:childTnLst>
                          </p:cTn>
                        </p:par>
                        <p:par>
                          <p:cTn id="70" fill="hold">
                            <p:stCondLst>
                              <p:cond delay="500"/>
                            </p:stCondLst>
                            <p:childTnLst>
                              <p:par>
                                <p:cTn id="71" presetID="9" presetClass="entr" presetSubtype="0" fill="hold" nodeType="afterEffect">
                                  <p:stCondLst>
                                    <p:cond delay="0"/>
                                  </p:stCondLst>
                                  <p:childTnLst>
                                    <p:set>
                                      <p:cBhvr>
                                        <p:cTn id="72" dur="1" fill="hold">
                                          <p:stCondLst>
                                            <p:cond delay="0"/>
                                          </p:stCondLst>
                                        </p:cTn>
                                        <p:tgtEl>
                                          <p:spTgt spid="87119"/>
                                        </p:tgtEl>
                                        <p:attrNameLst>
                                          <p:attrName>style.visibility</p:attrName>
                                        </p:attrNameLst>
                                      </p:cBhvr>
                                      <p:to>
                                        <p:strVal val="visible"/>
                                      </p:to>
                                    </p:set>
                                    <p:animEffect transition="in" filter="dissolve">
                                      <p:cBhvr>
                                        <p:cTn id="73" dur="500"/>
                                        <p:tgtEl>
                                          <p:spTgt spid="87119"/>
                                        </p:tgtEl>
                                      </p:cBhvr>
                                    </p:animEffect>
                                  </p:childTnLst>
                                </p:cTn>
                              </p:par>
                            </p:childTnLst>
                          </p:cTn>
                        </p:par>
                      </p:childTnLst>
                    </p:cTn>
                  </p:par>
                  <p:par>
                    <p:cTn id="74" fill="hold">
                      <p:stCondLst>
                        <p:cond delay="indefinite"/>
                      </p:stCondLst>
                      <p:childTnLst>
                        <p:par>
                          <p:cTn id="75" fill="hold">
                            <p:stCondLst>
                              <p:cond delay="0"/>
                            </p:stCondLst>
                            <p:childTnLst>
                              <p:par>
                                <p:cTn id="76" presetID="39" presetClass="entr" presetSubtype="0" accel="100000" fill="hold" nodeType="clickEffect">
                                  <p:stCondLst>
                                    <p:cond delay="0"/>
                                  </p:stCondLst>
                                  <p:childTnLst>
                                    <p:set>
                                      <p:cBhvr>
                                        <p:cTn id="77" dur="1" fill="hold">
                                          <p:stCondLst>
                                            <p:cond delay="0"/>
                                          </p:stCondLst>
                                        </p:cTn>
                                        <p:tgtEl>
                                          <p:spTgt spid="87109"/>
                                        </p:tgtEl>
                                        <p:attrNameLst>
                                          <p:attrName>style.visibility</p:attrName>
                                        </p:attrNameLst>
                                      </p:cBhvr>
                                      <p:to>
                                        <p:strVal val="visible"/>
                                      </p:to>
                                    </p:set>
                                    <p:anim calcmode="lin" valueType="num">
                                      <p:cBhvr>
                                        <p:cTn id="78" dur="500" fill="hold"/>
                                        <p:tgtEl>
                                          <p:spTgt spid="87109"/>
                                        </p:tgtEl>
                                        <p:attrNameLst>
                                          <p:attrName>ppt_h</p:attrName>
                                        </p:attrNameLst>
                                      </p:cBhvr>
                                      <p:tavLst>
                                        <p:tav tm="0">
                                          <p:val>
                                            <p:strVal val="#ppt_h/20"/>
                                          </p:val>
                                        </p:tav>
                                        <p:tav tm="50000">
                                          <p:val>
                                            <p:strVal val="#ppt_h/20"/>
                                          </p:val>
                                        </p:tav>
                                        <p:tav tm="100000">
                                          <p:val>
                                            <p:strVal val="#ppt_h"/>
                                          </p:val>
                                        </p:tav>
                                      </p:tavLst>
                                    </p:anim>
                                    <p:anim calcmode="lin" valueType="num">
                                      <p:cBhvr>
                                        <p:cTn id="79" dur="500" fill="hold"/>
                                        <p:tgtEl>
                                          <p:spTgt spid="87109"/>
                                        </p:tgtEl>
                                        <p:attrNameLst>
                                          <p:attrName>ppt_w</p:attrName>
                                        </p:attrNameLst>
                                      </p:cBhvr>
                                      <p:tavLst>
                                        <p:tav tm="0">
                                          <p:val>
                                            <p:strVal val="#ppt_w+.3"/>
                                          </p:val>
                                        </p:tav>
                                        <p:tav tm="50000">
                                          <p:val>
                                            <p:strVal val="#ppt_w+.3"/>
                                          </p:val>
                                        </p:tav>
                                        <p:tav tm="100000">
                                          <p:val>
                                            <p:strVal val="#ppt_w"/>
                                          </p:val>
                                        </p:tav>
                                      </p:tavLst>
                                    </p:anim>
                                    <p:anim calcmode="lin" valueType="num">
                                      <p:cBhvr>
                                        <p:cTn id="80" dur="500" fill="hold"/>
                                        <p:tgtEl>
                                          <p:spTgt spid="87109"/>
                                        </p:tgtEl>
                                        <p:attrNameLst>
                                          <p:attrName>ppt_x</p:attrName>
                                        </p:attrNameLst>
                                      </p:cBhvr>
                                      <p:tavLst>
                                        <p:tav tm="0">
                                          <p:val>
                                            <p:strVal val="#ppt_x-.3"/>
                                          </p:val>
                                        </p:tav>
                                        <p:tav tm="50000">
                                          <p:val>
                                            <p:strVal val="#ppt_x"/>
                                          </p:val>
                                        </p:tav>
                                        <p:tav tm="100000">
                                          <p:val>
                                            <p:strVal val="#ppt_x"/>
                                          </p:val>
                                        </p:tav>
                                      </p:tavLst>
                                    </p:anim>
                                    <p:anim calcmode="lin" valueType="num">
                                      <p:cBhvr>
                                        <p:cTn id="81" dur="500" fill="hold"/>
                                        <p:tgtEl>
                                          <p:spTgt spid="87109"/>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0" fill="hold" nodeType="clickEffect">
                                  <p:stCondLst>
                                    <p:cond delay="0"/>
                                  </p:stCondLst>
                                  <p:childTnLst>
                                    <p:set>
                                      <p:cBhvr>
                                        <p:cTn id="85" dur="1" fill="hold">
                                          <p:stCondLst>
                                            <p:cond delay="0"/>
                                          </p:stCondLst>
                                        </p:cTn>
                                        <p:tgtEl>
                                          <p:spTgt spid="87130"/>
                                        </p:tgtEl>
                                        <p:attrNameLst>
                                          <p:attrName>style.visibility</p:attrName>
                                        </p:attrNameLst>
                                      </p:cBhvr>
                                      <p:to>
                                        <p:strVal val="visible"/>
                                      </p:to>
                                    </p:set>
                                    <p:anim calcmode="lin" valueType="num">
                                      <p:cBhvr>
                                        <p:cTn id="86" dur="500" fill="hold"/>
                                        <p:tgtEl>
                                          <p:spTgt spid="87130"/>
                                        </p:tgtEl>
                                        <p:attrNameLst>
                                          <p:attrName>ppt_w</p:attrName>
                                        </p:attrNameLst>
                                      </p:cBhvr>
                                      <p:tavLst>
                                        <p:tav tm="0">
                                          <p:val>
                                            <p:fltVal val="0"/>
                                          </p:val>
                                        </p:tav>
                                        <p:tav tm="100000">
                                          <p:val>
                                            <p:strVal val="#ppt_w"/>
                                          </p:val>
                                        </p:tav>
                                      </p:tavLst>
                                    </p:anim>
                                    <p:anim calcmode="lin" valueType="num">
                                      <p:cBhvr>
                                        <p:cTn id="87" dur="500" fill="hold"/>
                                        <p:tgtEl>
                                          <p:spTgt spid="87130"/>
                                        </p:tgtEl>
                                        <p:attrNameLst>
                                          <p:attrName>ppt_h</p:attrName>
                                        </p:attrNameLst>
                                      </p:cBhvr>
                                      <p:tavLst>
                                        <p:tav tm="0">
                                          <p:val>
                                            <p:fltVal val="0"/>
                                          </p:val>
                                        </p:tav>
                                        <p:tav tm="100000">
                                          <p:val>
                                            <p:strVal val="#ppt_h"/>
                                          </p:val>
                                        </p:tav>
                                      </p:tavLst>
                                    </p:anim>
                                    <p:animEffect transition="in" filter="fade">
                                      <p:cBhvr>
                                        <p:cTn id="88" dur="500"/>
                                        <p:tgtEl>
                                          <p:spTgt spid="87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73" grpId="0"/>
      <p:bldP spid="87116" grpId="0" animBg="1"/>
      <p:bldP spid="87116" grpId="1" animBg="1"/>
      <p:bldP spid="87141" grpId="0" animBg="1"/>
      <p:bldP spid="87142" grpId="0" animBg="1"/>
      <p:bldP spid="87142"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62" name="Rectangle 2"/>
          <p:cNvSpPr>
            <a:spLocks noGrp="1" noChangeArrowheads="1"/>
          </p:cNvSpPr>
          <p:nvPr>
            <p:ph type="ctrTitle"/>
          </p:nvPr>
        </p:nvSpPr>
        <p:spPr>
          <a:xfrm>
            <a:off x="685800" y="1143000"/>
            <a:ext cx="7772400" cy="1143000"/>
          </a:xfrm>
          <a:noFill/>
        </p:spPr>
        <p:txBody>
          <a:bodyPr/>
          <a:lstStyle/>
          <a:p>
            <a:r>
              <a:rPr lang="en-US" sz="6600">
                <a:solidFill>
                  <a:schemeClr val="bg1"/>
                </a:solidFill>
                <a:effectLst>
                  <a:outerShdw blurRad="38100" dist="38100" dir="2700000" algn="tl">
                    <a:srgbClr val="808080"/>
                  </a:outerShdw>
                </a:effectLst>
              </a:rPr>
              <a:t>Hybridization</a:t>
            </a:r>
          </a:p>
        </p:txBody>
      </p:sp>
      <p:sp>
        <p:nvSpPr>
          <p:cNvPr id="860163" name="Rectangle 3"/>
          <p:cNvSpPr>
            <a:spLocks noGrp="1" noChangeArrowheads="1"/>
          </p:cNvSpPr>
          <p:nvPr>
            <p:ph type="subTitle" idx="1"/>
          </p:nvPr>
        </p:nvSpPr>
        <p:spPr>
          <a:xfrm>
            <a:off x="533400" y="2362200"/>
            <a:ext cx="7924800" cy="762000"/>
          </a:xfrm>
          <a:noFill/>
          <a:ln/>
        </p:spPr>
        <p:txBody>
          <a:bodyPr/>
          <a:lstStyle/>
          <a:p>
            <a:r>
              <a:rPr lang="en-US" sz="3600" i="1">
                <a:solidFill>
                  <a:schemeClr val="bg1"/>
                </a:solidFill>
              </a:rPr>
              <a:t>…the blending of orbitals</a:t>
            </a:r>
            <a:r>
              <a:rPr lang="en-US" sz="4400"/>
              <a:t> </a:t>
            </a:r>
          </a:p>
          <a:p>
            <a:endParaRPr lang="en-US" sz="4400">
              <a:solidFill>
                <a:schemeClr val="bg1"/>
              </a:solidFill>
            </a:endParaRPr>
          </a:p>
        </p:txBody>
      </p:sp>
      <p:sp>
        <p:nvSpPr>
          <p:cNvPr id="860164" name="Rectangle 4"/>
          <p:cNvSpPr>
            <a:spLocks noChangeArrowheads="1"/>
          </p:cNvSpPr>
          <p:nvPr/>
        </p:nvSpPr>
        <p:spPr bwMode="auto">
          <a:xfrm>
            <a:off x="908050" y="3552825"/>
            <a:ext cx="7292975" cy="2289175"/>
          </a:xfrm>
          <a:prstGeom prst="rect">
            <a:avLst/>
          </a:prstGeom>
          <a:noFill/>
          <a:ln w="9525">
            <a:noFill/>
            <a:miter lim="800000"/>
            <a:headEnd/>
            <a:tailEnd/>
          </a:ln>
          <a:effectLst/>
        </p:spPr>
        <p:txBody>
          <a:bodyPr>
            <a:spAutoFit/>
          </a:bodyPr>
          <a:lstStyle/>
          <a:p>
            <a:pPr algn="ctr"/>
            <a:r>
              <a:rPr lang="en-US" b="1">
                <a:solidFill>
                  <a:schemeClr val="bg1"/>
                </a:solidFill>
              </a:rPr>
              <a:t>Valence bond theory is based on two assumptions</a:t>
            </a:r>
            <a:r>
              <a:rPr lang="en-US">
                <a:solidFill>
                  <a:schemeClr val="bg1"/>
                </a:solidFill>
              </a:rPr>
              <a:t>:</a:t>
            </a:r>
          </a:p>
          <a:p>
            <a:endParaRPr lang="en-US">
              <a:solidFill>
                <a:schemeClr val="bg1"/>
              </a:solidFill>
            </a:endParaRPr>
          </a:p>
          <a:p>
            <a:pPr lvl="1"/>
            <a:r>
              <a:rPr lang="en-US">
                <a:solidFill>
                  <a:schemeClr val="bg1"/>
                </a:solidFill>
              </a:rPr>
              <a:t>     1.  The strength of a covalent bond is proportional to the 	amount of overlap between atomic orbitals; the greater </a:t>
            </a:r>
          </a:p>
          <a:p>
            <a:pPr lvl="1"/>
            <a:r>
              <a:rPr lang="en-US">
                <a:solidFill>
                  <a:schemeClr val="bg1"/>
                </a:solidFill>
              </a:rPr>
              <a:t>	the overlap, the more stable the bond.</a:t>
            </a:r>
          </a:p>
          <a:p>
            <a:pPr lvl="1"/>
            <a:endParaRPr lang="en-US">
              <a:solidFill>
                <a:schemeClr val="bg1"/>
              </a:solidFill>
            </a:endParaRPr>
          </a:p>
          <a:p>
            <a:pPr lvl="1"/>
            <a:r>
              <a:rPr lang="en-US">
                <a:solidFill>
                  <a:schemeClr val="bg1"/>
                </a:solidFill>
              </a:rPr>
              <a:t>     2.  An atom can use different combinations of atomic orbitals 	to maximize the overlap of orbitals used by bonded atoms.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60163">
                                            <p:txEl>
                                              <p:pRg st="0" end="0"/>
                                            </p:txEl>
                                          </p:spTgt>
                                        </p:tgtEl>
                                        <p:attrNameLst>
                                          <p:attrName>style.visibility</p:attrName>
                                        </p:attrNameLst>
                                      </p:cBhvr>
                                      <p:to>
                                        <p:strVal val="visible"/>
                                      </p:to>
                                    </p:set>
                                    <p:anim calcmode="lin" valueType="num">
                                      <p:cBhvr>
                                        <p:cTn id="7" dur="1000" fill="hold"/>
                                        <p:tgtEl>
                                          <p:spTgt spid="86016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6016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6016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60164">
                                            <p:txEl>
                                              <p:pRg st="0" end="0"/>
                                            </p:txEl>
                                          </p:spTgt>
                                        </p:tgtEl>
                                        <p:attrNameLst>
                                          <p:attrName>style.visibility</p:attrName>
                                        </p:attrNameLst>
                                      </p:cBhvr>
                                      <p:to>
                                        <p:strVal val="visible"/>
                                      </p:to>
                                    </p:set>
                                    <p:animEffect transition="in" filter="fade">
                                      <p:cBhvr>
                                        <p:cTn id="14" dur="1000"/>
                                        <p:tgtEl>
                                          <p:spTgt spid="860164">
                                            <p:txEl>
                                              <p:pRg st="0" end="0"/>
                                            </p:txEl>
                                          </p:spTgt>
                                        </p:tgtEl>
                                      </p:cBhvr>
                                    </p:animEffect>
                                    <p:anim calcmode="lin" valueType="num">
                                      <p:cBhvr>
                                        <p:cTn id="15" dur="1000" fill="hold"/>
                                        <p:tgtEl>
                                          <p:spTgt spid="86016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6016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0164">
                                            <p:txEl>
                                              <p:pRg st="2" end="2"/>
                                            </p:txEl>
                                          </p:spTgt>
                                        </p:tgtEl>
                                        <p:attrNameLst>
                                          <p:attrName>style.visibility</p:attrName>
                                        </p:attrNameLst>
                                      </p:cBhvr>
                                      <p:to>
                                        <p:strVal val="visible"/>
                                      </p:to>
                                    </p:set>
                                    <p:animEffect transition="in" filter="fade">
                                      <p:cBhvr>
                                        <p:cTn id="21" dur="1000"/>
                                        <p:tgtEl>
                                          <p:spTgt spid="860164">
                                            <p:txEl>
                                              <p:pRg st="2" end="2"/>
                                            </p:txEl>
                                          </p:spTgt>
                                        </p:tgtEl>
                                      </p:cBhvr>
                                    </p:animEffect>
                                    <p:anim calcmode="lin" valueType="num">
                                      <p:cBhvr>
                                        <p:cTn id="22" dur="1000" fill="hold"/>
                                        <p:tgtEl>
                                          <p:spTgt spid="86016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60164">
                                            <p:txEl>
                                              <p:pRg st="2" end="2"/>
                                            </p:txEl>
                                          </p:spTgt>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860164">
                                            <p:txEl>
                                              <p:pRg st="3" end="3"/>
                                            </p:txEl>
                                          </p:spTgt>
                                        </p:tgtEl>
                                        <p:attrNameLst>
                                          <p:attrName>style.visibility</p:attrName>
                                        </p:attrNameLst>
                                      </p:cBhvr>
                                      <p:to>
                                        <p:strVal val="visible"/>
                                      </p:to>
                                    </p:set>
                                    <p:animEffect transition="in" filter="fade">
                                      <p:cBhvr>
                                        <p:cTn id="26" dur="1000"/>
                                        <p:tgtEl>
                                          <p:spTgt spid="860164">
                                            <p:txEl>
                                              <p:pRg st="3" end="3"/>
                                            </p:txEl>
                                          </p:spTgt>
                                        </p:tgtEl>
                                      </p:cBhvr>
                                    </p:animEffect>
                                    <p:anim calcmode="lin" valueType="num">
                                      <p:cBhvr>
                                        <p:cTn id="27" dur="1000" fill="hold"/>
                                        <p:tgtEl>
                                          <p:spTgt spid="86016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86016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860164">
                                            <p:txEl>
                                              <p:pRg st="5" end="5"/>
                                            </p:txEl>
                                          </p:spTgt>
                                        </p:tgtEl>
                                        <p:attrNameLst>
                                          <p:attrName>style.visibility</p:attrName>
                                        </p:attrNameLst>
                                      </p:cBhvr>
                                      <p:to>
                                        <p:strVal val="visible"/>
                                      </p:to>
                                    </p:set>
                                    <p:animEffect transition="in" filter="fade">
                                      <p:cBhvr>
                                        <p:cTn id="33" dur="1000"/>
                                        <p:tgtEl>
                                          <p:spTgt spid="860164">
                                            <p:txEl>
                                              <p:pRg st="5" end="5"/>
                                            </p:txEl>
                                          </p:spTgt>
                                        </p:tgtEl>
                                      </p:cBhvr>
                                    </p:animEffect>
                                    <p:anim calcmode="lin" valueType="num">
                                      <p:cBhvr>
                                        <p:cTn id="34" dur="1000" fill="hold"/>
                                        <p:tgtEl>
                                          <p:spTgt spid="860164">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86016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Text Box 2"/>
          <p:cNvSpPr txBox="1">
            <a:spLocks noChangeArrowheads="1"/>
          </p:cNvSpPr>
          <p:nvPr/>
        </p:nvSpPr>
        <p:spPr bwMode="auto">
          <a:xfrm>
            <a:off x="749300" y="457200"/>
            <a:ext cx="8382000" cy="1187450"/>
          </a:xfrm>
          <a:prstGeom prst="rect">
            <a:avLst/>
          </a:prstGeom>
          <a:noFill/>
          <a:ln w="9525">
            <a:noFill/>
            <a:miter lim="800000"/>
            <a:headEnd/>
            <a:tailEnd/>
          </a:ln>
          <a:effectLst/>
        </p:spPr>
        <p:txBody>
          <a:bodyPr>
            <a:spAutoFit/>
          </a:bodyPr>
          <a:lstStyle/>
          <a:p>
            <a:r>
              <a:rPr lang="en-US" sz="2400"/>
              <a:t>We have studied electron configuration notation and </a:t>
            </a:r>
          </a:p>
          <a:p>
            <a:r>
              <a:rPr lang="en-US" sz="2400"/>
              <a:t>the sharing of electrons in the formation of covalent</a:t>
            </a:r>
          </a:p>
          <a:p>
            <a:r>
              <a:rPr lang="en-US" sz="2400"/>
              <a:t>bonds. </a:t>
            </a:r>
          </a:p>
        </p:txBody>
      </p:sp>
      <p:pic>
        <p:nvPicPr>
          <p:cNvPr id="862211" name="Picture 3" descr="methane"/>
          <p:cNvPicPr>
            <a:picLocks noChangeAspect="1" noChangeArrowheads="1"/>
          </p:cNvPicPr>
          <p:nvPr/>
        </p:nvPicPr>
        <p:blipFill>
          <a:blip r:embed="rId3" cstate="print"/>
          <a:srcRect/>
          <a:stretch>
            <a:fillRect/>
          </a:stretch>
        </p:blipFill>
        <p:spPr bwMode="auto">
          <a:xfrm>
            <a:off x="5410200" y="1905000"/>
            <a:ext cx="2457450" cy="2343150"/>
          </a:xfrm>
          <a:prstGeom prst="rect">
            <a:avLst/>
          </a:prstGeom>
          <a:noFill/>
        </p:spPr>
      </p:pic>
      <p:sp>
        <p:nvSpPr>
          <p:cNvPr id="862212" name="Text Box 4"/>
          <p:cNvSpPr txBox="1">
            <a:spLocks noChangeArrowheads="1"/>
          </p:cNvSpPr>
          <p:nvPr/>
        </p:nvSpPr>
        <p:spPr bwMode="auto">
          <a:xfrm>
            <a:off x="850900" y="4546600"/>
            <a:ext cx="8077200" cy="1917700"/>
          </a:xfrm>
          <a:prstGeom prst="rect">
            <a:avLst/>
          </a:prstGeom>
          <a:noFill/>
          <a:ln w="9525">
            <a:noFill/>
            <a:miter lim="800000"/>
            <a:headEnd/>
            <a:tailEnd/>
          </a:ln>
          <a:effectLst/>
        </p:spPr>
        <p:txBody>
          <a:bodyPr>
            <a:spAutoFit/>
          </a:bodyPr>
          <a:lstStyle/>
          <a:p>
            <a:r>
              <a:rPr lang="en-US" sz="2400"/>
              <a:t>Methane is a simple natural gas. Its molecule has a </a:t>
            </a:r>
          </a:p>
          <a:p>
            <a:r>
              <a:rPr lang="en-US" sz="2400"/>
              <a:t>carbon atom at the center with four hydrogen atoms covalently bonded around it.</a:t>
            </a:r>
          </a:p>
          <a:p>
            <a:endParaRPr lang="en-US" sz="2400"/>
          </a:p>
          <a:p>
            <a:endParaRPr lang="en-US" sz="2400">
              <a:latin typeface="Comic Sans MS" pitchFamily="66" charset="0"/>
            </a:endParaRPr>
          </a:p>
        </p:txBody>
      </p:sp>
      <p:sp>
        <p:nvSpPr>
          <p:cNvPr id="862213" name="Rectangle 5"/>
          <p:cNvSpPr>
            <a:spLocks noGrp="1" noChangeArrowheads="1"/>
          </p:cNvSpPr>
          <p:nvPr>
            <p:ph type="title" idx="4294967295"/>
          </p:nvPr>
        </p:nvSpPr>
        <p:spPr>
          <a:xfrm>
            <a:off x="990600" y="2286000"/>
            <a:ext cx="3962400" cy="1143000"/>
          </a:xfrm>
        </p:spPr>
        <p:txBody>
          <a:bodyPr/>
          <a:lstStyle/>
          <a:p>
            <a:pPr algn="l"/>
            <a:r>
              <a:rPr lang="en-US" sz="2800"/>
              <a:t>Lets look at a</a:t>
            </a:r>
            <a:br>
              <a:rPr lang="en-US" sz="2800"/>
            </a:br>
            <a:r>
              <a:rPr lang="en-US" sz="2800"/>
              <a:t>molecule of </a:t>
            </a:r>
            <a:br>
              <a:rPr lang="en-US" sz="2800"/>
            </a:br>
            <a:r>
              <a:rPr lang="en-US" sz="2800"/>
              <a:t>methane, CH</a:t>
            </a:r>
            <a:r>
              <a:rPr lang="en-US" sz="2800" baseline="-25000"/>
              <a:t>4</a:t>
            </a:r>
            <a:r>
              <a:rPr lang="en-US" sz="280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62213"/>
                                        </p:tgtEl>
                                        <p:attrNameLst>
                                          <p:attrName>style.visibility</p:attrName>
                                        </p:attrNameLst>
                                      </p:cBhvr>
                                      <p:to>
                                        <p:strVal val="visible"/>
                                      </p:to>
                                    </p:set>
                                    <p:anim calcmode="lin" valueType="num">
                                      <p:cBhvr>
                                        <p:cTn id="7" dur="500" fill="hold"/>
                                        <p:tgtEl>
                                          <p:spTgt spid="862213"/>
                                        </p:tgtEl>
                                        <p:attrNameLst>
                                          <p:attrName>ppt_w</p:attrName>
                                        </p:attrNameLst>
                                      </p:cBhvr>
                                      <p:tavLst>
                                        <p:tav tm="0">
                                          <p:val>
                                            <p:fltVal val="0"/>
                                          </p:val>
                                        </p:tav>
                                        <p:tav tm="100000">
                                          <p:val>
                                            <p:strVal val="#ppt_w"/>
                                          </p:val>
                                        </p:tav>
                                      </p:tavLst>
                                    </p:anim>
                                    <p:anim calcmode="lin" valueType="num">
                                      <p:cBhvr>
                                        <p:cTn id="8" dur="500" fill="hold"/>
                                        <p:tgtEl>
                                          <p:spTgt spid="86221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62211"/>
                                        </p:tgtEl>
                                        <p:attrNameLst>
                                          <p:attrName>style.visibility</p:attrName>
                                        </p:attrNameLst>
                                      </p:cBhvr>
                                      <p:to>
                                        <p:strVal val="visible"/>
                                      </p:to>
                                    </p:set>
                                    <p:anim calcmode="lin" valueType="num">
                                      <p:cBhvr additive="base">
                                        <p:cTn id="13" dur="500" fill="hold"/>
                                        <p:tgtEl>
                                          <p:spTgt spid="862211"/>
                                        </p:tgtEl>
                                        <p:attrNameLst>
                                          <p:attrName>ppt_x</p:attrName>
                                        </p:attrNameLst>
                                      </p:cBhvr>
                                      <p:tavLst>
                                        <p:tav tm="0">
                                          <p:val>
                                            <p:strVal val="1+#ppt_w/2"/>
                                          </p:val>
                                        </p:tav>
                                        <p:tav tm="100000">
                                          <p:val>
                                            <p:strVal val="#ppt_x"/>
                                          </p:val>
                                        </p:tav>
                                      </p:tavLst>
                                    </p:anim>
                                    <p:anim calcmode="lin" valueType="num">
                                      <p:cBhvr additive="base">
                                        <p:cTn id="14" dur="500" fill="hold"/>
                                        <p:tgtEl>
                                          <p:spTgt spid="8622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62212"/>
                                        </p:tgtEl>
                                        <p:attrNameLst>
                                          <p:attrName>style.visibility</p:attrName>
                                        </p:attrNameLst>
                                      </p:cBhvr>
                                      <p:to>
                                        <p:strVal val="visible"/>
                                      </p:to>
                                    </p:set>
                                    <p:anim calcmode="lin" valueType="num">
                                      <p:cBhvr additive="base">
                                        <p:cTn id="19" dur="500" fill="hold"/>
                                        <p:tgtEl>
                                          <p:spTgt spid="862212"/>
                                        </p:tgtEl>
                                        <p:attrNameLst>
                                          <p:attrName>ppt_x</p:attrName>
                                        </p:attrNameLst>
                                      </p:cBhvr>
                                      <p:tavLst>
                                        <p:tav tm="0">
                                          <p:val>
                                            <p:strVal val="0-#ppt_w/2"/>
                                          </p:val>
                                        </p:tav>
                                        <p:tav tm="100000">
                                          <p:val>
                                            <p:strVal val="#ppt_x"/>
                                          </p:val>
                                        </p:tav>
                                      </p:tavLst>
                                    </p:anim>
                                    <p:anim calcmode="lin" valueType="num">
                                      <p:cBhvr additive="base">
                                        <p:cTn id="20" dur="500" fill="hold"/>
                                        <p:tgtEl>
                                          <p:spTgt spid="8622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2212" grpId="0" autoUpdateAnimBg="0"/>
      <p:bldP spid="86221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9" name="Text Box 3"/>
          <p:cNvSpPr txBox="1">
            <a:spLocks noChangeArrowheads="1"/>
          </p:cNvSpPr>
          <p:nvPr/>
        </p:nvSpPr>
        <p:spPr bwMode="auto">
          <a:xfrm>
            <a:off x="685800" y="777875"/>
            <a:ext cx="7410450" cy="822325"/>
          </a:xfrm>
          <a:prstGeom prst="rect">
            <a:avLst/>
          </a:prstGeom>
          <a:noFill/>
          <a:ln w="9525">
            <a:noFill/>
            <a:miter lim="800000"/>
            <a:headEnd/>
            <a:tailEnd/>
          </a:ln>
          <a:effectLst/>
        </p:spPr>
        <p:txBody>
          <a:bodyPr wrap="none">
            <a:spAutoFit/>
          </a:bodyPr>
          <a:lstStyle/>
          <a:p>
            <a:r>
              <a:rPr lang="en-US" sz="2400" b="1">
                <a:solidFill>
                  <a:schemeClr val="bg1"/>
                </a:solidFill>
                <a:latin typeface="Comic Sans MS" pitchFamily="66" charset="0"/>
              </a:rPr>
              <a:t>What is the expected orbital notation of carbon</a:t>
            </a:r>
          </a:p>
          <a:p>
            <a:r>
              <a:rPr lang="en-US" sz="2400" b="1">
                <a:solidFill>
                  <a:schemeClr val="bg1"/>
                </a:solidFill>
                <a:latin typeface="Comic Sans MS" pitchFamily="66" charset="0"/>
              </a:rPr>
              <a:t>in its ground state? </a:t>
            </a:r>
          </a:p>
        </p:txBody>
      </p:sp>
      <p:sp>
        <p:nvSpPr>
          <p:cNvPr id="864260" name="Text Box 4"/>
          <p:cNvSpPr txBox="1">
            <a:spLocks noChangeArrowheads="1"/>
          </p:cNvSpPr>
          <p:nvPr/>
        </p:nvSpPr>
        <p:spPr bwMode="auto">
          <a:xfrm>
            <a:off x="1039813" y="4565650"/>
            <a:ext cx="6808787" cy="822325"/>
          </a:xfrm>
          <a:prstGeom prst="rect">
            <a:avLst/>
          </a:prstGeom>
          <a:noFill/>
          <a:ln w="9525">
            <a:noFill/>
            <a:miter lim="800000"/>
            <a:headEnd/>
            <a:tailEnd/>
          </a:ln>
          <a:effectLst/>
        </p:spPr>
        <p:txBody>
          <a:bodyPr wrap="none">
            <a:spAutoFit/>
          </a:bodyPr>
          <a:lstStyle/>
          <a:p>
            <a:pPr algn="ctr"/>
            <a:r>
              <a:rPr lang="en-US" sz="2400"/>
              <a:t>(Hint: How many unpaired electrons does this </a:t>
            </a:r>
          </a:p>
          <a:p>
            <a:pPr algn="ctr"/>
            <a:r>
              <a:rPr lang="en-US" sz="2400"/>
              <a:t>            carbon atom have available for bonding?)</a:t>
            </a:r>
          </a:p>
        </p:txBody>
      </p:sp>
      <p:sp>
        <p:nvSpPr>
          <p:cNvPr id="864261" name="Text Box 5"/>
          <p:cNvSpPr txBox="1">
            <a:spLocks noChangeArrowheads="1"/>
          </p:cNvSpPr>
          <p:nvPr/>
        </p:nvSpPr>
        <p:spPr bwMode="auto">
          <a:xfrm>
            <a:off x="1968500" y="3803650"/>
            <a:ext cx="4694238" cy="457200"/>
          </a:xfrm>
          <a:prstGeom prst="rect">
            <a:avLst/>
          </a:prstGeom>
          <a:noFill/>
          <a:ln w="9525">
            <a:noFill/>
            <a:miter lim="800000"/>
            <a:headEnd/>
            <a:tailEnd/>
          </a:ln>
          <a:effectLst/>
        </p:spPr>
        <p:txBody>
          <a:bodyPr wrap="none">
            <a:spAutoFit/>
          </a:bodyPr>
          <a:lstStyle/>
          <a:p>
            <a:r>
              <a:rPr lang="en-US" sz="2400"/>
              <a:t>Can you see a problem with this?</a:t>
            </a:r>
          </a:p>
        </p:txBody>
      </p:sp>
      <p:sp>
        <p:nvSpPr>
          <p:cNvPr id="864262" name="Rectangle 6"/>
          <p:cNvSpPr>
            <a:spLocks noGrp="1" noChangeArrowheads="1"/>
          </p:cNvSpPr>
          <p:nvPr>
            <p:ph type="title" idx="4294967295"/>
          </p:nvPr>
        </p:nvSpPr>
        <p:spPr>
          <a:xfrm>
            <a:off x="709613" y="333375"/>
            <a:ext cx="7637462" cy="762000"/>
          </a:xfrm>
        </p:spPr>
        <p:txBody>
          <a:bodyPr/>
          <a:lstStyle/>
          <a:p>
            <a:r>
              <a:rPr lang="en-US" sz="3600"/>
              <a:t>Carbon ground state configuration</a:t>
            </a:r>
          </a:p>
        </p:txBody>
      </p:sp>
      <p:grpSp>
        <p:nvGrpSpPr>
          <p:cNvPr id="864279" name="Group 23"/>
          <p:cNvGrpSpPr>
            <a:grpSpLocks/>
          </p:cNvGrpSpPr>
          <p:nvPr/>
        </p:nvGrpSpPr>
        <p:grpSpPr bwMode="auto">
          <a:xfrm>
            <a:off x="2703513" y="2501900"/>
            <a:ext cx="3957637" cy="1193800"/>
            <a:chOff x="1703" y="1576"/>
            <a:chExt cx="2493" cy="752"/>
          </a:xfrm>
        </p:grpSpPr>
        <p:sp>
          <p:nvSpPr>
            <p:cNvPr id="864263" name="Line 7"/>
            <p:cNvSpPr>
              <a:spLocks noChangeShapeType="1"/>
            </p:cNvSpPr>
            <p:nvPr/>
          </p:nvSpPr>
          <p:spPr bwMode="auto">
            <a:xfrm>
              <a:off x="1703" y="2149"/>
              <a:ext cx="397" cy="0"/>
            </a:xfrm>
            <a:prstGeom prst="line">
              <a:avLst/>
            </a:prstGeom>
            <a:noFill/>
            <a:ln w="15875">
              <a:solidFill>
                <a:schemeClr val="tx1"/>
              </a:solidFill>
              <a:round/>
              <a:headEnd/>
              <a:tailEnd/>
            </a:ln>
            <a:effectLst/>
          </p:spPr>
          <p:txBody>
            <a:bodyPr/>
            <a:lstStyle/>
            <a:p>
              <a:endParaRPr lang="en-US"/>
            </a:p>
          </p:txBody>
        </p:sp>
        <p:sp>
          <p:nvSpPr>
            <p:cNvPr id="864264" name="Line 8"/>
            <p:cNvSpPr>
              <a:spLocks noChangeShapeType="1"/>
            </p:cNvSpPr>
            <p:nvPr/>
          </p:nvSpPr>
          <p:spPr bwMode="auto">
            <a:xfrm>
              <a:off x="2245" y="2016"/>
              <a:ext cx="397" cy="0"/>
            </a:xfrm>
            <a:prstGeom prst="line">
              <a:avLst/>
            </a:prstGeom>
            <a:noFill/>
            <a:ln w="15875">
              <a:solidFill>
                <a:schemeClr val="tx1"/>
              </a:solidFill>
              <a:round/>
              <a:headEnd/>
              <a:tailEnd/>
            </a:ln>
            <a:effectLst/>
          </p:spPr>
          <p:txBody>
            <a:bodyPr/>
            <a:lstStyle/>
            <a:p>
              <a:endParaRPr lang="en-US"/>
            </a:p>
          </p:txBody>
        </p:sp>
        <p:sp>
          <p:nvSpPr>
            <p:cNvPr id="864265" name="Line 9"/>
            <p:cNvSpPr>
              <a:spLocks noChangeShapeType="1"/>
            </p:cNvSpPr>
            <p:nvPr/>
          </p:nvSpPr>
          <p:spPr bwMode="auto">
            <a:xfrm>
              <a:off x="2772" y="1892"/>
              <a:ext cx="397" cy="0"/>
            </a:xfrm>
            <a:prstGeom prst="line">
              <a:avLst/>
            </a:prstGeom>
            <a:noFill/>
            <a:ln w="15875">
              <a:solidFill>
                <a:schemeClr val="tx1"/>
              </a:solidFill>
              <a:round/>
              <a:headEnd/>
              <a:tailEnd/>
            </a:ln>
            <a:effectLst/>
          </p:spPr>
          <p:txBody>
            <a:bodyPr/>
            <a:lstStyle/>
            <a:p>
              <a:endParaRPr lang="en-US"/>
            </a:p>
          </p:txBody>
        </p:sp>
        <p:sp>
          <p:nvSpPr>
            <p:cNvPr id="864266" name="Line 10"/>
            <p:cNvSpPr>
              <a:spLocks noChangeShapeType="1"/>
            </p:cNvSpPr>
            <p:nvPr/>
          </p:nvSpPr>
          <p:spPr bwMode="auto">
            <a:xfrm>
              <a:off x="3285" y="1892"/>
              <a:ext cx="397" cy="0"/>
            </a:xfrm>
            <a:prstGeom prst="line">
              <a:avLst/>
            </a:prstGeom>
            <a:noFill/>
            <a:ln w="15875">
              <a:solidFill>
                <a:schemeClr val="tx1"/>
              </a:solidFill>
              <a:round/>
              <a:headEnd/>
              <a:tailEnd/>
            </a:ln>
            <a:effectLst/>
          </p:spPr>
          <p:txBody>
            <a:bodyPr/>
            <a:lstStyle/>
            <a:p>
              <a:endParaRPr lang="en-US"/>
            </a:p>
          </p:txBody>
        </p:sp>
        <p:sp>
          <p:nvSpPr>
            <p:cNvPr id="864267" name="Line 11"/>
            <p:cNvSpPr>
              <a:spLocks noChangeShapeType="1"/>
            </p:cNvSpPr>
            <p:nvPr/>
          </p:nvSpPr>
          <p:spPr bwMode="auto">
            <a:xfrm>
              <a:off x="3799" y="1880"/>
              <a:ext cx="397" cy="0"/>
            </a:xfrm>
            <a:prstGeom prst="line">
              <a:avLst/>
            </a:prstGeom>
            <a:noFill/>
            <a:ln w="15875">
              <a:solidFill>
                <a:schemeClr val="tx1"/>
              </a:solidFill>
              <a:round/>
              <a:headEnd/>
              <a:tailEnd/>
            </a:ln>
            <a:effectLst/>
          </p:spPr>
          <p:txBody>
            <a:bodyPr/>
            <a:lstStyle/>
            <a:p>
              <a:endParaRPr lang="en-US"/>
            </a:p>
          </p:txBody>
        </p:sp>
        <p:sp>
          <p:nvSpPr>
            <p:cNvPr id="864268" name="Line 12"/>
            <p:cNvSpPr>
              <a:spLocks noChangeShapeType="1"/>
            </p:cNvSpPr>
            <p:nvPr/>
          </p:nvSpPr>
          <p:spPr bwMode="auto">
            <a:xfrm flipV="1">
              <a:off x="1796" y="1864"/>
              <a:ext cx="0" cy="248"/>
            </a:xfrm>
            <a:prstGeom prst="line">
              <a:avLst/>
            </a:prstGeom>
            <a:noFill/>
            <a:ln w="22225">
              <a:solidFill>
                <a:schemeClr val="tx1"/>
              </a:solidFill>
              <a:round/>
              <a:headEnd/>
              <a:tailEnd type="triangle" w="lg" len="lg"/>
            </a:ln>
            <a:effectLst/>
          </p:spPr>
          <p:txBody>
            <a:bodyPr/>
            <a:lstStyle/>
            <a:p>
              <a:endParaRPr lang="en-US"/>
            </a:p>
          </p:txBody>
        </p:sp>
        <p:sp>
          <p:nvSpPr>
            <p:cNvPr id="864269" name="Line 13"/>
            <p:cNvSpPr>
              <a:spLocks noChangeShapeType="1"/>
            </p:cNvSpPr>
            <p:nvPr/>
          </p:nvSpPr>
          <p:spPr bwMode="auto">
            <a:xfrm flipV="1">
              <a:off x="2325" y="1706"/>
              <a:ext cx="0" cy="248"/>
            </a:xfrm>
            <a:prstGeom prst="line">
              <a:avLst/>
            </a:prstGeom>
            <a:noFill/>
            <a:ln w="22225">
              <a:solidFill>
                <a:schemeClr val="tx1"/>
              </a:solidFill>
              <a:round/>
              <a:headEnd/>
              <a:tailEnd type="triangle" w="lg" len="lg"/>
            </a:ln>
            <a:effectLst/>
          </p:spPr>
          <p:txBody>
            <a:bodyPr/>
            <a:lstStyle/>
            <a:p>
              <a:endParaRPr lang="en-US"/>
            </a:p>
          </p:txBody>
        </p:sp>
        <p:sp>
          <p:nvSpPr>
            <p:cNvPr id="864270" name="Line 14"/>
            <p:cNvSpPr>
              <a:spLocks noChangeShapeType="1"/>
            </p:cNvSpPr>
            <p:nvPr/>
          </p:nvSpPr>
          <p:spPr bwMode="auto">
            <a:xfrm flipV="1">
              <a:off x="2863" y="1576"/>
              <a:ext cx="0" cy="248"/>
            </a:xfrm>
            <a:prstGeom prst="line">
              <a:avLst/>
            </a:prstGeom>
            <a:noFill/>
            <a:ln w="22225">
              <a:solidFill>
                <a:schemeClr val="tx1"/>
              </a:solidFill>
              <a:round/>
              <a:headEnd/>
              <a:tailEnd type="triangle" w="lg" len="lg"/>
            </a:ln>
            <a:effectLst/>
          </p:spPr>
          <p:txBody>
            <a:bodyPr/>
            <a:lstStyle/>
            <a:p>
              <a:endParaRPr lang="en-US"/>
            </a:p>
          </p:txBody>
        </p:sp>
        <p:sp>
          <p:nvSpPr>
            <p:cNvPr id="864271" name="Line 15"/>
            <p:cNvSpPr>
              <a:spLocks noChangeShapeType="1"/>
            </p:cNvSpPr>
            <p:nvPr/>
          </p:nvSpPr>
          <p:spPr bwMode="auto">
            <a:xfrm flipV="1">
              <a:off x="3371" y="1576"/>
              <a:ext cx="0" cy="248"/>
            </a:xfrm>
            <a:prstGeom prst="line">
              <a:avLst/>
            </a:prstGeom>
            <a:noFill/>
            <a:ln w="22225">
              <a:solidFill>
                <a:schemeClr val="tx1"/>
              </a:solidFill>
              <a:round/>
              <a:headEnd/>
              <a:tailEnd type="triangle" w="lg" len="lg"/>
            </a:ln>
            <a:effectLst/>
          </p:spPr>
          <p:txBody>
            <a:bodyPr/>
            <a:lstStyle/>
            <a:p>
              <a:endParaRPr lang="en-US"/>
            </a:p>
          </p:txBody>
        </p:sp>
        <p:sp>
          <p:nvSpPr>
            <p:cNvPr id="864272" name="Line 16"/>
            <p:cNvSpPr>
              <a:spLocks noChangeShapeType="1"/>
            </p:cNvSpPr>
            <p:nvPr/>
          </p:nvSpPr>
          <p:spPr bwMode="auto">
            <a:xfrm flipV="1">
              <a:off x="1985" y="1836"/>
              <a:ext cx="0" cy="248"/>
            </a:xfrm>
            <a:prstGeom prst="line">
              <a:avLst/>
            </a:prstGeom>
            <a:noFill/>
            <a:ln w="22225">
              <a:solidFill>
                <a:schemeClr val="tx1"/>
              </a:solidFill>
              <a:round/>
              <a:headEnd type="triangle" w="lg" len="lg"/>
              <a:tailEnd type="none" w="lg" len="lg"/>
            </a:ln>
            <a:effectLst/>
          </p:spPr>
          <p:txBody>
            <a:bodyPr/>
            <a:lstStyle/>
            <a:p>
              <a:endParaRPr lang="en-US"/>
            </a:p>
          </p:txBody>
        </p:sp>
        <p:sp>
          <p:nvSpPr>
            <p:cNvPr id="864273" name="Line 17"/>
            <p:cNvSpPr>
              <a:spLocks noChangeShapeType="1"/>
            </p:cNvSpPr>
            <p:nvPr/>
          </p:nvSpPr>
          <p:spPr bwMode="auto">
            <a:xfrm flipV="1">
              <a:off x="2505" y="1706"/>
              <a:ext cx="0" cy="248"/>
            </a:xfrm>
            <a:prstGeom prst="line">
              <a:avLst/>
            </a:prstGeom>
            <a:noFill/>
            <a:ln w="22225">
              <a:solidFill>
                <a:schemeClr val="tx1"/>
              </a:solidFill>
              <a:round/>
              <a:headEnd type="triangle" w="lg" len="lg"/>
              <a:tailEnd type="none" w="lg" len="lg"/>
            </a:ln>
            <a:effectLst/>
          </p:spPr>
          <p:txBody>
            <a:bodyPr/>
            <a:lstStyle/>
            <a:p>
              <a:endParaRPr lang="en-US"/>
            </a:p>
          </p:txBody>
        </p:sp>
        <p:sp>
          <p:nvSpPr>
            <p:cNvPr id="864274" name="Text Box 18"/>
            <p:cNvSpPr txBox="1">
              <a:spLocks noChangeArrowheads="1"/>
            </p:cNvSpPr>
            <p:nvPr/>
          </p:nvSpPr>
          <p:spPr bwMode="auto">
            <a:xfrm>
              <a:off x="1799" y="2136"/>
              <a:ext cx="234" cy="192"/>
            </a:xfrm>
            <a:prstGeom prst="rect">
              <a:avLst/>
            </a:prstGeom>
            <a:noFill/>
            <a:ln w="9525">
              <a:noFill/>
              <a:miter lim="800000"/>
              <a:headEnd/>
              <a:tailEnd/>
            </a:ln>
            <a:effectLst/>
          </p:spPr>
          <p:txBody>
            <a:bodyPr wrap="none">
              <a:spAutoFit/>
            </a:bodyPr>
            <a:lstStyle/>
            <a:p>
              <a:r>
                <a:rPr lang="en-US" sz="1400" i="1"/>
                <a:t>1s</a:t>
              </a:r>
            </a:p>
          </p:txBody>
        </p:sp>
        <p:sp>
          <p:nvSpPr>
            <p:cNvPr id="864275" name="Text Box 19"/>
            <p:cNvSpPr txBox="1">
              <a:spLocks noChangeArrowheads="1"/>
            </p:cNvSpPr>
            <p:nvPr/>
          </p:nvSpPr>
          <p:spPr bwMode="auto">
            <a:xfrm>
              <a:off x="2292" y="2003"/>
              <a:ext cx="234" cy="192"/>
            </a:xfrm>
            <a:prstGeom prst="rect">
              <a:avLst/>
            </a:prstGeom>
            <a:noFill/>
            <a:ln w="9525">
              <a:noFill/>
              <a:miter lim="800000"/>
              <a:headEnd/>
              <a:tailEnd/>
            </a:ln>
            <a:effectLst/>
          </p:spPr>
          <p:txBody>
            <a:bodyPr wrap="none">
              <a:spAutoFit/>
            </a:bodyPr>
            <a:lstStyle/>
            <a:p>
              <a:r>
                <a:rPr lang="en-US" sz="1400" i="1"/>
                <a:t>2s</a:t>
              </a:r>
            </a:p>
          </p:txBody>
        </p:sp>
        <p:sp>
          <p:nvSpPr>
            <p:cNvPr id="864276" name="Text Box 20"/>
            <p:cNvSpPr txBox="1">
              <a:spLocks noChangeArrowheads="1"/>
            </p:cNvSpPr>
            <p:nvPr/>
          </p:nvSpPr>
          <p:spPr bwMode="auto">
            <a:xfrm>
              <a:off x="3350" y="1873"/>
              <a:ext cx="240" cy="192"/>
            </a:xfrm>
            <a:prstGeom prst="rect">
              <a:avLst/>
            </a:prstGeom>
            <a:noFill/>
            <a:ln w="9525">
              <a:noFill/>
              <a:miter lim="800000"/>
              <a:headEnd/>
              <a:tailEnd/>
            </a:ln>
            <a:effectLst/>
          </p:spPr>
          <p:txBody>
            <a:bodyPr wrap="none">
              <a:spAutoFit/>
            </a:bodyPr>
            <a:lstStyle/>
            <a:p>
              <a:r>
                <a:rPr lang="en-US" sz="1400" i="1"/>
                <a:t>2p</a:t>
              </a:r>
            </a:p>
          </p:txBody>
        </p:sp>
      </p:grpSp>
      <p:sp>
        <p:nvSpPr>
          <p:cNvPr id="864277" name="Text Box 21"/>
          <p:cNvSpPr txBox="1">
            <a:spLocks noChangeArrowheads="1"/>
          </p:cNvSpPr>
          <p:nvPr/>
        </p:nvSpPr>
        <p:spPr bwMode="auto">
          <a:xfrm>
            <a:off x="990600" y="1219200"/>
            <a:ext cx="7137400" cy="822325"/>
          </a:xfrm>
          <a:prstGeom prst="rect">
            <a:avLst/>
          </a:prstGeom>
          <a:noFill/>
          <a:ln w="9525">
            <a:noFill/>
            <a:miter lim="800000"/>
            <a:headEnd/>
            <a:tailEnd/>
          </a:ln>
          <a:effectLst/>
        </p:spPr>
        <p:txBody>
          <a:bodyPr>
            <a:spAutoFit/>
          </a:bodyPr>
          <a:lstStyle/>
          <a:p>
            <a:r>
              <a:rPr lang="en-US" sz="2400"/>
              <a:t>You should conclude that carbon only has </a:t>
            </a:r>
            <a:r>
              <a:rPr lang="en-US" sz="2400" u="sng"/>
              <a:t>TWO</a:t>
            </a:r>
            <a:r>
              <a:rPr lang="en-US" sz="2400"/>
              <a:t> </a:t>
            </a:r>
          </a:p>
          <a:p>
            <a:r>
              <a:rPr lang="en-US" sz="2400"/>
              <a:t>electrons available for bonding. That is not enough!</a:t>
            </a:r>
          </a:p>
        </p:txBody>
      </p:sp>
      <p:sp>
        <p:nvSpPr>
          <p:cNvPr id="864278" name="Text Box 22"/>
          <p:cNvSpPr txBox="1">
            <a:spLocks noChangeArrowheads="1"/>
          </p:cNvSpPr>
          <p:nvPr/>
        </p:nvSpPr>
        <p:spPr bwMode="auto">
          <a:xfrm>
            <a:off x="952500" y="5648325"/>
            <a:ext cx="6727825" cy="822325"/>
          </a:xfrm>
          <a:prstGeom prst="rect">
            <a:avLst/>
          </a:prstGeom>
          <a:noFill/>
          <a:ln w="9525">
            <a:noFill/>
            <a:miter lim="800000"/>
            <a:headEnd/>
            <a:tailEnd/>
          </a:ln>
          <a:effectLst/>
        </p:spPr>
        <p:txBody>
          <a:bodyPr wrap="none">
            <a:spAutoFit/>
          </a:bodyPr>
          <a:lstStyle/>
          <a:p>
            <a:r>
              <a:rPr lang="en-US" sz="2400"/>
              <a:t>How does carbon overcome this problem so that</a:t>
            </a:r>
          </a:p>
          <a:p>
            <a:r>
              <a:rPr lang="en-US" sz="2400"/>
              <a:t>it may form four bonds?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64261"/>
                                        </p:tgtEl>
                                        <p:attrNameLst>
                                          <p:attrName>style.visibility</p:attrName>
                                        </p:attrNameLst>
                                      </p:cBhvr>
                                      <p:to>
                                        <p:strVal val="visible"/>
                                      </p:to>
                                    </p:set>
                                    <p:anim calcmode="lin" valueType="num">
                                      <p:cBhvr additive="base">
                                        <p:cTn id="7" dur="500" fill="hold"/>
                                        <p:tgtEl>
                                          <p:spTgt spid="864261"/>
                                        </p:tgtEl>
                                        <p:attrNameLst>
                                          <p:attrName>ppt_x</p:attrName>
                                        </p:attrNameLst>
                                      </p:cBhvr>
                                      <p:tavLst>
                                        <p:tav tm="0">
                                          <p:val>
                                            <p:strVal val="1+#ppt_w/2"/>
                                          </p:val>
                                        </p:tav>
                                        <p:tav tm="100000">
                                          <p:val>
                                            <p:strVal val="#ppt_x"/>
                                          </p:val>
                                        </p:tav>
                                      </p:tavLst>
                                    </p:anim>
                                    <p:anim calcmode="lin" valueType="num">
                                      <p:cBhvr additive="base">
                                        <p:cTn id="8" dur="500" fill="hold"/>
                                        <p:tgtEl>
                                          <p:spTgt spid="86426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64260"/>
                                        </p:tgtEl>
                                        <p:attrNameLst>
                                          <p:attrName>style.visibility</p:attrName>
                                        </p:attrNameLst>
                                      </p:cBhvr>
                                      <p:to>
                                        <p:strVal val="visible"/>
                                      </p:to>
                                    </p:set>
                                    <p:anim calcmode="lin" valueType="num">
                                      <p:cBhvr additive="base">
                                        <p:cTn id="13" dur="500" fill="hold"/>
                                        <p:tgtEl>
                                          <p:spTgt spid="864260"/>
                                        </p:tgtEl>
                                        <p:attrNameLst>
                                          <p:attrName>ppt_x</p:attrName>
                                        </p:attrNameLst>
                                      </p:cBhvr>
                                      <p:tavLst>
                                        <p:tav tm="0">
                                          <p:val>
                                            <p:strVal val="1+#ppt_w/2"/>
                                          </p:val>
                                        </p:tav>
                                        <p:tav tm="100000">
                                          <p:val>
                                            <p:strVal val="#ppt_x"/>
                                          </p:val>
                                        </p:tav>
                                      </p:tavLst>
                                    </p:anim>
                                    <p:anim calcmode="lin" valueType="num">
                                      <p:cBhvr additive="base">
                                        <p:cTn id="14" dur="500" fill="hold"/>
                                        <p:tgtEl>
                                          <p:spTgt spid="86426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864277"/>
                                        </p:tgtEl>
                                        <p:attrNameLst>
                                          <p:attrName>style.visibility</p:attrName>
                                        </p:attrNameLst>
                                      </p:cBhvr>
                                      <p:to>
                                        <p:strVal val="visible"/>
                                      </p:to>
                                    </p:set>
                                    <p:anim calcmode="lin" valueType="num">
                                      <p:cBhvr>
                                        <p:cTn id="19" dur="500" fill="hold"/>
                                        <p:tgtEl>
                                          <p:spTgt spid="864277"/>
                                        </p:tgtEl>
                                        <p:attrNameLst>
                                          <p:attrName>ppt_w</p:attrName>
                                        </p:attrNameLst>
                                      </p:cBhvr>
                                      <p:tavLst>
                                        <p:tav tm="0">
                                          <p:val>
                                            <p:fltVal val="0"/>
                                          </p:val>
                                        </p:tav>
                                        <p:tav tm="100000">
                                          <p:val>
                                            <p:strVal val="#ppt_w"/>
                                          </p:val>
                                        </p:tav>
                                      </p:tavLst>
                                    </p:anim>
                                    <p:anim calcmode="lin" valueType="num">
                                      <p:cBhvr>
                                        <p:cTn id="20" dur="500" fill="hold"/>
                                        <p:tgtEl>
                                          <p:spTgt spid="864277"/>
                                        </p:tgtEl>
                                        <p:attrNameLst>
                                          <p:attrName>ppt_h</p:attrName>
                                        </p:attrNameLst>
                                      </p:cBhvr>
                                      <p:tavLst>
                                        <p:tav tm="0">
                                          <p:val>
                                            <p:fltVal val="0"/>
                                          </p:val>
                                        </p:tav>
                                        <p:tav tm="100000">
                                          <p:val>
                                            <p:strVal val="#ppt_h"/>
                                          </p:val>
                                        </p:tav>
                                      </p:tavLst>
                                    </p:anim>
                                    <p:animEffect transition="in" filter="fade">
                                      <p:cBhvr>
                                        <p:cTn id="21" dur="500"/>
                                        <p:tgtEl>
                                          <p:spTgt spid="864277"/>
                                        </p:tgtEl>
                                      </p:cBhvr>
                                    </p:animEffect>
                                  </p:childTnLst>
                                </p:cTn>
                              </p:par>
                              <p:par>
                                <p:cTn id="22" presetID="10" presetClass="exit" presetSubtype="0" fill="hold" grpId="1" nodeType="withEffect">
                                  <p:stCondLst>
                                    <p:cond delay="0"/>
                                  </p:stCondLst>
                                  <p:childTnLst>
                                    <p:animEffect transition="out" filter="fade">
                                      <p:cBhvr>
                                        <p:cTn id="23" dur="2000"/>
                                        <p:tgtEl>
                                          <p:spTgt spid="864260"/>
                                        </p:tgtEl>
                                      </p:cBhvr>
                                    </p:animEffect>
                                    <p:set>
                                      <p:cBhvr>
                                        <p:cTn id="24" dur="1" fill="hold">
                                          <p:stCondLst>
                                            <p:cond delay="1999"/>
                                          </p:stCondLst>
                                        </p:cTn>
                                        <p:tgtEl>
                                          <p:spTgt spid="86426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864278"/>
                                        </p:tgtEl>
                                        <p:attrNameLst>
                                          <p:attrName>style.visibility</p:attrName>
                                        </p:attrNameLst>
                                      </p:cBhvr>
                                      <p:to>
                                        <p:strVal val="visible"/>
                                      </p:to>
                                    </p:set>
                                    <p:anim calcmode="lin" valueType="num">
                                      <p:cBhvr additive="base">
                                        <p:cTn id="29" dur="500" fill="hold"/>
                                        <p:tgtEl>
                                          <p:spTgt spid="864278"/>
                                        </p:tgtEl>
                                        <p:attrNameLst>
                                          <p:attrName>ppt_x</p:attrName>
                                        </p:attrNameLst>
                                      </p:cBhvr>
                                      <p:tavLst>
                                        <p:tav tm="0">
                                          <p:val>
                                            <p:strVal val="1+#ppt_w/2"/>
                                          </p:val>
                                        </p:tav>
                                        <p:tav tm="100000">
                                          <p:val>
                                            <p:strVal val="#ppt_x"/>
                                          </p:val>
                                        </p:tav>
                                      </p:tavLst>
                                    </p:anim>
                                    <p:anim calcmode="lin" valueType="num">
                                      <p:cBhvr additive="base">
                                        <p:cTn id="30" dur="500" fill="hold"/>
                                        <p:tgtEl>
                                          <p:spTgt spid="864278"/>
                                        </p:tgtEl>
                                        <p:attrNameLst>
                                          <p:attrName>ppt_y</p:attrName>
                                        </p:attrNameLst>
                                      </p:cBhvr>
                                      <p:tavLst>
                                        <p:tav tm="0">
                                          <p:val>
                                            <p:strVal val="#ppt_y"/>
                                          </p:val>
                                        </p:tav>
                                        <p:tav tm="100000">
                                          <p:val>
                                            <p:strVal val="#ppt_y"/>
                                          </p:val>
                                        </p:tav>
                                      </p:tavLst>
                                    </p:anim>
                                  </p:childTnLst>
                                </p:cTn>
                              </p:par>
                              <p:par>
                                <p:cTn id="31" presetID="55" presetClass="exit" presetSubtype="0" fill="hold" grpId="1" nodeType="withEffect">
                                  <p:stCondLst>
                                    <p:cond delay="0"/>
                                  </p:stCondLst>
                                  <p:childTnLst>
                                    <p:anim calcmode="lin" valueType="num">
                                      <p:cBhvr>
                                        <p:cTn id="32" dur="1000"/>
                                        <p:tgtEl>
                                          <p:spTgt spid="864261"/>
                                        </p:tgtEl>
                                        <p:attrNameLst>
                                          <p:attrName>ppt_w</p:attrName>
                                        </p:attrNameLst>
                                      </p:cBhvr>
                                      <p:tavLst>
                                        <p:tav tm="0">
                                          <p:val>
                                            <p:strVal val="ppt_w"/>
                                          </p:val>
                                        </p:tav>
                                        <p:tav tm="100000">
                                          <p:val>
                                            <p:strVal val="ppt_w*0.70"/>
                                          </p:val>
                                        </p:tav>
                                      </p:tavLst>
                                    </p:anim>
                                    <p:anim calcmode="lin" valueType="num">
                                      <p:cBhvr>
                                        <p:cTn id="33" dur="1000"/>
                                        <p:tgtEl>
                                          <p:spTgt spid="864261"/>
                                        </p:tgtEl>
                                        <p:attrNameLst>
                                          <p:attrName>ppt_h</p:attrName>
                                        </p:attrNameLst>
                                      </p:cBhvr>
                                      <p:tavLst>
                                        <p:tav tm="0">
                                          <p:val>
                                            <p:strVal val="ppt_h"/>
                                          </p:val>
                                        </p:tav>
                                        <p:tav tm="100000">
                                          <p:val>
                                            <p:strVal val="ppt_h"/>
                                          </p:val>
                                        </p:tav>
                                      </p:tavLst>
                                    </p:anim>
                                    <p:animEffect transition="out" filter="fade">
                                      <p:cBhvr>
                                        <p:cTn id="34" dur="1000"/>
                                        <p:tgtEl>
                                          <p:spTgt spid="864261"/>
                                        </p:tgtEl>
                                      </p:cBhvr>
                                    </p:animEffect>
                                    <p:set>
                                      <p:cBhvr>
                                        <p:cTn id="35" dur="1" fill="hold">
                                          <p:stCondLst>
                                            <p:cond delay="999"/>
                                          </p:stCondLst>
                                        </p:cTn>
                                        <p:tgtEl>
                                          <p:spTgt spid="8642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260" grpId="0" autoUpdateAnimBg="0"/>
      <p:bldP spid="864260" grpId="1"/>
      <p:bldP spid="864261" grpId="0" autoUpdateAnimBg="0"/>
      <p:bldP spid="864261" grpId="1"/>
      <p:bldP spid="864277" grpId="0"/>
      <p:bldP spid="864278"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Text Box 2"/>
          <p:cNvSpPr txBox="1">
            <a:spLocks noChangeArrowheads="1"/>
          </p:cNvSpPr>
          <p:nvPr/>
        </p:nvSpPr>
        <p:spPr bwMode="auto">
          <a:xfrm>
            <a:off x="304800" y="2032000"/>
            <a:ext cx="4495800" cy="1187450"/>
          </a:xfrm>
          <a:prstGeom prst="rect">
            <a:avLst/>
          </a:prstGeom>
          <a:noFill/>
          <a:ln w="9525">
            <a:noFill/>
            <a:miter lim="800000"/>
            <a:headEnd/>
            <a:tailEnd/>
          </a:ln>
          <a:effectLst/>
        </p:spPr>
        <p:txBody>
          <a:bodyPr>
            <a:spAutoFit/>
          </a:bodyPr>
          <a:lstStyle/>
          <a:p>
            <a:r>
              <a:rPr lang="en-US" sz="2400"/>
              <a:t>The first thought that chemists had was that carbon promotes one of its </a:t>
            </a:r>
            <a:r>
              <a:rPr lang="en-US" sz="2400" i="1"/>
              <a:t>2s</a:t>
            </a:r>
            <a:r>
              <a:rPr lang="en-US" sz="2400"/>
              <a:t> electrons…</a:t>
            </a:r>
          </a:p>
        </p:txBody>
      </p:sp>
      <p:sp>
        <p:nvSpPr>
          <p:cNvPr id="868357" name="Text Box 5"/>
          <p:cNvSpPr txBox="1">
            <a:spLocks noChangeArrowheads="1"/>
          </p:cNvSpPr>
          <p:nvPr/>
        </p:nvSpPr>
        <p:spPr bwMode="auto">
          <a:xfrm>
            <a:off x="4860925" y="3200400"/>
            <a:ext cx="4130675" cy="822325"/>
          </a:xfrm>
          <a:prstGeom prst="rect">
            <a:avLst/>
          </a:prstGeom>
          <a:noFill/>
          <a:ln w="9525">
            <a:noFill/>
            <a:miter lim="800000"/>
            <a:headEnd/>
            <a:tailEnd/>
          </a:ln>
          <a:effectLst/>
        </p:spPr>
        <p:txBody>
          <a:bodyPr>
            <a:spAutoFit/>
          </a:bodyPr>
          <a:lstStyle/>
          <a:p>
            <a:r>
              <a:rPr lang="en-US" sz="2400"/>
              <a:t>…to the empty </a:t>
            </a:r>
            <a:r>
              <a:rPr lang="en-US" sz="2400" i="1"/>
              <a:t>2p</a:t>
            </a:r>
            <a:r>
              <a:rPr lang="en-US" sz="2400"/>
              <a:t> orbital.</a:t>
            </a:r>
          </a:p>
          <a:p>
            <a:endParaRPr lang="en-US" sz="2400"/>
          </a:p>
        </p:txBody>
      </p:sp>
      <p:sp>
        <p:nvSpPr>
          <p:cNvPr id="868358" name="Rectangle 6"/>
          <p:cNvSpPr>
            <a:spLocks noGrp="1" noChangeArrowheads="1"/>
          </p:cNvSpPr>
          <p:nvPr>
            <p:ph type="title" idx="4294967295"/>
          </p:nvPr>
        </p:nvSpPr>
        <p:spPr>
          <a:xfrm>
            <a:off x="1590675" y="625475"/>
            <a:ext cx="5818188" cy="533400"/>
          </a:xfrm>
        </p:spPr>
        <p:txBody>
          <a:bodyPr/>
          <a:lstStyle/>
          <a:p>
            <a:r>
              <a:rPr lang="en-US" sz="4000"/>
              <a:t>Carbon’s Empty Orbital</a:t>
            </a:r>
          </a:p>
        </p:txBody>
      </p:sp>
      <p:sp>
        <p:nvSpPr>
          <p:cNvPr id="868372" name="Line 20"/>
          <p:cNvSpPr>
            <a:spLocks noChangeShapeType="1"/>
          </p:cNvSpPr>
          <p:nvPr/>
        </p:nvSpPr>
        <p:spPr bwMode="auto">
          <a:xfrm flipV="1">
            <a:off x="6189663" y="2098675"/>
            <a:ext cx="0" cy="393700"/>
          </a:xfrm>
          <a:prstGeom prst="line">
            <a:avLst/>
          </a:prstGeom>
          <a:noFill/>
          <a:ln w="22225">
            <a:solidFill>
              <a:schemeClr val="tx1"/>
            </a:solidFill>
            <a:round/>
            <a:headEnd type="triangle" w="lg" len="lg"/>
            <a:tailEnd type="none" w="lg" len="lg"/>
          </a:ln>
          <a:effectLst/>
        </p:spPr>
        <p:txBody>
          <a:bodyPr/>
          <a:lstStyle/>
          <a:p>
            <a:endParaRPr lang="en-US"/>
          </a:p>
        </p:txBody>
      </p:sp>
      <p:grpSp>
        <p:nvGrpSpPr>
          <p:cNvPr id="868391" name="Group 39"/>
          <p:cNvGrpSpPr>
            <a:grpSpLocks/>
          </p:cNvGrpSpPr>
          <p:nvPr/>
        </p:nvGrpSpPr>
        <p:grpSpPr bwMode="auto">
          <a:xfrm>
            <a:off x="4916488" y="1892300"/>
            <a:ext cx="3957637" cy="1193800"/>
            <a:chOff x="3097" y="1192"/>
            <a:chExt cx="2493" cy="752"/>
          </a:xfrm>
        </p:grpSpPr>
        <p:sp>
          <p:nvSpPr>
            <p:cNvPr id="868362" name="Line 10"/>
            <p:cNvSpPr>
              <a:spLocks noChangeShapeType="1"/>
            </p:cNvSpPr>
            <p:nvPr/>
          </p:nvSpPr>
          <p:spPr bwMode="auto">
            <a:xfrm>
              <a:off x="3097" y="1765"/>
              <a:ext cx="397" cy="0"/>
            </a:xfrm>
            <a:prstGeom prst="line">
              <a:avLst/>
            </a:prstGeom>
            <a:noFill/>
            <a:ln w="15875">
              <a:solidFill>
                <a:schemeClr val="tx1"/>
              </a:solidFill>
              <a:round/>
              <a:headEnd/>
              <a:tailEnd/>
            </a:ln>
            <a:effectLst/>
          </p:spPr>
          <p:txBody>
            <a:bodyPr/>
            <a:lstStyle/>
            <a:p>
              <a:endParaRPr lang="en-US"/>
            </a:p>
          </p:txBody>
        </p:sp>
        <p:sp>
          <p:nvSpPr>
            <p:cNvPr id="868363" name="Line 11"/>
            <p:cNvSpPr>
              <a:spLocks noChangeShapeType="1"/>
            </p:cNvSpPr>
            <p:nvPr/>
          </p:nvSpPr>
          <p:spPr bwMode="auto">
            <a:xfrm>
              <a:off x="3639" y="1632"/>
              <a:ext cx="397" cy="0"/>
            </a:xfrm>
            <a:prstGeom prst="line">
              <a:avLst/>
            </a:prstGeom>
            <a:noFill/>
            <a:ln w="15875">
              <a:solidFill>
                <a:schemeClr val="tx1"/>
              </a:solidFill>
              <a:round/>
              <a:headEnd/>
              <a:tailEnd/>
            </a:ln>
            <a:effectLst/>
          </p:spPr>
          <p:txBody>
            <a:bodyPr/>
            <a:lstStyle/>
            <a:p>
              <a:endParaRPr lang="en-US"/>
            </a:p>
          </p:txBody>
        </p:sp>
        <p:sp>
          <p:nvSpPr>
            <p:cNvPr id="868364" name="Line 12"/>
            <p:cNvSpPr>
              <a:spLocks noChangeShapeType="1"/>
            </p:cNvSpPr>
            <p:nvPr/>
          </p:nvSpPr>
          <p:spPr bwMode="auto">
            <a:xfrm>
              <a:off x="4166" y="1508"/>
              <a:ext cx="397" cy="0"/>
            </a:xfrm>
            <a:prstGeom prst="line">
              <a:avLst/>
            </a:prstGeom>
            <a:noFill/>
            <a:ln w="15875">
              <a:solidFill>
                <a:schemeClr val="tx1"/>
              </a:solidFill>
              <a:round/>
              <a:headEnd/>
              <a:tailEnd/>
            </a:ln>
            <a:effectLst/>
          </p:spPr>
          <p:txBody>
            <a:bodyPr/>
            <a:lstStyle/>
            <a:p>
              <a:endParaRPr lang="en-US"/>
            </a:p>
          </p:txBody>
        </p:sp>
        <p:sp>
          <p:nvSpPr>
            <p:cNvPr id="868365" name="Line 13"/>
            <p:cNvSpPr>
              <a:spLocks noChangeShapeType="1"/>
            </p:cNvSpPr>
            <p:nvPr/>
          </p:nvSpPr>
          <p:spPr bwMode="auto">
            <a:xfrm>
              <a:off x="4679" y="1508"/>
              <a:ext cx="397" cy="0"/>
            </a:xfrm>
            <a:prstGeom prst="line">
              <a:avLst/>
            </a:prstGeom>
            <a:noFill/>
            <a:ln w="15875">
              <a:solidFill>
                <a:schemeClr val="tx1"/>
              </a:solidFill>
              <a:round/>
              <a:headEnd/>
              <a:tailEnd/>
            </a:ln>
            <a:effectLst/>
          </p:spPr>
          <p:txBody>
            <a:bodyPr/>
            <a:lstStyle/>
            <a:p>
              <a:endParaRPr lang="en-US"/>
            </a:p>
          </p:txBody>
        </p:sp>
        <p:sp>
          <p:nvSpPr>
            <p:cNvPr id="868366" name="Line 14"/>
            <p:cNvSpPr>
              <a:spLocks noChangeShapeType="1"/>
            </p:cNvSpPr>
            <p:nvPr/>
          </p:nvSpPr>
          <p:spPr bwMode="auto">
            <a:xfrm>
              <a:off x="5193" y="1496"/>
              <a:ext cx="397" cy="0"/>
            </a:xfrm>
            <a:prstGeom prst="line">
              <a:avLst/>
            </a:prstGeom>
            <a:noFill/>
            <a:ln w="15875">
              <a:solidFill>
                <a:schemeClr val="tx1"/>
              </a:solidFill>
              <a:round/>
              <a:headEnd/>
              <a:tailEnd/>
            </a:ln>
            <a:effectLst/>
          </p:spPr>
          <p:txBody>
            <a:bodyPr/>
            <a:lstStyle/>
            <a:p>
              <a:endParaRPr lang="en-US"/>
            </a:p>
          </p:txBody>
        </p:sp>
        <p:sp>
          <p:nvSpPr>
            <p:cNvPr id="868367" name="Line 15"/>
            <p:cNvSpPr>
              <a:spLocks noChangeShapeType="1"/>
            </p:cNvSpPr>
            <p:nvPr/>
          </p:nvSpPr>
          <p:spPr bwMode="auto">
            <a:xfrm flipV="1">
              <a:off x="3190" y="1480"/>
              <a:ext cx="0" cy="248"/>
            </a:xfrm>
            <a:prstGeom prst="line">
              <a:avLst/>
            </a:prstGeom>
            <a:noFill/>
            <a:ln w="22225">
              <a:solidFill>
                <a:schemeClr val="tx1"/>
              </a:solidFill>
              <a:round/>
              <a:headEnd/>
              <a:tailEnd type="triangle" w="lg" len="lg"/>
            </a:ln>
            <a:effectLst/>
          </p:spPr>
          <p:txBody>
            <a:bodyPr/>
            <a:lstStyle/>
            <a:p>
              <a:endParaRPr lang="en-US"/>
            </a:p>
          </p:txBody>
        </p:sp>
        <p:sp>
          <p:nvSpPr>
            <p:cNvPr id="868368" name="Line 16"/>
            <p:cNvSpPr>
              <a:spLocks noChangeShapeType="1"/>
            </p:cNvSpPr>
            <p:nvPr/>
          </p:nvSpPr>
          <p:spPr bwMode="auto">
            <a:xfrm flipV="1">
              <a:off x="3719" y="1322"/>
              <a:ext cx="0" cy="248"/>
            </a:xfrm>
            <a:prstGeom prst="line">
              <a:avLst/>
            </a:prstGeom>
            <a:noFill/>
            <a:ln w="22225">
              <a:solidFill>
                <a:schemeClr val="tx1"/>
              </a:solidFill>
              <a:round/>
              <a:headEnd/>
              <a:tailEnd type="triangle" w="lg" len="lg"/>
            </a:ln>
            <a:effectLst/>
          </p:spPr>
          <p:txBody>
            <a:bodyPr/>
            <a:lstStyle/>
            <a:p>
              <a:endParaRPr lang="en-US"/>
            </a:p>
          </p:txBody>
        </p:sp>
        <p:sp>
          <p:nvSpPr>
            <p:cNvPr id="868369" name="Line 17"/>
            <p:cNvSpPr>
              <a:spLocks noChangeShapeType="1"/>
            </p:cNvSpPr>
            <p:nvPr/>
          </p:nvSpPr>
          <p:spPr bwMode="auto">
            <a:xfrm flipV="1">
              <a:off x="4257" y="1192"/>
              <a:ext cx="0" cy="248"/>
            </a:xfrm>
            <a:prstGeom prst="line">
              <a:avLst/>
            </a:prstGeom>
            <a:noFill/>
            <a:ln w="22225">
              <a:solidFill>
                <a:schemeClr val="tx1"/>
              </a:solidFill>
              <a:round/>
              <a:headEnd/>
              <a:tailEnd type="triangle" w="lg" len="lg"/>
            </a:ln>
            <a:effectLst/>
          </p:spPr>
          <p:txBody>
            <a:bodyPr/>
            <a:lstStyle/>
            <a:p>
              <a:endParaRPr lang="en-US"/>
            </a:p>
          </p:txBody>
        </p:sp>
        <p:sp>
          <p:nvSpPr>
            <p:cNvPr id="868370" name="Line 18"/>
            <p:cNvSpPr>
              <a:spLocks noChangeShapeType="1"/>
            </p:cNvSpPr>
            <p:nvPr/>
          </p:nvSpPr>
          <p:spPr bwMode="auto">
            <a:xfrm flipV="1">
              <a:off x="4765" y="1192"/>
              <a:ext cx="0" cy="248"/>
            </a:xfrm>
            <a:prstGeom prst="line">
              <a:avLst/>
            </a:prstGeom>
            <a:noFill/>
            <a:ln w="22225">
              <a:solidFill>
                <a:schemeClr val="tx1"/>
              </a:solidFill>
              <a:round/>
              <a:headEnd/>
              <a:tailEnd type="triangle" w="lg" len="lg"/>
            </a:ln>
            <a:effectLst/>
          </p:spPr>
          <p:txBody>
            <a:bodyPr/>
            <a:lstStyle/>
            <a:p>
              <a:endParaRPr lang="en-US"/>
            </a:p>
          </p:txBody>
        </p:sp>
        <p:sp>
          <p:nvSpPr>
            <p:cNvPr id="868371" name="Line 19"/>
            <p:cNvSpPr>
              <a:spLocks noChangeShapeType="1"/>
            </p:cNvSpPr>
            <p:nvPr/>
          </p:nvSpPr>
          <p:spPr bwMode="auto">
            <a:xfrm flipV="1">
              <a:off x="3379" y="1452"/>
              <a:ext cx="0" cy="248"/>
            </a:xfrm>
            <a:prstGeom prst="line">
              <a:avLst/>
            </a:prstGeom>
            <a:noFill/>
            <a:ln w="22225">
              <a:solidFill>
                <a:schemeClr val="tx1"/>
              </a:solidFill>
              <a:round/>
              <a:headEnd type="triangle" w="lg" len="lg"/>
              <a:tailEnd type="none" w="lg" len="lg"/>
            </a:ln>
            <a:effectLst/>
          </p:spPr>
          <p:txBody>
            <a:bodyPr/>
            <a:lstStyle/>
            <a:p>
              <a:endParaRPr lang="en-US"/>
            </a:p>
          </p:txBody>
        </p:sp>
        <p:sp>
          <p:nvSpPr>
            <p:cNvPr id="868373" name="Text Box 21"/>
            <p:cNvSpPr txBox="1">
              <a:spLocks noChangeArrowheads="1"/>
            </p:cNvSpPr>
            <p:nvPr/>
          </p:nvSpPr>
          <p:spPr bwMode="auto">
            <a:xfrm>
              <a:off x="3193" y="1752"/>
              <a:ext cx="234" cy="192"/>
            </a:xfrm>
            <a:prstGeom prst="rect">
              <a:avLst/>
            </a:prstGeom>
            <a:noFill/>
            <a:ln w="9525">
              <a:noFill/>
              <a:miter lim="800000"/>
              <a:headEnd/>
              <a:tailEnd/>
            </a:ln>
            <a:effectLst/>
          </p:spPr>
          <p:txBody>
            <a:bodyPr wrap="none">
              <a:spAutoFit/>
            </a:bodyPr>
            <a:lstStyle/>
            <a:p>
              <a:r>
                <a:rPr lang="en-US" sz="1400" i="1"/>
                <a:t>1s</a:t>
              </a:r>
            </a:p>
          </p:txBody>
        </p:sp>
        <p:sp>
          <p:nvSpPr>
            <p:cNvPr id="868374" name="Text Box 22"/>
            <p:cNvSpPr txBox="1">
              <a:spLocks noChangeArrowheads="1"/>
            </p:cNvSpPr>
            <p:nvPr/>
          </p:nvSpPr>
          <p:spPr bwMode="auto">
            <a:xfrm>
              <a:off x="3686" y="1619"/>
              <a:ext cx="234" cy="192"/>
            </a:xfrm>
            <a:prstGeom prst="rect">
              <a:avLst/>
            </a:prstGeom>
            <a:noFill/>
            <a:ln w="9525">
              <a:noFill/>
              <a:miter lim="800000"/>
              <a:headEnd/>
              <a:tailEnd/>
            </a:ln>
            <a:effectLst/>
          </p:spPr>
          <p:txBody>
            <a:bodyPr wrap="none">
              <a:spAutoFit/>
            </a:bodyPr>
            <a:lstStyle/>
            <a:p>
              <a:r>
                <a:rPr lang="en-US" sz="1400" i="1"/>
                <a:t>2s</a:t>
              </a:r>
            </a:p>
          </p:txBody>
        </p:sp>
        <p:sp>
          <p:nvSpPr>
            <p:cNvPr id="868375" name="Text Box 23"/>
            <p:cNvSpPr txBox="1">
              <a:spLocks noChangeArrowheads="1"/>
            </p:cNvSpPr>
            <p:nvPr/>
          </p:nvSpPr>
          <p:spPr bwMode="auto">
            <a:xfrm>
              <a:off x="4744" y="1489"/>
              <a:ext cx="240" cy="192"/>
            </a:xfrm>
            <a:prstGeom prst="rect">
              <a:avLst/>
            </a:prstGeom>
            <a:noFill/>
            <a:ln w="9525">
              <a:noFill/>
              <a:miter lim="800000"/>
              <a:headEnd/>
              <a:tailEnd/>
            </a:ln>
            <a:effectLst/>
          </p:spPr>
          <p:txBody>
            <a:bodyPr wrap="none">
              <a:spAutoFit/>
            </a:bodyPr>
            <a:lstStyle/>
            <a:p>
              <a:r>
                <a:rPr lang="en-US" sz="1400" i="1"/>
                <a:t>2p</a:t>
              </a:r>
            </a:p>
          </p:txBody>
        </p:sp>
      </p:grpSp>
      <p:sp>
        <p:nvSpPr>
          <p:cNvPr id="868394" name="Line 42"/>
          <p:cNvSpPr>
            <a:spLocks noChangeShapeType="1"/>
          </p:cNvSpPr>
          <p:nvPr/>
        </p:nvSpPr>
        <p:spPr bwMode="auto">
          <a:xfrm flipV="1">
            <a:off x="6189663" y="2098675"/>
            <a:ext cx="0" cy="393700"/>
          </a:xfrm>
          <a:prstGeom prst="line">
            <a:avLst/>
          </a:prstGeom>
          <a:noFill/>
          <a:ln w="22225">
            <a:solidFill>
              <a:srgbClr val="FF0000"/>
            </a:solidFill>
            <a:round/>
            <a:headEnd type="triangle" w="lg" len="lg"/>
            <a:tailEnd type="none" w="lg" len="lg"/>
          </a:ln>
          <a:effectLst/>
        </p:spPr>
        <p:txBody>
          <a:bodyPr/>
          <a:lstStyle/>
          <a:p>
            <a:endParaRPr lang="en-US"/>
          </a:p>
        </p:txBody>
      </p:sp>
      <p:sp>
        <p:nvSpPr>
          <p:cNvPr id="868395" name="Line 43"/>
          <p:cNvSpPr>
            <a:spLocks noChangeShapeType="1"/>
          </p:cNvSpPr>
          <p:nvPr/>
        </p:nvSpPr>
        <p:spPr bwMode="auto">
          <a:xfrm flipV="1">
            <a:off x="8367713" y="1898650"/>
            <a:ext cx="0" cy="393700"/>
          </a:xfrm>
          <a:prstGeom prst="line">
            <a:avLst/>
          </a:prstGeom>
          <a:noFill/>
          <a:ln w="22225">
            <a:solidFill>
              <a:schemeClr val="tx1"/>
            </a:solidFill>
            <a:round/>
            <a:headEnd/>
            <a:tailEnd type="triangle" w="lg" len="lg"/>
          </a:ln>
          <a:effectLst/>
        </p:spPr>
        <p:txBody>
          <a:bodyPr/>
          <a:lstStyle/>
          <a:p>
            <a:endParaRPr lang="en-US"/>
          </a:p>
        </p:txBody>
      </p:sp>
      <p:grpSp>
        <p:nvGrpSpPr>
          <p:cNvPr id="868428" name="Group 76"/>
          <p:cNvGrpSpPr>
            <a:grpSpLocks/>
          </p:cNvGrpSpPr>
          <p:nvPr/>
        </p:nvGrpSpPr>
        <p:grpSpPr bwMode="auto">
          <a:xfrm>
            <a:off x="4957763" y="4475163"/>
            <a:ext cx="3957637" cy="1195387"/>
            <a:chOff x="3123" y="2819"/>
            <a:chExt cx="2493" cy="753"/>
          </a:xfrm>
        </p:grpSpPr>
        <p:sp>
          <p:nvSpPr>
            <p:cNvPr id="868392" name="Line 40"/>
            <p:cNvSpPr>
              <a:spLocks noChangeShapeType="1"/>
            </p:cNvSpPr>
            <p:nvPr/>
          </p:nvSpPr>
          <p:spPr bwMode="auto">
            <a:xfrm flipV="1">
              <a:off x="5331" y="2819"/>
              <a:ext cx="0" cy="248"/>
            </a:xfrm>
            <a:prstGeom prst="line">
              <a:avLst/>
            </a:prstGeom>
            <a:noFill/>
            <a:ln w="22225">
              <a:solidFill>
                <a:schemeClr val="tx1"/>
              </a:solidFill>
              <a:round/>
              <a:headEnd/>
              <a:tailEnd type="triangle" w="lg" len="lg"/>
            </a:ln>
            <a:effectLst/>
          </p:spPr>
          <p:txBody>
            <a:bodyPr/>
            <a:lstStyle/>
            <a:p>
              <a:endParaRPr lang="en-US"/>
            </a:p>
          </p:txBody>
        </p:sp>
        <p:sp>
          <p:nvSpPr>
            <p:cNvPr id="868397" name="Line 45"/>
            <p:cNvSpPr>
              <a:spLocks noChangeShapeType="1"/>
            </p:cNvSpPr>
            <p:nvPr/>
          </p:nvSpPr>
          <p:spPr bwMode="auto">
            <a:xfrm>
              <a:off x="3123" y="3393"/>
              <a:ext cx="397" cy="0"/>
            </a:xfrm>
            <a:prstGeom prst="line">
              <a:avLst/>
            </a:prstGeom>
            <a:noFill/>
            <a:ln w="15875">
              <a:solidFill>
                <a:schemeClr val="tx1"/>
              </a:solidFill>
              <a:round/>
              <a:headEnd/>
              <a:tailEnd/>
            </a:ln>
            <a:effectLst/>
          </p:spPr>
          <p:txBody>
            <a:bodyPr/>
            <a:lstStyle/>
            <a:p>
              <a:endParaRPr lang="en-US"/>
            </a:p>
          </p:txBody>
        </p:sp>
        <p:sp>
          <p:nvSpPr>
            <p:cNvPr id="868398" name="Line 46"/>
            <p:cNvSpPr>
              <a:spLocks noChangeShapeType="1"/>
            </p:cNvSpPr>
            <p:nvPr/>
          </p:nvSpPr>
          <p:spPr bwMode="auto">
            <a:xfrm>
              <a:off x="3665" y="3260"/>
              <a:ext cx="397" cy="0"/>
            </a:xfrm>
            <a:prstGeom prst="line">
              <a:avLst/>
            </a:prstGeom>
            <a:noFill/>
            <a:ln w="15875">
              <a:solidFill>
                <a:schemeClr val="tx1"/>
              </a:solidFill>
              <a:round/>
              <a:headEnd/>
              <a:tailEnd/>
            </a:ln>
            <a:effectLst/>
          </p:spPr>
          <p:txBody>
            <a:bodyPr/>
            <a:lstStyle/>
            <a:p>
              <a:endParaRPr lang="en-US"/>
            </a:p>
          </p:txBody>
        </p:sp>
        <p:sp>
          <p:nvSpPr>
            <p:cNvPr id="868399" name="Line 47"/>
            <p:cNvSpPr>
              <a:spLocks noChangeShapeType="1"/>
            </p:cNvSpPr>
            <p:nvPr/>
          </p:nvSpPr>
          <p:spPr bwMode="auto">
            <a:xfrm>
              <a:off x="4192" y="3136"/>
              <a:ext cx="397" cy="0"/>
            </a:xfrm>
            <a:prstGeom prst="line">
              <a:avLst/>
            </a:prstGeom>
            <a:noFill/>
            <a:ln w="15875">
              <a:solidFill>
                <a:schemeClr val="tx1"/>
              </a:solidFill>
              <a:round/>
              <a:headEnd/>
              <a:tailEnd/>
            </a:ln>
            <a:effectLst/>
          </p:spPr>
          <p:txBody>
            <a:bodyPr/>
            <a:lstStyle/>
            <a:p>
              <a:endParaRPr lang="en-US"/>
            </a:p>
          </p:txBody>
        </p:sp>
        <p:sp>
          <p:nvSpPr>
            <p:cNvPr id="868400" name="Line 48"/>
            <p:cNvSpPr>
              <a:spLocks noChangeShapeType="1"/>
            </p:cNvSpPr>
            <p:nvPr/>
          </p:nvSpPr>
          <p:spPr bwMode="auto">
            <a:xfrm>
              <a:off x="4705" y="3136"/>
              <a:ext cx="397" cy="0"/>
            </a:xfrm>
            <a:prstGeom prst="line">
              <a:avLst/>
            </a:prstGeom>
            <a:noFill/>
            <a:ln w="15875">
              <a:solidFill>
                <a:schemeClr val="tx1"/>
              </a:solidFill>
              <a:round/>
              <a:headEnd/>
              <a:tailEnd/>
            </a:ln>
            <a:effectLst/>
          </p:spPr>
          <p:txBody>
            <a:bodyPr/>
            <a:lstStyle/>
            <a:p>
              <a:endParaRPr lang="en-US"/>
            </a:p>
          </p:txBody>
        </p:sp>
        <p:sp>
          <p:nvSpPr>
            <p:cNvPr id="868401" name="Line 49"/>
            <p:cNvSpPr>
              <a:spLocks noChangeShapeType="1"/>
            </p:cNvSpPr>
            <p:nvPr/>
          </p:nvSpPr>
          <p:spPr bwMode="auto">
            <a:xfrm>
              <a:off x="5219" y="3124"/>
              <a:ext cx="397" cy="0"/>
            </a:xfrm>
            <a:prstGeom prst="line">
              <a:avLst/>
            </a:prstGeom>
            <a:noFill/>
            <a:ln w="15875">
              <a:solidFill>
                <a:schemeClr val="tx1"/>
              </a:solidFill>
              <a:round/>
              <a:headEnd/>
              <a:tailEnd/>
            </a:ln>
            <a:effectLst/>
          </p:spPr>
          <p:txBody>
            <a:bodyPr/>
            <a:lstStyle/>
            <a:p>
              <a:endParaRPr lang="en-US"/>
            </a:p>
          </p:txBody>
        </p:sp>
        <p:sp>
          <p:nvSpPr>
            <p:cNvPr id="868402" name="Line 50"/>
            <p:cNvSpPr>
              <a:spLocks noChangeShapeType="1"/>
            </p:cNvSpPr>
            <p:nvPr/>
          </p:nvSpPr>
          <p:spPr bwMode="auto">
            <a:xfrm flipV="1">
              <a:off x="3216" y="3108"/>
              <a:ext cx="0" cy="248"/>
            </a:xfrm>
            <a:prstGeom prst="line">
              <a:avLst/>
            </a:prstGeom>
            <a:noFill/>
            <a:ln w="22225">
              <a:solidFill>
                <a:schemeClr val="tx1"/>
              </a:solidFill>
              <a:round/>
              <a:headEnd/>
              <a:tailEnd type="triangle" w="lg" len="lg"/>
            </a:ln>
            <a:effectLst/>
          </p:spPr>
          <p:txBody>
            <a:bodyPr/>
            <a:lstStyle/>
            <a:p>
              <a:endParaRPr lang="en-US"/>
            </a:p>
          </p:txBody>
        </p:sp>
        <p:sp>
          <p:nvSpPr>
            <p:cNvPr id="868403" name="Line 51"/>
            <p:cNvSpPr>
              <a:spLocks noChangeShapeType="1"/>
            </p:cNvSpPr>
            <p:nvPr/>
          </p:nvSpPr>
          <p:spPr bwMode="auto">
            <a:xfrm flipV="1">
              <a:off x="3745" y="2950"/>
              <a:ext cx="0" cy="248"/>
            </a:xfrm>
            <a:prstGeom prst="line">
              <a:avLst/>
            </a:prstGeom>
            <a:noFill/>
            <a:ln w="22225">
              <a:solidFill>
                <a:schemeClr val="tx1"/>
              </a:solidFill>
              <a:round/>
              <a:headEnd/>
              <a:tailEnd type="triangle" w="lg" len="lg"/>
            </a:ln>
            <a:effectLst/>
          </p:spPr>
          <p:txBody>
            <a:bodyPr/>
            <a:lstStyle/>
            <a:p>
              <a:endParaRPr lang="en-US"/>
            </a:p>
          </p:txBody>
        </p:sp>
        <p:sp>
          <p:nvSpPr>
            <p:cNvPr id="868404" name="Line 52"/>
            <p:cNvSpPr>
              <a:spLocks noChangeShapeType="1"/>
            </p:cNvSpPr>
            <p:nvPr/>
          </p:nvSpPr>
          <p:spPr bwMode="auto">
            <a:xfrm flipV="1">
              <a:off x="4283" y="2820"/>
              <a:ext cx="0" cy="248"/>
            </a:xfrm>
            <a:prstGeom prst="line">
              <a:avLst/>
            </a:prstGeom>
            <a:noFill/>
            <a:ln w="22225">
              <a:solidFill>
                <a:schemeClr val="tx1"/>
              </a:solidFill>
              <a:round/>
              <a:headEnd/>
              <a:tailEnd type="triangle" w="lg" len="lg"/>
            </a:ln>
            <a:effectLst/>
          </p:spPr>
          <p:txBody>
            <a:bodyPr/>
            <a:lstStyle/>
            <a:p>
              <a:endParaRPr lang="en-US"/>
            </a:p>
          </p:txBody>
        </p:sp>
        <p:sp>
          <p:nvSpPr>
            <p:cNvPr id="868405" name="Line 53"/>
            <p:cNvSpPr>
              <a:spLocks noChangeShapeType="1"/>
            </p:cNvSpPr>
            <p:nvPr/>
          </p:nvSpPr>
          <p:spPr bwMode="auto">
            <a:xfrm flipV="1">
              <a:off x="4791" y="2820"/>
              <a:ext cx="0" cy="248"/>
            </a:xfrm>
            <a:prstGeom prst="line">
              <a:avLst/>
            </a:prstGeom>
            <a:noFill/>
            <a:ln w="22225">
              <a:solidFill>
                <a:schemeClr val="tx1"/>
              </a:solidFill>
              <a:round/>
              <a:headEnd/>
              <a:tailEnd type="triangle" w="lg" len="lg"/>
            </a:ln>
            <a:effectLst/>
          </p:spPr>
          <p:txBody>
            <a:bodyPr/>
            <a:lstStyle/>
            <a:p>
              <a:endParaRPr lang="en-US"/>
            </a:p>
          </p:txBody>
        </p:sp>
        <p:sp>
          <p:nvSpPr>
            <p:cNvPr id="868406" name="Line 54"/>
            <p:cNvSpPr>
              <a:spLocks noChangeShapeType="1"/>
            </p:cNvSpPr>
            <p:nvPr/>
          </p:nvSpPr>
          <p:spPr bwMode="auto">
            <a:xfrm flipV="1">
              <a:off x="3405" y="3080"/>
              <a:ext cx="0" cy="248"/>
            </a:xfrm>
            <a:prstGeom prst="line">
              <a:avLst/>
            </a:prstGeom>
            <a:noFill/>
            <a:ln w="22225">
              <a:solidFill>
                <a:schemeClr val="tx1"/>
              </a:solidFill>
              <a:round/>
              <a:headEnd type="triangle" w="lg" len="lg"/>
              <a:tailEnd type="none" w="lg" len="lg"/>
            </a:ln>
            <a:effectLst/>
          </p:spPr>
          <p:txBody>
            <a:bodyPr/>
            <a:lstStyle/>
            <a:p>
              <a:endParaRPr lang="en-US"/>
            </a:p>
          </p:txBody>
        </p:sp>
        <p:sp>
          <p:nvSpPr>
            <p:cNvPr id="868407" name="Text Box 55"/>
            <p:cNvSpPr txBox="1">
              <a:spLocks noChangeArrowheads="1"/>
            </p:cNvSpPr>
            <p:nvPr/>
          </p:nvSpPr>
          <p:spPr bwMode="auto">
            <a:xfrm>
              <a:off x="3219" y="3380"/>
              <a:ext cx="234" cy="192"/>
            </a:xfrm>
            <a:prstGeom prst="rect">
              <a:avLst/>
            </a:prstGeom>
            <a:noFill/>
            <a:ln w="9525">
              <a:noFill/>
              <a:miter lim="800000"/>
              <a:headEnd/>
              <a:tailEnd/>
            </a:ln>
            <a:effectLst/>
          </p:spPr>
          <p:txBody>
            <a:bodyPr wrap="none">
              <a:spAutoFit/>
            </a:bodyPr>
            <a:lstStyle/>
            <a:p>
              <a:r>
                <a:rPr lang="en-US" sz="1400" i="1"/>
                <a:t>1s</a:t>
              </a:r>
            </a:p>
          </p:txBody>
        </p:sp>
        <p:sp>
          <p:nvSpPr>
            <p:cNvPr id="868408" name="Text Box 56"/>
            <p:cNvSpPr txBox="1">
              <a:spLocks noChangeArrowheads="1"/>
            </p:cNvSpPr>
            <p:nvPr/>
          </p:nvSpPr>
          <p:spPr bwMode="auto">
            <a:xfrm>
              <a:off x="3712" y="3247"/>
              <a:ext cx="234" cy="192"/>
            </a:xfrm>
            <a:prstGeom prst="rect">
              <a:avLst/>
            </a:prstGeom>
            <a:noFill/>
            <a:ln w="9525">
              <a:noFill/>
              <a:miter lim="800000"/>
              <a:headEnd/>
              <a:tailEnd/>
            </a:ln>
            <a:effectLst/>
          </p:spPr>
          <p:txBody>
            <a:bodyPr wrap="none">
              <a:spAutoFit/>
            </a:bodyPr>
            <a:lstStyle/>
            <a:p>
              <a:r>
                <a:rPr lang="en-US" sz="1400" i="1"/>
                <a:t>2s</a:t>
              </a:r>
            </a:p>
          </p:txBody>
        </p:sp>
        <p:sp>
          <p:nvSpPr>
            <p:cNvPr id="868409" name="Text Box 57"/>
            <p:cNvSpPr txBox="1">
              <a:spLocks noChangeArrowheads="1"/>
            </p:cNvSpPr>
            <p:nvPr/>
          </p:nvSpPr>
          <p:spPr bwMode="auto">
            <a:xfrm>
              <a:off x="4770" y="3117"/>
              <a:ext cx="240" cy="192"/>
            </a:xfrm>
            <a:prstGeom prst="rect">
              <a:avLst/>
            </a:prstGeom>
            <a:noFill/>
            <a:ln w="9525">
              <a:noFill/>
              <a:miter lim="800000"/>
              <a:headEnd/>
              <a:tailEnd/>
            </a:ln>
            <a:effectLst/>
          </p:spPr>
          <p:txBody>
            <a:bodyPr wrap="none">
              <a:spAutoFit/>
            </a:bodyPr>
            <a:lstStyle/>
            <a:p>
              <a:r>
                <a:rPr lang="en-US" sz="1400" i="1"/>
                <a:t>2p</a:t>
              </a:r>
            </a:p>
          </p:txBody>
        </p:sp>
      </p:grpSp>
      <p:grpSp>
        <p:nvGrpSpPr>
          <p:cNvPr id="868427" name="Group 75"/>
          <p:cNvGrpSpPr>
            <a:grpSpLocks/>
          </p:cNvGrpSpPr>
          <p:nvPr/>
        </p:nvGrpSpPr>
        <p:grpSpPr bwMode="auto">
          <a:xfrm>
            <a:off x="538163" y="4476750"/>
            <a:ext cx="3957637" cy="1193800"/>
            <a:chOff x="339" y="2820"/>
            <a:chExt cx="2493" cy="752"/>
          </a:xfrm>
        </p:grpSpPr>
        <p:sp>
          <p:nvSpPr>
            <p:cNvPr id="868377" name="Line 25"/>
            <p:cNvSpPr>
              <a:spLocks noChangeShapeType="1"/>
            </p:cNvSpPr>
            <p:nvPr/>
          </p:nvSpPr>
          <p:spPr bwMode="auto">
            <a:xfrm>
              <a:off x="339" y="3393"/>
              <a:ext cx="397" cy="0"/>
            </a:xfrm>
            <a:prstGeom prst="line">
              <a:avLst/>
            </a:prstGeom>
            <a:noFill/>
            <a:ln w="15875">
              <a:solidFill>
                <a:schemeClr val="tx1"/>
              </a:solidFill>
              <a:round/>
              <a:headEnd/>
              <a:tailEnd/>
            </a:ln>
            <a:effectLst/>
          </p:spPr>
          <p:txBody>
            <a:bodyPr/>
            <a:lstStyle/>
            <a:p>
              <a:endParaRPr lang="en-US"/>
            </a:p>
          </p:txBody>
        </p:sp>
        <p:sp>
          <p:nvSpPr>
            <p:cNvPr id="868378" name="Line 26"/>
            <p:cNvSpPr>
              <a:spLocks noChangeShapeType="1"/>
            </p:cNvSpPr>
            <p:nvPr/>
          </p:nvSpPr>
          <p:spPr bwMode="auto">
            <a:xfrm>
              <a:off x="881" y="3260"/>
              <a:ext cx="397" cy="0"/>
            </a:xfrm>
            <a:prstGeom prst="line">
              <a:avLst/>
            </a:prstGeom>
            <a:noFill/>
            <a:ln w="15875">
              <a:solidFill>
                <a:schemeClr val="tx1"/>
              </a:solidFill>
              <a:round/>
              <a:headEnd/>
              <a:tailEnd/>
            </a:ln>
            <a:effectLst/>
          </p:spPr>
          <p:txBody>
            <a:bodyPr/>
            <a:lstStyle/>
            <a:p>
              <a:endParaRPr lang="en-US"/>
            </a:p>
          </p:txBody>
        </p:sp>
        <p:sp>
          <p:nvSpPr>
            <p:cNvPr id="868379" name="Line 27"/>
            <p:cNvSpPr>
              <a:spLocks noChangeShapeType="1"/>
            </p:cNvSpPr>
            <p:nvPr/>
          </p:nvSpPr>
          <p:spPr bwMode="auto">
            <a:xfrm>
              <a:off x="1408" y="3136"/>
              <a:ext cx="397" cy="0"/>
            </a:xfrm>
            <a:prstGeom prst="line">
              <a:avLst/>
            </a:prstGeom>
            <a:noFill/>
            <a:ln w="15875">
              <a:solidFill>
                <a:schemeClr val="tx1"/>
              </a:solidFill>
              <a:round/>
              <a:headEnd/>
              <a:tailEnd/>
            </a:ln>
            <a:effectLst/>
          </p:spPr>
          <p:txBody>
            <a:bodyPr/>
            <a:lstStyle/>
            <a:p>
              <a:endParaRPr lang="en-US"/>
            </a:p>
          </p:txBody>
        </p:sp>
        <p:sp>
          <p:nvSpPr>
            <p:cNvPr id="868380" name="Line 28"/>
            <p:cNvSpPr>
              <a:spLocks noChangeShapeType="1"/>
            </p:cNvSpPr>
            <p:nvPr/>
          </p:nvSpPr>
          <p:spPr bwMode="auto">
            <a:xfrm>
              <a:off x="1921" y="3136"/>
              <a:ext cx="397" cy="0"/>
            </a:xfrm>
            <a:prstGeom prst="line">
              <a:avLst/>
            </a:prstGeom>
            <a:noFill/>
            <a:ln w="15875">
              <a:solidFill>
                <a:schemeClr val="tx1"/>
              </a:solidFill>
              <a:round/>
              <a:headEnd/>
              <a:tailEnd/>
            </a:ln>
            <a:effectLst/>
          </p:spPr>
          <p:txBody>
            <a:bodyPr/>
            <a:lstStyle/>
            <a:p>
              <a:endParaRPr lang="en-US"/>
            </a:p>
          </p:txBody>
        </p:sp>
        <p:sp>
          <p:nvSpPr>
            <p:cNvPr id="868381" name="Line 29"/>
            <p:cNvSpPr>
              <a:spLocks noChangeShapeType="1"/>
            </p:cNvSpPr>
            <p:nvPr/>
          </p:nvSpPr>
          <p:spPr bwMode="auto">
            <a:xfrm>
              <a:off x="2435" y="3124"/>
              <a:ext cx="397" cy="0"/>
            </a:xfrm>
            <a:prstGeom prst="line">
              <a:avLst/>
            </a:prstGeom>
            <a:noFill/>
            <a:ln w="15875">
              <a:solidFill>
                <a:schemeClr val="tx1"/>
              </a:solidFill>
              <a:round/>
              <a:headEnd/>
              <a:tailEnd/>
            </a:ln>
            <a:effectLst/>
          </p:spPr>
          <p:txBody>
            <a:bodyPr/>
            <a:lstStyle/>
            <a:p>
              <a:endParaRPr lang="en-US"/>
            </a:p>
          </p:txBody>
        </p:sp>
        <p:sp>
          <p:nvSpPr>
            <p:cNvPr id="868382" name="Line 30"/>
            <p:cNvSpPr>
              <a:spLocks noChangeShapeType="1"/>
            </p:cNvSpPr>
            <p:nvPr/>
          </p:nvSpPr>
          <p:spPr bwMode="auto">
            <a:xfrm flipV="1">
              <a:off x="432" y="3108"/>
              <a:ext cx="0" cy="248"/>
            </a:xfrm>
            <a:prstGeom prst="line">
              <a:avLst/>
            </a:prstGeom>
            <a:noFill/>
            <a:ln w="22225">
              <a:solidFill>
                <a:schemeClr val="tx1"/>
              </a:solidFill>
              <a:round/>
              <a:headEnd/>
              <a:tailEnd type="triangle" w="lg" len="lg"/>
            </a:ln>
            <a:effectLst/>
          </p:spPr>
          <p:txBody>
            <a:bodyPr/>
            <a:lstStyle/>
            <a:p>
              <a:endParaRPr lang="en-US"/>
            </a:p>
          </p:txBody>
        </p:sp>
        <p:sp>
          <p:nvSpPr>
            <p:cNvPr id="868383" name="Line 31"/>
            <p:cNvSpPr>
              <a:spLocks noChangeShapeType="1"/>
            </p:cNvSpPr>
            <p:nvPr/>
          </p:nvSpPr>
          <p:spPr bwMode="auto">
            <a:xfrm flipV="1">
              <a:off x="961" y="2950"/>
              <a:ext cx="0" cy="248"/>
            </a:xfrm>
            <a:prstGeom prst="line">
              <a:avLst/>
            </a:prstGeom>
            <a:noFill/>
            <a:ln w="22225">
              <a:solidFill>
                <a:schemeClr val="tx1"/>
              </a:solidFill>
              <a:round/>
              <a:headEnd/>
              <a:tailEnd type="triangle" w="lg" len="lg"/>
            </a:ln>
            <a:effectLst/>
          </p:spPr>
          <p:txBody>
            <a:bodyPr/>
            <a:lstStyle/>
            <a:p>
              <a:endParaRPr lang="en-US"/>
            </a:p>
          </p:txBody>
        </p:sp>
        <p:sp>
          <p:nvSpPr>
            <p:cNvPr id="868384" name="Line 32"/>
            <p:cNvSpPr>
              <a:spLocks noChangeShapeType="1"/>
            </p:cNvSpPr>
            <p:nvPr/>
          </p:nvSpPr>
          <p:spPr bwMode="auto">
            <a:xfrm flipV="1">
              <a:off x="1499" y="2820"/>
              <a:ext cx="0" cy="248"/>
            </a:xfrm>
            <a:prstGeom prst="line">
              <a:avLst/>
            </a:prstGeom>
            <a:noFill/>
            <a:ln w="22225">
              <a:solidFill>
                <a:schemeClr val="tx1"/>
              </a:solidFill>
              <a:round/>
              <a:headEnd/>
              <a:tailEnd type="triangle" w="lg" len="lg"/>
            </a:ln>
            <a:effectLst/>
          </p:spPr>
          <p:txBody>
            <a:bodyPr/>
            <a:lstStyle/>
            <a:p>
              <a:endParaRPr lang="en-US"/>
            </a:p>
          </p:txBody>
        </p:sp>
        <p:sp>
          <p:nvSpPr>
            <p:cNvPr id="868385" name="Line 33"/>
            <p:cNvSpPr>
              <a:spLocks noChangeShapeType="1"/>
            </p:cNvSpPr>
            <p:nvPr/>
          </p:nvSpPr>
          <p:spPr bwMode="auto">
            <a:xfrm flipV="1">
              <a:off x="2007" y="2820"/>
              <a:ext cx="0" cy="248"/>
            </a:xfrm>
            <a:prstGeom prst="line">
              <a:avLst/>
            </a:prstGeom>
            <a:noFill/>
            <a:ln w="22225">
              <a:solidFill>
                <a:schemeClr val="tx1"/>
              </a:solidFill>
              <a:round/>
              <a:headEnd/>
              <a:tailEnd type="triangle" w="lg" len="lg"/>
            </a:ln>
            <a:effectLst/>
          </p:spPr>
          <p:txBody>
            <a:bodyPr/>
            <a:lstStyle/>
            <a:p>
              <a:endParaRPr lang="en-US"/>
            </a:p>
          </p:txBody>
        </p:sp>
        <p:sp>
          <p:nvSpPr>
            <p:cNvPr id="868386" name="Line 34"/>
            <p:cNvSpPr>
              <a:spLocks noChangeShapeType="1"/>
            </p:cNvSpPr>
            <p:nvPr/>
          </p:nvSpPr>
          <p:spPr bwMode="auto">
            <a:xfrm flipV="1">
              <a:off x="621" y="3080"/>
              <a:ext cx="0" cy="248"/>
            </a:xfrm>
            <a:prstGeom prst="line">
              <a:avLst/>
            </a:prstGeom>
            <a:noFill/>
            <a:ln w="22225">
              <a:solidFill>
                <a:schemeClr val="tx1"/>
              </a:solidFill>
              <a:round/>
              <a:headEnd type="triangle" w="lg" len="lg"/>
              <a:tailEnd type="none" w="lg" len="lg"/>
            </a:ln>
            <a:effectLst/>
          </p:spPr>
          <p:txBody>
            <a:bodyPr/>
            <a:lstStyle/>
            <a:p>
              <a:endParaRPr lang="en-US"/>
            </a:p>
          </p:txBody>
        </p:sp>
        <p:sp>
          <p:nvSpPr>
            <p:cNvPr id="868388" name="Text Box 36"/>
            <p:cNvSpPr txBox="1">
              <a:spLocks noChangeArrowheads="1"/>
            </p:cNvSpPr>
            <p:nvPr/>
          </p:nvSpPr>
          <p:spPr bwMode="auto">
            <a:xfrm>
              <a:off x="435" y="3380"/>
              <a:ext cx="234" cy="192"/>
            </a:xfrm>
            <a:prstGeom prst="rect">
              <a:avLst/>
            </a:prstGeom>
            <a:noFill/>
            <a:ln w="9525">
              <a:noFill/>
              <a:miter lim="800000"/>
              <a:headEnd/>
              <a:tailEnd/>
            </a:ln>
            <a:effectLst/>
          </p:spPr>
          <p:txBody>
            <a:bodyPr wrap="none">
              <a:spAutoFit/>
            </a:bodyPr>
            <a:lstStyle/>
            <a:p>
              <a:r>
                <a:rPr lang="en-US" sz="1400" i="1"/>
                <a:t>1s</a:t>
              </a:r>
            </a:p>
          </p:txBody>
        </p:sp>
        <p:sp>
          <p:nvSpPr>
            <p:cNvPr id="868389" name="Text Box 37"/>
            <p:cNvSpPr txBox="1">
              <a:spLocks noChangeArrowheads="1"/>
            </p:cNvSpPr>
            <p:nvPr/>
          </p:nvSpPr>
          <p:spPr bwMode="auto">
            <a:xfrm>
              <a:off x="928" y="3247"/>
              <a:ext cx="234" cy="192"/>
            </a:xfrm>
            <a:prstGeom prst="rect">
              <a:avLst/>
            </a:prstGeom>
            <a:noFill/>
            <a:ln w="9525">
              <a:noFill/>
              <a:miter lim="800000"/>
              <a:headEnd/>
              <a:tailEnd/>
            </a:ln>
            <a:effectLst/>
          </p:spPr>
          <p:txBody>
            <a:bodyPr wrap="none">
              <a:spAutoFit/>
            </a:bodyPr>
            <a:lstStyle/>
            <a:p>
              <a:r>
                <a:rPr lang="en-US" sz="1400" i="1"/>
                <a:t>2s</a:t>
              </a:r>
            </a:p>
          </p:txBody>
        </p:sp>
        <p:sp>
          <p:nvSpPr>
            <p:cNvPr id="868390" name="Text Box 38"/>
            <p:cNvSpPr txBox="1">
              <a:spLocks noChangeArrowheads="1"/>
            </p:cNvSpPr>
            <p:nvPr/>
          </p:nvSpPr>
          <p:spPr bwMode="auto">
            <a:xfrm>
              <a:off x="1986" y="3117"/>
              <a:ext cx="240" cy="192"/>
            </a:xfrm>
            <a:prstGeom prst="rect">
              <a:avLst/>
            </a:prstGeom>
            <a:noFill/>
            <a:ln w="9525">
              <a:noFill/>
              <a:miter lim="800000"/>
              <a:headEnd/>
              <a:tailEnd/>
            </a:ln>
            <a:effectLst/>
          </p:spPr>
          <p:txBody>
            <a:bodyPr wrap="none">
              <a:spAutoFit/>
            </a:bodyPr>
            <a:lstStyle/>
            <a:p>
              <a:r>
                <a:rPr lang="en-US" sz="1400" i="1"/>
                <a:t>2p</a:t>
              </a:r>
            </a:p>
          </p:txBody>
        </p:sp>
        <p:sp>
          <p:nvSpPr>
            <p:cNvPr id="868424" name="Line 72"/>
            <p:cNvSpPr>
              <a:spLocks noChangeShapeType="1"/>
            </p:cNvSpPr>
            <p:nvPr/>
          </p:nvSpPr>
          <p:spPr bwMode="auto">
            <a:xfrm flipV="1">
              <a:off x="1149" y="2948"/>
              <a:ext cx="0" cy="248"/>
            </a:xfrm>
            <a:prstGeom prst="line">
              <a:avLst/>
            </a:prstGeom>
            <a:noFill/>
            <a:ln w="22225">
              <a:solidFill>
                <a:schemeClr val="tx1"/>
              </a:solidFill>
              <a:round/>
              <a:headEnd type="triangle" w="lg" len="lg"/>
              <a:tailEnd type="none" w="lg" len="lg"/>
            </a:ln>
            <a:effectLst/>
          </p:spPr>
          <p:txBody>
            <a:bodyPr/>
            <a:lstStyle/>
            <a:p>
              <a:endParaRPr lang="en-US"/>
            </a:p>
          </p:txBody>
        </p:sp>
      </p:grpSp>
      <p:sp>
        <p:nvSpPr>
          <p:cNvPr id="868425" name="Text Box 73"/>
          <p:cNvSpPr txBox="1">
            <a:spLocks noChangeArrowheads="1"/>
          </p:cNvSpPr>
          <p:nvPr/>
        </p:nvSpPr>
        <p:spPr bwMode="auto">
          <a:xfrm>
            <a:off x="1219200" y="5973763"/>
            <a:ext cx="2406650" cy="366712"/>
          </a:xfrm>
          <a:prstGeom prst="rect">
            <a:avLst/>
          </a:prstGeom>
          <a:noFill/>
          <a:ln w="9525">
            <a:noFill/>
            <a:miter lim="800000"/>
            <a:headEnd/>
            <a:tailEnd/>
          </a:ln>
          <a:effectLst/>
        </p:spPr>
        <p:txBody>
          <a:bodyPr wrap="none">
            <a:spAutoFit/>
          </a:bodyPr>
          <a:lstStyle/>
          <a:p>
            <a:r>
              <a:rPr lang="en-US"/>
              <a:t>Non-hybridized orbital</a:t>
            </a:r>
          </a:p>
        </p:txBody>
      </p:sp>
      <p:sp>
        <p:nvSpPr>
          <p:cNvPr id="868426" name="Text Box 74"/>
          <p:cNvSpPr txBox="1">
            <a:spLocks noChangeArrowheads="1"/>
          </p:cNvSpPr>
          <p:nvPr/>
        </p:nvSpPr>
        <p:spPr bwMode="auto">
          <a:xfrm>
            <a:off x="5918200" y="5973763"/>
            <a:ext cx="1911350" cy="366712"/>
          </a:xfrm>
          <a:prstGeom prst="rect">
            <a:avLst/>
          </a:prstGeom>
          <a:noFill/>
          <a:ln w="9525">
            <a:noFill/>
            <a:miter lim="800000"/>
            <a:headEnd/>
            <a:tailEnd/>
          </a:ln>
          <a:effectLst/>
        </p:spPr>
        <p:txBody>
          <a:bodyPr wrap="none">
            <a:spAutoFit/>
          </a:bodyPr>
          <a:lstStyle/>
          <a:p>
            <a:r>
              <a:rPr lang="en-US"/>
              <a:t>hybridized orbital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68354"/>
                                        </p:tgtEl>
                                        <p:attrNameLst>
                                          <p:attrName>style.visibility</p:attrName>
                                        </p:attrNameLst>
                                      </p:cBhvr>
                                      <p:to>
                                        <p:strVal val="visible"/>
                                      </p:to>
                                    </p:set>
                                    <p:anim calcmode="lin" valueType="num">
                                      <p:cBhvr>
                                        <p:cTn id="7" dur="500" fill="hold"/>
                                        <p:tgtEl>
                                          <p:spTgt spid="868354"/>
                                        </p:tgtEl>
                                        <p:attrNameLst>
                                          <p:attrName>ppt_w</p:attrName>
                                        </p:attrNameLst>
                                      </p:cBhvr>
                                      <p:tavLst>
                                        <p:tav tm="0">
                                          <p:val>
                                            <p:fltVal val="0"/>
                                          </p:val>
                                        </p:tav>
                                        <p:tav tm="100000">
                                          <p:val>
                                            <p:strVal val="#ppt_w"/>
                                          </p:val>
                                        </p:tav>
                                      </p:tavLst>
                                    </p:anim>
                                    <p:anim calcmode="lin" valueType="num">
                                      <p:cBhvr>
                                        <p:cTn id="8" dur="500" fill="hold"/>
                                        <p:tgtEl>
                                          <p:spTgt spid="868354"/>
                                        </p:tgtEl>
                                        <p:attrNameLst>
                                          <p:attrName>ppt_h</p:attrName>
                                        </p:attrNameLst>
                                      </p:cBhvr>
                                      <p:tavLst>
                                        <p:tav tm="0">
                                          <p:val>
                                            <p:fltVal val="0"/>
                                          </p:val>
                                        </p:tav>
                                        <p:tav tm="100000">
                                          <p:val>
                                            <p:strVal val="#ppt_h"/>
                                          </p:val>
                                        </p:tav>
                                      </p:tavLst>
                                    </p:anim>
                                    <p:animEffect transition="in" filter="fade">
                                      <p:cBhvr>
                                        <p:cTn id="9" dur="500"/>
                                        <p:tgtEl>
                                          <p:spTgt spid="86835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868357"/>
                                        </p:tgtEl>
                                        <p:attrNameLst>
                                          <p:attrName>style.visibility</p:attrName>
                                        </p:attrNameLst>
                                      </p:cBhvr>
                                      <p:to>
                                        <p:strVal val="visible"/>
                                      </p:to>
                                    </p:set>
                                    <p:anim calcmode="lin" valueType="num">
                                      <p:cBhvr additive="base">
                                        <p:cTn id="14" dur="500" fill="hold"/>
                                        <p:tgtEl>
                                          <p:spTgt spid="868357"/>
                                        </p:tgtEl>
                                        <p:attrNameLst>
                                          <p:attrName>ppt_x</p:attrName>
                                        </p:attrNameLst>
                                      </p:cBhvr>
                                      <p:tavLst>
                                        <p:tav tm="0">
                                          <p:val>
                                            <p:strVal val="1+#ppt_w/2"/>
                                          </p:val>
                                        </p:tav>
                                        <p:tav tm="100000">
                                          <p:val>
                                            <p:strVal val="#ppt_x"/>
                                          </p:val>
                                        </p:tav>
                                      </p:tavLst>
                                    </p:anim>
                                    <p:anim calcmode="lin" valueType="num">
                                      <p:cBhvr additive="base">
                                        <p:cTn id="15" dur="500" fill="hold"/>
                                        <p:tgtEl>
                                          <p:spTgt spid="868357"/>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868394"/>
                                        </p:tgtEl>
                                        <p:attrNameLst>
                                          <p:attrName>style.visibility</p:attrName>
                                        </p:attrNameLst>
                                      </p:cBhvr>
                                      <p:to>
                                        <p:strVal val="visible"/>
                                      </p:to>
                                    </p:set>
                                    <p:animEffect transition="in" filter="fade">
                                      <p:cBhvr>
                                        <p:cTn id="19" dur="2000"/>
                                        <p:tgtEl>
                                          <p:spTgt spid="868394"/>
                                        </p:tgtEl>
                                      </p:cBhvr>
                                    </p:animEffect>
                                  </p:childTnLst>
                                </p:cTn>
                              </p:par>
                            </p:childTnLst>
                          </p:cTn>
                        </p:par>
                        <p:par>
                          <p:cTn id="20" fill="hold">
                            <p:stCondLst>
                              <p:cond delay="2500"/>
                            </p:stCondLst>
                            <p:childTnLst>
                              <p:par>
                                <p:cTn id="21" presetID="35" presetClass="emph" presetSubtype="0" repeatCount="5000" fill="hold" grpId="1" nodeType="afterEffect">
                                  <p:stCondLst>
                                    <p:cond delay="0"/>
                                  </p:stCondLst>
                                  <p:childTnLst>
                                    <p:anim calcmode="discrete" valueType="str">
                                      <p:cBhvr>
                                        <p:cTn id="22" dur="1000" fill="hold"/>
                                        <p:tgtEl>
                                          <p:spTgt spid="868394"/>
                                        </p:tgtEl>
                                        <p:attrNameLst>
                                          <p:attrName>style.visibility</p:attrName>
                                        </p:attrNameLst>
                                      </p:cBhvr>
                                      <p:tavLst>
                                        <p:tav tm="0">
                                          <p:val>
                                            <p:strVal val="hidden"/>
                                          </p:val>
                                        </p:tav>
                                        <p:tav tm="50000">
                                          <p:val>
                                            <p:strVal val="visible"/>
                                          </p:val>
                                        </p:tav>
                                      </p:tavLst>
                                    </p:anim>
                                  </p:childTnLst>
                                </p:cTn>
                              </p:par>
                            </p:childTnLst>
                          </p:cTn>
                        </p:par>
                        <p:par>
                          <p:cTn id="23" fill="hold">
                            <p:stCondLst>
                              <p:cond delay="7500"/>
                            </p:stCondLst>
                            <p:childTnLst>
                              <p:par>
                                <p:cTn id="24" presetID="0" presetClass="path" presetSubtype="0" accel="50000" decel="50000" fill="hold" grpId="2" nodeType="afterEffect">
                                  <p:stCondLst>
                                    <p:cond delay="0"/>
                                  </p:stCondLst>
                                  <p:childTnLst>
                                    <p:animMotion origin="layout" path="M 1.38889E-6 -2.58094E-6 L 0.23923 -0.03469 " pathEditMode="relative" rAng="0" ptsTypes="AA">
                                      <p:cBhvr>
                                        <p:cTn id="25" dur="2000" fill="hold"/>
                                        <p:tgtEl>
                                          <p:spTgt spid="868394"/>
                                        </p:tgtEl>
                                        <p:attrNameLst>
                                          <p:attrName>ppt_x</p:attrName>
                                          <p:attrName>ppt_y</p:attrName>
                                        </p:attrNameLst>
                                      </p:cBhvr>
                                      <p:rCtr x="120" y="-17"/>
                                    </p:animMotion>
                                  </p:childTnLst>
                                </p:cTn>
                              </p:par>
                              <p:par>
                                <p:cTn id="26" presetID="1" presetClass="exit" presetSubtype="0" fill="hold" grpId="0" nodeType="withEffect">
                                  <p:stCondLst>
                                    <p:cond delay="0"/>
                                  </p:stCondLst>
                                  <p:childTnLst>
                                    <p:set>
                                      <p:cBhvr>
                                        <p:cTn id="27" dur="1" fill="hold">
                                          <p:stCondLst>
                                            <p:cond delay="0"/>
                                          </p:stCondLst>
                                        </p:cTn>
                                        <p:tgtEl>
                                          <p:spTgt spid="868372"/>
                                        </p:tgtEl>
                                        <p:attrNameLst>
                                          <p:attrName>style.visibility</p:attrName>
                                        </p:attrNameLst>
                                      </p:cBhvr>
                                      <p:to>
                                        <p:strVal val="hidden"/>
                                      </p:to>
                                    </p:set>
                                  </p:childTnLst>
                                </p:cTn>
                              </p:par>
                            </p:childTnLst>
                          </p:cTn>
                        </p:par>
                        <p:par>
                          <p:cTn id="28" fill="hold">
                            <p:stCondLst>
                              <p:cond delay="9500"/>
                            </p:stCondLst>
                            <p:childTnLst>
                              <p:par>
                                <p:cTn id="29" presetID="10" presetClass="entr" presetSubtype="0" fill="hold" grpId="0" nodeType="afterEffect">
                                  <p:stCondLst>
                                    <p:cond delay="0"/>
                                  </p:stCondLst>
                                  <p:childTnLst>
                                    <p:set>
                                      <p:cBhvr>
                                        <p:cTn id="30" dur="1" fill="hold">
                                          <p:stCondLst>
                                            <p:cond delay="0"/>
                                          </p:stCondLst>
                                        </p:cTn>
                                        <p:tgtEl>
                                          <p:spTgt spid="868395"/>
                                        </p:tgtEl>
                                        <p:attrNameLst>
                                          <p:attrName>style.visibility</p:attrName>
                                        </p:attrNameLst>
                                      </p:cBhvr>
                                      <p:to>
                                        <p:strVal val="visible"/>
                                      </p:to>
                                    </p:set>
                                    <p:animEffect transition="in" filter="fade">
                                      <p:cBhvr>
                                        <p:cTn id="31" dur="2000"/>
                                        <p:tgtEl>
                                          <p:spTgt spid="868395"/>
                                        </p:tgtEl>
                                      </p:cBhvr>
                                    </p:animEffect>
                                  </p:childTnLst>
                                </p:cTn>
                              </p:par>
                            </p:childTnLst>
                          </p:cTn>
                        </p:par>
                        <p:par>
                          <p:cTn id="32" fill="hold">
                            <p:stCondLst>
                              <p:cond delay="11500"/>
                            </p:stCondLst>
                            <p:childTnLst>
                              <p:par>
                                <p:cTn id="33" presetID="9" presetClass="exit" presetSubtype="0" fill="hold" grpId="3" nodeType="afterEffect">
                                  <p:stCondLst>
                                    <p:cond delay="0"/>
                                  </p:stCondLst>
                                  <p:childTnLst>
                                    <p:animEffect transition="out" filter="dissolve">
                                      <p:cBhvr>
                                        <p:cTn id="34" dur="500"/>
                                        <p:tgtEl>
                                          <p:spTgt spid="868394"/>
                                        </p:tgtEl>
                                      </p:cBhvr>
                                    </p:animEffect>
                                    <p:set>
                                      <p:cBhvr>
                                        <p:cTn id="35" dur="1" fill="hold">
                                          <p:stCondLst>
                                            <p:cond delay="499"/>
                                          </p:stCondLst>
                                        </p:cTn>
                                        <p:tgtEl>
                                          <p:spTgt spid="86839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868427"/>
                                        </p:tgtEl>
                                        <p:attrNameLst>
                                          <p:attrName>style.visibility</p:attrName>
                                        </p:attrNameLst>
                                      </p:cBhvr>
                                      <p:to>
                                        <p:strVal val="visible"/>
                                      </p:to>
                                    </p:set>
                                    <p:animEffect transition="in" filter="dissolve">
                                      <p:cBhvr>
                                        <p:cTn id="40" dur="500"/>
                                        <p:tgtEl>
                                          <p:spTgt spid="868427"/>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868425"/>
                                        </p:tgtEl>
                                        <p:attrNameLst>
                                          <p:attrName>style.visibility</p:attrName>
                                        </p:attrNameLst>
                                      </p:cBhvr>
                                      <p:to>
                                        <p:strVal val="visible"/>
                                      </p:to>
                                    </p:set>
                                    <p:animEffect transition="in" filter="fade">
                                      <p:cBhvr>
                                        <p:cTn id="44" dur="1000"/>
                                        <p:tgtEl>
                                          <p:spTgt spid="868425"/>
                                        </p:tgtEl>
                                      </p:cBhvr>
                                    </p:animEffect>
                                    <p:anim calcmode="lin" valueType="num">
                                      <p:cBhvr>
                                        <p:cTn id="45" dur="1000" fill="hold"/>
                                        <p:tgtEl>
                                          <p:spTgt spid="868425"/>
                                        </p:tgtEl>
                                        <p:attrNameLst>
                                          <p:attrName>ppt_x</p:attrName>
                                        </p:attrNameLst>
                                      </p:cBhvr>
                                      <p:tavLst>
                                        <p:tav tm="0">
                                          <p:val>
                                            <p:strVal val="#ppt_x"/>
                                          </p:val>
                                        </p:tav>
                                        <p:tav tm="100000">
                                          <p:val>
                                            <p:strVal val="#ppt_x"/>
                                          </p:val>
                                        </p:tav>
                                      </p:tavLst>
                                    </p:anim>
                                    <p:anim calcmode="lin" valueType="num">
                                      <p:cBhvr>
                                        <p:cTn id="46" dur="1000" fill="hold"/>
                                        <p:tgtEl>
                                          <p:spTgt spid="86842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868428"/>
                                        </p:tgtEl>
                                        <p:attrNameLst>
                                          <p:attrName>style.visibility</p:attrName>
                                        </p:attrNameLst>
                                      </p:cBhvr>
                                      <p:to>
                                        <p:strVal val="visible"/>
                                      </p:to>
                                    </p:set>
                                    <p:anim calcmode="lin" valueType="num">
                                      <p:cBhvr>
                                        <p:cTn id="51" dur="500" fill="hold"/>
                                        <p:tgtEl>
                                          <p:spTgt spid="868428"/>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868428"/>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868428"/>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868428"/>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47" presetClass="entr" presetSubtype="0" fill="hold" grpId="0" nodeType="afterEffect">
                                  <p:stCondLst>
                                    <p:cond delay="0"/>
                                  </p:stCondLst>
                                  <p:childTnLst>
                                    <p:set>
                                      <p:cBhvr>
                                        <p:cTn id="57" dur="1" fill="hold">
                                          <p:stCondLst>
                                            <p:cond delay="0"/>
                                          </p:stCondLst>
                                        </p:cTn>
                                        <p:tgtEl>
                                          <p:spTgt spid="868426"/>
                                        </p:tgtEl>
                                        <p:attrNameLst>
                                          <p:attrName>style.visibility</p:attrName>
                                        </p:attrNameLst>
                                      </p:cBhvr>
                                      <p:to>
                                        <p:strVal val="visible"/>
                                      </p:to>
                                    </p:set>
                                    <p:animEffect transition="in" filter="fade">
                                      <p:cBhvr>
                                        <p:cTn id="58" dur="1000"/>
                                        <p:tgtEl>
                                          <p:spTgt spid="868426"/>
                                        </p:tgtEl>
                                      </p:cBhvr>
                                    </p:animEffect>
                                    <p:anim calcmode="lin" valueType="num">
                                      <p:cBhvr>
                                        <p:cTn id="59" dur="1000" fill="hold"/>
                                        <p:tgtEl>
                                          <p:spTgt spid="868426"/>
                                        </p:tgtEl>
                                        <p:attrNameLst>
                                          <p:attrName>ppt_x</p:attrName>
                                        </p:attrNameLst>
                                      </p:cBhvr>
                                      <p:tavLst>
                                        <p:tav tm="0">
                                          <p:val>
                                            <p:strVal val="#ppt_x"/>
                                          </p:val>
                                        </p:tav>
                                        <p:tav tm="100000">
                                          <p:val>
                                            <p:strVal val="#ppt_x"/>
                                          </p:val>
                                        </p:tav>
                                      </p:tavLst>
                                    </p:anim>
                                    <p:anim calcmode="lin" valueType="num">
                                      <p:cBhvr>
                                        <p:cTn id="60" dur="1000" fill="hold"/>
                                        <p:tgtEl>
                                          <p:spTgt spid="8684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354" grpId="0"/>
      <p:bldP spid="868357" grpId="0" autoUpdateAnimBg="0"/>
      <p:bldP spid="868372" grpId="0" animBg="1"/>
      <p:bldP spid="868394" grpId="0" animBg="1"/>
      <p:bldP spid="868394" grpId="1" animBg="1"/>
      <p:bldP spid="868394" grpId="2" animBg="1"/>
      <p:bldP spid="868394" grpId="3" animBg="1"/>
      <p:bldP spid="868395" grpId="0" animBg="1"/>
      <p:bldP spid="868425" grpId="0"/>
      <p:bldP spid="86842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42" name="Group 42"/>
          <p:cNvGrpSpPr>
            <a:grpSpLocks/>
          </p:cNvGrpSpPr>
          <p:nvPr/>
        </p:nvGrpSpPr>
        <p:grpSpPr bwMode="auto">
          <a:xfrm>
            <a:off x="3348038" y="1357313"/>
            <a:ext cx="2419350" cy="1828800"/>
            <a:chOff x="2589" y="855"/>
            <a:chExt cx="1524" cy="1152"/>
          </a:xfrm>
        </p:grpSpPr>
        <p:sp>
          <p:nvSpPr>
            <p:cNvPr id="870439" name="Rectangle 39"/>
            <p:cNvSpPr>
              <a:spLocks noChangeArrowheads="1"/>
            </p:cNvSpPr>
            <p:nvPr/>
          </p:nvSpPr>
          <p:spPr bwMode="auto">
            <a:xfrm>
              <a:off x="2589" y="855"/>
              <a:ext cx="1524" cy="1152"/>
            </a:xfrm>
            <a:prstGeom prst="rect">
              <a:avLst/>
            </a:prstGeom>
            <a:solidFill>
              <a:srgbClr val="CC99FF">
                <a:alpha val="12000"/>
              </a:srgbClr>
            </a:solidFill>
            <a:ln w="28575">
              <a:solidFill>
                <a:srgbClr val="993366"/>
              </a:solidFill>
              <a:miter lim="800000"/>
              <a:headEnd/>
              <a:tailEnd/>
            </a:ln>
            <a:effectLst/>
          </p:spPr>
          <p:txBody>
            <a:bodyPr wrap="none" anchor="ctr"/>
            <a:lstStyle/>
            <a:p>
              <a:endParaRPr lang="en-US"/>
            </a:p>
          </p:txBody>
        </p:sp>
        <p:sp>
          <p:nvSpPr>
            <p:cNvPr id="870440" name="Line 40"/>
            <p:cNvSpPr>
              <a:spLocks noChangeShapeType="1"/>
            </p:cNvSpPr>
            <p:nvPr/>
          </p:nvSpPr>
          <p:spPr bwMode="auto">
            <a:xfrm>
              <a:off x="3079" y="855"/>
              <a:ext cx="0" cy="1152"/>
            </a:xfrm>
            <a:prstGeom prst="line">
              <a:avLst/>
            </a:prstGeom>
            <a:noFill/>
            <a:ln w="15875">
              <a:solidFill>
                <a:srgbClr val="993366"/>
              </a:solidFill>
              <a:round/>
              <a:headEnd/>
              <a:tailEnd/>
            </a:ln>
            <a:effectLst/>
          </p:spPr>
          <p:txBody>
            <a:bodyPr/>
            <a:lstStyle/>
            <a:p>
              <a:endParaRPr lang="en-US"/>
            </a:p>
          </p:txBody>
        </p:sp>
        <p:sp>
          <p:nvSpPr>
            <p:cNvPr id="870441" name="Line 41"/>
            <p:cNvSpPr>
              <a:spLocks noChangeShapeType="1"/>
            </p:cNvSpPr>
            <p:nvPr/>
          </p:nvSpPr>
          <p:spPr bwMode="auto">
            <a:xfrm>
              <a:off x="3601" y="855"/>
              <a:ext cx="0" cy="1152"/>
            </a:xfrm>
            <a:prstGeom prst="line">
              <a:avLst/>
            </a:prstGeom>
            <a:noFill/>
            <a:ln w="15875">
              <a:solidFill>
                <a:srgbClr val="993366"/>
              </a:solidFill>
              <a:round/>
              <a:headEnd/>
              <a:tailEnd/>
            </a:ln>
            <a:effectLst/>
          </p:spPr>
          <p:txBody>
            <a:bodyPr/>
            <a:lstStyle/>
            <a:p>
              <a:endParaRPr lang="en-US"/>
            </a:p>
          </p:txBody>
        </p:sp>
      </p:grpSp>
      <p:sp>
        <p:nvSpPr>
          <p:cNvPr id="870402" name="Text Box 2"/>
          <p:cNvSpPr txBox="1">
            <a:spLocks noChangeArrowheads="1"/>
          </p:cNvSpPr>
          <p:nvPr/>
        </p:nvSpPr>
        <p:spPr bwMode="auto">
          <a:xfrm>
            <a:off x="593725" y="496888"/>
            <a:ext cx="7610475" cy="822325"/>
          </a:xfrm>
          <a:prstGeom prst="rect">
            <a:avLst/>
          </a:prstGeom>
          <a:noFill/>
          <a:ln w="9525">
            <a:noFill/>
            <a:miter lim="800000"/>
            <a:headEnd/>
            <a:tailEnd/>
          </a:ln>
          <a:effectLst/>
        </p:spPr>
        <p:txBody>
          <a:bodyPr wrap="none">
            <a:spAutoFit/>
          </a:bodyPr>
          <a:lstStyle/>
          <a:p>
            <a:r>
              <a:rPr lang="en-US" sz="2400"/>
              <a:t>However, they quickly recognized a problem with such </a:t>
            </a:r>
          </a:p>
          <a:p>
            <a:r>
              <a:rPr lang="en-US" sz="2400"/>
              <a:t>an arrangement…</a:t>
            </a:r>
          </a:p>
        </p:txBody>
      </p:sp>
      <p:sp>
        <p:nvSpPr>
          <p:cNvPr id="870403" name="Text Box 3"/>
          <p:cNvSpPr txBox="1">
            <a:spLocks noChangeArrowheads="1"/>
          </p:cNvSpPr>
          <p:nvPr/>
        </p:nvSpPr>
        <p:spPr bwMode="auto">
          <a:xfrm>
            <a:off x="685800" y="3581400"/>
            <a:ext cx="7940675" cy="1187450"/>
          </a:xfrm>
          <a:prstGeom prst="rect">
            <a:avLst/>
          </a:prstGeom>
          <a:noFill/>
          <a:ln w="9525">
            <a:noFill/>
            <a:miter lim="800000"/>
            <a:headEnd/>
            <a:tailEnd/>
          </a:ln>
          <a:effectLst/>
        </p:spPr>
        <p:txBody>
          <a:bodyPr>
            <a:spAutoFit/>
          </a:bodyPr>
          <a:lstStyle/>
          <a:p>
            <a:r>
              <a:rPr lang="en-US" sz="2400"/>
              <a:t>Three of the carbon-hydrogen bonds would involve</a:t>
            </a:r>
          </a:p>
          <a:p>
            <a:r>
              <a:rPr lang="en-US" sz="2400"/>
              <a:t>an electron pair in which the carbon electron was a </a:t>
            </a:r>
            <a:r>
              <a:rPr lang="en-US" sz="2400" i="1"/>
              <a:t>2p</a:t>
            </a:r>
            <a:r>
              <a:rPr lang="en-US" sz="2400"/>
              <a:t>, matched with the lone </a:t>
            </a:r>
            <a:r>
              <a:rPr lang="en-US" sz="2400" i="1"/>
              <a:t>1s</a:t>
            </a:r>
            <a:r>
              <a:rPr lang="en-US" sz="2400"/>
              <a:t> electron from a hydrogen atom.</a:t>
            </a:r>
          </a:p>
        </p:txBody>
      </p:sp>
      <p:sp>
        <p:nvSpPr>
          <p:cNvPr id="870405" name="Rectangle 5"/>
          <p:cNvSpPr>
            <a:spLocks noGrp="1" noChangeArrowheads="1"/>
          </p:cNvSpPr>
          <p:nvPr>
            <p:ph type="title" idx="4294967295"/>
          </p:nvPr>
        </p:nvSpPr>
        <p:spPr>
          <a:xfrm>
            <a:off x="3733800" y="5410200"/>
            <a:ext cx="4724400" cy="533400"/>
          </a:xfrm>
        </p:spPr>
        <p:txBody>
          <a:bodyPr/>
          <a:lstStyle/>
          <a:p>
            <a:r>
              <a:rPr lang="en-US">
                <a:solidFill>
                  <a:srgbClr val="000066"/>
                </a:solidFill>
              </a:rPr>
              <a:t>A Problem Arises</a:t>
            </a:r>
          </a:p>
        </p:txBody>
      </p:sp>
      <p:grpSp>
        <p:nvGrpSpPr>
          <p:cNvPr id="870406" name="Group 6"/>
          <p:cNvGrpSpPr>
            <a:grpSpLocks/>
          </p:cNvGrpSpPr>
          <p:nvPr/>
        </p:nvGrpSpPr>
        <p:grpSpPr bwMode="auto">
          <a:xfrm>
            <a:off x="1720850" y="2341563"/>
            <a:ext cx="3957638" cy="1195387"/>
            <a:chOff x="3123" y="2819"/>
            <a:chExt cx="2493" cy="753"/>
          </a:xfrm>
        </p:grpSpPr>
        <p:sp>
          <p:nvSpPr>
            <p:cNvPr id="870407" name="Line 7"/>
            <p:cNvSpPr>
              <a:spLocks noChangeShapeType="1"/>
            </p:cNvSpPr>
            <p:nvPr/>
          </p:nvSpPr>
          <p:spPr bwMode="auto">
            <a:xfrm flipV="1">
              <a:off x="5331" y="2819"/>
              <a:ext cx="0" cy="248"/>
            </a:xfrm>
            <a:prstGeom prst="line">
              <a:avLst/>
            </a:prstGeom>
            <a:noFill/>
            <a:ln w="22225">
              <a:solidFill>
                <a:srgbClr val="FF0000"/>
              </a:solidFill>
              <a:round/>
              <a:headEnd/>
              <a:tailEnd type="triangle" w="lg" len="lg"/>
            </a:ln>
            <a:effectLst/>
          </p:spPr>
          <p:txBody>
            <a:bodyPr/>
            <a:lstStyle/>
            <a:p>
              <a:endParaRPr lang="en-US"/>
            </a:p>
          </p:txBody>
        </p:sp>
        <p:sp>
          <p:nvSpPr>
            <p:cNvPr id="870408" name="Line 8"/>
            <p:cNvSpPr>
              <a:spLocks noChangeShapeType="1"/>
            </p:cNvSpPr>
            <p:nvPr/>
          </p:nvSpPr>
          <p:spPr bwMode="auto">
            <a:xfrm>
              <a:off x="3123" y="3393"/>
              <a:ext cx="397" cy="0"/>
            </a:xfrm>
            <a:prstGeom prst="line">
              <a:avLst/>
            </a:prstGeom>
            <a:noFill/>
            <a:ln w="15875">
              <a:solidFill>
                <a:schemeClr val="tx1"/>
              </a:solidFill>
              <a:round/>
              <a:headEnd/>
              <a:tailEnd/>
            </a:ln>
            <a:effectLst/>
          </p:spPr>
          <p:txBody>
            <a:bodyPr/>
            <a:lstStyle/>
            <a:p>
              <a:endParaRPr lang="en-US"/>
            </a:p>
          </p:txBody>
        </p:sp>
        <p:sp>
          <p:nvSpPr>
            <p:cNvPr id="870409" name="Line 9"/>
            <p:cNvSpPr>
              <a:spLocks noChangeShapeType="1"/>
            </p:cNvSpPr>
            <p:nvPr/>
          </p:nvSpPr>
          <p:spPr bwMode="auto">
            <a:xfrm>
              <a:off x="3665" y="3260"/>
              <a:ext cx="397" cy="0"/>
            </a:xfrm>
            <a:prstGeom prst="line">
              <a:avLst/>
            </a:prstGeom>
            <a:noFill/>
            <a:ln w="15875">
              <a:solidFill>
                <a:schemeClr val="tx1"/>
              </a:solidFill>
              <a:round/>
              <a:headEnd/>
              <a:tailEnd/>
            </a:ln>
            <a:effectLst/>
          </p:spPr>
          <p:txBody>
            <a:bodyPr/>
            <a:lstStyle/>
            <a:p>
              <a:endParaRPr lang="en-US"/>
            </a:p>
          </p:txBody>
        </p:sp>
        <p:sp>
          <p:nvSpPr>
            <p:cNvPr id="870410" name="Line 10"/>
            <p:cNvSpPr>
              <a:spLocks noChangeShapeType="1"/>
            </p:cNvSpPr>
            <p:nvPr/>
          </p:nvSpPr>
          <p:spPr bwMode="auto">
            <a:xfrm>
              <a:off x="4192" y="3136"/>
              <a:ext cx="397" cy="0"/>
            </a:xfrm>
            <a:prstGeom prst="line">
              <a:avLst/>
            </a:prstGeom>
            <a:noFill/>
            <a:ln w="15875">
              <a:solidFill>
                <a:schemeClr val="tx1"/>
              </a:solidFill>
              <a:round/>
              <a:headEnd/>
              <a:tailEnd/>
            </a:ln>
            <a:effectLst/>
          </p:spPr>
          <p:txBody>
            <a:bodyPr/>
            <a:lstStyle/>
            <a:p>
              <a:endParaRPr lang="en-US"/>
            </a:p>
          </p:txBody>
        </p:sp>
        <p:sp>
          <p:nvSpPr>
            <p:cNvPr id="870411" name="Line 11"/>
            <p:cNvSpPr>
              <a:spLocks noChangeShapeType="1"/>
            </p:cNvSpPr>
            <p:nvPr/>
          </p:nvSpPr>
          <p:spPr bwMode="auto">
            <a:xfrm>
              <a:off x="4705" y="3136"/>
              <a:ext cx="397" cy="0"/>
            </a:xfrm>
            <a:prstGeom prst="line">
              <a:avLst/>
            </a:prstGeom>
            <a:noFill/>
            <a:ln w="15875">
              <a:solidFill>
                <a:schemeClr val="tx1"/>
              </a:solidFill>
              <a:round/>
              <a:headEnd/>
              <a:tailEnd/>
            </a:ln>
            <a:effectLst/>
          </p:spPr>
          <p:txBody>
            <a:bodyPr/>
            <a:lstStyle/>
            <a:p>
              <a:endParaRPr lang="en-US"/>
            </a:p>
          </p:txBody>
        </p:sp>
        <p:sp>
          <p:nvSpPr>
            <p:cNvPr id="870412" name="Line 12"/>
            <p:cNvSpPr>
              <a:spLocks noChangeShapeType="1"/>
            </p:cNvSpPr>
            <p:nvPr/>
          </p:nvSpPr>
          <p:spPr bwMode="auto">
            <a:xfrm>
              <a:off x="5219" y="3124"/>
              <a:ext cx="397" cy="0"/>
            </a:xfrm>
            <a:prstGeom prst="line">
              <a:avLst/>
            </a:prstGeom>
            <a:noFill/>
            <a:ln w="15875">
              <a:solidFill>
                <a:schemeClr val="tx1"/>
              </a:solidFill>
              <a:round/>
              <a:headEnd/>
              <a:tailEnd/>
            </a:ln>
            <a:effectLst/>
          </p:spPr>
          <p:txBody>
            <a:bodyPr/>
            <a:lstStyle/>
            <a:p>
              <a:endParaRPr lang="en-US"/>
            </a:p>
          </p:txBody>
        </p:sp>
        <p:sp>
          <p:nvSpPr>
            <p:cNvPr id="870413" name="Line 13"/>
            <p:cNvSpPr>
              <a:spLocks noChangeShapeType="1"/>
            </p:cNvSpPr>
            <p:nvPr/>
          </p:nvSpPr>
          <p:spPr bwMode="auto">
            <a:xfrm flipV="1">
              <a:off x="3216" y="3108"/>
              <a:ext cx="0" cy="248"/>
            </a:xfrm>
            <a:prstGeom prst="line">
              <a:avLst/>
            </a:prstGeom>
            <a:noFill/>
            <a:ln w="22225">
              <a:solidFill>
                <a:schemeClr val="tx1"/>
              </a:solidFill>
              <a:round/>
              <a:headEnd/>
              <a:tailEnd type="triangle" w="lg" len="lg"/>
            </a:ln>
            <a:effectLst/>
          </p:spPr>
          <p:txBody>
            <a:bodyPr/>
            <a:lstStyle/>
            <a:p>
              <a:endParaRPr lang="en-US"/>
            </a:p>
          </p:txBody>
        </p:sp>
        <p:sp>
          <p:nvSpPr>
            <p:cNvPr id="870414" name="Line 14"/>
            <p:cNvSpPr>
              <a:spLocks noChangeShapeType="1"/>
            </p:cNvSpPr>
            <p:nvPr/>
          </p:nvSpPr>
          <p:spPr bwMode="auto">
            <a:xfrm flipV="1">
              <a:off x="3745" y="2950"/>
              <a:ext cx="0" cy="248"/>
            </a:xfrm>
            <a:prstGeom prst="line">
              <a:avLst/>
            </a:prstGeom>
            <a:noFill/>
            <a:ln w="22225">
              <a:solidFill>
                <a:srgbClr val="FF0000"/>
              </a:solidFill>
              <a:round/>
              <a:headEnd/>
              <a:tailEnd type="triangle" w="lg" len="lg"/>
            </a:ln>
            <a:effectLst/>
          </p:spPr>
          <p:txBody>
            <a:bodyPr/>
            <a:lstStyle/>
            <a:p>
              <a:endParaRPr lang="en-US"/>
            </a:p>
          </p:txBody>
        </p:sp>
        <p:sp>
          <p:nvSpPr>
            <p:cNvPr id="870415" name="Line 15"/>
            <p:cNvSpPr>
              <a:spLocks noChangeShapeType="1"/>
            </p:cNvSpPr>
            <p:nvPr/>
          </p:nvSpPr>
          <p:spPr bwMode="auto">
            <a:xfrm flipV="1">
              <a:off x="4283" y="2820"/>
              <a:ext cx="0" cy="248"/>
            </a:xfrm>
            <a:prstGeom prst="line">
              <a:avLst/>
            </a:prstGeom>
            <a:noFill/>
            <a:ln w="22225">
              <a:solidFill>
                <a:srgbClr val="FF0000"/>
              </a:solidFill>
              <a:round/>
              <a:headEnd/>
              <a:tailEnd type="triangle" w="lg" len="lg"/>
            </a:ln>
            <a:effectLst/>
          </p:spPr>
          <p:txBody>
            <a:bodyPr/>
            <a:lstStyle/>
            <a:p>
              <a:endParaRPr lang="en-US"/>
            </a:p>
          </p:txBody>
        </p:sp>
        <p:sp>
          <p:nvSpPr>
            <p:cNvPr id="870416" name="Line 16"/>
            <p:cNvSpPr>
              <a:spLocks noChangeShapeType="1"/>
            </p:cNvSpPr>
            <p:nvPr/>
          </p:nvSpPr>
          <p:spPr bwMode="auto">
            <a:xfrm flipV="1">
              <a:off x="4791" y="2820"/>
              <a:ext cx="0" cy="248"/>
            </a:xfrm>
            <a:prstGeom prst="line">
              <a:avLst/>
            </a:prstGeom>
            <a:noFill/>
            <a:ln w="22225">
              <a:solidFill>
                <a:srgbClr val="FF0000"/>
              </a:solidFill>
              <a:round/>
              <a:headEnd/>
              <a:tailEnd type="triangle" w="lg" len="lg"/>
            </a:ln>
            <a:effectLst/>
          </p:spPr>
          <p:txBody>
            <a:bodyPr/>
            <a:lstStyle/>
            <a:p>
              <a:endParaRPr lang="en-US"/>
            </a:p>
          </p:txBody>
        </p:sp>
        <p:sp>
          <p:nvSpPr>
            <p:cNvPr id="870417" name="Line 17"/>
            <p:cNvSpPr>
              <a:spLocks noChangeShapeType="1"/>
            </p:cNvSpPr>
            <p:nvPr/>
          </p:nvSpPr>
          <p:spPr bwMode="auto">
            <a:xfrm flipV="1">
              <a:off x="3405" y="3080"/>
              <a:ext cx="0" cy="248"/>
            </a:xfrm>
            <a:prstGeom prst="line">
              <a:avLst/>
            </a:prstGeom>
            <a:noFill/>
            <a:ln w="22225">
              <a:solidFill>
                <a:schemeClr val="tx1"/>
              </a:solidFill>
              <a:round/>
              <a:headEnd type="triangle" w="lg" len="lg"/>
              <a:tailEnd type="none" w="lg" len="lg"/>
            </a:ln>
            <a:effectLst/>
          </p:spPr>
          <p:txBody>
            <a:bodyPr/>
            <a:lstStyle/>
            <a:p>
              <a:endParaRPr lang="en-US"/>
            </a:p>
          </p:txBody>
        </p:sp>
        <p:sp>
          <p:nvSpPr>
            <p:cNvPr id="870418" name="Text Box 18"/>
            <p:cNvSpPr txBox="1">
              <a:spLocks noChangeArrowheads="1"/>
            </p:cNvSpPr>
            <p:nvPr/>
          </p:nvSpPr>
          <p:spPr bwMode="auto">
            <a:xfrm>
              <a:off x="3219" y="3380"/>
              <a:ext cx="234" cy="192"/>
            </a:xfrm>
            <a:prstGeom prst="rect">
              <a:avLst/>
            </a:prstGeom>
            <a:noFill/>
            <a:ln w="9525">
              <a:noFill/>
              <a:miter lim="800000"/>
              <a:headEnd/>
              <a:tailEnd/>
            </a:ln>
            <a:effectLst/>
          </p:spPr>
          <p:txBody>
            <a:bodyPr wrap="none">
              <a:spAutoFit/>
            </a:bodyPr>
            <a:lstStyle/>
            <a:p>
              <a:r>
                <a:rPr lang="en-US" sz="1400" i="1"/>
                <a:t>1s</a:t>
              </a:r>
            </a:p>
          </p:txBody>
        </p:sp>
        <p:sp>
          <p:nvSpPr>
            <p:cNvPr id="870419" name="Text Box 19"/>
            <p:cNvSpPr txBox="1">
              <a:spLocks noChangeArrowheads="1"/>
            </p:cNvSpPr>
            <p:nvPr/>
          </p:nvSpPr>
          <p:spPr bwMode="auto">
            <a:xfrm>
              <a:off x="3712" y="3247"/>
              <a:ext cx="234" cy="192"/>
            </a:xfrm>
            <a:prstGeom prst="rect">
              <a:avLst/>
            </a:prstGeom>
            <a:noFill/>
            <a:ln w="9525">
              <a:noFill/>
              <a:miter lim="800000"/>
              <a:headEnd/>
              <a:tailEnd/>
            </a:ln>
            <a:effectLst/>
          </p:spPr>
          <p:txBody>
            <a:bodyPr wrap="none">
              <a:spAutoFit/>
            </a:bodyPr>
            <a:lstStyle/>
            <a:p>
              <a:r>
                <a:rPr lang="en-US" sz="1400" i="1"/>
                <a:t>2s</a:t>
              </a:r>
            </a:p>
          </p:txBody>
        </p:sp>
        <p:sp>
          <p:nvSpPr>
            <p:cNvPr id="870420" name="Text Box 20"/>
            <p:cNvSpPr txBox="1">
              <a:spLocks noChangeArrowheads="1"/>
            </p:cNvSpPr>
            <p:nvPr/>
          </p:nvSpPr>
          <p:spPr bwMode="auto">
            <a:xfrm>
              <a:off x="4770" y="3117"/>
              <a:ext cx="240" cy="192"/>
            </a:xfrm>
            <a:prstGeom prst="rect">
              <a:avLst/>
            </a:prstGeom>
            <a:noFill/>
            <a:ln w="9525">
              <a:noFill/>
              <a:miter lim="800000"/>
              <a:headEnd/>
              <a:tailEnd/>
            </a:ln>
            <a:effectLst/>
          </p:spPr>
          <p:txBody>
            <a:bodyPr wrap="none">
              <a:spAutoFit/>
            </a:bodyPr>
            <a:lstStyle/>
            <a:p>
              <a:r>
                <a:rPr lang="en-US" sz="1400" i="1"/>
                <a:t>2p</a:t>
              </a:r>
            </a:p>
          </p:txBody>
        </p:sp>
      </p:grpSp>
      <p:grpSp>
        <p:nvGrpSpPr>
          <p:cNvPr id="870443" name="Group 43"/>
          <p:cNvGrpSpPr>
            <a:grpSpLocks/>
          </p:cNvGrpSpPr>
          <p:nvPr/>
        </p:nvGrpSpPr>
        <p:grpSpPr bwMode="auto">
          <a:xfrm>
            <a:off x="2568575" y="1497013"/>
            <a:ext cx="3097213" cy="793750"/>
            <a:chOff x="2098" y="943"/>
            <a:chExt cx="1951" cy="500"/>
          </a:xfrm>
        </p:grpSpPr>
        <p:sp>
          <p:nvSpPr>
            <p:cNvPr id="870422" name="Line 22"/>
            <p:cNvSpPr>
              <a:spLocks noChangeShapeType="1"/>
            </p:cNvSpPr>
            <p:nvPr/>
          </p:nvSpPr>
          <p:spPr bwMode="auto">
            <a:xfrm flipV="1">
              <a:off x="3944" y="943"/>
              <a:ext cx="0" cy="248"/>
            </a:xfrm>
            <a:prstGeom prst="line">
              <a:avLst/>
            </a:prstGeom>
            <a:noFill/>
            <a:ln w="22225">
              <a:solidFill>
                <a:schemeClr val="tx1"/>
              </a:solidFill>
              <a:round/>
              <a:headEnd type="triangle" w="lg" len="lg"/>
              <a:tailEnd type="none" w="lg" len="lg"/>
            </a:ln>
            <a:effectLst/>
          </p:spPr>
          <p:txBody>
            <a:bodyPr/>
            <a:lstStyle/>
            <a:p>
              <a:endParaRPr lang="en-US"/>
            </a:p>
          </p:txBody>
        </p:sp>
        <p:sp>
          <p:nvSpPr>
            <p:cNvPr id="870424" name="Line 24"/>
            <p:cNvSpPr>
              <a:spLocks noChangeShapeType="1"/>
            </p:cNvSpPr>
            <p:nvPr/>
          </p:nvSpPr>
          <p:spPr bwMode="auto">
            <a:xfrm>
              <a:off x="2098" y="1264"/>
              <a:ext cx="397" cy="0"/>
            </a:xfrm>
            <a:prstGeom prst="line">
              <a:avLst/>
            </a:prstGeom>
            <a:noFill/>
            <a:ln w="15875">
              <a:solidFill>
                <a:schemeClr val="tx1"/>
              </a:solidFill>
              <a:round/>
              <a:headEnd/>
              <a:tailEnd/>
            </a:ln>
            <a:effectLst/>
          </p:spPr>
          <p:txBody>
            <a:bodyPr/>
            <a:lstStyle/>
            <a:p>
              <a:endParaRPr lang="en-US"/>
            </a:p>
          </p:txBody>
        </p:sp>
        <p:sp>
          <p:nvSpPr>
            <p:cNvPr id="870425" name="Line 25"/>
            <p:cNvSpPr>
              <a:spLocks noChangeShapeType="1"/>
            </p:cNvSpPr>
            <p:nvPr/>
          </p:nvSpPr>
          <p:spPr bwMode="auto">
            <a:xfrm>
              <a:off x="2625" y="1260"/>
              <a:ext cx="397" cy="0"/>
            </a:xfrm>
            <a:prstGeom prst="line">
              <a:avLst/>
            </a:prstGeom>
            <a:noFill/>
            <a:ln w="15875">
              <a:solidFill>
                <a:schemeClr val="tx1"/>
              </a:solidFill>
              <a:round/>
              <a:headEnd/>
              <a:tailEnd/>
            </a:ln>
            <a:effectLst/>
          </p:spPr>
          <p:txBody>
            <a:bodyPr/>
            <a:lstStyle/>
            <a:p>
              <a:endParaRPr lang="en-US"/>
            </a:p>
          </p:txBody>
        </p:sp>
        <p:sp>
          <p:nvSpPr>
            <p:cNvPr id="870426" name="Line 26"/>
            <p:cNvSpPr>
              <a:spLocks noChangeShapeType="1"/>
            </p:cNvSpPr>
            <p:nvPr/>
          </p:nvSpPr>
          <p:spPr bwMode="auto">
            <a:xfrm>
              <a:off x="3138" y="1260"/>
              <a:ext cx="397" cy="0"/>
            </a:xfrm>
            <a:prstGeom prst="line">
              <a:avLst/>
            </a:prstGeom>
            <a:noFill/>
            <a:ln w="15875">
              <a:solidFill>
                <a:schemeClr val="tx1"/>
              </a:solidFill>
              <a:round/>
              <a:headEnd/>
              <a:tailEnd/>
            </a:ln>
            <a:effectLst/>
          </p:spPr>
          <p:txBody>
            <a:bodyPr/>
            <a:lstStyle/>
            <a:p>
              <a:endParaRPr lang="en-US"/>
            </a:p>
          </p:txBody>
        </p:sp>
        <p:sp>
          <p:nvSpPr>
            <p:cNvPr id="870427" name="Line 27"/>
            <p:cNvSpPr>
              <a:spLocks noChangeShapeType="1"/>
            </p:cNvSpPr>
            <p:nvPr/>
          </p:nvSpPr>
          <p:spPr bwMode="auto">
            <a:xfrm>
              <a:off x="3652" y="1248"/>
              <a:ext cx="397" cy="0"/>
            </a:xfrm>
            <a:prstGeom prst="line">
              <a:avLst/>
            </a:prstGeom>
            <a:noFill/>
            <a:ln w="15875">
              <a:solidFill>
                <a:schemeClr val="tx1"/>
              </a:solidFill>
              <a:round/>
              <a:headEnd/>
              <a:tailEnd/>
            </a:ln>
            <a:effectLst/>
          </p:spPr>
          <p:txBody>
            <a:bodyPr/>
            <a:lstStyle/>
            <a:p>
              <a:endParaRPr lang="en-US"/>
            </a:p>
          </p:txBody>
        </p:sp>
        <p:sp>
          <p:nvSpPr>
            <p:cNvPr id="870429" name="Line 29"/>
            <p:cNvSpPr>
              <a:spLocks noChangeShapeType="1"/>
            </p:cNvSpPr>
            <p:nvPr/>
          </p:nvSpPr>
          <p:spPr bwMode="auto">
            <a:xfrm flipV="1">
              <a:off x="2358" y="954"/>
              <a:ext cx="0" cy="248"/>
            </a:xfrm>
            <a:prstGeom prst="line">
              <a:avLst/>
            </a:prstGeom>
            <a:noFill/>
            <a:ln w="22225">
              <a:solidFill>
                <a:schemeClr val="tx1"/>
              </a:solidFill>
              <a:round/>
              <a:headEnd type="triangle" w="lg" len="lg"/>
              <a:tailEnd type="none" w="lg" len="lg"/>
            </a:ln>
            <a:effectLst/>
          </p:spPr>
          <p:txBody>
            <a:bodyPr/>
            <a:lstStyle/>
            <a:p>
              <a:endParaRPr lang="en-US"/>
            </a:p>
          </p:txBody>
        </p:sp>
        <p:sp>
          <p:nvSpPr>
            <p:cNvPr id="870430" name="Line 30"/>
            <p:cNvSpPr>
              <a:spLocks noChangeShapeType="1"/>
            </p:cNvSpPr>
            <p:nvPr/>
          </p:nvSpPr>
          <p:spPr bwMode="auto">
            <a:xfrm flipV="1">
              <a:off x="2896" y="944"/>
              <a:ext cx="0" cy="248"/>
            </a:xfrm>
            <a:prstGeom prst="line">
              <a:avLst/>
            </a:prstGeom>
            <a:noFill/>
            <a:ln w="22225">
              <a:solidFill>
                <a:schemeClr val="tx1"/>
              </a:solidFill>
              <a:round/>
              <a:headEnd type="triangle" w="lg" len="lg"/>
              <a:tailEnd type="none" w="lg" len="lg"/>
            </a:ln>
            <a:effectLst/>
          </p:spPr>
          <p:txBody>
            <a:bodyPr/>
            <a:lstStyle/>
            <a:p>
              <a:endParaRPr lang="en-US"/>
            </a:p>
          </p:txBody>
        </p:sp>
        <p:sp>
          <p:nvSpPr>
            <p:cNvPr id="870431" name="Line 31"/>
            <p:cNvSpPr>
              <a:spLocks noChangeShapeType="1"/>
            </p:cNvSpPr>
            <p:nvPr/>
          </p:nvSpPr>
          <p:spPr bwMode="auto">
            <a:xfrm flipV="1">
              <a:off x="3404" y="944"/>
              <a:ext cx="0" cy="248"/>
            </a:xfrm>
            <a:prstGeom prst="line">
              <a:avLst/>
            </a:prstGeom>
            <a:noFill/>
            <a:ln w="22225">
              <a:solidFill>
                <a:schemeClr val="tx1"/>
              </a:solidFill>
              <a:round/>
              <a:headEnd type="triangle" w="lg" len="lg"/>
              <a:tailEnd type="none" w="lg" len="lg"/>
            </a:ln>
            <a:effectLst/>
          </p:spPr>
          <p:txBody>
            <a:bodyPr/>
            <a:lstStyle/>
            <a:p>
              <a:endParaRPr lang="en-US"/>
            </a:p>
          </p:txBody>
        </p:sp>
        <p:sp>
          <p:nvSpPr>
            <p:cNvPr id="870434" name="Text Box 34"/>
            <p:cNvSpPr txBox="1">
              <a:spLocks noChangeArrowheads="1"/>
            </p:cNvSpPr>
            <p:nvPr/>
          </p:nvSpPr>
          <p:spPr bwMode="auto">
            <a:xfrm>
              <a:off x="2145" y="1251"/>
              <a:ext cx="234" cy="192"/>
            </a:xfrm>
            <a:prstGeom prst="rect">
              <a:avLst/>
            </a:prstGeom>
            <a:noFill/>
            <a:ln w="9525">
              <a:noFill/>
              <a:miter lim="800000"/>
              <a:headEnd/>
              <a:tailEnd/>
            </a:ln>
            <a:effectLst/>
          </p:spPr>
          <p:txBody>
            <a:bodyPr wrap="none">
              <a:spAutoFit/>
            </a:bodyPr>
            <a:lstStyle/>
            <a:p>
              <a:r>
                <a:rPr lang="en-US" sz="1400" i="1"/>
                <a:t>1s</a:t>
              </a:r>
            </a:p>
          </p:txBody>
        </p:sp>
        <p:sp>
          <p:nvSpPr>
            <p:cNvPr id="870435" name="Text Box 35"/>
            <p:cNvSpPr txBox="1">
              <a:spLocks noChangeArrowheads="1"/>
            </p:cNvSpPr>
            <p:nvPr/>
          </p:nvSpPr>
          <p:spPr bwMode="auto">
            <a:xfrm>
              <a:off x="3203" y="1241"/>
              <a:ext cx="234" cy="192"/>
            </a:xfrm>
            <a:prstGeom prst="rect">
              <a:avLst/>
            </a:prstGeom>
            <a:noFill/>
            <a:ln w="9525">
              <a:noFill/>
              <a:miter lim="800000"/>
              <a:headEnd/>
              <a:tailEnd/>
            </a:ln>
            <a:effectLst/>
          </p:spPr>
          <p:txBody>
            <a:bodyPr wrap="none">
              <a:spAutoFit/>
            </a:bodyPr>
            <a:lstStyle/>
            <a:p>
              <a:r>
                <a:rPr lang="en-US" sz="1400" i="1"/>
                <a:t>1s</a:t>
              </a:r>
            </a:p>
          </p:txBody>
        </p:sp>
        <p:sp>
          <p:nvSpPr>
            <p:cNvPr id="870437" name="Text Box 37"/>
            <p:cNvSpPr txBox="1">
              <a:spLocks noChangeArrowheads="1"/>
            </p:cNvSpPr>
            <p:nvPr/>
          </p:nvSpPr>
          <p:spPr bwMode="auto">
            <a:xfrm>
              <a:off x="2703" y="1251"/>
              <a:ext cx="234" cy="192"/>
            </a:xfrm>
            <a:prstGeom prst="rect">
              <a:avLst/>
            </a:prstGeom>
            <a:noFill/>
            <a:ln w="9525">
              <a:noFill/>
              <a:miter lim="800000"/>
              <a:headEnd/>
              <a:tailEnd/>
            </a:ln>
            <a:effectLst/>
          </p:spPr>
          <p:txBody>
            <a:bodyPr wrap="none">
              <a:spAutoFit/>
            </a:bodyPr>
            <a:lstStyle/>
            <a:p>
              <a:r>
                <a:rPr lang="en-US" sz="1400" i="1"/>
                <a:t>1s</a:t>
              </a:r>
            </a:p>
          </p:txBody>
        </p:sp>
        <p:sp>
          <p:nvSpPr>
            <p:cNvPr id="870438" name="Text Box 38"/>
            <p:cNvSpPr txBox="1">
              <a:spLocks noChangeArrowheads="1"/>
            </p:cNvSpPr>
            <p:nvPr/>
          </p:nvSpPr>
          <p:spPr bwMode="auto">
            <a:xfrm>
              <a:off x="3729" y="1251"/>
              <a:ext cx="234" cy="192"/>
            </a:xfrm>
            <a:prstGeom prst="rect">
              <a:avLst/>
            </a:prstGeom>
            <a:noFill/>
            <a:ln w="9525">
              <a:noFill/>
              <a:miter lim="800000"/>
              <a:headEnd/>
              <a:tailEnd/>
            </a:ln>
            <a:effectLst/>
          </p:spPr>
          <p:txBody>
            <a:bodyPr wrap="none">
              <a:spAutoFit/>
            </a:bodyPr>
            <a:lstStyle/>
            <a:p>
              <a:r>
                <a:rPr lang="en-US" sz="1400" i="1"/>
                <a:t>1s</a:t>
              </a:r>
            </a:p>
          </p:txBody>
        </p:sp>
      </p:grpSp>
      <p:pic>
        <p:nvPicPr>
          <p:cNvPr id="870444" name="Picture 44" descr="animation9"/>
          <p:cNvPicPr>
            <a:picLocks noChangeAspect="1" noChangeArrowheads="1" noCrop="1"/>
          </p:cNvPicPr>
          <p:nvPr/>
        </p:nvPicPr>
        <p:blipFill>
          <a:blip r:embed="rId3" cstate="print"/>
          <a:srcRect/>
          <a:stretch>
            <a:fillRect/>
          </a:stretch>
        </p:blipFill>
        <p:spPr bwMode="auto">
          <a:xfrm>
            <a:off x="6223000" y="1149350"/>
            <a:ext cx="2457450" cy="2343150"/>
          </a:xfrm>
          <a:prstGeom prst="rect">
            <a:avLst/>
          </a:prstGeom>
          <a:noFill/>
        </p:spPr>
      </p:pic>
      <p:sp>
        <p:nvSpPr>
          <p:cNvPr id="870445" name="Rectangle 45"/>
          <p:cNvSpPr>
            <a:spLocks noChangeArrowheads="1"/>
          </p:cNvSpPr>
          <p:nvPr/>
        </p:nvSpPr>
        <p:spPr bwMode="auto">
          <a:xfrm>
            <a:off x="3716338" y="5842000"/>
            <a:ext cx="4800600" cy="914400"/>
          </a:xfrm>
          <a:prstGeom prst="rect">
            <a:avLst/>
          </a:prstGeom>
          <a:noFill/>
          <a:ln w="9525">
            <a:noFill/>
            <a:miter lim="800000"/>
            <a:headEnd/>
            <a:tailEnd/>
          </a:ln>
          <a:effectLst/>
        </p:spPr>
        <p:txBody>
          <a:bodyPr anchor="ctr"/>
          <a:lstStyle/>
          <a:p>
            <a:pPr algn="ctr"/>
            <a:r>
              <a:rPr lang="en-US" sz="3200" i="1">
                <a:solidFill>
                  <a:srgbClr val="000066"/>
                </a:solidFill>
              </a:rPr>
              <a:t>Unequal bond energy</a:t>
            </a:r>
          </a:p>
        </p:txBody>
      </p:sp>
      <p:sp>
        <p:nvSpPr>
          <p:cNvPr id="870446" name="Text Box 46"/>
          <p:cNvSpPr txBox="1">
            <a:spLocks noChangeArrowheads="1"/>
          </p:cNvSpPr>
          <p:nvPr/>
        </p:nvSpPr>
        <p:spPr bwMode="auto">
          <a:xfrm>
            <a:off x="1981200" y="4806950"/>
            <a:ext cx="4827588" cy="457200"/>
          </a:xfrm>
          <a:prstGeom prst="rect">
            <a:avLst/>
          </a:prstGeom>
          <a:noFill/>
          <a:ln w="9525">
            <a:noFill/>
            <a:miter lim="800000"/>
            <a:headEnd/>
            <a:tailEnd/>
          </a:ln>
          <a:effectLst/>
        </p:spPr>
        <p:txBody>
          <a:bodyPr wrap="none">
            <a:spAutoFit/>
          </a:bodyPr>
          <a:lstStyle/>
          <a:p>
            <a:r>
              <a:rPr lang="en-US" sz="2400"/>
              <a:t>But what about the fourth bond…?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870406"/>
                                        </p:tgtEl>
                                        <p:attrNameLst>
                                          <p:attrName>style.visibility</p:attrName>
                                        </p:attrNameLst>
                                      </p:cBhvr>
                                      <p:to>
                                        <p:strVal val="visible"/>
                                      </p:to>
                                    </p:set>
                                    <p:anim calcmode="lin" valueType="num">
                                      <p:cBhvr>
                                        <p:cTn id="7" dur="500" fill="hold"/>
                                        <p:tgtEl>
                                          <p:spTgt spid="870406"/>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870406"/>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870406"/>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87040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870403"/>
                                        </p:tgtEl>
                                        <p:attrNameLst>
                                          <p:attrName>style.visibility</p:attrName>
                                        </p:attrNameLst>
                                      </p:cBhvr>
                                      <p:to>
                                        <p:strVal val="visible"/>
                                      </p:to>
                                    </p:set>
                                    <p:anim calcmode="lin" valueType="num">
                                      <p:cBhvr additive="base">
                                        <p:cTn id="15" dur="500" fill="hold"/>
                                        <p:tgtEl>
                                          <p:spTgt spid="870403"/>
                                        </p:tgtEl>
                                        <p:attrNameLst>
                                          <p:attrName>ppt_x</p:attrName>
                                        </p:attrNameLst>
                                      </p:cBhvr>
                                      <p:tavLst>
                                        <p:tav tm="0">
                                          <p:val>
                                            <p:strVal val="1+#ppt_w/2"/>
                                          </p:val>
                                        </p:tav>
                                        <p:tav tm="100000">
                                          <p:val>
                                            <p:strVal val="#ppt_x"/>
                                          </p:val>
                                        </p:tav>
                                      </p:tavLst>
                                    </p:anim>
                                    <p:anim calcmode="lin" valueType="num">
                                      <p:cBhvr additive="base">
                                        <p:cTn id="16" dur="500" fill="hold"/>
                                        <p:tgtEl>
                                          <p:spTgt spid="87040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70443"/>
                                        </p:tgtEl>
                                        <p:attrNameLst>
                                          <p:attrName>style.visibility</p:attrName>
                                        </p:attrNameLst>
                                      </p:cBhvr>
                                      <p:to>
                                        <p:strVal val="visible"/>
                                      </p:to>
                                    </p:set>
                                    <p:animEffect transition="in" filter="fade">
                                      <p:cBhvr>
                                        <p:cTn id="21" dur="1000"/>
                                        <p:tgtEl>
                                          <p:spTgt spid="870443"/>
                                        </p:tgtEl>
                                      </p:cBhvr>
                                    </p:animEffect>
                                    <p:anim calcmode="lin" valueType="num">
                                      <p:cBhvr>
                                        <p:cTn id="22" dur="1000" fill="hold"/>
                                        <p:tgtEl>
                                          <p:spTgt spid="870443"/>
                                        </p:tgtEl>
                                        <p:attrNameLst>
                                          <p:attrName>ppt_x</p:attrName>
                                        </p:attrNameLst>
                                      </p:cBhvr>
                                      <p:tavLst>
                                        <p:tav tm="0">
                                          <p:val>
                                            <p:strVal val="#ppt_x"/>
                                          </p:val>
                                        </p:tav>
                                        <p:tav tm="100000">
                                          <p:val>
                                            <p:strVal val="#ppt_x"/>
                                          </p:val>
                                        </p:tav>
                                      </p:tavLst>
                                    </p:anim>
                                    <p:anim calcmode="lin" valueType="num">
                                      <p:cBhvr>
                                        <p:cTn id="23" dur="1000" fill="hold"/>
                                        <p:tgtEl>
                                          <p:spTgt spid="87044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7044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870444"/>
                                        </p:tgtEl>
                                        <p:attrNameLst>
                                          <p:attrName>style.visibility</p:attrName>
                                        </p:attrNameLst>
                                      </p:cBhvr>
                                      <p:to>
                                        <p:strVal val="visible"/>
                                      </p:to>
                                    </p:set>
                                    <p:anim calcmode="lin" valueType="num">
                                      <p:cBhvr additive="base">
                                        <p:cTn id="32" dur="500" fill="hold"/>
                                        <p:tgtEl>
                                          <p:spTgt spid="870444"/>
                                        </p:tgtEl>
                                        <p:attrNameLst>
                                          <p:attrName>ppt_x</p:attrName>
                                        </p:attrNameLst>
                                      </p:cBhvr>
                                      <p:tavLst>
                                        <p:tav tm="0">
                                          <p:val>
                                            <p:strVal val="1+#ppt_w/2"/>
                                          </p:val>
                                        </p:tav>
                                        <p:tav tm="100000">
                                          <p:val>
                                            <p:strVal val="#ppt_x"/>
                                          </p:val>
                                        </p:tav>
                                      </p:tavLst>
                                    </p:anim>
                                    <p:anim calcmode="lin" valueType="num">
                                      <p:cBhvr additive="base">
                                        <p:cTn id="33" dur="500" fill="hold"/>
                                        <p:tgtEl>
                                          <p:spTgt spid="870444"/>
                                        </p:tgtEl>
                                        <p:attrNameLst>
                                          <p:attrName>ppt_y</p:attrName>
                                        </p:attrNameLst>
                                      </p:cBhvr>
                                      <p:tavLst>
                                        <p:tav tm="0">
                                          <p:val>
                                            <p:strVal val="#ppt_y"/>
                                          </p:val>
                                        </p:tav>
                                        <p:tav tm="100000">
                                          <p:val>
                                            <p:strVal val="#ppt_y"/>
                                          </p:val>
                                        </p:tav>
                                      </p:tavLst>
                                    </p:anim>
                                  </p:childTnLst>
                                </p:cTn>
                              </p:par>
                              <p:par>
                                <p:cTn id="34" presetID="35" presetClass="emph" presetSubtype="0" repeatCount="3000" fill="hold" nodeType="withEffect">
                                  <p:stCondLst>
                                    <p:cond delay="0"/>
                                  </p:stCondLst>
                                  <p:childTnLst>
                                    <p:anim calcmode="discrete" valueType="str">
                                      <p:cBhvr>
                                        <p:cTn id="35" dur="1000" fill="hold"/>
                                        <p:tgtEl>
                                          <p:spTgt spid="870442"/>
                                        </p:tgtEl>
                                        <p:attrNameLst>
                                          <p:attrName>style.visibility</p:attrName>
                                        </p:attrNameLst>
                                      </p:cBhvr>
                                      <p:tavLst>
                                        <p:tav tm="0">
                                          <p:val>
                                            <p:strVal val="hidden"/>
                                          </p:val>
                                        </p:tav>
                                        <p:tav tm="50000">
                                          <p:val>
                                            <p:strVal val="visible"/>
                                          </p:val>
                                        </p:tav>
                                      </p:tavLst>
                                    </p:anim>
                                  </p:childTnLst>
                                </p:cTn>
                              </p:par>
                            </p:childTnLst>
                          </p:cTn>
                        </p:par>
                        <p:par>
                          <p:cTn id="36" fill="hold">
                            <p:stCondLst>
                              <p:cond delay="3000"/>
                            </p:stCondLst>
                            <p:childTnLst>
                              <p:par>
                                <p:cTn id="37" presetID="47" presetClass="entr" presetSubtype="0" fill="hold" grpId="0" nodeType="afterEffect">
                                  <p:stCondLst>
                                    <p:cond delay="0"/>
                                  </p:stCondLst>
                                  <p:childTnLst>
                                    <p:set>
                                      <p:cBhvr>
                                        <p:cTn id="38" dur="1" fill="hold">
                                          <p:stCondLst>
                                            <p:cond delay="0"/>
                                          </p:stCondLst>
                                        </p:cTn>
                                        <p:tgtEl>
                                          <p:spTgt spid="870445"/>
                                        </p:tgtEl>
                                        <p:attrNameLst>
                                          <p:attrName>style.visibility</p:attrName>
                                        </p:attrNameLst>
                                      </p:cBhvr>
                                      <p:to>
                                        <p:strVal val="visible"/>
                                      </p:to>
                                    </p:set>
                                    <p:animEffect transition="in" filter="fade">
                                      <p:cBhvr>
                                        <p:cTn id="39" dur="1000"/>
                                        <p:tgtEl>
                                          <p:spTgt spid="870445"/>
                                        </p:tgtEl>
                                      </p:cBhvr>
                                    </p:animEffect>
                                    <p:anim calcmode="lin" valueType="num">
                                      <p:cBhvr>
                                        <p:cTn id="40" dur="1000" fill="hold"/>
                                        <p:tgtEl>
                                          <p:spTgt spid="870445"/>
                                        </p:tgtEl>
                                        <p:attrNameLst>
                                          <p:attrName>ppt_x</p:attrName>
                                        </p:attrNameLst>
                                      </p:cBhvr>
                                      <p:tavLst>
                                        <p:tav tm="0">
                                          <p:val>
                                            <p:strVal val="#ppt_x"/>
                                          </p:val>
                                        </p:tav>
                                        <p:tav tm="100000">
                                          <p:val>
                                            <p:strVal val="#ppt_x"/>
                                          </p:val>
                                        </p:tav>
                                      </p:tavLst>
                                    </p:anim>
                                    <p:anim calcmode="lin" valueType="num">
                                      <p:cBhvr>
                                        <p:cTn id="41" dur="1000" fill="hold"/>
                                        <p:tgtEl>
                                          <p:spTgt spid="87044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870446"/>
                                        </p:tgtEl>
                                        <p:attrNameLst>
                                          <p:attrName>style.visibility</p:attrName>
                                        </p:attrNameLst>
                                      </p:cBhvr>
                                      <p:to>
                                        <p:strVal val="visible"/>
                                      </p:to>
                                    </p:set>
                                    <p:anim calcmode="lin" valueType="num">
                                      <p:cBhvr additive="base">
                                        <p:cTn id="46" dur="500" fill="hold"/>
                                        <p:tgtEl>
                                          <p:spTgt spid="870446"/>
                                        </p:tgtEl>
                                        <p:attrNameLst>
                                          <p:attrName>ppt_x</p:attrName>
                                        </p:attrNameLst>
                                      </p:cBhvr>
                                      <p:tavLst>
                                        <p:tav tm="0">
                                          <p:val>
                                            <p:strVal val="1+#ppt_w/2"/>
                                          </p:val>
                                        </p:tav>
                                        <p:tav tm="100000">
                                          <p:val>
                                            <p:strVal val="#ppt_x"/>
                                          </p:val>
                                        </p:tav>
                                      </p:tavLst>
                                    </p:anim>
                                    <p:anim calcmode="lin" valueType="num">
                                      <p:cBhvr additive="base">
                                        <p:cTn id="47" dur="500" fill="hold"/>
                                        <p:tgtEl>
                                          <p:spTgt spid="8704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03" grpId="0" autoUpdateAnimBg="0"/>
      <p:bldP spid="870445" grpId="0"/>
      <p:bldP spid="870446"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Text Box 2"/>
          <p:cNvSpPr txBox="1">
            <a:spLocks noChangeArrowheads="1"/>
          </p:cNvSpPr>
          <p:nvPr/>
        </p:nvSpPr>
        <p:spPr bwMode="auto">
          <a:xfrm>
            <a:off x="593725" y="420688"/>
            <a:ext cx="6911975" cy="822325"/>
          </a:xfrm>
          <a:prstGeom prst="rect">
            <a:avLst/>
          </a:prstGeom>
          <a:noFill/>
          <a:ln w="9525">
            <a:noFill/>
            <a:miter lim="800000"/>
            <a:headEnd/>
            <a:tailEnd/>
          </a:ln>
          <a:effectLst/>
        </p:spPr>
        <p:txBody>
          <a:bodyPr wrap="none">
            <a:spAutoFit/>
          </a:bodyPr>
          <a:lstStyle/>
          <a:p>
            <a:r>
              <a:rPr lang="en-US" sz="2400"/>
              <a:t>The fourth bond is between a </a:t>
            </a:r>
            <a:r>
              <a:rPr lang="en-US" sz="2400" i="1"/>
              <a:t>2s</a:t>
            </a:r>
            <a:r>
              <a:rPr lang="en-US" sz="2400"/>
              <a:t> electron from the</a:t>
            </a:r>
          </a:p>
          <a:p>
            <a:r>
              <a:rPr lang="en-US" sz="2400"/>
              <a:t>carbon and the lone </a:t>
            </a:r>
            <a:r>
              <a:rPr lang="en-US" sz="2400" i="1"/>
              <a:t>1s</a:t>
            </a:r>
            <a:r>
              <a:rPr lang="en-US" sz="2400"/>
              <a:t> hydrogen electron.</a:t>
            </a:r>
          </a:p>
        </p:txBody>
      </p:sp>
      <p:sp>
        <p:nvSpPr>
          <p:cNvPr id="874500" name="Text Box 4"/>
          <p:cNvSpPr txBox="1">
            <a:spLocks noChangeArrowheads="1"/>
          </p:cNvSpPr>
          <p:nvPr/>
        </p:nvSpPr>
        <p:spPr bwMode="auto">
          <a:xfrm>
            <a:off x="746125" y="4038600"/>
            <a:ext cx="7483475" cy="822325"/>
          </a:xfrm>
          <a:prstGeom prst="rect">
            <a:avLst/>
          </a:prstGeom>
          <a:noFill/>
          <a:ln w="9525">
            <a:noFill/>
            <a:miter lim="800000"/>
            <a:headEnd/>
            <a:tailEnd/>
          </a:ln>
          <a:effectLst/>
        </p:spPr>
        <p:txBody>
          <a:bodyPr>
            <a:spAutoFit/>
          </a:bodyPr>
          <a:lstStyle/>
          <a:p>
            <a:r>
              <a:rPr lang="en-US" sz="2400"/>
              <a:t>Such a bond would have slightly </a:t>
            </a:r>
            <a:r>
              <a:rPr lang="en-US" sz="2400">
                <a:solidFill>
                  <a:srgbClr val="FF0000"/>
                </a:solidFill>
                <a:effectLst>
                  <a:outerShdw blurRad="38100" dist="38100" dir="2700000" algn="tl">
                    <a:srgbClr val="C0C0C0"/>
                  </a:outerShdw>
                </a:effectLst>
              </a:rPr>
              <a:t>less</a:t>
            </a:r>
            <a:r>
              <a:rPr lang="en-US" sz="2400"/>
              <a:t> energy than the other bonds in a methane molecule. </a:t>
            </a:r>
          </a:p>
        </p:txBody>
      </p:sp>
      <p:sp>
        <p:nvSpPr>
          <p:cNvPr id="874501" name="Rectangle 5"/>
          <p:cNvSpPr>
            <a:spLocks noGrp="1" noChangeArrowheads="1"/>
          </p:cNvSpPr>
          <p:nvPr>
            <p:ph type="title" idx="4294967295"/>
          </p:nvPr>
        </p:nvSpPr>
        <p:spPr>
          <a:xfrm>
            <a:off x="685800" y="5257800"/>
            <a:ext cx="7772400" cy="1143000"/>
          </a:xfrm>
        </p:spPr>
        <p:txBody>
          <a:bodyPr/>
          <a:lstStyle/>
          <a:p>
            <a:r>
              <a:rPr lang="en-US" sz="4000">
                <a:solidFill>
                  <a:srgbClr val="000066"/>
                </a:solidFill>
              </a:rPr>
              <a:t>Unequal bond energy #2</a:t>
            </a:r>
          </a:p>
        </p:txBody>
      </p:sp>
      <p:sp>
        <p:nvSpPr>
          <p:cNvPr id="874503" name="Rectangle 7"/>
          <p:cNvSpPr>
            <a:spLocks noChangeArrowheads="1"/>
          </p:cNvSpPr>
          <p:nvPr/>
        </p:nvSpPr>
        <p:spPr bwMode="auto">
          <a:xfrm>
            <a:off x="2484438" y="1357313"/>
            <a:ext cx="776287" cy="1949450"/>
          </a:xfrm>
          <a:prstGeom prst="rect">
            <a:avLst/>
          </a:prstGeom>
          <a:solidFill>
            <a:srgbClr val="CC99FF">
              <a:alpha val="12000"/>
            </a:srgbClr>
          </a:solidFill>
          <a:ln w="28575">
            <a:solidFill>
              <a:srgbClr val="993366"/>
            </a:solidFill>
            <a:miter lim="800000"/>
            <a:headEnd/>
            <a:tailEnd/>
          </a:ln>
          <a:effectLst/>
        </p:spPr>
        <p:txBody>
          <a:bodyPr wrap="none" anchor="ctr"/>
          <a:lstStyle/>
          <a:p>
            <a:endParaRPr lang="en-US"/>
          </a:p>
        </p:txBody>
      </p:sp>
      <p:grpSp>
        <p:nvGrpSpPr>
          <p:cNvPr id="874506" name="Group 10"/>
          <p:cNvGrpSpPr>
            <a:grpSpLocks/>
          </p:cNvGrpSpPr>
          <p:nvPr/>
        </p:nvGrpSpPr>
        <p:grpSpPr bwMode="auto">
          <a:xfrm>
            <a:off x="1720850" y="2341563"/>
            <a:ext cx="3957638" cy="1195387"/>
            <a:chOff x="3123" y="2819"/>
            <a:chExt cx="2493" cy="753"/>
          </a:xfrm>
        </p:grpSpPr>
        <p:sp>
          <p:nvSpPr>
            <p:cNvPr id="874507" name="Line 11"/>
            <p:cNvSpPr>
              <a:spLocks noChangeShapeType="1"/>
            </p:cNvSpPr>
            <p:nvPr/>
          </p:nvSpPr>
          <p:spPr bwMode="auto">
            <a:xfrm flipV="1">
              <a:off x="5331" y="2819"/>
              <a:ext cx="0" cy="248"/>
            </a:xfrm>
            <a:prstGeom prst="line">
              <a:avLst/>
            </a:prstGeom>
            <a:noFill/>
            <a:ln w="22225">
              <a:solidFill>
                <a:srgbClr val="FF0000"/>
              </a:solidFill>
              <a:round/>
              <a:headEnd/>
              <a:tailEnd type="triangle" w="lg" len="lg"/>
            </a:ln>
            <a:effectLst/>
          </p:spPr>
          <p:txBody>
            <a:bodyPr/>
            <a:lstStyle/>
            <a:p>
              <a:endParaRPr lang="en-US"/>
            </a:p>
          </p:txBody>
        </p:sp>
        <p:sp>
          <p:nvSpPr>
            <p:cNvPr id="874508" name="Line 12"/>
            <p:cNvSpPr>
              <a:spLocks noChangeShapeType="1"/>
            </p:cNvSpPr>
            <p:nvPr/>
          </p:nvSpPr>
          <p:spPr bwMode="auto">
            <a:xfrm>
              <a:off x="3123" y="3393"/>
              <a:ext cx="397" cy="0"/>
            </a:xfrm>
            <a:prstGeom prst="line">
              <a:avLst/>
            </a:prstGeom>
            <a:noFill/>
            <a:ln w="15875">
              <a:solidFill>
                <a:schemeClr val="tx1"/>
              </a:solidFill>
              <a:round/>
              <a:headEnd/>
              <a:tailEnd/>
            </a:ln>
            <a:effectLst/>
          </p:spPr>
          <p:txBody>
            <a:bodyPr/>
            <a:lstStyle/>
            <a:p>
              <a:endParaRPr lang="en-US"/>
            </a:p>
          </p:txBody>
        </p:sp>
        <p:sp>
          <p:nvSpPr>
            <p:cNvPr id="874509" name="Line 13"/>
            <p:cNvSpPr>
              <a:spLocks noChangeShapeType="1"/>
            </p:cNvSpPr>
            <p:nvPr/>
          </p:nvSpPr>
          <p:spPr bwMode="auto">
            <a:xfrm>
              <a:off x="3665" y="3260"/>
              <a:ext cx="397" cy="0"/>
            </a:xfrm>
            <a:prstGeom prst="line">
              <a:avLst/>
            </a:prstGeom>
            <a:noFill/>
            <a:ln w="15875">
              <a:solidFill>
                <a:schemeClr val="tx1"/>
              </a:solidFill>
              <a:round/>
              <a:headEnd/>
              <a:tailEnd/>
            </a:ln>
            <a:effectLst/>
          </p:spPr>
          <p:txBody>
            <a:bodyPr/>
            <a:lstStyle/>
            <a:p>
              <a:endParaRPr lang="en-US"/>
            </a:p>
          </p:txBody>
        </p:sp>
        <p:sp>
          <p:nvSpPr>
            <p:cNvPr id="874510" name="Line 14"/>
            <p:cNvSpPr>
              <a:spLocks noChangeShapeType="1"/>
            </p:cNvSpPr>
            <p:nvPr/>
          </p:nvSpPr>
          <p:spPr bwMode="auto">
            <a:xfrm>
              <a:off x="4192" y="3136"/>
              <a:ext cx="397" cy="0"/>
            </a:xfrm>
            <a:prstGeom prst="line">
              <a:avLst/>
            </a:prstGeom>
            <a:noFill/>
            <a:ln w="15875">
              <a:solidFill>
                <a:schemeClr val="tx1"/>
              </a:solidFill>
              <a:round/>
              <a:headEnd/>
              <a:tailEnd/>
            </a:ln>
            <a:effectLst/>
          </p:spPr>
          <p:txBody>
            <a:bodyPr/>
            <a:lstStyle/>
            <a:p>
              <a:endParaRPr lang="en-US"/>
            </a:p>
          </p:txBody>
        </p:sp>
        <p:sp>
          <p:nvSpPr>
            <p:cNvPr id="874511" name="Line 15"/>
            <p:cNvSpPr>
              <a:spLocks noChangeShapeType="1"/>
            </p:cNvSpPr>
            <p:nvPr/>
          </p:nvSpPr>
          <p:spPr bwMode="auto">
            <a:xfrm>
              <a:off x="4705" y="3136"/>
              <a:ext cx="397" cy="0"/>
            </a:xfrm>
            <a:prstGeom prst="line">
              <a:avLst/>
            </a:prstGeom>
            <a:noFill/>
            <a:ln w="15875">
              <a:solidFill>
                <a:schemeClr val="tx1"/>
              </a:solidFill>
              <a:round/>
              <a:headEnd/>
              <a:tailEnd/>
            </a:ln>
            <a:effectLst/>
          </p:spPr>
          <p:txBody>
            <a:bodyPr/>
            <a:lstStyle/>
            <a:p>
              <a:endParaRPr lang="en-US"/>
            </a:p>
          </p:txBody>
        </p:sp>
        <p:sp>
          <p:nvSpPr>
            <p:cNvPr id="874512" name="Line 16"/>
            <p:cNvSpPr>
              <a:spLocks noChangeShapeType="1"/>
            </p:cNvSpPr>
            <p:nvPr/>
          </p:nvSpPr>
          <p:spPr bwMode="auto">
            <a:xfrm>
              <a:off x="5219" y="3124"/>
              <a:ext cx="397" cy="0"/>
            </a:xfrm>
            <a:prstGeom prst="line">
              <a:avLst/>
            </a:prstGeom>
            <a:noFill/>
            <a:ln w="15875">
              <a:solidFill>
                <a:schemeClr val="tx1"/>
              </a:solidFill>
              <a:round/>
              <a:headEnd/>
              <a:tailEnd/>
            </a:ln>
            <a:effectLst/>
          </p:spPr>
          <p:txBody>
            <a:bodyPr/>
            <a:lstStyle/>
            <a:p>
              <a:endParaRPr lang="en-US"/>
            </a:p>
          </p:txBody>
        </p:sp>
        <p:sp>
          <p:nvSpPr>
            <p:cNvPr id="874513" name="Line 17"/>
            <p:cNvSpPr>
              <a:spLocks noChangeShapeType="1"/>
            </p:cNvSpPr>
            <p:nvPr/>
          </p:nvSpPr>
          <p:spPr bwMode="auto">
            <a:xfrm flipV="1">
              <a:off x="3216" y="3108"/>
              <a:ext cx="0" cy="248"/>
            </a:xfrm>
            <a:prstGeom prst="line">
              <a:avLst/>
            </a:prstGeom>
            <a:noFill/>
            <a:ln w="22225">
              <a:solidFill>
                <a:schemeClr val="tx1"/>
              </a:solidFill>
              <a:round/>
              <a:headEnd/>
              <a:tailEnd type="triangle" w="lg" len="lg"/>
            </a:ln>
            <a:effectLst/>
          </p:spPr>
          <p:txBody>
            <a:bodyPr/>
            <a:lstStyle/>
            <a:p>
              <a:endParaRPr lang="en-US"/>
            </a:p>
          </p:txBody>
        </p:sp>
        <p:sp>
          <p:nvSpPr>
            <p:cNvPr id="874514" name="Line 18"/>
            <p:cNvSpPr>
              <a:spLocks noChangeShapeType="1"/>
            </p:cNvSpPr>
            <p:nvPr/>
          </p:nvSpPr>
          <p:spPr bwMode="auto">
            <a:xfrm flipV="1">
              <a:off x="3745" y="2950"/>
              <a:ext cx="0" cy="248"/>
            </a:xfrm>
            <a:prstGeom prst="line">
              <a:avLst/>
            </a:prstGeom>
            <a:noFill/>
            <a:ln w="22225">
              <a:solidFill>
                <a:srgbClr val="FF0000"/>
              </a:solidFill>
              <a:round/>
              <a:headEnd/>
              <a:tailEnd type="triangle" w="lg" len="lg"/>
            </a:ln>
            <a:effectLst/>
          </p:spPr>
          <p:txBody>
            <a:bodyPr/>
            <a:lstStyle/>
            <a:p>
              <a:endParaRPr lang="en-US"/>
            </a:p>
          </p:txBody>
        </p:sp>
        <p:sp>
          <p:nvSpPr>
            <p:cNvPr id="874515" name="Line 19"/>
            <p:cNvSpPr>
              <a:spLocks noChangeShapeType="1"/>
            </p:cNvSpPr>
            <p:nvPr/>
          </p:nvSpPr>
          <p:spPr bwMode="auto">
            <a:xfrm flipV="1">
              <a:off x="4283" y="2820"/>
              <a:ext cx="0" cy="248"/>
            </a:xfrm>
            <a:prstGeom prst="line">
              <a:avLst/>
            </a:prstGeom>
            <a:noFill/>
            <a:ln w="22225">
              <a:solidFill>
                <a:srgbClr val="FF0000"/>
              </a:solidFill>
              <a:round/>
              <a:headEnd/>
              <a:tailEnd type="triangle" w="lg" len="lg"/>
            </a:ln>
            <a:effectLst/>
          </p:spPr>
          <p:txBody>
            <a:bodyPr/>
            <a:lstStyle/>
            <a:p>
              <a:endParaRPr lang="en-US"/>
            </a:p>
          </p:txBody>
        </p:sp>
        <p:sp>
          <p:nvSpPr>
            <p:cNvPr id="874516" name="Line 20"/>
            <p:cNvSpPr>
              <a:spLocks noChangeShapeType="1"/>
            </p:cNvSpPr>
            <p:nvPr/>
          </p:nvSpPr>
          <p:spPr bwMode="auto">
            <a:xfrm flipV="1">
              <a:off x="4791" y="2820"/>
              <a:ext cx="0" cy="248"/>
            </a:xfrm>
            <a:prstGeom prst="line">
              <a:avLst/>
            </a:prstGeom>
            <a:noFill/>
            <a:ln w="22225">
              <a:solidFill>
                <a:srgbClr val="FF0000"/>
              </a:solidFill>
              <a:round/>
              <a:headEnd/>
              <a:tailEnd type="triangle" w="lg" len="lg"/>
            </a:ln>
            <a:effectLst/>
          </p:spPr>
          <p:txBody>
            <a:bodyPr/>
            <a:lstStyle/>
            <a:p>
              <a:endParaRPr lang="en-US"/>
            </a:p>
          </p:txBody>
        </p:sp>
        <p:sp>
          <p:nvSpPr>
            <p:cNvPr id="874517" name="Line 21"/>
            <p:cNvSpPr>
              <a:spLocks noChangeShapeType="1"/>
            </p:cNvSpPr>
            <p:nvPr/>
          </p:nvSpPr>
          <p:spPr bwMode="auto">
            <a:xfrm flipV="1">
              <a:off x="3405" y="3080"/>
              <a:ext cx="0" cy="248"/>
            </a:xfrm>
            <a:prstGeom prst="line">
              <a:avLst/>
            </a:prstGeom>
            <a:noFill/>
            <a:ln w="22225">
              <a:solidFill>
                <a:schemeClr val="tx1"/>
              </a:solidFill>
              <a:round/>
              <a:headEnd type="triangle" w="lg" len="lg"/>
              <a:tailEnd type="none" w="lg" len="lg"/>
            </a:ln>
            <a:effectLst/>
          </p:spPr>
          <p:txBody>
            <a:bodyPr/>
            <a:lstStyle/>
            <a:p>
              <a:endParaRPr lang="en-US"/>
            </a:p>
          </p:txBody>
        </p:sp>
        <p:sp>
          <p:nvSpPr>
            <p:cNvPr id="874518" name="Text Box 22"/>
            <p:cNvSpPr txBox="1">
              <a:spLocks noChangeArrowheads="1"/>
            </p:cNvSpPr>
            <p:nvPr/>
          </p:nvSpPr>
          <p:spPr bwMode="auto">
            <a:xfrm>
              <a:off x="3219" y="3380"/>
              <a:ext cx="234" cy="192"/>
            </a:xfrm>
            <a:prstGeom prst="rect">
              <a:avLst/>
            </a:prstGeom>
            <a:noFill/>
            <a:ln w="9525">
              <a:noFill/>
              <a:miter lim="800000"/>
              <a:headEnd/>
              <a:tailEnd/>
            </a:ln>
            <a:effectLst/>
          </p:spPr>
          <p:txBody>
            <a:bodyPr wrap="none">
              <a:spAutoFit/>
            </a:bodyPr>
            <a:lstStyle/>
            <a:p>
              <a:r>
                <a:rPr lang="en-US" sz="1400" i="1"/>
                <a:t>1s</a:t>
              </a:r>
            </a:p>
          </p:txBody>
        </p:sp>
        <p:sp>
          <p:nvSpPr>
            <p:cNvPr id="874519" name="Text Box 23"/>
            <p:cNvSpPr txBox="1">
              <a:spLocks noChangeArrowheads="1"/>
            </p:cNvSpPr>
            <p:nvPr/>
          </p:nvSpPr>
          <p:spPr bwMode="auto">
            <a:xfrm>
              <a:off x="3712" y="3247"/>
              <a:ext cx="234" cy="192"/>
            </a:xfrm>
            <a:prstGeom prst="rect">
              <a:avLst/>
            </a:prstGeom>
            <a:noFill/>
            <a:ln w="9525">
              <a:noFill/>
              <a:miter lim="800000"/>
              <a:headEnd/>
              <a:tailEnd/>
            </a:ln>
            <a:effectLst/>
          </p:spPr>
          <p:txBody>
            <a:bodyPr wrap="none">
              <a:spAutoFit/>
            </a:bodyPr>
            <a:lstStyle/>
            <a:p>
              <a:r>
                <a:rPr lang="en-US" sz="1400" i="1"/>
                <a:t>2s</a:t>
              </a:r>
            </a:p>
          </p:txBody>
        </p:sp>
        <p:sp>
          <p:nvSpPr>
            <p:cNvPr id="874520" name="Text Box 24"/>
            <p:cNvSpPr txBox="1">
              <a:spLocks noChangeArrowheads="1"/>
            </p:cNvSpPr>
            <p:nvPr/>
          </p:nvSpPr>
          <p:spPr bwMode="auto">
            <a:xfrm>
              <a:off x="4770" y="3117"/>
              <a:ext cx="240" cy="192"/>
            </a:xfrm>
            <a:prstGeom prst="rect">
              <a:avLst/>
            </a:prstGeom>
            <a:noFill/>
            <a:ln w="9525">
              <a:noFill/>
              <a:miter lim="800000"/>
              <a:headEnd/>
              <a:tailEnd/>
            </a:ln>
            <a:effectLst/>
          </p:spPr>
          <p:txBody>
            <a:bodyPr wrap="none">
              <a:spAutoFit/>
            </a:bodyPr>
            <a:lstStyle/>
            <a:p>
              <a:r>
                <a:rPr lang="en-US" sz="1400" i="1"/>
                <a:t>2p</a:t>
              </a:r>
            </a:p>
          </p:txBody>
        </p:sp>
      </p:grpSp>
      <p:grpSp>
        <p:nvGrpSpPr>
          <p:cNvPr id="874521" name="Group 25"/>
          <p:cNvGrpSpPr>
            <a:grpSpLocks/>
          </p:cNvGrpSpPr>
          <p:nvPr/>
        </p:nvGrpSpPr>
        <p:grpSpPr bwMode="auto">
          <a:xfrm>
            <a:off x="2568575" y="1497013"/>
            <a:ext cx="3097213" cy="793750"/>
            <a:chOff x="2098" y="943"/>
            <a:chExt cx="1951" cy="500"/>
          </a:xfrm>
        </p:grpSpPr>
        <p:sp>
          <p:nvSpPr>
            <p:cNvPr id="874522" name="Line 26"/>
            <p:cNvSpPr>
              <a:spLocks noChangeShapeType="1"/>
            </p:cNvSpPr>
            <p:nvPr/>
          </p:nvSpPr>
          <p:spPr bwMode="auto">
            <a:xfrm flipV="1">
              <a:off x="3944" y="943"/>
              <a:ext cx="0" cy="248"/>
            </a:xfrm>
            <a:prstGeom prst="line">
              <a:avLst/>
            </a:prstGeom>
            <a:noFill/>
            <a:ln w="22225">
              <a:solidFill>
                <a:schemeClr val="tx1"/>
              </a:solidFill>
              <a:round/>
              <a:headEnd type="triangle" w="lg" len="lg"/>
              <a:tailEnd type="none" w="lg" len="lg"/>
            </a:ln>
            <a:effectLst/>
          </p:spPr>
          <p:txBody>
            <a:bodyPr/>
            <a:lstStyle/>
            <a:p>
              <a:endParaRPr lang="en-US"/>
            </a:p>
          </p:txBody>
        </p:sp>
        <p:sp>
          <p:nvSpPr>
            <p:cNvPr id="874523" name="Line 27"/>
            <p:cNvSpPr>
              <a:spLocks noChangeShapeType="1"/>
            </p:cNvSpPr>
            <p:nvPr/>
          </p:nvSpPr>
          <p:spPr bwMode="auto">
            <a:xfrm>
              <a:off x="2098" y="1264"/>
              <a:ext cx="397" cy="0"/>
            </a:xfrm>
            <a:prstGeom prst="line">
              <a:avLst/>
            </a:prstGeom>
            <a:noFill/>
            <a:ln w="15875">
              <a:solidFill>
                <a:schemeClr val="tx1"/>
              </a:solidFill>
              <a:round/>
              <a:headEnd/>
              <a:tailEnd/>
            </a:ln>
            <a:effectLst/>
          </p:spPr>
          <p:txBody>
            <a:bodyPr/>
            <a:lstStyle/>
            <a:p>
              <a:endParaRPr lang="en-US"/>
            </a:p>
          </p:txBody>
        </p:sp>
        <p:sp>
          <p:nvSpPr>
            <p:cNvPr id="874524" name="Line 28"/>
            <p:cNvSpPr>
              <a:spLocks noChangeShapeType="1"/>
            </p:cNvSpPr>
            <p:nvPr/>
          </p:nvSpPr>
          <p:spPr bwMode="auto">
            <a:xfrm>
              <a:off x="2625" y="1260"/>
              <a:ext cx="397" cy="0"/>
            </a:xfrm>
            <a:prstGeom prst="line">
              <a:avLst/>
            </a:prstGeom>
            <a:noFill/>
            <a:ln w="15875">
              <a:solidFill>
                <a:schemeClr val="tx1"/>
              </a:solidFill>
              <a:round/>
              <a:headEnd/>
              <a:tailEnd/>
            </a:ln>
            <a:effectLst/>
          </p:spPr>
          <p:txBody>
            <a:bodyPr/>
            <a:lstStyle/>
            <a:p>
              <a:endParaRPr lang="en-US"/>
            </a:p>
          </p:txBody>
        </p:sp>
        <p:sp>
          <p:nvSpPr>
            <p:cNvPr id="874525" name="Line 29"/>
            <p:cNvSpPr>
              <a:spLocks noChangeShapeType="1"/>
            </p:cNvSpPr>
            <p:nvPr/>
          </p:nvSpPr>
          <p:spPr bwMode="auto">
            <a:xfrm>
              <a:off x="3138" y="1260"/>
              <a:ext cx="397" cy="0"/>
            </a:xfrm>
            <a:prstGeom prst="line">
              <a:avLst/>
            </a:prstGeom>
            <a:noFill/>
            <a:ln w="15875">
              <a:solidFill>
                <a:schemeClr val="tx1"/>
              </a:solidFill>
              <a:round/>
              <a:headEnd/>
              <a:tailEnd/>
            </a:ln>
            <a:effectLst/>
          </p:spPr>
          <p:txBody>
            <a:bodyPr/>
            <a:lstStyle/>
            <a:p>
              <a:endParaRPr lang="en-US"/>
            </a:p>
          </p:txBody>
        </p:sp>
        <p:sp>
          <p:nvSpPr>
            <p:cNvPr id="874526" name="Line 30"/>
            <p:cNvSpPr>
              <a:spLocks noChangeShapeType="1"/>
            </p:cNvSpPr>
            <p:nvPr/>
          </p:nvSpPr>
          <p:spPr bwMode="auto">
            <a:xfrm>
              <a:off x="3652" y="1248"/>
              <a:ext cx="397" cy="0"/>
            </a:xfrm>
            <a:prstGeom prst="line">
              <a:avLst/>
            </a:prstGeom>
            <a:noFill/>
            <a:ln w="15875">
              <a:solidFill>
                <a:schemeClr val="tx1"/>
              </a:solidFill>
              <a:round/>
              <a:headEnd/>
              <a:tailEnd/>
            </a:ln>
            <a:effectLst/>
          </p:spPr>
          <p:txBody>
            <a:bodyPr/>
            <a:lstStyle/>
            <a:p>
              <a:endParaRPr lang="en-US"/>
            </a:p>
          </p:txBody>
        </p:sp>
        <p:sp>
          <p:nvSpPr>
            <p:cNvPr id="874527" name="Line 31"/>
            <p:cNvSpPr>
              <a:spLocks noChangeShapeType="1"/>
            </p:cNvSpPr>
            <p:nvPr/>
          </p:nvSpPr>
          <p:spPr bwMode="auto">
            <a:xfrm flipV="1">
              <a:off x="2358" y="954"/>
              <a:ext cx="0" cy="248"/>
            </a:xfrm>
            <a:prstGeom prst="line">
              <a:avLst/>
            </a:prstGeom>
            <a:noFill/>
            <a:ln w="22225">
              <a:solidFill>
                <a:schemeClr val="tx1"/>
              </a:solidFill>
              <a:round/>
              <a:headEnd type="triangle" w="lg" len="lg"/>
              <a:tailEnd type="none" w="lg" len="lg"/>
            </a:ln>
            <a:effectLst/>
          </p:spPr>
          <p:txBody>
            <a:bodyPr/>
            <a:lstStyle/>
            <a:p>
              <a:endParaRPr lang="en-US"/>
            </a:p>
          </p:txBody>
        </p:sp>
        <p:sp>
          <p:nvSpPr>
            <p:cNvPr id="874528" name="Line 32"/>
            <p:cNvSpPr>
              <a:spLocks noChangeShapeType="1"/>
            </p:cNvSpPr>
            <p:nvPr/>
          </p:nvSpPr>
          <p:spPr bwMode="auto">
            <a:xfrm flipV="1">
              <a:off x="2896" y="944"/>
              <a:ext cx="0" cy="248"/>
            </a:xfrm>
            <a:prstGeom prst="line">
              <a:avLst/>
            </a:prstGeom>
            <a:noFill/>
            <a:ln w="22225">
              <a:solidFill>
                <a:schemeClr val="tx1"/>
              </a:solidFill>
              <a:round/>
              <a:headEnd type="triangle" w="lg" len="lg"/>
              <a:tailEnd type="none" w="lg" len="lg"/>
            </a:ln>
            <a:effectLst/>
          </p:spPr>
          <p:txBody>
            <a:bodyPr/>
            <a:lstStyle/>
            <a:p>
              <a:endParaRPr lang="en-US"/>
            </a:p>
          </p:txBody>
        </p:sp>
        <p:sp>
          <p:nvSpPr>
            <p:cNvPr id="874529" name="Line 33"/>
            <p:cNvSpPr>
              <a:spLocks noChangeShapeType="1"/>
            </p:cNvSpPr>
            <p:nvPr/>
          </p:nvSpPr>
          <p:spPr bwMode="auto">
            <a:xfrm flipV="1">
              <a:off x="3404" y="944"/>
              <a:ext cx="0" cy="248"/>
            </a:xfrm>
            <a:prstGeom prst="line">
              <a:avLst/>
            </a:prstGeom>
            <a:noFill/>
            <a:ln w="22225">
              <a:solidFill>
                <a:schemeClr val="tx1"/>
              </a:solidFill>
              <a:round/>
              <a:headEnd type="triangle" w="lg" len="lg"/>
              <a:tailEnd type="none" w="lg" len="lg"/>
            </a:ln>
            <a:effectLst/>
          </p:spPr>
          <p:txBody>
            <a:bodyPr/>
            <a:lstStyle/>
            <a:p>
              <a:endParaRPr lang="en-US"/>
            </a:p>
          </p:txBody>
        </p:sp>
        <p:sp>
          <p:nvSpPr>
            <p:cNvPr id="874530" name="Text Box 34"/>
            <p:cNvSpPr txBox="1">
              <a:spLocks noChangeArrowheads="1"/>
            </p:cNvSpPr>
            <p:nvPr/>
          </p:nvSpPr>
          <p:spPr bwMode="auto">
            <a:xfrm>
              <a:off x="2145" y="1251"/>
              <a:ext cx="234" cy="192"/>
            </a:xfrm>
            <a:prstGeom prst="rect">
              <a:avLst/>
            </a:prstGeom>
            <a:noFill/>
            <a:ln w="9525">
              <a:noFill/>
              <a:miter lim="800000"/>
              <a:headEnd/>
              <a:tailEnd/>
            </a:ln>
            <a:effectLst/>
          </p:spPr>
          <p:txBody>
            <a:bodyPr wrap="none">
              <a:spAutoFit/>
            </a:bodyPr>
            <a:lstStyle/>
            <a:p>
              <a:r>
                <a:rPr lang="en-US" sz="1400" i="1"/>
                <a:t>1s</a:t>
              </a:r>
            </a:p>
          </p:txBody>
        </p:sp>
        <p:sp>
          <p:nvSpPr>
            <p:cNvPr id="874531" name="Text Box 35"/>
            <p:cNvSpPr txBox="1">
              <a:spLocks noChangeArrowheads="1"/>
            </p:cNvSpPr>
            <p:nvPr/>
          </p:nvSpPr>
          <p:spPr bwMode="auto">
            <a:xfrm>
              <a:off x="3203" y="1241"/>
              <a:ext cx="234" cy="192"/>
            </a:xfrm>
            <a:prstGeom prst="rect">
              <a:avLst/>
            </a:prstGeom>
            <a:noFill/>
            <a:ln w="9525">
              <a:noFill/>
              <a:miter lim="800000"/>
              <a:headEnd/>
              <a:tailEnd/>
            </a:ln>
            <a:effectLst/>
          </p:spPr>
          <p:txBody>
            <a:bodyPr wrap="none">
              <a:spAutoFit/>
            </a:bodyPr>
            <a:lstStyle/>
            <a:p>
              <a:r>
                <a:rPr lang="en-US" sz="1400" i="1"/>
                <a:t>1s</a:t>
              </a:r>
            </a:p>
          </p:txBody>
        </p:sp>
        <p:sp>
          <p:nvSpPr>
            <p:cNvPr id="874532" name="Text Box 36"/>
            <p:cNvSpPr txBox="1">
              <a:spLocks noChangeArrowheads="1"/>
            </p:cNvSpPr>
            <p:nvPr/>
          </p:nvSpPr>
          <p:spPr bwMode="auto">
            <a:xfrm>
              <a:off x="2703" y="1251"/>
              <a:ext cx="234" cy="192"/>
            </a:xfrm>
            <a:prstGeom prst="rect">
              <a:avLst/>
            </a:prstGeom>
            <a:noFill/>
            <a:ln w="9525">
              <a:noFill/>
              <a:miter lim="800000"/>
              <a:headEnd/>
              <a:tailEnd/>
            </a:ln>
            <a:effectLst/>
          </p:spPr>
          <p:txBody>
            <a:bodyPr wrap="none">
              <a:spAutoFit/>
            </a:bodyPr>
            <a:lstStyle/>
            <a:p>
              <a:r>
                <a:rPr lang="en-US" sz="1400" i="1"/>
                <a:t>1s</a:t>
              </a:r>
            </a:p>
          </p:txBody>
        </p:sp>
        <p:sp>
          <p:nvSpPr>
            <p:cNvPr id="874533" name="Text Box 37"/>
            <p:cNvSpPr txBox="1">
              <a:spLocks noChangeArrowheads="1"/>
            </p:cNvSpPr>
            <p:nvPr/>
          </p:nvSpPr>
          <p:spPr bwMode="auto">
            <a:xfrm>
              <a:off x="3729" y="1251"/>
              <a:ext cx="234" cy="192"/>
            </a:xfrm>
            <a:prstGeom prst="rect">
              <a:avLst/>
            </a:prstGeom>
            <a:noFill/>
            <a:ln w="9525">
              <a:noFill/>
              <a:miter lim="800000"/>
              <a:headEnd/>
              <a:tailEnd/>
            </a:ln>
            <a:effectLst/>
          </p:spPr>
          <p:txBody>
            <a:bodyPr wrap="none">
              <a:spAutoFit/>
            </a:bodyPr>
            <a:lstStyle/>
            <a:p>
              <a:r>
                <a:rPr lang="en-US" sz="1400" i="1"/>
                <a:t>1s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45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mph" presetSubtype="0" repeatCount="3000" fill="hold" grpId="1" nodeType="clickEffect">
                                  <p:stCondLst>
                                    <p:cond delay="0"/>
                                  </p:stCondLst>
                                  <p:childTnLst>
                                    <p:anim calcmode="discrete" valueType="str">
                                      <p:cBhvr>
                                        <p:cTn id="10" dur="1000" fill="hold"/>
                                        <p:tgtEl>
                                          <p:spTgt spid="874503"/>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874500"/>
                                        </p:tgtEl>
                                        <p:attrNameLst>
                                          <p:attrName>style.visibility</p:attrName>
                                        </p:attrNameLst>
                                      </p:cBhvr>
                                      <p:to>
                                        <p:strVal val="visible"/>
                                      </p:to>
                                    </p:set>
                                    <p:anim calcmode="lin" valueType="num">
                                      <p:cBhvr additive="base">
                                        <p:cTn id="15" dur="500" fill="hold"/>
                                        <p:tgtEl>
                                          <p:spTgt spid="874500"/>
                                        </p:tgtEl>
                                        <p:attrNameLst>
                                          <p:attrName>ppt_x</p:attrName>
                                        </p:attrNameLst>
                                      </p:cBhvr>
                                      <p:tavLst>
                                        <p:tav tm="0">
                                          <p:val>
                                            <p:strVal val="1+#ppt_w/2"/>
                                          </p:val>
                                        </p:tav>
                                        <p:tav tm="100000">
                                          <p:val>
                                            <p:strVal val="#ppt_x"/>
                                          </p:val>
                                        </p:tav>
                                      </p:tavLst>
                                    </p:anim>
                                    <p:anim calcmode="lin" valueType="num">
                                      <p:cBhvr additive="base">
                                        <p:cTn id="16" dur="500" fill="hold"/>
                                        <p:tgtEl>
                                          <p:spTgt spid="8745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500" grpId="0" autoUpdateAnimBg="0"/>
      <p:bldP spid="874503" grpId="0" animBg="1"/>
      <p:bldP spid="874503" grpId="1"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Text Box 2"/>
          <p:cNvSpPr txBox="1">
            <a:spLocks noChangeArrowheads="1"/>
          </p:cNvSpPr>
          <p:nvPr/>
        </p:nvSpPr>
        <p:spPr bwMode="auto">
          <a:xfrm>
            <a:off x="685800" y="838200"/>
            <a:ext cx="5370513" cy="1187450"/>
          </a:xfrm>
          <a:prstGeom prst="rect">
            <a:avLst/>
          </a:prstGeom>
          <a:noFill/>
          <a:ln w="9525">
            <a:noFill/>
            <a:miter lim="800000"/>
            <a:headEnd/>
            <a:tailEnd/>
          </a:ln>
          <a:effectLst/>
        </p:spPr>
        <p:txBody>
          <a:bodyPr>
            <a:spAutoFit/>
          </a:bodyPr>
          <a:lstStyle/>
          <a:p>
            <a:r>
              <a:rPr lang="en-US" sz="2400"/>
              <a:t>This bond would be slightly different in character than the other three bonds in methane. </a:t>
            </a:r>
          </a:p>
        </p:txBody>
      </p:sp>
      <p:pic>
        <p:nvPicPr>
          <p:cNvPr id="876547" name="Picture 3" descr="animation8"/>
          <p:cNvPicPr>
            <a:picLocks noChangeAspect="1" noChangeArrowheads="1" noCrop="1"/>
          </p:cNvPicPr>
          <p:nvPr/>
        </p:nvPicPr>
        <p:blipFill>
          <a:blip r:embed="rId3" cstate="print"/>
          <a:srcRect/>
          <a:stretch>
            <a:fillRect/>
          </a:stretch>
        </p:blipFill>
        <p:spPr bwMode="auto">
          <a:xfrm>
            <a:off x="6248400" y="533400"/>
            <a:ext cx="2457450" cy="2343150"/>
          </a:xfrm>
          <a:prstGeom prst="rect">
            <a:avLst/>
          </a:prstGeom>
          <a:noFill/>
        </p:spPr>
      </p:pic>
      <p:sp>
        <p:nvSpPr>
          <p:cNvPr id="876548" name="Text Box 4"/>
          <p:cNvSpPr txBox="1">
            <a:spLocks noChangeArrowheads="1"/>
          </p:cNvSpPr>
          <p:nvPr/>
        </p:nvSpPr>
        <p:spPr bwMode="auto">
          <a:xfrm>
            <a:off x="685800" y="3117850"/>
            <a:ext cx="6897688" cy="822325"/>
          </a:xfrm>
          <a:prstGeom prst="rect">
            <a:avLst/>
          </a:prstGeom>
          <a:noFill/>
          <a:ln w="9525">
            <a:noFill/>
            <a:miter lim="800000"/>
            <a:headEnd/>
            <a:tailEnd/>
          </a:ln>
          <a:effectLst/>
        </p:spPr>
        <p:txBody>
          <a:bodyPr wrap="none">
            <a:spAutoFit/>
          </a:bodyPr>
          <a:lstStyle/>
          <a:p>
            <a:r>
              <a:rPr lang="en-US" sz="2400"/>
              <a:t>This difference would be measurable to a chemist</a:t>
            </a:r>
          </a:p>
          <a:p>
            <a:r>
              <a:rPr lang="en-US" sz="2400"/>
              <a:t>by determining the bond length and bond energy.</a:t>
            </a:r>
          </a:p>
        </p:txBody>
      </p:sp>
      <p:sp>
        <p:nvSpPr>
          <p:cNvPr id="876549" name="Text Box 5"/>
          <p:cNvSpPr txBox="1">
            <a:spLocks noChangeArrowheads="1"/>
          </p:cNvSpPr>
          <p:nvPr/>
        </p:nvSpPr>
        <p:spPr bwMode="auto">
          <a:xfrm>
            <a:off x="2057400" y="4032250"/>
            <a:ext cx="4233863" cy="457200"/>
          </a:xfrm>
          <a:prstGeom prst="rect">
            <a:avLst/>
          </a:prstGeom>
          <a:noFill/>
          <a:ln w="9525">
            <a:noFill/>
            <a:miter lim="800000"/>
            <a:headEnd/>
            <a:tailEnd/>
          </a:ln>
          <a:effectLst/>
        </p:spPr>
        <p:txBody>
          <a:bodyPr wrap="none">
            <a:spAutoFit/>
          </a:bodyPr>
          <a:lstStyle/>
          <a:p>
            <a:r>
              <a:rPr lang="en-US" sz="2400"/>
              <a:t>But is this what they observe?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76547"/>
                                        </p:tgtEl>
                                        <p:attrNameLst>
                                          <p:attrName>style.visibility</p:attrName>
                                        </p:attrNameLst>
                                      </p:cBhvr>
                                      <p:to>
                                        <p:strVal val="visible"/>
                                      </p:to>
                                    </p:set>
                                    <p:anim calcmode="lin" valueType="num">
                                      <p:cBhvr additive="base">
                                        <p:cTn id="7" dur="500" fill="hold"/>
                                        <p:tgtEl>
                                          <p:spTgt spid="876547"/>
                                        </p:tgtEl>
                                        <p:attrNameLst>
                                          <p:attrName>ppt_x</p:attrName>
                                        </p:attrNameLst>
                                      </p:cBhvr>
                                      <p:tavLst>
                                        <p:tav tm="0">
                                          <p:val>
                                            <p:strVal val="1+#ppt_w/2"/>
                                          </p:val>
                                        </p:tav>
                                        <p:tav tm="100000">
                                          <p:val>
                                            <p:strVal val="#ppt_x"/>
                                          </p:val>
                                        </p:tav>
                                      </p:tavLst>
                                    </p:anim>
                                    <p:anim calcmode="lin" valueType="num">
                                      <p:cBhvr additive="base">
                                        <p:cTn id="8" dur="500" fill="hold"/>
                                        <p:tgtEl>
                                          <p:spTgt spid="8765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76548"/>
                                        </p:tgtEl>
                                        <p:attrNameLst>
                                          <p:attrName>style.visibility</p:attrName>
                                        </p:attrNameLst>
                                      </p:cBhvr>
                                      <p:to>
                                        <p:strVal val="visible"/>
                                      </p:to>
                                    </p:set>
                                    <p:animEffect transition="in" filter="wipe(left)">
                                      <p:cBhvr>
                                        <p:cTn id="13" dur="500"/>
                                        <p:tgtEl>
                                          <p:spTgt spid="8765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76549"/>
                                        </p:tgtEl>
                                        <p:attrNameLst>
                                          <p:attrName>style.visibility</p:attrName>
                                        </p:attrNameLst>
                                      </p:cBhvr>
                                      <p:to>
                                        <p:strVal val="visible"/>
                                      </p:to>
                                    </p:set>
                                    <p:animEffect transition="in" filter="wipe(left)">
                                      <p:cBhvr>
                                        <p:cTn id="18" dur="500"/>
                                        <p:tgtEl>
                                          <p:spTgt spid="876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48" grpId="0" autoUpdateAnimBg="0"/>
      <p:bldP spid="876549"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Text Box 2"/>
          <p:cNvSpPr txBox="1">
            <a:spLocks noChangeArrowheads="1"/>
          </p:cNvSpPr>
          <p:nvPr/>
        </p:nvSpPr>
        <p:spPr bwMode="auto">
          <a:xfrm>
            <a:off x="533400" y="427038"/>
            <a:ext cx="4343400" cy="457200"/>
          </a:xfrm>
          <a:prstGeom prst="rect">
            <a:avLst/>
          </a:prstGeom>
          <a:noFill/>
          <a:ln w="9525">
            <a:noFill/>
            <a:miter lim="800000"/>
            <a:headEnd/>
            <a:tailEnd/>
          </a:ln>
          <a:effectLst/>
        </p:spPr>
        <p:txBody>
          <a:bodyPr>
            <a:spAutoFit/>
          </a:bodyPr>
          <a:lstStyle/>
          <a:p>
            <a:r>
              <a:rPr lang="en-US" sz="2400"/>
              <a:t>The simple answer is, “</a:t>
            </a:r>
            <a:r>
              <a:rPr lang="en-US" sz="2400">
                <a:solidFill>
                  <a:srgbClr val="FF0000"/>
                </a:solidFill>
              </a:rPr>
              <a:t>No</a:t>
            </a:r>
            <a:r>
              <a:rPr lang="en-US" sz="2400"/>
              <a:t>”.</a:t>
            </a:r>
            <a:r>
              <a:rPr lang="en-US" sz="2400" b="1">
                <a:solidFill>
                  <a:schemeClr val="bg1"/>
                </a:solidFill>
                <a:latin typeface="Comic Sans MS" pitchFamily="66" charset="0"/>
              </a:rPr>
              <a:t> </a:t>
            </a:r>
          </a:p>
        </p:txBody>
      </p:sp>
      <p:pic>
        <p:nvPicPr>
          <p:cNvPr id="878595" name="Picture 3" descr="methane"/>
          <p:cNvPicPr>
            <a:picLocks noChangeAspect="1" noChangeArrowheads="1"/>
          </p:cNvPicPr>
          <p:nvPr/>
        </p:nvPicPr>
        <p:blipFill>
          <a:blip r:embed="rId3" cstate="print"/>
          <a:srcRect/>
          <a:stretch>
            <a:fillRect/>
          </a:stretch>
        </p:blipFill>
        <p:spPr bwMode="auto">
          <a:xfrm>
            <a:off x="5257800" y="533400"/>
            <a:ext cx="2457450" cy="2343150"/>
          </a:xfrm>
          <a:prstGeom prst="rect">
            <a:avLst/>
          </a:prstGeom>
          <a:noFill/>
        </p:spPr>
      </p:pic>
      <p:sp>
        <p:nvSpPr>
          <p:cNvPr id="878596" name="Text Box 4"/>
          <p:cNvSpPr txBox="1">
            <a:spLocks noChangeArrowheads="1"/>
          </p:cNvSpPr>
          <p:nvPr/>
        </p:nvSpPr>
        <p:spPr bwMode="auto">
          <a:xfrm>
            <a:off x="554038" y="3346450"/>
            <a:ext cx="7323137" cy="822325"/>
          </a:xfrm>
          <a:prstGeom prst="rect">
            <a:avLst/>
          </a:prstGeom>
          <a:noFill/>
          <a:ln w="9525">
            <a:noFill/>
            <a:miter lim="800000"/>
            <a:headEnd/>
            <a:tailEnd/>
          </a:ln>
          <a:effectLst/>
        </p:spPr>
        <p:txBody>
          <a:bodyPr wrap="none">
            <a:spAutoFit/>
          </a:bodyPr>
          <a:lstStyle/>
          <a:p>
            <a:r>
              <a:rPr lang="en-US" sz="2400"/>
              <a:t>Chemists have proposed an explanation – they call it</a:t>
            </a:r>
          </a:p>
          <a:p>
            <a:r>
              <a:rPr lang="en-US" sz="2400"/>
              <a:t>hybridization.</a:t>
            </a:r>
          </a:p>
        </p:txBody>
      </p:sp>
      <p:sp>
        <p:nvSpPr>
          <p:cNvPr id="878597" name="Text Box 5"/>
          <p:cNvSpPr txBox="1">
            <a:spLocks noChangeArrowheads="1"/>
          </p:cNvSpPr>
          <p:nvPr/>
        </p:nvSpPr>
        <p:spPr bwMode="auto">
          <a:xfrm>
            <a:off x="563563" y="4413250"/>
            <a:ext cx="7339012" cy="1187450"/>
          </a:xfrm>
          <a:prstGeom prst="rect">
            <a:avLst/>
          </a:prstGeom>
          <a:noFill/>
          <a:ln w="9525">
            <a:noFill/>
            <a:miter lim="800000"/>
            <a:headEnd/>
            <a:tailEnd/>
          </a:ln>
          <a:effectLst/>
        </p:spPr>
        <p:txBody>
          <a:bodyPr wrap="none">
            <a:spAutoFit/>
          </a:bodyPr>
          <a:lstStyle/>
          <a:p>
            <a:r>
              <a:rPr lang="en-US" sz="2400" u="sng"/>
              <a:t>Hybridization</a:t>
            </a:r>
            <a:r>
              <a:rPr lang="en-US" sz="2400"/>
              <a:t> is the combining of two or more orbitals</a:t>
            </a:r>
          </a:p>
          <a:p>
            <a:r>
              <a:rPr lang="en-US" sz="2400"/>
              <a:t>of nearly equal energy within the same atom into </a:t>
            </a:r>
          </a:p>
          <a:p>
            <a:r>
              <a:rPr lang="en-US" sz="2400"/>
              <a:t>orbitals of equal energy.</a:t>
            </a:r>
          </a:p>
        </p:txBody>
      </p:sp>
      <p:sp>
        <p:nvSpPr>
          <p:cNvPr id="878598" name="Text Box 6"/>
          <p:cNvSpPr txBox="1">
            <a:spLocks noChangeArrowheads="1"/>
          </p:cNvSpPr>
          <p:nvPr/>
        </p:nvSpPr>
        <p:spPr bwMode="auto">
          <a:xfrm>
            <a:off x="609600" y="1136650"/>
            <a:ext cx="3709988" cy="2282825"/>
          </a:xfrm>
          <a:prstGeom prst="rect">
            <a:avLst/>
          </a:prstGeom>
          <a:noFill/>
          <a:ln w="9525">
            <a:noFill/>
            <a:miter lim="800000"/>
            <a:headEnd/>
            <a:tailEnd/>
          </a:ln>
          <a:effectLst/>
        </p:spPr>
        <p:txBody>
          <a:bodyPr wrap="none">
            <a:spAutoFit/>
          </a:bodyPr>
          <a:lstStyle/>
          <a:p>
            <a:r>
              <a:rPr lang="en-US" sz="2400"/>
              <a:t>Measurements show that </a:t>
            </a:r>
          </a:p>
          <a:p>
            <a:r>
              <a:rPr lang="en-US" sz="2400"/>
              <a:t>all four bonds in methane </a:t>
            </a:r>
          </a:p>
          <a:p>
            <a:r>
              <a:rPr lang="en-US" sz="2400"/>
              <a:t>are equal. Thus, we need </a:t>
            </a:r>
          </a:p>
          <a:p>
            <a:r>
              <a:rPr lang="en-US" sz="2400"/>
              <a:t>a new explanation for the </a:t>
            </a:r>
          </a:p>
          <a:p>
            <a:r>
              <a:rPr lang="en-US" sz="2400"/>
              <a:t>bonding in methane.</a:t>
            </a:r>
          </a:p>
          <a:p>
            <a:endParaRPr lang="en-US" sz="2400"/>
          </a:p>
        </p:txBody>
      </p:sp>
      <p:sp>
        <p:nvSpPr>
          <p:cNvPr id="878599" name="Rectangle 7"/>
          <p:cNvSpPr>
            <a:spLocks noGrp="1" noChangeArrowheads="1"/>
          </p:cNvSpPr>
          <p:nvPr>
            <p:ph type="title" idx="4294967295"/>
          </p:nvPr>
        </p:nvSpPr>
        <p:spPr>
          <a:xfrm>
            <a:off x="1066800" y="5867400"/>
            <a:ext cx="5334000" cy="533400"/>
          </a:xfrm>
        </p:spPr>
        <p:txBody>
          <a:bodyPr/>
          <a:lstStyle/>
          <a:p>
            <a:r>
              <a:rPr lang="en-US" sz="4000">
                <a:solidFill>
                  <a:srgbClr val="000066"/>
                </a:solidFill>
              </a:rPr>
              <a:t>Enter Hybridization</a:t>
            </a:r>
          </a:p>
        </p:txBody>
      </p:sp>
      <p:pic>
        <p:nvPicPr>
          <p:cNvPr id="878601" name="Picture 9" descr="Image:Sp3-Orbital.svg">
            <a:hlinkClick r:id="rId4"/>
          </p:cNvPr>
          <p:cNvPicPr>
            <a:picLocks noChangeAspect="1" noChangeArrowheads="1"/>
          </p:cNvPicPr>
          <p:nvPr/>
        </p:nvPicPr>
        <p:blipFill>
          <a:blip r:embed="rId5" cstate="print"/>
          <a:srcRect/>
          <a:stretch>
            <a:fillRect/>
          </a:stretch>
        </p:blipFill>
        <p:spPr bwMode="auto">
          <a:xfrm>
            <a:off x="6892925" y="5253038"/>
            <a:ext cx="1662113" cy="16049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78595"/>
                                        </p:tgtEl>
                                        <p:attrNameLst>
                                          <p:attrName>style.visibility</p:attrName>
                                        </p:attrNameLst>
                                      </p:cBhvr>
                                      <p:to>
                                        <p:strVal val="visible"/>
                                      </p:to>
                                    </p:set>
                                    <p:anim calcmode="lin" valueType="num">
                                      <p:cBhvr additive="base">
                                        <p:cTn id="7" dur="500" fill="hold"/>
                                        <p:tgtEl>
                                          <p:spTgt spid="878595"/>
                                        </p:tgtEl>
                                        <p:attrNameLst>
                                          <p:attrName>ppt_x</p:attrName>
                                        </p:attrNameLst>
                                      </p:cBhvr>
                                      <p:tavLst>
                                        <p:tav tm="0">
                                          <p:val>
                                            <p:strVal val="1+#ppt_w/2"/>
                                          </p:val>
                                        </p:tav>
                                        <p:tav tm="100000">
                                          <p:val>
                                            <p:strVal val="#ppt_x"/>
                                          </p:val>
                                        </p:tav>
                                      </p:tavLst>
                                    </p:anim>
                                    <p:anim calcmode="lin" valueType="num">
                                      <p:cBhvr additive="base">
                                        <p:cTn id="8" dur="500" fill="hold"/>
                                        <p:tgtEl>
                                          <p:spTgt spid="87859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78598"/>
                                        </p:tgtEl>
                                        <p:attrNameLst>
                                          <p:attrName>style.visibility</p:attrName>
                                        </p:attrNameLst>
                                      </p:cBhvr>
                                      <p:to>
                                        <p:strVal val="visible"/>
                                      </p:to>
                                    </p:set>
                                    <p:animEffect transition="in" filter="wipe(left)">
                                      <p:cBhvr>
                                        <p:cTn id="13" dur="500"/>
                                        <p:tgtEl>
                                          <p:spTgt spid="8785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78596"/>
                                        </p:tgtEl>
                                        <p:attrNameLst>
                                          <p:attrName>style.visibility</p:attrName>
                                        </p:attrNameLst>
                                      </p:cBhvr>
                                      <p:to>
                                        <p:strVal val="visible"/>
                                      </p:to>
                                    </p:set>
                                    <p:animEffect transition="in" filter="wipe(left)">
                                      <p:cBhvr>
                                        <p:cTn id="18" dur="500"/>
                                        <p:tgtEl>
                                          <p:spTgt spid="87859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78597"/>
                                        </p:tgtEl>
                                        <p:attrNameLst>
                                          <p:attrName>style.visibility</p:attrName>
                                        </p:attrNameLst>
                                      </p:cBhvr>
                                      <p:to>
                                        <p:strVal val="visible"/>
                                      </p:to>
                                    </p:set>
                                    <p:animEffect transition="in" filter="wipe(left)">
                                      <p:cBhvr>
                                        <p:cTn id="23" dur="500"/>
                                        <p:tgtEl>
                                          <p:spTgt spid="87859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878601"/>
                                        </p:tgtEl>
                                        <p:attrNameLst>
                                          <p:attrName>style.visibility</p:attrName>
                                        </p:attrNameLst>
                                      </p:cBhvr>
                                      <p:to>
                                        <p:strVal val="visible"/>
                                      </p:to>
                                    </p:set>
                                    <p:anim calcmode="lin" valueType="num">
                                      <p:cBhvr>
                                        <p:cTn id="28" dur="500" fill="hold"/>
                                        <p:tgtEl>
                                          <p:spTgt spid="878601"/>
                                        </p:tgtEl>
                                        <p:attrNameLst>
                                          <p:attrName>ppt_w</p:attrName>
                                        </p:attrNameLst>
                                      </p:cBhvr>
                                      <p:tavLst>
                                        <p:tav tm="0">
                                          <p:val>
                                            <p:fltVal val="0"/>
                                          </p:val>
                                        </p:tav>
                                        <p:tav tm="100000">
                                          <p:val>
                                            <p:strVal val="#ppt_w"/>
                                          </p:val>
                                        </p:tav>
                                      </p:tavLst>
                                    </p:anim>
                                    <p:anim calcmode="lin" valueType="num">
                                      <p:cBhvr>
                                        <p:cTn id="29" dur="500" fill="hold"/>
                                        <p:tgtEl>
                                          <p:spTgt spid="878601"/>
                                        </p:tgtEl>
                                        <p:attrNameLst>
                                          <p:attrName>ppt_h</p:attrName>
                                        </p:attrNameLst>
                                      </p:cBhvr>
                                      <p:tavLst>
                                        <p:tav tm="0">
                                          <p:val>
                                            <p:fltVal val="0"/>
                                          </p:val>
                                        </p:tav>
                                        <p:tav tm="100000">
                                          <p:val>
                                            <p:strVal val="#ppt_h"/>
                                          </p:val>
                                        </p:tav>
                                      </p:tavLst>
                                    </p:anim>
                                    <p:animEffect transition="in" filter="fade">
                                      <p:cBhvr>
                                        <p:cTn id="30" dur="500"/>
                                        <p:tgtEl>
                                          <p:spTgt spid="878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6" grpId="0" autoUpdateAnimBg="0"/>
      <p:bldP spid="878597" grpId="0" autoUpdateAnimBg="0"/>
      <p:bldP spid="878598"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61539"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961540" name="Text Box 4"/>
          <p:cNvSpPr txBox="1">
            <a:spLocks noChangeArrowheads="1"/>
          </p:cNvSpPr>
          <p:nvPr/>
        </p:nvSpPr>
        <p:spPr bwMode="auto">
          <a:xfrm>
            <a:off x="5562600" y="2036763"/>
            <a:ext cx="3886200" cy="579437"/>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200">
                <a:solidFill>
                  <a:srgbClr val="FFFF00"/>
                </a:solidFill>
                <a:latin typeface="Arial Black" pitchFamily="34" charset="0"/>
              </a:rPr>
              <a:t>Substituents</a:t>
            </a:r>
            <a:endParaRPr lang="en-US" sz="2400">
              <a:solidFill>
                <a:srgbClr val="FFFF00"/>
              </a:solidFill>
              <a:latin typeface="Times"/>
            </a:endParaRPr>
          </a:p>
        </p:txBody>
      </p:sp>
    </p:spTree>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61540"/>
                                        </p:tgtEl>
                                        <p:attrNameLst>
                                          <p:attrName>style.visibility</p:attrName>
                                        </p:attrNameLst>
                                      </p:cBhvr>
                                      <p:to>
                                        <p:strVal val="visible"/>
                                      </p:to>
                                    </p:set>
                                    <p:anim calcmode="lin" valueType="num">
                                      <p:cBhvr additive="base">
                                        <p:cTn id="7" dur="500" fill="hold"/>
                                        <p:tgtEl>
                                          <p:spTgt spid="961540"/>
                                        </p:tgtEl>
                                        <p:attrNameLst>
                                          <p:attrName>ppt_x</p:attrName>
                                        </p:attrNameLst>
                                      </p:cBhvr>
                                      <p:tavLst>
                                        <p:tav tm="0">
                                          <p:val>
                                            <p:strVal val="1+#ppt_w/2"/>
                                          </p:val>
                                        </p:tav>
                                        <p:tav tm="100000">
                                          <p:val>
                                            <p:strVal val="#ppt_x"/>
                                          </p:val>
                                        </p:tav>
                                      </p:tavLst>
                                    </p:anim>
                                    <p:anim calcmode="lin" valueType="num">
                                      <p:cBhvr additive="base">
                                        <p:cTn id="8" dur="500" fill="hold"/>
                                        <p:tgtEl>
                                          <p:spTgt spid="9615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0"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Text Box 2"/>
          <p:cNvSpPr txBox="1">
            <a:spLocks noChangeArrowheads="1"/>
          </p:cNvSpPr>
          <p:nvPr/>
        </p:nvSpPr>
        <p:spPr bwMode="auto">
          <a:xfrm>
            <a:off x="441325" y="496888"/>
            <a:ext cx="7246938" cy="1187450"/>
          </a:xfrm>
          <a:prstGeom prst="rect">
            <a:avLst/>
          </a:prstGeom>
          <a:noFill/>
          <a:ln w="9525">
            <a:noFill/>
            <a:miter lim="800000"/>
            <a:headEnd/>
            <a:tailEnd/>
          </a:ln>
          <a:effectLst/>
        </p:spPr>
        <p:txBody>
          <a:bodyPr wrap="none">
            <a:spAutoFit/>
          </a:bodyPr>
          <a:lstStyle/>
          <a:p>
            <a:r>
              <a:rPr lang="en-US" sz="2400"/>
              <a:t>In the case of methane, they call the hybridization </a:t>
            </a:r>
          </a:p>
          <a:p>
            <a:r>
              <a:rPr lang="en-US" sz="2400" i="1"/>
              <a:t>sp</a:t>
            </a:r>
            <a:r>
              <a:rPr lang="en-US" sz="2400" i="1" baseline="30000"/>
              <a:t>3</a:t>
            </a:r>
            <a:r>
              <a:rPr lang="en-US" sz="2400"/>
              <a:t>, meaning that an </a:t>
            </a:r>
            <a:r>
              <a:rPr lang="en-US" sz="2400" i="1"/>
              <a:t>s</a:t>
            </a:r>
            <a:r>
              <a:rPr lang="en-US" sz="2400"/>
              <a:t> orbital is combined with three</a:t>
            </a:r>
          </a:p>
          <a:p>
            <a:r>
              <a:rPr lang="en-US" sz="2400" i="1"/>
              <a:t>p</a:t>
            </a:r>
            <a:r>
              <a:rPr lang="en-US" sz="2400"/>
              <a:t> orbitals to create four equal </a:t>
            </a:r>
            <a:r>
              <a:rPr lang="en-US" sz="2400" u="sng"/>
              <a:t>hybrid orbitals</a:t>
            </a:r>
            <a:r>
              <a:rPr lang="en-US" sz="2400"/>
              <a:t>.</a:t>
            </a:r>
          </a:p>
        </p:txBody>
      </p:sp>
      <p:pic>
        <p:nvPicPr>
          <p:cNvPr id="880643" name="Picture 3" descr="animation5"/>
          <p:cNvPicPr>
            <a:picLocks noChangeAspect="1" noChangeArrowheads="1" noCrop="1"/>
          </p:cNvPicPr>
          <p:nvPr/>
        </p:nvPicPr>
        <p:blipFill>
          <a:blip r:embed="rId3" cstate="print"/>
          <a:srcRect/>
          <a:stretch>
            <a:fillRect/>
          </a:stretch>
        </p:blipFill>
        <p:spPr bwMode="auto">
          <a:xfrm>
            <a:off x="2286000" y="1905000"/>
            <a:ext cx="4114800" cy="2057400"/>
          </a:xfrm>
          <a:prstGeom prst="rect">
            <a:avLst/>
          </a:prstGeom>
          <a:noFill/>
        </p:spPr>
      </p:pic>
      <p:sp>
        <p:nvSpPr>
          <p:cNvPr id="880644" name="Text Box 4"/>
          <p:cNvSpPr txBox="1">
            <a:spLocks noChangeArrowheads="1"/>
          </p:cNvSpPr>
          <p:nvPr/>
        </p:nvSpPr>
        <p:spPr bwMode="auto">
          <a:xfrm>
            <a:off x="609600" y="4108450"/>
            <a:ext cx="7202488" cy="822325"/>
          </a:xfrm>
          <a:prstGeom prst="rect">
            <a:avLst/>
          </a:prstGeom>
          <a:noFill/>
          <a:ln w="9525">
            <a:noFill/>
            <a:miter lim="800000"/>
            <a:headEnd/>
            <a:tailEnd/>
          </a:ln>
          <a:effectLst/>
        </p:spPr>
        <p:txBody>
          <a:bodyPr wrap="none">
            <a:spAutoFit/>
          </a:bodyPr>
          <a:lstStyle/>
          <a:p>
            <a:r>
              <a:rPr lang="en-US" sz="2400"/>
              <a:t>These new orbitals have slightly </a:t>
            </a:r>
            <a:r>
              <a:rPr lang="en-US" sz="2400" u="sng"/>
              <a:t>MORE</a:t>
            </a:r>
            <a:r>
              <a:rPr lang="en-US" sz="2400"/>
              <a:t> energy than</a:t>
            </a:r>
          </a:p>
          <a:p>
            <a:r>
              <a:rPr lang="en-US" sz="2400"/>
              <a:t>the </a:t>
            </a:r>
            <a:r>
              <a:rPr lang="en-US" sz="2400" i="1"/>
              <a:t>2s</a:t>
            </a:r>
            <a:r>
              <a:rPr lang="en-US" sz="2400"/>
              <a:t> orbital…</a:t>
            </a:r>
          </a:p>
        </p:txBody>
      </p:sp>
      <p:sp>
        <p:nvSpPr>
          <p:cNvPr id="880645" name="Text Box 5"/>
          <p:cNvSpPr txBox="1">
            <a:spLocks noChangeArrowheads="1"/>
          </p:cNvSpPr>
          <p:nvPr/>
        </p:nvSpPr>
        <p:spPr bwMode="auto">
          <a:xfrm>
            <a:off x="685800" y="4953000"/>
            <a:ext cx="7864475" cy="822325"/>
          </a:xfrm>
          <a:prstGeom prst="rect">
            <a:avLst/>
          </a:prstGeom>
          <a:noFill/>
          <a:ln w="9525">
            <a:noFill/>
            <a:miter lim="800000"/>
            <a:headEnd/>
            <a:tailEnd/>
          </a:ln>
          <a:effectLst/>
        </p:spPr>
        <p:txBody>
          <a:bodyPr>
            <a:spAutoFit/>
          </a:bodyPr>
          <a:lstStyle/>
          <a:p>
            <a:r>
              <a:rPr lang="en-US" sz="2400" b="1"/>
              <a:t>… and slightly </a:t>
            </a:r>
            <a:r>
              <a:rPr lang="en-US" sz="2400" b="1" u="sng"/>
              <a:t>LESS</a:t>
            </a:r>
            <a:r>
              <a:rPr lang="en-US" sz="2400" b="1"/>
              <a:t> energy than the </a:t>
            </a:r>
            <a:r>
              <a:rPr lang="en-US" sz="2400" b="1" i="1"/>
              <a:t>2p</a:t>
            </a:r>
            <a:r>
              <a:rPr lang="en-US" sz="2400" b="1"/>
              <a:t> orbitals.</a:t>
            </a:r>
          </a:p>
          <a:p>
            <a:endParaRPr lang="en-US" sz="2400"/>
          </a:p>
        </p:txBody>
      </p:sp>
      <p:sp>
        <p:nvSpPr>
          <p:cNvPr id="880646" name="Rectangle 6"/>
          <p:cNvSpPr>
            <a:spLocks noGrp="1" noChangeArrowheads="1"/>
          </p:cNvSpPr>
          <p:nvPr>
            <p:ph type="title" idx="4294967295"/>
          </p:nvPr>
        </p:nvSpPr>
        <p:spPr>
          <a:xfrm>
            <a:off x="2133600" y="5562600"/>
            <a:ext cx="5257800" cy="1066800"/>
          </a:xfrm>
        </p:spPr>
        <p:txBody>
          <a:bodyPr/>
          <a:lstStyle/>
          <a:p>
            <a:r>
              <a:rPr lang="en-US" sz="4000">
                <a:solidFill>
                  <a:srgbClr val="000066"/>
                </a:solidFill>
              </a:rPr>
              <a:t>sp</a:t>
            </a:r>
            <a:r>
              <a:rPr lang="en-US" sz="4000" baseline="30000">
                <a:solidFill>
                  <a:srgbClr val="000066"/>
                </a:solidFill>
              </a:rPr>
              <a:t>3</a:t>
            </a:r>
            <a:r>
              <a:rPr lang="en-US" sz="4000">
                <a:solidFill>
                  <a:srgbClr val="000066"/>
                </a:solidFill>
              </a:rPr>
              <a:t> Hybrid Orbitals</a:t>
            </a:r>
          </a:p>
        </p:txBody>
      </p:sp>
      <p:pic>
        <p:nvPicPr>
          <p:cNvPr id="880647" name="Picture 7" descr="Image:Ch4 hybridization.svg">
            <a:hlinkClick r:id="rId4"/>
          </p:cNvPr>
          <p:cNvPicPr>
            <a:picLocks noChangeAspect="1" noChangeArrowheads="1"/>
          </p:cNvPicPr>
          <p:nvPr/>
        </p:nvPicPr>
        <p:blipFill>
          <a:blip r:embed="rId5" cstate="print"/>
          <a:srcRect/>
          <a:stretch>
            <a:fillRect/>
          </a:stretch>
        </p:blipFill>
        <p:spPr bwMode="auto">
          <a:xfrm>
            <a:off x="7070725" y="1839913"/>
            <a:ext cx="1695450" cy="1562100"/>
          </a:xfrm>
          <a:prstGeom prst="rect">
            <a:avLst/>
          </a:prstGeom>
          <a:noFill/>
        </p:spPr>
      </p:pic>
      <p:pic>
        <p:nvPicPr>
          <p:cNvPr id="880649" name="Picture 9" descr="Image:Ch4-structure.png">
            <a:hlinkClick r:id="rId6"/>
          </p:cNvPr>
          <p:cNvPicPr>
            <a:picLocks noChangeAspect="1" noChangeArrowheads="1"/>
          </p:cNvPicPr>
          <p:nvPr/>
        </p:nvPicPr>
        <p:blipFill>
          <a:blip r:embed="rId7" cstate="print"/>
          <a:srcRect/>
          <a:stretch>
            <a:fillRect/>
          </a:stretch>
        </p:blipFill>
        <p:spPr bwMode="auto">
          <a:xfrm>
            <a:off x="7772400" y="260350"/>
            <a:ext cx="1296988" cy="13430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880643"/>
                                        </p:tgtEl>
                                        <p:attrNameLst>
                                          <p:attrName>style.visibility</p:attrName>
                                        </p:attrNameLst>
                                      </p:cBhvr>
                                      <p:to>
                                        <p:strVal val="visible"/>
                                      </p:to>
                                    </p:set>
                                    <p:animEffect transition="in" filter="slide(fromTop)">
                                      <p:cBhvr>
                                        <p:cTn id="7" dur="500"/>
                                        <p:tgtEl>
                                          <p:spTgt spid="8806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80644"/>
                                        </p:tgtEl>
                                        <p:attrNameLst>
                                          <p:attrName>style.visibility</p:attrName>
                                        </p:attrNameLst>
                                      </p:cBhvr>
                                      <p:to>
                                        <p:strVal val="visible"/>
                                      </p:to>
                                    </p:set>
                                    <p:anim calcmode="lin" valueType="num">
                                      <p:cBhvr additive="base">
                                        <p:cTn id="12" dur="500" fill="hold"/>
                                        <p:tgtEl>
                                          <p:spTgt spid="880644"/>
                                        </p:tgtEl>
                                        <p:attrNameLst>
                                          <p:attrName>ppt_x</p:attrName>
                                        </p:attrNameLst>
                                      </p:cBhvr>
                                      <p:tavLst>
                                        <p:tav tm="0">
                                          <p:val>
                                            <p:strVal val="#ppt_x"/>
                                          </p:val>
                                        </p:tav>
                                        <p:tav tm="100000">
                                          <p:val>
                                            <p:strVal val="#ppt_x"/>
                                          </p:val>
                                        </p:tav>
                                      </p:tavLst>
                                    </p:anim>
                                    <p:anim calcmode="lin" valueType="num">
                                      <p:cBhvr additive="base">
                                        <p:cTn id="13" dur="500" fill="hold"/>
                                        <p:tgtEl>
                                          <p:spTgt spid="8806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80645"/>
                                        </p:tgtEl>
                                        <p:attrNameLst>
                                          <p:attrName>style.visibility</p:attrName>
                                        </p:attrNameLst>
                                      </p:cBhvr>
                                      <p:to>
                                        <p:strVal val="visible"/>
                                      </p:to>
                                    </p:set>
                                    <p:anim calcmode="lin" valueType="num">
                                      <p:cBhvr additive="base">
                                        <p:cTn id="18" dur="500" fill="hold"/>
                                        <p:tgtEl>
                                          <p:spTgt spid="880645"/>
                                        </p:tgtEl>
                                        <p:attrNameLst>
                                          <p:attrName>ppt_x</p:attrName>
                                        </p:attrNameLst>
                                      </p:cBhvr>
                                      <p:tavLst>
                                        <p:tav tm="0">
                                          <p:val>
                                            <p:strVal val="#ppt_x"/>
                                          </p:val>
                                        </p:tav>
                                        <p:tav tm="100000">
                                          <p:val>
                                            <p:strVal val="#ppt_x"/>
                                          </p:val>
                                        </p:tav>
                                      </p:tavLst>
                                    </p:anim>
                                    <p:anim calcmode="lin" valueType="num">
                                      <p:cBhvr additive="base">
                                        <p:cTn id="19" dur="500" fill="hold"/>
                                        <p:tgtEl>
                                          <p:spTgt spid="88064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80649"/>
                                        </p:tgtEl>
                                        <p:attrNameLst>
                                          <p:attrName>style.visibility</p:attrName>
                                        </p:attrNameLst>
                                      </p:cBhvr>
                                      <p:to>
                                        <p:strVal val="visible"/>
                                      </p:to>
                                    </p:set>
                                    <p:animEffect transition="in" filter="fade">
                                      <p:cBhvr>
                                        <p:cTn id="24" dur="1000"/>
                                        <p:tgtEl>
                                          <p:spTgt spid="880649"/>
                                        </p:tgtEl>
                                      </p:cBhvr>
                                    </p:animEffect>
                                    <p:anim calcmode="lin" valueType="num">
                                      <p:cBhvr>
                                        <p:cTn id="25" dur="1000" fill="hold"/>
                                        <p:tgtEl>
                                          <p:spTgt spid="880649"/>
                                        </p:tgtEl>
                                        <p:attrNameLst>
                                          <p:attrName>ppt_x</p:attrName>
                                        </p:attrNameLst>
                                      </p:cBhvr>
                                      <p:tavLst>
                                        <p:tav tm="0">
                                          <p:val>
                                            <p:strVal val="#ppt_x"/>
                                          </p:val>
                                        </p:tav>
                                        <p:tav tm="100000">
                                          <p:val>
                                            <p:strVal val="#ppt_x"/>
                                          </p:val>
                                        </p:tav>
                                      </p:tavLst>
                                    </p:anim>
                                    <p:anim calcmode="lin" valueType="num">
                                      <p:cBhvr>
                                        <p:cTn id="26" dur="1000" fill="hold"/>
                                        <p:tgtEl>
                                          <p:spTgt spid="8806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4" grpId="0" autoUpdateAnimBg="0"/>
      <p:bldP spid="880645"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fig_916"/>
          <p:cNvPicPr>
            <a:picLocks noChangeAspect="1" noChangeArrowheads="1"/>
          </p:cNvPicPr>
          <p:nvPr/>
        </p:nvPicPr>
        <p:blipFill>
          <a:blip r:embed="rId3" cstate="print"/>
          <a:srcRect t="37143"/>
          <a:stretch>
            <a:fillRect/>
          </a:stretch>
        </p:blipFill>
        <p:spPr bwMode="auto">
          <a:xfrm>
            <a:off x="4953000" y="2133600"/>
            <a:ext cx="3889375" cy="2514600"/>
          </a:xfrm>
          <a:prstGeom prst="rect">
            <a:avLst/>
          </a:prstGeom>
          <a:noFill/>
        </p:spPr>
      </p:pic>
      <p:pic>
        <p:nvPicPr>
          <p:cNvPr id="88067" name="Picture 3" descr="fig_916"/>
          <p:cNvPicPr>
            <a:picLocks noChangeAspect="1" noChangeArrowheads="1"/>
          </p:cNvPicPr>
          <p:nvPr/>
        </p:nvPicPr>
        <p:blipFill>
          <a:blip r:embed="rId3" cstate="print"/>
          <a:srcRect b="71428"/>
          <a:stretch>
            <a:fillRect/>
          </a:stretch>
        </p:blipFill>
        <p:spPr bwMode="auto">
          <a:xfrm>
            <a:off x="4797425" y="685800"/>
            <a:ext cx="3889375" cy="1143000"/>
          </a:xfrm>
          <a:prstGeom prst="rect">
            <a:avLst/>
          </a:prstGeom>
          <a:noFill/>
        </p:spPr>
      </p:pic>
      <p:grpSp>
        <p:nvGrpSpPr>
          <p:cNvPr id="88068" name="Group 4"/>
          <p:cNvGrpSpPr>
            <a:grpSpLocks/>
          </p:cNvGrpSpPr>
          <p:nvPr/>
        </p:nvGrpSpPr>
        <p:grpSpPr bwMode="auto">
          <a:xfrm>
            <a:off x="762000" y="4648200"/>
            <a:ext cx="2209800" cy="1219200"/>
            <a:chOff x="240" y="3216"/>
            <a:chExt cx="1392" cy="768"/>
          </a:xfrm>
        </p:grpSpPr>
        <p:sp>
          <p:nvSpPr>
            <p:cNvPr id="88069" name="Oval 5"/>
            <p:cNvSpPr>
              <a:spLocks noChangeArrowheads="1"/>
            </p:cNvSpPr>
            <p:nvPr/>
          </p:nvSpPr>
          <p:spPr bwMode="auto">
            <a:xfrm>
              <a:off x="240" y="3648"/>
              <a:ext cx="336" cy="336"/>
            </a:xfrm>
            <a:prstGeom prst="ellipse">
              <a:avLst/>
            </a:prstGeom>
            <a:noFill/>
            <a:ln w="9525">
              <a:solidFill>
                <a:schemeClr val="tx1"/>
              </a:solidFill>
              <a:round/>
              <a:headEnd/>
              <a:tailEnd/>
            </a:ln>
            <a:effectLst/>
          </p:spPr>
          <p:txBody>
            <a:bodyPr wrap="none" anchor="ctr"/>
            <a:lstStyle/>
            <a:p>
              <a:endParaRPr lang="en-US"/>
            </a:p>
          </p:txBody>
        </p:sp>
        <p:sp>
          <p:nvSpPr>
            <p:cNvPr id="88070" name="Oval 6"/>
            <p:cNvSpPr>
              <a:spLocks noChangeArrowheads="1"/>
            </p:cNvSpPr>
            <p:nvPr/>
          </p:nvSpPr>
          <p:spPr bwMode="auto">
            <a:xfrm>
              <a:off x="1296" y="3216"/>
              <a:ext cx="336" cy="336"/>
            </a:xfrm>
            <a:prstGeom prst="ellipse">
              <a:avLst/>
            </a:prstGeom>
            <a:noFill/>
            <a:ln w="9525">
              <a:solidFill>
                <a:schemeClr val="tx1"/>
              </a:solidFill>
              <a:round/>
              <a:headEnd/>
              <a:tailEnd/>
            </a:ln>
            <a:effectLst/>
          </p:spPr>
          <p:txBody>
            <a:bodyPr wrap="none" anchor="ctr"/>
            <a:lstStyle/>
            <a:p>
              <a:endParaRPr lang="en-US"/>
            </a:p>
          </p:txBody>
        </p:sp>
        <p:sp>
          <p:nvSpPr>
            <p:cNvPr id="88071" name="Oval 7"/>
            <p:cNvSpPr>
              <a:spLocks noChangeArrowheads="1"/>
            </p:cNvSpPr>
            <p:nvPr/>
          </p:nvSpPr>
          <p:spPr bwMode="auto">
            <a:xfrm>
              <a:off x="960" y="3216"/>
              <a:ext cx="336" cy="336"/>
            </a:xfrm>
            <a:prstGeom prst="ellipse">
              <a:avLst/>
            </a:prstGeom>
            <a:noFill/>
            <a:ln w="9525">
              <a:solidFill>
                <a:schemeClr val="tx1"/>
              </a:solidFill>
              <a:round/>
              <a:headEnd/>
              <a:tailEnd/>
            </a:ln>
            <a:effectLst/>
          </p:spPr>
          <p:txBody>
            <a:bodyPr wrap="none" anchor="ctr"/>
            <a:lstStyle/>
            <a:p>
              <a:endParaRPr lang="en-US"/>
            </a:p>
          </p:txBody>
        </p:sp>
        <p:sp>
          <p:nvSpPr>
            <p:cNvPr id="88072" name="Oval 8"/>
            <p:cNvSpPr>
              <a:spLocks noChangeArrowheads="1"/>
            </p:cNvSpPr>
            <p:nvPr/>
          </p:nvSpPr>
          <p:spPr bwMode="auto">
            <a:xfrm>
              <a:off x="624" y="3216"/>
              <a:ext cx="336" cy="336"/>
            </a:xfrm>
            <a:prstGeom prst="ellipse">
              <a:avLst/>
            </a:prstGeom>
            <a:noFill/>
            <a:ln w="9525">
              <a:solidFill>
                <a:schemeClr val="tx1"/>
              </a:solidFill>
              <a:round/>
              <a:headEnd/>
              <a:tailEnd/>
            </a:ln>
            <a:effectLst/>
          </p:spPr>
          <p:txBody>
            <a:bodyPr wrap="none" anchor="ctr"/>
            <a:lstStyle/>
            <a:p>
              <a:endParaRPr lang="en-US"/>
            </a:p>
          </p:txBody>
        </p:sp>
      </p:grpSp>
      <p:sp>
        <p:nvSpPr>
          <p:cNvPr id="88073" name="Line 9"/>
          <p:cNvSpPr>
            <a:spLocks noChangeShapeType="1"/>
          </p:cNvSpPr>
          <p:nvPr/>
        </p:nvSpPr>
        <p:spPr bwMode="auto">
          <a:xfrm flipV="1">
            <a:off x="914400" y="5486400"/>
            <a:ext cx="0" cy="228600"/>
          </a:xfrm>
          <a:prstGeom prst="line">
            <a:avLst/>
          </a:prstGeom>
          <a:noFill/>
          <a:ln w="9525">
            <a:solidFill>
              <a:srgbClr val="FF0000"/>
            </a:solidFill>
            <a:round/>
            <a:headEnd/>
            <a:tailEnd type="triangle" w="med" len="med"/>
          </a:ln>
          <a:effectLst/>
        </p:spPr>
        <p:txBody>
          <a:bodyPr/>
          <a:lstStyle/>
          <a:p>
            <a:endParaRPr lang="en-US"/>
          </a:p>
        </p:txBody>
      </p:sp>
      <p:sp>
        <p:nvSpPr>
          <p:cNvPr id="88074" name="Line 10"/>
          <p:cNvSpPr>
            <a:spLocks noChangeShapeType="1"/>
          </p:cNvSpPr>
          <p:nvPr/>
        </p:nvSpPr>
        <p:spPr bwMode="auto">
          <a:xfrm flipV="1">
            <a:off x="1143000" y="5486400"/>
            <a:ext cx="0" cy="228600"/>
          </a:xfrm>
          <a:prstGeom prst="line">
            <a:avLst/>
          </a:prstGeom>
          <a:noFill/>
          <a:ln w="9525">
            <a:solidFill>
              <a:srgbClr val="FF0000"/>
            </a:solidFill>
            <a:round/>
            <a:headEnd type="triangle" w="med" len="med"/>
            <a:tailEnd/>
          </a:ln>
          <a:effectLst/>
        </p:spPr>
        <p:txBody>
          <a:bodyPr/>
          <a:lstStyle/>
          <a:p>
            <a:endParaRPr lang="en-US"/>
          </a:p>
        </p:txBody>
      </p:sp>
      <p:sp>
        <p:nvSpPr>
          <p:cNvPr id="88075" name="Line 11"/>
          <p:cNvSpPr>
            <a:spLocks noChangeShapeType="1"/>
          </p:cNvSpPr>
          <p:nvPr/>
        </p:nvSpPr>
        <p:spPr bwMode="auto">
          <a:xfrm flipV="1">
            <a:off x="1524000" y="4800600"/>
            <a:ext cx="0" cy="228600"/>
          </a:xfrm>
          <a:prstGeom prst="line">
            <a:avLst/>
          </a:prstGeom>
          <a:noFill/>
          <a:ln w="9525">
            <a:solidFill>
              <a:srgbClr val="FF0000"/>
            </a:solidFill>
            <a:round/>
            <a:headEnd/>
            <a:tailEnd type="triangle" w="med" len="med"/>
          </a:ln>
          <a:effectLst/>
        </p:spPr>
        <p:txBody>
          <a:bodyPr/>
          <a:lstStyle/>
          <a:p>
            <a:endParaRPr lang="en-US"/>
          </a:p>
        </p:txBody>
      </p:sp>
      <p:sp>
        <p:nvSpPr>
          <p:cNvPr id="88076" name="Line 12"/>
          <p:cNvSpPr>
            <a:spLocks noChangeShapeType="1"/>
          </p:cNvSpPr>
          <p:nvPr/>
        </p:nvSpPr>
        <p:spPr bwMode="auto">
          <a:xfrm flipV="1">
            <a:off x="2057400" y="4800600"/>
            <a:ext cx="0" cy="228600"/>
          </a:xfrm>
          <a:prstGeom prst="line">
            <a:avLst/>
          </a:prstGeom>
          <a:noFill/>
          <a:ln w="9525">
            <a:solidFill>
              <a:srgbClr val="FF0000"/>
            </a:solidFill>
            <a:round/>
            <a:headEnd/>
            <a:tailEnd type="triangle" w="med" len="med"/>
          </a:ln>
          <a:effectLst/>
        </p:spPr>
        <p:txBody>
          <a:bodyPr/>
          <a:lstStyle/>
          <a:p>
            <a:endParaRPr lang="en-US"/>
          </a:p>
        </p:txBody>
      </p:sp>
      <p:sp>
        <p:nvSpPr>
          <p:cNvPr id="88077" name="Text Box 13"/>
          <p:cNvSpPr txBox="1">
            <a:spLocks noChangeArrowheads="1"/>
          </p:cNvSpPr>
          <p:nvPr/>
        </p:nvSpPr>
        <p:spPr bwMode="auto">
          <a:xfrm>
            <a:off x="898525" y="5805488"/>
            <a:ext cx="298450" cy="366712"/>
          </a:xfrm>
          <a:prstGeom prst="rect">
            <a:avLst/>
          </a:prstGeom>
          <a:noFill/>
          <a:ln w="9525">
            <a:noFill/>
            <a:miter lim="800000"/>
            <a:headEnd/>
            <a:tailEnd/>
          </a:ln>
          <a:effectLst/>
        </p:spPr>
        <p:txBody>
          <a:bodyPr wrap="none">
            <a:spAutoFit/>
          </a:bodyPr>
          <a:lstStyle/>
          <a:p>
            <a:r>
              <a:rPr lang="en-US" i="1"/>
              <a:t>s</a:t>
            </a:r>
          </a:p>
        </p:txBody>
      </p:sp>
      <p:sp>
        <p:nvSpPr>
          <p:cNvPr id="88078" name="Text Box 14"/>
          <p:cNvSpPr txBox="1">
            <a:spLocks noChangeArrowheads="1"/>
          </p:cNvSpPr>
          <p:nvPr/>
        </p:nvSpPr>
        <p:spPr bwMode="auto">
          <a:xfrm>
            <a:off x="1447800" y="5119688"/>
            <a:ext cx="387350" cy="366712"/>
          </a:xfrm>
          <a:prstGeom prst="rect">
            <a:avLst/>
          </a:prstGeom>
          <a:noFill/>
          <a:ln w="9525">
            <a:noFill/>
            <a:miter lim="800000"/>
            <a:headEnd/>
            <a:tailEnd/>
          </a:ln>
          <a:effectLst/>
        </p:spPr>
        <p:txBody>
          <a:bodyPr wrap="none">
            <a:spAutoFit/>
          </a:bodyPr>
          <a:lstStyle/>
          <a:p>
            <a:r>
              <a:rPr lang="en-US" i="1"/>
              <a:t>p</a:t>
            </a:r>
            <a:r>
              <a:rPr lang="en-US" baseline="-25000"/>
              <a:t>x</a:t>
            </a:r>
            <a:endParaRPr lang="en-US"/>
          </a:p>
        </p:txBody>
      </p:sp>
      <p:sp>
        <p:nvSpPr>
          <p:cNvPr id="88079" name="Text Box 15"/>
          <p:cNvSpPr txBox="1">
            <a:spLocks noChangeArrowheads="1"/>
          </p:cNvSpPr>
          <p:nvPr/>
        </p:nvSpPr>
        <p:spPr bwMode="auto">
          <a:xfrm>
            <a:off x="1974850" y="5119688"/>
            <a:ext cx="387350" cy="366712"/>
          </a:xfrm>
          <a:prstGeom prst="rect">
            <a:avLst/>
          </a:prstGeom>
          <a:noFill/>
          <a:ln w="9525">
            <a:noFill/>
            <a:miter lim="800000"/>
            <a:headEnd/>
            <a:tailEnd/>
          </a:ln>
          <a:effectLst/>
        </p:spPr>
        <p:txBody>
          <a:bodyPr wrap="none">
            <a:spAutoFit/>
          </a:bodyPr>
          <a:lstStyle/>
          <a:p>
            <a:r>
              <a:rPr lang="en-US" i="1"/>
              <a:t>p</a:t>
            </a:r>
            <a:r>
              <a:rPr lang="en-US" baseline="-25000"/>
              <a:t>y</a:t>
            </a:r>
            <a:endParaRPr lang="en-US"/>
          </a:p>
        </p:txBody>
      </p:sp>
      <p:sp>
        <p:nvSpPr>
          <p:cNvPr id="88080" name="Text Box 16"/>
          <p:cNvSpPr txBox="1">
            <a:spLocks noChangeArrowheads="1"/>
          </p:cNvSpPr>
          <p:nvPr/>
        </p:nvSpPr>
        <p:spPr bwMode="auto">
          <a:xfrm>
            <a:off x="2508250" y="5119688"/>
            <a:ext cx="387350" cy="366712"/>
          </a:xfrm>
          <a:prstGeom prst="rect">
            <a:avLst/>
          </a:prstGeom>
          <a:noFill/>
          <a:ln w="9525">
            <a:noFill/>
            <a:miter lim="800000"/>
            <a:headEnd/>
            <a:tailEnd/>
          </a:ln>
          <a:effectLst/>
        </p:spPr>
        <p:txBody>
          <a:bodyPr wrap="none">
            <a:spAutoFit/>
          </a:bodyPr>
          <a:lstStyle/>
          <a:p>
            <a:r>
              <a:rPr lang="en-US" i="1"/>
              <a:t>p</a:t>
            </a:r>
            <a:r>
              <a:rPr lang="en-US" baseline="-25000"/>
              <a:t>z</a:t>
            </a:r>
            <a:endParaRPr lang="en-US"/>
          </a:p>
        </p:txBody>
      </p:sp>
      <p:sp>
        <p:nvSpPr>
          <p:cNvPr id="88081" name="Text Box 17"/>
          <p:cNvSpPr txBox="1">
            <a:spLocks noChangeArrowheads="1"/>
          </p:cNvSpPr>
          <p:nvPr/>
        </p:nvSpPr>
        <p:spPr bwMode="auto">
          <a:xfrm>
            <a:off x="746125" y="1535113"/>
            <a:ext cx="2392363" cy="396875"/>
          </a:xfrm>
          <a:prstGeom prst="rect">
            <a:avLst/>
          </a:prstGeom>
          <a:noFill/>
          <a:ln w="9525">
            <a:noFill/>
            <a:miter lim="800000"/>
            <a:headEnd/>
            <a:tailEnd/>
          </a:ln>
          <a:effectLst/>
        </p:spPr>
        <p:txBody>
          <a:bodyPr wrap="none">
            <a:spAutoFit/>
          </a:bodyPr>
          <a:lstStyle/>
          <a:p>
            <a:r>
              <a:rPr lang="en-US" sz="2000"/>
              <a:t>Carbon    1</a:t>
            </a:r>
            <a:r>
              <a:rPr lang="en-US" sz="2000" i="1"/>
              <a:t>s</a:t>
            </a:r>
            <a:r>
              <a:rPr lang="en-US" sz="2000" baseline="30000"/>
              <a:t>2</a:t>
            </a:r>
            <a:r>
              <a:rPr lang="en-US" sz="2000"/>
              <a:t>2</a:t>
            </a:r>
            <a:r>
              <a:rPr lang="en-US" sz="2000" i="1"/>
              <a:t>s</a:t>
            </a:r>
            <a:r>
              <a:rPr lang="en-US" sz="2000" baseline="30000"/>
              <a:t>2</a:t>
            </a:r>
            <a:r>
              <a:rPr lang="en-US" sz="2000"/>
              <a:t>2</a:t>
            </a:r>
            <a:r>
              <a:rPr lang="en-US" sz="2000" i="1"/>
              <a:t>p</a:t>
            </a:r>
            <a:r>
              <a:rPr lang="en-US" sz="2000" baseline="30000"/>
              <a:t>2</a:t>
            </a:r>
          </a:p>
        </p:txBody>
      </p:sp>
      <p:sp>
        <p:nvSpPr>
          <p:cNvPr id="88082" name="Text Box 18"/>
          <p:cNvSpPr txBox="1">
            <a:spLocks noChangeArrowheads="1"/>
          </p:cNvSpPr>
          <p:nvPr/>
        </p:nvSpPr>
        <p:spPr bwMode="auto">
          <a:xfrm>
            <a:off x="304800" y="2093913"/>
            <a:ext cx="4248150" cy="915987"/>
          </a:xfrm>
          <a:prstGeom prst="rect">
            <a:avLst/>
          </a:prstGeom>
          <a:noFill/>
          <a:ln w="9525">
            <a:noFill/>
            <a:miter lim="800000"/>
            <a:headEnd/>
            <a:tailEnd/>
          </a:ln>
          <a:effectLst/>
        </p:spPr>
        <p:txBody>
          <a:bodyPr wrap="none">
            <a:spAutoFit/>
          </a:bodyPr>
          <a:lstStyle/>
          <a:p>
            <a:r>
              <a:rPr lang="en-US"/>
              <a:t>Carbon could only make two bonds</a:t>
            </a:r>
          </a:p>
          <a:p>
            <a:r>
              <a:rPr lang="en-US"/>
              <a:t>if no hybridization occurs.  However,</a:t>
            </a:r>
          </a:p>
          <a:p>
            <a:r>
              <a:rPr lang="en-US"/>
              <a:t>carbon can make four equivalent bonds.</a:t>
            </a:r>
          </a:p>
        </p:txBody>
      </p:sp>
      <p:grpSp>
        <p:nvGrpSpPr>
          <p:cNvPr id="88083" name="Group 19"/>
          <p:cNvGrpSpPr>
            <a:grpSpLocks/>
          </p:cNvGrpSpPr>
          <p:nvPr/>
        </p:nvGrpSpPr>
        <p:grpSpPr bwMode="auto">
          <a:xfrm>
            <a:off x="3200400" y="4470400"/>
            <a:ext cx="2133600" cy="1549400"/>
            <a:chOff x="2016" y="2816"/>
            <a:chExt cx="1344" cy="976"/>
          </a:xfrm>
        </p:grpSpPr>
        <p:grpSp>
          <p:nvGrpSpPr>
            <p:cNvPr id="88084" name="Group 20"/>
            <p:cNvGrpSpPr>
              <a:grpSpLocks/>
            </p:cNvGrpSpPr>
            <p:nvPr/>
          </p:nvGrpSpPr>
          <p:grpSpPr bwMode="auto">
            <a:xfrm>
              <a:off x="2016" y="3120"/>
              <a:ext cx="1344" cy="336"/>
              <a:chOff x="864" y="2064"/>
              <a:chExt cx="1344" cy="336"/>
            </a:xfrm>
          </p:grpSpPr>
          <p:sp>
            <p:nvSpPr>
              <p:cNvPr id="88085" name="Oval 21"/>
              <p:cNvSpPr>
                <a:spLocks noChangeArrowheads="1"/>
              </p:cNvSpPr>
              <p:nvPr/>
            </p:nvSpPr>
            <p:spPr bwMode="auto">
              <a:xfrm>
                <a:off x="864" y="2064"/>
                <a:ext cx="336" cy="336"/>
              </a:xfrm>
              <a:prstGeom prst="ellipse">
                <a:avLst/>
              </a:prstGeom>
              <a:noFill/>
              <a:ln w="9525">
                <a:solidFill>
                  <a:schemeClr val="tx1"/>
                </a:solidFill>
                <a:round/>
                <a:headEnd/>
                <a:tailEnd/>
              </a:ln>
              <a:effectLst/>
            </p:spPr>
            <p:txBody>
              <a:bodyPr wrap="none" anchor="ctr"/>
              <a:lstStyle/>
              <a:p>
                <a:endParaRPr lang="en-US"/>
              </a:p>
            </p:txBody>
          </p:sp>
          <p:sp>
            <p:nvSpPr>
              <p:cNvPr id="88086" name="Oval 22"/>
              <p:cNvSpPr>
                <a:spLocks noChangeArrowheads="1"/>
              </p:cNvSpPr>
              <p:nvPr/>
            </p:nvSpPr>
            <p:spPr bwMode="auto">
              <a:xfrm>
                <a:off x="1872" y="2064"/>
                <a:ext cx="336" cy="336"/>
              </a:xfrm>
              <a:prstGeom prst="ellipse">
                <a:avLst/>
              </a:prstGeom>
              <a:noFill/>
              <a:ln w="9525">
                <a:solidFill>
                  <a:schemeClr val="tx1"/>
                </a:solidFill>
                <a:round/>
                <a:headEnd/>
                <a:tailEnd/>
              </a:ln>
              <a:effectLst/>
            </p:spPr>
            <p:txBody>
              <a:bodyPr wrap="none" anchor="ctr"/>
              <a:lstStyle/>
              <a:p>
                <a:endParaRPr lang="en-US"/>
              </a:p>
            </p:txBody>
          </p:sp>
          <p:sp>
            <p:nvSpPr>
              <p:cNvPr id="88087" name="Oval 23"/>
              <p:cNvSpPr>
                <a:spLocks noChangeArrowheads="1"/>
              </p:cNvSpPr>
              <p:nvPr/>
            </p:nvSpPr>
            <p:spPr bwMode="auto">
              <a:xfrm>
                <a:off x="1536" y="2064"/>
                <a:ext cx="336" cy="336"/>
              </a:xfrm>
              <a:prstGeom prst="ellipse">
                <a:avLst/>
              </a:prstGeom>
              <a:noFill/>
              <a:ln w="9525">
                <a:solidFill>
                  <a:schemeClr val="tx1"/>
                </a:solidFill>
                <a:round/>
                <a:headEnd/>
                <a:tailEnd/>
              </a:ln>
              <a:effectLst/>
            </p:spPr>
            <p:txBody>
              <a:bodyPr wrap="none" anchor="ctr"/>
              <a:lstStyle/>
              <a:p>
                <a:endParaRPr lang="en-US"/>
              </a:p>
            </p:txBody>
          </p:sp>
          <p:sp>
            <p:nvSpPr>
              <p:cNvPr id="88088" name="Oval 24"/>
              <p:cNvSpPr>
                <a:spLocks noChangeArrowheads="1"/>
              </p:cNvSpPr>
              <p:nvPr/>
            </p:nvSpPr>
            <p:spPr bwMode="auto">
              <a:xfrm>
                <a:off x="1200" y="2064"/>
                <a:ext cx="336" cy="336"/>
              </a:xfrm>
              <a:prstGeom prst="ellipse">
                <a:avLst/>
              </a:prstGeom>
              <a:noFill/>
              <a:ln w="9525">
                <a:solidFill>
                  <a:schemeClr val="tx1"/>
                </a:solidFill>
                <a:round/>
                <a:headEnd/>
                <a:tailEnd/>
              </a:ln>
              <a:effectLst/>
            </p:spPr>
            <p:txBody>
              <a:bodyPr wrap="none" anchor="ctr"/>
              <a:lstStyle/>
              <a:p>
                <a:endParaRPr lang="en-US"/>
              </a:p>
            </p:txBody>
          </p:sp>
        </p:grpSp>
        <p:sp>
          <p:nvSpPr>
            <p:cNvPr id="88089" name="AutoShape 25"/>
            <p:cNvSpPr>
              <a:spLocks/>
            </p:cNvSpPr>
            <p:nvPr/>
          </p:nvSpPr>
          <p:spPr bwMode="auto">
            <a:xfrm rot="5400000">
              <a:off x="2616" y="2856"/>
              <a:ext cx="144" cy="1344"/>
            </a:xfrm>
            <a:prstGeom prst="rightBrace">
              <a:avLst>
                <a:gd name="adj1" fmla="val 77778"/>
                <a:gd name="adj2" fmla="val 50000"/>
              </a:avLst>
            </a:prstGeom>
            <a:noFill/>
            <a:ln w="9525">
              <a:solidFill>
                <a:schemeClr val="tx1"/>
              </a:solidFill>
              <a:round/>
              <a:headEnd/>
              <a:tailEnd/>
            </a:ln>
            <a:effectLst/>
          </p:spPr>
          <p:txBody>
            <a:bodyPr wrap="none" anchor="ctr"/>
            <a:lstStyle/>
            <a:p>
              <a:endParaRPr lang="en-US"/>
            </a:p>
          </p:txBody>
        </p:sp>
        <p:sp>
          <p:nvSpPr>
            <p:cNvPr id="88090" name="Text Box 26"/>
            <p:cNvSpPr txBox="1">
              <a:spLocks noChangeArrowheads="1"/>
            </p:cNvSpPr>
            <p:nvPr/>
          </p:nvSpPr>
          <p:spPr bwMode="auto">
            <a:xfrm>
              <a:off x="2544" y="3561"/>
              <a:ext cx="321" cy="231"/>
            </a:xfrm>
            <a:prstGeom prst="rect">
              <a:avLst/>
            </a:prstGeom>
            <a:noFill/>
            <a:ln w="9525">
              <a:noFill/>
              <a:miter lim="800000"/>
              <a:headEnd/>
              <a:tailEnd/>
            </a:ln>
            <a:effectLst/>
          </p:spPr>
          <p:txBody>
            <a:bodyPr wrap="none">
              <a:spAutoFit/>
            </a:bodyPr>
            <a:lstStyle/>
            <a:p>
              <a:r>
                <a:rPr lang="en-US" i="1"/>
                <a:t>sp</a:t>
              </a:r>
              <a:r>
                <a:rPr lang="en-US" baseline="30000"/>
                <a:t>3</a:t>
              </a:r>
            </a:p>
          </p:txBody>
        </p:sp>
        <p:sp>
          <p:nvSpPr>
            <p:cNvPr id="88091" name="Line 27"/>
            <p:cNvSpPr>
              <a:spLocks noChangeShapeType="1"/>
            </p:cNvSpPr>
            <p:nvPr/>
          </p:nvSpPr>
          <p:spPr bwMode="auto">
            <a:xfrm flipV="1">
              <a:off x="2112" y="3216"/>
              <a:ext cx="0" cy="144"/>
            </a:xfrm>
            <a:prstGeom prst="line">
              <a:avLst/>
            </a:prstGeom>
            <a:noFill/>
            <a:ln w="9525">
              <a:solidFill>
                <a:srgbClr val="800080"/>
              </a:solidFill>
              <a:round/>
              <a:headEnd/>
              <a:tailEnd type="triangle" w="med" len="med"/>
            </a:ln>
            <a:effectLst/>
          </p:spPr>
          <p:txBody>
            <a:bodyPr/>
            <a:lstStyle/>
            <a:p>
              <a:endParaRPr lang="en-US"/>
            </a:p>
          </p:txBody>
        </p:sp>
        <p:sp>
          <p:nvSpPr>
            <p:cNvPr id="88092" name="Line 28"/>
            <p:cNvSpPr>
              <a:spLocks noChangeShapeType="1"/>
            </p:cNvSpPr>
            <p:nvPr/>
          </p:nvSpPr>
          <p:spPr bwMode="auto">
            <a:xfrm flipV="1">
              <a:off x="2448" y="3216"/>
              <a:ext cx="0" cy="144"/>
            </a:xfrm>
            <a:prstGeom prst="line">
              <a:avLst/>
            </a:prstGeom>
            <a:noFill/>
            <a:ln w="9525">
              <a:solidFill>
                <a:srgbClr val="800080"/>
              </a:solidFill>
              <a:round/>
              <a:headEnd/>
              <a:tailEnd type="triangle" w="med" len="med"/>
            </a:ln>
            <a:effectLst/>
          </p:spPr>
          <p:txBody>
            <a:bodyPr/>
            <a:lstStyle/>
            <a:p>
              <a:endParaRPr lang="en-US"/>
            </a:p>
          </p:txBody>
        </p:sp>
        <p:sp>
          <p:nvSpPr>
            <p:cNvPr id="88093" name="Line 29"/>
            <p:cNvSpPr>
              <a:spLocks noChangeShapeType="1"/>
            </p:cNvSpPr>
            <p:nvPr/>
          </p:nvSpPr>
          <p:spPr bwMode="auto">
            <a:xfrm flipV="1">
              <a:off x="2784" y="3216"/>
              <a:ext cx="0" cy="144"/>
            </a:xfrm>
            <a:prstGeom prst="line">
              <a:avLst/>
            </a:prstGeom>
            <a:noFill/>
            <a:ln w="9525">
              <a:solidFill>
                <a:srgbClr val="800080"/>
              </a:solidFill>
              <a:round/>
              <a:headEnd/>
              <a:tailEnd type="triangle" w="med" len="med"/>
            </a:ln>
            <a:effectLst/>
          </p:spPr>
          <p:txBody>
            <a:bodyPr/>
            <a:lstStyle/>
            <a:p>
              <a:endParaRPr lang="en-US"/>
            </a:p>
          </p:txBody>
        </p:sp>
        <p:sp>
          <p:nvSpPr>
            <p:cNvPr id="88094" name="Line 30"/>
            <p:cNvSpPr>
              <a:spLocks noChangeShapeType="1"/>
            </p:cNvSpPr>
            <p:nvPr/>
          </p:nvSpPr>
          <p:spPr bwMode="auto">
            <a:xfrm flipV="1">
              <a:off x="3120" y="3216"/>
              <a:ext cx="0" cy="144"/>
            </a:xfrm>
            <a:prstGeom prst="line">
              <a:avLst/>
            </a:prstGeom>
            <a:noFill/>
            <a:ln w="9525">
              <a:solidFill>
                <a:srgbClr val="800080"/>
              </a:solidFill>
              <a:round/>
              <a:headEnd/>
              <a:tailEnd type="triangle" w="med" len="med"/>
            </a:ln>
            <a:effectLst/>
          </p:spPr>
          <p:txBody>
            <a:bodyPr/>
            <a:lstStyle/>
            <a:p>
              <a:endParaRPr lang="en-US"/>
            </a:p>
          </p:txBody>
        </p:sp>
        <p:sp>
          <p:nvSpPr>
            <p:cNvPr id="88095" name="Text Box 31"/>
            <p:cNvSpPr txBox="1">
              <a:spLocks noChangeArrowheads="1"/>
            </p:cNvSpPr>
            <p:nvPr/>
          </p:nvSpPr>
          <p:spPr bwMode="auto">
            <a:xfrm>
              <a:off x="2309" y="2816"/>
              <a:ext cx="811" cy="192"/>
            </a:xfrm>
            <a:prstGeom prst="rect">
              <a:avLst/>
            </a:prstGeom>
            <a:noFill/>
            <a:ln w="9525">
              <a:noFill/>
              <a:miter lim="800000"/>
              <a:headEnd/>
              <a:tailEnd/>
            </a:ln>
            <a:effectLst/>
          </p:spPr>
          <p:txBody>
            <a:bodyPr wrap="none">
              <a:spAutoFit/>
            </a:bodyPr>
            <a:lstStyle/>
            <a:p>
              <a:r>
                <a:rPr lang="en-US" sz="1400"/>
                <a:t>hybrid orbitals</a:t>
              </a:r>
            </a:p>
          </p:txBody>
        </p:sp>
      </p:grpSp>
      <p:sp>
        <p:nvSpPr>
          <p:cNvPr id="88096" name="Line 32"/>
          <p:cNvSpPr>
            <a:spLocks noChangeShapeType="1"/>
          </p:cNvSpPr>
          <p:nvPr/>
        </p:nvSpPr>
        <p:spPr bwMode="auto">
          <a:xfrm flipV="1">
            <a:off x="609600" y="4267200"/>
            <a:ext cx="0" cy="1676400"/>
          </a:xfrm>
          <a:prstGeom prst="line">
            <a:avLst/>
          </a:prstGeom>
          <a:noFill/>
          <a:ln w="9525">
            <a:solidFill>
              <a:schemeClr val="tx1"/>
            </a:solidFill>
            <a:round/>
            <a:headEnd/>
            <a:tailEnd type="triangle" w="med" len="med"/>
          </a:ln>
          <a:effectLst/>
        </p:spPr>
        <p:txBody>
          <a:bodyPr/>
          <a:lstStyle/>
          <a:p>
            <a:endParaRPr lang="en-US"/>
          </a:p>
        </p:txBody>
      </p:sp>
      <p:sp>
        <p:nvSpPr>
          <p:cNvPr id="88097" name="Text Box 33"/>
          <p:cNvSpPr txBox="1">
            <a:spLocks noChangeArrowheads="1"/>
          </p:cNvSpPr>
          <p:nvPr/>
        </p:nvSpPr>
        <p:spPr bwMode="auto">
          <a:xfrm rot="-5400000">
            <a:off x="-103981" y="4995069"/>
            <a:ext cx="908050" cy="366712"/>
          </a:xfrm>
          <a:prstGeom prst="rect">
            <a:avLst/>
          </a:prstGeom>
          <a:noFill/>
          <a:ln w="9525">
            <a:noFill/>
            <a:miter lim="800000"/>
            <a:headEnd/>
            <a:tailEnd/>
          </a:ln>
          <a:effectLst/>
        </p:spPr>
        <p:txBody>
          <a:bodyPr wrap="none">
            <a:spAutoFit/>
          </a:bodyPr>
          <a:lstStyle/>
          <a:p>
            <a:r>
              <a:rPr lang="en-US"/>
              <a:t>Energy</a:t>
            </a:r>
          </a:p>
        </p:txBody>
      </p:sp>
      <p:sp>
        <p:nvSpPr>
          <p:cNvPr id="88098" name="Text Box 34"/>
          <p:cNvSpPr txBox="1">
            <a:spLocks noChangeArrowheads="1"/>
          </p:cNvSpPr>
          <p:nvPr/>
        </p:nvSpPr>
        <p:spPr bwMode="auto">
          <a:xfrm>
            <a:off x="6805613" y="5457825"/>
            <a:ext cx="509587" cy="366713"/>
          </a:xfrm>
          <a:prstGeom prst="rect">
            <a:avLst/>
          </a:prstGeom>
          <a:noFill/>
          <a:ln w="9525">
            <a:noFill/>
            <a:miter lim="800000"/>
            <a:headEnd/>
            <a:tailEnd/>
          </a:ln>
          <a:effectLst/>
        </p:spPr>
        <p:txBody>
          <a:bodyPr wrap="none">
            <a:spAutoFit/>
          </a:bodyPr>
          <a:lstStyle/>
          <a:p>
            <a:r>
              <a:rPr lang="en-US" i="1"/>
              <a:t>sp</a:t>
            </a:r>
            <a:r>
              <a:rPr lang="en-US" baseline="30000"/>
              <a:t>3</a:t>
            </a:r>
            <a:endParaRPr lang="en-US" i="1"/>
          </a:p>
        </p:txBody>
      </p:sp>
      <p:sp>
        <p:nvSpPr>
          <p:cNvPr id="88099" name="Text Box 35"/>
          <p:cNvSpPr txBox="1">
            <a:spLocks noChangeArrowheads="1"/>
          </p:cNvSpPr>
          <p:nvPr/>
        </p:nvSpPr>
        <p:spPr bwMode="auto">
          <a:xfrm>
            <a:off x="5535613" y="5824538"/>
            <a:ext cx="3227387" cy="366712"/>
          </a:xfrm>
          <a:prstGeom prst="rect">
            <a:avLst/>
          </a:prstGeom>
          <a:noFill/>
          <a:ln w="9525">
            <a:noFill/>
            <a:miter lim="800000"/>
            <a:headEnd/>
            <a:tailEnd/>
          </a:ln>
          <a:effectLst/>
        </p:spPr>
        <p:txBody>
          <a:bodyPr wrap="none">
            <a:spAutoFit/>
          </a:bodyPr>
          <a:lstStyle/>
          <a:p>
            <a:r>
              <a:rPr lang="en-US"/>
              <a:t>C atom of CH</a:t>
            </a:r>
            <a:r>
              <a:rPr lang="en-US" baseline="-25000"/>
              <a:t>4</a:t>
            </a:r>
            <a:r>
              <a:rPr lang="en-US"/>
              <a:t> orbital diagram</a:t>
            </a:r>
          </a:p>
        </p:txBody>
      </p:sp>
      <p:grpSp>
        <p:nvGrpSpPr>
          <p:cNvPr id="88100" name="Group 36"/>
          <p:cNvGrpSpPr>
            <a:grpSpLocks/>
          </p:cNvGrpSpPr>
          <p:nvPr/>
        </p:nvGrpSpPr>
        <p:grpSpPr bwMode="auto">
          <a:xfrm>
            <a:off x="6096000" y="4953000"/>
            <a:ext cx="1828800" cy="457200"/>
            <a:chOff x="3600" y="2880"/>
            <a:chExt cx="1152" cy="288"/>
          </a:xfrm>
        </p:grpSpPr>
        <p:sp>
          <p:nvSpPr>
            <p:cNvPr id="88101" name="Freeform 37"/>
            <p:cNvSpPr>
              <a:spLocks/>
            </p:cNvSpPr>
            <p:nvPr/>
          </p:nvSpPr>
          <p:spPr bwMode="auto">
            <a:xfrm>
              <a:off x="3696" y="2928"/>
              <a:ext cx="1" cy="192"/>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8102" name="Freeform 38"/>
            <p:cNvSpPr>
              <a:spLocks/>
            </p:cNvSpPr>
            <p:nvPr/>
          </p:nvSpPr>
          <p:spPr bwMode="auto">
            <a:xfrm>
              <a:off x="4014" y="2928"/>
              <a:ext cx="1" cy="192"/>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8103" name="Freeform 39"/>
            <p:cNvSpPr>
              <a:spLocks/>
            </p:cNvSpPr>
            <p:nvPr/>
          </p:nvSpPr>
          <p:spPr bwMode="auto">
            <a:xfrm>
              <a:off x="4590" y="2928"/>
              <a:ext cx="1" cy="189"/>
            </a:xfrm>
            <a:custGeom>
              <a:avLst/>
              <a:gdLst/>
              <a:ahLst/>
              <a:cxnLst>
                <a:cxn ang="0">
                  <a:pos x="0" y="189"/>
                </a:cxn>
                <a:cxn ang="0">
                  <a:pos x="1" y="0"/>
                </a:cxn>
              </a:cxnLst>
              <a:rect l="0" t="0" r="r" b="b"/>
              <a:pathLst>
                <a:path w="1" h="189">
                  <a:moveTo>
                    <a:pt x="0" y="189"/>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8104" name="Freeform 40"/>
            <p:cNvSpPr>
              <a:spLocks/>
            </p:cNvSpPr>
            <p:nvPr/>
          </p:nvSpPr>
          <p:spPr bwMode="auto">
            <a:xfrm>
              <a:off x="4302" y="2928"/>
              <a:ext cx="1" cy="192"/>
            </a:xfrm>
            <a:custGeom>
              <a:avLst/>
              <a:gdLst/>
              <a:ahLst/>
              <a:cxnLst>
                <a:cxn ang="0">
                  <a:pos x="0" y="192"/>
                </a:cxn>
                <a:cxn ang="0">
                  <a:pos x="1" y="0"/>
                </a:cxn>
              </a:cxnLst>
              <a:rect l="0" t="0" r="r" b="b"/>
              <a:pathLst>
                <a:path w="1" h="192">
                  <a:moveTo>
                    <a:pt x="0" y="192"/>
                  </a:moveTo>
                  <a:lnTo>
                    <a:pt x="1" y="0"/>
                  </a:lnTo>
                </a:path>
              </a:pathLst>
            </a:custGeom>
            <a:noFill/>
            <a:ln w="9525">
              <a:solidFill>
                <a:srgbClr val="FF0000"/>
              </a:solidFill>
              <a:round/>
              <a:headEnd type="none" w="med" len="med"/>
              <a:tailEnd type="triangle" w="med" len="med"/>
            </a:ln>
            <a:effectLst/>
          </p:spPr>
          <p:txBody>
            <a:bodyPr/>
            <a:lstStyle/>
            <a:p>
              <a:endParaRPr lang="en-US"/>
            </a:p>
          </p:txBody>
        </p:sp>
        <p:sp>
          <p:nvSpPr>
            <p:cNvPr id="88105" name="Rectangle 41"/>
            <p:cNvSpPr>
              <a:spLocks noChangeArrowheads="1"/>
            </p:cNvSpPr>
            <p:nvPr/>
          </p:nvSpPr>
          <p:spPr bwMode="auto">
            <a:xfrm>
              <a:off x="3600" y="2880"/>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8106" name="Rectangle 42"/>
            <p:cNvSpPr>
              <a:spLocks noChangeArrowheads="1"/>
            </p:cNvSpPr>
            <p:nvPr/>
          </p:nvSpPr>
          <p:spPr bwMode="auto">
            <a:xfrm>
              <a:off x="3888" y="2880"/>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8107" name="Rectangle 43"/>
            <p:cNvSpPr>
              <a:spLocks noChangeArrowheads="1"/>
            </p:cNvSpPr>
            <p:nvPr/>
          </p:nvSpPr>
          <p:spPr bwMode="auto">
            <a:xfrm>
              <a:off x="4176" y="2880"/>
              <a:ext cx="288" cy="288"/>
            </a:xfrm>
            <a:prstGeom prst="rect">
              <a:avLst/>
            </a:prstGeom>
            <a:noFill/>
            <a:ln w="9525">
              <a:solidFill>
                <a:schemeClr val="tx1"/>
              </a:solidFill>
              <a:miter lim="800000"/>
              <a:headEnd/>
              <a:tailEnd/>
            </a:ln>
            <a:effectLst/>
          </p:spPr>
          <p:txBody>
            <a:bodyPr wrap="none" anchor="ctr"/>
            <a:lstStyle/>
            <a:p>
              <a:endParaRPr lang="en-US"/>
            </a:p>
          </p:txBody>
        </p:sp>
        <p:sp>
          <p:nvSpPr>
            <p:cNvPr id="88108" name="Rectangle 44"/>
            <p:cNvSpPr>
              <a:spLocks noChangeArrowheads="1"/>
            </p:cNvSpPr>
            <p:nvPr/>
          </p:nvSpPr>
          <p:spPr bwMode="auto">
            <a:xfrm>
              <a:off x="4464" y="2880"/>
              <a:ext cx="288" cy="288"/>
            </a:xfrm>
            <a:prstGeom prst="rect">
              <a:avLst/>
            </a:prstGeom>
            <a:noFill/>
            <a:ln w="9525">
              <a:solidFill>
                <a:schemeClr val="tx1"/>
              </a:solidFill>
              <a:miter lim="800000"/>
              <a:headEnd/>
              <a:tailEnd/>
            </a:ln>
            <a:effectLst/>
          </p:spPr>
          <p:txBody>
            <a:bodyPr wrap="none" anchor="ctr"/>
            <a:lstStyle/>
            <a:p>
              <a:endParaRPr lang="en-US"/>
            </a:p>
          </p:txBody>
        </p:sp>
      </p:grpSp>
      <p:sp>
        <p:nvSpPr>
          <p:cNvPr id="88109" name="Line 45"/>
          <p:cNvSpPr>
            <a:spLocks noChangeShapeType="1"/>
          </p:cNvSpPr>
          <p:nvPr/>
        </p:nvSpPr>
        <p:spPr bwMode="auto">
          <a:xfrm flipV="1">
            <a:off x="2590800" y="4800600"/>
            <a:ext cx="0" cy="228600"/>
          </a:xfrm>
          <a:prstGeom prst="line">
            <a:avLst/>
          </a:prstGeom>
          <a:noFill/>
          <a:ln w="9525">
            <a:solidFill>
              <a:srgbClr val="FF0000"/>
            </a:solidFill>
            <a:round/>
            <a:headEnd/>
            <a:tailEnd type="triangle" w="med" len="med"/>
          </a:ln>
          <a:effectLst/>
        </p:spPr>
        <p:txBody>
          <a:bodyPr/>
          <a:lstStyle/>
          <a:p>
            <a:endParaRPr lang="en-US"/>
          </a:p>
        </p:txBody>
      </p:sp>
      <p:grpSp>
        <p:nvGrpSpPr>
          <p:cNvPr id="88110" name="Group 46"/>
          <p:cNvGrpSpPr>
            <a:grpSpLocks noChangeAspect="1"/>
          </p:cNvGrpSpPr>
          <p:nvPr/>
        </p:nvGrpSpPr>
        <p:grpSpPr bwMode="auto">
          <a:xfrm>
            <a:off x="7669213" y="3449638"/>
            <a:ext cx="1246187" cy="1274762"/>
            <a:chOff x="2364" y="1680"/>
            <a:chExt cx="981" cy="1004"/>
          </a:xfrm>
        </p:grpSpPr>
        <p:sp>
          <p:nvSpPr>
            <p:cNvPr id="88111" name="Freeform 47"/>
            <p:cNvSpPr>
              <a:spLocks noChangeAspect="1"/>
            </p:cNvSpPr>
            <p:nvPr/>
          </p:nvSpPr>
          <p:spPr bwMode="auto">
            <a:xfrm>
              <a:off x="2832" y="2165"/>
              <a:ext cx="299" cy="155"/>
            </a:xfrm>
            <a:custGeom>
              <a:avLst/>
              <a:gdLst/>
              <a:ahLst/>
              <a:cxnLst>
                <a:cxn ang="0">
                  <a:pos x="12" y="0"/>
                </a:cxn>
                <a:cxn ang="0">
                  <a:pos x="399" y="207"/>
                </a:cxn>
                <a:cxn ang="0">
                  <a:pos x="0" y="51"/>
                </a:cxn>
                <a:cxn ang="0">
                  <a:pos x="12" y="0"/>
                </a:cxn>
              </a:cxnLst>
              <a:rect l="0" t="0" r="r" b="b"/>
              <a:pathLst>
                <a:path w="399" h="207">
                  <a:moveTo>
                    <a:pt x="12" y="0"/>
                  </a:moveTo>
                  <a:lnTo>
                    <a:pt x="399" y="207"/>
                  </a:lnTo>
                  <a:lnTo>
                    <a:pt x="0" y="51"/>
                  </a:lnTo>
                  <a:lnTo>
                    <a:pt x="12" y="0"/>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88112" name="Freeform 48"/>
            <p:cNvSpPr>
              <a:spLocks noChangeAspect="1"/>
            </p:cNvSpPr>
            <p:nvPr/>
          </p:nvSpPr>
          <p:spPr bwMode="auto">
            <a:xfrm>
              <a:off x="2679" y="2196"/>
              <a:ext cx="108" cy="288"/>
            </a:xfrm>
            <a:custGeom>
              <a:avLst/>
              <a:gdLst/>
              <a:ahLst/>
              <a:cxnLst>
                <a:cxn ang="0">
                  <a:pos x="144" y="0"/>
                </a:cxn>
                <a:cxn ang="0">
                  <a:pos x="0" y="384"/>
                </a:cxn>
                <a:cxn ang="0">
                  <a:pos x="42" y="366"/>
                </a:cxn>
                <a:cxn ang="0">
                  <a:pos x="144" y="0"/>
                </a:cxn>
              </a:cxnLst>
              <a:rect l="0" t="0" r="r" b="b"/>
              <a:pathLst>
                <a:path w="144" h="384">
                  <a:moveTo>
                    <a:pt x="144" y="0"/>
                  </a:moveTo>
                  <a:lnTo>
                    <a:pt x="0" y="384"/>
                  </a:lnTo>
                  <a:lnTo>
                    <a:pt x="42" y="366"/>
                  </a:lnTo>
                  <a:lnTo>
                    <a:pt x="144" y="0"/>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88113" name="Freeform 49"/>
            <p:cNvSpPr>
              <a:spLocks noChangeAspect="1"/>
            </p:cNvSpPr>
            <p:nvPr/>
          </p:nvSpPr>
          <p:spPr bwMode="auto">
            <a:xfrm>
              <a:off x="2524" y="2160"/>
              <a:ext cx="241" cy="95"/>
            </a:xfrm>
            <a:custGeom>
              <a:avLst/>
              <a:gdLst/>
              <a:ahLst/>
              <a:cxnLst>
                <a:cxn ang="0">
                  <a:pos x="0" y="126"/>
                </a:cxn>
                <a:cxn ang="0">
                  <a:pos x="321" y="0"/>
                </a:cxn>
                <a:cxn ang="0">
                  <a:pos x="315" y="36"/>
                </a:cxn>
                <a:cxn ang="0">
                  <a:pos x="0" y="126"/>
                </a:cxn>
              </a:cxnLst>
              <a:rect l="0" t="0" r="r" b="b"/>
              <a:pathLst>
                <a:path w="321" h="126">
                  <a:moveTo>
                    <a:pt x="0" y="126"/>
                  </a:moveTo>
                  <a:lnTo>
                    <a:pt x="321" y="0"/>
                  </a:lnTo>
                  <a:lnTo>
                    <a:pt x="315" y="36"/>
                  </a:lnTo>
                  <a:lnTo>
                    <a:pt x="0" y="126"/>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88114" name="Freeform 50"/>
            <p:cNvSpPr>
              <a:spLocks noChangeAspect="1"/>
            </p:cNvSpPr>
            <p:nvPr/>
          </p:nvSpPr>
          <p:spPr bwMode="auto">
            <a:xfrm>
              <a:off x="2528" y="2261"/>
              <a:ext cx="606" cy="63"/>
            </a:xfrm>
            <a:custGeom>
              <a:avLst/>
              <a:gdLst/>
              <a:ahLst/>
              <a:cxnLst>
                <a:cxn ang="0">
                  <a:pos x="0" y="0"/>
                </a:cxn>
                <a:cxn ang="0">
                  <a:pos x="807" y="84"/>
                </a:cxn>
              </a:cxnLst>
              <a:rect l="0" t="0" r="r" b="b"/>
              <a:pathLst>
                <a:path w="807" h="84">
                  <a:moveTo>
                    <a:pt x="0" y="0"/>
                  </a:moveTo>
                  <a:lnTo>
                    <a:pt x="807" y="84"/>
                  </a:lnTo>
                </a:path>
              </a:pathLst>
            </a:custGeom>
            <a:noFill/>
            <a:ln w="9525">
              <a:solidFill>
                <a:schemeClr val="tx1"/>
              </a:solidFill>
              <a:prstDash val="dash"/>
              <a:miter lim="800000"/>
              <a:headEnd/>
              <a:tailEnd/>
            </a:ln>
            <a:effectLst/>
          </p:spPr>
          <p:txBody>
            <a:bodyPr wrap="none"/>
            <a:lstStyle/>
            <a:p>
              <a:endParaRPr lang="en-US"/>
            </a:p>
          </p:txBody>
        </p:sp>
        <p:sp>
          <p:nvSpPr>
            <p:cNvPr id="88115" name="Freeform 51"/>
            <p:cNvSpPr>
              <a:spLocks noChangeAspect="1"/>
            </p:cNvSpPr>
            <p:nvPr/>
          </p:nvSpPr>
          <p:spPr bwMode="auto">
            <a:xfrm rot="297579">
              <a:off x="2516" y="1827"/>
              <a:ext cx="648" cy="686"/>
            </a:xfrm>
            <a:custGeom>
              <a:avLst/>
              <a:gdLst/>
              <a:ahLst/>
              <a:cxnLst>
                <a:cxn ang="0">
                  <a:pos x="369" y="0"/>
                </a:cxn>
                <a:cxn ang="0">
                  <a:pos x="0" y="606"/>
                </a:cxn>
                <a:cxn ang="0">
                  <a:pos x="249" y="915"/>
                </a:cxn>
                <a:cxn ang="0">
                  <a:pos x="864" y="630"/>
                </a:cxn>
                <a:cxn ang="0">
                  <a:pos x="369" y="0"/>
                </a:cxn>
              </a:cxnLst>
              <a:rect l="0" t="0" r="r" b="b"/>
              <a:pathLst>
                <a:path w="864" h="915">
                  <a:moveTo>
                    <a:pt x="369" y="0"/>
                  </a:moveTo>
                  <a:lnTo>
                    <a:pt x="0" y="606"/>
                  </a:lnTo>
                  <a:lnTo>
                    <a:pt x="249" y="915"/>
                  </a:lnTo>
                  <a:lnTo>
                    <a:pt x="864" y="630"/>
                  </a:lnTo>
                  <a:lnTo>
                    <a:pt x="369" y="0"/>
                  </a:lnTo>
                  <a:close/>
                </a:path>
              </a:pathLst>
            </a:custGeom>
            <a:noFill/>
            <a:ln w="9525" cap="flat" cmpd="sng">
              <a:solidFill>
                <a:schemeClr val="tx1"/>
              </a:solidFill>
              <a:prstDash val="dash"/>
              <a:miter lim="800000"/>
              <a:headEnd type="none" w="med" len="med"/>
              <a:tailEnd type="none" w="med" len="med"/>
            </a:ln>
            <a:effectLst/>
          </p:spPr>
          <p:txBody>
            <a:bodyPr wrap="none"/>
            <a:lstStyle/>
            <a:p>
              <a:endParaRPr lang="en-US"/>
            </a:p>
          </p:txBody>
        </p:sp>
        <p:sp>
          <p:nvSpPr>
            <p:cNvPr id="88116" name="Text Box 52"/>
            <p:cNvSpPr txBox="1">
              <a:spLocks noChangeAspect="1" noChangeArrowheads="1"/>
            </p:cNvSpPr>
            <p:nvPr/>
          </p:nvSpPr>
          <p:spPr bwMode="auto">
            <a:xfrm>
              <a:off x="2736" y="1680"/>
              <a:ext cx="225" cy="216"/>
            </a:xfrm>
            <a:prstGeom prst="rect">
              <a:avLst/>
            </a:prstGeom>
            <a:noFill/>
            <a:ln w="9525">
              <a:noFill/>
              <a:miter lim="800000"/>
              <a:headEnd/>
              <a:tailEnd/>
            </a:ln>
            <a:effectLst/>
          </p:spPr>
          <p:txBody>
            <a:bodyPr wrap="none">
              <a:spAutoFit/>
            </a:bodyPr>
            <a:lstStyle/>
            <a:p>
              <a:r>
                <a:rPr lang="en-US" sz="1200"/>
                <a:t>B</a:t>
              </a:r>
            </a:p>
          </p:txBody>
        </p:sp>
        <p:sp>
          <p:nvSpPr>
            <p:cNvPr id="88117" name="Text Box 53"/>
            <p:cNvSpPr txBox="1">
              <a:spLocks noChangeAspect="1" noChangeArrowheads="1"/>
            </p:cNvSpPr>
            <p:nvPr/>
          </p:nvSpPr>
          <p:spPr bwMode="auto">
            <a:xfrm>
              <a:off x="2700" y="2083"/>
              <a:ext cx="225" cy="216"/>
            </a:xfrm>
            <a:prstGeom prst="rect">
              <a:avLst/>
            </a:prstGeom>
            <a:noFill/>
            <a:ln w="9525">
              <a:noFill/>
              <a:miter lim="800000"/>
              <a:headEnd/>
              <a:tailEnd/>
            </a:ln>
            <a:effectLst/>
          </p:spPr>
          <p:txBody>
            <a:bodyPr wrap="none">
              <a:spAutoFit/>
            </a:bodyPr>
            <a:lstStyle/>
            <a:p>
              <a:r>
                <a:rPr lang="en-US" sz="1200"/>
                <a:t>A</a:t>
              </a:r>
            </a:p>
          </p:txBody>
        </p:sp>
        <p:sp>
          <p:nvSpPr>
            <p:cNvPr id="88118" name="Freeform 54"/>
            <p:cNvSpPr>
              <a:spLocks noChangeAspect="1"/>
            </p:cNvSpPr>
            <p:nvPr/>
          </p:nvSpPr>
          <p:spPr bwMode="auto">
            <a:xfrm>
              <a:off x="2679" y="1829"/>
              <a:ext cx="146" cy="666"/>
            </a:xfrm>
            <a:custGeom>
              <a:avLst/>
              <a:gdLst/>
              <a:ahLst/>
              <a:cxnLst>
                <a:cxn ang="0">
                  <a:pos x="195" y="0"/>
                </a:cxn>
                <a:cxn ang="0">
                  <a:pos x="0" y="888"/>
                </a:cxn>
              </a:cxnLst>
              <a:rect l="0" t="0" r="r" b="b"/>
              <a:pathLst>
                <a:path w="195" h="888">
                  <a:moveTo>
                    <a:pt x="195" y="0"/>
                  </a:moveTo>
                  <a:lnTo>
                    <a:pt x="0" y="888"/>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88119" name="Freeform 55"/>
            <p:cNvSpPr>
              <a:spLocks noChangeAspect="1"/>
            </p:cNvSpPr>
            <p:nvPr/>
          </p:nvSpPr>
          <p:spPr bwMode="auto">
            <a:xfrm>
              <a:off x="2803" y="1883"/>
              <a:ext cx="22" cy="230"/>
            </a:xfrm>
            <a:custGeom>
              <a:avLst/>
              <a:gdLst/>
              <a:ahLst/>
              <a:cxnLst>
                <a:cxn ang="0">
                  <a:pos x="30" y="0"/>
                </a:cxn>
                <a:cxn ang="0">
                  <a:pos x="0" y="306"/>
                </a:cxn>
              </a:cxnLst>
              <a:rect l="0" t="0" r="r" b="b"/>
              <a:pathLst>
                <a:path w="30" h="306">
                  <a:moveTo>
                    <a:pt x="30" y="0"/>
                  </a:moveTo>
                  <a:lnTo>
                    <a:pt x="0" y="306"/>
                  </a:lnTo>
                </a:path>
              </a:pathLst>
            </a:custGeom>
            <a:noFill/>
            <a:ln w="9525">
              <a:solidFill>
                <a:schemeClr val="tx1"/>
              </a:solidFill>
              <a:round/>
              <a:headEnd type="none" w="med" len="med"/>
              <a:tailEnd type="none" w="med" len="med"/>
            </a:ln>
            <a:effectLst/>
          </p:spPr>
          <p:txBody>
            <a:bodyPr/>
            <a:lstStyle/>
            <a:p>
              <a:endParaRPr lang="en-US"/>
            </a:p>
          </p:txBody>
        </p:sp>
        <p:sp>
          <p:nvSpPr>
            <p:cNvPr id="88120" name="Text Box 56"/>
            <p:cNvSpPr txBox="1">
              <a:spLocks noChangeAspect="1" noChangeArrowheads="1"/>
            </p:cNvSpPr>
            <p:nvPr/>
          </p:nvSpPr>
          <p:spPr bwMode="auto">
            <a:xfrm>
              <a:off x="3120" y="2256"/>
              <a:ext cx="225" cy="217"/>
            </a:xfrm>
            <a:prstGeom prst="rect">
              <a:avLst/>
            </a:prstGeom>
            <a:noFill/>
            <a:ln w="9525">
              <a:noFill/>
              <a:miter lim="800000"/>
              <a:headEnd/>
              <a:tailEnd/>
            </a:ln>
            <a:effectLst/>
          </p:spPr>
          <p:txBody>
            <a:bodyPr wrap="none">
              <a:spAutoFit/>
            </a:bodyPr>
            <a:lstStyle/>
            <a:p>
              <a:r>
                <a:rPr lang="en-US" sz="1200"/>
                <a:t>B</a:t>
              </a:r>
            </a:p>
          </p:txBody>
        </p:sp>
        <p:sp>
          <p:nvSpPr>
            <p:cNvPr id="88121" name="Text Box 57"/>
            <p:cNvSpPr txBox="1">
              <a:spLocks noChangeAspect="1" noChangeArrowheads="1"/>
            </p:cNvSpPr>
            <p:nvPr/>
          </p:nvSpPr>
          <p:spPr bwMode="auto">
            <a:xfrm>
              <a:off x="2364" y="2179"/>
              <a:ext cx="225" cy="216"/>
            </a:xfrm>
            <a:prstGeom prst="rect">
              <a:avLst/>
            </a:prstGeom>
            <a:noFill/>
            <a:ln w="9525">
              <a:noFill/>
              <a:miter lim="800000"/>
              <a:headEnd/>
              <a:tailEnd/>
            </a:ln>
            <a:effectLst/>
          </p:spPr>
          <p:txBody>
            <a:bodyPr wrap="none">
              <a:spAutoFit/>
            </a:bodyPr>
            <a:lstStyle/>
            <a:p>
              <a:r>
                <a:rPr lang="en-US" sz="1200"/>
                <a:t>B</a:t>
              </a:r>
            </a:p>
          </p:txBody>
        </p:sp>
        <p:sp>
          <p:nvSpPr>
            <p:cNvPr id="88122" name="Text Box 58"/>
            <p:cNvSpPr txBox="1">
              <a:spLocks noChangeAspect="1" noChangeArrowheads="1"/>
            </p:cNvSpPr>
            <p:nvPr/>
          </p:nvSpPr>
          <p:spPr bwMode="auto">
            <a:xfrm>
              <a:off x="2580" y="2468"/>
              <a:ext cx="225" cy="216"/>
            </a:xfrm>
            <a:prstGeom prst="rect">
              <a:avLst/>
            </a:prstGeom>
            <a:noFill/>
            <a:ln w="9525">
              <a:noFill/>
              <a:miter lim="800000"/>
              <a:headEnd/>
              <a:tailEnd/>
            </a:ln>
            <a:effectLst/>
          </p:spPr>
          <p:txBody>
            <a:bodyPr wrap="none">
              <a:spAutoFit/>
            </a:bodyPr>
            <a:lstStyle/>
            <a:p>
              <a:r>
                <a:rPr lang="en-US" sz="1200"/>
                <a:t>B</a:t>
              </a:r>
            </a:p>
          </p:txBody>
        </p:sp>
      </p:grpSp>
      <p:sp>
        <p:nvSpPr>
          <p:cNvPr id="88123" name="Rectangle 59"/>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8.67052E-7 L 0.18333 -0.09988 " pathEditMode="relative" ptsTypes="AA">
                                      <p:cBhvr>
                                        <p:cTn id="6" dur="2000" fill="hold"/>
                                        <p:tgtEl>
                                          <p:spTgt spid="88074"/>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88109"/>
                                        </p:tgtEl>
                                        <p:attrNameLst>
                                          <p:attrName>style.visibility</p:attrName>
                                        </p:attrNameLst>
                                      </p:cBhvr>
                                      <p:to>
                                        <p:strVal val="visible"/>
                                      </p:to>
                                    </p:set>
                                  </p:childTnLst>
                                </p:cTn>
                              </p:par>
                              <p:par>
                                <p:cTn id="10" presetID="9" presetClass="exit" presetSubtype="0" fill="hold" grpId="1" nodeType="withEffect">
                                  <p:stCondLst>
                                    <p:cond delay="0"/>
                                  </p:stCondLst>
                                  <p:childTnLst>
                                    <p:animEffect transition="out" filter="dissolve">
                                      <p:cBhvr>
                                        <p:cTn id="11" dur="500"/>
                                        <p:tgtEl>
                                          <p:spTgt spid="88074"/>
                                        </p:tgtEl>
                                      </p:cBhvr>
                                    </p:animEffect>
                                    <p:set>
                                      <p:cBhvr>
                                        <p:cTn id="12" dur="1" fill="hold">
                                          <p:stCondLst>
                                            <p:cond delay="499"/>
                                          </p:stCondLst>
                                        </p:cTn>
                                        <p:tgtEl>
                                          <p:spTgt spid="8807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nodeType="clickEffect">
                                  <p:stCondLst>
                                    <p:cond delay="0"/>
                                  </p:stCondLst>
                                  <p:childTnLst>
                                    <p:set>
                                      <p:cBhvr>
                                        <p:cTn id="16" dur="1" fill="hold">
                                          <p:stCondLst>
                                            <p:cond delay="0"/>
                                          </p:stCondLst>
                                        </p:cTn>
                                        <p:tgtEl>
                                          <p:spTgt spid="88083"/>
                                        </p:tgtEl>
                                        <p:attrNameLst>
                                          <p:attrName>style.visibility</p:attrName>
                                        </p:attrNameLst>
                                      </p:cBhvr>
                                      <p:to>
                                        <p:strVal val="visible"/>
                                      </p:to>
                                    </p:set>
                                    <p:anim calcmode="lin" valueType="num">
                                      <p:cBhvr>
                                        <p:cTn id="17" dur="500" fill="hold"/>
                                        <p:tgtEl>
                                          <p:spTgt spid="88083"/>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88083"/>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88083"/>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8808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88110"/>
                                        </p:tgtEl>
                                        <p:attrNameLst>
                                          <p:attrName>style.visibility</p:attrName>
                                        </p:attrNameLst>
                                      </p:cBhvr>
                                      <p:to>
                                        <p:strVal val="visible"/>
                                      </p:to>
                                    </p:set>
                                    <p:anim calcmode="lin" valueType="num">
                                      <p:cBhvr>
                                        <p:cTn id="25" dur="500" fill="hold"/>
                                        <p:tgtEl>
                                          <p:spTgt spid="88110"/>
                                        </p:tgtEl>
                                        <p:attrNameLst>
                                          <p:attrName>ppt_w</p:attrName>
                                        </p:attrNameLst>
                                      </p:cBhvr>
                                      <p:tavLst>
                                        <p:tav tm="0">
                                          <p:val>
                                            <p:fltVal val="0"/>
                                          </p:val>
                                        </p:tav>
                                        <p:tav tm="100000">
                                          <p:val>
                                            <p:strVal val="#ppt_w"/>
                                          </p:val>
                                        </p:tav>
                                      </p:tavLst>
                                    </p:anim>
                                    <p:anim calcmode="lin" valueType="num">
                                      <p:cBhvr>
                                        <p:cTn id="26" dur="500" fill="hold"/>
                                        <p:tgtEl>
                                          <p:spTgt spid="88110"/>
                                        </p:tgtEl>
                                        <p:attrNameLst>
                                          <p:attrName>ppt_h</p:attrName>
                                        </p:attrNameLst>
                                      </p:cBhvr>
                                      <p:tavLst>
                                        <p:tav tm="0">
                                          <p:val>
                                            <p:fltVal val="0"/>
                                          </p:val>
                                        </p:tav>
                                        <p:tav tm="100000">
                                          <p:val>
                                            <p:strVal val="#ppt_h"/>
                                          </p:val>
                                        </p:tav>
                                      </p:tavLst>
                                    </p:anim>
                                    <p:animEffect transition="in" filter="fade">
                                      <p:cBhvr>
                                        <p:cTn id="27" dur="500"/>
                                        <p:tgtEl>
                                          <p:spTgt spid="88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4" grpId="0" animBg="1"/>
      <p:bldP spid="88074" grpId="1" animBg="1"/>
      <p:bldP spid="8810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4" name="Rectangle 4"/>
          <p:cNvSpPr>
            <a:spLocks noGrp="1" noChangeArrowheads="1"/>
          </p:cNvSpPr>
          <p:nvPr>
            <p:ph type="title"/>
          </p:nvPr>
        </p:nvSpPr>
        <p:spPr/>
        <p:txBody>
          <a:bodyPr/>
          <a:lstStyle/>
          <a:p>
            <a:r>
              <a:rPr lang="en-US" sz="4000"/>
              <a:t>Hybridization of </a:t>
            </a:r>
            <a:r>
              <a:rPr lang="en-US" sz="4000" i="1"/>
              <a:t>s</a:t>
            </a:r>
            <a:r>
              <a:rPr lang="en-US" sz="4000"/>
              <a:t> and </a:t>
            </a:r>
            <a:r>
              <a:rPr lang="en-US" sz="4000" i="1"/>
              <a:t>p</a:t>
            </a:r>
            <a:r>
              <a:rPr lang="en-US" sz="4000"/>
              <a:t> Orbitals</a:t>
            </a:r>
          </a:p>
        </p:txBody>
      </p:sp>
      <p:sp>
        <p:nvSpPr>
          <p:cNvPr id="906245" name="Rectangle 5"/>
          <p:cNvSpPr>
            <a:spLocks noChangeArrowheads="1"/>
          </p:cNvSpPr>
          <p:nvPr/>
        </p:nvSpPr>
        <p:spPr bwMode="auto">
          <a:xfrm>
            <a:off x="609600" y="762000"/>
            <a:ext cx="8229600" cy="4724400"/>
          </a:xfrm>
          <a:prstGeom prst="rect">
            <a:avLst/>
          </a:prstGeom>
          <a:noFill/>
          <a:ln w="9525">
            <a:noFill/>
            <a:miter lim="800000"/>
            <a:headEnd/>
            <a:tailEnd/>
          </a:ln>
          <a:effectLst/>
        </p:spPr>
        <p:txBody>
          <a:bodyPr/>
          <a:lstStyle/>
          <a:p>
            <a:pPr marL="381000" indent="-381000">
              <a:lnSpc>
                <a:spcPct val="90000"/>
              </a:lnSpc>
              <a:spcBef>
                <a:spcPct val="20000"/>
              </a:spcBef>
            </a:pPr>
            <a:endParaRPr lang="en-US" sz="3200"/>
          </a:p>
          <a:p>
            <a:pPr marL="381000" indent="-381000">
              <a:lnSpc>
                <a:spcPct val="90000"/>
              </a:lnSpc>
              <a:spcBef>
                <a:spcPct val="20000"/>
              </a:spcBef>
            </a:pPr>
            <a:r>
              <a:rPr lang="en-US" sz="2800"/>
              <a:t>•   The combination of an </a:t>
            </a:r>
            <a:r>
              <a:rPr lang="en-US" sz="2800" i="1"/>
              <a:t>ns </a:t>
            </a:r>
            <a:r>
              <a:rPr lang="en-US" sz="2800"/>
              <a:t>and an </a:t>
            </a:r>
            <a:r>
              <a:rPr lang="en-US" sz="2800" i="1"/>
              <a:t>np</a:t>
            </a:r>
            <a:r>
              <a:rPr lang="en-US" sz="2800"/>
              <a:t> orbital gives rise to two equivalent </a:t>
            </a:r>
            <a:r>
              <a:rPr lang="en-US" sz="2800" i="1"/>
              <a:t>sp</a:t>
            </a:r>
            <a:r>
              <a:rPr lang="en-US" sz="2800"/>
              <a:t> </a:t>
            </a:r>
            <a:r>
              <a:rPr lang="en-US" sz="2800" i="1"/>
              <a:t>hybrids</a:t>
            </a:r>
            <a:r>
              <a:rPr lang="en-US" sz="2800"/>
              <a:t> oriented at 180º.</a:t>
            </a:r>
          </a:p>
          <a:p>
            <a:pPr marL="381000" indent="-381000">
              <a:lnSpc>
                <a:spcPct val="90000"/>
              </a:lnSpc>
              <a:spcBef>
                <a:spcPct val="20000"/>
              </a:spcBef>
            </a:pPr>
            <a:endParaRPr lang="en-US" sz="2800"/>
          </a:p>
          <a:p>
            <a:pPr marL="381000" indent="-381000">
              <a:lnSpc>
                <a:spcPct val="90000"/>
              </a:lnSpc>
              <a:spcBef>
                <a:spcPct val="20000"/>
              </a:spcBef>
            </a:pPr>
            <a:endParaRPr lang="en-US" sz="2800"/>
          </a:p>
          <a:p>
            <a:pPr marL="381000" indent="-381000">
              <a:lnSpc>
                <a:spcPct val="90000"/>
              </a:lnSpc>
              <a:spcBef>
                <a:spcPct val="20000"/>
              </a:spcBef>
            </a:pPr>
            <a:endParaRPr lang="en-US" sz="1400"/>
          </a:p>
          <a:p>
            <a:pPr marL="381000" indent="-381000">
              <a:lnSpc>
                <a:spcPct val="90000"/>
              </a:lnSpc>
              <a:spcBef>
                <a:spcPct val="20000"/>
              </a:spcBef>
            </a:pPr>
            <a:endParaRPr lang="en-US" sz="1400"/>
          </a:p>
          <a:p>
            <a:pPr marL="381000" indent="-381000">
              <a:lnSpc>
                <a:spcPct val="90000"/>
              </a:lnSpc>
              <a:spcBef>
                <a:spcPct val="20000"/>
              </a:spcBef>
            </a:pPr>
            <a:r>
              <a:rPr lang="en-US" sz="2800"/>
              <a:t>•   Combination of an </a:t>
            </a:r>
            <a:r>
              <a:rPr lang="en-US" sz="2800" i="1"/>
              <a:t>ns</a:t>
            </a:r>
            <a:r>
              <a:rPr lang="en-US" sz="2800"/>
              <a:t> and two or three </a:t>
            </a:r>
            <a:r>
              <a:rPr lang="en-US" sz="2800" i="1"/>
              <a:t>np</a:t>
            </a:r>
            <a:r>
              <a:rPr lang="en-US" sz="2800"/>
              <a:t> orbitals produces three equivalent </a:t>
            </a:r>
            <a:r>
              <a:rPr lang="en-US" sz="2800" i="1"/>
              <a:t>sp</a:t>
            </a:r>
            <a:r>
              <a:rPr lang="en-US" sz="2800" baseline="30000"/>
              <a:t>2</a:t>
            </a:r>
            <a:r>
              <a:rPr lang="en-US" sz="2800" i="1"/>
              <a:t> hybrids</a:t>
            </a:r>
            <a:r>
              <a:rPr lang="en-US" sz="2800"/>
              <a:t> or four equivalent </a:t>
            </a:r>
            <a:r>
              <a:rPr lang="en-US" sz="2800" i="1"/>
              <a:t>sp</a:t>
            </a:r>
            <a:r>
              <a:rPr lang="en-US" sz="2800" baseline="30000"/>
              <a:t>3</a:t>
            </a:r>
            <a:r>
              <a:rPr lang="en-US" sz="2800" i="1" baseline="30000"/>
              <a:t> </a:t>
            </a:r>
            <a:r>
              <a:rPr lang="en-US" sz="2800" i="1"/>
              <a:t>hybrids.</a:t>
            </a:r>
            <a:endParaRPr lang="en-US" sz="1400" i="1"/>
          </a:p>
        </p:txBody>
      </p:sp>
      <p:pic>
        <p:nvPicPr>
          <p:cNvPr id="906246" name="Picture 6" descr="sp hybridization"/>
          <p:cNvPicPr>
            <a:picLocks noChangeAspect="1" noChangeArrowheads="1"/>
          </p:cNvPicPr>
          <p:nvPr/>
        </p:nvPicPr>
        <p:blipFill>
          <a:blip r:embed="rId3" cstate="print"/>
          <a:srcRect b="4146"/>
          <a:stretch>
            <a:fillRect/>
          </a:stretch>
        </p:blipFill>
        <p:spPr bwMode="auto">
          <a:xfrm>
            <a:off x="2565400" y="2219325"/>
            <a:ext cx="4838700" cy="1697038"/>
          </a:xfrm>
          <a:prstGeom prst="rect">
            <a:avLst/>
          </a:prstGeom>
          <a:noFill/>
        </p:spPr>
      </p:pic>
      <p:pic>
        <p:nvPicPr>
          <p:cNvPr id="906247" name="Picture 7" descr="sp2 hybridization"/>
          <p:cNvPicPr>
            <a:picLocks noChangeAspect="1" noChangeArrowheads="1"/>
          </p:cNvPicPr>
          <p:nvPr/>
        </p:nvPicPr>
        <p:blipFill>
          <a:blip r:embed="rId4" cstate="print"/>
          <a:srcRect b="8757"/>
          <a:stretch>
            <a:fillRect/>
          </a:stretch>
        </p:blipFill>
        <p:spPr bwMode="auto">
          <a:xfrm>
            <a:off x="2292350" y="5181600"/>
            <a:ext cx="5297488" cy="1362075"/>
          </a:xfrm>
          <a:prstGeom prst="rect">
            <a:avLst/>
          </a:prstGeom>
          <a:noFill/>
        </p:spPr>
      </p:pic>
      <p:sp>
        <p:nvSpPr>
          <p:cNvPr id="906248" name="Rectangle 8"/>
          <p:cNvSpPr>
            <a:spLocks noChangeArrowheads="1"/>
          </p:cNvSpPr>
          <p:nvPr/>
        </p:nvSpPr>
        <p:spPr bwMode="auto">
          <a:xfrm>
            <a:off x="76200" y="6554788"/>
            <a:ext cx="3289300" cy="214312"/>
          </a:xfrm>
          <a:prstGeom prst="rect">
            <a:avLst/>
          </a:prstGeom>
          <a:noFill/>
          <a:ln w="9525">
            <a:noFill/>
            <a:miter lim="800000"/>
            <a:headEnd/>
            <a:tailEnd/>
          </a:ln>
          <a:effectLst/>
        </p:spPr>
        <p:txBody>
          <a:bodyPr wrap="none">
            <a:spAutoFit/>
          </a:bodyPr>
          <a:lstStyle/>
          <a:p>
            <a:r>
              <a:rPr lang="en-US" sz="800"/>
              <a:t>Copyright © 2007 Pearson Benjamin Cummings.  All rights reserved.</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2" name="Rectangle 4"/>
          <p:cNvSpPr>
            <a:spLocks noGrp="1" noChangeArrowheads="1"/>
          </p:cNvSpPr>
          <p:nvPr>
            <p:ph type="title"/>
          </p:nvPr>
        </p:nvSpPr>
        <p:spPr/>
        <p:txBody>
          <a:bodyPr/>
          <a:lstStyle/>
          <a:p>
            <a:r>
              <a:rPr lang="en-US" sz="4000"/>
              <a:t>Hybridization of </a:t>
            </a:r>
            <a:r>
              <a:rPr lang="en-US" sz="4000" i="1"/>
              <a:t>s</a:t>
            </a:r>
            <a:r>
              <a:rPr lang="en-US" sz="4000"/>
              <a:t> and </a:t>
            </a:r>
            <a:r>
              <a:rPr lang="en-US" sz="4000" i="1"/>
              <a:t>p</a:t>
            </a:r>
            <a:r>
              <a:rPr lang="en-US" sz="4000"/>
              <a:t> Orbitals</a:t>
            </a:r>
          </a:p>
        </p:txBody>
      </p:sp>
      <p:sp>
        <p:nvSpPr>
          <p:cNvPr id="908293" name="Rectangle 5"/>
          <p:cNvSpPr>
            <a:spLocks noChangeArrowheads="1"/>
          </p:cNvSpPr>
          <p:nvPr/>
        </p:nvSpPr>
        <p:spPr bwMode="auto">
          <a:xfrm>
            <a:off x="457200" y="3886200"/>
            <a:ext cx="8229600" cy="2286000"/>
          </a:xfrm>
          <a:prstGeom prst="rect">
            <a:avLst/>
          </a:prstGeom>
          <a:noFill/>
          <a:ln w="9525">
            <a:noFill/>
            <a:miter lim="800000"/>
            <a:headEnd/>
            <a:tailEnd/>
          </a:ln>
          <a:effectLst/>
        </p:spPr>
        <p:txBody>
          <a:bodyPr/>
          <a:lstStyle/>
          <a:p>
            <a:pPr marL="342900" indent="-342900">
              <a:lnSpc>
                <a:spcPct val="90000"/>
              </a:lnSpc>
              <a:spcBef>
                <a:spcPct val="20000"/>
              </a:spcBef>
            </a:pPr>
            <a:r>
              <a:rPr lang="en-US" sz="2400"/>
              <a:t>•   Both promotion and hybridization require an input of energy; the overall process of forming a compound with hybrid orbitals will be energetically favorable only if the amount of energy released by the formation of covalent bonds is greater than the amount of energy used to form the hybrid orbitals.</a:t>
            </a:r>
            <a:r>
              <a:rPr lang="en-US" sz="2800"/>
              <a:t>  </a:t>
            </a:r>
          </a:p>
          <a:p>
            <a:pPr marL="342900" indent="-342900">
              <a:lnSpc>
                <a:spcPct val="90000"/>
              </a:lnSpc>
              <a:spcBef>
                <a:spcPct val="20000"/>
              </a:spcBef>
              <a:buFontTx/>
              <a:buChar char="•"/>
            </a:pPr>
            <a:endParaRPr lang="en-US" sz="2400"/>
          </a:p>
        </p:txBody>
      </p:sp>
      <p:pic>
        <p:nvPicPr>
          <p:cNvPr id="908294" name="Picture 6" descr="sp3 hybridization"/>
          <p:cNvPicPr>
            <a:picLocks noChangeAspect="1" noChangeArrowheads="1"/>
          </p:cNvPicPr>
          <p:nvPr/>
        </p:nvPicPr>
        <p:blipFill>
          <a:blip r:embed="rId3" cstate="print"/>
          <a:srcRect b="9451"/>
          <a:stretch>
            <a:fillRect/>
          </a:stretch>
        </p:blipFill>
        <p:spPr bwMode="auto">
          <a:xfrm>
            <a:off x="692150" y="1524000"/>
            <a:ext cx="7842250" cy="1854200"/>
          </a:xfrm>
          <a:prstGeom prst="rect">
            <a:avLst/>
          </a:prstGeom>
          <a:noFill/>
        </p:spPr>
      </p:pic>
      <p:sp>
        <p:nvSpPr>
          <p:cNvPr id="908295" name="Rectangle 7"/>
          <p:cNvSpPr>
            <a:spLocks noChangeArrowheads="1"/>
          </p:cNvSpPr>
          <p:nvPr/>
        </p:nvSpPr>
        <p:spPr bwMode="auto">
          <a:xfrm>
            <a:off x="76200" y="6554788"/>
            <a:ext cx="3289300" cy="214312"/>
          </a:xfrm>
          <a:prstGeom prst="rect">
            <a:avLst/>
          </a:prstGeom>
          <a:noFill/>
          <a:ln w="9525">
            <a:noFill/>
            <a:miter lim="800000"/>
            <a:headEnd/>
            <a:tailEnd/>
          </a:ln>
          <a:effectLst/>
        </p:spPr>
        <p:txBody>
          <a:bodyPr wrap="none">
            <a:spAutoFit/>
          </a:bodyPr>
          <a:lstStyle/>
          <a:p>
            <a:r>
              <a:rPr lang="en-US" sz="800"/>
              <a:t>Copyright © 2007 Pearson Benjamin Cummings.  All rights reserved.</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sz="4000"/>
              <a:t>Hybridization Involving </a:t>
            </a:r>
            <a:r>
              <a:rPr lang="en-US" sz="4000" i="1"/>
              <a:t>d</a:t>
            </a:r>
            <a:r>
              <a:rPr lang="en-US" sz="4000"/>
              <a:t> Orbitals</a:t>
            </a:r>
          </a:p>
        </p:txBody>
      </p:sp>
      <p:sp>
        <p:nvSpPr>
          <p:cNvPr id="89091" name="Rectangle 3"/>
          <p:cNvSpPr>
            <a:spLocks noChangeArrowheads="1"/>
          </p:cNvSpPr>
          <p:nvPr/>
        </p:nvSpPr>
        <p:spPr bwMode="auto">
          <a:xfrm>
            <a:off x="3048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092" name="Rectangle 4"/>
          <p:cNvSpPr>
            <a:spLocks noChangeArrowheads="1"/>
          </p:cNvSpPr>
          <p:nvPr/>
        </p:nvSpPr>
        <p:spPr bwMode="auto">
          <a:xfrm>
            <a:off x="9144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093" name="Rectangle 5"/>
          <p:cNvSpPr>
            <a:spLocks noChangeArrowheads="1"/>
          </p:cNvSpPr>
          <p:nvPr/>
        </p:nvSpPr>
        <p:spPr bwMode="auto">
          <a:xfrm>
            <a:off x="12954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094" name="Rectangle 6"/>
          <p:cNvSpPr>
            <a:spLocks noChangeArrowheads="1"/>
          </p:cNvSpPr>
          <p:nvPr/>
        </p:nvSpPr>
        <p:spPr bwMode="auto">
          <a:xfrm>
            <a:off x="16764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095" name="Rectangle 7"/>
          <p:cNvSpPr>
            <a:spLocks noChangeArrowheads="1"/>
          </p:cNvSpPr>
          <p:nvPr/>
        </p:nvSpPr>
        <p:spPr bwMode="auto">
          <a:xfrm>
            <a:off x="22860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096" name="Rectangle 8"/>
          <p:cNvSpPr>
            <a:spLocks noChangeArrowheads="1"/>
          </p:cNvSpPr>
          <p:nvPr/>
        </p:nvSpPr>
        <p:spPr bwMode="auto">
          <a:xfrm>
            <a:off x="26670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097" name="Rectangle 9"/>
          <p:cNvSpPr>
            <a:spLocks noChangeArrowheads="1"/>
          </p:cNvSpPr>
          <p:nvPr/>
        </p:nvSpPr>
        <p:spPr bwMode="auto">
          <a:xfrm>
            <a:off x="30480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098" name="Rectangle 10"/>
          <p:cNvSpPr>
            <a:spLocks noChangeArrowheads="1"/>
          </p:cNvSpPr>
          <p:nvPr/>
        </p:nvSpPr>
        <p:spPr bwMode="auto">
          <a:xfrm>
            <a:off x="34290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099" name="Rectangle 11"/>
          <p:cNvSpPr>
            <a:spLocks noChangeArrowheads="1"/>
          </p:cNvSpPr>
          <p:nvPr/>
        </p:nvSpPr>
        <p:spPr bwMode="auto">
          <a:xfrm>
            <a:off x="38100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100" name="Rectangle 12"/>
          <p:cNvSpPr>
            <a:spLocks noChangeArrowheads="1"/>
          </p:cNvSpPr>
          <p:nvPr/>
        </p:nvSpPr>
        <p:spPr bwMode="auto">
          <a:xfrm>
            <a:off x="49530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101" name="Rectangle 13"/>
          <p:cNvSpPr>
            <a:spLocks noChangeArrowheads="1"/>
          </p:cNvSpPr>
          <p:nvPr/>
        </p:nvSpPr>
        <p:spPr bwMode="auto">
          <a:xfrm>
            <a:off x="55626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102" name="Rectangle 14"/>
          <p:cNvSpPr>
            <a:spLocks noChangeArrowheads="1"/>
          </p:cNvSpPr>
          <p:nvPr/>
        </p:nvSpPr>
        <p:spPr bwMode="auto">
          <a:xfrm>
            <a:off x="59436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103" name="Rectangle 15"/>
          <p:cNvSpPr>
            <a:spLocks noChangeArrowheads="1"/>
          </p:cNvSpPr>
          <p:nvPr/>
        </p:nvSpPr>
        <p:spPr bwMode="auto">
          <a:xfrm>
            <a:off x="63246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104" name="Rectangle 16"/>
          <p:cNvSpPr>
            <a:spLocks noChangeArrowheads="1"/>
          </p:cNvSpPr>
          <p:nvPr/>
        </p:nvSpPr>
        <p:spPr bwMode="auto">
          <a:xfrm>
            <a:off x="69342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105" name="Rectangle 17"/>
          <p:cNvSpPr>
            <a:spLocks noChangeArrowheads="1"/>
          </p:cNvSpPr>
          <p:nvPr/>
        </p:nvSpPr>
        <p:spPr bwMode="auto">
          <a:xfrm>
            <a:off x="73152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106" name="Rectangle 18"/>
          <p:cNvSpPr>
            <a:spLocks noChangeArrowheads="1"/>
          </p:cNvSpPr>
          <p:nvPr/>
        </p:nvSpPr>
        <p:spPr bwMode="auto">
          <a:xfrm>
            <a:off x="76962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107" name="Rectangle 19"/>
          <p:cNvSpPr>
            <a:spLocks noChangeArrowheads="1"/>
          </p:cNvSpPr>
          <p:nvPr/>
        </p:nvSpPr>
        <p:spPr bwMode="auto">
          <a:xfrm>
            <a:off x="80772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108" name="Rectangle 20"/>
          <p:cNvSpPr>
            <a:spLocks noChangeArrowheads="1"/>
          </p:cNvSpPr>
          <p:nvPr/>
        </p:nvSpPr>
        <p:spPr bwMode="auto">
          <a:xfrm>
            <a:off x="8458200" y="2133600"/>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89109" name="Text Box 21"/>
          <p:cNvSpPr txBox="1">
            <a:spLocks noChangeArrowheads="1"/>
          </p:cNvSpPr>
          <p:nvPr/>
        </p:nvSpPr>
        <p:spPr bwMode="auto">
          <a:xfrm>
            <a:off x="304800" y="2551113"/>
            <a:ext cx="7778750" cy="366712"/>
          </a:xfrm>
          <a:prstGeom prst="rect">
            <a:avLst/>
          </a:prstGeom>
          <a:noFill/>
          <a:ln w="9525">
            <a:noFill/>
            <a:miter lim="800000"/>
            <a:headEnd/>
            <a:tailEnd/>
          </a:ln>
          <a:effectLst/>
        </p:spPr>
        <p:txBody>
          <a:bodyPr wrap="none">
            <a:spAutoFit/>
          </a:bodyPr>
          <a:lstStyle/>
          <a:p>
            <a:r>
              <a:rPr lang="en-US"/>
              <a:t>3</a:t>
            </a:r>
            <a:r>
              <a:rPr lang="en-US" i="1"/>
              <a:t>s            </a:t>
            </a:r>
            <a:r>
              <a:rPr lang="en-US"/>
              <a:t>3</a:t>
            </a:r>
            <a:r>
              <a:rPr lang="en-US" i="1"/>
              <a:t>p                       </a:t>
            </a:r>
            <a:r>
              <a:rPr lang="en-US"/>
              <a:t>3</a:t>
            </a:r>
            <a:r>
              <a:rPr lang="en-US" i="1"/>
              <a:t>d                          </a:t>
            </a:r>
            <a:r>
              <a:rPr lang="en-US"/>
              <a:t>3</a:t>
            </a:r>
            <a:r>
              <a:rPr lang="en-US" i="1"/>
              <a:t>s            </a:t>
            </a:r>
            <a:r>
              <a:rPr lang="en-US"/>
              <a:t>3</a:t>
            </a:r>
            <a:r>
              <a:rPr lang="en-US" i="1"/>
              <a:t>p                       </a:t>
            </a:r>
            <a:r>
              <a:rPr lang="en-US"/>
              <a:t>3</a:t>
            </a:r>
            <a:r>
              <a:rPr lang="en-US" i="1"/>
              <a:t>d</a:t>
            </a:r>
          </a:p>
        </p:txBody>
      </p:sp>
      <p:sp>
        <p:nvSpPr>
          <p:cNvPr id="89110" name="Line 22"/>
          <p:cNvSpPr>
            <a:spLocks noChangeShapeType="1"/>
          </p:cNvSpPr>
          <p:nvPr/>
        </p:nvSpPr>
        <p:spPr bwMode="auto">
          <a:xfrm flipV="1">
            <a:off x="457200" y="2209800"/>
            <a:ext cx="0" cy="228600"/>
          </a:xfrm>
          <a:prstGeom prst="line">
            <a:avLst/>
          </a:prstGeom>
          <a:noFill/>
          <a:ln w="9525">
            <a:solidFill>
              <a:srgbClr val="FF0000"/>
            </a:solidFill>
            <a:round/>
            <a:headEnd/>
            <a:tailEnd type="triangle" w="med" len="med"/>
          </a:ln>
          <a:effectLst/>
        </p:spPr>
        <p:txBody>
          <a:bodyPr/>
          <a:lstStyle/>
          <a:p>
            <a:endParaRPr lang="en-US"/>
          </a:p>
        </p:txBody>
      </p:sp>
      <p:sp>
        <p:nvSpPr>
          <p:cNvPr id="89111" name="Line 23"/>
          <p:cNvSpPr>
            <a:spLocks noChangeShapeType="1"/>
          </p:cNvSpPr>
          <p:nvPr/>
        </p:nvSpPr>
        <p:spPr bwMode="auto">
          <a:xfrm flipV="1">
            <a:off x="533400" y="2209800"/>
            <a:ext cx="0" cy="228600"/>
          </a:xfrm>
          <a:prstGeom prst="line">
            <a:avLst/>
          </a:prstGeom>
          <a:noFill/>
          <a:ln w="9525">
            <a:solidFill>
              <a:srgbClr val="FF0000"/>
            </a:solidFill>
            <a:round/>
            <a:headEnd type="triangle" w="med" len="med"/>
            <a:tailEnd/>
          </a:ln>
          <a:effectLst/>
        </p:spPr>
        <p:txBody>
          <a:bodyPr/>
          <a:lstStyle/>
          <a:p>
            <a:endParaRPr lang="en-US"/>
          </a:p>
        </p:txBody>
      </p:sp>
      <p:sp>
        <p:nvSpPr>
          <p:cNvPr id="89112" name="Line 24"/>
          <p:cNvSpPr>
            <a:spLocks noChangeShapeType="1"/>
          </p:cNvSpPr>
          <p:nvPr/>
        </p:nvSpPr>
        <p:spPr bwMode="auto">
          <a:xfrm flipV="1">
            <a:off x="1066800" y="2209800"/>
            <a:ext cx="0" cy="228600"/>
          </a:xfrm>
          <a:prstGeom prst="line">
            <a:avLst/>
          </a:prstGeom>
          <a:noFill/>
          <a:ln w="9525">
            <a:solidFill>
              <a:srgbClr val="FF0000"/>
            </a:solidFill>
            <a:round/>
            <a:headEnd/>
            <a:tailEnd type="triangle" w="med" len="med"/>
          </a:ln>
          <a:effectLst/>
        </p:spPr>
        <p:txBody>
          <a:bodyPr/>
          <a:lstStyle/>
          <a:p>
            <a:endParaRPr lang="en-US"/>
          </a:p>
        </p:txBody>
      </p:sp>
      <p:sp>
        <p:nvSpPr>
          <p:cNvPr id="89113" name="Line 25"/>
          <p:cNvSpPr>
            <a:spLocks noChangeShapeType="1"/>
          </p:cNvSpPr>
          <p:nvPr/>
        </p:nvSpPr>
        <p:spPr bwMode="auto">
          <a:xfrm flipV="1">
            <a:off x="1447800" y="2209800"/>
            <a:ext cx="0" cy="228600"/>
          </a:xfrm>
          <a:prstGeom prst="line">
            <a:avLst/>
          </a:prstGeom>
          <a:noFill/>
          <a:ln w="9525">
            <a:solidFill>
              <a:srgbClr val="FF0000"/>
            </a:solidFill>
            <a:round/>
            <a:headEnd/>
            <a:tailEnd type="triangle" w="med" len="med"/>
          </a:ln>
          <a:effectLst/>
        </p:spPr>
        <p:txBody>
          <a:bodyPr/>
          <a:lstStyle/>
          <a:p>
            <a:endParaRPr lang="en-US"/>
          </a:p>
        </p:txBody>
      </p:sp>
      <p:sp>
        <p:nvSpPr>
          <p:cNvPr id="89114" name="Line 26"/>
          <p:cNvSpPr>
            <a:spLocks noChangeShapeType="1"/>
          </p:cNvSpPr>
          <p:nvPr/>
        </p:nvSpPr>
        <p:spPr bwMode="auto">
          <a:xfrm flipV="1">
            <a:off x="1828800" y="2209800"/>
            <a:ext cx="0" cy="228600"/>
          </a:xfrm>
          <a:prstGeom prst="line">
            <a:avLst/>
          </a:prstGeom>
          <a:noFill/>
          <a:ln w="9525">
            <a:solidFill>
              <a:srgbClr val="FF0000"/>
            </a:solidFill>
            <a:round/>
            <a:headEnd/>
            <a:tailEnd type="triangle" w="med" len="med"/>
          </a:ln>
          <a:effectLst/>
        </p:spPr>
        <p:txBody>
          <a:bodyPr/>
          <a:lstStyle/>
          <a:p>
            <a:endParaRPr lang="en-US"/>
          </a:p>
        </p:txBody>
      </p:sp>
      <p:sp>
        <p:nvSpPr>
          <p:cNvPr id="89115" name="Line 27"/>
          <p:cNvSpPr>
            <a:spLocks noChangeShapeType="1"/>
          </p:cNvSpPr>
          <p:nvPr/>
        </p:nvSpPr>
        <p:spPr bwMode="auto">
          <a:xfrm flipV="1">
            <a:off x="5181600" y="2209800"/>
            <a:ext cx="0" cy="228600"/>
          </a:xfrm>
          <a:prstGeom prst="line">
            <a:avLst/>
          </a:prstGeom>
          <a:noFill/>
          <a:ln w="9525">
            <a:solidFill>
              <a:srgbClr val="FF0000"/>
            </a:solidFill>
            <a:round/>
            <a:headEnd type="triangle" w="med" len="med"/>
            <a:tailEnd/>
          </a:ln>
          <a:effectLst/>
        </p:spPr>
        <p:txBody>
          <a:bodyPr/>
          <a:lstStyle/>
          <a:p>
            <a:endParaRPr lang="en-US"/>
          </a:p>
        </p:txBody>
      </p:sp>
      <p:sp>
        <p:nvSpPr>
          <p:cNvPr id="89116" name="Line 28"/>
          <p:cNvSpPr>
            <a:spLocks noChangeShapeType="1"/>
          </p:cNvSpPr>
          <p:nvPr/>
        </p:nvSpPr>
        <p:spPr bwMode="auto">
          <a:xfrm flipV="1">
            <a:off x="5715000" y="2209800"/>
            <a:ext cx="0" cy="228600"/>
          </a:xfrm>
          <a:prstGeom prst="line">
            <a:avLst/>
          </a:prstGeom>
          <a:noFill/>
          <a:ln w="9525">
            <a:solidFill>
              <a:srgbClr val="FF0000"/>
            </a:solidFill>
            <a:round/>
            <a:headEnd/>
            <a:tailEnd type="triangle" w="med" len="med"/>
          </a:ln>
          <a:effectLst/>
        </p:spPr>
        <p:txBody>
          <a:bodyPr/>
          <a:lstStyle/>
          <a:p>
            <a:endParaRPr lang="en-US"/>
          </a:p>
        </p:txBody>
      </p:sp>
      <p:sp>
        <p:nvSpPr>
          <p:cNvPr id="89117" name="Line 29"/>
          <p:cNvSpPr>
            <a:spLocks noChangeShapeType="1"/>
          </p:cNvSpPr>
          <p:nvPr/>
        </p:nvSpPr>
        <p:spPr bwMode="auto">
          <a:xfrm flipV="1">
            <a:off x="6096000" y="2209800"/>
            <a:ext cx="0" cy="228600"/>
          </a:xfrm>
          <a:prstGeom prst="line">
            <a:avLst/>
          </a:prstGeom>
          <a:noFill/>
          <a:ln w="9525">
            <a:solidFill>
              <a:srgbClr val="FF0000"/>
            </a:solidFill>
            <a:round/>
            <a:headEnd/>
            <a:tailEnd type="triangle" w="med" len="med"/>
          </a:ln>
          <a:effectLst/>
        </p:spPr>
        <p:txBody>
          <a:bodyPr/>
          <a:lstStyle/>
          <a:p>
            <a:endParaRPr lang="en-US"/>
          </a:p>
        </p:txBody>
      </p:sp>
      <p:sp>
        <p:nvSpPr>
          <p:cNvPr id="89118" name="Line 30"/>
          <p:cNvSpPr>
            <a:spLocks noChangeShapeType="1"/>
          </p:cNvSpPr>
          <p:nvPr/>
        </p:nvSpPr>
        <p:spPr bwMode="auto">
          <a:xfrm flipV="1">
            <a:off x="6477000" y="2209800"/>
            <a:ext cx="0" cy="228600"/>
          </a:xfrm>
          <a:prstGeom prst="line">
            <a:avLst/>
          </a:prstGeom>
          <a:noFill/>
          <a:ln w="9525">
            <a:solidFill>
              <a:srgbClr val="FF0000"/>
            </a:solidFill>
            <a:round/>
            <a:headEnd/>
            <a:tailEnd type="triangle" w="med" len="med"/>
          </a:ln>
          <a:effectLst/>
        </p:spPr>
        <p:txBody>
          <a:bodyPr/>
          <a:lstStyle/>
          <a:p>
            <a:endParaRPr lang="en-US"/>
          </a:p>
        </p:txBody>
      </p:sp>
      <p:grpSp>
        <p:nvGrpSpPr>
          <p:cNvPr id="89119" name="Group 31"/>
          <p:cNvGrpSpPr>
            <a:grpSpLocks/>
          </p:cNvGrpSpPr>
          <p:nvPr/>
        </p:nvGrpSpPr>
        <p:grpSpPr bwMode="auto">
          <a:xfrm>
            <a:off x="4191000" y="2087563"/>
            <a:ext cx="914400" cy="350837"/>
            <a:chOff x="2640" y="1315"/>
            <a:chExt cx="576" cy="221"/>
          </a:xfrm>
        </p:grpSpPr>
        <p:sp>
          <p:nvSpPr>
            <p:cNvPr id="89120" name="Line 32"/>
            <p:cNvSpPr>
              <a:spLocks noChangeShapeType="1"/>
            </p:cNvSpPr>
            <p:nvPr/>
          </p:nvSpPr>
          <p:spPr bwMode="auto">
            <a:xfrm flipV="1">
              <a:off x="3216" y="1392"/>
              <a:ext cx="0" cy="144"/>
            </a:xfrm>
            <a:prstGeom prst="line">
              <a:avLst/>
            </a:prstGeom>
            <a:noFill/>
            <a:ln w="9525">
              <a:solidFill>
                <a:srgbClr val="FF0000"/>
              </a:solidFill>
              <a:round/>
              <a:headEnd/>
              <a:tailEnd type="triangle" w="med" len="med"/>
            </a:ln>
            <a:effectLst/>
          </p:spPr>
          <p:txBody>
            <a:bodyPr/>
            <a:lstStyle/>
            <a:p>
              <a:endParaRPr lang="en-US"/>
            </a:p>
          </p:txBody>
        </p:sp>
        <p:sp>
          <p:nvSpPr>
            <p:cNvPr id="89121" name="Line 33"/>
            <p:cNvSpPr>
              <a:spLocks noChangeShapeType="1"/>
            </p:cNvSpPr>
            <p:nvPr/>
          </p:nvSpPr>
          <p:spPr bwMode="auto">
            <a:xfrm>
              <a:off x="2736" y="1488"/>
              <a:ext cx="288" cy="0"/>
            </a:xfrm>
            <a:prstGeom prst="line">
              <a:avLst/>
            </a:prstGeom>
            <a:noFill/>
            <a:ln w="9525">
              <a:solidFill>
                <a:schemeClr val="tx1"/>
              </a:solidFill>
              <a:round/>
              <a:headEnd/>
              <a:tailEnd type="triangle" w="med" len="med"/>
            </a:ln>
            <a:effectLst/>
          </p:spPr>
          <p:txBody>
            <a:bodyPr/>
            <a:lstStyle/>
            <a:p>
              <a:endParaRPr lang="en-US"/>
            </a:p>
          </p:txBody>
        </p:sp>
        <p:sp>
          <p:nvSpPr>
            <p:cNvPr id="89122" name="Text Box 34"/>
            <p:cNvSpPr txBox="1">
              <a:spLocks noChangeArrowheads="1"/>
            </p:cNvSpPr>
            <p:nvPr/>
          </p:nvSpPr>
          <p:spPr bwMode="auto">
            <a:xfrm>
              <a:off x="2640" y="1315"/>
              <a:ext cx="467" cy="173"/>
            </a:xfrm>
            <a:prstGeom prst="rect">
              <a:avLst/>
            </a:prstGeom>
            <a:noFill/>
            <a:ln w="9525">
              <a:noFill/>
              <a:miter lim="800000"/>
              <a:headEnd/>
              <a:tailEnd/>
            </a:ln>
            <a:effectLst/>
          </p:spPr>
          <p:txBody>
            <a:bodyPr wrap="none">
              <a:spAutoFit/>
            </a:bodyPr>
            <a:lstStyle/>
            <a:p>
              <a:r>
                <a:rPr lang="en-US" sz="1200"/>
                <a:t>promote</a:t>
              </a:r>
            </a:p>
          </p:txBody>
        </p:sp>
      </p:grpSp>
      <p:sp>
        <p:nvSpPr>
          <p:cNvPr id="89123" name="AutoShape 35"/>
          <p:cNvSpPr>
            <a:spLocks/>
          </p:cNvSpPr>
          <p:nvPr/>
        </p:nvSpPr>
        <p:spPr bwMode="auto">
          <a:xfrm rot="5400000" flipV="1">
            <a:off x="6057900" y="1790700"/>
            <a:ext cx="228600" cy="2438400"/>
          </a:xfrm>
          <a:prstGeom prst="rightBrace">
            <a:avLst>
              <a:gd name="adj1" fmla="val 88889"/>
              <a:gd name="adj2" fmla="val 50000"/>
            </a:avLst>
          </a:prstGeom>
          <a:noFill/>
          <a:ln w="9525">
            <a:solidFill>
              <a:schemeClr val="tx1"/>
            </a:solidFill>
            <a:round/>
            <a:headEnd/>
            <a:tailEnd/>
          </a:ln>
          <a:effectLst/>
        </p:spPr>
        <p:txBody>
          <a:bodyPr wrap="none" anchor="ctr"/>
          <a:lstStyle/>
          <a:p>
            <a:endParaRPr lang="en-US"/>
          </a:p>
        </p:txBody>
      </p:sp>
      <p:grpSp>
        <p:nvGrpSpPr>
          <p:cNvPr id="89124" name="Group 36"/>
          <p:cNvGrpSpPr>
            <a:grpSpLocks/>
          </p:cNvGrpSpPr>
          <p:nvPr/>
        </p:nvGrpSpPr>
        <p:grpSpPr bwMode="auto">
          <a:xfrm>
            <a:off x="5181600" y="3810000"/>
            <a:ext cx="1931988" cy="823913"/>
            <a:chOff x="3264" y="2400"/>
            <a:chExt cx="1217" cy="519"/>
          </a:xfrm>
        </p:grpSpPr>
        <p:sp>
          <p:nvSpPr>
            <p:cNvPr id="89125" name="Rectangle 37"/>
            <p:cNvSpPr>
              <a:spLocks noChangeArrowheads="1"/>
            </p:cNvSpPr>
            <p:nvPr/>
          </p:nvSpPr>
          <p:spPr bwMode="auto">
            <a:xfrm>
              <a:off x="3264" y="2400"/>
              <a:ext cx="240" cy="240"/>
            </a:xfrm>
            <a:prstGeom prst="rect">
              <a:avLst/>
            </a:prstGeom>
            <a:noFill/>
            <a:ln w="9525">
              <a:solidFill>
                <a:schemeClr val="tx1"/>
              </a:solidFill>
              <a:miter lim="800000"/>
              <a:headEnd/>
              <a:tailEnd/>
            </a:ln>
            <a:effectLst/>
          </p:spPr>
          <p:txBody>
            <a:bodyPr wrap="none" anchor="ctr"/>
            <a:lstStyle/>
            <a:p>
              <a:endParaRPr lang="en-US"/>
            </a:p>
          </p:txBody>
        </p:sp>
        <p:sp>
          <p:nvSpPr>
            <p:cNvPr id="89126" name="Rectangle 38"/>
            <p:cNvSpPr>
              <a:spLocks noChangeArrowheads="1"/>
            </p:cNvSpPr>
            <p:nvPr/>
          </p:nvSpPr>
          <p:spPr bwMode="auto">
            <a:xfrm>
              <a:off x="3504" y="2400"/>
              <a:ext cx="240" cy="240"/>
            </a:xfrm>
            <a:prstGeom prst="rect">
              <a:avLst/>
            </a:prstGeom>
            <a:noFill/>
            <a:ln w="9525">
              <a:solidFill>
                <a:schemeClr val="tx1"/>
              </a:solidFill>
              <a:miter lim="800000"/>
              <a:headEnd/>
              <a:tailEnd/>
            </a:ln>
            <a:effectLst/>
          </p:spPr>
          <p:txBody>
            <a:bodyPr wrap="none" anchor="ctr"/>
            <a:lstStyle/>
            <a:p>
              <a:endParaRPr lang="en-US"/>
            </a:p>
          </p:txBody>
        </p:sp>
        <p:sp>
          <p:nvSpPr>
            <p:cNvPr id="89127" name="Rectangle 39"/>
            <p:cNvSpPr>
              <a:spLocks noChangeArrowheads="1"/>
            </p:cNvSpPr>
            <p:nvPr/>
          </p:nvSpPr>
          <p:spPr bwMode="auto">
            <a:xfrm>
              <a:off x="3744" y="2400"/>
              <a:ext cx="240" cy="240"/>
            </a:xfrm>
            <a:prstGeom prst="rect">
              <a:avLst/>
            </a:prstGeom>
            <a:noFill/>
            <a:ln w="9525">
              <a:solidFill>
                <a:schemeClr val="tx1"/>
              </a:solidFill>
              <a:miter lim="800000"/>
              <a:headEnd/>
              <a:tailEnd/>
            </a:ln>
            <a:effectLst/>
          </p:spPr>
          <p:txBody>
            <a:bodyPr wrap="none" anchor="ctr"/>
            <a:lstStyle/>
            <a:p>
              <a:endParaRPr lang="en-US"/>
            </a:p>
          </p:txBody>
        </p:sp>
        <p:sp>
          <p:nvSpPr>
            <p:cNvPr id="89128" name="Rectangle 40"/>
            <p:cNvSpPr>
              <a:spLocks noChangeArrowheads="1"/>
            </p:cNvSpPr>
            <p:nvPr/>
          </p:nvSpPr>
          <p:spPr bwMode="auto">
            <a:xfrm>
              <a:off x="3984" y="2400"/>
              <a:ext cx="240" cy="240"/>
            </a:xfrm>
            <a:prstGeom prst="rect">
              <a:avLst/>
            </a:prstGeom>
            <a:noFill/>
            <a:ln w="9525">
              <a:solidFill>
                <a:schemeClr val="tx1"/>
              </a:solidFill>
              <a:miter lim="800000"/>
              <a:headEnd/>
              <a:tailEnd/>
            </a:ln>
            <a:effectLst/>
          </p:spPr>
          <p:txBody>
            <a:bodyPr wrap="none" anchor="ctr"/>
            <a:lstStyle/>
            <a:p>
              <a:endParaRPr lang="en-US"/>
            </a:p>
          </p:txBody>
        </p:sp>
        <p:sp>
          <p:nvSpPr>
            <p:cNvPr id="89129" name="Rectangle 41"/>
            <p:cNvSpPr>
              <a:spLocks noChangeArrowheads="1"/>
            </p:cNvSpPr>
            <p:nvPr/>
          </p:nvSpPr>
          <p:spPr bwMode="auto">
            <a:xfrm>
              <a:off x="4224" y="2400"/>
              <a:ext cx="240" cy="240"/>
            </a:xfrm>
            <a:prstGeom prst="rect">
              <a:avLst/>
            </a:prstGeom>
            <a:noFill/>
            <a:ln w="9525">
              <a:solidFill>
                <a:schemeClr val="tx1"/>
              </a:solidFill>
              <a:miter lim="800000"/>
              <a:headEnd/>
              <a:tailEnd/>
            </a:ln>
            <a:effectLst/>
          </p:spPr>
          <p:txBody>
            <a:bodyPr wrap="none" anchor="ctr"/>
            <a:lstStyle/>
            <a:p>
              <a:endParaRPr lang="en-US"/>
            </a:p>
          </p:txBody>
        </p:sp>
        <p:sp>
          <p:nvSpPr>
            <p:cNvPr id="89130" name="Line 42"/>
            <p:cNvSpPr>
              <a:spLocks noChangeShapeType="1"/>
            </p:cNvSpPr>
            <p:nvPr/>
          </p:nvSpPr>
          <p:spPr bwMode="auto">
            <a:xfrm flipV="1">
              <a:off x="3360" y="2448"/>
              <a:ext cx="0" cy="144"/>
            </a:xfrm>
            <a:prstGeom prst="line">
              <a:avLst/>
            </a:prstGeom>
            <a:noFill/>
            <a:ln w="9525">
              <a:solidFill>
                <a:srgbClr val="FF0000"/>
              </a:solidFill>
              <a:round/>
              <a:headEnd/>
              <a:tailEnd type="triangle" w="med" len="med"/>
            </a:ln>
            <a:effectLst/>
          </p:spPr>
          <p:txBody>
            <a:bodyPr/>
            <a:lstStyle/>
            <a:p>
              <a:endParaRPr lang="en-US"/>
            </a:p>
          </p:txBody>
        </p:sp>
        <p:sp>
          <p:nvSpPr>
            <p:cNvPr id="89131" name="Line 43"/>
            <p:cNvSpPr>
              <a:spLocks noChangeShapeType="1"/>
            </p:cNvSpPr>
            <p:nvPr/>
          </p:nvSpPr>
          <p:spPr bwMode="auto">
            <a:xfrm flipV="1">
              <a:off x="3600" y="2448"/>
              <a:ext cx="0" cy="144"/>
            </a:xfrm>
            <a:prstGeom prst="line">
              <a:avLst/>
            </a:prstGeom>
            <a:noFill/>
            <a:ln w="9525">
              <a:solidFill>
                <a:srgbClr val="FF0000"/>
              </a:solidFill>
              <a:round/>
              <a:headEnd/>
              <a:tailEnd type="triangle" w="med" len="med"/>
            </a:ln>
            <a:effectLst/>
          </p:spPr>
          <p:txBody>
            <a:bodyPr/>
            <a:lstStyle/>
            <a:p>
              <a:endParaRPr lang="en-US"/>
            </a:p>
          </p:txBody>
        </p:sp>
        <p:sp>
          <p:nvSpPr>
            <p:cNvPr id="89132" name="Line 44"/>
            <p:cNvSpPr>
              <a:spLocks noChangeShapeType="1"/>
            </p:cNvSpPr>
            <p:nvPr/>
          </p:nvSpPr>
          <p:spPr bwMode="auto">
            <a:xfrm flipV="1">
              <a:off x="3840" y="2448"/>
              <a:ext cx="0" cy="144"/>
            </a:xfrm>
            <a:prstGeom prst="line">
              <a:avLst/>
            </a:prstGeom>
            <a:noFill/>
            <a:ln w="9525">
              <a:solidFill>
                <a:srgbClr val="FF0000"/>
              </a:solidFill>
              <a:round/>
              <a:headEnd/>
              <a:tailEnd type="triangle" w="med" len="med"/>
            </a:ln>
            <a:effectLst/>
          </p:spPr>
          <p:txBody>
            <a:bodyPr/>
            <a:lstStyle/>
            <a:p>
              <a:endParaRPr lang="en-US"/>
            </a:p>
          </p:txBody>
        </p:sp>
        <p:sp>
          <p:nvSpPr>
            <p:cNvPr id="89133" name="Line 45"/>
            <p:cNvSpPr>
              <a:spLocks noChangeShapeType="1"/>
            </p:cNvSpPr>
            <p:nvPr/>
          </p:nvSpPr>
          <p:spPr bwMode="auto">
            <a:xfrm flipV="1">
              <a:off x="4080" y="2448"/>
              <a:ext cx="0" cy="144"/>
            </a:xfrm>
            <a:prstGeom prst="line">
              <a:avLst/>
            </a:prstGeom>
            <a:noFill/>
            <a:ln w="9525">
              <a:solidFill>
                <a:srgbClr val="FF0000"/>
              </a:solidFill>
              <a:round/>
              <a:headEnd/>
              <a:tailEnd type="triangle" w="med" len="med"/>
            </a:ln>
            <a:effectLst/>
          </p:spPr>
          <p:txBody>
            <a:bodyPr/>
            <a:lstStyle/>
            <a:p>
              <a:endParaRPr lang="en-US"/>
            </a:p>
          </p:txBody>
        </p:sp>
        <p:sp>
          <p:nvSpPr>
            <p:cNvPr id="89134" name="Line 46"/>
            <p:cNvSpPr>
              <a:spLocks noChangeShapeType="1"/>
            </p:cNvSpPr>
            <p:nvPr/>
          </p:nvSpPr>
          <p:spPr bwMode="auto">
            <a:xfrm flipV="1">
              <a:off x="4368" y="2448"/>
              <a:ext cx="0" cy="144"/>
            </a:xfrm>
            <a:prstGeom prst="line">
              <a:avLst/>
            </a:prstGeom>
            <a:noFill/>
            <a:ln w="9525">
              <a:solidFill>
                <a:srgbClr val="FF0000"/>
              </a:solidFill>
              <a:round/>
              <a:headEnd/>
              <a:tailEnd type="triangle" w="med" len="med"/>
            </a:ln>
            <a:effectLst/>
          </p:spPr>
          <p:txBody>
            <a:bodyPr/>
            <a:lstStyle/>
            <a:p>
              <a:endParaRPr lang="en-US"/>
            </a:p>
          </p:txBody>
        </p:sp>
        <p:sp>
          <p:nvSpPr>
            <p:cNvPr id="89135" name="Text Box 47"/>
            <p:cNvSpPr txBox="1">
              <a:spLocks noChangeArrowheads="1"/>
            </p:cNvSpPr>
            <p:nvPr/>
          </p:nvSpPr>
          <p:spPr bwMode="auto">
            <a:xfrm>
              <a:off x="3312" y="2688"/>
              <a:ext cx="1169" cy="231"/>
            </a:xfrm>
            <a:prstGeom prst="rect">
              <a:avLst/>
            </a:prstGeom>
            <a:noFill/>
            <a:ln w="9525">
              <a:noFill/>
              <a:miter lim="800000"/>
              <a:headEnd/>
              <a:tailEnd/>
            </a:ln>
            <a:effectLst/>
          </p:spPr>
          <p:txBody>
            <a:bodyPr wrap="none">
              <a:spAutoFit/>
            </a:bodyPr>
            <a:lstStyle/>
            <a:p>
              <a:r>
                <a:rPr lang="en-US"/>
                <a:t>five</a:t>
              </a:r>
              <a:r>
                <a:rPr lang="en-US" i="1"/>
                <a:t> sp</a:t>
              </a:r>
              <a:r>
                <a:rPr lang="en-US" baseline="30000"/>
                <a:t>3</a:t>
              </a:r>
              <a:r>
                <a:rPr lang="en-US" i="1"/>
                <a:t>d </a:t>
              </a:r>
              <a:r>
                <a:rPr lang="en-US"/>
                <a:t>orbitals</a:t>
              </a:r>
              <a:endParaRPr lang="en-US" i="1"/>
            </a:p>
          </p:txBody>
        </p:sp>
      </p:grpSp>
      <p:grpSp>
        <p:nvGrpSpPr>
          <p:cNvPr id="89136" name="Group 48"/>
          <p:cNvGrpSpPr>
            <a:grpSpLocks/>
          </p:cNvGrpSpPr>
          <p:nvPr/>
        </p:nvGrpSpPr>
        <p:grpSpPr bwMode="auto">
          <a:xfrm>
            <a:off x="7315200" y="3810000"/>
            <a:ext cx="1524000" cy="784225"/>
            <a:chOff x="4608" y="2400"/>
            <a:chExt cx="960" cy="494"/>
          </a:xfrm>
        </p:grpSpPr>
        <p:sp>
          <p:nvSpPr>
            <p:cNvPr id="89137" name="Rectangle 49"/>
            <p:cNvSpPr>
              <a:spLocks noChangeArrowheads="1"/>
            </p:cNvSpPr>
            <p:nvPr/>
          </p:nvSpPr>
          <p:spPr bwMode="auto">
            <a:xfrm>
              <a:off x="4608" y="2400"/>
              <a:ext cx="240" cy="240"/>
            </a:xfrm>
            <a:prstGeom prst="rect">
              <a:avLst/>
            </a:prstGeom>
            <a:noFill/>
            <a:ln w="9525">
              <a:solidFill>
                <a:schemeClr val="tx1"/>
              </a:solidFill>
              <a:miter lim="800000"/>
              <a:headEnd/>
              <a:tailEnd/>
            </a:ln>
            <a:effectLst/>
          </p:spPr>
          <p:txBody>
            <a:bodyPr wrap="none" anchor="ctr"/>
            <a:lstStyle/>
            <a:p>
              <a:endParaRPr lang="en-US"/>
            </a:p>
          </p:txBody>
        </p:sp>
        <p:sp>
          <p:nvSpPr>
            <p:cNvPr id="89138" name="Rectangle 50"/>
            <p:cNvSpPr>
              <a:spLocks noChangeArrowheads="1"/>
            </p:cNvSpPr>
            <p:nvPr/>
          </p:nvSpPr>
          <p:spPr bwMode="auto">
            <a:xfrm>
              <a:off x="4848" y="2400"/>
              <a:ext cx="240" cy="240"/>
            </a:xfrm>
            <a:prstGeom prst="rect">
              <a:avLst/>
            </a:prstGeom>
            <a:noFill/>
            <a:ln w="9525">
              <a:solidFill>
                <a:schemeClr val="tx1"/>
              </a:solidFill>
              <a:miter lim="800000"/>
              <a:headEnd/>
              <a:tailEnd/>
            </a:ln>
            <a:effectLst/>
          </p:spPr>
          <p:txBody>
            <a:bodyPr wrap="none" anchor="ctr"/>
            <a:lstStyle/>
            <a:p>
              <a:endParaRPr lang="en-US"/>
            </a:p>
          </p:txBody>
        </p:sp>
        <p:sp>
          <p:nvSpPr>
            <p:cNvPr id="89139" name="Rectangle 51"/>
            <p:cNvSpPr>
              <a:spLocks noChangeArrowheads="1"/>
            </p:cNvSpPr>
            <p:nvPr/>
          </p:nvSpPr>
          <p:spPr bwMode="auto">
            <a:xfrm>
              <a:off x="5088" y="2400"/>
              <a:ext cx="240" cy="240"/>
            </a:xfrm>
            <a:prstGeom prst="rect">
              <a:avLst/>
            </a:prstGeom>
            <a:noFill/>
            <a:ln w="9525">
              <a:solidFill>
                <a:schemeClr val="tx1"/>
              </a:solidFill>
              <a:miter lim="800000"/>
              <a:headEnd/>
              <a:tailEnd/>
            </a:ln>
            <a:effectLst/>
          </p:spPr>
          <p:txBody>
            <a:bodyPr wrap="none" anchor="ctr"/>
            <a:lstStyle/>
            <a:p>
              <a:endParaRPr lang="en-US"/>
            </a:p>
          </p:txBody>
        </p:sp>
        <p:sp>
          <p:nvSpPr>
            <p:cNvPr id="89140" name="Rectangle 52"/>
            <p:cNvSpPr>
              <a:spLocks noChangeArrowheads="1"/>
            </p:cNvSpPr>
            <p:nvPr/>
          </p:nvSpPr>
          <p:spPr bwMode="auto">
            <a:xfrm>
              <a:off x="5328" y="2400"/>
              <a:ext cx="240" cy="240"/>
            </a:xfrm>
            <a:prstGeom prst="rect">
              <a:avLst/>
            </a:prstGeom>
            <a:noFill/>
            <a:ln w="9525">
              <a:solidFill>
                <a:schemeClr val="tx1"/>
              </a:solidFill>
              <a:miter lim="800000"/>
              <a:headEnd/>
              <a:tailEnd/>
            </a:ln>
            <a:effectLst/>
          </p:spPr>
          <p:txBody>
            <a:bodyPr wrap="none" anchor="ctr"/>
            <a:lstStyle/>
            <a:p>
              <a:endParaRPr lang="en-US"/>
            </a:p>
          </p:txBody>
        </p:sp>
        <p:sp>
          <p:nvSpPr>
            <p:cNvPr id="89141" name="Text Box 53"/>
            <p:cNvSpPr txBox="1">
              <a:spLocks noChangeArrowheads="1"/>
            </p:cNvSpPr>
            <p:nvPr/>
          </p:nvSpPr>
          <p:spPr bwMode="auto">
            <a:xfrm>
              <a:off x="4934" y="2663"/>
              <a:ext cx="276" cy="231"/>
            </a:xfrm>
            <a:prstGeom prst="rect">
              <a:avLst/>
            </a:prstGeom>
            <a:noFill/>
            <a:ln w="9525">
              <a:noFill/>
              <a:miter lim="800000"/>
              <a:headEnd/>
              <a:tailEnd/>
            </a:ln>
            <a:effectLst/>
          </p:spPr>
          <p:txBody>
            <a:bodyPr wrap="none">
              <a:spAutoFit/>
            </a:bodyPr>
            <a:lstStyle/>
            <a:p>
              <a:r>
                <a:rPr lang="en-US"/>
                <a:t>3</a:t>
              </a:r>
              <a:r>
                <a:rPr lang="en-US" i="1"/>
                <a:t>d</a:t>
              </a:r>
            </a:p>
          </p:txBody>
        </p:sp>
      </p:grpSp>
      <p:grpSp>
        <p:nvGrpSpPr>
          <p:cNvPr id="89142" name="Group 54"/>
          <p:cNvGrpSpPr>
            <a:grpSpLocks/>
          </p:cNvGrpSpPr>
          <p:nvPr/>
        </p:nvGrpSpPr>
        <p:grpSpPr bwMode="auto">
          <a:xfrm>
            <a:off x="838200" y="3825875"/>
            <a:ext cx="1676400" cy="1965325"/>
            <a:chOff x="3024" y="2544"/>
            <a:chExt cx="1056" cy="1238"/>
          </a:xfrm>
        </p:grpSpPr>
        <p:sp>
          <p:nvSpPr>
            <p:cNvPr id="89143" name="Oval 55"/>
            <p:cNvSpPr>
              <a:spLocks noChangeAspect="1" noChangeArrowheads="1"/>
            </p:cNvSpPr>
            <p:nvPr/>
          </p:nvSpPr>
          <p:spPr bwMode="auto">
            <a:xfrm>
              <a:off x="3055" y="2863"/>
              <a:ext cx="161" cy="161"/>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89144" name="Rectangle 56"/>
            <p:cNvSpPr>
              <a:spLocks noChangeArrowheads="1"/>
            </p:cNvSpPr>
            <p:nvPr/>
          </p:nvSpPr>
          <p:spPr bwMode="auto">
            <a:xfrm rot="5400000">
              <a:off x="3024" y="3120"/>
              <a:ext cx="1008"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9145" name="Rectangle 57"/>
            <p:cNvSpPr>
              <a:spLocks noChangeArrowheads="1"/>
            </p:cNvSpPr>
            <p:nvPr/>
          </p:nvSpPr>
          <p:spPr bwMode="auto">
            <a:xfrm>
              <a:off x="3504" y="3120"/>
              <a:ext cx="384"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9146" name="Rectangle 58"/>
            <p:cNvSpPr>
              <a:spLocks noChangeArrowheads="1"/>
            </p:cNvSpPr>
            <p:nvPr/>
          </p:nvSpPr>
          <p:spPr bwMode="auto">
            <a:xfrm rot="1386107">
              <a:off x="3168" y="3024"/>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9147" name="Rectangle 59"/>
            <p:cNvSpPr>
              <a:spLocks noChangeArrowheads="1"/>
            </p:cNvSpPr>
            <p:nvPr/>
          </p:nvSpPr>
          <p:spPr bwMode="auto">
            <a:xfrm rot="-2124412">
              <a:off x="3168" y="3216"/>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9148" name="Oval 60"/>
            <p:cNvSpPr>
              <a:spLocks noChangeAspect="1" noChangeArrowheads="1"/>
            </p:cNvSpPr>
            <p:nvPr/>
          </p:nvSpPr>
          <p:spPr bwMode="auto">
            <a:xfrm>
              <a:off x="3024" y="3264"/>
              <a:ext cx="248" cy="248"/>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89149" name="Oval 61"/>
            <p:cNvSpPr>
              <a:spLocks noChangeAspect="1" noChangeArrowheads="1"/>
            </p:cNvSpPr>
            <p:nvPr/>
          </p:nvSpPr>
          <p:spPr bwMode="auto">
            <a:xfrm>
              <a:off x="3850" y="3024"/>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89150" name="Oval 62"/>
            <p:cNvSpPr>
              <a:spLocks noChangeAspect="1" noChangeArrowheads="1"/>
            </p:cNvSpPr>
            <p:nvPr/>
          </p:nvSpPr>
          <p:spPr bwMode="auto">
            <a:xfrm>
              <a:off x="3360" y="2976"/>
              <a:ext cx="288" cy="288"/>
            </a:xfrm>
            <a:prstGeom prst="ellipse">
              <a:avLst/>
            </a:prstGeom>
            <a:solidFill>
              <a:srgbClr val="666699"/>
            </a:solidFill>
            <a:ln w="9525">
              <a:solidFill>
                <a:schemeClr val="tx1"/>
              </a:solidFill>
              <a:round/>
              <a:headEnd/>
              <a:tailEnd/>
            </a:ln>
            <a:effectLst/>
          </p:spPr>
          <p:txBody>
            <a:bodyPr wrap="none" anchor="ctr"/>
            <a:lstStyle/>
            <a:p>
              <a:pPr algn="ctr"/>
              <a:r>
                <a:rPr lang="en-US"/>
                <a:t>P</a:t>
              </a:r>
            </a:p>
          </p:txBody>
        </p:sp>
        <p:sp>
          <p:nvSpPr>
            <p:cNvPr id="89151" name="Oval 63"/>
            <p:cNvSpPr>
              <a:spLocks noChangeAspect="1" noChangeArrowheads="1"/>
            </p:cNvSpPr>
            <p:nvPr/>
          </p:nvSpPr>
          <p:spPr bwMode="auto">
            <a:xfrm>
              <a:off x="3408" y="2544"/>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89152" name="Oval 64"/>
            <p:cNvSpPr>
              <a:spLocks noChangeAspect="1" noChangeArrowheads="1"/>
            </p:cNvSpPr>
            <p:nvPr/>
          </p:nvSpPr>
          <p:spPr bwMode="auto">
            <a:xfrm>
              <a:off x="3408" y="3552"/>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grpSp>
      <p:grpSp>
        <p:nvGrpSpPr>
          <p:cNvPr id="89153" name="Group 65"/>
          <p:cNvGrpSpPr>
            <a:grpSpLocks/>
          </p:cNvGrpSpPr>
          <p:nvPr/>
        </p:nvGrpSpPr>
        <p:grpSpPr bwMode="auto">
          <a:xfrm>
            <a:off x="2833688" y="3657600"/>
            <a:ext cx="1966912" cy="2438400"/>
            <a:chOff x="4185" y="2736"/>
            <a:chExt cx="1239" cy="1536"/>
          </a:xfrm>
        </p:grpSpPr>
        <p:sp>
          <p:nvSpPr>
            <p:cNvPr id="89154" name="Freeform 66"/>
            <p:cNvSpPr>
              <a:spLocks/>
            </p:cNvSpPr>
            <p:nvPr/>
          </p:nvSpPr>
          <p:spPr bwMode="auto">
            <a:xfrm>
              <a:off x="4328" y="3264"/>
              <a:ext cx="912" cy="528"/>
            </a:xfrm>
            <a:custGeom>
              <a:avLst/>
              <a:gdLst/>
              <a:ahLst/>
              <a:cxnLst>
                <a:cxn ang="0">
                  <a:pos x="0" y="0"/>
                </a:cxn>
                <a:cxn ang="0">
                  <a:pos x="912" y="192"/>
                </a:cxn>
                <a:cxn ang="0">
                  <a:pos x="288" y="528"/>
                </a:cxn>
                <a:cxn ang="0">
                  <a:pos x="0" y="0"/>
                </a:cxn>
              </a:cxnLst>
              <a:rect l="0" t="0" r="r" b="b"/>
              <a:pathLst>
                <a:path w="912" h="528">
                  <a:moveTo>
                    <a:pt x="0" y="0"/>
                  </a:moveTo>
                  <a:lnTo>
                    <a:pt x="912" y="192"/>
                  </a:lnTo>
                  <a:lnTo>
                    <a:pt x="288" y="528"/>
                  </a:lnTo>
                  <a:lnTo>
                    <a:pt x="0" y="0"/>
                  </a:lnTo>
                  <a:close/>
                </a:path>
              </a:pathLst>
            </a:custGeom>
            <a:noFill/>
            <a:ln w="9525" cap="flat">
              <a:solidFill>
                <a:schemeClr val="tx1"/>
              </a:solidFill>
              <a:prstDash val="dash"/>
              <a:round/>
              <a:headEnd/>
              <a:tailEnd/>
            </a:ln>
            <a:effectLst/>
          </p:spPr>
          <p:txBody>
            <a:bodyPr/>
            <a:lstStyle/>
            <a:p>
              <a:endParaRPr lang="en-US"/>
            </a:p>
          </p:txBody>
        </p:sp>
        <p:sp>
          <p:nvSpPr>
            <p:cNvPr id="89155" name="Freeform 67"/>
            <p:cNvSpPr>
              <a:spLocks/>
            </p:cNvSpPr>
            <p:nvPr/>
          </p:nvSpPr>
          <p:spPr bwMode="auto">
            <a:xfrm rot="-1428127">
              <a:off x="4793" y="3360"/>
              <a:ext cx="399" cy="207"/>
            </a:xfrm>
            <a:custGeom>
              <a:avLst/>
              <a:gdLst/>
              <a:ahLst/>
              <a:cxnLst>
                <a:cxn ang="0">
                  <a:pos x="12" y="0"/>
                </a:cxn>
                <a:cxn ang="0">
                  <a:pos x="399" y="207"/>
                </a:cxn>
                <a:cxn ang="0">
                  <a:pos x="0" y="51"/>
                </a:cxn>
                <a:cxn ang="0">
                  <a:pos x="12" y="0"/>
                </a:cxn>
              </a:cxnLst>
              <a:rect l="0" t="0" r="r" b="b"/>
              <a:pathLst>
                <a:path w="399" h="207">
                  <a:moveTo>
                    <a:pt x="12" y="0"/>
                  </a:moveTo>
                  <a:lnTo>
                    <a:pt x="399" y="207"/>
                  </a:lnTo>
                  <a:lnTo>
                    <a:pt x="0" y="51"/>
                  </a:lnTo>
                  <a:lnTo>
                    <a:pt x="12" y="0"/>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89156" name="Freeform 68"/>
            <p:cNvSpPr>
              <a:spLocks/>
            </p:cNvSpPr>
            <p:nvPr/>
          </p:nvSpPr>
          <p:spPr bwMode="auto">
            <a:xfrm>
              <a:off x="4599" y="3504"/>
              <a:ext cx="101" cy="231"/>
            </a:xfrm>
            <a:custGeom>
              <a:avLst/>
              <a:gdLst/>
              <a:ahLst/>
              <a:cxnLst>
                <a:cxn ang="0">
                  <a:pos x="101" y="0"/>
                </a:cxn>
                <a:cxn ang="0">
                  <a:pos x="0" y="231"/>
                </a:cxn>
                <a:cxn ang="0">
                  <a:pos x="52" y="223"/>
                </a:cxn>
                <a:cxn ang="0">
                  <a:pos x="101" y="0"/>
                </a:cxn>
              </a:cxnLst>
              <a:rect l="0" t="0" r="r" b="b"/>
              <a:pathLst>
                <a:path w="101" h="231">
                  <a:moveTo>
                    <a:pt x="101" y="0"/>
                  </a:moveTo>
                  <a:lnTo>
                    <a:pt x="0" y="231"/>
                  </a:lnTo>
                  <a:lnTo>
                    <a:pt x="52" y="223"/>
                  </a:lnTo>
                  <a:lnTo>
                    <a:pt x="101" y="0"/>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89157" name="Freeform 69"/>
            <p:cNvSpPr>
              <a:spLocks/>
            </p:cNvSpPr>
            <p:nvPr/>
          </p:nvSpPr>
          <p:spPr bwMode="auto">
            <a:xfrm rot="2702543">
              <a:off x="4349" y="3281"/>
              <a:ext cx="321" cy="126"/>
            </a:xfrm>
            <a:custGeom>
              <a:avLst/>
              <a:gdLst/>
              <a:ahLst/>
              <a:cxnLst>
                <a:cxn ang="0">
                  <a:pos x="0" y="126"/>
                </a:cxn>
                <a:cxn ang="0">
                  <a:pos x="321" y="0"/>
                </a:cxn>
                <a:cxn ang="0">
                  <a:pos x="315" y="36"/>
                </a:cxn>
                <a:cxn ang="0">
                  <a:pos x="0" y="126"/>
                </a:cxn>
              </a:cxnLst>
              <a:rect l="0" t="0" r="r" b="b"/>
              <a:pathLst>
                <a:path w="321" h="126">
                  <a:moveTo>
                    <a:pt x="0" y="126"/>
                  </a:moveTo>
                  <a:lnTo>
                    <a:pt x="321" y="0"/>
                  </a:lnTo>
                  <a:lnTo>
                    <a:pt x="315" y="36"/>
                  </a:lnTo>
                  <a:lnTo>
                    <a:pt x="0" y="126"/>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89158" name="Text Box 70"/>
            <p:cNvSpPr txBox="1">
              <a:spLocks noChangeArrowheads="1"/>
            </p:cNvSpPr>
            <p:nvPr/>
          </p:nvSpPr>
          <p:spPr bwMode="auto">
            <a:xfrm rot="297579">
              <a:off x="4617" y="3360"/>
              <a:ext cx="191" cy="192"/>
            </a:xfrm>
            <a:prstGeom prst="rect">
              <a:avLst/>
            </a:prstGeom>
            <a:noFill/>
            <a:ln w="9525">
              <a:noFill/>
              <a:miter lim="800000"/>
              <a:headEnd/>
              <a:tailEnd/>
            </a:ln>
            <a:effectLst/>
          </p:spPr>
          <p:txBody>
            <a:bodyPr wrap="none">
              <a:spAutoFit/>
            </a:bodyPr>
            <a:lstStyle/>
            <a:p>
              <a:r>
                <a:rPr lang="en-US" sz="1400"/>
                <a:t>A</a:t>
              </a:r>
            </a:p>
          </p:txBody>
        </p:sp>
        <p:sp>
          <p:nvSpPr>
            <p:cNvPr id="89159" name="Text Box 71"/>
            <p:cNvSpPr txBox="1">
              <a:spLocks noChangeArrowheads="1"/>
            </p:cNvSpPr>
            <p:nvPr/>
          </p:nvSpPr>
          <p:spPr bwMode="auto">
            <a:xfrm>
              <a:off x="5193" y="3360"/>
              <a:ext cx="231" cy="192"/>
            </a:xfrm>
            <a:prstGeom prst="rect">
              <a:avLst/>
            </a:prstGeom>
            <a:noFill/>
            <a:ln w="9525">
              <a:noFill/>
              <a:miter lim="800000"/>
              <a:headEnd/>
              <a:tailEnd/>
            </a:ln>
            <a:effectLst/>
          </p:spPr>
          <p:txBody>
            <a:bodyPr wrap="none">
              <a:spAutoFit/>
            </a:bodyPr>
            <a:lstStyle/>
            <a:p>
              <a:r>
                <a:rPr lang="en-US" sz="1400"/>
                <a:t>B</a:t>
              </a:r>
              <a:r>
                <a:rPr lang="en-US" sz="1400" baseline="30000"/>
                <a:t>e</a:t>
              </a:r>
            </a:p>
          </p:txBody>
        </p:sp>
        <p:sp>
          <p:nvSpPr>
            <p:cNvPr id="89160" name="Text Box 72"/>
            <p:cNvSpPr txBox="1">
              <a:spLocks noChangeArrowheads="1"/>
            </p:cNvSpPr>
            <p:nvPr/>
          </p:nvSpPr>
          <p:spPr bwMode="auto">
            <a:xfrm>
              <a:off x="4185" y="3120"/>
              <a:ext cx="231" cy="192"/>
            </a:xfrm>
            <a:prstGeom prst="rect">
              <a:avLst/>
            </a:prstGeom>
            <a:noFill/>
            <a:ln w="9525">
              <a:noFill/>
              <a:miter lim="800000"/>
              <a:headEnd/>
              <a:tailEnd/>
            </a:ln>
            <a:effectLst/>
          </p:spPr>
          <p:txBody>
            <a:bodyPr wrap="none">
              <a:spAutoFit/>
            </a:bodyPr>
            <a:lstStyle/>
            <a:p>
              <a:r>
                <a:rPr lang="en-US" sz="1400"/>
                <a:t>B</a:t>
              </a:r>
              <a:r>
                <a:rPr lang="en-US" sz="1400" baseline="30000"/>
                <a:t>e</a:t>
              </a:r>
            </a:p>
          </p:txBody>
        </p:sp>
        <p:sp>
          <p:nvSpPr>
            <p:cNvPr id="89161" name="Text Box 73"/>
            <p:cNvSpPr txBox="1">
              <a:spLocks noChangeArrowheads="1"/>
            </p:cNvSpPr>
            <p:nvPr/>
          </p:nvSpPr>
          <p:spPr bwMode="auto">
            <a:xfrm>
              <a:off x="4520" y="3744"/>
              <a:ext cx="231" cy="192"/>
            </a:xfrm>
            <a:prstGeom prst="rect">
              <a:avLst/>
            </a:prstGeom>
            <a:noFill/>
            <a:ln w="9525">
              <a:noFill/>
              <a:miter lim="800000"/>
              <a:headEnd/>
              <a:tailEnd/>
            </a:ln>
            <a:effectLst/>
          </p:spPr>
          <p:txBody>
            <a:bodyPr wrap="none">
              <a:spAutoFit/>
            </a:bodyPr>
            <a:lstStyle/>
            <a:p>
              <a:r>
                <a:rPr lang="en-US" sz="1400"/>
                <a:t>B</a:t>
              </a:r>
              <a:r>
                <a:rPr lang="en-US" sz="1400" baseline="30000"/>
                <a:t>e</a:t>
              </a:r>
            </a:p>
          </p:txBody>
        </p:sp>
        <p:sp>
          <p:nvSpPr>
            <p:cNvPr id="89162" name="Text Box 74"/>
            <p:cNvSpPr txBox="1">
              <a:spLocks noChangeArrowheads="1"/>
            </p:cNvSpPr>
            <p:nvPr/>
          </p:nvSpPr>
          <p:spPr bwMode="auto">
            <a:xfrm>
              <a:off x="4616" y="2736"/>
              <a:ext cx="231" cy="192"/>
            </a:xfrm>
            <a:prstGeom prst="rect">
              <a:avLst/>
            </a:prstGeom>
            <a:noFill/>
            <a:ln w="9525">
              <a:noFill/>
              <a:miter lim="800000"/>
              <a:headEnd/>
              <a:tailEnd/>
            </a:ln>
            <a:effectLst/>
          </p:spPr>
          <p:txBody>
            <a:bodyPr wrap="none">
              <a:spAutoFit/>
            </a:bodyPr>
            <a:lstStyle/>
            <a:p>
              <a:r>
                <a:rPr lang="en-US" sz="1400"/>
                <a:t>B</a:t>
              </a:r>
              <a:r>
                <a:rPr lang="en-US" sz="1400" baseline="30000"/>
                <a:t>a</a:t>
              </a:r>
            </a:p>
          </p:txBody>
        </p:sp>
        <p:sp>
          <p:nvSpPr>
            <p:cNvPr id="89163" name="Text Box 75"/>
            <p:cNvSpPr txBox="1">
              <a:spLocks noChangeArrowheads="1"/>
            </p:cNvSpPr>
            <p:nvPr/>
          </p:nvSpPr>
          <p:spPr bwMode="auto">
            <a:xfrm>
              <a:off x="4616" y="4080"/>
              <a:ext cx="231" cy="192"/>
            </a:xfrm>
            <a:prstGeom prst="rect">
              <a:avLst/>
            </a:prstGeom>
            <a:noFill/>
            <a:ln w="9525">
              <a:noFill/>
              <a:miter lim="800000"/>
              <a:headEnd/>
              <a:tailEnd/>
            </a:ln>
            <a:effectLst/>
          </p:spPr>
          <p:txBody>
            <a:bodyPr wrap="none">
              <a:spAutoFit/>
            </a:bodyPr>
            <a:lstStyle/>
            <a:p>
              <a:r>
                <a:rPr lang="en-US" sz="1400"/>
                <a:t>B</a:t>
              </a:r>
              <a:r>
                <a:rPr lang="en-US" sz="1400" baseline="30000"/>
                <a:t>a</a:t>
              </a:r>
            </a:p>
          </p:txBody>
        </p:sp>
        <p:sp>
          <p:nvSpPr>
            <p:cNvPr id="89164" name="Line 76"/>
            <p:cNvSpPr>
              <a:spLocks noChangeShapeType="1"/>
            </p:cNvSpPr>
            <p:nvPr/>
          </p:nvSpPr>
          <p:spPr bwMode="auto">
            <a:xfrm>
              <a:off x="4712" y="2880"/>
              <a:ext cx="0" cy="528"/>
            </a:xfrm>
            <a:prstGeom prst="line">
              <a:avLst/>
            </a:prstGeom>
            <a:noFill/>
            <a:ln w="9525">
              <a:solidFill>
                <a:schemeClr val="tx1"/>
              </a:solidFill>
              <a:round/>
              <a:headEnd/>
              <a:tailEnd/>
            </a:ln>
            <a:effectLst/>
          </p:spPr>
          <p:txBody>
            <a:bodyPr/>
            <a:lstStyle/>
            <a:p>
              <a:endParaRPr lang="en-US"/>
            </a:p>
          </p:txBody>
        </p:sp>
        <p:sp>
          <p:nvSpPr>
            <p:cNvPr id="89165" name="Line 77"/>
            <p:cNvSpPr>
              <a:spLocks noChangeShapeType="1"/>
            </p:cNvSpPr>
            <p:nvPr/>
          </p:nvSpPr>
          <p:spPr bwMode="auto">
            <a:xfrm>
              <a:off x="4712" y="3552"/>
              <a:ext cx="0" cy="576"/>
            </a:xfrm>
            <a:prstGeom prst="line">
              <a:avLst/>
            </a:prstGeom>
            <a:noFill/>
            <a:ln w="9525">
              <a:solidFill>
                <a:schemeClr val="tx1"/>
              </a:solidFill>
              <a:round/>
              <a:headEnd/>
              <a:tailEnd/>
            </a:ln>
            <a:effectLst/>
          </p:spPr>
          <p:txBody>
            <a:bodyPr/>
            <a:lstStyle/>
            <a:p>
              <a:endParaRPr lang="en-US"/>
            </a:p>
          </p:txBody>
        </p:sp>
        <p:sp>
          <p:nvSpPr>
            <p:cNvPr id="89166" name="Line 78"/>
            <p:cNvSpPr>
              <a:spLocks noChangeShapeType="1"/>
            </p:cNvSpPr>
            <p:nvPr/>
          </p:nvSpPr>
          <p:spPr bwMode="auto">
            <a:xfrm flipH="1">
              <a:off x="4328" y="2832"/>
              <a:ext cx="336" cy="336"/>
            </a:xfrm>
            <a:prstGeom prst="line">
              <a:avLst/>
            </a:prstGeom>
            <a:noFill/>
            <a:ln w="9525">
              <a:solidFill>
                <a:schemeClr val="tx1"/>
              </a:solidFill>
              <a:prstDash val="dash"/>
              <a:round/>
              <a:headEnd/>
              <a:tailEnd/>
            </a:ln>
            <a:effectLst/>
          </p:spPr>
          <p:txBody>
            <a:bodyPr/>
            <a:lstStyle/>
            <a:p>
              <a:endParaRPr lang="en-US"/>
            </a:p>
          </p:txBody>
        </p:sp>
        <p:sp>
          <p:nvSpPr>
            <p:cNvPr id="89167" name="Freeform 79"/>
            <p:cNvSpPr>
              <a:spLocks/>
            </p:cNvSpPr>
            <p:nvPr/>
          </p:nvSpPr>
          <p:spPr bwMode="auto">
            <a:xfrm>
              <a:off x="4748" y="2874"/>
              <a:ext cx="507" cy="546"/>
            </a:xfrm>
            <a:custGeom>
              <a:avLst/>
              <a:gdLst/>
              <a:ahLst/>
              <a:cxnLst>
                <a:cxn ang="0">
                  <a:pos x="0" y="0"/>
                </a:cxn>
                <a:cxn ang="0">
                  <a:pos x="507" y="546"/>
                </a:cxn>
              </a:cxnLst>
              <a:rect l="0" t="0" r="r" b="b"/>
              <a:pathLst>
                <a:path w="507" h="546">
                  <a:moveTo>
                    <a:pt x="0" y="0"/>
                  </a:moveTo>
                  <a:lnTo>
                    <a:pt x="507" y="546"/>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89168" name="Freeform 80"/>
            <p:cNvSpPr>
              <a:spLocks/>
            </p:cNvSpPr>
            <p:nvPr/>
          </p:nvSpPr>
          <p:spPr bwMode="auto">
            <a:xfrm>
              <a:off x="4616" y="2874"/>
              <a:ext cx="90" cy="918"/>
            </a:xfrm>
            <a:custGeom>
              <a:avLst/>
              <a:gdLst/>
              <a:ahLst/>
              <a:cxnLst>
                <a:cxn ang="0">
                  <a:pos x="90" y="0"/>
                </a:cxn>
                <a:cxn ang="0">
                  <a:pos x="0" y="918"/>
                </a:cxn>
              </a:cxnLst>
              <a:rect l="0" t="0" r="r" b="b"/>
              <a:pathLst>
                <a:path w="90" h="918">
                  <a:moveTo>
                    <a:pt x="90" y="0"/>
                  </a:moveTo>
                  <a:lnTo>
                    <a:pt x="0" y="918"/>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89169" name="Freeform 81"/>
            <p:cNvSpPr>
              <a:spLocks/>
            </p:cNvSpPr>
            <p:nvPr/>
          </p:nvSpPr>
          <p:spPr bwMode="auto">
            <a:xfrm>
              <a:off x="4301" y="3276"/>
              <a:ext cx="369" cy="852"/>
            </a:xfrm>
            <a:custGeom>
              <a:avLst/>
              <a:gdLst/>
              <a:ahLst/>
              <a:cxnLst>
                <a:cxn ang="0">
                  <a:pos x="0" y="0"/>
                </a:cxn>
                <a:cxn ang="0">
                  <a:pos x="369" y="852"/>
                </a:cxn>
              </a:cxnLst>
              <a:rect l="0" t="0" r="r" b="b"/>
              <a:pathLst>
                <a:path w="369" h="852">
                  <a:moveTo>
                    <a:pt x="0" y="0"/>
                  </a:moveTo>
                  <a:lnTo>
                    <a:pt x="369" y="852"/>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89170" name="Freeform 82"/>
            <p:cNvSpPr>
              <a:spLocks/>
            </p:cNvSpPr>
            <p:nvPr/>
          </p:nvSpPr>
          <p:spPr bwMode="auto">
            <a:xfrm>
              <a:off x="4778" y="3507"/>
              <a:ext cx="471" cy="630"/>
            </a:xfrm>
            <a:custGeom>
              <a:avLst/>
              <a:gdLst/>
              <a:ahLst/>
              <a:cxnLst>
                <a:cxn ang="0">
                  <a:pos x="471" y="0"/>
                </a:cxn>
                <a:cxn ang="0">
                  <a:pos x="0" y="630"/>
                </a:cxn>
              </a:cxnLst>
              <a:rect l="0" t="0" r="r" b="b"/>
              <a:pathLst>
                <a:path w="471" h="630">
                  <a:moveTo>
                    <a:pt x="471" y="0"/>
                  </a:moveTo>
                  <a:lnTo>
                    <a:pt x="0" y="63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89171" name="Freeform 83"/>
            <p:cNvSpPr>
              <a:spLocks/>
            </p:cNvSpPr>
            <p:nvPr/>
          </p:nvSpPr>
          <p:spPr bwMode="auto">
            <a:xfrm>
              <a:off x="4637" y="3885"/>
              <a:ext cx="54" cy="243"/>
            </a:xfrm>
            <a:custGeom>
              <a:avLst/>
              <a:gdLst/>
              <a:ahLst/>
              <a:cxnLst>
                <a:cxn ang="0">
                  <a:pos x="0" y="0"/>
                </a:cxn>
                <a:cxn ang="0">
                  <a:pos x="54" y="243"/>
                </a:cxn>
              </a:cxnLst>
              <a:rect l="0" t="0" r="r" b="b"/>
              <a:pathLst>
                <a:path w="54" h="243">
                  <a:moveTo>
                    <a:pt x="0" y="0"/>
                  </a:moveTo>
                  <a:lnTo>
                    <a:pt x="54" y="243"/>
                  </a:lnTo>
                </a:path>
              </a:pathLst>
            </a:custGeom>
            <a:noFill/>
            <a:ln w="9525" cap="flat">
              <a:solidFill>
                <a:schemeClr val="tx1"/>
              </a:solidFill>
              <a:prstDash val="dash"/>
              <a:round/>
              <a:headEnd type="none" w="med" len="med"/>
              <a:tailEnd type="none" w="med" len="med"/>
            </a:ln>
            <a:effectLst/>
          </p:spPr>
          <p:txBody>
            <a:bodyPr/>
            <a:lstStyle/>
            <a:p>
              <a:endParaRPr lang="en-US"/>
            </a:p>
          </p:txBody>
        </p:sp>
      </p:grpSp>
      <p:grpSp>
        <p:nvGrpSpPr>
          <p:cNvPr id="89172" name="Group 84"/>
          <p:cNvGrpSpPr>
            <a:grpSpLocks/>
          </p:cNvGrpSpPr>
          <p:nvPr/>
        </p:nvGrpSpPr>
        <p:grpSpPr bwMode="auto">
          <a:xfrm>
            <a:off x="5410200" y="4953000"/>
            <a:ext cx="1600200" cy="1524000"/>
            <a:chOff x="3312" y="3024"/>
            <a:chExt cx="1008" cy="960"/>
          </a:xfrm>
        </p:grpSpPr>
        <p:sp>
          <p:nvSpPr>
            <p:cNvPr id="89173" name="Line 85"/>
            <p:cNvSpPr>
              <a:spLocks noChangeShapeType="1"/>
            </p:cNvSpPr>
            <p:nvPr/>
          </p:nvSpPr>
          <p:spPr bwMode="auto">
            <a:xfrm flipH="1">
              <a:off x="3789" y="3024"/>
              <a:ext cx="0" cy="904"/>
            </a:xfrm>
            <a:prstGeom prst="line">
              <a:avLst/>
            </a:prstGeom>
            <a:noFill/>
            <a:ln w="9525">
              <a:solidFill>
                <a:schemeClr val="tx1"/>
              </a:solidFill>
              <a:round/>
              <a:headEnd/>
              <a:tailEnd/>
            </a:ln>
            <a:effectLst/>
          </p:spPr>
          <p:txBody>
            <a:bodyPr/>
            <a:lstStyle/>
            <a:p>
              <a:endParaRPr lang="en-US"/>
            </a:p>
          </p:txBody>
        </p:sp>
        <p:sp>
          <p:nvSpPr>
            <p:cNvPr id="89174" name="Line 86"/>
            <p:cNvSpPr>
              <a:spLocks noChangeShapeType="1"/>
            </p:cNvSpPr>
            <p:nvPr/>
          </p:nvSpPr>
          <p:spPr bwMode="auto">
            <a:xfrm>
              <a:off x="3789" y="3476"/>
              <a:ext cx="478" cy="0"/>
            </a:xfrm>
            <a:prstGeom prst="line">
              <a:avLst/>
            </a:prstGeom>
            <a:noFill/>
            <a:ln w="9525">
              <a:solidFill>
                <a:schemeClr val="tx1"/>
              </a:solidFill>
              <a:round/>
              <a:headEnd/>
              <a:tailEnd/>
            </a:ln>
            <a:effectLst/>
          </p:spPr>
          <p:txBody>
            <a:bodyPr/>
            <a:lstStyle/>
            <a:p>
              <a:endParaRPr lang="en-US"/>
            </a:p>
          </p:txBody>
        </p:sp>
        <p:sp>
          <p:nvSpPr>
            <p:cNvPr id="89175" name="Oval 87"/>
            <p:cNvSpPr>
              <a:spLocks noChangeArrowheads="1"/>
            </p:cNvSpPr>
            <p:nvPr/>
          </p:nvSpPr>
          <p:spPr bwMode="auto">
            <a:xfrm flipH="1">
              <a:off x="3736" y="3024"/>
              <a:ext cx="107" cy="113"/>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89176" name="Oval 88"/>
            <p:cNvSpPr>
              <a:spLocks noChangeArrowheads="1"/>
            </p:cNvSpPr>
            <p:nvPr/>
          </p:nvSpPr>
          <p:spPr bwMode="auto">
            <a:xfrm flipH="1">
              <a:off x="3312" y="3137"/>
              <a:ext cx="106" cy="113"/>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89177" name="Oval 89"/>
            <p:cNvSpPr>
              <a:spLocks noChangeArrowheads="1"/>
            </p:cNvSpPr>
            <p:nvPr/>
          </p:nvSpPr>
          <p:spPr bwMode="auto">
            <a:xfrm flipH="1">
              <a:off x="4214" y="3419"/>
              <a:ext cx="106" cy="113"/>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89178" name="Oval 90"/>
            <p:cNvSpPr>
              <a:spLocks noChangeArrowheads="1"/>
            </p:cNvSpPr>
            <p:nvPr/>
          </p:nvSpPr>
          <p:spPr bwMode="auto">
            <a:xfrm flipH="1">
              <a:off x="3736" y="3419"/>
              <a:ext cx="107" cy="113"/>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89179" name="Freeform 91"/>
            <p:cNvSpPr>
              <a:spLocks/>
            </p:cNvSpPr>
            <p:nvPr/>
          </p:nvSpPr>
          <p:spPr bwMode="auto">
            <a:xfrm rot="10452433" flipH="1">
              <a:off x="3471" y="3515"/>
              <a:ext cx="265" cy="243"/>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89180" name="Freeform 92"/>
            <p:cNvSpPr>
              <a:spLocks/>
            </p:cNvSpPr>
            <p:nvPr/>
          </p:nvSpPr>
          <p:spPr bwMode="auto">
            <a:xfrm rot="4591978" flipH="1">
              <a:off x="3411" y="3201"/>
              <a:ext cx="282" cy="229"/>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89181" name="Oval 93"/>
            <p:cNvSpPr>
              <a:spLocks noChangeArrowheads="1"/>
            </p:cNvSpPr>
            <p:nvPr/>
          </p:nvSpPr>
          <p:spPr bwMode="auto">
            <a:xfrm flipH="1">
              <a:off x="3736" y="3871"/>
              <a:ext cx="107" cy="113"/>
            </a:xfrm>
            <a:prstGeom prst="ellipse">
              <a:avLst/>
            </a:prstGeom>
            <a:solidFill>
              <a:schemeClr val="folHlink"/>
            </a:solidFill>
            <a:ln w="9525">
              <a:solidFill>
                <a:schemeClr val="tx1"/>
              </a:solidFill>
              <a:round/>
              <a:headEnd/>
              <a:tailEnd/>
            </a:ln>
            <a:effectLst/>
          </p:spPr>
          <p:txBody>
            <a:bodyPr wrap="none" anchor="ctr"/>
            <a:lstStyle/>
            <a:p>
              <a:endParaRPr lang="en-US"/>
            </a:p>
          </p:txBody>
        </p:sp>
        <p:sp>
          <p:nvSpPr>
            <p:cNvPr id="89182" name="Oval 94"/>
            <p:cNvSpPr>
              <a:spLocks noChangeArrowheads="1"/>
            </p:cNvSpPr>
            <p:nvPr/>
          </p:nvSpPr>
          <p:spPr bwMode="auto">
            <a:xfrm flipH="1">
              <a:off x="3365" y="3758"/>
              <a:ext cx="106" cy="113"/>
            </a:xfrm>
            <a:prstGeom prst="ellipse">
              <a:avLst/>
            </a:prstGeom>
            <a:solidFill>
              <a:schemeClr val="folHlink"/>
            </a:solidFill>
            <a:ln w="9525">
              <a:solidFill>
                <a:schemeClr val="tx1"/>
              </a:solidFill>
              <a:round/>
              <a:headEnd/>
              <a:tailEnd/>
            </a:ln>
            <a:effectLst/>
          </p:spPr>
          <p:txBody>
            <a:bodyPr wrap="none" anchor="ctr"/>
            <a:lstStyle/>
            <a:p>
              <a:endParaRPr lang="en-US"/>
            </a:p>
          </p:txBody>
        </p:sp>
      </p:grpSp>
      <p:sp>
        <p:nvSpPr>
          <p:cNvPr id="89183" name="Text Box 95"/>
          <p:cNvSpPr txBox="1">
            <a:spLocks noChangeArrowheads="1"/>
          </p:cNvSpPr>
          <p:nvPr/>
        </p:nvSpPr>
        <p:spPr bwMode="auto">
          <a:xfrm>
            <a:off x="2590800" y="6186488"/>
            <a:ext cx="2241550" cy="366712"/>
          </a:xfrm>
          <a:prstGeom prst="rect">
            <a:avLst/>
          </a:prstGeom>
          <a:noFill/>
          <a:ln w="9525">
            <a:noFill/>
            <a:miter lim="800000"/>
            <a:headEnd/>
            <a:tailEnd/>
          </a:ln>
          <a:effectLst/>
        </p:spPr>
        <p:txBody>
          <a:bodyPr wrap="none">
            <a:spAutoFit/>
          </a:bodyPr>
          <a:lstStyle/>
          <a:p>
            <a:r>
              <a:rPr lang="en-US"/>
              <a:t>Trigonal bipyramidal</a:t>
            </a:r>
          </a:p>
        </p:txBody>
      </p:sp>
      <p:grpSp>
        <p:nvGrpSpPr>
          <p:cNvPr id="89184" name="Group 96"/>
          <p:cNvGrpSpPr>
            <a:grpSpLocks/>
          </p:cNvGrpSpPr>
          <p:nvPr/>
        </p:nvGrpSpPr>
        <p:grpSpPr bwMode="auto">
          <a:xfrm>
            <a:off x="5410200" y="4927600"/>
            <a:ext cx="1600200" cy="1574800"/>
            <a:chOff x="3408" y="3104"/>
            <a:chExt cx="1008" cy="992"/>
          </a:xfrm>
        </p:grpSpPr>
        <p:sp>
          <p:nvSpPr>
            <p:cNvPr id="89185" name="Freeform 97"/>
            <p:cNvSpPr>
              <a:spLocks/>
            </p:cNvSpPr>
            <p:nvPr/>
          </p:nvSpPr>
          <p:spPr bwMode="auto">
            <a:xfrm>
              <a:off x="3832" y="3104"/>
              <a:ext cx="112" cy="448"/>
            </a:xfrm>
            <a:custGeom>
              <a:avLst/>
              <a:gdLst/>
              <a:ahLst/>
              <a:cxnLst>
                <a:cxn ang="0">
                  <a:pos x="56" y="448"/>
                </a:cxn>
                <a:cxn ang="0">
                  <a:pos x="8" y="64"/>
                </a:cxn>
                <a:cxn ang="0">
                  <a:pos x="104" y="64"/>
                </a:cxn>
                <a:cxn ang="0">
                  <a:pos x="56" y="448"/>
                </a:cxn>
              </a:cxnLst>
              <a:rect l="0" t="0" r="r" b="b"/>
              <a:pathLst>
                <a:path w="112" h="448">
                  <a:moveTo>
                    <a:pt x="56" y="448"/>
                  </a:moveTo>
                  <a:cubicBezTo>
                    <a:pt x="40" y="448"/>
                    <a:pt x="0" y="128"/>
                    <a:pt x="8" y="64"/>
                  </a:cubicBezTo>
                  <a:cubicBezTo>
                    <a:pt x="16" y="0"/>
                    <a:pt x="96" y="0"/>
                    <a:pt x="104" y="64"/>
                  </a:cubicBezTo>
                  <a:cubicBezTo>
                    <a:pt x="112" y="128"/>
                    <a:pt x="72" y="448"/>
                    <a:pt x="56" y="448"/>
                  </a:cubicBezTo>
                  <a:close/>
                </a:path>
              </a:pathLst>
            </a:custGeom>
            <a:solidFill>
              <a:srgbClr val="993366"/>
            </a:solidFill>
            <a:ln w="9525">
              <a:noFill/>
              <a:round/>
              <a:headEnd/>
              <a:tailEnd/>
            </a:ln>
            <a:effectLst/>
          </p:spPr>
          <p:txBody>
            <a:bodyPr/>
            <a:lstStyle/>
            <a:p>
              <a:endParaRPr lang="en-US"/>
            </a:p>
          </p:txBody>
        </p:sp>
        <p:sp>
          <p:nvSpPr>
            <p:cNvPr id="89186" name="Freeform 98"/>
            <p:cNvSpPr>
              <a:spLocks/>
            </p:cNvSpPr>
            <p:nvPr/>
          </p:nvSpPr>
          <p:spPr bwMode="auto">
            <a:xfrm rot="-3007702">
              <a:off x="3576" y="3168"/>
              <a:ext cx="112" cy="448"/>
            </a:xfrm>
            <a:custGeom>
              <a:avLst/>
              <a:gdLst/>
              <a:ahLst/>
              <a:cxnLst>
                <a:cxn ang="0">
                  <a:pos x="56" y="448"/>
                </a:cxn>
                <a:cxn ang="0">
                  <a:pos x="8" y="64"/>
                </a:cxn>
                <a:cxn ang="0">
                  <a:pos x="104" y="64"/>
                </a:cxn>
                <a:cxn ang="0">
                  <a:pos x="56" y="448"/>
                </a:cxn>
              </a:cxnLst>
              <a:rect l="0" t="0" r="r" b="b"/>
              <a:pathLst>
                <a:path w="112" h="448">
                  <a:moveTo>
                    <a:pt x="56" y="448"/>
                  </a:moveTo>
                  <a:cubicBezTo>
                    <a:pt x="40" y="448"/>
                    <a:pt x="0" y="128"/>
                    <a:pt x="8" y="64"/>
                  </a:cubicBezTo>
                  <a:cubicBezTo>
                    <a:pt x="16" y="0"/>
                    <a:pt x="96" y="0"/>
                    <a:pt x="104" y="64"/>
                  </a:cubicBezTo>
                  <a:cubicBezTo>
                    <a:pt x="112" y="128"/>
                    <a:pt x="72" y="448"/>
                    <a:pt x="56" y="448"/>
                  </a:cubicBezTo>
                  <a:close/>
                </a:path>
              </a:pathLst>
            </a:custGeom>
            <a:solidFill>
              <a:srgbClr val="993366"/>
            </a:solidFill>
            <a:ln w="9525">
              <a:noFill/>
              <a:round/>
              <a:headEnd/>
              <a:tailEnd/>
            </a:ln>
            <a:effectLst/>
          </p:spPr>
          <p:txBody>
            <a:bodyPr/>
            <a:lstStyle/>
            <a:p>
              <a:endParaRPr lang="en-US"/>
            </a:p>
          </p:txBody>
        </p:sp>
        <p:sp>
          <p:nvSpPr>
            <p:cNvPr id="89187" name="Freeform 99"/>
            <p:cNvSpPr>
              <a:spLocks/>
            </p:cNvSpPr>
            <p:nvPr/>
          </p:nvSpPr>
          <p:spPr bwMode="auto">
            <a:xfrm rot="10800000">
              <a:off x="3824" y="3648"/>
              <a:ext cx="112" cy="448"/>
            </a:xfrm>
            <a:custGeom>
              <a:avLst/>
              <a:gdLst/>
              <a:ahLst/>
              <a:cxnLst>
                <a:cxn ang="0">
                  <a:pos x="56" y="448"/>
                </a:cxn>
                <a:cxn ang="0">
                  <a:pos x="8" y="64"/>
                </a:cxn>
                <a:cxn ang="0">
                  <a:pos x="104" y="64"/>
                </a:cxn>
                <a:cxn ang="0">
                  <a:pos x="56" y="448"/>
                </a:cxn>
              </a:cxnLst>
              <a:rect l="0" t="0" r="r" b="b"/>
              <a:pathLst>
                <a:path w="112" h="448">
                  <a:moveTo>
                    <a:pt x="56" y="448"/>
                  </a:moveTo>
                  <a:cubicBezTo>
                    <a:pt x="40" y="448"/>
                    <a:pt x="0" y="128"/>
                    <a:pt x="8" y="64"/>
                  </a:cubicBezTo>
                  <a:cubicBezTo>
                    <a:pt x="16" y="0"/>
                    <a:pt x="96" y="0"/>
                    <a:pt x="104" y="64"/>
                  </a:cubicBezTo>
                  <a:cubicBezTo>
                    <a:pt x="112" y="128"/>
                    <a:pt x="72" y="448"/>
                    <a:pt x="56" y="448"/>
                  </a:cubicBezTo>
                  <a:close/>
                </a:path>
              </a:pathLst>
            </a:custGeom>
            <a:solidFill>
              <a:srgbClr val="993366"/>
            </a:solidFill>
            <a:ln w="9525">
              <a:noFill/>
              <a:round/>
              <a:headEnd/>
              <a:tailEnd/>
            </a:ln>
            <a:effectLst/>
          </p:spPr>
          <p:txBody>
            <a:bodyPr/>
            <a:lstStyle/>
            <a:p>
              <a:endParaRPr lang="en-US"/>
            </a:p>
          </p:txBody>
        </p:sp>
        <p:sp>
          <p:nvSpPr>
            <p:cNvPr id="89188" name="Freeform 100"/>
            <p:cNvSpPr>
              <a:spLocks/>
            </p:cNvSpPr>
            <p:nvPr/>
          </p:nvSpPr>
          <p:spPr bwMode="auto">
            <a:xfrm rot="5400000">
              <a:off x="4136" y="3336"/>
              <a:ext cx="112" cy="448"/>
            </a:xfrm>
            <a:custGeom>
              <a:avLst/>
              <a:gdLst/>
              <a:ahLst/>
              <a:cxnLst>
                <a:cxn ang="0">
                  <a:pos x="56" y="448"/>
                </a:cxn>
                <a:cxn ang="0">
                  <a:pos x="8" y="64"/>
                </a:cxn>
                <a:cxn ang="0">
                  <a:pos x="104" y="64"/>
                </a:cxn>
                <a:cxn ang="0">
                  <a:pos x="56" y="448"/>
                </a:cxn>
              </a:cxnLst>
              <a:rect l="0" t="0" r="r" b="b"/>
              <a:pathLst>
                <a:path w="112" h="448">
                  <a:moveTo>
                    <a:pt x="56" y="448"/>
                  </a:moveTo>
                  <a:cubicBezTo>
                    <a:pt x="40" y="448"/>
                    <a:pt x="0" y="128"/>
                    <a:pt x="8" y="64"/>
                  </a:cubicBezTo>
                  <a:cubicBezTo>
                    <a:pt x="16" y="0"/>
                    <a:pt x="96" y="0"/>
                    <a:pt x="104" y="64"/>
                  </a:cubicBezTo>
                  <a:cubicBezTo>
                    <a:pt x="112" y="128"/>
                    <a:pt x="72" y="448"/>
                    <a:pt x="56" y="448"/>
                  </a:cubicBezTo>
                  <a:close/>
                </a:path>
              </a:pathLst>
            </a:custGeom>
            <a:solidFill>
              <a:srgbClr val="993366"/>
            </a:solidFill>
            <a:ln w="9525">
              <a:noFill/>
              <a:round/>
              <a:headEnd/>
              <a:tailEnd/>
            </a:ln>
            <a:effectLst/>
          </p:spPr>
          <p:txBody>
            <a:bodyPr/>
            <a:lstStyle/>
            <a:p>
              <a:endParaRPr lang="en-US"/>
            </a:p>
          </p:txBody>
        </p:sp>
        <p:sp>
          <p:nvSpPr>
            <p:cNvPr id="89189" name="Freeform 101"/>
            <p:cNvSpPr>
              <a:spLocks/>
            </p:cNvSpPr>
            <p:nvPr/>
          </p:nvSpPr>
          <p:spPr bwMode="auto">
            <a:xfrm rot="13575900">
              <a:off x="3576" y="3576"/>
              <a:ext cx="112" cy="448"/>
            </a:xfrm>
            <a:custGeom>
              <a:avLst/>
              <a:gdLst/>
              <a:ahLst/>
              <a:cxnLst>
                <a:cxn ang="0">
                  <a:pos x="56" y="448"/>
                </a:cxn>
                <a:cxn ang="0">
                  <a:pos x="8" y="64"/>
                </a:cxn>
                <a:cxn ang="0">
                  <a:pos x="104" y="64"/>
                </a:cxn>
                <a:cxn ang="0">
                  <a:pos x="56" y="448"/>
                </a:cxn>
              </a:cxnLst>
              <a:rect l="0" t="0" r="r" b="b"/>
              <a:pathLst>
                <a:path w="112" h="448">
                  <a:moveTo>
                    <a:pt x="56" y="448"/>
                  </a:moveTo>
                  <a:cubicBezTo>
                    <a:pt x="40" y="448"/>
                    <a:pt x="0" y="128"/>
                    <a:pt x="8" y="64"/>
                  </a:cubicBezTo>
                  <a:cubicBezTo>
                    <a:pt x="16" y="0"/>
                    <a:pt x="96" y="0"/>
                    <a:pt x="104" y="64"/>
                  </a:cubicBezTo>
                  <a:cubicBezTo>
                    <a:pt x="112" y="128"/>
                    <a:pt x="72" y="448"/>
                    <a:pt x="56" y="448"/>
                  </a:cubicBezTo>
                  <a:close/>
                </a:path>
              </a:pathLst>
            </a:custGeom>
            <a:solidFill>
              <a:srgbClr val="993366"/>
            </a:solidFill>
            <a:ln w="9525">
              <a:noFill/>
              <a:round/>
              <a:headEnd/>
              <a:tailEnd/>
            </a:ln>
            <a:effectLst/>
          </p:spPr>
          <p:txBody>
            <a:bodyPr/>
            <a:lstStyle/>
            <a:p>
              <a:endParaRPr lang="en-US"/>
            </a:p>
          </p:txBody>
        </p:sp>
      </p:grpSp>
      <p:sp>
        <p:nvSpPr>
          <p:cNvPr id="89190" name="Line 102"/>
          <p:cNvSpPr>
            <a:spLocks noChangeShapeType="1"/>
          </p:cNvSpPr>
          <p:nvPr/>
        </p:nvSpPr>
        <p:spPr bwMode="auto">
          <a:xfrm flipV="1">
            <a:off x="5105400" y="2209800"/>
            <a:ext cx="0" cy="228600"/>
          </a:xfrm>
          <a:prstGeom prst="line">
            <a:avLst/>
          </a:prstGeom>
          <a:noFill/>
          <a:ln w="9525">
            <a:solidFill>
              <a:srgbClr val="FF0000"/>
            </a:solidFill>
            <a:round/>
            <a:headEnd/>
            <a:tailEnd type="triangle" w="med" len="med"/>
          </a:ln>
          <a:effectLst/>
        </p:spPr>
        <p:txBody>
          <a:bodyPr/>
          <a:lstStyle/>
          <a:p>
            <a:endParaRPr lang="en-US"/>
          </a:p>
        </p:txBody>
      </p:sp>
      <p:sp>
        <p:nvSpPr>
          <p:cNvPr id="89191" name="Line 103"/>
          <p:cNvSpPr>
            <a:spLocks noChangeShapeType="1"/>
          </p:cNvSpPr>
          <p:nvPr/>
        </p:nvSpPr>
        <p:spPr bwMode="auto">
          <a:xfrm flipV="1">
            <a:off x="7086600" y="2209800"/>
            <a:ext cx="0" cy="228600"/>
          </a:xfrm>
          <a:prstGeom prst="line">
            <a:avLst/>
          </a:prstGeom>
          <a:noFill/>
          <a:ln w="9525">
            <a:solidFill>
              <a:srgbClr val="FF0000"/>
            </a:solidFill>
            <a:round/>
            <a:headEnd/>
            <a:tailEnd type="triangle" w="med" len="med"/>
          </a:ln>
          <a:effectLst/>
        </p:spPr>
        <p:txBody>
          <a:bodyPr/>
          <a:lstStyle/>
          <a:p>
            <a:endParaRPr lang="en-US"/>
          </a:p>
        </p:txBody>
      </p:sp>
      <p:sp>
        <p:nvSpPr>
          <p:cNvPr id="89192" name="Rectangle 104"/>
          <p:cNvSpPr>
            <a:spLocks noChangeArrowheads="1"/>
          </p:cNvSpPr>
          <p:nvPr/>
        </p:nvSpPr>
        <p:spPr bwMode="auto">
          <a:xfrm>
            <a:off x="4876800" y="2057400"/>
            <a:ext cx="4267200" cy="838200"/>
          </a:xfrm>
          <a:prstGeom prst="rect">
            <a:avLst/>
          </a:prstGeom>
          <a:solidFill>
            <a:schemeClr val="bg1"/>
          </a:solidFill>
          <a:ln w="9525">
            <a:noFill/>
            <a:miter lim="800000"/>
            <a:headEnd/>
            <a:tailEnd/>
          </a:ln>
          <a:effectLst/>
        </p:spPr>
        <p:txBody>
          <a:bodyPr wrap="none" anchor="ctr"/>
          <a:lstStyle/>
          <a:p>
            <a:endParaRPr lang="en-US"/>
          </a:p>
        </p:txBody>
      </p:sp>
      <p:grpSp>
        <p:nvGrpSpPr>
          <p:cNvPr id="89193" name="Group 105"/>
          <p:cNvGrpSpPr>
            <a:grpSpLocks/>
          </p:cNvGrpSpPr>
          <p:nvPr/>
        </p:nvGrpSpPr>
        <p:grpSpPr bwMode="auto">
          <a:xfrm>
            <a:off x="6400800" y="3124200"/>
            <a:ext cx="893763" cy="533400"/>
            <a:chOff x="4032" y="1968"/>
            <a:chExt cx="563" cy="336"/>
          </a:xfrm>
        </p:grpSpPr>
        <p:sp>
          <p:nvSpPr>
            <p:cNvPr id="89194" name="Line 106"/>
            <p:cNvSpPr>
              <a:spLocks noChangeShapeType="1"/>
            </p:cNvSpPr>
            <p:nvPr/>
          </p:nvSpPr>
          <p:spPr bwMode="auto">
            <a:xfrm>
              <a:off x="4032" y="1968"/>
              <a:ext cx="0" cy="336"/>
            </a:xfrm>
            <a:prstGeom prst="line">
              <a:avLst/>
            </a:prstGeom>
            <a:noFill/>
            <a:ln w="9525">
              <a:solidFill>
                <a:schemeClr val="tx1"/>
              </a:solidFill>
              <a:round/>
              <a:headEnd/>
              <a:tailEnd type="triangle" w="med" len="med"/>
            </a:ln>
            <a:effectLst/>
          </p:spPr>
          <p:txBody>
            <a:bodyPr/>
            <a:lstStyle/>
            <a:p>
              <a:endParaRPr lang="en-US"/>
            </a:p>
          </p:txBody>
        </p:sp>
        <p:sp>
          <p:nvSpPr>
            <p:cNvPr id="89195" name="Text Box 107"/>
            <p:cNvSpPr txBox="1">
              <a:spLocks noChangeArrowheads="1"/>
            </p:cNvSpPr>
            <p:nvPr/>
          </p:nvSpPr>
          <p:spPr bwMode="auto">
            <a:xfrm>
              <a:off x="4032" y="2023"/>
              <a:ext cx="563" cy="192"/>
            </a:xfrm>
            <a:prstGeom prst="rect">
              <a:avLst/>
            </a:prstGeom>
            <a:noFill/>
            <a:ln w="9525">
              <a:noFill/>
              <a:miter lim="800000"/>
              <a:headEnd/>
              <a:tailEnd/>
            </a:ln>
            <a:effectLst/>
          </p:spPr>
          <p:txBody>
            <a:bodyPr wrap="none">
              <a:spAutoFit/>
            </a:bodyPr>
            <a:lstStyle/>
            <a:p>
              <a:r>
                <a:rPr lang="en-US" sz="1400"/>
                <a:t>hybridize</a:t>
              </a:r>
            </a:p>
          </p:txBody>
        </p:sp>
      </p:grpSp>
      <p:sp>
        <p:nvSpPr>
          <p:cNvPr id="89196" name="Text Box 108"/>
          <p:cNvSpPr txBox="1">
            <a:spLocks noChangeArrowheads="1"/>
          </p:cNvSpPr>
          <p:nvPr/>
        </p:nvSpPr>
        <p:spPr bwMode="auto">
          <a:xfrm>
            <a:off x="7366000" y="5192713"/>
            <a:ext cx="1131888" cy="942975"/>
          </a:xfrm>
          <a:prstGeom prst="rect">
            <a:avLst/>
          </a:prstGeom>
          <a:noFill/>
          <a:ln w="9525">
            <a:noFill/>
            <a:miter lim="800000"/>
            <a:headEnd/>
            <a:tailEnd/>
          </a:ln>
          <a:effectLst/>
        </p:spPr>
        <p:txBody>
          <a:bodyPr wrap="none">
            <a:spAutoFit/>
          </a:bodyPr>
          <a:lstStyle/>
          <a:p>
            <a:pPr algn="ctr"/>
            <a:r>
              <a:rPr lang="en-US" sz="1400"/>
              <a:t>degenerate</a:t>
            </a:r>
          </a:p>
          <a:p>
            <a:pPr algn="ctr"/>
            <a:r>
              <a:rPr lang="en-US" sz="1400"/>
              <a:t>orbitals</a:t>
            </a:r>
          </a:p>
          <a:p>
            <a:pPr algn="ctr"/>
            <a:endParaRPr lang="en-US" sz="1400"/>
          </a:p>
          <a:p>
            <a:pPr algn="ctr"/>
            <a:r>
              <a:rPr lang="en-US" sz="1400"/>
              <a:t>(all EQUAL)</a:t>
            </a:r>
          </a:p>
        </p:txBody>
      </p:sp>
      <p:sp>
        <p:nvSpPr>
          <p:cNvPr id="89197" name="Text Box 109"/>
          <p:cNvSpPr txBox="1">
            <a:spLocks noChangeArrowheads="1"/>
          </p:cNvSpPr>
          <p:nvPr/>
        </p:nvSpPr>
        <p:spPr bwMode="auto">
          <a:xfrm>
            <a:off x="304800" y="2971800"/>
            <a:ext cx="1800225" cy="517525"/>
          </a:xfrm>
          <a:prstGeom prst="rect">
            <a:avLst/>
          </a:prstGeom>
          <a:noFill/>
          <a:ln w="9525">
            <a:noFill/>
            <a:miter lim="800000"/>
            <a:headEnd/>
            <a:tailEnd/>
          </a:ln>
          <a:effectLst/>
        </p:spPr>
        <p:txBody>
          <a:bodyPr wrap="none">
            <a:spAutoFit/>
          </a:bodyPr>
          <a:lstStyle/>
          <a:p>
            <a:pPr algn="ctr"/>
            <a:r>
              <a:rPr lang="en-US" sz="1400"/>
              <a:t>unhybridized P atom</a:t>
            </a:r>
          </a:p>
          <a:p>
            <a:pPr algn="ctr"/>
            <a:r>
              <a:rPr lang="en-US" sz="1400"/>
              <a:t>P = [Ne]3</a:t>
            </a:r>
            <a:r>
              <a:rPr lang="en-US" sz="1400" i="1"/>
              <a:t>s</a:t>
            </a:r>
            <a:r>
              <a:rPr lang="en-US" sz="1400" baseline="30000"/>
              <a:t>2</a:t>
            </a:r>
            <a:r>
              <a:rPr lang="en-US" sz="1400"/>
              <a:t>3</a:t>
            </a:r>
            <a:r>
              <a:rPr lang="en-US" sz="1400" i="1"/>
              <a:t>p</a:t>
            </a:r>
            <a:r>
              <a:rPr lang="en-US" sz="1400" baseline="30000"/>
              <a:t>3</a:t>
            </a:r>
          </a:p>
        </p:txBody>
      </p:sp>
      <p:sp>
        <p:nvSpPr>
          <p:cNvPr id="89198" name="Text Box 110"/>
          <p:cNvSpPr txBox="1">
            <a:spLocks noChangeArrowheads="1"/>
          </p:cNvSpPr>
          <p:nvPr/>
        </p:nvSpPr>
        <p:spPr bwMode="auto">
          <a:xfrm>
            <a:off x="2563813" y="2987675"/>
            <a:ext cx="1474787" cy="304800"/>
          </a:xfrm>
          <a:prstGeom prst="rect">
            <a:avLst/>
          </a:prstGeom>
          <a:noFill/>
          <a:ln w="9525">
            <a:noFill/>
            <a:miter lim="800000"/>
            <a:headEnd/>
            <a:tailEnd/>
          </a:ln>
          <a:effectLst/>
        </p:spPr>
        <p:txBody>
          <a:bodyPr wrap="none">
            <a:spAutoFit/>
          </a:bodyPr>
          <a:lstStyle/>
          <a:p>
            <a:pPr algn="ctr"/>
            <a:r>
              <a:rPr lang="en-US" sz="1400"/>
              <a:t>vacant </a:t>
            </a:r>
            <a:r>
              <a:rPr lang="en-US" sz="1400" i="1"/>
              <a:t>d</a:t>
            </a:r>
            <a:r>
              <a:rPr lang="en-US" sz="1400"/>
              <a:t> orbitals</a:t>
            </a:r>
            <a:endParaRPr lang="en-US" sz="1400" baseline="30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9192"/>
                                        </p:tgtEl>
                                      </p:cBhvr>
                                    </p:animEffect>
                                    <p:set>
                                      <p:cBhvr>
                                        <p:cTn id="7" dur="1" fill="hold">
                                          <p:stCondLst>
                                            <p:cond delay="1999"/>
                                          </p:stCondLst>
                                        </p:cTn>
                                        <p:tgtEl>
                                          <p:spTgt spid="891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119"/>
                                        </p:tgtEl>
                                        <p:attrNameLst>
                                          <p:attrName>style.visibility</p:attrName>
                                        </p:attrNameLst>
                                      </p:cBhvr>
                                      <p:to>
                                        <p:strVal val="visible"/>
                                      </p:to>
                                    </p:set>
                                    <p:animEffect transition="in" filter="wipe(left)">
                                      <p:cBhvr>
                                        <p:cTn id="12" dur="500"/>
                                        <p:tgtEl>
                                          <p:spTgt spid="89119"/>
                                        </p:tgtEl>
                                      </p:cBhvr>
                                    </p:animEffect>
                                  </p:childTnLst>
                                </p:cTn>
                              </p:par>
                            </p:childTnLst>
                          </p:cTn>
                        </p:par>
                        <p:par>
                          <p:cTn id="13" fill="hold">
                            <p:stCondLst>
                              <p:cond delay="500"/>
                            </p:stCondLst>
                            <p:childTnLst>
                              <p:par>
                                <p:cTn id="14" presetID="0" presetClass="path" presetSubtype="0" accel="50000" decel="50000" fill="hold" grpId="0" nodeType="afterEffect">
                                  <p:stCondLst>
                                    <p:cond delay="0"/>
                                  </p:stCondLst>
                                  <p:childTnLst>
                                    <p:animMotion origin="layout" path="M 3.33333E-6 -8.67052E-7 L 0.21666 -8.67052E-7 " pathEditMode="relative" ptsTypes="AA">
                                      <p:cBhvr>
                                        <p:cTn id="15" dur="2000" fill="hold"/>
                                        <p:tgtEl>
                                          <p:spTgt spid="89115"/>
                                        </p:tgtEl>
                                        <p:attrNameLst>
                                          <p:attrName>ppt_x</p:attrName>
                                          <p:attrName>ppt_y</p:attrName>
                                        </p:attrNameLst>
                                      </p:cBhvr>
                                    </p:animMotion>
                                  </p:childTnLst>
                                </p:cTn>
                              </p:par>
                              <p:par>
                                <p:cTn id="16" presetID="9" presetClass="exit" presetSubtype="0" fill="hold" grpId="1" nodeType="withEffect">
                                  <p:stCondLst>
                                    <p:cond delay="0"/>
                                  </p:stCondLst>
                                  <p:childTnLst>
                                    <p:animEffect transition="out" filter="dissolve">
                                      <p:cBhvr>
                                        <p:cTn id="17" dur="2000"/>
                                        <p:tgtEl>
                                          <p:spTgt spid="89115"/>
                                        </p:tgtEl>
                                      </p:cBhvr>
                                    </p:animEffect>
                                    <p:set>
                                      <p:cBhvr>
                                        <p:cTn id="18" dur="1" fill="hold">
                                          <p:stCondLst>
                                            <p:cond delay="1999"/>
                                          </p:stCondLst>
                                        </p:cTn>
                                        <p:tgtEl>
                                          <p:spTgt spid="89115"/>
                                        </p:tgtEl>
                                        <p:attrNameLst>
                                          <p:attrName>style.visibility</p:attrName>
                                        </p:attrNameLst>
                                      </p:cBhvr>
                                      <p:to>
                                        <p:strVal val="hidden"/>
                                      </p:to>
                                    </p:set>
                                  </p:childTnLst>
                                </p:cTn>
                              </p:par>
                            </p:childTnLst>
                          </p:cTn>
                        </p:par>
                        <p:par>
                          <p:cTn id="19" fill="hold">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89191"/>
                                        </p:tgtEl>
                                        <p:attrNameLst>
                                          <p:attrName>style.visibility</p:attrName>
                                        </p:attrNameLst>
                                      </p:cBhvr>
                                      <p:to>
                                        <p:strVal val="visible"/>
                                      </p:to>
                                    </p:set>
                                    <p:animEffect transition="in" filter="dissolve">
                                      <p:cBhvr>
                                        <p:cTn id="22" dur="500"/>
                                        <p:tgtEl>
                                          <p:spTgt spid="8919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89123"/>
                                        </p:tgtEl>
                                        <p:attrNameLst>
                                          <p:attrName>style.visibility</p:attrName>
                                        </p:attrNameLst>
                                      </p:cBhvr>
                                      <p:to>
                                        <p:strVal val="visible"/>
                                      </p:to>
                                    </p:set>
                                    <p:animEffect transition="in" filter="fade">
                                      <p:cBhvr>
                                        <p:cTn id="27" dur="1000"/>
                                        <p:tgtEl>
                                          <p:spTgt spid="89123"/>
                                        </p:tgtEl>
                                      </p:cBhvr>
                                    </p:animEffect>
                                    <p:anim calcmode="lin" valueType="num">
                                      <p:cBhvr>
                                        <p:cTn id="28" dur="1000" fill="hold"/>
                                        <p:tgtEl>
                                          <p:spTgt spid="89123"/>
                                        </p:tgtEl>
                                        <p:attrNameLst>
                                          <p:attrName>ppt_x</p:attrName>
                                        </p:attrNameLst>
                                      </p:cBhvr>
                                      <p:tavLst>
                                        <p:tav tm="0">
                                          <p:val>
                                            <p:strVal val="#ppt_x"/>
                                          </p:val>
                                        </p:tav>
                                        <p:tav tm="100000">
                                          <p:val>
                                            <p:strVal val="#ppt_x"/>
                                          </p:val>
                                        </p:tav>
                                      </p:tavLst>
                                    </p:anim>
                                    <p:anim calcmode="lin" valueType="num">
                                      <p:cBhvr>
                                        <p:cTn id="29" dur="1000" fill="hold"/>
                                        <p:tgtEl>
                                          <p:spTgt spid="8912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9124"/>
                                        </p:tgtEl>
                                        <p:attrNameLst>
                                          <p:attrName>style.visibility</p:attrName>
                                        </p:attrNameLst>
                                      </p:cBhvr>
                                      <p:to>
                                        <p:strVal val="visible"/>
                                      </p:to>
                                    </p:set>
                                    <p:animEffect transition="in" filter="fade">
                                      <p:cBhvr>
                                        <p:cTn id="32" dur="1000"/>
                                        <p:tgtEl>
                                          <p:spTgt spid="89124"/>
                                        </p:tgtEl>
                                      </p:cBhvr>
                                    </p:animEffect>
                                    <p:anim calcmode="lin" valueType="num">
                                      <p:cBhvr>
                                        <p:cTn id="33" dur="1000" fill="hold"/>
                                        <p:tgtEl>
                                          <p:spTgt spid="89124"/>
                                        </p:tgtEl>
                                        <p:attrNameLst>
                                          <p:attrName>ppt_x</p:attrName>
                                        </p:attrNameLst>
                                      </p:cBhvr>
                                      <p:tavLst>
                                        <p:tav tm="0">
                                          <p:val>
                                            <p:strVal val="#ppt_x"/>
                                          </p:val>
                                        </p:tav>
                                        <p:tav tm="100000">
                                          <p:val>
                                            <p:strVal val="#ppt_x"/>
                                          </p:val>
                                        </p:tav>
                                      </p:tavLst>
                                    </p:anim>
                                    <p:anim calcmode="lin" valueType="num">
                                      <p:cBhvr>
                                        <p:cTn id="34" dur="1000" fill="hold"/>
                                        <p:tgtEl>
                                          <p:spTgt spid="89124"/>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7" presetClass="entr" presetSubtype="0" fill="hold" nodeType="afterEffect">
                                  <p:stCondLst>
                                    <p:cond delay="0"/>
                                  </p:stCondLst>
                                  <p:childTnLst>
                                    <p:set>
                                      <p:cBhvr>
                                        <p:cTn id="37" dur="1" fill="hold">
                                          <p:stCondLst>
                                            <p:cond delay="0"/>
                                          </p:stCondLst>
                                        </p:cTn>
                                        <p:tgtEl>
                                          <p:spTgt spid="89136"/>
                                        </p:tgtEl>
                                        <p:attrNameLst>
                                          <p:attrName>style.visibility</p:attrName>
                                        </p:attrNameLst>
                                      </p:cBhvr>
                                      <p:to>
                                        <p:strVal val="visible"/>
                                      </p:to>
                                    </p:set>
                                    <p:animEffect transition="in" filter="fade">
                                      <p:cBhvr>
                                        <p:cTn id="38" dur="1000"/>
                                        <p:tgtEl>
                                          <p:spTgt spid="89136"/>
                                        </p:tgtEl>
                                      </p:cBhvr>
                                    </p:animEffect>
                                    <p:anim calcmode="lin" valueType="num">
                                      <p:cBhvr>
                                        <p:cTn id="39" dur="1000" fill="hold"/>
                                        <p:tgtEl>
                                          <p:spTgt spid="89136"/>
                                        </p:tgtEl>
                                        <p:attrNameLst>
                                          <p:attrName>ppt_x</p:attrName>
                                        </p:attrNameLst>
                                      </p:cBhvr>
                                      <p:tavLst>
                                        <p:tav tm="0">
                                          <p:val>
                                            <p:strVal val="#ppt_x"/>
                                          </p:val>
                                        </p:tav>
                                        <p:tav tm="100000">
                                          <p:val>
                                            <p:strVal val="#ppt_x"/>
                                          </p:val>
                                        </p:tav>
                                      </p:tavLst>
                                    </p:anim>
                                    <p:anim calcmode="lin" valueType="num">
                                      <p:cBhvr>
                                        <p:cTn id="40" dur="1000" fill="hold"/>
                                        <p:tgtEl>
                                          <p:spTgt spid="89136"/>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22" presetClass="entr" presetSubtype="1" fill="hold" nodeType="afterEffect">
                                  <p:stCondLst>
                                    <p:cond delay="0"/>
                                  </p:stCondLst>
                                  <p:childTnLst>
                                    <p:set>
                                      <p:cBhvr>
                                        <p:cTn id="43" dur="1" fill="hold">
                                          <p:stCondLst>
                                            <p:cond delay="0"/>
                                          </p:stCondLst>
                                        </p:cTn>
                                        <p:tgtEl>
                                          <p:spTgt spid="89193"/>
                                        </p:tgtEl>
                                        <p:attrNameLst>
                                          <p:attrName>style.visibility</p:attrName>
                                        </p:attrNameLst>
                                      </p:cBhvr>
                                      <p:to>
                                        <p:strVal val="visible"/>
                                      </p:to>
                                    </p:set>
                                    <p:animEffect transition="in" filter="wipe(up)">
                                      <p:cBhvr>
                                        <p:cTn id="44" dur="500"/>
                                        <p:tgtEl>
                                          <p:spTgt spid="8919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89184"/>
                                        </p:tgtEl>
                                        <p:attrNameLst>
                                          <p:attrName>style.visibility</p:attrName>
                                        </p:attrNameLst>
                                      </p:cBhvr>
                                      <p:to>
                                        <p:strVal val="visible"/>
                                      </p:to>
                                    </p:set>
                                    <p:anim calcmode="lin" valueType="num">
                                      <p:cBhvr>
                                        <p:cTn id="49" dur="500" fill="hold"/>
                                        <p:tgtEl>
                                          <p:spTgt spid="89184"/>
                                        </p:tgtEl>
                                        <p:attrNameLst>
                                          <p:attrName>ppt_w</p:attrName>
                                        </p:attrNameLst>
                                      </p:cBhvr>
                                      <p:tavLst>
                                        <p:tav tm="0">
                                          <p:val>
                                            <p:fltVal val="0"/>
                                          </p:val>
                                        </p:tav>
                                        <p:tav tm="100000">
                                          <p:val>
                                            <p:strVal val="#ppt_w"/>
                                          </p:val>
                                        </p:tav>
                                      </p:tavLst>
                                    </p:anim>
                                    <p:anim calcmode="lin" valueType="num">
                                      <p:cBhvr>
                                        <p:cTn id="50" dur="500" fill="hold"/>
                                        <p:tgtEl>
                                          <p:spTgt spid="89184"/>
                                        </p:tgtEl>
                                        <p:attrNameLst>
                                          <p:attrName>ppt_h</p:attrName>
                                        </p:attrNameLst>
                                      </p:cBhvr>
                                      <p:tavLst>
                                        <p:tav tm="0">
                                          <p:val>
                                            <p:fltVal val="0"/>
                                          </p:val>
                                        </p:tav>
                                        <p:tav tm="100000">
                                          <p:val>
                                            <p:strVal val="#ppt_h"/>
                                          </p:val>
                                        </p:tav>
                                      </p:tavLst>
                                    </p:anim>
                                    <p:animEffect transition="in" filter="fade">
                                      <p:cBhvr>
                                        <p:cTn id="51" dur="500"/>
                                        <p:tgtEl>
                                          <p:spTgt spid="8918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89196"/>
                                        </p:tgtEl>
                                        <p:attrNameLst>
                                          <p:attrName>style.visibility</p:attrName>
                                        </p:attrNameLst>
                                      </p:cBhvr>
                                      <p:to>
                                        <p:strVal val="visible"/>
                                      </p:to>
                                    </p:set>
                                    <p:anim calcmode="lin" valueType="num">
                                      <p:cBhvr>
                                        <p:cTn id="56" dur="500" fill="hold"/>
                                        <p:tgtEl>
                                          <p:spTgt spid="89196"/>
                                        </p:tgtEl>
                                        <p:attrNameLst>
                                          <p:attrName>ppt_w</p:attrName>
                                        </p:attrNameLst>
                                      </p:cBhvr>
                                      <p:tavLst>
                                        <p:tav tm="0">
                                          <p:val>
                                            <p:fltVal val="0"/>
                                          </p:val>
                                        </p:tav>
                                        <p:tav tm="100000">
                                          <p:val>
                                            <p:strVal val="#ppt_w"/>
                                          </p:val>
                                        </p:tav>
                                      </p:tavLst>
                                    </p:anim>
                                    <p:anim calcmode="lin" valueType="num">
                                      <p:cBhvr>
                                        <p:cTn id="57" dur="500" fill="hold"/>
                                        <p:tgtEl>
                                          <p:spTgt spid="89196"/>
                                        </p:tgtEl>
                                        <p:attrNameLst>
                                          <p:attrName>ppt_h</p:attrName>
                                        </p:attrNameLst>
                                      </p:cBhvr>
                                      <p:tavLst>
                                        <p:tav tm="0">
                                          <p:val>
                                            <p:fltVal val="0"/>
                                          </p:val>
                                        </p:tav>
                                        <p:tav tm="100000">
                                          <p:val>
                                            <p:strVal val="#ppt_h"/>
                                          </p:val>
                                        </p:tav>
                                      </p:tavLst>
                                    </p:anim>
                                    <p:animEffect transition="in" filter="fade">
                                      <p:cBhvr>
                                        <p:cTn id="58" dur="500"/>
                                        <p:tgtEl>
                                          <p:spTgt spid="89196"/>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xit" presetSubtype="0" fill="hold" nodeType="clickEffect">
                                  <p:stCondLst>
                                    <p:cond delay="0"/>
                                  </p:stCondLst>
                                  <p:childTnLst>
                                    <p:animEffect transition="out" filter="dissolve">
                                      <p:cBhvr>
                                        <p:cTn id="62" dur="2000"/>
                                        <p:tgtEl>
                                          <p:spTgt spid="89184"/>
                                        </p:tgtEl>
                                      </p:cBhvr>
                                    </p:animEffect>
                                    <p:set>
                                      <p:cBhvr>
                                        <p:cTn id="63" dur="1" fill="hold">
                                          <p:stCondLst>
                                            <p:cond delay="1999"/>
                                          </p:stCondLst>
                                        </p:cTn>
                                        <p:tgtEl>
                                          <p:spTgt spid="89184"/>
                                        </p:tgtEl>
                                        <p:attrNameLst>
                                          <p:attrName>style.visibility</p:attrName>
                                        </p:attrNameLst>
                                      </p:cBhvr>
                                      <p:to>
                                        <p:strVal val="hidden"/>
                                      </p:to>
                                    </p:set>
                                  </p:childTnLst>
                                </p:cTn>
                              </p:par>
                              <p:par>
                                <p:cTn id="64" presetID="47" presetClass="entr" presetSubtype="0" fill="hold" nodeType="withEffect">
                                  <p:stCondLst>
                                    <p:cond delay="0"/>
                                  </p:stCondLst>
                                  <p:childTnLst>
                                    <p:set>
                                      <p:cBhvr>
                                        <p:cTn id="65" dur="1" fill="hold">
                                          <p:stCondLst>
                                            <p:cond delay="0"/>
                                          </p:stCondLst>
                                        </p:cTn>
                                        <p:tgtEl>
                                          <p:spTgt spid="89172"/>
                                        </p:tgtEl>
                                        <p:attrNameLst>
                                          <p:attrName>style.visibility</p:attrName>
                                        </p:attrNameLst>
                                      </p:cBhvr>
                                      <p:to>
                                        <p:strVal val="visible"/>
                                      </p:to>
                                    </p:set>
                                    <p:animEffect transition="in" filter="fade">
                                      <p:cBhvr>
                                        <p:cTn id="66" dur="1000"/>
                                        <p:tgtEl>
                                          <p:spTgt spid="89172"/>
                                        </p:tgtEl>
                                      </p:cBhvr>
                                    </p:animEffect>
                                    <p:anim calcmode="lin" valueType="num">
                                      <p:cBhvr>
                                        <p:cTn id="67" dur="1000" fill="hold"/>
                                        <p:tgtEl>
                                          <p:spTgt spid="89172"/>
                                        </p:tgtEl>
                                        <p:attrNameLst>
                                          <p:attrName>ppt_x</p:attrName>
                                        </p:attrNameLst>
                                      </p:cBhvr>
                                      <p:tavLst>
                                        <p:tav tm="0">
                                          <p:val>
                                            <p:strVal val="#ppt_x"/>
                                          </p:val>
                                        </p:tav>
                                        <p:tav tm="100000">
                                          <p:val>
                                            <p:strVal val="#ppt_x"/>
                                          </p:val>
                                        </p:tav>
                                      </p:tavLst>
                                    </p:anim>
                                    <p:anim calcmode="lin" valueType="num">
                                      <p:cBhvr>
                                        <p:cTn id="68" dur="1000" fill="hold"/>
                                        <p:tgtEl>
                                          <p:spTgt spid="89172"/>
                                        </p:tgtEl>
                                        <p:attrNameLst>
                                          <p:attrName>ppt_y</p:attrName>
                                        </p:attrNameLst>
                                      </p:cBhvr>
                                      <p:tavLst>
                                        <p:tav tm="0">
                                          <p:val>
                                            <p:strVal val="#ppt_y-.1"/>
                                          </p:val>
                                        </p:tav>
                                        <p:tav tm="100000">
                                          <p:val>
                                            <p:strVal val="#ppt_y"/>
                                          </p:val>
                                        </p:tav>
                                      </p:tavLst>
                                    </p:anim>
                                  </p:childTnLst>
                                </p:cTn>
                              </p:par>
                              <p:par>
                                <p:cTn id="69" presetID="37" presetClass="exit" presetSubtype="0" fill="hold" grpId="1" nodeType="withEffect">
                                  <p:stCondLst>
                                    <p:cond delay="0"/>
                                  </p:stCondLst>
                                  <p:childTnLst>
                                    <p:animEffect transition="out" filter="fade">
                                      <p:cBhvr>
                                        <p:cTn id="70" dur="1000"/>
                                        <p:tgtEl>
                                          <p:spTgt spid="89196"/>
                                        </p:tgtEl>
                                      </p:cBhvr>
                                    </p:animEffect>
                                    <p:anim calcmode="lin" valueType="num">
                                      <p:cBhvr>
                                        <p:cTn id="71" dur="1000"/>
                                        <p:tgtEl>
                                          <p:spTgt spid="89196"/>
                                        </p:tgtEl>
                                        <p:attrNameLst>
                                          <p:attrName>ppt_x</p:attrName>
                                        </p:attrNameLst>
                                      </p:cBhvr>
                                      <p:tavLst>
                                        <p:tav tm="0">
                                          <p:val>
                                            <p:strVal val="ppt_x"/>
                                          </p:val>
                                        </p:tav>
                                        <p:tav tm="100000">
                                          <p:val>
                                            <p:strVal val="ppt_x"/>
                                          </p:val>
                                        </p:tav>
                                      </p:tavLst>
                                    </p:anim>
                                    <p:anim calcmode="lin" valueType="num">
                                      <p:cBhvr>
                                        <p:cTn id="72" dur="100" decel="100000"/>
                                        <p:tgtEl>
                                          <p:spTgt spid="89196"/>
                                        </p:tgtEl>
                                        <p:attrNameLst>
                                          <p:attrName>ppt_y</p:attrName>
                                        </p:attrNameLst>
                                      </p:cBhvr>
                                      <p:tavLst>
                                        <p:tav tm="0">
                                          <p:val>
                                            <p:strVal val="ppt_y"/>
                                          </p:val>
                                        </p:tav>
                                        <p:tav tm="100000">
                                          <p:val>
                                            <p:strVal val="ppt_y-.03"/>
                                          </p:val>
                                        </p:tav>
                                      </p:tavLst>
                                    </p:anim>
                                    <p:anim calcmode="lin" valueType="num">
                                      <p:cBhvr>
                                        <p:cTn id="73" dur="900" accel="100000">
                                          <p:stCondLst>
                                            <p:cond delay="100"/>
                                          </p:stCondLst>
                                        </p:cTn>
                                        <p:tgtEl>
                                          <p:spTgt spid="89196"/>
                                        </p:tgtEl>
                                        <p:attrNameLst>
                                          <p:attrName>ppt_y</p:attrName>
                                        </p:attrNameLst>
                                      </p:cBhvr>
                                      <p:tavLst>
                                        <p:tav tm="0">
                                          <p:val>
                                            <p:strVal val="ppt_y"/>
                                          </p:val>
                                        </p:tav>
                                        <p:tav tm="100000">
                                          <p:val>
                                            <p:strVal val="ppt_y+1"/>
                                          </p:val>
                                        </p:tav>
                                      </p:tavLst>
                                    </p:anim>
                                    <p:set>
                                      <p:cBhvr>
                                        <p:cTn id="74" dur="1" fill="hold">
                                          <p:stCondLst>
                                            <p:cond delay="999"/>
                                          </p:stCondLst>
                                        </p:cTn>
                                        <p:tgtEl>
                                          <p:spTgt spid="8919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7" presetClass="entr" presetSubtype="10" fill="hold" nodeType="clickEffect">
                                  <p:stCondLst>
                                    <p:cond delay="0"/>
                                  </p:stCondLst>
                                  <p:childTnLst>
                                    <p:set>
                                      <p:cBhvr>
                                        <p:cTn id="78" dur="1" fill="hold">
                                          <p:stCondLst>
                                            <p:cond delay="0"/>
                                          </p:stCondLst>
                                        </p:cTn>
                                        <p:tgtEl>
                                          <p:spTgt spid="89153"/>
                                        </p:tgtEl>
                                        <p:attrNameLst>
                                          <p:attrName>style.visibility</p:attrName>
                                        </p:attrNameLst>
                                      </p:cBhvr>
                                      <p:to>
                                        <p:strVal val="visible"/>
                                      </p:to>
                                    </p:set>
                                    <p:anim calcmode="lin" valueType="num">
                                      <p:cBhvr>
                                        <p:cTn id="79" dur="500" fill="hold"/>
                                        <p:tgtEl>
                                          <p:spTgt spid="89153"/>
                                        </p:tgtEl>
                                        <p:attrNameLst>
                                          <p:attrName>ppt_w</p:attrName>
                                        </p:attrNameLst>
                                      </p:cBhvr>
                                      <p:tavLst>
                                        <p:tav tm="0">
                                          <p:val>
                                            <p:fltVal val="0"/>
                                          </p:val>
                                        </p:tav>
                                        <p:tav tm="100000">
                                          <p:val>
                                            <p:strVal val="#ppt_w"/>
                                          </p:val>
                                        </p:tav>
                                      </p:tavLst>
                                    </p:anim>
                                    <p:anim calcmode="lin" valueType="num">
                                      <p:cBhvr>
                                        <p:cTn id="80" dur="500" fill="hold"/>
                                        <p:tgtEl>
                                          <p:spTgt spid="89153"/>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89142"/>
                                        </p:tgtEl>
                                        <p:attrNameLst>
                                          <p:attrName>style.visibility</p:attrName>
                                        </p:attrNameLst>
                                      </p:cBhvr>
                                      <p:to>
                                        <p:strVal val="visible"/>
                                      </p:to>
                                    </p:set>
                                    <p:animEffect transition="in" filter="dissolve">
                                      <p:cBhvr>
                                        <p:cTn id="85" dur="500"/>
                                        <p:tgtEl>
                                          <p:spTgt spid="89142"/>
                                        </p:tgtEl>
                                      </p:cBhvr>
                                    </p:animEffect>
                                  </p:childTnLst>
                                </p:cTn>
                              </p:par>
                            </p:childTnLst>
                          </p:cTn>
                        </p:par>
                      </p:childTnLst>
                    </p:cTn>
                  </p:par>
                  <p:par>
                    <p:cTn id="86" fill="hold">
                      <p:stCondLst>
                        <p:cond delay="indefinite"/>
                      </p:stCondLst>
                      <p:childTnLst>
                        <p:par>
                          <p:cTn id="87" fill="hold">
                            <p:stCondLst>
                              <p:cond delay="0"/>
                            </p:stCondLst>
                            <p:childTnLst>
                              <p:par>
                                <p:cTn id="88" presetID="25" presetClass="entr" presetSubtype="0" fill="hold" grpId="0" nodeType="clickEffect">
                                  <p:stCondLst>
                                    <p:cond delay="0"/>
                                  </p:stCondLst>
                                  <p:childTnLst>
                                    <p:set>
                                      <p:cBhvr>
                                        <p:cTn id="89" dur="1" fill="hold">
                                          <p:stCondLst>
                                            <p:cond delay="0"/>
                                          </p:stCondLst>
                                        </p:cTn>
                                        <p:tgtEl>
                                          <p:spTgt spid="89183"/>
                                        </p:tgtEl>
                                        <p:attrNameLst>
                                          <p:attrName>style.visibility</p:attrName>
                                        </p:attrNameLst>
                                      </p:cBhvr>
                                      <p:to>
                                        <p:strVal val="visible"/>
                                      </p:to>
                                    </p:set>
                                    <p:anim calcmode="lin" valueType="num">
                                      <p:cBhvr>
                                        <p:cTn id="90" dur="500" decel="50000" fill="hold">
                                          <p:stCondLst>
                                            <p:cond delay="0"/>
                                          </p:stCondLst>
                                        </p:cTn>
                                        <p:tgtEl>
                                          <p:spTgt spid="89183"/>
                                        </p:tgtEl>
                                        <p:attrNameLst>
                                          <p:attrName>style.rotation</p:attrName>
                                        </p:attrNameLst>
                                      </p:cBhvr>
                                      <p:tavLst>
                                        <p:tav tm="0">
                                          <p:val>
                                            <p:fltVal val="-90"/>
                                          </p:val>
                                        </p:tav>
                                        <p:tav tm="100000">
                                          <p:val>
                                            <p:fltVal val="0"/>
                                          </p:val>
                                        </p:tav>
                                      </p:tavLst>
                                    </p:anim>
                                    <p:anim calcmode="lin" valueType="num">
                                      <p:cBhvr>
                                        <p:cTn id="91" dur="500" decel="50000" fill="hold">
                                          <p:stCondLst>
                                            <p:cond delay="0"/>
                                          </p:stCondLst>
                                        </p:cTn>
                                        <p:tgtEl>
                                          <p:spTgt spid="89183"/>
                                        </p:tgtEl>
                                        <p:attrNameLst>
                                          <p:attrName>ppt_w</p:attrName>
                                        </p:attrNameLst>
                                      </p:cBhvr>
                                      <p:tavLst>
                                        <p:tav tm="0">
                                          <p:val>
                                            <p:strVal val="#ppt_w"/>
                                          </p:val>
                                        </p:tav>
                                        <p:tav tm="100000">
                                          <p:val>
                                            <p:strVal val="#ppt_w*.05"/>
                                          </p:val>
                                        </p:tav>
                                      </p:tavLst>
                                    </p:anim>
                                    <p:anim calcmode="lin" valueType="num">
                                      <p:cBhvr>
                                        <p:cTn id="92" dur="500" accel="50000" fill="hold">
                                          <p:stCondLst>
                                            <p:cond delay="500"/>
                                          </p:stCondLst>
                                        </p:cTn>
                                        <p:tgtEl>
                                          <p:spTgt spid="89183"/>
                                        </p:tgtEl>
                                        <p:attrNameLst>
                                          <p:attrName>ppt_w</p:attrName>
                                        </p:attrNameLst>
                                      </p:cBhvr>
                                      <p:tavLst>
                                        <p:tav tm="0">
                                          <p:val>
                                            <p:strVal val="#ppt_w*.05"/>
                                          </p:val>
                                        </p:tav>
                                        <p:tav tm="100000">
                                          <p:val>
                                            <p:strVal val="#ppt_w"/>
                                          </p:val>
                                        </p:tav>
                                      </p:tavLst>
                                    </p:anim>
                                    <p:anim calcmode="lin" valueType="num">
                                      <p:cBhvr>
                                        <p:cTn id="93" dur="1000" fill="hold"/>
                                        <p:tgtEl>
                                          <p:spTgt spid="89183"/>
                                        </p:tgtEl>
                                        <p:attrNameLst>
                                          <p:attrName>ppt_h</p:attrName>
                                        </p:attrNameLst>
                                      </p:cBhvr>
                                      <p:tavLst>
                                        <p:tav tm="0">
                                          <p:val>
                                            <p:strVal val="#ppt_h"/>
                                          </p:val>
                                        </p:tav>
                                        <p:tav tm="100000">
                                          <p:val>
                                            <p:strVal val="#ppt_h"/>
                                          </p:val>
                                        </p:tav>
                                      </p:tavLst>
                                    </p:anim>
                                    <p:anim calcmode="lin" valueType="num">
                                      <p:cBhvr>
                                        <p:cTn id="94" dur="500" decel="50000" fill="hold">
                                          <p:stCondLst>
                                            <p:cond delay="0"/>
                                          </p:stCondLst>
                                        </p:cTn>
                                        <p:tgtEl>
                                          <p:spTgt spid="89183"/>
                                        </p:tgtEl>
                                        <p:attrNameLst>
                                          <p:attrName>ppt_x</p:attrName>
                                        </p:attrNameLst>
                                      </p:cBhvr>
                                      <p:tavLst>
                                        <p:tav tm="0">
                                          <p:val>
                                            <p:strVal val="#ppt_x+.4"/>
                                          </p:val>
                                        </p:tav>
                                        <p:tav tm="100000">
                                          <p:val>
                                            <p:strVal val="#ppt_x"/>
                                          </p:val>
                                        </p:tav>
                                      </p:tavLst>
                                    </p:anim>
                                    <p:anim calcmode="lin" valueType="num">
                                      <p:cBhvr>
                                        <p:cTn id="95" dur="500" decel="50000" fill="hold">
                                          <p:stCondLst>
                                            <p:cond delay="0"/>
                                          </p:stCondLst>
                                        </p:cTn>
                                        <p:tgtEl>
                                          <p:spTgt spid="89183"/>
                                        </p:tgtEl>
                                        <p:attrNameLst>
                                          <p:attrName>ppt_y</p:attrName>
                                        </p:attrNameLst>
                                      </p:cBhvr>
                                      <p:tavLst>
                                        <p:tav tm="0">
                                          <p:val>
                                            <p:strVal val="#ppt_y-.2"/>
                                          </p:val>
                                        </p:tav>
                                        <p:tav tm="100000">
                                          <p:val>
                                            <p:strVal val="#ppt_y+.1"/>
                                          </p:val>
                                        </p:tav>
                                      </p:tavLst>
                                    </p:anim>
                                    <p:anim calcmode="lin" valueType="num">
                                      <p:cBhvr>
                                        <p:cTn id="96" dur="500" accel="50000" fill="hold">
                                          <p:stCondLst>
                                            <p:cond delay="500"/>
                                          </p:stCondLst>
                                        </p:cTn>
                                        <p:tgtEl>
                                          <p:spTgt spid="89183"/>
                                        </p:tgtEl>
                                        <p:attrNameLst>
                                          <p:attrName>ppt_y</p:attrName>
                                        </p:attrNameLst>
                                      </p:cBhvr>
                                      <p:tavLst>
                                        <p:tav tm="0">
                                          <p:val>
                                            <p:strVal val="#ppt_y+.1"/>
                                          </p:val>
                                        </p:tav>
                                        <p:tav tm="100000">
                                          <p:val>
                                            <p:strVal val="#ppt_y"/>
                                          </p:val>
                                        </p:tav>
                                      </p:tavLst>
                                    </p:anim>
                                    <p:animEffect transition="in" filter="fade">
                                      <p:cBhvr>
                                        <p:cTn id="97" dur="1000" decel="50000">
                                          <p:stCondLst>
                                            <p:cond delay="0"/>
                                          </p:stCondLst>
                                        </p:cTn>
                                        <p:tgtEl>
                                          <p:spTgt spid="89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15" grpId="0" animBg="1"/>
      <p:bldP spid="89115" grpId="1" animBg="1"/>
      <p:bldP spid="89123" grpId="0" animBg="1"/>
      <p:bldP spid="89183" grpId="0"/>
      <p:bldP spid="89191" grpId="0" animBg="1"/>
      <p:bldP spid="89192" grpId="0" animBg="1"/>
      <p:bldP spid="89196" grpId="0"/>
      <p:bldP spid="89196" grpId="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9" name="Text Box 5"/>
          <p:cNvSpPr txBox="1">
            <a:spLocks noChangeArrowheads="1"/>
          </p:cNvSpPr>
          <p:nvPr/>
        </p:nvSpPr>
        <p:spPr bwMode="auto">
          <a:xfrm>
            <a:off x="717550" y="114300"/>
            <a:ext cx="1393825" cy="825500"/>
          </a:xfrm>
          <a:prstGeom prst="rect">
            <a:avLst/>
          </a:prstGeom>
          <a:noFill/>
          <a:ln w="9525">
            <a:noFill/>
            <a:miter lim="800000"/>
            <a:headEnd/>
            <a:tailEnd/>
          </a:ln>
          <a:effectLst/>
        </p:spPr>
        <p:txBody>
          <a:bodyPr wrap="none">
            <a:spAutoFit/>
          </a:bodyPr>
          <a:lstStyle/>
          <a:p>
            <a:pPr algn="ctr"/>
            <a:r>
              <a:rPr lang="en-US" sz="1600" b="1"/>
              <a:t>Pure atomic</a:t>
            </a:r>
          </a:p>
          <a:p>
            <a:pPr algn="ctr"/>
            <a:r>
              <a:rPr lang="en-US" sz="1600" b="1"/>
              <a:t>orbitals of</a:t>
            </a:r>
          </a:p>
          <a:p>
            <a:pPr algn="ctr"/>
            <a:r>
              <a:rPr lang="en-US" sz="1600" b="1"/>
              <a:t>central atom</a:t>
            </a:r>
          </a:p>
        </p:txBody>
      </p:sp>
      <p:sp>
        <p:nvSpPr>
          <p:cNvPr id="1142790" name="Text Box 6"/>
          <p:cNvSpPr txBox="1">
            <a:spLocks noChangeArrowheads="1"/>
          </p:cNvSpPr>
          <p:nvPr/>
        </p:nvSpPr>
        <p:spPr bwMode="auto">
          <a:xfrm>
            <a:off x="2139950" y="125413"/>
            <a:ext cx="1471613" cy="825500"/>
          </a:xfrm>
          <a:prstGeom prst="rect">
            <a:avLst/>
          </a:prstGeom>
          <a:noFill/>
          <a:ln w="9525">
            <a:noFill/>
            <a:miter lim="800000"/>
            <a:headEnd/>
            <a:tailEnd/>
          </a:ln>
          <a:effectLst/>
        </p:spPr>
        <p:txBody>
          <a:bodyPr wrap="none">
            <a:spAutoFit/>
          </a:bodyPr>
          <a:lstStyle/>
          <a:p>
            <a:pPr algn="ctr"/>
            <a:r>
              <a:rPr lang="en-US" sz="1600" b="1"/>
              <a:t>Hybridization</a:t>
            </a:r>
          </a:p>
          <a:p>
            <a:pPr algn="ctr"/>
            <a:r>
              <a:rPr lang="en-US" sz="1600" b="1"/>
              <a:t>of the central</a:t>
            </a:r>
          </a:p>
          <a:p>
            <a:pPr algn="ctr"/>
            <a:r>
              <a:rPr lang="en-US" sz="1600" b="1"/>
              <a:t>atom</a:t>
            </a:r>
          </a:p>
        </p:txBody>
      </p:sp>
      <p:sp>
        <p:nvSpPr>
          <p:cNvPr id="1142791" name="Text Box 7"/>
          <p:cNvSpPr txBox="1">
            <a:spLocks noChangeArrowheads="1"/>
          </p:cNvSpPr>
          <p:nvPr/>
        </p:nvSpPr>
        <p:spPr bwMode="auto">
          <a:xfrm>
            <a:off x="3641725" y="114300"/>
            <a:ext cx="1054100" cy="825500"/>
          </a:xfrm>
          <a:prstGeom prst="rect">
            <a:avLst/>
          </a:prstGeom>
          <a:noFill/>
          <a:ln w="9525">
            <a:noFill/>
            <a:miter lim="800000"/>
            <a:headEnd/>
            <a:tailEnd/>
          </a:ln>
          <a:effectLst/>
        </p:spPr>
        <p:txBody>
          <a:bodyPr wrap="none">
            <a:spAutoFit/>
          </a:bodyPr>
          <a:lstStyle/>
          <a:p>
            <a:pPr algn="ctr"/>
            <a:r>
              <a:rPr lang="en-US" sz="1600" b="1"/>
              <a:t>Number</a:t>
            </a:r>
          </a:p>
          <a:p>
            <a:pPr algn="ctr"/>
            <a:r>
              <a:rPr lang="en-US" sz="1600" b="1"/>
              <a:t>of hybrid</a:t>
            </a:r>
          </a:p>
          <a:p>
            <a:pPr algn="ctr"/>
            <a:r>
              <a:rPr lang="en-US" sz="1600" b="1"/>
              <a:t>orbitals</a:t>
            </a:r>
          </a:p>
        </p:txBody>
      </p:sp>
      <p:sp>
        <p:nvSpPr>
          <p:cNvPr id="1142792" name="Text Box 8"/>
          <p:cNvSpPr txBox="1">
            <a:spLocks noChangeArrowheads="1"/>
          </p:cNvSpPr>
          <p:nvPr/>
        </p:nvSpPr>
        <p:spPr bwMode="auto">
          <a:xfrm>
            <a:off x="5821363" y="134938"/>
            <a:ext cx="1719262" cy="581025"/>
          </a:xfrm>
          <a:prstGeom prst="rect">
            <a:avLst/>
          </a:prstGeom>
          <a:noFill/>
          <a:ln w="9525">
            <a:noFill/>
            <a:miter lim="800000"/>
            <a:headEnd/>
            <a:tailEnd/>
          </a:ln>
          <a:effectLst/>
        </p:spPr>
        <p:txBody>
          <a:bodyPr wrap="none">
            <a:spAutoFit/>
          </a:bodyPr>
          <a:lstStyle/>
          <a:p>
            <a:pPr algn="ctr"/>
            <a:r>
              <a:rPr lang="en-US" sz="1600" b="1"/>
              <a:t>Shape of hybrid</a:t>
            </a:r>
          </a:p>
          <a:p>
            <a:pPr algn="ctr"/>
            <a:r>
              <a:rPr lang="en-US" sz="1600" b="1"/>
              <a:t>orbitals</a:t>
            </a:r>
          </a:p>
        </p:txBody>
      </p:sp>
      <p:sp>
        <p:nvSpPr>
          <p:cNvPr id="1142793" name="Line 9"/>
          <p:cNvSpPr>
            <a:spLocks noChangeShapeType="1"/>
          </p:cNvSpPr>
          <p:nvPr/>
        </p:nvSpPr>
        <p:spPr bwMode="auto">
          <a:xfrm>
            <a:off x="2168525" y="169863"/>
            <a:ext cx="0" cy="6688137"/>
          </a:xfrm>
          <a:prstGeom prst="line">
            <a:avLst/>
          </a:prstGeom>
          <a:noFill/>
          <a:ln w="19050">
            <a:solidFill>
              <a:schemeClr val="tx1"/>
            </a:solidFill>
            <a:round/>
            <a:headEnd/>
            <a:tailEnd/>
          </a:ln>
          <a:effectLst/>
        </p:spPr>
        <p:txBody>
          <a:bodyPr/>
          <a:lstStyle/>
          <a:p>
            <a:endParaRPr lang="en-US"/>
          </a:p>
        </p:txBody>
      </p:sp>
      <p:sp>
        <p:nvSpPr>
          <p:cNvPr id="1142794" name="Line 10"/>
          <p:cNvSpPr>
            <a:spLocks noChangeShapeType="1"/>
          </p:cNvSpPr>
          <p:nvPr/>
        </p:nvSpPr>
        <p:spPr bwMode="auto">
          <a:xfrm>
            <a:off x="3649663" y="169863"/>
            <a:ext cx="0" cy="6688137"/>
          </a:xfrm>
          <a:prstGeom prst="line">
            <a:avLst/>
          </a:prstGeom>
          <a:noFill/>
          <a:ln w="19050">
            <a:solidFill>
              <a:schemeClr val="tx1"/>
            </a:solidFill>
            <a:round/>
            <a:headEnd/>
            <a:tailEnd/>
          </a:ln>
          <a:effectLst/>
        </p:spPr>
        <p:txBody>
          <a:bodyPr/>
          <a:lstStyle/>
          <a:p>
            <a:endParaRPr lang="en-US"/>
          </a:p>
        </p:txBody>
      </p:sp>
      <p:sp>
        <p:nvSpPr>
          <p:cNvPr id="1142795" name="Line 11"/>
          <p:cNvSpPr>
            <a:spLocks noChangeShapeType="1"/>
          </p:cNvSpPr>
          <p:nvPr/>
        </p:nvSpPr>
        <p:spPr bwMode="auto">
          <a:xfrm>
            <a:off x="4752975" y="169863"/>
            <a:ext cx="0" cy="6688137"/>
          </a:xfrm>
          <a:prstGeom prst="line">
            <a:avLst/>
          </a:prstGeom>
          <a:noFill/>
          <a:ln w="19050">
            <a:solidFill>
              <a:schemeClr val="tx1"/>
            </a:solidFill>
            <a:round/>
            <a:headEnd/>
            <a:tailEnd/>
          </a:ln>
          <a:effectLst/>
        </p:spPr>
        <p:txBody>
          <a:bodyPr/>
          <a:lstStyle/>
          <a:p>
            <a:endParaRPr lang="en-US"/>
          </a:p>
        </p:txBody>
      </p:sp>
      <p:sp>
        <p:nvSpPr>
          <p:cNvPr id="1142796" name="Line 12"/>
          <p:cNvSpPr>
            <a:spLocks noChangeShapeType="1"/>
          </p:cNvSpPr>
          <p:nvPr/>
        </p:nvSpPr>
        <p:spPr bwMode="auto">
          <a:xfrm>
            <a:off x="782638" y="952500"/>
            <a:ext cx="1263650" cy="0"/>
          </a:xfrm>
          <a:prstGeom prst="line">
            <a:avLst/>
          </a:prstGeom>
          <a:noFill/>
          <a:ln w="28575">
            <a:solidFill>
              <a:schemeClr val="tx1"/>
            </a:solidFill>
            <a:round/>
            <a:headEnd/>
            <a:tailEnd/>
          </a:ln>
          <a:effectLst/>
        </p:spPr>
        <p:txBody>
          <a:bodyPr/>
          <a:lstStyle/>
          <a:p>
            <a:endParaRPr lang="en-US"/>
          </a:p>
        </p:txBody>
      </p:sp>
      <p:sp>
        <p:nvSpPr>
          <p:cNvPr id="1142797" name="Line 13"/>
          <p:cNvSpPr>
            <a:spLocks noChangeShapeType="1"/>
          </p:cNvSpPr>
          <p:nvPr/>
        </p:nvSpPr>
        <p:spPr bwMode="auto">
          <a:xfrm>
            <a:off x="2243138" y="952500"/>
            <a:ext cx="1311275" cy="0"/>
          </a:xfrm>
          <a:prstGeom prst="line">
            <a:avLst/>
          </a:prstGeom>
          <a:noFill/>
          <a:ln w="28575">
            <a:solidFill>
              <a:schemeClr val="tx1"/>
            </a:solidFill>
            <a:round/>
            <a:headEnd/>
            <a:tailEnd/>
          </a:ln>
          <a:effectLst/>
        </p:spPr>
        <p:txBody>
          <a:bodyPr/>
          <a:lstStyle/>
          <a:p>
            <a:endParaRPr lang="en-US"/>
          </a:p>
        </p:txBody>
      </p:sp>
      <p:sp>
        <p:nvSpPr>
          <p:cNvPr id="1142798" name="Line 14"/>
          <p:cNvSpPr>
            <a:spLocks noChangeShapeType="1"/>
          </p:cNvSpPr>
          <p:nvPr/>
        </p:nvSpPr>
        <p:spPr bwMode="auto">
          <a:xfrm>
            <a:off x="3724275" y="962025"/>
            <a:ext cx="941388" cy="0"/>
          </a:xfrm>
          <a:prstGeom prst="line">
            <a:avLst/>
          </a:prstGeom>
          <a:noFill/>
          <a:ln w="28575">
            <a:solidFill>
              <a:schemeClr val="tx1"/>
            </a:solidFill>
            <a:round/>
            <a:headEnd/>
            <a:tailEnd/>
          </a:ln>
          <a:effectLst/>
        </p:spPr>
        <p:txBody>
          <a:bodyPr/>
          <a:lstStyle/>
          <a:p>
            <a:endParaRPr lang="en-US"/>
          </a:p>
        </p:txBody>
      </p:sp>
      <p:sp>
        <p:nvSpPr>
          <p:cNvPr id="1142799" name="Line 15"/>
          <p:cNvSpPr>
            <a:spLocks noChangeShapeType="1"/>
          </p:cNvSpPr>
          <p:nvPr/>
        </p:nvSpPr>
        <p:spPr bwMode="auto">
          <a:xfrm>
            <a:off x="4835525" y="952500"/>
            <a:ext cx="3432175" cy="0"/>
          </a:xfrm>
          <a:prstGeom prst="line">
            <a:avLst/>
          </a:prstGeom>
          <a:noFill/>
          <a:ln w="28575">
            <a:solidFill>
              <a:schemeClr val="tx1"/>
            </a:solidFill>
            <a:round/>
            <a:headEnd/>
            <a:tailEnd/>
          </a:ln>
          <a:effectLst/>
        </p:spPr>
        <p:txBody>
          <a:bodyPr/>
          <a:lstStyle/>
          <a:p>
            <a:endParaRPr lang="en-US"/>
          </a:p>
        </p:txBody>
      </p:sp>
      <p:sp>
        <p:nvSpPr>
          <p:cNvPr id="1142800" name="Text Box 16"/>
          <p:cNvSpPr txBox="1">
            <a:spLocks noChangeArrowheads="1"/>
          </p:cNvSpPr>
          <p:nvPr/>
        </p:nvSpPr>
        <p:spPr bwMode="auto">
          <a:xfrm>
            <a:off x="1114425" y="1346200"/>
            <a:ext cx="522288" cy="396875"/>
          </a:xfrm>
          <a:prstGeom prst="rect">
            <a:avLst/>
          </a:prstGeom>
          <a:noFill/>
          <a:ln w="9525">
            <a:noFill/>
            <a:miter lim="800000"/>
            <a:headEnd/>
            <a:tailEnd/>
          </a:ln>
          <a:effectLst/>
        </p:spPr>
        <p:txBody>
          <a:bodyPr wrap="none">
            <a:spAutoFit/>
          </a:bodyPr>
          <a:lstStyle/>
          <a:p>
            <a:r>
              <a:rPr lang="en-US" sz="2000"/>
              <a:t>s,p</a:t>
            </a:r>
          </a:p>
        </p:txBody>
      </p:sp>
      <p:sp>
        <p:nvSpPr>
          <p:cNvPr id="1142801" name="Text Box 17"/>
          <p:cNvSpPr txBox="1">
            <a:spLocks noChangeArrowheads="1"/>
          </p:cNvSpPr>
          <p:nvPr/>
        </p:nvSpPr>
        <p:spPr bwMode="auto">
          <a:xfrm>
            <a:off x="993775" y="2290763"/>
            <a:ext cx="733425" cy="396875"/>
          </a:xfrm>
          <a:prstGeom prst="rect">
            <a:avLst/>
          </a:prstGeom>
          <a:noFill/>
          <a:ln w="9525">
            <a:noFill/>
            <a:miter lim="800000"/>
            <a:headEnd/>
            <a:tailEnd/>
          </a:ln>
          <a:effectLst/>
        </p:spPr>
        <p:txBody>
          <a:bodyPr wrap="none">
            <a:spAutoFit/>
          </a:bodyPr>
          <a:lstStyle/>
          <a:p>
            <a:r>
              <a:rPr lang="en-US" sz="2000"/>
              <a:t>s,p,p</a:t>
            </a:r>
          </a:p>
        </p:txBody>
      </p:sp>
      <p:sp>
        <p:nvSpPr>
          <p:cNvPr id="1142802" name="Text Box 18"/>
          <p:cNvSpPr txBox="1">
            <a:spLocks noChangeArrowheads="1"/>
          </p:cNvSpPr>
          <p:nvPr/>
        </p:nvSpPr>
        <p:spPr bwMode="auto">
          <a:xfrm>
            <a:off x="884238" y="3414713"/>
            <a:ext cx="944562" cy="396875"/>
          </a:xfrm>
          <a:prstGeom prst="rect">
            <a:avLst/>
          </a:prstGeom>
          <a:noFill/>
          <a:ln w="9525">
            <a:noFill/>
            <a:miter lim="800000"/>
            <a:headEnd/>
            <a:tailEnd/>
          </a:ln>
          <a:effectLst/>
        </p:spPr>
        <p:txBody>
          <a:bodyPr wrap="none">
            <a:spAutoFit/>
          </a:bodyPr>
          <a:lstStyle/>
          <a:p>
            <a:r>
              <a:rPr lang="en-US" sz="2000"/>
              <a:t>s,p,p,p</a:t>
            </a:r>
          </a:p>
        </p:txBody>
      </p:sp>
      <p:sp>
        <p:nvSpPr>
          <p:cNvPr id="1142803" name="Text Box 19"/>
          <p:cNvSpPr txBox="1">
            <a:spLocks noChangeArrowheads="1"/>
          </p:cNvSpPr>
          <p:nvPr/>
        </p:nvSpPr>
        <p:spPr bwMode="auto">
          <a:xfrm>
            <a:off x="779463" y="4451350"/>
            <a:ext cx="1155700" cy="396875"/>
          </a:xfrm>
          <a:prstGeom prst="rect">
            <a:avLst/>
          </a:prstGeom>
          <a:noFill/>
          <a:ln w="9525">
            <a:noFill/>
            <a:miter lim="800000"/>
            <a:headEnd/>
            <a:tailEnd/>
          </a:ln>
          <a:effectLst/>
        </p:spPr>
        <p:txBody>
          <a:bodyPr wrap="none">
            <a:spAutoFit/>
          </a:bodyPr>
          <a:lstStyle/>
          <a:p>
            <a:r>
              <a:rPr lang="en-US" sz="2000"/>
              <a:t>s,p,p,p,d</a:t>
            </a:r>
          </a:p>
        </p:txBody>
      </p:sp>
      <p:sp>
        <p:nvSpPr>
          <p:cNvPr id="1142804" name="Text Box 20"/>
          <p:cNvSpPr txBox="1">
            <a:spLocks noChangeArrowheads="1"/>
          </p:cNvSpPr>
          <p:nvPr/>
        </p:nvSpPr>
        <p:spPr bwMode="auto">
          <a:xfrm>
            <a:off x="676275" y="6092825"/>
            <a:ext cx="1366838" cy="396875"/>
          </a:xfrm>
          <a:prstGeom prst="rect">
            <a:avLst/>
          </a:prstGeom>
          <a:noFill/>
          <a:ln w="9525">
            <a:noFill/>
            <a:miter lim="800000"/>
            <a:headEnd/>
            <a:tailEnd/>
          </a:ln>
          <a:effectLst/>
        </p:spPr>
        <p:txBody>
          <a:bodyPr wrap="none">
            <a:spAutoFit/>
          </a:bodyPr>
          <a:lstStyle/>
          <a:p>
            <a:r>
              <a:rPr lang="en-US" sz="2000"/>
              <a:t>s,p,p,p,d,d</a:t>
            </a:r>
          </a:p>
        </p:txBody>
      </p:sp>
      <p:sp>
        <p:nvSpPr>
          <p:cNvPr id="1142805" name="Text Box 21"/>
          <p:cNvSpPr txBox="1">
            <a:spLocks noChangeArrowheads="1"/>
          </p:cNvSpPr>
          <p:nvPr/>
        </p:nvSpPr>
        <p:spPr bwMode="auto">
          <a:xfrm>
            <a:off x="2774950" y="1358900"/>
            <a:ext cx="452438" cy="396875"/>
          </a:xfrm>
          <a:prstGeom prst="rect">
            <a:avLst/>
          </a:prstGeom>
          <a:noFill/>
          <a:ln w="9525">
            <a:noFill/>
            <a:miter lim="800000"/>
            <a:headEnd/>
            <a:tailEnd/>
          </a:ln>
          <a:effectLst/>
        </p:spPr>
        <p:txBody>
          <a:bodyPr wrap="none">
            <a:spAutoFit/>
          </a:bodyPr>
          <a:lstStyle/>
          <a:p>
            <a:r>
              <a:rPr lang="en-US" sz="2000"/>
              <a:t>sp</a:t>
            </a:r>
          </a:p>
        </p:txBody>
      </p:sp>
      <p:sp>
        <p:nvSpPr>
          <p:cNvPr id="1142806" name="Text Box 22"/>
          <p:cNvSpPr txBox="1">
            <a:spLocks noChangeArrowheads="1"/>
          </p:cNvSpPr>
          <p:nvPr/>
        </p:nvSpPr>
        <p:spPr bwMode="auto">
          <a:xfrm>
            <a:off x="2711450" y="2284413"/>
            <a:ext cx="544513" cy="396875"/>
          </a:xfrm>
          <a:prstGeom prst="rect">
            <a:avLst/>
          </a:prstGeom>
          <a:noFill/>
          <a:ln w="9525">
            <a:noFill/>
            <a:miter lim="800000"/>
            <a:headEnd/>
            <a:tailEnd/>
          </a:ln>
          <a:effectLst/>
        </p:spPr>
        <p:txBody>
          <a:bodyPr wrap="none">
            <a:spAutoFit/>
          </a:bodyPr>
          <a:lstStyle/>
          <a:p>
            <a:r>
              <a:rPr lang="en-US" sz="2000"/>
              <a:t>sp</a:t>
            </a:r>
            <a:r>
              <a:rPr lang="en-US" sz="2000" baseline="30000"/>
              <a:t>2</a:t>
            </a:r>
          </a:p>
        </p:txBody>
      </p:sp>
      <p:sp>
        <p:nvSpPr>
          <p:cNvPr id="1142807" name="Text Box 23"/>
          <p:cNvSpPr txBox="1">
            <a:spLocks noChangeArrowheads="1"/>
          </p:cNvSpPr>
          <p:nvPr/>
        </p:nvSpPr>
        <p:spPr bwMode="auto">
          <a:xfrm>
            <a:off x="2703513" y="3427413"/>
            <a:ext cx="544512" cy="396875"/>
          </a:xfrm>
          <a:prstGeom prst="rect">
            <a:avLst/>
          </a:prstGeom>
          <a:noFill/>
          <a:ln w="9525">
            <a:noFill/>
            <a:miter lim="800000"/>
            <a:headEnd/>
            <a:tailEnd/>
          </a:ln>
          <a:effectLst/>
        </p:spPr>
        <p:txBody>
          <a:bodyPr wrap="none">
            <a:spAutoFit/>
          </a:bodyPr>
          <a:lstStyle/>
          <a:p>
            <a:r>
              <a:rPr lang="en-US" sz="2000"/>
              <a:t>sp</a:t>
            </a:r>
            <a:r>
              <a:rPr lang="en-US" sz="2000" baseline="30000"/>
              <a:t>3</a:t>
            </a:r>
          </a:p>
        </p:txBody>
      </p:sp>
      <p:sp>
        <p:nvSpPr>
          <p:cNvPr id="1142808" name="Text Box 24"/>
          <p:cNvSpPr txBox="1">
            <a:spLocks noChangeArrowheads="1"/>
          </p:cNvSpPr>
          <p:nvPr/>
        </p:nvSpPr>
        <p:spPr bwMode="auto">
          <a:xfrm>
            <a:off x="2636838" y="4445000"/>
            <a:ext cx="685800" cy="396875"/>
          </a:xfrm>
          <a:prstGeom prst="rect">
            <a:avLst/>
          </a:prstGeom>
          <a:noFill/>
          <a:ln w="9525">
            <a:noFill/>
            <a:miter lim="800000"/>
            <a:headEnd/>
            <a:tailEnd/>
          </a:ln>
          <a:effectLst/>
        </p:spPr>
        <p:txBody>
          <a:bodyPr wrap="none">
            <a:spAutoFit/>
          </a:bodyPr>
          <a:lstStyle/>
          <a:p>
            <a:r>
              <a:rPr lang="en-US" sz="2000"/>
              <a:t>sp</a:t>
            </a:r>
            <a:r>
              <a:rPr lang="en-US" sz="2000" baseline="30000"/>
              <a:t>3</a:t>
            </a:r>
            <a:r>
              <a:rPr lang="en-US" sz="2000"/>
              <a:t>d</a:t>
            </a:r>
          </a:p>
        </p:txBody>
      </p:sp>
      <p:sp>
        <p:nvSpPr>
          <p:cNvPr id="1142809" name="Text Box 25"/>
          <p:cNvSpPr txBox="1">
            <a:spLocks noChangeArrowheads="1"/>
          </p:cNvSpPr>
          <p:nvPr/>
        </p:nvSpPr>
        <p:spPr bwMode="auto">
          <a:xfrm>
            <a:off x="2562225" y="6084888"/>
            <a:ext cx="777875" cy="396875"/>
          </a:xfrm>
          <a:prstGeom prst="rect">
            <a:avLst/>
          </a:prstGeom>
          <a:noFill/>
          <a:ln w="9525">
            <a:noFill/>
            <a:miter lim="800000"/>
            <a:headEnd/>
            <a:tailEnd/>
          </a:ln>
          <a:effectLst/>
        </p:spPr>
        <p:txBody>
          <a:bodyPr wrap="none">
            <a:spAutoFit/>
          </a:bodyPr>
          <a:lstStyle/>
          <a:p>
            <a:r>
              <a:rPr lang="en-US" sz="2000"/>
              <a:t>sp</a:t>
            </a:r>
            <a:r>
              <a:rPr lang="en-US" sz="2000" baseline="30000"/>
              <a:t>3</a:t>
            </a:r>
            <a:r>
              <a:rPr lang="en-US" sz="2000"/>
              <a:t>d</a:t>
            </a:r>
            <a:r>
              <a:rPr lang="en-US" sz="2000" baseline="30000"/>
              <a:t>2</a:t>
            </a:r>
          </a:p>
        </p:txBody>
      </p:sp>
      <p:sp>
        <p:nvSpPr>
          <p:cNvPr id="1142810" name="Text Box 26"/>
          <p:cNvSpPr txBox="1">
            <a:spLocks noChangeArrowheads="1"/>
          </p:cNvSpPr>
          <p:nvPr/>
        </p:nvSpPr>
        <p:spPr bwMode="auto">
          <a:xfrm>
            <a:off x="4022725" y="1371600"/>
            <a:ext cx="325438" cy="396875"/>
          </a:xfrm>
          <a:prstGeom prst="rect">
            <a:avLst/>
          </a:prstGeom>
          <a:noFill/>
          <a:ln w="9525">
            <a:noFill/>
            <a:miter lim="800000"/>
            <a:headEnd/>
            <a:tailEnd/>
          </a:ln>
          <a:effectLst/>
        </p:spPr>
        <p:txBody>
          <a:bodyPr wrap="none">
            <a:spAutoFit/>
          </a:bodyPr>
          <a:lstStyle/>
          <a:p>
            <a:r>
              <a:rPr lang="en-US" sz="2000"/>
              <a:t>2</a:t>
            </a:r>
            <a:endParaRPr lang="en-US" sz="2000" baseline="30000"/>
          </a:p>
        </p:txBody>
      </p:sp>
      <p:sp>
        <p:nvSpPr>
          <p:cNvPr id="1142811" name="Text Box 27"/>
          <p:cNvSpPr txBox="1">
            <a:spLocks noChangeArrowheads="1"/>
          </p:cNvSpPr>
          <p:nvPr/>
        </p:nvSpPr>
        <p:spPr bwMode="auto">
          <a:xfrm>
            <a:off x="4024313" y="2325688"/>
            <a:ext cx="325437" cy="396875"/>
          </a:xfrm>
          <a:prstGeom prst="rect">
            <a:avLst/>
          </a:prstGeom>
          <a:noFill/>
          <a:ln w="9525">
            <a:noFill/>
            <a:miter lim="800000"/>
            <a:headEnd/>
            <a:tailEnd/>
          </a:ln>
          <a:effectLst/>
        </p:spPr>
        <p:txBody>
          <a:bodyPr wrap="none">
            <a:spAutoFit/>
          </a:bodyPr>
          <a:lstStyle/>
          <a:p>
            <a:r>
              <a:rPr lang="en-US" sz="2000"/>
              <a:t>3</a:t>
            </a:r>
            <a:endParaRPr lang="en-US" sz="2000" baseline="30000"/>
          </a:p>
        </p:txBody>
      </p:sp>
      <p:sp>
        <p:nvSpPr>
          <p:cNvPr id="1142812" name="Text Box 28"/>
          <p:cNvSpPr txBox="1">
            <a:spLocks noChangeArrowheads="1"/>
          </p:cNvSpPr>
          <p:nvPr/>
        </p:nvSpPr>
        <p:spPr bwMode="auto">
          <a:xfrm>
            <a:off x="4033838" y="3467100"/>
            <a:ext cx="325437" cy="396875"/>
          </a:xfrm>
          <a:prstGeom prst="rect">
            <a:avLst/>
          </a:prstGeom>
          <a:noFill/>
          <a:ln w="9525">
            <a:noFill/>
            <a:miter lim="800000"/>
            <a:headEnd/>
            <a:tailEnd/>
          </a:ln>
          <a:effectLst/>
        </p:spPr>
        <p:txBody>
          <a:bodyPr wrap="none">
            <a:spAutoFit/>
          </a:bodyPr>
          <a:lstStyle/>
          <a:p>
            <a:r>
              <a:rPr lang="en-US" sz="2000"/>
              <a:t>4</a:t>
            </a:r>
            <a:endParaRPr lang="en-US" sz="2000" baseline="30000"/>
          </a:p>
        </p:txBody>
      </p:sp>
      <p:sp>
        <p:nvSpPr>
          <p:cNvPr id="1142813" name="Text Box 29"/>
          <p:cNvSpPr txBox="1">
            <a:spLocks noChangeArrowheads="1"/>
          </p:cNvSpPr>
          <p:nvPr/>
        </p:nvSpPr>
        <p:spPr bwMode="auto">
          <a:xfrm>
            <a:off x="4014788" y="4503738"/>
            <a:ext cx="325437" cy="396875"/>
          </a:xfrm>
          <a:prstGeom prst="rect">
            <a:avLst/>
          </a:prstGeom>
          <a:noFill/>
          <a:ln w="9525">
            <a:noFill/>
            <a:miter lim="800000"/>
            <a:headEnd/>
            <a:tailEnd/>
          </a:ln>
          <a:effectLst/>
        </p:spPr>
        <p:txBody>
          <a:bodyPr wrap="none">
            <a:spAutoFit/>
          </a:bodyPr>
          <a:lstStyle/>
          <a:p>
            <a:r>
              <a:rPr lang="en-US" sz="2000"/>
              <a:t>5</a:t>
            </a:r>
            <a:endParaRPr lang="en-US" sz="2000" baseline="30000"/>
          </a:p>
        </p:txBody>
      </p:sp>
      <p:sp>
        <p:nvSpPr>
          <p:cNvPr id="1142814" name="Text Box 30"/>
          <p:cNvSpPr txBox="1">
            <a:spLocks noChangeArrowheads="1"/>
          </p:cNvSpPr>
          <p:nvPr/>
        </p:nvSpPr>
        <p:spPr bwMode="auto">
          <a:xfrm>
            <a:off x="4033838" y="6096000"/>
            <a:ext cx="325437" cy="396875"/>
          </a:xfrm>
          <a:prstGeom prst="rect">
            <a:avLst/>
          </a:prstGeom>
          <a:noFill/>
          <a:ln w="9525">
            <a:noFill/>
            <a:miter lim="800000"/>
            <a:headEnd/>
            <a:tailEnd/>
          </a:ln>
          <a:effectLst/>
        </p:spPr>
        <p:txBody>
          <a:bodyPr wrap="none">
            <a:spAutoFit/>
          </a:bodyPr>
          <a:lstStyle/>
          <a:p>
            <a:r>
              <a:rPr lang="en-US" sz="2000"/>
              <a:t>6</a:t>
            </a:r>
            <a:endParaRPr lang="en-US" sz="2000" baseline="30000"/>
          </a:p>
        </p:txBody>
      </p:sp>
      <p:sp>
        <p:nvSpPr>
          <p:cNvPr id="1142815" name="Text Box 31"/>
          <p:cNvSpPr txBox="1">
            <a:spLocks noChangeArrowheads="1"/>
          </p:cNvSpPr>
          <p:nvPr/>
        </p:nvSpPr>
        <p:spPr bwMode="auto">
          <a:xfrm>
            <a:off x="5070475" y="1354138"/>
            <a:ext cx="890588" cy="396875"/>
          </a:xfrm>
          <a:prstGeom prst="rect">
            <a:avLst/>
          </a:prstGeom>
          <a:noFill/>
          <a:ln w="9525">
            <a:noFill/>
            <a:miter lim="800000"/>
            <a:headEnd/>
            <a:tailEnd/>
          </a:ln>
          <a:effectLst/>
        </p:spPr>
        <p:txBody>
          <a:bodyPr wrap="none">
            <a:spAutoFit/>
          </a:bodyPr>
          <a:lstStyle/>
          <a:p>
            <a:r>
              <a:rPr lang="en-US" sz="2000"/>
              <a:t>Linear</a:t>
            </a:r>
            <a:endParaRPr lang="en-US" sz="2000" baseline="30000"/>
          </a:p>
        </p:txBody>
      </p:sp>
      <p:sp>
        <p:nvSpPr>
          <p:cNvPr id="1142816" name="Text Box 32"/>
          <p:cNvSpPr txBox="1">
            <a:spLocks noChangeArrowheads="1"/>
          </p:cNvSpPr>
          <p:nvPr/>
        </p:nvSpPr>
        <p:spPr bwMode="auto">
          <a:xfrm>
            <a:off x="5070475" y="2287588"/>
            <a:ext cx="1908175" cy="396875"/>
          </a:xfrm>
          <a:prstGeom prst="rect">
            <a:avLst/>
          </a:prstGeom>
          <a:noFill/>
          <a:ln w="9525">
            <a:noFill/>
            <a:miter lim="800000"/>
            <a:headEnd/>
            <a:tailEnd/>
          </a:ln>
          <a:effectLst/>
        </p:spPr>
        <p:txBody>
          <a:bodyPr wrap="none">
            <a:spAutoFit/>
          </a:bodyPr>
          <a:lstStyle/>
          <a:p>
            <a:r>
              <a:rPr lang="en-US" sz="2000"/>
              <a:t>Trigonal Planar</a:t>
            </a:r>
            <a:endParaRPr lang="en-US" sz="2000" baseline="30000"/>
          </a:p>
        </p:txBody>
      </p:sp>
      <p:sp>
        <p:nvSpPr>
          <p:cNvPr id="1142817" name="Text Box 33"/>
          <p:cNvSpPr txBox="1">
            <a:spLocks noChangeArrowheads="1"/>
          </p:cNvSpPr>
          <p:nvPr/>
        </p:nvSpPr>
        <p:spPr bwMode="auto">
          <a:xfrm>
            <a:off x="5051425" y="3419475"/>
            <a:ext cx="1482725" cy="396875"/>
          </a:xfrm>
          <a:prstGeom prst="rect">
            <a:avLst/>
          </a:prstGeom>
          <a:noFill/>
          <a:ln w="9525">
            <a:noFill/>
            <a:miter lim="800000"/>
            <a:headEnd/>
            <a:tailEnd/>
          </a:ln>
          <a:effectLst/>
        </p:spPr>
        <p:txBody>
          <a:bodyPr wrap="none">
            <a:spAutoFit/>
          </a:bodyPr>
          <a:lstStyle/>
          <a:p>
            <a:r>
              <a:rPr lang="en-US" sz="2000"/>
              <a:t>Tetrahedral</a:t>
            </a:r>
            <a:endParaRPr lang="en-US" sz="2000" baseline="30000"/>
          </a:p>
        </p:txBody>
      </p:sp>
      <p:sp>
        <p:nvSpPr>
          <p:cNvPr id="1142818" name="Text Box 34"/>
          <p:cNvSpPr txBox="1">
            <a:spLocks noChangeArrowheads="1"/>
          </p:cNvSpPr>
          <p:nvPr/>
        </p:nvSpPr>
        <p:spPr bwMode="auto">
          <a:xfrm>
            <a:off x="5070475" y="4425950"/>
            <a:ext cx="1512888" cy="701675"/>
          </a:xfrm>
          <a:prstGeom prst="rect">
            <a:avLst/>
          </a:prstGeom>
          <a:noFill/>
          <a:ln w="9525">
            <a:noFill/>
            <a:miter lim="800000"/>
            <a:headEnd/>
            <a:tailEnd/>
          </a:ln>
          <a:effectLst/>
        </p:spPr>
        <p:txBody>
          <a:bodyPr wrap="none">
            <a:spAutoFit/>
          </a:bodyPr>
          <a:lstStyle/>
          <a:p>
            <a:r>
              <a:rPr lang="en-US" sz="2000"/>
              <a:t>Trigonal</a:t>
            </a:r>
          </a:p>
          <a:p>
            <a:r>
              <a:rPr lang="en-US" sz="2000"/>
              <a:t>Bipyramidal</a:t>
            </a:r>
            <a:endParaRPr lang="en-US" sz="2000" baseline="30000"/>
          </a:p>
        </p:txBody>
      </p:sp>
      <p:sp>
        <p:nvSpPr>
          <p:cNvPr id="1142819" name="Text Box 35"/>
          <p:cNvSpPr txBox="1">
            <a:spLocks noChangeArrowheads="1"/>
          </p:cNvSpPr>
          <p:nvPr/>
        </p:nvSpPr>
        <p:spPr bwMode="auto">
          <a:xfrm>
            <a:off x="5051425" y="6096000"/>
            <a:ext cx="1425575" cy="396875"/>
          </a:xfrm>
          <a:prstGeom prst="rect">
            <a:avLst/>
          </a:prstGeom>
          <a:noFill/>
          <a:ln w="9525">
            <a:noFill/>
            <a:miter lim="800000"/>
            <a:headEnd/>
            <a:tailEnd/>
          </a:ln>
          <a:effectLst/>
        </p:spPr>
        <p:txBody>
          <a:bodyPr wrap="none">
            <a:spAutoFit/>
          </a:bodyPr>
          <a:lstStyle/>
          <a:p>
            <a:r>
              <a:rPr lang="en-US" sz="2000"/>
              <a:t>Octahedral</a:t>
            </a:r>
            <a:endParaRPr lang="en-US" sz="2000" baseline="30000"/>
          </a:p>
        </p:txBody>
      </p:sp>
      <p:pic>
        <p:nvPicPr>
          <p:cNvPr id="1142820" name="Picture 36"/>
          <p:cNvPicPr>
            <a:picLocks noChangeAspect="1" noChangeArrowheads="1"/>
          </p:cNvPicPr>
          <p:nvPr/>
        </p:nvPicPr>
        <p:blipFill>
          <a:blip r:embed="rId3" cstate="print"/>
          <a:srcRect l="65793" t="24844" r="18971" b="66597"/>
          <a:stretch>
            <a:fillRect/>
          </a:stretch>
        </p:blipFill>
        <p:spPr bwMode="auto">
          <a:xfrm>
            <a:off x="6326188" y="1049338"/>
            <a:ext cx="1741487" cy="785812"/>
          </a:xfrm>
          <a:prstGeom prst="rect">
            <a:avLst/>
          </a:prstGeom>
          <a:noFill/>
          <a:ln w="9525">
            <a:noFill/>
            <a:miter lim="800000"/>
            <a:headEnd/>
            <a:tailEnd/>
          </a:ln>
          <a:effectLst/>
        </p:spPr>
      </p:pic>
      <p:pic>
        <p:nvPicPr>
          <p:cNvPr id="1142821" name="Picture 37"/>
          <p:cNvPicPr>
            <a:picLocks noChangeAspect="1" noChangeArrowheads="1"/>
          </p:cNvPicPr>
          <p:nvPr/>
        </p:nvPicPr>
        <p:blipFill>
          <a:blip r:embed="rId3" cstate="print"/>
          <a:srcRect l="70570" t="34285" r="16847" b="54218"/>
          <a:stretch>
            <a:fillRect/>
          </a:stretch>
        </p:blipFill>
        <p:spPr bwMode="auto">
          <a:xfrm>
            <a:off x="6891338" y="1914525"/>
            <a:ext cx="1438275" cy="1055688"/>
          </a:xfrm>
          <a:prstGeom prst="rect">
            <a:avLst/>
          </a:prstGeom>
          <a:noFill/>
          <a:ln w="9525">
            <a:noFill/>
            <a:miter lim="800000"/>
            <a:headEnd/>
            <a:tailEnd/>
          </a:ln>
          <a:effectLst/>
        </p:spPr>
      </p:pic>
      <p:pic>
        <p:nvPicPr>
          <p:cNvPr id="1142822" name="Picture 38"/>
          <p:cNvPicPr>
            <a:picLocks noChangeAspect="1" noChangeArrowheads="1"/>
          </p:cNvPicPr>
          <p:nvPr/>
        </p:nvPicPr>
        <p:blipFill>
          <a:blip r:embed="rId3" cstate="print"/>
          <a:srcRect l="69182" t="46092" r="16750" b="42012"/>
          <a:stretch>
            <a:fillRect/>
          </a:stretch>
        </p:blipFill>
        <p:spPr bwMode="auto">
          <a:xfrm>
            <a:off x="6711950" y="3008313"/>
            <a:ext cx="1608138" cy="1092200"/>
          </a:xfrm>
          <a:prstGeom prst="rect">
            <a:avLst/>
          </a:prstGeom>
          <a:noFill/>
          <a:ln w="9525">
            <a:noFill/>
            <a:miter lim="800000"/>
            <a:headEnd/>
            <a:tailEnd/>
          </a:ln>
          <a:effectLst/>
        </p:spPr>
      </p:pic>
      <p:pic>
        <p:nvPicPr>
          <p:cNvPr id="1142824" name="Picture 40"/>
          <p:cNvPicPr>
            <a:picLocks noChangeAspect="1" noChangeArrowheads="1"/>
          </p:cNvPicPr>
          <p:nvPr/>
        </p:nvPicPr>
        <p:blipFill>
          <a:blip r:embed="rId3" cstate="print"/>
          <a:srcRect l="68028" t="58611" r="20471" b="27731"/>
          <a:stretch>
            <a:fillRect/>
          </a:stretch>
        </p:blipFill>
        <p:spPr bwMode="auto">
          <a:xfrm>
            <a:off x="6591300" y="4151313"/>
            <a:ext cx="1314450" cy="1254125"/>
          </a:xfrm>
          <a:prstGeom prst="rect">
            <a:avLst/>
          </a:prstGeom>
          <a:noFill/>
          <a:ln w="9525">
            <a:noFill/>
            <a:miter lim="800000"/>
            <a:headEnd/>
            <a:tailEnd/>
          </a:ln>
          <a:effectLst/>
        </p:spPr>
      </p:pic>
      <p:pic>
        <p:nvPicPr>
          <p:cNvPr id="1142823" name="Picture 39"/>
          <p:cNvPicPr>
            <a:picLocks noChangeAspect="1" noChangeArrowheads="1"/>
          </p:cNvPicPr>
          <p:nvPr/>
        </p:nvPicPr>
        <p:blipFill>
          <a:blip r:embed="rId3" cstate="print"/>
          <a:srcRect l="68028" t="74620" r="21457" b="13260"/>
          <a:stretch>
            <a:fillRect/>
          </a:stretch>
        </p:blipFill>
        <p:spPr bwMode="auto">
          <a:xfrm>
            <a:off x="6583363" y="5618163"/>
            <a:ext cx="1201737" cy="1112837"/>
          </a:xfrm>
          <a:prstGeom prst="rect">
            <a:avLst/>
          </a:prstGeom>
          <a:noFill/>
          <a:ln w="9525">
            <a:noFill/>
            <a:miter lim="800000"/>
            <a:headEnd/>
            <a:tailEnd/>
          </a:ln>
          <a:effectLst/>
        </p:spPr>
      </p:pic>
      <p:sp>
        <p:nvSpPr>
          <p:cNvPr id="1142825" name="Text Box 41"/>
          <p:cNvSpPr txBox="1">
            <a:spLocks noChangeArrowheads="1"/>
          </p:cNvSpPr>
          <p:nvPr/>
        </p:nvSpPr>
        <p:spPr bwMode="auto">
          <a:xfrm>
            <a:off x="-26988" y="6624638"/>
            <a:ext cx="2216151" cy="214312"/>
          </a:xfrm>
          <a:prstGeom prst="rect">
            <a:avLst/>
          </a:prstGeom>
          <a:noFill/>
          <a:ln w="9525">
            <a:noFill/>
            <a:miter lim="800000"/>
            <a:headEnd/>
            <a:tailEnd/>
          </a:ln>
          <a:effectLst/>
        </p:spPr>
        <p:txBody>
          <a:bodyPr wrap="none">
            <a:spAutoFit/>
          </a:bodyPr>
          <a:lstStyle/>
          <a:p>
            <a:r>
              <a:rPr lang="en-US" sz="800">
                <a:hlinkClick r:id="rId4" tooltip="External Link - H Y B R I D I Z A T I O N   by Chang"/>
              </a:rPr>
              <a:t>Hybridization Animation, by Raymond Chang</a:t>
            </a:r>
            <a:endParaRPr lang="en-US" sz="80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5860" name="Picture 4"/>
          <p:cNvPicPr>
            <a:picLocks noChangeAspect="1" noChangeArrowheads="1"/>
          </p:cNvPicPr>
          <p:nvPr/>
        </p:nvPicPr>
        <p:blipFill>
          <a:blip r:embed="rId3" cstate="print"/>
          <a:srcRect l="16583" t="15733" r="16695" b="25191"/>
          <a:stretch>
            <a:fillRect/>
          </a:stretch>
        </p:blipFill>
        <p:spPr bwMode="auto">
          <a:xfrm>
            <a:off x="900113" y="674688"/>
            <a:ext cx="7626350" cy="5424487"/>
          </a:xfrm>
          <a:prstGeom prst="rect">
            <a:avLst/>
          </a:prstGeom>
          <a:noFill/>
          <a:ln w="9525">
            <a:noFill/>
            <a:miter lim="800000"/>
            <a:headEnd/>
            <a:tailEnd/>
          </a:ln>
          <a:effectLst/>
        </p:spPr>
      </p:pic>
      <p:sp>
        <p:nvSpPr>
          <p:cNvPr id="1145861" name="Text Box 5"/>
          <p:cNvSpPr txBox="1">
            <a:spLocks noChangeArrowheads="1"/>
          </p:cNvSpPr>
          <p:nvPr/>
        </p:nvSpPr>
        <p:spPr bwMode="auto">
          <a:xfrm>
            <a:off x="-26988" y="6624638"/>
            <a:ext cx="2216151" cy="214312"/>
          </a:xfrm>
          <a:prstGeom prst="rect">
            <a:avLst/>
          </a:prstGeom>
          <a:noFill/>
          <a:ln w="9525">
            <a:noFill/>
            <a:miter lim="800000"/>
            <a:headEnd/>
            <a:tailEnd/>
          </a:ln>
          <a:effectLst/>
        </p:spPr>
        <p:txBody>
          <a:bodyPr wrap="none">
            <a:spAutoFit/>
          </a:bodyPr>
          <a:lstStyle/>
          <a:p>
            <a:r>
              <a:rPr lang="en-US" sz="800">
                <a:hlinkClick r:id="rId4" tooltip="External Link - H Y B R I D I Z A T I O N   by Chang"/>
              </a:rPr>
              <a:t>Hybridization Animation, by Raymond Chang</a:t>
            </a:r>
            <a:endParaRPr lang="en-US" sz="80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2"/>
          <p:cNvSpPr>
            <a:spLocks noGrp="1" noChangeArrowheads="1"/>
          </p:cNvSpPr>
          <p:nvPr>
            <p:ph type="title"/>
          </p:nvPr>
        </p:nvSpPr>
        <p:spPr/>
        <p:txBody>
          <a:bodyPr/>
          <a:lstStyle/>
          <a:p>
            <a:r>
              <a:rPr lang="en-US"/>
              <a:t>Bonding</a:t>
            </a:r>
          </a:p>
        </p:txBody>
      </p:sp>
      <p:sp>
        <p:nvSpPr>
          <p:cNvPr id="859139" name="Rectangle 3"/>
          <p:cNvSpPr>
            <a:spLocks noGrp="1" noChangeArrowheads="1"/>
          </p:cNvSpPr>
          <p:nvPr>
            <p:ph type="body" idx="1"/>
          </p:nvPr>
        </p:nvSpPr>
        <p:spPr/>
        <p:txBody>
          <a:bodyPr/>
          <a:lstStyle/>
          <a:p>
            <a:r>
              <a:rPr lang="en-US" sz="2800"/>
              <a:t>Single bonds</a:t>
            </a:r>
          </a:p>
          <a:p>
            <a:pPr lvl="1"/>
            <a:r>
              <a:rPr lang="en-US" sz="2400"/>
              <a:t>Overlap of bonding orbitals on bond axis</a:t>
            </a:r>
          </a:p>
          <a:p>
            <a:pPr lvl="1"/>
            <a:r>
              <a:rPr lang="en-US" sz="2400"/>
              <a:t>Termed “sigma” or </a:t>
            </a:r>
            <a:r>
              <a:rPr lang="el-GR" sz="2400"/>
              <a:t>σ</a:t>
            </a:r>
            <a:r>
              <a:rPr lang="en-US" sz="2400"/>
              <a:t> bonds</a:t>
            </a:r>
            <a:endParaRPr lang="el-GR" sz="2400"/>
          </a:p>
          <a:p>
            <a:r>
              <a:rPr lang="en-US" sz="2800"/>
              <a:t>Double bonds</a:t>
            </a:r>
          </a:p>
          <a:p>
            <a:pPr lvl="1"/>
            <a:r>
              <a:rPr lang="en-US" sz="2400"/>
              <a:t>Sharing of electrons between 2 p orbitals perpendicular to the bonding atoms</a:t>
            </a:r>
          </a:p>
          <a:p>
            <a:pPr lvl="1"/>
            <a:r>
              <a:rPr lang="en-US" sz="2400"/>
              <a:t> Termed “pi” or </a:t>
            </a:r>
            <a:r>
              <a:rPr lang="el-GR" sz="2400"/>
              <a:t>π</a:t>
            </a:r>
            <a:r>
              <a:rPr lang="en-US" sz="2400"/>
              <a:t> bonds</a:t>
            </a:r>
            <a:endParaRPr lang="el-GR" sz="2400"/>
          </a:p>
        </p:txBody>
      </p:sp>
      <p:grpSp>
        <p:nvGrpSpPr>
          <p:cNvPr id="859140" name="Group 4"/>
          <p:cNvGrpSpPr>
            <a:grpSpLocks/>
          </p:cNvGrpSpPr>
          <p:nvPr/>
        </p:nvGrpSpPr>
        <p:grpSpPr bwMode="auto">
          <a:xfrm>
            <a:off x="1676400" y="4876800"/>
            <a:ext cx="1406525" cy="1427163"/>
            <a:chOff x="960" y="3181"/>
            <a:chExt cx="886" cy="899"/>
          </a:xfrm>
        </p:grpSpPr>
        <p:pic>
          <p:nvPicPr>
            <p:cNvPr id="859141" name="Picture 5"/>
            <p:cNvPicPr>
              <a:picLocks noChangeAspect="1" noChangeArrowheads="1"/>
            </p:cNvPicPr>
            <p:nvPr/>
          </p:nvPicPr>
          <p:blipFill>
            <a:blip r:embed="rId3" cstate="print"/>
            <a:srcRect/>
            <a:stretch>
              <a:fillRect/>
            </a:stretch>
          </p:blipFill>
          <p:spPr bwMode="auto">
            <a:xfrm>
              <a:off x="960" y="3304"/>
              <a:ext cx="776" cy="776"/>
            </a:xfrm>
            <a:prstGeom prst="rect">
              <a:avLst/>
            </a:prstGeom>
            <a:noFill/>
            <a:ln w="9525">
              <a:noFill/>
              <a:miter lim="800000"/>
              <a:headEnd/>
              <a:tailEnd/>
            </a:ln>
            <a:effectLst/>
          </p:spPr>
        </p:pic>
        <p:sp>
          <p:nvSpPr>
            <p:cNvPr id="859142" name="Oval 6"/>
            <p:cNvSpPr>
              <a:spLocks noChangeArrowheads="1"/>
            </p:cNvSpPr>
            <p:nvPr/>
          </p:nvSpPr>
          <p:spPr bwMode="auto">
            <a:xfrm>
              <a:off x="1242" y="3206"/>
              <a:ext cx="230" cy="230"/>
            </a:xfrm>
            <a:prstGeom prst="ellipse">
              <a:avLst/>
            </a:prstGeom>
            <a:noFill/>
            <a:ln w="9525">
              <a:noFill/>
              <a:round/>
              <a:headEnd/>
              <a:tailEnd/>
            </a:ln>
            <a:effectLst/>
          </p:spPr>
          <p:txBody>
            <a:bodyPr wrap="none" anchor="ctr"/>
            <a:lstStyle/>
            <a:p>
              <a:pPr algn="ctr"/>
              <a:endParaRPr lang="en-US" b="1">
                <a:cs typeface="Arial" charset="0"/>
              </a:endParaRPr>
            </a:p>
          </p:txBody>
        </p:sp>
        <p:sp>
          <p:nvSpPr>
            <p:cNvPr id="859143" name="Oval 7"/>
            <p:cNvSpPr>
              <a:spLocks noChangeArrowheads="1"/>
            </p:cNvSpPr>
            <p:nvPr/>
          </p:nvSpPr>
          <p:spPr bwMode="auto">
            <a:xfrm>
              <a:off x="1616" y="3582"/>
              <a:ext cx="230" cy="230"/>
            </a:xfrm>
            <a:prstGeom prst="ellipse">
              <a:avLst/>
            </a:prstGeom>
            <a:noFill/>
            <a:ln w="9525">
              <a:noFill/>
              <a:round/>
              <a:headEnd/>
              <a:tailEnd/>
            </a:ln>
            <a:effectLst/>
          </p:spPr>
          <p:txBody>
            <a:bodyPr wrap="none" anchor="ctr"/>
            <a:lstStyle/>
            <a:p>
              <a:pPr algn="ctr"/>
              <a:endParaRPr lang="en-US" b="1">
                <a:cs typeface="Arial" charset="0"/>
              </a:endParaRPr>
            </a:p>
          </p:txBody>
        </p:sp>
        <p:sp>
          <p:nvSpPr>
            <p:cNvPr id="859144" name="Text Box 8"/>
            <p:cNvSpPr txBox="1">
              <a:spLocks noChangeArrowheads="1"/>
            </p:cNvSpPr>
            <p:nvPr/>
          </p:nvSpPr>
          <p:spPr bwMode="auto">
            <a:xfrm>
              <a:off x="1230" y="3792"/>
              <a:ext cx="284" cy="231"/>
            </a:xfrm>
            <a:prstGeom prst="rect">
              <a:avLst/>
            </a:prstGeom>
            <a:noFill/>
            <a:ln w="9525">
              <a:noFill/>
              <a:miter lim="800000"/>
              <a:headEnd/>
              <a:tailEnd/>
            </a:ln>
            <a:effectLst/>
          </p:spPr>
          <p:txBody>
            <a:bodyPr wrap="none">
              <a:spAutoFit/>
            </a:bodyPr>
            <a:lstStyle/>
            <a:p>
              <a:r>
                <a:rPr lang="en-US" b="1">
                  <a:cs typeface="Arial" charset="0"/>
                </a:rPr>
                <a:t>2p</a:t>
              </a:r>
            </a:p>
          </p:txBody>
        </p:sp>
        <p:sp>
          <p:nvSpPr>
            <p:cNvPr id="859145" name="Text Box 9"/>
            <p:cNvSpPr txBox="1">
              <a:spLocks noChangeArrowheads="1"/>
            </p:cNvSpPr>
            <p:nvPr/>
          </p:nvSpPr>
          <p:spPr bwMode="auto">
            <a:xfrm>
              <a:off x="974" y="3562"/>
              <a:ext cx="116" cy="231"/>
            </a:xfrm>
            <a:prstGeom prst="rect">
              <a:avLst/>
            </a:prstGeom>
            <a:noFill/>
            <a:ln w="9525">
              <a:noFill/>
              <a:miter lim="800000"/>
              <a:headEnd/>
              <a:tailEnd/>
            </a:ln>
            <a:effectLst/>
          </p:spPr>
          <p:txBody>
            <a:bodyPr wrap="none">
              <a:spAutoFit/>
            </a:bodyPr>
            <a:lstStyle/>
            <a:p>
              <a:endParaRPr lang="en-US" b="1">
                <a:cs typeface="Arial" charset="0"/>
              </a:endParaRPr>
            </a:p>
          </p:txBody>
        </p:sp>
        <p:sp>
          <p:nvSpPr>
            <p:cNvPr id="859146" name="Text Box 10"/>
            <p:cNvSpPr txBox="1">
              <a:spLocks noChangeArrowheads="1"/>
            </p:cNvSpPr>
            <p:nvPr/>
          </p:nvSpPr>
          <p:spPr bwMode="auto">
            <a:xfrm>
              <a:off x="1218" y="3181"/>
              <a:ext cx="116" cy="231"/>
            </a:xfrm>
            <a:prstGeom prst="rect">
              <a:avLst/>
            </a:prstGeom>
            <a:noFill/>
            <a:ln w="9525">
              <a:noFill/>
              <a:miter lim="800000"/>
              <a:headEnd/>
              <a:tailEnd/>
            </a:ln>
            <a:effectLst/>
          </p:spPr>
          <p:txBody>
            <a:bodyPr wrap="none">
              <a:spAutoFit/>
            </a:bodyPr>
            <a:lstStyle/>
            <a:p>
              <a:endParaRPr lang="en-US" b="1">
                <a:cs typeface="Arial" charset="0"/>
              </a:endParaRPr>
            </a:p>
          </p:txBody>
        </p:sp>
        <p:sp>
          <p:nvSpPr>
            <p:cNvPr id="859147" name="Text Box 11"/>
            <p:cNvSpPr txBox="1">
              <a:spLocks noChangeArrowheads="1"/>
            </p:cNvSpPr>
            <p:nvPr/>
          </p:nvSpPr>
          <p:spPr bwMode="auto">
            <a:xfrm>
              <a:off x="1592" y="3578"/>
              <a:ext cx="116" cy="231"/>
            </a:xfrm>
            <a:prstGeom prst="rect">
              <a:avLst/>
            </a:prstGeom>
            <a:noFill/>
            <a:ln w="9525">
              <a:noFill/>
              <a:miter lim="800000"/>
              <a:headEnd/>
              <a:tailEnd/>
            </a:ln>
            <a:effectLst/>
          </p:spPr>
          <p:txBody>
            <a:bodyPr wrap="none">
              <a:spAutoFit/>
            </a:bodyPr>
            <a:lstStyle/>
            <a:p>
              <a:endParaRPr lang="en-US" b="1">
                <a:cs typeface="Arial" charset="0"/>
              </a:endParaRPr>
            </a:p>
          </p:txBody>
        </p:sp>
      </p:grpSp>
      <p:grpSp>
        <p:nvGrpSpPr>
          <p:cNvPr id="859148" name="Group 12"/>
          <p:cNvGrpSpPr>
            <a:grpSpLocks/>
          </p:cNvGrpSpPr>
          <p:nvPr/>
        </p:nvGrpSpPr>
        <p:grpSpPr bwMode="auto">
          <a:xfrm>
            <a:off x="3505200" y="4876800"/>
            <a:ext cx="1406525" cy="1427163"/>
            <a:chOff x="960" y="3181"/>
            <a:chExt cx="886" cy="899"/>
          </a:xfrm>
        </p:grpSpPr>
        <p:pic>
          <p:nvPicPr>
            <p:cNvPr id="859149" name="Picture 13"/>
            <p:cNvPicPr>
              <a:picLocks noChangeAspect="1" noChangeArrowheads="1"/>
            </p:cNvPicPr>
            <p:nvPr/>
          </p:nvPicPr>
          <p:blipFill>
            <a:blip r:embed="rId3" cstate="print"/>
            <a:srcRect/>
            <a:stretch>
              <a:fillRect/>
            </a:stretch>
          </p:blipFill>
          <p:spPr bwMode="auto">
            <a:xfrm>
              <a:off x="960" y="3304"/>
              <a:ext cx="776" cy="776"/>
            </a:xfrm>
            <a:prstGeom prst="rect">
              <a:avLst/>
            </a:prstGeom>
            <a:noFill/>
            <a:ln w="9525">
              <a:noFill/>
              <a:miter lim="800000"/>
              <a:headEnd/>
              <a:tailEnd/>
            </a:ln>
            <a:effectLst/>
          </p:spPr>
        </p:pic>
        <p:sp>
          <p:nvSpPr>
            <p:cNvPr id="859150" name="Oval 14"/>
            <p:cNvSpPr>
              <a:spLocks noChangeArrowheads="1"/>
            </p:cNvSpPr>
            <p:nvPr/>
          </p:nvSpPr>
          <p:spPr bwMode="auto">
            <a:xfrm>
              <a:off x="1242" y="3206"/>
              <a:ext cx="230" cy="230"/>
            </a:xfrm>
            <a:prstGeom prst="ellipse">
              <a:avLst/>
            </a:prstGeom>
            <a:noFill/>
            <a:ln w="9525">
              <a:noFill/>
              <a:round/>
              <a:headEnd/>
              <a:tailEnd/>
            </a:ln>
            <a:effectLst/>
          </p:spPr>
          <p:txBody>
            <a:bodyPr wrap="none" anchor="ctr"/>
            <a:lstStyle/>
            <a:p>
              <a:pPr algn="ctr"/>
              <a:endParaRPr lang="en-US" b="1">
                <a:cs typeface="Arial" charset="0"/>
              </a:endParaRPr>
            </a:p>
          </p:txBody>
        </p:sp>
        <p:sp>
          <p:nvSpPr>
            <p:cNvPr id="859151" name="Oval 15"/>
            <p:cNvSpPr>
              <a:spLocks noChangeArrowheads="1"/>
            </p:cNvSpPr>
            <p:nvPr/>
          </p:nvSpPr>
          <p:spPr bwMode="auto">
            <a:xfrm>
              <a:off x="1616" y="3582"/>
              <a:ext cx="230" cy="230"/>
            </a:xfrm>
            <a:prstGeom prst="ellipse">
              <a:avLst/>
            </a:prstGeom>
            <a:noFill/>
            <a:ln w="9525">
              <a:noFill/>
              <a:round/>
              <a:headEnd/>
              <a:tailEnd/>
            </a:ln>
            <a:effectLst/>
          </p:spPr>
          <p:txBody>
            <a:bodyPr wrap="none" anchor="ctr"/>
            <a:lstStyle/>
            <a:p>
              <a:pPr algn="ctr"/>
              <a:endParaRPr lang="en-US" b="1">
                <a:cs typeface="Arial" charset="0"/>
              </a:endParaRPr>
            </a:p>
          </p:txBody>
        </p:sp>
        <p:sp>
          <p:nvSpPr>
            <p:cNvPr id="859152" name="Text Box 16"/>
            <p:cNvSpPr txBox="1">
              <a:spLocks noChangeArrowheads="1"/>
            </p:cNvSpPr>
            <p:nvPr/>
          </p:nvSpPr>
          <p:spPr bwMode="auto">
            <a:xfrm>
              <a:off x="1230" y="3792"/>
              <a:ext cx="284" cy="231"/>
            </a:xfrm>
            <a:prstGeom prst="rect">
              <a:avLst/>
            </a:prstGeom>
            <a:noFill/>
            <a:ln w="9525">
              <a:noFill/>
              <a:miter lim="800000"/>
              <a:headEnd/>
              <a:tailEnd/>
            </a:ln>
            <a:effectLst/>
          </p:spPr>
          <p:txBody>
            <a:bodyPr wrap="none">
              <a:spAutoFit/>
            </a:bodyPr>
            <a:lstStyle/>
            <a:p>
              <a:r>
                <a:rPr lang="en-US" b="1">
                  <a:cs typeface="Arial" charset="0"/>
                </a:rPr>
                <a:t>2p</a:t>
              </a:r>
            </a:p>
          </p:txBody>
        </p:sp>
        <p:sp>
          <p:nvSpPr>
            <p:cNvPr id="859153" name="Text Box 17"/>
            <p:cNvSpPr txBox="1">
              <a:spLocks noChangeArrowheads="1"/>
            </p:cNvSpPr>
            <p:nvPr/>
          </p:nvSpPr>
          <p:spPr bwMode="auto">
            <a:xfrm>
              <a:off x="974" y="3562"/>
              <a:ext cx="116" cy="231"/>
            </a:xfrm>
            <a:prstGeom prst="rect">
              <a:avLst/>
            </a:prstGeom>
            <a:noFill/>
            <a:ln w="9525">
              <a:noFill/>
              <a:miter lim="800000"/>
              <a:headEnd/>
              <a:tailEnd/>
            </a:ln>
            <a:effectLst/>
          </p:spPr>
          <p:txBody>
            <a:bodyPr wrap="none">
              <a:spAutoFit/>
            </a:bodyPr>
            <a:lstStyle/>
            <a:p>
              <a:endParaRPr lang="en-US" b="1">
                <a:cs typeface="Arial" charset="0"/>
              </a:endParaRPr>
            </a:p>
          </p:txBody>
        </p:sp>
        <p:sp>
          <p:nvSpPr>
            <p:cNvPr id="859154" name="Text Box 18"/>
            <p:cNvSpPr txBox="1">
              <a:spLocks noChangeArrowheads="1"/>
            </p:cNvSpPr>
            <p:nvPr/>
          </p:nvSpPr>
          <p:spPr bwMode="auto">
            <a:xfrm>
              <a:off x="1218" y="3181"/>
              <a:ext cx="116" cy="231"/>
            </a:xfrm>
            <a:prstGeom prst="rect">
              <a:avLst/>
            </a:prstGeom>
            <a:noFill/>
            <a:ln w="9525">
              <a:noFill/>
              <a:miter lim="800000"/>
              <a:headEnd/>
              <a:tailEnd/>
            </a:ln>
            <a:effectLst/>
          </p:spPr>
          <p:txBody>
            <a:bodyPr wrap="none">
              <a:spAutoFit/>
            </a:bodyPr>
            <a:lstStyle/>
            <a:p>
              <a:endParaRPr lang="en-US" b="1">
                <a:cs typeface="Arial" charset="0"/>
              </a:endParaRPr>
            </a:p>
          </p:txBody>
        </p:sp>
        <p:sp>
          <p:nvSpPr>
            <p:cNvPr id="859155" name="Text Box 19"/>
            <p:cNvSpPr txBox="1">
              <a:spLocks noChangeArrowheads="1"/>
            </p:cNvSpPr>
            <p:nvPr/>
          </p:nvSpPr>
          <p:spPr bwMode="auto">
            <a:xfrm>
              <a:off x="1592" y="3578"/>
              <a:ext cx="116" cy="231"/>
            </a:xfrm>
            <a:prstGeom prst="rect">
              <a:avLst/>
            </a:prstGeom>
            <a:noFill/>
            <a:ln w="9525">
              <a:noFill/>
              <a:miter lim="800000"/>
              <a:headEnd/>
              <a:tailEnd/>
            </a:ln>
            <a:effectLst/>
          </p:spPr>
          <p:txBody>
            <a:bodyPr wrap="none">
              <a:spAutoFit/>
            </a:bodyPr>
            <a:lstStyle/>
            <a:p>
              <a:endParaRPr lang="en-US" b="1">
                <a:cs typeface="Arial" charset="0"/>
              </a:endParaRPr>
            </a:p>
          </p:txBody>
        </p:sp>
      </p:grpSp>
      <p:sp>
        <p:nvSpPr>
          <p:cNvPr id="859156" name="Freeform 20"/>
          <p:cNvSpPr>
            <a:spLocks/>
          </p:cNvSpPr>
          <p:nvPr/>
        </p:nvSpPr>
        <p:spPr bwMode="auto">
          <a:xfrm>
            <a:off x="2365375" y="5130800"/>
            <a:ext cx="1693863" cy="153988"/>
          </a:xfrm>
          <a:custGeom>
            <a:avLst/>
            <a:gdLst/>
            <a:ahLst/>
            <a:cxnLst>
              <a:cxn ang="0">
                <a:pos x="0" y="78"/>
              </a:cxn>
              <a:cxn ang="0">
                <a:pos x="137" y="50"/>
              </a:cxn>
              <a:cxn ang="0">
                <a:pos x="293" y="59"/>
              </a:cxn>
              <a:cxn ang="0">
                <a:pos x="540" y="96"/>
              </a:cxn>
              <a:cxn ang="0">
                <a:pos x="659" y="87"/>
              </a:cxn>
              <a:cxn ang="0">
                <a:pos x="686" y="32"/>
              </a:cxn>
              <a:cxn ang="0">
                <a:pos x="750" y="5"/>
              </a:cxn>
              <a:cxn ang="0">
                <a:pos x="1033" y="23"/>
              </a:cxn>
              <a:cxn ang="0">
                <a:pos x="1061" y="50"/>
              </a:cxn>
            </a:cxnLst>
            <a:rect l="0" t="0" r="r" b="b"/>
            <a:pathLst>
              <a:path w="1067" h="97">
                <a:moveTo>
                  <a:pt x="0" y="78"/>
                </a:moveTo>
                <a:cubicBezTo>
                  <a:pt x="20" y="15"/>
                  <a:pt x="75" y="44"/>
                  <a:pt x="137" y="50"/>
                </a:cubicBezTo>
                <a:cubicBezTo>
                  <a:pt x="205" y="72"/>
                  <a:pt x="200" y="68"/>
                  <a:pt x="293" y="59"/>
                </a:cubicBezTo>
                <a:cubicBezTo>
                  <a:pt x="521" y="71"/>
                  <a:pt x="425" y="59"/>
                  <a:pt x="540" y="96"/>
                </a:cubicBezTo>
                <a:cubicBezTo>
                  <a:pt x="580" y="93"/>
                  <a:pt x="621" y="97"/>
                  <a:pt x="659" y="87"/>
                </a:cubicBezTo>
                <a:cubicBezTo>
                  <a:pt x="678" y="82"/>
                  <a:pt x="677" y="43"/>
                  <a:pt x="686" y="32"/>
                </a:cubicBezTo>
                <a:cubicBezTo>
                  <a:pt x="702" y="12"/>
                  <a:pt x="728" y="10"/>
                  <a:pt x="750" y="5"/>
                </a:cubicBezTo>
                <a:cubicBezTo>
                  <a:pt x="900" y="30"/>
                  <a:pt x="705" y="0"/>
                  <a:pt x="1033" y="23"/>
                </a:cubicBezTo>
                <a:cubicBezTo>
                  <a:pt x="1067" y="25"/>
                  <a:pt x="1061" y="27"/>
                  <a:pt x="1061" y="50"/>
                </a:cubicBezTo>
              </a:path>
            </a:pathLst>
          </a:custGeom>
          <a:noFill/>
          <a:ln w="50800">
            <a:solidFill>
              <a:schemeClr val="tx1"/>
            </a:solidFill>
            <a:round/>
            <a:headEnd/>
            <a:tailEnd/>
          </a:ln>
          <a:effectLst/>
        </p:spPr>
        <p:txBody>
          <a:bodyPr/>
          <a:lstStyle/>
          <a:p>
            <a:endParaRPr lang="en-US"/>
          </a:p>
        </p:txBody>
      </p:sp>
      <p:sp>
        <p:nvSpPr>
          <p:cNvPr id="859157" name="Freeform 21"/>
          <p:cNvSpPr>
            <a:spLocks/>
          </p:cNvSpPr>
          <p:nvPr/>
        </p:nvSpPr>
        <p:spPr bwMode="auto">
          <a:xfrm>
            <a:off x="2322513" y="6053138"/>
            <a:ext cx="1755775" cy="168275"/>
          </a:xfrm>
          <a:custGeom>
            <a:avLst/>
            <a:gdLst/>
            <a:ahLst/>
            <a:cxnLst>
              <a:cxn ang="0">
                <a:pos x="0" y="91"/>
              </a:cxn>
              <a:cxn ang="0">
                <a:pos x="64" y="82"/>
              </a:cxn>
              <a:cxn ang="0">
                <a:pos x="82" y="54"/>
              </a:cxn>
              <a:cxn ang="0">
                <a:pos x="110" y="36"/>
              </a:cxn>
              <a:cxn ang="0">
                <a:pos x="228" y="54"/>
              </a:cxn>
              <a:cxn ang="0">
                <a:pos x="311" y="100"/>
              </a:cxn>
              <a:cxn ang="0">
                <a:pos x="475" y="91"/>
              </a:cxn>
              <a:cxn ang="0">
                <a:pos x="512" y="18"/>
              </a:cxn>
              <a:cxn ang="0">
                <a:pos x="539" y="0"/>
              </a:cxn>
              <a:cxn ang="0">
                <a:pos x="722" y="9"/>
              </a:cxn>
              <a:cxn ang="0">
                <a:pos x="750" y="27"/>
              </a:cxn>
              <a:cxn ang="0">
                <a:pos x="804" y="45"/>
              </a:cxn>
              <a:cxn ang="0">
                <a:pos x="923" y="64"/>
              </a:cxn>
              <a:cxn ang="0">
                <a:pos x="1106" y="64"/>
              </a:cxn>
            </a:cxnLst>
            <a:rect l="0" t="0" r="r" b="b"/>
            <a:pathLst>
              <a:path w="1106" h="106">
                <a:moveTo>
                  <a:pt x="0" y="91"/>
                </a:moveTo>
                <a:cubicBezTo>
                  <a:pt x="21" y="88"/>
                  <a:pt x="44" y="91"/>
                  <a:pt x="64" y="82"/>
                </a:cubicBezTo>
                <a:cubicBezTo>
                  <a:pt x="74" y="77"/>
                  <a:pt x="74" y="62"/>
                  <a:pt x="82" y="54"/>
                </a:cubicBezTo>
                <a:cubicBezTo>
                  <a:pt x="90" y="46"/>
                  <a:pt x="101" y="42"/>
                  <a:pt x="110" y="36"/>
                </a:cubicBezTo>
                <a:cubicBezTo>
                  <a:pt x="122" y="37"/>
                  <a:pt x="200" y="38"/>
                  <a:pt x="228" y="54"/>
                </a:cubicBezTo>
                <a:cubicBezTo>
                  <a:pt x="321" y="106"/>
                  <a:pt x="249" y="80"/>
                  <a:pt x="311" y="100"/>
                </a:cubicBezTo>
                <a:cubicBezTo>
                  <a:pt x="366" y="97"/>
                  <a:pt x="421" y="99"/>
                  <a:pt x="475" y="91"/>
                </a:cubicBezTo>
                <a:cubicBezTo>
                  <a:pt x="500" y="87"/>
                  <a:pt x="508" y="20"/>
                  <a:pt x="512" y="18"/>
                </a:cubicBezTo>
                <a:cubicBezTo>
                  <a:pt x="521" y="12"/>
                  <a:pt x="530" y="6"/>
                  <a:pt x="539" y="0"/>
                </a:cubicBezTo>
                <a:cubicBezTo>
                  <a:pt x="600" y="3"/>
                  <a:pt x="661" y="1"/>
                  <a:pt x="722" y="9"/>
                </a:cubicBezTo>
                <a:cubicBezTo>
                  <a:pt x="733" y="10"/>
                  <a:pt x="740" y="23"/>
                  <a:pt x="750" y="27"/>
                </a:cubicBezTo>
                <a:cubicBezTo>
                  <a:pt x="767" y="35"/>
                  <a:pt x="786" y="39"/>
                  <a:pt x="804" y="45"/>
                </a:cubicBezTo>
                <a:cubicBezTo>
                  <a:pt x="859" y="63"/>
                  <a:pt x="829" y="54"/>
                  <a:pt x="923" y="64"/>
                </a:cubicBezTo>
                <a:cubicBezTo>
                  <a:pt x="959" y="60"/>
                  <a:pt x="1073" y="27"/>
                  <a:pt x="1106" y="64"/>
                </a:cubicBezTo>
              </a:path>
            </a:pathLst>
          </a:custGeom>
          <a:noFill/>
          <a:ln w="50800">
            <a:solidFill>
              <a:schemeClr val="tx1"/>
            </a:solidFill>
            <a:round/>
            <a:headEnd/>
            <a:tailEnd/>
          </a:ln>
          <a:effectLst/>
        </p:spPr>
        <p:txBody>
          <a:bodyPr/>
          <a:lstStyle/>
          <a:p>
            <a:endParaRPr lang="en-US"/>
          </a:p>
        </p:txBody>
      </p:sp>
      <p:sp>
        <p:nvSpPr>
          <p:cNvPr id="859158" name="Line 22"/>
          <p:cNvSpPr>
            <a:spLocks noChangeShapeType="1"/>
          </p:cNvSpPr>
          <p:nvPr/>
        </p:nvSpPr>
        <p:spPr bwMode="auto">
          <a:xfrm>
            <a:off x="2590800" y="5638800"/>
            <a:ext cx="1295400" cy="0"/>
          </a:xfrm>
          <a:prstGeom prst="line">
            <a:avLst/>
          </a:prstGeom>
          <a:noFill/>
          <a:ln w="50800">
            <a:solidFill>
              <a:srgbClr val="FF0000"/>
            </a:solidFill>
            <a:round/>
            <a:headEnd/>
            <a:tailEnd/>
          </a:ln>
          <a:effectLst/>
        </p:spPr>
        <p:txBody>
          <a:bodyPr/>
          <a:lstStyle/>
          <a:p>
            <a:endParaRPr lang="en-US"/>
          </a:p>
        </p:txBody>
      </p:sp>
      <p:sp>
        <p:nvSpPr>
          <p:cNvPr id="859159" name="Text Box 23"/>
          <p:cNvSpPr txBox="1">
            <a:spLocks noChangeArrowheads="1"/>
          </p:cNvSpPr>
          <p:nvPr/>
        </p:nvSpPr>
        <p:spPr bwMode="auto">
          <a:xfrm>
            <a:off x="5029200" y="4953000"/>
            <a:ext cx="2667000" cy="366713"/>
          </a:xfrm>
          <a:prstGeom prst="rect">
            <a:avLst/>
          </a:prstGeom>
          <a:noFill/>
          <a:ln w="9525">
            <a:noFill/>
            <a:miter lim="800000"/>
            <a:headEnd/>
            <a:tailEnd/>
          </a:ln>
          <a:effectLst/>
        </p:spPr>
        <p:txBody>
          <a:bodyPr>
            <a:spAutoFit/>
          </a:bodyPr>
          <a:lstStyle/>
          <a:p>
            <a:pPr>
              <a:spcBef>
                <a:spcPct val="50000"/>
              </a:spcBef>
            </a:pPr>
            <a:r>
              <a:rPr lang="en-US" b="1">
                <a:solidFill>
                  <a:srgbClr val="FF0000"/>
                </a:solidFill>
                <a:cs typeface="Arial" charset="0"/>
              </a:rPr>
              <a:t>Bond Axis of </a:t>
            </a:r>
            <a:r>
              <a:rPr lang="el-GR" b="1">
                <a:solidFill>
                  <a:srgbClr val="FF0000"/>
                </a:solidFill>
                <a:cs typeface="Arial" charset="0"/>
              </a:rPr>
              <a:t>σ</a:t>
            </a:r>
            <a:r>
              <a:rPr lang="en-US" b="1">
                <a:solidFill>
                  <a:srgbClr val="FF0000"/>
                </a:solidFill>
                <a:cs typeface="Arial" charset="0"/>
              </a:rPr>
              <a:t> bond</a:t>
            </a:r>
          </a:p>
        </p:txBody>
      </p:sp>
      <p:sp>
        <p:nvSpPr>
          <p:cNvPr id="859160" name="Line 24"/>
          <p:cNvSpPr>
            <a:spLocks noChangeShapeType="1"/>
          </p:cNvSpPr>
          <p:nvPr/>
        </p:nvSpPr>
        <p:spPr bwMode="auto">
          <a:xfrm flipH="1">
            <a:off x="3733800" y="5181600"/>
            <a:ext cx="1295400" cy="381000"/>
          </a:xfrm>
          <a:prstGeom prst="line">
            <a:avLst/>
          </a:prstGeom>
          <a:noFill/>
          <a:ln w="9525">
            <a:solidFill>
              <a:srgbClr val="FF0000"/>
            </a:solidFill>
            <a:round/>
            <a:headEnd/>
            <a:tailEnd type="triangle" w="med" len="med"/>
          </a:ln>
          <a:effectLst/>
        </p:spPr>
        <p:txBody>
          <a:bodyPr/>
          <a:lstStyle/>
          <a:p>
            <a:endParaRPr lang="en-US"/>
          </a:p>
        </p:txBody>
      </p:sp>
      <p:sp>
        <p:nvSpPr>
          <p:cNvPr id="859161" name="Text Box 25"/>
          <p:cNvSpPr txBox="1">
            <a:spLocks noChangeArrowheads="1"/>
          </p:cNvSpPr>
          <p:nvPr/>
        </p:nvSpPr>
        <p:spPr bwMode="auto">
          <a:xfrm>
            <a:off x="4038600" y="6354763"/>
            <a:ext cx="3352800" cy="1004887"/>
          </a:xfrm>
          <a:prstGeom prst="rect">
            <a:avLst/>
          </a:prstGeom>
          <a:noFill/>
          <a:ln w="9525">
            <a:noFill/>
            <a:miter lim="800000"/>
            <a:headEnd/>
            <a:tailEnd/>
          </a:ln>
          <a:effectLst/>
        </p:spPr>
        <p:txBody>
          <a:bodyPr>
            <a:spAutoFit/>
          </a:bodyPr>
          <a:lstStyle/>
          <a:p>
            <a:pPr lvl="1">
              <a:spcBef>
                <a:spcPct val="20000"/>
              </a:spcBef>
              <a:buClr>
                <a:srgbClr val="0000FF"/>
              </a:buClr>
            </a:pPr>
            <a:r>
              <a:rPr lang="en-US" sz="2400">
                <a:cs typeface="Arial" charset="0"/>
              </a:rPr>
              <a:t>One </a:t>
            </a:r>
            <a:r>
              <a:rPr lang="el-GR" sz="2400">
                <a:cs typeface="Arial" charset="0"/>
              </a:rPr>
              <a:t>π</a:t>
            </a:r>
            <a:r>
              <a:rPr lang="en-US" sz="2400">
                <a:cs typeface="Arial" charset="0"/>
              </a:rPr>
              <a:t> bond</a:t>
            </a:r>
            <a:endParaRPr lang="el-GR" sz="2400">
              <a:cs typeface="Arial" charset="0"/>
            </a:endParaRPr>
          </a:p>
          <a:p>
            <a:pPr>
              <a:spcBef>
                <a:spcPct val="50000"/>
              </a:spcBef>
            </a:pPr>
            <a:endParaRPr lang="en-US" sz="2400" b="1">
              <a:cs typeface="Arial" charset="0"/>
            </a:endParaRPr>
          </a:p>
        </p:txBody>
      </p:sp>
      <p:sp>
        <p:nvSpPr>
          <p:cNvPr id="859162" name="Line 26"/>
          <p:cNvSpPr>
            <a:spLocks noChangeShapeType="1"/>
          </p:cNvSpPr>
          <p:nvPr/>
        </p:nvSpPr>
        <p:spPr bwMode="auto">
          <a:xfrm flipH="1" flipV="1">
            <a:off x="3886200" y="6248400"/>
            <a:ext cx="609600" cy="304800"/>
          </a:xfrm>
          <a:prstGeom prst="line">
            <a:avLst/>
          </a:prstGeom>
          <a:noFill/>
          <a:ln w="9525">
            <a:solidFill>
              <a:schemeClr val="tx1"/>
            </a:solidFill>
            <a:round/>
            <a:headEnd/>
            <a:tailEnd type="triangle" w="med" len="med"/>
          </a:ln>
          <a:effectLst/>
        </p:spPr>
        <p:txBody>
          <a:bodyPr/>
          <a:lstStyle/>
          <a:p>
            <a:endParaRPr lang="en-US"/>
          </a:p>
        </p:txBody>
      </p:sp>
      <p:sp>
        <p:nvSpPr>
          <p:cNvPr id="859163" name="Line 27"/>
          <p:cNvSpPr>
            <a:spLocks noChangeShapeType="1"/>
          </p:cNvSpPr>
          <p:nvPr/>
        </p:nvSpPr>
        <p:spPr bwMode="auto">
          <a:xfrm flipH="1" flipV="1">
            <a:off x="3810000" y="5257800"/>
            <a:ext cx="685800" cy="129540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59139">
                                            <p:txEl>
                                              <p:pRg st="0" end="0"/>
                                            </p:txEl>
                                          </p:spTgt>
                                        </p:tgtEl>
                                        <p:attrNameLst>
                                          <p:attrName>style.visibility</p:attrName>
                                        </p:attrNameLst>
                                      </p:cBhvr>
                                      <p:to>
                                        <p:strVal val="visible"/>
                                      </p:to>
                                    </p:set>
                                    <p:animEffect transition="in" filter="wipe(left)">
                                      <p:cBhvr>
                                        <p:cTn id="7" dur="500"/>
                                        <p:tgtEl>
                                          <p:spTgt spid="859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59139">
                                            <p:txEl>
                                              <p:pRg st="1" end="1"/>
                                            </p:txEl>
                                          </p:spTgt>
                                        </p:tgtEl>
                                        <p:attrNameLst>
                                          <p:attrName>style.visibility</p:attrName>
                                        </p:attrNameLst>
                                      </p:cBhvr>
                                      <p:to>
                                        <p:strVal val="visible"/>
                                      </p:to>
                                    </p:set>
                                    <p:animEffect transition="in" filter="wipe(left)">
                                      <p:cBhvr>
                                        <p:cTn id="12" dur="500"/>
                                        <p:tgtEl>
                                          <p:spTgt spid="8591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59139">
                                            <p:txEl>
                                              <p:pRg st="2" end="2"/>
                                            </p:txEl>
                                          </p:spTgt>
                                        </p:tgtEl>
                                        <p:attrNameLst>
                                          <p:attrName>style.visibility</p:attrName>
                                        </p:attrNameLst>
                                      </p:cBhvr>
                                      <p:to>
                                        <p:strVal val="visible"/>
                                      </p:to>
                                    </p:set>
                                    <p:animEffect transition="in" filter="wipe(left)">
                                      <p:cBhvr>
                                        <p:cTn id="17" dur="500"/>
                                        <p:tgtEl>
                                          <p:spTgt spid="8591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59139">
                                            <p:txEl>
                                              <p:pRg st="3" end="3"/>
                                            </p:txEl>
                                          </p:spTgt>
                                        </p:tgtEl>
                                        <p:attrNameLst>
                                          <p:attrName>style.visibility</p:attrName>
                                        </p:attrNameLst>
                                      </p:cBhvr>
                                      <p:to>
                                        <p:strVal val="visible"/>
                                      </p:to>
                                    </p:set>
                                    <p:animEffect transition="in" filter="wipe(left)">
                                      <p:cBhvr>
                                        <p:cTn id="22" dur="500"/>
                                        <p:tgtEl>
                                          <p:spTgt spid="8591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59139">
                                            <p:txEl>
                                              <p:pRg st="4" end="4"/>
                                            </p:txEl>
                                          </p:spTgt>
                                        </p:tgtEl>
                                        <p:attrNameLst>
                                          <p:attrName>style.visibility</p:attrName>
                                        </p:attrNameLst>
                                      </p:cBhvr>
                                      <p:to>
                                        <p:strVal val="visible"/>
                                      </p:to>
                                    </p:set>
                                    <p:animEffect transition="in" filter="wipe(left)">
                                      <p:cBhvr>
                                        <p:cTn id="27" dur="500"/>
                                        <p:tgtEl>
                                          <p:spTgt spid="8591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59139">
                                            <p:txEl>
                                              <p:pRg st="5" end="5"/>
                                            </p:txEl>
                                          </p:spTgt>
                                        </p:tgtEl>
                                        <p:attrNameLst>
                                          <p:attrName>style.visibility</p:attrName>
                                        </p:attrNameLst>
                                      </p:cBhvr>
                                      <p:to>
                                        <p:strVal val="visible"/>
                                      </p:to>
                                    </p:set>
                                    <p:animEffect transition="in" filter="wipe(left)">
                                      <p:cBhvr>
                                        <p:cTn id="32" dur="500"/>
                                        <p:tgtEl>
                                          <p:spTgt spid="85913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591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591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859158"/>
                                        </p:tgtEl>
                                        <p:attrNameLst>
                                          <p:attrName>style.visibility</p:attrName>
                                        </p:attrNameLst>
                                      </p:cBhvr>
                                      <p:to>
                                        <p:strVal val="visible"/>
                                      </p:to>
                                    </p:set>
                                    <p:animEffect transition="in" filter="dissolve">
                                      <p:cBhvr>
                                        <p:cTn id="45" dur="500"/>
                                        <p:tgtEl>
                                          <p:spTgt spid="859158"/>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859159"/>
                                        </p:tgtEl>
                                        <p:attrNameLst>
                                          <p:attrName>style.visibility</p:attrName>
                                        </p:attrNameLst>
                                      </p:cBhvr>
                                      <p:to>
                                        <p:strVal val="visible"/>
                                      </p:to>
                                    </p:set>
                                    <p:anim calcmode="lin" valueType="num">
                                      <p:cBhvr additive="base">
                                        <p:cTn id="50" dur="500" fill="hold"/>
                                        <p:tgtEl>
                                          <p:spTgt spid="859159"/>
                                        </p:tgtEl>
                                        <p:attrNameLst>
                                          <p:attrName>ppt_x</p:attrName>
                                        </p:attrNameLst>
                                      </p:cBhvr>
                                      <p:tavLst>
                                        <p:tav tm="0">
                                          <p:val>
                                            <p:strVal val="#ppt_x"/>
                                          </p:val>
                                        </p:tav>
                                        <p:tav tm="100000">
                                          <p:val>
                                            <p:strVal val="#ppt_x"/>
                                          </p:val>
                                        </p:tav>
                                      </p:tavLst>
                                    </p:anim>
                                    <p:anim calcmode="lin" valueType="num">
                                      <p:cBhvr additive="base">
                                        <p:cTn id="51" dur="500" fill="hold"/>
                                        <p:tgtEl>
                                          <p:spTgt spid="85915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859160"/>
                                        </p:tgtEl>
                                        <p:attrNameLst>
                                          <p:attrName>style.visibility</p:attrName>
                                        </p:attrNameLst>
                                      </p:cBhvr>
                                      <p:to>
                                        <p:strVal val="visible"/>
                                      </p:to>
                                    </p:set>
                                    <p:animEffect transition="in" filter="wipe(up)">
                                      <p:cBhvr>
                                        <p:cTn id="56" dur="500"/>
                                        <p:tgtEl>
                                          <p:spTgt spid="85916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59156"/>
                                        </p:tgtEl>
                                        <p:attrNameLst>
                                          <p:attrName>style.visibility</p:attrName>
                                        </p:attrNameLst>
                                      </p:cBhvr>
                                      <p:to>
                                        <p:strVal val="visible"/>
                                      </p:to>
                                    </p:set>
                                    <p:animEffect transition="in" filter="wipe(left)">
                                      <p:cBhvr>
                                        <p:cTn id="61" dur="500"/>
                                        <p:tgtEl>
                                          <p:spTgt spid="85915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859157"/>
                                        </p:tgtEl>
                                        <p:attrNameLst>
                                          <p:attrName>style.visibility</p:attrName>
                                        </p:attrNameLst>
                                      </p:cBhvr>
                                      <p:to>
                                        <p:strVal val="visible"/>
                                      </p:to>
                                    </p:set>
                                    <p:animEffect transition="in" filter="wipe(right)">
                                      <p:cBhvr>
                                        <p:cTn id="66" dur="500"/>
                                        <p:tgtEl>
                                          <p:spTgt spid="859157"/>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59161"/>
                                        </p:tgtEl>
                                        <p:attrNameLst>
                                          <p:attrName>style.visibility</p:attrName>
                                        </p:attrNameLst>
                                      </p:cBhvr>
                                      <p:to>
                                        <p:strVal val="visible"/>
                                      </p:to>
                                    </p:set>
                                  </p:childTnLst>
                                </p:cTn>
                              </p:par>
                              <p:par>
                                <p:cTn id="71" presetID="22" presetClass="entr" presetSubtype="4" fill="hold" grpId="0" nodeType="withEffect">
                                  <p:stCondLst>
                                    <p:cond delay="0"/>
                                  </p:stCondLst>
                                  <p:childTnLst>
                                    <p:set>
                                      <p:cBhvr>
                                        <p:cTn id="72" dur="1" fill="hold">
                                          <p:stCondLst>
                                            <p:cond delay="0"/>
                                          </p:stCondLst>
                                        </p:cTn>
                                        <p:tgtEl>
                                          <p:spTgt spid="859163"/>
                                        </p:tgtEl>
                                        <p:attrNameLst>
                                          <p:attrName>style.visibility</p:attrName>
                                        </p:attrNameLst>
                                      </p:cBhvr>
                                      <p:to>
                                        <p:strVal val="visible"/>
                                      </p:to>
                                    </p:set>
                                    <p:animEffect transition="in" filter="wipe(down)">
                                      <p:cBhvr>
                                        <p:cTn id="73" dur="1000"/>
                                        <p:tgtEl>
                                          <p:spTgt spid="85916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859162"/>
                                        </p:tgtEl>
                                        <p:attrNameLst>
                                          <p:attrName>style.visibility</p:attrName>
                                        </p:attrNameLst>
                                      </p:cBhvr>
                                      <p:to>
                                        <p:strVal val="visible"/>
                                      </p:to>
                                    </p:set>
                                    <p:animEffect transition="in" filter="wipe(down)">
                                      <p:cBhvr>
                                        <p:cTn id="76" dur="1000"/>
                                        <p:tgtEl>
                                          <p:spTgt spid="859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56" grpId="0" animBg="1"/>
      <p:bldP spid="859157" grpId="0" animBg="1"/>
      <p:bldP spid="859158" grpId="0" animBg="1"/>
      <p:bldP spid="859159" grpId="0"/>
      <p:bldP spid="859160" grpId="0" animBg="1"/>
      <p:bldP spid="859161" grpId="0"/>
      <p:bldP spid="859162" grpId="0" animBg="1"/>
      <p:bldP spid="859163"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t>Multiple Bonds</a:t>
            </a:r>
          </a:p>
        </p:txBody>
      </p:sp>
      <p:sp>
        <p:nvSpPr>
          <p:cNvPr id="90115" name="Rectangle 3"/>
          <p:cNvSpPr>
            <a:spLocks noChangeArrowheads="1"/>
          </p:cNvSpPr>
          <p:nvPr/>
        </p:nvSpPr>
        <p:spPr bwMode="auto">
          <a:xfrm>
            <a:off x="838200" y="1646238"/>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90116" name="Rectangle 4"/>
          <p:cNvSpPr>
            <a:spLocks noChangeArrowheads="1"/>
          </p:cNvSpPr>
          <p:nvPr/>
        </p:nvSpPr>
        <p:spPr bwMode="auto">
          <a:xfrm>
            <a:off x="1447800" y="1646238"/>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90117" name="Rectangle 5"/>
          <p:cNvSpPr>
            <a:spLocks noChangeArrowheads="1"/>
          </p:cNvSpPr>
          <p:nvPr/>
        </p:nvSpPr>
        <p:spPr bwMode="auto">
          <a:xfrm>
            <a:off x="1828800" y="1646238"/>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90118" name="Rectangle 6"/>
          <p:cNvSpPr>
            <a:spLocks noChangeArrowheads="1"/>
          </p:cNvSpPr>
          <p:nvPr/>
        </p:nvSpPr>
        <p:spPr bwMode="auto">
          <a:xfrm>
            <a:off x="2209800" y="1646238"/>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90119" name="Rectangle 7"/>
          <p:cNvSpPr>
            <a:spLocks noChangeArrowheads="1"/>
          </p:cNvSpPr>
          <p:nvPr/>
        </p:nvSpPr>
        <p:spPr bwMode="auto">
          <a:xfrm>
            <a:off x="3352800" y="1646238"/>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90120" name="Rectangle 8"/>
          <p:cNvSpPr>
            <a:spLocks noChangeArrowheads="1"/>
          </p:cNvSpPr>
          <p:nvPr/>
        </p:nvSpPr>
        <p:spPr bwMode="auto">
          <a:xfrm>
            <a:off x="3962400" y="1646238"/>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90121" name="Rectangle 9"/>
          <p:cNvSpPr>
            <a:spLocks noChangeArrowheads="1"/>
          </p:cNvSpPr>
          <p:nvPr/>
        </p:nvSpPr>
        <p:spPr bwMode="auto">
          <a:xfrm>
            <a:off x="4343400" y="1646238"/>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90122" name="Rectangle 10"/>
          <p:cNvSpPr>
            <a:spLocks noChangeArrowheads="1"/>
          </p:cNvSpPr>
          <p:nvPr/>
        </p:nvSpPr>
        <p:spPr bwMode="auto">
          <a:xfrm>
            <a:off x="4724400" y="1646238"/>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90123" name="Text Box 11"/>
          <p:cNvSpPr txBox="1">
            <a:spLocks noChangeArrowheads="1"/>
          </p:cNvSpPr>
          <p:nvPr/>
        </p:nvSpPr>
        <p:spPr bwMode="auto">
          <a:xfrm>
            <a:off x="838200" y="2063750"/>
            <a:ext cx="6948488" cy="366713"/>
          </a:xfrm>
          <a:prstGeom prst="rect">
            <a:avLst/>
          </a:prstGeom>
          <a:noFill/>
          <a:ln w="9525">
            <a:noFill/>
            <a:miter lim="800000"/>
            <a:headEnd/>
            <a:tailEnd/>
          </a:ln>
          <a:effectLst/>
        </p:spPr>
        <p:txBody>
          <a:bodyPr wrap="none">
            <a:spAutoFit/>
          </a:bodyPr>
          <a:lstStyle/>
          <a:p>
            <a:r>
              <a:rPr lang="en-US"/>
              <a:t>2</a:t>
            </a:r>
            <a:r>
              <a:rPr lang="en-US" i="1"/>
              <a:t>s            </a:t>
            </a:r>
            <a:r>
              <a:rPr lang="en-US"/>
              <a:t>2</a:t>
            </a:r>
            <a:r>
              <a:rPr lang="en-US" i="1"/>
              <a:t>p                    </a:t>
            </a:r>
            <a:r>
              <a:rPr lang="en-US"/>
              <a:t>2</a:t>
            </a:r>
            <a:r>
              <a:rPr lang="en-US" i="1"/>
              <a:t>s            </a:t>
            </a:r>
            <a:r>
              <a:rPr lang="en-US"/>
              <a:t>2</a:t>
            </a:r>
            <a:r>
              <a:rPr lang="en-US" i="1"/>
              <a:t>p                       </a:t>
            </a:r>
            <a:r>
              <a:rPr lang="en-US"/>
              <a:t>    </a:t>
            </a:r>
            <a:r>
              <a:rPr lang="en-US" i="1"/>
              <a:t>sp</a:t>
            </a:r>
            <a:r>
              <a:rPr lang="en-US" baseline="30000"/>
              <a:t>2                </a:t>
            </a:r>
            <a:r>
              <a:rPr lang="en-US"/>
              <a:t>2</a:t>
            </a:r>
            <a:r>
              <a:rPr lang="en-US" i="1"/>
              <a:t>p</a:t>
            </a:r>
          </a:p>
        </p:txBody>
      </p:sp>
      <p:sp>
        <p:nvSpPr>
          <p:cNvPr id="90124" name="Line 12"/>
          <p:cNvSpPr>
            <a:spLocks noChangeShapeType="1"/>
          </p:cNvSpPr>
          <p:nvPr/>
        </p:nvSpPr>
        <p:spPr bwMode="auto">
          <a:xfrm flipV="1">
            <a:off x="990600" y="1722438"/>
            <a:ext cx="0" cy="228600"/>
          </a:xfrm>
          <a:prstGeom prst="line">
            <a:avLst/>
          </a:prstGeom>
          <a:noFill/>
          <a:ln w="9525">
            <a:solidFill>
              <a:srgbClr val="FF0000"/>
            </a:solidFill>
            <a:round/>
            <a:headEnd/>
            <a:tailEnd type="triangle" w="med" len="med"/>
          </a:ln>
          <a:effectLst/>
        </p:spPr>
        <p:txBody>
          <a:bodyPr/>
          <a:lstStyle/>
          <a:p>
            <a:endParaRPr lang="en-US"/>
          </a:p>
        </p:txBody>
      </p:sp>
      <p:sp>
        <p:nvSpPr>
          <p:cNvPr id="90125" name="Line 13"/>
          <p:cNvSpPr>
            <a:spLocks noChangeShapeType="1"/>
          </p:cNvSpPr>
          <p:nvPr/>
        </p:nvSpPr>
        <p:spPr bwMode="auto">
          <a:xfrm flipV="1">
            <a:off x="1066800" y="1722438"/>
            <a:ext cx="0" cy="228600"/>
          </a:xfrm>
          <a:prstGeom prst="line">
            <a:avLst/>
          </a:prstGeom>
          <a:noFill/>
          <a:ln w="9525">
            <a:solidFill>
              <a:srgbClr val="FF0000"/>
            </a:solidFill>
            <a:round/>
            <a:headEnd type="triangle" w="med" len="med"/>
            <a:tailEnd/>
          </a:ln>
          <a:effectLst/>
        </p:spPr>
        <p:txBody>
          <a:bodyPr/>
          <a:lstStyle/>
          <a:p>
            <a:endParaRPr lang="en-US"/>
          </a:p>
        </p:txBody>
      </p:sp>
      <p:sp>
        <p:nvSpPr>
          <p:cNvPr id="90126" name="Line 14"/>
          <p:cNvSpPr>
            <a:spLocks noChangeShapeType="1"/>
          </p:cNvSpPr>
          <p:nvPr/>
        </p:nvSpPr>
        <p:spPr bwMode="auto">
          <a:xfrm flipV="1">
            <a:off x="1600200" y="1722438"/>
            <a:ext cx="0" cy="228600"/>
          </a:xfrm>
          <a:prstGeom prst="line">
            <a:avLst/>
          </a:prstGeom>
          <a:noFill/>
          <a:ln w="9525">
            <a:solidFill>
              <a:srgbClr val="FF0000"/>
            </a:solidFill>
            <a:round/>
            <a:headEnd/>
            <a:tailEnd type="triangle" w="med" len="med"/>
          </a:ln>
          <a:effectLst/>
        </p:spPr>
        <p:txBody>
          <a:bodyPr/>
          <a:lstStyle/>
          <a:p>
            <a:endParaRPr lang="en-US"/>
          </a:p>
        </p:txBody>
      </p:sp>
      <p:sp>
        <p:nvSpPr>
          <p:cNvPr id="90127" name="Line 15"/>
          <p:cNvSpPr>
            <a:spLocks noChangeShapeType="1"/>
          </p:cNvSpPr>
          <p:nvPr/>
        </p:nvSpPr>
        <p:spPr bwMode="auto">
          <a:xfrm flipV="1">
            <a:off x="1981200" y="1722438"/>
            <a:ext cx="0" cy="228600"/>
          </a:xfrm>
          <a:prstGeom prst="line">
            <a:avLst/>
          </a:prstGeom>
          <a:noFill/>
          <a:ln w="9525">
            <a:solidFill>
              <a:srgbClr val="FF0000"/>
            </a:solidFill>
            <a:round/>
            <a:headEnd/>
            <a:tailEnd type="triangle" w="med" len="med"/>
          </a:ln>
          <a:effectLst/>
        </p:spPr>
        <p:txBody>
          <a:bodyPr/>
          <a:lstStyle/>
          <a:p>
            <a:endParaRPr lang="en-US"/>
          </a:p>
        </p:txBody>
      </p:sp>
      <p:sp>
        <p:nvSpPr>
          <p:cNvPr id="90128" name="Line 16"/>
          <p:cNvSpPr>
            <a:spLocks noChangeShapeType="1"/>
          </p:cNvSpPr>
          <p:nvPr/>
        </p:nvSpPr>
        <p:spPr bwMode="auto">
          <a:xfrm flipV="1">
            <a:off x="3581400" y="1722438"/>
            <a:ext cx="0" cy="228600"/>
          </a:xfrm>
          <a:prstGeom prst="line">
            <a:avLst/>
          </a:prstGeom>
          <a:noFill/>
          <a:ln w="9525">
            <a:solidFill>
              <a:srgbClr val="FF0000"/>
            </a:solidFill>
            <a:round/>
            <a:headEnd type="triangle" w="med" len="med"/>
            <a:tailEnd/>
          </a:ln>
          <a:effectLst/>
        </p:spPr>
        <p:txBody>
          <a:bodyPr/>
          <a:lstStyle/>
          <a:p>
            <a:endParaRPr lang="en-US"/>
          </a:p>
        </p:txBody>
      </p:sp>
      <p:sp>
        <p:nvSpPr>
          <p:cNvPr id="90129" name="Line 17"/>
          <p:cNvSpPr>
            <a:spLocks noChangeShapeType="1"/>
          </p:cNvSpPr>
          <p:nvPr/>
        </p:nvSpPr>
        <p:spPr bwMode="auto">
          <a:xfrm flipV="1">
            <a:off x="4114800" y="1722438"/>
            <a:ext cx="0" cy="228600"/>
          </a:xfrm>
          <a:prstGeom prst="line">
            <a:avLst/>
          </a:prstGeom>
          <a:noFill/>
          <a:ln w="9525">
            <a:solidFill>
              <a:srgbClr val="FF0000"/>
            </a:solidFill>
            <a:round/>
            <a:headEnd/>
            <a:tailEnd type="triangle" w="med" len="med"/>
          </a:ln>
          <a:effectLst/>
        </p:spPr>
        <p:txBody>
          <a:bodyPr/>
          <a:lstStyle/>
          <a:p>
            <a:endParaRPr lang="en-US"/>
          </a:p>
        </p:txBody>
      </p:sp>
      <p:sp>
        <p:nvSpPr>
          <p:cNvPr id="90130" name="Line 18"/>
          <p:cNvSpPr>
            <a:spLocks noChangeShapeType="1"/>
          </p:cNvSpPr>
          <p:nvPr/>
        </p:nvSpPr>
        <p:spPr bwMode="auto">
          <a:xfrm flipV="1">
            <a:off x="4495800" y="1722438"/>
            <a:ext cx="0" cy="228600"/>
          </a:xfrm>
          <a:prstGeom prst="line">
            <a:avLst/>
          </a:prstGeom>
          <a:noFill/>
          <a:ln w="9525">
            <a:solidFill>
              <a:srgbClr val="FF0000"/>
            </a:solidFill>
            <a:round/>
            <a:headEnd/>
            <a:tailEnd type="triangle" w="med" len="med"/>
          </a:ln>
          <a:effectLst/>
        </p:spPr>
        <p:txBody>
          <a:bodyPr/>
          <a:lstStyle/>
          <a:p>
            <a:endParaRPr lang="en-US"/>
          </a:p>
        </p:txBody>
      </p:sp>
      <p:grpSp>
        <p:nvGrpSpPr>
          <p:cNvPr id="90131" name="Group 19"/>
          <p:cNvGrpSpPr>
            <a:grpSpLocks/>
          </p:cNvGrpSpPr>
          <p:nvPr/>
        </p:nvGrpSpPr>
        <p:grpSpPr bwMode="auto">
          <a:xfrm>
            <a:off x="2590800" y="1600200"/>
            <a:ext cx="914400" cy="350838"/>
            <a:chOff x="2640" y="1315"/>
            <a:chExt cx="576" cy="221"/>
          </a:xfrm>
        </p:grpSpPr>
        <p:sp>
          <p:nvSpPr>
            <p:cNvPr id="90132" name="Line 20"/>
            <p:cNvSpPr>
              <a:spLocks noChangeShapeType="1"/>
            </p:cNvSpPr>
            <p:nvPr/>
          </p:nvSpPr>
          <p:spPr bwMode="auto">
            <a:xfrm flipV="1">
              <a:off x="3216" y="1392"/>
              <a:ext cx="0" cy="144"/>
            </a:xfrm>
            <a:prstGeom prst="line">
              <a:avLst/>
            </a:prstGeom>
            <a:noFill/>
            <a:ln w="9525">
              <a:solidFill>
                <a:srgbClr val="FF0000"/>
              </a:solidFill>
              <a:round/>
              <a:headEnd/>
              <a:tailEnd type="triangle" w="med" len="med"/>
            </a:ln>
            <a:effectLst/>
          </p:spPr>
          <p:txBody>
            <a:bodyPr/>
            <a:lstStyle/>
            <a:p>
              <a:endParaRPr lang="en-US"/>
            </a:p>
          </p:txBody>
        </p:sp>
        <p:sp>
          <p:nvSpPr>
            <p:cNvPr id="90133" name="Line 21"/>
            <p:cNvSpPr>
              <a:spLocks noChangeShapeType="1"/>
            </p:cNvSpPr>
            <p:nvPr/>
          </p:nvSpPr>
          <p:spPr bwMode="auto">
            <a:xfrm>
              <a:off x="2736" y="1488"/>
              <a:ext cx="288" cy="0"/>
            </a:xfrm>
            <a:prstGeom prst="line">
              <a:avLst/>
            </a:prstGeom>
            <a:noFill/>
            <a:ln w="9525">
              <a:solidFill>
                <a:schemeClr val="tx1"/>
              </a:solidFill>
              <a:round/>
              <a:headEnd/>
              <a:tailEnd type="triangle" w="med" len="med"/>
            </a:ln>
            <a:effectLst/>
          </p:spPr>
          <p:txBody>
            <a:bodyPr/>
            <a:lstStyle/>
            <a:p>
              <a:endParaRPr lang="en-US"/>
            </a:p>
          </p:txBody>
        </p:sp>
        <p:sp>
          <p:nvSpPr>
            <p:cNvPr id="90134" name="Text Box 22"/>
            <p:cNvSpPr txBox="1">
              <a:spLocks noChangeArrowheads="1"/>
            </p:cNvSpPr>
            <p:nvPr/>
          </p:nvSpPr>
          <p:spPr bwMode="auto">
            <a:xfrm>
              <a:off x="2640" y="1315"/>
              <a:ext cx="467" cy="173"/>
            </a:xfrm>
            <a:prstGeom prst="rect">
              <a:avLst/>
            </a:prstGeom>
            <a:noFill/>
            <a:ln w="9525">
              <a:noFill/>
              <a:miter lim="800000"/>
              <a:headEnd/>
              <a:tailEnd/>
            </a:ln>
            <a:effectLst/>
          </p:spPr>
          <p:txBody>
            <a:bodyPr wrap="none">
              <a:spAutoFit/>
            </a:bodyPr>
            <a:lstStyle/>
            <a:p>
              <a:r>
                <a:rPr lang="en-US" sz="1200"/>
                <a:t>promote</a:t>
              </a:r>
            </a:p>
          </p:txBody>
        </p:sp>
      </p:grpSp>
      <p:sp>
        <p:nvSpPr>
          <p:cNvPr id="90135" name="Line 23"/>
          <p:cNvSpPr>
            <a:spLocks noChangeShapeType="1"/>
          </p:cNvSpPr>
          <p:nvPr/>
        </p:nvSpPr>
        <p:spPr bwMode="auto">
          <a:xfrm flipV="1">
            <a:off x="3505200" y="1722438"/>
            <a:ext cx="0" cy="228600"/>
          </a:xfrm>
          <a:prstGeom prst="line">
            <a:avLst/>
          </a:prstGeom>
          <a:noFill/>
          <a:ln w="9525">
            <a:solidFill>
              <a:srgbClr val="FF0000"/>
            </a:solidFill>
            <a:round/>
            <a:headEnd/>
            <a:tailEnd type="triangle" w="med" len="med"/>
          </a:ln>
          <a:effectLst/>
        </p:spPr>
        <p:txBody>
          <a:bodyPr/>
          <a:lstStyle/>
          <a:p>
            <a:endParaRPr lang="en-US"/>
          </a:p>
        </p:txBody>
      </p:sp>
      <p:sp>
        <p:nvSpPr>
          <p:cNvPr id="90136" name="Line 24"/>
          <p:cNvSpPr>
            <a:spLocks noChangeShapeType="1"/>
          </p:cNvSpPr>
          <p:nvPr/>
        </p:nvSpPr>
        <p:spPr bwMode="auto">
          <a:xfrm flipV="1">
            <a:off x="4876800" y="1722438"/>
            <a:ext cx="0" cy="228600"/>
          </a:xfrm>
          <a:prstGeom prst="line">
            <a:avLst/>
          </a:prstGeom>
          <a:noFill/>
          <a:ln w="9525">
            <a:solidFill>
              <a:srgbClr val="FF0000"/>
            </a:solidFill>
            <a:round/>
            <a:headEnd/>
            <a:tailEnd type="triangle" w="med" len="med"/>
          </a:ln>
          <a:effectLst/>
        </p:spPr>
        <p:txBody>
          <a:bodyPr/>
          <a:lstStyle/>
          <a:p>
            <a:endParaRPr lang="en-US"/>
          </a:p>
        </p:txBody>
      </p:sp>
      <p:sp>
        <p:nvSpPr>
          <p:cNvPr id="90137" name="Rectangle 25"/>
          <p:cNvSpPr>
            <a:spLocks noChangeArrowheads="1"/>
          </p:cNvSpPr>
          <p:nvPr/>
        </p:nvSpPr>
        <p:spPr bwMode="auto">
          <a:xfrm>
            <a:off x="5753100" y="2103438"/>
            <a:ext cx="2133600" cy="381000"/>
          </a:xfrm>
          <a:prstGeom prst="rect">
            <a:avLst/>
          </a:prstGeom>
          <a:solidFill>
            <a:schemeClr val="bg1"/>
          </a:solidFill>
          <a:ln w="9525">
            <a:noFill/>
            <a:miter lim="800000"/>
            <a:headEnd/>
            <a:tailEnd/>
          </a:ln>
          <a:effectLst/>
        </p:spPr>
        <p:txBody>
          <a:bodyPr wrap="none" anchor="ctr"/>
          <a:lstStyle/>
          <a:p>
            <a:pPr algn="ctr"/>
            <a:endParaRPr lang="en-US" baseline="30000"/>
          </a:p>
        </p:txBody>
      </p:sp>
      <p:grpSp>
        <p:nvGrpSpPr>
          <p:cNvPr id="90138" name="Group 26"/>
          <p:cNvGrpSpPr>
            <a:grpSpLocks/>
          </p:cNvGrpSpPr>
          <p:nvPr/>
        </p:nvGrpSpPr>
        <p:grpSpPr bwMode="auto">
          <a:xfrm>
            <a:off x="5181600" y="1600200"/>
            <a:ext cx="2590800" cy="427038"/>
            <a:chOff x="2928" y="1315"/>
            <a:chExt cx="1632" cy="269"/>
          </a:xfrm>
        </p:grpSpPr>
        <p:grpSp>
          <p:nvGrpSpPr>
            <p:cNvPr id="90139" name="Group 27"/>
            <p:cNvGrpSpPr>
              <a:grpSpLocks/>
            </p:cNvGrpSpPr>
            <p:nvPr/>
          </p:nvGrpSpPr>
          <p:grpSpPr bwMode="auto">
            <a:xfrm>
              <a:off x="2928" y="1315"/>
              <a:ext cx="624" cy="221"/>
              <a:chOff x="2928" y="1315"/>
              <a:chExt cx="624" cy="221"/>
            </a:xfrm>
          </p:grpSpPr>
          <p:sp>
            <p:nvSpPr>
              <p:cNvPr id="90140" name="Text Box 28"/>
              <p:cNvSpPr txBox="1">
                <a:spLocks noChangeArrowheads="1"/>
              </p:cNvSpPr>
              <p:nvPr/>
            </p:nvSpPr>
            <p:spPr bwMode="auto">
              <a:xfrm>
                <a:off x="2928" y="1315"/>
                <a:ext cx="498" cy="173"/>
              </a:xfrm>
              <a:prstGeom prst="rect">
                <a:avLst/>
              </a:prstGeom>
              <a:noFill/>
              <a:ln w="9525">
                <a:noFill/>
                <a:miter lim="800000"/>
                <a:headEnd/>
                <a:tailEnd/>
              </a:ln>
              <a:effectLst/>
            </p:spPr>
            <p:txBody>
              <a:bodyPr wrap="none">
                <a:spAutoFit/>
              </a:bodyPr>
              <a:lstStyle/>
              <a:p>
                <a:r>
                  <a:rPr lang="en-US" sz="1200"/>
                  <a:t>hybridize</a:t>
                </a:r>
              </a:p>
            </p:txBody>
          </p:sp>
          <p:sp>
            <p:nvSpPr>
              <p:cNvPr id="90141" name="Line 29"/>
              <p:cNvSpPr>
                <a:spLocks noChangeShapeType="1"/>
              </p:cNvSpPr>
              <p:nvPr/>
            </p:nvSpPr>
            <p:spPr bwMode="auto">
              <a:xfrm>
                <a:off x="2976" y="1488"/>
                <a:ext cx="432" cy="0"/>
              </a:xfrm>
              <a:prstGeom prst="line">
                <a:avLst/>
              </a:prstGeom>
              <a:noFill/>
              <a:ln w="9525">
                <a:solidFill>
                  <a:schemeClr val="tx1"/>
                </a:solidFill>
                <a:round/>
                <a:headEnd/>
                <a:tailEnd type="triangle" w="med" len="med"/>
              </a:ln>
              <a:effectLst/>
            </p:spPr>
            <p:txBody>
              <a:bodyPr/>
              <a:lstStyle/>
              <a:p>
                <a:endParaRPr lang="en-US"/>
              </a:p>
            </p:txBody>
          </p:sp>
          <p:sp>
            <p:nvSpPr>
              <p:cNvPr id="90142" name="Line 30"/>
              <p:cNvSpPr>
                <a:spLocks noChangeShapeType="1"/>
              </p:cNvSpPr>
              <p:nvPr/>
            </p:nvSpPr>
            <p:spPr bwMode="auto">
              <a:xfrm flipV="1">
                <a:off x="3552" y="1392"/>
                <a:ext cx="0" cy="144"/>
              </a:xfrm>
              <a:prstGeom prst="line">
                <a:avLst/>
              </a:prstGeom>
              <a:noFill/>
              <a:ln w="9525">
                <a:solidFill>
                  <a:srgbClr val="FF0000"/>
                </a:solidFill>
                <a:round/>
                <a:headEnd/>
                <a:tailEnd type="triangle" w="med" len="med"/>
              </a:ln>
              <a:effectLst/>
            </p:spPr>
            <p:txBody>
              <a:bodyPr/>
              <a:lstStyle/>
              <a:p>
                <a:endParaRPr lang="en-US"/>
              </a:p>
            </p:txBody>
          </p:sp>
        </p:grpSp>
        <p:grpSp>
          <p:nvGrpSpPr>
            <p:cNvPr id="90143" name="Group 31"/>
            <p:cNvGrpSpPr>
              <a:grpSpLocks/>
            </p:cNvGrpSpPr>
            <p:nvPr/>
          </p:nvGrpSpPr>
          <p:grpSpPr bwMode="auto">
            <a:xfrm>
              <a:off x="3456" y="1344"/>
              <a:ext cx="1104" cy="240"/>
              <a:chOff x="3456" y="1344"/>
              <a:chExt cx="1104" cy="240"/>
            </a:xfrm>
          </p:grpSpPr>
          <p:sp>
            <p:nvSpPr>
              <p:cNvPr id="90144" name="Rectangle 32"/>
              <p:cNvSpPr>
                <a:spLocks noChangeArrowheads="1"/>
              </p:cNvSpPr>
              <p:nvPr/>
            </p:nvSpPr>
            <p:spPr bwMode="auto">
              <a:xfrm>
                <a:off x="3456" y="1344"/>
                <a:ext cx="240" cy="240"/>
              </a:xfrm>
              <a:prstGeom prst="rect">
                <a:avLst/>
              </a:prstGeom>
              <a:noFill/>
              <a:ln w="9525">
                <a:solidFill>
                  <a:schemeClr val="tx1"/>
                </a:solidFill>
                <a:miter lim="800000"/>
                <a:headEnd/>
                <a:tailEnd/>
              </a:ln>
              <a:effectLst/>
            </p:spPr>
            <p:txBody>
              <a:bodyPr wrap="none" anchor="ctr"/>
              <a:lstStyle/>
              <a:p>
                <a:endParaRPr lang="en-US"/>
              </a:p>
            </p:txBody>
          </p:sp>
          <p:sp>
            <p:nvSpPr>
              <p:cNvPr id="90145" name="Rectangle 33"/>
              <p:cNvSpPr>
                <a:spLocks noChangeArrowheads="1"/>
              </p:cNvSpPr>
              <p:nvPr/>
            </p:nvSpPr>
            <p:spPr bwMode="auto">
              <a:xfrm>
                <a:off x="3696" y="1344"/>
                <a:ext cx="240" cy="240"/>
              </a:xfrm>
              <a:prstGeom prst="rect">
                <a:avLst/>
              </a:prstGeom>
              <a:noFill/>
              <a:ln w="9525">
                <a:solidFill>
                  <a:schemeClr val="tx1"/>
                </a:solidFill>
                <a:miter lim="800000"/>
                <a:headEnd/>
                <a:tailEnd/>
              </a:ln>
              <a:effectLst/>
            </p:spPr>
            <p:txBody>
              <a:bodyPr wrap="none" anchor="ctr"/>
              <a:lstStyle/>
              <a:p>
                <a:endParaRPr lang="en-US"/>
              </a:p>
            </p:txBody>
          </p:sp>
          <p:sp>
            <p:nvSpPr>
              <p:cNvPr id="90146" name="Rectangle 34"/>
              <p:cNvSpPr>
                <a:spLocks noChangeArrowheads="1"/>
              </p:cNvSpPr>
              <p:nvPr/>
            </p:nvSpPr>
            <p:spPr bwMode="auto">
              <a:xfrm>
                <a:off x="3936" y="1344"/>
                <a:ext cx="240" cy="240"/>
              </a:xfrm>
              <a:prstGeom prst="rect">
                <a:avLst/>
              </a:prstGeom>
              <a:noFill/>
              <a:ln w="9525">
                <a:solidFill>
                  <a:schemeClr val="tx1"/>
                </a:solidFill>
                <a:miter lim="800000"/>
                <a:headEnd/>
                <a:tailEnd/>
              </a:ln>
              <a:effectLst/>
            </p:spPr>
            <p:txBody>
              <a:bodyPr wrap="none" anchor="ctr"/>
              <a:lstStyle/>
              <a:p>
                <a:endParaRPr lang="en-US"/>
              </a:p>
            </p:txBody>
          </p:sp>
          <p:sp>
            <p:nvSpPr>
              <p:cNvPr id="90147" name="Rectangle 35"/>
              <p:cNvSpPr>
                <a:spLocks noChangeArrowheads="1"/>
              </p:cNvSpPr>
              <p:nvPr/>
            </p:nvSpPr>
            <p:spPr bwMode="auto">
              <a:xfrm>
                <a:off x="4320" y="1344"/>
                <a:ext cx="240" cy="240"/>
              </a:xfrm>
              <a:prstGeom prst="rect">
                <a:avLst/>
              </a:prstGeom>
              <a:noFill/>
              <a:ln w="9525">
                <a:solidFill>
                  <a:schemeClr val="tx1"/>
                </a:solidFill>
                <a:miter lim="800000"/>
                <a:headEnd/>
                <a:tailEnd/>
              </a:ln>
              <a:effectLst/>
            </p:spPr>
            <p:txBody>
              <a:bodyPr wrap="none" anchor="ctr"/>
              <a:lstStyle/>
              <a:p>
                <a:endParaRPr lang="en-US"/>
              </a:p>
            </p:txBody>
          </p:sp>
          <p:sp>
            <p:nvSpPr>
              <p:cNvPr id="90148" name="Line 36"/>
              <p:cNvSpPr>
                <a:spLocks noChangeShapeType="1"/>
              </p:cNvSpPr>
              <p:nvPr/>
            </p:nvSpPr>
            <p:spPr bwMode="auto">
              <a:xfrm flipV="1">
                <a:off x="3792" y="1392"/>
                <a:ext cx="0" cy="144"/>
              </a:xfrm>
              <a:prstGeom prst="line">
                <a:avLst/>
              </a:prstGeom>
              <a:noFill/>
              <a:ln w="9525">
                <a:solidFill>
                  <a:srgbClr val="FF0000"/>
                </a:solidFill>
                <a:round/>
                <a:headEnd/>
                <a:tailEnd type="triangle" w="med" len="med"/>
              </a:ln>
              <a:effectLst/>
            </p:spPr>
            <p:txBody>
              <a:bodyPr/>
              <a:lstStyle/>
              <a:p>
                <a:endParaRPr lang="en-US"/>
              </a:p>
            </p:txBody>
          </p:sp>
          <p:sp>
            <p:nvSpPr>
              <p:cNvPr id="90149" name="Line 37"/>
              <p:cNvSpPr>
                <a:spLocks noChangeShapeType="1"/>
              </p:cNvSpPr>
              <p:nvPr/>
            </p:nvSpPr>
            <p:spPr bwMode="auto">
              <a:xfrm flipV="1">
                <a:off x="4032" y="1392"/>
                <a:ext cx="0" cy="144"/>
              </a:xfrm>
              <a:prstGeom prst="line">
                <a:avLst/>
              </a:prstGeom>
              <a:noFill/>
              <a:ln w="9525">
                <a:solidFill>
                  <a:srgbClr val="FF0000"/>
                </a:solidFill>
                <a:round/>
                <a:headEnd/>
                <a:tailEnd type="triangle" w="med" len="med"/>
              </a:ln>
              <a:effectLst/>
            </p:spPr>
            <p:txBody>
              <a:bodyPr/>
              <a:lstStyle/>
              <a:p>
                <a:endParaRPr lang="en-US"/>
              </a:p>
            </p:txBody>
          </p:sp>
        </p:grpSp>
        <p:sp>
          <p:nvSpPr>
            <p:cNvPr id="90150" name="Line 38"/>
            <p:cNvSpPr>
              <a:spLocks noChangeShapeType="1"/>
            </p:cNvSpPr>
            <p:nvPr/>
          </p:nvSpPr>
          <p:spPr bwMode="auto">
            <a:xfrm flipV="1">
              <a:off x="4416" y="1392"/>
              <a:ext cx="0" cy="144"/>
            </a:xfrm>
            <a:prstGeom prst="line">
              <a:avLst/>
            </a:prstGeom>
            <a:noFill/>
            <a:ln w="9525">
              <a:solidFill>
                <a:srgbClr val="FF0000"/>
              </a:solidFill>
              <a:round/>
              <a:headEnd/>
              <a:tailEnd type="triangle" w="med" len="med"/>
            </a:ln>
            <a:effectLst/>
          </p:spPr>
          <p:txBody>
            <a:bodyPr/>
            <a:lstStyle/>
            <a:p>
              <a:endParaRPr lang="en-US"/>
            </a:p>
          </p:txBody>
        </p:sp>
      </p:grpSp>
      <p:pic>
        <p:nvPicPr>
          <p:cNvPr id="90151" name="Picture 39" descr="fig9_21"/>
          <p:cNvPicPr>
            <a:picLocks noChangeAspect="1" noChangeArrowheads="1"/>
          </p:cNvPicPr>
          <p:nvPr/>
        </p:nvPicPr>
        <p:blipFill>
          <a:blip r:embed="rId3" cstate="print"/>
          <a:srcRect/>
          <a:stretch>
            <a:fillRect/>
          </a:stretch>
        </p:blipFill>
        <p:spPr bwMode="auto">
          <a:xfrm>
            <a:off x="4191000" y="2714625"/>
            <a:ext cx="4114800" cy="1733550"/>
          </a:xfrm>
          <a:prstGeom prst="rect">
            <a:avLst/>
          </a:prstGeom>
          <a:noFill/>
        </p:spPr>
      </p:pic>
      <p:grpSp>
        <p:nvGrpSpPr>
          <p:cNvPr id="90152" name="Group 40"/>
          <p:cNvGrpSpPr>
            <a:grpSpLocks/>
          </p:cNvGrpSpPr>
          <p:nvPr/>
        </p:nvGrpSpPr>
        <p:grpSpPr bwMode="auto">
          <a:xfrm>
            <a:off x="4648200" y="3003550"/>
            <a:ext cx="3124200" cy="1219200"/>
            <a:chOff x="3024" y="2448"/>
            <a:chExt cx="1968" cy="768"/>
          </a:xfrm>
        </p:grpSpPr>
        <p:sp>
          <p:nvSpPr>
            <p:cNvPr id="90153" name="AutoShape 41"/>
            <p:cNvSpPr>
              <a:spLocks noChangeArrowheads="1"/>
            </p:cNvSpPr>
            <p:nvPr/>
          </p:nvSpPr>
          <p:spPr bwMode="auto">
            <a:xfrm rot="36011631">
              <a:off x="4536" y="2424"/>
              <a:ext cx="48" cy="576"/>
            </a:xfrm>
            <a:prstGeom prst="can">
              <a:avLst>
                <a:gd name="adj" fmla="val 300000"/>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sp>
          <p:nvSpPr>
            <p:cNvPr id="90154" name="AutoShape 42"/>
            <p:cNvSpPr>
              <a:spLocks noChangeArrowheads="1"/>
            </p:cNvSpPr>
            <p:nvPr/>
          </p:nvSpPr>
          <p:spPr bwMode="auto">
            <a:xfrm rot="17723350">
              <a:off x="3409" y="2447"/>
              <a:ext cx="47" cy="529"/>
            </a:xfrm>
            <a:prstGeom prst="can">
              <a:avLst>
                <a:gd name="adj" fmla="val 281383"/>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sp>
          <p:nvSpPr>
            <p:cNvPr id="90155" name="AutoShape 43"/>
            <p:cNvSpPr>
              <a:spLocks noChangeArrowheads="1"/>
            </p:cNvSpPr>
            <p:nvPr/>
          </p:nvSpPr>
          <p:spPr bwMode="auto">
            <a:xfrm rot="16200000">
              <a:off x="3888" y="2544"/>
              <a:ext cx="48" cy="720"/>
            </a:xfrm>
            <a:prstGeom prst="can">
              <a:avLst>
                <a:gd name="adj" fmla="val 375000"/>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sp>
          <p:nvSpPr>
            <p:cNvPr id="90156" name="AutoShape 44"/>
            <p:cNvSpPr>
              <a:spLocks noChangeArrowheads="1"/>
            </p:cNvSpPr>
            <p:nvPr/>
          </p:nvSpPr>
          <p:spPr bwMode="auto">
            <a:xfrm rot="16200000">
              <a:off x="3936" y="2400"/>
              <a:ext cx="48" cy="816"/>
            </a:xfrm>
            <a:prstGeom prst="can">
              <a:avLst>
                <a:gd name="adj" fmla="val 425000"/>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sp>
          <p:nvSpPr>
            <p:cNvPr id="90157" name="Oval 45"/>
            <p:cNvSpPr>
              <a:spLocks noChangeAspect="1" noChangeArrowheads="1"/>
            </p:cNvSpPr>
            <p:nvPr/>
          </p:nvSpPr>
          <p:spPr bwMode="auto">
            <a:xfrm>
              <a:off x="3456" y="2640"/>
              <a:ext cx="374" cy="374"/>
            </a:xfrm>
            <a:prstGeom prst="ellipse">
              <a:avLst/>
            </a:prstGeom>
            <a:gradFill rotWithShape="1">
              <a:gsLst>
                <a:gs pos="0">
                  <a:srgbClr val="333333"/>
                </a:gs>
                <a:gs pos="100000">
                  <a:srgbClr val="292929"/>
                </a:gs>
              </a:gsLst>
              <a:lin ang="2700000" scaled="1"/>
            </a:gradFill>
            <a:ln w="9525">
              <a:noFill/>
              <a:round/>
              <a:headEnd/>
              <a:tailEnd/>
            </a:ln>
            <a:effectLst/>
          </p:spPr>
          <p:txBody>
            <a:bodyPr wrap="none" anchor="ctr"/>
            <a:lstStyle/>
            <a:p>
              <a:pPr algn="ctr"/>
              <a:r>
                <a:rPr lang="en-US">
                  <a:solidFill>
                    <a:schemeClr val="bg1"/>
                  </a:solidFill>
                </a:rPr>
                <a:t>C</a:t>
              </a:r>
            </a:p>
          </p:txBody>
        </p:sp>
        <p:sp>
          <p:nvSpPr>
            <p:cNvPr id="90158" name="Oval 46"/>
            <p:cNvSpPr>
              <a:spLocks noChangeAspect="1" noChangeArrowheads="1"/>
            </p:cNvSpPr>
            <p:nvPr/>
          </p:nvSpPr>
          <p:spPr bwMode="auto">
            <a:xfrm>
              <a:off x="4224" y="2640"/>
              <a:ext cx="374" cy="374"/>
            </a:xfrm>
            <a:prstGeom prst="ellipse">
              <a:avLst/>
            </a:prstGeom>
            <a:gradFill rotWithShape="1">
              <a:gsLst>
                <a:gs pos="0">
                  <a:srgbClr val="333333"/>
                </a:gs>
                <a:gs pos="100000">
                  <a:srgbClr val="292929"/>
                </a:gs>
              </a:gsLst>
              <a:lin ang="2700000" scaled="1"/>
            </a:gradFill>
            <a:ln w="9525">
              <a:noFill/>
              <a:round/>
              <a:headEnd/>
              <a:tailEnd/>
            </a:ln>
            <a:effectLst/>
          </p:spPr>
          <p:txBody>
            <a:bodyPr wrap="none" anchor="ctr"/>
            <a:lstStyle/>
            <a:p>
              <a:pPr algn="ctr"/>
              <a:r>
                <a:rPr lang="en-US">
                  <a:solidFill>
                    <a:schemeClr val="bg1"/>
                  </a:solidFill>
                </a:rPr>
                <a:t>C</a:t>
              </a:r>
            </a:p>
          </p:txBody>
        </p:sp>
        <p:sp>
          <p:nvSpPr>
            <p:cNvPr id="90159" name="AutoShape 47"/>
            <p:cNvSpPr>
              <a:spLocks noChangeArrowheads="1"/>
            </p:cNvSpPr>
            <p:nvPr/>
          </p:nvSpPr>
          <p:spPr bwMode="auto">
            <a:xfrm rot="14411631" flipV="1">
              <a:off x="3335" y="2761"/>
              <a:ext cx="48" cy="478"/>
            </a:xfrm>
            <a:prstGeom prst="can">
              <a:avLst>
                <a:gd name="adj" fmla="val 248958"/>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sp>
          <p:nvSpPr>
            <p:cNvPr id="90160" name="AutoShape 48"/>
            <p:cNvSpPr>
              <a:spLocks noChangeArrowheads="1"/>
            </p:cNvSpPr>
            <p:nvPr/>
          </p:nvSpPr>
          <p:spPr bwMode="auto">
            <a:xfrm rot="17723350">
              <a:off x="4632" y="2770"/>
              <a:ext cx="48" cy="480"/>
            </a:xfrm>
            <a:prstGeom prst="can">
              <a:avLst>
                <a:gd name="adj" fmla="val 250000"/>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sp>
          <p:nvSpPr>
            <p:cNvPr id="90161" name="Oval 49"/>
            <p:cNvSpPr>
              <a:spLocks noChangeArrowheads="1"/>
            </p:cNvSpPr>
            <p:nvPr/>
          </p:nvSpPr>
          <p:spPr bwMode="auto">
            <a:xfrm>
              <a:off x="3024" y="2496"/>
              <a:ext cx="240" cy="240"/>
            </a:xfrm>
            <a:prstGeom prst="ellipse">
              <a:avLst/>
            </a:prstGeom>
            <a:gradFill rotWithShape="1">
              <a:gsLst>
                <a:gs pos="0">
                  <a:srgbClr val="EAEAEA">
                    <a:gamma/>
                    <a:shade val="46275"/>
                    <a:invGamma/>
                  </a:srgbClr>
                </a:gs>
                <a:gs pos="50000">
                  <a:srgbClr val="EAEAEA"/>
                </a:gs>
                <a:gs pos="100000">
                  <a:srgbClr val="EAEAEA">
                    <a:gamma/>
                    <a:shade val="46275"/>
                    <a:invGamma/>
                  </a:srgbClr>
                </a:gs>
              </a:gsLst>
              <a:lin ang="2700000" scaled="1"/>
            </a:gradFill>
            <a:ln w="9525">
              <a:noFill/>
              <a:round/>
              <a:headEnd/>
              <a:tailEnd/>
            </a:ln>
            <a:effectLst/>
          </p:spPr>
          <p:txBody>
            <a:bodyPr wrap="none" anchor="ctr"/>
            <a:lstStyle/>
            <a:p>
              <a:pPr algn="ctr"/>
              <a:r>
                <a:rPr lang="en-US"/>
                <a:t>H</a:t>
              </a:r>
            </a:p>
          </p:txBody>
        </p:sp>
        <p:sp>
          <p:nvSpPr>
            <p:cNvPr id="90162" name="Oval 50"/>
            <p:cNvSpPr>
              <a:spLocks noChangeArrowheads="1"/>
            </p:cNvSpPr>
            <p:nvPr/>
          </p:nvSpPr>
          <p:spPr bwMode="auto">
            <a:xfrm>
              <a:off x="3024" y="2976"/>
              <a:ext cx="240" cy="240"/>
            </a:xfrm>
            <a:prstGeom prst="ellipse">
              <a:avLst/>
            </a:prstGeom>
            <a:gradFill rotWithShape="1">
              <a:gsLst>
                <a:gs pos="0">
                  <a:srgbClr val="EAEAEA">
                    <a:gamma/>
                    <a:shade val="46275"/>
                    <a:invGamma/>
                  </a:srgbClr>
                </a:gs>
                <a:gs pos="50000">
                  <a:srgbClr val="EAEAEA"/>
                </a:gs>
                <a:gs pos="100000">
                  <a:srgbClr val="EAEAEA">
                    <a:gamma/>
                    <a:shade val="46275"/>
                    <a:invGamma/>
                  </a:srgbClr>
                </a:gs>
              </a:gsLst>
              <a:lin ang="2700000" scaled="1"/>
            </a:gradFill>
            <a:ln w="9525">
              <a:noFill/>
              <a:round/>
              <a:headEnd/>
              <a:tailEnd/>
            </a:ln>
            <a:effectLst/>
          </p:spPr>
          <p:txBody>
            <a:bodyPr wrap="none" anchor="ctr"/>
            <a:lstStyle/>
            <a:p>
              <a:pPr algn="ctr"/>
              <a:r>
                <a:rPr lang="en-US"/>
                <a:t>H</a:t>
              </a:r>
            </a:p>
          </p:txBody>
        </p:sp>
        <p:sp>
          <p:nvSpPr>
            <p:cNvPr id="90163" name="Oval 51"/>
            <p:cNvSpPr>
              <a:spLocks noChangeArrowheads="1"/>
            </p:cNvSpPr>
            <p:nvPr/>
          </p:nvSpPr>
          <p:spPr bwMode="auto">
            <a:xfrm>
              <a:off x="4752" y="2976"/>
              <a:ext cx="240" cy="240"/>
            </a:xfrm>
            <a:prstGeom prst="ellipse">
              <a:avLst/>
            </a:prstGeom>
            <a:gradFill rotWithShape="1">
              <a:gsLst>
                <a:gs pos="0">
                  <a:srgbClr val="EAEAEA">
                    <a:gamma/>
                    <a:shade val="46275"/>
                    <a:invGamma/>
                  </a:srgbClr>
                </a:gs>
                <a:gs pos="50000">
                  <a:srgbClr val="EAEAEA"/>
                </a:gs>
                <a:gs pos="100000">
                  <a:srgbClr val="EAEAEA">
                    <a:gamma/>
                    <a:shade val="46275"/>
                    <a:invGamma/>
                  </a:srgbClr>
                </a:gs>
              </a:gsLst>
              <a:lin ang="2700000" scaled="1"/>
            </a:gradFill>
            <a:ln w="9525">
              <a:noFill/>
              <a:round/>
              <a:headEnd/>
              <a:tailEnd/>
            </a:ln>
            <a:effectLst/>
          </p:spPr>
          <p:txBody>
            <a:bodyPr wrap="none" anchor="ctr"/>
            <a:lstStyle/>
            <a:p>
              <a:pPr algn="ctr"/>
              <a:r>
                <a:rPr lang="en-US"/>
                <a:t>H</a:t>
              </a:r>
            </a:p>
          </p:txBody>
        </p:sp>
        <p:sp>
          <p:nvSpPr>
            <p:cNvPr id="90164" name="Oval 52"/>
            <p:cNvSpPr>
              <a:spLocks noChangeArrowheads="1"/>
            </p:cNvSpPr>
            <p:nvPr/>
          </p:nvSpPr>
          <p:spPr bwMode="auto">
            <a:xfrm>
              <a:off x="4752" y="2448"/>
              <a:ext cx="240" cy="240"/>
            </a:xfrm>
            <a:prstGeom prst="ellipse">
              <a:avLst/>
            </a:prstGeom>
            <a:gradFill rotWithShape="1">
              <a:gsLst>
                <a:gs pos="0">
                  <a:srgbClr val="EAEAEA">
                    <a:gamma/>
                    <a:shade val="46275"/>
                    <a:invGamma/>
                  </a:srgbClr>
                </a:gs>
                <a:gs pos="50000">
                  <a:srgbClr val="EAEAEA"/>
                </a:gs>
                <a:gs pos="100000">
                  <a:srgbClr val="EAEAEA">
                    <a:gamma/>
                    <a:shade val="46275"/>
                    <a:invGamma/>
                  </a:srgbClr>
                </a:gs>
              </a:gsLst>
              <a:lin ang="2700000" scaled="1"/>
            </a:gradFill>
            <a:ln w="9525">
              <a:noFill/>
              <a:round/>
              <a:headEnd/>
              <a:tailEnd/>
            </a:ln>
            <a:effectLst/>
          </p:spPr>
          <p:txBody>
            <a:bodyPr wrap="none" anchor="ctr"/>
            <a:lstStyle/>
            <a:p>
              <a:pPr algn="ctr"/>
              <a:r>
                <a:rPr lang="en-US"/>
                <a:t>H</a:t>
              </a:r>
            </a:p>
          </p:txBody>
        </p:sp>
      </p:grpSp>
      <p:sp>
        <p:nvSpPr>
          <p:cNvPr id="90165" name="Text Box 53"/>
          <p:cNvSpPr txBox="1">
            <a:spLocks noChangeArrowheads="1"/>
          </p:cNvSpPr>
          <p:nvPr/>
        </p:nvSpPr>
        <p:spPr bwMode="auto">
          <a:xfrm>
            <a:off x="1524000" y="2636838"/>
            <a:ext cx="1508125" cy="366712"/>
          </a:xfrm>
          <a:prstGeom prst="rect">
            <a:avLst/>
          </a:prstGeom>
          <a:noFill/>
          <a:ln w="9525">
            <a:noFill/>
            <a:miter lim="800000"/>
            <a:headEnd/>
            <a:tailEnd/>
          </a:ln>
          <a:effectLst/>
        </p:spPr>
        <p:txBody>
          <a:bodyPr wrap="none">
            <a:spAutoFit/>
          </a:bodyPr>
          <a:lstStyle/>
          <a:p>
            <a:r>
              <a:rPr lang="en-US"/>
              <a:t>C</a:t>
            </a:r>
            <a:r>
              <a:rPr lang="en-US" baseline="-25000"/>
              <a:t>2</a:t>
            </a:r>
            <a:r>
              <a:rPr lang="en-US"/>
              <a:t>H</a:t>
            </a:r>
            <a:r>
              <a:rPr lang="en-US" baseline="-25000"/>
              <a:t>4</a:t>
            </a:r>
            <a:r>
              <a:rPr lang="en-US"/>
              <a:t>, ethene</a:t>
            </a:r>
          </a:p>
        </p:txBody>
      </p:sp>
      <p:sp>
        <p:nvSpPr>
          <p:cNvPr id="90166" name="Text Box 54"/>
          <p:cNvSpPr txBox="1">
            <a:spLocks noChangeArrowheads="1"/>
          </p:cNvSpPr>
          <p:nvPr/>
        </p:nvSpPr>
        <p:spPr bwMode="auto">
          <a:xfrm>
            <a:off x="838200" y="4175125"/>
            <a:ext cx="2987675" cy="366713"/>
          </a:xfrm>
          <a:prstGeom prst="rect">
            <a:avLst/>
          </a:prstGeom>
          <a:noFill/>
          <a:ln w="9525">
            <a:noFill/>
            <a:miter lim="800000"/>
            <a:headEnd/>
            <a:tailEnd/>
          </a:ln>
          <a:effectLst/>
        </p:spPr>
        <p:txBody>
          <a:bodyPr wrap="none">
            <a:spAutoFit/>
          </a:bodyPr>
          <a:lstStyle/>
          <a:p>
            <a:r>
              <a:rPr lang="en-US"/>
              <a:t>one </a:t>
            </a:r>
            <a:r>
              <a:rPr lang="en-US">
                <a:latin typeface="Symbol" pitchFamily="18" charset="2"/>
              </a:rPr>
              <a:t>s</a:t>
            </a:r>
            <a:r>
              <a:rPr lang="en-US"/>
              <a:t> bond and one </a:t>
            </a:r>
            <a:r>
              <a:rPr lang="en-US">
                <a:latin typeface="Symbol" pitchFamily="18" charset="2"/>
              </a:rPr>
              <a:t>p</a:t>
            </a:r>
            <a:r>
              <a:rPr lang="en-US"/>
              <a:t> bond</a:t>
            </a:r>
          </a:p>
        </p:txBody>
      </p:sp>
      <p:grpSp>
        <p:nvGrpSpPr>
          <p:cNvPr id="90167" name="Group 55"/>
          <p:cNvGrpSpPr>
            <a:grpSpLocks/>
          </p:cNvGrpSpPr>
          <p:nvPr/>
        </p:nvGrpSpPr>
        <p:grpSpPr bwMode="auto">
          <a:xfrm>
            <a:off x="685800" y="4810125"/>
            <a:ext cx="2851150" cy="1706563"/>
            <a:chOff x="432" y="3174"/>
            <a:chExt cx="1796" cy="1075"/>
          </a:xfrm>
        </p:grpSpPr>
        <p:sp>
          <p:nvSpPr>
            <p:cNvPr id="90168" name="Freeform 56"/>
            <p:cNvSpPr>
              <a:spLocks noChangeAspect="1"/>
            </p:cNvSpPr>
            <p:nvPr/>
          </p:nvSpPr>
          <p:spPr bwMode="auto">
            <a:xfrm flipV="1">
              <a:off x="1574" y="3808"/>
              <a:ext cx="270" cy="441"/>
            </a:xfrm>
            <a:custGeom>
              <a:avLst/>
              <a:gdLst/>
              <a:ahLst/>
              <a:cxnLst>
                <a:cxn ang="0">
                  <a:pos x="101" y="315"/>
                </a:cxn>
                <a:cxn ang="0">
                  <a:pos x="0" y="96"/>
                </a:cxn>
                <a:cxn ang="0">
                  <a:pos x="96" y="0"/>
                </a:cxn>
                <a:cxn ang="0">
                  <a:pos x="192" y="96"/>
                </a:cxn>
                <a:cxn ang="0">
                  <a:pos x="101" y="315"/>
                </a:cxn>
              </a:cxnLst>
              <a:rect l="0" t="0" r="r" b="b"/>
              <a:pathLst>
                <a:path w="193" h="315">
                  <a:moveTo>
                    <a:pt x="101" y="315"/>
                  </a:moveTo>
                  <a:cubicBezTo>
                    <a:pt x="69" y="315"/>
                    <a:pt x="1" y="148"/>
                    <a:pt x="0" y="96"/>
                  </a:cubicBezTo>
                  <a:cubicBezTo>
                    <a:pt x="0" y="48"/>
                    <a:pt x="64" y="0"/>
                    <a:pt x="96" y="0"/>
                  </a:cubicBezTo>
                  <a:cubicBezTo>
                    <a:pt x="128" y="0"/>
                    <a:pt x="191" y="44"/>
                    <a:pt x="192" y="96"/>
                  </a:cubicBezTo>
                  <a:cubicBezTo>
                    <a:pt x="193" y="148"/>
                    <a:pt x="133" y="315"/>
                    <a:pt x="101" y="315"/>
                  </a:cubicBezTo>
                  <a:close/>
                </a:path>
              </a:pathLst>
            </a:custGeom>
            <a:gradFill rotWithShape="1">
              <a:gsLst>
                <a:gs pos="0">
                  <a:srgbClr val="FF0000"/>
                </a:gs>
                <a:gs pos="100000">
                  <a:srgbClr val="FFC1C1"/>
                </a:gs>
              </a:gsLst>
              <a:lin ang="2700000" scaled="1"/>
            </a:gradFill>
            <a:ln w="9525">
              <a:noFill/>
              <a:round/>
              <a:headEnd/>
              <a:tailEnd/>
            </a:ln>
            <a:effectLst/>
          </p:spPr>
          <p:txBody>
            <a:bodyPr/>
            <a:lstStyle/>
            <a:p>
              <a:endParaRPr lang="en-US"/>
            </a:p>
          </p:txBody>
        </p:sp>
        <p:sp>
          <p:nvSpPr>
            <p:cNvPr id="90169" name="Freeform 57"/>
            <p:cNvSpPr>
              <a:spLocks noChangeAspect="1"/>
            </p:cNvSpPr>
            <p:nvPr/>
          </p:nvSpPr>
          <p:spPr bwMode="auto">
            <a:xfrm flipV="1">
              <a:off x="835" y="3741"/>
              <a:ext cx="270" cy="441"/>
            </a:xfrm>
            <a:custGeom>
              <a:avLst/>
              <a:gdLst/>
              <a:ahLst/>
              <a:cxnLst>
                <a:cxn ang="0">
                  <a:pos x="101" y="315"/>
                </a:cxn>
                <a:cxn ang="0">
                  <a:pos x="0" y="96"/>
                </a:cxn>
                <a:cxn ang="0">
                  <a:pos x="96" y="0"/>
                </a:cxn>
                <a:cxn ang="0">
                  <a:pos x="192" y="96"/>
                </a:cxn>
                <a:cxn ang="0">
                  <a:pos x="101" y="315"/>
                </a:cxn>
              </a:cxnLst>
              <a:rect l="0" t="0" r="r" b="b"/>
              <a:pathLst>
                <a:path w="193" h="315">
                  <a:moveTo>
                    <a:pt x="101" y="315"/>
                  </a:moveTo>
                  <a:cubicBezTo>
                    <a:pt x="69" y="315"/>
                    <a:pt x="1" y="148"/>
                    <a:pt x="0" y="96"/>
                  </a:cubicBezTo>
                  <a:cubicBezTo>
                    <a:pt x="0" y="48"/>
                    <a:pt x="64" y="0"/>
                    <a:pt x="96" y="0"/>
                  </a:cubicBezTo>
                  <a:cubicBezTo>
                    <a:pt x="128" y="0"/>
                    <a:pt x="191" y="44"/>
                    <a:pt x="192" y="96"/>
                  </a:cubicBezTo>
                  <a:cubicBezTo>
                    <a:pt x="193" y="148"/>
                    <a:pt x="133" y="315"/>
                    <a:pt x="101" y="315"/>
                  </a:cubicBezTo>
                  <a:close/>
                </a:path>
              </a:pathLst>
            </a:custGeom>
            <a:gradFill rotWithShape="1">
              <a:gsLst>
                <a:gs pos="0">
                  <a:srgbClr val="FF0000"/>
                </a:gs>
                <a:gs pos="100000">
                  <a:srgbClr val="FFC1C1"/>
                </a:gs>
              </a:gsLst>
              <a:lin ang="2700000" scaled="1"/>
            </a:gradFill>
            <a:ln w="9525">
              <a:noFill/>
              <a:round/>
              <a:headEnd/>
              <a:tailEnd/>
            </a:ln>
            <a:effectLst/>
          </p:spPr>
          <p:txBody>
            <a:bodyPr/>
            <a:lstStyle/>
            <a:p>
              <a:endParaRPr lang="en-US"/>
            </a:p>
          </p:txBody>
        </p:sp>
        <p:sp>
          <p:nvSpPr>
            <p:cNvPr id="90170" name="Freeform 58"/>
            <p:cNvSpPr>
              <a:spLocks noChangeAspect="1"/>
            </p:cNvSpPr>
            <p:nvPr/>
          </p:nvSpPr>
          <p:spPr bwMode="auto">
            <a:xfrm>
              <a:off x="432" y="3422"/>
              <a:ext cx="1796" cy="583"/>
            </a:xfrm>
            <a:custGeom>
              <a:avLst/>
              <a:gdLst/>
              <a:ahLst/>
              <a:cxnLst>
                <a:cxn ang="0">
                  <a:pos x="135" y="0"/>
                </a:cxn>
                <a:cxn ang="0">
                  <a:pos x="1283" y="65"/>
                </a:cxn>
                <a:cxn ang="0">
                  <a:pos x="1145" y="417"/>
                </a:cxn>
                <a:cxn ang="0">
                  <a:pos x="0" y="351"/>
                </a:cxn>
                <a:cxn ang="0">
                  <a:pos x="135" y="0"/>
                </a:cxn>
              </a:cxnLst>
              <a:rect l="0" t="0" r="r" b="b"/>
              <a:pathLst>
                <a:path w="1283" h="417">
                  <a:moveTo>
                    <a:pt x="135" y="0"/>
                  </a:moveTo>
                  <a:lnTo>
                    <a:pt x="1283" y="65"/>
                  </a:lnTo>
                  <a:lnTo>
                    <a:pt x="1145" y="417"/>
                  </a:lnTo>
                  <a:lnTo>
                    <a:pt x="0" y="351"/>
                  </a:lnTo>
                  <a:lnTo>
                    <a:pt x="135" y="0"/>
                  </a:lnTo>
                  <a:close/>
                </a:path>
              </a:pathLst>
            </a:custGeom>
            <a:solidFill>
              <a:srgbClr val="3366FF">
                <a:alpha val="25999"/>
              </a:srgbClr>
            </a:solidFill>
            <a:ln w="9525">
              <a:solidFill>
                <a:schemeClr val="tx1"/>
              </a:solidFill>
              <a:round/>
              <a:headEnd/>
              <a:tailEnd/>
            </a:ln>
            <a:effectLst/>
          </p:spPr>
          <p:txBody>
            <a:bodyPr/>
            <a:lstStyle/>
            <a:p>
              <a:endParaRPr lang="en-US"/>
            </a:p>
          </p:txBody>
        </p:sp>
        <p:sp>
          <p:nvSpPr>
            <p:cNvPr id="90171" name="Freeform 59"/>
            <p:cNvSpPr>
              <a:spLocks noChangeAspect="1"/>
            </p:cNvSpPr>
            <p:nvPr/>
          </p:nvSpPr>
          <p:spPr bwMode="auto">
            <a:xfrm>
              <a:off x="699" y="3504"/>
              <a:ext cx="204" cy="123"/>
            </a:xfrm>
            <a:custGeom>
              <a:avLst/>
              <a:gdLst/>
              <a:ahLst/>
              <a:cxnLst>
                <a:cxn ang="0">
                  <a:pos x="0" y="0"/>
                </a:cxn>
                <a:cxn ang="0">
                  <a:pos x="204" y="123"/>
                </a:cxn>
              </a:cxnLst>
              <a:rect l="0" t="0" r="r" b="b"/>
              <a:pathLst>
                <a:path w="204" h="123">
                  <a:moveTo>
                    <a:pt x="0" y="0"/>
                  </a:moveTo>
                  <a:lnTo>
                    <a:pt x="204" y="123"/>
                  </a:lnTo>
                </a:path>
              </a:pathLst>
            </a:custGeom>
            <a:noFill/>
            <a:ln w="15875">
              <a:solidFill>
                <a:schemeClr val="bg2"/>
              </a:solidFill>
              <a:round/>
              <a:headEnd type="none" w="med" len="med"/>
              <a:tailEnd type="none" w="med" len="med"/>
            </a:ln>
            <a:effectLst/>
          </p:spPr>
          <p:txBody>
            <a:bodyPr/>
            <a:lstStyle/>
            <a:p>
              <a:endParaRPr lang="en-US"/>
            </a:p>
          </p:txBody>
        </p:sp>
        <p:sp>
          <p:nvSpPr>
            <p:cNvPr id="90172" name="Freeform 60"/>
            <p:cNvSpPr>
              <a:spLocks noChangeAspect="1"/>
            </p:cNvSpPr>
            <p:nvPr/>
          </p:nvSpPr>
          <p:spPr bwMode="auto">
            <a:xfrm>
              <a:off x="567" y="3712"/>
              <a:ext cx="340" cy="119"/>
            </a:xfrm>
            <a:custGeom>
              <a:avLst/>
              <a:gdLst/>
              <a:ahLst/>
              <a:cxnLst>
                <a:cxn ang="0">
                  <a:pos x="0" y="119"/>
                </a:cxn>
                <a:cxn ang="0">
                  <a:pos x="340" y="0"/>
                </a:cxn>
              </a:cxnLst>
              <a:rect l="0" t="0" r="r" b="b"/>
              <a:pathLst>
                <a:path w="340" h="119">
                  <a:moveTo>
                    <a:pt x="0" y="119"/>
                  </a:moveTo>
                  <a:lnTo>
                    <a:pt x="340" y="0"/>
                  </a:lnTo>
                </a:path>
              </a:pathLst>
            </a:custGeom>
            <a:noFill/>
            <a:ln w="15875">
              <a:solidFill>
                <a:schemeClr val="bg2"/>
              </a:solidFill>
              <a:round/>
              <a:headEnd type="none" w="med" len="med"/>
              <a:tailEnd type="none" w="med" len="med"/>
            </a:ln>
            <a:effectLst/>
          </p:spPr>
          <p:txBody>
            <a:bodyPr/>
            <a:lstStyle/>
            <a:p>
              <a:endParaRPr lang="en-US"/>
            </a:p>
          </p:txBody>
        </p:sp>
        <p:sp>
          <p:nvSpPr>
            <p:cNvPr id="90173" name="Freeform 61"/>
            <p:cNvSpPr>
              <a:spLocks noChangeAspect="1"/>
            </p:cNvSpPr>
            <p:nvPr/>
          </p:nvSpPr>
          <p:spPr bwMode="auto">
            <a:xfrm>
              <a:off x="1037" y="3695"/>
              <a:ext cx="625" cy="40"/>
            </a:xfrm>
            <a:custGeom>
              <a:avLst/>
              <a:gdLst/>
              <a:ahLst/>
              <a:cxnLst>
                <a:cxn ang="0">
                  <a:pos x="0" y="0"/>
                </a:cxn>
                <a:cxn ang="0">
                  <a:pos x="447" y="29"/>
                </a:cxn>
              </a:cxnLst>
              <a:rect l="0" t="0" r="r" b="b"/>
              <a:pathLst>
                <a:path w="447" h="29">
                  <a:moveTo>
                    <a:pt x="0" y="0"/>
                  </a:moveTo>
                  <a:lnTo>
                    <a:pt x="447" y="29"/>
                  </a:lnTo>
                </a:path>
              </a:pathLst>
            </a:custGeom>
            <a:noFill/>
            <a:ln w="15875">
              <a:solidFill>
                <a:schemeClr val="bg2"/>
              </a:solidFill>
              <a:round/>
              <a:headEnd type="none" w="med" len="med"/>
              <a:tailEnd type="none" w="med" len="med"/>
            </a:ln>
            <a:effectLst/>
          </p:spPr>
          <p:txBody>
            <a:bodyPr/>
            <a:lstStyle/>
            <a:p>
              <a:endParaRPr lang="en-US"/>
            </a:p>
          </p:txBody>
        </p:sp>
        <p:sp>
          <p:nvSpPr>
            <p:cNvPr id="90174" name="Freeform 62"/>
            <p:cNvSpPr>
              <a:spLocks noChangeAspect="1"/>
            </p:cNvSpPr>
            <p:nvPr/>
          </p:nvSpPr>
          <p:spPr bwMode="auto">
            <a:xfrm>
              <a:off x="1772" y="3573"/>
              <a:ext cx="298" cy="129"/>
            </a:xfrm>
            <a:custGeom>
              <a:avLst/>
              <a:gdLst/>
              <a:ahLst/>
              <a:cxnLst>
                <a:cxn ang="0">
                  <a:pos x="0" y="92"/>
                </a:cxn>
                <a:cxn ang="0">
                  <a:pos x="213" y="0"/>
                </a:cxn>
              </a:cxnLst>
              <a:rect l="0" t="0" r="r" b="b"/>
              <a:pathLst>
                <a:path w="213" h="92">
                  <a:moveTo>
                    <a:pt x="0" y="92"/>
                  </a:moveTo>
                  <a:lnTo>
                    <a:pt x="213" y="0"/>
                  </a:lnTo>
                </a:path>
              </a:pathLst>
            </a:custGeom>
            <a:noFill/>
            <a:ln w="15875">
              <a:solidFill>
                <a:schemeClr val="bg2"/>
              </a:solidFill>
              <a:round/>
              <a:headEnd type="none" w="med" len="med"/>
              <a:tailEnd type="none" w="med" len="med"/>
            </a:ln>
            <a:effectLst/>
          </p:spPr>
          <p:txBody>
            <a:bodyPr/>
            <a:lstStyle/>
            <a:p>
              <a:endParaRPr lang="en-US"/>
            </a:p>
          </p:txBody>
        </p:sp>
        <p:sp>
          <p:nvSpPr>
            <p:cNvPr id="90175" name="Freeform 63"/>
            <p:cNvSpPr>
              <a:spLocks noChangeAspect="1"/>
            </p:cNvSpPr>
            <p:nvPr/>
          </p:nvSpPr>
          <p:spPr bwMode="auto">
            <a:xfrm>
              <a:off x="1766" y="3790"/>
              <a:ext cx="178" cy="144"/>
            </a:xfrm>
            <a:custGeom>
              <a:avLst/>
              <a:gdLst/>
              <a:ahLst/>
              <a:cxnLst>
                <a:cxn ang="0">
                  <a:pos x="0" y="0"/>
                </a:cxn>
                <a:cxn ang="0">
                  <a:pos x="127" y="103"/>
                </a:cxn>
              </a:cxnLst>
              <a:rect l="0" t="0" r="r" b="b"/>
              <a:pathLst>
                <a:path w="127" h="103">
                  <a:moveTo>
                    <a:pt x="0" y="0"/>
                  </a:moveTo>
                  <a:lnTo>
                    <a:pt x="127" y="103"/>
                  </a:lnTo>
                </a:path>
              </a:pathLst>
            </a:custGeom>
            <a:noFill/>
            <a:ln w="15875">
              <a:solidFill>
                <a:schemeClr val="bg2"/>
              </a:solidFill>
              <a:round/>
              <a:headEnd type="none" w="med" len="med"/>
              <a:tailEnd type="none" w="med" len="med"/>
            </a:ln>
            <a:effectLst/>
          </p:spPr>
          <p:txBody>
            <a:bodyPr/>
            <a:lstStyle/>
            <a:p>
              <a:endParaRPr lang="en-US"/>
            </a:p>
          </p:txBody>
        </p:sp>
        <p:sp>
          <p:nvSpPr>
            <p:cNvPr id="90176" name="Text Box 64"/>
            <p:cNvSpPr txBox="1">
              <a:spLocks noChangeAspect="1" noChangeArrowheads="1"/>
            </p:cNvSpPr>
            <p:nvPr/>
          </p:nvSpPr>
          <p:spPr bwMode="auto">
            <a:xfrm>
              <a:off x="1920" y="3878"/>
              <a:ext cx="174" cy="154"/>
            </a:xfrm>
            <a:prstGeom prst="rect">
              <a:avLst/>
            </a:prstGeom>
            <a:noFill/>
            <a:ln w="9525">
              <a:noFill/>
              <a:miter lim="800000"/>
              <a:headEnd/>
              <a:tailEnd/>
            </a:ln>
            <a:effectLst/>
          </p:spPr>
          <p:txBody>
            <a:bodyPr wrap="none">
              <a:spAutoFit/>
            </a:bodyPr>
            <a:lstStyle/>
            <a:p>
              <a:r>
                <a:rPr lang="en-US" sz="1000"/>
                <a:t>H</a:t>
              </a:r>
            </a:p>
          </p:txBody>
        </p:sp>
        <p:sp>
          <p:nvSpPr>
            <p:cNvPr id="90177" name="Text Box 65"/>
            <p:cNvSpPr txBox="1">
              <a:spLocks noChangeAspect="1" noChangeArrowheads="1"/>
            </p:cNvSpPr>
            <p:nvPr/>
          </p:nvSpPr>
          <p:spPr bwMode="auto">
            <a:xfrm>
              <a:off x="2035" y="3494"/>
              <a:ext cx="173" cy="154"/>
            </a:xfrm>
            <a:prstGeom prst="rect">
              <a:avLst/>
            </a:prstGeom>
            <a:noFill/>
            <a:ln w="9525">
              <a:noFill/>
              <a:miter lim="800000"/>
              <a:headEnd/>
              <a:tailEnd/>
            </a:ln>
            <a:effectLst/>
          </p:spPr>
          <p:txBody>
            <a:bodyPr wrap="none">
              <a:spAutoFit/>
            </a:bodyPr>
            <a:lstStyle/>
            <a:p>
              <a:r>
                <a:rPr lang="en-US" sz="1000"/>
                <a:t>H</a:t>
              </a:r>
            </a:p>
          </p:txBody>
        </p:sp>
        <p:sp>
          <p:nvSpPr>
            <p:cNvPr id="90178" name="Text Box 66"/>
            <p:cNvSpPr txBox="1">
              <a:spLocks noChangeAspect="1" noChangeArrowheads="1"/>
            </p:cNvSpPr>
            <p:nvPr/>
          </p:nvSpPr>
          <p:spPr bwMode="auto">
            <a:xfrm>
              <a:off x="1632" y="3648"/>
              <a:ext cx="174" cy="154"/>
            </a:xfrm>
            <a:prstGeom prst="rect">
              <a:avLst/>
            </a:prstGeom>
            <a:noFill/>
            <a:ln w="9525">
              <a:noFill/>
              <a:miter lim="800000"/>
              <a:headEnd/>
              <a:tailEnd/>
            </a:ln>
            <a:effectLst/>
          </p:spPr>
          <p:txBody>
            <a:bodyPr wrap="none">
              <a:spAutoFit/>
            </a:bodyPr>
            <a:lstStyle/>
            <a:p>
              <a:r>
                <a:rPr lang="en-US" sz="1000"/>
                <a:t>C</a:t>
              </a:r>
            </a:p>
          </p:txBody>
        </p:sp>
        <p:sp>
          <p:nvSpPr>
            <p:cNvPr id="90179" name="Text Box 67"/>
            <p:cNvSpPr txBox="1">
              <a:spLocks noChangeAspect="1" noChangeArrowheads="1"/>
            </p:cNvSpPr>
            <p:nvPr/>
          </p:nvSpPr>
          <p:spPr bwMode="auto">
            <a:xfrm>
              <a:off x="860" y="3577"/>
              <a:ext cx="174" cy="154"/>
            </a:xfrm>
            <a:prstGeom prst="rect">
              <a:avLst/>
            </a:prstGeom>
            <a:noFill/>
            <a:ln w="9525">
              <a:noFill/>
              <a:miter lim="800000"/>
              <a:headEnd/>
              <a:tailEnd/>
            </a:ln>
            <a:effectLst/>
          </p:spPr>
          <p:txBody>
            <a:bodyPr wrap="none">
              <a:spAutoFit/>
            </a:bodyPr>
            <a:lstStyle/>
            <a:p>
              <a:r>
                <a:rPr lang="en-US" sz="1000"/>
                <a:t>C</a:t>
              </a:r>
            </a:p>
          </p:txBody>
        </p:sp>
        <p:sp>
          <p:nvSpPr>
            <p:cNvPr id="90180" name="Freeform 68"/>
            <p:cNvSpPr>
              <a:spLocks noChangeAspect="1"/>
            </p:cNvSpPr>
            <p:nvPr/>
          </p:nvSpPr>
          <p:spPr bwMode="auto">
            <a:xfrm>
              <a:off x="1574" y="3241"/>
              <a:ext cx="270" cy="441"/>
            </a:xfrm>
            <a:custGeom>
              <a:avLst/>
              <a:gdLst/>
              <a:ahLst/>
              <a:cxnLst>
                <a:cxn ang="0">
                  <a:pos x="101" y="315"/>
                </a:cxn>
                <a:cxn ang="0">
                  <a:pos x="0" y="96"/>
                </a:cxn>
                <a:cxn ang="0">
                  <a:pos x="96" y="0"/>
                </a:cxn>
                <a:cxn ang="0">
                  <a:pos x="192" y="96"/>
                </a:cxn>
                <a:cxn ang="0">
                  <a:pos x="101" y="315"/>
                </a:cxn>
              </a:cxnLst>
              <a:rect l="0" t="0" r="r" b="b"/>
              <a:pathLst>
                <a:path w="193" h="315">
                  <a:moveTo>
                    <a:pt x="101" y="315"/>
                  </a:moveTo>
                  <a:cubicBezTo>
                    <a:pt x="69" y="315"/>
                    <a:pt x="1" y="148"/>
                    <a:pt x="0" y="96"/>
                  </a:cubicBezTo>
                  <a:cubicBezTo>
                    <a:pt x="0" y="48"/>
                    <a:pt x="64" y="0"/>
                    <a:pt x="96" y="0"/>
                  </a:cubicBezTo>
                  <a:cubicBezTo>
                    <a:pt x="128" y="0"/>
                    <a:pt x="191" y="44"/>
                    <a:pt x="192" y="96"/>
                  </a:cubicBezTo>
                  <a:cubicBezTo>
                    <a:pt x="193" y="148"/>
                    <a:pt x="133" y="315"/>
                    <a:pt x="101" y="315"/>
                  </a:cubicBezTo>
                  <a:close/>
                </a:path>
              </a:pathLst>
            </a:custGeom>
            <a:gradFill rotWithShape="1">
              <a:gsLst>
                <a:gs pos="0">
                  <a:srgbClr val="FF0000"/>
                </a:gs>
                <a:gs pos="100000">
                  <a:srgbClr val="FFC1C1"/>
                </a:gs>
              </a:gsLst>
              <a:lin ang="2700000" scaled="1"/>
            </a:gradFill>
            <a:ln w="9525">
              <a:noFill/>
              <a:round/>
              <a:headEnd/>
              <a:tailEnd/>
            </a:ln>
            <a:effectLst/>
          </p:spPr>
          <p:txBody>
            <a:bodyPr/>
            <a:lstStyle/>
            <a:p>
              <a:endParaRPr lang="en-US"/>
            </a:p>
          </p:txBody>
        </p:sp>
        <p:sp>
          <p:nvSpPr>
            <p:cNvPr id="90181" name="Freeform 69"/>
            <p:cNvSpPr>
              <a:spLocks noChangeAspect="1"/>
            </p:cNvSpPr>
            <p:nvPr/>
          </p:nvSpPr>
          <p:spPr bwMode="auto">
            <a:xfrm>
              <a:off x="834" y="3174"/>
              <a:ext cx="270" cy="441"/>
            </a:xfrm>
            <a:custGeom>
              <a:avLst/>
              <a:gdLst/>
              <a:ahLst/>
              <a:cxnLst>
                <a:cxn ang="0">
                  <a:pos x="101" y="315"/>
                </a:cxn>
                <a:cxn ang="0">
                  <a:pos x="0" y="96"/>
                </a:cxn>
                <a:cxn ang="0">
                  <a:pos x="96" y="0"/>
                </a:cxn>
                <a:cxn ang="0">
                  <a:pos x="192" y="96"/>
                </a:cxn>
                <a:cxn ang="0">
                  <a:pos x="101" y="315"/>
                </a:cxn>
              </a:cxnLst>
              <a:rect l="0" t="0" r="r" b="b"/>
              <a:pathLst>
                <a:path w="193" h="315">
                  <a:moveTo>
                    <a:pt x="101" y="315"/>
                  </a:moveTo>
                  <a:cubicBezTo>
                    <a:pt x="69" y="315"/>
                    <a:pt x="1" y="148"/>
                    <a:pt x="0" y="96"/>
                  </a:cubicBezTo>
                  <a:cubicBezTo>
                    <a:pt x="0" y="48"/>
                    <a:pt x="64" y="0"/>
                    <a:pt x="96" y="0"/>
                  </a:cubicBezTo>
                  <a:cubicBezTo>
                    <a:pt x="128" y="0"/>
                    <a:pt x="191" y="44"/>
                    <a:pt x="192" y="96"/>
                  </a:cubicBezTo>
                  <a:cubicBezTo>
                    <a:pt x="193" y="148"/>
                    <a:pt x="133" y="315"/>
                    <a:pt x="101" y="315"/>
                  </a:cubicBezTo>
                  <a:close/>
                </a:path>
              </a:pathLst>
            </a:custGeom>
            <a:gradFill rotWithShape="1">
              <a:gsLst>
                <a:gs pos="0">
                  <a:srgbClr val="FF0000"/>
                </a:gs>
                <a:gs pos="100000">
                  <a:srgbClr val="FFC1C1"/>
                </a:gs>
              </a:gsLst>
              <a:lin ang="2700000" scaled="1"/>
            </a:gradFill>
            <a:ln w="9525">
              <a:noFill/>
              <a:round/>
              <a:headEnd/>
              <a:tailEnd/>
            </a:ln>
            <a:effectLst/>
          </p:spPr>
          <p:txBody>
            <a:bodyPr/>
            <a:lstStyle/>
            <a:p>
              <a:endParaRPr lang="en-US"/>
            </a:p>
          </p:txBody>
        </p:sp>
        <p:sp>
          <p:nvSpPr>
            <p:cNvPr id="90182" name="Text Box 70"/>
            <p:cNvSpPr txBox="1">
              <a:spLocks noChangeAspect="1" noChangeArrowheads="1"/>
            </p:cNvSpPr>
            <p:nvPr/>
          </p:nvSpPr>
          <p:spPr bwMode="auto">
            <a:xfrm>
              <a:off x="566" y="3398"/>
              <a:ext cx="174" cy="154"/>
            </a:xfrm>
            <a:prstGeom prst="rect">
              <a:avLst/>
            </a:prstGeom>
            <a:noFill/>
            <a:ln w="9525">
              <a:noFill/>
              <a:miter lim="800000"/>
              <a:headEnd/>
              <a:tailEnd/>
            </a:ln>
            <a:effectLst/>
          </p:spPr>
          <p:txBody>
            <a:bodyPr wrap="none">
              <a:spAutoFit/>
            </a:bodyPr>
            <a:lstStyle/>
            <a:p>
              <a:r>
                <a:rPr lang="en-US" sz="1000"/>
                <a:t>H</a:t>
              </a:r>
            </a:p>
          </p:txBody>
        </p:sp>
        <p:sp>
          <p:nvSpPr>
            <p:cNvPr id="90183" name="Text Box 71"/>
            <p:cNvSpPr txBox="1">
              <a:spLocks noChangeAspect="1" noChangeArrowheads="1"/>
            </p:cNvSpPr>
            <p:nvPr/>
          </p:nvSpPr>
          <p:spPr bwMode="auto">
            <a:xfrm>
              <a:off x="432" y="3765"/>
              <a:ext cx="174" cy="154"/>
            </a:xfrm>
            <a:prstGeom prst="rect">
              <a:avLst/>
            </a:prstGeom>
            <a:noFill/>
            <a:ln w="9525">
              <a:noFill/>
              <a:miter lim="800000"/>
              <a:headEnd/>
              <a:tailEnd/>
            </a:ln>
            <a:effectLst/>
          </p:spPr>
          <p:txBody>
            <a:bodyPr wrap="none">
              <a:spAutoFit/>
            </a:bodyPr>
            <a:lstStyle/>
            <a:p>
              <a:r>
                <a:rPr lang="en-US" sz="1000"/>
                <a:t>H</a:t>
              </a:r>
            </a:p>
          </p:txBody>
        </p:sp>
        <p:sp>
          <p:nvSpPr>
            <p:cNvPr id="90184" name="Text Box 72"/>
            <p:cNvSpPr txBox="1">
              <a:spLocks noChangeAspect="1" noChangeArrowheads="1"/>
            </p:cNvSpPr>
            <p:nvPr/>
          </p:nvSpPr>
          <p:spPr bwMode="auto">
            <a:xfrm>
              <a:off x="672" y="3735"/>
              <a:ext cx="163" cy="153"/>
            </a:xfrm>
            <a:prstGeom prst="rect">
              <a:avLst/>
            </a:prstGeom>
            <a:noFill/>
            <a:ln w="9525">
              <a:noFill/>
              <a:miter lim="800000"/>
              <a:headEnd/>
              <a:tailEnd/>
            </a:ln>
            <a:effectLst/>
          </p:spPr>
          <p:txBody>
            <a:bodyPr wrap="none">
              <a:spAutoFit/>
            </a:bodyPr>
            <a:lstStyle/>
            <a:p>
              <a:r>
                <a:rPr lang="en-US" sz="1000">
                  <a:latin typeface="Symbol" pitchFamily="18" charset="2"/>
                </a:rPr>
                <a:t>s</a:t>
              </a:r>
            </a:p>
          </p:txBody>
        </p:sp>
        <p:sp>
          <p:nvSpPr>
            <p:cNvPr id="90185" name="Text Box 73"/>
            <p:cNvSpPr txBox="1">
              <a:spLocks noChangeAspect="1" noChangeArrowheads="1"/>
            </p:cNvSpPr>
            <p:nvPr/>
          </p:nvSpPr>
          <p:spPr bwMode="auto">
            <a:xfrm>
              <a:off x="672" y="3496"/>
              <a:ext cx="163" cy="154"/>
            </a:xfrm>
            <a:prstGeom prst="rect">
              <a:avLst/>
            </a:prstGeom>
            <a:noFill/>
            <a:ln w="9525">
              <a:noFill/>
              <a:miter lim="800000"/>
              <a:headEnd/>
              <a:tailEnd/>
            </a:ln>
            <a:effectLst/>
          </p:spPr>
          <p:txBody>
            <a:bodyPr wrap="none">
              <a:spAutoFit/>
            </a:bodyPr>
            <a:lstStyle/>
            <a:p>
              <a:r>
                <a:rPr lang="en-US" sz="1000">
                  <a:latin typeface="Symbol" pitchFamily="18" charset="2"/>
                </a:rPr>
                <a:t>s</a:t>
              </a:r>
            </a:p>
          </p:txBody>
        </p:sp>
        <p:sp>
          <p:nvSpPr>
            <p:cNvPr id="90186" name="Text Box 74"/>
            <p:cNvSpPr txBox="1">
              <a:spLocks noChangeAspect="1" noChangeArrowheads="1"/>
            </p:cNvSpPr>
            <p:nvPr/>
          </p:nvSpPr>
          <p:spPr bwMode="auto">
            <a:xfrm>
              <a:off x="1210" y="3590"/>
              <a:ext cx="164" cy="154"/>
            </a:xfrm>
            <a:prstGeom prst="rect">
              <a:avLst/>
            </a:prstGeom>
            <a:noFill/>
            <a:ln w="9525">
              <a:noFill/>
              <a:miter lim="800000"/>
              <a:headEnd/>
              <a:tailEnd/>
            </a:ln>
            <a:effectLst/>
          </p:spPr>
          <p:txBody>
            <a:bodyPr wrap="none">
              <a:spAutoFit/>
            </a:bodyPr>
            <a:lstStyle/>
            <a:p>
              <a:r>
                <a:rPr lang="en-US" sz="1000">
                  <a:latin typeface="Symbol" pitchFamily="18" charset="2"/>
                </a:rPr>
                <a:t>s</a:t>
              </a:r>
            </a:p>
          </p:txBody>
        </p:sp>
        <p:sp>
          <p:nvSpPr>
            <p:cNvPr id="90187" name="Text Box 75"/>
            <p:cNvSpPr txBox="1">
              <a:spLocks noChangeAspect="1" noChangeArrowheads="1"/>
            </p:cNvSpPr>
            <p:nvPr/>
          </p:nvSpPr>
          <p:spPr bwMode="auto">
            <a:xfrm>
              <a:off x="1815" y="3712"/>
              <a:ext cx="164" cy="153"/>
            </a:xfrm>
            <a:prstGeom prst="rect">
              <a:avLst/>
            </a:prstGeom>
            <a:noFill/>
            <a:ln w="9525">
              <a:noFill/>
              <a:miter lim="800000"/>
              <a:headEnd/>
              <a:tailEnd/>
            </a:ln>
            <a:effectLst/>
          </p:spPr>
          <p:txBody>
            <a:bodyPr wrap="none">
              <a:spAutoFit/>
            </a:bodyPr>
            <a:lstStyle/>
            <a:p>
              <a:r>
                <a:rPr lang="en-US" sz="1000">
                  <a:latin typeface="Symbol" pitchFamily="18" charset="2"/>
                </a:rPr>
                <a:t>s</a:t>
              </a:r>
            </a:p>
          </p:txBody>
        </p:sp>
        <p:sp>
          <p:nvSpPr>
            <p:cNvPr id="90188" name="Text Box 76"/>
            <p:cNvSpPr txBox="1">
              <a:spLocks noChangeAspect="1" noChangeArrowheads="1"/>
            </p:cNvSpPr>
            <p:nvPr/>
          </p:nvSpPr>
          <p:spPr bwMode="auto">
            <a:xfrm>
              <a:off x="1815" y="3504"/>
              <a:ext cx="164" cy="154"/>
            </a:xfrm>
            <a:prstGeom prst="rect">
              <a:avLst/>
            </a:prstGeom>
            <a:noFill/>
            <a:ln w="9525">
              <a:noFill/>
              <a:miter lim="800000"/>
              <a:headEnd/>
              <a:tailEnd/>
            </a:ln>
            <a:effectLst/>
          </p:spPr>
          <p:txBody>
            <a:bodyPr wrap="none">
              <a:spAutoFit/>
            </a:bodyPr>
            <a:lstStyle/>
            <a:p>
              <a:r>
                <a:rPr lang="en-US" sz="1000">
                  <a:latin typeface="Symbol" pitchFamily="18" charset="2"/>
                </a:rPr>
                <a:t>s</a:t>
              </a:r>
            </a:p>
          </p:txBody>
        </p:sp>
      </p:grpSp>
      <p:grpSp>
        <p:nvGrpSpPr>
          <p:cNvPr id="90189" name="Group 77"/>
          <p:cNvGrpSpPr>
            <a:grpSpLocks/>
          </p:cNvGrpSpPr>
          <p:nvPr/>
        </p:nvGrpSpPr>
        <p:grpSpPr bwMode="auto">
          <a:xfrm>
            <a:off x="4724400" y="4800600"/>
            <a:ext cx="2851150" cy="1731963"/>
            <a:chOff x="2976" y="3168"/>
            <a:chExt cx="1796" cy="1091"/>
          </a:xfrm>
        </p:grpSpPr>
        <p:sp>
          <p:nvSpPr>
            <p:cNvPr id="90190" name="Freeform 78"/>
            <p:cNvSpPr>
              <a:spLocks noChangeAspect="1"/>
            </p:cNvSpPr>
            <p:nvPr/>
          </p:nvSpPr>
          <p:spPr bwMode="auto">
            <a:xfrm>
              <a:off x="3820" y="3779"/>
              <a:ext cx="567" cy="480"/>
            </a:xfrm>
            <a:custGeom>
              <a:avLst/>
              <a:gdLst/>
              <a:ahLst/>
              <a:cxnLst>
                <a:cxn ang="0">
                  <a:pos x="314" y="24"/>
                </a:cxn>
                <a:cxn ang="0">
                  <a:pos x="89" y="77"/>
                </a:cxn>
                <a:cxn ang="0">
                  <a:pos x="39" y="76"/>
                </a:cxn>
                <a:cxn ang="0">
                  <a:pos x="35" y="178"/>
                </a:cxn>
                <a:cxn ang="0">
                  <a:pos x="33" y="257"/>
                </a:cxn>
                <a:cxn ang="0">
                  <a:pos x="233" y="310"/>
                </a:cxn>
                <a:cxn ang="0">
                  <a:pos x="330" y="328"/>
                </a:cxn>
                <a:cxn ang="0">
                  <a:pos x="402" y="223"/>
                </a:cxn>
                <a:cxn ang="0">
                  <a:pos x="314" y="24"/>
                </a:cxn>
              </a:cxnLst>
              <a:rect l="0" t="0" r="r" b="b"/>
              <a:pathLst>
                <a:path w="405" h="343">
                  <a:moveTo>
                    <a:pt x="314" y="24"/>
                  </a:moveTo>
                  <a:cubicBezTo>
                    <a:pt x="262" y="0"/>
                    <a:pt x="135" y="68"/>
                    <a:pt x="89" y="77"/>
                  </a:cubicBezTo>
                  <a:cubicBezTo>
                    <a:pt x="43" y="86"/>
                    <a:pt x="48" y="59"/>
                    <a:pt x="39" y="76"/>
                  </a:cubicBezTo>
                  <a:cubicBezTo>
                    <a:pt x="30" y="93"/>
                    <a:pt x="36" y="148"/>
                    <a:pt x="35" y="178"/>
                  </a:cubicBezTo>
                  <a:cubicBezTo>
                    <a:pt x="34" y="208"/>
                    <a:pt x="0" y="235"/>
                    <a:pt x="33" y="257"/>
                  </a:cubicBezTo>
                  <a:cubicBezTo>
                    <a:pt x="66" y="279"/>
                    <a:pt x="184" y="298"/>
                    <a:pt x="233" y="310"/>
                  </a:cubicBezTo>
                  <a:cubicBezTo>
                    <a:pt x="282" y="322"/>
                    <a:pt x="302" y="343"/>
                    <a:pt x="330" y="328"/>
                  </a:cubicBezTo>
                  <a:cubicBezTo>
                    <a:pt x="358" y="313"/>
                    <a:pt x="405" y="274"/>
                    <a:pt x="402" y="223"/>
                  </a:cubicBezTo>
                  <a:cubicBezTo>
                    <a:pt x="399" y="172"/>
                    <a:pt x="362" y="41"/>
                    <a:pt x="314" y="24"/>
                  </a:cubicBezTo>
                  <a:close/>
                </a:path>
              </a:pathLst>
            </a:custGeom>
            <a:gradFill rotWithShape="1">
              <a:gsLst>
                <a:gs pos="0">
                  <a:srgbClr val="FFC1C1"/>
                </a:gs>
                <a:gs pos="100000">
                  <a:srgbClr val="FF0000"/>
                </a:gs>
              </a:gsLst>
              <a:lin ang="5400000" scaled="1"/>
            </a:gradFill>
            <a:ln w="9525">
              <a:noFill/>
              <a:round/>
              <a:headEnd/>
              <a:tailEnd/>
            </a:ln>
            <a:effectLst/>
          </p:spPr>
          <p:txBody>
            <a:bodyPr/>
            <a:lstStyle/>
            <a:p>
              <a:endParaRPr lang="en-US"/>
            </a:p>
          </p:txBody>
        </p:sp>
        <p:sp>
          <p:nvSpPr>
            <p:cNvPr id="90191" name="Freeform 79"/>
            <p:cNvSpPr>
              <a:spLocks noChangeAspect="1"/>
            </p:cNvSpPr>
            <p:nvPr/>
          </p:nvSpPr>
          <p:spPr bwMode="auto">
            <a:xfrm>
              <a:off x="3379" y="3745"/>
              <a:ext cx="510" cy="458"/>
            </a:xfrm>
            <a:custGeom>
              <a:avLst/>
              <a:gdLst/>
              <a:ahLst/>
              <a:cxnLst>
                <a:cxn ang="0">
                  <a:pos x="101" y="0"/>
                </a:cxn>
                <a:cxn ang="0">
                  <a:pos x="0" y="219"/>
                </a:cxn>
                <a:cxn ang="0">
                  <a:pos x="96" y="315"/>
                </a:cxn>
                <a:cxn ang="0">
                  <a:pos x="266" y="290"/>
                </a:cxn>
                <a:cxn ang="0">
                  <a:pos x="269" y="289"/>
                </a:cxn>
                <a:cxn ang="0">
                  <a:pos x="344" y="278"/>
                </a:cxn>
                <a:cxn ang="0">
                  <a:pos x="353" y="202"/>
                </a:cxn>
                <a:cxn ang="0">
                  <a:pos x="354" y="101"/>
                </a:cxn>
                <a:cxn ang="0">
                  <a:pos x="296" y="88"/>
                </a:cxn>
                <a:cxn ang="0">
                  <a:pos x="101" y="0"/>
                </a:cxn>
              </a:cxnLst>
              <a:rect l="0" t="0" r="r" b="b"/>
              <a:pathLst>
                <a:path w="364" h="327">
                  <a:moveTo>
                    <a:pt x="101" y="0"/>
                  </a:moveTo>
                  <a:cubicBezTo>
                    <a:pt x="66" y="20"/>
                    <a:pt x="1" y="167"/>
                    <a:pt x="0" y="219"/>
                  </a:cubicBezTo>
                  <a:cubicBezTo>
                    <a:pt x="0" y="267"/>
                    <a:pt x="52" y="303"/>
                    <a:pt x="96" y="315"/>
                  </a:cubicBezTo>
                  <a:cubicBezTo>
                    <a:pt x="140" y="327"/>
                    <a:pt x="237" y="294"/>
                    <a:pt x="266" y="290"/>
                  </a:cubicBezTo>
                  <a:cubicBezTo>
                    <a:pt x="295" y="286"/>
                    <a:pt x="256" y="291"/>
                    <a:pt x="269" y="289"/>
                  </a:cubicBezTo>
                  <a:cubicBezTo>
                    <a:pt x="282" y="287"/>
                    <a:pt x="330" y="293"/>
                    <a:pt x="344" y="278"/>
                  </a:cubicBezTo>
                  <a:cubicBezTo>
                    <a:pt x="358" y="263"/>
                    <a:pt x="351" y="231"/>
                    <a:pt x="353" y="202"/>
                  </a:cubicBezTo>
                  <a:cubicBezTo>
                    <a:pt x="355" y="173"/>
                    <a:pt x="364" y="120"/>
                    <a:pt x="354" y="101"/>
                  </a:cubicBezTo>
                  <a:cubicBezTo>
                    <a:pt x="344" y="82"/>
                    <a:pt x="338" y="105"/>
                    <a:pt x="296" y="88"/>
                  </a:cubicBezTo>
                  <a:cubicBezTo>
                    <a:pt x="254" y="71"/>
                    <a:pt x="142" y="18"/>
                    <a:pt x="101" y="0"/>
                  </a:cubicBezTo>
                  <a:close/>
                </a:path>
              </a:pathLst>
            </a:custGeom>
            <a:gradFill rotWithShape="1">
              <a:gsLst>
                <a:gs pos="0">
                  <a:srgbClr val="FFC1C1"/>
                </a:gs>
                <a:gs pos="100000">
                  <a:srgbClr val="FF0000"/>
                </a:gs>
              </a:gsLst>
              <a:lin ang="5400000" scaled="1"/>
            </a:gradFill>
            <a:ln w="9525">
              <a:noFill/>
              <a:round/>
              <a:headEnd/>
              <a:tailEnd/>
            </a:ln>
            <a:effectLst/>
          </p:spPr>
          <p:txBody>
            <a:bodyPr/>
            <a:lstStyle/>
            <a:p>
              <a:endParaRPr lang="en-US"/>
            </a:p>
          </p:txBody>
        </p:sp>
        <p:sp>
          <p:nvSpPr>
            <p:cNvPr id="90192" name="Freeform 80"/>
            <p:cNvSpPr>
              <a:spLocks noChangeAspect="1"/>
            </p:cNvSpPr>
            <p:nvPr/>
          </p:nvSpPr>
          <p:spPr bwMode="auto">
            <a:xfrm>
              <a:off x="2976" y="3424"/>
              <a:ext cx="1796" cy="584"/>
            </a:xfrm>
            <a:custGeom>
              <a:avLst/>
              <a:gdLst/>
              <a:ahLst/>
              <a:cxnLst>
                <a:cxn ang="0">
                  <a:pos x="135" y="0"/>
                </a:cxn>
                <a:cxn ang="0">
                  <a:pos x="1283" y="65"/>
                </a:cxn>
                <a:cxn ang="0">
                  <a:pos x="1145" y="417"/>
                </a:cxn>
                <a:cxn ang="0">
                  <a:pos x="0" y="351"/>
                </a:cxn>
                <a:cxn ang="0">
                  <a:pos x="135" y="0"/>
                </a:cxn>
              </a:cxnLst>
              <a:rect l="0" t="0" r="r" b="b"/>
              <a:pathLst>
                <a:path w="1283" h="417">
                  <a:moveTo>
                    <a:pt x="135" y="0"/>
                  </a:moveTo>
                  <a:lnTo>
                    <a:pt x="1283" y="65"/>
                  </a:lnTo>
                  <a:lnTo>
                    <a:pt x="1145" y="417"/>
                  </a:lnTo>
                  <a:lnTo>
                    <a:pt x="0" y="351"/>
                  </a:lnTo>
                  <a:lnTo>
                    <a:pt x="135" y="0"/>
                  </a:lnTo>
                  <a:close/>
                </a:path>
              </a:pathLst>
            </a:custGeom>
            <a:solidFill>
              <a:srgbClr val="3366FF">
                <a:alpha val="25999"/>
              </a:srgbClr>
            </a:solidFill>
            <a:ln w="9525">
              <a:solidFill>
                <a:schemeClr val="tx1"/>
              </a:solidFill>
              <a:round/>
              <a:headEnd/>
              <a:tailEnd/>
            </a:ln>
            <a:effectLst/>
          </p:spPr>
          <p:txBody>
            <a:bodyPr/>
            <a:lstStyle/>
            <a:p>
              <a:endParaRPr lang="en-US"/>
            </a:p>
          </p:txBody>
        </p:sp>
        <p:sp>
          <p:nvSpPr>
            <p:cNvPr id="90193" name="Freeform 81"/>
            <p:cNvSpPr>
              <a:spLocks noChangeAspect="1"/>
            </p:cNvSpPr>
            <p:nvPr/>
          </p:nvSpPr>
          <p:spPr bwMode="auto">
            <a:xfrm>
              <a:off x="3237" y="3504"/>
              <a:ext cx="226" cy="150"/>
            </a:xfrm>
            <a:custGeom>
              <a:avLst/>
              <a:gdLst/>
              <a:ahLst/>
              <a:cxnLst>
                <a:cxn ang="0">
                  <a:pos x="0" y="0"/>
                </a:cxn>
                <a:cxn ang="0">
                  <a:pos x="226" y="150"/>
                </a:cxn>
              </a:cxnLst>
              <a:rect l="0" t="0" r="r" b="b"/>
              <a:pathLst>
                <a:path w="226" h="150">
                  <a:moveTo>
                    <a:pt x="0" y="0"/>
                  </a:moveTo>
                  <a:lnTo>
                    <a:pt x="226" y="150"/>
                  </a:lnTo>
                </a:path>
              </a:pathLst>
            </a:custGeom>
            <a:noFill/>
            <a:ln w="15875">
              <a:solidFill>
                <a:schemeClr val="bg2"/>
              </a:solidFill>
              <a:round/>
              <a:headEnd type="none" w="med" len="med"/>
              <a:tailEnd type="none" w="med" len="med"/>
            </a:ln>
            <a:effectLst/>
          </p:spPr>
          <p:txBody>
            <a:bodyPr/>
            <a:lstStyle/>
            <a:p>
              <a:endParaRPr lang="en-US"/>
            </a:p>
          </p:txBody>
        </p:sp>
        <p:sp>
          <p:nvSpPr>
            <p:cNvPr id="90194" name="Freeform 82"/>
            <p:cNvSpPr>
              <a:spLocks noChangeAspect="1"/>
            </p:cNvSpPr>
            <p:nvPr/>
          </p:nvSpPr>
          <p:spPr bwMode="auto">
            <a:xfrm>
              <a:off x="3117" y="3714"/>
              <a:ext cx="334" cy="144"/>
            </a:xfrm>
            <a:custGeom>
              <a:avLst/>
              <a:gdLst/>
              <a:ahLst/>
              <a:cxnLst>
                <a:cxn ang="0">
                  <a:pos x="0" y="144"/>
                </a:cxn>
                <a:cxn ang="0">
                  <a:pos x="334" y="0"/>
                </a:cxn>
              </a:cxnLst>
              <a:rect l="0" t="0" r="r" b="b"/>
              <a:pathLst>
                <a:path w="334" h="144">
                  <a:moveTo>
                    <a:pt x="0" y="144"/>
                  </a:moveTo>
                  <a:lnTo>
                    <a:pt x="334" y="0"/>
                  </a:lnTo>
                </a:path>
              </a:pathLst>
            </a:custGeom>
            <a:noFill/>
            <a:ln w="15875">
              <a:solidFill>
                <a:schemeClr val="bg2"/>
              </a:solidFill>
              <a:round/>
              <a:headEnd type="none" w="med" len="med"/>
              <a:tailEnd type="none" w="med" len="med"/>
            </a:ln>
            <a:effectLst/>
          </p:spPr>
          <p:txBody>
            <a:bodyPr/>
            <a:lstStyle/>
            <a:p>
              <a:endParaRPr lang="en-US"/>
            </a:p>
          </p:txBody>
        </p:sp>
        <p:sp>
          <p:nvSpPr>
            <p:cNvPr id="90195" name="Freeform 83"/>
            <p:cNvSpPr>
              <a:spLocks noChangeAspect="1"/>
            </p:cNvSpPr>
            <p:nvPr/>
          </p:nvSpPr>
          <p:spPr bwMode="auto">
            <a:xfrm>
              <a:off x="3581" y="3697"/>
              <a:ext cx="625" cy="41"/>
            </a:xfrm>
            <a:custGeom>
              <a:avLst/>
              <a:gdLst/>
              <a:ahLst/>
              <a:cxnLst>
                <a:cxn ang="0">
                  <a:pos x="0" y="0"/>
                </a:cxn>
                <a:cxn ang="0">
                  <a:pos x="447" y="29"/>
                </a:cxn>
              </a:cxnLst>
              <a:rect l="0" t="0" r="r" b="b"/>
              <a:pathLst>
                <a:path w="447" h="29">
                  <a:moveTo>
                    <a:pt x="0" y="0"/>
                  </a:moveTo>
                  <a:lnTo>
                    <a:pt x="447" y="29"/>
                  </a:lnTo>
                </a:path>
              </a:pathLst>
            </a:custGeom>
            <a:noFill/>
            <a:ln w="15875">
              <a:solidFill>
                <a:schemeClr val="bg2"/>
              </a:solidFill>
              <a:round/>
              <a:headEnd type="none" w="med" len="med"/>
              <a:tailEnd type="none" w="med" len="med"/>
            </a:ln>
            <a:effectLst/>
          </p:spPr>
          <p:txBody>
            <a:bodyPr/>
            <a:lstStyle/>
            <a:p>
              <a:endParaRPr lang="en-US"/>
            </a:p>
          </p:txBody>
        </p:sp>
        <p:sp>
          <p:nvSpPr>
            <p:cNvPr id="90196" name="Freeform 84"/>
            <p:cNvSpPr>
              <a:spLocks noChangeAspect="1"/>
            </p:cNvSpPr>
            <p:nvPr/>
          </p:nvSpPr>
          <p:spPr bwMode="auto">
            <a:xfrm>
              <a:off x="4316" y="3576"/>
              <a:ext cx="298" cy="128"/>
            </a:xfrm>
            <a:custGeom>
              <a:avLst/>
              <a:gdLst/>
              <a:ahLst/>
              <a:cxnLst>
                <a:cxn ang="0">
                  <a:pos x="0" y="92"/>
                </a:cxn>
                <a:cxn ang="0">
                  <a:pos x="213" y="0"/>
                </a:cxn>
              </a:cxnLst>
              <a:rect l="0" t="0" r="r" b="b"/>
              <a:pathLst>
                <a:path w="213" h="92">
                  <a:moveTo>
                    <a:pt x="0" y="92"/>
                  </a:moveTo>
                  <a:lnTo>
                    <a:pt x="213" y="0"/>
                  </a:lnTo>
                </a:path>
              </a:pathLst>
            </a:custGeom>
            <a:noFill/>
            <a:ln w="15875">
              <a:solidFill>
                <a:schemeClr val="bg2"/>
              </a:solidFill>
              <a:round/>
              <a:headEnd type="none" w="med" len="med"/>
              <a:tailEnd type="none" w="med" len="med"/>
            </a:ln>
            <a:effectLst/>
          </p:spPr>
          <p:txBody>
            <a:bodyPr/>
            <a:lstStyle/>
            <a:p>
              <a:endParaRPr lang="en-US"/>
            </a:p>
          </p:txBody>
        </p:sp>
        <p:sp>
          <p:nvSpPr>
            <p:cNvPr id="90197" name="Freeform 85"/>
            <p:cNvSpPr>
              <a:spLocks noChangeAspect="1"/>
            </p:cNvSpPr>
            <p:nvPr/>
          </p:nvSpPr>
          <p:spPr bwMode="auto">
            <a:xfrm>
              <a:off x="4310" y="3793"/>
              <a:ext cx="193" cy="140"/>
            </a:xfrm>
            <a:custGeom>
              <a:avLst/>
              <a:gdLst/>
              <a:ahLst/>
              <a:cxnLst>
                <a:cxn ang="0">
                  <a:pos x="0" y="0"/>
                </a:cxn>
                <a:cxn ang="0">
                  <a:pos x="193" y="140"/>
                </a:cxn>
              </a:cxnLst>
              <a:rect l="0" t="0" r="r" b="b"/>
              <a:pathLst>
                <a:path w="193" h="140">
                  <a:moveTo>
                    <a:pt x="0" y="0"/>
                  </a:moveTo>
                  <a:lnTo>
                    <a:pt x="193" y="140"/>
                  </a:lnTo>
                </a:path>
              </a:pathLst>
            </a:custGeom>
            <a:noFill/>
            <a:ln w="15875">
              <a:solidFill>
                <a:schemeClr val="bg2"/>
              </a:solidFill>
              <a:round/>
              <a:headEnd type="none" w="med" len="med"/>
              <a:tailEnd type="none" w="med" len="med"/>
            </a:ln>
            <a:effectLst/>
          </p:spPr>
          <p:txBody>
            <a:bodyPr/>
            <a:lstStyle/>
            <a:p>
              <a:endParaRPr lang="en-US"/>
            </a:p>
          </p:txBody>
        </p:sp>
        <p:sp>
          <p:nvSpPr>
            <p:cNvPr id="90198" name="Text Box 86"/>
            <p:cNvSpPr txBox="1">
              <a:spLocks noChangeAspect="1" noChangeArrowheads="1"/>
            </p:cNvSpPr>
            <p:nvPr/>
          </p:nvSpPr>
          <p:spPr bwMode="auto">
            <a:xfrm>
              <a:off x="4464" y="3878"/>
              <a:ext cx="174" cy="154"/>
            </a:xfrm>
            <a:prstGeom prst="rect">
              <a:avLst/>
            </a:prstGeom>
            <a:noFill/>
            <a:ln w="9525">
              <a:noFill/>
              <a:miter lim="800000"/>
              <a:headEnd/>
              <a:tailEnd/>
            </a:ln>
            <a:effectLst/>
          </p:spPr>
          <p:txBody>
            <a:bodyPr wrap="none">
              <a:spAutoFit/>
            </a:bodyPr>
            <a:lstStyle/>
            <a:p>
              <a:r>
                <a:rPr lang="en-US" sz="1000"/>
                <a:t>H</a:t>
              </a:r>
            </a:p>
          </p:txBody>
        </p:sp>
        <p:sp>
          <p:nvSpPr>
            <p:cNvPr id="90199" name="Text Box 87"/>
            <p:cNvSpPr txBox="1">
              <a:spLocks noChangeAspect="1" noChangeArrowheads="1"/>
            </p:cNvSpPr>
            <p:nvPr/>
          </p:nvSpPr>
          <p:spPr bwMode="auto">
            <a:xfrm>
              <a:off x="4579" y="3494"/>
              <a:ext cx="173" cy="154"/>
            </a:xfrm>
            <a:prstGeom prst="rect">
              <a:avLst/>
            </a:prstGeom>
            <a:noFill/>
            <a:ln w="9525">
              <a:noFill/>
              <a:miter lim="800000"/>
              <a:headEnd/>
              <a:tailEnd/>
            </a:ln>
            <a:effectLst/>
          </p:spPr>
          <p:txBody>
            <a:bodyPr wrap="none">
              <a:spAutoFit/>
            </a:bodyPr>
            <a:lstStyle/>
            <a:p>
              <a:r>
                <a:rPr lang="en-US" sz="1000"/>
                <a:t>H</a:t>
              </a:r>
            </a:p>
          </p:txBody>
        </p:sp>
        <p:sp>
          <p:nvSpPr>
            <p:cNvPr id="90200" name="Text Box 88"/>
            <p:cNvSpPr txBox="1">
              <a:spLocks noChangeAspect="1" noChangeArrowheads="1"/>
            </p:cNvSpPr>
            <p:nvPr/>
          </p:nvSpPr>
          <p:spPr bwMode="auto">
            <a:xfrm>
              <a:off x="4176" y="3686"/>
              <a:ext cx="174" cy="154"/>
            </a:xfrm>
            <a:prstGeom prst="rect">
              <a:avLst/>
            </a:prstGeom>
            <a:noFill/>
            <a:ln w="9525">
              <a:noFill/>
              <a:miter lim="800000"/>
              <a:headEnd/>
              <a:tailEnd/>
            </a:ln>
            <a:effectLst/>
          </p:spPr>
          <p:txBody>
            <a:bodyPr wrap="none">
              <a:spAutoFit/>
            </a:bodyPr>
            <a:lstStyle/>
            <a:p>
              <a:r>
                <a:rPr lang="en-US" sz="1000"/>
                <a:t>C</a:t>
              </a:r>
            </a:p>
          </p:txBody>
        </p:sp>
        <p:sp>
          <p:nvSpPr>
            <p:cNvPr id="90201" name="Text Box 89"/>
            <p:cNvSpPr txBox="1">
              <a:spLocks noChangeAspect="1" noChangeArrowheads="1"/>
            </p:cNvSpPr>
            <p:nvPr/>
          </p:nvSpPr>
          <p:spPr bwMode="auto">
            <a:xfrm>
              <a:off x="3426" y="3600"/>
              <a:ext cx="174" cy="154"/>
            </a:xfrm>
            <a:prstGeom prst="rect">
              <a:avLst/>
            </a:prstGeom>
            <a:noFill/>
            <a:ln w="9525">
              <a:noFill/>
              <a:miter lim="800000"/>
              <a:headEnd/>
              <a:tailEnd/>
            </a:ln>
            <a:effectLst/>
          </p:spPr>
          <p:txBody>
            <a:bodyPr wrap="none">
              <a:spAutoFit/>
            </a:bodyPr>
            <a:lstStyle/>
            <a:p>
              <a:r>
                <a:rPr lang="en-US" sz="1000"/>
                <a:t>C</a:t>
              </a:r>
            </a:p>
          </p:txBody>
        </p:sp>
        <p:grpSp>
          <p:nvGrpSpPr>
            <p:cNvPr id="90202" name="Group 90"/>
            <p:cNvGrpSpPr>
              <a:grpSpLocks noChangeAspect="1"/>
            </p:cNvGrpSpPr>
            <p:nvPr/>
          </p:nvGrpSpPr>
          <p:grpSpPr bwMode="auto">
            <a:xfrm>
              <a:off x="3378" y="3168"/>
              <a:ext cx="1010" cy="552"/>
              <a:chOff x="3311" y="3402"/>
              <a:chExt cx="722" cy="394"/>
            </a:xfrm>
          </p:grpSpPr>
          <p:sp>
            <p:nvSpPr>
              <p:cNvPr id="90203" name="Freeform 91"/>
              <p:cNvSpPr>
                <a:spLocks noChangeAspect="1"/>
              </p:cNvSpPr>
              <p:nvPr/>
            </p:nvSpPr>
            <p:spPr bwMode="auto">
              <a:xfrm>
                <a:off x="3637" y="3443"/>
                <a:ext cx="396" cy="353"/>
              </a:xfrm>
              <a:custGeom>
                <a:avLst/>
                <a:gdLst/>
                <a:ahLst/>
                <a:cxnLst>
                  <a:cxn ang="0">
                    <a:pos x="304" y="328"/>
                  </a:cxn>
                  <a:cxn ang="0">
                    <a:pos x="181" y="261"/>
                  </a:cxn>
                  <a:cxn ang="0">
                    <a:pos x="110" y="231"/>
                  </a:cxn>
                  <a:cxn ang="0">
                    <a:pos x="64" y="214"/>
                  </a:cxn>
                  <a:cxn ang="0">
                    <a:pos x="40" y="210"/>
                  </a:cxn>
                  <a:cxn ang="0">
                    <a:pos x="37" y="202"/>
                  </a:cxn>
                  <a:cxn ang="0">
                    <a:pos x="44" y="33"/>
                  </a:cxn>
                  <a:cxn ang="0">
                    <a:pos x="299" y="13"/>
                  </a:cxn>
                  <a:cxn ang="0">
                    <a:pos x="395" y="109"/>
                  </a:cxn>
                  <a:cxn ang="0">
                    <a:pos x="304" y="328"/>
                  </a:cxn>
                </a:cxnLst>
                <a:rect l="0" t="0" r="r" b="b"/>
                <a:pathLst>
                  <a:path w="396" h="353">
                    <a:moveTo>
                      <a:pt x="304" y="328"/>
                    </a:moveTo>
                    <a:cubicBezTo>
                      <a:pt x="268" y="353"/>
                      <a:pt x="213" y="277"/>
                      <a:pt x="181" y="261"/>
                    </a:cubicBezTo>
                    <a:cubicBezTo>
                      <a:pt x="149" y="245"/>
                      <a:pt x="130" y="239"/>
                      <a:pt x="110" y="231"/>
                    </a:cubicBezTo>
                    <a:cubicBezTo>
                      <a:pt x="90" y="223"/>
                      <a:pt x="76" y="217"/>
                      <a:pt x="64" y="214"/>
                    </a:cubicBezTo>
                    <a:cubicBezTo>
                      <a:pt x="52" y="211"/>
                      <a:pt x="44" y="212"/>
                      <a:pt x="40" y="210"/>
                    </a:cubicBezTo>
                    <a:cubicBezTo>
                      <a:pt x="36" y="208"/>
                      <a:pt x="36" y="231"/>
                      <a:pt x="37" y="202"/>
                    </a:cubicBezTo>
                    <a:cubicBezTo>
                      <a:pt x="38" y="173"/>
                      <a:pt x="0" y="65"/>
                      <a:pt x="44" y="33"/>
                    </a:cubicBezTo>
                    <a:cubicBezTo>
                      <a:pt x="88" y="1"/>
                      <a:pt x="241" y="0"/>
                      <a:pt x="299" y="13"/>
                    </a:cubicBezTo>
                    <a:cubicBezTo>
                      <a:pt x="357" y="26"/>
                      <a:pt x="394" y="57"/>
                      <a:pt x="395" y="109"/>
                    </a:cubicBezTo>
                    <a:cubicBezTo>
                      <a:pt x="396" y="161"/>
                      <a:pt x="344" y="310"/>
                      <a:pt x="304" y="328"/>
                    </a:cubicBezTo>
                    <a:close/>
                  </a:path>
                </a:pathLst>
              </a:custGeom>
              <a:gradFill rotWithShape="1">
                <a:gsLst>
                  <a:gs pos="0">
                    <a:srgbClr val="FF0000"/>
                  </a:gs>
                  <a:gs pos="100000">
                    <a:srgbClr val="FFC1C1"/>
                  </a:gs>
                </a:gsLst>
                <a:lin ang="5400000" scaled="1"/>
              </a:gradFill>
              <a:ln w="9525">
                <a:noFill/>
                <a:round/>
                <a:headEnd/>
                <a:tailEnd/>
              </a:ln>
              <a:effectLst/>
            </p:spPr>
            <p:txBody>
              <a:bodyPr/>
              <a:lstStyle/>
              <a:p>
                <a:endParaRPr lang="en-US"/>
              </a:p>
            </p:txBody>
          </p:sp>
          <p:sp>
            <p:nvSpPr>
              <p:cNvPr id="90204" name="Freeform 92"/>
              <p:cNvSpPr>
                <a:spLocks noChangeAspect="1"/>
              </p:cNvSpPr>
              <p:nvPr/>
            </p:nvSpPr>
            <p:spPr bwMode="auto">
              <a:xfrm>
                <a:off x="3311" y="3402"/>
                <a:ext cx="395" cy="321"/>
              </a:xfrm>
              <a:custGeom>
                <a:avLst/>
                <a:gdLst/>
                <a:ahLst/>
                <a:cxnLst>
                  <a:cxn ang="0">
                    <a:pos x="101" y="321"/>
                  </a:cxn>
                  <a:cxn ang="0">
                    <a:pos x="0" y="102"/>
                  </a:cxn>
                  <a:cxn ang="0">
                    <a:pos x="96" y="6"/>
                  </a:cxn>
                  <a:cxn ang="0">
                    <a:pos x="351" y="66"/>
                  </a:cxn>
                  <a:cxn ang="0">
                    <a:pos x="363" y="92"/>
                  </a:cxn>
                  <a:cxn ang="0">
                    <a:pos x="363" y="242"/>
                  </a:cxn>
                  <a:cxn ang="0">
                    <a:pos x="306" y="260"/>
                  </a:cxn>
                  <a:cxn ang="0">
                    <a:pos x="101" y="321"/>
                  </a:cxn>
                </a:cxnLst>
                <a:rect l="0" t="0" r="r" b="b"/>
                <a:pathLst>
                  <a:path w="395" h="321">
                    <a:moveTo>
                      <a:pt x="101" y="321"/>
                    </a:moveTo>
                    <a:cubicBezTo>
                      <a:pt x="57" y="307"/>
                      <a:pt x="1" y="154"/>
                      <a:pt x="0" y="102"/>
                    </a:cubicBezTo>
                    <a:cubicBezTo>
                      <a:pt x="0" y="54"/>
                      <a:pt x="37" y="12"/>
                      <a:pt x="96" y="6"/>
                    </a:cubicBezTo>
                    <a:cubicBezTo>
                      <a:pt x="155" y="0"/>
                      <a:pt x="307" y="52"/>
                      <a:pt x="351" y="66"/>
                    </a:cubicBezTo>
                    <a:cubicBezTo>
                      <a:pt x="395" y="80"/>
                      <a:pt x="361" y="63"/>
                      <a:pt x="363" y="92"/>
                    </a:cubicBezTo>
                    <a:cubicBezTo>
                      <a:pt x="365" y="121"/>
                      <a:pt x="372" y="214"/>
                      <a:pt x="363" y="242"/>
                    </a:cubicBezTo>
                    <a:cubicBezTo>
                      <a:pt x="354" y="270"/>
                      <a:pt x="350" y="247"/>
                      <a:pt x="306" y="260"/>
                    </a:cubicBezTo>
                    <a:cubicBezTo>
                      <a:pt x="262" y="273"/>
                      <a:pt x="144" y="308"/>
                      <a:pt x="101" y="321"/>
                    </a:cubicBezTo>
                    <a:close/>
                  </a:path>
                </a:pathLst>
              </a:custGeom>
              <a:gradFill rotWithShape="1">
                <a:gsLst>
                  <a:gs pos="0">
                    <a:srgbClr val="FF0000"/>
                  </a:gs>
                  <a:gs pos="100000">
                    <a:srgbClr val="FFC1C1"/>
                  </a:gs>
                </a:gsLst>
                <a:lin ang="5400000" scaled="1"/>
              </a:gradFill>
              <a:ln w="9525">
                <a:noFill/>
                <a:round/>
                <a:headEnd/>
                <a:tailEnd/>
              </a:ln>
              <a:effectLst/>
            </p:spPr>
            <p:txBody>
              <a:bodyPr/>
              <a:lstStyle/>
              <a:p>
                <a:endParaRPr lang="en-US"/>
              </a:p>
            </p:txBody>
          </p:sp>
        </p:grpSp>
        <p:sp>
          <p:nvSpPr>
            <p:cNvPr id="90205" name="Text Box 93"/>
            <p:cNvSpPr txBox="1">
              <a:spLocks noChangeAspect="1" noChangeArrowheads="1"/>
            </p:cNvSpPr>
            <p:nvPr/>
          </p:nvSpPr>
          <p:spPr bwMode="auto">
            <a:xfrm>
              <a:off x="3110" y="3398"/>
              <a:ext cx="174" cy="154"/>
            </a:xfrm>
            <a:prstGeom prst="rect">
              <a:avLst/>
            </a:prstGeom>
            <a:noFill/>
            <a:ln w="9525">
              <a:noFill/>
              <a:miter lim="800000"/>
              <a:headEnd/>
              <a:tailEnd/>
            </a:ln>
            <a:effectLst/>
          </p:spPr>
          <p:txBody>
            <a:bodyPr wrap="none">
              <a:spAutoFit/>
            </a:bodyPr>
            <a:lstStyle/>
            <a:p>
              <a:r>
                <a:rPr lang="en-US" sz="1000"/>
                <a:t>H</a:t>
              </a:r>
            </a:p>
          </p:txBody>
        </p:sp>
        <p:sp>
          <p:nvSpPr>
            <p:cNvPr id="90206" name="Text Box 94"/>
            <p:cNvSpPr txBox="1">
              <a:spLocks noChangeAspect="1" noChangeArrowheads="1"/>
            </p:cNvSpPr>
            <p:nvPr/>
          </p:nvSpPr>
          <p:spPr bwMode="auto">
            <a:xfrm>
              <a:off x="2976" y="3782"/>
              <a:ext cx="174" cy="154"/>
            </a:xfrm>
            <a:prstGeom prst="rect">
              <a:avLst/>
            </a:prstGeom>
            <a:noFill/>
            <a:ln w="9525">
              <a:noFill/>
              <a:miter lim="800000"/>
              <a:headEnd/>
              <a:tailEnd/>
            </a:ln>
            <a:effectLst/>
          </p:spPr>
          <p:txBody>
            <a:bodyPr wrap="none">
              <a:spAutoFit/>
            </a:bodyPr>
            <a:lstStyle/>
            <a:p>
              <a:r>
                <a:rPr lang="en-US" sz="1000"/>
                <a:t>H</a:t>
              </a:r>
            </a:p>
          </p:txBody>
        </p:sp>
      </p:grpSp>
      <p:sp>
        <p:nvSpPr>
          <p:cNvPr id="90207" name="Line 95"/>
          <p:cNvSpPr>
            <a:spLocks noChangeAspect="1" noChangeShapeType="1"/>
          </p:cNvSpPr>
          <p:nvPr/>
        </p:nvSpPr>
        <p:spPr bwMode="auto">
          <a:xfrm>
            <a:off x="3551238" y="5713413"/>
            <a:ext cx="1173162" cy="1587"/>
          </a:xfrm>
          <a:prstGeom prst="line">
            <a:avLst/>
          </a:prstGeom>
          <a:noFill/>
          <a:ln w="9525">
            <a:solidFill>
              <a:schemeClr val="tx1"/>
            </a:solidFill>
            <a:round/>
            <a:headEnd/>
            <a:tailEnd type="triangle" w="med" len="med"/>
          </a:ln>
          <a:effectLst/>
        </p:spPr>
        <p:txBody>
          <a:bodyPr/>
          <a:lstStyle/>
          <a:p>
            <a:endParaRPr lang="en-US"/>
          </a:p>
        </p:txBody>
      </p:sp>
      <p:grpSp>
        <p:nvGrpSpPr>
          <p:cNvPr id="90208" name="Group 96"/>
          <p:cNvGrpSpPr>
            <a:grpSpLocks/>
          </p:cNvGrpSpPr>
          <p:nvPr/>
        </p:nvGrpSpPr>
        <p:grpSpPr bwMode="auto">
          <a:xfrm>
            <a:off x="4144963" y="5214938"/>
            <a:ext cx="1920875" cy="1300162"/>
            <a:chOff x="2611" y="3429"/>
            <a:chExt cx="1210" cy="819"/>
          </a:xfrm>
        </p:grpSpPr>
        <p:sp>
          <p:nvSpPr>
            <p:cNvPr id="90209" name="Text Box 97"/>
            <p:cNvSpPr txBox="1">
              <a:spLocks noChangeAspect="1" noChangeArrowheads="1"/>
            </p:cNvSpPr>
            <p:nvPr/>
          </p:nvSpPr>
          <p:spPr bwMode="auto">
            <a:xfrm>
              <a:off x="2611" y="3961"/>
              <a:ext cx="660" cy="287"/>
            </a:xfrm>
            <a:prstGeom prst="rect">
              <a:avLst/>
            </a:prstGeom>
            <a:noFill/>
            <a:ln w="9525">
              <a:noFill/>
              <a:miter lim="800000"/>
              <a:headEnd/>
              <a:tailEnd/>
            </a:ln>
            <a:effectLst/>
          </p:spPr>
          <p:txBody>
            <a:bodyPr wrap="none">
              <a:spAutoFit/>
            </a:bodyPr>
            <a:lstStyle/>
            <a:p>
              <a:pPr algn="ctr"/>
              <a:r>
                <a:rPr lang="en-US" sz="1200"/>
                <a:t>Two lobes of</a:t>
              </a:r>
            </a:p>
            <a:p>
              <a:pPr algn="ctr"/>
              <a:r>
                <a:rPr lang="en-US" sz="1200"/>
                <a:t>one </a:t>
              </a:r>
              <a:r>
                <a:rPr lang="en-US" sz="1200">
                  <a:latin typeface="Symbol" pitchFamily="18" charset="2"/>
                </a:rPr>
                <a:t>p</a:t>
              </a:r>
              <a:r>
                <a:rPr lang="en-US" sz="1200"/>
                <a:t> bond</a:t>
              </a:r>
            </a:p>
          </p:txBody>
        </p:sp>
        <p:sp>
          <p:nvSpPr>
            <p:cNvPr id="90210" name="Freeform 98"/>
            <p:cNvSpPr>
              <a:spLocks noChangeAspect="1"/>
            </p:cNvSpPr>
            <p:nvPr/>
          </p:nvSpPr>
          <p:spPr bwMode="auto">
            <a:xfrm>
              <a:off x="3306" y="3429"/>
              <a:ext cx="468" cy="597"/>
            </a:xfrm>
            <a:custGeom>
              <a:avLst/>
              <a:gdLst/>
              <a:ahLst/>
              <a:cxnLst>
                <a:cxn ang="0">
                  <a:pos x="0" y="597"/>
                </a:cxn>
                <a:cxn ang="0">
                  <a:pos x="468" y="0"/>
                </a:cxn>
              </a:cxnLst>
              <a:rect l="0" t="0" r="r" b="b"/>
              <a:pathLst>
                <a:path w="468" h="597">
                  <a:moveTo>
                    <a:pt x="0" y="597"/>
                  </a:moveTo>
                  <a:lnTo>
                    <a:pt x="468" y="0"/>
                  </a:lnTo>
                </a:path>
              </a:pathLst>
            </a:custGeom>
            <a:noFill/>
            <a:ln w="9525">
              <a:solidFill>
                <a:schemeClr val="tx1"/>
              </a:solidFill>
              <a:round/>
              <a:headEnd type="none" w="med" len="med"/>
              <a:tailEnd type="none" w="med" len="med"/>
            </a:ln>
            <a:effectLst/>
          </p:spPr>
          <p:txBody>
            <a:bodyPr/>
            <a:lstStyle/>
            <a:p>
              <a:endParaRPr lang="en-US"/>
            </a:p>
          </p:txBody>
        </p:sp>
        <p:sp>
          <p:nvSpPr>
            <p:cNvPr id="90211" name="Freeform 99"/>
            <p:cNvSpPr>
              <a:spLocks noChangeAspect="1"/>
            </p:cNvSpPr>
            <p:nvPr/>
          </p:nvSpPr>
          <p:spPr bwMode="auto">
            <a:xfrm>
              <a:off x="3306" y="3991"/>
              <a:ext cx="515" cy="29"/>
            </a:xfrm>
            <a:custGeom>
              <a:avLst/>
              <a:gdLst/>
              <a:ahLst/>
              <a:cxnLst>
                <a:cxn ang="0">
                  <a:pos x="0" y="29"/>
                </a:cxn>
                <a:cxn ang="0">
                  <a:pos x="515" y="0"/>
                </a:cxn>
              </a:cxnLst>
              <a:rect l="0" t="0" r="r" b="b"/>
              <a:pathLst>
                <a:path w="515" h="29">
                  <a:moveTo>
                    <a:pt x="0" y="29"/>
                  </a:moveTo>
                  <a:lnTo>
                    <a:pt x="515" y="0"/>
                  </a:lnTo>
                </a:path>
              </a:pathLst>
            </a:custGeom>
            <a:noFill/>
            <a:ln w="9525">
              <a:solidFill>
                <a:schemeClr val="tx1"/>
              </a:solidFill>
              <a:round/>
              <a:headEnd type="none" w="med" len="med"/>
              <a:tailEnd type="none" w="med" len="med"/>
            </a:ln>
            <a:effectLst/>
          </p:spPr>
          <p:txBody>
            <a:bodyPr/>
            <a:lstStyle/>
            <a:p>
              <a:endParaRPr lang="en-US"/>
            </a:p>
          </p:txBody>
        </p:sp>
      </p:grpSp>
      <p:sp>
        <p:nvSpPr>
          <p:cNvPr id="90212" name="Rectangle 100"/>
          <p:cNvSpPr>
            <a:spLocks noChangeArrowheads="1"/>
          </p:cNvSpPr>
          <p:nvPr/>
        </p:nvSpPr>
        <p:spPr bwMode="auto">
          <a:xfrm>
            <a:off x="76200" y="6567488"/>
            <a:ext cx="3690938"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325-326</a:t>
            </a:r>
          </a:p>
        </p:txBody>
      </p:sp>
      <p:sp>
        <p:nvSpPr>
          <p:cNvPr id="90213" name="Freeform 101"/>
          <p:cNvSpPr>
            <a:spLocks/>
          </p:cNvSpPr>
          <p:nvPr/>
        </p:nvSpPr>
        <p:spPr bwMode="auto">
          <a:xfrm>
            <a:off x="3235325" y="1490663"/>
            <a:ext cx="1565275" cy="696912"/>
          </a:xfrm>
          <a:custGeom>
            <a:avLst/>
            <a:gdLst/>
            <a:ahLst/>
            <a:cxnLst>
              <a:cxn ang="0">
                <a:pos x="122" y="53"/>
              </a:cxn>
              <a:cxn ang="0">
                <a:pos x="861" y="64"/>
              </a:cxn>
              <a:cxn ang="0">
                <a:pos x="861" y="384"/>
              </a:cxn>
              <a:cxn ang="0">
                <a:pos x="129" y="384"/>
              </a:cxn>
              <a:cxn ang="0">
                <a:pos x="122" y="53"/>
              </a:cxn>
            </a:cxnLst>
            <a:rect l="0" t="0" r="r" b="b"/>
            <a:pathLst>
              <a:path w="986" h="439">
                <a:moveTo>
                  <a:pt x="122" y="53"/>
                </a:moveTo>
                <a:cubicBezTo>
                  <a:pt x="244" y="0"/>
                  <a:pt x="738" y="9"/>
                  <a:pt x="861" y="64"/>
                </a:cubicBezTo>
                <a:cubicBezTo>
                  <a:pt x="986" y="114"/>
                  <a:pt x="983" y="331"/>
                  <a:pt x="861" y="384"/>
                </a:cubicBezTo>
                <a:cubicBezTo>
                  <a:pt x="739" y="437"/>
                  <a:pt x="252" y="439"/>
                  <a:pt x="129" y="384"/>
                </a:cubicBezTo>
                <a:cubicBezTo>
                  <a:pt x="6" y="329"/>
                  <a:pt x="0" y="106"/>
                  <a:pt x="122" y="53"/>
                </a:cubicBezTo>
                <a:close/>
              </a:path>
            </a:pathLst>
          </a:custGeom>
          <a:solidFill>
            <a:srgbClr val="CC99FF">
              <a:alpha val="11000"/>
            </a:srgbClr>
          </a:solidFill>
          <a:ln w="9525">
            <a:solidFill>
              <a:schemeClr val="tx1"/>
            </a:solidFill>
            <a:round/>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0131"/>
                                        </p:tgtEl>
                                        <p:attrNameLst>
                                          <p:attrName>style.visibility</p:attrName>
                                        </p:attrNameLst>
                                      </p:cBhvr>
                                      <p:to>
                                        <p:strVal val="visible"/>
                                      </p:to>
                                    </p:set>
                                    <p:animEffect transition="in" filter="wipe(left)">
                                      <p:cBhvr>
                                        <p:cTn id="7" dur="500"/>
                                        <p:tgtEl>
                                          <p:spTgt spid="90131"/>
                                        </p:tgtEl>
                                      </p:cBhvr>
                                    </p:animEffect>
                                  </p:childTnLst>
                                </p:cTn>
                              </p:par>
                              <p:par>
                                <p:cTn id="8" presetID="9" presetClass="exit" presetSubtype="0" fill="hold" grpId="0" nodeType="withEffect">
                                  <p:stCondLst>
                                    <p:cond delay="0"/>
                                  </p:stCondLst>
                                  <p:childTnLst>
                                    <p:animEffect transition="out" filter="dissolve">
                                      <p:cBhvr>
                                        <p:cTn id="9" dur="3000"/>
                                        <p:tgtEl>
                                          <p:spTgt spid="90128"/>
                                        </p:tgtEl>
                                      </p:cBhvr>
                                    </p:animEffect>
                                    <p:set>
                                      <p:cBhvr>
                                        <p:cTn id="10" dur="1" fill="hold">
                                          <p:stCondLst>
                                            <p:cond delay="2999"/>
                                          </p:stCondLst>
                                        </p:cTn>
                                        <p:tgtEl>
                                          <p:spTgt spid="90128"/>
                                        </p:tgtEl>
                                        <p:attrNameLst>
                                          <p:attrName>style.visibility</p:attrName>
                                        </p:attrNameLst>
                                      </p:cBhvr>
                                      <p:to>
                                        <p:strVal val="hidden"/>
                                      </p:to>
                                    </p:set>
                                  </p:childTnLst>
                                </p:cTn>
                              </p:par>
                              <p:par>
                                <p:cTn id="11" presetID="0" presetClass="path" presetSubtype="0" accel="50000" decel="50000" fill="hold" grpId="1" nodeType="withEffect">
                                  <p:stCondLst>
                                    <p:cond delay="0"/>
                                  </p:stCondLst>
                                  <p:childTnLst>
                                    <p:animMotion origin="layout" path="M -3.33333E-6 0.00555 L 0.15 0.00555 " pathEditMode="relative" rAng="0" ptsTypes="AA">
                                      <p:cBhvr>
                                        <p:cTn id="12" dur="2000" fill="hold"/>
                                        <p:tgtEl>
                                          <p:spTgt spid="90128"/>
                                        </p:tgtEl>
                                        <p:attrNameLst>
                                          <p:attrName>ppt_x</p:attrName>
                                          <p:attrName>ppt_y</p:attrName>
                                        </p:attrNameLst>
                                      </p:cBhvr>
                                      <p:rCtr x="75" y="0"/>
                                    </p:animMotion>
                                  </p:childTnLst>
                                </p:cTn>
                              </p:par>
                              <p:par>
                                <p:cTn id="13" presetID="9" presetClass="entr" presetSubtype="0" fill="hold" grpId="0" nodeType="withEffect">
                                  <p:stCondLst>
                                    <p:cond delay="1500"/>
                                  </p:stCondLst>
                                  <p:childTnLst>
                                    <p:set>
                                      <p:cBhvr>
                                        <p:cTn id="14" dur="1" fill="hold">
                                          <p:stCondLst>
                                            <p:cond delay="0"/>
                                          </p:stCondLst>
                                        </p:cTn>
                                        <p:tgtEl>
                                          <p:spTgt spid="90136"/>
                                        </p:tgtEl>
                                        <p:attrNameLst>
                                          <p:attrName>style.visibility</p:attrName>
                                        </p:attrNameLst>
                                      </p:cBhvr>
                                      <p:to>
                                        <p:strVal val="visible"/>
                                      </p:to>
                                    </p:set>
                                    <p:animEffect transition="in" filter="dissolve">
                                      <p:cBhvr>
                                        <p:cTn id="15" dur="1000"/>
                                        <p:tgtEl>
                                          <p:spTgt spid="9013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0138"/>
                                        </p:tgtEl>
                                        <p:attrNameLst>
                                          <p:attrName>style.visibility</p:attrName>
                                        </p:attrNameLst>
                                      </p:cBhvr>
                                      <p:to>
                                        <p:strVal val="visible"/>
                                      </p:to>
                                    </p:set>
                                    <p:animEffect transition="in" filter="wipe(left)">
                                      <p:cBhvr>
                                        <p:cTn id="20" dur="500"/>
                                        <p:tgtEl>
                                          <p:spTgt spid="90138"/>
                                        </p:tgtEl>
                                      </p:cBhvr>
                                    </p:animEffect>
                                  </p:child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2000"/>
                                        <p:tgtEl>
                                          <p:spTgt spid="90137"/>
                                        </p:tgtEl>
                                      </p:cBhvr>
                                    </p:animEffect>
                                    <p:set>
                                      <p:cBhvr>
                                        <p:cTn id="24" dur="1" fill="hold">
                                          <p:stCondLst>
                                            <p:cond delay="1999"/>
                                          </p:stCondLst>
                                        </p:cTn>
                                        <p:tgtEl>
                                          <p:spTgt spid="9013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0213"/>
                                        </p:tgtEl>
                                        <p:attrNameLst>
                                          <p:attrName>style.visibility</p:attrName>
                                        </p:attrNameLst>
                                      </p:cBhvr>
                                      <p:to>
                                        <p:strVal val="visible"/>
                                      </p:to>
                                    </p:set>
                                    <p:animEffect transition="in" filter="fade">
                                      <p:cBhvr>
                                        <p:cTn id="29" dur="2000"/>
                                        <p:tgtEl>
                                          <p:spTgt spid="90213"/>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90151"/>
                                        </p:tgtEl>
                                        <p:attrNameLst>
                                          <p:attrName>style.visibility</p:attrName>
                                        </p:attrNameLst>
                                      </p:cBhvr>
                                      <p:to>
                                        <p:strVal val="visible"/>
                                      </p:to>
                                    </p:set>
                                    <p:animEffect transition="in" filter="fade">
                                      <p:cBhvr>
                                        <p:cTn id="34" dur="1000"/>
                                        <p:tgtEl>
                                          <p:spTgt spid="90151"/>
                                        </p:tgtEl>
                                      </p:cBhvr>
                                    </p:animEffect>
                                    <p:anim calcmode="lin" valueType="num">
                                      <p:cBhvr>
                                        <p:cTn id="35" dur="1000" fill="hold"/>
                                        <p:tgtEl>
                                          <p:spTgt spid="90151"/>
                                        </p:tgtEl>
                                        <p:attrNameLst>
                                          <p:attrName>ppt_x</p:attrName>
                                        </p:attrNameLst>
                                      </p:cBhvr>
                                      <p:tavLst>
                                        <p:tav tm="0">
                                          <p:val>
                                            <p:strVal val="#ppt_x"/>
                                          </p:val>
                                        </p:tav>
                                        <p:tav tm="100000">
                                          <p:val>
                                            <p:strVal val="#ppt_x"/>
                                          </p:val>
                                        </p:tav>
                                      </p:tavLst>
                                    </p:anim>
                                    <p:anim calcmode="lin" valueType="num">
                                      <p:cBhvr>
                                        <p:cTn id="36" dur="1000" fill="hold"/>
                                        <p:tgtEl>
                                          <p:spTgt spid="9015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90152"/>
                                        </p:tgtEl>
                                        <p:attrNameLst>
                                          <p:attrName>style.visibility</p:attrName>
                                        </p:attrNameLst>
                                      </p:cBhvr>
                                      <p:to>
                                        <p:strVal val="visible"/>
                                      </p:to>
                                    </p:set>
                                    <p:anim calcmode="lin" valueType="num">
                                      <p:cBhvr>
                                        <p:cTn id="41" dur="2000" fill="hold"/>
                                        <p:tgtEl>
                                          <p:spTgt spid="90152"/>
                                        </p:tgtEl>
                                        <p:attrNameLst>
                                          <p:attrName>ppt_w</p:attrName>
                                        </p:attrNameLst>
                                      </p:cBhvr>
                                      <p:tavLst>
                                        <p:tav tm="0">
                                          <p:val>
                                            <p:fltVal val="0"/>
                                          </p:val>
                                        </p:tav>
                                        <p:tav tm="100000">
                                          <p:val>
                                            <p:strVal val="#ppt_w"/>
                                          </p:val>
                                        </p:tav>
                                      </p:tavLst>
                                    </p:anim>
                                    <p:anim calcmode="lin" valueType="num">
                                      <p:cBhvr>
                                        <p:cTn id="42" dur="2000" fill="hold"/>
                                        <p:tgtEl>
                                          <p:spTgt spid="90152"/>
                                        </p:tgtEl>
                                        <p:attrNameLst>
                                          <p:attrName>ppt_h</p:attrName>
                                        </p:attrNameLst>
                                      </p:cBhvr>
                                      <p:tavLst>
                                        <p:tav tm="0">
                                          <p:val>
                                            <p:fltVal val="0"/>
                                          </p:val>
                                        </p:tav>
                                        <p:tav tm="100000">
                                          <p:val>
                                            <p:strVal val="#ppt_h"/>
                                          </p:val>
                                        </p:tav>
                                      </p:tavLst>
                                    </p:anim>
                                    <p:animEffect transition="in" filter="fade">
                                      <p:cBhvr>
                                        <p:cTn id="43" dur="2000"/>
                                        <p:tgtEl>
                                          <p:spTgt spid="90152"/>
                                        </p:tgtEl>
                                      </p:cBhvr>
                                    </p:animEffect>
                                  </p:childTnLst>
                                </p:cTn>
                              </p:par>
                            </p:childTnLst>
                          </p:cTn>
                        </p:par>
                        <p:par>
                          <p:cTn id="44" fill="hold">
                            <p:stCondLst>
                              <p:cond delay="2000"/>
                            </p:stCondLst>
                            <p:childTnLst>
                              <p:par>
                                <p:cTn id="45" presetID="0" presetClass="path" presetSubtype="0" accel="50000" decel="50000" fill="hold" nodeType="afterEffect">
                                  <p:stCondLst>
                                    <p:cond delay="0"/>
                                  </p:stCondLst>
                                  <p:childTnLst>
                                    <p:animMotion origin="layout" path="M -3.33333E-6 4.44444E-6 L -0.4375 4.44444E-6 " pathEditMode="relative" rAng="0" ptsTypes="AA">
                                      <p:cBhvr>
                                        <p:cTn id="46" dur="2000" fill="hold"/>
                                        <p:tgtEl>
                                          <p:spTgt spid="90152"/>
                                        </p:tgtEl>
                                        <p:attrNameLst>
                                          <p:attrName>ppt_x</p:attrName>
                                          <p:attrName>ppt_y</p:attrName>
                                        </p:attrNameLst>
                                      </p:cBhvr>
                                      <p:rCtr x="-219" y="0"/>
                                    </p:animMotion>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0165"/>
                                        </p:tgtEl>
                                        <p:attrNameLst>
                                          <p:attrName>style.visibility</p:attrName>
                                        </p:attrNameLst>
                                      </p:cBhvr>
                                      <p:to>
                                        <p:strVal val="visible"/>
                                      </p:to>
                                    </p:set>
                                    <p:animEffect transition="in" filter="fade">
                                      <p:cBhvr>
                                        <p:cTn id="51" dur="1000"/>
                                        <p:tgtEl>
                                          <p:spTgt spid="90165"/>
                                        </p:tgtEl>
                                      </p:cBhvr>
                                    </p:animEffect>
                                    <p:anim calcmode="lin" valueType="num">
                                      <p:cBhvr>
                                        <p:cTn id="52" dur="1000" fill="hold"/>
                                        <p:tgtEl>
                                          <p:spTgt spid="90165"/>
                                        </p:tgtEl>
                                        <p:attrNameLst>
                                          <p:attrName>ppt_x</p:attrName>
                                        </p:attrNameLst>
                                      </p:cBhvr>
                                      <p:tavLst>
                                        <p:tav tm="0">
                                          <p:val>
                                            <p:strVal val="#ppt_x"/>
                                          </p:val>
                                        </p:tav>
                                        <p:tav tm="100000">
                                          <p:val>
                                            <p:strVal val="#ppt_x"/>
                                          </p:val>
                                        </p:tav>
                                      </p:tavLst>
                                    </p:anim>
                                    <p:anim calcmode="lin" valueType="num">
                                      <p:cBhvr>
                                        <p:cTn id="53" dur="1000" fill="hold"/>
                                        <p:tgtEl>
                                          <p:spTgt spid="9016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7" presetClass="entr" presetSubtype="10" fill="hold" grpId="0" nodeType="clickEffect">
                                  <p:stCondLst>
                                    <p:cond delay="0"/>
                                  </p:stCondLst>
                                  <p:childTnLst>
                                    <p:set>
                                      <p:cBhvr>
                                        <p:cTn id="57" dur="1" fill="hold">
                                          <p:stCondLst>
                                            <p:cond delay="0"/>
                                          </p:stCondLst>
                                        </p:cTn>
                                        <p:tgtEl>
                                          <p:spTgt spid="90166"/>
                                        </p:tgtEl>
                                        <p:attrNameLst>
                                          <p:attrName>style.visibility</p:attrName>
                                        </p:attrNameLst>
                                      </p:cBhvr>
                                      <p:to>
                                        <p:strVal val="visible"/>
                                      </p:to>
                                    </p:set>
                                    <p:anim calcmode="lin" valueType="num">
                                      <p:cBhvr>
                                        <p:cTn id="58" dur="500" fill="hold"/>
                                        <p:tgtEl>
                                          <p:spTgt spid="90166"/>
                                        </p:tgtEl>
                                        <p:attrNameLst>
                                          <p:attrName>ppt_w</p:attrName>
                                        </p:attrNameLst>
                                      </p:cBhvr>
                                      <p:tavLst>
                                        <p:tav tm="0">
                                          <p:val>
                                            <p:fltVal val="0"/>
                                          </p:val>
                                        </p:tav>
                                        <p:tav tm="100000">
                                          <p:val>
                                            <p:strVal val="#ppt_w"/>
                                          </p:val>
                                        </p:tav>
                                      </p:tavLst>
                                    </p:anim>
                                    <p:anim calcmode="lin" valueType="num">
                                      <p:cBhvr>
                                        <p:cTn id="59" dur="500" fill="hold"/>
                                        <p:tgtEl>
                                          <p:spTgt spid="90166"/>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nodeType="clickEffect">
                                  <p:stCondLst>
                                    <p:cond delay="0"/>
                                  </p:stCondLst>
                                  <p:childTnLst>
                                    <p:set>
                                      <p:cBhvr>
                                        <p:cTn id="63" dur="1" fill="hold">
                                          <p:stCondLst>
                                            <p:cond delay="0"/>
                                          </p:stCondLst>
                                        </p:cTn>
                                        <p:tgtEl>
                                          <p:spTgt spid="90167"/>
                                        </p:tgtEl>
                                        <p:attrNameLst>
                                          <p:attrName>style.visibility</p:attrName>
                                        </p:attrNameLst>
                                      </p:cBhvr>
                                      <p:to>
                                        <p:strVal val="visible"/>
                                      </p:to>
                                    </p:set>
                                    <p:anim calcmode="lin" valueType="num">
                                      <p:cBhvr>
                                        <p:cTn id="64" dur="500" fill="hold"/>
                                        <p:tgtEl>
                                          <p:spTgt spid="90167"/>
                                        </p:tgtEl>
                                        <p:attrNameLst>
                                          <p:attrName>ppt_w</p:attrName>
                                        </p:attrNameLst>
                                      </p:cBhvr>
                                      <p:tavLst>
                                        <p:tav tm="0">
                                          <p:val>
                                            <p:fltVal val="0"/>
                                          </p:val>
                                        </p:tav>
                                        <p:tav tm="100000">
                                          <p:val>
                                            <p:strVal val="#ppt_w"/>
                                          </p:val>
                                        </p:tav>
                                      </p:tavLst>
                                    </p:anim>
                                    <p:anim calcmode="lin" valueType="num">
                                      <p:cBhvr>
                                        <p:cTn id="65" dur="500" fill="hold"/>
                                        <p:tgtEl>
                                          <p:spTgt spid="90167"/>
                                        </p:tgtEl>
                                        <p:attrNameLst>
                                          <p:attrName>ppt_h</p:attrName>
                                        </p:attrNameLst>
                                      </p:cBhvr>
                                      <p:tavLst>
                                        <p:tav tm="0">
                                          <p:val>
                                            <p:fltVal val="0"/>
                                          </p:val>
                                        </p:tav>
                                        <p:tav tm="100000">
                                          <p:val>
                                            <p:strVal val="#ppt_h"/>
                                          </p:val>
                                        </p:tav>
                                      </p:tavLst>
                                    </p:anim>
                                    <p:animEffect transition="in" filter="fade">
                                      <p:cBhvr>
                                        <p:cTn id="66" dur="500"/>
                                        <p:tgtEl>
                                          <p:spTgt spid="9016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90207"/>
                                        </p:tgtEl>
                                        <p:attrNameLst>
                                          <p:attrName>style.visibility</p:attrName>
                                        </p:attrNameLst>
                                      </p:cBhvr>
                                      <p:to>
                                        <p:strVal val="visible"/>
                                      </p:to>
                                    </p:set>
                                    <p:animEffect transition="in" filter="wipe(left)">
                                      <p:cBhvr>
                                        <p:cTn id="71" dur="500"/>
                                        <p:tgtEl>
                                          <p:spTgt spid="90207"/>
                                        </p:tgtEl>
                                      </p:cBhvr>
                                    </p:animEffect>
                                  </p:childTnLst>
                                </p:cTn>
                              </p:par>
                            </p:childTnLst>
                          </p:cTn>
                        </p:par>
                        <p:par>
                          <p:cTn id="72" fill="hold">
                            <p:stCondLst>
                              <p:cond delay="500"/>
                            </p:stCondLst>
                            <p:childTnLst>
                              <p:par>
                                <p:cTn id="73" presetID="9" presetClass="entr" presetSubtype="0" fill="hold" nodeType="afterEffect">
                                  <p:stCondLst>
                                    <p:cond delay="0"/>
                                  </p:stCondLst>
                                  <p:childTnLst>
                                    <p:set>
                                      <p:cBhvr>
                                        <p:cTn id="74" dur="1" fill="hold">
                                          <p:stCondLst>
                                            <p:cond delay="0"/>
                                          </p:stCondLst>
                                        </p:cTn>
                                        <p:tgtEl>
                                          <p:spTgt spid="90189"/>
                                        </p:tgtEl>
                                        <p:attrNameLst>
                                          <p:attrName>style.visibility</p:attrName>
                                        </p:attrNameLst>
                                      </p:cBhvr>
                                      <p:to>
                                        <p:strVal val="visible"/>
                                      </p:to>
                                    </p:set>
                                    <p:animEffect transition="in" filter="dissolve">
                                      <p:cBhvr>
                                        <p:cTn id="75" dur="500"/>
                                        <p:tgtEl>
                                          <p:spTgt spid="9018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90208"/>
                                        </p:tgtEl>
                                        <p:attrNameLst>
                                          <p:attrName>style.visibility</p:attrName>
                                        </p:attrNameLst>
                                      </p:cBhvr>
                                      <p:to>
                                        <p:strVal val="visible"/>
                                      </p:to>
                                    </p:set>
                                    <p:animEffect transition="in" filter="fade">
                                      <p:cBhvr>
                                        <p:cTn id="80" dur="2000"/>
                                        <p:tgtEl>
                                          <p:spTgt spid="90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8" grpId="0" animBg="1"/>
      <p:bldP spid="90128" grpId="1" animBg="1"/>
      <p:bldP spid="90136" grpId="0" animBg="1"/>
      <p:bldP spid="90165" grpId="0"/>
      <p:bldP spid="90166" grpId="0"/>
      <p:bldP spid="90207" grpId="0" animBg="1"/>
      <p:bldP spid="90213"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t>Multiple Bonds</a:t>
            </a:r>
          </a:p>
        </p:txBody>
      </p:sp>
      <p:sp>
        <p:nvSpPr>
          <p:cNvPr id="91139" name="Rectangle 3"/>
          <p:cNvSpPr>
            <a:spLocks noChangeArrowheads="1"/>
          </p:cNvSpPr>
          <p:nvPr/>
        </p:nvSpPr>
        <p:spPr bwMode="auto">
          <a:xfrm>
            <a:off x="838200" y="1646238"/>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91140" name="Rectangle 4"/>
          <p:cNvSpPr>
            <a:spLocks noChangeArrowheads="1"/>
          </p:cNvSpPr>
          <p:nvPr/>
        </p:nvSpPr>
        <p:spPr bwMode="auto">
          <a:xfrm>
            <a:off x="1447800" y="1646238"/>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91141" name="Rectangle 5"/>
          <p:cNvSpPr>
            <a:spLocks noChangeArrowheads="1"/>
          </p:cNvSpPr>
          <p:nvPr/>
        </p:nvSpPr>
        <p:spPr bwMode="auto">
          <a:xfrm>
            <a:off x="1828800" y="1646238"/>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91142" name="Rectangle 6"/>
          <p:cNvSpPr>
            <a:spLocks noChangeArrowheads="1"/>
          </p:cNvSpPr>
          <p:nvPr/>
        </p:nvSpPr>
        <p:spPr bwMode="auto">
          <a:xfrm>
            <a:off x="2209800" y="1646238"/>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91143" name="Rectangle 7"/>
          <p:cNvSpPr>
            <a:spLocks noChangeArrowheads="1"/>
          </p:cNvSpPr>
          <p:nvPr/>
        </p:nvSpPr>
        <p:spPr bwMode="auto">
          <a:xfrm>
            <a:off x="3352800" y="1646238"/>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91144" name="Rectangle 8"/>
          <p:cNvSpPr>
            <a:spLocks noChangeArrowheads="1"/>
          </p:cNvSpPr>
          <p:nvPr/>
        </p:nvSpPr>
        <p:spPr bwMode="auto">
          <a:xfrm>
            <a:off x="3962400" y="1646238"/>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91145" name="Rectangle 9"/>
          <p:cNvSpPr>
            <a:spLocks noChangeArrowheads="1"/>
          </p:cNvSpPr>
          <p:nvPr/>
        </p:nvSpPr>
        <p:spPr bwMode="auto">
          <a:xfrm>
            <a:off x="4343400" y="1646238"/>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91146" name="Rectangle 10"/>
          <p:cNvSpPr>
            <a:spLocks noChangeArrowheads="1"/>
          </p:cNvSpPr>
          <p:nvPr/>
        </p:nvSpPr>
        <p:spPr bwMode="auto">
          <a:xfrm>
            <a:off x="4724400" y="1646238"/>
            <a:ext cx="381000" cy="381000"/>
          </a:xfrm>
          <a:prstGeom prst="rect">
            <a:avLst/>
          </a:prstGeom>
          <a:noFill/>
          <a:ln w="9525">
            <a:solidFill>
              <a:schemeClr val="tx1"/>
            </a:solidFill>
            <a:miter lim="800000"/>
            <a:headEnd/>
            <a:tailEnd/>
          </a:ln>
          <a:effectLst/>
        </p:spPr>
        <p:txBody>
          <a:bodyPr wrap="none" anchor="ctr"/>
          <a:lstStyle/>
          <a:p>
            <a:endParaRPr lang="en-US"/>
          </a:p>
        </p:txBody>
      </p:sp>
      <p:sp>
        <p:nvSpPr>
          <p:cNvPr id="91147" name="Text Box 11"/>
          <p:cNvSpPr txBox="1">
            <a:spLocks noChangeArrowheads="1"/>
          </p:cNvSpPr>
          <p:nvPr/>
        </p:nvSpPr>
        <p:spPr bwMode="auto">
          <a:xfrm>
            <a:off x="838200" y="2063750"/>
            <a:ext cx="6948488" cy="366713"/>
          </a:xfrm>
          <a:prstGeom prst="rect">
            <a:avLst/>
          </a:prstGeom>
          <a:noFill/>
          <a:ln w="9525">
            <a:noFill/>
            <a:miter lim="800000"/>
            <a:headEnd/>
            <a:tailEnd/>
          </a:ln>
          <a:effectLst/>
        </p:spPr>
        <p:txBody>
          <a:bodyPr wrap="none">
            <a:spAutoFit/>
          </a:bodyPr>
          <a:lstStyle/>
          <a:p>
            <a:r>
              <a:rPr lang="en-US"/>
              <a:t>2</a:t>
            </a:r>
            <a:r>
              <a:rPr lang="en-US" i="1"/>
              <a:t>s            </a:t>
            </a:r>
            <a:r>
              <a:rPr lang="en-US"/>
              <a:t>2</a:t>
            </a:r>
            <a:r>
              <a:rPr lang="en-US" i="1"/>
              <a:t>p                    </a:t>
            </a:r>
            <a:r>
              <a:rPr lang="en-US"/>
              <a:t>2</a:t>
            </a:r>
            <a:r>
              <a:rPr lang="en-US" i="1"/>
              <a:t>s            </a:t>
            </a:r>
            <a:r>
              <a:rPr lang="en-US"/>
              <a:t>2</a:t>
            </a:r>
            <a:r>
              <a:rPr lang="en-US" i="1"/>
              <a:t>p                       </a:t>
            </a:r>
            <a:r>
              <a:rPr lang="en-US"/>
              <a:t>    </a:t>
            </a:r>
            <a:r>
              <a:rPr lang="en-US" i="1"/>
              <a:t>sp</a:t>
            </a:r>
            <a:r>
              <a:rPr lang="en-US" baseline="30000"/>
              <a:t>2                </a:t>
            </a:r>
            <a:r>
              <a:rPr lang="en-US"/>
              <a:t>2</a:t>
            </a:r>
            <a:r>
              <a:rPr lang="en-US" i="1"/>
              <a:t>p</a:t>
            </a:r>
          </a:p>
        </p:txBody>
      </p:sp>
      <p:sp>
        <p:nvSpPr>
          <p:cNvPr id="91148" name="Line 12"/>
          <p:cNvSpPr>
            <a:spLocks noChangeShapeType="1"/>
          </p:cNvSpPr>
          <p:nvPr/>
        </p:nvSpPr>
        <p:spPr bwMode="auto">
          <a:xfrm flipV="1">
            <a:off x="990600" y="1722438"/>
            <a:ext cx="0" cy="228600"/>
          </a:xfrm>
          <a:prstGeom prst="line">
            <a:avLst/>
          </a:prstGeom>
          <a:noFill/>
          <a:ln w="9525">
            <a:solidFill>
              <a:srgbClr val="FF0000"/>
            </a:solidFill>
            <a:round/>
            <a:headEnd/>
            <a:tailEnd type="triangle" w="med" len="med"/>
          </a:ln>
          <a:effectLst/>
        </p:spPr>
        <p:txBody>
          <a:bodyPr/>
          <a:lstStyle/>
          <a:p>
            <a:endParaRPr lang="en-US"/>
          </a:p>
        </p:txBody>
      </p:sp>
      <p:sp>
        <p:nvSpPr>
          <p:cNvPr id="91149" name="Line 13"/>
          <p:cNvSpPr>
            <a:spLocks noChangeShapeType="1"/>
          </p:cNvSpPr>
          <p:nvPr/>
        </p:nvSpPr>
        <p:spPr bwMode="auto">
          <a:xfrm flipV="1">
            <a:off x="1066800" y="1722438"/>
            <a:ext cx="0" cy="228600"/>
          </a:xfrm>
          <a:prstGeom prst="line">
            <a:avLst/>
          </a:prstGeom>
          <a:noFill/>
          <a:ln w="9525">
            <a:solidFill>
              <a:srgbClr val="FF0000"/>
            </a:solidFill>
            <a:round/>
            <a:headEnd type="triangle" w="med" len="med"/>
            <a:tailEnd/>
          </a:ln>
          <a:effectLst/>
        </p:spPr>
        <p:txBody>
          <a:bodyPr/>
          <a:lstStyle/>
          <a:p>
            <a:endParaRPr lang="en-US"/>
          </a:p>
        </p:txBody>
      </p:sp>
      <p:sp>
        <p:nvSpPr>
          <p:cNvPr id="91150" name="Line 14"/>
          <p:cNvSpPr>
            <a:spLocks noChangeShapeType="1"/>
          </p:cNvSpPr>
          <p:nvPr/>
        </p:nvSpPr>
        <p:spPr bwMode="auto">
          <a:xfrm flipV="1">
            <a:off x="1600200" y="1722438"/>
            <a:ext cx="0" cy="228600"/>
          </a:xfrm>
          <a:prstGeom prst="line">
            <a:avLst/>
          </a:prstGeom>
          <a:noFill/>
          <a:ln w="9525">
            <a:solidFill>
              <a:srgbClr val="FF0000"/>
            </a:solidFill>
            <a:round/>
            <a:headEnd/>
            <a:tailEnd type="triangle" w="med" len="med"/>
          </a:ln>
          <a:effectLst/>
        </p:spPr>
        <p:txBody>
          <a:bodyPr/>
          <a:lstStyle/>
          <a:p>
            <a:endParaRPr lang="en-US"/>
          </a:p>
        </p:txBody>
      </p:sp>
      <p:sp>
        <p:nvSpPr>
          <p:cNvPr id="91151" name="Line 15"/>
          <p:cNvSpPr>
            <a:spLocks noChangeShapeType="1"/>
          </p:cNvSpPr>
          <p:nvPr/>
        </p:nvSpPr>
        <p:spPr bwMode="auto">
          <a:xfrm flipV="1">
            <a:off x="1981200" y="1722438"/>
            <a:ext cx="0" cy="228600"/>
          </a:xfrm>
          <a:prstGeom prst="line">
            <a:avLst/>
          </a:prstGeom>
          <a:noFill/>
          <a:ln w="9525">
            <a:solidFill>
              <a:srgbClr val="FF0000"/>
            </a:solidFill>
            <a:round/>
            <a:headEnd/>
            <a:tailEnd type="triangle" w="med" len="med"/>
          </a:ln>
          <a:effectLst/>
        </p:spPr>
        <p:txBody>
          <a:bodyPr/>
          <a:lstStyle/>
          <a:p>
            <a:endParaRPr lang="en-US"/>
          </a:p>
        </p:txBody>
      </p:sp>
      <p:sp>
        <p:nvSpPr>
          <p:cNvPr id="91152" name="Line 16"/>
          <p:cNvSpPr>
            <a:spLocks noChangeShapeType="1"/>
          </p:cNvSpPr>
          <p:nvPr/>
        </p:nvSpPr>
        <p:spPr bwMode="auto">
          <a:xfrm flipV="1">
            <a:off x="3581400" y="1722438"/>
            <a:ext cx="0" cy="228600"/>
          </a:xfrm>
          <a:prstGeom prst="line">
            <a:avLst/>
          </a:prstGeom>
          <a:noFill/>
          <a:ln w="9525">
            <a:solidFill>
              <a:srgbClr val="FF0000"/>
            </a:solidFill>
            <a:round/>
            <a:headEnd type="triangle" w="med" len="med"/>
            <a:tailEnd/>
          </a:ln>
          <a:effectLst/>
        </p:spPr>
        <p:txBody>
          <a:bodyPr/>
          <a:lstStyle/>
          <a:p>
            <a:endParaRPr lang="en-US"/>
          </a:p>
        </p:txBody>
      </p:sp>
      <p:sp>
        <p:nvSpPr>
          <p:cNvPr id="91153" name="Line 17"/>
          <p:cNvSpPr>
            <a:spLocks noChangeShapeType="1"/>
          </p:cNvSpPr>
          <p:nvPr/>
        </p:nvSpPr>
        <p:spPr bwMode="auto">
          <a:xfrm flipV="1">
            <a:off x="4114800" y="1722438"/>
            <a:ext cx="0" cy="228600"/>
          </a:xfrm>
          <a:prstGeom prst="line">
            <a:avLst/>
          </a:prstGeom>
          <a:noFill/>
          <a:ln w="9525">
            <a:solidFill>
              <a:srgbClr val="FF0000"/>
            </a:solidFill>
            <a:round/>
            <a:headEnd/>
            <a:tailEnd type="triangle" w="med" len="med"/>
          </a:ln>
          <a:effectLst/>
        </p:spPr>
        <p:txBody>
          <a:bodyPr/>
          <a:lstStyle/>
          <a:p>
            <a:endParaRPr lang="en-US"/>
          </a:p>
        </p:txBody>
      </p:sp>
      <p:sp>
        <p:nvSpPr>
          <p:cNvPr id="91154" name="Line 18"/>
          <p:cNvSpPr>
            <a:spLocks noChangeShapeType="1"/>
          </p:cNvSpPr>
          <p:nvPr/>
        </p:nvSpPr>
        <p:spPr bwMode="auto">
          <a:xfrm flipV="1">
            <a:off x="4495800" y="1722438"/>
            <a:ext cx="0" cy="228600"/>
          </a:xfrm>
          <a:prstGeom prst="line">
            <a:avLst/>
          </a:prstGeom>
          <a:noFill/>
          <a:ln w="9525">
            <a:solidFill>
              <a:srgbClr val="FF0000"/>
            </a:solidFill>
            <a:round/>
            <a:headEnd/>
            <a:tailEnd type="triangle" w="med" len="med"/>
          </a:ln>
          <a:effectLst/>
        </p:spPr>
        <p:txBody>
          <a:bodyPr/>
          <a:lstStyle/>
          <a:p>
            <a:endParaRPr lang="en-US"/>
          </a:p>
        </p:txBody>
      </p:sp>
      <p:grpSp>
        <p:nvGrpSpPr>
          <p:cNvPr id="91155" name="Group 19"/>
          <p:cNvGrpSpPr>
            <a:grpSpLocks/>
          </p:cNvGrpSpPr>
          <p:nvPr/>
        </p:nvGrpSpPr>
        <p:grpSpPr bwMode="auto">
          <a:xfrm>
            <a:off x="2590800" y="1600200"/>
            <a:ext cx="914400" cy="350838"/>
            <a:chOff x="2640" y="1315"/>
            <a:chExt cx="576" cy="221"/>
          </a:xfrm>
        </p:grpSpPr>
        <p:sp>
          <p:nvSpPr>
            <p:cNvPr id="91156" name="Line 20"/>
            <p:cNvSpPr>
              <a:spLocks noChangeShapeType="1"/>
            </p:cNvSpPr>
            <p:nvPr/>
          </p:nvSpPr>
          <p:spPr bwMode="auto">
            <a:xfrm flipV="1">
              <a:off x="3216" y="1392"/>
              <a:ext cx="0" cy="144"/>
            </a:xfrm>
            <a:prstGeom prst="line">
              <a:avLst/>
            </a:prstGeom>
            <a:noFill/>
            <a:ln w="9525">
              <a:solidFill>
                <a:srgbClr val="FF0000"/>
              </a:solidFill>
              <a:round/>
              <a:headEnd/>
              <a:tailEnd type="triangle" w="med" len="med"/>
            </a:ln>
            <a:effectLst/>
          </p:spPr>
          <p:txBody>
            <a:bodyPr/>
            <a:lstStyle/>
            <a:p>
              <a:endParaRPr lang="en-US"/>
            </a:p>
          </p:txBody>
        </p:sp>
        <p:sp>
          <p:nvSpPr>
            <p:cNvPr id="91157" name="Line 21"/>
            <p:cNvSpPr>
              <a:spLocks noChangeShapeType="1"/>
            </p:cNvSpPr>
            <p:nvPr/>
          </p:nvSpPr>
          <p:spPr bwMode="auto">
            <a:xfrm>
              <a:off x="2736" y="1488"/>
              <a:ext cx="288" cy="0"/>
            </a:xfrm>
            <a:prstGeom prst="line">
              <a:avLst/>
            </a:prstGeom>
            <a:noFill/>
            <a:ln w="9525">
              <a:solidFill>
                <a:schemeClr val="tx1"/>
              </a:solidFill>
              <a:round/>
              <a:headEnd/>
              <a:tailEnd type="triangle" w="med" len="med"/>
            </a:ln>
            <a:effectLst/>
          </p:spPr>
          <p:txBody>
            <a:bodyPr/>
            <a:lstStyle/>
            <a:p>
              <a:endParaRPr lang="en-US"/>
            </a:p>
          </p:txBody>
        </p:sp>
        <p:sp>
          <p:nvSpPr>
            <p:cNvPr id="91158" name="Text Box 22"/>
            <p:cNvSpPr txBox="1">
              <a:spLocks noChangeArrowheads="1"/>
            </p:cNvSpPr>
            <p:nvPr/>
          </p:nvSpPr>
          <p:spPr bwMode="auto">
            <a:xfrm>
              <a:off x="2640" y="1315"/>
              <a:ext cx="467" cy="173"/>
            </a:xfrm>
            <a:prstGeom prst="rect">
              <a:avLst/>
            </a:prstGeom>
            <a:noFill/>
            <a:ln w="9525">
              <a:noFill/>
              <a:miter lim="800000"/>
              <a:headEnd/>
              <a:tailEnd/>
            </a:ln>
            <a:effectLst/>
          </p:spPr>
          <p:txBody>
            <a:bodyPr wrap="none">
              <a:spAutoFit/>
            </a:bodyPr>
            <a:lstStyle/>
            <a:p>
              <a:r>
                <a:rPr lang="en-US" sz="1200"/>
                <a:t>promote</a:t>
              </a:r>
            </a:p>
          </p:txBody>
        </p:sp>
      </p:grpSp>
      <p:sp>
        <p:nvSpPr>
          <p:cNvPr id="91159" name="Line 23"/>
          <p:cNvSpPr>
            <a:spLocks noChangeShapeType="1"/>
          </p:cNvSpPr>
          <p:nvPr/>
        </p:nvSpPr>
        <p:spPr bwMode="auto">
          <a:xfrm flipV="1">
            <a:off x="3505200" y="1722438"/>
            <a:ext cx="0" cy="228600"/>
          </a:xfrm>
          <a:prstGeom prst="line">
            <a:avLst/>
          </a:prstGeom>
          <a:noFill/>
          <a:ln w="9525">
            <a:solidFill>
              <a:srgbClr val="FF0000"/>
            </a:solidFill>
            <a:round/>
            <a:headEnd/>
            <a:tailEnd type="triangle" w="med" len="med"/>
          </a:ln>
          <a:effectLst/>
        </p:spPr>
        <p:txBody>
          <a:bodyPr/>
          <a:lstStyle/>
          <a:p>
            <a:endParaRPr lang="en-US"/>
          </a:p>
        </p:txBody>
      </p:sp>
      <p:sp>
        <p:nvSpPr>
          <p:cNvPr id="91160" name="Line 24"/>
          <p:cNvSpPr>
            <a:spLocks noChangeShapeType="1"/>
          </p:cNvSpPr>
          <p:nvPr/>
        </p:nvSpPr>
        <p:spPr bwMode="auto">
          <a:xfrm flipV="1">
            <a:off x="4876800" y="1722438"/>
            <a:ext cx="0" cy="228600"/>
          </a:xfrm>
          <a:prstGeom prst="line">
            <a:avLst/>
          </a:prstGeom>
          <a:noFill/>
          <a:ln w="9525">
            <a:solidFill>
              <a:srgbClr val="FF0000"/>
            </a:solidFill>
            <a:round/>
            <a:headEnd/>
            <a:tailEnd type="triangle" w="med" len="med"/>
          </a:ln>
          <a:effectLst/>
        </p:spPr>
        <p:txBody>
          <a:bodyPr/>
          <a:lstStyle/>
          <a:p>
            <a:endParaRPr lang="en-US"/>
          </a:p>
        </p:txBody>
      </p:sp>
      <p:sp>
        <p:nvSpPr>
          <p:cNvPr id="91161" name="Rectangle 25"/>
          <p:cNvSpPr>
            <a:spLocks noChangeArrowheads="1"/>
          </p:cNvSpPr>
          <p:nvPr/>
        </p:nvSpPr>
        <p:spPr bwMode="auto">
          <a:xfrm>
            <a:off x="5867400" y="2103438"/>
            <a:ext cx="2133600" cy="381000"/>
          </a:xfrm>
          <a:prstGeom prst="rect">
            <a:avLst/>
          </a:prstGeom>
          <a:solidFill>
            <a:schemeClr val="bg1"/>
          </a:solidFill>
          <a:ln w="9525">
            <a:noFill/>
            <a:miter lim="800000"/>
            <a:headEnd/>
            <a:tailEnd/>
          </a:ln>
          <a:effectLst/>
        </p:spPr>
        <p:txBody>
          <a:bodyPr wrap="none" anchor="ctr"/>
          <a:lstStyle/>
          <a:p>
            <a:endParaRPr lang="en-US"/>
          </a:p>
        </p:txBody>
      </p:sp>
      <p:grpSp>
        <p:nvGrpSpPr>
          <p:cNvPr id="91162" name="Group 26"/>
          <p:cNvGrpSpPr>
            <a:grpSpLocks/>
          </p:cNvGrpSpPr>
          <p:nvPr/>
        </p:nvGrpSpPr>
        <p:grpSpPr bwMode="auto">
          <a:xfrm>
            <a:off x="5181600" y="1600200"/>
            <a:ext cx="2590800" cy="427038"/>
            <a:chOff x="2928" y="1315"/>
            <a:chExt cx="1632" cy="269"/>
          </a:xfrm>
        </p:grpSpPr>
        <p:grpSp>
          <p:nvGrpSpPr>
            <p:cNvPr id="91163" name="Group 27"/>
            <p:cNvGrpSpPr>
              <a:grpSpLocks/>
            </p:cNvGrpSpPr>
            <p:nvPr/>
          </p:nvGrpSpPr>
          <p:grpSpPr bwMode="auto">
            <a:xfrm>
              <a:off x="2928" y="1315"/>
              <a:ext cx="624" cy="221"/>
              <a:chOff x="2928" y="1315"/>
              <a:chExt cx="624" cy="221"/>
            </a:xfrm>
          </p:grpSpPr>
          <p:sp>
            <p:nvSpPr>
              <p:cNvPr id="91164" name="Text Box 28"/>
              <p:cNvSpPr txBox="1">
                <a:spLocks noChangeArrowheads="1"/>
              </p:cNvSpPr>
              <p:nvPr/>
            </p:nvSpPr>
            <p:spPr bwMode="auto">
              <a:xfrm>
                <a:off x="2928" y="1315"/>
                <a:ext cx="498" cy="173"/>
              </a:xfrm>
              <a:prstGeom prst="rect">
                <a:avLst/>
              </a:prstGeom>
              <a:noFill/>
              <a:ln w="9525">
                <a:noFill/>
                <a:miter lim="800000"/>
                <a:headEnd/>
                <a:tailEnd/>
              </a:ln>
              <a:effectLst/>
            </p:spPr>
            <p:txBody>
              <a:bodyPr wrap="none">
                <a:spAutoFit/>
              </a:bodyPr>
              <a:lstStyle/>
              <a:p>
                <a:r>
                  <a:rPr lang="en-US" sz="1200"/>
                  <a:t>hybridize</a:t>
                </a:r>
              </a:p>
            </p:txBody>
          </p:sp>
          <p:sp>
            <p:nvSpPr>
              <p:cNvPr id="91165" name="Line 29"/>
              <p:cNvSpPr>
                <a:spLocks noChangeShapeType="1"/>
              </p:cNvSpPr>
              <p:nvPr/>
            </p:nvSpPr>
            <p:spPr bwMode="auto">
              <a:xfrm>
                <a:off x="2976" y="1488"/>
                <a:ext cx="432" cy="0"/>
              </a:xfrm>
              <a:prstGeom prst="line">
                <a:avLst/>
              </a:prstGeom>
              <a:noFill/>
              <a:ln w="9525">
                <a:solidFill>
                  <a:schemeClr val="tx1"/>
                </a:solidFill>
                <a:round/>
                <a:headEnd/>
                <a:tailEnd type="triangle" w="med" len="med"/>
              </a:ln>
              <a:effectLst/>
            </p:spPr>
            <p:txBody>
              <a:bodyPr/>
              <a:lstStyle/>
              <a:p>
                <a:endParaRPr lang="en-US"/>
              </a:p>
            </p:txBody>
          </p:sp>
          <p:sp>
            <p:nvSpPr>
              <p:cNvPr id="91166" name="Line 30"/>
              <p:cNvSpPr>
                <a:spLocks noChangeShapeType="1"/>
              </p:cNvSpPr>
              <p:nvPr/>
            </p:nvSpPr>
            <p:spPr bwMode="auto">
              <a:xfrm flipV="1">
                <a:off x="3552" y="1392"/>
                <a:ext cx="0" cy="144"/>
              </a:xfrm>
              <a:prstGeom prst="line">
                <a:avLst/>
              </a:prstGeom>
              <a:noFill/>
              <a:ln w="9525">
                <a:solidFill>
                  <a:srgbClr val="FF0000"/>
                </a:solidFill>
                <a:round/>
                <a:headEnd/>
                <a:tailEnd type="triangle" w="med" len="med"/>
              </a:ln>
              <a:effectLst/>
            </p:spPr>
            <p:txBody>
              <a:bodyPr/>
              <a:lstStyle/>
              <a:p>
                <a:endParaRPr lang="en-US"/>
              </a:p>
            </p:txBody>
          </p:sp>
        </p:grpSp>
        <p:grpSp>
          <p:nvGrpSpPr>
            <p:cNvPr id="91167" name="Group 31"/>
            <p:cNvGrpSpPr>
              <a:grpSpLocks/>
            </p:cNvGrpSpPr>
            <p:nvPr/>
          </p:nvGrpSpPr>
          <p:grpSpPr bwMode="auto">
            <a:xfrm>
              <a:off x="3456" y="1344"/>
              <a:ext cx="1104" cy="240"/>
              <a:chOff x="3456" y="1344"/>
              <a:chExt cx="1104" cy="240"/>
            </a:xfrm>
          </p:grpSpPr>
          <p:sp>
            <p:nvSpPr>
              <p:cNvPr id="91168" name="Rectangle 32"/>
              <p:cNvSpPr>
                <a:spLocks noChangeArrowheads="1"/>
              </p:cNvSpPr>
              <p:nvPr/>
            </p:nvSpPr>
            <p:spPr bwMode="auto">
              <a:xfrm>
                <a:off x="3456" y="1344"/>
                <a:ext cx="240" cy="240"/>
              </a:xfrm>
              <a:prstGeom prst="rect">
                <a:avLst/>
              </a:prstGeom>
              <a:noFill/>
              <a:ln w="9525">
                <a:solidFill>
                  <a:schemeClr val="tx1"/>
                </a:solidFill>
                <a:miter lim="800000"/>
                <a:headEnd/>
                <a:tailEnd/>
              </a:ln>
              <a:effectLst/>
            </p:spPr>
            <p:txBody>
              <a:bodyPr wrap="none" anchor="ctr"/>
              <a:lstStyle/>
              <a:p>
                <a:endParaRPr lang="en-US"/>
              </a:p>
            </p:txBody>
          </p:sp>
          <p:sp>
            <p:nvSpPr>
              <p:cNvPr id="91169" name="Rectangle 33"/>
              <p:cNvSpPr>
                <a:spLocks noChangeArrowheads="1"/>
              </p:cNvSpPr>
              <p:nvPr/>
            </p:nvSpPr>
            <p:spPr bwMode="auto">
              <a:xfrm>
                <a:off x="3696" y="1344"/>
                <a:ext cx="240" cy="240"/>
              </a:xfrm>
              <a:prstGeom prst="rect">
                <a:avLst/>
              </a:prstGeom>
              <a:noFill/>
              <a:ln w="9525">
                <a:solidFill>
                  <a:schemeClr val="tx1"/>
                </a:solidFill>
                <a:miter lim="800000"/>
                <a:headEnd/>
                <a:tailEnd/>
              </a:ln>
              <a:effectLst/>
            </p:spPr>
            <p:txBody>
              <a:bodyPr wrap="none" anchor="ctr"/>
              <a:lstStyle/>
              <a:p>
                <a:endParaRPr lang="en-US"/>
              </a:p>
            </p:txBody>
          </p:sp>
          <p:sp>
            <p:nvSpPr>
              <p:cNvPr id="91170" name="Rectangle 34"/>
              <p:cNvSpPr>
                <a:spLocks noChangeArrowheads="1"/>
              </p:cNvSpPr>
              <p:nvPr/>
            </p:nvSpPr>
            <p:spPr bwMode="auto">
              <a:xfrm>
                <a:off x="3936" y="1344"/>
                <a:ext cx="240" cy="240"/>
              </a:xfrm>
              <a:prstGeom prst="rect">
                <a:avLst/>
              </a:prstGeom>
              <a:noFill/>
              <a:ln w="9525">
                <a:solidFill>
                  <a:schemeClr val="tx1"/>
                </a:solidFill>
                <a:miter lim="800000"/>
                <a:headEnd/>
                <a:tailEnd/>
              </a:ln>
              <a:effectLst/>
            </p:spPr>
            <p:txBody>
              <a:bodyPr wrap="none" anchor="ctr"/>
              <a:lstStyle/>
              <a:p>
                <a:endParaRPr lang="en-US"/>
              </a:p>
            </p:txBody>
          </p:sp>
          <p:sp>
            <p:nvSpPr>
              <p:cNvPr id="91171" name="Rectangle 35"/>
              <p:cNvSpPr>
                <a:spLocks noChangeArrowheads="1"/>
              </p:cNvSpPr>
              <p:nvPr/>
            </p:nvSpPr>
            <p:spPr bwMode="auto">
              <a:xfrm>
                <a:off x="4320" y="1344"/>
                <a:ext cx="240" cy="240"/>
              </a:xfrm>
              <a:prstGeom prst="rect">
                <a:avLst/>
              </a:prstGeom>
              <a:noFill/>
              <a:ln w="9525">
                <a:solidFill>
                  <a:schemeClr val="tx1"/>
                </a:solidFill>
                <a:miter lim="800000"/>
                <a:headEnd/>
                <a:tailEnd/>
              </a:ln>
              <a:effectLst/>
            </p:spPr>
            <p:txBody>
              <a:bodyPr wrap="none" anchor="ctr"/>
              <a:lstStyle/>
              <a:p>
                <a:endParaRPr lang="en-US"/>
              </a:p>
            </p:txBody>
          </p:sp>
          <p:sp>
            <p:nvSpPr>
              <p:cNvPr id="91172" name="Line 36"/>
              <p:cNvSpPr>
                <a:spLocks noChangeShapeType="1"/>
              </p:cNvSpPr>
              <p:nvPr/>
            </p:nvSpPr>
            <p:spPr bwMode="auto">
              <a:xfrm flipV="1">
                <a:off x="3792" y="1392"/>
                <a:ext cx="0" cy="144"/>
              </a:xfrm>
              <a:prstGeom prst="line">
                <a:avLst/>
              </a:prstGeom>
              <a:noFill/>
              <a:ln w="9525">
                <a:solidFill>
                  <a:srgbClr val="FF0000"/>
                </a:solidFill>
                <a:round/>
                <a:headEnd/>
                <a:tailEnd type="triangle" w="med" len="med"/>
              </a:ln>
              <a:effectLst/>
            </p:spPr>
            <p:txBody>
              <a:bodyPr/>
              <a:lstStyle/>
              <a:p>
                <a:endParaRPr lang="en-US"/>
              </a:p>
            </p:txBody>
          </p:sp>
          <p:sp>
            <p:nvSpPr>
              <p:cNvPr id="91173" name="Line 37"/>
              <p:cNvSpPr>
                <a:spLocks noChangeShapeType="1"/>
              </p:cNvSpPr>
              <p:nvPr/>
            </p:nvSpPr>
            <p:spPr bwMode="auto">
              <a:xfrm flipV="1">
                <a:off x="4032" y="1392"/>
                <a:ext cx="0" cy="144"/>
              </a:xfrm>
              <a:prstGeom prst="line">
                <a:avLst/>
              </a:prstGeom>
              <a:noFill/>
              <a:ln w="9525">
                <a:solidFill>
                  <a:srgbClr val="FF0000"/>
                </a:solidFill>
                <a:round/>
                <a:headEnd/>
                <a:tailEnd type="triangle" w="med" len="med"/>
              </a:ln>
              <a:effectLst/>
            </p:spPr>
            <p:txBody>
              <a:bodyPr/>
              <a:lstStyle/>
              <a:p>
                <a:endParaRPr lang="en-US"/>
              </a:p>
            </p:txBody>
          </p:sp>
        </p:grpSp>
        <p:sp>
          <p:nvSpPr>
            <p:cNvPr id="91174" name="Line 38"/>
            <p:cNvSpPr>
              <a:spLocks noChangeShapeType="1"/>
            </p:cNvSpPr>
            <p:nvPr/>
          </p:nvSpPr>
          <p:spPr bwMode="auto">
            <a:xfrm flipV="1">
              <a:off x="4416" y="1392"/>
              <a:ext cx="0" cy="144"/>
            </a:xfrm>
            <a:prstGeom prst="line">
              <a:avLst/>
            </a:prstGeom>
            <a:noFill/>
            <a:ln w="9525">
              <a:solidFill>
                <a:srgbClr val="FF0000"/>
              </a:solidFill>
              <a:round/>
              <a:headEnd/>
              <a:tailEnd type="triangle" w="med" len="med"/>
            </a:ln>
            <a:effectLst/>
          </p:spPr>
          <p:txBody>
            <a:bodyPr/>
            <a:lstStyle/>
            <a:p>
              <a:endParaRPr lang="en-US"/>
            </a:p>
          </p:txBody>
        </p:sp>
      </p:grpSp>
      <p:pic>
        <p:nvPicPr>
          <p:cNvPr id="91175" name="Picture 39" descr="fig9_21"/>
          <p:cNvPicPr>
            <a:picLocks noChangeAspect="1" noChangeArrowheads="1"/>
          </p:cNvPicPr>
          <p:nvPr/>
        </p:nvPicPr>
        <p:blipFill>
          <a:blip r:embed="rId3" cstate="print"/>
          <a:srcRect/>
          <a:stretch>
            <a:fillRect/>
          </a:stretch>
        </p:blipFill>
        <p:spPr bwMode="auto">
          <a:xfrm>
            <a:off x="6629400" y="304800"/>
            <a:ext cx="2286000" cy="962025"/>
          </a:xfrm>
          <a:prstGeom prst="rect">
            <a:avLst/>
          </a:prstGeom>
          <a:noFill/>
        </p:spPr>
      </p:pic>
      <p:grpSp>
        <p:nvGrpSpPr>
          <p:cNvPr id="91176" name="Group 40"/>
          <p:cNvGrpSpPr>
            <a:grpSpLocks/>
          </p:cNvGrpSpPr>
          <p:nvPr/>
        </p:nvGrpSpPr>
        <p:grpSpPr bwMode="auto">
          <a:xfrm>
            <a:off x="5029200" y="2895600"/>
            <a:ext cx="3124200" cy="1219200"/>
            <a:chOff x="3024" y="2448"/>
            <a:chExt cx="1968" cy="768"/>
          </a:xfrm>
        </p:grpSpPr>
        <p:sp>
          <p:nvSpPr>
            <p:cNvPr id="91177" name="AutoShape 41"/>
            <p:cNvSpPr>
              <a:spLocks noChangeArrowheads="1"/>
            </p:cNvSpPr>
            <p:nvPr/>
          </p:nvSpPr>
          <p:spPr bwMode="auto">
            <a:xfrm rot="36011631">
              <a:off x="4536" y="2424"/>
              <a:ext cx="48" cy="576"/>
            </a:xfrm>
            <a:prstGeom prst="can">
              <a:avLst>
                <a:gd name="adj" fmla="val 300000"/>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sp>
          <p:nvSpPr>
            <p:cNvPr id="91178" name="AutoShape 42"/>
            <p:cNvSpPr>
              <a:spLocks noChangeArrowheads="1"/>
            </p:cNvSpPr>
            <p:nvPr/>
          </p:nvSpPr>
          <p:spPr bwMode="auto">
            <a:xfrm rot="17723350">
              <a:off x="3409" y="2447"/>
              <a:ext cx="47" cy="529"/>
            </a:xfrm>
            <a:prstGeom prst="can">
              <a:avLst>
                <a:gd name="adj" fmla="val 281383"/>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sp>
          <p:nvSpPr>
            <p:cNvPr id="91179" name="AutoShape 43"/>
            <p:cNvSpPr>
              <a:spLocks noChangeArrowheads="1"/>
            </p:cNvSpPr>
            <p:nvPr/>
          </p:nvSpPr>
          <p:spPr bwMode="auto">
            <a:xfrm rot="16200000">
              <a:off x="3888" y="2544"/>
              <a:ext cx="48" cy="720"/>
            </a:xfrm>
            <a:prstGeom prst="can">
              <a:avLst>
                <a:gd name="adj" fmla="val 375000"/>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sp>
          <p:nvSpPr>
            <p:cNvPr id="91180" name="AutoShape 44"/>
            <p:cNvSpPr>
              <a:spLocks noChangeArrowheads="1"/>
            </p:cNvSpPr>
            <p:nvPr/>
          </p:nvSpPr>
          <p:spPr bwMode="auto">
            <a:xfrm rot="16200000">
              <a:off x="3936" y="2400"/>
              <a:ext cx="48" cy="816"/>
            </a:xfrm>
            <a:prstGeom prst="can">
              <a:avLst>
                <a:gd name="adj" fmla="val 425000"/>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sp>
          <p:nvSpPr>
            <p:cNvPr id="91181" name="Oval 45"/>
            <p:cNvSpPr>
              <a:spLocks noChangeAspect="1" noChangeArrowheads="1"/>
            </p:cNvSpPr>
            <p:nvPr/>
          </p:nvSpPr>
          <p:spPr bwMode="auto">
            <a:xfrm>
              <a:off x="3456" y="2640"/>
              <a:ext cx="374" cy="374"/>
            </a:xfrm>
            <a:prstGeom prst="ellipse">
              <a:avLst/>
            </a:prstGeom>
            <a:gradFill rotWithShape="1">
              <a:gsLst>
                <a:gs pos="0">
                  <a:srgbClr val="333333"/>
                </a:gs>
                <a:gs pos="100000">
                  <a:srgbClr val="292929"/>
                </a:gs>
              </a:gsLst>
              <a:lin ang="2700000" scaled="1"/>
            </a:gradFill>
            <a:ln w="9525">
              <a:noFill/>
              <a:round/>
              <a:headEnd/>
              <a:tailEnd/>
            </a:ln>
            <a:effectLst/>
          </p:spPr>
          <p:txBody>
            <a:bodyPr wrap="none" anchor="ctr"/>
            <a:lstStyle/>
            <a:p>
              <a:pPr algn="ctr"/>
              <a:r>
                <a:rPr lang="en-US">
                  <a:solidFill>
                    <a:schemeClr val="bg1"/>
                  </a:solidFill>
                </a:rPr>
                <a:t>C</a:t>
              </a:r>
            </a:p>
          </p:txBody>
        </p:sp>
        <p:sp>
          <p:nvSpPr>
            <p:cNvPr id="91182" name="Oval 46"/>
            <p:cNvSpPr>
              <a:spLocks noChangeAspect="1" noChangeArrowheads="1"/>
            </p:cNvSpPr>
            <p:nvPr/>
          </p:nvSpPr>
          <p:spPr bwMode="auto">
            <a:xfrm>
              <a:off x="4224" y="2640"/>
              <a:ext cx="374" cy="374"/>
            </a:xfrm>
            <a:prstGeom prst="ellipse">
              <a:avLst/>
            </a:prstGeom>
            <a:gradFill rotWithShape="1">
              <a:gsLst>
                <a:gs pos="0">
                  <a:srgbClr val="333333"/>
                </a:gs>
                <a:gs pos="100000">
                  <a:srgbClr val="292929"/>
                </a:gs>
              </a:gsLst>
              <a:lin ang="2700000" scaled="1"/>
            </a:gradFill>
            <a:ln w="9525">
              <a:noFill/>
              <a:round/>
              <a:headEnd/>
              <a:tailEnd/>
            </a:ln>
            <a:effectLst/>
          </p:spPr>
          <p:txBody>
            <a:bodyPr wrap="none" anchor="ctr"/>
            <a:lstStyle/>
            <a:p>
              <a:pPr algn="ctr"/>
              <a:r>
                <a:rPr lang="en-US">
                  <a:solidFill>
                    <a:schemeClr val="bg1"/>
                  </a:solidFill>
                </a:rPr>
                <a:t>C</a:t>
              </a:r>
            </a:p>
          </p:txBody>
        </p:sp>
        <p:sp>
          <p:nvSpPr>
            <p:cNvPr id="91183" name="AutoShape 47"/>
            <p:cNvSpPr>
              <a:spLocks noChangeArrowheads="1"/>
            </p:cNvSpPr>
            <p:nvPr/>
          </p:nvSpPr>
          <p:spPr bwMode="auto">
            <a:xfrm rot="14411631" flipV="1">
              <a:off x="3335" y="2761"/>
              <a:ext cx="48" cy="478"/>
            </a:xfrm>
            <a:prstGeom prst="can">
              <a:avLst>
                <a:gd name="adj" fmla="val 248958"/>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sp>
          <p:nvSpPr>
            <p:cNvPr id="91184" name="AutoShape 48"/>
            <p:cNvSpPr>
              <a:spLocks noChangeArrowheads="1"/>
            </p:cNvSpPr>
            <p:nvPr/>
          </p:nvSpPr>
          <p:spPr bwMode="auto">
            <a:xfrm rot="17723350">
              <a:off x="4632" y="2770"/>
              <a:ext cx="48" cy="480"/>
            </a:xfrm>
            <a:prstGeom prst="can">
              <a:avLst>
                <a:gd name="adj" fmla="val 250000"/>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sp>
          <p:nvSpPr>
            <p:cNvPr id="91185" name="Oval 49"/>
            <p:cNvSpPr>
              <a:spLocks noChangeArrowheads="1"/>
            </p:cNvSpPr>
            <p:nvPr/>
          </p:nvSpPr>
          <p:spPr bwMode="auto">
            <a:xfrm>
              <a:off x="3024" y="2496"/>
              <a:ext cx="240" cy="240"/>
            </a:xfrm>
            <a:prstGeom prst="ellipse">
              <a:avLst/>
            </a:prstGeom>
            <a:gradFill rotWithShape="1">
              <a:gsLst>
                <a:gs pos="0">
                  <a:srgbClr val="EAEAEA">
                    <a:gamma/>
                    <a:shade val="46275"/>
                    <a:invGamma/>
                  </a:srgbClr>
                </a:gs>
                <a:gs pos="50000">
                  <a:srgbClr val="EAEAEA"/>
                </a:gs>
                <a:gs pos="100000">
                  <a:srgbClr val="EAEAEA">
                    <a:gamma/>
                    <a:shade val="46275"/>
                    <a:invGamma/>
                  </a:srgbClr>
                </a:gs>
              </a:gsLst>
              <a:lin ang="2700000" scaled="1"/>
            </a:gradFill>
            <a:ln w="9525">
              <a:noFill/>
              <a:round/>
              <a:headEnd/>
              <a:tailEnd/>
            </a:ln>
            <a:effectLst/>
          </p:spPr>
          <p:txBody>
            <a:bodyPr wrap="none" anchor="ctr"/>
            <a:lstStyle/>
            <a:p>
              <a:pPr algn="ctr"/>
              <a:r>
                <a:rPr lang="en-US"/>
                <a:t>H</a:t>
              </a:r>
            </a:p>
          </p:txBody>
        </p:sp>
        <p:sp>
          <p:nvSpPr>
            <p:cNvPr id="91186" name="Oval 50"/>
            <p:cNvSpPr>
              <a:spLocks noChangeArrowheads="1"/>
            </p:cNvSpPr>
            <p:nvPr/>
          </p:nvSpPr>
          <p:spPr bwMode="auto">
            <a:xfrm>
              <a:off x="3024" y="2976"/>
              <a:ext cx="240" cy="240"/>
            </a:xfrm>
            <a:prstGeom prst="ellipse">
              <a:avLst/>
            </a:prstGeom>
            <a:gradFill rotWithShape="1">
              <a:gsLst>
                <a:gs pos="0">
                  <a:srgbClr val="EAEAEA">
                    <a:gamma/>
                    <a:shade val="46275"/>
                    <a:invGamma/>
                  </a:srgbClr>
                </a:gs>
                <a:gs pos="50000">
                  <a:srgbClr val="EAEAEA"/>
                </a:gs>
                <a:gs pos="100000">
                  <a:srgbClr val="EAEAEA">
                    <a:gamma/>
                    <a:shade val="46275"/>
                    <a:invGamma/>
                  </a:srgbClr>
                </a:gs>
              </a:gsLst>
              <a:lin ang="2700000" scaled="1"/>
            </a:gradFill>
            <a:ln w="9525">
              <a:noFill/>
              <a:round/>
              <a:headEnd/>
              <a:tailEnd/>
            </a:ln>
            <a:effectLst/>
          </p:spPr>
          <p:txBody>
            <a:bodyPr wrap="none" anchor="ctr"/>
            <a:lstStyle/>
            <a:p>
              <a:pPr algn="ctr"/>
              <a:r>
                <a:rPr lang="en-US"/>
                <a:t>H</a:t>
              </a:r>
            </a:p>
          </p:txBody>
        </p:sp>
        <p:sp>
          <p:nvSpPr>
            <p:cNvPr id="91187" name="Oval 51"/>
            <p:cNvSpPr>
              <a:spLocks noChangeArrowheads="1"/>
            </p:cNvSpPr>
            <p:nvPr/>
          </p:nvSpPr>
          <p:spPr bwMode="auto">
            <a:xfrm>
              <a:off x="4752" y="2976"/>
              <a:ext cx="240" cy="240"/>
            </a:xfrm>
            <a:prstGeom prst="ellipse">
              <a:avLst/>
            </a:prstGeom>
            <a:gradFill rotWithShape="1">
              <a:gsLst>
                <a:gs pos="0">
                  <a:srgbClr val="EAEAEA">
                    <a:gamma/>
                    <a:shade val="46275"/>
                    <a:invGamma/>
                  </a:srgbClr>
                </a:gs>
                <a:gs pos="50000">
                  <a:srgbClr val="EAEAEA"/>
                </a:gs>
                <a:gs pos="100000">
                  <a:srgbClr val="EAEAEA">
                    <a:gamma/>
                    <a:shade val="46275"/>
                    <a:invGamma/>
                  </a:srgbClr>
                </a:gs>
              </a:gsLst>
              <a:lin ang="2700000" scaled="1"/>
            </a:gradFill>
            <a:ln w="9525">
              <a:noFill/>
              <a:round/>
              <a:headEnd/>
              <a:tailEnd/>
            </a:ln>
            <a:effectLst/>
          </p:spPr>
          <p:txBody>
            <a:bodyPr wrap="none" anchor="ctr"/>
            <a:lstStyle/>
            <a:p>
              <a:pPr algn="ctr"/>
              <a:r>
                <a:rPr lang="en-US"/>
                <a:t>H</a:t>
              </a:r>
            </a:p>
          </p:txBody>
        </p:sp>
        <p:sp>
          <p:nvSpPr>
            <p:cNvPr id="91188" name="Oval 52"/>
            <p:cNvSpPr>
              <a:spLocks noChangeArrowheads="1"/>
            </p:cNvSpPr>
            <p:nvPr/>
          </p:nvSpPr>
          <p:spPr bwMode="auto">
            <a:xfrm>
              <a:off x="4752" y="2448"/>
              <a:ext cx="240" cy="240"/>
            </a:xfrm>
            <a:prstGeom prst="ellipse">
              <a:avLst/>
            </a:prstGeom>
            <a:gradFill rotWithShape="1">
              <a:gsLst>
                <a:gs pos="0">
                  <a:srgbClr val="EAEAEA">
                    <a:gamma/>
                    <a:shade val="46275"/>
                    <a:invGamma/>
                  </a:srgbClr>
                </a:gs>
                <a:gs pos="50000">
                  <a:srgbClr val="EAEAEA"/>
                </a:gs>
                <a:gs pos="100000">
                  <a:srgbClr val="EAEAEA">
                    <a:gamma/>
                    <a:shade val="46275"/>
                    <a:invGamma/>
                  </a:srgbClr>
                </a:gs>
              </a:gsLst>
              <a:lin ang="2700000" scaled="1"/>
            </a:gradFill>
            <a:ln w="9525">
              <a:noFill/>
              <a:round/>
              <a:headEnd/>
              <a:tailEnd/>
            </a:ln>
            <a:effectLst/>
          </p:spPr>
          <p:txBody>
            <a:bodyPr wrap="none" anchor="ctr"/>
            <a:lstStyle/>
            <a:p>
              <a:pPr algn="ctr"/>
              <a:r>
                <a:rPr lang="en-US"/>
                <a:t>H</a:t>
              </a:r>
            </a:p>
          </p:txBody>
        </p:sp>
      </p:grpSp>
      <p:sp>
        <p:nvSpPr>
          <p:cNvPr id="91189" name="Text Box 53"/>
          <p:cNvSpPr txBox="1">
            <a:spLocks noChangeArrowheads="1"/>
          </p:cNvSpPr>
          <p:nvPr/>
        </p:nvSpPr>
        <p:spPr bwMode="auto">
          <a:xfrm>
            <a:off x="1905000" y="2636838"/>
            <a:ext cx="1508125" cy="366712"/>
          </a:xfrm>
          <a:prstGeom prst="rect">
            <a:avLst/>
          </a:prstGeom>
          <a:noFill/>
          <a:ln w="9525">
            <a:noFill/>
            <a:miter lim="800000"/>
            <a:headEnd/>
            <a:tailEnd/>
          </a:ln>
          <a:effectLst/>
        </p:spPr>
        <p:txBody>
          <a:bodyPr wrap="none">
            <a:spAutoFit/>
          </a:bodyPr>
          <a:lstStyle/>
          <a:p>
            <a:r>
              <a:rPr lang="en-US"/>
              <a:t>C</a:t>
            </a:r>
            <a:r>
              <a:rPr lang="en-US" baseline="-25000"/>
              <a:t>2</a:t>
            </a:r>
            <a:r>
              <a:rPr lang="en-US"/>
              <a:t>H</a:t>
            </a:r>
            <a:r>
              <a:rPr lang="en-US" baseline="-25000"/>
              <a:t>4</a:t>
            </a:r>
            <a:r>
              <a:rPr lang="en-US"/>
              <a:t>, ethene</a:t>
            </a:r>
          </a:p>
        </p:txBody>
      </p:sp>
      <p:sp>
        <p:nvSpPr>
          <p:cNvPr id="91190" name="Text Box 54"/>
          <p:cNvSpPr txBox="1">
            <a:spLocks noChangeArrowheads="1"/>
          </p:cNvSpPr>
          <p:nvPr/>
        </p:nvSpPr>
        <p:spPr bwMode="auto">
          <a:xfrm>
            <a:off x="1127125" y="4175125"/>
            <a:ext cx="2987675" cy="366713"/>
          </a:xfrm>
          <a:prstGeom prst="rect">
            <a:avLst/>
          </a:prstGeom>
          <a:noFill/>
          <a:ln w="9525">
            <a:noFill/>
            <a:miter lim="800000"/>
            <a:headEnd/>
            <a:tailEnd/>
          </a:ln>
          <a:effectLst/>
        </p:spPr>
        <p:txBody>
          <a:bodyPr wrap="none">
            <a:spAutoFit/>
          </a:bodyPr>
          <a:lstStyle/>
          <a:p>
            <a:r>
              <a:rPr lang="en-US"/>
              <a:t>one </a:t>
            </a:r>
            <a:r>
              <a:rPr lang="en-US">
                <a:latin typeface="Symbol" pitchFamily="18" charset="2"/>
              </a:rPr>
              <a:t>s</a:t>
            </a:r>
            <a:r>
              <a:rPr lang="en-US"/>
              <a:t> bond and one </a:t>
            </a:r>
            <a:r>
              <a:rPr lang="en-US">
                <a:latin typeface="Symbol" pitchFamily="18" charset="2"/>
              </a:rPr>
              <a:t>p</a:t>
            </a:r>
            <a:r>
              <a:rPr lang="en-US"/>
              <a:t> bond</a:t>
            </a:r>
          </a:p>
        </p:txBody>
      </p:sp>
      <p:grpSp>
        <p:nvGrpSpPr>
          <p:cNvPr id="91191" name="Group 55"/>
          <p:cNvGrpSpPr>
            <a:grpSpLocks/>
          </p:cNvGrpSpPr>
          <p:nvPr/>
        </p:nvGrpSpPr>
        <p:grpSpPr bwMode="auto">
          <a:xfrm>
            <a:off x="685800" y="4810125"/>
            <a:ext cx="2851150" cy="1706563"/>
            <a:chOff x="432" y="3174"/>
            <a:chExt cx="1796" cy="1075"/>
          </a:xfrm>
        </p:grpSpPr>
        <p:sp>
          <p:nvSpPr>
            <p:cNvPr id="91192" name="Freeform 56"/>
            <p:cNvSpPr>
              <a:spLocks noChangeAspect="1"/>
            </p:cNvSpPr>
            <p:nvPr/>
          </p:nvSpPr>
          <p:spPr bwMode="auto">
            <a:xfrm flipV="1">
              <a:off x="1574" y="3808"/>
              <a:ext cx="270" cy="441"/>
            </a:xfrm>
            <a:custGeom>
              <a:avLst/>
              <a:gdLst/>
              <a:ahLst/>
              <a:cxnLst>
                <a:cxn ang="0">
                  <a:pos x="101" y="315"/>
                </a:cxn>
                <a:cxn ang="0">
                  <a:pos x="0" y="96"/>
                </a:cxn>
                <a:cxn ang="0">
                  <a:pos x="96" y="0"/>
                </a:cxn>
                <a:cxn ang="0">
                  <a:pos x="192" y="96"/>
                </a:cxn>
                <a:cxn ang="0">
                  <a:pos x="101" y="315"/>
                </a:cxn>
              </a:cxnLst>
              <a:rect l="0" t="0" r="r" b="b"/>
              <a:pathLst>
                <a:path w="193" h="315">
                  <a:moveTo>
                    <a:pt x="101" y="315"/>
                  </a:moveTo>
                  <a:cubicBezTo>
                    <a:pt x="69" y="315"/>
                    <a:pt x="1" y="148"/>
                    <a:pt x="0" y="96"/>
                  </a:cubicBezTo>
                  <a:cubicBezTo>
                    <a:pt x="0" y="48"/>
                    <a:pt x="64" y="0"/>
                    <a:pt x="96" y="0"/>
                  </a:cubicBezTo>
                  <a:cubicBezTo>
                    <a:pt x="128" y="0"/>
                    <a:pt x="191" y="44"/>
                    <a:pt x="192" y="96"/>
                  </a:cubicBezTo>
                  <a:cubicBezTo>
                    <a:pt x="193" y="148"/>
                    <a:pt x="133" y="315"/>
                    <a:pt x="101" y="315"/>
                  </a:cubicBezTo>
                  <a:close/>
                </a:path>
              </a:pathLst>
            </a:custGeom>
            <a:gradFill rotWithShape="1">
              <a:gsLst>
                <a:gs pos="0">
                  <a:srgbClr val="FF0000"/>
                </a:gs>
                <a:gs pos="100000">
                  <a:srgbClr val="FFC1C1"/>
                </a:gs>
              </a:gsLst>
              <a:lin ang="2700000" scaled="1"/>
            </a:gradFill>
            <a:ln w="9525">
              <a:noFill/>
              <a:round/>
              <a:headEnd/>
              <a:tailEnd/>
            </a:ln>
            <a:effectLst/>
          </p:spPr>
          <p:txBody>
            <a:bodyPr/>
            <a:lstStyle/>
            <a:p>
              <a:endParaRPr lang="en-US"/>
            </a:p>
          </p:txBody>
        </p:sp>
        <p:sp>
          <p:nvSpPr>
            <p:cNvPr id="91193" name="Freeform 57"/>
            <p:cNvSpPr>
              <a:spLocks noChangeAspect="1"/>
            </p:cNvSpPr>
            <p:nvPr/>
          </p:nvSpPr>
          <p:spPr bwMode="auto">
            <a:xfrm flipV="1">
              <a:off x="835" y="3741"/>
              <a:ext cx="270" cy="441"/>
            </a:xfrm>
            <a:custGeom>
              <a:avLst/>
              <a:gdLst/>
              <a:ahLst/>
              <a:cxnLst>
                <a:cxn ang="0">
                  <a:pos x="101" y="315"/>
                </a:cxn>
                <a:cxn ang="0">
                  <a:pos x="0" y="96"/>
                </a:cxn>
                <a:cxn ang="0">
                  <a:pos x="96" y="0"/>
                </a:cxn>
                <a:cxn ang="0">
                  <a:pos x="192" y="96"/>
                </a:cxn>
                <a:cxn ang="0">
                  <a:pos x="101" y="315"/>
                </a:cxn>
              </a:cxnLst>
              <a:rect l="0" t="0" r="r" b="b"/>
              <a:pathLst>
                <a:path w="193" h="315">
                  <a:moveTo>
                    <a:pt x="101" y="315"/>
                  </a:moveTo>
                  <a:cubicBezTo>
                    <a:pt x="69" y="315"/>
                    <a:pt x="1" y="148"/>
                    <a:pt x="0" y="96"/>
                  </a:cubicBezTo>
                  <a:cubicBezTo>
                    <a:pt x="0" y="48"/>
                    <a:pt x="64" y="0"/>
                    <a:pt x="96" y="0"/>
                  </a:cubicBezTo>
                  <a:cubicBezTo>
                    <a:pt x="128" y="0"/>
                    <a:pt x="191" y="44"/>
                    <a:pt x="192" y="96"/>
                  </a:cubicBezTo>
                  <a:cubicBezTo>
                    <a:pt x="193" y="148"/>
                    <a:pt x="133" y="315"/>
                    <a:pt x="101" y="315"/>
                  </a:cubicBezTo>
                  <a:close/>
                </a:path>
              </a:pathLst>
            </a:custGeom>
            <a:gradFill rotWithShape="1">
              <a:gsLst>
                <a:gs pos="0">
                  <a:srgbClr val="FF0000"/>
                </a:gs>
                <a:gs pos="100000">
                  <a:srgbClr val="FFC1C1"/>
                </a:gs>
              </a:gsLst>
              <a:lin ang="2700000" scaled="1"/>
            </a:gradFill>
            <a:ln w="9525">
              <a:noFill/>
              <a:round/>
              <a:headEnd/>
              <a:tailEnd/>
            </a:ln>
            <a:effectLst/>
          </p:spPr>
          <p:txBody>
            <a:bodyPr/>
            <a:lstStyle/>
            <a:p>
              <a:endParaRPr lang="en-US"/>
            </a:p>
          </p:txBody>
        </p:sp>
        <p:sp>
          <p:nvSpPr>
            <p:cNvPr id="91194" name="Freeform 58"/>
            <p:cNvSpPr>
              <a:spLocks noChangeAspect="1"/>
            </p:cNvSpPr>
            <p:nvPr/>
          </p:nvSpPr>
          <p:spPr bwMode="auto">
            <a:xfrm>
              <a:off x="432" y="3422"/>
              <a:ext cx="1796" cy="583"/>
            </a:xfrm>
            <a:custGeom>
              <a:avLst/>
              <a:gdLst/>
              <a:ahLst/>
              <a:cxnLst>
                <a:cxn ang="0">
                  <a:pos x="135" y="0"/>
                </a:cxn>
                <a:cxn ang="0">
                  <a:pos x="1283" y="65"/>
                </a:cxn>
                <a:cxn ang="0">
                  <a:pos x="1145" y="417"/>
                </a:cxn>
                <a:cxn ang="0">
                  <a:pos x="0" y="351"/>
                </a:cxn>
                <a:cxn ang="0">
                  <a:pos x="135" y="0"/>
                </a:cxn>
              </a:cxnLst>
              <a:rect l="0" t="0" r="r" b="b"/>
              <a:pathLst>
                <a:path w="1283" h="417">
                  <a:moveTo>
                    <a:pt x="135" y="0"/>
                  </a:moveTo>
                  <a:lnTo>
                    <a:pt x="1283" y="65"/>
                  </a:lnTo>
                  <a:lnTo>
                    <a:pt x="1145" y="417"/>
                  </a:lnTo>
                  <a:lnTo>
                    <a:pt x="0" y="351"/>
                  </a:lnTo>
                  <a:lnTo>
                    <a:pt x="135" y="0"/>
                  </a:lnTo>
                  <a:close/>
                </a:path>
              </a:pathLst>
            </a:custGeom>
            <a:solidFill>
              <a:srgbClr val="3366FF">
                <a:alpha val="25999"/>
              </a:srgbClr>
            </a:solidFill>
            <a:ln w="9525">
              <a:solidFill>
                <a:schemeClr val="tx1"/>
              </a:solidFill>
              <a:round/>
              <a:headEnd/>
              <a:tailEnd/>
            </a:ln>
            <a:effectLst/>
          </p:spPr>
          <p:txBody>
            <a:bodyPr/>
            <a:lstStyle/>
            <a:p>
              <a:endParaRPr lang="en-US"/>
            </a:p>
          </p:txBody>
        </p:sp>
        <p:sp>
          <p:nvSpPr>
            <p:cNvPr id="91195" name="Freeform 59"/>
            <p:cNvSpPr>
              <a:spLocks noChangeAspect="1"/>
            </p:cNvSpPr>
            <p:nvPr/>
          </p:nvSpPr>
          <p:spPr bwMode="auto">
            <a:xfrm>
              <a:off x="699" y="3504"/>
              <a:ext cx="204" cy="123"/>
            </a:xfrm>
            <a:custGeom>
              <a:avLst/>
              <a:gdLst/>
              <a:ahLst/>
              <a:cxnLst>
                <a:cxn ang="0">
                  <a:pos x="0" y="0"/>
                </a:cxn>
                <a:cxn ang="0">
                  <a:pos x="204" y="123"/>
                </a:cxn>
              </a:cxnLst>
              <a:rect l="0" t="0" r="r" b="b"/>
              <a:pathLst>
                <a:path w="204" h="123">
                  <a:moveTo>
                    <a:pt x="0" y="0"/>
                  </a:moveTo>
                  <a:lnTo>
                    <a:pt x="204" y="123"/>
                  </a:lnTo>
                </a:path>
              </a:pathLst>
            </a:custGeom>
            <a:noFill/>
            <a:ln w="15875">
              <a:solidFill>
                <a:schemeClr val="bg2"/>
              </a:solidFill>
              <a:round/>
              <a:headEnd type="none" w="med" len="med"/>
              <a:tailEnd type="none" w="med" len="med"/>
            </a:ln>
            <a:effectLst/>
          </p:spPr>
          <p:txBody>
            <a:bodyPr/>
            <a:lstStyle/>
            <a:p>
              <a:endParaRPr lang="en-US"/>
            </a:p>
          </p:txBody>
        </p:sp>
        <p:sp>
          <p:nvSpPr>
            <p:cNvPr id="91196" name="Freeform 60"/>
            <p:cNvSpPr>
              <a:spLocks noChangeAspect="1"/>
            </p:cNvSpPr>
            <p:nvPr/>
          </p:nvSpPr>
          <p:spPr bwMode="auto">
            <a:xfrm>
              <a:off x="567" y="3712"/>
              <a:ext cx="340" cy="119"/>
            </a:xfrm>
            <a:custGeom>
              <a:avLst/>
              <a:gdLst/>
              <a:ahLst/>
              <a:cxnLst>
                <a:cxn ang="0">
                  <a:pos x="0" y="119"/>
                </a:cxn>
                <a:cxn ang="0">
                  <a:pos x="340" y="0"/>
                </a:cxn>
              </a:cxnLst>
              <a:rect l="0" t="0" r="r" b="b"/>
              <a:pathLst>
                <a:path w="340" h="119">
                  <a:moveTo>
                    <a:pt x="0" y="119"/>
                  </a:moveTo>
                  <a:lnTo>
                    <a:pt x="340" y="0"/>
                  </a:lnTo>
                </a:path>
              </a:pathLst>
            </a:custGeom>
            <a:noFill/>
            <a:ln w="15875">
              <a:solidFill>
                <a:schemeClr val="bg2"/>
              </a:solidFill>
              <a:round/>
              <a:headEnd type="none" w="med" len="med"/>
              <a:tailEnd type="none" w="med" len="med"/>
            </a:ln>
            <a:effectLst/>
          </p:spPr>
          <p:txBody>
            <a:bodyPr/>
            <a:lstStyle/>
            <a:p>
              <a:endParaRPr lang="en-US"/>
            </a:p>
          </p:txBody>
        </p:sp>
        <p:sp>
          <p:nvSpPr>
            <p:cNvPr id="91197" name="Freeform 61"/>
            <p:cNvSpPr>
              <a:spLocks noChangeAspect="1"/>
            </p:cNvSpPr>
            <p:nvPr/>
          </p:nvSpPr>
          <p:spPr bwMode="auto">
            <a:xfrm>
              <a:off x="1037" y="3695"/>
              <a:ext cx="625" cy="40"/>
            </a:xfrm>
            <a:custGeom>
              <a:avLst/>
              <a:gdLst/>
              <a:ahLst/>
              <a:cxnLst>
                <a:cxn ang="0">
                  <a:pos x="0" y="0"/>
                </a:cxn>
                <a:cxn ang="0">
                  <a:pos x="447" y="29"/>
                </a:cxn>
              </a:cxnLst>
              <a:rect l="0" t="0" r="r" b="b"/>
              <a:pathLst>
                <a:path w="447" h="29">
                  <a:moveTo>
                    <a:pt x="0" y="0"/>
                  </a:moveTo>
                  <a:lnTo>
                    <a:pt x="447" y="29"/>
                  </a:lnTo>
                </a:path>
              </a:pathLst>
            </a:custGeom>
            <a:noFill/>
            <a:ln w="15875">
              <a:solidFill>
                <a:schemeClr val="bg2"/>
              </a:solidFill>
              <a:round/>
              <a:headEnd type="none" w="med" len="med"/>
              <a:tailEnd type="none" w="med" len="med"/>
            </a:ln>
            <a:effectLst/>
          </p:spPr>
          <p:txBody>
            <a:bodyPr/>
            <a:lstStyle/>
            <a:p>
              <a:endParaRPr lang="en-US"/>
            </a:p>
          </p:txBody>
        </p:sp>
        <p:sp>
          <p:nvSpPr>
            <p:cNvPr id="91198" name="Freeform 62"/>
            <p:cNvSpPr>
              <a:spLocks noChangeAspect="1"/>
            </p:cNvSpPr>
            <p:nvPr/>
          </p:nvSpPr>
          <p:spPr bwMode="auto">
            <a:xfrm>
              <a:off x="1772" y="3573"/>
              <a:ext cx="298" cy="129"/>
            </a:xfrm>
            <a:custGeom>
              <a:avLst/>
              <a:gdLst/>
              <a:ahLst/>
              <a:cxnLst>
                <a:cxn ang="0">
                  <a:pos x="0" y="92"/>
                </a:cxn>
                <a:cxn ang="0">
                  <a:pos x="213" y="0"/>
                </a:cxn>
              </a:cxnLst>
              <a:rect l="0" t="0" r="r" b="b"/>
              <a:pathLst>
                <a:path w="213" h="92">
                  <a:moveTo>
                    <a:pt x="0" y="92"/>
                  </a:moveTo>
                  <a:lnTo>
                    <a:pt x="213" y="0"/>
                  </a:lnTo>
                </a:path>
              </a:pathLst>
            </a:custGeom>
            <a:noFill/>
            <a:ln w="15875">
              <a:solidFill>
                <a:schemeClr val="bg2"/>
              </a:solidFill>
              <a:round/>
              <a:headEnd type="none" w="med" len="med"/>
              <a:tailEnd type="none" w="med" len="med"/>
            </a:ln>
            <a:effectLst/>
          </p:spPr>
          <p:txBody>
            <a:bodyPr/>
            <a:lstStyle/>
            <a:p>
              <a:endParaRPr lang="en-US"/>
            </a:p>
          </p:txBody>
        </p:sp>
        <p:sp>
          <p:nvSpPr>
            <p:cNvPr id="91199" name="Freeform 63"/>
            <p:cNvSpPr>
              <a:spLocks noChangeAspect="1"/>
            </p:cNvSpPr>
            <p:nvPr/>
          </p:nvSpPr>
          <p:spPr bwMode="auto">
            <a:xfrm>
              <a:off x="1766" y="3790"/>
              <a:ext cx="178" cy="144"/>
            </a:xfrm>
            <a:custGeom>
              <a:avLst/>
              <a:gdLst/>
              <a:ahLst/>
              <a:cxnLst>
                <a:cxn ang="0">
                  <a:pos x="0" y="0"/>
                </a:cxn>
                <a:cxn ang="0">
                  <a:pos x="127" y="103"/>
                </a:cxn>
              </a:cxnLst>
              <a:rect l="0" t="0" r="r" b="b"/>
              <a:pathLst>
                <a:path w="127" h="103">
                  <a:moveTo>
                    <a:pt x="0" y="0"/>
                  </a:moveTo>
                  <a:lnTo>
                    <a:pt x="127" y="103"/>
                  </a:lnTo>
                </a:path>
              </a:pathLst>
            </a:custGeom>
            <a:noFill/>
            <a:ln w="15875">
              <a:solidFill>
                <a:schemeClr val="bg2"/>
              </a:solidFill>
              <a:round/>
              <a:headEnd type="none" w="med" len="med"/>
              <a:tailEnd type="none" w="med" len="med"/>
            </a:ln>
            <a:effectLst/>
          </p:spPr>
          <p:txBody>
            <a:bodyPr/>
            <a:lstStyle/>
            <a:p>
              <a:endParaRPr lang="en-US"/>
            </a:p>
          </p:txBody>
        </p:sp>
        <p:sp>
          <p:nvSpPr>
            <p:cNvPr id="91200" name="Text Box 64"/>
            <p:cNvSpPr txBox="1">
              <a:spLocks noChangeAspect="1" noChangeArrowheads="1"/>
            </p:cNvSpPr>
            <p:nvPr/>
          </p:nvSpPr>
          <p:spPr bwMode="auto">
            <a:xfrm>
              <a:off x="1920" y="3878"/>
              <a:ext cx="174" cy="154"/>
            </a:xfrm>
            <a:prstGeom prst="rect">
              <a:avLst/>
            </a:prstGeom>
            <a:noFill/>
            <a:ln w="9525">
              <a:noFill/>
              <a:miter lim="800000"/>
              <a:headEnd/>
              <a:tailEnd/>
            </a:ln>
            <a:effectLst/>
          </p:spPr>
          <p:txBody>
            <a:bodyPr wrap="none">
              <a:spAutoFit/>
            </a:bodyPr>
            <a:lstStyle/>
            <a:p>
              <a:r>
                <a:rPr lang="en-US" sz="1000"/>
                <a:t>H</a:t>
              </a:r>
            </a:p>
          </p:txBody>
        </p:sp>
        <p:sp>
          <p:nvSpPr>
            <p:cNvPr id="91201" name="Text Box 65"/>
            <p:cNvSpPr txBox="1">
              <a:spLocks noChangeAspect="1" noChangeArrowheads="1"/>
            </p:cNvSpPr>
            <p:nvPr/>
          </p:nvSpPr>
          <p:spPr bwMode="auto">
            <a:xfrm>
              <a:off x="2035" y="3494"/>
              <a:ext cx="173" cy="154"/>
            </a:xfrm>
            <a:prstGeom prst="rect">
              <a:avLst/>
            </a:prstGeom>
            <a:noFill/>
            <a:ln w="9525">
              <a:noFill/>
              <a:miter lim="800000"/>
              <a:headEnd/>
              <a:tailEnd/>
            </a:ln>
            <a:effectLst/>
          </p:spPr>
          <p:txBody>
            <a:bodyPr wrap="none">
              <a:spAutoFit/>
            </a:bodyPr>
            <a:lstStyle/>
            <a:p>
              <a:r>
                <a:rPr lang="en-US" sz="1000"/>
                <a:t>H</a:t>
              </a:r>
            </a:p>
          </p:txBody>
        </p:sp>
        <p:sp>
          <p:nvSpPr>
            <p:cNvPr id="91202" name="Text Box 66"/>
            <p:cNvSpPr txBox="1">
              <a:spLocks noChangeAspect="1" noChangeArrowheads="1"/>
            </p:cNvSpPr>
            <p:nvPr/>
          </p:nvSpPr>
          <p:spPr bwMode="auto">
            <a:xfrm>
              <a:off x="1632" y="3648"/>
              <a:ext cx="174" cy="154"/>
            </a:xfrm>
            <a:prstGeom prst="rect">
              <a:avLst/>
            </a:prstGeom>
            <a:noFill/>
            <a:ln w="9525">
              <a:noFill/>
              <a:miter lim="800000"/>
              <a:headEnd/>
              <a:tailEnd/>
            </a:ln>
            <a:effectLst/>
          </p:spPr>
          <p:txBody>
            <a:bodyPr wrap="none">
              <a:spAutoFit/>
            </a:bodyPr>
            <a:lstStyle/>
            <a:p>
              <a:r>
                <a:rPr lang="en-US" sz="1000"/>
                <a:t>C</a:t>
              </a:r>
            </a:p>
          </p:txBody>
        </p:sp>
        <p:sp>
          <p:nvSpPr>
            <p:cNvPr id="91203" name="Text Box 67"/>
            <p:cNvSpPr txBox="1">
              <a:spLocks noChangeAspect="1" noChangeArrowheads="1"/>
            </p:cNvSpPr>
            <p:nvPr/>
          </p:nvSpPr>
          <p:spPr bwMode="auto">
            <a:xfrm>
              <a:off x="860" y="3577"/>
              <a:ext cx="174" cy="154"/>
            </a:xfrm>
            <a:prstGeom prst="rect">
              <a:avLst/>
            </a:prstGeom>
            <a:noFill/>
            <a:ln w="9525">
              <a:noFill/>
              <a:miter lim="800000"/>
              <a:headEnd/>
              <a:tailEnd/>
            </a:ln>
            <a:effectLst/>
          </p:spPr>
          <p:txBody>
            <a:bodyPr wrap="none">
              <a:spAutoFit/>
            </a:bodyPr>
            <a:lstStyle/>
            <a:p>
              <a:r>
                <a:rPr lang="en-US" sz="1000"/>
                <a:t>C</a:t>
              </a:r>
            </a:p>
          </p:txBody>
        </p:sp>
        <p:sp>
          <p:nvSpPr>
            <p:cNvPr id="91204" name="Freeform 68"/>
            <p:cNvSpPr>
              <a:spLocks noChangeAspect="1"/>
            </p:cNvSpPr>
            <p:nvPr/>
          </p:nvSpPr>
          <p:spPr bwMode="auto">
            <a:xfrm>
              <a:off x="1574" y="3241"/>
              <a:ext cx="270" cy="441"/>
            </a:xfrm>
            <a:custGeom>
              <a:avLst/>
              <a:gdLst/>
              <a:ahLst/>
              <a:cxnLst>
                <a:cxn ang="0">
                  <a:pos x="101" y="315"/>
                </a:cxn>
                <a:cxn ang="0">
                  <a:pos x="0" y="96"/>
                </a:cxn>
                <a:cxn ang="0">
                  <a:pos x="96" y="0"/>
                </a:cxn>
                <a:cxn ang="0">
                  <a:pos x="192" y="96"/>
                </a:cxn>
                <a:cxn ang="0">
                  <a:pos x="101" y="315"/>
                </a:cxn>
              </a:cxnLst>
              <a:rect l="0" t="0" r="r" b="b"/>
              <a:pathLst>
                <a:path w="193" h="315">
                  <a:moveTo>
                    <a:pt x="101" y="315"/>
                  </a:moveTo>
                  <a:cubicBezTo>
                    <a:pt x="69" y="315"/>
                    <a:pt x="1" y="148"/>
                    <a:pt x="0" y="96"/>
                  </a:cubicBezTo>
                  <a:cubicBezTo>
                    <a:pt x="0" y="48"/>
                    <a:pt x="64" y="0"/>
                    <a:pt x="96" y="0"/>
                  </a:cubicBezTo>
                  <a:cubicBezTo>
                    <a:pt x="128" y="0"/>
                    <a:pt x="191" y="44"/>
                    <a:pt x="192" y="96"/>
                  </a:cubicBezTo>
                  <a:cubicBezTo>
                    <a:pt x="193" y="148"/>
                    <a:pt x="133" y="315"/>
                    <a:pt x="101" y="315"/>
                  </a:cubicBezTo>
                  <a:close/>
                </a:path>
              </a:pathLst>
            </a:custGeom>
            <a:gradFill rotWithShape="1">
              <a:gsLst>
                <a:gs pos="0">
                  <a:srgbClr val="FF0000"/>
                </a:gs>
                <a:gs pos="100000">
                  <a:srgbClr val="FFC1C1"/>
                </a:gs>
              </a:gsLst>
              <a:lin ang="2700000" scaled="1"/>
            </a:gradFill>
            <a:ln w="9525">
              <a:noFill/>
              <a:round/>
              <a:headEnd/>
              <a:tailEnd/>
            </a:ln>
            <a:effectLst/>
          </p:spPr>
          <p:txBody>
            <a:bodyPr/>
            <a:lstStyle/>
            <a:p>
              <a:endParaRPr lang="en-US"/>
            </a:p>
          </p:txBody>
        </p:sp>
        <p:sp>
          <p:nvSpPr>
            <p:cNvPr id="91205" name="Freeform 69"/>
            <p:cNvSpPr>
              <a:spLocks noChangeAspect="1"/>
            </p:cNvSpPr>
            <p:nvPr/>
          </p:nvSpPr>
          <p:spPr bwMode="auto">
            <a:xfrm>
              <a:off x="834" y="3174"/>
              <a:ext cx="270" cy="441"/>
            </a:xfrm>
            <a:custGeom>
              <a:avLst/>
              <a:gdLst/>
              <a:ahLst/>
              <a:cxnLst>
                <a:cxn ang="0">
                  <a:pos x="101" y="315"/>
                </a:cxn>
                <a:cxn ang="0">
                  <a:pos x="0" y="96"/>
                </a:cxn>
                <a:cxn ang="0">
                  <a:pos x="96" y="0"/>
                </a:cxn>
                <a:cxn ang="0">
                  <a:pos x="192" y="96"/>
                </a:cxn>
                <a:cxn ang="0">
                  <a:pos x="101" y="315"/>
                </a:cxn>
              </a:cxnLst>
              <a:rect l="0" t="0" r="r" b="b"/>
              <a:pathLst>
                <a:path w="193" h="315">
                  <a:moveTo>
                    <a:pt x="101" y="315"/>
                  </a:moveTo>
                  <a:cubicBezTo>
                    <a:pt x="69" y="315"/>
                    <a:pt x="1" y="148"/>
                    <a:pt x="0" y="96"/>
                  </a:cubicBezTo>
                  <a:cubicBezTo>
                    <a:pt x="0" y="48"/>
                    <a:pt x="64" y="0"/>
                    <a:pt x="96" y="0"/>
                  </a:cubicBezTo>
                  <a:cubicBezTo>
                    <a:pt x="128" y="0"/>
                    <a:pt x="191" y="44"/>
                    <a:pt x="192" y="96"/>
                  </a:cubicBezTo>
                  <a:cubicBezTo>
                    <a:pt x="193" y="148"/>
                    <a:pt x="133" y="315"/>
                    <a:pt x="101" y="315"/>
                  </a:cubicBezTo>
                  <a:close/>
                </a:path>
              </a:pathLst>
            </a:custGeom>
            <a:gradFill rotWithShape="1">
              <a:gsLst>
                <a:gs pos="0">
                  <a:srgbClr val="FF0000"/>
                </a:gs>
                <a:gs pos="100000">
                  <a:srgbClr val="FFC1C1"/>
                </a:gs>
              </a:gsLst>
              <a:lin ang="2700000" scaled="1"/>
            </a:gradFill>
            <a:ln w="9525">
              <a:noFill/>
              <a:round/>
              <a:headEnd/>
              <a:tailEnd/>
            </a:ln>
            <a:effectLst/>
          </p:spPr>
          <p:txBody>
            <a:bodyPr/>
            <a:lstStyle/>
            <a:p>
              <a:endParaRPr lang="en-US"/>
            </a:p>
          </p:txBody>
        </p:sp>
        <p:sp>
          <p:nvSpPr>
            <p:cNvPr id="91206" name="Text Box 70"/>
            <p:cNvSpPr txBox="1">
              <a:spLocks noChangeAspect="1" noChangeArrowheads="1"/>
            </p:cNvSpPr>
            <p:nvPr/>
          </p:nvSpPr>
          <p:spPr bwMode="auto">
            <a:xfrm>
              <a:off x="566" y="3398"/>
              <a:ext cx="174" cy="154"/>
            </a:xfrm>
            <a:prstGeom prst="rect">
              <a:avLst/>
            </a:prstGeom>
            <a:noFill/>
            <a:ln w="9525">
              <a:noFill/>
              <a:miter lim="800000"/>
              <a:headEnd/>
              <a:tailEnd/>
            </a:ln>
            <a:effectLst/>
          </p:spPr>
          <p:txBody>
            <a:bodyPr wrap="none">
              <a:spAutoFit/>
            </a:bodyPr>
            <a:lstStyle/>
            <a:p>
              <a:r>
                <a:rPr lang="en-US" sz="1000"/>
                <a:t>H</a:t>
              </a:r>
            </a:p>
          </p:txBody>
        </p:sp>
        <p:sp>
          <p:nvSpPr>
            <p:cNvPr id="91207" name="Text Box 71"/>
            <p:cNvSpPr txBox="1">
              <a:spLocks noChangeAspect="1" noChangeArrowheads="1"/>
            </p:cNvSpPr>
            <p:nvPr/>
          </p:nvSpPr>
          <p:spPr bwMode="auto">
            <a:xfrm>
              <a:off x="432" y="3765"/>
              <a:ext cx="174" cy="154"/>
            </a:xfrm>
            <a:prstGeom prst="rect">
              <a:avLst/>
            </a:prstGeom>
            <a:noFill/>
            <a:ln w="9525">
              <a:noFill/>
              <a:miter lim="800000"/>
              <a:headEnd/>
              <a:tailEnd/>
            </a:ln>
            <a:effectLst/>
          </p:spPr>
          <p:txBody>
            <a:bodyPr wrap="none">
              <a:spAutoFit/>
            </a:bodyPr>
            <a:lstStyle/>
            <a:p>
              <a:r>
                <a:rPr lang="en-US" sz="1000"/>
                <a:t>H</a:t>
              </a:r>
            </a:p>
          </p:txBody>
        </p:sp>
        <p:sp>
          <p:nvSpPr>
            <p:cNvPr id="91208" name="Text Box 72"/>
            <p:cNvSpPr txBox="1">
              <a:spLocks noChangeAspect="1" noChangeArrowheads="1"/>
            </p:cNvSpPr>
            <p:nvPr/>
          </p:nvSpPr>
          <p:spPr bwMode="auto">
            <a:xfrm>
              <a:off x="672" y="3735"/>
              <a:ext cx="163" cy="153"/>
            </a:xfrm>
            <a:prstGeom prst="rect">
              <a:avLst/>
            </a:prstGeom>
            <a:noFill/>
            <a:ln w="9525">
              <a:noFill/>
              <a:miter lim="800000"/>
              <a:headEnd/>
              <a:tailEnd/>
            </a:ln>
            <a:effectLst/>
          </p:spPr>
          <p:txBody>
            <a:bodyPr wrap="none">
              <a:spAutoFit/>
            </a:bodyPr>
            <a:lstStyle/>
            <a:p>
              <a:r>
                <a:rPr lang="en-US" sz="1000">
                  <a:latin typeface="Symbol" pitchFamily="18" charset="2"/>
                </a:rPr>
                <a:t>s</a:t>
              </a:r>
            </a:p>
          </p:txBody>
        </p:sp>
        <p:sp>
          <p:nvSpPr>
            <p:cNvPr id="91209" name="Text Box 73"/>
            <p:cNvSpPr txBox="1">
              <a:spLocks noChangeAspect="1" noChangeArrowheads="1"/>
            </p:cNvSpPr>
            <p:nvPr/>
          </p:nvSpPr>
          <p:spPr bwMode="auto">
            <a:xfrm>
              <a:off x="672" y="3496"/>
              <a:ext cx="163" cy="154"/>
            </a:xfrm>
            <a:prstGeom prst="rect">
              <a:avLst/>
            </a:prstGeom>
            <a:noFill/>
            <a:ln w="9525">
              <a:noFill/>
              <a:miter lim="800000"/>
              <a:headEnd/>
              <a:tailEnd/>
            </a:ln>
            <a:effectLst/>
          </p:spPr>
          <p:txBody>
            <a:bodyPr wrap="none">
              <a:spAutoFit/>
            </a:bodyPr>
            <a:lstStyle/>
            <a:p>
              <a:r>
                <a:rPr lang="en-US" sz="1000">
                  <a:latin typeface="Symbol" pitchFamily="18" charset="2"/>
                </a:rPr>
                <a:t>s</a:t>
              </a:r>
            </a:p>
          </p:txBody>
        </p:sp>
        <p:sp>
          <p:nvSpPr>
            <p:cNvPr id="91210" name="Text Box 74"/>
            <p:cNvSpPr txBox="1">
              <a:spLocks noChangeAspect="1" noChangeArrowheads="1"/>
            </p:cNvSpPr>
            <p:nvPr/>
          </p:nvSpPr>
          <p:spPr bwMode="auto">
            <a:xfrm>
              <a:off x="1210" y="3590"/>
              <a:ext cx="164" cy="154"/>
            </a:xfrm>
            <a:prstGeom prst="rect">
              <a:avLst/>
            </a:prstGeom>
            <a:noFill/>
            <a:ln w="9525">
              <a:noFill/>
              <a:miter lim="800000"/>
              <a:headEnd/>
              <a:tailEnd/>
            </a:ln>
            <a:effectLst/>
          </p:spPr>
          <p:txBody>
            <a:bodyPr wrap="none">
              <a:spAutoFit/>
            </a:bodyPr>
            <a:lstStyle/>
            <a:p>
              <a:r>
                <a:rPr lang="en-US" sz="1000">
                  <a:latin typeface="Symbol" pitchFamily="18" charset="2"/>
                </a:rPr>
                <a:t>s</a:t>
              </a:r>
            </a:p>
          </p:txBody>
        </p:sp>
        <p:sp>
          <p:nvSpPr>
            <p:cNvPr id="91211" name="Text Box 75"/>
            <p:cNvSpPr txBox="1">
              <a:spLocks noChangeAspect="1" noChangeArrowheads="1"/>
            </p:cNvSpPr>
            <p:nvPr/>
          </p:nvSpPr>
          <p:spPr bwMode="auto">
            <a:xfrm>
              <a:off x="1815" y="3712"/>
              <a:ext cx="164" cy="153"/>
            </a:xfrm>
            <a:prstGeom prst="rect">
              <a:avLst/>
            </a:prstGeom>
            <a:noFill/>
            <a:ln w="9525">
              <a:noFill/>
              <a:miter lim="800000"/>
              <a:headEnd/>
              <a:tailEnd/>
            </a:ln>
            <a:effectLst/>
          </p:spPr>
          <p:txBody>
            <a:bodyPr wrap="none">
              <a:spAutoFit/>
            </a:bodyPr>
            <a:lstStyle/>
            <a:p>
              <a:r>
                <a:rPr lang="en-US" sz="1000">
                  <a:latin typeface="Symbol" pitchFamily="18" charset="2"/>
                </a:rPr>
                <a:t>s</a:t>
              </a:r>
            </a:p>
          </p:txBody>
        </p:sp>
        <p:sp>
          <p:nvSpPr>
            <p:cNvPr id="91212" name="Text Box 76"/>
            <p:cNvSpPr txBox="1">
              <a:spLocks noChangeAspect="1" noChangeArrowheads="1"/>
            </p:cNvSpPr>
            <p:nvPr/>
          </p:nvSpPr>
          <p:spPr bwMode="auto">
            <a:xfrm>
              <a:off x="1815" y="3504"/>
              <a:ext cx="164" cy="154"/>
            </a:xfrm>
            <a:prstGeom prst="rect">
              <a:avLst/>
            </a:prstGeom>
            <a:noFill/>
            <a:ln w="9525">
              <a:noFill/>
              <a:miter lim="800000"/>
              <a:headEnd/>
              <a:tailEnd/>
            </a:ln>
            <a:effectLst/>
          </p:spPr>
          <p:txBody>
            <a:bodyPr wrap="none">
              <a:spAutoFit/>
            </a:bodyPr>
            <a:lstStyle/>
            <a:p>
              <a:r>
                <a:rPr lang="en-US" sz="1000">
                  <a:latin typeface="Symbol" pitchFamily="18" charset="2"/>
                </a:rPr>
                <a:t>s</a:t>
              </a:r>
            </a:p>
          </p:txBody>
        </p:sp>
      </p:grpSp>
      <p:grpSp>
        <p:nvGrpSpPr>
          <p:cNvPr id="91213" name="Group 77"/>
          <p:cNvGrpSpPr>
            <a:grpSpLocks/>
          </p:cNvGrpSpPr>
          <p:nvPr/>
        </p:nvGrpSpPr>
        <p:grpSpPr bwMode="auto">
          <a:xfrm>
            <a:off x="4724400" y="4800600"/>
            <a:ext cx="2851150" cy="1731963"/>
            <a:chOff x="2976" y="3168"/>
            <a:chExt cx="1796" cy="1091"/>
          </a:xfrm>
        </p:grpSpPr>
        <p:sp>
          <p:nvSpPr>
            <p:cNvPr id="91214" name="Freeform 78"/>
            <p:cNvSpPr>
              <a:spLocks noChangeAspect="1"/>
            </p:cNvSpPr>
            <p:nvPr/>
          </p:nvSpPr>
          <p:spPr bwMode="auto">
            <a:xfrm>
              <a:off x="3820" y="3779"/>
              <a:ext cx="567" cy="480"/>
            </a:xfrm>
            <a:custGeom>
              <a:avLst/>
              <a:gdLst/>
              <a:ahLst/>
              <a:cxnLst>
                <a:cxn ang="0">
                  <a:pos x="314" y="24"/>
                </a:cxn>
                <a:cxn ang="0">
                  <a:pos x="89" y="77"/>
                </a:cxn>
                <a:cxn ang="0">
                  <a:pos x="39" y="76"/>
                </a:cxn>
                <a:cxn ang="0">
                  <a:pos x="35" y="178"/>
                </a:cxn>
                <a:cxn ang="0">
                  <a:pos x="33" y="257"/>
                </a:cxn>
                <a:cxn ang="0">
                  <a:pos x="233" y="310"/>
                </a:cxn>
                <a:cxn ang="0">
                  <a:pos x="330" y="328"/>
                </a:cxn>
                <a:cxn ang="0">
                  <a:pos x="402" y="223"/>
                </a:cxn>
                <a:cxn ang="0">
                  <a:pos x="314" y="24"/>
                </a:cxn>
              </a:cxnLst>
              <a:rect l="0" t="0" r="r" b="b"/>
              <a:pathLst>
                <a:path w="405" h="343">
                  <a:moveTo>
                    <a:pt x="314" y="24"/>
                  </a:moveTo>
                  <a:cubicBezTo>
                    <a:pt x="262" y="0"/>
                    <a:pt x="135" y="68"/>
                    <a:pt x="89" y="77"/>
                  </a:cubicBezTo>
                  <a:cubicBezTo>
                    <a:pt x="43" y="86"/>
                    <a:pt x="48" y="59"/>
                    <a:pt x="39" y="76"/>
                  </a:cubicBezTo>
                  <a:cubicBezTo>
                    <a:pt x="30" y="93"/>
                    <a:pt x="36" y="148"/>
                    <a:pt x="35" y="178"/>
                  </a:cubicBezTo>
                  <a:cubicBezTo>
                    <a:pt x="34" y="208"/>
                    <a:pt x="0" y="235"/>
                    <a:pt x="33" y="257"/>
                  </a:cubicBezTo>
                  <a:cubicBezTo>
                    <a:pt x="66" y="279"/>
                    <a:pt x="184" y="298"/>
                    <a:pt x="233" y="310"/>
                  </a:cubicBezTo>
                  <a:cubicBezTo>
                    <a:pt x="282" y="322"/>
                    <a:pt x="302" y="343"/>
                    <a:pt x="330" y="328"/>
                  </a:cubicBezTo>
                  <a:cubicBezTo>
                    <a:pt x="358" y="313"/>
                    <a:pt x="405" y="274"/>
                    <a:pt x="402" y="223"/>
                  </a:cubicBezTo>
                  <a:cubicBezTo>
                    <a:pt x="399" y="172"/>
                    <a:pt x="362" y="41"/>
                    <a:pt x="314" y="24"/>
                  </a:cubicBezTo>
                  <a:close/>
                </a:path>
              </a:pathLst>
            </a:custGeom>
            <a:gradFill rotWithShape="1">
              <a:gsLst>
                <a:gs pos="0">
                  <a:srgbClr val="FFC1C1"/>
                </a:gs>
                <a:gs pos="100000">
                  <a:srgbClr val="FF0000"/>
                </a:gs>
              </a:gsLst>
              <a:lin ang="5400000" scaled="1"/>
            </a:gradFill>
            <a:ln w="9525">
              <a:noFill/>
              <a:round/>
              <a:headEnd/>
              <a:tailEnd/>
            </a:ln>
            <a:effectLst/>
          </p:spPr>
          <p:txBody>
            <a:bodyPr/>
            <a:lstStyle/>
            <a:p>
              <a:endParaRPr lang="en-US"/>
            </a:p>
          </p:txBody>
        </p:sp>
        <p:sp>
          <p:nvSpPr>
            <p:cNvPr id="91215" name="Freeform 79"/>
            <p:cNvSpPr>
              <a:spLocks noChangeAspect="1"/>
            </p:cNvSpPr>
            <p:nvPr/>
          </p:nvSpPr>
          <p:spPr bwMode="auto">
            <a:xfrm>
              <a:off x="3379" y="3745"/>
              <a:ext cx="510" cy="458"/>
            </a:xfrm>
            <a:custGeom>
              <a:avLst/>
              <a:gdLst/>
              <a:ahLst/>
              <a:cxnLst>
                <a:cxn ang="0">
                  <a:pos x="101" y="0"/>
                </a:cxn>
                <a:cxn ang="0">
                  <a:pos x="0" y="219"/>
                </a:cxn>
                <a:cxn ang="0">
                  <a:pos x="96" y="315"/>
                </a:cxn>
                <a:cxn ang="0">
                  <a:pos x="266" y="290"/>
                </a:cxn>
                <a:cxn ang="0">
                  <a:pos x="269" y="289"/>
                </a:cxn>
                <a:cxn ang="0">
                  <a:pos x="344" y="278"/>
                </a:cxn>
                <a:cxn ang="0">
                  <a:pos x="353" y="202"/>
                </a:cxn>
                <a:cxn ang="0">
                  <a:pos x="354" y="101"/>
                </a:cxn>
                <a:cxn ang="0">
                  <a:pos x="296" y="88"/>
                </a:cxn>
                <a:cxn ang="0">
                  <a:pos x="101" y="0"/>
                </a:cxn>
              </a:cxnLst>
              <a:rect l="0" t="0" r="r" b="b"/>
              <a:pathLst>
                <a:path w="364" h="327">
                  <a:moveTo>
                    <a:pt x="101" y="0"/>
                  </a:moveTo>
                  <a:cubicBezTo>
                    <a:pt x="66" y="20"/>
                    <a:pt x="1" y="167"/>
                    <a:pt x="0" y="219"/>
                  </a:cubicBezTo>
                  <a:cubicBezTo>
                    <a:pt x="0" y="267"/>
                    <a:pt x="52" y="303"/>
                    <a:pt x="96" y="315"/>
                  </a:cubicBezTo>
                  <a:cubicBezTo>
                    <a:pt x="140" y="327"/>
                    <a:pt x="237" y="294"/>
                    <a:pt x="266" y="290"/>
                  </a:cubicBezTo>
                  <a:cubicBezTo>
                    <a:pt x="295" y="286"/>
                    <a:pt x="256" y="291"/>
                    <a:pt x="269" y="289"/>
                  </a:cubicBezTo>
                  <a:cubicBezTo>
                    <a:pt x="282" y="287"/>
                    <a:pt x="330" y="293"/>
                    <a:pt x="344" y="278"/>
                  </a:cubicBezTo>
                  <a:cubicBezTo>
                    <a:pt x="358" y="263"/>
                    <a:pt x="351" y="231"/>
                    <a:pt x="353" y="202"/>
                  </a:cubicBezTo>
                  <a:cubicBezTo>
                    <a:pt x="355" y="173"/>
                    <a:pt x="364" y="120"/>
                    <a:pt x="354" y="101"/>
                  </a:cubicBezTo>
                  <a:cubicBezTo>
                    <a:pt x="344" y="82"/>
                    <a:pt x="338" y="105"/>
                    <a:pt x="296" y="88"/>
                  </a:cubicBezTo>
                  <a:cubicBezTo>
                    <a:pt x="254" y="71"/>
                    <a:pt x="142" y="18"/>
                    <a:pt x="101" y="0"/>
                  </a:cubicBezTo>
                  <a:close/>
                </a:path>
              </a:pathLst>
            </a:custGeom>
            <a:gradFill rotWithShape="1">
              <a:gsLst>
                <a:gs pos="0">
                  <a:srgbClr val="FFC1C1"/>
                </a:gs>
                <a:gs pos="100000">
                  <a:srgbClr val="FF0000"/>
                </a:gs>
              </a:gsLst>
              <a:lin ang="5400000" scaled="1"/>
            </a:gradFill>
            <a:ln w="9525">
              <a:noFill/>
              <a:round/>
              <a:headEnd/>
              <a:tailEnd/>
            </a:ln>
            <a:effectLst/>
          </p:spPr>
          <p:txBody>
            <a:bodyPr/>
            <a:lstStyle/>
            <a:p>
              <a:endParaRPr lang="en-US"/>
            </a:p>
          </p:txBody>
        </p:sp>
        <p:sp>
          <p:nvSpPr>
            <p:cNvPr id="91216" name="Freeform 80"/>
            <p:cNvSpPr>
              <a:spLocks noChangeAspect="1"/>
            </p:cNvSpPr>
            <p:nvPr/>
          </p:nvSpPr>
          <p:spPr bwMode="auto">
            <a:xfrm>
              <a:off x="2976" y="3424"/>
              <a:ext cx="1796" cy="584"/>
            </a:xfrm>
            <a:custGeom>
              <a:avLst/>
              <a:gdLst/>
              <a:ahLst/>
              <a:cxnLst>
                <a:cxn ang="0">
                  <a:pos x="135" y="0"/>
                </a:cxn>
                <a:cxn ang="0">
                  <a:pos x="1283" y="65"/>
                </a:cxn>
                <a:cxn ang="0">
                  <a:pos x="1145" y="417"/>
                </a:cxn>
                <a:cxn ang="0">
                  <a:pos x="0" y="351"/>
                </a:cxn>
                <a:cxn ang="0">
                  <a:pos x="135" y="0"/>
                </a:cxn>
              </a:cxnLst>
              <a:rect l="0" t="0" r="r" b="b"/>
              <a:pathLst>
                <a:path w="1283" h="417">
                  <a:moveTo>
                    <a:pt x="135" y="0"/>
                  </a:moveTo>
                  <a:lnTo>
                    <a:pt x="1283" y="65"/>
                  </a:lnTo>
                  <a:lnTo>
                    <a:pt x="1145" y="417"/>
                  </a:lnTo>
                  <a:lnTo>
                    <a:pt x="0" y="351"/>
                  </a:lnTo>
                  <a:lnTo>
                    <a:pt x="135" y="0"/>
                  </a:lnTo>
                  <a:close/>
                </a:path>
              </a:pathLst>
            </a:custGeom>
            <a:solidFill>
              <a:srgbClr val="3366FF">
                <a:alpha val="25999"/>
              </a:srgbClr>
            </a:solidFill>
            <a:ln w="9525">
              <a:solidFill>
                <a:schemeClr val="tx1"/>
              </a:solidFill>
              <a:round/>
              <a:headEnd/>
              <a:tailEnd/>
            </a:ln>
            <a:effectLst/>
          </p:spPr>
          <p:txBody>
            <a:bodyPr/>
            <a:lstStyle/>
            <a:p>
              <a:endParaRPr lang="en-US"/>
            </a:p>
          </p:txBody>
        </p:sp>
        <p:sp>
          <p:nvSpPr>
            <p:cNvPr id="91217" name="Freeform 81"/>
            <p:cNvSpPr>
              <a:spLocks noChangeAspect="1"/>
            </p:cNvSpPr>
            <p:nvPr/>
          </p:nvSpPr>
          <p:spPr bwMode="auto">
            <a:xfrm>
              <a:off x="3237" y="3504"/>
              <a:ext cx="226" cy="150"/>
            </a:xfrm>
            <a:custGeom>
              <a:avLst/>
              <a:gdLst/>
              <a:ahLst/>
              <a:cxnLst>
                <a:cxn ang="0">
                  <a:pos x="0" y="0"/>
                </a:cxn>
                <a:cxn ang="0">
                  <a:pos x="226" y="150"/>
                </a:cxn>
              </a:cxnLst>
              <a:rect l="0" t="0" r="r" b="b"/>
              <a:pathLst>
                <a:path w="226" h="150">
                  <a:moveTo>
                    <a:pt x="0" y="0"/>
                  </a:moveTo>
                  <a:lnTo>
                    <a:pt x="226" y="150"/>
                  </a:lnTo>
                </a:path>
              </a:pathLst>
            </a:custGeom>
            <a:noFill/>
            <a:ln w="15875">
              <a:solidFill>
                <a:schemeClr val="bg2"/>
              </a:solidFill>
              <a:round/>
              <a:headEnd type="none" w="med" len="med"/>
              <a:tailEnd type="none" w="med" len="med"/>
            </a:ln>
            <a:effectLst/>
          </p:spPr>
          <p:txBody>
            <a:bodyPr/>
            <a:lstStyle/>
            <a:p>
              <a:endParaRPr lang="en-US"/>
            </a:p>
          </p:txBody>
        </p:sp>
        <p:sp>
          <p:nvSpPr>
            <p:cNvPr id="91218" name="Freeform 82"/>
            <p:cNvSpPr>
              <a:spLocks noChangeAspect="1"/>
            </p:cNvSpPr>
            <p:nvPr/>
          </p:nvSpPr>
          <p:spPr bwMode="auto">
            <a:xfrm>
              <a:off x="3117" y="3714"/>
              <a:ext cx="334" cy="144"/>
            </a:xfrm>
            <a:custGeom>
              <a:avLst/>
              <a:gdLst/>
              <a:ahLst/>
              <a:cxnLst>
                <a:cxn ang="0">
                  <a:pos x="0" y="144"/>
                </a:cxn>
                <a:cxn ang="0">
                  <a:pos x="334" y="0"/>
                </a:cxn>
              </a:cxnLst>
              <a:rect l="0" t="0" r="r" b="b"/>
              <a:pathLst>
                <a:path w="334" h="144">
                  <a:moveTo>
                    <a:pt x="0" y="144"/>
                  </a:moveTo>
                  <a:lnTo>
                    <a:pt x="334" y="0"/>
                  </a:lnTo>
                </a:path>
              </a:pathLst>
            </a:custGeom>
            <a:noFill/>
            <a:ln w="15875">
              <a:solidFill>
                <a:schemeClr val="bg2"/>
              </a:solidFill>
              <a:round/>
              <a:headEnd type="none" w="med" len="med"/>
              <a:tailEnd type="none" w="med" len="med"/>
            </a:ln>
            <a:effectLst/>
          </p:spPr>
          <p:txBody>
            <a:bodyPr/>
            <a:lstStyle/>
            <a:p>
              <a:endParaRPr lang="en-US"/>
            </a:p>
          </p:txBody>
        </p:sp>
        <p:sp>
          <p:nvSpPr>
            <p:cNvPr id="91219" name="Freeform 83"/>
            <p:cNvSpPr>
              <a:spLocks noChangeAspect="1"/>
            </p:cNvSpPr>
            <p:nvPr/>
          </p:nvSpPr>
          <p:spPr bwMode="auto">
            <a:xfrm>
              <a:off x="3581" y="3697"/>
              <a:ext cx="625" cy="41"/>
            </a:xfrm>
            <a:custGeom>
              <a:avLst/>
              <a:gdLst/>
              <a:ahLst/>
              <a:cxnLst>
                <a:cxn ang="0">
                  <a:pos x="0" y="0"/>
                </a:cxn>
                <a:cxn ang="0">
                  <a:pos x="447" y="29"/>
                </a:cxn>
              </a:cxnLst>
              <a:rect l="0" t="0" r="r" b="b"/>
              <a:pathLst>
                <a:path w="447" h="29">
                  <a:moveTo>
                    <a:pt x="0" y="0"/>
                  </a:moveTo>
                  <a:lnTo>
                    <a:pt x="447" y="29"/>
                  </a:lnTo>
                </a:path>
              </a:pathLst>
            </a:custGeom>
            <a:noFill/>
            <a:ln w="15875">
              <a:solidFill>
                <a:schemeClr val="bg2"/>
              </a:solidFill>
              <a:round/>
              <a:headEnd type="none" w="med" len="med"/>
              <a:tailEnd type="none" w="med" len="med"/>
            </a:ln>
            <a:effectLst/>
          </p:spPr>
          <p:txBody>
            <a:bodyPr/>
            <a:lstStyle/>
            <a:p>
              <a:endParaRPr lang="en-US"/>
            </a:p>
          </p:txBody>
        </p:sp>
        <p:sp>
          <p:nvSpPr>
            <p:cNvPr id="91220" name="Freeform 84"/>
            <p:cNvSpPr>
              <a:spLocks noChangeAspect="1"/>
            </p:cNvSpPr>
            <p:nvPr/>
          </p:nvSpPr>
          <p:spPr bwMode="auto">
            <a:xfrm>
              <a:off x="4316" y="3576"/>
              <a:ext cx="298" cy="128"/>
            </a:xfrm>
            <a:custGeom>
              <a:avLst/>
              <a:gdLst/>
              <a:ahLst/>
              <a:cxnLst>
                <a:cxn ang="0">
                  <a:pos x="0" y="92"/>
                </a:cxn>
                <a:cxn ang="0">
                  <a:pos x="213" y="0"/>
                </a:cxn>
              </a:cxnLst>
              <a:rect l="0" t="0" r="r" b="b"/>
              <a:pathLst>
                <a:path w="213" h="92">
                  <a:moveTo>
                    <a:pt x="0" y="92"/>
                  </a:moveTo>
                  <a:lnTo>
                    <a:pt x="213" y="0"/>
                  </a:lnTo>
                </a:path>
              </a:pathLst>
            </a:custGeom>
            <a:noFill/>
            <a:ln w="15875">
              <a:solidFill>
                <a:schemeClr val="bg2"/>
              </a:solidFill>
              <a:round/>
              <a:headEnd type="none" w="med" len="med"/>
              <a:tailEnd type="none" w="med" len="med"/>
            </a:ln>
            <a:effectLst/>
          </p:spPr>
          <p:txBody>
            <a:bodyPr/>
            <a:lstStyle/>
            <a:p>
              <a:endParaRPr lang="en-US"/>
            </a:p>
          </p:txBody>
        </p:sp>
        <p:sp>
          <p:nvSpPr>
            <p:cNvPr id="91221" name="Freeform 85"/>
            <p:cNvSpPr>
              <a:spLocks noChangeAspect="1"/>
            </p:cNvSpPr>
            <p:nvPr/>
          </p:nvSpPr>
          <p:spPr bwMode="auto">
            <a:xfrm>
              <a:off x="4310" y="3793"/>
              <a:ext cx="193" cy="140"/>
            </a:xfrm>
            <a:custGeom>
              <a:avLst/>
              <a:gdLst/>
              <a:ahLst/>
              <a:cxnLst>
                <a:cxn ang="0">
                  <a:pos x="0" y="0"/>
                </a:cxn>
                <a:cxn ang="0">
                  <a:pos x="193" y="140"/>
                </a:cxn>
              </a:cxnLst>
              <a:rect l="0" t="0" r="r" b="b"/>
              <a:pathLst>
                <a:path w="193" h="140">
                  <a:moveTo>
                    <a:pt x="0" y="0"/>
                  </a:moveTo>
                  <a:lnTo>
                    <a:pt x="193" y="140"/>
                  </a:lnTo>
                </a:path>
              </a:pathLst>
            </a:custGeom>
            <a:noFill/>
            <a:ln w="15875">
              <a:solidFill>
                <a:schemeClr val="bg2"/>
              </a:solidFill>
              <a:round/>
              <a:headEnd type="none" w="med" len="med"/>
              <a:tailEnd type="none" w="med" len="med"/>
            </a:ln>
            <a:effectLst/>
          </p:spPr>
          <p:txBody>
            <a:bodyPr/>
            <a:lstStyle/>
            <a:p>
              <a:endParaRPr lang="en-US"/>
            </a:p>
          </p:txBody>
        </p:sp>
        <p:sp>
          <p:nvSpPr>
            <p:cNvPr id="91222" name="Text Box 86"/>
            <p:cNvSpPr txBox="1">
              <a:spLocks noChangeAspect="1" noChangeArrowheads="1"/>
            </p:cNvSpPr>
            <p:nvPr/>
          </p:nvSpPr>
          <p:spPr bwMode="auto">
            <a:xfrm>
              <a:off x="4464" y="3878"/>
              <a:ext cx="174" cy="154"/>
            </a:xfrm>
            <a:prstGeom prst="rect">
              <a:avLst/>
            </a:prstGeom>
            <a:noFill/>
            <a:ln w="9525">
              <a:noFill/>
              <a:miter lim="800000"/>
              <a:headEnd/>
              <a:tailEnd/>
            </a:ln>
            <a:effectLst/>
          </p:spPr>
          <p:txBody>
            <a:bodyPr wrap="none">
              <a:spAutoFit/>
            </a:bodyPr>
            <a:lstStyle/>
            <a:p>
              <a:r>
                <a:rPr lang="en-US" sz="1000"/>
                <a:t>H</a:t>
              </a:r>
            </a:p>
          </p:txBody>
        </p:sp>
        <p:sp>
          <p:nvSpPr>
            <p:cNvPr id="91223" name="Text Box 87"/>
            <p:cNvSpPr txBox="1">
              <a:spLocks noChangeAspect="1" noChangeArrowheads="1"/>
            </p:cNvSpPr>
            <p:nvPr/>
          </p:nvSpPr>
          <p:spPr bwMode="auto">
            <a:xfrm>
              <a:off x="4579" y="3494"/>
              <a:ext cx="173" cy="154"/>
            </a:xfrm>
            <a:prstGeom prst="rect">
              <a:avLst/>
            </a:prstGeom>
            <a:noFill/>
            <a:ln w="9525">
              <a:noFill/>
              <a:miter lim="800000"/>
              <a:headEnd/>
              <a:tailEnd/>
            </a:ln>
            <a:effectLst/>
          </p:spPr>
          <p:txBody>
            <a:bodyPr wrap="none">
              <a:spAutoFit/>
            </a:bodyPr>
            <a:lstStyle/>
            <a:p>
              <a:r>
                <a:rPr lang="en-US" sz="1000"/>
                <a:t>H</a:t>
              </a:r>
            </a:p>
          </p:txBody>
        </p:sp>
        <p:sp>
          <p:nvSpPr>
            <p:cNvPr id="91224" name="Text Box 88"/>
            <p:cNvSpPr txBox="1">
              <a:spLocks noChangeAspect="1" noChangeArrowheads="1"/>
            </p:cNvSpPr>
            <p:nvPr/>
          </p:nvSpPr>
          <p:spPr bwMode="auto">
            <a:xfrm>
              <a:off x="4176" y="3686"/>
              <a:ext cx="174" cy="154"/>
            </a:xfrm>
            <a:prstGeom prst="rect">
              <a:avLst/>
            </a:prstGeom>
            <a:noFill/>
            <a:ln w="9525">
              <a:noFill/>
              <a:miter lim="800000"/>
              <a:headEnd/>
              <a:tailEnd/>
            </a:ln>
            <a:effectLst/>
          </p:spPr>
          <p:txBody>
            <a:bodyPr wrap="none">
              <a:spAutoFit/>
            </a:bodyPr>
            <a:lstStyle/>
            <a:p>
              <a:r>
                <a:rPr lang="en-US" sz="1000"/>
                <a:t>C</a:t>
              </a:r>
            </a:p>
          </p:txBody>
        </p:sp>
        <p:sp>
          <p:nvSpPr>
            <p:cNvPr id="91225" name="Text Box 89"/>
            <p:cNvSpPr txBox="1">
              <a:spLocks noChangeAspect="1" noChangeArrowheads="1"/>
            </p:cNvSpPr>
            <p:nvPr/>
          </p:nvSpPr>
          <p:spPr bwMode="auto">
            <a:xfrm>
              <a:off x="3426" y="3600"/>
              <a:ext cx="174" cy="154"/>
            </a:xfrm>
            <a:prstGeom prst="rect">
              <a:avLst/>
            </a:prstGeom>
            <a:noFill/>
            <a:ln w="9525">
              <a:noFill/>
              <a:miter lim="800000"/>
              <a:headEnd/>
              <a:tailEnd/>
            </a:ln>
            <a:effectLst/>
          </p:spPr>
          <p:txBody>
            <a:bodyPr wrap="none">
              <a:spAutoFit/>
            </a:bodyPr>
            <a:lstStyle/>
            <a:p>
              <a:r>
                <a:rPr lang="en-US" sz="1000"/>
                <a:t>C</a:t>
              </a:r>
            </a:p>
          </p:txBody>
        </p:sp>
        <p:grpSp>
          <p:nvGrpSpPr>
            <p:cNvPr id="91226" name="Group 90"/>
            <p:cNvGrpSpPr>
              <a:grpSpLocks noChangeAspect="1"/>
            </p:cNvGrpSpPr>
            <p:nvPr/>
          </p:nvGrpSpPr>
          <p:grpSpPr bwMode="auto">
            <a:xfrm>
              <a:off x="3378" y="3168"/>
              <a:ext cx="1010" cy="552"/>
              <a:chOff x="3311" y="3402"/>
              <a:chExt cx="722" cy="394"/>
            </a:xfrm>
          </p:grpSpPr>
          <p:sp>
            <p:nvSpPr>
              <p:cNvPr id="91227" name="Freeform 91"/>
              <p:cNvSpPr>
                <a:spLocks noChangeAspect="1"/>
              </p:cNvSpPr>
              <p:nvPr/>
            </p:nvSpPr>
            <p:spPr bwMode="auto">
              <a:xfrm>
                <a:off x="3637" y="3443"/>
                <a:ext cx="396" cy="353"/>
              </a:xfrm>
              <a:custGeom>
                <a:avLst/>
                <a:gdLst/>
                <a:ahLst/>
                <a:cxnLst>
                  <a:cxn ang="0">
                    <a:pos x="304" y="328"/>
                  </a:cxn>
                  <a:cxn ang="0">
                    <a:pos x="181" y="261"/>
                  </a:cxn>
                  <a:cxn ang="0">
                    <a:pos x="110" y="231"/>
                  </a:cxn>
                  <a:cxn ang="0">
                    <a:pos x="64" y="214"/>
                  </a:cxn>
                  <a:cxn ang="0">
                    <a:pos x="40" y="210"/>
                  </a:cxn>
                  <a:cxn ang="0">
                    <a:pos x="37" y="202"/>
                  </a:cxn>
                  <a:cxn ang="0">
                    <a:pos x="44" y="33"/>
                  </a:cxn>
                  <a:cxn ang="0">
                    <a:pos x="299" y="13"/>
                  </a:cxn>
                  <a:cxn ang="0">
                    <a:pos x="395" y="109"/>
                  </a:cxn>
                  <a:cxn ang="0">
                    <a:pos x="304" y="328"/>
                  </a:cxn>
                </a:cxnLst>
                <a:rect l="0" t="0" r="r" b="b"/>
                <a:pathLst>
                  <a:path w="396" h="353">
                    <a:moveTo>
                      <a:pt x="304" y="328"/>
                    </a:moveTo>
                    <a:cubicBezTo>
                      <a:pt x="268" y="353"/>
                      <a:pt x="213" y="277"/>
                      <a:pt x="181" y="261"/>
                    </a:cubicBezTo>
                    <a:cubicBezTo>
                      <a:pt x="149" y="245"/>
                      <a:pt x="130" y="239"/>
                      <a:pt x="110" y="231"/>
                    </a:cubicBezTo>
                    <a:cubicBezTo>
                      <a:pt x="90" y="223"/>
                      <a:pt x="76" y="217"/>
                      <a:pt x="64" y="214"/>
                    </a:cubicBezTo>
                    <a:cubicBezTo>
                      <a:pt x="52" y="211"/>
                      <a:pt x="44" y="212"/>
                      <a:pt x="40" y="210"/>
                    </a:cubicBezTo>
                    <a:cubicBezTo>
                      <a:pt x="36" y="208"/>
                      <a:pt x="36" y="231"/>
                      <a:pt x="37" y="202"/>
                    </a:cubicBezTo>
                    <a:cubicBezTo>
                      <a:pt x="38" y="173"/>
                      <a:pt x="0" y="65"/>
                      <a:pt x="44" y="33"/>
                    </a:cubicBezTo>
                    <a:cubicBezTo>
                      <a:pt x="88" y="1"/>
                      <a:pt x="241" y="0"/>
                      <a:pt x="299" y="13"/>
                    </a:cubicBezTo>
                    <a:cubicBezTo>
                      <a:pt x="357" y="26"/>
                      <a:pt x="394" y="57"/>
                      <a:pt x="395" y="109"/>
                    </a:cubicBezTo>
                    <a:cubicBezTo>
                      <a:pt x="396" y="161"/>
                      <a:pt x="344" y="310"/>
                      <a:pt x="304" y="328"/>
                    </a:cubicBezTo>
                    <a:close/>
                  </a:path>
                </a:pathLst>
              </a:custGeom>
              <a:gradFill rotWithShape="1">
                <a:gsLst>
                  <a:gs pos="0">
                    <a:srgbClr val="FF0000"/>
                  </a:gs>
                  <a:gs pos="100000">
                    <a:srgbClr val="FFC1C1"/>
                  </a:gs>
                </a:gsLst>
                <a:lin ang="5400000" scaled="1"/>
              </a:gradFill>
              <a:ln w="9525">
                <a:noFill/>
                <a:round/>
                <a:headEnd/>
                <a:tailEnd/>
              </a:ln>
              <a:effectLst/>
            </p:spPr>
            <p:txBody>
              <a:bodyPr/>
              <a:lstStyle/>
              <a:p>
                <a:endParaRPr lang="en-US"/>
              </a:p>
            </p:txBody>
          </p:sp>
          <p:sp>
            <p:nvSpPr>
              <p:cNvPr id="91228" name="Freeform 92"/>
              <p:cNvSpPr>
                <a:spLocks noChangeAspect="1"/>
              </p:cNvSpPr>
              <p:nvPr/>
            </p:nvSpPr>
            <p:spPr bwMode="auto">
              <a:xfrm>
                <a:off x="3311" y="3402"/>
                <a:ext cx="395" cy="321"/>
              </a:xfrm>
              <a:custGeom>
                <a:avLst/>
                <a:gdLst/>
                <a:ahLst/>
                <a:cxnLst>
                  <a:cxn ang="0">
                    <a:pos x="101" y="321"/>
                  </a:cxn>
                  <a:cxn ang="0">
                    <a:pos x="0" y="102"/>
                  </a:cxn>
                  <a:cxn ang="0">
                    <a:pos x="96" y="6"/>
                  </a:cxn>
                  <a:cxn ang="0">
                    <a:pos x="351" y="66"/>
                  </a:cxn>
                  <a:cxn ang="0">
                    <a:pos x="363" y="92"/>
                  </a:cxn>
                  <a:cxn ang="0">
                    <a:pos x="363" y="242"/>
                  </a:cxn>
                  <a:cxn ang="0">
                    <a:pos x="306" y="260"/>
                  </a:cxn>
                  <a:cxn ang="0">
                    <a:pos x="101" y="321"/>
                  </a:cxn>
                </a:cxnLst>
                <a:rect l="0" t="0" r="r" b="b"/>
                <a:pathLst>
                  <a:path w="395" h="321">
                    <a:moveTo>
                      <a:pt x="101" y="321"/>
                    </a:moveTo>
                    <a:cubicBezTo>
                      <a:pt x="57" y="307"/>
                      <a:pt x="1" y="154"/>
                      <a:pt x="0" y="102"/>
                    </a:cubicBezTo>
                    <a:cubicBezTo>
                      <a:pt x="0" y="54"/>
                      <a:pt x="37" y="12"/>
                      <a:pt x="96" y="6"/>
                    </a:cubicBezTo>
                    <a:cubicBezTo>
                      <a:pt x="155" y="0"/>
                      <a:pt x="307" y="52"/>
                      <a:pt x="351" y="66"/>
                    </a:cubicBezTo>
                    <a:cubicBezTo>
                      <a:pt x="395" y="80"/>
                      <a:pt x="361" y="63"/>
                      <a:pt x="363" y="92"/>
                    </a:cubicBezTo>
                    <a:cubicBezTo>
                      <a:pt x="365" y="121"/>
                      <a:pt x="372" y="214"/>
                      <a:pt x="363" y="242"/>
                    </a:cubicBezTo>
                    <a:cubicBezTo>
                      <a:pt x="354" y="270"/>
                      <a:pt x="350" y="247"/>
                      <a:pt x="306" y="260"/>
                    </a:cubicBezTo>
                    <a:cubicBezTo>
                      <a:pt x="262" y="273"/>
                      <a:pt x="144" y="308"/>
                      <a:pt x="101" y="321"/>
                    </a:cubicBezTo>
                    <a:close/>
                  </a:path>
                </a:pathLst>
              </a:custGeom>
              <a:gradFill rotWithShape="1">
                <a:gsLst>
                  <a:gs pos="0">
                    <a:srgbClr val="FF0000"/>
                  </a:gs>
                  <a:gs pos="100000">
                    <a:srgbClr val="FFC1C1"/>
                  </a:gs>
                </a:gsLst>
                <a:lin ang="5400000" scaled="1"/>
              </a:gradFill>
              <a:ln w="9525">
                <a:noFill/>
                <a:round/>
                <a:headEnd/>
                <a:tailEnd/>
              </a:ln>
              <a:effectLst/>
            </p:spPr>
            <p:txBody>
              <a:bodyPr/>
              <a:lstStyle/>
              <a:p>
                <a:endParaRPr lang="en-US"/>
              </a:p>
            </p:txBody>
          </p:sp>
        </p:grpSp>
        <p:sp>
          <p:nvSpPr>
            <p:cNvPr id="91229" name="Text Box 93"/>
            <p:cNvSpPr txBox="1">
              <a:spLocks noChangeAspect="1" noChangeArrowheads="1"/>
            </p:cNvSpPr>
            <p:nvPr/>
          </p:nvSpPr>
          <p:spPr bwMode="auto">
            <a:xfrm>
              <a:off x="3110" y="3398"/>
              <a:ext cx="174" cy="154"/>
            </a:xfrm>
            <a:prstGeom prst="rect">
              <a:avLst/>
            </a:prstGeom>
            <a:noFill/>
            <a:ln w="9525">
              <a:noFill/>
              <a:miter lim="800000"/>
              <a:headEnd/>
              <a:tailEnd/>
            </a:ln>
            <a:effectLst/>
          </p:spPr>
          <p:txBody>
            <a:bodyPr wrap="none">
              <a:spAutoFit/>
            </a:bodyPr>
            <a:lstStyle/>
            <a:p>
              <a:r>
                <a:rPr lang="en-US" sz="1000"/>
                <a:t>H</a:t>
              </a:r>
            </a:p>
          </p:txBody>
        </p:sp>
        <p:sp>
          <p:nvSpPr>
            <p:cNvPr id="91230" name="Text Box 94"/>
            <p:cNvSpPr txBox="1">
              <a:spLocks noChangeAspect="1" noChangeArrowheads="1"/>
            </p:cNvSpPr>
            <p:nvPr/>
          </p:nvSpPr>
          <p:spPr bwMode="auto">
            <a:xfrm>
              <a:off x="2976" y="3782"/>
              <a:ext cx="174" cy="154"/>
            </a:xfrm>
            <a:prstGeom prst="rect">
              <a:avLst/>
            </a:prstGeom>
            <a:noFill/>
            <a:ln w="9525">
              <a:noFill/>
              <a:miter lim="800000"/>
              <a:headEnd/>
              <a:tailEnd/>
            </a:ln>
            <a:effectLst/>
          </p:spPr>
          <p:txBody>
            <a:bodyPr wrap="none">
              <a:spAutoFit/>
            </a:bodyPr>
            <a:lstStyle/>
            <a:p>
              <a:r>
                <a:rPr lang="en-US" sz="1000"/>
                <a:t>H</a:t>
              </a:r>
            </a:p>
          </p:txBody>
        </p:sp>
      </p:grpSp>
      <p:sp>
        <p:nvSpPr>
          <p:cNvPr id="91231" name="Line 95"/>
          <p:cNvSpPr>
            <a:spLocks noChangeAspect="1" noChangeShapeType="1"/>
          </p:cNvSpPr>
          <p:nvPr/>
        </p:nvSpPr>
        <p:spPr bwMode="auto">
          <a:xfrm>
            <a:off x="3551238" y="5713413"/>
            <a:ext cx="1173162" cy="1587"/>
          </a:xfrm>
          <a:prstGeom prst="line">
            <a:avLst/>
          </a:prstGeom>
          <a:noFill/>
          <a:ln w="9525">
            <a:solidFill>
              <a:schemeClr val="tx1"/>
            </a:solidFill>
            <a:round/>
            <a:headEnd/>
            <a:tailEnd type="triangle" w="med" len="med"/>
          </a:ln>
          <a:effectLst/>
        </p:spPr>
        <p:txBody>
          <a:bodyPr/>
          <a:lstStyle/>
          <a:p>
            <a:endParaRPr lang="en-US"/>
          </a:p>
        </p:txBody>
      </p:sp>
      <p:grpSp>
        <p:nvGrpSpPr>
          <p:cNvPr id="91232" name="Group 96"/>
          <p:cNvGrpSpPr>
            <a:grpSpLocks/>
          </p:cNvGrpSpPr>
          <p:nvPr/>
        </p:nvGrpSpPr>
        <p:grpSpPr bwMode="auto">
          <a:xfrm>
            <a:off x="4144963" y="5214938"/>
            <a:ext cx="1920875" cy="1300162"/>
            <a:chOff x="2611" y="3429"/>
            <a:chExt cx="1210" cy="819"/>
          </a:xfrm>
        </p:grpSpPr>
        <p:sp>
          <p:nvSpPr>
            <p:cNvPr id="91233" name="Text Box 97"/>
            <p:cNvSpPr txBox="1">
              <a:spLocks noChangeAspect="1" noChangeArrowheads="1"/>
            </p:cNvSpPr>
            <p:nvPr/>
          </p:nvSpPr>
          <p:spPr bwMode="auto">
            <a:xfrm>
              <a:off x="2611" y="3961"/>
              <a:ext cx="660" cy="287"/>
            </a:xfrm>
            <a:prstGeom prst="rect">
              <a:avLst/>
            </a:prstGeom>
            <a:noFill/>
            <a:ln w="9525">
              <a:noFill/>
              <a:miter lim="800000"/>
              <a:headEnd/>
              <a:tailEnd/>
            </a:ln>
            <a:effectLst/>
          </p:spPr>
          <p:txBody>
            <a:bodyPr wrap="none">
              <a:spAutoFit/>
            </a:bodyPr>
            <a:lstStyle/>
            <a:p>
              <a:pPr algn="ctr"/>
              <a:r>
                <a:rPr lang="en-US" sz="1200"/>
                <a:t>Two lobes of</a:t>
              </a:r>
            </a:p>
            <a:p>
              <a:pPr algn="ctr"/>
              <a:r>
                <a:rPr lang="en-US" sz="1200"/>
                <a:t>one </a:t>
              </a:r>
              <a:r>
                <a:rPr lang="en-US" sz="1200">
                  <a:latin typeface="Symbol" pitchFamily="18" charset="2"/>
                </a:rPr>
                <a:t>p</a:t>
              </a:r>
              <a:r>
                <a:rPr lang="en-US" sz="1200"/>
                <a:t> bond</a:t>
              </a:r>
            </a:p>
          </p:txBody>
        </p:sp>
        <p:sp>
          <p:nvSpPr>
            <p:cNvPr id="91234" name="Freeform 98"/>
            <p:cNvSpPr>
              <a:spLocks noChangeAspect="1"/>
            </p:cNvSpPr>
            <p:nvPr/>
          </p:nvSpPr>
          <p:spPr bwMode="auto">
            <a:xfrm>
              <a:off x="3306" y="3429"/>
              <a:ext cx="468" cy="597"/>
            </a:xfrm>
            <a:custGeom>
              <a:avLst/>
              <a:gdLst/>
              <a:ahLst/>
              <a:cxnLst>
                <a:cxn ang="0">
                  <a:pos x="0" y="597"/>
                </a:cxn>
                <a:cxn ang="0">
                  <a:pos x="468" y="0"/>
                </a:cxn>
              </a:cxnLst>
              <a:rect l="0" t="0" r="r" b="b"/>
              <a:pathLst>
                <a:path w="468" h="597">
                  <a:moveTo>
                    <a:pt x="0" y="597"/>
                  </a:moveTo>
                  <a:lnTo>
                    <a:pt x="468" y="0"/>
                  </a:lnTo>
                </a:path>
              </a:pathLst>
            </a:custGeom>
            <a:noFill/>
            <a:ln w="9525">
              <a:solidFill>
                <a:schemeClr val="tx1"/>
              </a:solidFill>
              <a:round/>
              <a:headEnd type="none" w="med" len="med"/>
              <a:tailEnd type="none" w="med" len="med"/>
            </a:ln>
            <a:effectLst/>
          </p:spPr>
          <p:txBody>
            <a:bodyPr/>
            <a:lstStyle/>
            <a:p>
              <a:endParaRPr lang="en-US"/>
            </a:p>
          </p:txBody>
        </p:sp>
        <p:sp>
          <p:nvSpPr>
            <p:cNvPr id="91235" name="Freeform 99"/>
            <p:cNvSpPr>
              <a:spLocks noChangeAspect="1"/>
            </p:cNvSpPr>
            <p:nvPr/>
          </p:nvSpPr>
          <p:spPr bwMode="auto">
            <a:xfrm>
              <a:off x="3306" y="3991"/>
              <a:ext cx="515" cy="29"/>
            </a:xfrm>
            <a:custGeom>
              <a:avLst/>
              <a:gdLst/>
              <a:ahLst/>
              <a:cxnLst>
                <a:cxn ang="0">
                  <a:pos x="0" y="29"/>
                </a:cxn>
                <a:cxn ang="0">
                  <a:pos x="515" y="0"/>
                </a:cxn>
              </a:cxnLst>
              <a:rect l="0" t="0" r="r" b="b"/>
              <a:pathLst>
                <a:path w="515" h="29">
                  <a:moveTo>
                    <a:pt x="0" y="29"/>
                  </a:moveTo>
                  <a:lnTo>
                    <a:pt x="515" y="0"/>
                  </a:lnTo>
                </a:path>
              </a:pathLst>
            </a:custGeom>
            <a:noFill/>
            <a:ln w="9525">
              <a:solidFill>
                <a:schemeClr val="tx1"/>
              </a:solidFill>
              <a:round/>
              <a:headEnd type="none" w="med" len="med"/>
              <a:tailEnd type="none" w="med" len="med"/>
            </a:ln>
            <a:effectLst/>
          </p:spPr>
          <p:txBody>
            <a:bodyPr/>
            <a:lstStyle/>
            <a:p>
              <a:endParaRPr lang="en-US"/>
            </a:p>
          </p:txBody>
        </p:sp>
      </p:grpSp>
      <p:sp>
        <p:nvSpPr>
          <p:cNvPr id="91236" name="Rectangle 100"/>
          <p:cNvSpPr>
            <a:spLocks noChangeArrowheads="1"/>
          </p:cNvSpPr>
          <p:nvPr/>
        </p:nvSpPr>
        <p:spPr bwMode="auto">
          <a:xfrm>
            <a:off x="76200" y="6567488"/>
            <a:ext cx="3690938"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325-326</a:t>
            </a:r>
          </a:p>
        </p:txBody>
      </p:sp>
      <p:grpSp>
        <p:nvGrpSpPr>
          <p:cNvPr id="91237" name="Group 101"/>
          <p:cNvGrpSpPr>
            <a:grpSpLocks/>
          </p:cNvGrpSpPr>
          <p:nvPr/>
        </p:nvGrpSpPr>
        <p:grpSpPr bwMode="auto">
          <a:xfrm>
            <a:off x="533400" y="550863"/>
            <a:ext cx="1981200" cy="439737"/>
            <a:chOff x="3120" y="240"/>
            <a:chExt cx="1776" cy="394"/>
          </a:xfrm>
        </p:grpSpPr>
        <p:sp>
          <p:nvSpPr>
            <p:cNvPr id="91238" name="AutoShape 102"/>
            <p:cNvSpPr>
              <a:spLocks noChangeArrowheads="1"/>
            </p:cNvSpPr>
            <p:nvPr/>
          </p:nvSpPr>
          <p:spPr bwMode="auto">
            <a:xfrm rot="36011631">
              <a:off x="4536" y="24"/>
              <a:ext cx="48" cy="576"/>
            </a:xfrm>
            <a:prstGeom prst="can">
              <a:avLst>
                <a:gd name="adj" fmla="val 300000"/>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sp>
          <p:nvSpPr>
            <p:cNvPr id="91239" name="AutoShape 103"/>
            <p:cNvSpPr>
              <a:spLocks noChangeArrowheads="1"/>
            </p:cNvSpPr>
            <p:nvPr/>
          </p:nvSpPr>
          <p:spPr bwMode="auto">
            <a:xfrm rot="17723350">
              <a:off x="3409" y="47"/>
              <a:ext cx="47" cy="529"/>
            </a:xfrm>
            <a:prstGeom prst="can">
              <a:avLst>
                <a:gd name="adj" fmla="val 281383"/>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sp>
          <p:nvSpPr>
            <p:cNvPr id="91240" name="AutoShape 104"/>
            <p:cNvSpPr>
              <a:spLocks noChangeArrowheads="1"/>
            </p:cNvSpPr>
            <p:nvPr/>
          </p:nvSpPr>
          <p:spPr bwMode="auto">
            <a:xfrm rot="16200000">
              <a:off x="3888" y="144"/>
              <a:ext cx="48" cy="720"/>
            </a:xfrm>
            <a:prstGeom prst="can">
              <a:avLst>
                <a:gd name="adj" fmla="val 375000"/>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sp>
          <p:nvSpPr>
            <p:cNvPr id="91241" name="AutoShape 105"/>
            <p:cNvSpPr>
              <a:spLocks noChangeArrowheads="1"/>
            </p:cNvSpPr>
            <p:nvPr/>
          </p:nvSpPr>
          <p:spPr bwMode="auto">
            <a:xfrm rot="16200000">
              <a:off x="3936" y="0"/>
              <a:ext cx="48" cy="816"/>
            </a:xfrm>
            <a:prstGeom prst="can">
              <a:avLst>
                <a:gd name="adj" fmla="val 425000"/>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sp>
          <p:nvSpPr>
            <p:cNvPr id="91242" name="Oval 106"/>
            <p:cNvSpPr>
              <a:spLocks noChangeAspect="1" noChangeArrowheads="1"/>
            </p:cNvSpPr>
            <p:nvPr/>
          </p:nvSpPr>
          <p:spPr bwMode="auto">
            <a:xfrm>
              <a:off x="3456" y="240"/>
              <a:ext cx="374" cy="374"/>
            </a:xfrm>
            <a:prstGeom prst="ellipse">
              <a:avLst/>
            </a:prstGeom>
            <a:gradFill rotWithShape="1">
              <a:gsLst>
                <a:gs pos="0">
                  <a:srgbClr val="333333"/>
                </a:gs>
                <a:gs pos="100000">
                  <a:srgbClr val="292929"/>
                </a:gs>
              </a:gsLst>
              <a:lin ang="2700000" scaled="1"/>
            </a:gradFill>
            <a:ln w="9525">
              <a:noFill/>
              <a:round/>
              <a:headEnd/>
              <a:tailEnd/>
            </a:ln>
            <a:effectLst/>
          </p:spPr>
          <p:txBody>
            <a:bodyPr wrap="none" anchor="ctr"/>
            <a:lstStyle/>
            <a:p>
              <a:pPr algn="ctr"/>
              <a:r>
                <a:rPr lang="en-US">
                  <a:solidFill>
                    <a:schemeClr val="bg1"/>
                  </a:solidFill>
                </a:rPr>
                <a:t>C</a:t>
              </a:r>
            </a:p>
          </p:txBody>
        </p:sp>
        <p:sp>
          <p:nvSpPr>
            <p:cNvPr id="91243" name="Oval 107"/>
            <p:cNvSpPr>
              <a:spLocks noChangeAspect="1" noChangeArrowheads="1"/>
            </p:cNvSpPr>
            <p:nvPr/>
          </p:nvSpPr>
          <p:spPr bwMode="auto">
            <a:xfrm>
              <a:off x="4224" y="240"/>
              <a:ext cx="374" cy="374"/>
            </a:xfrm>
            <a:prstGeom prst="ellipse">
              <a:avLst/>
            </a:prstGeom>
            <a:gradFill rotWithShape="1">
              <a:gsLst>
                <a:gs pos="0">
                  <a:srgbClr val="333333"/>
                </a:gs>
                <a:gs pos="100000">
                  <a:srgbClr val="292929"/>
                </a:gs>
              </a:gsLst>
              <a:lin ang="2700000" scaled="1"/>
            </a:gradFill>
            <a:ln w="9525">
              <a:noFill/>
              <a:round/>
              <a:headEnd/>
              <a:tailEnd/>
            </a:ln>
            <a:effectLst/>
          </p:spPr>
          <p:txBody>
            <a:bodyPr wrap="none" anchor="ctr"/>
            <a:lstStyle/>
            <a:p>
              <a:pPr algn="ctr"/>
              <a:r>
                <a:rPr lang="en-US">
                  <a:solidFill>
                    <a:schemeClr val="bg1"/>
                  </a:solidFill>
                </a:rPr>
                <a:t>C</a:t>
              </a:r>
            </a:p>
          </p:txBody>
        </p:sp>
        <p:sp>
          <p:nvSpPr>
            <p:cNvPr id="91244" name="AutoShape 108"/>
            <p:cNvSpPr>
              <a:spLocks noChangeArrowheads="1"/>
            </p:cNvSpPr>
            <p:nvPr/>
          </p:nvSpPr>
          <p:spPr bwMode="auto">
            <a:xfrm rot="14411631" flipV="1">
              <a:off x="3335" y="361"/>
              <a:ext cx="48" cy="478"/>
            </a:xfrm>
            <a:prstGeom prst="can">
              <a:avLst>
                <a:gd name="adj" fmla="val 248958"/>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sp>
          <p:nvSpPr>
            <p:cNvPr id="91245" name="AutoShape 109"/>
            <p:cNvSpPr>
              <a:spLocks noChangeArrowheads="1"/>
            </p:cNvSpPr>
            <p:nvPr/>
          </p:nvSpPr>
          <p:spPr bwMode="auto">
            <a:xfrm rot="17723350">
              <a:off x="4632" y="370"/>
              <a:ext cx="48" cy="480"/>
            </a:xfrm>
            <a:prstGeom prst="can">
              <a:avLst>
                <a:gd name="adj" fmla="val 250000"/>
              </a:avLst>
            </a:prstGeom>
            <a:gradFill rotWithShape="1">
              <a:gsLst>
                <a:gs pos="0">
                  <a:schemeClr val="bg2">
                    <a:alpha val="38000"/>
                  </a:schemeClr>
                </a:gs>
                <a:gs pos="100000">
                  <a:schemeClr val="bg1"/>
                </a:gs>
              </a:gsLst>
              <a:lin ang="0" scaled="1"/>
            </a:gradFill>
            <a:ln w="9525">
              <a:solidFill>
                <a:srgbClr val="C0C0C0"/>
              </a:solidFill>
              <a:round/>
              <a:headEnd/>
              <a:tailEnd/>
            </a:ln>
            <a:effectLst/>
          </p:spPr>
          <p:txBody>
            <a:bodyPr wrap="none" anchor="ctr"/>
            <a:lstStyle/>
            <a:p>
              <a:endParaRPr lang="en-US"/>
            </a:p>
          </p:txBody>
        </p:sp>
      </p:grpSp>
      <p:grpSp>
        <p:nvGrpSpPr>
          <p:cNvPr id="91246" name="Group 110"/>
          <p:cNvGrpSpPr>
            <a:grpSpLocks/>
          </p:cNvGrpSpPr>
          <p:nvPr/>
        </p:nvGrpSpPr>
        <p:grpSpPr bwMode="auto">
          <a:xfrm>
            <a:off x="5105400" y="2895600"/>
            <a:ext cx="2895600" cy="1371600"/>
            <a:chOff x="3888" y="480"/>
            <a:chExt cx="1824" cy="864"/>
          </a:xfrm>
        </p:grpSpPr>
        <p:sp>
          <p:nvSpPr>
            <p:cNvPr id="91247" name="Freeform 111"/>
            <p:cNvSpPr>
              <a:spLocks/>
            </p:cNvSpPr>
            <p:nvPr/>
          </p:nvSpPr>
          <p:spPr bwMode="auto">
            <a:xfrm rot="-159147">
              <a:off x="5136" y="815"/>
              <a:ext cx="436" cy="433"/>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alpha val="48000"/>
                  </a:srgbClr>
                </a:gs>
                <a:gs pos="100000">
                  <a:srgbClr val="993366">
                    <a:gamma/>
                    <a:shade val="46275"/>
                    <a:invGamma/>
                  </a:srgbClr>
                </a:gs>
              </a:gsLst>
              <a:lin ang="2700000" scaled="1"/>
            </a:gradFill>
            <a:ln w="9525">
              <a:noFill/>
              <a:round/>
              <a:headEnd/>
              <a:tailEnd/>
            </a:ln>
            <a:effectLst/>
          </p:spPr>
          <p:txBody>
            <a:bodyPr/>
            <a:lstStyle/>
            <a:p>
              <a:endParaRPr lang="en-US"/>
            </a:p>
          </p:txBody>
        </p:sp>
        <p:sp>
          <p:nvSpPr>
            <p:cNvPr id="91248" name="Freeform 112"/>
            <p:cNvSpPr>
              <a:spLocks/>
            </p:cNvSpPr>
            <p:nvPr/>
          </p:nvSpPr>
          <p:spPr bwMode="auto">
            <a:xfrm rot="377478">
              <a:off x="4704" y="743"/>
              <a:ext cx="526" cy="245"/>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alpha val="48000"/>
                  </a:srgbClr>
                </a:gs>
                <a:gs pos="100000">
                  <a:srgbClr val="993366">
                    <a:gamma/>
                    <a:shade val="46275"/>
                    <a:invGamma/>
                  </a:srgbClr>
                </a:gs>
              </a:gsLst>
              <a:lin ang="2700000" scaled="1"/>
            </a:gradFill>
            <a:ln w="9525">
              <a:noFill/>
              <a:round/>
              <a:headEnd/>
              <a:tailEnd/>
            </a:ln>
            <a:effectLst/>
          </p:spPr>
          <p:txBody>
            <a:bodyPr/>
            <a:lstStyle/>
            <a:p>
              <a:endParaRPr lang="en-US"/>
            </a:p>
          </p:txBody>
        </p:sp>
        <p:sp>
          <p:nvSpPr>
            <p:cNvPr id="91249" name="Freeform 113"/>
            <p:cNvSpPr>
              <a:spLocks/>
            </p:cNvSpPr>
            <p:nvPr/>
          </p:nvSpPr>
          <p:spPr bwMode="auto">
            <a:xfrm rot="1943095">
              <a:off x="5237" y="528"/>
              <a:ext cx="283" cy="51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alpha val="48000"/>
                  </a:srgbClr>
                </a:gs>
                <a:gs pos="100000">
                  <a:srgbClr val="993366">
                    <a:gamma/>
                    <a:shade val="46275"/>
                    <a:invGamma/>
                  </a:srgbClr>
                </a:gs>
              </a:gsLst>
              <a:lin ang="2700000" scaled="1"/>
            </a:gradFill>
            <a:ln w="9525">
              <a:noFill/>
              <a:round/>
              <a:headEnd/>
              <a:tailEnd/>
            </a:ln>
            <a:effectLst/>
          </p:spPr>
          <p:txBody>
            <a:bodyPr/>
            <a:lstStyle/>
            <a:p>
              <a:endParaRPr lang="en-US"/>
            </a:p>
          </p:txBody>
        </p:sp>
        <p:sp>
          <p:nvSpPr>
            <p:cNvPr id="91250" name="Oval 114"/>
            <p:cNvSpPr>
              <a:spLocks noChangeArrowheads="1"/>
            </p:cNvSpPr>
            <p:nvPr/>
          </p:nvSpPr>
          <p:spPr bwMode="auto">
            <a:xfrm>
              <a:off x="5472" y="1056"/>
              <a:ext cx="240" cy="240"/>
            </a:xfrm>
            <a:prstGeom prst="ellipse">
              <a:avLst/>
            </a:prstGeom>
            <a:gradFill rotWithShape="1">
              <a:gsLst>
                <a:gs pos="0">
                  <a:srgbClr val="EAEAEA">
                    <a:gamma/>
                    <a:shade val="46275"/>
                    <a:invGamma/>
                  </a:srgbClr>
                </a:gs>
                <a:gs pos="50000">
                  <a:srgbClr val="EAEAEA">
                    <a:alpha val="53999"/>
                  </a:srgbClr>
                </a:gs>
                <a:gs pos="100000">
                  <a:srgbClr val="EAEAEA">
                    <a:gamma/>
                    <a:shade val="46275"/>
                    <a:invGamma/>
                  </a:srgbClr>
                </a:gs>
              </a:gsLst>
              <a:lin ang="2700000" scaled="1"/>
            </a:gradFill>
            <a:ln w="9525">
              <a:noFill/>
              <a:round/>
              <a:headEnd/>
              <a:tailEnd/>
            </a:ln>
            <a:effectLst/>
          </p:spPr>
          <p:txBody>
            <a:bodyPr wrap="none" anchor="ctr"/>
            <a:lstStyle/>
            <a:p>
              <a:pPr algn="ctr"/>
              <a:r>
                <a:rPr lang="en-US"/>
                <a:t>H</a:t>
              </a:r>
            </a:p>
          </p:txBody>
        </p:sp>
        <p:sp>
          <p:nvSpPr>
            <p:cNvPr id="91251" name="Oval 115"/>
            <p:cNvSpPr>
              <a:spLocks noChangeArrowheads="1"/>
            </p:cNvSpPr>
            <p:nvPr/>
          </p:nvSpPr>
          <p:spPr bwMode="auto">
            <a:xfrm>
              <a:off x="5472" y="480"/>
              <a:ext cx="240" cy="240"/>
            </a:xfrm>
            <a:prstGeom prst="ellipse">
              <a:avLst/>
            </a:prstGeom>
            <a:gradFill rotWithShape="1">
              <a:gsLst>
                <a:gs pos="0">
                  <a:srgbClr val="EAEAEA">
                    <a:gamma/>
                    <a:shade val="46275"/>
                    <a:invGamma/>
                  </a:srgbClr>
                </a:gs>
                <a:gs pos="50000">
                  <a:srgbClr val="EAEAEA">
                    <a:alpha val="53999"/>
                  </a:srgbClr>
                </a:gs>
                <a:gs pos="100000">
                  <a:srgbClr val="EAEAEA">
                    <a:gamma/>
                    <a:shade val="46275"/>
                    <a:invGamma/>
                  </a:srgbClr>
                </a:gs>
              </a:gsLst>
              <a:lin ang="2700000" scaled="1"/>
            </a:gradFill>
            <a:ln w="9525">
              <a:noFill/>
              <a:round/>
              <a:headEnd/>
              <a:tailEnd/>
            </a:ln>
            <a:effectLst/>
          </p:spPr>
          <p:txBody>
            <a:bodyPr wrap="none" anchor="ctr"/>
            <a:lstStyle/>
            <a:p>
              <a:pPr algn="ctr"/>
              <a:r>
                <a:rPr lang="en-US"/>
                <a:t>H</a:t>
              </a:r>
            </a:p>
          </p:txBody>
        </p:sp>
        <p:sp>
          <p:nvSpPr>
            <p:cNvPr id="91252" name="Text Box 116"/>
            <p:cNvSpPr txBox="1">
              <a:spLocks noChangeArrowheads="1"/>
            </p:cNvSpPr>
            <p:nvPr/>
          </p:nvSpPr>
          <p:spPr bwMode="auto">
            <a:xfrm>
              <a:off x="4869" y="816"/>
              <a:ext cx="219" cy="144"/>
            </a:xfrm>
            <a:prstGeom prst="rect">
              <a:avLst/>
            </a:prstGeom>
            <a:noFill/>
            <a:ln w="9525">
              <a:noFill/>
              <a:miter lim="800000"/>
              <a:headEnd/>
              <a:tailEnd/>
            </a:ln>
            <a:effectLst/>
          </p:spPr>
          <p:txBody>
            <a:bodyPr wrap="none">
              <a:spAutoFit/>
            </a:bodyPr>
            <a:lstStyle/>
            <a:p>
              <a:r>
                <a:rPr lang="en-US" sz="900"/>
                <a:t>sp</a:t>
              </a:r>
              <a:r>
                <a:rPr lang="en-US" sz="900" baseline="30000"/>
                <a:t>2</a:t>
              </a:r>
            </a:p>
          </p:txBody>
        </p:sp>
        <p:sp>
          <p:nvSpPr>
            <p:cNvPr id="91253" name="Text Box 117"/>
            <p:cNvSpPr txBox="1">
              <a:spLocks noChangeArrowheads="1"/>
            </p:cNvSpPr>
            <p:nvPr/>
          </p:nvSpPr>
          <p:spPr bwMode="auto">
            <a:xfrm>
              <a:off x="5280" y="672"/>
              <a:ext cx="219" cy="144"/>
            </a:xfrm>
            <a:prstGeom prst="rect">
              <a:avLst/>
            </a:prstGeom>
            <a:noFill/>
            <a:ln w="9525">
              <a:noFill/>
              <a:miter lim="800000"/>
              <a:headEnd/>
              <a:tailEnd/>
            </a:ln>
            <a:effectLst/>
          </p:spPr>
          <p:txBody>
            <a:bodyPr wrap="none">
              <a:spAutoFit/>
            </a:bodyPr>
            <a:lstStyle/>
            <a:p>
              <a:r>
                <a:rPr lang="en-US" sz="900"/>
                <a:t>sp</a:t>
              </a:r>
              <a:r>
                <a:rPr lang="en-US" sz="900" baseline="30000"/>
                <a:t>2</a:t>
              </a:r>
            </a:p>
          </p:txBody>
        </p:sp>
        <p:sp>
          <p:nvSpPr>
            <p:cNvPr id="91254" name="Text Box 118"/>
            <p:cNvSpPr txBox="1">
              <a:spLocks noChangeArrowheads="1"/>
            </p:cNvSpPr>
            <p:nvPr/>
          </p:nvSpPr>
          <p:spPr bwMode="auto">
            <a:xfrm>
              <a:off x="5280" y="1008"/>
              <a:ext cx="219" cy="144"/>
            </a:xfrm>
            <a:prstGeom prst="rect">
              <a:avLst/>
            </a:prstGeom>
            <a:noFill/>
            <a:ln w="9525">
              <a:noFill/>
              <a:miter lim="800000"/>
              <a:headEnd/>
              <a:tailEnd/>
            </a:ln>
            <a:effectLst/>
          </p:spPr>
          <p:txBody>
            <a:bodyPr wrap="none">
              <a:spAutoFit/>
            </a:bodyPr>
            <a:lstStyle/>
            <a:p>
              <a:r>
                <a:rPr lang="en-US" sz="900"/>
                <a:t>sp</a:t>
              </a:r>
              <a:r>
                <a:rPr lang="en-US" sz="900" baseline="30000"/>
                <a:t>2</a:t>
              </a:r>
            </a:p>
          </p:txBody>
        </p:sp>
        <p:sp>
          <p:nvSpPr>
            <p:cNvPr id="91255" name="Oval 119"/>
            <p:cNvSpPr>
              <a:spLocks noChangeArrowheads="1"/>
            </p:cNvSpPr>
            <p:nvPr/>
          </p:nvSpPr>
          <p:spPr bwMode="auto">
            <a:xfrm>
              <a:off x="3984" y="1104"/>
              <a:ext cx="240" cy="240"/>
            </a:xfrm>
            <a:prstGeom prst="ellipse">
              <a:avLst/>
            </a:prstGeom>
            <a:gradFill rotWithShape="1">
              <a:gsLst>
                <a:gs pos="0">
                  <a:srgbClr val="EAEAEA">
                    <a:gamma/>
                    <a:shade val="46275"/>
                    <a:invGamma/>
                  </a:srgbClr>
                </a:gs>
                <a:gs pos="50000">
                  <a:srgbClr val="EAEAEA">
                    <a:alpha val="53999"/>
                  </a:srgbClr>
                </a:gs>
                <a:gs pos="100000">
                  <a:srgbClr val="EAEAEA">
                    <a:gamma/>
                    <a:shade val="46275"/>
                    <a:invGamma/>
                  </a:srgbClr>
                </a:gs>
              </a:gsLst>
              <a:lin ang="2700000" scaled="1"/>
            </a:gradFill>
            <a:ln w="9525">
              <a:noFill/>
              <a:round/>
              <a:headEnd/>
              <a:tailEnd/>
            </a:ln>
            <a:effectLst/>
          </p:spPr>
          <p:txBody>
            <a:bodyPr wrap="none" anchor="ctr"/>
            <a:lstStyle/>
            <a:p>
              <a:pPr algn="ctr"/>
              <a:r>
                <a:rPr lang="en-US"/>
                <a:t>H</a:t>
              </a:r>
            </a:p>
          </p:txBody>
        </p:sp>
        <p:sp>
          <p:nvSpPr>
            <p:cNvPr id="91256" name="Freeform 120"/>
            <p:cNvSpPr>
              <a:spLocks/>
            </p:cNvSpPr>
            <p:nvPr/>
          </p:nvSpPr>
          <p:spPr bwMode="auto">
            <a:xfrm rot="9963098">
              <a:off x="3993" y="493"/>
              <a:ext cx="471" cy="467"/>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alpha val="48000"/>
                  </a:srgbClr>
                </a:gs>
                <a:gs pos="100000">
                  <a:srgbClr val="993366">
                    <a:gamma/>
                    <a:shade val="46275"/>
                    <a:invGamma/>
                  </a:srgbClr>
                </a:gs>
              </a:gsLst>
              <a:lin ang="2700000" scaled="1"/>
            </a:gradFill>
            <a:ln w="9525">
              <a:noFill/>
              <a:round/>
              <a:headEnd/>
              <a:tailEnd/>
            </a:ln>
            <a:effectLst/>
          </p:spPr>
          <p:txBody>
            <a:bodyPr/>
            <a:lstStyle/>
            <a:p>
              <a:endParaRPr lang="en-US"/>
            </a:p>
          </p:txBody>
        </p:sp>
        <p:sp>
          <p:nvSpPr>
            <p:cNvPr id="91257" name="Freeform 121"/>
            <p:cNvSpPr>
              <a:spLocks/>
            </p:cNvSpPr>
            <p:nvPr/>
          </p:nvSpPr>
          <p:spPr bwMode="auto">
            <a:xfrm rot="10755308">
              <a:off x="4380" y="719"/>
              <a:ext cx="568" cy="264"/>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alpha val="48000"/>
                  </a:srgbClr>
                </a:gs>
                <a:gs pos="100000">
                  <a:srgbClr val="993366">
                    <a:gamma/>
                    <a:shade val="46275"/>
                    <a:invGamma/>
                  </a:srgbClr>
                </a:gs>
              </a:gsLst>
              <a:lin ang="2700000" scaled="1"/>
            </a:gradFill>
            <a:ln w="9525">
              <a:noFill/>
              <a:round/>
              <a:headEnd/>
              <a:tailEnd/>
            </a:ln>
            <a:effectLst/>
          </p:spPr>
          <p:txBody>
            <a:bodyPr/>
            <a:lstStyle/>
            <a:p>
              <a:endParaRPr lang="en-US"/>
            </a:p>
          </p:txBody>
        </p:sp>
        <p:sp>
          <p:nvSpPr>
            <p:cNvPr id="91258" name="Freeform 122"/>
            <p:cNvSpPr>
              <a:spLocks/>
            </p:cNvSpPr>
            <p:nvPr/>
          </p:nvSpPr>
          <p:spPr bwMode="auto">
            <a:xfrm rot="12382318">
              <a:off x="4110" y="690"/>
              <a:ext cx="306" cy="558"/>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alpha val="48000"/>
                  </a:srgbClr>
                </a:gs>
                <a:gs pos="100000">
                  <a:srgbClr val="993366">
                    <a:gamma/>
                    <a:shade val="46275"/>
                    <a:invGamma/>
                  </a:srgbClr>
                </a:gs>
              </a:gsLst>
              <a:lin ang="2700000" scaled="1"/>
            </a:gradFill>
            <a:ln w="9525">
              <a:noFill/>
              <a:round/>
              <a:headEnd/>
              <a:tailEnd/>
            </a:ln>
            <a:effectLst/>
          </p:spPr>
          <p:txBody>
            <a:bodyPr/>
            <a:lstStyle/>
            <a:p>
              <a:endParaRPr lang="en-US"/>
            </a:p>
          </p:txBody>
        </p:sp>
        <p:sp>
          <p:nvSpPr>
            <p:cNvPr id="91259" name="Oval 123"/>
            <p:cNvSpPr>
              <a:spLocks noChangeArrowheads="1"/>
            </p:cNvSpPr>
            <p:nvPr/>
          </p:nvSpPr>
          <p:spPr bwMode="auto">
            <a:xfrm>
              <a:off x="3888" y="480"/>
              <a:ext cx="240" cy="240"/>
            </a:xfrm>
            <a:prstGeom prst="ellipse">
              <a:avLst/>
            </a:prstGeom>
            <a:gradFill rotWithShape="1">
              <a:gsLst>
                <a:gs pos="0">
                  <a:srgbClr val="EAEAEA">
                    <a:gamma/>
                    <a:shade val="46275"/>
                    <a:invGamma/>
                  </a:srgbClr>
                </a:gs>
                <a:gs pos="50000">
                  <a:srgbClr val="EAEAEA">
                    <a:alpha val="53999"/>
                  </a:srgbClr>
                </a:gs>
                <a:gs pos="100000">
                  <a:srgbClr val="EAEAEA">
                    <a:gamma/>
                    <a:shade val="46275"/>
                    <a:invGamma/>
                  </a:srgbClr>
                </a:gs>
              </a:gsLst>
              <a:lin ang="2700000" scaled="1"/>
            </a:gradFill>
            <a:ln w="9525">
              <a:noFill/>
              <a:round/>
              <a:headEnd/>
              <a:tailEnd/>
            </a:ln>
            <a:effectLst/>
          </p:spPr>
          <p:txBody>
            <a:bodyPr wrap="none" anchor="ctr"/>
            <a:lstStyle/>
            <a:p>
              <a:pPr algn="ctr"/>
              <a:r>
                <a:rPr lang="en-US"/>
                <a:t>H</a:t>
              </a:r>
            </a:p>
          </p:txBody>
        </p:sp>
        <p:sp>
          <p:nvSpPr>
            <p:cNvPr id="91260" name="Text Box 124"/>
            <p:cNvSpPr txBox="1">
              <a:spLocks noChangeArrowheads="1"/>
            </p:cNvSpPr>
            <p:nvPr/>
          </p:nvSpPr>
          <p:spPr bwMode="auto">
            <a:xfrm>
              <a:off x="4533" y="768"/>
              <a:ext cx="219" cy="144"/>
            </a:xfrm>
            <a:prstGeom prst="rect">
              <a:avLst/>
            </a:prstGeom>
            <a:noFill/>
            <a:ln w="9525">
              <a:noFill/>
              <a:miter lim="800000"/>
              <a:headEnd/>
              <a:tailEnd/>
            </a:ln>
            <a:effectLst/>
          </p:spPr>
          <p:txBody>
            <a:bodyPr wrap="none">
              <a:spAutoFit/>
            </a:bodyPr>
            <a:lstStyle/>
            <a:p>
              <a:r>
                <a:rPr lang="en-US" sz="900"/>
                <a:t>sp</a:t>
              </a:r>
              <a:r>
                <a:rPr lang="en-US" sz="900" baseline="30000"/>
                <a:t>2</a:t>
              </a:r>
            </a:p>
          </p:txBody>
        </p:sp>
        <p:sp>
          <p:nvSpPr>
            <p:cNvPr id="91261" name="Text Box 125"/>
            <p:cNvSpPr txBox="1">
              <a:spLocks noChangeArrowheads="1"/>
            </p:cNvSpPr>
            <p:nvPr/>
          </p:nvSpPr>
          <p:spPr bwMode="auto">
            <a:xfrm>
              <a:off x="4101" y="672"/>
              <a:ext cx="219" cy="144"/>
            </a:xfrm>
            <a:prstGeom prst="rect">
              <a:avLst/>
            </a:prstGeom>
            <a:noFill/>
            <a:ln w="9525">
              <a:noFill/>
              <a:miter lim="800000"/>
              <a:headEnd/>
              <a:tailEnd/>
            </a:ln>
            <a:effectLst/>
          </p:spPr>
          <p:txBody>
            <a:bodyPr wrap="none">
              <a:spAutoFit/>
            </a:bodyPr>
            <a:lstStyle/>
            <a:p>
              <a:r>
                <a:rPr lang="en-US" sz="900"/>
                <a:t>sp</a:t>
              </a:r>
              <a:r>
                <a:rPr lang="en-US" sz="900" baseline="30000"/>
                <a:t>2</a:t>
              </a:r>
            </a:p>
          </p:txBody>
        </p:sp>
        <p:sp>
          <p:nvSpPr>
            <p:cNvPr id="91262" name="Text Box 126"/>
            <p:cNvSpPr txBox="1">
              <a:spLocks noChangeArrowheads="1"/>
            </p:cNvSpPr>
            <p:nvPr/>
          </p:nvSpPr>
          <p:spPr bwMode="auto">
            <a:xfrm>
              <a:off x="4080" y="1008"/>
              <a:ext cx="219" cy="144"/>
            </a:xfrm>
            <a:prstGeom prst="rect">
              <a:avLst/>
            </a:prstGeom>
            <a:noFill/>
            <a:ln w="9525">
              <a:noFill/>
              <a:miter lim="800000"/>
              <a:headEnd/>
              <a:tailEnd/>
            </a:ln>
            <a:effectLst/>
          </p:spPr>
          <p:txBody>
            <a:bodyPr wrap="none">
              <a:spAutoFit/>
            </a:bodyPr>
            <a:lstStyle/>
            <a:p>
              <a:r>
                <a:rPr lang="en-US" sz="900"/>
                <a:t>sp</a:t>
              </a:r>
              <a:r>
                <a:rPr lang="en-US" sz="900" baseline="30000"/>
                <a:t>2</a:t>
              </a:r>
            </a:p>
          </p:txBody>
        </p:sp>
      </p:grpSp>
      <p:grpSp>
        <p:nvGrpSpPr>
          <p:cNvPr id="91263" name="Group 127"/>
          <p:cNvGrpSpPr>
            <a:grpSpLocks/>
          </p:cNvGrpSpPr>
          <p:nvPr/>
        </p:nvGrpSpPr>
        <p:grpSpPr bwMode="auto">
          <a:xfrm>
            <a:off x="5791200" y="2770188"/>
            <a:ext cx="1600200" cy="1497012"/>
            <a:chOff x="4320" y="384"/>
            <a:chExt cx="1008" cy="943"/>
          </a:xfrm>
        </p:grpSpPr>
        <p:sp>
          <p:nvSpPr>
            <p:cNvPr id="91264" name="Freeform 128"/>
            <p:cNvSpPr>
              <a:spLocks/>
            </p:cNvSpPr>
            <p:nvPr/>
          </p:nvSpPr>
          <p:spPr bwMode="auto">
            <a:xfrm rot="-5400000">
              <a:off x="3998" y="706"/>
              <a:ext cx="943" cy="300"/>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gradFill rotWithShape="1">
              <a:gsLst>
                <a:gs pos="0">
                  <a:srgbClr val="FF0000">
                    <a:alpha val="52000"/>
                  </a:srgbClr>
                </a:gs>
                <a:gs pos="100000">
                  <a:srgbClr val="FF6D6D"/>
                </a:gs>
              </a:gsLst>
              <a:lin ang="2700000" scaled="1"/>
            </a:gradFill>
            <a:ln w="9525">
              <a:noFill/>
              <a:round/>
              <a:headEnd/>
              <a:tailEnd/>
            </a:ln>
            <a:effectLst/>
          </p:spPr>
          <p:txBody>
            <a:bodyPr/>
            <a:lstStyle/>
            <a:p>
              <a:endParaRPr lang="en-US"/>
            </a:p>
          </p:txBody>
        </p:sp>
        <p:sp>
          <p:nvSpPr>
            <p:cNvPr id="91265" name="Freeform 129"/>
            <p:cNvSpPr>
              <a:spLocks/>
            </p:cNvSpPr>
            <p:nvPr/>
          </p:nvSpPr>
          <p:spPr bwMode="auto">
            <a:xfrm rot="-5400000">
              <a:off x="4706" y="706"/>
              <a:ext cx="943" cy="300"/>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gradFill rotWithShape="1">
              <a:gsLst>
                <a:gs pos="0">
                  <a:srgbClr val="FF0000">
                    <a:alpha val="52000"/>
                  </a:srgbClr>
                </a:gs>
                <a:gs pos="100000">
                  <a:srgbClr val="FF6D6D"/>
                </a:gs>
              </a:gsLst>
              <a:lin ang="2700000" scaled="1"/>
            </a:gradFill>
            <a:ln w="9525">
              <a:noFill/>
              <a:round/>
              <a:headEnd/>
              <a:tailEnd/>
            </a:ln>
            <a:effectLst/>
          </p:spPr>
          <p:txBody>
            <a:bodyPr/>
            <a:lstStyle/>
            <a:p>
              <a:endParaRPr lang="en-US"/>
            </a:p>
          </p:txBody>
        </p:sp>
        <p:sp>
          <p:nvSpPr>
            <p:cNvPr id="91266" name="Text Box 130"/>
            <p:cNvSpPr txBox="1">
              <a:spLocks noChangeArrowheads="1"/>
            </p:cNvSpPr>
            <p:nvPr/>
          </p:nvSpPr>
          <p:spPr bwMode="auto">
            <a:xfrm>
              <a:off x="4391" y="480"/>
              <a:ext cx="169" cy="144"/>
            </a:xfrm>
            <a:prstGeom prst="rect">
              <a:avLst/>
            </a:prstGeom>
            <a:noFill/>
            <a:ln w="9525">
              <a:noFill/>
              <a:miter lim="800000"/>
              <a:headEnd/>
              <a:tailEnd/>
            </a:ln>
            <a:effectLst/>
          </p:spPr>
          <p:txBody>
            <a:bodyPr wrap="none">
              <a:spAutoFit/>
            </a:bodyPr>
            <a:lstStyle/>
            <a:p>
              <a:r>
                <a:rPr lang="en-US" sz="900"/>
                <a:t>p</a:t>
              </a:r>
              <a:r>
                <a:rPr lang="en-US" sz="900" baseline="30000"/>
                <a:t> </a:t>
              </a:r>
            </a:p>
          </p:txBody>
        </p:sp>
        <p:sp>
          <p:nvSpPr>
            <p:cNvPr id="91267" name="Text Box 131"/>
            <p:cNvSpPr txBox="1">
              <a:spLocks noChangeArrowheads="1"/>
            </p:cNvSpPr>
            <p:nvPr/>
          </p:nvSpPr>
          <p:spPr bwMode="auto">
            <a:xfrm>
              <a:off x="5088" y="480"/>
              <a:ext cx="169" cy="144"/>
            </a:xfrm>
            <a:prstGeom prst="rect">
              <a:avLst/>
            </a:prstGeom>
            <a:noFill/>
            <a:ln w="9525">
              <a:noFill/>
              <a:miter lim="800000"/>
              <a:headEnd/>
              <a:tailEnd/>
            </a:ln>
            <a:effectLst/>
          </p:spPr>
          <p:txBody>
            <a:bodyPr wrap="none">
              <a:spAutoFit/>
            </a:bodyPr>
            <a:lstStyle/>
            <a:p>
              <a:r>
                <a:rPr lang="en-US" sz="900"/>
                <a:t>p</a:t>
              </a:r>
              <a:r>
                <a:rPr lang="en-US" sz="900" baseline="30000"/>
                <a:t> </a:t>
              </a:r>
            </a:p>
          </p:txBody>
        </p:sp>
        <p:sp>
          <p:nvSpPr>
            <p:cNvPr id="91268" name="Text Box 132"/>
            <p:cNvSpPr txBox="1">
              <a:spLocks noChangeArrowheads="1"/>
            </p:cNvSpPr>
            <p:nvPr/>
          </p:nvSpPr>
          <p:spPr bwMode="auto">
            <a:xfrm>
              <a:off x="4391" y="1104"/>
              <a:ext cx="169" cy="144"/>
            </a:xfrm>
            <a:prstGeom prst="rect">
              <a:avLst/>
            </a:prstGeom>
            <a:noFill/>
            <a:ln w="9525">
              <a:noFill/>
              <a:miter lim="800000"/>
              <a:headEnd/>
              <a:tailEnd/>
            </a:ln>
            <a:effectLst/>
          </p:spPr>
          <p:txBody>
            <a:bodyPr wrap="none">
              <a:spAutoFit/>
            </a:bodyPr>
            <a:lstStyle/>
            <a:p>
              <a:r>
                <a:rPr lang="en-US" sz="900"/>
                <a:t>p</a:t>
              </a:r>
              <a:r>
                <a:rPr lang="en-US" sz="900" baseline="30000"/>
                <a:t> </a:t>
              </a:r>
            </a:p>
          </p:txBody>
        </p:sp>
        <p:sp>
          <p:nvSpPr>
            <p:cNvPr id="91269" name="Text Box 133"/>
            <p:cNvSpPr txBox="1">
              <a:spLocks noChangeArrowheads="1"/>
            </p:cNvSpPr>
            <p:nvPr/>
          </p:nvSpPr>
          <p:spPr bwMode="auto">
            <a:xfrm>
              <a:off x="5088" y="1104"/>
              <a:ext cx="169" cy="144"/>
            </a:xfrm>
            <a:prstGeom prst="rect">
              <a:avLst/>
            </a:prstGeom>
            <a:noFill/>
            <a:ln w="9525">
              <a:noFill/>
              <a:miter lim="800000"/>
              <a:headEnd/>
              <a:tailEnd/>
            </a:ln>
            <a:effectLst/>
          </p:spPr>
          <p:txBody>
            <a:bodyPr wrap="none">
              <a:spAutoFit/>
            </a:bodyPr>
            <a:lstStyle/>
            <a:p>
              <a:r>
                <a:rPr lang="en-US" sz="900"/>
                <a:t>p</a:t>
              </a:r>
              <a:r>
                <a:rPr lang="en-US" sz="900" baseline="30000"/>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1155"/>
                                        </p:tgtEl>
                                        <p:attrNameLst>
                                          <p:attrName>style.visibility</p:attrName>
                                        </p:attrNameLst>
                                      </p:cBhvr>
                                      <p:to>
                                        <p:strVal val="visible"/>
                                      </p:to>
                                    </p:set>
                                    <p:animEffect transition="in" filter="wipe(left)">
                                      <p:cBhvr>
                                        <p:cTn id="7" dur="500"/>
                                        <p:tgtEl>
                                          <p:spTgt spid="91155"/>
                                        </p:tgtEl>
                                      </p:cBhvr>
                                    </p:animEffect>
                                  </p:childTnLst>
                                </p:cTn>
                              </p:par>
                              <p:par>
                                <p:cTn id="8" presetID="9" presetClass="exit" presetSubtype="0" fill="hold" grpId="0" nodeType="withEffect">
                                  <p:stCondLst>
                                    <p:cond delay="0"/>
                                  </p:stCondLst>
                                  <p:childTnLst>
                                    <p:animEffect transition="out" filter="dissolve">
                                      <p:cBhvr>
                                        <p:cTn id="9" dur="3000"/>
                                        <p:tgtEl>
                                          <p:spTgt spid="91152"/>
                                        </p:tgtEl>
                                      </p:cBhvr>
                                    </p:animEffect>
                                    <p:set>
                                      <p:cBhvr>
                                        <p:cTn id="10" dur="1" fill="hold">
                                          <p:stCondLst>
                                            <p:cond delay="2999"/>
                                          </p:stCondLst>
                                        </p:cTn>
                                        <p:tgtEl>
                                          <p:spTgt spid="91152"/>
                                        </p:tgtEl>
                                        <p:attrNameLst>
                                          <p:attrName>style.visibility</p:attrName>
                                        </p:attrNameLst>
                                      </p:cBhvr>
                                      <p:to>
                                        <p:strVal val="hidden"/>
                                      </p:to>
                                    </p:set>
                                  </p:childTnLst>
                                </p:cTn>
                              </p:par>
                              <p:par>
                                <p:cTn id="11" presetID="0" presetClass="path" presetSubtype="0" accel="50000" decel="50000" fill="hold" grpId="1" nodeType="withEffect">
                                  <p:stCondLst>
                                    <p:cond delay="0"/>
                                  </p:stCondLst>
                                  <p:childTnLst>
                                    <p:animMotion origin="layout" path="M -3.33333E-6 0.00555 L 0.15 0.00555 " pathEditMode="relative" rAng="0" ptsTypes="AA">
                                      <p:cBhvr>
                                        <p:cTn id="12" dur="2000" fill="hold"/>
                                        <p:tgtEl>
                                          <p:spTgt spid="91152"/>
                                        </p:tgtEl>
                                        <p:attrNameLst>
                                          <p:attrName>ppt_x</p:attrName>
                                          <p:attrName>ppt_y</p:attrName>
                                        </p:attrNameLst>
                                      </p:cBhvr>
                                      <p:rCtr x="75" y="0"/>
                                    </p:animMotion>
                                  </p:childTnLst>
                                </p:cTn>
                              </p:par>
                              <p:par>
                                <p:cTn id="13" presetID="9" presetClass="entr" presetSubtype="0" fill="hold" grpId="0" nodeType="withEffect">
                                  <p:stCondLst>
                                    <p:cond delay="1500"/>
                                  </p:stCondLst>
                                  <p:childTnLst>
                                    <p:set>
                                      <p:cBhvr>
                                        <p:cTn id="14" dur="1" fill="hold">
                                          <p:stCondLst>
                                            <p:cond delay="0"/>
                                          </p:stCondLst>
                                        </p:cTn>
                                        <p:tgtEl>
                                          <p:spTgt spid="91160"/>
                                        </p:tgtEl>
                                        <p:attrNameLst>
                                          <p:attrName>style.visibility</p:attrName>
                                        </p:attrNameLst>
                                      </p:cBhvr>
                                      <p:to>
                                        <p:strVal val="visible"/>
                                      </p:to>
                                    </p:set>
                                    <p:animEffect transition="in" filter="dissolve">
                                      <p:cBhvr>
                                        <p:cTn id="15" dur="1000"/>
                                        <p:tgtEl>
                                          <p:spTgt spid="9116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1162"/>
                                        </p:tgtEl>
                                        <p:attrNameLst>
                                          <p:attrName>style.visibility</p:attrName>
                                        </p:attrNameLst>
                                      </p:cBhvr>
                                      <p:to>
                                        <p:strVal val="visible"/>
                                      </p:to>
                                    </p:set>
                                    <p:animEffect transition="in" filter="wipe(left)">
                                      <p:cBhvr>
                                        <p:cTn id="20" dur="500"/>
                                        <p:tgtEl>
                                          <p:spTgt spid="91162"/>
                                        </p:tgtEl>
                                      </p:cBhvr>
                                    </p:animEffect>
                                  </p:childTnLst>
                                </p:cTn>
                              </p:par>
                            </p:childTnLst>
                          </p:cTn>
                        </p:par>
                        <p:par>
                          <p:cTn id="21" fill="hold">
                            <p:stCondLst>
                              <p:cond delay="500"/>
                            </p:stCondLst>
                            <p:childTnLst>
                              <p:par>
                                <p:cTn id="22" presetID="10" presetClass="exit" presetSubtype="0" fill="hold" grpId="0" nodeType="afterEffect">
                                  <p:stCondLst>
                                    <p:cond delay="0"/>
                                  </p:stCondLst>
                                  <p:childTnLst>
                                    <p:animEffect transition="out" filter="fade">
                                      <p:cBhvr>
                                        <p:cTn id="23" dur="2000"/>
                                        <p:tgtEl>
                                          <p:spTgt spid="91161"/>
                                        </p:tgtEl>
                                      </p:cBhvr>
                                    </p:animEffect>
                                    <p:set>
                                      <p:cBhvr>
                                        <p:cTn id="24" dur="1" fill="hold">
                                          <p:stCondLst>
                                            <p:cond delay="1999"/>
                                          </p:stCondLst>
                                        </p:cTn>
                                        <p:tgtEl>
                                          <p:spTgt spid="9116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91175"/>
                                        </p:tgtEl>
                                        <p:attrNameLst>
                                          <p:attrName>style.visibility</p:attrName>
                                        </p:attrNameLst>
                                      </p:cBhvr>
                                      <p:to>
                                        <p:strVal val="visible"/>
                                      </p:to>
                                    </p:set>
                                    <p:animEffect transition="in" filter="fade">
                                      <p:cBhvr>
                                        <p:cTn id="29" dur="1000"/>
                                        <p:tgtEl>
                                          <p:spTgt spid="91175"/>
                                        </p:tgtEl>
                                      </p:cBhvr>
                                    </p:animEffect>
                                    <p:anim calcmode="lin" valueType="num">
                                      <p:cBhvr>
                                        <p:cTn id="30" dur="1000" fill="hold"/>
                                        <p:tgtEl>
                                          <p:spTgt spid="91175"/>
                                        </p:tgtEl>
                                        <p:attrNameLst>
                                          <p:attrName>ppt_x</p:attrName>
                                        </p:attrNameLst>
                                      </p:cBhvr>
                                      <p:tavLst>
                                        <p:tav tm="0">
                                          <p:val>
                                            <p:strVal val="#ppt_x"/>
                                          </p:val>
                                        </p:tav>
                                        <p:tav tm="100000">
                                          <p:val>
                                            <p:strVal val="#ppt_x"/>
                                          </p:val>
                                        </p:tav>
                                      </p:tavLst>
                                    </p:anim>
                                    <p:anim calcmode="lin" valueType="num">
                                      <p:cBhvr>
                                        <p:cTn id="31" dur="1000" fill="hold"/>
                                        <p:tgtEl>
                                          <p:spTgt spid="9117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1246"/>
                                        </p:tgtEl>
                                        <p:attrNameLst>
                                          <p:attrName>style.visibility</p:attrName>
                                        </p:attrNameLst>
                                      </p:cBhvr>
                                      <p:to>
                                        <p:strVal val="visible"/>
                                      </p:to>
                                    </p:set>
                                    <p:animEffect transition="in" filter="fade">
                                      <p:cBhvr>
                                        <p:cTn id="36" dur="2000"/>
                                        <p:tgtEl>
                                          <p:spTgt spid="91246"/>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mph" presetSubtype="0" nodeType="clickEffect">
                                  <p:stCondLst>
                                    <p:cond delay="0"/>
                                  </p:stCondLst>
                                  <p:childTnLst>
                                    <p:set>
                                      <p:cBhvr rctx="PPT">
                                        <p:cTn id="40" dur="indefinite"/>
                                        <p:tgtEl>
                                          <p:spTgt spid="91246"/>
                                        </p:tgtEl>
                                        <p:attrNameLst>
                                          <p:attrName>style.opacity</p:attrName>
                                        </p:attrNameLst>
                                      </p:cBhvr>
                                      <p:to>
                                        <p:strVal val="0.75"/>
                                      </p:to>
                                    </p:set>
                                    <p:animEffect filter="image" prLst="opacity: 0.75">
                                      <p:cBhvr rctx="IE">
                                        <p:cTn id="41" dur="indefinite"/>
                                        <p:tgtEl>
                                          <p:spTgt spid="91246"/>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91263"/>
                                        </p:tgtEl>
                                        <p:attrNameLst>
                                          <p:attrName>style.visibility</p:attrName>
                                        </p:attrNameLst>
                                      </p:cBhvr>
                                      <p:to>
                                        <p:strVal val="visible"/>
                                      </p:to>
                                    </p:set>
                                    <p:animEffect transition="in" filter="dissolve">
                                      <p:cBhvr>
                                        <p:cTn id="46" dur="500"/>
                                        <p:tgtEl>
                                          <p:spTgt spid="91263"/>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mph" presetSubtype="0" nodeType="clickEffect">
                                  <p:stCondLst>
                                    <p:cond delay="0"/>
                                  </p:stCondLst>
                                  <p:childTnLst>
                                    <p:set>
                                      <p:cBhvr rctx="PPT">
                                        <p:cTn id="50" dur="indefinite"/>
                                        <p:tgtEl>
                                          <p:spTgt spid="91263"/>
                                        </p:tgtEl>
                                        <p:attrNameLst>
                                          <p:attrName>style.opacity</p:attrName>
                                        </p:attrNameLst>
                                      </p:cBhvr>
                                      <p:to>
                                        <p:strVal val="0.75"/>
                                      </p:to>
                                    </p:set>
                                    <p:animEffect filter="image" prLst="opacity: 0.75">
                                      <p:cBhvr rctx="IE">
                                        <p:cTn id="51" dur="indefinite"/>
                                        <p:tgtEl>
                                          <p:spTgt spid="9126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91176"/>
                                        </p:tgtEl>
                                        <p:attrNameLst>
                                          <p:attrName>style.visibility</p:attrName>
                                        </p:attrNameLst>
                                      </p:cBhvr>
                                      <p:to>
                                        <p:strVal val="visible"/>
                                      </p:to>
                                    </p:set>
                                    <p:anim calcmode="lin" valueType="num">
                                      <p:cBhvr>
                                        <p:cTn id="56" dur="2000" fill="hold"/>
                                        <p:tgtEl>
                                          <p:spTgt spid="91176"/>
                                        </p:tgtEl>
                                        <p:attrNameLst>
                                          <p:attrName>ppt_w</p:attrName>
                                        </p:attrNameLst>
                                      </p:cBhvr>
                                      <p:tavLst>
                                        <p:tav tm="0">
                                          <p:val>
                                            <p:fltVal val="0"/>
                                          </p:val>
                                        </p:tav>
                                        <p:tav tm="100000">
                                          <p:val>
                                            <p:strVal val="#ppt_w"/>
                                          </p:val>
                                        </p:tav>
                                      </p:tavLst>
                                    </p:anim>
                                    <p:anim calcmode="lin" valueType="num">
                                      <p:cBhvr>
                                        <p:cTn id="57" dur="2000" fill="hold"/>
                                        <p:tgtEl>
                                          <p:spTgt spid="91176"/>
                                        </p:tgtEl>
                                        <p:attrNameLst>
                                          <p:attrName>ppt_h</p:attrName>
                                        </p:attrNameLst>
                                      </p:cBhvr>
                                      <p:tavLst>
                                        <p:tav tm="0">
                                          <p:val>
                                            <p:fltVal val="0"/>
                                          </p:val>
                                        </p:tav>
                                        <p:tav tm="100000">
                                          <p:val>
                                            <p:strVal val="#ppt_h"/>
                                          </p:val>
                                        </p:tav>
                                      </p:tavLst>
                                    </p:anim>
                                    <p:animEffect transition="in" filter="fade">
                                      <p:cBhvr>
                                        <p:cTn id="58" dur="2000"/>
                                        <p:tgtEl>
                                          <p:spTgt spid="91176"/>
                                        </p:tgtEl>
                                      </p:cBhvr>
                                    </p:animEffect>
                                  </p:childTnLst>
                                </p:cTn>
                              </p:par>
                            </p:childTnLst>
                          </p:cTn>
                        </p:par>
                        <p:par>
                          <p:cTn id="59" fill="hold">
                            <p:stCondLst>
                              <p:cond delay="2000"/>
                            </p:stCondLst>
                            <p:childTnLst>
                              <p:par>
                                <p:cTn id="60" presetID="0" presetClass="path" presetSubtype="0" accel="50000" decel="50000" fill="hold" nodeType="afterEffect">
                                  <p:stCondLst>
                                    <p:cond delay="0"/>
                                  </p:stCondLst>
                                  <p:childTnLst>
                                    <p:animMotion origin="layout" path="M -3.33333E-6 4.44444E-6 L -0.4375 4.44444E-6 " pathEditMode="relative" rAng="0" ptsTypes="AA">
                                      <p:cBhvr>
                                        <p:cTn id="61" dur="2000" fill="hold"/>
                                        <p:tgtEl>
                                          <p:spTgt spid="91176"/>
                                        </p:tgtEl>
                                        <p:attrNameLst>
                                          <p:attrName>ppt_x</p:attrName>
                                          <p:attrName>ppt_y</p:attrName>
                                        </p:attrNameLst>
                                      </p:cBhvr>
                                      <p:rCtr x="-219" y="0"/>
                                    </p:animMotion>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91189"/>
                                        </p:tgtEl>
                                        <p:attrNameLst>
                                          <p:attrName>style.visibility</p:attrName>
                                        </p:attrNameLst>
                                      </p:cBhvr>
                                      <p:to>
                                        <p:strVal val="visible"/>
                                      </p:to>
                                    </p:set>
                                    <p:animEffect transition="in" filter="fade">
                                      <p:cBhvr>
                                        <p:cTn id="66" dur="1000"/>
                                        <p:tgtEl>
                                          <p:spTgt spid="91189"/>
                                        </p:tgtEl>
                                      </p:cBhvr>
                                    </p:animEffect>
                                    <p:anim calcmode="lin" valueType="num">
                                      <p:cBhvr>
                                        <p:cTn id="67" dur="1000" fill="hold"/>
                                        <p:tgtEl>
                                          <p:spTgt spid="91189"/>
                                        </p:tgtEl>
                                        <p:attrNameLst>
                                          <p:attrName>ppt_x</p:attrName>
                                        </p:attrNameLst>
                                      </p:cBhvr>
                                      <p:tavLst>
                                        <p:tav tm="0">
                                          <p:val>
                                            <p:strVal val="#ppt_x"/>
                                          </p:val>
                                        </p:tav>
                                        <p:tav tm="100000">
                                          <p:val>
                                            <p:strVal val="#ppt_x"/>
                                          </p:val>
                                        </p:tav>
                                      </p:tavLst>
                                    </p:anim>
                                    <p:anim calcmode="lin" valueType="num">
                                      <p:cBhvr>
                                        <p:cTn id="68" dur="1000" fill="hold"/>
                                        <p:tgtEl>
                                          <p:spTgt spid="91189"/>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91190"/>
                                        </p:tgtEl>
                                        <p:attrNameLst>
                                          <p:attrName>style.visibility</p:attrName>
                                        </p:attrNameLst>
                                      </p:cBhvr>
                                      <p:to>
                                        <p:strVal val="visible"/>
                                      </p:to>
                                    </p:set>
                                    <p:anim calcmode="lin" valueType="num">
                                      <p:cBhvr>
                                        <p:cTn id="73" dur="500" fill="hold"/>
                                        <p:tgtEl>
                                          <p:spTgt spid="91190"/>
                                        </p:tgtEl>
                                        <p:attrNameLst>
                                          <p:attrName>ppt_w</p:attrName>
                                        </p:attrNameLst>
                                      </p:cBhvr>
                                      <p:tavLst>
                                        <p:tav tm="0">
                                          <p:val>
                                            <p:fltVal val="0"/>
                                          </p:val>
                                        </p:tav>
                                        <p:tav tm="100000">
                                          <p:val>
                                            <p:strVal val="#ppt_w"/>
                                          </p:val>
                                        </p:tav>
                                      </p:tavLst>
                                    </p:anim>
                                    <p:anim calcmode="lin" valueType="num">
                                      <p:cBhvr>
                                        <p:cTn id="74" dur="500" fill="hold"/>
                                        <p:tgtEl>
                                          <p:spTgt spid="91190"/>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nodeType="clickEffect">
                                  <p:stCondLst>
                                    <p:cond delay="0"/>
                                  </p:stCondLst>
                                  <p:childTnLst>
                                    <p:set>
                                      <p:cBhvr>
                                        <p:cTn id="78" dur="1" fill="hold">
                                          <p:stCondLst>
                                            <p:cond delay="0"/>
                                          </p:stCondLst>
                                        </p:cTn>
                                        <p:tgtEl>
                                          <p:spTgt spid="91191"/>
                                        </p:tgtEl>
                                        <p:attrNameLst>
                                          <p:attrName>style.visibility</p:attrName>
                                        </p:attrNameLst>
                                      </p:cBhvr>
                                      <p:to>
                                        <p:strVal val="visible"/>
                                      </p:to>
                                    </p:set>
                                    <p:anim calcmode="lin" valueType="num">
                                      <p:cBhvr>
                                        <p:cTn id="79" dur="500" fill="hold"/>
                                        <p:tgtEl>
                                          <p:spTgt spid="91191"/>
                                        </p:tgtEl>
                                        <p:attrNameLst>
                                          <p:attrName>ppt_w</p:attrName>
                                        </p:attrNameLst>
                                      </p:cBhvr>
                                      <p:tavLst>
                                        <p:tav tm="0">
                                          <p:val>
                                            <p:fltVal val="0"/>
                                          </p:val>
                                        </p:tav>
                                        <p:tav tm="100000">
                                          <p:val>
                                            <p:strVal val="#ppt_w"/>
                                          </p:val>
                                        </p:tav>
                                      </p:tavLst>
                                    </p:anim>
                                    <p:anim calcmode="lin" valueType="num">
                                      <p:cBhvr>
                                        <p:cTn id="80" dur="500" fill="hold"/>
                                        <p:tgtEl>
                                          <p:spTgt spid="91191"/>
                                        </p:tgtEl>
                                        <p:attrNameLst>
                                          <p:attrName>ppt_h</p:attrName>
                                        </p:attrNameLst>
                                      </p:cBhvr>
                                      <p:tavLst>
                                        <p:tav tm="0">
                                          <p:val>
                                            <p:fltVal val="0"/>
                                          </p:val>
                                        </p:tav>
                                        <p:tav tm="100000">
                                          <p:val>
                                            <p:strVal val="#ppt_h"/>
                                          </p:val>
                                        </p:tav>
                                      </p:tavLst>
                                    </p:anim>
                                    <p:animEffect transition="in" filter="fade">
                                      <p:cBhvr>
                                        <p:cTn id="81" dur="500"/>
                                        <p:tgtEl>
                                          <p:spTgt spid="9119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91231"/>
                                        </p:tgtEl>
                                        <p:attrNameLst>
                                          <p:attrName>style.visibility</p:attrName>
                                        </p:attrNameLst>
                                      </p:cBhvr>
                                      <p:to>
                                        <p:strVal val="visible"/>
                                      </p:to>
                                    </p:set>
                                    <p:animEffect transition="in" filter="wipe(left)">
                                      <p:cBhvr>
                                        <p:cTn id="86" dur="500"/>
                                        <p:tgtEl>
                                          <p:spTgt spid="91231"/>
                                        </p:tgtEl>
                                      </p:cBhvr>
                                    </p:animEffect>
                                  </p:childTnLst>
                                </p:cTn>
                              </p:par>
                            </p:childTnLst>
                          </p:cTn>
                        </p:par>
                        <p:par>
                          <p:cTn id="87" fill="hold">
                            <p:stCondLst>
                              <p:cond delay="500"/>
                            </p:stCondLst>
                            <p:childTnLst>
                              <p:par>
                                <p:cTn id="88" presetID="9" presetClass="entr" presetSubtype="0" fill="hold" nodeType="afterEffect">
                                  <p:stCondLst>
                                    <p:cond delay="0"/>
                                  </p:stCondLst>
                                  <p:childTnLst>
                                    <p:set>
                                      <p:cBhvr>
                                        <p:cTn id="89" dur="1" fill="hold">
                                          <p:stCondLst>
                                            <p:cond delay="0"/>
                                          </p:stCondLst>
                                        </p:cTn>
                                        <p:tgtEl>
                                          <p:spTgt spid="91213"/>
                                        </p:tgtEl>
                                        <p:attrNameLst>
                                          <p:attrName>style.visibility</p:attrName>
                                        </p:attrNameLst>
                                      </p:cBhvr>
                                      <p:to>
                                        <p:strVal val="visible"/>
                                      </p:to>
                                    </p:set>
                                    <p:animEffect transition="in" filter="dissolve">
                                      <p:cBhvr>
                                        <p:cTn id="90" dur="500"/>
                                        <p:tgtEl>
                                          <p:spTgt spid="9121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91232"/>
                                        </p:tgtEl>
                                        <p:attrNameLst>
                                          <p:attrName>style.visibility</p:attrName>
                                        </p:attrNameLst>
                                      </p:cBhvr>
                                      <p:to>
                                        <p:strVal val="visible"/>
                                      </p:to>
                                    </p:set>
                                    <p:animEffect transition="in" filter="fade">
                                      <p:cBhvr>
                                        <p:cTn id="95" dur="2000"/>
                                        <p:tgtEl>
                                          <p:spTgt spid="91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2" grpId="0" animBg="1"/>
      <p:bldP spid="91152" grpId="1" animBg="1"/>
      <p:bldP spid="91160" grpId="0" animBg="1"/>
      <p:bldP spid="91161" grpId="0" animBg="1"/>
      <p:bldP spid="91189" grpId="0"/>
      <p:bldP spid="91190" grpId="0"/>
      <p:bldP spid="912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63587"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963588" name="Text Box 4"/>
          <p:cNvSpPr txBox="1">
            <a:spLocks noChangeArrowheads="1"/>
          </p:cNvSpPr>
          <p:nvPr/>
        </p:nvSpPr>
        <p:spPr bwMode="auto">
          <a:xfrm>
            <a:off x="5562600" y="2036763"/>
            <a:ext cx="3886200" cy="579437"/>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200">
                <a:solidFill>
                  <a:srgbClr val="FFFF00"/>
                </a:solidFill>
                <a:latin typeface="Arial Black" pitchFamily="34" charset="0"/>
              </a:rPr>
              <a:t>Substituents</a:t>
            </a:r>
            <a:endParaRPr lang="en-US" sz="2400">
              <a:solidFill>
                <a:srgbClr val="FFFF00"/>
              </a:solidFill>
              <a:latin typeface="Times"/>
            </a:endParaRPr>
          </a:p>
        </p:txBody>
      </p:sp>
      <p:sp>
        <p:nvSpPr>
          <p:cNvPr id="963589" name="AutoShape 5"/>
          <p:cNvSpPr>
            <a:spLocks noChangeArrowheads="1"/>
          </p:cNvSpPr>
          <p:nvPr/>
        </p:nvSpPr>
        <p:spPr bwMode="auto">
          <a:xfrm rot="1765595">
            <a:off x="4953000" y="1863725"/>
            <a:ext cx="1219200" cy="173038"/>
          </a:xfrm>
          <a:prstGeom prst="leftArrow">
            <a:avLst>
              <a:gd name="adj1" fmla="val 50000"/>
              <a:gd name="adj2" fmla="val 176146"/>
            </a:avLst>
          </a:prstGeom>
          <a:solidFill>
            <a:schemeClr val="accent1"/>
          </a:solidFill>
          <a:ln w="9525">
            <a:solidFill>
              <a:schemeClr val="tx1"/>
            </a:solidFill>
            <a:miter lim="800000"/>
            <a:headEnd/>
            <a:tailEnd/>
          </a:ln>
          <a:effectLst/>
        </p:spPr>
        <p:txBody>
          <a:bodyPr wrap="none" anchor="ctr"/>
          <a:lstStyle/>
          <a:p>
            <a:endParaRPr lang="en-US"/>
          </a:p>
        </p:txBody>
      </p:sp>
      <p:sp>
        <p:nvSpPr>
          <p:cNvPr id="963590" name="AutoShape 6"/>
          <p:cNvSpPr>
            <a:spLocks noChangeArrowheads="1"/>
          </p:cNvSpPr>
          <p:nvPr/>
        </p:nvSpPr>
        <p:spPr bwMode="auto">
          <a:xfrm rot="-5191313">
            <a:off x="5772944" y="3021807"/>
            <a:ext cx="796925" cy="173037"/>
          </a:xfrm>
          <a:prstGeom prst="leftArrow">
            <a:avLst>
              <a:gd name="adj1" fmla="val 50000"/>
              <a:gd name="adj2" fmla="val 115138"/>
            </a:avLst>
          </a:prstGeom>
          <a:solidFill>
            <a:schemeClr val="accent1"/>
          </a:solidFill>
          <a:ln w="9525">
            <a:solidFill>
              <a:schemeClr val="tx1"/>
            </a:solidFill>
            <a:miter lim="800000"/>
            <a:headEnd/>
            <a:tailEnd/>
          </a:ln>
          <a:effectLst/>
        </p:spPr>
        <p:txBody>
          <a:bodyPr wrap="none" anchor="ctr"/>
          <a:lstStyle/>
          <a:p>
            <a:endParaRPr lang="en-US"/>
          </a:p>
        </p:txBody>
      </p:sp>
      <p:sp>
        <p:nvSpPr>
          <p:cNvPr id="963591" name="AutoShape 7"/>
          <p:cNvSpPr>
            <a:spLocks noChangeArrowheads="1"/>
          </p:cNvSpPr>
          <p:nvPr/>
        </p:nvSpPr>
        <p:spPr bwMode="auto">
          <a:xfrm rot="20337411">
            <a:off x="3124200" y="2936875"/>
            <a:ext cx="2743200" cy="263525"/>
          </a:xfrm>
          <a:prstGeom prst="leftArrow">
            <a:avLst>
              <a:gd name="adj1" fmla="val 50000"/>
              <a:gd name="adj2" fmla="val 260241"/>
            </a:avLst>
          </a:prstGeom>
          <a:solidFill>
            <a:schemeClr val="accent1"/>
          </a:solidFill>
          <a:ln w="9525">
            <a:solidFill>
              <a:schemeClr val="tx1"/>
            </a:solidFill>
            <a:miter lim="800000"/>
            <a:headEnd/>
            <a:tailEnd/>
          </a:ln>
          <a:effectLst/>
        </p:spPr>
        <p:txBody>
          <a:bodyPr wrap="none" anchor="ctr"/>
          <a:lstStyle/>
          <a:p>
            <a:endParaRPr lang="en-US"/>
          </a:p>
        </p:txBody>
      </p:sp>
      <p:sp>
        <p:nvSpPr>
          <p:cNvPr id="963592" name="AutoShape 8"/>
          <p:cNvSpPr>
            <a:spLocks noChangeArrowheads="1"/>
          </p:cNvSpPr>
          <p:nvPr/>
        </p:nvSpPr>
        <p:spPr bwMode="auto">
          <a:xfrm rot="38809827">
            <a:off x="4246563" y="3830637"/>
            <a:ext cx="2743200" cy="263525"/>
          </a:xfrm>
          <a:prstGeom prst="leftArrow">
            <a:avLst>
              <a:gd name="adj1" fmla="val 50000"/>
              <a:gd name="adj2" fmla="val 260241"/>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ransition advTm="1000">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304800"/>
            <a:ext cx="8229600" cy="1143000"/>
          </a:xfrm>
        </p:spPr>
        <p:txBody>
          <a:bodyPr/>
          <a:lstStyle/>
          <a:p>
            <a:r>
              <a:rPr lang="en-US">
                <a:latin typeface="Symbol" pitchFamily="18" charset="2"/>
              </a:rPr>
              <a:t>p</a:t>
            </a:r>
            <a:r>
              <a:rPr lang="en-US"/>
              <a:t> bond</a:t>
            </a:r>
          </a:p>
        </p:txBody>
      </p:sp>
      <p:sp>
        <p:nvSpPr>
          <p:cNvPr id="92163" name="Freeform 3"/>
          <p:cNvSpPr>
            <a:spLocks/>
          </p:cNvSpPr>
          <p:nvPr/>
        </p:nvSpPr>
        <p:spPr bwMode="auto">
          <a:xfrm rot="-5400000">
            <a:off x="1780381" y="2971007"/>
            <a:ext cx="4468813" cy="1422400"/>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gradFill rotWithShape="1">
            <a:gsLst>
              <a:gs pos="0">
                <a:srgbClr val="FF0000">
                  <a:alpha val="52000"/>
                </a:srgbClr>
              </a:gs>
              <a:gs pos="100000">
                <a:srgbClr val="FF6D6D"/>
              </a:gs>
            </a:gsLst>
            <a:lin ang="2700000" scaled="1"/>
          </a:gradFill>
          <a:ln w="9525">
            <a:noFill/>
            <a:round/>
            <a:headEnd/>
            <a:tailEnd/>
          </a:ln>
          <a:effectLst/>
        </p:spPr>
        <p:txBody>
          <a:bodyPr/>
          <a:lstStyle/>
          <a:p>
            <a:endParaRPr lang="en-US"/>
          </a:p>
        </p:txBody>
      </p:sp>
      <p:sp>
        <p:nvSpPr>
          <p:cNvPr id="92164" name="Oval 4"/>
          <p:cNvSpPr>
            <a:spLocks noChangeAspect="1" noChangeArrowheads="1"/>
          </p:cNvSpPr>
          <p:nvPr/>
        </p:nvSpPr>
        <p:spPr bwMode="auto">
          <a:xfrm>
            <a:off x="3956050" y="3657600"/>
            <a:ext cx="82550" cy="87313"/>
          </a:xfrm>
          <a:prstGeom prst="ellipse">
            <a:avLst/>
          </a:prstGeom>
          <a:solidFill>
            <a:srgbClr val="1C1C1C"/>
          </a:solidFill>
          <a:ln w="9525">
            <a:solidFill>
              <a:schemeClr val="tx1"/>
            </a:solidFill>
            <a:round/>
            <a:headEnd/>
            <a:tailEnd/>
          </a:ln>
          <a:effectLst/>
        </p:spPr>
        <p:txBody>
          <a:bodyPr wrap="none" anchor="ctr"/>
          <a:lstStyle/>
          <a:p>
            <a:endParaRPr lang="en-US"/>
          </a:p>
        </p:txBody>
      </p:sp>
      <p:sp>
        <p:nvSpPr>
          <p:cNvPr id="92165" name="Freeform 5"/>
          <p:cNvSpPr>
            <a:spLocks/>
          </p:cNvSpPr>
          <p:nvPr/>
        </p:nvSpPr>
        <p:spPr bwMode="auto">
          <a:xfrm rot="-5400000">
            <a:off x="2693193" y="2971007"/>
            <a:ext cx="4468813" cy="1422400"/>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gradFill rotWithShape="1">
            <a:gsLst>
              <a:gs pos="0">
                <a:srgbClr val="FF0000">
                  <a:alpha val="52000"/>
                </a:srgbClr>
              </a:gs>
              <a:gs pos="100000">
                <a:srgbClr val="FF6D6D"/>
              </a:gs>
            </a:gsLst>
            <a:lin ang="2700000" scaled="1"/>
          </a:gradFill>
          <a:ln w="9525">
            <a:noFill/>
            <a:round/>
            <a:headEnd/>
            <a:tailEnd/>
          </a:ln>
          <a:effectLst/>
        </p:spPr>
        <p:txBody>
          <a:bodyPr/>
          <a:lstStyle/>
          <a:p>
            <a:endParaRPr lang="en-US"/>
          </a:p>
        </p:txBody>
      </p:sp>
      <p:sp>
        <p:nvSpPr>
          <p:cNvPr id="92166" name="Line 6"/>
          <p:cNvSpPr>
            <a:spLocks noChangeShapeType="1"/>
          </p:cNvSpPr>
          <p:nvPr/>
        </p:nvSpPr>
        <p:spPr bwMode="auto">
          <a:xfrm>
            <a:off x="2438400" y="3733800"/>
            <a:ext cx="3810000" cy="0"/>
          </a:xfrm>
          <a:prstGeom prst="line">
            <a:avLst/>
          </a:prstGeom>
          <a:noFill/>
          <a:ln w="9525">
            <a:solidFill>
              <a:schemeClr val="tx1"/>
            </a:solidFill>
            <a:round/>
            <a:headEnd/>
            <a:tailEnd/>
          </a:ln>
          <a:effectLst/>
        </p:spPr>
        <p:txBody>
          <a:bodyPr/>
          <a:lstStyle/>
          <a:p>
            <a:endParaRPr lang="en-US"/>
          </a:p>
        </p:txBody>
      </p:sp>
      <p:sp>
        <p:nvSpPr>
          <p:cNvPr id="92167" name="Oval 7"/>
          <p:cNvSpPr>
            <a:spLocks noChangeAspect="1" noChangeArrowheads="1"/>
          </p:cNvSpPr>
          <p:nvPr/>
        </p:nvSpPr>
        <p:spPr bwMode="auto">
          <a:xfrm>
            <a:off x="4870450" y="3657600"/>
            <a:ext cx="82550" cy="87313"/>
          </a:xfrm>
          <a:prstGeom prst="ellipse">
            <a:avLst/>
          </a:prstGeom>
          <a:solidFill>
            <a:srgbClr val="1C1C1C"/>
          </a:solidFill>
          <a:ln w="9525">
            <a:solidFill>
              <a:schemeClr val="tx1"/>
            </a:solidFill>
            <a:round/>
            <a:headEnd/>
            <a:tailEnd/>
          </a:ln>
          <a:effectLst/>
        </p:spPr>
        <p:txBody>
          <a:bodyPr wrap="none" anchor="ctr"/>
          <a:lstStyle/>
          <a:p>
            <a:endParaRPr lang="en-US"/>
          </a:p>
        </p:txBody>
      </p:sp>
      <p:sp>
        <p:nvSpPr>
          <p:cNvPr id="92168" name="Text Box 8"/>
          <p:cNvSpPr txBox="1">
            <a:spLocks noChangeArrowheads="1"/>
          </p:cNvSpPr>
          <p:nvPr/>
        </p:nvSpPr>
        <p:spPr bwMode="auto">
          <a:xfrm>
            <a:off x="6384925" y="3519488"/>
            <a:ext cx="1860550" cy="366712"/>
          </a:xfrm>
          <a:prstGeom prst="rect">
            <a:avLst/>
          </a:prstGeom>
          <a:noFill/>
          <a:ln w="9525">
            <a:noFill/>
            <a:miter lim="800000"/>
            <a:headEnd/>
            <a:tailEnd/>
          </a:ln>
          <a:effectLst/>
        </p:spPr>
        <p:txBody>
          <a:bodyPr wrap="none">
            <a:spAutoFit/>
          </a:bodyPr>
          <a:lstStyle/>
          <a:p>
            <a:r>
              <a:rPr lang="en-US"/>
              <a:t>Internuclear axis</a:t>
            </a:r>
          </a:p>
        </p:txBody>
      </p:sp>
      <p:sp>
        <p:nvSpPr>
          <p:cNvPr id="92169" name="Text Box 9"/>
          <p:cNvSpPr txBox="1">
            <a:spLocks noChangeArrowheads="1"/>
          </p:cNvSpPr>
          <p:nvPr/>
        </p:nvSpPr>
        <p:spPr bwMode="auto">
          <a:xfrm>
            <a:off x="3733800" y="6019800"/>
            <a:ext cx="311150" cy="366713"/>
          </a:xfrm>
          <a:prstGeom prst="rect">
            <a:avLst/>
          </a:prstGeom>
          <a:noFill/>
          <a:ln w="9525">
            <a:noFill/>
            <a:miter lim="800000"/>
            <a:headEnd/>
            <a:tailEnd/>
          </a:ln>
          <a:effectLst/>
        </p:spPr>
        <p:txBody>
          <a:bodyPr wrap="none">
            <a:spAutoFit/>
          </a:bodyPr>
          <a:lstStyle/>
          <a:p>
            <a:r>
              <a:rPr lang="en-US" i="1"/>
              <a:t>p</a:t>
            </a:r>
          </a:p>
        </p:txBody>
      </p:sp>
      <p:sp>
        <p:nvSpPr>
          <p:cNvPr id="92170" name="Text Box 10"/>
          <p:cNvSpPr txBox="1">
            <a:spLocks noChangeArrowheads="1"/>
          </p:cNvSpPr>
          <p:nvPr/>
        </p:nvSpPr>
        <p:spPr bwMode="auto">
          <a:xfrm>
            <a:off x="4794250" y="6019800"/>
            <a:ext cx="311150" cy="366713"/>
          </a:xfrm>
          <a:prstGeom prst="rect">
            <a:avLst/>
          </a:prstGeom>
          <a:noFill/>
          <a:ln w="9525">
            <a:noFill/>
            <a:miter lim="800000"/>
            <a:headEnd/>
            <a:tailEnd/>
          </a:ln>
          <a:effectLst/>
        </p:spPr>
        <p:txBody>
          <a:bodyPr wrap="none">
            <a:spAutoFit/>
          </a:bodyPr>
          <a:lstStyle/>
          <a:p>
            <a:r>
              <a:rPr lang="en-US" i="1"/>
              <a:t>p</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186" name="Picture 2" descr="fig9_23"/>
          <p:cNvPicPr>
            <a:picLocks noChangeAspect="1" noChangeArrowheads="1"/>
          </p:cNvPicPr>
          <p:nvPr/>
        </p:nvPicPr>
        <p:blipFill>
          <a:blip r:embed="rId3" cstate="print"/>
          <a:srcRect l="27444" r="27304"/>
          <a:stretch>
            <a:fillRect/>
          </a:stretch>
        </p:blipFill>
        <p:spPr bwMode="auto">
          <a:xfrm>
            <a:off x="288925" y="4598988"/>
            <a:ext cx="3586163" cy="1981200"/>
          </a:xfrm>
          <a:prstGeom prst="rect">
            <a:avLst/>
          </a:prstGeom>
          <a:noFill/>
        </p:spPr>
      </p:pic>
      <p:sp>
        <p:nvSpPr>
          <p:cNvPr id="93187" name="Rectangle 3"/>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326</a:t>
            </a:r>
          </a:p>
        </p:txBody>
      </p:sp>
      <p:pic>
        <p:nvPicPr>
          <p:cNvPr id="93188" name="Picture 4" descr="09-29-Figure_ILL"/>
          <p:cNvPicPr>
            <a:picLocks noChangeAspect="1" noChangeArrowheads="1"/>
          </p:cNvPicPr>
          <p:nvPr/>
        </p:nvPicPr>
        <p:blipFill>
          <a:blip r:embed="rId4" cstate="print"/>
          <a:srcRect b="5797"/>
          <a:stretch>
            <a:fillRect/>
          </a:stretch>
        </p:blipFill>
        <p:spPr bwMode="auto">
          <a:xfrm>
            <a:off x="261938" y="739775"/>
            <a:ext cx="8524875" cy="2992438"/>
          </a:xfrm>
          <a:prstGeom prst="rect">
            <a:avLst/>
          </a:prstGeom>
          <a:noFill/>
        </p:spPr>
      </p:pic>
      <p:pic>
        <p:nvPicPr>
          <p:cNvPr id="93189" name="Picture 5" descr="09-31-Figure_ILL"/>
          <p:cNvPicPr>
            <a:picLocks noChangeAspect="1" noChangeArrowheads="1"/>
          </p:cNvPicPr>
          <p:nvPr/>
        </p:nvPicPr>
        <p:blipFill>
          <a:blip r:embed="rId5" cstate="print"/>
          <a:srcRect b="6808"/>
          <a:stretch>
            <a:fillRect/>
          </a:stretch>
        </p:blipFill>
        <p:spPr bwMode="auto">
          <a:xfrm>
            <a:off x="273050" y="4283075"/>
            <a:ext cx="8524875" cy="2216150"/>
          </a:xfrm>
          <a:prstGeom prst="rect">
            <a:avLst/>
          </a:prstGeom>
          <a:noFill/>
        </p:spPr>
      </p:pic>
      <p:sp>
        <p:nvSpPr>
          <p:cNvPr id="93190" name="Rectangle 6"/>
          <p:cNvSpPr>
            <a:spLocks noChangeArrowheads="1"/>
          </p:cNvSpPr>
          <p:nvPr/>
        </p:nvSpPr>
        <p:spPr bwMode="auto">
          <a:xfrm>
            <a:off x="5778500" y="6565900"/>
            <a:ext cx="3289300" cy="214313"/>
          </a:xfrm>
          <a:prstGeom prst="rect">
            <a:avLst/>
          </a:prstGeom>
          <a:noFill/>
          <a:ln w="9525">
            <a:noFill/>
            <a:miter lim="800000"/>
            <a:headEnd/>
            <a:tailEnd/>
          </a:ln>
          <a:effectLst/>
        </p:spPr>
        <p:txBody>
          <a:bodyPr wrap="none">
            <a:spAutoFit/>
          </a:bodyPr>
          <a:lstStyle/>
          <a:p>
            <a:r>
              <a:rPr lang="en-US" sz="800"/>
              <a:t>Copyright © 2007 Pearson Benjamin Cummings.  All rights reserved.</a:t>
            </a:r>
            <a:endParaRPr lang="en-US"/>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atin typeface="Symbol" pitchFamily="18" charset="2"/>
              </a:rPr>
              <a:t>s</a:t>
            </a:r>
            <a:r>
              <a:rPr lang="en-US"/>
              <a:t> bonds</a:t>
            </a:r>
          </a:p>
        </p:txBody>
      </p:sp>
      <p:grpSp>
        <p:nvGrpSpPr>
          <p:cNvPr id="94211" name="Group 3"/>
          <p:cNvGrpSpPr>
            <a:grpSpLocks/>
          </p:cNvGrpSpPr>
          <p:nvPr/>
        </p:nvGrpSpPr>
        <p:grpSpPr bwMode="auto">
          <a:xfrm rot="661510">
            <a:off x="4289425" y="1903413"/>
            <a:ext cx="1346200" cy="1449387"/>
            <a:chOff x="2827" y="615"/>
            <a:chExt cx="848" cy="913"/>
          </a:xfrm>
        </p:grpSpPr>
        <p:sp>
          <p:nvSpPr>
            <p:cNvPr id="94212" name="Oval 4"/>
            <p:cNvSpPr>
              <a:spLocks noChangeAspect="1" noChangeArrowheads="1"/>
            </p:cNvSpPr>
            <p:nvPr/>
          </p:nvSpPr>
          <p:spPr bwMode="auto">
            <a:xfrm rot="1018676">
              <a:off x="3309" y="1041"/>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4213" name="Group 5"/>
            <p:cNvGrpSpPr>
              <a:grpSpLocks/>
            </p:cNvGrpSpPr>
            <p:nvPr/>
          </p:nvGrpSpPr>
          <p:grpSpPr bwMode="auto">
            <a:xfrm rot="-44692">
              <a:off x="2827" y="728"/>
              <a:ext cx="848" cy="800"/>
              <a:chOff x="3169" y="3271"/>
              <a:chExt cx="848" cy="800"/>
            </a:xfrm>
          </p:grpSpPr>
          <p:sp>
            <p:nvSpPr>
              <p:cNvPr id="94214" name="Freeform 6"/>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15" name="Freeform 7"/>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16" name="Freeform 8"/>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17" name="Oval 9"/>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4218" name="Oval 10"/>
            <p:cNvSpPr>
              <a:spLocks noChangeArrowheads="1"/>
            </p:cNvSpPr>
            <p:nvPr/>
          </p:nvSpPr>
          <p:spPr bwMode="auto">
            <a:xfrm rot="1018676">
              <a:off x="3324" y="615"/>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4219" name="Oval 11"/>
            <p:cNvSpPr>
              <a:spLocks noChangeArrowheads="1"/>
            </p:cNvSpPr>
            <p:nvPr/>
          </p:nvSpPr>
          <p:spPr bwMode="auto">
            <a:xfrm rot="1018676">
              <a:off x="3144" y="1020"/>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4220" name="Group 12"/>
          <p:cNvGrpSpPr>
            <a:grpSpLocks/>
          </p:cNvGrpSpPr>
          <p:nvPr/>
        </p:nvGrpSpPr>
        <p:grpSpPr bwMode="auto">
          <a:xfrm rot="1489868">
            <a:off x="5026025" y="3149600"/>
            <a:ext cx="1450975" cy="1346200"/>
            <a:chOff x="3568" y="1426"/>
            <a:chExt cx="914" cy="848"/>
          </a:xfrm>
        </p:grpSpPr>
        <p:sp>
          <p:nvSpPr>
            <p:cNvPr id="94221" name="Oval 13"/>
            <p:cNvSpPr>
              <a:spLocks noChangeAspect="1" noChangeArrowheads="1"/>
            </p:cNvSpPr>
            <p:nvPr/>
          </p:nvSpPr>
          <p:spPr bwMode="auto">
            <a:xfrm rot="3791606">
              <a:off x="4050" y="1840"/>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4222" name="Group 14"/>
            <p:cNvGrpSpPr>
              <a:grpSpLocks/>
            </p:cNvGrpSpPr>
            <p:nvPr/>
          </p:nvGrpSpPr>
          <p:grpSpPr bwMode="auto">
            <a:xfrm rot="2728238">
              <a:off x="3544" y="1450"/>
              <a:ext cx="848" cy="800"/>
              <a:chOff x="3169" y="3271"/>
              <a:chExt cx="848" cy="800"/>
            </a:xfrm>
          </p:grpSpPr>
          <p:sp>
            <p:nvSpPr>
              <p:cNvPr id="94223" name="Freeform 15"/>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24" name="Freeform 16"/>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25" name="Freeform 17"/>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26" name="Oval 18"/>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4227" name="Oval 19"/>
            <p:cNvSpPr>
              <a:spLocks noChangeArrowheads="1"/>
            </p:cNvSpPr>
            <p:nvPr/>
          </p:nvSpPr>
          <p:spPr bwMode="auto">
            <a:xfrm rot="3791606">
              <a:off x="4290" y="1587"/>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4228" name="Oval 20"/>
            <p:cNvSpPr>
              <a:spLocks noChangeArrowheads="1"/>
            </p:cNvSpPr>
            <p:nvPr/>
          </p:nvSpPr>
          <p:spPr bwMode="auto">
            <a:xfrm rot="3791606">
              <a:off x="3848" y="1748"/>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4229" name="Group 21"/>
          <p:cNvGrpSpPr>
            <a:grpSpLocks/>
          </p:cNvGrpSpPr>
          <p:nvPr/>
        </p:nvGrpSpPr>
        <p:grpSpPr bwMode="auto">
          <a:xfrm rot="2107338">
            <a:off x="4306888" y="4368800"/>
            <a:ext cx="1633537" cy="1270000"/>
            <a:chOff x="3535" y="2433"/>
            <a:chExt cx="1029" cy="800"/>
          </a:xfrm>
        </p:grpSpPr>
        <p:sp>
          <p:nvSpPr>
            <p:cNvPr id="94230" name="Oval 22"/>
            <p:cNvSpPr>
              <a:spLocks noChangeAspect="1" noChangeArrowheads="1"/>
            </p:cNvSpPr>
            <p:nvPr/>
          </p:nvSpPr>
          <p:spPr bwMode="auto">
            <a:xfrm rot="-732796">
              <a:off x="3974" y="2717"/>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4231" name="Group 23"/>
            <p:cNvGrpSpPr>
              <a:grpSpLocks/>
            </p:cNvGrpSpPr>
            <p:nvPr/>
          </p:nvGrpSpPr>
          <p:grpSpPr bwMode="auto">
            <a:xfrm rot="-1796165">
              <a:off x="3535" y="2433"/>
              <a:ext cx="848" cy="800"/>
              <a:chOff x="3169" y="3271"/>
              <a:chExt cx="848" cy="800"/>
            </a:xfrm>
          </p:grpSpPr>
          <p:sp>
            <p:nvSpPr>
              <p:cNvPr id="94232" name="Freeform 24"/>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33" name="Freeform 25"/>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34" name="Freeform 26"/>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35" name="Oval 27"/>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4236" name="Oval 28"/>
            <p:cNvSpPr>
              <a:spLocks noChangeArrowheads="1"/>
            </p:cNvSpPr>
            <p:nvPr/>
          </p:nvSpPr>
          <p:spPr bwMode="auto">
            <a:xfrm rot="-732796">
              <a:off x="4372" y="2856"/>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4237" name="Oval 29"/>
            <p:cNvSpPr>
              <a:spLocks noChangeArrowheads="1"/>
            </p:cNvSpPr>
            <p:nvPr/>
          </p:nvSpPr>
          <p:spPr bwMode="auto">
            <a:xfrm rot="-732796">
              <a:off x="3856" y="2718"/>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4238" name="Group 30"/>
          <p:cNvGrpSpPr>
            <a:grpSpLocks/>
          </p:cNvGrpSpPr>
          <p:nvPr/>
        </p:nvGrpSpPr>
        <p:grpSpPr bwMode="auto">
          <a:xfrm rot="-485692">
            <a:off x="2968625" y="1968500"/>
            <a:ext cx="1346200" cy="1460500"/>
            <a:chOff x="1871" y="664"/>
            <a:chExt cx="848" cy="920"/>
          </a:xfrm>
        </p:grpSpPr>
        <p:sp>
          <p:nvSpPr>
            <p:cNvPr id="94239" name="Oval 31"/>
            <p:cNvSpPr>
              <a:spLocks noChangeAspect="1" noChangeArrowheads="1"/>
            </p:cNvSpPr>
            <p:nvPr/>
          </p:nvSpPr>
          <p:spPr bwMode="auto">
            <a:xfrm rot="-1493109">
              <a:off x="2289" y="1061"/>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4240" name="Group 32"/>
            <p:cNvGrpSpPr>
              <a:grpSpLocks/>
            </p:cNvGrpSpPr>
            <p:nvPr/>
          </p:nvGrpSpPr>
          <p:grpSpPr bwMode="auto">
            <a:xfrm rot="-2556477">
              <a:off x="1871" y="784"/>
              <a:ext cx="848" cy="800"/>
              <a:chOff x="3169" y="3271"/>
              <a:chExt cx="848" cy="800"/>
            </a:xfrm>
          </p:grpSpPr>
          <p:sp>
            <p:nvSpPr>
              <p:cNvPr id="94241" name="Freeform 33"/>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42" name="Freeform 34"/>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43" name="Freeform 35"/>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44" name="Oval 36"/>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4245" name="Oval 37"/>
            <p:cNvSpPr>
              <a:spLocks noChangeArrowheads="1"/>
            </p:cNvSpPr>
            <p:nvPr/>
          </p:nvSpPr>
          <p:spPr bwMode="auto">
            <a:xfrm rot="-1493109">
              <a:off x="2047" y="664"/>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4246" name="Oval 38"/>
            <p:cNvSpPr>
              <a:spLocks noChangeArrowheads="1"/>
            </p:cNvSpPr>
            <p:nvPr/>
          </p:nvSpPr>
          <p:spPr bwMode="auto">
            <a:xfrm rot="-1493109">
              <a:off x="2193" y="1064"/>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4247" name="Group 39"/>
          <p:cNvGrpSpPr>
            <a:grpSpLocks/>
          </p:cNvGrpSpPr>
          <p:nvPr/>
        </p:nvGrpSpPr>
        <p:grpSpPr bwMode="auto">
          <a:xfrm rot="1090271">
            <a:off x="2130425" y="3200400"/>
            <a:ext cx="1560513" cy="1270000"/>
            <a:chOff x="973" y="2460"/>
            <a:chExt cx="983" cy="800"/>
          </a:xfrm>
        </p:grpSpPr>
        <p:sp>
          <p:nvSpPr>
            <p:cNvPr id="94248" name="Oval 40"/>
            <p:cNvSpPr>
              <a:spLocks noChangeAspect="1" noChangeArrowheads="1"/>
            </p:cNvSpPr>
            <p:nvPr/>
          </p:nvSpPr>
          <p:spPr bwMode="auto">
            <a:xfrm rot="562953">
              <a:off x="1580" y="2763"/>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4249" name="Group 41"/>
            <p:cNvGrpSpPr>
              <a:grpSpLocks/>
            </p:cNvGrpSpPr>
            <p:nvPr/>
          </p:nvGrpSpPr>
          <p:grpSpPr bwMode="auto">
            <a:xfrm rot="-500415">
              <a:off x="1108" y="2460"/>
              <a:ext cx="848" cy="800"/>
              <a:chOff x="3169" y="3271"/>
              <a:chExt cx="848" cy="800"/>
            </a:xfrm>
          </p:grpSpPr>
          <p:sp>
            <p:nvSpPr>
              <p:cNvPr id="94250" name="Freeform 42"/>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51" name="Freeform 43"/>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52" name="Freeform 44"/>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53" name="Oval 45"/>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4254" name="Oval 46"/>
            <p:cNvSpPr>
              <a:spLocks noChangeArrowheads="1"/>
            </p:cNvSpPr>
            <p:nvPr/>
          </p:nvSpPr>
          <p:spPr bwMode="auto">
            <a:xfrm rot="562953">
              <a:off x="973" y="2866"/>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4255" name="Oval 47"/>
            <p:cNvSpPr>
              <a:spLocks noChangeArrowheads="1"/>
            </p:cNvSpPr>
            <p:nvPr/>
          </p:nvSpPr>
          <p:spPr bwMode="auto">
            <a:xfrm rot="562953">
              <a:off x="1426" y="2750"/>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4256" name="Group 48"/>
          <p:cNvGrpSpPr>
            <a:grpSpLocks/>
          </p:cNvGrpSpPr>
          <p:nvPr/>
        </p:nvGrpSpPr>
        <p:grpSpPr bwMode="auto">
          <a:xfrm rot="197529">
            <a:off x="2994025" y="4281488"/>
            <a:ext cx="1270000" cy="1433512"/>
            <a:chOff x="1760" y="3141"/>
            <a:chExt cx="800" cy="903"/>
          </a:xfrm>
        </p:grpSpPr>
        <p:sp>
          <p:nvSpPr>
            <p:cNvPr id="94257" name="Oval 49"/>
            <p:cNvSpPr>
              <a:spLocks noChangeAspect="1" noChangeArrowheads="1"/>
            </p:cNvSpPr>
            <p:nvPr/>
          </p:nvSpPr>
          <p:spPr bwMode="auto">
            <a:xfrm rot="-1932655">
              <a:off x="2141" y="3442"/>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4258" name="Group 50"/>
            <p:cNvGrpSpPr>
              <a:grpSpLocks/>
            </p:cNvGrpSpPr>
            <p:nvPr/>
          </p:nvGrpSpPr>
          <p:grpSpPr bwMode="auto">
            <a:xfrm rot="-2996024">
              <a:off x="1736" y="3165"/>
              <a:ext cx="848" cy="800"/>
              <a:chOff x="3169" y="3271"/>
              <a:chExt cx="848" cy="800"/>
            </a:xfrm>
          </p:grpSpPr>
          <p:sp>
            <p:nvSpPr>
              <p:cNvPr id="94259" name="Freeform 51"/>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60" name="Freeform 52"/>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61" name="Freeform 53"/>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4262" name="Oval 54"/>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4263" name="Oval 55"/>
            <p:cNvSpPr>
              <a:spLocks noChangeArrowheads="1"/>
            </p:cNvSpPr>
            <p:nvPr/>
          </p:nvSpPr>
          <p:spPr bwMode="auto">
            <a:xfrm rot="-1932655">
              <a:off x="1786" y="3852"/>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4264" name="Oval 56"/>
            <p:cNvSpPr>
              <a:spLocks noChangeArrowheads="1"/>
            </p:cNvSpPr>
            <p:nvPr/>
          </p:nvSpPr>
          <p:spPr bwMode="auto">
            <a:xfrm rot="-1932655">
              <a:off x="2058" y="3443"/>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sp>
        <p:nvSpPr>
          <p:cNvPr id="94265" name="Rectangle 57"/>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329</a:t>
            </a:r>
          </a:p>
        </p:txBody>
      </p:sp>
      <p:sp>
        <p:nvSpPr>
          <p:cNvPr id="94266" name="AutoShape 58"/>
          <p:cNvSpPr>
            <a:spLocks noChangeArrowheads="1"/>
          </p:cNvSpPr>
          <p:nvPr/>
        </p:nvSpPr>
        <p:spPr bwMode="auto">
          <a:xfrm>
            <a:off x="3044825" y="2743200"/>
            <a:ext cx="2590800" cy="2239963"/>
          </a:xfrm>
          <a:prstGeom prst="hexagon">
            <a:avLst>
              <a:gd name="adj" fmla="val 28916"/>
              <a:gd name="vf" fmla="val 115470"/>
            </a:avLst>
          </a:prstGeom>
          <a:noFill/>
          <a:ln w="38100">
            <a:solidFill>
              <a:schemeClr val="tx1"/>
            </a:solidFill>
            <a:prstDash val="dash"/>
            <a:miter lim="800000"/>
            <a:headEnd/>
            <a:tailEnd/>
          </a:ln>
          <a:effectLst/>
        </p:spPr>
        <p:txBody>
          <a:bodyPr wrap="none" anchor="ctr"/>
          <a:lstStyle/>
          <a:p>
            <a:endParaRPr lang="en-US"/>
          </a:p>
        </p:txBody>
      </p:sp>
      <p:sp>
        <p:nvSpPr>
          <p:cNvPr id="94267" name="AutoShape 59"/>
          <p:cNvSpPr>
            <a:spLocks noChangeArrowheads="1"/>
          </p:cNvSpPr>
          <p:nvPr/>
        </p:nvSpPr>
        <p:spPr bwMode="auto">
          <a:xfrm>
            <a:off x="3048000" y="2743200"/>
            <a:ext cx="2590800" cy="2239963"/>
          </a:xfrm>
          <a:prstGeom prst="hexagon">
            <a:avLst>
              <a:gd name="adj" fmla="val 28916"/>
              <a:gd name="vf" fmla="val 115470"/>
            </a:avLst>
          </a:prstGeom>
          <a:noFill/>
          <a:ln w="38100">
            <a:solidFill>
              <a:schemeClr val="tx1"/>
            </a:solidFill>
            <a:miter lim="800000"/>
            <a:headEnd/>
            <a:tailEnd/>
          </a:ln>
          <a:effectLst/>
        </p:spPr>
        <p:txBody>
          <a:bodyPr wrap="none" anchor="ctr"/>
          <a:lstStyle/>
          <a:p>
            <a:endParaRPr lang="en-US"/>
          </a:p>
        </p:txBody>
      </p:sp>
      <p:sp>
        <p:nvSpPr>
          <p:cNvPr id="94268" name="Oval 60"/>
          <p:cNvSpPr>
            <a:spLocks noChangeArrowheads="1"/>
          </p:cNvSpPr>
          <p:nvPr/>
        </p:nvSpPr>
        <p:spPr bwMode="auto">
          <a:xfrm>
            <a:off x="3657600" y="3124200"/>
            <a:ext cx="1447800" cy="1447800"/>
          </a:xfrm>
          <a:prstGeom prst="ellipse">
            <a:avLst/>
          </a:prstGeom>
          <a:noFill/>
          <a:ln w="28575">
            <a:solidFill>
              <a:schemeClr val="tx1"/>
            </a:solidFill>
            <a:prstDash val="dash"/>
            <a:round/>
            <a:headEnd/>
            <a:tailEnd/>
          </a:ln>
          <a:effectLst/>
        </p:spPr>
        <p:txBody>
          <a:bodyPr wrap="none" anchor="ctr"/>
          <a:lstStyle/>
          <a:p>
            <a:endParaRPr lang="en-US"/>
          </a:p>
        </p:txBody>
      </p:sp>
      <p:sp>
        <p:nvSpPr>
          <p:cNvPr id="94269" name="Text Box 61"/>
          <p:cNvSpPr txBox="1">
            <a:spLocks noChangeArrowheads="1"/>
          </p:cNvSpPr>
          <p:nvPr/>
        </p:nvSpPr>
        <p:spPr bwMode="auto">
          <a:xfrm>
            <a:off x="3413125" y="5903913"/>
            <a:ext cx="1819275" cy="366712"/>
          </a:xfrm>
          <a:prstGeom prst="rect">
            <a:avLst/>
          </a:prstGeom>
          <a:noFill/>
          <a:ln w="9525">
            <a:noFill/>
            <a:miter lim="800000"/>
            <a:headEnd/>
            <a:tailEnd/>
          </a:ln>
          <a:effectLst/>
        </p:spPr>
        <p:txBody>
          <a:bodyPr wrap="none">
            <a:spAutoFit/>
          </a:bodyPr>
          <a:lstStyle/>
          <a:p>
            <a:r>
              <a:rPr lang="en-US"/>
              <a:t>C</a:t>
            </a:r>
            <a:r>
              <a:rPr lang="en-US" baseline="-25000"/>
              <a:t>6</a:t>
            </a:r>
            <a:r>
              <a:rPr lang="en-US"/>
              <a:t>H</a:t>
            </a:r>
            <a:r>
              <a:rPr lang="en-US" baseline="-25000"/>
              <a:t>6</a:t>
            </a:r>
            <a:r>
              <a:rPr lang="en-US"/>
              <a:t> = benzene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4211"/>
                                        </p:tgtEl>
                                        <p:attrNameLst>
                                          <p:attrName>style.visibility</p:attrName>
                                        </p:attrNameLst>
                                      </p:cBhvr>
                                      <p:to>
                                        <p:strVal val="visible"/>
                                      </p:to>
                                    </p:set>
                                    <p:anim calcmode="lin" valueType="num">
                                      <p:cBhvr additive="base">
                                        <p:cTn id="7" dur="500" fill="hold"/>
                                        <p:tgtEl>
                                          <p:spTgt spid="94211"/>
                                        </p:tgtEl>
                                        <p:attrNameLst>
                                          <p:attrName>ppt_x</p:attrName>
                                        </p:attrNameLst>
                                      </p:cBhvr>
                                      <p:tavLst>
                                        <p:tav tm="0">
                                          <p:val>
                                            <p:strVal val="#ppt_x"/>
                                          </p:val>
                                        </p:tav>
                                        <p:tav tm="100000">
                                          <p:val>
                                            <p:strVal val="#ppt_x"/>
                                          </p:val>
                                        </p:tav>
                                      </p:tavLst>
                                    </p:anim>
                                    <p:anim calcmode="lin" valueType="num">
                                      <p:cBhvr additive="base">
                                        <p:cTn id="8" dur="500" fill="hold"/>
                                        <p:tgtEl>
                                          <p:spTgt spid="942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4247"/>
                                        </p:tgtEl>
                                        <p:attrNameLst>
                                          <p:attrName>style.visibility</p:attrName>
                                        </p:attrNameLst>
                                      </p:cBhvr>
                                      <p:to>
                                        <p:strVal val="visible"/>
                                      </p:to>
                                    </p:set>
                                    <p:anim calcmode="lin" valueType="num">
                                      <p:cBhvr additive="base">
                                        <p:cTn id="13" dur="500" fill="hold"/>
                                        <p:tgtEl>
                                          <p:spTgt spid="94247"/>
                                        </p:tgtEl>
                                        <p:attrNameLst>
                                          <p:attrName>ppt_x</p:attrName>
                                        </p:attrNameLst>
                                      </p:cBhvr>
                                      <p:tavLst>
                                        <p:tav tm="0">
                                          <p:val>
                                            <p:strVal val="0-#ppt_w/2"/>
                                          </p:val>
                                        </p:tav>
                                        <p:tav tm="100000">
                                          <p:val>
                                            <p:strVal val="#ppt_x"/>
                                          </p:val>
                                        </p:tav>
                                      </p:tavLst>
                                    </p:anim>
                                    <p:anim calcmode="lin" valueType="num">
                                      <p:cBhvr additive="base">
                                        <p:cTn id="14" dur="500" fill="hold"/>
                                        <p:tgtEl>
                                          <p:spTgt spid="94247"/>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94238"/>
                                        </p:tgtEl>
                                        <p:attrNameLst>
                                          <p:attrName>style.visibility</p:attrName>
                                        </p:attrNameLst>
                                      </p:cBhvr>
                                      <p:to>
                                        <p:strVal val="visible"/>
                                      </p:to>
                                    </p:set>
                                    <p:anim calcmode="lin" valueType="num">
                                      <p:cBhvr additive="base">
                                        <p:cTn id="17" dur="500" fill="hold"/>
                                        <p:tgtEl>
                                          <p:spTgt spid="94238"/>
                                        </p:tgtEl>
                                        <p:attrNameLst>
                                          <p:attrName>ppt_x</p:attrName>
                                        </p:attrNameLst>
                                      </p:cBhvr>
                                      <p:tavLst>
                                        <p:tav tm="0">
                                          <p:val>
                                            <p:strVal val="1+#ppt_w/2"/>
                                          </p:val>
                                        </p:tav>
                                        <p:tav tm="100000">
                                          <p:val>
                                            <p:strVal val="#ppt_x"/>
                                          </p:val>
                                        </p:tav>
                                      </p:tavLst>
                                    </p:anim>
                                    <p:anim calcmode="lin" valueType="num">
                                      <p:cBhvr additive="base">
                                        <p:cTn id="18" dur="500" fill="hold"/>
                                        <p:tgtEl>
                                          <p:spTgt spid="94238"/>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4229"/>
                                        </p:tgtEl>
                                        <p:attrNameLst>
                                          <p:attrName>style.visibility</p:attrName>
                                        </p:attrNameLst>
                                      </p:cBhvr>
                                      <p:to>
                                        <p:strVal val="visible"/>
                                      </p:to>
                                    </p:set>
                                    <p:anim calcmode="lin" valueType="num">
                                      <p:cBhvr additive="base">
                                        <p:cTn id="21" dur="500" fill="hold"/>
                                        <p:tgtEl>
                                          <p:spTgt spid="94229"/>
                                        </p:tgtEl>
                                        <p:attrNameLst>
                                          <p:attrName>ppt_x</p:attrName>
                                        </p:attrNameLst>
                                      </p:cBhvr>
                                      <p:tavLst>
                                        <p:tav tm="0">
                                          <p:val>
                                            <p:strVal val="#ppt_x"/>
                                          </p:val>
                                        </p:tav>
                                        <p:tav tm="100000">
                                          <p:val>
                                            <p:strVal val="#ppt_x"/>
                                          </p:val>
                                        </p:tav>
                                      </p:tavLst>
                                    </p:anim>
                                    <p:anim calcmode="lin" valueType="num">
                                      <p:cBhvr additive="base">
                                        <p:cTn id="22" dur="500" fill="hold"/>
                                        <p:tgtEl>
                                          <p:spTgt spid="94229"/>
                                        </p:tgtEl>
                                        <p:attrNameLst>
                                          <p:attrName>ppt_y</p:attrName>
                                        </p:attrNameLst>
                                      </p:cBhvr>
                                      <p:tavLst>
                                        <p:tav tm="0">
                                          <p:val>
                                            <p:strVal val="1+#ppt_h/2"/>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94256"/>
                                        </p:tgtEl>
                                        <p:attrNameLst>
                                          <p:attrName>style.visibility</p:attrName>
                                        </p:attrNameLst>
                                      </p:cBhvr>
                                      <p:to>
                                        <p:strVal val="visible"/>
                                      </p:to>
                                    </p:set>
                                    <p:anim calcmode="lin" valueType="num">
                                      <p:cBhvr additive="base">
                                        <p:cTn id="25" dur="500" fill="hold"/>
                                        <p:tgtEl>
                                          <p:spTgt spid="94256"/>
                                        </p:tgtEl>
                                        <p:attrNameLst>
                                          <p:attrName>ppt_x</p:attrName>
                                        </p:attrNameLst>
                                      </p:cBhvr>
                                      <p:tavLst>
                                        <p:tav tm="0">
                                          <p:val>
                                            <p:strVal val="0-#ppt_w/2"/>
                                          </p:val>
                                        </p:tav>
                                        <p:tav tm="100000">
                                          <p:val>
                                            <p:strVal val="#ppt_x"/>
                                          </p:val>
                                        </p:tav>
                                      </p:tavLst>
                                    </p:anim>
                                    <p:anim calcmode="lin" valueType="num">
                                      <p:cBhvr additive="base">
                                        <p:cTn id="26" dur="500" fill="hold"/>
                                        <p:tgtEl>
                                          <p:spTgt spid="94256"/>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stCondLst>
                                    <p:cond delay="0"/>
                                  </p:stCondLst>
                                  <p:childTnLst>
                                    <p:set>
                                      <p:cBhvr>
                                        <p:cTn id="28" dur="1" fill="hold">
                                          <p:stCondLst>
                                            <p:cond delay="0"/>
                                          </p:stCondLst>
                                        </p:cTn>
                                        <p:tgtEl>
                                          <p:spTgt spid="94220"/>
                                        </p:tgtEl>
                                        <p:attrNameLst>
                                          <p:attrName>style.visibility</p:attrName>
                                        </p:attrNameLst>
                                      </p:cBhvr>
                                      <p:to>
                                        <p:strVal val="visible"/>
                                      </p:to>
                                    </p:set>
                                    <p:anim calcmode="lin" valueType="num">
                                      <p:cBhvr additive="base">
                                        <p:cTn id="29" dur="500" fill="hold"/>
                                        <p:tgtEl>
                                          <p:spTgt spid="94220"/>
                                        </p:tgtEl>
                                        <p:attrNameLst>
                                          <p:attrName>ppt_x</p:attrName>
                                        </p:attrNameLst>
                                      </p:cBhvr>
                                      <p:tavLst>
                                        <p:tav tm="0">
                                          <p:val>
                                            <p:strVal val="1+#ppt_w/2"/>
                                          </p:val>
                                        </p:tav>
                                        <p:tav tm="100000">
                                          <p:val>
                                            <p:strVal val="#ppt_x"/>
                                          </p:val>
                                        </p:tav>
                                      </p:tavLst>
                                    </p:anim>
                                    <p:anim calcmode="lin" valueType="num">
                                      <p:cBhvr additive="base">
                                        <p:cTn id="30" dur="500" fill="hold"/>
                                        <p:tgtEl>
                                          <p:spTgt spid="942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mph" presetSubtype="0" nodeType="clickEffect">
                                  <p:stCondLst>
                                    <p:cond delay="0"/>
                                  </p:stCondLst>
                                  <p:childTnLst>
                                    <p:set>
                                      <p:cBhvr rctx="PPT">
                                        <p:cTn id="34" dur="indefinite"/>
                                        <p:tgtEl>
                                          <p:spTgt spid="94238"/>
                                        </p:tgtEl>
                                        <p:attrNameLst>
                                          <p:attrName>style.opacity</p:attrName>
                                        </p:attrNameLst>
                                      </p:cBhvr>
                                      <p:to>
                                        <p:strVal val="0.5"/>
                                      </p:to>
                                    </p:set>
                                    <p:animEffect filter="image" prLst="opacity: 0.5">
                                      <p:cBhvr rctx="IE">
                                        <p:cTn id="35" dur="indefinite"/>
                                        <p:tgtEl>
                                          <p:spTgt spid="94238"/>
                                        </p:tgtEl>
                                      </p:cBhvr>
                                    </p:animEffect>
                                  </p:childTnLst>
                                </p:cTn>
                              </p:par>
                              <p:par>
                                <p:cTn id="36" presetID="9" presetClass="emph" presetSubtype="0" nodeType="withEffect">
                                  <p:stCondLst>
                                    <p:cond delay="0"/>
                                  </p:stCondLst>
                                  <p:childTnLst>
                                    <p:set>
                                      <p:cBhvr rctx="PPT">
                                        <p:cTn id="37" dur="indefinite"/>
                                        <p:tgtEl>
                                          <p:spTgt spid="94211"/>
                                        </p:tgtEl>
                                        <p:attrNameLst>
                                          <p:attrName>style.opacity</p:attrName>
                                        </p:attrNameLst>
                                      </p:cBhvr>
                                      <p:to>
                                        <p:strVal val="0.5"/>
                                      </p:to>
                                    </p:set>
                                    <p:animEffect filter="image" prLst="opacity: 0.5">
                                      <p:cBhvr rctx="IE">
                                        <p:cTn id="38" dur="indefinite"/>
                                        <p:tgtEl>
                                          <p:spTgt spid="94211"/>
                                        </p:tgtEl>
                                      </p:cBhvr>
                                    </p:animEffect>
                                  </p:childTnLst>
                                </p:cTn>
                              </p:par>
                              <p:par>
                                <p:cTn id="39" presetID="9" presetClass="emph" presetSubtype="0" nodeType="withEffect">
                                  <p:stCondLst>
                                    <p:cond delay="0"/>
                                  </p:stCondLst>
                                  <p:childTnLst>
                                    <p:set>
                                      <p:cBhvr rctx="PPT">
                                        <p:cTn id="40" dur="indefinite"/>
                                        <p:tgtEl>
                                          <p:spTgt spid="94220"/>
                                        </p:tgtEl>
                                        <p:attrNameLst>
                                          <p:attrName>style.opacity</p:attrName>
                                        </p:attrNameLst>
                                      </p:cBhvr>
                                      <p:to>
                                        <p:strVal val="0.5"/>
                                      </p:to>
                                    </p:set>
                                    <p:animEffect filter="image" prLst="opacity: 0.5">
                                      <p:cBhvr rctx="IE">
                                        <p:cTn id="41" dur="indefinite"/>
                                        <p:tgtEl>
                                          <p:spTgt spid="94220"/>
                                        </p:tgtEl>
                                      </p:cBhvr>
                                    </p:animEffect>
                                  </p:childTnLst>
                                </p:cTn>
                              </p:par>
                              <p:par>
                                <p:cTn id="42" presetID="9" presetClass="emph" presetSubtype="0" nodeType="withEffect">
                                  <p:stCondLst>
                                    <p:cond delay="0"/>
                                  </p:stCondLst>
                                  <p:childTnLst>
                                    <p:set>
                                      <p:cBhvr rctx="PPT">
                                        <p:cTn id="43" dur="indefinite"/>
                                        <p:tgtEl>
                                          <p:spTgt spid="94229"/>
                                        </p:tgtEl>
                                        <p:attrNameLst>
                                          <p:attrName>style.opacity</p:attrName>
                                        </p:attrNameLst>
                                      </p:cBhvr>
                                      <p:to>
                                        <p:strVal val="0.5"/>
                                      </p:to>
                                    </p:set>
                                    <p:animEffect filter="image" prLst="opacity: 0.5">
                                      <p:cBhvr rctx="IE">
                                        <p:cTn id="44" dur="indefinite"/>
                                        <p:tgtEl>
                                          <p:spTgt spid="94229"/>
                                        </p:tgtEl>
                                      </p:cBhvr>
                                    </p:animEffect>
                                  </p:childTnLst>
                                </p:cTn>
                              </p:par>
                              <p:par>
                                <p:cTn id="45" presetID="9" presetClass="emph" presetSubtype="0" nodeType="withEffect">
                                  <p:stCondLst>
                                    <p:cond delay="0"/>
                                  </p:stCondLst>
                                  <p:childTnLst>
                                    <p:set>
                                      <p:cBhvr rctx="PPT">
                                        <p:cTn id="46" dur="indefinite"/>
                                        <p:tgtEl>
                                          <p:spTgt spid="94256"/>
                                        </p:tgtEl>
                                        <p:attrNameLst>
                                          <p:attrName>style.opacity</p:attrName>
                                        </p:attrNameLst>
                                      </p:cBhvr>
                                      <p:to>
                                        <p:strVal val="0.5"/>
                                      </p:to>
                                    </p:set>
                                    <p:animEffect filter="image" prLst="opacity: 0.5">
                                      <p:cBhvr rctx="IE">
                                        <p:cTn id="47" dur="indefinite"/>
                                        <p:tgtEl>
                                          <p:spTgt spid="94256"/>
                                        </p:tgtEl>
                                      </p:cBhvr>
                                    </p:animEffect>
                                  </p:childTnLst>
                                </p:cTn>
                              </p:par>
                              <p:par>
                                <p:cTn id="48" presetID="9" presetClass="emph" presetSubtype="0" nodeType="withEffect">
                                  <p:stCondLst>
                                    <p:cond delay="0"/>
                                  </p:stCondLst>
                                  <p:childTnLst>
                                    <p:set>
                                      <p:cBhvr rctx="PPT">
                                        <p:cTn id="49" dur="indefinite"/>
                                        <p:tgtEl>
                                          <p:spTgt spid="94247"/>
                                        </p:tgtEl>
                                        <p:attrNameLst>
                                          <p:attrName>style.opacity</p:attrName>
                                        </p:attrNameLst>
                                      </p:cBhvr>
                                      <p:to>
                                        <p:strVal val="0.5"/>
                                      </p:to>
                                    </p:set>
                                    <p:animEffect filter="image" prLst="opacity: 0.5">
                                      <p:cBhvr rctx="IE">
                                        <p:cTn id="50" dur="indefinite"/>
                                        <p:tgtEl>
                                          <p:spTgt spid="94247"/>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94266"/>
                                        </p:tgtEl>
                                        <p:attrNameLst>
                                          <p:attrName>style.visibility</p:attrName>
                                        </p:attrNameLst>
                                      </p:cBhvr>
                                      <p:to>
                                        <p:strVal val="visible"/>
                                      </p:to>
                                    </p:set>
                                    <p:animEffect transition="in" filter="dissolve">
                                      <p:cBhvr>
                                        <p:cTn id="55" dur="500"/>
                                        <p:tgtEl>
                                          <p:spTgt spid="9426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94211"/>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94220"/>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94229"/>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94238"/>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94247"/>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9425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94267"/>
                                        </p:tgtEl>
                                        <p:attrNameLst>
                                          <p:attrName>style.visibility</p:attrName>
                                        </p:attrNameLst>
                                      </p:cBhvr>
                                      <p:to>
                                        <p:strVal val="visible"/>
                                      </p:to>
                                    </p:set>
                                    <p:animEffect transition="in" filter="dissolve">
                                      <p:cBhvr>
                                        <p:cTn id="74" dur="500"/>
                                        <p:tgtEl>
                                          <p:spTgt spid="9426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94268"/>
                                        </p:tgtEl>
                                        <p:attrNameLst>
                                          <p:attrName>style.visibility</p:attrName>
                                        </p:attrNameLst>
                                      </p:cBhvr>
                                      <p:to>
                                        <p:strVal val="visible"/>
                                      </p:to>
                                    </p:set>
                                    <p:animEffect transition="in" filter="fade">
                                      <p:cBhvr>
                                        <p:cTn id="79" dur="2000"/>
                                        <p:tgtEl>
                                          <p:spTgt spid="94268"/>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94269"/>
                                        </p:tgtEl>
                                        <p:attrNameLst>
                                          <p:attrName>style.visibility</p:attrName>
                                        </p:attrNameLst>
                                      </p:cBhvr>
                                      <p:to>
                                        <p:strVal val="visible"/>
                                      </p:to>
                                    </p:set>
                                    <p:animEffect transition="in" filter="fade">
                                      <p:cBhvr>
                                        <p:cTn id="84" dur="1000"/>
                                        <p:tgtEl>
                                          <p:spTgt spid="94269"/>
                                        </p:tgtEl>
                                      </p:cBhvr>
                                    </p:animEffect>
                                    <p:anim calcmode="lin" valueType="num">
                                      <p:cBhvr>
                                        <p:cTn id="85" dur="1000" fill="hold"/>
                                        <p:tgtEl>
                                          <p:spTgt spid="94269"/>
                                        </p:tgtEl>
                                        <p:attrNameLst>
                                          <p:attrName>ppt_x</p:attrName>
                                        </p:attrNameLst>
                                      </p:cBhvr>
                                      <p:tavLst>
                                        <p:tav tm="0">
                                          <p:val>
                                            <p:strVal val="#ppt_x"/>
                                          </p:val>
                                        </p:tav>
                                        <p:tav tm="100000">
                                          <p:val>
                                            <p:strVal val="#ppt_x"/>
                                          </p:val>
                                        </p:tav>
                                      </p:tavLst>
                                    </p:anim>
                                    <p:anim calcmode="lin" valueType="num">
                                      <p:cBhvr>
                                        <p:cTn id="86" dur="1000" fill="hold"/>
                                        <p:tgtEl>
                                          <p:spTgt spid="942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66" grpId="0" animBg="1"/>
      <p:bldP spid="94267" grpId="0" animBg="1"/>
      <p:bldP spid="94268" grpId="0" animBg="1"/>
      <p:bldP spid="94269"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t>2p atomic orbitals</a:t>
            </a:r>
          </a:p>
        </p:txBody>
      </p:sp>
      <p:sp>
        <p:nvSpPr>
          <p:cNvPr id="95235" name="Freeform 3"/>
          <p:cNvSpPr>
            <a:spLocks/>
          </p:cNvSpPr>
          <p:nvPr/>
        </p:nvSpPr>
        <p:spPr bwMode="auto">
          <a:xfrm rot="-5400000">
            <a:off x="5298282" y="3313906"/>
            <a:ext cx="2127250" cy="687387"/>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gradFill rotWithShape="1">
            <a:gsLst>
              <a:gs pos="0">
                <a:srgbClr val="FF0000">
                  <a:alpha val="52000"/>
                </a:srgbClr>
              </a:gs>
              <a:gs pos="100000">
                <a:srgbClr val="FF6D6D"/>
              </a:gs>
            </a:gsLst>
            <a:lin ang="2700000" scaled="1"/>
          </a:gradFill>
          <a:ln w="9525">
            <a:noFill/>
            <a:round/>
            <a:headEnd/>
            <a:tailEnd/>
          </a:ln>
          <a:effectLst/>
        </p:spPr>
        <p:txBody>
          <a:bodyPr/>
          <a:lstStyle/>
          <a:p>
            <a:endParaRPr lang="en-US"/>
          </a:p>
        </p:txBody>
      </p:sp>
      <p:sp>
        <p:nvSpPr>
          <p:cNvPr id="95236" name="Freeform 4"/>
          <p:cNvSpPr>
            <a:spLocks/>
          </p:cNvSpPr>
          <p:nvPr/>
        </p:nvSpPr>
        <p:spPr bwMode="auto">
          <a:xfrm rot="-5400000">
            <a:off x="4088607" y="2015331"/>
            <a:ext cx="2127250" cy="687387"/>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gradFill rotWithShape="1">
            <a:gsLst>
              <a:gs pos="0">
                <a:srgbClr val="FF0000">
                  <a:alpha val="52000"/>
                </a:srgbClr>
              </a:gs>
              <a:gs pos="100000">
                <a:srgbClr val="FF6D6D"/>
              </a:gs>
            </a:gsLst>
            <a:lin ang="2700000" scaled="1"/>
          </a:gradFill>
          <a:ln w="9525">
            <a:noFill/>
            <a:round/>
            <a:headEnd/>
            <a:tailEnd/>
          </a:ln>
          <a:effectLst/>
        </p:spPr>
        <p:txBody>
          <a:bodyPr/>
          <a:lstStyle/>
          <a:p>
            <a:endParaRPr lang="en-US"/>
          </a:p>
        </p:txBody>
      </p:sp>
      <p:sp>
        <p:nvSpPr>
          <p:cNvPr id="95237" name="Freeform 5"/>
          <p:cNvSpPr>
            <a:spLocks/>
          </p:cNvSpPr>
          <p:nvPr/>
        </p:nvSpPr>
        <p:spPr bwMode="auto">
          <a:xfrm rot="-5400000">
            <a:off x="2547144" y="2123281"/>
            <a:ext cx="2127250" cy="687388"/>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gradFill rotWithShape="1">
            <a:gsLst>
              <a:gs pos="0">
                <a:srgbClr val="FF0000">
                  <a:alpha val="52000"/>
                </a:srgbClr>
              </a:gs>
              <a:gs pos="100000">
                <a:srgbClr val="FF6D6D"/>
              </a:gs>
            </a:gsLst>
            <a:lin ang="2700000" scaled="1"/>
          </a:gradFill>
          <a:ln w="9525">
            <a:noFill/>
            <a:round/>
            <a:headEnd/>
            <a:tailEnd/>
          </a:ln>
          <a:effectLst/>
        </p:spPr>
        <p:txBody>
          <a:bodyPr/>
          <a:lstStyle/>
          <a:p>
            <a:endParaRPr lang="en-US"/>
          </a:p>
        </p:txBody>
      </p:sp>
      <p:sp>
        <p:nvSpPr>
          <p:cNvPr id="95238" name="Freeform 6"/>
          <p:cNvSpPr>
            <a:spLocks/>
          </p:cNvSpPr>
          <p:nvPr/>
        </p:nvSpPr>
        <p:spPr bwMode="auto">
          <a:xfrm rot="-5400000">
            <a:off x="1337469" y="3313906"/>
            <a:ext cx="2127250" cy="687388"/>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gradFill rotWithShape="1">
            <a:gsLst>
              <a:gs pos="0">
                <a:srgbClr val="FF0000">
                  <a:alpha val="52000"/>
                </a:srgbClr>
              </a:gs>
              <a:gs pos="100000">
                <a:srgbClr val="FF6D6D"/>
              </a:gs>
            </a:gsLst>
            <a:lin ang="2700000" scaled="1"/>
          </a:gradFill>
          <a:ln w="9525">
            <a:noFill/>
            <a:round/>
            <a:headEnd/>
            <a:tailEnd/>
          </a:ln>
          <a:effectLst/>
        </p:spPr>
        <p:txBody>
          <a:bodyPr/>
          <a:lstStyle/>
          <a:p>
            <a:endParaRPr lang="en-US"/>
          </a:p>
        </p:txBody>
      </p:sp>
      <p:sp>
        <p:nvSpPr>
          <p:cNvPr id="95239" name="AutoShape 7"/>
          <p:cNvSpPr>
            <a:spLocks noChangeArrowheads="1"/>
          </p:cNvSpPr>
          <p:nvPr/>
        </p:nvSpPr>
        <p:spPr bwMode="auto">
          <a:xfrm>
            <a:off x="2384425" y="2463800"/>
            <a:ext cx="3954463" cy="2541588"/>
          </a:xfrm>
          <a:prstGeom prst="octagon">
            <a:avLst>
              <a:gd name="adj" fmla="val 48676"/>
            </a:avLst>
          </a:prstGeom>
          <a:solidFill>
            <a:srgbClr val="666699">
              <a:alpha val="45000"/>
            </a:srgbClr>
          </a:solidFill>
          <a:ln w="9525">
            <a:solidFill>
              <a:schemeClr val="tx1"/>
            </a:solidFill>
            <a:prstDash val="dash"/>
            <a:miter lim="800000"/>
            <a:headEnd/>
            <a:tailEnd/>
          </a:ln>
          <a:effectLst/>
        </p:spPr>
        <p:txBody>
          <a:bodyPr wrap="none" anchor="ctr"/>
          <a:lstStyle/>
          <a:p>
            <a:endParaRPr lang="en-US"/>
          </a:p>
        </p:txBody>
      </p:sp>
      <p:sp>
        <p:nvSpPr>
          <p:cNvPr id="95240" name="Freeform 8"/>
          <p:cNvSpPr>
            <a:spLocks/>
          </p:cNvSpPr>
          <p:nvPr/>
        </p:nvSpPr>
        <p:spPr bwMode="auto">
          <a:xfrm rot="-5400000">
            <a:off x="2547144" y="4612481"/>
            <a:ext cx="2127250" cy="687388"/>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gradFill rotWithShape="1">
            <a:gsLst>
              <a:gs pos="0">
                <a:srgbClr val="FF0000">
                  <a:alpha val="52000"/>
                </a:srgbClr>
              </a:gs>
              <a:gs pos="100000">
                <a:srgbClr val="FF6D6D"/>
              </a:gs>
            </a:gsLst>
            <a:lin ang="2700000" scaled="1"/>
          </a:gradFill>
          <a:ln w="9525">
            <a:noFill/>
            <a:round/>
            <a:headEnd/>
            <a:tailEnd/>
          </a:ln>
          <a:effectLst/>
        </p:spPr>
        <p:txBody>
          <a:bodyPr/>
          <a:lstStyle/>
          <a:p>
            <a:endParaRPr lang="en-US"/>
          </a:p>
        </p:txBody>
      </p:sp>
      <p:sp>
        <p:nvSpPr>
          <p:cNvPr id="95241" name="Freeform 9"/>
          <p:cNvSpPr>
            <a:spLocks/>
          </p:cNvSpPr>
          <p:nvPr/>
        </p:nvSpPr>
        <p:spPr bwMode="auto">
          <a:xfrm rot="-5400000">
            <a:off x="4088607" y="4612481"/>
            <a:ext cx="2127250" cy="687387"/>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gradFill rotWithShape="1">
            <a:gsLst>
              <a:gs pos="0">
                <a:srgbClr val="FF0000">
                  <a:alpha val="52000"/>
                </a:srgbClr>
              </a:gs>
              <a:gs pos="100000">
                <a:srgbClr val="FF6D6D"/>
              </a:gs>
            </a:gsLst>
            <a:lin ang="2700000" scaled="1"/>
          </a:gradFill>
          <a:ln w="9525">
            <a:noFill/>
            <a:round/>
            <a:headEnd/>
            <a:tailEnd/>
          </a:ln>
          <a:effectLst/>
        </p:spPr>
        <p:txBody>
          <a:bodyPr/>
          <a:lstStyle/>
          <a:p>
            <a:endParaRPr lang="en-US"/>
          </a:p>
        </p:txBody>
      </p:sp>
      <p:sp>
        <p:nvSpPr>
          <p:cNvPr id="95242" name="Rectangle 10"/>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329</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reeform 2"/>
          <p:cNvSpPr>
            <a:spLocks/>
          </p:cNvSpPr>
          <p:nvPr/>
        </p:nvSpPr>
        <p:spPr bwMode="auto">
          <a:xfrm rot="-5400000">
            <a:off x="5464175" y="2492375"/>
            <a:ext cx="1597025" cy="428625"/>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gradFill rotWithShape="1">
            <a:gsLst>
              <a:gs pos="0">
                <a:srgbClr val="FF0000">
                  <a:alpha val="52000"/>
                </a:srgbClr>
              </a:gs>
              <a:gs pos="100000">
                <a:srgbClr val="FF6D6D"/>
              </a:gs>
            </a:gsLst>
            <a:lin ang="2700000" scaled="1"/>
          </a:gradFill>
          <a:ln w="9525">
            <a:noFill/>
            <a:round/>
            <a:headEnd/>
            <a:tailEnd/>
          </a:ln>
          <a:effectLst/>
        </p:spPr>
        <p:txBody>
          <a:bodyPr/>
          <a:lstStyle/>
          <a:p>
            <a:endParaRPr lang="en-US"/>
          </a:p>
        </p:txBody>
      </p:sp>
      <p:sp>
        <p:nvSpPr>
          <p:cNvPr id="96259" name="Rectangle 3"/>
          <p:cNvSpPr>
            <a:spLocks noGrp="1" noChangeArrowheads="1"/>
          </p:cNvSpPr>
          <p:nvPr>
            <p:ph type="title"/>
          </p:nvPr>
        </p:nvSpPr>
        <p:spPr/>
        <p:txBody>
          <a:bodyPr/>
          <a:lstStyle/>
          <a:p>
            <a:r>
              <a:rPr lang="en-US">
                <a:latin typeface="Symbol" pitchFamily="18" charset="2"/>
              </a:rPr>
              <a:t>s</a:t>
            </a:r>
            <a:r>
              <a:rPr lang="en-US"/>
              <a:t> bonds     and      </a:t>
            </a:r>
            <a:r>
              <a:rPr lang="en-US">
                <a:latin typeface="Symbol" pitchFamily="18" charset="2"/>
              </a:rPr>
              <a:t>p</a:t>
            </a:r>
            <a:r>
              <a:rPr lang="en-US"/>
              <a:t> bonds</a:t>
            </a:r>
          </a:p>
        </p:txBody>
      </p:sp>
      <p:grpSp>
        <p:nvGrpSpPr>
          <p:cNvPr id="96260" name="Group 4"/>
          <p:cNvGrpSpPr>
            <a:grpSpLocks/>
          </p:cNvGrpSpPr>
          <p:nvPr/>
        </p:nvGrpSpPr>
        <p:grpSpPr bwMode="auto">
          <a:xfrm rot="661510">
            <a:off x="2387600" y="1903413"/>
            <a:ext cx="1346200" cy="1449387"/>
            <a:chOff x="2827" y="615"/>
            <a:chExt cx="848" cy="913"/>
          </a:xfrm>
        </p:grpSpPr>
        <p:sp>
          <p:nvSpPr>
            <p:cNvPr id="96261" name="Oval 5"/>
            <p:cNvSpPr>
              <a:spLocks noChangeAspect="1" noChangeArrowheads="1"/>
            </p:cNvSpPr>
            <p:nvPr/>
          </p:nvSpPr>
          <p:spPr bwMode="auto">
            <a:xfrm rot="1018676">
              <a:off x="3309" y="1041"/>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6262" name="Group 6"/>
            <p:cNvGrpSpPr>
              <a:grpSpLocks/>
            </p:cNvGrpSpPr>
            <p:nvPr/>
          </p:nvGrpSpPr>
          <p:grpSpPr bwMode="auto">
            <a:xfrm rot="-44692">
              <a:off x="2827" y="728"/>
              <a:ext cx="848" cy="800"/>
              <a:chOff x="3169" y="3271"/>
              <a:chExt cx="848" cy="800"/>
            </a:xfrm>
          </p:grpSpPr>
          <p:sp>
            <p:nvSpPr>
              <p:cNvPr id="96263" name="Freeform 7"/>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264" name="Freeform 8"/>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265" name="Freeform 9"/>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266" name="Oval 10"/>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6267" name="Oval 11"/>
            <p:cNvSpPr>
              <a:spLocks noChangeArrowheads="1"/>
            </p:cNvSpPr>
            <p:nvPr/>
          </p:nvSpPr>
          <p:spPr bwMode="auto">
            <a:xfrm rot="1018676">
              <a:off x="3324" y="615"/>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6268" name="Oval 12"/>
            <p:cNvSpPr>
              <a:spLocks noChangeArrowheads="1"/>
            </p:cNvSpPr>
            <p:nvPr/>
          </p:nvSpPr>
          <p:spPr bwMode="auto">
            <a:xfrm rot="1018676">
              <a:off x="3144" y="1020"/>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6269" name="Group 13"/>
          <p:cNvGrpSpPr>
            <a:grpSpLocks/>
          </p:cNvGrpSpPr>
          <p:nvPr/>
        </p:nvGrpSpPr>
        <p:grpSpPr bwMode="auto">
          <a:xfrm rot="1489868">
            <a:off x="3124200" y="3149600"/>
            <a:ext cx="1450975" cy="1346200"/>
            <a:chOff x="3568" y="1426"/>
            <a:chExt cx="914" cy="848"/>
          </a:xfrm>
        </p:grpSpPr>
        <p:sp>
          <p:nvSpPr>
            <p:cNvPr id="96270" name="Oval 14"/>
            <p:cNvSpPr>
              <a:spLocks noChangeAspect="1" noChangeArrowheads="1"/>
            </p:cNvSpPr>
            <p:nvPr/>
          </p:nvSpPr>
          <p:spPr bwMode="auto">
            <a:xfrm rot="3791606">
              <a:off x="4050" y="1840"/>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6271" name="Group 15"/>
            <p:cNvGrpSpPr>
              <a:grpSpLocks/>
            </p:cNvGrpSpPr>
            <p:nvPr/>
          </p:nvGrpSpPr>
          <p:grpSpPr bwMode="auto">
            <a:xfrm rot="2728238">
              <a:off x="3544" y="1450"/>
              <a:ext cx="848" cy="800"/>
              <a:chOff x="3169" y="3271"/>
              <a:chExt cx="848" cy="800"/>
            </a:xfrm>
          </p:grpSpPr>
          <p:sp>
            <p:nvSpPr>
              <p:cNvPr id="96272" name="Freeform 16"/>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273" name="Freeform 17"/>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274" name="Freeform 18"/>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275" name="Oval 19"/>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6276" name="Oval 20"/>
            <p:cNvSpPr>
              <a:spLocks noChangeArrowheads="1"/>
            </p:cNvSpPr>
            <p:nvPr/>
          </p:nvSpPr>
          <p:spPr bwMode="auto">
            <a:xfrm rot="3791606">
              <a:off x="4290" y="1587"/>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6277" name="Oval 21"/>
            <p:cNvSpPr>
              <a:spLocks noChangeArrowheads="1"/>
            </p:cNvSpPr>
            <p:nvPr/>
          </p:nvSpPr>
          <p:spPr bwMode="auto">
            <a:xfrm rot="3791606">
              <a:off x="3848" y="1748"/>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6278" name="Group 22"/>
          <p:cNvGrpSpPr>
            <a:grpSpLocks/>
          </p:cNvGrpSpPr>
          <p:nvPr/>
        </p:nvGrpSpPr>
        <p:grpSpPr bwMode="auto">
          <a:xfrm rot="2107338">
            <a:off x="2405063" y="4368800"/>
            <a:ext cx="1633537" cy="1270000"/>
            <a:chOff x="3535" y="2433"/>
            <a:chExt cx="1029" cy="800"/>
          </a:xfrm>
        </p:grpSpPr>
        <p:sp>
          <p:nvSpPr>
            <p:cNvPr id="96279" name="Oval 23"/>
            <p:cNvSpPr>
              <a:spLocks noChangeAspect="1" noChangeArrowheads="1"/>
            </p:cNvSpPr>
            <p:nvPr/>
          </p:nvSpPr>
          <p:spPr bwMode="auto">
            <a:xfrm rot="-732796">
              <a:off x="3974" y="2717"/>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6280" name="Group 24"/>
            <p:cNvGrpSpPr>
              <a:grpSpLocks/>
            </p:cNvGrpSpPr>
            <p:nvPr/>
          </p:nvGrpSpPr>
          <p:grpSpPr bwMode="auto">
            <a:xfrm rot="-1796165">
              <a:off x="3535" y="2433"/>
              <a:ext cx="848" cy="800"/>
              <a:chOff x="3169" y="3271"/>
              <a:chExt cx="848" cy="800"/>
            </a:xfrm>
          </p:grpSpPr>
          <p:sp>
            <p:nvSpPr>
              <p:cNvPr id="96281" name="Freeform 25"/>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282" name="Freeform 26"/>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283" name="Freeform 27"/>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284" name="Oval 28"/>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6285" name="Oval 29"/>
            <p:cNvSpPr>
              <a:spLocks noChangeArrowheads="1"/>
            </p:cNvSpPr>
            <p:nvPr/>
          </p:nvSpPr>
          <p:spPr bwMode="auto">
            <a:xfrm rot="-732796">
              <a:off x="4372" y="2856"/>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6286" name="Oval 30"/>
            <p:cNvSpPr>
              <a:spLocks noChangeArrowheads="1"/>
            </p:cNvSpPr>
            <p:nvPr/>
          </p:nvSpPr>
          <p:spPr bwMode="auto">
            <a:xfrm rot="-732796">
              <a:off x="3856" y="2718"/>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6287" name="Group 31"/>
          <p:cNvGrpSpPr>
            <a:grpSpLocks/>
          </p:cNvGrpSpPr>
          <p:nvPr/>
        </p:nvGrpSpPr>
        <p:grpSpPr bwMode="auto">
          <a:xfrm rot="-485692">
            <a:off x="1066800" y="1968500"/>
            <a:ext cx="1346200" cy="1460500"/>
            <a:chOff x="1871" y="664"/>
            <a:chExt cx="848" cy="920"/>
          </a:xfrm>
        </p:grpSpPr>
        <p:sp>
          <p:nvSpPr>
            <p:cNvPr id="96288" name="Oval 32"/>
            <p:cNvSpPr>
              <a:spLocks noChangeAspect="1" noChangeArrowheads="1"/>
            </p:cNvSpPr>
            <p:nvPr/>
          </p:nvSpPr>
          <p:spPr bwMode="auto">
            <a:xfrm rot="-1493109">
              <a:off x="2289" y="1061"/>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6289" name="Group 33"/>
            <p:cNvGrpSpPr>
              <a:grpSpLocks/>
            </p:cNvGrpSpPr>
            <p:nvPr/>
          </p:nvGrpSpPr>
          <p:grpSpPr bwMode="auto">
            <a:xfrm rot="-2556477">
              <a:off x="1871" y="784"/>
              <a:ext cx="848" cy="800"/>
              <a:chOff x="3169" y="3271"/>
              <a:chExt cx="848" cy="800"/>
            </a:xfrm>
          </p:grpSpPr>
          <p:sp>
            <p:nvSpPr>
              <p:cNvPr id="96290" name="Freeform 34"/>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291" name="Freeform 35"/>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292" name="Freeform 36"/>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293" name="Oval 37"/>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6294" name="Oval 38"/>
            <p:cNvSpPr>
              <a:spLocks noChangeArrowheads="1"/>
            </p:cNvSpPr>
            <p:nvPr/>
          </p:nvSpPr>
          <p:spPr bwMode="auto">
            <a:xfrm rot="-1493109">
              <a:off x="2047" y="664"/>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6295" name="Oval 39"/>
            <p:cNvSpPr>
              <a:spLocks noChangeArrowheads="1"/>
            </p:cNvSpPr>
            <p:nvPr/>
          </p:nvSpPr>
          <p:spPr bwMode="auto">
            <a:xfrm rot="-1493109">
              <a:off x="2193" y="1064"/>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6296" name="Group 40"/>
          <p:cNvGrpSpPr>
            <a:grpSpLocks/>
          </p:cNvGrpSpPr>
          <p:nvPr/>
        </p:nvGrpSpPr>
        <p:grpSpPr bwMode="auto">
          <a:xfrm rot="1090271">
            <a:off x="228600" y="3200400"/>
            <a:ext cx="1560513" cy="1270000"/>
            <a:chOff x="973" y="2460"/>
            <a:chExt cx="983" cy="800"/>
          </a:xfrm>
        </p:grpSpPr>
        <p:sp>
          <p:nvSpPr>
            <p:cNvPr id="96297" name="Oval 41"/>
            <p:cNvSpPr>
              <a:spLocks noChangeAspect="1" noChangeArrowheads="1"/>
            </p:cNvSpPr>
            <p:nvPr/>
          </p:nvSpPr>
          <p:spPr bwMode="auto">
            <a:xfrm rot="562953">
              <a:off x="1580" y="2763"/>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6298" name="Group 42"/>
            <p:cNvGrpSpPr>
              <a:grpSpLocks/>
            </p:cNvGrpSpPr>
            <p:nvPr/>
          </p:nvGrpSpPr>
          <p:grpSpPr bwMode="auto">
            <a:xfrm rot="-500415">
              <a:off x="1108" y="2460"/>
              <a:ext cx="848" cy="800"/>
              <a:chOff x="3169" y="3271"/>
              <a:chExt cx="848" cy="800"/>
            </a:xfrm>
          </p:grpSpPr>
          <p:sp>
            <p:nvSpPr>
              <p:cNvPr id="96299" name="Freeform 43"/>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300" name="Freeform 44"/>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301" name="Freeform 45"/>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302" name="Oval 46"/>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6303" name="Oval 47"/>
            <p:cNvSpPr>
              <a:spLocks noChangeArrowheads="1"/>
            </p:cNvSpPr>
            <p:nvPr/>
          </p:nvSpPr>
          <p:spPr bwMode="auto">
            <a:xfrm rot="562953">
              <a:off x="973" y="2866"/>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6304" name="Oval 48"/>
            <p:cNvSpPr>
              <a:spLocks noChangeArrowheads="1"/>
            </p:cNvSpPr>
            <p:nvPr/>
          </p:nvSpPr>
          <p:spPr bwMode="auto">
            <a:xfrm rot="562953">
              <a:off x="1426" y="2750"/>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6305" name="Group 49"/>
          <p:cNvGrpSpPr>
            <a:grpSpLocks/>
          </p:cNvGrpSpPr>
          <p:nvPr/>
        </p:nvGrpSpPr>
        <p:grpSpPr bwMode="auto">
          <a:xfrm rot="197529">
            <a:off x="1092200" y="4281488"/>
            <a:ext cx="1270000" cy="1433512"/>
            <a:chOff x="1760" y="3141"/>
            <a:chExt cx="800" cy="903"/>
          </a:xfrm>
        </p:grpSpPr>
        <p:sp>
          <p:nvSpPr>
            <p:cNvPr id="96306" name="Oval 50"/>
            <p:cNvSpPr>
              <a:spLocks noChangeAspect="1" noChangeArrowheads="1"/>
            </p:cNvSpPr>
            <p:nvPr/>
          </p:nvSpPr>
          <p:spPr bwMode="auto">
            <a:xfrm rot="-1932655">
              <a:off x="2141" y="3442"/>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6307" name="Group 51"/>
            <p:cNvGrpSpPr>
              <a:grpSpLocks/>
            </p:cNvGrpSpPr>
            <p:nvPr/>
          </p:nvGrpSpPr>
          <p:grpSpPr bwMode="auto">
            <a:xfrm rot="-2996024">
              <a:off x="1736" y="3165"/>
              <a:ext cx="848" cy="800"/>
              <a:chOff x="3169" y="3271"/>
              <a:chExt cx="848" cy="800"/>
            </a:xfrm>
          </p:grpSpPr>
          <p:sp>
            <p:nvSpPr>
              <p:cNvPr id="96308" name="Freeform 52"/>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309" name="Freeform 53"/>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310" name="Freeform 54"/>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6311" name="Oval 55"/>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6312" name="Oval 56"/>
            <p:cNvSpPr>
              <a:spLocks noChangeArrowheads="1"/>
            </p:cNvSpPr>
            <p:nvPr/>
          </p:nvSpPr>
          <p:spPr bwMode="auto">
            <a:xfrm rot="-1932655">
              <a:off x="1786" y="3852"/>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6313" name="Oval 57"/>
            <p:cNvSpPr>
              <a:spLocks noChangeArrowheads="1"/>
            </p:cNvSpPr>
            <p:nvPr/>
          </p:nvSpPr>
          <p:spPr bwMode="auto">
            <a:xfrm rot="-1932655">
              <a:off x="2058" y="3443"/>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sp>
        <p:nvSpPr>
          <p:cNvPr id="96314" name="Rectangle 58"/>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329</a:t>
            </a:r>
          </a:p>
        </p:txBody>
      </p:sp>
      <p:sp>
        <p:nvSpPr>
          <p:cNvPr id="96315" name="AutoShape 59"/>
          <p:cNvSpPr>
            <a:spLocks noChangeArrowheads="1"/>
          </p:cNvSpPr>
          <p:nvPr/>
        </p:nvSpPr>
        <p:spPr bwMode="auto">
          <a:xfrm>
            <a:off x="1143000" y="2743200"/>
            <a:ext cx="2590800" cy="2239963"/>
          </a:xfrm>
          <a:prstGeom prst="hexagon">
            <a:avLst>
              <a:gd name="adj" fmla="val 28916"/>
              <a:gd name="vf" fmla="val 115470"/>
            </a:avLst>
          </a:prstGeom>
          <a:noFill/>
          <a:ln w="38100">
            <a:solidFill>
              <a:schemeClr val="tx1"/>
            </a:solidFill>
            <a:prstDash val="dash"/>
            <a:miter lim="800000"/>
            <a:headEnd/>
            <a:tailEnd/>
          </a:ln>
          <a:effectLst/>
        </p:spPr>
        <p:txBody>
          <a:bodyPr wrap="none" anchor="ctr"/>
          <a:lstStyle/>
          <a:p>
            <a:endParaRPr lang="en-US"/>
          </a:p>
        </p:txBody>
      </p:sp>
      <p:sp>
        <p:nvSpPr>
          <p:cNvPr id="96316" name="Freeform 60"/>
          <p:cNvSpPr>
            <a:spLocks/>
          </p:cNvSpPr>
          <p:nvPr/>
        </p:nvSpPr>
        <p:spPr bwMode="auto">
          <a:xfrm rot="-5400000">
            <a:off x="6731000" y="2565400"/>
            <a:ext cx="1597025" cy="428625"/>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gradFill rotWithShape="1">
            <a:gsLst>
              <a:gs pos="0">
                <a:srgbClr val="FF0000">
                  <a:alpha val="52000"/>
                </a:srgbClr>
              </a:gs>
              <a:gs pos="100000">
                <a:srgbClr val="FF6D6D"/>
              </a:gs>
            </a:gsLst>
            <a:lin ang="2700000" scaled="1"/>
          </a:gradFill>
          <a:ln w="9525">
            <a:noFill/>
            <a:round/>
            <a:headEnd/>
            <a:tailEnd/>
          </a:ln>
          <a:effectLst/>
        </p:spPr>
        <p:txBody>
          <a:bodyPr/>
          <a:lstStyle/>
          <a:p>
            <a:endParaRPr lang="en-US"/>
          </a:p>
        </p:txBody>
      </p:sp>
      <p:sp>
        <p:nvSpPr>
          <p:cNvPr id="96317" name="Freeform 61"/>
          <p:cNvSpPr>
            <a:spLocks/>
          </p:cNvSpPr>
          <p:nvPr/>
        </p:nvSpPr>
        <p:spPr bwMode="auto">
          <a:xfrm rot="-5400000">
            <a:off x="7340600" y="3632200"/>
            <a:ext cx="1597025" cy="428625"/>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gradFill rotWithShape="1">
            <a:gsLst>
              <a:gs pos="0">
                <a:srgbClr val="FF0000">
                  <a:alpha val="52000"/>
                </a:srgbClr>
              </a:gs>
              <a:gs pos="100000">
                <a:srgbClr val="FF6D6D"/>
              </a:gs>
            </a:gsLst>
            <a:lin ang="2700000" scaled="1"/>
          </a:gradFill>
          <a:ln w="9525">
            <a:noFill/>
            <a:round/>
            <a:headEnd/>
            <a:tailEnd/>
          </a:ln>
          <a:effectLst/>
        </p:spPr>
        <p:txBody>
          <a:bodyPr/>
          <a:lstStyle/>
          <a:p>
            <a:endParaRPr lang="en-US"/>
          </a:p>
        </p:txBody>
      </p:sp>
      <p:sp>
        <p:nvSpPr>
          <p:cNvPr id="96318" name="Freeform 62"/>
          <p:cNvSpPr>
            <a:spLocks/>
          </p:cNvSpPr>
          <p:nvPr/>
        </p:nvSpPr>
        <p:spPr bwMode="auto">
          <a:xfrm rot="-5400000">
            <a:off x="4749800" y="3632200"/>
            <a:ext cx="1597025" cy="428625"/>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gradFill rotWithShape="1">
            <a:gsLst>
              <a:gs pos="0">
                <a:srgbClr val="FF0000">
                  <a:alpha val="52000"/>
                </a:srgbClr>
              </a:gs>
              <a:gs pos="100000">
                <a:srgbClr val="FF6D6D"/>
              </a:gs>
            </a:gsLst>
            <a:lin ang="2700000" scaled="1"/>
          </a:gradFill>
          <a:ln w="9525">
            <a:noFill/>
            <a:round/>
            <a:headEnd/>
            <a:tailEnd/>
          </a:ln>
          <a:effectLst/>
        </p:spPr>
        <p:txBody>
          <a:bodyPr/>
          <a:lstStyle/>
          <a:p>
            <a:endParaRPr lang="en-US"/>
          </a:p>
        </p:txBody>
      </p:sp>
      <p:sp>
        <p:nvSpPr>
          <p:cNvPr id="96319" name="AutoShape 63"/>
          <p:cNvSpPr>
            <a:spLocks noChangeArrowheads="1"/>
          </p:cNvSpPr>
          <p:nvPr/>
        </p:nvSpPr>
        <p:spPr bwMode="auto">
          <a:xfrm>
            <a:off x="5562600" y="2743200"/>
            <a:ext cx="2590800" cy="2239963"/>
          </a:xfrm>
          <a:prstGeom prst="hexagon">
            <a:avLst>
              <a:gd name="adj" fmla="val 28916"/>
              <a:gd name="vf" fmla="val 115470"/>
            </a:avLst>
          </a:prstGeom>
          <a:solidFill>
            <a:srgbClr val="800080">
              <a:alpha val="59000"/>
            </a:srgbClr>
          </a:solidFill>
          <a:ln w="38100">
            <a:solidFill>
              <a:schemeClr val="tx1"/>
            </a:solidFill>
            <a:prstDash val="dash"/>
            <a:miter lim="800000"/>
            <a:headEnd/>
            <a:tailEnd/>
          </a:ln>
          <a:effectLst/>
        </p:spPr>
        <p:txBody>
          <a:bodyPr wrap="none" anchor="ctr"/>
          <a:lstStyle/>
          <a:p>
            <a:endParaRPr lang="en-US"/>
          </a:p>
        </p:txBody>
      </p:sp>
      <p:sp>
        <p:nvSpPr>
          <p:cNvPr id="96320" name="Freeform 64"/>
          <p:cNvSpPr>
            <a:spLocks/>
          </p:cNvSpPr>
          <p:nvPr/>
        </p:nvSpPr>
        <p:spPr bwMode="auto">
          <a:xfrm rot="-5400000">
            <a:off x="5359400" y="4699000"/>
            <a:ext cx="1597025" cy="428625"/>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gradFill rotWithShape="1">
            <a:gsLst>
              <a:gs pos="0">
                <a:srgbClr val="FF0000">
                  <a:alpha val="52000"/>
                </a:srgbClr>
              </a:gs>
              <a:gs pos="100000">
                <a:srgbClr val="FF6D6D"/>
              </a:gs>
            </a:gsLst>
            <a:lin ang="2700000" scaled="1"/>
          </a:gradFill>
          <a:ln w="9525">
            <a:noFill/>
            <a:round/>
            <a:headEnd/>
            <a:tailEnd/>
          </a:ln>
          <a:effectLst/>
        </p:spPr>
        <p:txBody>
          <a:bodyPr/>
          <a:lstStyle/>
          <a:p>
            <a:endParaRPr lang="en-US"/>
          </a:p>
        </p:txBody>
      </p:sp>
      <p:sp>
        <p:nvSpPr>
          <p:cNvPr id="96321" name="Freeform 65"/>
          <p:cNvSpPr>
            <a:spLocks/>
          </p:cNvSpPr>
          <p:nvPr/>
        </p:nvSpPr>
        <p:spPr bwMode="auto">
          <a:xfrm rot="-5400000">
            <a:off x="6731000" y="4622800"/>
            <a:ext cx="1597025" cy="428625"/>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gradFill rotWithShape="1">
            <a:gsLst>
              <a:gs pos="0">
                <a:srgbClr val="FF0000">
                  <a:alpha val="52000"/>
                </a:srgbClr>
              </a:gs>
              <a:gs pos="100000">
                <a:srgbClr val="FF6D6D"/>
              </a:gs>
            </a:gsLst>
            <a:lin ang="2700000" scaled="1"/>
          </a:gradFill>
          <a:ln w="9525">
            <a:no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atin typeface="Symbol" pitchFamily="18" charset="2"/>
              </a:rPr>
              <a:t>s</a:t>
            </a:r>
            <a:r>
              <a:rPr lang="en-US"/>
              <a:t> bonds</a:t>
            </a:r>
          </a:p>
        </p:txBody>
      </p:sp>
      <p:grpSp>
        <p:nvGrpSpPr>
          <p:cNvPr id="97283" name="Group 3"/>
          <p:cNvGrpSpPr>
            <a:grpSpLocks/>
          </p:cNvGrpSpPr>
          <p:nvPr/>
        </p:nvGrpSpPr>
        <p:grpSpPr bwMode="auto">
          <a:xfrm rot="263346">
            <a:off x="4445000" y="1447800"/>
            <a:ext cx="1346200" cy="1449388"/>
            <a:chOff x="2827" y="615"/>
            <a:chExt cx="848" cy="913"/>
          </a:xfrm>
        </p:grpSpPr>
        <p:sp>
          <p:nvSpPr>
            <p:cNvPr id="97284" name="Oval 4"/>
            <p:cNvSpPr>
              <a:spLocks noChangeAspect="1" noChangeArrowheads="1"/>
            </p:cNvSpPr>
            <p:nvPr/>
          </p:nvSpPr>
          <p:spPr bwMode="auto">
            <a:xfrm rot="1018676">
              <a:off x="3309" y="1041"/>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7285" name="Group 5"/>
            <p:cNvGrpSpPr>
              <a:grpSpLocks/>
            </p:cNvGrpSpPr>
            <p:nvPr/>
          </p:nvGrpSpPr>
          <p:grpSpPr bwMode="auto">
            <a:xfrm rot="-44692">
              <a:off x="2827" y="728"/>
              <a:ext cx="848" cy="800"/>
              <a:chOff x="3169" y="3271"/>
              <a:chExt cx="848" cy="800"/>
            </a:xfrm>
          </p:grpSpPr>
          <p:sp>
            <p:nvSpPr>
              <p:cNvPr id="97286" name="Freeform 6"/>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287" name="Freeform 7"/>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288" name="Freeform 8"/>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289" name="Oval 9"/>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7290" name="Oval 10"/>
            <p:cNvSpPr>
              <a:spLocks noChangeArrowheads="1"/>
            </p:cNvSpPr>
            <p:nvPr/>
          </p:nvSpPr>
          <p:spPr bwMode="auto">
            <a:xfrm rot="1018676">
              <a:off x="3324" y="615"/>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7291" name="Oval 11"/>
            <p:cNvSpPr>
              <a:spLocks noChangeArrowheads="1"/>
            </p:cNvSpPr>
            <p:nvPr/>
          </p:nvSpPr>
          <p:spPr bwMode="auto">
            <a:xfrm rot="1018676">
              <a:off x="3144" y="1020"/>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7292" name="Group 12"/>
          <p:cNvGrpSpPr>
            <a:grpSpLocks/>
          </p:cNvGrpSpPr>
          <p:nvPr/>
        </p:nvGrpSpPr>
        <p:grpSpPr bwMode="auto">
          <a:xfrm>
            <a:off x="5407025" y="2540000"/>
            <a:ext cx="1450975" cy="1346200"/>
            <a:chOff x="3568" y="1426"/>
            <a:chExt cx="914" cy="848"/>
          </a:xfrm>
        </p:grpSpPr>
        <p:sp>
          <p:nvSpPr>
            <p:cNvPr id="97293" name="Oval 13"/>
            <p:cNvSpPr>
              <a:spLocks noChangeAspect="1" noChangeArrowheads="1"/>
            </p:cNvSpPr>
            <p:nvPr/>
          </p:nvSpPr>
          <p:spPr bwMode="auto">
            <a:xfrm rot="3791606">
              <a:off x="4050" y="1840"/>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7294" name="Group 14"/>
            <p:cNvGrpSpPr>
              <a:grpSpLocks/>
            </p:cNvGrpSpPr>
            <p:nvPr/>
          </p:nvGrpSpPr>
          <p:grpSpPr bwMode="auto">
            <a:xfrm rot="2728238">
              <a:off x="3544" y="1450"/>
              <a:ext cx="848" cy="800"/>
              <a:chOff x="3169" y="3271"/>
              <a:chExt cx="848" cy="800"/>
            </a:xfrm>
          </p:grpSpPr>
          <p:sp>
            <p:nvSpPr>
              <p:cNvPr id="97295" name="Freeform 15"/>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296" name="Freeform 16"/>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297" name="Freeform 17"/>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298" name="Oval 18"/>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7299" name="Oval 19"/>
            <p:cNvSpPr>
              <a:spLocks noChangeArrowheads="1"/>
            </p:cNvSpPr>
            <p:nvPr/>
          </p:nvSpPr>
          <p:spPr bwMode="auto">
            <a:xfrm rot="3791606">
              <a:off x="4290" y="1587"/>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7300" name="Oval 20"/>
            <p:cNvSpPr>
              <a:spLocks noChangeArrowheads="1"/>
            </p:cNvSpPr>
            <p:nvPr/>
          </p:nvSpPr>
          <p:spPr bwMode="auto">
            <a:xfrm rot="3791606">
              <a:off x="3848" y="1748"/>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7301" name="Group 21"/>
          <p:cNvGrpSpPr>
            <a:grpSpLocks/>
          </p:cNvGrpSpPr>
          <p:nvPr/>
        </p:nvGrpSpPr>
        <p:grpSpPr bwMode="auto">
          <a:xfrm>
            <a:off x="5300663" y="3835400"/>
            <a:ext cx="1633537" cy="1270000"/>
            <a:chOff x="3535" y="2433"/>
            <a:chExt cx="1029" cy="800"/>
          </a:xfrm>
        </p:grpSpPr>
        <p:sp>
          <p:nvSpPr>
            <p:cNvPr id="97302" name="Oval 22"/>
            <p:cNvSpPr>
              <a:spLocks noChangeAspect="1" noChangeArrowheads="1"/>
            </p:cNvSpPr>
            <p:nvPr/>
          </p:nvSpPr>
          <p:spPr bwMode="auto">
            <a:xfrm rot="-732796">
              <a:off x="3974" y="2717"/>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7303" name="Group 23"/>
            <p:cNvGrpSpPr>
              <a:grpSpLocks/>
            </p:cNvGrpSpPr>
            <p:nvPr/>
          </p:nvGrpSpPr>
          <p:grpSpPr bwMode="auto">
            <a:xfrm rot="-1796165">
              <a:off x="3535" y="2433"/>
              <a:ext cx="848" cy="800"/>
              <a:chOff x="3169" y="3271"/>
              <a:chExt cx="848" cy="800"/>
            </a:xfrm>
          </p:grpSpPr>
          <p:sp>
            <p:nvSpPr>
              <p:cNvPr id="97304" name="Freeform 24"/>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05" name="Freeform 25"/>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06" name="Freeform 26"/>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07" name="Oval 27"/>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7308" name="Oval 28"/>
            <p:cNvSpPr>
              <a:spLocks noChangeArrowheads="1"/>
            </p:cNvSpPr>
            <p:nvPr/>
          </p:nvSpPr>
          <p:spPr bwMode="auto">
            <a:xfrm rot="-732796">
              <a:off x="4372" y="2856"/>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7309" name="Oval 29"/>
            <p:cNvSpPr>
              <a:spLocks noChangeArrowheads="1"/>
            </p:cNvSpPr>
            <p:nvPr/>
          </p:nvSpPr>
          <p:spPr bwMode="auto">
            <a:xfrm rot="-732796">
              <a:off x="3856" y="2718"/>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7310" name="Group 30"/>
          <p:cNvGrpSpPr>
            <a:grpSpLocks/>
          </p:cNvGrpSpPr>
          <p:nvPr/>
        </p:nvGrpSpPr>
        <p:grpSpPr bwMode="auto">
          <a:xfrm>
            <a:off x="4419600" y="4768850"/>
            <a:ext cx="1346200" cy="1479550"/>
            <a:chOff x="2813" y="3149"/>
            <a:chExt cx="848" cy="932"/>
          </a:xfrm>
        </p:grpSpPr>
        <p:sp>
          <p:nvSpPr>
            <p:cNvPr id="97311" name="Oval 31"/>
            <p:cNvSpPr>
              <a:spLocks noChangeAspect="1" noChangeArrowheads="1"/>
            </p:cNvSpPr>
            <p:nvPr/>
          </p:nvSpPr>
          <p:spPr bwMode="auto">
            <a:xfrm rot="1868864">
              <a:off x="3309" y="3483"/>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7312" name="Group 32"/>
            <p:cNvGrpSpPr>
              <a:grpSpLocks/>
            </p:cNvGrpSpPr>
            <p:nvPr/>
          </p:nvGrpSpPr>
          <p:grpSpPr bwMode="auto">
            <a:xfrm rot="805496">
              <a:off x="2813" y="3149"/>
              <a:ext cx="848" cy="800"/>
              <a:chOff x="3169" y="3271"/>
              <a:chExt cx="848" cy="800"/>
            </a:xfrm>
          </p:grpSpPr>
          <p:sp>
            <p:nvSpPr>
              <p:cNvPr id="97313" name="Freeform 33"/>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14" name="Freeform 34"/>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15" name="Freeform 35"/>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16" name="Oval 36"/>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7317" name="Oval 37"/>
            <p:cNvSpPr>
              <a:spLocks noChangeArrowheads="1"/>
            </p:cNvSpPr>
            <p:nvPr/>
          </p:nvSpPr>
          <p:spPr bwMode="auto">
            <a:xfrm rot="1868864">
              <a:off x="3429" y="3889"/>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7318" name="Oval 38"/>
            <p:cNvSpPr>
              <a:spLocks noChangeArrowheads="1"/>
            </p:cNvSpPr>
            <p:nvPr/>
          </p:nvSpPr>
          <p:spPr bwMode="auto">
            <a:xfrm rot="1868864">
              <a:off x="3126" y="3444"/>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7319" name="Group 39"/>
          <p:cNvGrpSpPr>
            <a:grpSpLocks/>
          </p:cNvGrpSpPr>
          <p:nvPr/>
        </p:nvGrpSpPr>
        <p:grpSpPr bwMode="auto">
          <a:xfrm>
            <a:off x="3073400" y="1447800"/>
            <a:ext cx="1346200" cy="1460500"/>
            <a:chOff x="1871" y="664"/>
            <a:chExt cx="848" cy="920"/>
          </a:xfrm>
        </p:grpSpPr>
        <p:sp>
          <p:nvSpPr>
            <p:cNvPr id="97320" name="Oval 40"/>
            <p:cNvSpPr>
              <a:spLocks noChangeAspect="1" noChangeArrowheads="1"/>
            </p:cNvSpPr>
            <p:nvPr/>
          </p:nvSpPr>
          <p:spPr bwMode="auto">
            <a:xfrm rot="-1493109">
              <a:off x="2289" y="1061"/>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7321" name="Group 41"/>
            <p:cNvGrpSpPr>
              <a:grpSpLocks/>
            </p:cNvGrpSpPr>
            <p:nvPr/>
          </p:nvGrpSpPr>
          <p:grpSpPr bwMode="auto">
            <a:xfrm rot="-2556477">
              <a:off x="1871" y="784"/>
              <a:ext cx="848" cy="800"/>
              <a:chOff x="3169" y="3271"/>
              <a:chExt cx="848" cy="800"/>
            </a:xfrm>
          </p:grpSpPr>
          <p:sp>
            <p:nvSpPr>
              <p:cNvPr id="97322" name="Freeform 42"/>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23" name="Freeform 43"/>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24" name="Freeform 44"/>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25" name="Oval 45"/>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7326" name="Oval 46"/>
            <p:cNvSpPr>
              <a:spLocks noChangeArrowheads="1"/>
            </p:cNvSpPr>
            <p:nvPr/>
          </p:nvSpPr>
          <p:spPr bwMode="auto">
            <a:xfrm rot="-1493109">
              <a:off x="2047" y="664"/>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7327" name="Oval 47"/>
            <p:cNvSpPr>
              <a:spLocks noChangeArrowheads="1"/>
            </p:cNvSpPr>
            <p:nvPr/>
          </p:nvSpPr>
          <p:spPr bwMode="auto">
            <a:xfrm rot="-1493109">
              <a:off x="2193" y="1064"/>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7328" name="Group 48"/>
          <p:cNvGrpSpPr>
            <a:grpSpLocks/>
          </p:cNvGrpSpPr>
          <p:nvPr/>
        </p:nvGrpSpPr>
        <p:grpSpPr bwMode="auto">
          <a:xfrm>
            <a:off x="2057400" y="2540000"/>
            <a:ext cx="1477963" cy="1270000"/>
            <a:chOff x="1034" y="1416"/>
            <a:chExt cx="931" cy="800"/>
          </a:xfrm>
        </p:grpSpPr>
        <p:sp>
          <p:nvSpPr>
            <p:cNvPr id="97329" name="Oval 49"/>
            <p:cNvSpPr>
              <a:spLocks noChangeAspect="1" noChangeArrowheads="1"/>
            </p:cNvSpPr>
            <p:nvPr/>
          </p:nvSpPr>
          <p:spPr bwMode="auto">
            <a:xfrm rot="3097475">
              <a:off x="1623" y="1785"/>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7330" name="Group 50"/>
            <p:cNvGrpSpPr>
              <a:grpSpLocks/>
            </p:cNvGrpSpPr>
            <p:nvPr/>
          </p:nvGrpSpPr>
          <p:grpSpPr bwMode="auto">
            <a:xfrm rot="2034107">
              <a:off x="1117" y="1416"/>
              <a:ext cx="848" cy="800"/>
              <a:chOff x="3169" y="3271"/>
              <a:chExt cx="848" cy="800"/>
            </a:xfrm>
          </p:grpSpPr>
          <p:sp>
            <p:nvSpPr>
              <p:cNvPr id="97331" name="Freeform 51"/>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32" name="Freeform 52"/>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33" name="Freeform 53"/>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34" name="Oval 54"/>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7335" name="Oval 55"/>
            <p:cNvSpPr>
              <a:spLocks noChangeArrowheads="1"/>
            </p:cNvSpPr>
            <p:nvPr/>
          </p:nvSpPr>
          <p:spPr bwMode="auto">
            <a:xfrm rot="3097475">
              <a:off x="1034" y="1484"/>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7336" name="Oval 56"/>
            <p:cNvSpPr>
              <a:spLocks noChangeArrowheads="1"/>
            </p:cNvSpPr>
            <p:nvPr/>
          </p:nvSpPr>
          <p:spPr bwMode="auto">
            <a:xfrm rot="3097475">
              <a:off x="1425" y="1713"/>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7337" name="Group 57"/>
          <p:cNvGrpSpPr>
            <a:grpSpLocks/>
          </p:cNvGrpSpPr>
          <p:nvPr/>
        </p:nvGrpSpPr>
        <p:grpSpPr bwMode="auto">
          <a:xfrm>
            <a:off x="1944688" y="3911600"/>
            <a:ext cx="1560512" cy="1270000"/>
            <a:chOff x="973" y="2460"/>
            <a:chExt cx="983" cy="800"/>
          </a:xfrm>
        </p:grpSpPr>
        <p:sp>
          <p:nvSpPr>
            <p:cNvPr id="97338" name="Oval 58"/>
            <p:cNvSpPr>
              <a:spLocks noChangeAspect="1" noChangeArrowheads="1"/>
            </p:cNvSpPr>
            <p:nvPr/>
          </p:nvSpPr>
          <p:spPr bwMode="auto">
            <a:xfrm rot="562953">
              <a:off x="1580" y="2763"/>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7339" name="Group 59"/>
            <p:cNvGrpSpPr>
              <a:grpSpLocks/>
            </p:cNvGrpSpPr>
            <p:nvPr/>
          </p:nvGrpSpPr>
          <p:grpSpPr bwMode="auto">
            <a:xfrm rot="-500415">
              <a:off x="1108" y="2460"/>
              <a:ext cx="848" cy="800"/>
              <a:chOff x="3169" y="3271"/>
              <a:chExt cx="848" cy="800"/>
            </a:xfrm>
          </p:grpSpPr>
          <p:sp>
            <p:nvSpPr>
              <p:cNvPr id="97340" name="Freeform 60"/>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41" name="Freeform 61"/>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42" name="Freeform 62"/>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43" name="Oval 63"/>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7344" name="Oval 64"/>
            <p:cNvSpPr>
              <a:spLocks noChangeArrowheads="1"/>
            </p:cNvSpPr>
            <p:nvPr/>
          </p:nvSpPr>
          <p:spPr bwMode="auto">
            <a:xfrm rot="562953">
              <a:off x="973" y="2866"/>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7345" name="Oval 65"/>
            <p:cNvSpPr>
              <a:spLocks noChangeArrowheads="1"/>
            </p:cNvSpPr>
            <p:nvPr/>
          </p:nvSpPr>
          <p:spPr bwMode="auto">
            <a:xfrm rot="562953">
              <a:off x="1426" y="2750"/>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7346" name="Group 66"/>
          <p:cNvGrpSpPr>
            <a:grpSpLocks/>
          </p:cNvGrpSpPr>
          <p:nvPr/>
        </p:nvGrpSpPr>
        <p:grpSpPr bwMode="auto">
          <a:xfrm>
            <a:off x="3073400" y="4814888"/>
            <a:ext cx="1270000" cy="1433512"/>
            <a:chOff x="1760" y="3141"/>
            <a:chExt cx="800" cy="903"/>
          </a:xfrm>
        </p:grpSpPr>
        <p:sp>
          <p:nvSpPr>
            <p:cNvPr id="97347" name="Oval 67"/>
            <p:cNvSpPr>
              <a:spLocks noChangeAspect="1" noChangeArrowheads="1"/>
            </p:cNvSpPr>
            <p:nvPr/>
          </p:nvSpPr>
          <p:spPr bwMode="auto">
            <a:xfrm rot="-1932655">
              <a:off x="2141" y="3442"/>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7348" name="Group 68"/>
            <p:cNvGrpSpPr>
              <a:grpSpLocks/>
            </p:cNvGrpSpPr>
            <p:nvPr/>
          </p:nvGrpSpPr>
          <p:grpSpPr bwMode="auto">
            <a:xfrm rot="-2996024">
              <a:off x="1736" y="3165"/>
              <a:ext cx="848" cy="800"/>
              <a:chOff x="3169" y="3271"/>
              <a:chExt cx="848" cy="800"/>
            </a:xfrm>
          </p:grpSpPr>
          <p:sp>
            <p:nvSpPr>
              <p:cNvPr id="97349" name="Freeform 69"/>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50" name="Freeform 70"/>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51" name="Freeform 71"/>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7352" name="Oval 72"/>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7353" name="Oval 73"/>
            <p:cNvSpPr>
              <a:spLocks noChangeArrowheads="1"/>
            </p:cNvSpPr>
            <p:nvPr/>
          </p:nvSpPr>
          <p:spPr bwMode="auto">
            <a:xfrm rot="-1932655">
              <a:off x="1786" y="3852"/>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7354" name="Oval 74"/>
            <p:cNvSpPr>
              <a:spLocks noChangeArrowheads="1"/>
            </p:cNvSpPr>
            <p:nvPr/>
          </p:nvSpPr>
          <p:spPr bwMode="auto">
            <a:xfrm rot="-1932655">
              <a:off x="2058" y="3443"/>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sp>
        <p:nvSpPr>
          <p:cNvPr id="97355" name="AutoShape 75"/>
          <p:cNvSpPr>
            <a:spLocks noChangeArrowheads="1"/>
          </p:cNvSpPr>
          <p:nvPr/>
        </p:nvSpPr>
        <p:spPr bwMode="auto">
          <a:xfrm>
            <a:off x="2895600" y="2311400"/>
            <a:ext cx="3124200" cy="3124200"/>
          </a:xfrm>
          <a:prstGeom prst="octagon">
            <a:avLst>
              <a:gd name="adj" fmla="val 29287"/>
            </a:avLst>
          </a:prstGeom>
          <a:noFill/>
          <a:ln w="50800">
            <a:solidFill>
              <a:schemeClr val="tx1"/>
            </a:solidFill>
            <a:prstDash val="dash"/>
            <a:miter lim="800000"/>
            <a:headEnd/>
            <a:tailEnd/>
          </a:ln>
          <a:effectLst/>
        </p:spPr>
        <p:txBody>
          <a:bodyPr wrap="none" anchor="ctr"/>
          <a:lstStyle/>
          <a:p>
            <a:endParaRPr lang="en-US"/>
          </a:p>
        </p:txBody>
      </p:sp>
      <p:sp>
        <p:nvSpPr>
          <p:cNvPr id="97356" name="Rectangle 76"/>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329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7283"/>
                                        </p:tgtEl>
                                        <p:attrNameLst>
                                          <p:attrName>style.visibility</p:attrName>
                                        </p:attrNameLst>
                                      </p:cBhvr>
                                      <p:to>
                                        <p:strVal val="visible"/>
                                      </p:to>
                                    </p:set>
                                    <p:anim calcmode="lin" valueType="num">
                                      <p:cBhvr additive="base">
                                        <p:cTn id="7" dur="500" fill="hold"/>
                                        <p:tgtEl>
                                          <p:spTgt spid="97283"/>
                                        </p:tgtEl>
                                        <p:attrNameLst>
                                          <p:attrName>ppt_x</p:attrName>
                                        </p:attrNameLst>
                                      </p:cBhvr>
                                      <p:tavLst>
                                        <p:tav tm="0">
                                          <p:val>
                                            <p:strVal val="#ppt_x"/>
                                          </p:val>
                                        </p:tav>
                                        <p:tav tm="100000">
                                          <p:val>
                                            <p:strVal val="#ppt_x"/>
                                          </p:val>
                                        </p:tav>
                                      </p:tavLst>
                                    </p:anim>
                                    <p:anim calcmode="lin" valueType="num">
                                      <p:cBhvr additive="base">
                                        <p:cTn id="8" dur="500" fill="hold"/>
                                        <p:tgtEl>
                                          <p:spTgt spid="9728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7337"/>
                                        </p:tgtEl>
                                        <p:attrNameLst>
                                          <p:attrName>style.visibility</p:attrName>
                                        </p:attrNameLst>
                                      </p:cBhvr>
                                      <p:to>
                                        <p:strVal val="visible"/>
                                      </p:to>
                                    </p:set>
                                    <p:anim calcmode="lin" valueType="num">
                                      <p:cBhvr additive="base">
                                        <p:cTn id="13" dur="500" fill="hold"/>
                                        <p:tgtEl>
                                          <p:spTgt spid="97337"/>
                                        </p:tgtEl>
                                        <p:attrNameLst>
                                          <p:attrName>ppt_x</p:attrName>
                                        </p:attrNameLst>
                                      </p:cBhvr>
                                      <p:tavLst>
                                        <p:tav tm="0">
                                          <p:val>
                                            <p:strVal val="0-#ppt_w/2"/>
                                          </p:val>
                                        </p:tav>
                                        <p:tav tm="100000">
                                          <p:val>
                                            <p:strVal val="#ppt_x"/>
                                          </p:val>
                                        </p:tav>
                                      </p:tavLst>
                                    </p:anim>
                                    <p:anim calcmode="lin" valueType="num">
                                      <p:cBhvr additive="base">
                                        <p:cTn id="14" dur="500" fill="hold"/>
                                        <p:tgtEl>
                                          <p:spTgt spid="97337"/>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97319"/>
                                        </p:tgtEl>
                                        <p:attrNameLst>
                                          <p:attrName>style.visibility</p:attrName>
                                        </p:attrNameLst>
                                      </p:cBhvr>
                                      <p:to>
                                        <p:strVal val="visible"/>
                                      </p:to>
                                    </p:set>
                                    <p:anim calcmode="lin" valueType="num">
                                      <p:cBhvr additive="base">
                                        <p:cTn id="17" dur="500" fill="hold"/>
                                        <p:tgtEl>
                                          <p:spTgt spid="97319"/>
                                        </p:tgtEl>
                                        <p:attrNameLst>
                                          <p:attrName>ppt_x</p:attrName>
                                        </p:attrNameLst>
                                      </p:cBhvr>
                                      <p:tavLst>
                                        <p:tav tm="0">
                                          <p:val>
                                            <p:strVal val="1+#ppt_w/2"/>
                                          </p:val>
                                        </p:tav>
                                        <p:tav tm="100000">
                                          <p:val>
                                            <p:strVal val="#ppt_x"/>
                                          </p:val>
                                        </p:tav>
                                      </p:tavLst>
                                    </p:anim>
                                    <p:anim calcmode="lin" valueType="num">
                                      <p:cBhvr additive="base">
                                        <p:cTn id="18" dur="500" fill="hold"/>
                                        <p:tgtEl>
                                          <p:spTgt spid="97319"/>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7301"/>
                                        </p:tgtEl>
                                        <p:attrNameLst>
                                          <p:attrName>style.visibility</p:attrName>
                                        </p:attrNameLst>
                                      </p:cBhvr>
                                      <p:to>
                                        <p:strVal val="visible"/>
                                      </p:to>
                                    </p:set>
                                    <p:anim calcmode="lin" valueType="num">
                                      <p:cBhvr additive="base">
                                        <p:cTn id="21" dur="500" fill="hold"/>
                                        <p:tgtEl>
                                          <p:spTgt spid="97301"/>
                                        </p:tgtEl>
                                        <p:attrNameLst>
                                          <p:attrName>ppt_x</p:attrName>
                                        </p:attrNameLst>
                                      </p:cBhvr>
                                      <p:tavLst>
                                        <p:tav tm="0">
                                          <p:val>
                                            <p:strVal val="#ppt_x"/>
                                          </p:val>
                                        </p:tav>
                                        <p:tav tm="100000">
                                          <p:val>
                                            <p:strVal val="#ppt_x"/>
                                          </p:val>
                                        </p:tav>
                                      </p:tavLst>
                                    </p:anim>
                                    <p:anim calcmode="lin" valueType="num">
                                      <p:cBhvr additive="base">
                                        <p:cTn id="22" dur="500" fill="hold"/>
                                        <p:tgtEl>
                                          <p:spTgt spid="97301"/>
                                        </p:tgtEl>
                                        <p:attrNameLst>
                                          <p:attrName>ppt_y</p:attrName>
                                        </p:attrNameLst>
                                      </p:cBhvr>
                                      <p:tavLst>
                                        <p:tav tm="0">
                                          <p:val>
                                            <p:strVal val="1+#ppt_h/2"/>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97346"/>
                                        </p:tgtEl>
                                        <p:attrNameLst>
                                          <p:attrName>style.visibility</p:attrName>
                                        </p:attrNameLst>
                                      </p:cBhvr>
                                      <p:to>
                                        <p:strVal val="visible"/>
                                      </p:to>
                                    </p:set>
                                    <p:anim calcmode="lin" valueType="num">
                                      <p:cBhvr additive="base">
                                        <p:cTn id="25" dur="500" fill="hold"/>
                                        <p:tgtEl>
                                          <p:spTgt spid="97346"/>
                                        </p:tgtEl>
                                        <p:attrNameLst>
                                          <p:attrName>ppt_x</p:attrName>
                                        </p:attrNameLst>
                                      </p:cBhvr>
                                      <p:tavLst>
                                        <p:tav tm="0">
                                          <p:val>
                                            <p:strVal val="0-#ppt_w/2"/>
                                          </p:val>
                                        </p:tav>
                                        <p:tav tm="100000">
                                          <p:val>
                                            <p:strVal val="#ppt_x"/>
                                          </p:val>
                                        </p:tav>
                                      </p:tavLst>
                                    </p:anim>
                                    <p:anim calcmode="lin" valueType="num">
                                      <p:cBhvr additive="base">
                                        <p:cTn id="26" dur="500" fill="hold"/>
                                        <p:tgtEl>
                                          <p:spTgt spid="97346"/>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stCondLst>
                                    <p:cond delay="0"/>
                                  </p:stCondLst>
                                  <p:childTnLst>
                                    <p:set>
                                      <p:cBhvr>
                                        <p:cTn id="28" dur="1" fill="hold">
                                          <p:stCondLst>
                                            <p:cond delay="0"/>
                                          </p:stCondLst>
                                        </p:cTn>
                                        <p:tgtEl>
                                          <p:spTgt spid="97292"/>
                                        </p:tgtEl>
                                        <p:attrNameLst>
                                          <p:attrName>style.visibility</p:attrName>
                                        </p:attrNameLst>
                                      </p:cBhvr>
                                      <p:to>
                                        <p:strVal val="visible"/>
                                      </p:to>
                                    </p:set>
                                    <p:anim calcmode="lin" valueType="num">
                                      <p:cBhvr additive="base">
                                        <p:cTn id="29" dur="500" fill="hold"/>
                                        <p:tgtEl>
                                          <p:spTgt spid="97292"/>
                                        </p:tgtEl>
                                        <p:attrNameLst>
                                          <p:attrName>ppt_x</p:attrName>
                                        </p:attrNameLst>
                                      </p:cBhvr>
                                      <p:tavLst>
                                        <p:tav tm="0">
                                          <p:val>
                                            <p:strVal val="1+#ppt_w/2"/>
                                          </p:val>
                                        </p:tav>
                                        <p:tav tm="100000">
                                          <p:val>
                                            <p:strVal val="#ppt_x"/>
                                          </p:val>
                                        </p:tav>
                                      </p:tavLst>
                                    </p:anim>
                                    <p:anim calcmode="lin" valueType="num">
                                      <p:cBhvr additive="base">
                                        <p:cTn id="30" dur="500" fill="hold"/>
                                        <p:tgtEl>
                                          <p:spTgt spid="97292"/>
                                        </p:tgtEl>
                                        <p:attrNameLst>
                                          <p:attrName>ppt_y</p:attrName>
                                        </p:attrNameLst>
                                      </p:cBhvr>
                                      <p:tavLst>
                                        <p:tav tm="0">
                                          <p:val>
                                            <p:strVal val="1+#ppt_h/2"/>
                                          </p:val>
                                        </p:tav>
                                        <p:tav tm="100000">
                                          <p:val>
                                            <p:strVal val="#ppt_y"/>
                                          </p:val>
                                        </p:tav>
                                      </p:tavLst>
                                    </p:anim>
                                  </p:childTnLst>
                                </p:cTn>
                              </p:par>
                              <p:par>
                                <p:cTn id="31" presetID="2" presetClass="entr" presetSubtype="3" fill="hold" nodeType="withEffect">
                                  <p:stCondLst>
                                    <p:cond delay="0"/>
                                  </p:stCondLst>
                                  <p:childTnLst>
                                    <p:set>
                                      <p:cBhvr>
                                        <p:cTn id="32" dur="1" fill="hold">
                                          <p:stCondLst>
                                            <p:cond delay="0"/>
                                          </p:stCondLst>
                                        </p:cTn>
                                        <p:tgtEl>
                                          <p:spTgt spid="97310"/>
                                        </p:tgtEl>
                                        <p:attrNameLst>
                                          <p:attrName>style.visibility</p:attrName>
                                        </p:attrNameLst>
                                      </p:cBhvr>
                                      <p:to>
                                        <p:strVal val="visible"/>
                                      </p:to>
                                    </p:set>
                                    <p:anim calcmode="lin" valueType="num">
                                      <p:cBhvr additive="base">
                                        <p:cTn id="33" dur="500" fill="hold"/>
                                        <p:tgtEl>
                                          <p:spTgt spid="97310"/>
                                        </p:tgtEl>
                                        <p:attrNameLst>
                                          <p:attrName>ppt_x</p:attrName>
                                        </p:attrNameLst>
                                      </p:cBhvr>
                                      <p:tavLst>
                                        <p:tav tm="0">
                                          <p:val>
                                            <p:strVal val="1+#ppt_w/2"/>
                                          </p:val>
                                        </p:tav>
                                        <p:tav tm="100000">
                                          <p:val>
                                            <p:strVal val="#ppt_x"/>
                                          </p:val>
                                        </p:tav>
                                      </p:tavLst>
                                    </p:anim>
                                    <p:anim calcmode="lin" valueType="num">
                                      <p:cBhvr additive="base">
                                        <p:cTn id="34" dur="500" fill="hold"/>
                                        <p:tgtEl>
                                          <p:spTgt spid="97310"/>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rctx="PPT">
                                        <p:cTn id="38" dur="indefinite"/>
                                        <p:tgtEl>
                                          <p:spTgt spid="97319"/>
                                        </p:tgtEl>
                                        <p:attrNameLst>
                                          <p:attrName>style.opacity</p:attrName>
                                        </p:attrNameLst>
                                      </p:cBhvr>
                                      <p:to>
                                        <p:strVal val="0.5"/>
                                      </p:to>
                                    </p:set>
                                    <p:animEffect filter="image" prLst="opacity: 0.5">
                                      <p:cBhvr rctx="IE">
                                        <p:cTn id="39" dur="indefinite"/>
                                        <p:tgtEl>
                                          <p:spTgt spid="97319"/>
                                        </p:tgtEl>
                                      </p:cBhvr>
                                    </p:animEffect>
                                  </p:childTnLst>
                                  <p:subTnLst>
                                    <p:set>
                                      <p:cBhvr override="childStyle">
                                        <p:cTn dur="1" fill="hold" display="0" masterRel="nextClick" afterEffect="1"/>
                                        <p:tgtEl>
                                          <p:spTgt spid="97319"/>
                                        </p:tgtEl>
                                        <p:attrNameLst>
                                          <p:attrName>style.visibility</p:attrName>
                                        </p:attrNameLst>
                                      </p:cBhvr>
                                      <p:to>
                                        <p:strVal val="hidden"/>
                                      </p:to>
                                    </p:set>
                                  </p:subTnLst>
                                </p:cTn>
                              </p:par>
                              <p:par>
                                <p:cTn id="40" presetID="9" presetClass="emph" presetSubtype="0" nodeType="withEffect">
                                  <p:stCondLst>
                                    <p:cond delay="0"/>
                                  </p:stCondLst>
                                  <p:childTnLst>
                                    <p:set>
                                      <p:cBhvr rctx="PPT">
                                        <p:cTn id="41" dur="indefinite"/>
                                        <p:tgtEl>
                                          <p:spTgt spid="97283"/>
                                        </p:tgtEl>
                                        <p:attrNameLst>
                                          <p:attrName>style.opacity</p:attrName>
                                        </p:attrNameLst>
                                      </p:cBhvr>
                                      <p:to>
                                        <p:strVal val="0.5"/>
                                      </p:to>
                                    </p:set>
                                    <p:animEffect filter="image" prLst="opacity: 0.5">
                                      <p:cBhvr rctx="IE">
                                        <p:cTn id="42" dur="indefinite"/>
                                        <p:tgtEl>
                                          <p:spTgt spid="97283"/>
                                        </p:tgtEl>
                                      </p:cBhvr>
                                    </p:animEffect>
                                  </p:childTnLst>
                                  <p:subTnLst>
                                    <p:set>
                                      <p:cBhvr override="childStyle">
                                        <p:cTn dur="1" fill="hold" display="0" masterRel="nextClick" afterEffect="1"/>
                                        <p:tgtEl>
                                          <p:spTgt spid="97283"/>
                                        </p:tgtEl>
                                        <p:attrNameLst>
                                          <p:attrName>style.visibility</p:attrName>
                                        </p:attrNameLst>
                                      </p:cBhvr>
                                      <p:to>
                                        <p:strVal val="hidden"/>
                                      </p:to>
                                    </p:set>
                                  </p:subTnLst>
                                </p:cTn>
                              </p:par>
                              <p:par>
                                <p:cTn id="43" presetID="9" presetClass="emph" presetSubtype="0" nodeType="withEffect">
                                  <p:stCondLst>
                                    <p:cond delay="0"/>
                                  </p:stCondLst>
                                  <p:childTnLst>
                                    <p:set>
                                      <p:cBhvr rctx="PPT">
                                        <p:cTn id="44" dur="indefinite"/>
                                        <p:tgtEl>
                                          <p:spTgt spid="97292"/>
                                        </p:tgtEl>
                                        <p:attrNameLst>
                                          <p:attrName>style.opacity</p:attrName>
                                        </p:attrNameLst>
                                      </p:cBhvr>
                                      <p:to>
                                        <p:strVal val="0.5"/>
                                      </p:to>
                                    </p:set>
                                    <p:animEffect filter="image" prLst="opacity: 0.5">
                                      <p:cBhvr rctx="IE">
                                        <p:cTn id="45" dur="indefinite"/>
                                        <p:tgtEl>
                                          <p:spTgt spid="97292"/>
                                        </p:tgtEl>
                                      </p:cBhvr>
                                    </p:animEffect>
                                  </p:childTnLst>
                                  <p:subTnLst>
                                    <p:set>
                                      <p:cBhvr override="childStyle">
                                        <p:cTn dur="1" fill="hold" display="0" masterRel="nextClick" afterEffect="1"/>
                                        <p:tgtEl>
                                          <p:spTgt spid="97292"/>
                                        </p:tgtEl>
                                        <p:attrNameLst>
                                          <p:attrName>style.visibility</p:attrName>
                                        </p:attrNameLst>
                                      </p:cBhvr>
                                      <p:to>
                                        <p:strVal val="hidden"/>
                                      </p:to>
                                    </p:set>
                                  </p:subTnLst>
                                </p:cTn>
                              </p:par>
                              <p:par>
                                <p:cTn id="46" presetID="9" presetClass="emph" presetSubtype="0" nodeType="withEffect">
                                  <p:stCondLst>
                                    <p:cond delay="0"/>
                                  </p:stCondLst>
                                  <p:childTnLst>
                                    <p:set>
                                      <p:cBhvr rctx="PPT">
                                        <p:cTn id="47" dur="indefinite"/>
                                        <p:tgtEl>
                                          <p:spTgt spid="97301"/>
                                        </p:tgtEl>
                                        <p:attrNameLst>
                                          <p:attrName>style.opacity</p:attrName>
                                        </p:attrNameLst>
                                      </p:cBhvr>
                                      <p:to>
                                        <p:strVal val="0.5"/>
                                      </p:to>
                                    </p:set>
                                    <p:animEffect filter="image" prLst="opacity: 0.5">
                                      <p:cBhvr rctx="IE">
                                        <p:cTn id="48" dur="indefinite"/>
                                        <p:tgtEl>
                                          <p:spTgt spid="97301"/>
                                        </p:tgtEl>
                                      </p:cBhvr>
                                    </p:animEffect>
                                  </p:childTnLst>
                                  <p:subTnLst>
                                    <p:set>
                                      <p:cBhvr override="childStyle">
                                        <p:cTn dur="1" fill="hold" display="0" masterRel="nextClick" afterEffect="1"/>
                                        <p:tgtEl>
                                          <p:spTgt spid="97301"/>
                                        </p:tgtEl>
                                        <p:attrNameLst>
                                          <p:attrName>style.visibility</p:attrName>
                                        </p:attrNameLst>
                                      </p:cBhvr>
                                      <p:to>
                                        <p:strVal val="hidden"/>
                                      </p:to>
                                    </p:set>
                                  </p:subTnLst>
                                </p:cTn>
                              </p:par>
                              <p:par>
                                <p:cTn id="49" presetID="9" presetClass="emph" presetSubtype="0" nodeType="withEffect">
                                  <p:stCondLst>
                                    <p:cond delay="0"/>
                                  </p:stCondLst>
                                  <p:childTnLst>
                                    <p:set>
                                      <p:cBhvr rctx="PPT">
                                        <p:cTn id="50" dur="indefinite"/>
                                        <p:tgtEl>
                                          <p:spTgt spid="97310"/>
                                        </p:tgtEl>
                                        <p:attrNameLst>
                                          <p:attrName>style.opacity</p:attrName>
                                        </p:attrNameLst>
                                      </p:cBhvr>
                                      <p:to>
                                        <p:strVal val="0.5"/>
                                      </p:to>
                                    </p:set>
                                    <p:animEffect filter="image" prLst="opacity: 0.5">
                                      <p:cBhvr rctx="IE">
                                        <p:cTn id="51" dur="indefinite"/>
                                        <p:tgtEl>
                                          <p:spTgt spid="97310"/>
                                        </p:tgtEl>
                                      </p:cBhvr>
                                    </p:animEffect>
                                  </p:childTnLst>
                                  <p:subTnLst>
                                    <p:set>
                                      <p:cBhvr override="childStyle">
                                        <p:cTn dur="1" fill="hold" display="0" masterRel="nextClick" afterEffect="1"/>
                                        <p:tgtEl>
                                          <p:spTgt spid="97310"/>
                                        </p:tgtEl>
                                        <p:attrNameLst>
                                          <p:attrName>style.visibility</p:attrName>
                                        </p:attrNameLst>
                                      </p:cBhvr>
                                      <p:to>
                                        <p:strVal val="hidden"/>
                                      </p:to>
                                    </p:set>
                                  </p:subTnLst>
                                </p:cTn>
                              </p:par>
                              <p:par>
                                <p:cTn id="52" presetID="9" presetClass="emph" presetSubtype="0" nodeType="withEffect">
                                  <p:stCondLst>
                                    <p:cond delay="0"/>
                                  </p:stCondLst>
                                  <p:childTnLst>
                                    <p:set>
                                      <p:cBhvr rctx="PPT">
                                        <p:cTn id="53" dur="indefinite"/>
                                        <p:tgtEl>
                                          <p:spTgt spid="97346"/>
                                        </p:tgtEl>
                                        <p:attrNameLst>
                                          <p:attrName>style.opacity</p:attrName>
                                        </p:attrNameLst>
                                      </p:cBhvr>
                                      <p:to>
                                        <p:strVal val="0.5"/>
                                      </p:to>
                                    </p:set>
                                    <p:animEffect filter="image" prLst="opacity: 0.5">
                                      <p:cBhvr rctx="IE">
                                        <p:cTn id="54" dur="indefinite"/>
                                        <p:tgtEl>
                                          <p:spTgt spid="97346"/>
                                        </p:tgtEl>
                                      </p:cBhvr>
                                    </p:animEffect>
                                  </p:childTnLst>
                                  <p:subTnLst>
                                    <p:set>
                                      <p:cBhvr override="childStyle">
                                        <p:cTn dur="1" fill="hold" display="0" masterRel="nextClick" afterEffect="1"/>
                                        <p:tgtEl>
                                          <p:spTgt spid="97346"/>
                                        </p:tgtEl>
                                        <p:attrNameLst>
                                          <p:attrName>style.visibility</p:attrName>
                                        </p:attrNameLst>
                                      </p:cBhvr>
                                      <p:to>
                                        <p:strVal val="hidden"/>
                                      </p:to>
                                    </p:set>
                                  </p:subTnLst>
                                </p:cTn>
                              </p:par>
                              <p:par>
                                <p:cTn id="55" presetID="9" presetClass="emph" presetSubtype="0" nodeType="withEffect">
                                  <p:stCondLst>
                                    <p:cond delay="0"/>
                                  </p:stCondLst>
                                  <p:childTnLst>
                                    <p:set>
                                      <p:cBhvr rctx="PPT">
                                        <p:cTn id="56" dur="indefinite"/>
                                        <p:tgtEl>
                                          <p:spTgt spid="97337"/>
                                        </p:tgtEl>
                                        <p:attrNameLst>
                                          <p:attrName>style.opacity</p:attrName>
                                        </p:attrNameLst>
                                      </p:cBhvr>
                                      <p:to>
                                        <p:strVal val="0.5"/>
                                      </p:to>
                                    </p:set>
                                    <p:animEffect filter="image" prLst="opacity: 0.5">
                                      <p:cBhvr rctx="IE">
                                        <p:cTn id="57" dur="indefinite"/>
                                        <p:tgtEl>
                                          <p:spTgt spid="97337"/>
                                        </p:tgtEl>
                                      </p:cBhvr>
                                    </p:animEffect>
                                  </p:childTnLst>
                                  <p:subTnLst>
                                    <p:set>
                                      <p:cBhvr override="childStyle">
                                        <p:cTn dur="1" fill="hold" display="0" masterRel="nextClick" afterEffect="1"/>
                                        <p:tgtEl>
                                          <p:spTgt spid="97337"/>
                                        </p:tgtEl>
                                        <p:attrNameLst>
                                          <p:attrName>style.visibility</p:attrName>
                                        </p:attrNameLst>
                                      </p:cBhvr>
                                      <p:to>
                                        <p:strVal val="hidden"/>
                                      </p:to>
                                    </p:set>
                                  </p:subTnLst>
                                </p:cTn>
                              </p:par>
                              <p:par>
                                <p:cTn id="58" presetID="9" presetClass="emph" presetSubtype="0" nodeType="withEffect">
                                  <p:stCondLst>
                                    <p:cond delay="0"/>
                                  </p:stCondLst>
                                  <p:childTnLst>
                                    <p:set>
                                      <p:cBhvr rctx="PPT">
                                        <p:cTn id="59" dur="indefinite"/>
                                        <p:tgtEl>
                                          <p:spTgt spid="97328"/>
                                        </p:tgtEl>
                                        <p:attrNameLst>
                                          <p:attrName>style.opacity</p:attrName>
                                        </p:attrNameLst>
                                      </p:cBhvr>
                                      <p:to>
                                        <p:strVal val="0.5"/>
                                      </p:to>
                                    </p:set>
                                    <p:animEffect filter="image" prLst="opacity: 0.5">
                                      <p:cBhvr rctx="IE">
                                        <p:cTn id="60" dur="indefinite"/>
                                        <p:tgtEl>
                                          <p:spTgt spid="97328"/>
                                        </p:tgtEl>
                                      </p:cBhvr>
                                    </p:animEffect>
                                  </p:childTnLst>
                                  <p:subTnLst>
                                    <p:set>
                                      <p:cBhvr override="childStyle">
                                        <p:cTn dur="1" fill="hold" display="0" masterRel="nextClick" afterEffect="1"/>
                                        <p:tgtEl>
                                          <p:spTgt spid="97328"/>
                                        </p:tgtEl>
                                        <p:attrNameLst>
                                          <p:attrName>style.visibility</p:attrName>
                                        </p:attrNameLst>
                                      </p:cBhvr>
                                      <p:to>
                                        <p:strVal val="hidden"/>
                                      </p:to>
                                    </p:set>
                                  </p:sub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97355"/>
                                        </p:tgtEl>
                                        <p:attrNameLst>
                                          <p:attrName>style.visibility</p:attrName>
                                        </p:attrNameLst>
                                      </p:cBhvr>
                                      <p:to>
                                        <p:strVal val="visible"/>
                                      </p:to>
                                    </p:set>
                                    <p:animEffect transition="in" filter="dissolve">
                                      <p:cBhvr>
                                        <p:cTn id="65" dur="500"/>
                                        <p:tgtEl>
                                          <p:spTgt spid="9735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2000"/>
                                        <p:tgtEl>
                                          <p:spTgt spid="97355"/>
                                        </p:tgtEl>
                                      </p:cBhvr>
                                    </p:animEffect>
                                    <p:set>
                                      <p:cBhvr>
                                        <p:cTn id="70" dur="1" fill="hold">
                                          <p:stCondLst>
                                            <p:cond delay="1999"/>
                                          </p:stCondLst>
                                        </p:cTn>
                                        <p:tgtEl>
                                          <p:spTgt spid="973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55" grpId="0" animBg="1"/>
      <p:bldP spid="97355" grpId="1"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atin typeface="Symbol" pitchFamily="18" charset="2"/>
              </a:rPr>
              <a:t>s</a:t>
            </a:r>
            <a:r>
              <a:rPr lang="en-US"/>
              <a:t> bonds</a:t>
            </a:r>
          </a:p>
        </p:txBody>
      </p:sp>
      <p:grpSp>
        <p:nvGrpSpPr>
          <p:cNvPr id="98307" name="Group 3"/>
          <p:cNvGrpSpPr>
            <a:grpSpLocks/>
          </p:cNvGrpSpPr>
          <p:nvPr/>
        </p:nvGrpSpPr>
        <p:grpSpPr bwMode="auto">
          <a:xfrm rot="263346">
            <a:off x="4343400" y="1217613"/>
            <a:ext cx="1346200" cy="1449387"/>
            <a:chOff x="2827" y="615"/>
            <a:chExt cx="848" cy="913"/>
          </a:xfrm>
        </p:grpSpPr>
        <p:sp>
          <p:nvSpPr>
            <p:cNvPr id="98308" name="Oval 4"/>
            <p:cNvSpPr>
              <a:spLocks noChangeAspect="1" noChangeArrowheads="1"/>
            </p:cNvSpPr>
            <p:nvPr/>
          </p:nvSpPr>
          <p:spPr bwMode="auto">
            <a:xfrm rot="1018676">
              <a:off x="3309" y="1041"/>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8309" name="Group 5"/>
            <p:cNvGrpSpPr>
              <a:grpSpLocks/>
            </p:cNvGrpSpPr>
            <p:nvPr/>
          </p:nvGrpSpPr>
          <p:grpSpPr bwMode="auto">
            <a:xfrm rot="-44692">
              <a:off x="2827" y="728"/>
              <a:ext cx="848" cy="800"/>
              <a:chOff x="3169" y="3271"/>
              <a:chExt cx="848" cy="800"/>
            </a:xfrm>
          </p:grpSpPr>
          <p:sp>
            <p:nvSpPr>
              <p:cNvPr id="98310" name="Freeform 6"/>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11" name="Freeform 7"/>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12" name="Freeform 8"/>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13" name="Oval 9"/>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8314" name="Oval 10"/>
            <p:cNvSpPr>
              <a:spLocks noChangeArrowheads="1"/>
            </p:cNvSpPr>
            <p:nvPr/>
          </p:nvSpPr>
          <p:spPr bwMode="auto">
            <a:xfrm rot="1018676">
              <a:off x="3324" y="615"/>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8315" name="Oval 11"/>
            <p:cNvSpPr>
              <a:spLocks noChangeArrowheads="1"/>
            </p:cNvSpPr>
            <p:nvPr/>
          </p:nvSpPr>
          <p:spPr bwMode="auto">
            <a:xfrm rot="1018676">
              <a:off x="3144" y="1020"/>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8316" name="Group 12"/>
          <p:cNvGrpSpPr>
            <a:grpSpLocks/>
          </p:cNvGrpSpPr>
          <p:nvPr/>
        </p:nvGrpSpPr>
        <p:grpSpPr bwMode="auto">
          <a:xfrm>
            <a:off x="5407025" y="2311400"/>
            <a:ext cx="1450975" cy="1346200"/>
            <a:chOff x="3568" y="1426"/>
            <a:chExt cx="914" cy="848"/>
          </a:xfrm>
        </p:grpSpPr>
        <p:sp>
          <p:nvSpPr>
            <p:cNvPr id="98317" name="Oval 13"/>
            <p:cNvSpPr>
              <a:spLocks noChangeAspect="1" noChangeArrowheads="1"/>
            </p:cNvSpPr>
            <p:nvPr/>
          </p:nvSpPr>
          <p:spPr bwMode="auto">
            <a:xfrm rot="3791606">
              <a:off x="4050" y="1840"/>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8318" name="Group 14"/>
            <p:cNvGrpSpPr>
              <a:grpSpLocks/>
            </p:cNvGrpSpPr>
            <p:nvPr/>
          </p:nvGrpSpPr>
          <p:grpSpPr bwMode="auto">
            <a:xfrm rot="2728238">
              <a:off x="3544" y="1450"/>
              <a:ext cx="848" cy="800"/>
              <a:chOff x="3169" y="3271"/>
              <a:chExt cx="848" cy="800"/>
            </a:xfrm>
          </p:grpSpPr>
          <p:sp>
            <p:nvSpPr>
              <p:cNvPr id="98319" name="Freeform 15"/>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20" name="Freeform 16"/>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21" name="Freeform 17"/>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22" name="Oval 18"/>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8323" name="Oval 19"/>
            <p:cNvSpPr>
              <a:spLocks noChangeArrowheads="1"/>
            </p:cNvSpPr>
            <p:nvPr/>
          </p:nvSpPr>
          <p:spPr bwMode="auto">
            <a:xfrm rot="3791606">
              <a:off x="4290" y="1587"/>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8324" name="Oval 20"/>
            <p:cNvSpPr>
              <a:spLocks noChangeArrowheads="1"/>
            </p:cNvSpPr>
            <p:nvPr/>
          </p:nvSpPr>
          <p:spPr bwMode="auto">
            <a:xfrm rot="3791606">
              <a:off x="3848" y="1748"/>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8325" name="Group 21"/>
          <p:cNvGrpSpPr>
            <a:grpSpLocks/>
          </p:cNvGrpSpPr>
          <p:nvPr/>
        </p:nvGrpSpPr>
        <p:grpSpPr bwMode="auto">
          <a:xfrm>
            <a:off x="5300663" y="3810000"/>
            <a:ext cx="1633537" cy="1270000"/>
            <a:chOff x="3535" y="2433"/>
            <a:chExt cx="1029" cy="800"/>
          </a:xfrm>
        </p:grpSpPr>
        <p:sp>
          <p:nvSpPr>
            <p:cNvPr id="98326" name="Oval 22"/>
            <p:cNvSpPr>
              <a:spLocks noChangeAspect="1" noChangeArrowheads="1"/>
            </p:cNvSpPr>
            <p:nvPr/>
          </p:nvSpPr>
          <p:spPr bwMode="auto">
            <a:xfrm rot="-732796">
              <a:off x="3974" y="2717"/>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8327" name="Group 23"/>
            <p:cNvGrpSpPr>
              <a:grpSpLocks/>
            </p:cNvGrpSpPr>
            <p:nvPr/>
          </p:nvGrpSpPr>
          <p:grpSpPr bwMode="auto">
            <a:xfrm rot="-1796165">
              <a:off x="3535" y="2433"/>
              <a:ext cx="848" cy="800"/>
              <a:chOff x="3169" y="3271"/>
              <a:chExt cx="848" cy="800"/>
            </a:xfrm>
          </p:grpSpPr>
          <p:sp>
            <p:nvSpPr>
              <p:cNvPr id="98328" name="Freeform 24"/>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29" name="Freeform 25"/>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30" name="Freeform 26"/>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31" name="Oval 27"/>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8332" name="Oval 28"/>
            <p:cNvSpPr>
              <a:spLocks noChangeArrowheads="1"/>
            </p:cNvSpPr>
            <p:nvPr/>
          </p:nvSpPr>
          <p:spPr bwMode="auto">
            <a:xfrm rot="-732796">
              <a:off x="4372" y="2856"/>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8333" name="Oval 29"/>
            <p:cNvSpPr>
              <a:spLocks noChangeArrowheads="1"/>
            </p:cNvSpPr>
            <p:nvPr/>
          </p:nvSpPr>
          <p:spPr bwMode="auto">
            <a:xfrm rot="-732796">
              <a:off x="3856" y="2718"/>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8334" name="Group 30"/>
          <p:cNvGrpSpPr>
            <a:grpSpLocks/>
          </p:cNvGrpSpPr>
          <p:nvPr/>
        </p:nvGrpSpPr>
        <p:grpSpPr bwMode="auto">
          <a:xfrm>
            <a:off x="4368800" y="4724400"/>
            <a:ext cx="1346200" cy="1479550"/>
            <a:chOff x="2813" y="3149"/>
            <a:chExt cx="848" cy="932"/>
          </a:xfrm>
        </p:grpSpPr>
        <p:sp>
          <p:nvSpPr>
            <p:cNvPr id="98335" name="Oval 31"/>
            <p:cNvSpPr>
              <a:spLocks noChangeAspect="1" noChangeArrowheads="1"/>
            </p:cNvSpPr>
            <p:nvPr/>
          </p:nvSpPr>
          <p:spPr bwMode="auto">
            <a:xfrm rot="1868864">
              <a:off x="3309" y="3483"/>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8336" name="Group 32"/>
            <p:cNvGrpSpPr>
              <a:grpSpLocks/>
            </p:cNvGrpSpPr>
            <p:nvPr/>
          </p:nvGrpSpPr>
          <p:grpSpPr bwMode="auto">
            <a:xfrm rot="805496">
              <a:off x="2813" y="3149"/>
              <a:ext cx="848" cy="800"/>
              <a:chOff x="3169" y="3271"/>
              <a:chExt cx="848" cy="800"/>
            </a:xfrm>
          </p:grpSpPr>
          <p:sp>
            <p:nvSpPr>
              <p:cNvPr id="98337" name="Freeform 33"/>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38" name="Freeform 34"/>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39" name="Freeform 35"/>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40" name="Oval 36"/>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8341" name="Oval 37"/>
            <p:cNvSpPr>
              <a:spLocks noChangeArrowheads="1"/>
            </p:cNvSpPr>
            <p:nvPr/>
          </p:nvSpPr>
          <p:spPr bwMode="auto">
            <a:xfrm rot="1868864">
              <a:off x="3429" y="3889"/>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8342" name="Oval 38"/>
            <p:cNvSpPr>
              <a:spLocks noChangeArrowheads="1"/>
            </p:cNvSpPr>
            <p:nvPr/>
          </p:nvSpPr>
          <p:spPr bwMode="auto">
            <a:xfrm rot="1868864">
              <a:off x="3126" y="3444"/>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8343" name="Group 39"/>
          <p:cNvGrpSpPr>
            <a:grpSpLocks/>
          </p:cNvGrpSpPr>
          <p:nvPr/>
        </p:nvGrpSpPr>
        <p:grpSpPr bwMode="auto">
          <a:xfrm>
            <a:off x="2895600" y="1282700"/>
            <a:ext cx="1346200" cy="1460500"/>
            <a:chOff x="1871" y="664"/>
            <a:chExt cx="848" cy="920"/>
          </a:xfrm>
        </p:grpSpPr>
        <p:sp>
          <p:nvSpPr>
            <p:cNvPr id="98344" name="Oval 40"/>
            <p:cNvSpPr>
              <a:spLocks noChangeAspect="1" noChangeArrowheads="1"/>
            </p:cNvSpPr>
            <p:nvPr/>
          </p:nvSpPr>
          <p:spPr bwMode="auto">
            <a:xfrm rot="-1493109">
              <a:off x="2289" y="1061"/>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8345" name="Group 41"/>
            <p:cNvGrpSpPr>
              <a:grpSpLocks/>
            </p:cNvGrpSpPr>
            <p:nvPr/>
          </p:nvGrpSpPr>
          <p:grpSpPr bwMode="auto">
            <a:xfrm rot="-2556477">
              <a:off x="1871" y="784"/>
              <a:ext cx="848" cy="800"/>
              <a:chOff x="3169" y="3271"/>
              <a:chExt cx="848" cy="800"/>
            </a:xfrm>
          </p:grpSpPr>
          <p:sp>
            <p:nvSpPr>
              <p:cNvPr id="98346" name="Freeform 42"/>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47" name="Freeform 43"/>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48" name="Freeform 44"/>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49" name="Oval 45"/>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8350" name="Oval 46"/>
            <p:cNvSpPr>
              <a:spLocks noChangeArrowheads="1"/>
            </p:cNvSpPr>
            <p:nvPr/>
          </p:nvSpPr>
          <p:spPr bwMode="auto">
            <a:xfrm rot="-1493109">
              <a:off x="2047" y="664"/>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8351" name="Oval 47"/>
            <p:cNvSpPr>
              <a:spLocks noChangeArrowheads="1"/>
            </p:cNvSpPr>
            <p:nvPr/>
          </p:nvSpPr>
          <p:spPr bwMode="auto">
            <a:xfrm rot="-1493109">
              <a:off x="2193" y="1064"/>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8352" name="Group 48"/>
          <p:cNvGrpSpPr>
            <a:grpSpLocks/>
          </p:cNvGrpSpPr>
          <p:nvPr/>
        </p:nvGrpSpPr>
        <p:grpSpPr bwMode="auto">
          <a:xfrm>
            <a:off x="1798638" y="2362200"/>
            <a:ext cx="1477962" cy="1270000"/>
            <a:chOff x="1034" y="1416"/>
            <a:chExt cx="931" cy="800"/>
          </a:xfrm>
        </p:grpSpPr>
        <p:sp>
          <p:nvSpPr>
            <p:cNvPr id="98353" name="Oval 49"/>
            <p:cNvSpPr>
              <a:spLocks noChangeAspect="1" noChangeArrowheads="1"/>
            </p:cNvSpPr>
            <p:nvPr/>
          </p:nvSpPr>
          <p:spPr bwMode="auto">
            <a:xfrm rot="3097475">
              <a:off x="1623" y="1785"/>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8354" name="Group 50"/>
            <p:cNvGrpSpPr>
              <a:grpSpLocks/>
            </p:cNvGrpSpPr>
            <p:nvPr/>
          </p:nvGrpSpPr>
          <p:grpSpPr bwMode="auto">
            <a:xfrm rot="2034107">
              <a:off x="1117" y="1416"/>
              <a:ext cx="848" cy="800"/>
              <a:chOff x="3169" y="3271"/>
              <a:chExt cx="848" cy="800"/>
            </a:xfrm>
          </p:grpSpPr>
          <p:sp>
            <p:nvSpPr>
              <p:cNvPr id="98355" name="Freeform 51"/>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56" name="Freeform 52"/>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57" name="Freeform 53"/>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58" name="Oval 54"/>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8359" name="Oval 55"/>
            <p:cNvSpPr>
              <a:spLocks noChangeArrowheads="1"/>
            </p:cNvSpPr>
            <p:nvPr/>
          </p:nvSpPr>
          <p:spPr bwMode="auto">
            <a:xfrm rot="3097475">
              <a:off x="1034" y="1484"/>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8360" name="Oval 56"/>
            <p:cNvSpPr>
              <a:spLocks noChangeArrowheads="1"/>
            </p:cNvSpPr>
            <p:nvPr/>
          </p:nvSpPr>
          <p:spPr bwMode="auto">
            <a:xfrm rot="3097475">
              <a:off x="1425" y="1713"/>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8361" name="Group 57"/>
          <p:cNvGrpSpPr>
            <a:grpSpLocks/>
          </p:cNvGrpSpPr>
          <p:nvPr/>
        </p:nvGrpSpPr>
        <p:grpSpPr bwMode="auto">
          <a:xfrm>
            <a:off x="1676400" y="3733800"/>
            <a:ext cx="1560513" cy="1270000"/>
            <a:chOff x="973" y="2460"/>
            <a:chExt cx="983" cy="800"/>
          </a:xfrm>
        </p:grpSpPr>
        <p:sp>
          <p:nvSpPr>
            <p:cNvPr id="98362" name="Oval 58"/>
            <p:cNvSpPr>
              <a:spLocks noChangeAspect="1" noChangeArrowheads="1"/>
            </p:cNvSpPr>
            <p:nvPr/>
          </p:nvSpPr>
          <p:spPr bwMode="auto">
            <a:xfrm rot="562953">
              <a:off x="1580" y="2763"/>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8363" name="Group 59"/>
            <p:cNvGrpSpPr>
              <a:grpSpLocks/>
            </p:cNvGrpSpPr>
            <p:nvPr/>
          </p:nvGrpSpPr>
          <p:grpSpPr bwMode="auto">
            <a:xfrm rot="-500415">
              <a:off x="1108" y="2460"/>
              <a:ext cx="848" cy="800"/>
              <a:chOff x="3169" y="3271"/>
              <a:chExt cx="848" cy="800"/>
            </a:xfrm>
          </p:grpSpPr>
          <p:sp>
            <p:nvSpPr>
              <p:cNvPr id="98364" name="Freeform 60"/>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65" name="Freeform 61"/>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66" name="Freeform 62"/>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67" name="Oval 63"/>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8368" name="Oval 64"/>
            <p:cNvSpPr>
              <a:spLocks noChangeArrowheads="1"/>
            </p:cNvSpPr>
            <p:nvPr/>
          </p:nvSpPr>
          <p:spPr bwMode="auto">
            <a:xfrm rot="562953">
              <a:off x="973" y="2866"/>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8369" name="Oval 65"/>
            <p:cNvSpPr>
              <a:spLocks noChangeArrowheads="1"/>
            </p:cNvSpPr>
            <p:nvPr/>
          </p:nvSpPr>
          <p:spPr bwMode="auto">
            <a:xfrm rot="562953">
              <a:off x="1426" y="2750"/>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grpSp>
        <p:nvGrpSpPr>
          <p:cNvPr id="98370" name="Group 66"/>
          <p:cNvGrpSpPr>
            <a:grpSpLocks/>
          </p:cNvGrpSpPr>
          <p:nvPr/>
        </p:nvGrpSpPr>
        <p:grpSpPr bwMode="auto">
          <a:xfrm>
            <a:off x="2895600" y="4814888"/>
            <a:ext cx="1270000" cy="1433512"/>
            <a:chOff x="1760" y="3141"/>
            <a:chExt cx="800" cy="903"/>
          </a:xfrm>
        </p:grpSpPr>
        <p:sp>
          <p:nvSpPr>
            <p:cNvPr id="98371" name="Oval 67"/>
            <p:cNvSpPr>
              <a:spLocks noChangeAspect="1" noChangeArrowheads="1"/>
            </p:cNvSpPr>
            <p:nvPr/>
          </p:nvSpPr>
          <p:spPr bwMode="auto">
            <a:xfrm rot="-1932655">
              <a:off x="2141" y="3442"/>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98372" name="Group 68"/>
            <p:cNvGrpSpPr>
              <a:grpSpLocks/>
            </p:cNvGrpSpPr>
            <p:nvPr/>
          </p:nvGrpSpPr>
          <p:grpSpPr bwMode="auto">
            <a:xfrm rot="-2996024">
              <a:off x="1736" y="3165"/>
              <a:ext cx="848" cy="800"/>
              <a:chOff x="3169" y="3271"/>
              <a:chExt cx="848" cy="800"/>
            </a:xfrm>
          </p:grpSpPr>
          <p:sp>
            <p:nvSpPr>
              <p:cNvPr id="98373" name="Freeform 69"/>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74" name="Freeform 70"/>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75" name="Freeform 71"/>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98376" name="Oval 72"/>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98377" name="Oval 73"/>
            <p:cNvSpPr>
              <a:spLocks noChangeArrowheads="1"/>
            </p:cNvSpPr>
            <p:nvPr/>
          </p:nvSpPr>
          <p:spPr bwMode="auto">
            <a:xfrm rot="-1932655">
              <a:off x="1786" y="3852"/>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98378" name="Oval 74"/>
            <p:cNvSpPr>
              <a:spLocks noChangeArrowheads="1"/>
            </p:cNvSpPr>
            <p:nvPr/>
          </p:nvSpPr>
          <p:spPr bwMode="auto">
            <a:xfrm rot="-1932655">
              <a:off x="2058" y="3443"/>
              <a:ext cx="240" cy="240"/>
            </a:xfrm>
            <a:prstGeom prst="ellipse">
              <a:avLst/>
            </a:prstGeom>
            <a:solidFill>
              <a:schemeClr val="bg1">
                <a:alpha val="55000"/>
              </a:schemeClr>
            </a:solidFill>
            <a:ln w="9525">
              <a:noFill/>
              <a:round/>
              <a:headEnd/>
              <a:tailEnd/>
            </a:ln>
            <a:effectLst/>
          </p:spPr>
          <p:txBody>
            <a:bodyPr wrap="none" anchor="ctr"/>
            <a:lstStyle/>
            <a:p>
              <a:pPr algn="ctr"/>
              <a:r>
                <a:rPr lang="en-US"/>
                <a:t>C</a:t>
              </a:r>
            </a:p>
          </p:txBody>
        </p:sp>
      </p:grpSp>
      <p:sp>
        <p:nvSpPr>
          <p:cNvPr id="98379" name="AutoShape 75"/>
          <p:cNvSpPr>
            <a:spLocks noChangeArrowheads="1"/>
          </p:cNvSpPr>
          <p:nvPr/>
        </p:nvSpPr>
        <p:spPr bwMode="auto">
          <a:xfrm>
            <a:off x="2667000" y="2082800"/>
            <a:ext cx="3352800" cy="3352800"/>
          </a:xfrm>
          <a:prstGeom prst="octagon">
            <a:avLst>
              <a:gd name="adj" fmla="val 29287"/>
            </a:avLst>
          </a:prstGeom>
          <a:noFill/>
          <a:ln w="9525">
            <a:solidFill>
              <a:schemeClr val="tx1"/>
            </a:solidFill>
            <a:prstDash val="dash"/>
            <a:miter lim="800000"/>
            <a:headEnd/>
            <a:tailEnd/>
          </a:ln>
          <a:effectLst/>
        </p:spPr>
        <p:txBody>
          <a:bodyPr wrap="none" anchor="ctr"/>
          <a:lstStyle/>
          <a:p>
            <a:endParaRPr lang="en-US"/>
          </a:p>
        </p:txBody>
      </p:sp>
      <p:sp>
        <p:nvSpPr>
          <p:cNvPr id="98380" name="AutoShape 76"/>
          <p:cNvSpPr>
            <a:spLocks noChangeArrowheads="1"/>
          </p:cNvSpPr>
          <p:nvPr/>
        </p:nvSpPr>
        <p:spPr bwMode="auto">
          <a:xfrm>
            <a:off x="2667000" y="2057400"/>
            <a:ext cx="3352800" cy="3352800"/>
          </a:xfrm>
          <a:prstGeom prst="octagon">
            <a:avLst>
              <a:gd name="adj" fmla="val 29287"/>
            </a:avLst>
          </a:prstGeom>
          <a:solidFill>
            <a:srgbClr val="666699">
              <a:alpha val="45000"/>
            </a:srgbClr>
          </a:solidFill>
          <a:ln w="9525">
            <a:solidFill>
              <a:schemeClr val="tx1"/>
            </a:solidFill>
            <a:prstDash val="dash"/>
            <a:miter lim="800000"/>
            <a:headEnd/>
            <a:tailEnd/>
          </a:ln>
          <a:effectLst/>
        </p:spPr>
        <p:txBody>
          <a:bodyPr wrap="none" anchor="ctr"/>
          <a:lstStyle/>
          <a:p>
            <a:endParaRPr lang="en-US"/>
          </a:p>
        </p:txBody>
      </p:sp>
      <p:sp>
        <p:nvSpPr>
          <p:cNvPr id="98381" name="Rectangle 77"/>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329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8307"/>
                                        </p:tgtEl>
                                        <p:attrNameLst>
                                          <p:attrName>style.visibility</p:attrName>
                                        </p:attrNameLst>
                                      </p:cBhvr>
                                      <p:to>
                                        <p:strVal val="visible"/>
                                      </p:to>
                                    </p:set>
                                    <p:anim calcmode="lin" valueType="num">
                                      <p:cBhvr additive="base">
                                        <p:cTn id="7" dur="500" fill="hold"/>
                                        <p:tgtEl>
                                          <p:spTgt spid="98307"/>
                                        </p:tgtEl>
                                        <p:attrNameLst>
                                          <p:attrName>ppt_x</p:attrName>
                                        </p:attrNameLst>
                                      </p:cBhvr>
                                      <p:tavLst>
                                        <p:tav tm="0">
                                          <p:val>
                                            <p:strVal val="#ppt_x"/>
                                          </p:val>
                                        </p:tav>
                                        <p:tav tm="100000">
                                          <p:val>
                                            <p:strVal val="#ppt_x"/>
                                          </p:val>
                                        </p:tav>
                                      </p:tavLst>
                                    </p:anim>
                                    <p:anim calcmode="lin" valueType="num">
                                      <p:cBhvr additive="base">
                                        <p:cTn id="8" dur="500" fill="hold"/>
                                        <p:tgtEl>
                                          <p:spTgt spid="983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8361"/>
                                        </p:tgtEl>
                                        <p:attrNameLst>
                                          <p:attrName>style.visibility</p:attrName>
                                        </p:attrNameLst>
                                      </p:cBhvr>
                                      <p:to>
                                        <p:strVal val="visible"/>
                                      </p:to>
                                    </p:set>
                                    <p:anim calcmode="lin" valueType="num">
                                      <p:cBhvr additive="base">
                                        <p:cTn id="13" dur="500" fill="hold"/>
                                        <p:tgtEl>
                                          <p:spTgt spid="98361"/>
                                        </p:tgtEl>
                                        <p:attrNameLst>
                                          <p:attrName>ppt_x</p:attrName>
                                        </p:attrNameLst>
                                      </p:cBhvr>
                                      <p:tavLst>
                                        <p:tav tm="0">
                                          <p:val>
                                            <p:strVal val="0-#ppt_w/2"/>
                                          </p:val>
                                        </p:tav>
                                        <p:tav tm="100000">
                                          <p:val>
                                            <p:strVal val="#ppt_x"/>
                                          </p:val>
                                        </p:tav>
                                      </p:tavLst>
                                    </p:anim>
                                    <p:anim calcmode="lin" valueType="num">
                                      <p:cBhvr additive="base">
                                        <p:cTn id="14" dur="500" fill="hold"/>
                                        <p:tgtEl>
                                          <p:spTgt spid="98361"/>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98343"/>
                                        </p:tgtEl>
                                        <p:attrNameLst>
                                          <p:attrName>style.visibility</p:attrName>
                                        </p:attrNameLst>
                                      </p:cBhvr>
                                      <p:to>
                                        <p:strVal val="visible"/>
                                      </p:to>
                                    </p:set>
                                    <p:anim calcmode="lin" valueType="num">
                                      <p:cBhvr additive="base">
                                        <p:cTn id="17" dur="500" fill="hold"/>
                                        <p:tgtEl>
                                          <p:spTgt spid="98343"/>
                                        </p:tgtEl>
                                        <p:attrNameLst>
                                          <p:attrName>ppt_x</p:attrName>
                                        </p:attrNameLst>
                                      </p:cBhvr>
                                      <p:tavLst>
                                        <p:tav tm="0">
                                          <p:val>
                                            <p:strVal val="1+#ppt_w/2"/>
                                          </p:val>
                                        </p:tav>
                                        <p:tav tm="100000">
                                          <p:val>
                                            <p:strVal val="#ppt_x"/>
                                          </p:val>
                                        </p:tav>
                                      </p:tavLst>
                                    </p:anim>
                                    <p:anim calcmode="lin" valueType="num">
                                      <p:cBhvr additive="base">
                                        <p:cTn id="18" dur="500" fill="hold"/>
                                        <p:tgtEl>
                                          <p:spTgt spid="98343"/>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8325"/>
                                        </p:tgtEl>
                                        <p:attrNameLst>
                                          <p:attrName>style.visibility</p:attrName>
                                        </p:attrNameLst>
                                      </p:cBhvr>
                                      <p:to>
                                        <p:strVal val="visible"/>
                                      </p:to>
                                    </p:set>
                                    <p:anim calcmode="lin" valueType="num">
                                      <p:cBhvr additive="base">
                                        <p:cTn id="21" dur="500" fill="hold"/>
                                        <p:tgtEl>
                                          <p:spTgt spid="98325"/>
                                        </p:tgtEl>
                                        <p:attrNameLst>
                                          <p:attrName>ppt_x</p:attrName>
                                        </p:attrNameLst>
                                      </p:cBhvr>
                                      <p:tavLst>
                                        <p:tav tm="0">
                                          <p:val>
                                            <p:strVal val="#ppt_x"/>
                                          </p:val>
                                        </p:tav>
                                        <p:tav tm="100000">
                                          <p:val>
                                            <p:strVal val="#ppt_x"/>
                                          </p:val>
                                        </p:tav>
                                      </p:tavLst>
                                    </p:anim>
                                    <p:anim calcmode="lin" valueType="num">
                                      <p:cBhvr additive="base">
                                        <p:cTn id="22" dur="500" fill="hold"/>
                                        <p:tgtEl>
                                          <p:spTgt spid="98325"/>
                                        </p:tgtEl>
                                        <p:attrNameLst>
                                          <p:attrName>ppt_y</p:attrName>
                                        </p:attrNameLst>
                                      </p:cBhvr>
                                      <p:tavLst>
                                        <p:tav tm="0">
                                          <p:val>
                                            <p:strVal val="1+#ppt_h/2"/>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98370"/>
                                        </p:tgtEl>
                                        <p:attrNameLst>
                                          <p:attrName>style.visibility</p:attrName>
                                        </p:attrNameLst>
                                      </p:cBhvr>
                                      <p:to>
                                        <p:strVal val="visible"/>
                                      </p:to>
                                    </p:set>
                                    <p:anim calcmode="lin" valueType="num">
                                      <p:cBhvr additive="base">
                                        <p:cTn id="25" dur="500" fill="hold"/>
                                        <p:tgtEl>
                                          <p:spTgt spid="98370"/>
                                        </p:tgtEl>
                                        <p:attrNameLst>
                                          <p:attrName>ppt_x</p:attrName>
                                        </p:attrNameLst>
                                      </p:cBhvr>
                                      <p:tavLst>
                                        <p:tav tm="0">
                                          <p:val>
                                            <p:strVal val="0-#ppt_w/2"/>
                                          </p:val>
                                        </p:tav>
                                        <p:tav tm="100000">
                                          <p:val>
                                            <p:strVal val="#ppt_x"/>
                                          </p:val>
                                        </p:tav>
                                      </p:tavLst>
                                    </p:anim>
                                    <p:anim calcmode="lin" valueType="num">
                                      <p:cBhvr additive="base">
                                        <p:cTn id="26" dur="500" fill="hold"/>
                                        <p:tgtEl>
                                          <p:spTgt spid="98370"/>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stCondLst>
                                    <p:cond delay="0"/>
                                  </p:stCondLst>
                                  <p:childTnLst>
                                    <p:set>
                                      <p:cBhvr>
                                        <p:cTn id="28" dur="1" fill="hold">
                                          <p:stCondLst>
                                            <p:cond delay="0"/>
                                          </p:stCondLst>
                                        </p:cTn>
                                        <p:tgtEl>
                                          <p:spTgt spid="98316"/>
                                        </p:tgtEl>
                                        <p:attrNameLst>
                                          <p:attrName>style.visibility</p:attrName>
                                        </p:attrNameLst>
                                      </p:cBhvr>
                                      <p:to>
                                        <p:strVal val="visible"/>
                                      </p:to>
                                    </p:set>
                                    <p:anim calcmode="lin" valueType="num">
                                      <p:cBhvr additive="base">
                                        <p:cTn id="29" dur="500" fill="hold"/>
                                        <p:tgtEl>
                                          <p:spTgt spid="98316"/>
                                        </p:tgtEl>
                                        <p:attrNameLst>
                                          <p:attrName>ppt_x</p:attrName>
                                        </p:attrNameLst>
                                      </p:cBhvr>
                                      <p:tavLst>
                                        <p:tav tm="0">
                                          <p:val>
                                            <p:strVal val="1+#ppt_w/2"/>
                                          </p:val>
                                        </p:tav>
                                        <p:tav tm="100000">
                                          <p:val>
                                            <p:strVal val="#ppt_x"/>
                                          </p:val>
                                        </p:tav>
                                      </p:tavLst>
                                    </p:anim>
                                    <p:anim calcmode="lin" valueType="num">
                                      <p:cBhvr additive="base">
                                        <p:cTn id="30" dur="500" fill="hold"/>
                                        <p:tgtEl>
                                          <p:spTgt spid="98316"/>
                                        </p:tgtEl>
                                        <p:attrNameLst>
                                          <p:attrName>ppt_y</p:attrName>
                                        </p:attrNameLst>
                                      </p:cBhvr>
                                      <p:tavLst>
                                        <p:tav tm="0">
                                          <p:val>
                                            <p:strVal val="1+#ppt_h/2"/>
                                          </p:val>
                                        </p:tav>
                                        <p:tav tm="100000">
                                          <p:val>
                                            <p:strVal val="#ppt_y"/>
                                          </p:val>
                                        </p:tav>
                                      </p:tavLst>
                                    </p:anim>
                                  </p:childTnLst>
                                </p:cTn>
                              </p:par>
                              <p:par>
                                <p:cTn id="31" presetID="2" presetClass="entr" presetSubtype="3" fill="hold" nodeType="withEffect">
                                  <p:stCondLst>
                                    <p:cond delay="0"/>
                                  </p:stCondLst>
                                  <p:childTnLst>
                                    <p:set>
                                      <p:cBhvr>
                                        <p:cTn id="32" dur="1" fill="hold">
                                          <p:stCondLst>
                                            <p:cond delay="0"/>
                                          </p:stCondLst>
                                        </p:cTn>
                                        <p:tgtEl>
                                          <p:spTgt spid="98334"/>
                                        </p:tgtEl>
                                        <p:attrNameLst>
                                          <p:attrName>style.visibility</p:attrName>
                                        </p:attrNameLst>
                                      </p:cBhvr>
                                      <p:to>
                                        <p:strVal val="visible"/>
                                      </p:to>
                                    </p:set>
                                    <p:anim calcmode="lin" valueType="num">
                                      <p:cBhvr additive="base">
                                        <p:cTn id="33" dur="500" fill="hold"/>
                                        <p:tgtEl>
                                          <p:spTgt spid="98334"/>
                                        </p:tgtEl>
                                        <p:attrNameLst>
                                          <p:attrName>ppt_x</p:attrName>
                                        </p:attrNameLst>
                                      </p:cBhvr>
                                      <p:tavLst>
                                        <p:tav tm="0">
                                          <p:val>
                                            <p:strVal val="1+#ppt_w/2"/>
                                          </p:val>
                                        </p:tav>
                                        <p:tav tm="100000">
                                          <p:val>
                                            <p:strVal val="#ppt_x"/>
                                          </p:val>
                                        </p:tav>
                                      </p:tavLst>
                                    </p:anim>
                                    <p:anim calcmode="lin" valueType="num">
                                      <p:cBhvr additive="base">
                                        <p:cTn id="34" dur="500" fill="hold"/>
                                        <p:tgtEl>
                                          <p:spTgt spid="9833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rctx="PPT">
                                        <p:cTn id="38" dur="indefinite"/>
                                        <p:tgtEl>
                                          <p:spTgt spid="98343"/>
                                        </p:tgtEl>
                                        <p:attrNameLst>
                                          <p:attrName>style.opacity</p:attrName>
                                        </p:attrNameLst>
                                      </p:cBhvr>
                                      <p:to>
                                        <p:strVal val="0.5"/>
                                      </p:to>
                                    </p:set>
                                    <p:animEffect filter="image" prLst="opacity: 0.5">
                                      <p:cBhvr rctx="IE">
                                        <p:cTn id="39" dur="indefinite"/>
                                        <p:tgtEl>
                                          <p:spTgt spid="98343"/>
                                        </p:tgtEl>
                                      </p:cBhvr>
                                    </p:animEffect>
                                  </p:childTnLst>
                                </p:cTn>
                              </p:par>
                              <p:par>
                                <p:cTn id="40" presetID="9" presetClass="emph" presetSubtype="0" nodeType="withEffect">
                                  <p:stCondLst>
                                    <p:cond delay="0"/>
                                  </p:stCondLst>
                                  <p:childTnLst>
                                    <p:set>
                                      <p:cBhvr rctx="PPT">
                                        <p:cTn id="41" dur="indefinite"/>
                                        <p:tgtEl>
                                          <p:spTgt spid="98307"/>
                                        </p:tgtEl>
                                        <p:attrNameLst>
                                          <p:attrName>style.opacity</p:attrName>
                                        </p:attrNameLst>
                                      </p:cBhvr>
                                      <p:to>
                                        <p:strVal val="0.5"/>
                                      </p:to>
                                    </p:set>
                                    <p:animEffect filter="image" prLst="opacity: 0.5">
                                      <p:cBhvr rctx="IE">
                                        <p:cTn id="42" dur="indefinite"/>
                                        <p:tgtEl>
                                          <p:spTgt spid="98307"/>
                                        </p:tgtEl>
                                      </p:cBhvr>
                                    </p:animEffect>
                                  </p:childTnLst>
                                </p:cTn>
                              </p:par>
                              <p:par>
                                <p:cTn id="43" presetID="9" presetClass="emph" presetSubtype="0" nodeType="withEffect">
                                  <p:stCondLst>
                                    <p:cond delay="0"/>
                                  </p:stCondLst>
                                  <p:childTnLst>
                                    <p:set>
                                      <p:cBhvr rctx="PPT">
                                        <p:cTn id="44" dur="indefinite"/>
                                        <p:tgtEl>
                                          <p:spTgt spid="98316"/>
                                        </p:tgtEl>
                                        <p:attrNameLst>
                                          <p:attrName>style.opacity</p:attrName>
                                        </p:attrNameLst>
                                      </p:cBhvr>
                                      <p:to>
                                        <p:strVal val="0.5"/>
                                      </p:to>
                                    </p:set>
                                    <p:animEffect filter="image" prLst="opacity: 0.5">
                                      <p:cBhvr rctx="IE">
                                        <p:cTn id="45" dur="indefinite"/>
                                        <p:tgtEl>
                                          <p:spTgt spid="98316"/>
                                        </p:tgtEl>
                                      </p:cBhvr>
                                    </p:animEffect>
                                  </p:childTnLst>
                                </p:cTn>
                              </p:par>
                              <p:par>
                                <p:cTn id="46" presetID="9" presetClass="emph" presetSubtype="0" nodeType="withEffect">
                                  <p:stCondLst>
                                    <p:cond delay="0"/>
                                  </p:stCondLst>
                                  <p:childTnLst>
                                    <p:set>
                                      <p:cBhvr rctx="PPT">
                                        <p:cTn id="47" dur="indefinite"/>
                                        <p:tgtEl>
                                          <p:spTgt spid="98325"/>
                                        </p:tgtEl>
                                        <p:attrNameLst>
                                          <p:attrName>style.opacity</p:attrName>
                                        </p:attrNameLst>
                                      </p:cBhvr>
                                      <p:to>
                                        <p:strVal val="0.5"/>
                                      </p:to>
                                    </p:set>
                                    <p:animEffect filter="image" prLst="opacity: 0.5">
                                      <p:cBhvr rctx="IE">
                                        <p:cTn id="48" dur="indefinite"/>
                                        <p:tgtEl>
                                          <p:spTgt spid="98325"/>
                                        </p:tgtEl>
                                      </p:cBhvr>
                                    </p:animEffect>
                                  </p:childTnLst>
                                </p:cTn>
                              </p:par>
                              <p:par>
                                <p:cTn id="49" presetID="9" presetClass="emph" presetSubtype="0" nodeType="withEffect">
                                  <p:stCondLst>
                                    <p:cond delay="0"/>
                                  </p:stCondLst>
                                  <p:childTnLst>
                                    <p:set>
                                      <p:cBhvr rctx="PPT">
                                        <p:cTn id="50" dur="indefinite"/>
                                        <p:tgtEl>
                                          <p:spTgt spid="98334"/>
                                        </p:tgtEl>
                                        <p:attrNameLst>
                                          <p:attrName>style.opacity</p:attrName>
                                        </p:attrNameLst>
                                      </p:cBhvr>
                                      <p:to>
                                        <p:strVal val="0.5"/>
                                      </p:to>
                                    </p:set>
                                    <p:animEffect filter="image" prLst="opacity: 0.5">
                                      <p:cBhvr rctx="IE">
                                        <p:cTn id="51" dur="indefinite"/>
                                        <p:tgtEl>
                                          <p:spTgt spid="98334"/>
                                        </p:tgtEl>
                                      </p:cBhvr>
                                    </p:animEffect>
                                  </p:childTnLst>
                                </p:cTn>
                              </p:par>
                              <p:par>
                                <p:cTn id="52" presetID="9" presetClass="emph" presetSubtype="0" nodeType="withEffect">
                                  <p:stCondLst>
                                    <p:cond delay="0"/>
                                  </p:stCondLst>
                                  <p:childTnLst>
                                    <p:set>
                                      <p:cBhvr rctx="PPT">
                                        <p:cTn id="53" dur="indefinite"/>
                                        <p:tgtEl>
                                          <p:spTgt spid="98370"/>
                                        </p:tgtEl>
                                        <p:attrNameLst>
                                          <p:attrName>style.opacity</p:attrName>
                                        </p:attrNameLst>
                                      </p:cBhvr>
                                      <p:to>
                                        <p:strVal val="0.5"/>
                                      </p:to>
                                    </p:set>
                                    <p:animEffect filter="image" prLst="opacity: 0.5">
                                      <p:cBhvr rctx="IE">
                                        <p:cTn id="54" dur="indefinite"/>
                                        <p:tgtEl>
                                          <p:spTgt spid="98370"/>
                                        </p:tgtEl>
                                      </p:cBhvr>
                                    </p:animEffect>
                                  </p:childTnLst>
                                </p:cTn>
                              </p:par>
                              <p:par>
                                <p:cTn id="55" presetID="9" presetClass="emph" presetSubtype="0" nodeType="withEffect">
                                  <p:stCondLst>
                                    <p:cond delay="0"/>
                                  </p:stCondLst>
                                  <p:childTnLst>
                                    <p:set>
                                      <p:cBhvr rctx="PPT">
                                        <p:cTn id="56" dur="indefinite"/>
                                        <p:tgtEl>
                                          <p:spTgt spid="98361"/>
                                        </p:tgtEl>
                                        <p:attrNameLst>
                                          <p:attrName>style.opacity</p:attrName>
                                        </p:attrNameLst>
                                      </p:cBhvr>
                                      <p:to>
                                        <p:strVal val="0.5"/>
                                      </p:to>
                                    </p:set>
                                    <p:animEffect filter="image" prLst="opacity: 0.5">
                                      <p:cBhvr rctx="IE">
                                        <p:cTn id="57" dur="indefinite"/>
                                        <p:tgtEl>
                                          <p:spTgt spid="98361"/>
                                        </p:tgtEl>
                                      </p:cBhvr>
                                    </p:animEffect>
                                  </p:childTnLst>
                                </p:cTn>
                              </p:par>
                              <p:par>
                                <p:cTn id="58" presetID="9" presetClass="emph" presetSubtype="0" nodeType="withEffect">
                                  <p:stCondLst>
                                    <p:cond delay="0"/>
                                  </p:stCondLst>
                                  <p:childTnLst>
                                    <p:set>
                                      <p:cBhvr rctx="PPT">
                                        <p:cTn id="59" dur="indefinite"/>
                                        <p:tgtEl>
                                          <p:spTgt spid="98352"/>
                                        </p:tgtEl>
                                        <p:attrNameLst>
                                          <p:attrName>style.opacity</p:attrName>
                                        </p:attrNameLst>
                                      </p:cBhvr>
                                      <p:to>
                                        <p:strVal val="0.5"/>
                                      </p:to>
                                    </p:set>
                                    <p:animEffect filter="image" prLst="opacity: 0.5">
                                      <p:cBhvr rctx="IE">
                                        <p:cTn id="60" dur="indefinite"/>
                                        <p:tgtEl>
                                          <p:spTgt spid="98352"/>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98379"/>
                                        </p:tgtEl>
                                        <p:attrNameLst>
                                          <p:attrName>style.visibility</p:attrName>
                                        </p:attrNameLst>
                                      </p:cBhvr>
                                      <p:to>
                                        <p:strVal val="visible"/>
                                      </p:to>
                                    </p:set>
                                    <p:animEffect transition="in" filter="dissolve">
                                      <p:cBhvr>
                                        <p:cTn id="65" dur="500"/>
                                        <p:tgtEl>
                                          <p:spTgt spid="9837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2000"/>
                                        <p:tgtEl>
                                          <p:spTgt spid="98379"/>
                                        </p:tgtEl>
                                      </p:cBhvr>
                                    </p:animEffect>
                                    <p:set>
                                      <p:cBhvr>
                                        <p:cTn id="70" dur="1" fill="hold">
                                          <p:stCondLst>
                                            <p:cond delay="1999"/>
                                          </p:stCondLst>
                                        </p:cTn>
                                        <p:tgtEl>
                                          <p:spTgt spid="9837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98380"/>
                                        </p:tgtEl>
                                        <p:attrNameLst>
                                          <p:attrName>style.visibility</p:attrName>
                                        </p:attrNameLst>
                                      </p:cBhvr>
                                      <p:to>
                                        <p:strVal val="visible"/>
                                      </p:to>
                                    </p:set>
                                    <p:animEffect transition="in" filter="dissolve">
                                      <p:cBhvr>
                                        <p:cTn id="75" dur="500"/>
                                        <p:tgtEl>
                                          <p:spTgt spid="98380"/>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xit" presetSubtype="0" fill="hold" grpId="1" nodeType="clickEffect">
                                  <p:stCondLst>
                                    <p:cond delay="0"/>
                                  </p:stCondLst>
                                  <p:childTnLst>
                                    <p:animEffect transition="out" filter="dissolve">
                                      <p:cBhvr>
                                        <p:cTn id="79" dur="500"/>
                                        <p:tgtEl>
                                          <p:spTgt spid="98380"/>
                                        </p:tgtEl>
                                      </p:cBhvr>
                                    </p:animEffect>
                                    <p:set>
                                      <p:cBhvr>
                                        <p:cTn id="80" dur="1" fill="hold">
                                          <p:stCondLst>
                                            <p:cond delay="499"/>
                                          </p:stCondLst>
                                        </p:cTn>
                                        <p:tgtEl>
                                          <p:spTgt spid="983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79" grpId="0" animBg="1"/>
      <p:bldP spid="98379" grpId="1" animBg="1"/>
      <p:bldP spid="98380" grpId="0" animBg="1"/>
      <p:bldP spid="98380" grpId="1"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1914525" y="2657475"/>
            <a:ext cx="587375" cy="762000"/>
          </a:xfrm>
          <a:prstGeom prst="rect">
            <a:avLst/>
          </a:prstGeom>
          <a:noFill/>
          <a:ln w="9525">
            <a:noFill/>
            <a:miter lim="800000"/>
            <a:headEnd/>
            <a:tailEnd/>
          </a:ln>
          <a:effectLst/>
        </p:spPr>
        <p:txBody>
          <a:bodyPr wrap="none">
            <a:spAutoFit/>
          </a:bodyPr>
          <a:lstStyle/>
          <a:p>
            <a:r>
              <a:rPr lang="en-US" sz="4400"/>
              <a:t>N</a:t>
            </a:r>
          </a:p>
        </p:txBody>
      </p:sp>
      <p:sp>
        <p:nvSpPr>
          <p:cNvPr id="99331" name="Text Box 3"/>
          <p:cNvSpPr txBox="1">
            <a:spLocks noChangeArrowheads="1"/>
          </p:cNvSpPr>
          <p:nvPr/>
        </p:nvSpPr>
        <p:spPr bwMode="auto">
          <a:xfrm>
            <a:off x="2698750" y="2657475"/>
            <a:ext cx="587375" cy="762000"/>
          </a:xfrm>
          <a:prstGeom prst="rect">
            <a:avLst/>
          </a:prstGeom>
          <a:noFill/>
          <a:ln w="9525">
            <a:noFill/>
            <a:miter lim="800000"/>
            <a:headEnd/>
            <a:tailEnd/>
          </a:ln>
          <a:effectLst/>
        </p:spPr>
        <p:txBody>
          <a:bodyPr wrap="none">
            <a:spAutoFit/>
          </a:bodyPr>
          <a:lstStyle/>
          <a:p>
            <a:r>
              <a:rPr lang="en-US" sz="4400"/>
              <a:t>N</a:t>
            </a:r>
          </a:p>
        </p:txBody>
      </p:sp>
      <p:sp>
        <p:nvSpPr>
          <p:cNvPr id="99332" name="Text Box 4"/>
          <p:cNvSpPr txBox="1">
            <a:spLocks noChangeArrowheads="1"/>
          </p:cNvSpPr>
          <p:nvPr/>
        </p:nvSpPr>
        <p:spPr bwMode="auto">
          <a:xfrm>
            <a:off x="1219200" y="3343275"/>
            <a:ext cx="619125" cy="762000"/>
          </a:xfrm>
          <a:prstGeom prst="rect">
            <a:avLst/>
          </a:prstGeom>
          <a:noFill/>
          <a:ln w="9525">
            <a:noFill/>
            <a:miter lim="800000"/>
            <a:headEnd/>
            <a:tailEnd/>
          </a:ln>
          <a:effectLst/>
        </p:spPr>
        <p:txBody>
          <a:bodyPr wrap="none">
            <a:spAutoFit/>
          </a:bodyPr>
          <a:lstStyle/>
          <a:p>
            <a:r>
              <a:rPr lang="en-US" sz="4400"/>
              <a:t>O</a:t>
            </a:r>
          </a:p>
        </p:txBody>
      </p:sp>
      <p:sp>
        <p:nvSpPr>
          <p:cNvPr id="99333" name="Text Box 5"/>
          <p:cNvSpPr txBox="1">
            <a:spLocks noChangeArrowheads="1"/>
          </p:cNvSpPr>
          <p:nvPr/>
        </p:nvSpPr>
        <p:spPr bwMode="auto">
          <a:xfrm>
            <a:off x="1228725" y="1971675"/>
            <a:ext cx="619125" cy="762000"/>
          </a:xfrm>
          <a:prstGeom prst="rect">
            <a:avLst/>
          </a:prstGeom>
          <a:noFill/>
          <a:ln w="9525">
            <a:noFill/>
            <a:miter lim="800000"/>
            <a:headEnd/>
            <a:tailEnd/>
          </a:ln>
          <a:effectLst/>
        </p:spPr>
        <p:txBody>
          <a:bodyPr wrap="none">
            <a:spAutoFit/>
          </a:bodyPr>
          <a:lstStyle/>
          <a:p>
            <a:r>
              <a:rPr lang="en-US" sz="4400"/>
              <a:t>O</a:t>
            </a:r>
          </a:p>
        </p:txBody>
      </p:sp>
      <p:sp>
        <p:nvSpPr>
          <p:cNvPr id="99334" name="Text Box 6"/>
          <p:cNvSpPr txBox="1">
            <a:spLocks noChangeArrowheads="1"/>
          </p:cNvSpPr>
          <p:nvPr/>
        </p:nvSpPr>
        <p:spPr bwMode="auto">
          <a:xfrm>
            <a:off x="3352800" y="3343275"/>
            <a:ext cx="619125" cy="762000"/>
          </a:xfrm>
          <a:prstGeom prst="rect">
            <a:avLst/>
          </a:prstGeom>
          <a:noFill/>
          <a:ln w="9525">
            <a:noFill/>
            <a:miter lim="800000"/>
            <a:headEnd/>
            <a:tailEnd/>
          </a:ln>
          <a:effectLst/>
        </p:spPr>
        <p:txBody>
          <a:bodyPr wrap="none">
            <a:spAutoFit/>
          </a:bodyPr>
          <a:lstStyle/>
          <a:p>
            <a:r>
              <a:rPr lang="en-US" sz="4400"/>
              <a:t>O</a:t>
            </a:r>
          </a:p>
        </p:txBody>
      </p:sp>
      <p:sp>
        <p:nvSpPr>
          <p:cNvPr id="99335" name="Text Box 7"/>
          <p:cNvSpPr txBox="1">
            <a:spLocks noChangeArrowheads="1"/>
          </p:cNvSpPr>
          <p:nvPr/>
        </p:nvSpPr>
        <p:spPr bwMode="auto">
          <a:xfrm>
            <a:off x="3352800" y="1971675"/>
            <a:ext cx="619125" cy="762000"/>
          </a:xfrm>
          <a:prstGeom prst="rect">
            <a:avLst/>
          </a:prstGeom>
          <a:noFill/>
          <a:ln w="9525">
            <a:noFill/>
            <a:miter lim="800000"/>
            <a:headEnd/>
            <a:tailEnd/>
          </a:ln>
          <a:effectLst/>
        </p:spPr>
        <p:txBody>
          <a:bodyPr wrap="none">
            <a:spAutoFit/>
          </a:bodyPr>
          <a:lstStyle/>
          <a:p>
            <a:r>
              <a:rPr lang="en-US" sz="4400"/>
              <a:t>O</a:t>
            </a:r>
          </a:p>
        </p:txBody>
      </p:sp>
      <p:sp>
        <p:nvSpPr>
          <p:cNvPr id="99336" name="Line 8"/>
          <p:cNvSpPr>
            <a:spLocks noChangeShapeType="1"/>
          </p:cNvSpPr>
          <p:nvPr/>
        </p:nvSpPr>
        <p:spPr bwMode="auto">
          <a:xfrm>
            <a:off x="2447925" y="3038475"/>
            <a:ext cx="304800" cy="0"/>
          </a:xfrm>
          <a:prstGeom prst="line">
            <a:avLst/>
          </a:prstGeom>
          <a:noFill/>
          <a:ln w="22225">
            <a:solidFill>
              <a:schemeClr val="tx1"/>
            </a:solidFill>
            <a:round/>
            <a:headEnd/>
            <a:tailEnd/>
          </a:ln>
          <a:effectLst/>
        </p:spPr>
        <p:txBody>
          <a:bodyPr/>
          <a:lstStyle/>
          <a:p>
            <a:endParaRPr lang="en-US"/>
          </a:p>
        </p:txBody>
      </p:sp>
      <p:grpSp>
        <p:nvGrpSpPr>
          <p:cNvPr id="99337" name="Group 9"/>
          <p:cNvGrpSpPr>
            <a:grpSpLocks/>
          </p:cNvGrpSpPr>
          <p:nvPr/>
        </p:nvGrpSpPr>
        <p:grpSpPr bwMode="auto">
          <a:xfrm>
            <a:off x="1685925" y="2581275"/>
            <a:ext cx="381000" cy="944563"/>
            <a:chOff x="1062" y="2208"/>
            <a:chExt cx="240" cy="595"/>
          </a:xfrm>
        </p:grpSpPr>
        <p:grpSp>
          <p:nvGrpSpPr>
            <p:cNvPr id="99338" name="Group 10"/>
            <p:cNvGrpSpPr>
              <a:grpSpLocks/>
            </p:cNvGrpSpPr>
            <p:nvPr/>
          </p:nvGrpSpPr>
          <p:grpSpPr bwMode="auto">
            <a:xfrm rot="2648694">
              <a:off x="1062" y="2208"/>
              <a:ext cx="240" cy="96"/>
              <a:chOff x="1920" y="2736"/>
              <a:chExt cx="192" cy="96"/>
            </a:xfrm>
          </p:grpSpPr>
          <p:sp>
            <p:nvSpPr>
              <p:cNvPr id="99339" name="Line 11"/>
              <p:cNvSpPr>
                <a:spLocks noChangeShapeType="1"/>
              </p:cNvSpPr>
              <p:nvPr/>
            </p:nvSpPr>
            <p:spPr bwMode="auto">
              <a:xfrm>
                <a:off x="1920" y="2736"/>
                <a:ext cx="192" cy="0"/>
              </a:xfrm>
              <a:prstGeom prst="line">
                <a:avLst/>
              </a:prstGeom>
              <a:noFill/>
              <a:ln w="22225">
                <a:solidFill>
                  <a:schemeClr val="tx1"/>
                </a:solidFill>
                <a:round/>
                <a:headEnd/>
                <a:tailEnd/>
              </a:ln>
              <a:effectLst/>
            </p:spPr>
            <p:txBody>
              <a:bodyPr/>
              <a:lstStyle/>
              <a:p>
                <a:endParaRPr lang="en-US"/>
              </a:p>
            </p:txBody>
          </p:sp>
          <p:sp>
            <p:nvSpPr>
              <p:cNvPr id="99340" name="Line 12"/>
              <p:cNvSpPr>
                <a:spLocks noChangeShapeType="1"/>
              </p:cNvSpPr>
              <p:nvPr/>
            </p:nvSpPr>
            <p:spPr bwMode="auto">
              <a:xfrm>
                <a:off x="1920" y="2832"/>
                <a:ext cx="192" cy="0"/>
              </a:xfrm>
              <a:prstGeom prst="line">
                <a:avLst/>
              </a:prstGeom>
              <a:noFill/>
              <a:ln w="22225">
                <a:solidFill>
                  <a:schemeClr val="tx1"/>
                </a:solidFill>
                <a:round/>
                <a:headEnd/>
                <a:tailEnd/>
              </a:ln>
              <a:effectLst/>
            </p:spPr>
            <p:txBody>
              <a:bodyPr/>
              <a:lstStyle/>
              <a:p>
                <a:endParaRPr lang="en-US"/>
              </a:p>
            </p:txBody>
          </p:sp>
        </p:grpSp>
        <p:sp>
          <p:nvSpPr>
            <p:cNvPr id="99341" name="Freeform 13"/>
            <p:cNvSpPr>
              <a:spLocks/>
            </p:cNvSpPr>
            <p:nvPr/>
          </p:nvSpPr>
          <p:spPr bwMode="auto">
            <a:xfrm>
              <a:off x="1085" y="2640"/>
              <a:ext cx="169" cy="163"/>
            </a:xfrm>
            <a:custGeom>
              <a:avLst/>
              <a:gdLst/>
              <a:ahLst/>
              <a:cxnLst>
                <a:cxn ang="0">
                  <a:pos x="169" y="0"/>
                </a:cxn>
                <a:cxn ang="0">
                  <a:pos x="0" y="163"/>
                </a:cxn>
              </a:cxnLst>
              <a:rect l="0" t="0" r="r" b="b"/>
              <a:pathLst>
                <a:path w="169" h="163">
                  <a:moveTo>
                    <a:pt x="169" y="0"/>
                  </a:moveTo>
                  <a:lnTo>
                    <a:pt x="0" y="163"/>
                  </a:lnTo>
                </a:path>
              </a:pathLst>
            </a:custGeom>
            <a:noFill/>
            <a:ln w="22225">
              <a:solidFill>
                <a:schemeClr val="tx1"/>
              </a:solidFill>
              <a:round/>
              <a:headEnd type="none" w="med" len="med"/>
              <a:tailEnd type="none" w="med" len="med"/>
            </a:ln>
            <a:effectLst/>
          </p:spPr>
          <p:txBody>
            <a:bodyPr/>
            <a:lstStyle/>
            <a:p>
              <a:endParaRPr lang="en-US"/>
            </a:p>
          </p:txBody>
        </p:sp>
      </p:grpSp>
      <p:grpSp>
        <p:nvGrpSpPr>
          <p:cNvPr id="99342" name="Group 14"/>
          <p:cNvGrpSpPr>
            <a:grpSpLocks/>
          </p:cNvGrpSpPr>
          <p:nvPr/>
        </p:nvGrpSpPr>
        <p:grpSpPr bwMode="auto">
          <a:xfrm>
            <a:off x="3133725" y="2551113"/>
            <a:ext cx="381000" cy="944562"/>
            <a:chOff x="1974" y="2189"/>
            <a:chExt cx="240" cy="595"/>
          </a:xfrm>
        </p:grpSpPr>
        <p:grpSp>
          <p:nvGrpSpPr>
            <p:cNvPr id="99343" name="Group 15"/>
            <p:cNvGrpSpPr>
              <a:grpSpLocks/>
            </p:cNvGrpSpPr>
            <p:nvPr/>
          </p:nvGrpSpPr>
          <p:grpSpPr bwMode="auto">
            <a:xfrm rot="2648694">
              <a:off x="1974" y="2688"/>
              <a:ext cx="240" cy="96"/>
              <a:chOff x="1920" y="2736"/>
              <a:chExt cx="192" cy="96"/>
            </a:xfrm>
          </p:grpSpPr>
          <p:sp>
            <p:nvSpPr>
              <p:cNvPr id="99344" name="Line 16"/>
              <p:cNvSpPr>
                <a:spLocks noChangeShapeType="1"/>
              </p:cNvSpPr>
              <p:nvPr/>
            </p:nvSpPr>
            <p:spPr bwMode="auto">
              <a:xfrm>
                <a:off x="1920" y="2736"/>
                <a:ext cx="192" cy="0"/>
              </a:xfrm>
              <a:prstGeom prst="line">
                <a:avLst/>
              </a:prstGeom>
              <a:noFill/>
              <a:ln w="22225">
                <a:solidFill>
                  <a:schemeClr val="tx1"/>
                </a:solidFill>
                <a:round/>
                <a:headEnd/>
                <a:tailEnd/>
              </a:ln>
              <a:effectLst/>
            </p:spPr>
            <p:txBody>
              <a:bodyPr/>
              <a:lstStyle/>
              <a:p>
                <a:endParaRPr lang="en-US"/>
              </a:p>
            </p:txBody>
          </p:sp>
          <p:sp>
            <p:nvSpPr>
              <p:cNvPr id="99345" name="Line 17"/>
              <p:cNvSpPr>
                <a:spLocks noChangeShapeType="1"/>
              </p:cNvSpPr>
              <p:nvPr/>
            </p:nvSpPr>
            <p:spPr bwMode="auto">
              <a:xfrm>
                <a:off x="1920" y="2832"/>
                <a:ext cx="192" cy="0"/>
              </a:xfrm>
              <a:prstGeom prst="line">
                <a:avLst/>
              </a:prstGeom>
              <a:noFill/>
              <a:ln w="22225">
                <a:solidFill>
                  <a:schemeClr val="tx1"/>
                </a:solidFill>
                <a:round/>
                <a:headEnd/>
                <a:tailEnd/>
              </a:ln>
              <a:effectLst/>
            </p:spPr>
            <p:txBody>
              <a:bodyPr/>
              <a:lstStyle/>
              <a:p>
                <a:endParaRPr lang="en-US"/>
              </a:p>
            </p:txBody>
          </p:sp>
        </p:grpSp>
        <p:sp>
          <p:nvSpPr>
            <p:cNvPr id="99346" name="Freeform 18"/>
            <p:cNvSpPr>
              <a:spLocks/>
            </p:cNvSpPr>
            <p:nvPr/>
          </p:nvSpPr>
          <p:spPr bwMode="auto">
            <a:xfrm>
              <a:off x="2022" y="2189"/>
              <a:ext cx="169" cy="163"/>
            </a:xfrm>
            <a:custGeom>
              <a:avLst/>
              <a:gdLst/>
              <a:ahLst/>
              <a:cxnLst>
                <a:cxn ang="0">
                  <a:pos x="169" y="0"/>
                </a:cxn>
                <a:cxn ang="0">
                  <a:pos x="0" y="163"/>
                </a:cxn>
              </a:cxnLst>
              <a:rect l="0" t="0" r="r" b="b"/>
              <a:pathLst>
                <a:path w="169" h="163">
                  <a:moveTo>
                    <a:pt x="169" y="0"/>
                  </a:moveTo>
                  <a:lnTo>
                    <a:pt x="0" y="163"/>
                  </a:lnTo>
                </a:path>
              </a:pathLst>
            </a:custGeom>
            <a:noFill/>
            <a:ln w="22225">
              <a:solidFill>
                <a:schemeClr val="tx1"/>
              </a:solidFill>
              <a:round/>
              <a:headEnd type="none" w="med" len="med"/>
              <a:tailEnd type="none" w="med" len="med"/>
            </a:ln>
            <a:effectLst/>
          </p:spPr>
          <p:txBody>
            <a:bodyPr/>
            <a:lstStyle/>
            <a:p>
              <a:endParaRPr lang="en-US"/>
            </a:p>
          </p:txBody>
        </p:sp>
      </p:grpSp>
      <p:sp>
        <p:nvSpPr>
          <p:cNvPr id="99347" name="Text Box 19"/>
          <p:cNvSpPr txBox="1">
            <a:spLocks noChangeArrowheads="1"/>
          </p:cNvSpPr>
          <p:nvPr/>
        </p:nvSpPr>
        <p:spPr bwMode="auto">
          <a:xfrm>
            <a:off x="1600200" y="1322388"/>
            <a:ext cx="2254250" cy="366712"/>
          </a:xfrm>
          <a:prstGeom prst="rect">
            <a:avLst/>
          </a:prstGeom>
          <a:noFill/>
          <a:ln w="9525">
            <a:noFill/>
            <a:miter lim="800000"/>
            <a:headEnd/>
            <a:tailEnd/>
          </a:ln>
          <a:effectLst/>
        </p:spPr>
        <p:txBody>
          <a:bodyPr wrap="none">
            <a:spAutoFit/>
          </a:bodyPr>
          <a:lstStyle/>
          <a:p>
            <a:r>
              <a:rPr lang="en-US"/>
              <a:t>dinitrogen tetraoxide</a:t>
            </a:r>
          </a:p>
        </p:txBody>
      </p:sp>
      <p:sp>
        <p:nvSpPr>
          <p:cNvPr id="99348" name="Text Box 20"/>
          <p:cNvSpPr txBox="1">
            <a:spLocks noChangeArrowheads="1"/>
          </p:cNvSpPr>
          <p:nvPr/>
        </p:nvSpPr>
        <p:spPr bwMode="auto">
          <a:xfrm>
            <a:off x="2209800" y="752475"/>
            <a:ext cx="1089025" cy="579438"/>
          </a:xfrm>
          <a:prstGeom prst="rect">
            <a:avLst/>
          </a:prstGeom>
          <a:noFill/>
          <a:ln w="9525">
            <a:noFill/>
            <a:miter lim="800000"/>
            <a:headEnd/>
            <a:tailEnd/>
          </a:ln>
          <a:effectLst/>
        </p:spPr>
        <p:txBody>
          <a:bodyPr wrap="none">
            <a:spAutoFit/>
          </a:bodyPr>
          <a:lstStyle/>
          <a:p>
            <a:r>
              <a:rPr lang="en-US" sz="3200"/>
              <a:t>N</a:t>
            </a:r>
            <a:r>
              <a:rPr lang="en-US" sz="3200" baseline="-25000"/>
              <a:t>2</a:t>
            </a:r>
            <a:r>
              <a:rPr lang="en-US" sz="3200"/>
              <a:t>O</a:t>
            </a:r>
            <a:r>
              <a:rPr lang="en-US" sz="3200" baseline="-25000"/>
              <a:t>4</a:t>
            </a:r>
          </a:p>
        </p:txBody>
      </p:sp>
      <p:grpSp>
        <p:nvGrpSpPr>
          <p:cNvPr id="99349" name="Group 21"/>
          <p:cNvGrpSpPr>
            <a:grpSpLocks/>
          </p:cNvGrpSpPr>
          <p:nvPr/>
        </p:nvGrpSpPr>
        <p:grpSpPr bwMode="auto">
          <a:xfrm>
            <a:off x="1219200" y="1971675"/>
            <a:ext cx="1304925" cy="2133600"/>
            <a:chOff x="3162" y="1824"/>
            <a:chExt cx="822" cy="1344"/>
          </a:xfrm>
        </p:grpSpPr>
        <p:sp>
          <p:nvSpPr>
            <p:cNvPr id="99350" name="Text Box 22"/>
            <p:cNvSpPr txBox="1">
              <a:spLocks noChangeArrowheads="1"/>
            </p:cNvSpPr>
            <p:nvPr/>
          </p:nvSpPr>
          <p:spPr bwMode="auto">
            <a:xfrm>
              <a:off x="3600" y="2256"/>
              <a:ext cx="370" cy="480"/>
            </a:xfrm>
            <a:prstGeom prst="rect">
              <a:avLst/>
            </a:prstGeom>
            <a:noFill/>
            <a:ln w="9525">
              <a:noFill/>
              <a:miter lim="800000"/>
              <a:headEnd/>
              <a:tailEnd/>
            </a:ln>
            <a:effectLst/>
          </p:spPr>
          <p:txBody>
            <a:bodyPr wrap="none">
              <a:spAutoFit/>
            </a:bodyPr>
            <a:lstStyle/>
            <a:p>
              <a:r>
                <a:rPr lang="en-US" sz="4400"/>
                <a:t>N</a:t>
              </a:r>
            </a:p>
          </p:txBody>
        </p:sp>
        <p:sp>
          <p:nvSpPr>
            <p:cNvPr id="99351" name="Text Box 23"/>
            <p:cNvSpPr txBox="1">
              <a:spLocks noChangeArrowheads="1"/>
            </p:cNvSpPr>
            <p:nvPr/>
          </p:nvSpPr>
          <p:spPr bwMode="auto">
            <a:xfrm>
              <a:off x="3162" y="2688"/>
              <a:ext cx="390" cy="480"/>
            </a:xfrm>
            <a:prstGeom prst="rect">
              <a:avLst/>
            </a:prstGeom>
            <a:noFill/>
            <a:ln w="9525">
              <a:noFill/>
              <a:miter lim="800000"/>
              <a:headEnd/>
              <a:tailEnd/>
            </a:ln>
            <a:effectLst/>
          </p:spPr>
          <p:txBody>
            <a:bodyPr wrap="none">
              <a:spAutoFit/>
            </a:bodyPr>
            <a:lstStyle/>
            <a:p>
              <a:r>
                <a:rPr lang="en-US" sz="4400"/>
                <a:t>O</a:t>
              </a:r>
            </a:p>
          </p:txBody>
        </p:sp>
        <p:sp>
          <p:nvSpPr>
            <p:cNvPr id="99352" name="Text Box 24"/>
            <p:cNvSpPr txBox="1">
              <a:spLocks noChangeArrowheads="1"/>
            </p:cNvSpPr>
            <p:nvPr/>
          </p:nvSpPr>
          <p:spPr bwMode="auto">
            <a:xfrm>
              <a:off x="3168" y="1824"/>
              <a:ext cx="390" cy="480"/>
            </a:xfrm>
            <a:prstGeom prst="rect">
              <a:avLst/>
            </a:prstGeom>
            <a:noFill/>
            <a:ln w="9525">
              <a:noFill/>
              <a:miter lim="800000"/>
              <a:headEnd/>
              <a:tailEnd/>
            </a:ln>
            <a:effectLst/>
          </p:spPr>
          <p:txBody>
            <a:bodyPr wrap="none">
              <a:spAutoFit/>
            </a:bodyPr>
            <a:lstStyle/>
            <a:p>
              <a:r>
                <a:rPr lang="en-US" sz="4400"/>
                <a:t>O</a:t>
              </a:r>
            </a:p>
          </p:txBody>
        </p:sp>
        <p:grpSp>
          <p:nvGrpSpPr>
            <p:cNvPr id="99353" name="Group 25"/>
            <p:cNvGrpSpPr>
              <a:grpSpLocks/>
            </p:cNvGrpSpPr>
            <p:nvPr/>
          </p:nvGrpSpPr>
          <p:grpSpPr bwMode="auto">
            <a:xfrm rot="2648694">
              <a:off x="3456" y="2208"/>
              <a:ext cx="240" cy="96"/>
              <a:chOff x="1920" y="2736"/>
              <a:chExt cx="192" cy="96"/>
            </a:xfrm>
          </p:grpSpPr>
          <p:sp>
            <p:nvSpPr>
              <p:cNvPr id="99354" name="Line 26"/>
              <p:cNvSpPr>
                <a:spLocks noChangeShapeType="1"/>
              </p:cNvSpPr>
              <p:nvPr/>
            </p:nvSpPr>
            <p:spPr bwMode="auto">
              <a:xfrm>
                <a:off x="1920" y="2736"/>
                <a:ext cx="192" cy="0"/>
              </a:xfrm>
              <a:prstGeom prst="line">
                <a:avLst/>
              </a:prstGeom>
              <a:noFill/>
              <a:ln w="22225">
                <a:solidFill>
                  <a:schemeClr val="tx1"/>
                </a:solidFill>
                <a:round/>
                <a:headEnd/>
                <a:tailEnd/>
              </a:ln>
              <a:effectLst/>
            </p:spPr>
            <p:txBody>
              <a:bodyPr/>
              <a:lstStyle/>
              <a:p>
                <a:endParaRPr lang="en-US"/>
              </a:p>
            </p:txBody>
          </p:sp>
          <p:sp>
            <p:nvSpPr>
              <p:cNvPr id="99355" name="Line 27"/>
              <p:cNvSpPr>
                <a:spLocks noChangeShapeType="1"/>
              </p:cNvSpPr>
              <p:nvPr/>
            </p:nvSpPr>
            <p:spPr bwMode="auto">
              <a:xfrm>
                <a:off x="1920" y="2832"/>
                <a:ext cx="192" cy="0"/>
              </a:xfrm>
              <a:prstGeom prst="line">
                <a:avLst/>
              </a:prstGeom>
              <a:noFill/>
              <a:ln w="22225">
                <a:solidFill>
                  <a:schemeClr val="tx1"/>
                </a:solidFill>
                <a:round/>
                <a:headEnd/>
                <a:tailEnd/>
              </a:ln>
              <a:effectLst/>
            </p:spPr>
            <p:txBody>
              <a:bodyPr/>
              <a:lstStyle/>
              <a:p>
                <a:endParaRPr lang="en-US"/>
              </a:p>
            </p:txBody>
          </p:sp>
        </p:grpSp>
        <p:sp>
          <p:nvSpPr>
            <p:cNvPr id="99356" name="Freeform 28"/>
            <p:cNvSpPr>
              <a:spLocks/>
            </p:cNvSpPr>
            <p:nvPr/>
          </p:nvSpPr>
          <p:spPr bwMode="auto">
            <a:xfrm>
              <a:off x="3479" y="2640"/>
              <a:ext cx="169" cy="163"/>
            </a:xfrm>
            <a:custGeom>
              <a:avLst/>
              <a:gdLst/>
              <a:ahLst/>
              <a:cxnLst>
                <a:cxn ang="0">
                  <a:pos x="169" y="0"/>
                </a:cxn>
                <a:cxn ang="0">
                  <a:pos x="0" y="163"/>
                </a:cxn>
              </a:cxnLst>
              <a:rect l="0" t="0" r="r" b="b"/>
              <a:pathLst>
                <a:path w="169" h="163">
                  <a:moveTo>
                    <a:pt x="169" y="0"/>
                  </a:moveTo>
                  <a:lnTo>
                    <a:pt x="0" y="163"/>
                  </a:lnTo>
                </a:path>
              </a:pathLst>
            </a:custGeom>
            <a:noFill/>
            <a:ln w="22225">
              <a:solidFill>
                <a:schemeClr val="tx1"/>
              </a:solidFill>
              <a:round/>
              <a:headEnd type="none" w="med" len="med"/>
              <a:tailEnd type="none" w="med" len="med"/>
            </a:ln>
            <a:effectLst/>
          </p:spPr>
          <p:txBody>
            <a:bodyPr/>
            <a:lstStyle/>
            <a:p>
              <a:endParaRPr lang="en-US"/>
            </a:p>
          </p:txBody>
        </p:sp>
        <p:sp>
          <p:nvSpPr>
            <p:cNvPr id="99357" name="Oval 29"/>
            <p:cNvSpPr>
              <a:spLocks noChangeArrowheads="1"/>
            </p:cNvSpPr>
            <p:nvPr/>
          </p:nvSpPr>
          <p:spPr bwMode="auto">
            <a:xfrm>
              <a:off x="3936" y="2496"/>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99358" name="Group 30"/>
          <p:cNvGrpSpPr>
            <a:grpSpLocks/>
          </p:cNvGrpSpPr>
          <p:nvPr/>
        </p:nvGrpSpPr>
        <p:grpSpPr bwMode="auto">
          <a:xfrm>
            <a:off x="3200400" y="1989138"/>
            <a:ext cx="1295400" cy="2133600"/>
            <a:chOff x="4080" y="1824"/>
            <a:chExt cx="816" cy="1344"/>
          </a:xfrm>
        </p:grpSpPr>
        <p:sp>
          <p:nvSpPr>
            <p:cNvPr id="99359" name="Text Box 31"/>
            <p:cNvSpPr txBox="1">
              <a:spLocks noChangeArrowheads="1"/>
            </p:cNvSpPr>
            <p:nvPr/>
          </p:nvSpPr>
          <p:spPr bwMode="auto">
            <a:xfrm>
              <a:off x="4094" y="2256"/>
              <a:ext cx="370" cy="480"/>
            </a:xfrm>
            <a:prstGeom prst="rect">
              <a:avLst/>
            </a:prstGeom>
            <a:noFill/>
            <a:ln w="9525">
              <a:noFill/>
              <a:miter lim="800000"/>
              <a:headEnd/>
              <a:tailEnd/>
            </a:ln>
            <a:effectLst/>
          </p:spPr>
          <p:txBody>
            <a:bodyPr wrap="none">
              <a:spAutoFit/>
            </a:bodyPr>
            <a:lstStyle/>
            <a:p>
              <a:r>
                <a:rPr lang="en-US" sz="4400"/>
                <a:t>N</a:t>
              </a:r>
            </a:p>
          </p:txBody>
        </p:sp>
        <p:sp>
          <p:nvSpPr>
            <p:cNvPr id="99360" name="Text Box 32"/>
            <p:cNvSpPr txBox="1">
              <a:spLocks noChangeArrowheads="1"/>
            </p:cNvSpPr>
            <p:nvPr/>
          </p:nvSpPr>
          <p:spPr bwMode="auto">
            <a:xfrm>
              <a:off x="4506" y="2688"/>
              <a:ext cx="390" cy="480"/>
            </a:xfrm>
            <a:prstGeom prst="rect">
              <a:avLst/>
            </a:prstGeom>
            <a:noFill/>
            <a:ln w="9525">
              <a:noFill/>
              <a:miter lim="800000"/>
              <a:headEnd/>
              <a:tailEnd/>
            </a:ln>
            <a:effectLst/>
          </p:spPr>
          <p:txBody>
            <a:bodyPr wrap="none">
              <a:spAutoFit/>
            </a:bodyPr>
            <a:lstStyle/>
            <a:p>
              <a:r>
                <a:rPr lang="en-US" sz="4400"/>
                <a:t>O</a:t>
              </a:r>
            </a:p>
          </p:txBody>
        </p:sp>
        <p:sp>
          <p:nvSpPr>
            <p:cNvPr id="99361" name="Text Box 33"/>
            <p:cNvSpPr txBox="1">
              <a:spLocks noChangeArrowheads="1"/>
            </p:cNvSpPr>
            <p:nvPr/>
          </p:nvSpPr>
          <p:spPr bwMode="auto">
            <a:xfrm>
              <a:off x="4506" y="1824"/>
              <a:ext cx="390" cy="480"/>
            </a:xfrm>
            <a:prstGeom prst="rect">
              <a:avLst/>
            </a:prstGeom>
            <a:noFill/>
            <a:ln w="9525">
              <a:noFill/>
              <a:miter lim="800000"/>
              <a:headEnd/>
              <a:tailEnd/>
            </a:ln>
            <a:effectLst/>
          </p:spPr>
          <p:txBody>
            <a:bodyPr wrap="none">
              <a:spAutoFit/>
            </a:bodyPr>
            <a:lstStyle/>
            <a:p>
              <a:r>
                <a:rPr lang="en-US" sz="4400"/>
                <a:t>O</a:t>
              </a:r>
            </a:p>
          </p:txBody>
        </p:sp>
        <p:grpSp>
          <p:nvGrpSpPr>
            <p:cNvPr id="99362" name="Group 34"/>
            <p:cNvGrpSpPr>
              <a:grpSpLocks/>
            </p:cNvGrpSpPr>
            <p:nvPr/>
          </p:nvGrpSpPr>
          <p:grpSpPr bwMode="auto">
            <a:xfrm rot="2648694">
              <a:off x="4368" y="2688"/>
              <a:ext cx="240" cy="96"/>
              <a:chOff x="1920" y="2736"/>
              <a:chExt cx="192" cy="96"/>
            </a:xfrm>
          </p:grpSpPr>
          <p:sp>
            <p:nvSpPr>
              <p:cNvPr id="99363" name="Line 35"/>
              <p:cNvSpPr>
                <a:spLocks noChangeShapeType="1"/>
              </p:cNvSpPr>
              <p:nvPr/>
            </p:nvSpPr>
            <p:spPr bwMode="auto">
              <a:xfrm>
                <a:off x="1920" y="2736"/>
                <a:ext cx="192" cy="0"/>
              </a:xfrm>
              <a:prstGeom prst="line">
                <a:avLst/>
              </a:prstGeom>
              <a:noFill/>
              <a:ln w="22225">
                <a:solidFill>
                  <a:schemeClr val="tx1"/>
                </a:solidFill>
                <a:round/>
                <a:headEnd/>
                <a:tailEnd/>
              </a:ln>
              <a:effectLst/>
            </p:spPr>
            <p:txBody>
              <a:bodyPr/>
              <a:lstStyle/>
              <a:p>
                <a:endParaRPr lang="en-US"/>
              </a:p>
            </p:txBody>
          </p:sp>
          <p:sp>
            <p:nvSpPr>
              <p:cNvPr id="99364" name="Line 36"/>
              <p:cNvSpPr>
                <a:spLocks noChangeShapeType="1"/>
              </p:cNvSpPr>
              <p:nvPr/>
            </p:nvSpPr>
            <p:spPr bwMode="auto">
              <a:xfrm>
                <a:off x="1920" y="2832"/>
                <a:ext cx="192" cy="0"/>
              </a:xfrm>
              <a:prstGeom prst="line">
                <a:avLst/>
              </a:prstGeom>
              <a:noFill/>
              <a:ln w="22225">
                <a:solidFill>
                  <a:schemeClr val="tx1"/>
                </a:solidFill>
                <a:round/>
                <a:headEnd/>
                <a:tailEnd/>
              </a:ln>
              <a:effectLst/>
            </p:spPr>
            <p:txBody>
              <a:bodyPr/>
              <a:lstStyle/>
              <a:p>
                <a:endParaRPr lang="en-US"/>
              </a:p>
            </p:txBody>
          </p:sp>
        </p:grpSp>
        <p:sp>
          <p:nvSpPr>
            <p:cNvPr id="99365" name="Freeform 37"/>
            <p:cNvSpPr>
              <a:spLocks/>
            </p:cNvSpPr>
            <p:nvPr/>
          </p:nvSpPr>
          <p:spPr bwMode="auto">
            <a:xfrm>
              <a:off x="4416" y="2189"/>
              <a:ext cx="169" cy="163"/>
            </a:xfrm>
            <a:custGeom>
              <a:avLst/>
              <a:gdLst/>
              <a:ahLst/>
              <a:cxnLst>
                <a:cxn ang="0">
                  <a:pos x="169" y="0"/>
                </a:cxn>
                <a:cxn ang="0">
                  <a:pos x="0" y="163"/>
                </a:cxn>
              </a:cxnLst>
              <a:rect l="0" t="0" r="r" b="b"/>
              <a:pathLst>
                <a:path w="169" h="163">
                  <a:moveTo>
                    <a:pt x="169" y="0"/>
                  </a:moveTo>
                  <a:lnTo>
                    <a:pt x="0" y="163"/>
                  </a:lnTo>
                </a:path>
              </a:pathLst>
            </a:custGeom>
            <a:noFill/>
            <a:ln w="22225">
              <a:solidFill>
                <a:schemeClr val="tx1"/>
              </a:solidFill>
              <a:round/>
              <a:headEnd type="none" w="med" len="med"/>
              <a:tailEnd type="none" w="med" len="med"/>
            </a:ln>
            <a:effectLst/>
          </p:spPr>
          <p:txBody>
            <a:bodyPr/>
            <a:lstStyle/>
            <a:p>
              <a:endParaRPr lang="en-US"/>
            </a:p>
          </p:txBody>
        </p:sp>
        <p:sp>
          <p:nvSpPr>
            <p:cNvPr id="99366" name="Oval 38"/>
            <p:cNvSpPr>
              <a:spLocks noChangeArrowheads="1"/>
            </p:cNvSpPr>
            <p:nvPr/>
          </p:nvSpPr>
          <p:spPr bwMode="auto">
            <a:xfrm>
              <a:off x="4080" y="2496"/>
              <a:ext cx="48" cy="48"/>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99367" name="Freeform 39"/>
          <p:cNvSpPr>
            <a:spLocks/>
          </p:cNvSpPr>
          <p:nvPr/>
        </p:nvSpPr>
        <p:spPr bwMode="auto">
          <a:xfrm>
            <a:off x="3200400" y="2581275"/>
            <a:ext cx="304800" cy="914400"/>
          </a:xfrm>
          <a:custGeom>
            <a:avLst/>
            <a:gdLst/>
            <a:ahLst/>
            <a:cxnLst>
              <a:cxn ang="0">
                <a:pos x="192" y="0"/>
              </a:cxn>
              <a:cxn ang="0">
                <a:pos x="0" y="288"/>
              </a:cxn>
              <a:cxn ang="0">
                <a:pos x="192" y="576"/>
              </a:cxn>
            </a:cxnLst>
            <a:rect l="0" t="0" r="r" b="b"/>
            <a:pathLst>
              <a:path w="192" h="576">
                <a:moveTo>
                  <a:pt x="192" y="0"/>
                </a:moveTo>
                <a:cubicBezTo>
                  <a:pt x="96" y="96"/>
                  <a:pt x="0" y="192"/>
                  <a:pt x="0" y="288"/>
                </a:cubicBezTo>
                <a:cubicBezTo>
                  <a:pt x="0" y="384"/>
                  <a:pt x="96" y="480"/>
                  <a:pt x="192" y="576"/>
                </a:cubicBezTo>
              </a:path>
            </a:pathLst>
          </a:custGeom>
          <a:noFill/>
          <a:ln w="25400" cap="flat">
            <a:solidFill>
              <a:schemeClr val="tx1"/>
            </a:solidFill>
            <a:prstDash val="dash"/>
            <a:round/>
            <a:headEnd/>
            <a:tailEnd/>
          </a:ln>
          <a:effectLst/>
        </p:spPr>
        <p:txBody>
          <a:bodyPr/>
          <a:lstStyle/>
          <a:p>
            <a:endParaRPr lang="en-US"/>
          </a:p>
        </p:txBody>
      </p:sp>
      <p:sp>
        <p:nvSpPr>
          <p:cNvPr id="99368" name="Freeform 40"/>
          <p:cNvSpPr>
            <a:spLocks/>
          </p:cNvSpPr>
          <p:nvPr/>
        </p:nvSpPr>
        <p:spPr bwMode="auto">
          <a:xfrm flipH="1">
            <a:off x="1676400" y="2581275"/>
            <a:ext cx="304800" cy="914400"/>
          </a:xfrm>
          <a:custGeom>
            <a:avLst/>
            <a:gdLst/>
            <a:ahLst/>
            <a:cxnLst>
              <a:cxn ang="0">
                <a:pos x="192" y="0"/>
              </a:cxn>
              <a:cxn ang="0">
                <a:pos x="0" y="288"/>
              </a:cxn>
              <a:cxn ang="0">
                <a:pos x="192" y="576"/>
              </a:cxn>
            </a:cxnLst>
            <a:rect l="0" t="0" r="r" b="b"/>
            <a:pathLst>
              <a:path w="192" h="576">
                <a:moveTo>
                  <a:pt x="192" y="0"/>
                </a:moveTo>
                <a:cubicBezTo>
                  <a:pt x="96" y="96"/>
                  <a:pt x="0" y="192"/>
                  <a:pt x="0" y="288"/>
                </a:cubicBezTo>
                <a:cubicBezTo>
                  <a:pt x="0" y="384"/>
                  <a:pt x="96" y="480"/>
                  <a:pt x="192" y="576"/>
                </a:cubicBezTo>
              </a:path>
            </a:pathLst>
          </a:custGeom>
          <a:noFill/>
          <a:ln w="25400" cap="flat">
            <a:solidFill>
              <a:schemeClr val="tx1"/>
            </a:solidFill>
            <a:prstDash val="dash"/>
            <a:round/>
            <a:headEnd/>
            <a:tailEnd/>
          </a:ln>
          <a:effectLst/>
        </p:spPr>
        <p:txBody>
          <a:bodyPr/>
          <a:lstStyle/>
          <a:p>
            <a:endParaRPr lang="en-US"/>
          </a:p>
        </p:txBody>
      </p:sp>
      <p:grpSp>
        <p:nvGrpSpPr>
          <p:cNvPr id="99369" name="Group 41"/>
          <p:cNvGrpSpPr>
            <a:grpSpLocks/>
          </p:cNvGrpSpPr>
          <p:nvPr/>
        </p:nvGrpSpPr>
        <p:grpSpPr bwMode="auto">
          <a:xfrm>
            <a:off x="1752600" y="2428875"/>
            <a:ext cx="1676400" cy="1219200"/>
            <a:chOff x="1104" y="2112"/>
            <a:chExt cx="1056" cy="768"/>
          </a:xfrm>
        </p:grpSpPr>
        <p:sp>
          <p:nvSpPr>
            <p:cNvPr id="99370" name="Line 42"/>
            <p:cNvSpPr>
              <a:spLocks noChangeShapeType="1"/>
            </p:cNvSpPr>
            <p:nvPr/>
          </p:nvSpPr>
          <p:spPr bwMode="auto">
            <a:xfrm>
              <a:off x="1104" y="2160"/>
              <a:ext cx="192" cy="192"/>
            </a:xfrm>
            <a:prstGeom prst="line">
              <a:avLst/>
            </a:prstGeom>
            <a:noFill/>
            <a:ln w="22225">
              <a:solidFill>
                <a:schemeClr val="tx1"/>
              </a:solidFill>
              <a:round/>
              <a:headEnd/>
              <a:tailEnd/>
            </a:ln>
            <a:effectLst/>
          </p:spPr>
          <p:txBody>
            <a:bodyPr/>
            <a:lstStyle/>
            <a:p>
              <a:endParaRPr lang="en-US"/>
            </a:p>
          </p:txBody>
        </p:sp>
        <p:sp>
          <p:nvSpPr>
            <p:cNvPr id="99371" name="Line 43"/>
            <p:cNvSpPr>
              <a:spLocks noChangeShapeType="1"/>
            </p:cNvSpPr>
            <p:nvPr/>
          </p:nvSpPr>
          <p:spPr bwMode="auto">
            <a:xfrm>
              <a:off x="1968" y="2688"/>
              <a:ext cx="192" cy="192"/>
            </a:xfrm>
            <a:prstGeom prst="line">
              <a:avLst/>
            </a:prstGeom>
            <a:noFill/>
            <a:ln w="22225">
              <a:solidFill>
                <a:schemeClr val="tx1"/>
              </a:solidFill>
              <a:round/>
              <a:headEnd/>
              <a:tailEnd/>
            </a:ln>
            <a:effectLst/>
          </p:spPr>
          <p:txBody>
            <a:bodyPr/>
            <a:lstStyle/>
            <a:p>
              <a:endParaRPr lang="en-US"/>
            </a:p>
          </p:txBody>
        </p:sp>
        <p:sp>
          <p:nvSpPr>
            <p:cNvPr id="99372" name="Line 44"/>
            <p:cNvSpPr>
              <a:spLocks noChangeShapeType="1"/>
            </p:cNvSpPr>
            <p:nvPr/>
          </p:nvSpPr>
          <p:spPr bwMode="auto">
            <a:xfrm flipH="1">
              <a:off x="1104" y="2640"/>
              <a:ext cx="192" cy="192"/>
            </a:xfrm>
            <a:prstGeom prst="line">
              <a:avLst/>
            </a:prstGeom>
            <a:noFill/>
            <a:ln w="22225">
              <a:solidFill>
                <a:schemeClr val="tx1"/>
              </a:solidFill>
              <a:round/>
              <a:headEnd/>
              <a:tailEnd/>
            </a:ln>
            <a:effectLst/>
          </p:spPr>
          <p:txBody>
            <a:bodyPr/>
            <a:lstStyle/>
            <a:p>
              <a:endParaRPr lang="en-US"/>
            </a:p>
          </p:txBody>
        </p:sp>
        <p:sp>
          <p:nvSpPr>
            <p:cNvPr id="99373" name="Line 45"/>
            <p:cNvSpPr>
              <a:spLocks noChangeShapeType="1"/>
            </p:cNvSpPr>
            <p:nvPr/>
          </p:nvSpPr>
          <p:spPr bwMode="auto">
            <a:xfrm flipH="1">
              <a:off x="1968" y="2112"/>
              <a:ext cx="192" cy="192"/>
            </a:xfrm>
            <a:prstGeom prst="line">
              <a:avLst/>
            </a:prstGeom>
            <a:noFill/>
            <a:ln w="22225">
              <a:solidFill>
                <a:schemeClr val="tx1"/>
              </a:solidFill>
              <a:round/>
              <a:headEnd/>
              <a:tailEnd/>
            </a:ln>
            <a:effectLst/>
          </p:spPr>
          <p:txBody>
            <a:bodyPr/>
            <a:lstStyle/>
            <a:p>
              <a:endParaRPr lang="en-US"/>
            </a:p>
          </p:txBody>
        </p:sp>
      </p:grpSp>
      <p:sp>
        <p:nvSpPr>
          <p:cNvPr id="99374" name="Freeform 46"/>
          <p:cNvSpPr>
            <a:spLocks/>
          </p:cNvSpPr>
          <p:nvPr/>
        </p:nvSpPr>
        <p:spPr bwMode="auto">
          <a:xfrm>
            <a:off x="2438400" y="2200275"/>
            <a:ext cx="304800" cy="1524000"/>
          </a:xfrm>
          <a:custGeom>
            <a:avLst/>
            <a:gdLst/>
            <a:ahLst/>
            <a:cxnLst>
              <a:cxn ang="0">
                <a:pos x="0" y="0"/>
              </a:cxn>
              <a:cxn ang="0">
                <a:pos x="144" y="192"/>
              </a:cxn>
              <a:cxn ang="0">
                <a:pos x="0" y="336"/>
              </a:cxn>
              <a:cxn ang="0">
                <a:pos x="144" y="528"/>
              </a:cxn>
              <a:cxn ang="0">
                <a:pos x="48" y="720"/>
              </a:cxn>
              <a:cxn ang="0">
                <a:pos x="192" y="864"/>
              </a:cxn>
              <a:cxn ang="0">
                <a:pos x="48" y="1008"/>
              </a:cxn>
              <a:cxn ang="0">
                <a:pos x="192" y="1200"/>
              </a:cxn>
              <a:cxn ang="0">
                <a:pos x="48" y="1392"/>
              </a:cxn>
            </a:cxnLst>
            <a:rect l="0" t="0" r="r" b="b"/>
            <a:pathLst>
              <a:path w="192" h="1392">
                <a:moveTo>
                  <a:pt x="0" y="0"/>
                </a:moveTo>
                <a:cubicBezTo>
                  <a:pt x="72" y="68"/>
                  <a:pt x="144" y="136"/>
                  <a:pt x="144" y="192"/>
                </a:cubicBezTo>
                <a:cubicBezTo>
                  <a:pt x="144" y="248"/>
                  <a:pt x="0" y="280"/>
                  <a:pt x="0" y="336"/>
                </a:cubicBezTo>
                <a:cubicBezTo>
                  <a:pt x="0" y="392"/>
                  <a:pt x="136" y="464"/>
                  <a:pt x="144" y="528"/>
                </a:cubicBezTo>
                <a:cubicBezTo>
                  <a:pt x="152" y="592"/>
                  <a:pt x="40" y="664"/>
                  <a:pt x="48" y="720"/>
                </a:cubicBezTo>
                <a:cubicBezTo>
                  <a:pt x="56" y="776"/>
                  <a:pt x="192" y="816"/>
                  <a:pt x="192" y="864"/>
                </a:cubicBezTo>
                <a:cubicBezTo>
                  <a:pt x="192" y="912"/>
                  <a:pt x="48" y="952"/>
                  <a:pt x="48" y="1008"/>
                </a:cubicBezTo>
                <a:cubicBezTo>
                  <a:pt x="48" y="1064"/>
                  <a:pt x="192" y="1136"/>
                  <a:pt x="192" y="1200"/>
                </a:cubicBezTo>
                <a:cubicBezTo>
                  <a:pt x="192" y="1264"/>
                  <a:pt x="120" y="1328"/>
                  <a:pt x="48" y="1392"/>
                </a:cubicBezTo>
              </a:path>
            </a:pathLst>
          </a:custGeom>
          <a:noFill/>
          <a:ln w="25400">
            <a:solidFill>
              <a:srgbClr val="800080"/>
            </a:solidFill>
            <a:round/>
            <a:headEnd/>
            <a:tailEnd type="triangle" w="med" len="med"/>
          </a:ln>
          <a:effectLst/>
        </p:spPr>
        <p:txBody>
          <a:bodyPr/>
          <a:lstStyle/>
          <a:p>
            <a:endParaRPr lang="en-US"/>
          </a:p>
        </p:txBody>
      </p:sp>
      <p:sp>
        <p:nvSpPr>
          <p:cNvPr id="99375" name="Line 47"/>
          <p:cNvSpPr>
            <a:spLocks noChangeShapeType="1"/>
          </p:cNvSpPr>
          <p:nvPr/>
        </p:nvSpPr>
        <p:spPr bwMode="auto">
          <a:xfrm>
            <a:off x="3657600" y="1057275"/>
            <a:ext cx="1447800" cy="0"/>
          </a:xfrm>
          <a:prstGeom prst="line">
            <a:avLst/>
          </a:prstGeom>
          <a:noFill/>
          <a:ln w="22225">
            <a:solidFill>
              <a:schemeClr val="tx1"/>
            </a:solidFill>
            <a:round/>
            <a:headEnd/>
            <a:tailEnd type="triangle" w="med" len="med"/>
          </a:ln>
          <a:effectLst/>
        </p:spPr>
        <p:txBody>
          <a:bodyPr/>
          <a:lstStyle/>
          <a:p>
            <a:endParaRPr lang="en-US"/>
          </a:p>
        </p:txBody>
      </p:sp>
      <p:sp>
        <p:nvSpPr>
          <p:cNvPr id="99376" name="Text Box 48"/>
          <p:cNvSpPr txBox="1">
            <a:spLocks noChangeArrowheads="1"/>
          </p:cNvSpPr>
          <p:nvPr/>
        </p:nvSpPr>
        <p:spPr bwMode="auto">
          <a:xfrm>
            <a:off x="4217988" y="709613"/>
            <a:ext cx="430212" cy="366712"/>
          </a:xfrm>
          <a:prstGeom prst="rect">
            <a:avLst/>
          </a:prstGeom>
          <a:noFill/>
          <a:ln w="9525">
            <a:noFill/>
            <a:miter lim="800000"/>
            <a:headEnd/>
            <a:tailEnd/>
          </a:ln>
          <a:effectLst/>
        </p:spPr>
        <p:txBody>
          <a:bodyPr wrap="none">
            <a:spAutoFit/>
          </a:bodyPr>
          <a:lstStyle/>
          <a:p>
            <a:r>
              <a:rPr lang="en-US" i="1">
                <a:solidFill>
                  <a:srgbClr val="990099"/>
                </a:solidFill>
              </a:rPr>
              <a:t>h</a:t>
            </a:r>
            <a:r>
              <a:rPr lang="en-US" i="1">
                <a:solidFill>
                  <a:srgbClr val="990099"/>
                </a:solidFill>
                <a:latin typeface="Symbol" pitchFamily="18" charset="2"/>
              </a:rPr>
              <a:t>n</a:t>
            </a:r>
          </a:p>
        </p:txBody>
      </p:sp>
      <p:grpSp>
        <p:nvGrpSpPr>
          <p:cNvPr id="99377" name="Group 49"/>
          <p:cNvGrpSpPr>
            <a:grpSpLocks/>
          </p:cNvGrpSpPr>
          <p:nvPr/>
        </p:nvGrpSpPr>
        <p:grpSpPr bwMode="auto">
          <a:xfrm>
            <a:off x="5311775" y="752475"/>
            <a:ext cx="1392238" cy="579438"/>
            <a:chOff x="3106" y="672"/>
            <a:chExt cx="877" cy="365"/>
          </a:xfrm>
        </p:grpSpPr>
        <p:sp>
          <p:nvSpPr>
            <p:cNvPr id="99378" name="Text Box 50"/>
            <p:cNvSpPr txBox="1">
              <a:spLocks noChangeArrowheads="1"/>
            </p:cNvSpPr>
            <p:nvPr/>
          </p:nvSpPr>
          <p:spPr bwMode="auto">
            <a:xfrm>
              <a:off x="3106" y="672"/>
              <a:ext cx="877" cy="365"/>
            </a:xfrm>
            <a:prstGeom prst="rect">
              <a:avLst/>
            </a:prstGeom>
            <a:noFill/>
            <a:ln w="9525">
              <a:noFill/>
              <a:miter lim="800000"/>
              <a:headEnd/>
              <a:tailEnd/>
            </a:ln>
            <a:effectLst/>
          </p:spPr>
          <p:txBody>
            <a:bodyPr wrap="none">
              <a:spAutoFit/>
            </a:bodyPr>
            <a:lstStyle/>
            <a:p>
              <a:r>
                <a:rPr lang="en-US" sz="3200"/>
                <a:t>2  NO</a:t>
              </a:r>
              <a:r>
                <a:rPr lang="en-US" sz="3200" baseline="-25000"/>
                <a:t>2</a:t>
              </a:r>
            </a:p>
          </p:txBody>
        </p:sp>
        <p:sp>
          <p:nvSpPr>
            <p:cNvPr id="99379" name="Oval 51"/>
            <p:cNvSpPr>
              <a:spLocks noChangeAspect="1" noChangeArrowheads="1"/>
            </p:cNvSpPr>
            <p:nvPr/>
          </p:nvSpPr>
          <p:spPr bwMode="auto">
            <a:xfrm>
              <a:off x="3408" y="864"/>
              <a:ext cx="23" cy="23"/>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99380" name="Text Box 52"/>
          <p:cNvSpPr txBox="1">
            <a:spLocks noChangeArrowheads="1"/>
          </p:cNvSpPr>
          <p:nvPr/>
        </p:nvSpPr>
        <p:spPr bwMode="auto">
          <a:xfrm>
            <a:off x="5289550" y="1300163"/>
            <a:ext cx="1797050" cy="366712"/>
          </a:xfrm>
          <a:prstGeom prst="rect">
            <a:avLst/>
          </a:prstGeom>
          <a:noFill/>
          <a:ln w="9525">
            <a:noFill/>
            <a:miter lim="800000"/>
            <a:headEnd/>
            <a:tailEnd/>
          </a:ln>
          <a:effectLst/>
        </p:spPr>
        <p:txBody>
          <a:bodyPr wrap="none">
            <a:spAutoFit/>
          </a:bodyPr>
          <a:lstStyle/>
          <a:p>
            <a:r>
              <a:rPr lang="en-US"/>
              <a:t>nitrogen dioxide</a:t>
            </a:r>
          </a:p>
        </p:txBody>
      </p:sp>
      <p:sp>
        <p:nvSpPr>
          <p:cNvPr id="99381" name="Text Box 53"/>
          <p:cNvSpPr txBox="1">
            <a:spLocks noChangeArrowheads="1"/>
          </p:cNvSpPr>
          <p:nvPr/>
        </p:nvSpPr>
        <p:spPr bwMode="auto">
          <a:xfrm>
            <a:off x="5467350" y="1574800"/>
            <a:ext cx="1325563" cy="336550"/>
          </a:xfrm>
          <a:prstGeom prst="rect">
            <a:avLst/>
          </a:prstGeom>
          <a:noFill/>
          <a:ln w="9525">
            <a:noFill/>
            <a:miter lim="800000"/>
            <a:headEnd/>
            <a:tailEnd/>
          </a:ln>
          <a:effectLst/>
        </p:spPr>
        <p:txBody>
          <a:bodyPr wrap="none">
            <a:spAutoFit/>
          </a:bodyPr>
          <a:lstStyle/>
          <a:p>
            <a:r>
              <a:rPr lang="en-US" sz="1600"/>
              <a:t>(</a:t>
            </a:r>
            <a:r>
              <a:rPr lang="en-US" sz="1600" i="1"/>
              <a:t>free radical</a:t>
            </a:r>
            <a:r>
              <a:rPr lang="en-US" sz="1600"/>
              <a:t>)</a:t>
            </a:r>
          </a:p>
        </p:txBody>
      </p:sp>
      <p:sp>
        <p:nvSpPr>
          <p:cNvPr id="99382" name="Line 54"/>
          <p:cNvSpPr>
            <a:spLocks noChangeShapeType="1"/>
          </p:cNvSpPr>
          <p:nvPr/>
        </p:nvSpPr>
        <p:spPr bwMode="auto">
          <a:xfrm>
            <a:off x="4038600" y="3038475"/>
            <a:ext cx="990600" cy="0"/>
          </a:xfrm>
          <a:prstGeom prst="line">
            <a:avLst/>
          </a:prstGeom>
          <a:noFill/>
          <a:ln w="22225">
            <a:solidFill>
              <a:schemeClr val="tx1"/>
            </a:solidFill>
            <a:round/>
            <a:headEnd/>
            <a:tailEnd type="triangle" w="med" len="med"/>
          </a:ln>
          <a:effectLst/>
        </p:spPr>
        <p:txBody>
          <a:bodyPr/>
          <a:lstStyle/>
          <a:p>
            <a:endParaRPr lang="en-US"/>
          </a:p>
        </p:txBody>
      </p:sp>
      <p:grpSp>
        <p:nvGrpSpPr>
          <p:cNvPr id="99383" name="Group 55"/>
          <p:cNvGrpSpPr>
            <a:grpSpLocks/>
          </p:cNvGrpSpPr>
          <p:nvPr/>
        </p:nvGrpSpPr>
        <p:grpSpPr bwMode="auto">
          <a:xfrm>
            <a:off x="2117725" y="4043363"/>
            <a:ext cx="4867275" cy="388937"/>
            <a:chOff x="1334" y="3129"/>
            <a:chExt cx="3066" cy="245"/>
          </a:xfrm>
        </p:grpSpPr>
        <p:sp>
          <p:nvSpPr>
            <p:cNvPr id="99384" name="Text Box 56"/>
            <p:cNvSpPr txBox="1">
              <a:spLocks noChangeArrowheads="1"/>
            </p:cNvSpPr>
            <p:nvPr/>
          </p:nvSpPr>
          <p:spPr bwMode="auto">
            <a:xfrm>
              <a:off x="1334" y="3143"/>
              <a:ext cx="684" cy="231"/>
            </a:xfrm>
            <a:prstGeom prst="rect">
              <a:avLst/>
            </a:prstGeom>
            <a:noFill/>
            <a:ln w="9525">
              <a:noFill/>
              <a:miter lim="800000"/>
              <a:headEnd/>
              <a:tailEnd/>
            </a:ln>
            <a:effectLst/>
          </p:spPr>
          <p:txBody>
            <a:bodyPr wrap="none">
              <a:spAutoFit/>
            </a:bodyPr>
            <a:lstStyle/>
            <a:p>
              <a:r>
                <a:rPr lang="en-US"/>
                <a:t>colorless</a:t>
              </a:r>
            </a:p>
          </p:txBody>
        </p:sp>
        <p:sp>
          <p:nvSpPr>
            <p:cNvPr id="99385" name="Text Box 57"/>
            <p:cNvSpPr txBox="1">
              <a:spLocks noChangeArrowheads="1"/>
            </p:cNvSpPr>
            <p:nvPr/>
          </p:nvSpPr>
          <p:spPr bwMode="auto">
            <a:xfrm>
              <a:off x="3636" y="3129"/>
              <a:ext cx="764" cy="231"/>
            </a:xfrm>
            <a:prstGeom prst="rect">
              <a:avLst/>
            </a:prstGeom>
            <a:noFill/>
            <a:ln w="9525">
              <a:noFill/>
              <a:miter lim="800000"/>
              <a:headEnd/>
              <a:tailEnd/>
            </a:ln>
            <a:effectLst/>
          </p:spPr>
          <p:txBody>
            <a:bodyPr wrap="none">
              <a:spAutoFit/>
            </a:bodyPr>
            <a:lstStyle/>
            <a:p>
              <a:r>
                <a:rPr lang="en-US"/>
                <a:t>red-brown</a:t>
              </a:r>
            </a:p>
          </p:txBody>
        </p:sp>
      </p:grpSp>
      <p:graphicFrame>
        <p:nvGraphicFramePr>
          <p:cNvPr id="99386" name="Object 58"/>
          <p:cNvGraphicFramePr>
            <a:graphicFrameLocks noChangeAspect="1"/>
          </p:cNvGraphicFramePr>
          <p:nvPr/>
        </p:nvGraphicFramePr>
        <p:xfrm>
          <a:off x="5257800" y="4570413"/>
          <a:ext cx="1106488" cy="1839912"/>
        </p:xfrm>
        <a:graphic>
          <a:graphicData uri="http://schemas.openxmlformats.org/presentationml/2006/ole">
            <p:oleObj spid="_x0000_s99386" name="ACD 3D" r:id="rId4" imgW="1523810" imgH="2534004" progId="ACD.3D">
              <p:embed/>
            </p:oleObj>
          </a:graphicData>
        </a:graphic>
      </p:graphicFrame>
      <p:graphicFrame>
        <p:nvGraphicFramePr>
          <p:cNvPr id="99387" name="Object 59"/>
          <p:cNvGraphicFramePr>
            <a:graphicFrameLocks noChangeAspect="1"/>
          </p:cNvGraphicFramePr>
          <p:nvPr/>
        </p:nvGraphicFramePr>
        <p:xfrm>
          <a:off x="6915150" y="4800600"/>
          <a:ext cx="1133475" cy="1838325"/>
        </p:xfrm>
        <a:graphic>
          <a:graphicData uri="http://schemas.openxmlformats.org/presentationml/2006/ole">
            <p:oleObj spid="_x0000_s99387" name="ACD 3D" r:id="rId5" imgW="1561905" imgH="2534004" progId="ACD.3D">
              <p:embed/>
            </p:oleObj>
          </a:graphicData>
        </a:graphic>
      </p:graphicFrame>
      <p:graphicFrame>
        <p:nvGraphicFramePr>
          <p:cNvPr id="99388" name="Object 60"/>
          <p:cNvGraphicFramePr>
            <a:graphicFrameLocks noChangeAspect="1"/>
          </p:cNvGraphicFramePr>
          <p:nvPr/>
        </p:nvGraphicFramePr>
        <p:xfrm>
          <a:off x="1362075" y="4578350"/>
          <a:ext cx="2046288" cy="1881188"/>
        </p:xfrm>
        <a:graphic>
          <a:graphicData uri="http://schemas.openxmlformats.org/presentationml/2006/ole">
            <p:oleObj spid="_x0000_s99388" name="ACD 3D" r:id="rId6" imgW="2362530" imgH="2171429" progId="ACD.3D">
              <p:embed/>
            </p:oleObj>
          </a:graphicData>
        </a:graphic>
      </p:graphicFrame>
      <p:sp>
        <p:nvSpPr>
          <p:cNvPr id="99389" name="Rectangle 61"/>
          <p:cNvSpPr>
            <a:spLocks noChangeArrowheads="1"/>
          </p:cNvSpPr>
          <p:nvPr/>
        </p:nvSpPr>
        <p:spPr bwMode="auto">
          <a:xfrm>
            <a:off x="3086100" y="4791075"/>
            <a:ext cx="2514600" cy="1066800"/>
          </a:xfrm>
          <a:prstGeom prst="rect">
            <a:avLst/>
          </a:prstGeom>
          <a:noFill/>
          <a:ln w="9525">
            <a:noFill/>
            <a:miter lim="800000"/>
            <a:headEnd/>
            <a:tailEnd/>
          </a:ln>
          <a:effectLst/>
        </p:spPr>
        <p:txBody>
          <a:bodyPr anchor="ctr"/>
          <a:lstStyle/>
          <a:p>
            <a:pPr algn="ctr"/>
            <a:r>
              <a:rPr lang="en-US" sz="6600" b="1">
                <a:solidFill>
                  <a:srgbClr val="FF9900"/>
                </a:solidFill>
                <a:sym typeface="Wingdings 3" pitchFamily="18" charset="2"/>
              </a:rPr>
              <a:t></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9388"/>
                                        </p:tgtEl>
                                        <p:attrNameLst>
                                          <p:attrName>style.visibility</p:attrName>
                                        </p:attrNameLst>
                                      </p:cBhvr>
                                      <p:to>
                                        <p:strVal val="visible"/>
                                      </p:to>
                                    </p:set>
                                    <p:anim calcmode="lin" valueType="num">
                                      <p:cBhvr>
                                        <p:cTn id="7" dur="1000" fill="hold"/>
                                        <p:tgtEl>
                                          <p:spTgt spid="99388"/>
                                        </p:tgtEl>
                                        <p:attrNameLst>
                                          <p:attrName>ppt_w</p:attrName>
                                        </p:attrNameLst>
                                      </p:cBhvr>
                                      <p:tavLst>
                                        <p:tav tm="0">
                                          <p:val>
                                            <p:fltVal val="0"/>
                                          </p:val>
                                        </p:tav>
                                        <p:tav tm="100000">
                                          <p:val>
                                            <p:strVal val="#ppt_w"/>
                                          </p:val>
                                        </p:tav>
                                      </p:tavLst>
                                    </p:anim>
                                    <p:anim calcmode="lin" valueType="num">
                                      <p:cBhvr>
                                        <p:cTn id="8" dur="1000" fill="hold"/>
                                        <p:tgtEl>
                                          <p:spTgt spid="99388"/>
                                        </p:tgtEl>
                                        <p:attrNameLst>
                                          <p:attrName>ppt_h</p:attrName>
                                        </p:attrNameLst>
                                      </p:cBhvr>
                                      <p:tavLst>
                                        <p:tav tm="0">
                                          <p:val>
                                            <p:fltVal val="0"/>
                                          </p:val>
                                        </p:tav>
                                        <p:tav tm="100000">
                                          <p:val>
                                            <p:strVal val="#ppt_h"/>
                                          </p:val>
                                        </p:tav>
                                      </p:tavLst>
                                    </p:anim>
                                    <p:animEffect transition="in" filter="fade">
                                      <p:cBhvr>
                                        <p:cTn id="9" dur="1000"/>
                                        <p:tgtEl>
                                          <p:spTgt spid="99388"/>
                                        </p:tgtEl>
                                      </p:cBhvr>
                                    </p:animEffect>
                                  </p:childTnLst>
                                </p:cTn>
                              </p:par>
                              <p:par>
                                <p:cTn id="10" presetID="0" presetClass="path" presetSubtype="0" accel="50000" decel="50000" fill="hold" nodeType="withEffect">
                                  <p:stCondLst>
                                    <p:cond delay="0"/>
                                  </p:stCondLst>
                                  <p:childTnLst>
                                    <p:animMotion origin="layout" path="M 8.88889E-6 7.40741E-7 L 0.03751 -0.35972 " pathEditMode="relative" ptsTypes="AA">
                                      <p:cBhvr>
                                        <p:cTn id="11" dur="2000" spd="-100000" fill="hold"/>
                                        <p:tgtEl>
                                          <p:spTgt spid="99388"/>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2000"/>
                                        <p:tgtEl>
                                          <p:spTgt spid="99337"/>
                                        </p:tgtEl>
                                      </p:cBhvr>
                                    </p:animEffect>
                                    <p:set>
                                      <p:cBhvr>
                                        <p:cTn id="16" dur="1" fill="hold">
                                          <p:stCondLst>
                                            <p:cond delay="1999"/>
                                          </p:stCondLst>
                                        </p:cTn>
                                        <p:tgtEl>
                                          <p:spTgt spid="9933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99342"/>
                                        </p:tgtEl>
                                      </p:cBhvr>
                                    </p:animEffect>
                                    <p:set>
                                      <p:cBhvr>
                                        <p:cTn id="19" dur="1" fill="hold">
                                          <p:stCondLst>
                                            <p:cond delay="1999"/>
                                          </p:stCondLst>
                                        </p:cTn>
                                        <p:tgtEl>
                                          <p:spTgt spid="99342"/>
                                        </p:tgtEl>
                                        <p:attrNameLst>
                                          <p:attrName>style.visibility</p:attrName>
                                        </p:attrNameLst>
                                      </p:cBhvr>
                                      <p:to>
                                        <p:strVal val="hidden"/>
                                      </p:to>
                                    </p:set>
                                  </p:childTnLst>
                                </p:cTn>
                              </p:par>
                              <p:par>
                                <p:cTn id="20" presetID="9" presetClass="entr" presetSubtype="0" fill="hold" grpId="0" nodeType="withEffect">
                                  <p:stCondLst>
                                    <p:cond delay="0"/>
                                  </p:stCondLst>
                                  <p:childTnLst>
                                    <p:set>
                                      <p:cBhvr>
                                        <p:cTn id="21" dur="1" fill="hold">
                                          <p:stCondLst>
                                            <p:cond delay="0"/>
                                          </p:stCondLst>
                                        </p:cTn>
                                        <p:tgtEl>
                                          <p:spTgt spid="99367"/>
                                        </p:tgtEl>
                                        <p:attrNameLst>
                                          <p:attrName>style.visibility</p:attrName>
                                        </p:attrNameLst>
                                      </p:cBhvr>
                                      <p:to>
                                        <p:strVal val="visible"/>
                                      </p:to>
                                    </p:set>
                                    <p:animEffect transition="in" filter="dissolve">
                                      <p:cBhvr>
                                        <p:cTn id="22" dur="500"/>
                                        <p:tgtEl>
                                          <p:spTgt spid="9936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9368"/>
                                        </p:tgtEl>
                                        <p:attrNameLst>
                                          <p:attrName>style.visibility</p:attrName>
                                        </p:attrNameLst>
                                      </p:cBhvr>
                                      <p:to>
                                        <p:strVal val="visible"/>
                                      </p:to>
                                    </p:set>
                                    <p:animEffect transition="in" filter="dissolve">
                                      <p:cBhvr>
                                        <p:cTn id="25" dur="500"/>
                                        <p:tgtEl>
                                          <p:spTgt spid="99368"/>
                                        </p:tgtEl>
                                      </p:cBhvr>
                                    </p:animEffect>
                                  </p:childTnLst>
                                </p:cTn>
                              </p:par>
                              <p:par>
                                <p:cTn id="26" presetID="1" presetClass="entr" presetSubtype="0" fill="hold" nodeType="withEffect">
                                  <p:stCondLst>
                                    <p:cond delay="0"/>
                                  </p:stCondLst>
                                  <p:childTnLst>
                                    <p:set>
                                      <p:cBhvr>
                                        <p:cTn id="27" dur="1" fill="hold">
                                          <p:stCondLst>
                                            <p:cond delay="0"/>
                                          </p:stCondLst>
                                        </p:cTn>
                                        <p:tgtEl>
                                          <p:spTgt spid="9936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9374"/>
                                        </p:tgtEl>
                                        <p:attrNameLst>
                                          <p:attrName>style.visibility</p:attrName>
                                        </p:attrNameLst>
                                      </p:cBhvr>
                                      <p:to>
                                        <p:strVal val="visible"/>
                                      </p:to>
                                    </p:set>
                                    <p:animEffect transition="in" filter="wipe(up)">
                                      <p:cBhvr>
                                        <p:cTn id="32" dur="500"/>
                                        <p:tgtEl>
                                          <p:spTgt spid="99374"/>
                                        </p:tgtEl>
                                      </p:cBhvr>
                                    </p:animEffect>
                                  </p:childTnLst>
                                </p:cTn>
                              </p:par>
                              <p:par>
                                <p:cTn id="33" presetID="2" presetClass="entr" presetSubtype="1" fill="hold" grpId="0" nodeType="withEffect">
                                  <p:stCondLst>
                                    <p:cond delay="0"/>
                                  </p:stCondLst>
                                  <p:childTnLst>
                                    <p:set>
                                      <p:cBhvr>
                                        <p:cTn id="34" dur="1" fill="hold">
                                          <p:stCondLst>
                                            <p:cond delay="0"/>
                                          </p:stCondLst>
                                        </p:cTn>
                                        <p:tgtEl>
                                          <p:spTgt spid="99376"/>
                                        </p:tgtEl>
                                        <p:attrNameLst>
                                          <p:attrName>style.visibility</p:attrName>
                                        </p:attrNameLst>
                                      </p:cBhvr>
                                      <p:to>
                                        <p:strVal val="visible"/>
                                      </p:to>
                                    </p:set>
                                    <p:anim calcmode="lin" valueType="num">
                                      <p:cBhvr additive="base">
                                        <p:cTn id="35" dur="500" fill="hold"/>
                                        <p:tgtEl>
                                          <p:spTgt spid="99376"/>
                                        </p:tgtEl>
                                        <p:attrNameLst>
                                          <p:attrName>ppt_x</p:attrName>
                                        </p:attrNameLst>
                                      </p:cBhvr>
                                      <p:tavLst>
                                        <p:tav tm="0">
                                          <p:val>
                                            <p:strVal val="#ppt_x"/>
                                          </p:val>
                                        </p:tav>
                                        <p:tav tm="100000">
                                          <p:val>
                                            <p:strVal val="#ppt_x"/>
                                          </p:val>
                                        </p:tav>
                                      </p:tavLst>
                                    </p:anim>
                                    <p:anim calcmode="lin" valueType="num">
                                      <p:cBhvr additive="base">
                                        <p:cTn id="36" dur="500" fill="hold"/>
                                        <p:tgtEl>
                                          <p:spTgt spid="99376"/>
                                        </p:tgtEl>
                                        <p:attrNameLst>
                                          <p:attrName>ppt_y</p:attrName>
                                        </p:attrNameLst>
                                      </p:cBhvr>
                                      <p:tavLst>
                                        <p:tav tm="0">
                                          <p:val>
                                            <p:strVal val="0-#ppt_h/2"/>
                                          </p:val>
                                        </p:tav>
                                        <p:tav tm="100000">
                                          <p:val>
                                            <p:strVal val="#ppt_y"/>
                                          </p:val>
                                        </p:tav>
                                      </p:tavLst>
                                    </p:anim>
                                  </p:childTnLst>
                                </p:cTn>
                              </p:par>
                              <p:par>
                                <p:cTn id="37" presetID="14" presetClass="entr" presetSubtype="10" fill="hold" grpId="0" nodeType="withEffect">
                                  <p:stCondLst>
                                    <p:cond delay="0"/>
                                  </p:stCondLst>
                                  <p:childTnLst>
                                    <p:set>
                                      <p:cBhvr>
                                        <p:cTn id="38" dur="1" fill="hold">
                                          <p:stCondLst>
                                            <p:cond delay="0"/>
                                          </p:stCondLst>
                                        </p:cTn>
                                        <p:tgtEl>
                                          <p:spTgt spid="99389"/>
                                        </p:tgtEl>
                                        <p:attrNameLst>
                                          <p:attrName>style.visibility</p:attrName>
                                        </p:attrNameLst>
                                      </p:cBhvr>
                                      <p:to>
                                        <p:strVal val="visible"/>
                                      </p:to>
                                    </p:set>
                                    <p:animEffect transition="in" filter="randombar(horizontal)">
                                      <p:cBhvr>
                                        <p:cTn id="39" dur="500"/>
                                        <p:tgtEl>
                                          <p:spTgt spid="99389"/>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9375"/>
                                        </p:tgtEl>
                                        <p:attrNameLst>
                                          <p:attrName>style.visibility</p:attrName>
                                        </p:attrNameLst>
                                      </p:cBhvr>
                                      <p:to>
                                        <p:strVal val="visible"/>
                                      </p:to>
                                    </p:set>
                                    <p:animEffect transition="in" filter="wipe(left)">
                                      <p:cBhvr>
                                        <p:cTn id="43" dur="500"/>
                                        <p:tgtEl>
                                          <p:spTgt spid="99375"/>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99382"/>
                                        </p:tgtEl>
                                        <p:attrNameLst>
                                          <p:attrName>style.visibility</p:attrName>
                                        </p:attrNameLst>
                                      </p:cBhvr>
                                      <p:to>
                                        <p:strVal val="visible"/>
                                      </p:to>
                                    </p:set>
                                    <p:animEffect transition="in" filter="wipe(left)">
                                      <p:cBhvr>
                                        <p:cTn id="47" dur="500"/>
                                        <p:tgtEl>
                                          <p:spTgt spid="99382"/>
                                        </p:tgtEl>
                                      </p:cBhvr>
                                    </p:animEffect>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99358"/>
                                        </p:tgtEl>
                                        <p:attrNameLst>
                                          <p:attrName>style.visibility</p:attrName>
                                        </p:attrNameLst>
                                      </p:cBhvr>
                                      <p:to>
                                        <p:strVal val="visible"/>
                                      </p:to>
                                    </p:set>
                                    <p:animEffect transition="in" filter="fade">
                                      <p:cBhvr>
                                        <p:cTn id="51" dur="2000"/>
                                        <p:tgtEl>
                                          <p:spTgt spid="99358"/>
                                        </p:tgtEl>
                                      </p:cBhvr>
                                    </p:animEffect>
                                  </p:childTnLst>
                                </p:cTn>
                              </p:par>
                              <p:par>
                                <p:cTn id="52" presetID="10" presetClass="entr" presetSubtype="0" fill="hold" nodeType="withEffect">
                                  <p:stCondLst>
                                    <p:cond delay="0"/>
                                  </p:stCondLst>
                                  <p:childTnLst>
                                    <p:set>
                                      <p:cBhvr>
                                        <p:cTn id="53" dur="1" fill="hold">
                                          <p:stCondLst>
                                            <p:cond delay="0"/>
                                          </p:stCondLst>
                                        </p:cTn>
                                        <p:tgtEl>
                                          <p:spTgt spid="99349"/>
                                        </p:tgtEl>
                                        <p:attrNameLst>
                                          <p:attrName>style.visibility</p:attrName>
                                        </p:attrNameLst>
                                      </p:cBhvr>
                                      <p:to>
                                        <p:strVal val="visible"/>
                                      </p:to>
                                    </p:set>
                                    <p:animEffect transition="in" filter="fade">
                                      <p:cBhvr>
                                        <p:cTn id="54" dur="2000"/>
                                        <p:tgtEl>
                                          <p:spTgt spid="99349"/>
                                        </p:tgtEl>
                                      </p:cBhvr>
                                    </p:animEffect>
                                  </p:childTnLst>
                                </p:cTn>
                              </p:par>
                              <p:par>
                                <p:cTn id="55" presetID="22" presetClass="entr" presetSubtype="8" fill="hold" nodeType="withEffect">
                                  <p:stCondLst>
                                    <p:cond delay="0"/>
                                  </p:stCondLst>
                                  <p:childTnLst>
                                    <p:set>
                                      <p:cBhvr>
                                        <p:cTn id="56" dur="1" fill="hold">
                                          <p:stCondLst>
                                            <p:cond delay="0"/>
                                          </p:stCondLst>
                                        </p:cTn>
                                        <p:tgtEl>
                                          <p:spTgt spid="99377"/>
                                        </p:tgtEl>
                                        <p:attrNameLst>
                                          <p:attrName>style.visibility</p:attrName>
                                        </p:attrNameLst>
                                      </p:cBhvr>
                                      <p:to>
                                        <p:strVal val="visible"/>
                                      </p:to>
                                    </p:set>
                                    <p:animEffect transition="in" filter="wipe(left)">
                                      <p:cBhvr>
                                        <p:cTn id="57" dur="500"/>
                                        <p:tgtEl>
                                          <p:spTgt spid="99377"/>
                                        </p:tgtEl>
                                      </p:cBhvr>
                                    </p:animEffect>
                                  </p:childTnLst>
                                </p:cTn>
                              </p:par>
                              <p:par>
                                <p:cTn id="58" presetID="63" presetClass="path" presetSubtype="0" accel="50000" decel="50000" fill="hold" nodeType="withEffect">
                                  <p:stCondLst>
                                    <p:cond delay="0"/>
                                  </p:stCondLst>
                                  <p:childTnLst>
                                    <p:animMotion origin="layout" path="M 0.14583 2.22222E-6 L 0.39583 2.22222E-6 " pathEditMode="relative" rAng="0" ptsTypes="AA">
                                      <p:cBhvr>
                                        <p:cTn id="59" dur="2000" fill="hold"/>
                                        <p:tgtEl>
                                          <p:spTgt spid="99349"/>
                                        </p:tgtEl>
                                        <p:attrNameLst>
                                          <p:attrName>ppt_x</p:attrName>
                                          <p:attrName>ppt_y</p:attrName>
                                        </p:attrNameLst>
                                      </p:cBhvr>
                                      <p:rCtr x="125" y="0"/>
                                    </p:animMotion>
                                  </p:childTnLst>
                                </p:cTn>
                              </p:par>
                              <p:par>
                                <p:cTn id="60" presetID="63" presetClass="path" presetSubtype="0" accel="50000" decel="50000" fill="hold" nodeType="withEffect">
                                  <p:stCondLst>
                                    <p:cond delay="0"/>
                                  </p:stCondLst>
                                  <p:childTnLst>
                                    <p:animMotion origin="layout" path="M 0.14584 -0.00254 L 0.39584 -0.00254 " pathEditMode="relative" rAng="0" ptsTypes="AA">
                                      <p:cBhvr>
                                        <p:cTn id="61" dur="2000" fill="hold"/>
                                        <p:tgtEl>
                                          <p:spTgt spid="99358"/>
                                        </p:tgtEl>
                                        <p:attrNameLst>
                                          <p:attrName>ppt_x</p:attrName>
                                          <p:attrName>ppt_y</p:attrName>
                                        </p:attrNameLst>
                                      </p:cBhvr>
                                      <p:rCtr x="125" y="0"/>
                                    </p:animMotion>
                                  </p:childTnLst>
                                </p:cTn>
                              </p:par>
                              <p:par>
                                <p:cTn id="62" presetID="29" presetClass="entr" presetSubtype="0" fill="hold" nodeType="withEffect">
                                  <p:stCondLst>
                                    <p:cond delay="0"/>
                                  </p:stCondLst>
                                  <p:childTnLst>
                                    <p:set>
                                      <p:cBhvr>
                                        <p:cTn id="63" dur="1" fill="hold">
                                          <p:stCondLst>
                                            <p:cond delay="0"/>
                                          </p:stCondLst>
                                        </p:cTn>
                                        <p:tgtEl>
                                          <p:spTgt spid="99386"/>
                                        </p:tgtEl>
                                        <p:attrNameLst>
                                          <p:attrName>style.visibility</p:attrName>
                                        </p:attrNameLst>
                                      </p:cBhvr>
                                      <p:to>
                                        <p:strVal val="visible"/>
                                      </p:to>
                                    </p:set>
                                    <p:anim calcmode="lin" valueType="num">
                                      <p:cBhvr>
                                        <p:cTn id="64" dur="1000" fill="hold"/>
                                        <p:tgtEl>
                                          <p:spTgt spid="99386"/>
                                        </p:tgtEl>
                                        <p:attrNameLst>
                                          <p:attrName>ppt_x</p:attrName>
                                        </p:attrNameLst>
                                      </p:cBhvr>
                                      <p:tavLst>
                                        <p:tav tm="0">
                                          <p:val>
                                            <p:strVal val="#ppt_x-.2"/>
                                          </p:val>
                                        </p:tav>
                                        <p:tav tm="100000">
                                          <p:val>
                                            <p:strVal val="#ppt_x"/>
                                          </p:val>
                                        </p:tav>
                                      </p:tavLst>
                                    </p:anim>
                                    <p:anim calcmode="lin" valueType="num">
                                      <p:cBhvr>
                                        <p:cTn id="65" dur="1000" fill="hold"/>
                                        <p:tgtEl>
                                          <p:spTgt spid="99386"/>
                                        </p:tgtEl>
                                        <p:attrNameLst>
                                          <p:attrName>ppt_y</p:attrName>
                                        </p:attrNameLst>
                                      </p:cBhvr>
                                      <p:tavLst>
                                        <p:tav tm="0">
                                          <p:val>
                                            <p:strVal val="#ppt_y"/>
                                          </p:val>
                                        </p:tav>
                                        <p:tav tm="100000">
                                          <p:val>
                                            <p:strVal val="#ppt_y"/>
                                          </p:val>
                                        </p:tav>
                                      </p:tavLst>
                                    </p:anim>
                                    <p:animEffect transition="in" filter="wipe(right)" prLst="gradientSize: 0.1">
                                      <p:cBhvr>
                                        <p:cTn id="66" dur="1000"/>
                                        <p:tgtEl>
                                          <p:spTgt spid="99386"/>
                                        </p:tgtEl>
                                      </p:cBhvr>
                                    </p:animEffect>
                                  </p:childTnLst>
                                </p:cTn>
                              </p:par>
                              <p:par>
                                <p:cTn id="67" presetID="29" presetClass="entr" presetSubtype="0" fill="hold" nodeType="withEffect">
                                  <p:stCondLst>
                                    <p:cond delay="0"/>
                                  </p:stCondLst>
                                  <p:childTnLst>
                                    <p:set>
                                      <p:cBhvr>
                                        <p:cTn id="68" dur="1" fill="hold">
                                          <p:stCondLst>
                                            <p:cond delay="0"/>
                                          </p:stCondLst>
                                        </p:cTn>
                                        <p:tgtEl>
                                          <p:spTgt spid="99387"/>
                                        </p:tgtEl>
                                        <p:attrNameLst>
                                          <p:attrName>style.visibility</p:attrName>
                                        </p:attrNameLst>
                                      </p:cBhvr>
                                      <p:to>
                                        <p:strVal val="visible"/>
                                      </p:to>
                                    </p:set>
                                    <p:anim calcmode="lin" valueType="num">
                                      <p:cBhvr>
                                        <p:cTn id="69" dur="1000" fill="hold"/>
                                        <p:tgtEl>
                                          <p:spTgt spid="99387"/>
                                        </p:tgtEl>
                                        <p:attrNameLst>
                                          <p:attrName>ppt_x</p:attrName>
                                        </p:attrNameLst>
                                      </p:cBhvr>
                                      <p:tavLst>
                                        <p:tav tm="0">
                                          <p:val>
                                            <p:strVal val="#ppt_x-.2"/>
                                          </p:val>
                                        </p:tav>
                                        <p:tav tm="100000">
                                          <p:val>
                                            <p:strVal val="#ppt_x"/>
                                          </p:val>
                                        </p:tav>
                                      </p:tavLst>
                                    </p:anim>
                                    <p:anim calcmode="lin" valueType="num">
                                      <p:cBhvr>
                                        <p:cTn id="70" dur="1000" fill="hold"/>
                                        <p:tgtEl>
                                          <p:spTgt spid="99387"/>
                                        </p:tgtEl>
                                        <p:attrNameLst>
                                          <p:attrName>ppt_y</p:attrName>
                                        </p:attrNameLst>
                                      </p:cBhvr>
                                      <p:tavLst>
                                        <p:tav tm="0">
                                          <p:val>
                                            <p:strVal val="#ppt_y"/>
                                          </p:val>
                                        </p:tav>
                                        <p:tav tm="100000">
                                          <p:val>
                                            <p:strVal val="#ppt_y"/>
                                          </p:val>
                                        </p:tav>
                                      </p:tavLst>
                                    </p:anim>
                                    <p:animEffect transition="in" filter="wipe(right)" prLst="gradientSize: 0.1">
                                      <p:cBhvr>
                                        <p:cTn id="71" dur="1000"/>
                                        <p:tgtEl>
                                          <p:spTgt spid="99387"/>
                                        </p:tgtEl>
                                      </p:cBhvr>
                                    </p:animEffect>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99380"/>
                                        </p:tgtEl>
                                        <p:attrNameLst>
                                          <p:attrName>style.visibility</p:attrName>
                                        </p:attrNameLst>
                                      </p:cBhvr>
                                      <p:to>
                                        <p:strVal val="visible"/>
                                      </p:to>
                                    </p:set>
                                    <p:animEffect transition="in" filter="fade">
                                      <p:cBhvr>
                                        <p:cTn id="76" dur="1000"/>
                                        <p:tgtEl>
                                          <p:spTgt spid="99380"/>
                                        </p:tgtEl>
                                      </p:cBhvr>
                                    </p:animEffect>
                                    <p:anim calcmode="lin" valueType="num">
                                      <p:cBhvr>
                                        <p:cTn id="77" dur="1000" fill="hold"/>
                                        <p:tgtEl>
                                          <p:spTgt spid="99380"/>
                                        </p:tgtEl>
                                        <p:attrNameLst>
                                          <p:attrName>ppt_x</p:attrName>
                                        </p:attrNameLst>
                                      </p:cBhvr>
                                      <p:tavLst>
                                        <p:tav tm="0">
                                          <p:val>
                                            <p:strVal val="#ppt_x"/>
                                          </p:val>
                                        </p:tav>
                                        <p:tav tm="100000">
                                          <p:val>
                                            <p:strVal val="#ppt_x"/>
                                          </p:val>
                                        </p:tav>
                                      </p:tavLst>
                                    </p:anim>
                                    <p:anim calcmode="lin" valueType="num">
                                      <p:cBhvr>
                                        <p:cTn id="78" dur="1000" fill="hold"/>
                                        <p:tgtEl>
                                          <p:spTgt spid="99380"/>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5" presetClass="entr" presetSubtype="0" fill="hold" grpId="0" nodeType="clickEffect">
                                  <p:stCondLst>
                                    <p:cond delay="0"/>
                                  </p:stCondLst>
                                  <p:childTnLst>
                                    <p:set>
                                      <p:cBhvr>
                                        <p:cTn id="82" dur="1" fill="hold">
                                          <p:stCondLst>
                                            <p:cond delay="0"/>
                                          </p:stCondLst>
                                        </p:cTn>
                                        <p:tgtEl>
                                          <p:spTgt spid="99381"/>
                                        </p:tgtEl>
                                        <p:attrNameLst>
                                          <p:attrName>style.visibility</p:attrName>
                                        </p:attrNameLst>
                                      </p:cBhvr>
                                      <p:to>
                                        <p:strVal val="visible"/>
                                      </p:to>
                                    </p:set>
                                    <p:anim calcmode="lin" valueType="num">
                                      <p:cBhvr>
                                        <p:cTn id="83" dur="500" decel="50000" fill="hold">
                                          <p:stCondLst>
                                            <p:cond delay="0"/>
                                          </p:stCondLst>
                                        </p:cTn>
                                        <p:tgtEl>
                                          <p:spTgt spid="99381"/>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99381"/>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99381"/>
                                        </p:tgtEl>
                                        <p:attrNameLst>
                                          <p:attrName>ppt_w</p:attrName>
                                        </p:attrNameLst>
                                      </p:cBhvr>
                                      <p:tavLst>
                                        <p:tav tm="0">
                                          <p:val>
                                            <p:strVal val="#ppt_w*.05"/>
                                          </p:val>
                                        </p:tav>
                                        <p:tav tm="100000">
                                          <p:val>
                                            <p:strVal val="#ppt_w"/>
                                          </p:val>
                                        </p:tav>
                                      </p:tavLst>
                                    </p:anim>
                                    <p:anim calcmode="lin" valueType="num">
                                      <p:cBhvr>
                                        <p:cTn id="86" dur="1000" fill="hold"/>
                                        <p:tgtEl>
                                          <p:spTgt spid="99381"/>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99381"/>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99381"/>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99381"/>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99381"/>
                                        </p:tgtEl>
                                      </p:cBhvr>
                                    </p:animEffect>
                                  </p:childTnLst>
                                </p:cTn>
                              </p:par>
                              <p:par>
                                <p:cTn id="91" presetID="9" presetClass="exit" presetSubtype="0" fill="hold" grpId="1" nodeType="withEffect">
                                  <p:stCondLst>
                                    <p:cond delay="0"/>
                                  </p:stCondLst>
                                  <p:childTnLst>
                                    <p:animEffect transition="out" filter="dissolve">
                                      <p:cBhvr>
                                        <p:cTn id="92" dur="500"/>
                                        <p:tgtEl>
                                          <p:spTgt spid="99374"/>
                                        </p:tgtEl>
                                      </p:cBhvr>
                                    </p:animEffect>
                                    <p:set>
                                      <p:cBhvr>
                                        <p:cTn id="93" dur="1" fill="hold">
                                          <p:stCondLst>
                                            <p:cond delay="499"/>
                                          </p:stCondLst>
                                        </p:cTn>
                                        <p:tgtEl>
                                          <p:spTgt spid="99374"/>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nodeType="clickEffect">
                                  <p:stCondLst>
                                    <p:cond delay="0"/>
                                  </p:stCondLst>
                                  <p:childTnLst>
                                    <p:set>
                                      <p:cBhvr>
                                        <p:cTn id="97" dur="1" fill="hold">
                                          <p:stCondLst>
                                            <p:cond delay="0"/>
                                          </p:stCondLst>
                                        </p:cTn>
                                        <p:tgtEl>
                                          <p:spTgt spid="99383"/>
                                        </p:tgtEl>
                                        <p:attrNameLst>
                                          <p:attrName>style.visibility</p:attrName>
                                        </p:attrNameLst>
                                      </p:cBhvr>
                                      <p:to>
                                        <p:strVal val="visible"/>
                                      </p:to>
                                    </p:set>
                                    <p:animEffect transition="in" filter="fade">
                                      <p:cBhvr>
                                        <p:cTn id="98" dur="1000"/>
                                        <p:tgtEl>
                                          <p:spTgt spid="99383"/>
                                        </p:tgtEl>
                                      </p:cBhvr>
                                    </p:animEffect>
                                    <p:anim calcmode="lin" valueType="num">
                                      <p:cBhvr>
                                        <p:cTn id="99" dur="1000" fill="hold"/>
                                        <p:tgtEl>
                                          <p:spTgt spid="99383"/>
                                        </p:tgtEl>
                                        <p:attrNameLst>
                                          <p:attrName>ppt_x</p:attrName>
                                        </p:attrNameLst>
                                      </p:cBhvr>
                                      <p:tavLst>
                                        <p:tav tm="0">
                                          <p:val>
                                            <p:strVal val="#ppt_x"/>
                                          </p:val>
                                        </p:tav>
                                        <p:tav tm="100000">
                                          <p:val>
                                            <p:strVal val="#ppt_x"/>
                                          </p:val>
                                        </p:tav>
                                      </p:tavLst>
                                    </p:anim>
                                    <p:anim calcmode="lin" valueType="num">
                                      <p:cBhvr>
                                        <p:cTn id="100" dur="1000" fill="hold"/>
                                        <p:tgtEl>
                                          <p:spTgt spid="993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67" grpId="0" animBg="1"/>
      <p:bldP spid="99368" grpId="0" animBg="1"/>
      <p:bldP spid="99374" grpId="0" animBg="1"/>
      <p:bldP spid="99374" grpId="1" animBg="1"/>
      <p:bldP spid="99375" grpId="0" animBg="1"/>
      <p:bldP spid="99376" grpId="0"/>
      <p:bldP spid="99380" grpId="0"/>
      <p:bldP spid="99381" grpId="0"/>
      <p:bldP spid="99382" grpId="0" animBg="1"/>
      <p:bldP spid="99389"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Line 2"/>
          <p:cNvSpPr>
            <a:spLocks noChangeShapeType="1"/>
          </p:cNvSpPr>
          <p:nvPr/>
        </p:nvSpPr>
        <p:spPr bwMode="auto">
          <a:xfrm>
            <a:off x="6248400" y="5181600"/>
            <a:ext cx="1143000" cy="0"/>
          </a:xfrm>
          <a:prstGeom prst="line">
            <a:avLst/>
          </a:prstGeom>
          <a:noFill/>
          <a:ln w="9525">
            <a:solidFill>
              <a:schemeClr val="tx1"/>
            </a:solidFill>
            <a:round/>
            <a:headEnd/>
            <a:tailEnd/>
          </a:ln>
          <a:effectLst/>
        </p:spPr>
        <p:txBody>
          <a:bodyPr/>
          <a:lstStyle/>
          <a:p>
            <a:endParaRPr lang="en-US"/>
          </a:p>
        </p:txBody>
      </p:sp>
      <p:sp>
        <p:nvSpPr>
          <p:cNvPr id="100355" name="Line 3"/>
          <p:cNvSpPr>
            <a:spLocks noChangeShapeType="1"/>
          </p:cNvSpPr>
          <p:nvPr/>
        </p:nvSpPr>
        <p:spPr bwMode="auto">
          <a:xfrm>
            <a:off x="3124200" y="5181600"/>
            <a:ext cx="1143000" cy="0"/>
          </a:xfrm>
          <a:prstGeom prst="line">
            <a:avLst/>
          </a:prstGeom>
          <a:noFill/>
          <a:ln w="9525">
            <a:solidFill>
              <a:schemeClr val="tx1"/>
            </a:solidFill>
            <a:round/>
            <a:headEnd/>
            <a:tailEnd/>
          </a:ln>
          <a:effectLst/>
        </p:spPr>
        <p:txBody>
          <a:bodyPr/>
          <a:lstStyle/>
          <a:p>
            <a:endParaRPr lang="en-US"/>
          </a:p>
        </p:txBody>
      </p:sp>
      <p:sp>
        <p:nvSpPr>
          <p:cNvPr id="100356" name="Line 4"/>
          <p:cNvSpPr>
            <a:spLocks noChangeShapeType="1"/>
          </p:cNvSpPr>
          <p:nvPr/>
        </p:nvSpPr>
        <p:spPr bwMode="auto">
          <a:xfrm>
            <a:off x="4648200" y="5715000"/>
            <a:ext cx="1143000" cy="0"/>
          </a:xfrm>
          <a:prstGeom prst="line">
            <a:avLst/>
          </a:prstGeom>
          <a:noFill/>
          <a:ln w="9525">
            <a:solidFill>
              <a:schemeClr val="tx1"/>
            </a:solidFill>
            <a:round/>
            <a:headEnd/>
            <a:tailEnd/>
          </a:ln>
          <a:effectLst/>
        </p:spPr>
        <p:txBody>
          <a:bodyPr/>
          <a:lstStyle/>
          <a:p>
            <a:endParaRPr lang="en-US"/>
          </a:p>
        </p:txBody>
      </p:sp>
      <p:sp>
        <p:nvSpPr>
          <p:cNvPr id="100357" name="Line 5"/>
          <p:cNvSpPr>
            <a:spLocks noChangeShapeType="1"/>
          </p:cNvSpPr>
          <p:nvPr/>
        </p:nvSpPr>
        <p:spPr bwMode="auto">
          <a:xfrm>
            <a:off x="4648200" y="4800600"/>
            <a:ext cx="1143000" cy="0"/>
          </a:xfrm>
          <a:prstGeom prst="line">
            <a:avLst/>
          </a:prstGeom>
          <a:noFill/>
          <a:ln w="9525">
            <a:solidFill>
              <a:schemeClr val="tx1"/>
            </a:solidFill>
            <a:round/>
            <a:headEnd/>
            <a:tailEnd/>
          </a:ln>
          <a:effectLst/>
        </p:spPr>
        <p:txBody>
          <a:bodyPr/>
          <a:lstStyle/>
          <a:p>
            <a:endParaRPr lang="en-US"/>
          </a:p>
        </p:txBody>
      </p:sp>
      <p:sp>
        <p:nvSpPr>
          <p:cNvPr id="100358" name="Rectangle 6"/>
          <p:cNvSpPr>
            <a:spLocks noChangeArrowheads="1"/>
          </p:cNvSpPr>
          <p:nvPr/>
        </p:nvSpPr>
        <p:spPr bwMode="auto">
          <a:xfrm>
            <a:off x="5029200" y="5562600"/>
            <a:ext cx="381000" cy="381000"/>
          </a:xfrm>
          <a:prstGeom prst="rect">
            <a:avLst/>
          </a:prstGeom>
          <a:solidFill>
            <a:srgbClr val="FF9953"/>
          </a:solidFill>
          <a:ln w="9525">
            <a:solidFill>
              <a:schemeClr val="tx1"/>
            </a:solidFill>
            <a:miter lim="800000"/>
            <a:headEnd/>
            <a:tailEnd/>
          </a:ln>
          <a:effectLst/>
        </p:spPr>
        <p:txBody>
          <a:bodyPr wrap="none" anchor="ctr"/>
          <a:lstStyle/>
          <a:p>
            <a:endParaRPr lang="en-US"/>
          </a:p>
        </p:txBody>
      </p:sp>
      <p:sp>
        <p:nvSpPr>
          <p:cNvPr id="100359" name="Rectangle 7"/>
          <p:cNvSpPr>
            <a:spLocks noChangeArrowheads="1"/>
          </p:cNvSpPr>
          <p:nvPr/>
        </p:nvSpPr>
        <p:spPr bwMode="auto">
          <a:xfrm>
            <a:off x="5029200" y="4572000"/>
            <a:ext cx="381000" cy="381000"/>
          </a:xfrm>
          <a:prstGeom prst="rect">
            <a:avLst/>
          </a:prstGeom>
          <a:solidFill>
            <a:srgbClr val="FF9953"/>
          </a:solidFill>
          <a:ln w="9525">
            <a:solidFill>
              <a:schemeClr val="tx1"/>
            </a:solidFill>
            <a:miter lim="800000"/>
            <a:headEnd/>
            <a:tailEnd/>
          </a:ln>
          <a:effectLst/>
        </p:spPr>
        <p:txBody>
          <a:bodyPr wrap="none" anchor="ctr"/>
          <a:lstStyle/>
          <a:p>
            <a:endParaRPr lang="en-US"/>
          </a:p>
        </p:txBody>
      </p:sp>
      <p:sp>
        <p:nvSpPr>
          <p:cNvPr id="100360" name="Rectangle 8"/>
          <p:cNvSpPr>
            <a:spLocks noChangeArrowheads="1"/>
          </p:cNvSpPr>
          <p:nvPr/>
        </p:nvSpPr>
        <p:spPr bwMode="auto">
          <a:xfrm>
            <a:off x="3352800" y="5029200"/>
            <a:ext cx="381000" cy="381000"/>
          </a:xfrm>
          <a:prstGeom prst="rect">
            <a:avLst/>
          </a:prstGeom>
          <a:solidFill>
            <a:srgbClr val="FFE05D"/>
          </a:solidFill>
          <a:ln w="9525">
            <a:solidFill>
              <a:schemeClr val="tx1"/>
            </a:solidFill>
            <a:miter lim="800000"/>
            <a:headEnd/>
            <a:tailEnd/>
          </a:ln>
          <a:effectLst/>
        </p:spPr>
        <p:txBody>
          <a:bodyPr wrap="none" anchor="ctr"/>
          <a:lstStyle/>
          <a:p>
            <a:endParaRPr lang="en-US"/>
          </a:p>
        </p:txBody>
      </p:sp>
      <p:sp>
        <p:nvSpPr>
          <p:cNvPr id="100361" name="Rectangle 9"/>
          <p:cNvSpPr>
            <a:spLocks noChangeArrowheads="1"/>
          </p:cNvSpPr>
          <p:nvPr/>
        </p:nvSpPr>
        <p:spPr bwMode="auto">
          <a:xfrm>
            <a:off x="6705600" y="5029200"/>
            <a:ext cx="381000" cy="381000"/>
          </a:xfrm>
          <a:prstGeom prst="rect">
            <a:avLst/>
          </a:prstGeom>
          <a:solidFill>
            <a:srgbClr val="FFE05D"/>
          </a:solidFill>
          <a:ln w="9525">
            <a:solidFill>
              <a:schemeClr val="tx1"/>
            </a:solidFill>
            <a:miter lim="800000"/>
            <a:headEnd/>
            <a:tailEnd/>
          </a:ln>
          <a:effectLst/>
        </p:spPr>
        <p:txBody>
          <a:bodyPr wrap="none" anchor="ctr"/>
          <a:lstStyle/>
          <a:p>
            <a:endParaRPr lang="en-US"/>
          </a:p>
        </p:txBody>
      </p:sp>
      <p:sp>
        <p:nvSpPr>
          <p:cNvPr id="100362" name="Text Box 10"/>
          <p:cNvSpPr txBox="1">
            <a:spLocks noChangeArrowheads="1"/>
          </p:cNvSpPr>
          <p:nvPr/>
        </p:nvSpPr>
        <p:spPr bwMode="auto">
          <a:xfrm>
            <a:off x="2698750" y="4953000"/>
            <a:ext cx="425450" cy="366713"/>
          </a:xfrm>
          <a:prstGeom prst="rect">
            <a:avLst/>
          </a:prstGeom>
          <a:noFill/>
          <a:ln w="9525">
            <a:noFill/>
            <a:miter lim="800000"/>
            <a:headEnd/>
            <a:tailEnd/>
          </a:ln>
          <a:effectLst/>
        </p:spPr>
        <p:txBody>
          <a:bodyPr wrap="none">
            <a:spAutoFit/>
          </a:bodyPr>
          <a:lstStyle/>
          <a:p>
            <a:r>
              <a:rPr lang="en-US"/>
              <a:t>1</a:t>
            </a:r>
            <a:r>
              <a:rPr lang="en-US" i="1"/>
              <a:t>s</a:t>
            </a:r>
            <a:endParaRPr lang="en-US"/>
          </a:p>
        </p:txBody>
      </p:sp>
      <p:sp>
        <p:nvSpPr>
          <p:cNvPr id="100363" name="Text Box 11"/>
          <p:cNvSpPr txBox="1">
            <a:spLocks noChangeArrowheads="1"/>
          </p:cNvSpPr>
          <p:nvPr/>
        </p:nvSpPr>
        <p:spPr bwMode="auto">
          <a:xfrm>
            <a:off x="7423150" y="4953000"/>
            <a:ext cx="425450" cy="366713"/>
          </a:xfrm>
          <a:prstGeom prst="rect">
            <a:avLst/>
          </a:prstGeom>
          <a:noFill/>
          <a:ln w="9525">
            <a:noFill/>
            <a:miter lim="800000"/>
            <a:headEnd/>
            <a:tailEnd/>
          </a:ln>
          <a:effectLst/>
        </p:spPr>
        <p:txBody>
          <a:bodyPr wrap="none">
            <a:spAutoFit/>
          </a:bodyPr>
          <a:lstStyle/>
          <a:p>
            <a:r>
              <a:rPr lang="en-US"/>
              <a:t>1</a:t>
            </a:r>
            <a:r>
              <a:rPr lang="en-US" i="1"/>
              <a:t>s</a:t>
            </a:r>
            <a:endParaRPr lang="en-US"/>
          </a:p>
        </p:txBody>
      </p:sp>
      <p:sp>
        <p:nvSpPr>
          <p:cNvPr id="100364" name="Text Box 12"/>
          <p:cNvSpPr txBox="1">
            <a:spLocks noChangeArrowheads="1"/>
          </p:cNvSpPr>
          <p:nvPr/>
        </p:nvSpPr>
        <p:spPr bwMode="auto">
          <a:xfrm>
            <a:off x="5380038" y="5715000"/>
            <a:ext cx="482600" cy="366713"/>
          </a:xfrm>
          <a:prstGeom prst="rect">
            <a:avLst/>
          </a:prstGeom>
          <a:noFill/>
          <a:ln w="9525">
            <a:noFill/>
            <a:miter lim="800000"/>
            <a:headEnd/>
            <a:tailEnd/>
          </a:ln>
          <a:effectLst/>
        </p:spPr>
        <p:txBody>
          <a:bodyPr wrap="none">
            <a:spAutoFit/>
          </a:bodyPr>
          <a:lstStyle/>
          <a:p>
            <a:r>
              <a:rPr lang="en-US">
                <a:latin typeface="Symbol" pitchFamily="18" charset="2"/>
              </a:rPr>
              <a:t>s</a:t>
            </a:r>
            <a:r>
              <a:rPr lang="en-US" baseline="-25000"/>
              <a:t>1</a:t>
            </a:r>
            <a:r>
              <a:rPr lang="en-US" i="1" baseline="-25000"/>
              <a:t>s</a:t>
            </a:r>
          </a:p>
        </p:txBody>
      </p:sp>
      <p:sp>
        <p:nvSpPr>
          <p:cNvPr id="100365" name="Text Box 13"/>
          <p:cNvSpPr txBox="1">
            <a:spLocks noChangeArrowheads="1"/>
          </p:cNvSpPr>
          <p:nvPr/>
        </p:nvSpPr>
        <p:spPr bwMode="auto">
          <a:xfrm>
            <a:off x="5380038" y="4419600"/>
            <a:ext cx="558800" cy="366713"/>
          </a:xfrm>
          <a:prstGeom prst="rect">
            <a:avLst/>
          </a:prstGeom>
          <a:noFill/>
          <a:ln w="9525">
            <a:noFill/>
            <a:miter lim="800000"/>
            <a:headEnd/>
            <a:tailEnd/>
          </a:ln>
          <a:effectLst/>
        </p:spPr>
        <p:txBody>
          <a:bodyPr wrap="none">
            <a:spAutoFit/>
          </a:bodyPr>
          <a:lstStyle/>
          <a:p>
            <a:r>
              <a:rPr lang="en-US">
                <a:latin typeface="Symbol" pitchFamily="18" charset="2"/>
              </a:rPr>
              <a:t>s</a:t>
            </a:r>
            <a:r>
              <a:rPr lang="en-US" baseline="30000">
                <a:latin typeface="Symbol" pitchFamily="18" charset="2"/>
              </a:rPr>
              <a:t>*</a:t>
            </a:r>
            <a:r>
              <a:rPr lang="en-US" baseline="-25000"/>
              <a:t>1</a:t>
            </a:r>
            <a:r>
              <a:rPr lang="en-US" i="1" baseline="-25000"/>
              <a:t>s</a:t>
            </a:r>
          </a:p>
        </p:txBody>
      </p:sp>
      <p:sp>
        <p:nvSpPr>
          <p:cNvPr id="100366" name="Line 14"/>
          <p:cNvSpPr>
            <a:spLocks noChangeShapeType="1"/>
          </p:cNvSpPr>
          <p:nvPr/>
        </p:nvSpPr>
        <p:spPr bwMode="auto">
          <a:xfrm flipH="1">
            <a:off x="4267200" y="4800600"/>
            <a:ext cx="381000" cy="381000"/>
          </a:xfrm>
          <a:prstGeom prst="line">
            <a:avLst/>
          </a:prstGeom>
          <a:noFill/>
          <a:ln w="9525">
            <a:solidFill>
              <a:schemeClr val="tx1"/>
            </a:solidFill>
            <a:prstDash val="dash"/>
            <a:round/>
            <a:headEnd/>
            <a:tailEnd/>
          </a:ln>
          <a:effectLst/>
        </p:spPr>
        <p:txBody>
          <a:bodyPr/>
          <a:lstStyle/>
          <a:p>
            <a:endParaRPr lang="en-US"/>
          </a:p>
        </p:txBody>
      </p:sp>
      <p:sp>
        <p:nvSpPr>
          <p:cNvPr id="100367" name="Line 15"/>
          <p:cNvSpPr>
            <a:spLocks noChangeShapeType="1"/>
          </p:cNvSpPr>
          <p:nvPr/>
        </p:nvSpPr>
        <p:spPr bwMode="auto">
          <a:xfrm>
            <a:off x="4267200" y="5181600"/>
            <a:ext cx="381000" cy="533400"/>
          </a:xfrm>
          <a:prstGeom prst="line">
            <a:avLst/>
          </a:prstGeom>
          <a:noFill/>
          <a:ln w="9525">
            <a:solidFill>
              <a:schemeClr val="tx1"/>
            </a:solidFill>
            <a:prstDash val="dash"/>
            <a:round/>
            <a:headEnd/>
            <a:tailEnd/>
          </a:ln>
          <a:effectLst/>
        </p:spPr>
        <p:txBody>
          <a:bodyPr/>
          <a:lstStyle/>
          <a:p>
            <a:endParaRPr lang="en-US"/>
          </a:p>
        </p:txBody>
      </p:sp>
      <p:sp>
        <p:nvSpPr>
          <p:cNvPr id="100368" name="Line 16"/>
          <p:cNvSpPr>
            <a:spLocks noChangeShapeType="1"/>
          </p:cNvSpPr>
          <p:nvPr/>
        </p:nvSpPr>
        <p:spPr bwMode="auto">
          <a:xfrm>
            <a:off x="5791200" y="4800600"/>
            <a:ext cx="457200" cy="381000"/>
          </a:xfrm>
          <a:prstGeom prst="line">
            <a:avLst/>
          </a:prstGeom>
          <a:noFill/>
          <a:ln w="9525">
            <a:solidFill>
              <a:schemeClr val="tx1"/>
            </a:solidFill>
            <a:prstDash val="dash"/>
            <a:round/>
            <a:headEnd/>
            <a:tailEnd/>
          </a:ln>
          <a:effectLst/>
        </p:spPr>
        <p:txBody>
          <a:bodyPr/>
          <a:lstStyle/>
          <a:p>
            <a:endParaRPr lang="en-US"/>
          </a:p>
        </p:txBody>
      </p:sp>
      <p:sp>
        <p:nvSpPr>
          <p:cNvPr id="100369" name="Line 17"/>
          <p:cNvSpPr>
            <a:spLocks noChangeShapeType="1"/>
          </p:cNvSpPr>
          <p:nvPr/>
        </p:nvSpPr>
        <p:spPr bwMode="auto">
          <a:xfrm flipH="1">
            <a:off x="5791200" y="5181600"/>
            <a:ext cx="457200" cy="533400"/>
          </a:xfrm>
          <a:prstGeom prst="line">
            <a:avLst/>
          </a:prstGeom>
          <a:noFill/>
          <a:ln w="9525">
            <a:solidFill>
              <a:schemeClr val="tx1"/>
            </a:solidFill>
            <a:prstDash val="dash"/>
            <a:round/>
            <a:headEnd/>
            <a:tailEnd/>
          </a:ln>
          <a:effectLst/>
        </p:spPr>
        <p:txBody>
          <a:bodyPr/>
          <a:lstStyle/>
          <a:p>
            <a:endParaRPr lang="en-US"/>
          </a:p>
        </p:txBody>
      </p:sp>
      <p:sp>
        <p:nvSpPr>
          <p:cNvPr id="100370" name="Line 18"/>
          <p:cNvSpPr>
            <a:spLocks noChangeShapeType="1"/>
          </p:cNvSpPr>
          <p:nvPr/>
        </p:nvSpPr>
        <p:spPr bwMode="auto">
          <a:xfrm flipV="1">
            <a:off x="3505200" y="5091113"/>
            <a:ext cx="0" cy="228600"/>
          </a:xfrm>
          <a:prstGeom prst="line">
            <a:avLst/>
          </a:prstGeom>
          <a:noFill/>
          <a:ln w="9525">
            <a:solidFill>
              <a:schemeClr val="tx1"/>
            </a:solidFill>
            <a:round/>
            <a:headEnd/>
            <a:tailEnd type="triangle" w="med" len="med"/>
          </a:ln>
          <a:effectLst/>
        </p:spPr>
        <p:txBody>
          <a:bodyPr/>
          <a:lstStyle/>
          <a:p>
            <a:endParaRPr lang="en-US"/>
          </a:p>
        </p:txBody>
      </p:sp>
      <p:sp>
        <p:nvSpPr>
          <p:cNvPr id="100371" name="Line 19"/>
          <p:cNvSpPr>
            <a:spLocks noChangeShapeType="1"/>
          </p:cNvSpPr>
          <p:nvPr/>
        </p:nvSpPr>
        <p:spPr bwMode="auto">
          <a:xfrm flipV="1">
            <a:off x="3581400" y="5091113"/>
            <a:ext cx="0" cy="228600"/>
          </a:xfrm>
          <a:prstGeom prst="line">
            <a:avLst/>
          </a:prstGeom>
          <a:noFill/>
          <a:ln w="9525">
            <a:solidFill>
              <a:schemeClr val="tx1"/>
            </a:solidFill>
            <a:round/>
            <a:headEnd type="triangle" w="med" len="med"/>
            <a:tailEnd/>
          </a:ln>
          <a:effectLst/>
        </p:spPr>
        <p:txBody>
          <a:bodyPr/>
          <a:lstStyle/>
          <a:p>
            <a:endParaRPr lang="en-US"/>
          </a:p>
        </p:txBody>
      </p:sp>
      <p:sp>
        <p:nvSpPr>
          <p:cNvPr id="100372" name="Line 20"/>
          <p:cNvSpPr>
            <a:spLocks noChangeShapeType="1"/>
          </p:cNvSpPr>
          <p:nvPr/>
        </p:nvSpPr>
        <p:spPr bwMode="auto">
          <a:xfrm flipV="1">
            <a:off x="5181600" y="4633913"/>
            <a:ext cx="0" cy="228600"/>
          </a:xfrm>
          <a:prstGeom prst="line">
            <a:avLst/>
          </a:prstGeom>
          <a:noFill/>
          <a:ln w="9525">
            <a:solidFill>
              <a:schemeClr val="tx1"/>
            </a:solidFill>
            <a:round/>
            <a:headEnd/>
            <a:tailEnd type="triangle" w="med" len="med"/>
          </a:ln>
          <a:effectLst/>
        </p:spPr>
        <p:txBody>
          <a:bodyPr/>
          <a:lstStyle/>
          <a:p>
            <a:endParaRPr lang="en-US"/>
          </a:p>
        </p:txBody>
      </p:sp>
      <p:sp>
        <p:nvSpPr>
          <p:cNvPr id="100373" name="Line 21"/>
          <p:cNvSpPr>
            <a:spLocks noChangeShapeType="1"/>
          </p:cNvSpPr>
          <p:nvPr/>
        </p:nvSpPr>
        <p:spPr bwMode="auto">
          <a:xfrm flipV="1">
            <a:off x="5257800" y="4633913"/>
            <a:ext cx="0" cy="228600"/>
          </a:xfrm>
          <a:prstGeom prst="line">
            <a:avLst/>
          </a:prstGeom>
          <a:noFill/>
          <a:ln w="9525">
            <a:solidFill>
              <a:schemeClr val="tx1"/>
            </a:solidFill>
            <a:round/>
            <a:headEnd type="triangle" w="med" len="med"/>
            <a:tailEnd/>
          </a:ln>
          <a:effectLst/>
        </p:spPr>
        <p:txBody>
          <a:bodyPr/>
          <a:lstStyle/>
          <a:p>
            <a:endParaRPr lang="en-US"/>
          </a:p>
        </p:txBody>
      </p:sp>
      <p:sp>
        <p:nvSpPr>
          <p:cNvPr id="100374" name="Line 22"/>
          <p:cNvSpPr>
            <a:spLocks noChangeShapeType="1"/>
          </p:cNvSpPr>
          <p:nvPr/>
        </p:nvSpPr>
        <p:spPr bwMode="auto">
          <a:xfrm flipV="1">
            <a:off x="6858000" y="5091113"/>
            <a:ext cx="0" cy="228600"/>
          </a:xfrm>
          <a:prstGeom prst="line">
            <a:avLst/>
          </a:prstGeom>
          <a:noFill/>
          <a:ln w="9525">
            <a:solidFill>
              <a:schemeClr val="tx1"/>
            </a:solidFill>
            <a:round/>
            <a:headEnd/>
            <a:tailEnd type="triangle" w="med" len="med"/>
          </a:ln>
          <a:effectLst/>
        </p:spPr>
        <p:txBody>
          <a:bodyPr/>
          <a:lstStyle/>
          <a:p>
            <a:endParaRPr lang="en-US"/>
          </a:p>
        </p:txBody>
      </p:sp>
      <p:sp>
        <p:nvSpPr>
          <p:cNvPr id="100375" name="Line 23"/>
          <p:cNvSpPr>
            <a:spLocks noChangeShapeType="1"/>
          </p:cNvSpPr>
          <p:nvPr/>
        </p:nvSpPr>
        <p:spPr bwMode="auto">
          <a:xfrm flipV="1">
            <a:off x="6934200" y="5091113"/>
            <a:ext cx="0" cy="228600"/>
          </a:xfrm>
          <a:prstGeom prst="line">
            <a:avLst/>
          </a:prstGeom>
          <a:noFill/>
          <a:ln w="9525">
            <a:solidFill>
              <a:schemeClr val="tx1"/>
            </a:solidFill>
            <a:round/>
            <a:headEnd type="triangle" w="med" len="med"/>
            <a:tailEnd/>
          </a:ln>
          <a:effectLst/>
        </p:spPr>
        <p:txBody>
          <a:bodyPr/>
          <a:lstStyle/>
          <a:p>
            <a:endParaRPr lang="en-US"/>
          </a:p>
        </p:txBody>
      </p:sp>
      <p:sp>
        <p:nvSpPr>
          <p:cNvPr id="100376" name="Line 24"/>
          <p:cNvSpPr>
            <a:spLocks noChangeShapeType="1"/>
          </p:cNvSpPr>
          <p:nvPr/>
        </p:nvSpPr>
        <p:spPr bwMode="auto">
          <a:xfrm flipV="1">
            <a:off x="5181600" y="5624513"/>
            <a:ext cx="0" cy="228600"/>
          </a:xfrm>
          <a:prstGeom prst="line">
            <a:avLst/>
          </a:prstGeom>
          <a:noFill/>
          <a:ln w="9525">
            <a:solidFill>
              <a:schemeClr val="tx1"/>
            </a:solidFill>
            <a:round/>
            <a:headEnd/>
            <a:tailEnd type="triangle" w="med" len="med"/>
          </a:ln>
          <a:effectLst/>
        </p:spPr>
        <p:txBody>
          <a:bodyPr/>
          <a:lstStyle/>
          <a:p>
            <a:endParaRPr lang="en-US"/>
          </a:p>
        </p:txBody>
      </p:sp>
      <p:sp>
        <p:nvSpPr>
          <p:cNvPr id="100377" name="Line 25"/>
          <p:cNvSpPr>
            <a:spLocks noChangeShapeType="1"/>
          </p:cNvSpPr>
          <p:nvPr/>
        </p:nvSpPr>
        <p:spPr bwMode="auto">
          <a:xfrm flipV="1">
            <a:off x="5257800" y="5624513"/>
            <a:ext cx="0" cy="228600"/>
          </a:xfrm>
          <a:prstGeom prst="line">
            <a:avLst/>
          </a:prstGeom>
          <a:noFill/>
          <a:ln w="9525">
            <a:solidFill>
              <a:schemeClr val="tx1"/>
            </a:solidFill>
            <a:round/>
            <a:headEnd type="triangle" w="med" len="med"/>
            <a:tailEnd/>
          </a:ln>
          <a:effectLst/>
        </p:spPr>
        <p:txBody>
          <a:bodyPr/>
          <a:lstStyle/>
          <a:p>
            <a:endParaRPr lang="en-US"/>
          </a:p>
        </p:txBody>
      </p:sp>
      <p:sp>
        <p:nvSpPr>
          <p:cNvPr id="100378" name="Line 26"/>
          <p:cNvSpPr>
            <a:spLocks noChangeShapeType="1"/>
          </p:cNvSpPr>
          <p:nvPr/>
        </p:nvSpPr>
        <p:spPr bwMode="auto">
          <a:xfrm>
            <a:off x="6240463" y="2590800"/>
            <a:ext cx="1143000" cy="0"/>
          </a:xfrm>
          <a:prstGeom prst="line">
            <a:avLst/>
          </a:prstGeom>
          <a:noFill/>
          <a:ln w="9525">
            <a:solidFill>
              <a:schemeClr val="tx1"/>
            </a:solidFill>
            <a:round/>
            <a:headEnd/>
            <a:tailEnd/>
          </a:ln>
          <a:effectLst/>
        </p:spPr>
        <p:txBody>
          <a:bodyPr/>
          <a:lstStyle/>
          <a:p>
            <a:endParaRPr lang="en-US"/>
          </a:p>
        </p:txBody>
      </p:sp>
      <p:sp>
        <p:nvSpPr>
          <p:cNvPr id="100379" name="Line 27"/>
          <p:cNvSpPr>
            <a:spLocks noChangeShapeType="1"/>
          </p:cNvSpPr>
          <p:nvPr/>
        </p:nvSpPr>
        <p:spPr bwMode="auto">
          <a:xfrm>
            <a:off x="3116263" y="2590800"/>
            <a:ext cx="1143000" cy="0"/>
          </a:xfrm>
          <a:prstGeom prst="line">
            <a:avLst/>
          </a:prstGeom>
          <a:noFill/>
          <a:ln w="9525">
            <a:solidFill>
              <a:schemeClr val="tx1"/>
            </a:solidFill>
            <a:round/>
            <a:headEnd/>
            <a:tailEnd/>
          </a:ln>
          <a:effectLst/>
        </p:spPr>
        <p:txBody>
          <a:bodyPr/>
          <a:lstStyle/>
          <a:p>
            <a:endParaRPr lang="en-US"/>
          </a:p>
        </p:txBody>
      </p:sp>
      <p:sp>
        <p:nvSpPr>
          <p:cNvPr id="100380" name="Line 28"/>
          <p:cNvSpPr>
            <a:spLocks noChangeShapeType="1"/>
          </p:cNvSpPr>
          <p:nvPr/>
        </p:nvSpPr>
        <p:spPr bwMode="auto">
          <a:xfrm>
            <a:off x="4640263" y="3124200"/>
            <a:ext cx="1143000" cy="0"/>
          </a:xfrm>
          <a:prstGeom prst="line">
            <a:avLst/>
          </a:prstGeom>
          <a:noFill/>
          <a:ln w="9525">
            <a:solidFill>
              <a:schemeClr val="tx1"/>
            </a:solidFill>
            <a:round/>
            <a:headEnd/>
            <a:tailEnd/>
          </a:ln>
          <a:effectLst/>
        </p:spPr>
        <p:txBody>
          <a:bodyPr/>
          <a:lstStyle/>
          <a:p>
            <a:endParaRPr lang="en-US"/>
          </a:p>
        </p:txBody>
      </p:sp>
      <p:sp>
        <p:nvSpPr>
          <p:cNvPr id="100381" name="Line 29"/>
          <p:cNvSpPr>
            <a:spLocks noChangeShapeType="1"/>
          </p:cNvSpPr>
          <p:nvPr/>
        </p:nvSpPr>
        <p:spPr bwMode="auto">
          <a:xfrm>
            <a:off x="4640263" y="2209800"/>
            <a:ext cx="1143000" cy="0"/>
          </a:xfrm>
          <a:prstGeom prst="line">
            <a:avLst/>
          </a:prstGeom>
          <a:noFill/>
          <a:ln w="9525">
            <a:solidFill>
              <a:schemeClr val="tx1"/>
            </a:solidFill>
            <a:round/>
            <a:headEnd/>
            <a:tailEnd/>
          </a:ln>
          <a:effectLst/>
        </p:spPr>
        <p:txBody>
          <a:bodyPr/>
          <a:lstStyle/>
          <a:p>
            <a:endParaRPr lang="en-US"/>
          </a:p>
        </p:txBody>
      </p:sp>
      <p:sp>
        <p:nvSpPr>
          <p:cNvPr id="100382" name="Rectangle 30"/>
          <p:cNvSpPr>
            <a:spLocks noChangeArrowheads="1"/>
          </p:cNvSpPr>
          <p:nvPr/>
        </p:nvSpPr>
        <p:spPr bwMode="auto">
          <a:xfrm>
            <a:off x="5021263" y="2971800"/>
            <a:ext cx="381000" cy="381000"/>
          </a:xfrm>
          <a:prstGeom prst="rect">
            <a:avLst/>
          </a:prstGeom>
          <a:solidFill>
            <a:srgbClr val="FF9953"/>
          </a:solidFill>
          <a:ln w="9525">
            <a:solidFill>
              <a:schemeClr val="tx1"/>
            </a:solidFill>
            <a:miter lim="800000"/>
            <a:headEnd/>
            <a:tailEnd/>
          </a:ln>
          <a:effectLst/>
        </p:spPr>
        <p:txBody>
          <a:bodyPr wrap="none" anchor="ctr"/>
          <a:lstStyle/>
          <a:p>
            <a:endParaRPr lang="en-US"/>
          </a:p>
        </p:txBody>
      </p:sp>
      <p:sp>
        <p:nvSpPr>
          <p:cNvPr id="100383" name="Rectangle 31"/>
          <p:cNvSpPr>
            <a:spLocks noChangeArrowheads="1"/>
          </p:cNvSpPr>
          <p:nvPr/>
        </p:nvSpPr>
        <p:spPr bwMode="auto">
          <a:xfrm>
            <a:off x="5021263" y="1981200"/>
            <a:ext cx="381000" cy="381000"/>
          </a:xfrm>
          <a:prstGeom prst="rect">
            <a:avLst/>
          </a:prstGeom>
          <a:solidFill>
            <a:srgbClr val="FF9953"/>
          </a:solidFill>
          <a:ln w="9525">
            <a:solidFill>
              <a:schemeClr val="tx1"/>
            </a:solidFill>
            <a:miter lim="800000"/>
            <a:headEnd/>
            <a:tailEnd/>
          </a:ln>
          <a:effectLst/>
        </p:spPr>
        <p:txBody>
          <a:bodyPr wrap="none" anchor="ctr"/>
          <a:lstStyle/>
          <a:p>
            <a:endParaRPr lang="en-US"/>
          </a:p>
        </p:txBody>
      </p:sp>
      <p:sp>
        <p:nvSpPr>
          <p:cNvPr id="100384" name="Rectangle 32"/>
          <p:cNvSpPr>
            <a:spLocks noChangeArrowheads="1"/>
          </p:cNvSpPr>
          <p:nvPr/>
        </p:nvSpPr>
        <p:spPr bwMode="auto">
          <a:xfrm>
            <a:off x="3344863" y="2438400"/>
            <a:ext cx="381000" cy="381000"/>
          </a:xfrm>
          <a:prstGeom prst="rect">
            <a:avLst/>
          </a:prstGeom>
          <a:solidFill>
            <a:srgbClr val="FFE05D"/>
          </a:solidFill>
          <a:ln w="9525">
            <a:solidFill>
              <a:schemeClr val="tx1"/>
            </a:solidFill>
            <a:miter lim="800000"/>
            <a:headEnd/>
            <a:tailEnd/>
          </a:ln>
          <a:effectLst/>
        </p:spPr>
        <p:txBody>
          <a:bodyPr wrap="none" anchor="ctr"/>
          <a:lstStyle/>
          <a:p>
            <a:endParaRPr lang="en-US"/>
          </a:p>
        </p:txBody>
      </p:sp>
      <p:sp>
        <p:nvSpPr>
          <p:cNvPr id="100385" name="Rectangle 33"/>
          <p:cNvSpPr>
            <a:spLocks noChangeArrowheads="1"/>
          </p:cNvSpPr>
          <p:nvPr/>
        </p:nvSpPr>
        <p:spPr bwMode="auto">
          <a:xfrm>
            <a:off x="6697663" y="2438400"/>
            <a:ext cx="381000" cy="381000"/>
          </a:xfrm>
          <a:prstGeom prst="rect">
            <a:avLst/>
          </a:prstGeom>
          <a:solidFill>
            <a:srgbClr val="FFE05D"/>
          </a:solidFill>
          <a:ln w="9525">
            <a:solidFill>
              <a:schemeClr val="tx1"/>
            </a:solidFill>
            <a:miter lim="800000"/>
            <a:headEnd/>
            <a:tailEnd/>
          </a:ln>
          <a:effectLst/>
        </p:spPr>
        <p:txBody>
          <a:bodyPr wrap="none" anchor="ctr"/>
          <a:lstStyle/>
          <a:p>
            <a:endParaRPr lang="en-US"/>
          </a:p>
        </p:txBody>
      </p:sp>
      <p:sp>
        <p:nvSpPr>
          <p:cNvPr id="100386" name="Text Box 34"/>
          <p:cNvSpPr txBox="1">
            <a:spLocks noChangeArrowheads="1"/>
          </p:cNvSpPr>
          <p:nvPr/>
        </p:nvSpPr>
        <p:spPr bwMode="auto">
          <a:xfrm>
            <a:off x="2690813" y="2362200"/>
            <a:ext cx="425450" cy="366713"/>
          </a:xfrm>
          <a:prstGeom prst="rect">
            <a:avLst/>
          </a:prstGeom>
          <a:noFill/>
          <a:ln w="9525">
            <a:noFill/>
            <a:miter lim="800000"/>
            <a:headEnd/>
            <a:tailEnd/>
          </a:ln>
          <a:effectLst/>
        </p:spPr>
        <p:txBody>
          <a:bodyPr wrap="none">
            <a:spAutoFit/>
          </a:bodyPr>
          <a:lstStyle/>
          <a:p>
            <a:r>
              <a:rPr lang="en-US"/>
              <a:t>1</a:t>
            </a:r>
            <a:r>
              <a:rPr lang="en-US" i="1"/>
              <a:t>s</a:t>
            </a:r>
            <a:endParaRPr lang="en-US"/>
          </a:p>
        </p:txBody>
      </p:sp>
      <p:sp>
        <p:nvSpPr>
          <p:cNvPr id="100387" name="Text Box 35"/>
          <p:cNvSpPr txBox="1">
            <a:spLocks noChangeArrowheads="1"/>
          </p:cNvSpPr>
          <p:nvPr/>
        </p:nvSpPr>
        <p:spPr bwMode="auto">
          <a:xfrm>
            <a:off x="7415213" y="2362200"/>
            <a:ext cx="425450" cy="366713"/>
          </a:xfrm>
          <a:prstGeom prst="rect">
            <a:avLst/>
          </a:prstGeom>
          <a:noFill/>
          <a:ln w="9525">
            <a:noFill/>
            <a:miter lim="800000"/>
            <a:headEnd/>
            <a:tailEnd/>
          </a:ln>
          <a:effectLst/>
        </p:spPr>
        <p:txBody>
          <a:bodyPr wrap="none">
            <a:spAutoFit/>
          </a:bodyPr>
          <a:lstStyle/>
          <a:p>
            <a:r>
              <a:rPr lang="en-US"/>
              <a:t>1</a:t>
            </a:r>
            <a:r>
              <a:rPr lang="en-US" i="1"/>
              <a:t>s</a:t>
            </a:r>
            <a:endParaRPr lang="en-US"/>
          </a:p>
        </p:txBody>
      </p:sp>
      <p:sp>
        <p:nvSpPr>
          <p:cNvPr id="100388" name="Text Box 36"/>
          <p:cNvSpPr txBox="1">
            <a:spLocks noChangeArrowheads="1"/>
          </p:cNvSpPr>
          <p:nvPr/>
        </p:nvSpPr>
        <p:spPr bwMode="auto">
          <a:xfrm>
            <a:off x="5372100" y="3124200"/>
            <a:ext cx="482600" cy="366713"/>
          </a:xfrm>
          <a:prstGeom prst="rect">
            <a:avLst/>
          </a:prstGeom>
          <a:noFill/>
          <a:ln w="9525">
            <a:noFill/>
            <a:miter lim="800000"/>
            <a:headEnd/>
            <a:tailEnd/>
          </a:ln>
          <a:effectLst/>
        </p:spPr>
        <p:txBody>
          <a:bodyPr wrap="none">
            <a:spAutoFit/>
          </a:bodyPr>
          <a:lstStyle/>
          <a:p>
            <a:r>
              <a:rPr lang="en-US">
                <a:latin typeface="Symbol" pitchFamily="18" charset="2"/>
              </a:rPr>
              <a:t>s</a:t>
            </a:r>
            <a:r>
              <a:rPr lang="en-US" baseline="-25000"/>
              <a:t>1</a:t>
            </a:r>
            <a:r>
              <a:rPr lang="en-US" i="1" baseline="-25000"/>
              <a:t>s</a:t>
            </a:r>
          </a:p>
        </p:txBody>
      </p:sp>
      <p:sp>
        <p:nvSpPr>
          <p:cNvPr id="100389" name="Text Box 37"/>
          <p:cNvSpPr txBox="1">
            <a:spLocks noChangeArrowheads="1"/>
          </p:cNvSpPr>
          <p:nvPr/>
        </p:nvSpPr>
        <p:spPr bwMode="auto">
          <a:xfrm>
            <a:off x="5372100" y="1828800"/>
            <a:ext cx="558800" cy="366713"/>
          </a:xfrm>
          <a:prstGeom prst="rect">
            <a:avLst/>
          </a:prstGeom>
          <a:noFill/>
          <a:ln w="9525">
            <a:noFill/>
            <a:miter lim="800000"/>
            <a:headEnd/>
            <a:tailEnd/>
          </a:ln>
          <a:effectLst/>
        </p:spPr>
        <p:txBody>
          <a:bodyPr wrap="none">
            <a:spAutoFit/>
          </a:bodyPr>
          <a:lstStyle/>
          <a:p>
            <a:r>
              <a:rPr lang="en-US">
                <a:latin typeface="Symbol" pitchFamily="18" charset="2"/>
              </a:rPr>
              <a:t>s</a:t>
            </a:r>
            <a:r>
              <a:rPr lang="en-US" baseline="30000">
                <a:latin typeface="Symbol" pitchFamily="18" charset="2"/>
              </a:rPr>
              <a:t>*</a:t>
            </a:r>
            <a:r>
              <a:rPr lang="en-US" baseline="-25000"/>
              <a:t>1</a:t>
            </a:r>
            <a:r>
              <a:rPr lang="en-US" i="1" baseline="-25000"/>
              <a:t>s</a:t>
            </a:r>
          </a:p>
        </p:txBody>
      </p:sp>
      <p:sp>
        <p:nvSpPr>
          <p:cNvPr id="100390" name="Line 38"/>
          <p:cNvSpPr>
            <a:spLocks noChangeShapeType="1"/>
          </p:cNvSpPr>
          <p:nvPr/>
        </p:nvSpPr>
        <p:spPr bwMode="auto">
          <a:xfrm flipH="1">
            <a:off x="4259263" y="2209800"/>
            <a:ext cx="381000" cy="381000"/>
          </a:xfrm>
          <a:prstGeom prst="line">
            <a:avLst/>
          </a:prstGeom>
          <a:noFill/>
          <a:ln w="9525">
            <a:solidFill>
              <a:schemeClr val="tx1"/>
            </a:solidFill>
            <a:prstDash val="dash"/>
            <a:round/>
            <a:headEnd/>
            <a:tailEnd/>
          </a:ln>
          <a:effectLst/>
        </p:spPr>
        <p:txBody>
          <a:bodyPr/>
          <a:lstStyle/>
          <a:p>
            <a:endParaRPr lang="en-US"/>
          </a:p>
        </p:txBody>
      </p:sp>
      <p:sp>
        <p:nvSpPr>
          <p:cNvPr id="100391" name="Line 39"/>
          <p:cNvSpPr>
            <a:spLocks noChangeShapeType="1"/>
          </p:cNvSpPr>
          <p:nvPr/>
        </p:nvSpPr>
        <p:spPr bwMode="auto">
          <a:xfrm>
            <a:off x="4259263" y="2590800"/>
            <a:ext cx="381000" cy="533400"/>
          </a:xfrm>
          <a:prstGeom prst="line">
            <a:avLst/>
          </a:prstGeom>
          <a:noFill/>
          <a:ln w="9525">
            <a:solidFill>
              <a:schemeClr val="tx1"/>
            </a:solidFill>
            <a:prstDash val="dash"/>
            <a:round/>
            <a:headEnd/>
            <a:tailEnd/>
          </a:ln>
          <a:effectLst/>
        </p:spPr>
        <p:txBody>
          <a:bodyPr/>
          <a:lstStyle/>
          <a:p>
            <a:endParaRPr lang="en-US"/>
          </a:p>
        </p:txBody>
      </p:sp>
      <p:sp>
        <p:nvSpPr>
          <p:cNvPr id="100392" name="Line 40"/>
          <p:cNvSpPr>
            <a:spLocks noChangeShapeType="1"/>
          </p:cNvSpPr>
          <p:nvPr/>
        </p:nvSpPr>
        <p:spPr bwMode="auto">
          <a:xfrm>
            <a:off x="5783263" y="2209800"/>
            <a:ext cx="457200" cy="381000"/>
          </a:xfrm>
          <a:prstGeom prst="line">
            <a:avLst/>
          </a:prstGeom>
          <a:noFill/>
          <a:ln w="9525">
            <a:solidFill>
              <a:schemeClr val="tx1"/>
            </a:solidFill>
            <a:prstDash val="dash"/>
            <a:round/>
            <a:headEnd/>
            <a:tailEnd/>
          </a:ln>
          <a:effectLst/>
        </p:spPr>
        <p:txBody>
          <a:bodyPr/>
          <a:lstStyle/>
          <a:p>
            <a:endParaRPr lang="en-US"/>
          </a:p>
        </p:txBody>
      </p:sp>
      <p:sp>
        <p:nvSpPr>
          <p:cNvPr id="100393" name="Line 41"/>
          <p:cNvSpPr>
            <a:spLocks noChangeShapeType="1"/>
          </p:cNvSpPr>
          <p:nvPr/>
        </p:nvSpPr>
        <p:spPr bwMode="auto">
          <a:xfrm flipH="1">
            <a:off x="5783263" y="2590800"/>
            <a:ext cx="457200" cy="533400"/>
          </a:xfrm>
          <a:prstGeom prst="line">
            <a:avLst/>
          </a:prstGeom>
          <a:noFill/>
          <a:ln w="9525">
            <a:solidFill>
              <a:schemeClr val="tx1"/>
            </a:solidFill>
            <a:prstDash val="dash"/>
            <a:round/>
            <a:headEnd/>
            <a:tailEnd/>
          </a:ln>
          <a:effectLst/>
        </p:spPr>
        <p:txBody>
          <a:bodyPr/>
          <a:lstStyle/>
          <a:p>
            <a:endParaRPr lang="en-US"/>
          </a:p>
        </p:txBody>
      </p:sp>
      <p:sp>
        <p:nvSpPr>
          <p:cNvPr id="100394" name="Line 42"/>
          <p:cNvSpPr>
            <a:spLocks noChangeShapeType="1"/>
          </p:cNvSpPr>
          <p:nvPr/>
        </p:nvSpPr>
        <p:spPr bwMode="auto">
          <a:xfrm flipV="1">
            <a:off x="3497263" y="2500313"/>
            <a:ext cx="0" cy="228600"/>
          </a:xfrm>
          <a:prstGeom prst="line">
            <a:avLst/>
          </a:prstGeom>
          <a:noFill/>
          <a:ln w="9525">
            <a:solidFill>
              <a:schemeClr val="tx1"/>
            </a:solidFill>
            <a:round/>
            <a:headEnd/>
            <a:tailEnd type="triangle" w="med" len="med"/>
          </a:ln>
          <a:effectLst/>
        </p:spPr>
        <p:txBody>
          <a:bodyPr/>
          <a:lstStyle/>
          <a:p>
            <a:endParaRPr lang="en-US"/>
          </a:p>
        </p:txBody>
      </p:sp>
      <p:sp>
        <p:nvSpPr>
          <p:cNvPr id="100395" name="Line 43"/>
          <p:cNvSpPr>
            <a:spLocks noChangeShapeType="1"/>
          </p:cNvSpPr>
          <p:nvPr/>
        </p:nvSpPr>
        <p:spPr bwMode="auto">
          <a:xfrm flipV="1">
            <a:off x="6926263" y="2500313"/>
            <a:ext cx="0" cy="228600"/>
          </a:xfrm>
          <a:prstGeom prst="line">
            <a:avLst/>
          </a:prstGeom>
          <a:noFill/>
          <a:ln w="9525">
            <a:solidFill>
              <a:schemeClr val="tx1"/>
            </a:solidFill>
            <a:round/>
            <a:headEnd type="triangle" w="med" len="med"/>
            <a:tailEnd/>
          </a:ln>
          <a:effectLst/>
        </p:spPr>
        <p:txBody>
          <a:bodyPr/>
          <a:lstStyle/>
          <a:p>
            <a:endParaRPr lang="en-US"/>
          </a:p>
        </p:txBody>
      </p:sp>
      <p:sp>
        <p:nvSpPr>
          <p:cNvPr id="100396" name="Line 44"/>
          <p:cNvSpPr>
            <a:spLocks noChangeShapeType="1"/>
          </p:cNvSpPr>
          <p:nvPr/>
        </p:nvSpPr>
        <p:spPr bwMode="auto">
          <a:xfrm flipV="1">
            <a:off x="5173663" y="3033713"/>
            <a:ext cx="0" cy="228600"/>
          </a:xfrm>
          <a:prstGeom prst="line">
            <a:avLst/>
          </a:prstGeom>
          <a:noFill/>
          <a:ln w="9525">
            <a:solidFill>
              <a:schemeClr val="tx1"/>
            </a:solidFill>
            <a:round/>
            <a:headEnd/>
            <a:tailEnd type="triangle" w="med" len="med"/>
          </a:ln>
          <a:effectLst/>
        </p:spPr>
        <p:txBody>
          <a:bodyPr/>
          <a:lstStyle/>
          <a:p>
            <a:endParaRPr lang="en-US"/>
          </a:p>
        </p:txBody>
      </p:sp>
      <p:sp>
        <p:nvSpPr>
          <p:cNvPr id="100397" name="Line 45"/>
          <p:cNvSpPr>
            <a:spLocks noChangeShapeType="1"/>
          </p:cNvSpPr>
          <p:nvPr/>
        </p:nvSpPr>
        <p:spPr bwMode="auto">
          <a:xfrm flipV="1">
            <a:off x="5249863" y="3033713"/>
            <a:ext cx="0" cy="228600"/>
          </a:xfrm>
          <a:prstGeom prst="line">
            <a:avLst/>
          </a:prstGeom>
          <a:noFill/>
          <a:ln w="9525">
            <a:solidFill>
              <a:schemeClr val="tx1"/>
            </a:solidFill>
            <a:round/>
            <a:headEnd type="triangle" w="med" len="med"/>
            <a:tailEnd/>
          </a:ln>
          <a:effectLst/>
        </p:spPr>
        <p:txBody>
          <a:bodyPr/>
          <a:lstStyle/>
          <a:p>
            <a:endParaRPr lang="en-US"/>
          </a:p>
        </p:txBody>
      </p:sp>
      <p:sp>
        <p:nvSpPr>
          <p:cNvPr id="100398" name="Text Box 46"/>
          <p:cNvSpPr txBox="1">
            <a:spLocks noChangeArrowheads="1"/>
          </p:cNvSpPr>
          <p:nvPr/>
        </p:nvSpPr>
        <p:spPr bwMode="auto">
          <a:xfrm>
            <a:off x="4572000" y="3429000"/>
            <a:ext cx="1411288" cy="366713"/>
          </a:xfrm>
          <a:prstGeom prst="rect">
            <a:avLst/>
          </a:prstGeom>
          <a:noFill/>
          <a:ln w="9525">
            <a:noFill/>
            <a:miter lim="800000"/>
            <a:headEnd/>
            <a:tailEnd/>
          </a:ln>
          <a:effectLst/>
        </p:spPr>
        <p:txBody>
          <a:bodyPr wrap="none">
            <a:spAutoFit/>
          </a:bodyPr>
          <a:lstStyle/>
          <a:p>
            <a:r>
              <a:rPr lang="en-US"/>
              <a:t>H</a:t>
            </a:r>
            <a:r>
              <a:rPr lang="en-US" baseline="-25000"/>
              <a:t>2</a:t>
            </a:r>
            <a:r>
              <a:rPr lang="en-US"/>
              <a:t> molecule</a:t>
            </a:r>
          </a:p>
        </p:txBody>
      </p:sp>
      <p:sp>
        <p:nvSpPr>
          <p:cNvPr id="100399" name="Text Box 47"/>
          <p:cNvSpPr txBox="1">
            <a:spLocks noChangeArrowheads="1"/>
          </p:cNvSpPr>
          <p:nvPr/>
        </p:nvSpPr>
        <p:spPr bwMode="auto">
          <a:xfrm>
            <a:off x="4419600" y="6019800"/>
            <a:ext cx="1538288" cy="366713"/>
          </a:xfrm>
          <a:prstGeom prst="rect">
            <a:avLst/>
          </a:prstGeom>
          <a:noFill/>
          <a:ln w="9525">
            <a:noFill/>
            <a:miter lim="800000"/>
            <a:headEnd/>
            <a:tailEnd/>
          </a:ln>
          <a:effectLst/>
        </p:spPr>
        <p:txBody>
          <a:bodyPr wrap="none">
            <a:spAutoFit/>
          </a:bodyPr>
          <a:lstStyle/>
          <a:p>
            <a:r>
              <a:rPr lang="en-US"/>
              <a:t>He</a:t>
            </a:r>
            <a:r>
              <a:rPr lang="en-US" baseline="-25000"/>
              <a:t>2</a:t>
            </a:r>
            <a:r>
              <a:rPr lang="en-US"/>
              <a:t> molecule</a:t>
            </a:r>
          </a:p>
        </p:txBody>
      </p:sp>
      <p:sp>
        <p:nvSpPr>
          <p:cNvPr id="100400" name="Text Box 48"/>
          <p:cNvSpPr txBox="1">
            <a:spLocks noChangeArrowheads="1"/>
          </p:cNvSpPr>
          <p:nvPr/>
        </p:nvSpPr>
        <p:spPr bwMode="auto">
          <a:xfrm>
            <a:off x="3124200" y="2819400"/>
            <a:ext cx="920750" cy="366713"/>
          </a:xfrm>
          <a:prstGeom prst="rect">
            <a:avLst/>
          </a:prstGeom>
          <a:noFill/>
          <a:ln w="9525">
            <a:noFill/>
            <a:miter lim="800000"/>
            <a:headEnd/>
            <a:tailEnd/>
          </a:ln>
          <a:effectLst/>
        </p:spPr>
        <p:txBody>
          <a:bodyPr wrap="none">
            <a:spAutoFit/>
          </a:bodyPr>
          <a:lstStyle/>
          <a:p>
            <a:r>
              <a:rPr lang="en-US"/>
              <a:t>H atom</a:t>
            </a:r>
          </a:p>
        </p:txBody>
      </p:sp>
      <p:sp>
        <p:nvSpPr>
          <p:cNvPr id="100401" name="Text Box 49"/>
          <p:cNvSpPr txBox="1">
            <a:spLocks noChangeArrowheads="1"/>
          </p:cNvSpPr>
          <p:nvPr/>
        </p:nvSpPr>
        <p:spPr bwMode="auto">
          <a:xfrm>
            <a:off x="6470650" y="2819400"/>
            <a:ext cx="920750" cy="366713"/>
          </a:xfrm>
          <a:prstGeom prst="rect">
            <a:avLst/>
          </a:prstGeom>
          <a:noFill/>
          <a:ln w="9525">
            <a:noFill/>
            <a:miter lim="800000"/>
            <a:headEnd/>
            <a:tailEnd/>
          </a:ln>
          <a:effectLst/>
        </p:spPr>
        <p:txBody>
          <a:bodyPr wrap="none">
            <a:spAutoFit/>
          </a:bodyPr>
          <a:lstStyle/>
          <a:p>
            <a:r>
              <a:rPr lang="en-US"/>
              <a:t>H atom</a:t>
            </a:r>
          </a:p>
        </p:txBody>
      </p:sp>
      <p:sp>
        <p:nvSpPr>
          <p:cNvPr id="100402" name="Text Box 50"/>
          <p:cNvSpPr txBox="1">
            <a:spLocks noChangeArrowheads="1"/>
          </p:cNvSpPr>
          <p:nvPr/>
        </p:nvSpPr>
        <p:spPr bwMode="auto">
          <a:xfrm>
            <a:off x="3048000" y="5410200"/>
            <a:ext cx="1047750" cy="366713"/>
          </a:xfrm>
          <a:prstGeom prst="rect">
            <a:avLst/>
          </a:prstGeom>
          <a:noFill/>
          <a:ln w="9525">
            <a:noFill/>
            <a:miter lim="800000"/>
            <a:headEnd/>
            <a:tailEnd/>
          </a:ln>
          <a:effectLst/>
        </p:spPr>
        <p:txBody>
          <a:bodyPr wrap="none">
            <a:spAutoFit/>
          </a:bodyPr>
          <a:lstStyle/>
          <a:p>
            <a:r>
              <a:rPr lang="en-US"/>
              <a:t>He atom</a:t>
            </a:r>
          </a:p>
        </p:txBody>
      </p:sp>
      <p:sp>
        <p:nvSpPr>
          <p:cNvPr id="100403" name="Text Box 51"/>
          <p:cNvSpPr txBox="1">
            <a:spLocks noChangeArrowheads="1"/>
          </p:cNvSpPr>
          <p:nvPr/>
        </p:nvSpPr>
        <p:spPr bwMode="auto">
          <a:xfrm>
            <a:off x="6470650" y="5410200"/>
            <a:ext cx="1047750" cy="366713"/>
          </a:xfrm>
          <a:prstGeom prst="rect">
            <a:avLst/>
          </a:prstGeom>
          <a:noFill/>
          <a:ln w="9525">
            <a:noFill/>
            <a:miter lim="800000"/>
            <a:headEnd/>
            <a:tailEnd/>
          </a:ln>
          <a:effectLst/>
        </p:spPr>
        <p:txBody>
          <a:bodyPr wrap="none">
            <a:spAutoFit/>
          </a:bodyPr>
          <a:lstStyle/>
          <a:p>
            <a:r>
              <a:rPr lang="en-US"/>
              <a:t>He atom</a:t>
            </a:r>
          </a:p>
        </p:txBody>
      </p:sp>
      <p:sp>
        <p:nvSpPr>
          <p:cNvPr id="100404" name="Line 52"/>
          <p:cNvSpPr>
            <a:spLocks noChangeShapeType="1"/>
          </p:cNvSpPr>
          <p:nvPr/>
        </p:nvSpPr>
        <p:spPr bwMode="auto">
          <a:xfrm flipV="1">
            <a:off x="1828800" y="4633913"/>
            <a:ext cx="0" cy="1295400"/>
          </a:xfrm>
          <a:prstGeom prst="line">
            <a:avLst/>
          </a:prstGeom>
          <a:noFill/>
          <a:ln w="9525">
            <a:solidFill>
              <a:schemeClr val="tx1"/>
            </a:solidFill>
            <a:round/>
            <a:headEnd/>
            <a:tailEnd type="triangle" w="med" len="med"/>
          </a:ln>
          <a:effectLst/>
        </p:spPr>
        <p:txBody>
          <a:bodyPr/>
          <a:lstStyle/>
          <a:p>
            <a:endParaRPr lang="en-US"/>
          </a:p>
        </p:txBody>
      </p:sp>
      <p:sp>
        <p:nvSpPr>
          <p:cNvPr id="100405" name="Line 53"/>
          <p:cNvSpPr>
            <a:spLocks noChangeShapeType="1"/>
          </p:cNvSpPr>
          <p:nvPr/>
        </p:nvSpPr>
        <p:spPr bwMode="auto">
          <a:xfrm flipV="1">
            <a:off x="1828800" y="2133600"/>
            <a:ext cx="0" cy="1295400"/>
          </a:xfrm>
          <a:prstGeom prst="line">
            <a:avLst/>
          </a:prstGeom>
          <a:noFill/>
          <a:ln w="9525">
            <a:solidFill>
              <a:schemeClr val="tx1"/>
            </a:solidFill>
            <a:round/>
            <a:headEnd/>
            <a:tailEnd type="triangle" w="med" len="med"/>
          </a:ln>
          <a:effectLst/>
        </p:spPr>
        <p:txBody>
          <a:bodyPr/>
          <a:lstStyle/>
          <a:p>
            <a:endParaRPr lang="en-US"/>
          </a:p>
        </p:txBody>
      </p:sp>
      <p:sp>
        <p:nvSpPr>
          <p:cNvPr id="100406" name="Text Box 54"/>
          <p:cNvSpPr txBox="1">
            <a:spLocks noChangeArrowheads="1"/>
          </p:cNvSpPr>
          <p:nvPr/>
        </p:nvSpPr>
        <p:spPr bwMode="auto">
          <a:xfrm rot="-5400000">
            <a:off x="1177132" y="2632868"/>
            <a:ext cx="908050" cy="366713"/>
          </a:xfrm>
          <a:prstGeom prst="rect">
            <a:avLst/>
          </a:prstGeom>
          <a:noFill/>
          <a:ln w="9525">
            <a:noFill/>
            <a:miter lim="800000"/>
            <a:headEnd/>
            <a:tailEnd/>
          </a:ln>
          <a:effectLst/>
        </p:spPr>
        <p:txBody>
          <a:bodyPr wrap="none">
            <a:spAutoFit/>
          </a:bodyPr>
          <a:lstStyle/>
          <a:p>
            <a:r>
              <a:rPr lang="en-US"/>
              <a:t>Energy</a:t>
            </a:r>
          </a:p>
        </p:txBody>
      </p:sp>
      <p:sp>
        <p:nvSpPr>
          <p:cNvPr id="100407" name="Text Box 55"/>
          <p:cNvSpPr txBox="1">
            <a:spLocks noChangeArrowheads="1"/>
          </p:cNvSpPr>
          <p:nvPr/>
        </p:nvSpPr>
        <p:spPr bwMode="auto">
          <a:xfrm rot="-5400000">
            <a:off x="1177132" y="5133181"/>
            <a:ext cx="908050" cy="366713"/>
          </a:xfrm>
          <a:prstGeom prst="rect">
            <a:avLst/>
          </a:prstGeom>
          <a:noFill/>
          <a:ln w="9525">
            <a:noFill/>
            <a:miter lim="800000"/>
            <a:headEnd/>
            <a:tailEnd/>
          </a:ln>
          <a:effectLst/>
        </p:spPr>
        <p:txBody>
          <a:bodyPr wrap="none">
            <a:spAutoFit/>
          </a:bodyPr>
          <a:lstStyle/>
          <a:p>
            <a:r>
              <a:rPr lang="en-US"/>
              <a:t>Energy</a:t>
            </a:r>
          </a:p>
        </p:txBody>
      </p:sp>
      <p:sp>
        <p:nvSpPr>
          <p:cNvPr id="100408" name="Text Box 56"/>
          <p:cNvSpPr txBox="1">
            <a:spLocks noChangeArrowheads="1"/>
          </p:cNvSpPr>
          <p:nvPr/>
        </p:nvSpPr>
        <p:spPr bwMode="auto">
          <a:xfrm>
            <a:off x="304800" y="798513"/>
            <a:ext cx="8556625" cy="366712"/>
          </a:xfrm>
          <a:prstGeom prst="rect">
            <a:avLst/>
          </a:prstGeom>
          <a:noFill/>
          <a:ln w="9525">
            <a:noFill/>
            <a:miter lim="800000"/>
            <a:headEnd/>
            <a:tailEnd/>
          </a:ln>
          <a:effectLst/>
        </p:spPr>
        <p:txBody>
          <a:bodyPr wrap="none">
            <a:spAutoFit/>
          </a:bodyPr>
          <a:lstStyle/>
          <a:p>
            <a:r>
              <a:rPr lang="en-US"/>
              <a:t>Energy-level diagram for (a) the H</a:t>
            </a:r>
            <a:r>
              <a:rPr lang="en-US" baseline="-25000"/>
              <a:t>2</a:t>
            </a:r>
            <a:r>
              <a:rPr lang="en-US"/>
              <a:t> molecule and (b) the hypothetical He</a:t>
            </a:r>
            <a:r>
              <a:rPr lang="en-US" baseline="-25000"/>
              <a:t>2</a:t>
            </a:r>
            <a:r>
              <a:rPr lang="en-US"/>
              <a:t> molecule</a:t>
            </a:r>
          </a:p>
        </p:txBody>
      </p:sp>
      <p:sp>
        <p:nvSpPr>
          <p:cNvPr id="100409" name="Text Box 57"/>
          <p:cNvSpPr txBox="1">
            <a:spLocks noChangeArrowheads="1"/>
          </p:cNvSpPr>
          <p:nvPr/>
        </p:nvSpPr>
        <p:spPr bwMode="auto">
          <a:xfrm>
            <a:off x="1600200" y="1447800"/>
            <a:ext cx="463550" cy="366713"/>
          </a:xfrm>
          <a:prstGeom prst="rect">
            <a:avLst/>
          </a:prstGeom>
          <a:noFill/>
          <a:ln w="9525">
            <a:noFill/>
            <a:miter lim="800000"/>
            <a:headEnd/>
            <a:tailEnd/>
          </a:ln>
          <a:effectLst/>
        </p:spPr>
        <p:txBody>
          <a:bodyPr wrap="none">
            <a:spAutoFit/>
          </a:bodyPr>
          <a:lstStyle/>
          <a:p>
            <a:r>
              <a:rPr lang="en-US"/>
              <a:t>(a)</a:t>
            </a:r>
          </a:p>
        </p:txBody>
      </p:sp>
      <p:sp>
        <p:nvSpPr>
          <p:cNvPr id="100410" name="Text Box 58"/>
          <p:cNvSpPr txBox="1">
            <a:spLocks noChangeArrowheads="1"/>
          </p:cNvSpPr>
          <p:nvPr/>
        </p:nvSpPr>
        <p:spPr bwMode="auto">
          <a:xfrm>
            <a:off x="1600200" y="4038600"/>
            <a:ext cx="463550" cy="366713"/>
          </a:xfrm>
          <a:prstGeom prst="rect">
            <a:avLst/>
          </a:prstGeom>
          <a:noFill/>
          <a:ln w="9525">
            <a:noFill/>
            <a:miter lim="800000"/>
            <a:headEnd/>
            <a:tailEnd/>
          </a:ln>
          <a:effectLst/>
        </p:spPr>
        <p:txBody>
          <a:bodyPr wrap="none">
            <a:spAutoFit/>
          </a:bodyPr>
          <a:lstStyle/>
          <a:p>
            <a:r>
              <a:rPr lang="en-US"/>
              <a:t>(b)</a:t>
            </a:r>
          </a:p>
        </p:txBody>
      </p:sp>
      <p:sp>
        <p:nvSpPr>
          <p:cNvPr id="100411" name="Rectangle 59"/>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332</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t>Bond Order</a:t>
            </a:r>
          </a:p>
        </p:txBody>
      </p:sp>
      <p:sp>
        <p:nvSpPr>
          <p:cNvPr id="101379" name="Text Box 3"/>
          <p:cNvSpPr txBox="1">
            <a:spLocks noChangeArrowheads="1"/>
          </p:cNvSpPr>
          <p:nvPr/>
        </p:nvSpPr>
        <p:spPr bwMode="auto">
          <a:xfrm>
            <a:off x="639763" y="1912938"/>
            <a:ext cx="7827962" cy="650875"/>
          </a:xfrm>
          <a:prstGeom prst="rect">
            <a:avLst/>
          </a:prstGeom>
          <a:solidFill>
            <a:srgbClr val="F5F4FE"/>
          </a:solidFill>
          <a:ln w="9525">
            <a:solidFill>
              <a:srgbClr val="000080"/>
            </a:solidFill>
            <a:miter lim="800000"/>
            <a:headEnd/>
            <a:tailEnd/>
          </a:ln>
          <a:effectLst/>
        </p:spPr>
        <p:txBody>
          <a:bodyPr wrap="none">
            <a:spAutoFit/>
          </a:bodyPr>
          <a:lstStyle/>
          <a:p>
            <a:endParaRPr lang="en-US" sz="800"/>
          </a:p>
          <a:p>
            <a:r>
              <a:rPr lang="en-US" sz="2000"/>
              <a:t>Bond order = ½ (# or bonding electrons - # of antibonding electrons)</a:t>
            </a:r>
            <a:endParaRPr lang="en-US" sz="800"/>
          </a:p>
          <a:p>
            <a:endParaRPr lang="en-US" sz="800"/>
          </a:p>
        </p:txBody>
      </p:sp>
      <p:sp>
        <p:nvSpPr>
          <p:cNvPr id="101380" name="Text Box 4"/>
          <p:cNvSpPr txBox="1">
            <a:spLocks noChangeArrowheads="1"/>
          </p:cNvSpPr>
          <p:nvPr/>
        </p:nvSpPr>
        <p:spPr bwMode="auto">
          <a:xfrm>
            <a:off x="746125" y="2954338"/>
            <a:ext cx="4873625" cy="2563812"/>
          </a:xfrm>
          <a:prstGeom prst="rect">
            <a:avLst/>
          </a:prstGeom>
          <a:noFill/>
          <a:ln w="9525">
            <a:noFill/>
            <a:miter lim="800000"/>
            <a:headEnd/>
            <a:tailEnd/>
          </a:ln>
          <a:effectLst/>
        </p:spPr>
        <p:txBody>
          <a:bodyPr wrap="none">
            <a:spAutoFit/>
          </a:bodyPr>
          <a:lstStyle/>
          <a:p>
            <a:pPr>
              <a:buFontTx/>
              <a:buChar char="•"/>
            </a:pPr>
            <a:r>
              <a:rPr lang="en-US"/>
              <a:t>  A bond order of 1 represents a single bond,</a:t>
            </a:r>
          </a:p>
          <a:p>
            <a:pPr>
              <a:buFontTx/>
              <a:buChar char="•"/>
            </a:pPr>
            <a:endParaRPr lang="en-US"/>
          </a:p>
          <a:p>
            <a:pPr>
              <a:buFontTx/>
              <a:buChar char="•"/>
            </a:pPr>
            <a:r>
              <a:rPr lang="en-US"/>
              <a:t>  A bond order of 2 represents a double bond,</a:t>
            </a:r>
          </a:p>
          <a:p>
            <a:pPr>
              <a:buFontTx/>
              <a:buChar char="•"/>
            </a:pPr>
            <a:endParaRPr lang="en-US"/>
          </a:p>
          <a:p>
            <a:pPr>
              <a:buFontTx/>
              <a:buChar char="•"/>
            </a:pPr>
            <a:r>
              <a:rPr lang="en-US"/>
              <a:t>  A bond order of 3 represents a triple bond.</a:t>
            </a:r>
          </a:p>
          <a:p>
            <a:pPr>
              <a:buFontTx/>
              <a:buChar char="•"/>
            </a:pPr>
            <a:endParaRPr lang="en-US"/>
          </a:p>
          <a:p>
            <a:pPr>
              <a:buFontTx/>
              <a:buChar char="•"/>
            </a:pPr>
            <a:endParaRPr lang="en-US"/>
          </a:p>
          <a:p>
            <a:endParaRPr lang="en-US"/>
          </a:p>
          <a:p>
            <a:pPr>
              <a:buFontTx/>
              <a:buChar char="•"/>
            </a:pPr>
            <a:r>
              <a:rPr lang="en-US"/>
              <a:t>  A bond order of 0 means no bond exists.</a:t>
            </a:r>
          </a:p>
        </p:txBody>
      </p:sp>
      <p:sp>
        <p:nvSpPr>
          <p:cNvPr id="101381" name="Text Box 5"/>
          <p:cNvSpPr txBox="1">
            <a:spLocks noChangeArrowheads="1"/>
          </p:cNvSpPr>
          <p:nvPr/>
        </p:nvSpPr>
        <p:spPr bwMode="auto">
          <a:xfrm>
            <a:off x="746125" y="4456113"/>
            <a:ext cx="7854950" cy="641350"/>
          </a:xfrm>
          <a:prstGeom prst="rect">
            <a:avLst/>
          </a:prstGeom>
          <a:noFill/>
          <a:ln w="9525">
            <a:noFill/>
            <a:miter lim="800000"/>
            <a:headEnd/>
            <a:tailEnd/>
          </a:ln>
          <a:effectLst/>
        </p:spPr>
        <p:txBody>
          <a:bodyPr wrap="none">
            <a:spAutoFit/>
          </a:bodyPr>
          <a:lstStyle/>
          <a:p>
            <a:r>
              <a:rPr lang="en-US"/>
              <a:t>Because MO theory also treats molecules with an odd number of electrons, </a:t>
            </a:r>
          </a:p>
          <a:p>
            <a:r>
              <a:rPr lang="en-US"/>
              <a:t>Bond orders of 1/2 , 3/2 , or 5/2 are possible.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65635"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Line 2"/>
          <p:cNvSpPr>
            <a:spLocks noChangeShapeType="1"/>
          </p:cNvSpPr>
          <p:nvPr/>
        </p:nvSpPr>
        <p:spPr bwMode="auto">
          <a:xfrm>
            <a:off x="5638800" y="5272088"/>
            <a:ext cx="1143000" cy="0"/>
          </a:xfrm>
          <a:prstGeom prst="line">
            <a:avLst/>
          </a:prstGeom>
          <a:noFill/>
          <a:ln w="9525">
            <a:solidFill>
              <a:schemeClr val="tx1"/>
            </a:solidFill>
            <a:round/>
            <a:headEnd/>
            <a:tailEnd/>
          </a:ln>
          <a:effectLst/>
        </p:spPr>
        <p:txBody>
          <a:bodyPr/>
          <a:lstStyle/>
          <a:p>
            <a:endParaRPr lang="en-US"/>
          </a:p>
        </p:txBody>
      </p:sp>
      <p:sp>
        <p:nvSpPr>
          <p:cNvPr id="102403" name="Line 3"/>
          <p:cNvSpPr>
            <a:spLocks noChangeShapeType="1"/>
          </p:cNvSpPr>
          <p:nvPr/>
        </p:nvSpPr>
        <p:spPr bwMode="auto">
          <a:xfrm>
            <a:off x="2514600" y="5272088"/>
            <a:ext cx="1143000" cy="0"/>
          </a:xfrm>
          <a:prstGeom prst="line">
            <a:avLst/>
          </a:prstGeom>
          <a:noFill/>
          <a:ln w="9525">
            <a:solidFill>
              <a:schemeClr val="tx1"/>
            </a:solidFill>
            <a:round/>
            <a:headEnd/>
            <a:tailEnd/>
          </a:ln>
          <a:effectLst/>
        </p:spPr>
        <p:txBody>
          <a:bodyPr/>
          <a:lstStyle/>
          <a:p>
            <a:endParaRPr lang="en-US"/>
          </a:p>
        </p:txBody>
      </p:sp>
      <p:sp>
        <p:nvSpPr>
          <p:cNvPr id="102404" name="Line 4"/>
          <p:cNvSpPr>
            <a:spLocks noChangeShapeType="1"/>
          </p:cNvSpPr>
          <p:nvPr/>
        </p:nvSpPr>
        <p:spPr bwMode="auto">
          <a:xfrm>
            <a:off x="4038600" y="5805488"/>
            <a:ext cx="1143000" cy="0"/>
          </a:xfrm>
          <a:prstGeom prst="line">
            <a:avLst/>
          </a:prstGeom>
          <a:noFill/>
          <a:ln w="9525">
            <a:solidFill>
              <a:schemeClr val="tx1"/>
            </a:solidFill>
            <a:round/>
            <a:headEnd/>
            <a:tailEnd/>
          </a:ln>
          <a:effectLst/>
        </p:spPr>
        <p:txBody>
          <a:bodyPr/>
          <a:lstStyle/>
          <a:p>
            <a:endParaRPr lang="en-US"/>
          </a:p>
        </p:txBody>
      </p:sp>
      <p:sp>
        <p:nvSpPr>
          <p:cNvPr id="102405" name="Line 5"/>
          <p:cNvSpPr>
            <a:spLocks noChangeShapeType="1"/>
          </p:cNvSpPr>
          <p:nvPr/>
        </p:nvSpPr>
        <p:spPr bwMode="auto">
          <a:xfrm>
            <a:off x="4038600" y="4891088"/>
            <a:ext cx="1143000" cy="0"/>
          </a:xfrm>
          <a:prstGeom prst="line">
            <a:avLst/>
          </a:prstGeom>
          <a:noFill/>
          <a:ln w="9525">
            <a:solidFill>
              <a:schemeClr val="tx1"/>
            </a:solidFill>
            <a:round/>
            <a:headEnd/>
            <a:tailEnd/>
          </a:ln>
          <a:effectLst/>
        </p:spPr>
        <p:txBody>
          <a:bodyPr/>
          <a:lstStyle/>
          <a:p>
            <a:endParaRPr lang="en-US"/>
          </a:p>
        </p:txBody>
      </p:sp>
      <p:sp>
        <p:nvSpPr>
          <p:cNvPr id="102406" name="Rectangle 6"/>
          <p:cNvSpPr>
            <a:spLocks noChangeArrowheads="1"/>
          </p:cNvSpPr>
          <p:nvPr/>
        </p:nvSpPr>
        <p:spPr bwMode="auto">
          <a:xfrm>
            <a:off x="4419600" y="5653088"/>
            <a:ext cx="381000" cy="381000"/>
          </a:xfrm>
          <a:prstGeom prst="rect">
            <a:avLst/>
          </a:prstGeom>
          <a:solidFill>
            <a:srgbClr val="FF9953"/>
          </a:solidFill>
          <a:ln w="9525">
            <a:solidFill>
              <a:schemeClr val="tx1"/>
            </a:solidFill>
            <a:miter lim="800000"/>
            <a:headEnd/>
            <a:tailEnd/>
          </a:ln>
          <a:effectLst/>
        </p:spPr>
        <p:txBody>
          <a:bodyPr wrap="none" anchor="ctr"/>
          <a:lstStyle/>
          <a:p>
            <a:endParaRPr lang="en-US"/>
          </a:p>
        </p:txBody>
      </p:sp>
      <p:sp>
        <p:nvSpPr>
          <p:cNvPr id="102407" name="Rectangle 7"/>
          <p:cNvSpPr>
            <a:spLocks noChangeArrowheads="1"/>
          </p:cNvSpPr>
          <p:nvPr/>
        </p:nvSpPr>
        <p:spPr bwMode="auto">
          <a:xfrm>
            <a:off x="4419600" y="4662488"/>
            <a:ext cx="381000" cy="381000"/>
          </a:xfrm>
          <a:prstGeom prst="rect">
            <a:avLst/>
          </a:prstGeom>
          <a:solidFill>
            <a:srgbClr val="FF9953"/>
          </a:solidFill>
          <a:ln w="9525">
            <a:solidFill>
              <a:schemeClr val="tx1"/>
            </a:solidFill>
            <a:miter lim="800000"/>
            <a:headEnd/>
            <a:tailEnd/>
          </a:ln>
          <a:effectLst/>
        </p:spPr>
        <p:txBody>
          <a:bodyPr wrap="none" anchor="ctr"/>
          <a:lstStyle/>
          <a:p>
            <a:endParaRPr lang="en-US"/>
          </a:p>
        </p:txBody>
      </p:sp>
      <p:sp>
        <p:nvSpPr>
          <p:cNvPr id="102408" name="Rectangle 8"/>
          <p:cNvSpPr>
            <a:spLocks noChangeArrowheads="1"/>
          </p:cNvSpPr>
          <p:nvPr/>
        </p:nvSpPr>
        <p:spPr bwMode="auto">
          <a:xfrm>
            <a:off x="2743200" y="5119688"/>
            <a:ext cx="381000" cy="381000"/>
          </a:xfrm>
          <a:prstGeom prst="rect">
            <a:avLst/>
          </a:prstGeom>
          <a:solidFill>
            <a:srgbClr val="FFE05D"/>
          </a:solidFill>
          <a:ln w="9525">
            <a:solidFill>
              <a:schemeClr val="tx1"/>
            </a:solidFill>
            <a:miter lim="800000"/>
            <a:headEnd/>
            <a:tailEnd/>
          </a:ln>
          <a:effectLst/>
        </p:spPr>
        <p:txBody>
          <a:bodyPr wrap="none" anchor="ctr"/>
          <a:lstStyle/>
          <a:p>
            <a:endParaRPr lang="en-US"/>
          </a:p>
        </p:txBody>
      </p:sp>
      <p:sp>
        <p:nvSpPr>
          <p:cNvPr id="102409" name="Rectangle 9"/>
          <p:cNvSpPr>
            <a:spLocks noChangeArrowheads="1"/>
          </p:cNvSpPr>
          <p:nvPr/>
        </p:nvSpPr>
        <p:spPr bwMode="auto">
          <a:xfrm>
            <a:off x="6096000" y="5119688"/>
            <a:ext cx="381000" cy="381000"/>
          </a:xfrm>
          <a:prstGeom prst="rect">
            <a:avLst/>
          </a:prstGeom>
          <a:solidFill>
            <a:srgbClr val="FFE05D"/>
          </a:solidFill>
          <a:ln w="9525">
            <a:solidFill>
              <a:schemeClr val="tx1"/>
            </a:solidFill>
            <a:miter lim="800000"/>
            <a:headEnd/>
            <a:tailEnd/>
          </a:ln>
          <a:effectLst/>
        </p:spPr>
        <p:txBody>
          <a:bodyPr wrap="none" anchor="ctr"/>
          <a:lstStyle/>
          <a:p>
            <a:endParaRPr lang="en-US"/>
          </a:p>
        </p:txBody>
      </p:sp>
      <p:sp>
        <p:nvSpPr>
          <p:cNvPr id="102410" name="Text Box 10"/>
          <p:cNvSpPr txBox="1">
            <a:spLocks noChangeArrowheads="1"/>
          </p:cNvSpPr>
          <p:nvPr/>
        </p:nvSpPr>
        <p:spPr bwMode="auto">
          <a:xfrm>
            <a:off x="2089150" y="5043488"/>
            <a:ext cx="509588" cy="366712"/>
          </a:xfrm>
          <a:prstGeom prst="rect">
            <a:avLst/>
          </a:prstGeom>
          <a:noFill/>
          <a:ln w="9525">
            <a:noFill/>
            <a:miter lim="800000"/>
            <a:headEnd/>
            <a:tailEnd/>
          </a:ln>
          <a:effectLst/>
        </p:spPr>
        <p:txBody>
          <a:bodyPr wrap="none">
            <a:spAutoFit/>
          </a:bodyPr>
          <a:lstStyle/>
          <a:p>
            <a:r>
              <a:rPr lang="en-US"/>
              <a:t>1</a:t>
            </a:r>
            <a:r>
              <a:rPr lang="en-US" i="1"/>
              <a:t>s</a:t>
            </a:r>
            <a:r>
              <a:rPr lang="en-US" baseline="30000"/>
              <a:t>2</a:t>
            </a:r>
            <a:endParaRPr lang="en-US"/>
          </a:p>
        </p:txBody>
      </p:sp>
      <p:sp>
        <p:nvSpPr>
          <p:cNvPr id="102411" name="Text Box 11"/>
          <p:cNvSpPr txBox="1">
            <a:spLocks noChangeArrowheads="1"/>
          </p:cNvSpPr>
          <p:nvPr/>
        </p:nvSpPr>
        <p:spPr bwMode="auto">
          <a:xfrm>
            <a:off x="6813550" y="5043488"/>
            <a:ext cx="509588" cy="366712"/>
          </a:xfrm>
          <a:prstGeom prst="rect">
            <a:avLst/>
          </a:prstGeom>
          <a:noFill/>
          <a:ln w="9525">
            <a:noFill/>
            <a:miter lim="800000"/>
            <a:headEnd/>
            <a:tailEnd/>
          </a:ln>
          <a:effectLst/>
        </p:spPr>
        <p:txBody>
          <a:bodyPr wrap="none">
            <a:spAutoFit/>
          </a:bodyPr>
          <a:lstStyle/>
          <a:p>
            <a:r>
              <a:rPr lang="en-US"/>
              <a:t>1</a:t>
            </a:r>
            <a:r>
              <a:rPr lang="en-US" i="1"/>
              <a:t>s</a:t>
            </a:r>
            <a:r>
              <a:rPr lang="en-US" baseline="30000"/>
              <a:t>2</a:t>
            </a:r>
            <a:endParaRPr lang="en-US"/>
          </a:p>
        </p:txBody>
      </p:sp>
      <p:sp>
        <p:nvSpPr>
          <p:cNvPr id="102412" name="Text Box 12"/>
          <p:cNvSpPr txBox="1">
            <a:spLocks noChangeArrowheads="1"/>
          </p:cNvSpPr>
          <p:nvPr/>
        </p:nvSpPr>
        <p:spPr bwMode="auto">
          <a:xfrm>
            <a:off x="4770438" y="5805488"/>
            <a:ext cx="482600" cy="366712"/>
          </a:xfrm>
          <a:prstGeom prst="rect">
            <a:avLst/>
          </a:prstGeom>
          <a:noFill/>
          <a:ln w="9525">
            <a:noFill/>
            <a:miter lim="800000"/>
            <a:headEnd/>
            <a:tailEnd/>
          </a:ln>
          <a:effectLst/>
        </p:spPr>
        <p:txBody>
          <a:bodyPr wrap="none">
            <a:spAutoFit/>
          </a:bodyPr>
          <a:lstStyle/>
          <a:p>
            <a:r>
              <a:rPr lang="en-US">
                <a:latin typeface="Symbol" pitchFamily="18" charset="2"/>
              </a:rPr>
              <a:t>s</a:t>
            </a:r>
            <a:r>
              <a:rPr lang="en-US" baseline="-25000"/>
              <a:t>1</a:t>
            </a:r>
            <a:r>
              <a:rPr lang="en-US" i="1" baseline="-25000"/>
              <a:t>s</a:t>
            </a:r>
          </a:p>
        </p:txBody>
      </p:sp>
      <p:sp>
        <p:nvSpPr>
          <p:cNvPr id="102413" name="Text Box 13"/>
          <p:cNvSpPr txBox="1">
            <a:spLocks noChangeArrowheads="1"/>
          </p:cNvSpPr>
          <p:nvPr/>
        </p:nvSpPr>
        <p:spPr bwMode="auto">
          <a:xfrm>
            <a:off x="4770438" y="4510088"/>
            <a:ext cx="558800" cy="366712"/>
          </a:xfrm>
          <a:prstGeom prst="rect">
            <a:avLst/>
          </a:prstGeom>
          <a:noFill/>
          <a:ln w="9525">
            <a:noFill/>
            <a:miter lim="800000"/>
            <a:headEnd/>
            <a:tailEnd/>
          </a:ln>
          <a:effectLst/>
        </p:spPr>
        <p:txBody>
          <a:bodyPr wrap="none">
            <a:spAutoFit/>
          </a:bodyPr>
          <a:lstStyle/>
          <a:p>
            <a:r>
              <a:rPr lang="en-US">
                <a:latin typeface="Symbol" pitchFamily="18" charset="2"/>
              </a:rPr>
              <a:t>s</a:t>
            </a:r>
            <a:r>
              <a:rPr lang="en-US" baseline="30000">
                <a:latin typeface="Symbol" pitchFamily="18" charset="2"/>
              </a:rPr>
              <a:t>*</a:t>
            </a:r>
            <a:r>
              <a:rPr lang="en-US" baseline="-25000"/>
              <a:t>1</a:t>
            </a:r>
            <a:r>
              <a:rPr lang="en-US" i="1" baseline="-25000"/>
              <a:t>s</a:t>
            </a:r>
          </a:p>
        </p:txBody>
      </p:sp>
      <p:sp>
        <p:nvSpPr>
          <p:cNvPr id="102414" name="Line 14"/>
          <p:cNvSpPr>
            <a:spLocks noChangeShapeType="1"/>
          </p:cNvSpPr>
          <p:nvPr/>
        </p:nvSpPr>
        <p:spPr bwMode="auto">
          <a:xfrm flipH="1">
            <a:off x="3657600" y="4891088"/>
            <a:ext cx="381000" cy="381000"/>
          </a:xfrm>
          <a:prstGeom prst="line">
            <a:avLst/>
          </a:prstGeom>
          <a:noFill/>
          <a:ln w="9525">
            <a:solidFill>
              <a:schemeClr val="tx1"/>
            </a:solidFill>
            <a:prstDash val="dash"/>
            <a:round/>
            <a:headEnd/>
            <a:tailEnd/>
          </a:ln>
          <a:effectLst/>
        </p:spPr>
        <p:txBody>
          <a:bodyPr/>
          <a:lstStyle/>
          <a:p>
            <a:endParaRPr lang="en-US"/>
          </a:p>
        </p:txBody>
      </p:sp>
      <p:sp>
        <p:nvSpPr>
          <p:cNvPr id="102415" name="Line 15"/>
          <p:cNvSpPr>
            <a:spLocks noChangeShapeType="1"/>
          </p:cNvSpPr>
          <p:nvPr/>
        </p:nvSpPr>
        <p:spPr bwMode="auto">
          <a:xfrm>
            <a:off x="3657600" y="5272088"/>
            <a:ext cx="381000" cy="533400"/>
          </a:xfrm>
          <a:prstGeom prst="line">
            <a:avLst/>
          </a:prstGeom>
          <a:noFill/>
          <a:ln w="9525">
            <a:solidFill>
              <a:schemeClr val="tx1"/>
            </a:solidFill>
            <a:prstDash val="dash"/>
            <a:round/>
            <a:headEnd/>
            <a:tailEnd/>
          </a:ln>
          <a:effectLst/>
        </p:spPr>
        <p:txBody>
          <a:bodyPr/>
          <a:lstStyle/>
          <a:p>
            <a:endParaRPr lang="en-US"/>
          </a:p>
        </p:txBody>
      </p:sp>
      <p:sp>
        <p:nvSpPr>
          <p:cNvPr id="102416" name="Line 16"/>
          <p:cNvSpPr>
            <a:spLocks noChangeShapeType="1"/>
          </p:cNvSpPr>
          <p:nvPr/>
        </p:nvSpPr>
        <p:spPr bwMode="auto">
          <a:xfrm>
            <a:off x="5181600" y="4891088"/>
            <a:ext cx="457200" cy="381000"/>
          </a:xfrm>
          <a:prstGeom prst="line">
            <a:avLst/>
          </a:prstGeom>
          <a:noFill/>
          <a:ln w="9525">
            <a:solidFill>
              <a:schemeClr val="tx1"/>
            </a:solidFill>
            <a:prstDash val="dash"/>
            <a:round/>
            <a:headEnd/>
            <a:tailEnd/>
          </a:ln>
          <a:effectLst/>
        </p:spPr>
        <p:txBody>
          <a:bodyPr/>
          <a:lstStyle/>
          <a:p>
            <a:endParaRPr lang="en-US"/>
          </a:p>
        </p:txBody>
      </p:sp>
      <p:sp>
        <p:nvSpPr>
          <p:cNvPr id="102417" name="Line 17"/>
          <p:cNvSpPr>
            <a:spLocks noChangeShapeType="1"/>
          </p:cNvSpPr>
          <p:nvPr/>
        </p:nvSpPr>
        <p:spPr bwMode="auto">
          <a:xfrm flipH="1">
            <a:off x="5181600" y="5272088"/>
            <a:ext cx="457200" cy="533400"/>
          </a:xfrm>
          <a:prstGeom prst="line">
            <a:avLst/>
          </a:prstGeom>
          <a:noFill/>
          <a:ln w="9525">
            <a:solidFill>
              <a:schemeClr val="tx1"/>
            </a:solidFill>
            <a:prstDash val="dash"/>
            <a:round/>
            <a:headEnd/>
            <a:tailEnd/>
          </a:ln>
          <a:effectLst/>
        </p:spPr>
        <p:txBody>
          <a:bodyPr/>
          <a:lstStyle/>
          <a:p>
            <a:endParaRPr lang="en-US"/>
          </a:p>
        </p:txBody>
      </p:sp>
      <p:sp>
        <p:nvSpPr>
          <p:cNvPr id="102418" name="Line 18"/>
          <p:cNvSpPr>
            <a:spLocks noChangeShapeType="1"/>
          </p:cNvSpPr>
          <p:nvPr/>
        </p:nvSpPr>
        <p:spPr bwMode="auto">
          <a:xfrm>
            <a:off x="5638800" y="2590800"/>
            <a:ext cx="1143000" cy="0"/>
          </a:xfrm>
          <a:prstGeom prst="line">
            <a:avLst/>
          </a:prstGeom>
          <a:noFill/>
          <a:ln w="9525">
            <a:solidFill>
              <a:schemeClr val="tx1"/>
            </a:solidFill>
            <a:round/>
            <a:headEnd/>
            <a:tailEnd/>
          </a:ln>
          <a:effectLst/>
        </p:spPr>
        <p:txBody>
          <a:bodyPr/>
          <a:lstStyle/>
          <a:p>
            <a:endParaRPr lang="en-US"/>
          </a:p>
        </p:txBody>
      </p:sp>
      <p:sp>
        <p:nvSpPr>
          <p:cNvPr id="102419" name="Line 19"/>
          <p:cNvSpPr>
            <a:spLocks noChangeShapeType="1"/>
          </p:cNvSpPr>
          <p:nvPr/>
        </p:nvSpPr>
        <p:spPr bwMode="auto">
          <a:xfrm>
            <a:off x="2514600" y="2590800"/>
            <a:ext cx="1143000" cy="0"/>
          </a:xfrm>
          <a:prstGeom prst="line">
            <a:avLst/>
          </a:prstGeom>
          <a:noFill/>
          <a:ln w="9525">
            <a:solidFill>
              <a:schemeClr val="tx1"/>
            </a:solidFill>
            <a:round/>
            <a:headEnd/>
            <a:tailEnd/>
          </a:ln>
          <a:effectLst/>
        </p:spPr>
        <p:txBody>
          <a:bodyPr/>
          <a:lstStyle/>
          <a:p>
            <a:endParaRPr lang="en-US"/>
          </a:p>
        </p:txBody>
      </p:sp>
      <p:sp>
        <p:nvSpPr>
          <p:cNvPr id="102420" name="Line 20"/>
          <p:cNvSpPr>
            <a:spLocks noChangeShapeType="1"/>
          </p:cNvSpPr>
          <p:nvPr/>
        </p:nvSpPr>
        <p:spPr bwMode="auto">
          <a:xfrm>
            <a:off x="4038600" y="3671888"/>
            <a:ext cx="1143000" cy="0"/>
          </a:xfrm>
          <a:prstGeom prst="line">
            <a:avLst/>
          </a:prstGeom>
          <a:noFill/>
          <a:ln w="9525">
            <a:solidFill>
              <a:schemeClr val="tx1"/>
            </a:solidFill>
            <a:round/>
            <a:headEnd/>
            <a:tailEnd/>
          </a:ln>
          <a:effectLst/>
        </p:spPr>
        <p:txBody>
          <a:bodyPr/>
          <a:lstStyle/>
          <a:p>
            <a:endParaRPr lang="en-US"/>
          </a:p>
        </p:txBody>
      </p:sp>
      <p:sp>
        <p:nvSpPr>
          <p:cNvPr id="102421" name="Line 21"/>
          <p:cNvSpPr>
            <a:spLocks noChangeShapeType="1"/>
          </p:cNvSpPr>
          <p:nvPr/>
        </p:nvSpPr>
        <p:spPr bwMode="auto">
          <a:xfrm>
            <a:off x="4038600" y="1600200"/>
            <a:ext cx="1143000" cy="0"/>
          </a:xfrm>
          <a:prstGeom prst="line">
            <a:avLst/>
          </a:prstGeom>
          <a:noFill/>
          <a:ln w="9525">
            <a:solidFill>
              <a:schemeClr val="tx1"/>
            </a:solidFill>
            <a:round/>
            <a:headEnd/>
            <a:tailEnd/>
          </a:ln>
          <a:effectLst/>
        </p:spPr>
        <p:txBody>
          <a:bodyPr/>
          <a:lstStyle/>
          <a:p>
            <a:endParaRPr lang="en-US"/>
          </a:p>
        </p:txBody>
      </p:sp>
      <p:sp>
        <p:nvSpPr>
          <p:cNvPr id="102422" name="Rectangle 22"/>
          <p:cNvSpPr>
            <a:spLocks noChangeArrowheads="1"/>
          </p:cNvSpPr>
          <p:nvPr/>
        </p:nvSpPr>
        <p:spPr bwMode="auto">
          <a:xfrm>
            <a:off x="4419600" y="3519488"/>
            <a:ext cx="381000" cy="381000"/>
          </a:xfrm>
          <a:prstGeom prst="rect">
            <a:avLst/>
          </a:prstGeom>
          <a:solidFill>
            <a:srgbClr val="FF9953"/>
          </a:solidFill>
          <a:ln w="9525">
            <a:solidFill>
              <a:schemeClr val="tx1"/>
            </a:solidFill>
            <a:miter lim="800000"/>
            <a:headEnd/>
            <a:tailEnd/>
          </a:ln>
          <a:effectLst/>
        </p:spPr>
        <p:txBody>
          <a:bodyPr wrap="none" anchor="ctr"/>
          <a:lstStyle/>
          <a:p>
            <a:endParaRPr lang="en-US"/>
          </a:p>
        </p:txBody>
      </p:sp>
      <p:sp>
        <p:nvSpPr>
          <p:cNvPr id="102423" name="Rectangle 23"/>
          <p:cNvSpPr>
            <a:spLocks noChangeArrowheads="1"/>
          </p:cNvSpPr>
          <p:nvPr/>
        </p:nvSpPr>
        <p:spPr bwMode="auto">
          <a:xfrm>
            <a:off x="4419600" y="1371600"/>
            <a:ext cx="381000" cy="381000"/>
          </a:xfrm>
          <a:prstGeom prst="rect">
            <a:avLst/>
          </a:prstGeom>
          <a:solidFill>
            <a:srgbClr val="FF9953"/>
          </a:solidFill>
          <a:ln w="9525">
            <a:solidFill>
              <a:schemeClr val="tx1"/>
            </a:solidFill>
            <a:miter lim="800000"/>
            <a:headEnd/>
            <a:tailEnd/>
          </a:ln>
          <a:effectLst/>
        </p:spPr>
        <p:txBody>
          <a:bodyPr wrap="none" anchor="ctr"/>
          <a:lstStyle/>
          <a:p>
            <a:endParaRPr lang="en-US"/>
          </a:p>
        </p:txBody>
      </p:sp>
      <p:sp>
        <p:nvSpPr>
          <p:cNvPr id="102424" name="Rectangle 24"/>
          <p:cNvSpPr>
            <a:spLocks noChangeArrowheads="1"/>
          </p:cNvSpPr>
          <p:nvPr/>
        </p:nvSpPr>
        <p:spPr bwMode="auto">
          <a:xfrm>
            <a:off x="2743200" y="2438400"/>
            <a:ext cx="381000" cy="381000"/>
          </a:xfrm>
          <a:prstGeom prst="rect">
            <a:avLst/>
          </a:prstGeom>
          <a:solidFill>
            <a:srgbClr val="FFE05D"/>
          </a:solidFill>
          <a:ln w="9525">
            <a:solidFill>
              <a:schemeClr val="tx1"/>
            </a:solidFill>
            <a:miter lim="800000"/>
            <a:headEnd/>
            <a:tailEnd/>
          </a:ln>
          <a:effectLst/>
        </p:spPr>
        <p:txBody>
          <a:bodyPr wrap="none" anchor="ctr"/>
          <a:lstStyle/>
          <a:p>
            <a:endParaRPr lang="en-US"/>
          </a:p>
        </p:txBody>
      </p:sp>
      <p:sp>
        <p:nvSpPr>
          <p:cNvPr id="102425" name="Rectangle 25"/>
          <p:cNvSpPr>
            <a:spLocks noChangeArrowheads="1"/>
          </p:cNvSpPr>
          <p:nvPr/>
        </p:nvSpPr>
        <p:spPr bwMode="auto">
          <a:xfrm>
            <a:off x="6096000" y="2438400"/>
            <a:ext cx="381000" cy="381000"/>
          </a:xfrm>
          <a:prstGeom prst="rect">
            <a:avLst/>
          </a:prstGeom>
          <a:solidFill>
            <a:srgbClr val="FFE05D"/>
          </a:solidFill>
          <a:ln w="9525">
            <a:solidFill>
              <a:schemeClr val="tx1"/>
            </a:solidFill>
            <a:miter lim="800000"/>
            <a:headEnd/>
            <a:tailEnd/>
          </a:ln>
          <a:effectLst/>
        </p:spPr>
        <p:txBody>
          <a:bodyPr wrap="none" anchor="ctr"/>
          <a:lstStyle/>
          <a:p>
            <a:endParaRPr lang="en-US"/>
          </a:p>
        </p:txBody>
      </p:sp>
      <p:sp>
        <p:nvSpPr>
          <p:cNvPr id="102426" name="Text Box 26"/>
          <p:cNvSpPr txBox="1">
            <a:spLocks noChangeArrowheads="1"/>
          </p:cNvSpPr>
          <p:nvPr/>
        </p:nvSpPr>
        <p:spPr bwMode="auto">
          <a:xfrm>
            <a:off x="2089150" y="2362200"/>
            <a:ext cx="509588" cy="366713"/>
          </a:xfrm>
          <a:prstGeom prst="rect">
            <a:avLst/>
          </a:prstGeom>
          <a:noFill/>
          <a:ln w="9525">
            <a:noFill/>
            <a:miter lim="800000"/>
            <a:headEnd/>
            <a:tailEnd/>
          </a:ln>
          <a:effectLst/>
        </p:spPr>
        <p:txBody>
          <a:bodyPr wrap="none">
            <a:spAutoFit/>
          </a:bodyPr>
          <a:lstStyle/>
          <a:p>
            <a:r>
              <a:rPr lang="en-US"/>
              <a:t>2</a:t>
            </a:r>
            <a:r>
              <a:rPr lang="en-US" i="1"/>
              <a:t>s</a:t>
            </a:r>
            <a:r>
              <a:rPr lang="en-US" baseline="30000"/>
              <a:t>1</a:t>
            </a:r>
            <a:endParaRPr lang="en-US"/>
          </a:p>
        </p:txBody>
      </p:sp>
      <p:sp>
        <p:nvSpPr>
          <p:cNvPr id="102427" name="Text Box 27"/>
          <p:cNvSpPr txBox="1">
            <a:spLocks noChangeArrowheads="1"/>
          </p:cNvSpPr>
          <p:nvPr/>
        </p:nvSpPr>
        <p:spPr bwMode="auto">
          <a:xfrm>
            <a:off x="6813550" y="2362200"/>
            <a:ext cx="509588" cy="366713"/>
          </a:xfrm>
          <a:prstGeom prst="rect">
            <a:avLst/>
          </a:prstGeom>
          <a:noFill/>
          <a:ln w="9525">
            <a:noFill/>
            <a:miter lim="800000"/>
            <a:headEnd/>
            <a:tailEnd/>
          </a:ln>
          <a:effectLst/>
        </p:spPr>
        <p:txBody>
          <a:bodyPr wrap="none">
            <a:spAutoFit/>
          </a:bodyPr>
          <a:lstStyle/>
          <a:p>
            <a:r>
              <a:rPr lang="en-US"/>
              <a:t>2</a:t>
            </a:r>
            <a:r>
              <a:rPr lang="en-US" i="1"/>
              <a:t>s</a:t>
            </a:r>
            <a:r>
              <a:rPr lang="en-US" baseline="30000"/>
              <a:t>1</a:t>
            </a:r>
            <a:endParaRPr lang="en-US"/>
          </a:p>
        </p:txBody>
      </p:sp>
      <p:sp>
        <p:nvSpPr>
          <p:cNvPr id="102428" name="Text Box 28"/>
          <p:cNvSpPr txBox="1">
            <a:spLocks noChangeArrowheads="1"/>
          </p:cNvSpPr>
          <p:nvPr/>
        </p:nvSpPr>
        <p:spPr bwMode="auto">
          <a:xfrm>
            <a:off x="4770438" y="3671888"/>
            <a:ext cx="482600" cy="366712"/>
          </a:xfrm>
          <a:prstGeom prst="rect">
            <a:avLst/>
          </a:prstGeom>
          <a:noFill/>
          <a:ln w="9525">
            <a:noFill/>
            <a:miter lim="800000"/>
            <a:headEnd/>
            <a:tailEnd/>
          </a:ln>
          <a:effectLst/>
        </p:spPr>
        <p:txBody>
          <a:bodyPr wrap="none">
            <a:spAutoFit/>
          </a:bodyPr>
          <a:lstStyle/>
          <a:p>
            <a:r>
              <a:rPr lang="en-US">
                <a:latin typeface="Symbol" pitchFamily="18" charset="2"/>
              </a:rPr>
              <a:t>s</a:t>
            </a:r>
            <a:r>
              <a:rPr lang="en-US" baseline="-25000"/>
              <a:t>2</a:t>
            </a:r>
            <a:r>
              <a:rPr lang="en-US" i="1" baseline="-25000"/>
              <a:t>s</a:t>
            </a:r>
          </a:p>
        </p:txBody>
      </p:sp>
      <p:sp>
        <p:nvSpPr>
          <p:cNvPr id="102429" name="Text Box 29"/>
          <p:cNvSpPr txBox="1">
            <a:spLocks noChangeArrowheads="1"/>
          </p:cNvSpPr>
          <p:nvPr/>
        </p:nvSpPr>
        <p:spPr bwMode="auto">
          <a:xfrm>
            <a:off x="4770438" y="1219200"/>
            <a:ext cx="558800" cy="366713"/>
          </a:xfrm>
          <a:prstGeom prst="rect">
            <a:avLst/>
          </a:prstGeom>
          <a:noFill/>
          <a:ln w="9525">
            <a:noFill/>
            <a:miter lim="800000"/>
            <a:headEnd/>
            <a:tailEnd/>
          </a:ln>
          <a:effectLst/>
        </p:spPr>
        <p:txBody>
          <a:bodyPr wrap="none">
            <a:spAutoFit/>
          </a:bodyPr>
          <a:lstStyle/>
          <a:p>
            <a:r>
              <a:rPr lang="en-US">
                <a:latin typeface="Symbol" pitchFamily="18" charset="2"/>
              </a:rPr>
              <a:t>s</a:t>
            </a:r>
            <a:r>
              <a:rPr lang="en-US" baseline="30000">
                <a:latin typeface="Symbol" pitchFamily="18" charset="2"/>
              </a:rPr>
              <a:t>*</a:t>
            </a:r>
            <a:r>
              <a:rPr lang="en-US" baseline="-25000"/>
              <a:t>2</a:t>
            </a:r>
            <a:r>
              <a:rPr lang="en-US" i="1" baseline="-25000"/>
              <a:t>s</a:t>
            </a:r>
          </a:p>
        </p:txBody>
      </p:sp>
      <p:sp>
        <p:nvSpPr>
          <p:cNvPr id="102430" name="Freeform 30"/>
          <p:cNvSpPr>
            <a:spLocks/>
          </p:cNvSpPr>
          <p:nvPr/>
        </p:nvSpPr>
        <p:spPr bwMode="auto">
          <a:xfrm>
            <a:off x="3657600" y="1609725"/>
            <a:ext cx="400050" cy="981075"/>
          </a:xfrm>
          <a:custGeom>
            <a:avLst/>
            <a:gdLst/>
            <a:ahLst/>
            <a:cxnLst>
              <a:cxn ang="0">
                <a:pos x="252" y="0"/>
              </a:cxn>
              <a:cxn ang="0">
                <a:pos x="0" y="618"/>
              </a:cxn>
            </a:cxnLst>
            <a:rect l="0" t="0" r="r" b="b"/>
            <a:pathLst>
              <a:path w="252" h="618">
                <a:moveTo>
                  <a:pt x="252" y="0"/>
                </a:moveTo>
                <a:lnTo>
                  <a:pt x="0" y="618"/>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102431" name="Freeform 31"/>
          <p:cNvSpPr>
            <a:spLocks/>
          </p:cNvSpPr>
          <p:nvPr/>
        </p:nvSpPr>
        <p:spPr bwMode="auto">
          <a:xfrm>
            <a:off x="3657600" y="2590800"/>
            <a:ext cx="409575" cy="1076325"/>
          </a:xfrm>
          <a:custGeom>
            <a:avLst/>
            <a:gdLst/>
            <a:ahLst/>
            <a:cxnLst>
              <a:cxn ang="0">
                <a:pos x="0" y="0"/>
              </a:cxn>
              <a:cxn ang="0">
                <a:pos x="258" y="678"/>
              </a:cxn>
            </a:cxnLst>
            <a:rect l="0" t="0" r="r" b="b"/>
            <a:pathLst>
              <a:path w="258" h="678">
                <a:moveTo>
                  <a:pt x="0" y="0"/>
                </a:moveTo>
                <a:lnTo>
                  <a:pt x="258" y="678"/>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102432" name="Freeform 32"/>
          <p:cNvSpPr>
            <a:spLocks/>
          </p:cNvSpPr>
          <p:nvPr/>
        </p:nvSpPr>
        <p:spPr bwMode="auto">
          <a:xfrm>
            <a:off x="5191125" y="1619250"/>
            <a:ext cx="447675" cy="971550"/>
          </a:xfrm>
          <a:custGeom>
            <a:avLst/>
            <a:gdLst/>
            <a:ahLst/>
            <a:cxnLst>
              <a:cxn ang="0">
                <a:pos x="0" y="0"/>
              </a:cxn>
              <a:cxn ang="0">
                <a:pos x="282" y="612"/>
              </a:cxn>
            </a:cxnLst>
            <a:rect l="0" t="0" r="r" b="b"/>
            <a:pathLst>
              <a:path w="282" h="612">
                <a:moveTo>
                  <a:pt x="0" y="0"/>
                </a:moveTo>
                <a:lnTo>
                  <a:pt x="282" y="612"/>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102433" name="Freeform 33"/>
          <p:cNvSpPr>
            <a:spLocks/>
          </p:cNvSpPr>
          <p:nvPr/>
        </p:nvSpPr>
        <p:spPr bwMode="auto">
          <a:xfrm>
            <a:off x="5172075" y="2590800"/>
            <a:ext cx="466725" cy="1066800"/>
          </a:xfrm>
          <a:custGeom>
            <a:avLst/>
            <a:gdLst/>
            <a:ahLst/>
            <a:cxnLst>
              <a:cxn ang="0">
                <a:pos x="294" y="0"/>
              </a:cxn>
              <a:cxn ang="0">
                <a:pos x="0" y="672"/>
              </a:cxn>
            </a:cxnLst>
            <a:rect l="0" t="0" r="r" b="b"/>
            <a:pathLst>
              <a:path w="294" h="672">
                <a:moveTo>
                  <a:pt x="294" y="0"/>
                </a:moveTo>
                <a:lnTo>
                  <a:pt x="0" y="672"/>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102434" name="Line 34"/>
          <p:cNvSpPr>
            <a:spLocks noChangeShapeType="1"/>
          </p:cNvSpPr>
          <p:nvPr/>
        </p:nvSpPr>
        <p:spPr bwMode="auto">
          <a:xfrm flipV="1">
            <a:off x="2895600" y="5181600"/>
            <a:ext cx="0" cy="228600"/>
          </a:xfrm>
          <a:prstGeom prst="line">
            <a:avLst/>
          </a:prstGeom>
          <a:noFill/>
          <a:ln w="9525">
            <a:solidFill>
              <a:schemeClr val="tx1"/>
            </a:solidFill>
            <a:round/>
            <a:headEnd/>
            <a:tailEnd type="triangle" w="med" len="med"/>
          </a:ln>
          <a:effectLst/>
        </p:spPr>
        <p:txBody>
          <a:bodyPr/>
          <a:lstStyle/>
          <a:p>
            <a:endParaRPr lang="en-US"/>
          </a:p>
        </p:txBody>
      </p:sp>
      <p:sp>
        <p:nvSpPr>
          <p:cNvPr id="102435" name="Line 35"/>
          <p:cNvSpPr>
            <a:spLocks noChangeShapeType="1"/>
          </p:cNvSpPr>
          <p:nvPr/>
        </p:nvSpPr>
        <p:spPr bwMode="auto">
          <a:xfrm flipV="1">
            <a:off x="2971800" y="5181600"/>
            <a:ext cx="0" cy="228600"/>
          </a:xfrm>
          <a:prstGeom prst="line">
            <a:avLst/>
          </a:prstGeom>
          <a:noFill/>
          <a:ln w="9525">
            <a:solidFill>
              <a:schemeClr val="tx1"/>
            </a:solidFill>
            <a:round/>
            <a:headEnd type="triangle" w="med" len="med"/>
            <a:tailEnd/>
          </a:ln>
          <a:effectLst/>
        </p:spPr>
        <p:txBody>
          <a:bodyPr/>
          <a:lstStyle/>
          <a:p>
            <a:endParaRPr lang="en-US"/>
          </a:p>
        </p:txBody>
      </p:sp>
      <p:sp>
        <p:nvSpPr>
          <p:cNvPr id="102436" name="Line 36"/>
          <p:cNvSpPr>
            <a:spLocks noChangeShapeType="1"/>
          </p:cNvSpPr>
          <p:nvPr/>
        </p:nvSpPr>
        <p:spPr bwMode="auto">
          <a:xfrm flipV="1">
            <a:off x="2895600" y="2514600"/>
            <a:ext cx="0" cy="228600"/>
          </a:xfrm>
          <a:prstGeom prst="line">
            <a:avLst/>
          </a:prstGeom>
          <a:noFill/>
          <a:ln w="9525">
            <a:solidFill>
              <a:schemeClr val="tx1"/>
            </a:solidFill>
            <a:round/>
            <a:headEnd/>
            <a:tailEnd type="triangle" w="med" len="med"/>
          </a:ln>
          <a:effectLst/>
        </p:spPr>
        <p:txBody>
          <a:bodyPr/>
          <a:lstStyle/>
          <a:p>
            <a:endParaRPr lang="en-US"/>
          </a:p>
        </p:txBody>
      </p:sp>
      <p:sp>
        <p:nvSpPr>
          <p:cNvPr id="102437" name="Line 37"/>
          <p:cNvSpPr>
            <a:spLocks noChangeShapeType="1"/>
          </p:cNvSpPr>
          <p:nvPr/>
        </p:nvSpPr>
        <p:spPr bwMode="auto">
          <a:xfrm flipV="1">
            <a:off x="4572000" y="4724400"/>
            <a:ext cx="0" cy="228600"/>
          </a:xfrm>
          <a:prstGeom prst="line">
            <a:avLst/>
          </a:prstGeom>
          <a:noFill/>
          <a:ln w="9525">
            <a:solidFill>
              <a:schemeClr val="tx1"/>
            </a:solidFill>
            <a:round/>
            <a:headEnd/>
            <a:tailEnd type="triangle" w="med" len="med"/>
          </a:ln>
          <a:effectLst/>
        </p:spPr>
        <p:txBody>
          <a:bodyPr/>
          <a:lstStyle/>
          <a:p>
            <a:endParaRPr lang="en-US"/>
          </a:p>
        </p:txBody>
      </p:sp>
      <p:sp>
        <p:nvSpPr>
          <p:cNvPr id="102438" name="Line 38"/>
          <p:cNvSpPr>
            <a:spLocks noChangeShapeType="1"/>
          </p:cNvSpPr>
          <p:nvPr/>
        </p:nvSpPr>
        <p:spPr bwMode="auto">
          <a:xfrm flipV="1">
            <a:off x="4648200" y="4724400"/>
            <a:ext cx="0" cy="228600"/>
          </a:xfrm>
          <a:prstGeom prst="line">
            <a:avLst/>
          </a:prstGeom>
          <a:noFill/>
          <a:ln w="9525">
            <a:solidFill>
              <a:schemeClr val="tx1"/>
            </a:solidFill>
            <a:round/>
            <a:headEnd type="triangle" w="med" len="med"/>
            <a:tailEnd/>
          </a:ln>
          <a:effectLst/>
        </p:spPr>
        <p:txBody>
          <a:bodyPr/>
          <a:lstStyle/>
          <a:p>
            <a:endParaRPr lang="en-US"/>
          </a:p>
        </p:txBody>
      </p:sp>
      <p:sp>
        <p:nvSpPr>
          <p:cNvPr id="102439" name="Line 39"/>
          <p:cNvSpPr>
            <a:spLocks noChangeShapeType="1"/>
          </p:cNvSpPr>
          <p:nvPr/>
        </p:nvSpPr>
        <p:spPr bwMode="auto">
          <a:xfrm flipV="1">
            <a:off x="4572000" y="3581400"/>
            <a:ext cx="0" cy="228600"/>
          </a:xfrm>
          <a:prstGeom prst="line">
            <a:avLst/>
          </a:prstGeom>
          <a:noFill/>
          <a:ln w="9525">
            <a:solidFill>
              <a:schemeClr val="tx1"/>
            </a:solidFill>
            <a:round/>
            <a:headEnd/>
            <a:tailEnd type="triangle" w="med" len="med"/>
          </a:ln>
          <a:effectLst/>
        </p:spPr>
        <p:txBody>
          <a:bodyPr/>
          <a:lstStyle/>
          <a:p>
            <a:endParaRPr lang="en-US"/>
          </a:p>
        </p:txBody>
      </p:sp>
      <p:sp>
        <p:nvSpPr>
          <p:cNvPr id="102440" name="Line 40"/>
          <p:cNvSpPr>
            <a:spLocks noChangeShapeType="1"/>
          </p:cNvSpPr>
          <p:nvPr/>
        </p:nvSpPr>
        <p:spPr bwMode="auto">
          <a:xfrm flipV="1">
            <a:off x="4648200" y="3581400"/>
            <a:ext cx="0" cy="228600"/>
          </a:xfrm>
          <a:prstGeom prst="line">
            <a:avLst/>
          </a:prstGeom>
          <a:noFill/>
          <a:ln w="9525">
            <a:solidFill>
              <a:schemeClr val="tx1"/>
            </a:solidFill>
            <a:round/>
            <a:headEnd type="triangle" w="med" len="med"/>
            <a:tailEnd/>
          </a:ln>
          <a:effectLst/>
        </p:spPr>
        <p:txBody>
          <a:bodyPr/>
          <a:lstStyle/>
          <a:p>
            <a:endParaRPr lang="en-US"/>
          </a:p>
        </p:txBody>
      </p:sp>
      <p:sp>
        <p:nvSpPr>
          <p:cNvPr id="102441" name="Line 41"/>
          <p:cNvSpPr>
            <a:spLocks noChangeShapeType="1"/>
          </p:cNvSpPr>
          <p:nvPr/>
        </p:nvSpPr>
        <p:spPr bwMode="auto">
          <a:xfrm flipV="1">
            <a:off x="6248400" y="5181600"/>
            <a:ext cx="0" cy="228600"/>
          </a:xfrm>
          <a:prstGeom prst="line">
            <a:avLst/>
          </a:prstGeom>
          <a:noFill/>
          <a:ln w="9525">
            <a:solidFill>
              <a:schemeClr val="tx1"/>
            </a:solidFill>
            <a:round/>
            <a:headEnd/>
            <a:tailEnd type="triangle" w="med" len="med"/>
          </a:ln>
          <a:effectLst/>
        </p:spPr>
        <p:txBody>
          <a:bodyPr/>
          <a:lstStyle/>
          <a:p>
            <a:endParaRPr lang="en-US"/>
          </a:p>
        </p:txBody>
      </p:sp>
      <p:sp>
        <p:nvSpPr>
          <p:cNvPr id="102442" name="Line 42"/>
          <p:cNvSpPr>
            <a:spLocks noChangeShapeType="1"/>
          </p:cNvSpPr>
          <p:nvPr/>
        </p:nvSpPr>
        <p:spPr bwMode="auto">
          <a:xfrm flipV="1">
            <a:off x="6324600" y="5181600"/>
            <a:ext cx="0" cy="228600"/>
          </a:xfrm>
          <a:prstGeom prst="line">
            <a:avLst/>
          </a:prstGeom>
          <a:noFill/>
          <a:ln w="9525">
            <a:solidFill>
              <a:schemeClr val="tx1"/>
            </a:solidFill>
            <a:round/>
            <a:headEnd type="triangle" w="med" len="med"/>
            <a:tailEnd/>
          </a:ln>
          <a:effectLst/>
        </p:spPr>
        <p:txBody>
          <a:bodyPr/>
          <a:lstStyle/>
          <a:p>
            <a:endParaRPr lang="en-US"/>
          </a:p>
        </p:txBody>
      </p:sp>
      <p:sp>
        <p:nvSpPr>
          <p:cNvPr id="102443" name="Line 43"/>
          <p:cNvSpPr>
            <a:spLocks noChangeShapeType="1"/>
          </p:cNvSpPr>
          <p:nvPr/>
        </p:nvSpPr>
        <p:spPr bwMode="auto">
          <a:xfrm flipV="1">
            <a:off x="4572000" y="5715000"/>
            <a:ext cx="0" cy="228600"/>
          </a:xfrm>
          <a:prstGeom prst="line">
            <a:avLst/>
          </a:prstGeom>
          <a:noFill/>
          <a:ln w="9525">
            <a:solidFill>
              <a:schemeClr val="tx1"/>
            </a:solidFill>
            <a:round/>
            <a:headEnd/>
            <a:tailEnd type="triangle" w="med" len="med"/>
          </a:ln>
          <a:effectLst/>
        </p:spPr>
        <p:txBody>
          <a:bodyPr/>
          <a:lstStyle/>
          <a:p>
            <a:endParaRPr lang="en-US"/>
          </a:p>
        </p:txBody>
      </p:sp>
      <p:sp>
        <p:nvSpPr>
          <p:cNvPr id="102444" name="Line 44"/>
          <p:cNvSpPr>
            <a:spLocks noChangeShapeType="1"/>
          </p:cNvSpPr>
          <p:nvPr/>
        </p:nvSpPr>
        <p:spPr bwMode="auto">
          <a:xfrm flipV="1">
            <a:off x="4648200" y="5715000"/>
            <a:ext cx="0" cy="228600"/>
          </a:xfrm>
          <a:prstGeom prst="line">
            <a:avLst/>
          </a:prstGeom>
          <a:noFill/>
          <a:ln w="9525">
            <a:solidFill>
              <a:schemeClr val="tx1"/>
            </a:solidFill>
            <a:round/>
            <a:headEnd type="triangle" w="med" len="med"/>
            <a:tailEnd/>
          </a:ln>
          <a:effectLst/>
        </p:spPr>
        <p:txBody>
          <a:bodyPr/>
          <a:lstStyle/>
          <a:p>
            <a:endParaRPr lang="en-US"/>
          </a:p>
        </p:txBody>
      </p:sp>
      <p:sp>
        <p:nvSpPr>
          <p:cNvPr id="102445" name="Line 45"/>
          <p:cNvSpPr>
            <a:spLocks noChangeShapeType="1"/>
          </p:cNvSpPr>
          <p:nvPr/>
        </p:nvSpPr>
        <p:spPr bwMode="auto">
          <a:xfrm flipV="1">
            <a:off x="6248400" y="2514600"/>
            <a:ext cx="0" cy="228600"/>
          </a:xfrm>
          <a:prstGeom prst="line">
            <a:avLst/>
          </a:prstGeom>
          <a:noFill/>
          <a:ln w="9525">
            <a:solidFill>
              <a:schemeClr val="tx1"/>
            </a:solidFill>
            <a:round/>
            <a:headEnd/>
            <a:tailEnd type="triangle" w="med" len="med"/>
          </a:ln>
          <a:effectLst/>
        </p:spPr>
        <p:txBody>
          <a:bodyPr/>
          <a:lstStyle/>
          <a:p>
            <a:endParaRPr lang="en-US"/>
          </a:p>
        </p:txBody>
      </p:sp>
      <p:sp>
        <p:nvSpPr>
          <p:cNvPr id="102446" name="Text Box 46"/>
          <p:cNvSpPr txBox="1">
            <a:spLocks noChangeArrowheads="1"/>
          </p:cNvSpPr>
          <p:nvPr/>
        </p:nvSpPr>
        <p:spPr bwMode="auto">
          <a:xfrm>
            <a:off x="685800" y="473075"/>
            <a:ext cx="7593013" cy="579438"/>
          </a:xfrm>
          <a:prstGeom prst="rect">
            <a:avLst/>
          </a:prstGeom>
          <a:noFill/>
          <a:ln w="9525">
            <a:noFill/>
            <a:miter lim="800000"/>
            <a:headEnd/>
            <a:tailEnd/>
          </a:ln>
          <a:effectLst/>
        </p:spPr>
        <p:txBody>
          <a:bodyPr wrap="none">
            <a:spAutoFit/>
          </a:bodyPr>
          <a:lstStyle/>
          <a:p>
            <a:r>
              <a:rPr lang="en-US" sz="3200"/>
              <a:t>Energy-level diagram for the Li</a:t>
            </a:r>
            <a:r>
              <a:rPr lang="en-US" sz="3200" baseline="-25000"/>
              <a:t>2</a:t>
            </a:r>
            <a:r>
              <a:rPr lang="en-US" sz="3200"/>
              <a:t> molecule</a:t>
            </a:r>
          </a:p>
        </p:txBody>
      </p:sp>
      <p:sp>
        <p:nvSpPr>
          <p:cNvPr id="102447" name="Text Box 47"/>
          <p:cNvSpPr txBox="1">
            <a:spLocks noChangeArrowheads="1"/>
          </p:cNvSpPr>
          <p:nvPr/>
        </p:nvSpPr>
        <p:spPr bwMode="auto">
          <a:xfrm>
            <a:off x="762000" y="1371600"/>
            <a:ext cx="1282700" cy="376238"/>
          </a:xfrm>
          <a:prstGeom prst="rect">
            <a:avLst/>
          </a:prstGeom>
          <a:noFill/>
          <a:ln w="9525">
            <a:solidFill>
              <a:srgbClr val="808080"/>
            </a:solidFill>
            <a:miter lim="800000"/>
            <a:headEnd/>
            <a:tailEnd/>
          </a:ln>
          <a:effectLst/>
        </p:spPr>
        <p:txBody>
          <a:bodyPr wrap="none">
            <a:spAutoFit/>
          </a:bodyPr>
          <a:lstStyle/>
          <a:p>
            <a:r>
              <a:rPr lang="en-US"/>
              <a:t>Li = 1</a:t>
            </a:r>
            <a:r>
              <a:rPr lang="en-US" i="1"/>
              <a:t>s</a:t>
            </a:r>
            <a:r>
              <a:rPr lang="en-US" baseline="30000"/>
              <a:t>2</a:t>
            </a:r>
            <a:r>
              <a:rPr lang="en-US"/>
              <a:t>2</a:t>
            </a:r>
            <a:r>
              <a:rPr lang="en-US" i="1"/>
              <a:t>s</a:t>
            </a:r>
            <a:r>
              <a:rPr lang="en-US" baseline="30000"/>
              <a:t>1</a:t>
            </a:r>
          </a:p>
        </p:txBody>
      </p:sp>
      <p:sp>
        <p:nvSpPr>
          <p:cNvPr id="102448" name="Text Box 48"/>
          <p:cNvSpPr txBox="1">
            <a:spLocks noChangeArrowheads="1"/>
          </p:cNvSpPr>
          <p:nvPr/>
        </p:nvSpPr>
        <p:spPr bwMode="auto">
          <a:xfrm>
            <a:off x="2762250" y="5500688"/>
            <a:ext cx="361950" cy="366712"/>
          </a:xfrm>
          <a:prstGeom prst="rect">
            <a:avLst/>
          </a:prstGeom>
          <a:noFill/>
          <a:ln w="9525">
            <a:noFill/>
            <a:miter lim="800000"/>
            <a:headEnd/>
            <a:tailEnd/>
          </a:ln>
          <a:effectLst/>
        </p:spPr>
        <p:txBody>
          <a:bodyPr wrap="none">
            <a:spAutoFit/>
          </a:bodyPr>
          <a:lstStyle/>
          <a:p>
            <a:r>
              <a:rPr lang="en-US"/>
              <a:t>Li</a:t>
            </a:r>
          </a:p>
        </p:txBody>
      </p:sp>
      <p:sp>
        <p:nvSpPr>
          <p:cNvPr id="102449" name="Text Box 49"/>
          <p:cNvSpPr txBox="1">
            <a:spLocks noChangeArrowheads="1"/>
          </p:cNvSpPr>
          <p:nvPr/>
        </p:nvSpPr>
        <p:spPr bwMode="auto">
          <a:xfrm>
            <a:off x="6115050" y="5500688"/>
            <a:ext cx="361950" cy="366712"/>
          </a:xfrm>
          <a:prstGeom prst="rect">
            <a:avLst/>
          </a:prstGeom>
          <a:noFill/>
          <a:ln w="9525">
            <a:noFill/>
            <a:miter lim="800000"/>
            <a:headEnd/>
            <a:tailEnd/>
          </a:ln>
          <a:effectLst/>
        </p:spPr>
        <p:txBody>
          <a:bodyPr wrap="none">
            <a:spAutoFit/>
          </a:bodyPr>
          <a:lstStyle/>
          <a:p>
            <a:r>
              <a:rPr lang="en-US"/>
              <a:t>Li</a:t>
            </a:r>
          </a:p>
        </p:txBody>
      </p:sp>
      <p:sp>
        <p:nvSpPr>
          <p:cNvPr id="102450" name="Text Box 50"/>
          <p:cNvSpPr txBox="1">
            <a:spLocks noChangeArrowheads="1"/>
          </p:cNvSpPr>
          <p:nvPr/>
        </p:nvSpPr>
        <p:spPr bwMode="auto">
          <a:xfrm>
            <a:off x="4419600" y="6019800"/>
            <a:ext cx="446088" cy="366713"/>
          </a:xfrm>
          <a:prstGeom prst="rect">
            <a:avLst/>
          </a:prstGeom>
          <a:noFill/>
          <a:ln w="9525">
            <a:noFill/>
            <a:miter lim="800000"/>
            <a:headEnd/>
            <a:tailEnd/>
          </a:ln>
          <a:effectLst/>
        </p:spPr>
        <p:txBody>
          <a:bodyPr wrap="none">
            <a:spAutoFit/>
          </a:bodyPr>
          <a:lstStyle/>
          <a:p>
            <a:r>
              <a:rPr lang="en-US"/>
              <a:t>Li</a:t>
            </a:r>
            <a:r>
              <a:rPr lang="en-US" baseline="30000"/>
              <a:t>2</a:t>
            </a:r>
            <a:endParaRPr lang="en-US"/>
          </a:p>
        </p:txBody>
      </p:sp>
      <p:sp>
        <p:nvSpPr>
          <p:cNvPr id="102451" name="Line 51"/>
          <p:cNvSpPr>
            <a:spLocks noChangeShapeType="1"/>
          </p:cNvSpPr>
          <p:nvPr/>
        </p:nvSpPr>
        <p:spPr bwMode="auto">
          <a:xfrm flipV="1">
            <a:off x="1447800" y="2362200"/>
            <a:ext cx="0" cy="2895600"/>
          </a:xfrm>
          <a:prstGeom prst="line">
            <a:avLst/>
          </a:prstGeom>
          <a:noFill/>
          <a:ln w="9525">
            <a:solidFill>
              <a:schemeClr val="tx1"/>
            </a:solidFill>
            <a:round/>
            <a:headEnd/>
            <a:tailEnd type="triangle" w="med" len="med"/>
          </a:ln>
          <a:effectLst/>
        </p:spPr>
        <p:txBody>
          <a:bodyPr/>
          <a:lstStyle/>
          <a:p>
            <a:endParaRPr lang="en-US"/>
          </a:p>
        </p:txBody>
      </p:sp>
      <p:sp>
        <p:nvSpPr>
          <p:cNvPr id="102452" name="Text Box 52"/>
          <p:cNvSpPr txBox="1">
            <a:spLocks noChangeArrowheads="1"/>
          </p:cNvSpPr>
          <p:nvPr/>
        </p:nvSpPr>
        <p:spPr bwMode="auto">
          <a:xfrm rot="-5400000">
            <a:off x="796132" y="3547268"/>
            <a:ext cx="908050" cy="366713"/>
          </a:xfrm>
          <a:prstGeom prst="rect">
            <a:avLst/>
          </a:prstGeom>
          <a:noFill/>
          <a:ln w="9525">
            <a:noFill/>
            <a:miter lim="800000"/>
            <a:headEnd/>
            <a:tailEnd/>
          </a:ln>
          <a:effectLst/>
        </p:spPr>
        <p:txBody>
          <a:bodyPr wrap="none">
            <a:spAutoFit/>
          </a:bodyPr>
          <a:lstStyle/>
          <a:p>
            <a:r>
              <a:rPr lang="en-US"/>
              <a:t>Energy</a:t>
            </a:r>
          </a:p>
        </p:txBody>
      </p:sp>
      <p:sp>
        <p:nvSpPr>
          <p:cNvPr id="102453" name="Rectangle 53"/>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334</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Line 2"/>
          <p:cNvSpPr>
            <a:spLocks noChangeShapeType="1"/>
          </p:cNvSpPr>
          <p:nvPr/>
        </p:nvSpPr>
        <p:spPr bwMode="auto">
          <a:xfrm>
            <a:off x="5638800" y="5653088"/>
            <a:ext cx="1143000" cy="0"/>
          </a:xfrm>
          <a:prstGeom prst="line">
            <a:avLst/>
          </a:prstGeom>
          <a:noFill/>
          <a:ln w="9525">
            <a:solidFill>
              <a:schemeClr val="tx1"/>
            </a:solidFill>
            <a:round/>
            <a:headEnd/>
            <a:tailEnd/>
          </a:ln>
          <a:effectLst/>
        </p:spPr>
        <p:txBody>
          <a:bodyPr/>
          <a:lstStyle/>
          <a:p>
            <a:endParaRPr lang="en-US"/>
          </a:p>
        </p:txBody>
      </p:sp>
      <p:sp>
        <p:nvSpPr>
          <p:cNvPr id="103427" name="Line 3"/>
          <p:cNvSpPr>
            <a:spLocks noChangeShapeType="1"/>
          </p:cNvSpPr>
          <p:nvPr/>
        </p:nvSpPr>
        <p:spPr bwMode="auto">
          <a:xfrm>
            <a:off x="2514600" y="5653088"/>
            <a:ext cx="1143000" cy="0"/>
          </a:xfrm>
          <a:prstGeom prst="line">
            <a:avLst/>
          </a:prstGeom>
          <a:noFill/>
          <a:ln w="9525">
            <a:solidFill>
              <a:schemeClr val="tx1"/>
            </a:solidFill>
            <a:round/>
            <a:headEnd/>
            <a:tailEnd/>
          </a:ln>
          <a:effectLst/>
        </p:spPr>
        <p:txBody>
          <a:bodyPr/>
          <a:lstStyle/>
          <a:p>
            <a:endParaRPr lang="en-US"/>
          </a:p>
        </p:txBody>
      </p:sp>
      <p:sp>
        <p:nvSpPr>
          <p:cNvPr id="103428" name="Line 4"/>
          <p:cNvSpPr>
            <a:spLocks noChangeShapeType="1"/>
          </p:cNvSpPr>
          <p:nvPr/>
        </p:nvSpPr>
        <p:spPr bwMode="auto">
          <a:xfrm>
            <a:off x="4038600" y="6186488"/>
            <a:ext cx="1143000" cy="0"/>
          </a:xfrm>
          <a:prstGeom prst="line">
            <a:avLst/>
          </a:prstGeom>
          <a:noFill/>
          <a:ln w="9525">
            <a:solidFill>
              <a:schemeClr val="tx1"/>
            </a:solidFill>
            <a:round/>
            <a:headEnd/>
            <a:tailEnd/>
          </a:ln>
          <a:effectLst/>
        </p:spPr>
        <p:txBody>
          <a:bodyPr/>
          <a:lstStyle/>
          <a:p>
            <a:endParaRPr lang="en-US"/>
          </a:p>
        </p:txBody>
      </p:sp>
      <p:sp>
        <p:nvSpPr>
          <p:cNvPr id="103429" name="Line 5"/>
          <p:cNvSpPr>
            <a:spLocks noChangeShapeType="1"/>
          </p:cNvSpPr>
          <p:nvPr/>
        </p:nvSpPr>
        <p:spPr bwMode="auto">
          <a:xfrm>
            <a:off x="4038600" y="5272088"/>
            <a:ext cx="1143000" cy="0"/>
          </a:xfrm>
          <a:prstGeom prst="line">
            <a:avLst/>
          </a:prstGeom>
          <a:noFill/>
          <a:ln w="9525">
            <a:solidFill>
              <a:schemeClr val="tx1"/>
            </a:solidFill>
            <a:round/>
            <a:headEnd/>
            <a:tailEnd/>
          </a:ln>
          <a:effectLst/>
        </p:spPr>
        <p:txBody>
          <a:bodyPr/>
          <a:lstStyle/>
          <a:p>
            <a:endParaRPr lang="en-US"/>
          </a:p>
        </p:txBody>
      </p:sp>
      <p:sp>
        <p:nvSpPr>
          <p:cNvPr id="103430" name="Line 6"/>
          <p:cNvSpPr>
            <a:spLocks noChangeShapeType="1"/>
          </p:cNvSpPr>
          <p:nvPr/>
        </p:nvSpPr>
        <p:spPr bwMode="auto">
          <a:xfrm>
            <a:off x="5562600" y="2681288"/>
            <a:ext cx="1524000" cy="0"/>
          </a:xfrm>
          <a:prstGeom prst="line">
            <a:avLst/>
          </a:prstGeom>
          <a:noFill/>
          <a:ln w="9525">
            <a:solidFill>
              <a:schemeClr val="tx1"/>
            </a:solidFill>
            <a:round/>
            <a:headEnd/>
            <a:tailEnd/>
          </a:ln>
          <a:effectLst/>
        </p:spPr>
        <p:txBody>
          <a:bodyPr/>
          <a:lstStyle/>
          <a:p>
            <a:endParaRPr lang="en-US"/>
          </a:p>
        </p:txBody>
      </p:sp>
      <p:sp>
        <p:nvSpPr>
          <p:cNvPr id="103431" name="Line 7"/>
          <p:cNvSpPr>
            <a:spLocks noChangeShapeType="1"/>
          </p:cNvSpPr>
          <p:nvPr/>
        </p:nvSpPr>
        <p:spPr bwMode="auto">
          <a:xfrm>
            <a:off x="2209800" y="2681288"/>
            <a:ext cx="1524000" cy="0"/>
          </a:xfrm>
          <a:prstGeom prst="line">
            <a:avLst/>
          </a:prstGeom>
          <a:noFill/>
          <a:ln w="9525">
            <a:solidFill>
              <a:schemeClr val="tx1"/>
            </a:solidFill>
            <a:round/>
            <a:headEnd/>
            <a:tailEnd/>
          </a:ln>
          <a:effectLst/>
        </p:spPr>
        <p:txBody>
          <a:bodyPr/>
          <a:lstStyle/>
          <a:p>
            <a:endParaRPr lang="en-US"/>
          </a:p>
        </p:txBody>
      </p:sp>
      <p:sp>
        <p:nvSpPr>
          <p:cNvPr id="103432" name="Line 8"/>
          <p:cNvSpPr>
            <a:spLocks noChangeShapeType="1"/>
          </p:cNvSpPr>
          <p:nvPr/>
        </p:nvSpPr>
        <p:spPr bwMode="auto">
          <a:xfrm>
            <a:off x="3962400" y="3519488"/>
            <a:ext cx="1143000" cy="0"/>
          </a:xfrm>
          <a:prstGeom prst="line">
            <a:avLst/>
          </a:prstGeom>
          <a:noFill/>
          <a:ln w="9525">
            <a:solidFill>
              <a:schemeClr val="tx1"/>
            </a:solidFill>
            <a:round/>
            <a:headEnd/>
            <a:tailEnd/>
          </a:ln>
          <a:effectLst/>
        </p:spPr>
        <p:txBody>
          <a:bodyPr/>
          <a:lstStyle/>
          <a:p>
            <a:endParaRPr lang="en-US"/>
          </a:p>
        </p:txBody>
      </p:sp>
      <p:sp>
        <p:nvSpPr>
          <p:cNvPr id="103433" name="Line 9"/>
          <p:cNvSpPr>
            <a:spLocks noChangeShapeType="1"/>
          </p:cNvSpPr>
          <p:nvPr/>
        </p:nvSpPr>
        <p:spPr bwMode="auto">
          <a:xfrm>
            <a:off x="3962400" y="1995488"/>
            <a:ext cx="1143000" cy="0"/>
          </a:xfrm>
          <a:prstGeom prst="line">
            <a:avLst/>
          </a:prstGeom>
          <a:noFill/>
          <a:ln w="9525">
            <a:solidFill>
              <a:schemeClr val="tx1"/>
            </a:solidFill>
            <a:round/>
            <a:headEnd/>
            <a:tailEnd/>
          </a:ln>
          <a:effectLst/>
        </p:spPr>
        <p:txBody>
          <a:bodyPr/>
          <a:lstStyle/>
          <a:p>
            <a:endParaRPr lang="en-US"/>
          </a:p>
        </p:txBody>
      </p:sp>
      <p:sp>
        <p:nvSpPr>
          <p:cNvPr id="103434" name="Line 10"/>
          <p:cNvSpPr>
            <a:spLocks noChangeShapeType="1"/>
          </p:cNvSpPr>
          <p:nvPr/>
        </p:nvSpPr>
        <p:spPr bwMode="auto">
          <a:xfrm>
            <a:off x="4038600" y="1385888"/>
            <a:ext cx="1143000" cy="0"/>
          </a:xfrm>
          <a:prstGeom prst="line">
            <a:avLst/>
          </a:prstGeom>
          <a:noFill/>
          <a:ln w="9525">
            <a:solidFill>
              <a:schemeClr val="tx1"/>
            </a:solidFill>
            <a:round/>
            <a:headEnd/>
            <a:tailEnd/>
          </a:ln>
          <a:effectLst/>
        </p:spPr>
        <p:txBody>
          <a:bodyPr/>
          <a:lstStyle/>
          <a:p>
            <a:endParaRPr lang="en-US"/>
          </a:p>
        </p:txBody>
      </p:sp>
      <p:sp>
        <p:nvSpPr>
          <p:cNvPr id="103435" name="Rectangle 11"/>
          <p:cNvSpPr>
            <a:spLocks noChangeArrowheads="1"/>
          </p:cNvSpPr>
          <p:nvPr/>
        </p:nvSpPr>
        <p:spPr bwMode="auto">
          <a:xfrm>
            <a:off x="4419600" y="6034088"/>
            <a:ext cx="381000" cy="381000"/>
          </a:xfrm>
          <a:prstGeom prst="rect">
            <a:avLst/>
          </a:prstGeom>
          <a:solidFill>
            <a:srgbClr val="FF9953"/>
          </a:solidFill>
          <a:ln w="9525">
            <a:solidFill>
              <a:schemeClr val="tx1"/>
            </a:solidFill>
            <a:miter lim="800000"/>
            <a:headEnd/>
            <a:tailEnd/>
          </a:ln>
          <a:effectLst/>
        </p:spPr>
        <p:txBody>
          <a:bodyPr wrap="none" anchor="ctr"/>
          <a:lstStyle/>
          <a:p>
            <a:endParaRPr lang="en-US"/>
          </a:p>
        </p:txBody>
      </p:sp>
      <p:sp>
        <p:nvSpPr>
          <p:cNvPr id="103436" name="Rectangle 12"/>
          <p:cNvSpPr>
            <a:spLocks noChangeArrowheads="1"/>
          </p:cNvSpPr>
          <p:nvPr/>
        </p:nvSpPr>
        <p:spPr bwMode="auto">
          <a:xfrm>
            <a:off x="4419600" y="5043488"/>
            <a:ext cx="381000" cy="381000"/>
          </a:xfrm>
          <a:prstGeom prst="rect">
            <a:avLst/>
          </a:prstGeom>
          <a:solidFill>
            <a:srgbClr val="FF9953"/>
          </a:solidFill>
          <a:ln w="9525">
            <a:solidFill>
              <a:schemeClr val="tx1"/>
            </a:solidFill>
            <a:miter lim="800000"/>
            <a:headEnd/>
            <a:tailEnd/>
          </a:ln>
          <a:effectLst/>
        </p:spPr>
        <p:txBody>
          <a:bodyPr wrap="none" anchor="ctr"/>
          <a:lstStyle/>
          <a:p>
            <a:endParaRPr lang="en-US"/>
          </a:p>
        </p:txBody>
      </p:sp>
      <p:sp>
        <p:nvSpPr>
          <p:cNvPr id="103437" name="Rectangle 13"/>
          <p:cNvSpPr>
            <a:spLocks noChangeArrowheads="1"/>
          </p:cNvSpPr>
          <p:nvPr/>
        </p:nvSpPr>
        <p:spPr bwMode="auto">
          <a:xfrm>
            <a:off x="2743200" y="5500688"/>
            <a:ext cx="381000" cy="381000"/>
          </a:xfrm>
          <a:prstGeom prst="rect">
            <a:avLst/>
          </a:prstGeom>
          <a:solidFill>
            <a:srgbClr val="FFE05D"/>
          </a:solidFill>
          <a:ln w="9525">
            <a:solidFill>
              <a:schemeClr val="tx1"/>
            </a:solidFill>
            <a:miter lim="800000"/>
            <a:headEnd/>
            <a:tailEnd/>
          </a:ln>
          <a:effectLst/>
        </p:spPr>
        <p:txBody>
          <a:bodyPr wrap="none" anchor="ctr"/>
          <a:lstStyle/>
          <a:p>
            <a:endParaRPr lang="en-US"/>
          </a:p>
        </p:txBody>
      </p:sp>
      <p:sp>
        <p:nvSpPr>
          <p:cNvPr id="103438" name="Rectangle 14"/>
          <p:cNvSpPr>
            <a:spLocks noChangeArrowheads="1"/>
          </p:cNvSpPr>
          <p:nvPr/>
        </p:nvSpPr>
        <p:spPr bwMode="auto">
          <a:xfrm>
            <a:off x="6096000" y="5500688"/>
            <a:ext cx="381000" cy="381000"/>
          </a:xfrm>
          <a:prstGeom prst="rect">
            <a:avLst/>
          </a:prstGeom>
          <a:solidFill>
            <a:srgbClr val="FFE05D"/>
          </a:solidFill>
          <a:ln w="9525">
            <a:solidFill>
              <a:schemeClr val="tx1"/>
            </a:solidFill>
            <a:miter lim="800000"/>
            <a:headEnd/>
            <a:tailEnd/>
          </a:ln>
          <a:effectLst/>
        </p:spPr>
        <p:txBody>
          <a:bodyPr wrap="none" anchor="ctr"/>
          <a:lstStyle/>
          <a:p>
            <a:endParaRPr lang="en-US"/>
          </a:p>
        </p:txBody>
      </p:sp>
      <p:sp>
        <p:nvSpPr>
          <p:cNvPr id="103439" name="Text Box 15"/>
          <p:cNvSpPr txBox="1">
            <a:spLocks noChangeArrowheads="1"/>
          </p:cNvSpPr>
          <p:nvPr/>
        </p:nvSpPr>
        <p:spPr bwMode="auto">
          <a:xfrm>
            <a:off x="2089150" y="5424488"/>
            <a:ext cx="425450" cy="366712"/>
          </a:xfrm>
          <a:prstGeom prst="rect">
            <a:avLst/>
          </a:prstGeom>
          <a:noFill/>
          <a:ln w="9525">
            <a:noFill/>
            <a:miter lim="800000"/>
            <a:headEnd/>
            <a:tailEnd/>
          </a:ln>
          <a:effectLst/>
        </p:spPr>
        <p:txBody>
          <a:bodyPr wrap="none">
            <a:spAutoFit/>
          </a:bodyPr>
          <a:lstStyle/>
          <a:p>
            <a:r>
              <a:rPr lang="en-US"/>
              <a:t>2s</a:t>
            </a:r>
          </a:p>
        </p:txBody>
      </p:sp>
      <p:sp>
        <p:nvSpPr>
          <p:cNvPr id="103440" name="Text Box 16"/>
          <p:cNvSpPr txBox="1">
            <a:spLocks noChangeArrowheads="1"/>
          </p:cNvSpPr>
          <p:nvPr/>
        </p:nvSpPr>
        <p:spPr bwMode="auto">
          <a:xfrm>
            <a:off x="6813550" y="5424488"/>
            <a:ext cx="425450" cy="366712"/>
          </a:xfrm>
          <a:prstGeom prst="rect">
            <a:avLst/>
          </a:prstGeom>
          <a:noFill/>
          <a:ln w="9525">
            <a:noFill/>
            <a:miter lim="800000"/>
            <a:headEnd/>
            <a:tailEnd/>
          </a:ln>
          <a:effectLst/>
        </p:spPr>
        <p:txBody>
          <a:bodyPr wrap="none">
            <a:spAutoFit/>
          </a:bodyPr>
          <a:lstStyle/>
          <a:p>
            <a:r>
              <a:rPr lang="en-US"/>
              <a:t>2s</a:t>
            </a:r>
          </a:p>
        </p:txBody>
      </p:sp>
      <p:sp>
        <p:nvSpPr>
          <p:cNvPr id="103441" name="Text Box 17"/>
          <p:cNvSpPr txBox="1">
            <a:spLocks noChangeArrowheads="1"/>
          </p:cNvSpPr>
          <p:nvPr/>
        </p:nvSpPr>
        <p:spPr bwMode="auto">
          <a:xfrm>
            <a:off x="4770438" y="6186488"/>
            <a:ext cx="482600" cy="366712"/>
          </a:xfrm>
          <a:prstGeom prst="rect">
            <a:avLst/>
          </a:prstGeom>
          <a:noFill/>
          <a:ln w="9525">
            <a:noFill/>
            <a:miter lim="800000"/>
            <a:headEnd/>
            <a:tailEnd/>
          </a:ln>
          <a:effectLst/>
        </p:spPr>
        <p:txBody>
          <a:bodyPr wrap="none">
            <a:spAutoFit/>
          </a:bodyPr>
          <a:lstStyle/>
          <a:p>
            <a:r>
              <a:rPr lang="en-US">
                <a:latin typeface="Symbol" pitchFamily="18" charset="2"/>
              </a:rPr>
              <a:t>s</a:t>
            </a:r>
            <a:r>
              <a:rPr lang="en-US" baseline="-25000"/>
              <a:t>2s</a:t>
            </a:r>
          </a:p>
        </p:txBody>
      </p:sp>
      <p:sp>
        <p:nvSpPr>
          <p:cNvPr id="103442" name="Text Box 18"/>
          <p:cNvSpPr txBox="1">
            <a:spLocks noChangeArrowheads="1"/>
          </p:cNvSpPr>
          <p:nvPr/>
        </p:nvSpPr>
        <p:spPr bwMode="auto">
          <a:xfrm>
            <a:off x="4770438" y="4891088"/>
            <a:ext cx="558800" cy="366712"/>
          </a:xfrm>
          <a:prstGeom prst="rect">
            <a:avLst/>
          </a:prstGeom>
          <a:noFill/>
          <a:ln w="9525">
            <a:noFill/>
            <a:miter lim="800000"/>
            <a:headEnd/>
            <a:tailEnd/>
          </a:ln>
          <a:effectLst/>
        </p:spPr>
        <p:txBody>
          <a:bodyPr wrap="none">
            <a:spAutoFit/>
          </a:bodyPr>
          <a:lstStyle/>
          <a:p>
            <a:r>
              <a:rPr lang="en-US">
                <a:latin typeface="Symbol" pitchFamily="18" charset="2"/>
              </a:rPr>
              <a:t>s</a:t>
            </a:r>
            <a:r>
              <a:rPr lang="en-US" baseline="30000">
                <a:latin typeface="Symbol" pitchFamily="18" charset="2"/>
              </a:rPr>
              <a:t>*</a:t>
            </a:r>
            <a:r>
              <a:rPr lang="en-US" baseline="-25000"/>
              <a:t>2s</a:t>
            </a:r>
          </a:p>
        </p:txBody>
      </p:sp>
      <p:sp>
        <p:nvSpPr>
          <p:cNvPr id="103443" name="Rectangle 19"/>
          <p:cNvSpPr>
            <a:spLocks noChangeArrowheads="1"/>
          </p:cNvSpPr>
          <p:nvPr/>
        </p:nvSpPr>
        <p:spPr bwMode="auto">
          <a:xfrm>
            <a:off x="4419600" y="1157288"/>
            <a:ext cx="381000" cy="381000"/>
          </a:xfrm>
          <a:prstGeom prst="rect">
            <a:avLst/>
          </a:prstGeom>
          <a:solidFill>
            <a:srgbClr val="6FCF6F"/>
          </a:solidFill>
          <a:ln w="9525">
            <a:solidFill>
              <a:schemeClr val="tx1"/>
            </a:solidFill>
            <a:miter lim="800000"/>
            <a:headEnd/>
            <a:tailEnd/>
          </a:ln>
          <a:effectLst/>
        </p:spPr>
        <p:txBody>
          <a:bodyPr wrap="none" anchor="ctr"/>
          <a:lstStyle/>
          <a:p>
            <a:endParaRPr lang="en-US"/>
          </a:p>
        </p:txBody>
      </p:sp>
      <p:sp>
        <p:nvSpPr>
          <p:cNvPr id="103444" name="Rectangle 20"/>
          <p:cNvSpPr>
            <a:spLocks noChangeArrowheads="1"/>
          </p:cNvSpPr>
          <p:nvPr/>
        </p:nvSpPr>
        <p:spPr bwMode="auto">
          <a:xfrm>
            <a:off x="2743200" y="2528888"/>
            <a:ext cx="381000" cy="381000"/>
          </a:xfrm>
          <a:prstGeom prst="rect">
            <a:avLst/>
          </a:prstGeom>
          <a:solidFill>
            <a:srgbClr val="8FDAFF"/>
          </a:solidFill>
          <a:ln w="9525">
            <a:solidFill>
              <a:schemeClr val="tx1"/>
            </a:solidFill>
            <a:miter lim="800000"/>
            <a:headEnd/>
            <a:tailEnd/>
          </a:ln>
          <a:effectLst/>
        </p:spPr>
        <p:txBody>
          <a:bodyPr wrap="none" anchor="ctr"/>
          <a:lstStyle/>
          <a:p>
            <a:endParaRPr lang="en-US"/>
          </a:p>
        </p:txBody>
      </p:sp>
      <p:sp>
        <p:nvSpPr>
          <p:cNvPr id="103445" name="Rectangle 21"/>
          <p:cNvSpPr>
            <a:spLocks noChangeArrowheads="1"/>
          </p:cNvSpPr>
          <p:nvPr/>
        </p:nvSpPr>
        <p:spPr bwMode="auto">
          <a:xfrm>
            <a:off x="4191000" y="3305175"/>
            <a:ext cx="381000" cy="381000"/>
          </a:xfrm>
          <a:prstGeom prst="rect">
            <a:avLst/>
          </a:prstGeom>
          <a:solidFill>
            <a:srgbClr val="6FCF6F"/>
          </a:solidFill>
          <a:ln w="9525">
            <a:solidFill>
              <a:schemeClr val="tx1"/>
            </a:solidFill>
            <a:miter lim="800000"/>
            <a:headEnd/>
            <a:tailEnd/>
          </a:ln>
          <a:effectLst/>
        </p:spPr>
        <p:txBody>
          <a:bodyPr wrap="none" anchor="ctr"/>
          <a:lstStyle/>
          <a:p>
            <a:endParaRPr lang="en-US"/>
          </a:p>
        </p:txBody>
      </p:sp>
      <p:sp>
        <p:nvSpPr>
          <p:cNvPr id="103446" name="Text Box 22"/>
          <p:cNvSpPr txBox="1">
            <a:spLocks noChangeArrowheads="1"/>
          </p:cNvSpPr>
          <p:nvPr/>
        </p:nvSpPr>
        <p:spPr bwMode="auto">
          <a:xfrm>
            <a:off x="1752600" y="2376488"/>
            <a:ext cx="438150" cy="366712"/>
          </a:xfrm>
          <a:prstGeom prst="rect">
            <a:avLst/>
          </a:prstGeom>
          <a:noFill/>
          <a:ln w="9525">
            <a:noFill/>
            <a:miter lim="800000"/>
            <a:headEnd/>
            <a:tailEnd/>
          </a:ln>
          <a:effectLst/>
        </p:spPr>
        <p:txBody>
          <a:bodyPr wrap="none">
            <a:spAutoFit/>
          </a:bodyPr>
          <a:lstStyle/>
          <a:p>
            <a:r>
              <a:rPr lang="en-US"/>
              <a:t>2p</a:t>
            </a:r>
          </a:p>
        </p:txBody>
      </p:sp>
      <p:sp>
        <p:nvSpPr>
          <p:cNvPr id="103447" name="Text Box 23"/>
          <p:cNvSpPr txBox="1">
            <a:spLocks noChangeArrowheads="1"/>
          </p:cNvSpPr>
          <p:nvPr/>
        </p:nvSpPr>
        <p:spPr bwMode="auto">
          <a:xfrm>
            <a:off x="7029450" y="2376488"/>
            <a:ext cx="438150" cy="366712"/>
          </a:xfrm>
          <a:prstGeom prst="rect">
            <a:avLst/>
          </a:prstGeom>
          <a:noFill/>
          <a:ln w="9525">
            <a:noFill/>
            <a:miter lim="800000"/>
            <a:headEnd/>
            <a:tailEnd/>
          </a:ln>
          <a:effectLst/>
        </p:spPr>
        <p:txBody>
          <a:bodyPr wrap="none">
            <a:spAutoFit/>
          </a:bodyPr>
          <a:lstStyle/>
          <a:p>
            <a:r>
              <a:rPr lang="en-US"/>
              <a:t>2p</a:t>
            </a:r>
          </a:p>
        </p:txBody>
      </p:sp>
      <p:sp>
        <p:nvSpPr>
          <p:cNvPr id="103448" name="Text Box 24"/>
          <p:cNvSpPr txBox="1">
            <a:spLocks noChangeArrowheads="1"/>
          </p:cNvSpPr>
          <p:nvPr/>
        </p:nvSpPr>
        <p:spPr bwMode="auto">
          <a:xfrm>
            <a:off x="4757738" y="4143375"/>
            <a:ext cx="490537" cy="366713"/>
          </a:xfrm>
          <a:prstGeom prst="rect">
            <a:avLst/>
          </a:prstGeom>
          <a:noFill/>
          <a:ln w="9525">
            <a:noFill/>
            <a:miter lim="800000"/>
            <a:headEnd/>
            <a:tailEnd/>
          </a:ln>
          <a:effectLst/>
        </p:spPr>
        <p:txBody>
          <a:bodyPr wrap="none">
            <a:spAutoFit/>
          </a:bodyPr>
          <a:lstStyle/>
          <a:p>
            <a:r>
              <a:rPr lang="en-US">
                <a:latin typeface="Symbol" pitchFamily="18" charset="2"/>
              </a:rPr>
              <a:t>s</a:t>
            </a:r>
            <a:r>
              <a:rPr lang="en-US" baseline="-25000"/>
              <a:t>2p</a:t>
            </a:r>
          </a:p>
        </p:txBody>
      </p:sp>
      <p:sp>
        <p:nvSpPr>
          <p:cNvPr id="103449" name="Text Box 25"/>
          <p:cNvSpPr txBox="1">
            <a:spLocks noChangeArrowheads="1"/>
          </p:cNvSpPr>
          <p:nvPr/>
        </p:nvSpPr>
        <p:spPr bwMode="auto">
          <a:xfrm>
            <a:off x="4757738" y="1004888"/>
            <a:ext cx="566737" cy="366712"/>
          </a:xfrm>
          <a:prstGeom prst="rect">
            <a:avLst/>
          </a:prstGeom>
          <a:noFill/>
          <a:ln w="9525">
            <a:noFill/>
            <a:miter lim="800000"/>
            <a:headEnd/>
            <a:tailEnd/>
          </a:ln>
          <a:effectLst/>
        </p:spPr>
        <p:txBody>
          <a:bodyPr wrap="none">
            <a:spAutoFit/>
          </a:bodyPr>
          <a:lstStyle/>
          <a:p>
            <a:r>
              <a:rPr lang="en-US">
                <a:latin typeface="Symbol" pitchFamily="18" charset="2"/>
              </a:rPr>
              <a:t>s</a:t>
            </a:r>
            <a:r>
              <a:rPr lang="en-US" baseline="30000">
                <a:latin typeface="Symbol" pitchFamily="18" charset="2"/>
              </a:rPr>
              <a:t>*</a:t>
            </a:r>
            <a:r>
              <a:rPr lang="en-US" baseline="-25000"/>
              <a:t>2p</a:t>
            </a:r>
          </a:p>
        </p:txBody>
      </p:sp>
      <p:sp>
        <p:nvSpPr>
          <p:cNvPr id="103450" name="Rectangle 26"/>
          <p:cNvSpPr>
            <a:spLocks noChangeArrowheads="1"/>
          </p:cNvSpPr>
          <p:nvPr/>
        </p:nvSpPr>
        <p:spPr bwMode="auto">
          <a:xfrm>
            <a:off x="3124200" y="2528888"/>
            <a:ext cx="381000" cy="381000"/>
          </a:xfrm>
          <a:prstGeom prst="rect">
            <a:avLst/>
          </a:prstGeom>
          <a:solidFill>
            <a:srgbClr val="8FDAFF"/>
          </a:solidFill>
          <a:ln w="9525">
            <a:solidFill>
              <a:schemeClr val="tx1"/>
            </a:solidFill>
            <a:miter lim="800000"/>
            <a:headEnd/>
            <a:tailEnd/>
          </a:ln>
          <a:effectLst/>
        </p:spPr>
        <p:txBody>
          <a:bodyPr wrap="none" anchor="ctr"/>
          <a:lstStyle/>
          <a:p>
            <a:endParaRPr lang="en-US"/>
          </a:p>
        </p:txBody>
      </p:sp>
      <p:sp>
        <p:nvSpPr>
          <p:cNvPr id="103451" name="Rectangle 27"/>
          <p:cNvSpPr>
            <a:spLocks noChangeArrowheads="1"/>
          </p:cNvSpPr>
          <p:nvPr/>
        </p:nvSpPr>
        <p:spPr bwMode="auto">
          <a:xfrm>
            <a:off x="2362200" y="2528888"/>
            <a:ext cx="381000" cy="381000"/>
          </a:xfrm>
          <a:prstGeom prst="rect">
            <a:avLst/>
          </a:prstGeom>
          <a:solidFill>
            <a:srgbClr val="8FDAFF"/>
          </a:solidFill>
          <a:ln w="9525">
            <a:solidFill>
              <a:schemeClr val="tx1"/>
            </a:solidFill>
            <a:miter lim="800000"/>
            <a:headEnd/>
            <a:tailEnd/>
          </a:ln>
          <a:effectLst/>
        </p:spPr>
        <p:txBody>
          <a:bodyPr wrap="none" anchor="ctr"/>
          <a:lstStyle/>
          <a:p>
            <a:endParaRPr lang="en-US"/>
          </a:p>
        </p:txBody>
      </p:sp>
      <p:sp>
        <p:nvSpPr>
          <p:cNvPr id="103452" name="Rectangle 28"/>
          <p:cNvSpPr>
            <a:spLocks noChangeArrowheads="1"/>
          </p:cNvSpPr>
          <p:nvPr/>
        </p:nvSpPr>
        <p:spPr bwMode="auto">
          <a:xfrm>
            <a:off x="6096000" y="2528888"/>
            <a:ext cx="381000" cy="381000"/>
          </a:xfrm>
          <a:prstGeom prst="rect">
            <a:avLst/>
          </a:prstGeom>
          <a:solidFill>
            <a:srgbClr val="8FDAFF"/>
          </a:solidFill>
          <a:ln w="9525">
            <a:solidFill>
              <a:schemeClr val="tx1"/>
            </a:solidFill>
            <a:miter lim="800000"/>
            <a:headEnd/>
            <a:tailEnd/>
          </a:ln>
          <a:effectLst/>
        </p:spPr>
        <p:txBody>
          <a:bodyPr wrap="none" anchor="ctr"/>
          <a:lstStyle/>
          <a:p>
            <a:endParaRPr lang="en-US"/>
          </a:p>
        </p:txBody>
      </p:sp>
      <p:sp>
        <p:nvSpPr>
          <p:cNvPr id="103453" name="Rectangle 29"/>
          <p:cNvSpPr>
            <a:spLocks noChangeArrowheads="1"/>
          </p:cNvSpPr>
          <p:nvPr/>
        </p:nvSpPr>
        <p:spPr bwMode="auto">
          <a:xfrm>
            <a:off x="6477000" y="2528888"/>
            <a:ext cx="381000" cy="381000"/>
          </a:xfrm>
          <a:prstGeom prst="rect">
            <a:avLst/>
          </a:prstGeom>
          <a:solidFill>
            <a:srgbClr val="8FDAFF"/>
          </a:solidFill>
          <a:ln w="9525">
            <a:solidFill>
              <a:schemeClr val="tx1"/>
            </a:solidFill>
            <a:miter lim="800000"/>
            <a:headEnd/>
            <a:tailEnd/>
          </a:ln>
          <a:effectLst/>
        </p:spPr>
        <p:txBody>
          <a:bodyPr wrap="none" anchor="ctr"/>
          <a:lstStyle/>
          <a:p>
            <a:endParaRPr lang="en-US"/>
          </a:p>
        </p:txBody>
      </p:sp>
      <p:sp>
        <p:nvSpPr>
          <p:cNvPr id="103454" name="Rectangle 30"/>
          <p:cNvSpPr>
            <a:spLocks noChangeArrowheads="1"/>
          </p:cNvSpPr>
          <p:nvPr/>
        </p:nvSpPr>
        <p:spPr bwMode="auto">
          <a:xfrm>
            <a:off x="5715000" y="2528888"/>
            <a:ext cx="381000" cy="381000"/>
          </a:xfrm>
          <a:prstGeom prst="rect">
            <a:avLst/>
          </a:prstGeom>
          <a:solidFill>
            <a:srgbClr val="8FDAFF"/>
          </a:solidFill>
          <a:ln w="9525">
            <a:solidFill>
              <a:schemeClr val="tx1"/>
            </a:solidFill>
            <a:miter lim="800000"/>
            <a:headEnd/>
            <a:tailEnd/>
          </a:ln>
          <a:effectLst/>
        </p:spPr>
        <p:txBody>
          <a:bodyPr wrap="none" anchor="ctr"/>
          <a:lstStyle/>
          <a:p>
            <a:endParaRPr lang="en-US"/>
          </a:p>
        </p:txBody>
      </p:sp>
      <p:sp>
        <p:nvSpPr>
          <p:cNvPr id="103455" name="Rectangle 31"/>
          <p:cNvSpPr>
            <a:spLocks noChangeArrowheads="1"/>
          </p:cNvSpPr>
          <p:nvPr/>
        </p:nvSpPr>
        <p:spPr bwMode="auto">
          <a:xfrm>
            <a:off x="4572000" y="3305175"/>
            <a:ext cx="381000" cy="381000"/>
          </a:xfrm>
          <a:prstGeom prst="rect">
            <a:avLst/>
          </a:prstGeom>
          <a:solidFill>
            <a:srgbClr val="6FCF6F"/>
          </a:solidFill>
          <a:ln w="9525">
            <a:solidFill>
              <a:schemeClr val="tx1"/>
            </a:solidFill>
            <a:miter lim="800000"/>
            <a:headEnd/>
            <a:tailEnd/>
          </a:ln>
          <a:effectLst/>
        </p:spPr>
        <p:txBody>
          <a:bodyPr wrap="none" anchor="ctr"/>
          <a:lstStyle/>
          <a:p>
            <a:endParaRPr lang="en-US"/>
          </a:p>
        </p:txBody>
      </p:sp>
      <p:sp>
        <p:nvSpPr>
          <p:cNvPr id="103456" name="Rectangle 32"/>
          <p:cNvSpPr>
            <a:spLocks noChangeArrowheads="1"/>
          </p:cNvSpPr>
          <p:nvPr/>
        </p:nvSpPr>
        <p:spPr bwMode="auto">
          <a:xfrm>
            <a:off x="4191000" y="1843088"/>
            <a:ext cx="381000" cy="381000"/>
          </a:xfrm>
          <a:prstGeom prst="rect">
            <a:avLst/>
          </a:prstGeom>
          <a:solidFill>
            <a:srgbClr val="6FCF6F"/>
          </a:solidFill>
          <a:ln w="9525">
            <a:solidFill>
              <a:schemeClr val="tx1"/>
            </a:solidFill>
            <a:miter lim="800000"/>
            <a:headEnd/>
            <a:tailEnd/>
          </a:ln>
          <a:effectLst/>
        </p:spPr>
        <p:txBody>
          <a:bodyPr wrap="none" anchor="ctr"/>
          <a:lstStyle/>
          <a:p>
            <a:endParaRPr lang="en-US"/>
          </a:p>
        </p:txBody>
      </p:sp>
      <p:sp>
        <p:nvSpPr>
          <p:cNvPr id="103457" name="Rectangle 33"/>
          <p:cNvSpPr>
            <a:spLocks noChangeArrowheads="1"/>
          </p:cNvSpPr>
          <p:nvPr/>
        </p:nvSpPr>
        <p:spPr bwMode="auto">
          <a:xfrm>
            <a:off x="4572000" y="1843088"/>
            <a:ext cx="381000" cy="381000"/>
          </a:xfrm>
          <a:prstGeom prst="rect">
            <a:avLst/>
          </a:prstGeom>
          <a:solidFill>
            <a:srgbClr val="6FCF6F"/>
          </a:solidFill>
          <a:ln w="9525">
            <a:solidFill>
              <a:schemeClr val="tx1"/>
            </a:solidFill>
            <a:miter lim="800000"/>
            <a:headEnd/>
            <a:tailEnd/>
          </a:ln>
          <a:effectLst/>
        </p:spPr>
        <p:txBody>
          <a:bodyPr wrap="none" anchor="ctr"/>
          <a:lstStyle/>
          <a:p>
            <a:endParaRPr lang="en-US"/>
          </a:p>
        </p:txBody>
      </p:sp>
      <p:sp>
        <p:nvSpPr>
          <p:cNvPr id="103458" name="Text Box 34"/>
          <p:cNvSpPr txBox="1">
            <a:spLocks noChangeArrowheads="1"/>
          </p:cNvSpPr>
          <p:nvPr/>
        </p:nvSpPr>
        <p:spPr bwMode="auto">
          <a:xfrm>
            <a:off x="4343400" y="2895600"/>
            <a:ext cx="477838" cy="366713"/>
          </a:xfrm>
          <a:prstGeom prst="rect">
            <a:avLst/>
          </a:prstGeom>
          <a:noFill/>
          <a:ln w="9525">
            <a:noFill/>
            <a:miter lim="800000"/>
            <a:headEnd/>
            <a:tailEnd/>
          </a:ln>
          <a:effectLst/>
        </p:spPr>
        <p:txBody>
          <a:bodyPr wrap="none">
            <a:spAutoFit/>
          </a:bodyPr>
          <a:lstStyle/>
          <a:p>
            <a:r>
              <a:rPr lang="en-US">
                <a:latin typeface="Symbol" pitchFamily="18" charset="2"/>
              </a:rPr>
              <a:t>p</a:t>
            </a:r>
            <a:r>
              <a:rPr lang="en-US" baseline="-25000"/>
              <a:t>2p</a:t>
            </a:r>
          </a:p>
        </p:txBody>
      </p:sp>
      <p:sp>
        <p:nvSpPr>
          <p:cNvPr id="103459" name="Text Box 35"/>
          <p:cNvSpPr txBox="1">
            <a:spLocks noChangeArrowheads="1"/>
          </p:cNvSpPr>
          <p:nvPr/>
        </p:nvSpPr>
        <p:spPr bwMode="auto">
          <a:xfrm>
            <a:off x="4322763" y="2209800"/>
            <a:ext cx="554037" cy="366713"/>
          </a:xfrm>
          <a:prstGeom prst="rect">
            <a:avLst/>
          </a:prstGeom>
          <a:noFill/>
          <a:ln w="9525">
            <a:noFill/>
            <a:miter lim="800000"/>
            <a:headEnd/>
            <a:tailEnd/>
          </a:ln>
          <a:effectLst/>
        </p:spPr>
        <p:txBody>
          <a:bodyPr wrap="none">
            <a:spAutoFit/>
          </a:bodyPr>
          <a:lstStyle/>
          <a:p>
            <a:r>
              <a:rPr lang="en-US">
                <a:latin typeface="Symbol" pitchFamily="18" charset="2"/>
              </a:rPr>
              <a:t>p</a:t>
            </a:r>
            <a:r>
              <a:rPr lang="en-US" baseline="30000">
                <a:latin typeface="Symbol" pitchFamily="18" charset="2"/>
              </a:rPr>
              <a:t>*</a:t>
            </a:r>
            <a:r>
              <a:rPr lang="en-US" baseline="-25000"/>
              <a:t>2p</a:t>
            </a:r>
          </a:p>
        </p:txBody>
      </p:sp>
      <p:sp>
        <p:nvSpPr>
          <p:cNvPr id="103460" name="Line 36"/>
          <p:cNvSpPr>
            <a:spLocks noChangeShapeType="1"/>
          </p:cNvSpPr>
          <p:nvPr/>
        </p:nvSpPr>
        <p:spPr bwMode="auto">
          <a:xfrm>
            <a:off x="4038600" y="4205288"/>
            <a:ext cx="1143000" cy="0"/>
          </a:xfrm>
          <a:prstGeom prst="line">
            <a:avLst/>
          </a:prstGeom>
          <a:noFill/>
          <a:ln w="9525">
            <a:solidFill>
              <a:schemeClr val="tx1"/>
            </a:solidFill>
            <a:round/>
            <a:headEnd/>
            <a:tailEnd/>
          </a:ln>
          <a:effectLst/>
        </p:spPr>
        <p:txBody>
          <a:bodyPr/>
          <a:lstStyle/>
          <a:p>
            <a:endParaRPr lang="en-US"/>
          </a:p>
        </p:txBody>
      </p:sp>
      <p:sp>
        <p:nvSpPr>
          <p:cNvPr id="103461" name="Rectangle 37"/>
          <p:cNvSpPr>
            <a:spLocks noChangeArrowheads="1"/>
          </p:cNvSpPr>
          <p:nvPr/>
        </p:nvSpPr>
        <p:spPr bwMode="auto">
          <a:xfrm>
            <a:off x="4419600" y="3990975"/>
            <a:ext cx="381000" cy="381000"/>
          </a:xfrm>
          <a:prstGeom prst="rect">
            <a:avLst/>
          </a:prstGeom>
          <a:solidFill>
            <a:srgbClr val="6FCF6F"/>
          </a:solidFill>
          <a:ln w="9525">
            <a:solidFill>
              <a:schemeClr val="tx1"/>
            </a:solidFill>
            <a:miter lim="800000"/>
            <a:headEnd/>
            <a:tailEnd/>
          </a:ln>
          <a:effectLst/>
        </p:spPr>
        <p:txBody>
          <a:bodyPr wrap="none" anchor="ctr"/>
          <a:lstStyle/>
          <a:p>
            <a:endParaRPr lang="en-US"/>
          </a:p>
        </p:txBody>
      </p:sp>
      <p:sp>
        <p:nvSpPr>
          <p:cNvPr id="103462" name="Line 38"/>
          <p:cNvSpPr>
            <a:spLocks noChangeShapeType="1"/>
          </p:cNvSpPr>
          <p:nvPr/>
        </p:nvSpPr>
        <p:spPr bwMode="auto">
          <a:xfrm flipV="1">
            <a:off x="3733800" y="1995488"/>
            <a:ext cx="228600" cy="685800"/>
          </a:xfrm>
          <a:prstGeom prst="line">
            <a:avLst/>
          </a:prstGeom>
          <a:noFill/>
          <a:ln w="9525">
            <a:solidFill>
              <a:schemeClr val="tx1"/>
            </a:solidFill>
            <a:prstDash val="dash"/>
            <a:round/>
            <a:headEnd/>
            <a:tailEnd/>
          </a:ln>
          <a:effectLst/>
        </p:spPr>
        <p:txBody>
          <a:bodyPr/>
          <a:lstStyle/>
          <a:p>
            <a:endParaRPr lang="en-US"/>
          </a:p>
        </p:txBody>
      </p:sp>
      <p:sp>
        <p:nvSpPr>
          <p:cNvPr id="103463" name="Line 39"/>
          <p:cNvSpPr>
            <a:spLocks noChangeShapeType="1"/>
          </p:cNvSpPr>
          <p:nvPr/>
        </p:nvSpPr>
        <p:spPr bwMode="auto">
          <a:xfrm flipV="1">
            <a:off x="3733800" y="1385888"/>
            <a:ext cx="304800" cy="1295400"/>
          </a:xfrm>
          <a:prstGeom prst="line">
            <a:avLst/>
          </a:prstGeom>
          <a:noFill/>
          <a:ln w="9525">
            <a:solidFill>
              <a:schemeClr val="tx1"/>
            </a:solidFill>
            <a:prstDash val="dash"/>
            <a:round/>
            <a:headEnd/>
            <a:tailEnd/>
          </a:ln>
          <a:effectLst/>
        </p:spPr>
        <p:txBody>
          <a:bodyPr/>
          <a:lstStyle/>
          <a:p>
            <a:endParaRPr lang="en-US"/>
          </a:p>
        </p:txBody>
      </p:sp>
      <p:sp>
        <p:nvSpPr>
          <p:cNvPr id="103464" name="Line 40"/>
          <p:cNvSpPr>
            <a:spLocks noChangeShapeType="1"/>
          </p:cNvSpPr>
          <p:nvPr/>
        </p:nvSpPr>
        <p:spPr bwMode="auto">
          <a:xfrm>
            <a:off x="3733800" y="2681288"/>
            <a:ext cx="228600" cy="838200"/>
          </a:xfrm>
          <a:prstGeom prst="line">
            <a:avLst/>
          </a:prstGeom>
          <a:noFill/>
          <a:ln w="9525">
            <a:solidFill>
              <a:schemeClr val="tx1"/>
            </a:solidFill>
            <a:prstDash val="dash"/>
            <a:round/>
            <a:headEnd/>
            <a:tailEnd/>
          </a:ln>
          <a:effectLst/>
        </p:spPr>
        <p:txBody>
          <a:bodyPr/>
          <a:lstStyle/>
          <a:p>
            <a:endParaRPr lang="en-US"/>
          </a:p>
        </p:txBody>
      </p:sp>
      <p:sp>
        <p:nvSpPr>
          <p:cNvPr id="103465" name="Line 41"/>
          <p:cNvSpPr>
            <a:spLocks noChangeShapeType="1"/>
          </p:cNvSpPr>
          <p:nvPr/>
        </p:nvSpPr>
        <p:spPr bwMode="auto">
          <a:xfrm>
            <a:off x="3733800" y="2681288"/>
            <a:ext cx="304800" cy="1524000"/>
          </a:xfrm>
          <a:prstGeom prst="line">
            <a:avLst/>
          </a:prstGeom>
          <a:noFill/>
          <a:ln w="9525">
            <a:solidFill>
              <a:schemeClr val="tx1"/>
            </a:solidFill>
            <a:prstDash val="dash"/>
            <a:round/>
            <a:headEnd/>
            <a:tailEnd/>
          </a:ln>
          <a:effectLst/>
        </p:spPr>
        <p:txBody>
          <a:bodyPr/>
          <a:lstStyle/>
          <a:p>
            <a:endParaRPr lang="en-US"/>
          </a:p>
        </p:txBody>
      </p:sp>
      <p:sp>
        <p:nvSpPr>
          <p:cNvPr id="103466" name="Line 42"/>
          <p:cNvSpPr>
            <a:spLocks noChangeShapeType="1"/>
          </p:cNvSpPr>
          <p:nvPr/>
        </p:nvSpPr>
        <p:spPr bwMode="auto">
          <a:xfrm>
            <a:off x="5181600" y="1385888"/>
            <a:ext cx="381000" cy="1295400"/>
          </a:xfrm>
          <a:prstGeom prst="line">
            <a:avLst/>
          </a:prstGeom>
          <a:noFill/>
          <a:ln w="9525">
            <a:solidFill>
              <a:schemeClr val="tx1"/>
            </a:solidFill>
            <a:prstDash val="dash"/>
            <a:round/>
            <a:headEnd/>
            <a:tailEnd/>
          </a:ln>
          <a:effectLst/>
        </p:spPr>
        <p:txBody>
          <a:bodyPr/>
          <a:lstStyle/>
          <a:p>
            <a:endParaRPr lang="en-US"/>
          </a:p>
        </p:txBody>
      </p:sp>
      <p:sp>
        <p:nvSpPr>
          <p:cNvPr id="103467" name="Line 43"/>
          <p:cNvSpPr>
            <a:spLocks noChangeShapeType="1"/>
          </p:cNvSpPr>
          <p:nvPr/>
        </p:nvSpPr>
        <p:spPr bwMode="auto">
          <a:xfrm flipH="1" flipV="1">
            <a:off x="5105400" y="1995488"/>
            <a:ext cx="457200" cy="685800"/>
          </a:xfrm>
          <a:prstGeom prst="line">
            <a:avLst/>
          </a:prstGeom>
          <a:noFill/>
          <a:ln w="9525">
            <a:solidFill>
              <a:schemeClr val="tx1"/>
            </a:solidFill>
            <a:prstDash val="dash"/>
            <a:round/>
            <a:headEnd/>
            <a:tailEnd/>
          </a:ln>
          <a:effectLst/>
        </p:spPr>
        <p:txBody>
          <a:bodyPr/>
          <a:lstStyle/>
          <a:p>
            <a:endParaRPr lang="en-US"/>
          </a:p>
        </p:txBody>
      </p:sp>
      <p:sp>
        <p:nvSpPr>
          <p:cNvPr id="103468" name="Line 44"/>
          <p:cNvSpPr>
            <a:spLocks noChangeShapeType="1"/>
          </p:cNvSpPr>
          <p:nvPr/>
        </p:nvSpPr>
        <p:spPr bwMode="auto">
          <a:xfrm flipV="1">
            <a:off x="5105400" y="2681288"/>
            <a:ext cx="457200" cy="838200"/>
          </a:xfrm>
          <a:prstGeom prst="line">
            <a:avLst/>
          </a:prstGeom>
          <a:noFill/>
          <a:ln w="9525">
            <a:solidFill>
              <a:schemeClr val="tx1"/>
            </a:solidFill>
            <a:prstDash val="dash"/>
            <a:round/>
            <a:headEnd/>
            <a:tailEnd/>
          </a:ln>
          <a:effectLst/>
        </p:spPr>
        <p:txBody>
          <a:bodyPr/>
          <a:lstStyle/>
          <a:p>
            <a:endParaRPr lang="en-US"/>
          </a:p>
        </p:txBody>
      </p:sp>
      <p:sp>
        <p:nvSpPr>
          <p:cNvPr id="103469" name="Line 45"/>
          <p:cNvSpPr>
            <a:spLocks noChangeShapeType="1"/>
          </p:cNvSpPr>
          <p:nvPr/>
        </p:nvSpPr>
        <p:spPr bwMode="auto">
          <a:xfrm flipH="1">
            <a:off x="5181600" y="2681288"/>
            <a:ext cx="381000" cy="1524000"/>
          </a:xfrm>
          <a:prstGeom prst="line">
            <a:avLst/>
          </a:prstGeom>
          <a:noFill/>
          <a:ln w="9525">
            <a:solidFill>
              <a:schemeClr val="tx1"/>
            </a:solidFill>
            <a:prstDash val="dash"/>
            <a:round/>
            <a:headEnd/>
            <a:tailEnd/>
          </a:ln>
          <a:effectLst/>
        </p:spPr>
        <p:txBody>
          <a:bodyPr/>
          <a:lstStyle/>
          <a:p>
            <a:endParaRPr lang="en-US"/>
          </a:p>
        </p:txBody>
      </p:sp>
      <p:sp>
        <p:nvSpPr>
          <p:cNvPr id="103470" name="Line 46"/>
          <p:cNvSpPr>
            <a:spLocks noChangeShapeType="1"/>
          </p:cNvSpPr>
          <p:nvPr/>
        </p:nvSpPr>
        <p:spPr bwMode="auto">
          <a:xfrm flipH="1">
            <a:off x="3657600" y="5272088"/>
            <a:ext cx="381000" cy="381000"/>
          </a:xfrm>
          <a:prstGeom prst="line">
            <a:avLst/>
          </a:prstGeom>
          <a:noFill/>
          <a:ln w="9525">
            <a:solidFill>
              <a:schemeClr val="tx1"/>
            </a:solidFill>
            <a:prstDash val="dash"/>
            <a:round/>
            <a:headEnd/>
            <a:tailEnd/>
          </a:ln>
          <a:effectLst/>
        </p:spPr>
        <p:txBody>
          <a:bodyPr/>
          <a:lstStyle/>
          <a:p>
            <a:endParaRPr lang="en-US"/>
          </a:p>
        </p:txBody>
      </p:sp>
      <p:sp>
        <p:nvSpPr>
          <p:cNvPr id="103471" name="Line 47"/>
          <p:cNvSpPr>
            <a:spLocks noChangeShapeType="1"/>
          </p:cNvSpPr>
          <p:nvPr/>
        </p:nvSpPr>
        <p:spPr bwMode="auto">
          <a:xfrm>
            <a:off x="3657600" y="5653088"/>
            <a:ext cx="381000" cy="533400"/>
          </a:xfrm>
          <a:prstGeom prst="line">
            <a:avLst/>
          </a:prstGeom>
          <a:noFill/>
          <a:ln w="9525">
            <a:solidFill>
              <a:schemeClr val="tx1"/>
            </a:solidFill>
            <a:prstDash val="dash"/>
            <a:round/>
            <a:headEnd/>
            <a:tailEnd/>
          </a:ln>
          <a:effectLst/>
        </p:spPr>
        <p:txBody>
          <a:bodyPr/>
          <a:lstStyle/>
          <a:p>
            <a:endParaRPr lang="en-US"/>
          </a:p>
        </p:txBody>
      </p:sp>
      <p:sp>
        <p:nvSpPr>
          <p:cNvPr id="103472" name="Line 48"/>
          <p:cNvSpPr>
            <a:spLocks noChangeShapeType="1"/>
          </p:cNvSpPr>
          <p:nvPr/>
        </p:nvSpPr>
        <p:spPr bwMode="auto">
          <a:xfrm>
            <a:off x="5181600" y="5272088"/>
            <a:ext cx="457200" cy="381000"/>
          </a:xfrm>
          <a:prstGeom prst="line">
            <a:avLst/>
          </a:prstGeom>
          <a:noFill/>
          <a:ln w="9525">
            <a:solidFill>
              <a:schemeClr val="tx1"/>
            </a:solidFill>
            <a:prstDash val="dash"/>
            <a:round/>
            <a:headEnd/>
            <a:tailEnd/>
          </a:ln>
          <a:effectLst/>
        </p:spPr>
        <p:txBody>
          <a:bodyPr/>
          <a:lstStyle/>
          <a:p>
            <a:endParaRPr lang="en-US"/>
          </a:p>
        </p:txBody>
      </p:sp>
      <p:sp>
        <p:nvSpPr>
          <p:cNvPr id="103473" name="Line 49"/>
          <p:cNvSpPr>
            <a:spLocks noChangeShapeType="1"/>
          </p:cNvSpPr>
          <p:nvPr/>
        </p:nvSpPr>
        <p:spPr bwMode="auto">
          <a:xfrm flipH="1">
            <a:off x="5181600" y="5653088"/>
            <a:ext cx="457200" cy="533400"/>
          </a:xfrm>
          <a:prstGeom prst="line">
            <a:avLst/>
          </a:prstGeom>
          <a:noFill/>
          <a:ln w="9525">
            <a:solidFill>
              <a:schemeClr val="tx1"/>
            </a:solidFill>
            <a:prstDash val="dash"/>
            <a:round/>
            <a:headEnd/>
            <a:tailEnd/>
          </a:ln>
          <a:effectLst/>
        </p:spPr>
        <p:txBody>
          <a:bodyPr/>
          <a:lstStyle/>
          <a:p>
            <a:endParaRPr lang="en-US"/>
          </a:p>
        </p:txBody>
      </p:sp>
      <p:sp>
        <p:nvSpPr>
          <p:cNvPr id="103474" name="Text Box 50"/>
          <p:cNvSpPr txBox="1">
            <a:spLocks noChangeArrowheads="1"/>
          </p:cNvSpPr>
          <p:nvPr/>
        </p:nvSpPr>
        <p:spPr bwMode="auto">
          <a:xfrm>
            <a:off x="2012950" y="265113"/>
            <a:ext cx="5073650" cy="641350"/>
          </a:xfrm>
          <a:prstGeom prst="rect">
            <a:avLst/>
          </a:prstGeom>
          <a:noFill/>
          <a:ln w="9525">
            <a:noFill/>
            <a:miter lim="800000"/>
            <a:headEnd/>
            <a:tailEnd/>
          </a:ln>
          <a:effectLst/>
        </p:spPr>
        <p:txBody>
          <a:bodyPr wrap="none">
            <a:spAutoFit/>
          </a:bodyPr>
          <a:lstStyle/>
          <a:p>
            <a:pPr algn="ctr"/>
            <a:r>
              <a:rPr lang="en-US"/>
              <a:t>Energy-level diagram for molecular orbitals </a:t>
            </a:r>
          </a:p>
          <a:p>
            <a:pPr algn="ctr"/>
            <a:r>
              <a:rPr lang="en-US"/>
              <a:t>of second-row homonuclear diatomic molecules.</a:t>
            </a:r>
          </a:p>
        </p:txBody>
      </p:sp>
      <p:sp>
        <p:nvSpPr>
          <p:cNvPr id="103475" name="Rectangle 51"/>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337</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fig_9_8_1"/>
          <p:cNvPicPr>
            <a:picLocks noChangeAspect="1" noChangeArrowheads="1"/>
          </p:cNvPicPr>
          <p:nvPr/>
        </p:nvPicPr>
        <p:blipFill>
          <a:blip r:embed="rId3" cstate="print"/>
          <a:srcRect/>
          <a:stretch>
            <a:fillRect/>
          </a:stretch>
        </p:blipFill>
        <p:spPr bwMode="auto">
          <a:xfrm>
            <a:off x="457200" y="381000"/>
            <a:ext cx="4622800" cy="5867400"/>
          </a:xfrm>
          <a:prstGeom prst="rect">
            <a:avLst/>
          </a:prstGeom>
          <a:noFill/>
        </p:spPr>
      </p:pic>
      <p:sp>
        <p:nvSpPr>
          <p:cNvPr id="104451" name="Rectangle 3"/>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338</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3886200" y="4648200"/>
            <a:ext cx="381000" cy="381000"/>
          </a:xfrm>
          <a:prstGeom prst="rect">
            <a:avLst/>
          </a:prstGeom>
          <a:solidFill>
            <a:srgbClr val="FF9953"/>
          </a:solidFill>
          <a:ln w="9525">
            <a:solidFill>
              <a:schemeClr val="tx1"/>
            </a:solidFill>
            <a:miter lim="800000"/>
            <a:headEnd/>
            <a:tailEnd/>
          </a:ln>
          <a:effectLst/>
        </p:spPr>
        <p:txBody>
          <a:bodyPr wrap="none" anchor="ctr"/>
          <a:lstStyle/>
          <a:p>
            <a:endParaRPr lang="en-US"/>
          </a:p>
        </p:txBody>
      </p:sp>
      <p:sp>
        <p:nvSpPr>
          <p:cNvPr id="105475" name="Rectangle 3"/>
          <p:cNvSpPr>
            <a:spLocks noChangeArrowheads="1"/>
          </p:cNvSpPr>
          <p:nvPr/>
        </p:nvSpPr>
        <p:spPr bwMode="auto">
          <a:xfrm>
            <a:off x="3886200" y="3657600"/>
            <a:ext cx="381000" cy="381000"/>
          </a:xfrm>
          <a:prstGeom prst="rect">
            <a:avLst/>
          </a:prstGeom>
          <a:solidFill>
            <a:srgbClr val="FF9953"/>
          </a:solidFill>
          <a:ln w="9525">
            <a:solidFill>
              <a:schemeClr val="tx1"/>
            </a:solidFill>
            <a:miter lim="800000"/>
            <a:headEnd/>
            <a:tailEnd/>
          </a:ln>
          <a:effectLst/>
        </p:spPr>
        <p:txBody>
          <a:bodyPr wrap="none" anchor="ctr"/>
          <a:lstStyle/>
          <a:p>
            <a:endParaRPr lang="en-US"/>
          </a:p>
        </p:txBody>
      </p:sp>
      <p:sp>
        <p:nvSpPr>
          <p:cNvPr id="105476" name="Text Box 4"/>
          <p:cNvSpPr txBox="1">
            <a:spLocks noChangeArrowheads="1"/>
          </p:cNvSpPr>
          <p:nvPr/>
        </p:nvSpPr>
        <p:spPr bwMode="auto">
          <a:xfrm>
            <a:off x="3276600" y="4648200"/>
            <a:ext cx="563563" cy="366713"/>
          </a:xfrm>
          <a:prstGeom prst="rect">
            <a:avLst/>
          </a:prstGeom>
          <a:noFill/>
          <a:ln w="9525">
            <a:noFill/>
            <a:miter lim="800000"/>
            <a:headEnd/>
            <a:tailEnd/>
          </a:ln>
          <a:effectLst/>
        </p:spPr>
        <p:txBody>
          <a:bodyPr wrap="none">
            <a:spAutoFit/>
          </a:bodyPr>
          <a:lstStyle/>
          <a:p>
            <a:r>
              <a:rPr lang="en-US">
                <a:latin typeface="Symbol" pitchFamily="18" charset="2"/>
              </a:rPr>
              <a:t>s</a:t>
            </a:r>
            <a:r>
              <a:rPr lang="en-US"/>
              <a:t>2s</a:t>
            </a:r>
          </a:p>
        </p:txBody>
      </p:sp>
      <p:sp>
        <p:nvSpPr>
          <p:cNvPr id="105477" name="Text Box 5"/>
          <p:cNvSpPr txBox="1">
            <a:spLocks noChangeArrowheads="1"/>
          </p:cNvSpPr>
          <p:nvPr/>
        </p:nvSpPr>
        <p:spPr bwMode="auto">
          <a:xfrm>
            <a:off x="3200400" y="3657600"/>
            <a:ext cx="639763" cy="366713"/>
          </a:xfrm>
          <a:prstGeom prst="rect">
            <a:avLst/>
          </a:prstGeom>
          <a:noFill/>
          <a:ln w="9525">
            <a:noFill/>
            <a:miter lim="800000"/>
            <a:headEnd/>
            <a:tailEnd/>
          </a:ln>
          <a:effectLst/>
        </p:spPr>
        <p:txBody>
          <a:bodyPr wrap="none">
            <a:spAutoFit/>
          </a:bodyPr>
          <a:lstStyle/>
          <a:p>
            <a:r>
              <a:rPr lang="en-US">
                <a:latin typeface="Symbol" pitchFamily="18" charset="2"/>
              </a:rPr>
              <a:t>s</a:t>
            </a:r>
            <a:r>
              <a:rPr lang="en-US" baseline="30000">
                <a:latin typeface="Symbol" pitchFamily="18" charset="2"/>
              </a:rPr>
              <a:t>*</a:t>
            </a:r>
            <a:r>
              <a:rPr lang="en-US"/>
              <a:t>2s</a:t>
            </a:r>
          </a:p>
        </p:txBody>
      </p:sp>
      <p:sp>
        <p:nvSpPr>
          <p:cNvPr id="105478" name="Text Box 6"/>
          <p:cNvSpPr txBox="1">
            <a:spLocks noChangeArrowheads="1"/>
          </p:cNvSpPr>
          <p:nvPr/>
        </p:nvSpPr>
        <p:spPr bwMode="auto">
          <a:xfrm>
            <a:off x="3276600" y="2590800"/>
            <a:ext cx="576263" cy="366713"/>
          </a:xfrm>
          <a:prstGeom prst="rect">
            <a:avLst/>
          </a:prstGeom>
          <a:noFill/>
          <a:ln w="9525">
            <a:noFill/>
            <a:miter lim="800000"/>
            <a:headEnd/>
            <a:tailEnd/>
          </a:ln>
          <a:effectLst/>
        </p:spPr>
        <p:txBody>
          <a:bodyPr wrap="none">
            <a:spAutoFit/>
          </a:bodyPr>
          <a:lstStyle/>
          <a:p>
            <a:r>
              <a:rPr lang="en-US">
                <a:latin typeface="Symbol" pitchFamily="18" charset="2"/>
              </a:rPr>
              <a:t>s</a:t>
            </a:r>
            <a:r>
              <a:rPr lang="en-US"/>
              <a:t>2p</a:t>
            </a:r>
          </a:p>
        </p:txBody>
      </p:sp>
      <p:sp>
        <p:nvSpPr>
          <p:cNvPr id="105479" name="Rectangle 7"/>
          <p:cNvSpPr>
            <a:spLocks noChangeArrowheads="1"/>
          </p:cNvSpPr>
          <p:nvPr/>
        </p:nvSpPr>
        <p:spPr bwMode="auto">
          <a:xfrm>
            <a:off x="3886200" y="2605088"/>
            <a:ext cx="381000" cy="381000"/>
          </a:xfrm>
          <a:prstGeom prst="rect">
            <a:avLst/>
          </a:prstGeom>
          <a:solidFill>
            <a:srgbClr val="6FCF6F"/>
          </a:solidFill>
          <a:ln w="9525">
            <a:solidFill>
              <a:schemeClr val="tx1"/>
            </a:solidFill>
            <a:miter lim="800000"/>
            <a:headEnd/>
            <a:tailEnd/>
          </a:ln>
          <a:effectLst/>
        </p:spPr>
        <p:txBody>
          <a:bodyPr wrap="none" anchor="ctr"/>
          <a:lstStyle/>
          <a:p>
            <a:endParaRPr lang="en-US"/>
          </a:p>
        </p:txBody>
      </p:sp>
      <p:sp>
        <p:nvSpPr>
          <p:cNvPr id="105480" name="Rectangle 8"/>
          <p:cNvSpPr>
            <a:spLocks noChangeArrowheads="1"/>
          </p:cNvSpPr>
          <p:nvPr/>
        </p:nvSpPr>
        <p:spPr bwMode="auto">
          <a:xfrm>
            <a:off x="3733800" y="1828800"/>
            <a:ext cx="381000" cy="381000"/>
          </a:xfrm>
          <a:prstGeom prst="rect">
            <a:avLst/>
          </a:prstGeom>
          <a:solidFill>
            <a:srgbClr val="6FCF6F"/>
          </a:solidFill>
          <a:ln w="9525">
            <a:solidFill>
              <a:schemeClr val="tx1"/>
            </a:solidFill>
            <a:miter lim="800000"/>
            <a:headEnd/>
            <a:tailEnd/>
          </a:ln>
          <a:effectLst/>
        </p:spPr>
        <p:txBody>
          <a:bodyPr wrap="none" anchor="ctr"/>
          <a:lstStyle/>
          <a:p>
            <a:endParaRPr lang="en-US"/>
          </a:p>
        </p:txBody>
      </p:sp>
      <p:sp>
        <p:nvSpPr>
          <p:cNvPr id="105481" name="Rectangle 9"/>
          <p:cNvSpPr>
            <a:spLocks noChangeArrowheads="1"/>
          </p:cNvSpPr>
          <p:nvPr/>
        </p:nvSpPr>
        <p:spPr bwMode="auto">
          <a:xfrm>
            <a:off x="4114800" y="1828800"/>
            <a:ext cx="381000" cy="381000"/>
          </a:xfrm>
          <a:prstGeom prst="rect">
            <a:avLst/>
          </a:prstGeom>
          <a:solidFill>
            <a:srgbClr val="6FCF6F"/>
          </a:solidFill>
          <a:ln w="9525">
            <a:solidFill>
              <a:schemeClr val="tx1"/>
            </a:solidFill>
            <a:miter lim="800000"/>
            <a:headEnd/>
            <a:tailEnd/>
          </a:ln>
          <a:effectLst/>
        </p:spPr>
        <p:txBody>
          <a:bodyPr wrap="none" anchor="ctr"/>
          <a:lstStyle/>
          <a:p>
            <a:endParaRPr lang="en-US"/>
          </a:p>
        </p:txBody>
      </p:sp>
      <p:sp>
        <p:nvSpPr>
          <p:cNvPr id="105482" name="Rectangle 10"/>
          <p:cNvSpPr>
            <a:spLocks noChangeArrowheads="1"/>
          </p:cNvSpPr>
          <p:nvPr/>
        </p:nvSpPr>
        <p:spPr bwMode="auto">
          <a:xfrm>
            <a:off x="6629400" y="1828800"/>
            <a:ext cx="381000" cy="381000"/>
          </a:xfrm>
          <a:prstGeom prst="rect">
            <a:avLst/>
          </a:prstGeom>
          <a:solidFill>
            <a:srgbClr val="6FCF6F"/>
          </a:solidFill>
          <a:ln w="9525">
            <a:solidFill>
              <a:schemeClr val="tx1"/>
            </a:solidFill>
            <a:miter lim="800000"/>
            <a:headEnd/>
            <a:tailEnd/>
          </a:ln>
          <a:effectLst/>
        </p:spPr>
        <p:txBody>
          <a:bodyPr wrap="none" anchor="ctr"/>
          <a:lstStyle/>
          <a:p>
            <a:endParaRPr lang="en-US"/>
          </a:p>
        </p:txBody>
      </p:sp>
      <p:sp>
        <p:nvSpPr>
          <p:cNvPr id="105483" name="Rectangle 11"/>
          <p:cNvSpPr>
            <a:spLocks noChangeArrowheads="1"/>
          </p:cNvSpPr>
          <p:nvPr/>
        </p:nvSpPr>
        <p:spPr bwMode="auto">
          <a:xfrm>
            <a:off x="7010400" y="1828800"/>
            <a:ext cx="381000" cy="381000"/>
          </a:xfrm>
          <a:prstGeom prst="rect">
            <a:avLst/>
          </a:prstGeom>
          <a:solidFill>
            <a:srgbClr val="6FCF6F"/>
          </a:solidFill>
          <a:ln w="9525">
            <a:solidFill>
              <a:schemeClr val="tx1"/>
            </a:solidFill>
            <a:miter lim="800000"/>
            <a:headEnd/>
            <a:tailEnd/>
          </a:ln>
          <a:effectLst/>
        </p:spPr>
        <p:txBody>
          <a:bodyPr wrap="none" anchor="ctr"/>
          <a:lstStyle/>
          <a:p>
            <a:endParaRPr lang="en-US"/>
          </a:p>
        </p:txBody>
      </p:sp>
      <p:sp>
        <p:nvSpPr>
          <p:cNvPr id="105484" name="Freeform 12"/>
          <p:cNvSpPr>
            <a:spLocks/>
          </p:cNvSpPr>
          <p:nvPr/>
        </p:nvSpPr>
        <p:spPr bwMode="auto">
          <a:xfrm>
            <a:off x="3214688" y="2017713"/>
            <a:ext cx="4557712" cy="6350"/>
          </a:xfrm>
          <a:custGeom>
            <a:avLst/>
            <a:gdLst/>
            <a:ahLst/>
            <a:cxnLst>
              <a:cxn ang="0">
                <a:pos x="0" y="4"/>
              </a:cxn>
              <a:cxn ang="0">
                <a:pos x="2871" y="0"/>
              </a:cxn>
            </a:cxnLst>
            <a:rect l="0" t="0" r="r" b="b"/>
            <a:pathLst>
              <a:path w="2871" h="4">
                <a:moveTo>
                  <a:pt x="0" y="4"/>
                </a:moveTo>
                <a:lnTo>
                  <a:pt x="2871" y="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105485" name="Rectangle 13"/>
          <p:cNvSpPr>
            <a:spLocks noChangeArrowheads="1"/>
          </p:cNvSpPr>
          <p:nvPr/>
        </p:nvSpPr>
        <p:spPr bwMode="auto">
          <a:xfrm>
            <a:off x="6858000" y="1066800"/>
            <a:ext cx="381000" cy="381000"/>
          </a:xfrm>
          <a:prstGeom prst="rect">
            <a:avLst/>
          </a:prstGeom>
          <a:solidFill>
            <a:srgbClr val="6FCF6F"/>
          </a:solidFill>
          <a:ln w="9525">
            <a:solidFill>
              <a:schemeClr val="tx1"/>
            </a:solidFill>
            <a:miter lim="800000"/>
            <a:headEnd/>
            <a:tailEnd/>
          </a:ln>
          <a:effectLst/>
        </p:spPr>
        <p:txBody>
          <a:bodyPr wrap="none" anchor="ctr"/>
          <a:lstStyle/>
          <a:p>
            <a:endParaRPr lang="en-US"/>
          </a:p>
        </p:txBody>
      </p:sp>
      <p:sp>
        <p:nvSpPr>
          <p:cNvPr id="105486" name="Line 14"/>
          <p:cNvSpPr>
            <a:spLocks noChangeShapeType="1"/>
          </p:cNvSpPr>
          <p:nvPr/>
        </p:nvSpPr>
        <p:spPr bwMode="auto">
          <a:xfrm flipV="1">
            <a:off x="4343400" y="1295400"/>
            <a:ext cx="2438400" cy="1447800"/>
          </a:xfrm>
          <a:prstGeom prst="line">
            <a:avLst/>
          </a:prstGeom>
          <a:noFill/>
          <a:ln w="9525">
            <a:solidFill>
              <a:schemeClr val="tx1"/>
            </a:solidFill>
            <a:prstDash val="dash"/>
            <a:round/>
            <a:headEnd/>
            <a:tailEnd type="triangle" w="med" len="med"/>
          </a:ln>
          <a:effectLst/>
        </p:spPr>
        <p:txBody>
          <a:bodyPr/>
          <a:lstStyle/>
          <a:p>
            <a:endParaRPr lang="en-US"/>
          </a:p>
        </p:txBody>
      </p:sp>
      <p:grpSp>
        <p:nvGrpSpPr>
          <p:cNvPr id="105487" name="Group 15"/>
          <p:cNvGrpSpPr>
            <a:grpSpLocks/>
          </p:cNvGrpSpPr>
          <p:nvPr/>
        </p:nvGrpSpPr>
        <p:grpSpPr bwMode="auto">
          <a:xfrm>
            <a:off x="533400" y="1690688"/>
            <a:ext cx="1974850" cy="671512"/>
            <a:chOff x="336" y="1065"/>
            <a:chExt cx="1244" cy="423"/>
          </a:xfrm>
        </p:grpSpPr>
        <p:sp>
          <p:nvSpPr>
            <p:cNvPr id="105488" name="Text Box 16"/>
            <p:cNvSpPr txBox="1">
              <a:spLocks noChangeArrowheads="1"/>
            </p:cNvSpPr>
            <p:nvPr/>
          </p:nvSpPr>
          <p:spPr bwMode="auto">
            <a:xfrm>
              <a:off x="1085" y="1065"/>
              <a:ext cx="355" cy="231"/>
            </a:xfrm>
            <a:prstGeom prst="rect">
              <a:avLst/>
            </a:prstGeom>
            <a:noFill/>
            <a:ln w="9525">
              <a:noFill/>
              <a:miter lim="800000"/>
              <a:headEnd/>
              <a:tailEnd/>
            </a:ln>
            <a:effectLst/>
          </p:spPr>
          <p:txBody>
            <a:bodyPr wrap="none">
              <a:spAutoFit/>
            </a:bodyPr>
            <a:lstStyle/>
            <a:p>
              <a:r>
                <a:rPr lang="en-US">
                  <a:latin typeface="Symbol" pitchFamily="18" charset="2"/>
                </a:rPr>
                <a:t>p</a:t>
              </a:r>
              <a:r>
                <a:rPr lang="en-US"/>
                <a:t>2p</a:t>
              </a:r>
            </a:p>
          </p:txBody>
        </p:sp>
        <p:sp>
          <p:nvSpPr>
            <p:cNvPr id="105489" name="Text Box 17"/>
            <p:cNvSpPr txBox="1">
              <a:spLocks noChangeArrowheads="1"/>
            </p:cNvSpPr>
            <p:nvPr/>
          </p:nvSpPr>
          <p:spPr bwMode="auto">
            <a:xfrm>
              <a:off x="336" y="1084"/>
              <a:ext cx="1244" cy="404"/>
            </a:xfrm>
            <a:prstGeom prst="rect">
              <a:avLst/>
            </a:prstGeom>
            <a:noFill/>
            <a:ln w="9525">
              <a:noFill/>
              <a:miter lim="800000"/>
              <a:headEnd/>
              <a:tailEnd/>
            </a:ln>
            <a:effectLst/>
          </p:spPr>
          <p:txBody>
            <a:bodyPr wrap="none">
              <a:spAutoFit/>
            </a:bodyPr>
            <a:lstStyle/>
            <a:p>
              <a:r>
                <a:rPr lang="en-US"/>
                <a:t>Energy of </a:t>
              </a:r>
            </a:p>
            <a:p>
              <a:r>
                <a:rPr lang="en-US"/>
                <a:t>molecular orbitals</a:t>
              </a:r>
            </a:p>
          </p:txBody>
        </p:sp>
      </p:grpSp>
      <p:sp>
        <p:nvSpPr>
          <p:cNvPr id="105490" name="Freeform 18"/>
          <p:cNvSpPr>
            <a:spLocks/>
          </p:cNvSpPr>
          <p:nvPr/>
        </p:nvSpPr>
        <p:spPr bwMode="auto">
          <a:xfrm>
            <a:off x="2514600" y="2019300"/>
            <a:ext cx="476250" cy="1588"/>
          </a:xfrm>
          <a:custGeom>
            <a:avLst/>
            <a:gdLst/>
            <a:ahLst/>
            <a:cxnLst>
              <a:cxn ang="0">
                <a:pos x="0" y="0"/>
              </a:cxn>
              <a:cxn ang="0">
                <a:pos x="300" y="0"/>
              </a:cxn>
            </a:cxnLst>
            <a:rect l="0" t="0" r="r" b="b"/>
            <a:pathLst>
              <a:path w="300" h="1">
                <a:moveTo>
                  <a:pt x="0" y="0"/>
                </a:moveTo>
                <a:lnTo>
                  <a:pt x="300" y="0"/>
                </a:lnTo>
              </a:path>
            </a:pathLst>
          </a:custGeom>
          <a:noFill/>
          <a:ln w="9525">
            <a:solidFill>
              <a:schemeClr val="tx1"/>
            </a:solidFill>
            <a:round/>
            <a:headEnd type="none" w="med" len="med"/>
            <a:tailEnd type="triangle" w="med" len="med"/>
          </a:ln>
          <a:effectLst/>
        </p:spPr>
        <p:txBody>
          <a:bodyPr/>
          <a:lstStyle/>
          <a:p>
            <a:endParaRPr lang="en-US"/>
          </a:p>
        </p:txBody>
      </p:sp>
      <p:sp>
        <p:nvSpPr>
          <p:cNvPr id="105491" name="Freeform 19"/>
          <p:cNvSpPr>
            <a:spLocks/>
          </p:cNvSpPr>
          <p:nvPr/>
        </p:nvSpPr>
        <p:spPr bwMode="auto">
          <a:xfrm>
            <a:off x="4371975" y="3810000"/>
            <a:ext cx="2409825" cy="1588"/>
          </a:xfrm>
          <a:custGeom>
            <a:avLst/>
            <a:gdLst/>
            <a:ahLst/>
            <a:cxnLst>
              <a:cxn ang="0">
                <a:pos x="0" y="0"/>
              </a:cxn>
              <a:cxn ang="0">
                <a:pos x="1518" y="1"/>
              </a:cxn>
            </a:cxnLst>
            <a:rect l="0" t="0" r="r" b="b"/>
            <a:pathLst>
              <a:path w="1518" h="1">
                <a:moveTo>
                  <a:pt x="0" y="0"/>
                </a:moveTo>
                <a:lnTo>
                  <a:pt x="1518" y="1"/>
                </a:lnTo>
              </a:path>
            </a:pathLst>
          </a:custGeom>
          <a:noFill/>
          <a:ln w="9525" cap="flat">
            <a:solidFill>
              <a:schemeClr val="tx1"/>
            </a:solidFill>
            <a:prstDash val="dash"/>
            <a:round/>
            <a:headEnd type="none" w="med" len="med"/>
            <a:tailEnd type="triangle" w="med" len="med"/>
          </a:ln>
          <a:effectLst/>
        </p:spPr>
        <p:txBody>
          <a:bodyPr/>
          <a:lstStyle/>
          <a:p>
            <a:endParaRPr lang="en-US"/>
          </a:p>
        </p:txBody>
      </p:sp>
      <p:sp>
        <p:nvSpPr>
          <p:cNvPr id="105492" name="Rectangle 20"/>
          <p:cNvSpPr>
            <a:spLocks noChangeArrowheads="1"/>
          </p:cNvSpPr>
          <p:nvPr/>
        </p:nvSpPr>
        <p:spPr bwMode="auto">
          <a:xfrm>
            <a:off x="6858000" y="3657600"/>
            <a:ext cx="381000" cy="381000"/>
          </a:xfrm>
          <a:prstGeom prst="rect">
            <a:avLst/>
          </a:prstGeom>
          <a:solidFill>
            <a:srgbClr val="FF9953"/>
          </a:solidFill>
          <a:ln w="9525">
            <a:solidFill>
              <a:schemeClr val="tx1"/>
            </a:solidFill>
            <a:miter lim="800000"/>
            <a:headEnd/>
            <a:tailEnd/>
          </a:ln>
          <a:effectLst/>
        </p:spPr>
        <p:txBody>
          <a:bodyPr wrap="none" anchor="ctr"/>
          <a:lstStyle/>
          <a:p>
            <a:endParaRPr lang="en-US"/>
          </a:p>
        </p:txBody>
      </p:sp>
      <p:sp>
        <p:nvSpPr>
          <p:cNvPr id="105493" name="Rectangle 21"/>
          <p:cNvSpPr>
            <a:spLocks noChangeArrowheads="1"/>
          </p:cNvSpPr>
          <p:nvPr/>
        </p:nvSpPr>
        <p:spPr bwMode="auto">
          <a:xfrm>
            <a:off x="6858000" y="5486400"/>
            <a:ext cx="381000" cy="381000"/>
          </a:xfrm>
          <a:prstGeom prst="rect">
            <a:avLst/>
          </a:prstGeom>
          <a:solidFill>
            <a:srgbClr val="FF9953"/>
          </a:solidFill>
          <a:ln w="9525">
            <a:solidFill>
              <a:schemeClr val="tx1"/>
            </a:solidFill>
            <a:miter lim="800000"/>
            <a:headEnd/>
            <a:tailEnd/>
          </a:ln>
          <a:effectLst/>
        </p:spPr>
        <p:txBody>
          <a:bodyPr wrap="none" anchor="ctr"/>
          <a:lstStyle/>
          <a:p>
            <a:endParaRPr lang="en-US"/>
          </a:p>
        </p:txBody>
      </p:sp>
      <p:sp>
        <p:nvSpPr>
          <p:cNvPr id="105494" name="Freeform 22"/>
          <p:cNvSpPr>
            <a:spLocks/>
          </p:cNvSpPr>
          <p:nvPr/>
        </p:nvSpPr>
        <p:spPr bwMode="auto">
          <a:xfrm>
            <a:off x="4362450" y="4829175"/>
            <a:ext cx="2419350" cy="809625"/>
          </a:xfrm>
          <a:custGeom>
            <a:avLst/>
            <a:gdLst/>
            <a:ahLst/>
            <a:cxnLst>
              <a:cxn ang="0">
                <a:pos x="0" y="0"/>
              </a:cxn>
              <a:cxn ang="0">
                <a:pos x="1524" y="510"/>
              </a:cxn>
            </a:cxnLst>
            <a:rect l="0" t="0" r="r" b="b"/>
            <a:pathLst>
              <a:path w="1524" h="510">
                <a:moveTo>
                  <a:pt x="0" y="0"/>
                </a:moveTo>
                <a:lnTo>
                  <a:pt x="1524" y="510"/>
                </a:lnTo>
              </a:path>
            </a:pathLst>
          </a:custGeom>
          <a:noFill/>
          <a:ln w="9525" cap="flat">
            <a:solidFill>
              <a:schemeClr val="tx1"/>
            </a:solidFill>
            <a:prstDash val="dash"/>
            <a:round/>
            <a:headEnd type="none" w="med" len="med"/>
            <a:tailEnd type="triangle" w="med" len="med"/>
          </a:ln>
          <a:effectLst/>
        </p:spPr>
        <p:txBody>
          <a:bodyPr/>
          <a:lstStyle/>
          <a:p>
            <a:endParaRPr lang="en-US"/>
          </a:p>
        </p:txBody>
      </p:sp>
      <p:sp>
        <p:nvSpPr>
          <p:cNvPr id="105495" name="Text Box 23"/>
          <p:cNvSpPr txBox="1">
            <a:spLocks noChangeArrowheads="1"/>
          </p:cNvSpPr>
          <p:nvPr/>
        </p:nvSpPr>
        <p:spPr bwMode="auto">
          <a:xfrm>
            <a:off x="3260725" y="6186488"/>
            <a:ext cx="1300163" cy="366712"/>
          </a:xfrm>
          <a:prstGeom prst="rect">
            <a:avLst/>
          </a:prstGeom>
          <a:noFill/>
          <a:ln w="9525">
            <a:noFill/>
            <a:miter lim="800000"/>
            <a:headEnd/>
            <a:tailEnd/>
          </a:ln>
          <a:effectLst/>
        </p:spPr>
        <p:txBody>
          <a:bodyPr wrap="none">
            <a:spAutoFit/>
          </a:bodyPr>
          <a:lstStyle/>
          <a:p>
            <a:r>
              <a:rPr lang="en-US"/>
              <a:t>O</a:t>
            </a:r>
            <a:r>
              <a:rPr lang="en-US" baseline="-25000"/>
              <a:t>2</a:t>
            </a:r>
            <a:r>
              <a:rPr lang="en-US"/>
              <a:t>, F</a:t>
            </a:r>
            <a:r>
              <a:rPr lang="en-US" baseline="-25000"/>
              <a:t>2</a:t>
            </a:r>
            <a:r>
              <a:rPr lang="en-US"/>
              <a:t>, Ne</a:t>
            </a:r>
            <a:r>
              <a:rPr lang="en-US" baseline="-25000"/>
              <a:t>2</a:t>
            </a:r>
          </a:p>
        </p:txBody>
      </p:sp>
      <p:sp>
        <p:nvSpPr>
          <p:cNvPr id="105496" name="Text Box 24"/>
          <p:cNvSpPr txBox="1">
            <a:spLocks noChangeArrowheads="1"/>
          </p:cNvSpPr>
          <p:nvPr/>
        </p:nvSpPr>
        <p:spPr bwMode="auto">
          <a:xfrm>
            <a:off x="6523038" y="6186488"/>
            <a:ext cx="1173162" cy="366712"/>
          </a:xfrm>
          <a:prstGeom prst="rect">
            <a:avLst/>
          </a:prstGeom>
          <a:noFill/>
          <a:ln w="9525">
            <a:noFill/>
            <a:miter lim="800000"/>
            <a:headEnd/>
            <a:tailEnd/>
          </a:ln>
          <a:effectLst/>
        </p:spPr>
        <p:txBody>
          <a:bodyPr wrap="none">
            <a:spAutoFit/>
          </a:bodyPr>
          <a:lstStyle/>
          <a:p>
            <a:r>
              <a:rPr lang="en-US"/>
              <a:t>B</a:t>
            </a:r>
            <a:r>
              <a:rPr lang="en-US" baseline="-25000"/>
              <a:t>2</a:t>
            </a:r>
            <a:r>
              <a:rPr lang="en-US"/>
              <a:t>, C</a:t>
            </a:r>
            <a:r>
              <a:rPr lang="en-US" baseline="-25000"/>
              <a:t>2</a:t>
            </a:r>
            <a:r>
              <a:rPr lang="en-US"/>
              <a:t>, N</a:t>
            </a:r>
            <a:r>
              <a:rPr lang="en-US" baseline="-25000"/>
              <a:t>2</a:t>
            </a:r>
          </a:p>
        </p:txBody>
      </p:sp>
      <p:sp>
        <p:nvSpPr>
          <p:cNvPr id="105497" name="Line 25"/>
          <p:cNvSpPr>
            <a:spLocks noChangeShapeType="1"/>
          </p:cNvSpPr>
          <p:nvPr/>
        </p:nvSpPr>
        <p:spPr bwMode="auto">
          <a:xfrm>
            <a:off x="2667000" y="685800"/>
            <a:ext cx="4572000" cy="0"/>
          </a:xfrm>
          <a:prstGeom prst="line">
            <a:avLst/>
          </a:prstGeom>
          <a:noFill/>
          <a:ln w="9525">
            <a:solidFill>
              <a:schemeClr val="tx1"/>
            </a:solidFill>
            <a:round/>
            <a:headEnd/>
            <a:tailEnd type="triangle" w="med" len="med"/>
          </a:ln>
          <a:effectLst/>
        </p:spPr>
        <p:txBody>
          <a:bodyPr/>
          <a:lstStyle/>
          <a:p>
            <a:endParaRPr lang="en-US"/>
          </a:p>
        </p:txBody>
      </p:sp>
      <p:sp>
        <p:nvSpPr>
          <p:cNvPr id="105498" name="Text Box 26"/>
          <p:cNvSpPr txBox="1">
            <a:spLocks noChangeArrowheads="1"/>
          </p:cNvSpPr>
          <p:nvPr/>
        </p:nvSpPr>
        <p:spPr bwMode="auto">
          <a:xfrm>
            <a:off x="3232150" y="319088"/>
            <a:ext cx="3168650" cy="366712"/>
          </a:xfrm>
          <a:prstGeom prst="rect">
            <a:avLst/>
          </a:prstGeom>
          <a:noFill/>
          <a:ln w="9525">
            <a:noFill/>
            <a:miter lim="800000"/>
            <a:headEnd/>
            <a:tailEnd/>
          </a:ln>
          <a:effectLst/>
        </p:spPr>
        <p:txBody>
          <a:bodyPr wrap="none">
            <a:spAutoFit/>
          </a:bodyPr>
          <a:lstStyle/>
          <a:p>
            <a:r>
              <a:rPr lang="en-US"/>
              <a:t>Increasing </a:t>
            </a:r>
            <a:r>
              <a:rPr lang="en-US" i="1"/>
              <a:t>2s – 2p</a:t>
            </a:r>
            <a:r>
              <a:rPr lang="en-US"/>
              <a:t> interaction</a:t>
            </a:r>
          </a:p>
        </p:txBody>
      </p:sp>
      <p:sp>
        <p:nvSpPr>
          <p:cNvPr id="105499" name="Rectangle 27"/>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338</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1006475" y="14478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499" name="Rectangle 3"/>
          <p:cNvSpPr>
            <a:spLocks noChangeArrowheads="1"/>
          </p:cNvSpPr>
          <p:nvPr/>
        </p:nvSpPr>
        <p:spPr bwMode="auto">
          <a:xfrm>
            <a:off x="854075" y="19812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00" name="Rectangle 4"/>
          <p:cNvSpPr>
            <a:spLocks noChangeArrowheads="1"/>
          </p:cNvSpPr>
          <p:nvPr/>
        </p:nvSpPr>
        <p:spPr bwMode="auto">
          <a:xfrm>
            <a:off x="1235075" y="19812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01" name="Rectangle 5"/>
          <p:cNvSpPr>
            <a:spLocks noChangeArrowheads="1"/>
          </p:cNvSpPr>
          <p:nvPr/>
        </p:nvSpPr>
        <p:spPr bwMode="auto">
          <a:xfrm>
            <a:off x="1006475" y="25146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02" name="Rectangle 6"/>
          <p:cNvSpPr>
            <a:spLocks noChangeArrowheads="1"/>
          </p:cNvSpPr>
          <p:nvPr/>
        </p:nvSpPr>
        <p:spPr bwMode="auto">
          <a:xfrm>
            <a:off x="854075" y="30480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03" name="Rectangle 7"/>
          <p:cNvSpPr>
            <a:spLocks noChangeArrowheads="1"/>
          </p:cNvSpPr>
          <p:nvPr/>
        </p:nvSpPr>
        <p:spPr bwMode="auto">
          <a:xfrm>
            <a:off x="1235075" y="30480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04" name="Rectangle 8"/>
          <p:cNvSpPr>
            <a:spLocks noChangeArrowheads="1"/>
          </p:cNvSpPr>
          <p:nvPr/>
        </p:nvSpPr>
        <p:spPr bwMode="auto">
          <a:xfrm>
            <a:off x="1006475" y="3581400"/>
            <a:ext cx="381000" cy="381000"/>
          </a:xfrm>
          <a:prstGeom prst="rect">
            <a:avLst/>
          </a:prstGeom>
          <a:noFill/>
          <a:ln w="9525">
            <a:solidFill>
              <a:srgbClr val="FF0000"/>
            </a:solidFill>
            <a:miter lim="800000"/>
            <a:headEnd/>
            <a:tailEnd/>
          </a:ln>
          <a:effectLst/>
        </p:spPr>
        <p:txBody>
          <a:bodyPr wrap="none" anchor="ctr"/>
          <a:lstStyle/>
          <a:p>
            <a:endParaRPr lang="en-US"/>
          </a:p>
        </p:txBody>
      </p:sp>
      <p:sp>
        <p:nvSpPr>
          <p:cNvPr id="106505" name="Rectangle 9"/>
          <p:cNvSpPr>
            <a:spLocks noChangeArrowheads="1"/>
          </p:cNvSpPr>
          <p:nvPr/>
        </p:nvSpPr>
        <p:spPr bwMode="auto">
          <a:xfrm>
            <a:off x="1006475" y="4114800"/>
            <a:ext cx="381000" cy="381000"/>
          </a:xfrm>
          <a:prstGeom prst="rect">
            <a:avLst/>
          </a:prstGeom>
          <a:noFill/>
          <a:ln w="9525">
            <a:solidFill>
              <a:srgbClr val="FF0000"/>
            </a:solidFill>
            <a:miter lim="800000"/>
            <a:headEnd/>
            <a:tailEnd/>
          </a:ln>
          <a:effectLst/>
        </p:spPr>
        <p:txBody>
          <a:bodyPr wrap="none" anchor="ctr"/>
          <a:lstStyle/>
          <a:p>
            <a:endParaRPr lang="en-US"/>
          </a:p>
        </p:txBody>
      </p:sp>
      <p:sp>
        <p:nvSpPr>
          <p:cNvPr id="106506" name="Rectangle 10"/>
          <p:cNvSpPr>
            <a:spLocks noChangeArrowheads="1"/>
          </p:cNvSpPr>
          <p:nvPr/>
        </p:nvSpPr>
        <p:spPr bwMode="auto">
          <a:xfrm>
            <a:off x="2301875" y="14478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07" name="Rectangle 11"/>
          <p:cNvSpPr>
            <a:spLocks noChangeArrowheads="1"/>
          </p:cNvSpPr>
          <p:nvPr/>
        </p:nvSpPr>
        <p:spPr bwMode="auto">
          <a:xfrm>
            <a:off x="2149475" y="19812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08" name="Rectangle 12"/>
          <p:cNvSpPr>
            <a:spLocks noChangeArrowheads="1"/>
          </p:cNvSpPr>
          <p:nvPr/>
        </p:nvSpPr>
        <p:spPr bwMode="auto">
          <a:xfrm>
            <a:off x="2530475" y="19812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09" name="Rectangle 13"/>
          <p:cNvSpPr>
            <a:spLocks noChangeArrowheads="1"/>
          </p:cNvSpPr>
          <p:nvPr/>
        </p:nvSpPr>
        <p:spPr bwMode="auto">
          <a:xfrm>
            <a:off x="2301875" y="25146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10" name="Rectangle 14"/>
          <p:cNvSpPr>
            <a:spLocks noChangeArrowheads="1"/>
          </p:cNvSpPr>
          <p:nvPr/>
        </p:nvSpPr>
        <p:spPr bwMode="auto">
          <a:xfrm>
            <a:off x="2149475" y="30480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11" name="Rectangle 15"/>
          <p:cNvSpPr>
            <a:spLocks noChangeArrowheads="1"/>
          </p:cNvSpPr>
          <p:nvPr/>
        </p:nvSpPr>
        <p:spPr bwMode="auto">
          <a:xfrm>
            <a:off x="2530475" y="30480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12" name="Rectangle 16"/>
          <p:cNvSpPr>
            <a:spLocks noChangeArrowheads="1"/>
          </p:cNvSpPr>
          <p:nvPr/>
        </p:nvSpPr>
        <p:spPr bwMode="auto">
          <a:xfrm>
            <a:off x="2301875" y="3581400"/>
            <a:ext cx="381000" cy="381000"/>
          </a:xfrm>
          <a:prstGeom prst="rect">
            <a:avLst/>
          </a:prstGeom>
          <a:noFill/>
          <a:ln w="9525">
            <a:solidFill>
              <a:srgbClr val="FF0000"/>
            </a:solidFill>
            <a:miter lim="800000"/>
            <a:headEnd/>
            <a:tailEnd/>
          </a:ln>
          <a:effectLst/>
        </p:spPr>
        <p:txBody>
          <a:bodyPr wrap="none" anchor="ctr"/>
          <a:lstStyle/>
          <a:p>
            <a:endParaRPr lang="en-US"/>
          </a:p>
        </p:txBody>
      </p:sp>
      <p:sp>
        <p:nvSpPr>
          <p:cNvPr id="106513" name="Rectangle 17"/>
          <p:cNvSpPr>
            <a:spLocks noChangeArrowheads="1"/>
          </p:cNvSpPr>
          <p:nvPr/>
        </p:nvSpPr>
        <p:spPr bwMode="auto">
          <a:xfrm>
            <a:off x="2301875" y="4114800"/>
            <a:ext cx="381000" cy="381000"/>
          </a:xfrm>
          <a:prstGeom prst="rect">
            <a:avLst/>
          </a:prstGeom>
          <a:noFill/>
          <a:ln w="9525">
            <a:solidFill>
              <a:srgbClr val="FF0000"/>
            </a:solidFill>
            <a:miter lim="800000"/>
            <a:headEnd/>
            <a:tailEnd/>
          </a:ln>
          <a:effectLst/>
        </p:spPr>
        <p:txBody>
          <a:bodyPr wrap="none" anchor="ctr"/>
          <a:lstStyle/>
          <a:p>
            <a:endParaRPr lang="en-US"/>
          </a:p>
        </p:txBody>
      </p:sp>
      <p:sp>
        <p:nvSpPr>
          <p:cNvPr id="106514" name="Rectangle 18"/>
          <p:cNvSpPr>
            <a:spLocks noChangeArrowheads="1"/>
          </p:cNvSpPr>
          <p:nvPr/>
        </p:nvSpPr>
        <p:spPr bwMode="auto">
          <a:xfrm>
            <a:off x="3597275" y="14478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15" name="Rectangle 19"/>
          <p:cNvSpPr>
            <a:spLocks noChangeArrowheads="1"/>
          </p:cNvSpPr>
          <p:nvPr/>
        </p:nvSpPr>
        <p:spPr bwMode="auto">
          <a:xfrm>
            <a:off x="3444875" y="19812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16" name="Rectangle 20"/>
          <p:cNvSpPr>
            <a:spLocks noChangeArrowheads="1"/>
          </p:cNvSpPr>
          <p:nvPr/>
        </p:nvSpPr>
        <p:spPr bwMode="auto">
          <a:xfrm>
            <a:off x="3825875" y="19812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17" name="Rectangle 21"/>
          <p:cNvSpPr>
            <a:spLocks noChangeArrowheads="1"/>
          </p:cNvSpPr>
          <p:nvPr/>
        </p:nvSpPr>
        <p:spPr bwMode="auto">
          <a:xfrm>
            <a:off x="3597275" y="25146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18" name="Rectangle 22"/>
          <p:cNvSpPr>
            <a:spLocks noChangeArrowheads="1"/>
          </p:cNvSpPr>
          <p:nvPr/>
        </p:nvSpPr>
        <p:spPr bwMode="auto">
          <a:xfrm>
            <a:off x="3444875" y="30480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19" name="Rectangle 23"/>
          <p:cNvSpPr>
            <a:spLocks noChangeArrowheads="1"/>
          </p:cNvSpPr>
          <p:nvPr/>
        </p:nvSpPr>
        <p:spPr bwMode="auto">
          <a:xfrm>
            <a:off x="3825875" y="30480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20" name="Rectangle 24"/>
          <p:cNvSpPr>
            <a:spLocks noChangeArrowheads="1"/>
          </p:cNvSpPr>
          <p:nvPr/>
        </p:nvSpPr>
        <p:spPr bwMode="auto">
          <a:xfrm>
            <a:off x="3597275" y="3581400"/>
            <a:ext cx="381000" cy="381000"/>
          </a:xfrm>
          <a:prstGeom prst="rect">
            <a:avLst/>
          </a:prstGeom>
          <a:noFill/>
          <a:ln w="9525">
            <a:solidFill>
              <a:srgbClr val="FF0000"/>
            </a:solidFill>
            <a:miter lim="800000"/>
            <a:headEnd/>
            <a:tailEnd/>
          </a:ln>
          <a:effectLst/>
        </p:spPr>
        <p:txBody>
          <a:bodyPr wrap="none" anchor="ctr"/>
          <a:lstStyle/>
          <a:p>
            <a:endParaRPr lang="en-US"/>
          </a:p>
        </p:txBody>
      </p:sp>
      <p:sp>
        <p:nvSpPr>
          <p:cNvPr id="106521" name="Rectangle 25"/>
          <p:cNvSpPr>
            <a:spLocks noChangeArrowheads="1"/>
          </p:cNvSpPr>
          <p:nvPr/>
        </p:nvSpPr>
        <p:spPr bwMode="auto">
          <a:xfrm>
            <a:off x="3597275" y="4114800"/>
            <a:ext cx="381000" cy="381000"/>
          </a:xfrm>
          <a:prstGeom prst="rect">
            <a:avLst/>
          </a:prstGeom>
          <a:noFill/>
          <a:ln w="9525">
            <a:solidFill>
              <a:srgbClr val="FF0000"/>
            </a:solidFill>
            <a:miter lim="800000"/>
            <a:headEnd/>
            <a:tailEnd/>
          </a:ln>
          <a:effectLst/>
        </p:spPr>
        <p:txBody>
          <a:bodyPr wrap="none" anchor="ctr"/>
          <a:lstStyle/>
          <a:p>
            <a:endParaRPr lang="en-US"/>
          </a:p>
        </p:txBody>
      </p:sp>
      <p:sp>
        <p:nvSpPr>
          <p:cNvPr id="106522" name="Text Box 26"/>
          <p:cNvSpPr txBox="1">
            <a:spLocks noChangeArrowheads="1"/>
          </p:cNvSpPr>
          <p:nvPr/>
        </p:nvSpPr>
        <p:spPr bwMode="auto">
          <a:xfrm>
            <a:off x="152400" y="4171950"/>
            <a:ext cx="454025" cy="336550"/>
          </a:xfrm>
          <a:prstGeom prst="rect">
            <a:avLst/>
          </a:prstGeom>
          <a:noFill/>
          <a:ln w="9525">
            <a:noFill/>
            <a:miter lim="800000"/>
            <a:headEnd/>
            <a:tailEnd/>
          </a:ln>
          <a:effectLst/>
        </p:spPr>
        <p:txBody>
          <a:bodyPr wrap="none">
            <a:spAutoFit/>
          </a:bodyPr>
          <a:lstStyle/>
          <a:p>
            <a:r>
              <a:rPr lang="en-US" sz="1600">
                <a:latin typeface="Symbol" pitchFamily="18" charset="2"/>
              </a:rPr>
              <a:t>s</a:t>
            </a:r>
            <a:r>
              <a:rPr lang="en-US" sz="1600" baseline="-25000"/>
              <a:t>2s</a:t>
            </a:r>
          </a:p>
        </p:txBody>
      </p:sp>
      <p:sp>
        <p:nvSpPr>
          <p:cNvPr id="106523" name="Text Box 27"/>
          <p:cNvSpPr txBox="1">
            <a:spLocks noChangeArrowheads="1"/>
          </p:cNvSpPr>
          <p:nvPr/>
        </p:nvSpPr>
        <p:spPr bwMode="auto">
          <a:xfrm>
            <a:off x="168275" y="3581400"/>
            <a:ext cx="555625" cy="336550"/>
          </a:xfrm>
          <a:prstGeom prst="rect">
            <a:avLst/>
          </a:prstGeom>
          <a:noFill/>
          <a:ln w="9525">
            <a:noFill/>
            <a:miter lim="800000"/>
            <a:headEnd/>
            <a:tailEnd/>
          </a:ln>
          <a:effectLst/>
        </p:spPr>
        <p:txBody>
          <a:bodyPr wrap="none">
            <a:spAutoFit/>
          </a:bodyPr>
          <a:lstStyle/>
          <a:p>
            <a:r>
              <a:rPr lang="en-US" sz="1600">
                <a:latin typeface="Symbol" pitchFamily="18" charset="2"/>
              </a:rPr>
              <a:t>s*</a:t>
            </a:r>
            <a:r>
              <a:rPr lang="en-US" sz="1600" baseline="-25000"/>
              <a:t>2s</a:t>
            </a:r>
          </a:p>
        </p:txBody>
      </p:sp>
      <p:sp>
        <p:nvSpPr>
          <p:cNvPr id="106524" name="Text Box 28"/>
          <p:cNvSpPr txBox="1">
            <a:spLocks noChangeArrowheads="1"/>
          </p:cNvSpPr>
          <p:nvPr/>
        </p:nvSpPr>
        <p:spPr bwMode="auto">
          <a:xfrm>
            <a:off x="168275" y="3092450"/>
            <a:ext cx="450850" cy="336550"/>
          </a:xfrm>
          <a:prstGeom prst="rect">
            <a:avLst/>
          </a:prstGeom>
          <a:noFill/>
          <a:ln w="9525">
            <a:noFill/>
            <a:miter lim="800000"/>
            <a:headEnd/>
            <a:tailEnd/>
          </a:ln>
          <a:effectLst/>
        </p:spPr>
        <p:txBody>
          <a:bodyPr wrap="none">
            <a:spAutoFit/>
          </a:bodyPr>
          <a:lstStyle/>
          <a:p>
            <a:r>
              <a:rPr lang="en-US" sz="1600">
                <a:latin typeface="Symbol" pitchFamily="18" charset="2"/>
              </a:rPr>
              <a:t>p</a:t>
            </a:r>
            <a:r>
              <a:rPr lang="en-US" sz="1600" baseline="-25000"/>
              <a:t>2p</a:t>
            </a:r>
          </a:p>
        </p:txBody>
      </p:sp>
      <p:sp>
        <p:nvSpPr>
          <p:cNvPr id="106525" name="Text Box 29"/>
          <p:cNvSpPr txBox="1">
            <a:spLocks noChangeArrowheads="1"/>
          </p:cNvSpPr>
          <p:nvPr/>
        </p:nvSpPr>
        <p:spPr bwMode="auto">
          <a:xfrm>
            <a:off x="184150" y="2501900"/>
            <a:ext cx="461963" cy="336550"/>
          </a:xfrm>
          <a:prstGeom prst="rect">
            <a:avLst/>
          </a:prstGeom>
          <a:noFill/>
          <a:ln w="9525">
            <a:noFill/>
            <a:miter lim="800000"/>
            <a:headEnd/>
            <a:tailEnd/>
          </a:ln>
          <a:effectLst/>
        </p:spPr>
        <p:txBody>
          <a:bodyPr wrap="none">
            <a:spAutoFit/>
          </a:bodyPr>
          <a:lstStyle/>
          <a:p>
            <a:r>
              <a:rPr lang="en-US" sz="1600">
                <a:latin typeface="Symbol" pitchFamily="18" charset="2"/>
              </a:rPr>
              <a:t>s</a:t>
            </a:r>
            <a:r>
              <a:rPr lang="en-US" sz="1600" baseline="-25000"/>
              <a:t>2p</a:t>
            </a:r>
          </a:p>
        </p:txBody>
      </p:sp>
      <p:sp>
        <p:nvSpPr>
          <p:cNvPr id="106526" name="Text Box 30"/>
          <p:cNvSpPr txBox="1">
            <a:spLocks noChangeArrowheads="1"/>
          </p:cNvSpPr>
          <p:nvPr/>
        </p:nvSpPr>
        <p:spPr bwMode="auto">
          <a:xfrm>
            <a:off x="168275" y="1962150"/>
            <a:ext cx="552450" cy="336550"/>
          </a:xfrm>
          <a:prstGeom prst="rect">
            <a:avLst/>
          </a:prstGeom>
          <a:noFill/>
          <a:ln w="9525">
            <a:noFill/>
            <a:miter lim="800000"/>
            <a:headEnd/>
            <a:tailEnd/>
          </a:ln>
          <a:effectLst/>
        </p:spPr>
        <p:txBody>
          <a:bodyPr wrap="none">
            <a:spAutoFit/>
          </a:bodyPr>
          <a:lstStyle/>
          <a:p>
            <a:r>
              <a:rPr lang="en-US" sz="1600">
                <a:latin typeface="Symbol" pitchFamily="18" charset="2"/>
              </a:rPr>
              <a:t>p*</a:t>
            </a:r>
            <a:r>
              <a:rPr lang="en-US" sz="1600" baseline="-25000"/>
              <a:t>2p</a:t>
            </a:r>
          </a:p>
        </p:txBody>
      </p:sp>
      <p:sp>
        <p:nvSpPr>
          <p:cNvPr id="106527" name="Text Box 31"/>
          <p:cNvSpPr txBox="1">
            <a:spLocks noChangeArrowheads="1"/>
          </p:cNvSpPr>
          <p:nvPr/>
        </p:nvSpPr>
        <p:spPr bwMode="auto">
          <a:xfrm>
            <a:off x="184150" y="1371600"/>
            <a:ext cx="563563" cy="336550"/>
          </a:xfrm>
          <a:prstGeom prst="rect">
            <a:avLst/>
          </a:prstGeom>
          <a:noFill/>
          <a:ln w="9525">
            <a:noFill/>
            <a:miter lim="800000"/>
            <a:headEnd/>
            <a:tailEnd/>
          </a:ln>
          <a:effectLst/>
        </p:spPr>
        <p:txBody>
          <a:bodyPr wrap="none">
            <a:spAutoFit/>
          </a:bodyPr>
          <a:lstStyle/>
          <a:p>
            <a:r>
              <a:rPr lang="en-US" sz="1600">
                <a:latin typeface="Symbol" pitchFamily="18" charset="2"/>
              </a:rPr>
              <a:t>s*</a:t>
            </a:r>
            <a:r>
              <a:rPr lang="en-US" sz="1600" baseline="-25000"/>
              <a:t>2p</a:t>
            </a:r>
          </a:p>
        </p:txBody>
      </p:sp>
      <p:sp>
        <p:nvSpPr>
          <p:cNvPr id="106528" name="Text Box 32"/>
          <p:cNvSpPr txBox="1">
            <a:spLocks noChangeArrowheads="1"/>
          </p:cNvSpPr>
          <p:nvPr/>
        </p:nvSpPr>
        <p:spPr bwMode="auto">
          <a:xfrm>
            <a:off x="593725" y="265113"/>
            <a:ext cx="2698750" cy="366712"/>
          </a:xfrm>
          <a:prstGeom prst="rect">
            <a:avLst/>
          </a:prstGeom>
          <a:noFill/>
          <a:ln w="9525">
            <a:noFill/>
            <a:miter lim="800000"/>
            <a:headEnd/>
            <a:tailEnd/>
          </a:ln>
          <a:effectLst/>
        </p:spPr>
        <p:txBody>
          <a:bodyPr wrap="none">
            <a:spAutoFit/>
          </a:bodyPr>
          <a:lstStyle/>
          <a:p>
            <a:r>
              <a:rPr lang="en-US"/>
              <a:t>Large </a:t>
            </a:r>
            <a:r>
              <a:rPr lang="en-US" i="1"/>
              <a:t>2s – 2p</a:t>
            </a:r>
            <a:r>
              <a:rPr lang="en-US"/>
              <a:t> interaction</a:t>
            </a:r>
          </a:p>
        </p:txBody>
      </p:sp>
      <p:sp>
        <p:nvSpPr>
          <p:cNvPr id="106529" name="Text Box 33"/>
          <p:cNvSpPr txBox="1">
            <a:spLocks noChangeArrowheads="1"/>
          </p:cNvSpPr>
          <p:nvPr/>
        </p:nvSpPr>
        <p:spPr bwMode="auto">
          <a:xfrm>
            <a:off x="5607050" y="242888"/>
            <a:ext cx="2686050" cy="366712"/>
          </a:xfrm>
          <a:prstGeom prst="rect">
            <a:avLst/>
          </a:prstGeom>
          <a:noFill/>
          <a:ln w="9525">
            <a:noFill/>
            <a:miter lim="800000"/>
            <a:headEnd/>
            <a:tailEnd/>
          </a:ln>
          <a:effectLst/>
        </p:spPr>
        <p:txBody>
          <a:bodyPr wrap="none">
            <a:spAutoFit/>
          </a:bodyPr>
          <a:lstStyle/>
          <a:p>
            <a:r>
              <a:rPr lang="en-US"/>
              <a:t>Small </a:t>
            </a:r>
            <a:r>
              <a:rPr lang="en-US" i="1"/>
              <a:t>2s – 2p</a:t>
            </a:r>
            <a:r>
              <a:rPr lang="en-US"/>
              <a:t> interaction</a:t>
            </a:r>
          </a:p>
        </p:txBody>
      </p:sp>
      <p:sp>
        <p:nvSpPr>
          <p:cNvPr id="106530" name="Line 34"/>
          <p:cNvSpPr>
            <a:spLocks noChangeShapeType="1"/>
          </p:cNvSpPr>
          <p:nvPr/>
        </p:nvSpPr>
        <p:spPr bwMode="auto">
          <a:xfrm>
            <a:off x="76200" y="685800"/>
            <a:ext cx="8991600" cy="0"/>
          </a:xfrm>
          <a:prstGeom prst="line">
            <a:avLst/>
          </a:prstGeom>
          <a:noFill/>
          <a:ln w="3175">
            <a:solidFill>
              <a:schemeClr val="tx1"/>
            </a:solidFill>
            <a:round/>
            <a:headEnd/>
            <a:tailEnd/>
          </a:ln>
          <a:effectLst/>
        </p:spPr>
        <p:txBody>
          <a:bodyPr/>
          <a:lstStyle/>
          <a:p>
            <a:endParaRPr lang="en-US"/>
          </a:p>
        </p:txBody>
      </p:sp>
      <p:sp>
        <p:nvSpPr>
          <p:cNvPr id="106531" name="Rectangle 35"/>
          <p:cNvSpPr>
            <a:spLocks noChangeArrowheads="1"/>
          </p:cNvSpPr>
          <p:nvPr/>
        </p:nvSpPr>
        <p:spPr bwMode="auto">
          <a:xfrm>
            <a:off x="5715000" y="14478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32" name="Rectangle 36"/>
          <p:cNvSpPr>
            <a:spLocks noChangeArrowheads="1"/>
          </p:cNvSpPr>
          <p:nvPr/>
        </p:nvSpPr>
        <p:spPr bwMode="auto">
          <a:xfrm>
            <a:off x="5562600" y="19812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33" name="Rectangle 37"/>
          <p:cNvSpPr>
            <a:spLocks noChangeArrowheads="1"/>
          </p:cNvSpPr>
          <p:nvPr/>
        </p:nvSpPr>
        <p:spPr bwMode="auto">
          <a:xfrm>
            <a:off x="5943600" y="19812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34" name="Rectangle 38"/>
          <p:cNvSpPr>
            <a:spLocks noChangeArrowheads="1"/>
          </p:cNvSpPr>
          <p:nvPr/>
        </p:nvSpPr>
        <p:spPr bwMode="auto">
          <a:xfrm>
            <a:off x="5715000" y="30480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35" name="Rectangle 39"/>
          <p:cNvSpPr>
            <a:spLocks noChangeArrowheads="1"/>
          </p:cNvSpPr>
          <p:nvPr/>
        </p:nvSpPr>
        <p:spPr bwMode="auto">
          <a:xfrm>
            <a:off x="5715000" y="3581400"/>
            <a:ext cx="381000" cy="381000"/>
          </a:xfrm>
          <a:prstGeom prst="rect">
            <a:avLst/>
          </a:prstGeom>
          <a:noFill/>
          <a:ln w="9525">
            <a:solidFill>
              <a:srgbClr val="FF0000"/>
            </a:solidFill>
            <a:miter lim="800000"/>
            <a:headEnd/>
            <a:tailEnd/>
          </a:ln>
          <a:effectLst/>
        </p:spPr>
        <p:txBody>
          <a:bodyPr wrap="none" anchor="ctr"/>
          <a:lstStyle/>
          <a:p>
            <a:endParaRPr lang="en-US"/>
          </a:p>
        </p:txBody>
      </p:sp>
      <p:sp>
        <p:nvSpPr>
          <p:cNvPr id="106536" name="Rectangle 40"/>
          <p:cNvSpPr>
            <a:spLocks noChangeArrowheads="1"/>
          </p:cNvSpPr>
          <p:nvPr/>
        </p:nvSpPr>
        <p:spPr bwMode="auto">
          <a:xfrm>
            <a:off x="5715000" y="4114800"/>
            <a:ext cx="381000" cy="381000"/>
          </a:xfrm>
          <a:prstGeom prst="rect">
            <a:avLst/>
          </a:prstGeom>
          <a:noFill/>
          <a:ln w="9525">
            <a:solidFill>
              <a:srgbClr val="FF0000"/>
            </a:solidFill>
            <a:miter lim="800000"/>
            <a:headEnd/>
            <a:tailEnd/>
          </a:ln>
          <a:effectLst/>
        </p:spPr>
        <p:txBody>
          <a:bodyPr wrap="none" anchor="ctr"/>
          <a:lstStyle/>
          <a:p>
            <a:endParaRPr lang="en-US"/>
          </a:p>
        </p:txBody>
      </p:sp>
      <p:sp>
        <p:nvSpPr>
          <p:cNvPr id="106537" name="Rectangle 41"/>
          <p:cNvSpPr>
            <a:spLocks noChangeArrowheads="1"/>
          </p:cNvSpPr>
          <p:nvPr/>
        </p:nvSpPr>
        <p:spPr bwMode="auto">
          <a:xfrm>
            <a:off x="7010400" y="14478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38" name="Rectangle 42"/>
          <p:cNvSpPr>
            <a:spLocks noChangeArrowheads="1"/>
          </p:cNvSpPr>
          <p:nvPr/>
        </p:nvSpPr>
        <p:spPr bwMode="auto">
          <a:xfrm>
            <a:off x="6858000" y="19812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39" name="Rectangle 43"/>
          <p:cNvSpPr>
            <a:spLocks noChangeArrowheads="1"/>
          </p:cNvSpPr>
          <p:nvPr/>
        </p:nvSpPr>
        <p:spPr bwMode="auto">
          <a:xfrm>
            <a:off x="7239000" y="19812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40" name="Rectangle 44"/>
          <p:cNvSpPr>
            <a:spLocks noChangeArrowheads="1"/>
          </p:cNvSpPr>
          <p:nvPr/>
        </p:nvSpPr>
        <p:spPr bwMode="auto">
          <a:xfrm>
            <a:off x="7010400" y="30480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41" name="Rectangle 45"/>
          <p:cNvSpPr>
            <a:spLocks noChangeArrowheads="1"/>
          </p:cNvSpPr>
          <p:nvPr/>
        </p:nvSpPr>
        <p:spPr bwMode="auto">
          <a:xfrm>
            <a:off x="7010400" y="3581400"/>
            <a:ext cx="381000" cy="381000"/>
          </a:xfrm>
          <a:prstGeom prst="rect">
            <a:avLst/>
          </a:prstGeom>
          <a:noFill/>
          <a:ln w="9525">
            <a:solidFill>
              <a:srgbClr val="FF0000"/>
            </a:solidFill>
            <a:miter lim="800000"/>
            <a:headEnd/>
            <a:tailEnd/>
          </a:ln>
          <a:effectLst/>
        </p:spPr>
        <p:txBody>
          <a:bodyPr wrap="none" anchor="ctr"/>
          <a:lstStyle/>
          <a:p>
            <a:endParaRPr lang="en-US"/>
          </a:p>
        </p:txBody>
      </p:sp>
      <p:sp>
        <p:nvSpPr>
          <p:cNvPr id="106542" name="Rectangle 46"/>
          <p:cNvSpPr>
            <a:spLocks noChangeArrowheads="1"/>
          </p:cNvSpPr>
          <p:nvPr/>
        </p:nvSpPr>
        <p:spPr bwMode="auto">
          <a:xfrm>
            <a:off x="7010400" y="4114800"/>
            <a:ext cx="381000" cy="381000"/>
          </a:xfrm>
          <a:prstGeom prst="rect">
            <a:avLst/>
          </a:prstGeom>
          <a:noFill/>
          <a:ln w="9525">
            <a:solidFill>
              <a:srgbClr val="FF0000"/>
            </a:solidFill>
            <a:miter lim="800000"/>
            <a:headEnd/>
            <a:tailEnd/>
          </a:ln>
          <a:effectLst/>
        </p:spPr>
        <p:txBody>
          <a:bodyPr wrap="none" anchor="ctr"/>
          <a:lstStyle/>
          <a:p>
            <a:endParaRPr lang="en-US"/>
          </a:p>
        </p:txBody>
      </p:sp>
      <p:sp>
        <p:nvSpPr>
          <p:cNvPr id="106543" name="Rectangle 47"/>
          <p:cNvSpPr>
            <a:spLocks noChangeArrowheads="1"/>
          </p:cNvSpPr>
          <p:nvPr/>
        </p:nvSpPr>
        <p:spPr bwMode="auto">
          <a:xfrm>
            <a:off x="8305800" y="14478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44" name="Rectangle 48"/>
          <p:cNvSpPr>
            <a:spLocks noChangeArrowheads="1"/>
          </p:cNvSpPr>
          <p:nvPr/>
        </p:nvSpPr>
        <p:spPr bwMode="auto">
          <a:xfrm>
            <a:off x="8153400" y="19812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45" name="Rectangle 49"/>
          <p:cNvSpPr>
            <a:spLocks noChangeArrowheads="1"/>
          </p:cNvSpPr>
          <p:nvPr/>
        </p:nvSpPr>
        <p:spPr bwMode="auto">
          <a:xfrm>
            <a:off x="8534400" y="19812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46" name="Rectangle 50"/>
          <p:cNvSpPr>
            <a:spLocks noChangeArrowheads="1"/>
          </p:cNvSpPr>
          <p:nvPr/>
        </p:nvSpPr>
        <p:spPr bwMode="auto">
          <a:xfrm>
            <a:off x="8305800" y="30480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547" name="Rectangle 51"/>
          <p:cNvSpPr>
            <a:spLocks noChangeArrowheads="1"/>
          </p:cNvSpPr>
          <p:nvPr/>
        </p:nvSpPr>
        <p:spPr bwMode="auto">
          <a:xfrm>
            <a:off x="8305800" y="3581400"/>
            <a:ext cx="381000" cy="381000"/>
          </a:xfrm>
          <a:prstGeom prst="rect">
            <a:avLst/>
          </a:prstGeom>
          <a:noFill/>
          <a:ln w="9525">
            <a:solidFill>
              <a:srgbClr val="FF0000"/>
            </a:solidFill>
            <a:miter lim="800000"/>
            <a:headEnd/>
            <a:tailEnd/>
          </a:ln>
          <a:effectLst/>
        </p:spPr>
        <p:txBody>
          <a:bodyPr wrap="none" anchor="ctr"/>
          <a:lstStyle/>
          <a:p>
            <a:endParaRPr lang="en-US"/>
          </a:p>
        </p:txBody>
      </p:sp>
      <p:sp>
        <p:nvSpPr>
          <p:cNvPr id="106548" name="Rectangle 52"/>
          <p:cNvSpPr>
            <a:spLocks noChangeArrowheads="1"/>
          </p:cNvSpPr>
          <p:nvPr/>
        </p:nvSpPr>
        <p:spPr bwMode="auto">
          <a:xfrm>
            <a:off x="8305800" y="4114800"/>
            <a:ext cx="381000" cy="381000"/>
          </a:xfrm>
          <a:prstGeom prst="rect">
            <a:avLst/>
          </a:prstGeom>
          <a:noFill/>
          <a:ln w="9525">
            <a:solidFill>
              <a:srgbClr val="FF0000"/>
            </a:solidFill>
            <a:miter lim="800000"/>
            <a:headEnd/>
            <a:tailEnd/>
          </a:ln>
          <a:effectLst/>
        </p:spPr>
        <p:txBody>
          <a:bodyPr wrap="none" anchor="ctr"/>
          <a:lstStyle/>
          <a:p>
            <a:endParaRPr lang="en-US"/>
          </a:p>
        </p:txBody>
      </p:sp>
      <p:sp>
        <p:nvSpPr>
          <p:cNvPr id="106549" name="Text Box 53"/>
          <p:cNvSpPr txBox="1">
            <a:spLocks noChangeArrowheads="1"/>
          </p:cNvSpPr>
          <p:nvPr/>
        </p:nvSpPr>
        <p:spPr bwMode="auto">
          <a:xfrm>
            <a:off x="4860925" y="4171950"/>
            <a:ext cx="454025" cy="336550"/>
          </a:xfrm>
          <a:prstGeom prst="rect">
            <a:avLst/>
          </a:prstGeom>
          <a:noFill/>
          <a:ln w="9525">
            <a:noFill/>
            <a:miter lim="800000"/>
            <a:headEnd/>
            <a:tailEnd/>
          </a:ln>
          <a:effectLst/>
        </p:spPr>
        <p:txBody>
          <a:bodyPr wrap="none">
            <a:spAutoFit/>
          </a:bodyPr>
          <a:lstStyle/>
          <a:p>
            <a:r>
              <a:rPr lang="en-US" sz="1600">
                <a:latin typeface="Symbol" pitchFamily="18" charset="2"/>
              </a:rPr>
              <a:t>s</a:t>
            </a:r>
            <a:r>
              <a:rPr lang="en-US" sz="1600" baseline="-25000"/>
              <a:t>2s</a:t>
            </a:r>
          </a:p>
        </p:txBody>
      </p:sp>
      <p:sp>
        <p:nvSpPr>
          <p:cNvPr id="106550" name="Text Box 54"/>
          <p:cNvSpPr txBox="1">
            <a:spLocks noChangeArrowheads="1"/>
          </p:cNvSpPr>
          <p:nvPr/>
        </p:nvSpPr>
        <p:spPr bwMode="auto">
          <a:xfrm>
            <a:off x="4876800" y="3581400"/>
            <a:ext cx="555625" cy="336550"/>
          </a:xfrm>
          <a:prstGeom prst="rect">
            <a:avLst/>
          </a:prstGeom>
          <a:noFill/>
          <a:ln w="9525">
            <a:noFill/>
            <a:miter lim="800000"/>
            <a:headEnd/>
            <a:tailEnd/>
          </a:ln>
          <a:effectLst/>
        </p:spPr>
        <p:txBody>
          <a:bodyPr wrap="none">
            <a:spAutoFit/>
          </a:bodyPr>
          <a:lstStyle/>
          <a:p>
            <a:r>
              <a:rPr lang="en-US" sz="1600">
                <a:latin typeface="Symbol" pitchFamily="18" charset="2"/>
              </a:rPr>
              <a:t>s*</a:t>
            </a:r>
            <a:r>
              <a:rPr lang="en-US" sz="1600" baseline="-25000"/>
              <a:t>2s</a:t>
            </a:r>
          </a:p>
        </p:txBody>
      </p:sp>
      <p:sp>
        <p:nvSpPr>
          <p:cNvPr id="106551" name="Text Box 55"/>
          <p:cNvSpPr txBox="1">
            <a:spLocks noChangeArrowheads="1"/>
          </p:cNvSpPr>
          <p:nvPr/>
        </p:nvSpPr>
        <p:spPr bwMode="auto">
          <a:xfrm>
            <a:off x="4876800" y="3092450"/>
            <a:ext cx="461963" cy="336550"/>
          </a:xfrm>
          <a:prstGeom prst="rect">
            <a:avLst/>
          </a:prstGeom>
          <a:noFill/>
          <a:ln w="9525">
            <a:noFill/>
            <a:miter lim="800000"/>
            <a:headEnd/>
            <a:tailEnd/>
          </a:ln>
          <a:effectLst/>
        </p:spPr>
        <p:txBody>
          <a:bodyPr wrap="none">
            <a:spAutoFit/>
          </a:bodyPr>
          <a:lstStyle/>
          <a:p>
            <a:r>
              <a:rPr lang="en-US" sz="1600">
                <a:latin typeface="Symbol" pitchFamily="18" charset="2"/>
              </a:rPr>
              <a:t>s</a:t>
            </a:r>
            <a:r>
              <a:rPr lang="en-US" sz="1600" baseline="-25000"/>
              <a:t>2p</a:t>
            </a:r>
          </a:p>
        </p:txBody>
      </p:sp>
      <p:sp>
        <p:nvSpPr>
          <p:cNvPr id="106552" name="Text Box 56"/>
          <p:cNvSpPr txBox="1">
            <a:spLocks noChangeArrowheads="1"/>
          </p:cNvSpPr>
          <p:nvPr/>
        </p:nvSpPr>
        <p:spPr bwMode="auto">
          <a:xfrm>
            <a:off x="4892675" y="2501900"/>
            <a:ext cx="450850" cy="336550"/>
          </a:xfrm>
          <a:prstGeom prst="rect">
            <a:avLst/>
          </a:prstGeom>
          <a:noFill/>
          <a:ln w="9525">
            <a:noFill/>
            <a:miter lim="800000"/>
            <a:headEnd/>
            <a:tailEnd/>
          </a:ln>
          <a:effectLst/>
        </p:spPr>
        <p:txBody>
          <a:bodyPr wrap="none">
            <a:spAutoFit/>
          </a:bodyPr>
          <a:lstStyle/>
          <a:p>
            <a:r>
              <a:rPr lang="en-US" sz="1600">
                <a:latin typeface="Symbol" pitchFamily="18" charset="2"/>
              </a:rPr>
              <a:t>p</a:t>
            </a:r>
            <a:r>
              <a:rPr lang="en-US" sz="1600" baseline="-25000"/>
              <a:t>2p</a:t>
            </a:r>
          </a:p>
        </p:txBody>
      </p:sp>
      <p:sp>
        <p:nvSpPr>
          <p:cNvPr id="106553" name="Text Box 57"/>
          <p:cNvSpPr txBox="1">
            <a:spLocks noChangeArrowheads="1"/>
          </p:cNvSpPr>
          <p:nvPr/>
        </p:nvSpPr>
        <p:spPr bwMode="auto">
          <a:xfrm>
            <a:off x="4876800" y="1962150"/>
            <a:ext cx="552450" cy="336550"/>
          </a:xfrm>
          <a:prstGeom prst="rect">
            <a:avLst/>
          </a:prstGeom>
          <a:noFill/>
          <a:ln w="9525">
            <a:noFill/>
            <a:miter lim="800000"/>
            <a:headEnd/>
            <a:tailEnd/>
          </a:ln>
          <a:effectLst/>
        </p:spPr>
        <p:txBody>
          <a:bodyPr wrap="none">
            <a:spAutoFit/>
          </a:bodyPr>
          <a:lstStyle/>
          <a:p>
            <a:r>
              <a:rPr lang="en-US" sz="1600">
                <a:latin typeface="Symbol" pitchFamily="18" charset="2"/>
              </a:rPr>
              <a:t>p*</a:t>
            </a:r>
            <a:r>
              <a:rPr lang="en-US" sz="1600" baseline="-25000"/>
              <a:t>2p</a:t>
            </a:r>
          </a:p>
        </p:txBody>
      </p:sp>
      <p:sp>
        <p:nvSpPr>
          <p:cNvPr id="106554" name="Text Box 58"/>
          <p:cNvSpPr txBox="1">
            <a:spLocks noChangeArrowheads="1"/>
          </p:cNvSpPr>
          <p:nvPr/>
        </p:nvSpPr>
        <p:spPr bwMode="auto">
          <a:xfrm>
            <a:off x="4892675" y="1371600"/>
            <a:ext cx="563563" cy="336550"/>
          </a:xfrm>
          <a:prstGeom prst="rect">
            <a:avLst/>
          </a:prstGeom>
          <a:noFill/>
          <a:ln w="9525">
            <a:noFill/>
            <a:miter lim="800000"/>
            <a:headEnd/>
            <a:tailEnd/>
          </a:ln>
          <a:effectLst/>
        </p:spPr>
        <p:txBody>
          <a:bodyPr wrap="none">
            <a:spAutoFit/>
          </a:bodyPr>
          <a:lstStyle/>
          <a:p>
            <a:r>
              <a:rPr lang="en-US" sz="1600">
                <a:latin typeface="Symbol" pitchFamily="18" charset="2"/>
              </a:rPr>
              <a:t>s*</a:t>
            </a:r>
            <a:r>
              <a:rPr lang="en-US" sz="1600" baseline="-25000"/>
              <a:t>2p</a:t>
            </a:r>
          </a:p>
        </p:txBody>
      </p:sp>
      <p:sp>
        <p:nvSpPr>
          <p:cNvPr id="106555" name="Line 59"/>
          <p:cNvSpPr>
            <a:spLocks noChangeShapeType="1"/>
          </p:cNvSpPr>
          <p:nvPr/>
        </p:nvSpPr>
        <p:spPr bwMode="auto">
          <a:xfrm>
            <a:off x="4648200" y="0"/>
            <a:ext cx="0" cy="4724400"/>
          </a:xfrm>
          <a:prstGeom prst="line">
            <a:avLst/>
          </a:prstGeom>
          <a:noFill/>
          <a:ln w="9525">
            <a:solidFill>
              <a:schemeClr val="tx1"/>
            </a:solidFill>
            <a:round/>
            <a:headEnd/>
            <a:tailEnd/>
          </a:ln>
          <a:effectLst/>
        </p:spPr>
        <p:txBody>
          <a:bodyPr/>
          <a:lstStyle/>
          <a:p>
            <a:endParaRPr lang="en-US"/>
          </a:p>
        </p:txBody>
      </p:sp>
      <p:sp>
        <p:nvSpPr>
          <p:cNvPr id="106556" name="Line 60"/>
          <p:cNvSpPr>
            <a:spLocks noChangeShapeType="1"/>
          </p:cNvSpPr>
          <p:nvPr/>
        </p:nvSpPr>
        <p:spPr bwMode="auto">
          <a:xfrm>
            <a:off x="0" y="4724400"/>
            <a:ext cx="9144000" cy="0"/>
          </a:xfrm>
          <a:prstGeom prst="line">
            <a:avLst/>
          </a:prstGeom>
          <a:noFill/>
          <a:ln w="3175">
            <a:solidFill>
              <a:schemeClr val="tx1"/>
            </a:solidFill>
            <a:round/>
            <a:headEnd/>
            <a:tailEnd/>
          </a:ln>
          <a:effectLst/>
        </p:spPr>
        <p:txBody>
          <a:bodyPr/>
          <a:lstStyle/>
          <a:p>
            <a:endParaRPr lang="en-US"/>
          </a:p>
        </p:txBody>
      </p:sp>
      <p:sp>
        <p:nvSpPr>
          <p:cNvPr id="106557" name="Text Box 61"/>
          <p:cNvSpPr txBox="1">
            <a:spLocks noChangeArrowheads="1"/>
          </p:cNvSpPr>
          <p:nvPr/>
        </p:nvSpPr>
        <p:spPr bwMode="auto">
          <a:xfrm>
            <a:off x="2286000" y="852488"/>
            <a:ext cx="433388" cy="366712"/>
          </a:xfrm>
          <a:prstGeom prst="rect">
            <a:avLst/>
          </a:prstGeom>
          <a:noFill/>
          <a:ln w="9525">
            <a:noFill/>
            <a:miter lim="800000"/>
            <a:headEnd/>
            <a:tailEnd/>
          </a:ln>
          <a:effectLst/>
        </p:spPr>
        <p:txBody>
          <a:bodyPr wrap="none">
            <a:spAutoFit/>
          </a:bodyPr>
          <a:lstStyle/>
          <a:p>
            <a:r>
              <a:rPr lang="en-US" b="1"/>
              <a:t>C</a:t>
            </a:r>
            <a:r>
              <a:rPr lang="en-US" b="1" baseline="-25000"/>
              <a:t>2</a:t>
            </a:r>
          </a:p>
        </p:txBody>
      </p:sp>
      <p:sp>
        <p:nvSpPr>
          <p:cNvPr id="106558" name="Text Box 62"/>
          <p:cNvSpPr txBox="1">
            <a:spLocks noChangeArrowheads="1"/>
          </p:cNvSpPr>
          <p:nvPr/>
        </p:nvSpPr>
        <p:spPr bwMode="auto">
          <a:xfrm>
            <a:off x="3581400" y="838200"/>
            <a:ext cx="433388" cy="366713"/>
          </a:xfrm>
          <a:prstGeom prst="rect">
            <a:avLst/>
          </a:prstGeom>
          <a:noFill/>
          <a:ln w="9525">
            <a:noFill/>
            <a:miter lim="800000"/>
            <a:headEnd/>
            <a:tailEnd/>
          </a:ln>
          <a:effectLst/>
        </p:spPr>
        <p:txBody>
          <a:bodyPr wrap="none">
            <a:spAutoFit/>
          </a:bodyPr>
          <a:lstStyle/>
          <a:p>
            <a:r>
              <a:rPr lang="en-US" b="1"/>
              <a:t>N</a:t>
            </a:r>
            <a:r>
              <a:rPr lang="en-US" b="1" baseline="-25000"/>
              <a:t>2</a:t>
            </a:r>
          </a:p>
        </p:txBody>
      </p:sp>
      <p:sp>
        <p:nvSpPr>
          <p:cNvPr id="106559" name="Text Box 63"/>
          <p:cNvSpPr txBox="1">
            <a:spLocks noChangeArrowheads="1"/>
          </p:cNvSpPr>
          <p:nvPr/>
        </p:nvSpPr>
        <p:spPr bwMode="auto">
          <a:xfrm>
            <a:off x="990600" y="852488"/>
            <a:ext cx="433388" cy="366712"/>
          </a:xfrm>
          <a:prstGeom prst="rect">
            <a:avLst/>
          </a:prstGeom>
          <a:noFill/>
          <a:ln w="9525">
            <a:noFill/>
            <a:miter lim="800000"/>
            <a:headEnd/>
            <a:tailEnd/>
          </a:ln>
          <a:effectLst/>
        </p:spPr>
        <p:txBody>
          <a:bodyPr wrap="none">
            <a:spAutoFit/>
          </a:bodyPr>
          <a:lstStyle/>
          <a:p>
            <a:r>
              <a:rPr lang="en-US" b="1"/>
              <a:t>B</a:t>
            </a:r>
            <a:r>
              <a:rPr lang="en-US" b="1" baseline="-25000"/>
              <a:t>2</a:t>
            </a:r>
          </a:p>
        </p:txBody>
      </p:sp>
      <p:sp>
        <p:nvSpPr>
          <p:cNvPr id="106560" name="Text Box 64"/>
          <p:cNvSpPr txBox="1">
            <a:spLocks noChangeArrowheads="1"/>
          </p:cNvSpPr>
          <p:nvPr/>
        </p:nvSpPr>
        <p:spPr bwMode="auto">
          <a:xfrm>
            <a:off x="7010400" y="852488"/>
            <a:ext cx="407988" cy="366712"/>
          </a:xfrm>
          <a:prstGeom prst="rect">
            <a:avLst/>
          </a:prstGeom>
          <a:noFill/>
          <a:ln w="9525">
            <a:noFill/>
            <a:miter lim="800000"/>
            <a:headEnd/>
            <a:tailEnd/>
          </a:ln>
          <a:effectLst/>
        </p:spPr>
        <p:txBody>
          <a:bodyPr wrap="none">
            <a:spAutoFit/>
          </a:bodyPr>
          <a:lstStyle/>
          <a:p>
            <a:r>
              <a:rPr lang="en-US" b="1"/>
              <a:t>F</a:t>
            </a:r>
            <a:r>
              <a:rPr lang="en-US" b="1" baseline="-25000"/>
              <a:t>2</a:t>
            </a:r>
          </a:p>
        </p:txBody>
      </p:sp>
      <p:sp>
        <p:nvSpPr>
          <p:cNvPr id="106561" name="Text Box 65"/>
          <p:cNvSpPr txBox="1">
            <a:spLocks noChangeArrowheads="1"/>
          </p:cNvSpPr>
          <p:nvPr/>
        </p:nvSpPr>
        <p:spPr bwMode="auto">
          <a:xfrm>
            <a:off x="8229600" y="838200"/>
            <a:ext cx="560388" cy="366713"/>
          </a:xfrm>
          <a:prstGeom prst="rect">
            <a:avLst/>
          </a:prstGeom>
          <a:noFill/>
          <a:ln w="9525">
            <a:noFill/>
            <a:miter lim="800000"/>
            <a:headEnd/>
            <a:tailEnd/>
          </a:ln>
          <a:effectLst/>
        </p:spPr>
        <p:txBody>
          <a:bodyPr wrap="none">
            <a:spAutoFit/>
          </a:bodyPr>
          <a:lstStyle/>
          <a:p>
            <a:r>
              <a:rPr lang="en-US" b="1"/>
              <a:t>Ne</a:t>
            </a:r>
            <a:r>
              <a:rPr lang="en-US" b="1" baseline="-25000"/>
              <a:t>2</a:t>
            </a:r>
          </a:p>
        </p:txBody>
      </p:sp>
      <p:sp>
        <p:nvSpPr>
          <p:cNvPr id="106562" name="Text Box 66"/>
          <p:cNvSpPr txBox="1">
            <a:spLocks noChangeArrowheads="1"/>
          </p:cNvSpPr>
          <p:nvPr/>
        </p:nvSpPr>
        <p:spPr bwMode="auto">
          <a:xfrm>
            <a:off x="5715000" y="852488"/>
            <a:ext cx="446088" cy="366712"/>
          </a:xfrm>
          <a:prstGeom prst="rect">
            <a:avLst/>
          </a:prstGeom>
          <a:noFill/>
          <a:ln w="9525">
            <a:noFill/>
            <a:miter lim="800000"/>
            <a:headEnd/>
            <a:tailEnd/>
          </a:ln>
          <a:effectLst/>
        </p:spPr>
        <p:txBody>
          <a:bodyPr wrap="none">
            <a:spAutoFit/>
          </a:bodyPr>
          <a:lstStyle/>
          <a:p>
            <a:r>
              <a:rPr lang="en-US" b="1"/>
              <a:t>O</a:t>
            </a:r>
            <a:r>
              <a:rPr lang="en-US" b="1" baseline="-25000"/>
              <a:t>2</a:t>
            </a:r>
          </a:p>
        </p:txBody>
      </p:sp>
      <p:grpSp>
        <p:nvGrpSpPr>
          <p:cNvPr id="106563" name="Group 67"/>
          <p:cNvGrpSpPr>
            <a:grpSpLocks/>
          </p:cNvGrpSpPr>
          <p:nvPr/>
        </p:nvGrpSpPr>
        <p:grpSpPr bwMode="auto">
          <a:xfrm>
            <a:off x="2438400" y="3657600"/>
            <a:ext cx="152400" cy="228600"/>
            <a:chOff x="2352" y="2304"/>
            <a:chExt cx="96" cy="144"/>
          </a:xfrm>
        </p:grpSpPr>
        <p:sp>
          <p:nvSpPr>
            <p:cNvPr id="106564" name="Line 68"/>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565" name="Line 69"/>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566" name="Group 70"/>
          <p:cNvGrpSpPr>
            <a:grpSpLocks/>
          </p:cNvGrpSpPr>
          <p:nvPr/>
        </p:nvGrpSpPr>
        <p:grpSpPr bwMode="auto">
          <a:xfrm>
            <a:off x="2438400" y="4191000"/>
            <a:ext cx="152400" cy="228600"/>
            <a:chOff x="2352" y="2304"/>
            <a:chExt cx="96" cy="144"/>
          </a:xfrm>
        </p:grpSpPr>
        <p:sp>
          <p:nvSpPr>
            <p:cNvPr id="106567" name="Line 71"/>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568" name="Line 72"/>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569" name="Group 73"/>
          <p:cNvGrpSpPr>
            <a:grpSpLocks/>
          </p:cNvGrpSpPr>
          <p:nvPr/>
        </p:nvGrpSpPr>
        <p:grpSpPr bwMode="auto">
          <a:xfrm>
            <a:off x="1143000" y="3657600"/>
            <a:ext cx="152400" cy="228600"/>
            <a:chOff x="2352" y="2304"/>
            <a:chExt cx="96" cy="144"/>
          </a:xfrm>
        </p:grpSpPr>
        <p:sp>
          <p:nvSpPr>
            <p:cNvPr id="106570" name="Line 74"/>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571" name="Line 75"/>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572" name="Group 76"/>
          <p:cNvGrpSpPr>
            <a:grpSpLocks/>
          </p:cNvGrpSpPr>
          <p:nvPr/>
        </p:nvGrpSpPr>
        <p:grpSpPr bwMode="auto">
          <a:xfrm>
            <a:off x="1143000" y="4191000"/>
            <a:ext cx="152400" cy="228600"/>
            <a:chOff x="2352" y="2304"/>
            <a:chExt cx="96" cy="144"/>
          </a:xfrm>
        </p:grpSpPr>
        <p:sp>
          <p:nvSpPr>
            <p:cNvPr id="106573" name="Line 77"/>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574" name="Line 78"/>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575" name="Group 79"/>
          <p:cNvGrpSpPr>
            <a:grpSpLocks/>
          </p:cNvGrpSpPr>
          <p:nvPr/>
        </p:nvGrpSpPr>
        <p:grpSpPr bwMode="auto">
          <a:xfrm>
            <a:off x="2286000" y="3124200"/>
            <a:ext cx="152400" cy="228600"/>
            <a:chOff x="2352" y="2304"/>
            <a:chExt cx="96" cy="144"/>
          </a:xfrm>
        </p:grpSpPr>
        <p:sp>
          <p:nvSpPr>
            <p:cNvPr id="106576" name="Line 80"/>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577" name="Line 81"/>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578" name="Group 82"/>
          <p:cNvGrpSpPr>
            <a:grpSpLocks/>
          </p:cNvGrpSpPr>
          <p:nvPr/>
        </p:nvGrpSpPr>
        <p:grpSpPr bwMode="auto">
          <a:xfrm>
            <a:off x="2667000" y="3124200"/>
            <a:ext cx="152400" cy="228600"/>
            <a:chOff x="2352" y="2304"/>
            <a:chExt cx="96" cy="144"/>
          </a:xfrm>
        </p:grpSpPr>
        <p:sp>
          <p:nvSpPr>
            <p:cNvPr id="106579" name="Line 83"/>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580" name="Line 84"/>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581" name="Group 85"/>
          <p:cNvGrpSpPr>
            <a:grpSpLocks/>
          </p:cNvGrpSpPr>
          <p:nvPr/>
        </p:nvGrpSpPr>
        <p:grpSpPr bwMode="auto">
          <a:xfrm>
            <a:off x="3581400" y="2590800"/>
            <a:ext cx="533400" cy="1828800"/>
            <a:chOff x="2256" y="1632"/>
            <a:chExt cx="336" cy="1152"/>
          </a:xfrm>
        </p:grpSpPr>
        <p:grpSp>
          <p:nvGrpSpPr>
            <p:cNvPr id="106582" name="Group 86"/>
            <p:cNvGrpSpPr>
              <a:grpSpLocks/>
            </p:cNvGrpSpPr>
            <p:nvPr/>
          </p:nvGrpSpPr>
          <p:grpSpPr bwMode="auto">
            <a:xfrm>
              <a:off x="2352" y="2304"/>
              <a:ext cx="96" cy="144"/>
              <a:chOff x="2352" y="2304"/>
              <a:chExt cx="96" cy="144"/>
            </a:xfrm>
          </p:grpSpPr>
          <p:sp>
            <p:nvSpPr>
              <p:cNvPr id="106583" name="Line 87"/>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584" name="Line 88"/>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585" name="Group 89"/>
            <p:cNvGrpSpPr>
              <a:grpSpLocks/>
            </p:cNvGrpSpPr>
            <p:nvPr/>
          </p:nvGrpSpPr>
          <p:grpSpPr bwMode="auto">
            <a:xfrm>
              <a:off x="2352" y="2640"/>
              <a:ext cx="96" cy="144"/>
              <a:chOff x="2352" y="2304"/>
              <a:chExt cx="96" cy="144"/>
            </a:xfrm>
          </p:grpSpPr>
          <p:sp>
            <p:nvSpPr>
              <p:cNvPr id="106586" name="Line 90"/>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587" name="Line 91"/>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588" name="Group 92"/>
            <p:cNvGrpSpPr>
              <a:grpSpLocks/>
            </p:cNvGrpSpPr>
            <p:nvPr/>
          </p:nvGrpSpPr>
          <p:grpSpPr bwMode="auto">
            <a:xfrm>
              <a:off x="2496" y="1968"/>
              <a:ext cx="96" cy="144"/>
              <a:chOff x="2352" y="2304"/>
              <a:chExt cx="96" cy="144"/>
            </a:xfrm>
          </p:grpSpPr>
          <p:sp>
            <p:nvSpPr>
              <p:cNvPr id="106589" name="Line 93"/>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590" name="Line 94"/>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591" name="Group 95"/>
            <p:cNvGrpSpPr>
              <a:grpSpLocks/>
            </p:cNvGrpSpPr>
            <p:nvPr/>
          </p:nvGrpSpPr>
          <p:grpSpPr bwMode="auto">
            <a:xfrm>
              <a:off x="2256" y="1968"/>
              <a:ext cx="96" cy="144"/>
              <a:chOff x="2352" y="2304"/>
              <a:chExt cx="96" cy="144"/>
            </a:xfrm>
          </p:grpSpPr>
          <p:sp>
            <p:nvSpPr>
              <p:cNvPr id="106592" name="Line 96"/>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593" name="Line 97"/>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594" name="Group 98"/>
            <p:cNvGrpSpPr>
              <a:grpSpLocks/>
            </p:cNvGrpSpPr>
            <p:nvPr/>
          </p:nvGrpSpPr>
          <p:grpSpPr bwMode="auto">
            <a:xfrm>
              <a:off x="2352" y="1632"/>
              <a:ext cx="96" cy="144"/>
              <a:chOff x="2352" y="2304"/>
              <a:chExt cx="96" cy="144"/>
            </a:xfrm>
          </p:grpSpPr>
          <p:sp>
            <p:nvSpPr>
              <p:cNvPr id="106595" name="Line 99"/>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596" name="Line 100"/>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sp>
        <p:nvSpPr>
          <p:cNvPr id="106597" name="Line 101"/>
          <p:cNvSpPr>
            <a:spLocks noChangeShapeType="1"/>
          </p:cNvSpPr>
          <p:nvPr/>
        </p:nvSpPr>
        <p:spPr bwMode="auto">
          <a:xfrm flipV="1">
            <a:off x="1447800" y="3124200"/>
            <a:ext cx="0" cy="228600"/>
          </a:xfrm>
          <a:prstGeom prst="line">
            <a:avLst/>
          </a:prstGeom>
          <a:noFill/>
          <a:ln w="9525">
            <a:solidFill>
              <a:schemeClr val="tx1"/>
            </a:solidFill>
            <a:round/>
            <a:headEnd/>
            <a:tailEnd type="triangle" w="med" len="med"/>
          </a:ln>
          <a:effectLst/>
        </p:spPr>
        <p:txBody>
          <a:bodyPr/>
          <a:lstStyle/>
          <a:p>
            <a:endParaRPr lang="en-US"/>
          </a:p>
        </p:txBody>
      </p:sp>
      <p:sp>
        <p:nvSpPr>
          <p:cNvPr id="106598" name="Line 102"/>
          <p:cNvSpPr>
            <a:spLocks noChangeShapeType="1"/>
          </p:cNvSpPr>
          <p:nvPr/>
        </p:nvSpPr>
        <p:spPr bwMode="auto">
          <a:xfrm flipV="1">
            <a:off x="1066800" y="3124200"/>
            <a:ext cx="0" cy="228600"/>
          </a:xfrm>
          <a:prstGeom prst="line">
            <a:avLst/>
          </a:prstGeom>
          <a:noFill/>
          <a:ln w="9525">
            <a:solidFill>
              <a:schemeClr val="tx1"/>
            </a:solidFill>
            <a:round/>
            <a:headEnd/>
            <a:tailEnd type="triangle" w="med" len="med"/>
          </a:ln>
          <a:effectLst/>
        </p:spPr>
        <p:txBody>
          <a:bodyPr/>
          <a:lstStyle/>
          <a:p>
            <a:endParaRPr lang="en-US"/>
          </a:p>
        </p:txBody>
      </p:sp>
      <p:grpSp>
        <p:nvGrpSpPr>
          <p:cNvPr id="106599" name="Group 103"/>
          <p:cNvGrpSpPr>
            <a:grpSpLocks/>
          </p:cNvGrpSpPr>
          <p:nvPr/>
        </p:nvGrpSpPr>
        <p:grpSpPr bwMode="auto">
          <a:xfrm>
            <a:off x="5791200" y="3657600"/>
            <a:ext cx="152400" cy="228600"/>
            <a:chOff x="2352" y="2304"/>
            <a:chExt cx="96" cy="144"/>
          </a:xfrm>
        </p:grpSpPr>
        <p:sp>
          <p:nvSpPr>
            <p:cNvPr id="106600" name="Line 104"/>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01" name="Line 105"/>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602" name="Group 106"/>
          <p:cNvGrpSpPr>
            <a:grpSpLocks/>
          </p:cNvGrpSpPr>
          <p:nvPr/>
        </p:nvGrpSpPr>
        <p:grpSpPr bwMode="auto">
          <a:xfrm>
            <a:off x="5791200" y="4191000"/>
            <a:ext cx="152400" cy="228600"/>
            <a:chOff x="2352" y="2304"/>
            <a:chExt cx="96" cy="144"/>
          </a:xfrm>
        </p:grpSpPr>
        <p:sp>
          <p:nvSpPr>
            <p:cNvPr id="106603" name="Line 107"/>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04" name="Line 108"/>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605" name="Group 109"/>
          <p:cNvGrpSpPr>
            <a:grpSpLocks/>
          </p:cNvGrpSpPr>
          <p:nvPr/>
        </p:nvGrpSpPr>
        <p:grpSpPr bwMode="auto">
          <a:xfrm>
            <a:off x="5791200" y="3124200"/>
            <a:ext cx="152400" cy="228600"/>
            <a:chOff x="2352" y="2304"/>
            <a:chExt cx="96" cy="144"/>
          </a:xfrm>
        </p:grpSpPr>
        <p:sp>
          <p:nvSpPr>
            <p:cNvPr id="106606" name="Line 110"/>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07" name="Line 111"/>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608" name="Group 112"/>
          <p:cNvGrpSpPr>
            <a:grpSpLocks/>
          </p:cNvGrpSpPr>
          <p:nvPr/>
        </p:nvGrpSpPr>
        <p:grpSpPr bwMode="auto">
          <a:xfrm>
            <a:off x="7086600" y="3657600"/>
            <a:ext cx="152400" cy="228600"/>
            <a:chOff x="2352" y="2304"/>
            <a:chExt cx="96" cy="144"/>
          </a:xfrm>
        </p:grpSpPr>
        <p:sp>
          <p:nvSpPr>
            <p:cNvPr id="106609" name="Line 113"/>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10" name="Line 114"/>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611" name="Group 115"/>
          <p:cNvGrpSpPr>
            <a:grpSpLocks/>
          </p:cNvGrpSpPr>
          <p:nvPr/>
        </p:nvGrpSpPr>
        <p:grpSpPr bwMode="auto">
          <a:xfrm>
            <a:off x="7086600" y="4191000"/>
            <a:ext cx="152400" cy="228600"/>
            <a:chOff x="2352" y="2304"/>
            <a:chExt cx="96" cy="144"/>
          </a:xfrm>
        </p:grpSpPr>
        <p:sp>
          <p:nvSpPr>
            <p:cNvPr id="106612" name="Line 116"/>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13" name="Line 117"/>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614" name="Group 118"/>
          <p:cNvGrpSpPr>
            <a:grpSpLocks/>
          </p:cNvGrpSpPr>
          <p:nvPr/>
        </p:nvGrpSpPr>
        <p:grpSpPr bwMode="auto">
          <a:xfrm>
            <a:off x="7086600" y="3124200"/>
            <a:ext cx="152400" cy="228600"/>
            <a:chOff x="2352" y="2304"/>
            <a:chExt cx="96" cy="144"/>
          </a:xfrm>
        </p:grpSpPr>
        <p:sp>
          <p:nvSpPr>
            <p:cNvPr id="106615" name="Line 119"/>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16" name="Line 120"/>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617" name="Group 121"/>
          <p:cNvGrpSpPr>
            <a:grpSpLocks/>
          </p:cNvGrpSpPr>
          <p:nvPr/>
        </p:nvGrpSpPr>
        <p:grpSpPr bwMode="auto">
          <a:xfrm>
            <a:off x="8458200" y="3657600"/>
            <a:ext cx="152400" cy="228600"/>
            <a:chOff x="2352" y="2304"/>
            <a:chExt cx="96" cy="144"/>
          </a:xfrm>
        </p:grpSpPr>
        <p:sp>
          <p:nvSpPr>
            <p:cNvPr id="106618" name="Line 122"/>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19" name="Line 123"/>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620" name="Group 124"/>
          <p:cNvGrpSpPr>
            <a:grpSpLocks/>
          </p:cNvGrpSpPr>
          <p:nvPr/>
        </p:nvGrpSpPr>
        <p:grpSpPr bwMode="auto">
          <a:xfrm>
            <a:off x="8458200" y="4191000"/>
            <a:ext cx="152400" cy="228600"/>
            <a:chOff x="2352" y="2304"/>
            <a:chExt cx="96" cy="144"/>
          </a:xfrm>
        </p:grpSpPr>
        <p:sp>
          <p:nvSpPr>
            <p:cNvPr id="106621" name="Line 125"/>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22" name="Line 126"/>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623" name="Group 127"/>
          <p:cNvGrpSpPr>
            <a:grpSpLocks/>
          </p:cNvGrpSpPr>
          <p:nvPr/>
        </p:nvGrpSpPr>
        <p:grpSpPr bwMode="auto">
          <a:xfrm>
            <a:off x="8458200" y="3124200"/>
            <a:ext cx="152400" cy="228600"/>
            <a:chOff x="2352" y="2304"/>
            <a:chExt cx="96" cy="144"/>
          </a:xfrm>
        </p:grpSpPr>
        <p:sp>
          <p:nvSpPr>
            <p:cNvPr id="106624" name="Line 128"/>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25" name="Line 129"/>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sp>
        <p:nvSpPr>
          <p:cNvPr id="106626" name="Line 130"/>
          <p:cNvSpPr>
            <a:spLocks noChangeShapeType="1"/>
          </p:cNvSpPr>
          <p:nvPr/>
        </p:nvSpPr>
        <p:spPr bwMode="auto">
          <a:xfrm flipV="1">
            <a:off x="6096000" y="2057400"/>
            <a:ext cx="0" cy="228600"/>
          </a:xfrm>
          <a:prstGeom prst="line">
            <a:avLst/>
          </a:prstGeom>
          <a:noFill/>
          <a:ln w="9525">
            <a:solidFill>
              <a:schemeClr val="tx1"/>
            </a:solidFill>
            <a:round/>
            <a:headEnd/>
            <a:tailEnd type="triangle" w="med" len="med"/>
          </a:ln>
          <a:effectLst/>
        </p:spPr>
        <p:txBody>
          <a:bodyPr/>
          <a:lstStyle/>
          <a:p>
            <a:endParaRPr lang="en-US"/>
          </a:p>
        </p:txBody>
      </p:sp>
      <p:sp>
        <p:nvSpPr>
          <p:cNvPr id="106627" name="Line 131"/>
          <p:cNvSpPr>
            <a:spLocks noChangeShapeType="1"/>
          </p:cNvSpPr>
          <p:nvPr/>
        </p:nvSpPr>
        <p:spPr bwMode="auto">
          <a:xfrm flipV="1">
            <a:off x="5715000" y="2057400"/>
            <a:ext cx="0" cy="228600"/>
          </a:xfrm>
          <a:prstGeom prst="line">
            <a:avLst/>
          </a:prstGeom>
          <a:noFill/>
          <a:ln w="9525">
            <a:solidFill>
              <a:schemeClr val="tx1"/>
            </a:solidFill>
            <a:round/>
            <a:headEnd/>
            <a:tailEnd type="triangle" w="med" len="med"/>
          </a:ln>
          <a:effectLst/>
        </p:spPr>
        <p:txBody>
          <a:bodyPr/>
          <a:lstStyle/>
          <a:p>
            <a:endParaRPr lang="en-US"/>
          </a:p>
        </p:txBody>
      </p:sp>
      <p:grpSp>
        <p:nvGrpSpPr>
          <p:cNvPr id="106628" name="Group 132"/>
          <p:cNvGrpSpPr>
            <a:grpSpLocks/>
          </p:cNvGrpSpPr>
          <p:nvPr/>
        </p:nvGrpSpPr>
        <p:grpSpPr bwMode="auto">
          <a:xfrm>
            <a:off x="7315200" y="2057400"/>
            <a:ext cx="152400" cy="228600"/>
            <a:chOff x="2352" y="2304"/>
            <a:chExt cx="96" cy="144"/>
          </a:xfrm>
        </p:grpSpPr>
        <p:sp>
          <p:nvSpPr>
            <p:cNvPr id="106629" name="Line 133"/>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30" name="Line 134"/>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631" name="Group 135"/>
          <p:cNvGrpSpPr>
            <a:grpSpLocks/>
          </p:cNvGrpSpPr>
          <p:nvPr/>
        </p:nvGrpSpPr>
        <p:grpSpPr bwMode="auto">
          <a:xfrm>
            <a:off x="6934200" y="2057400"/>
            <a:ext cx="152400" cy="228600"/>
            <a:chOff x="2352" y="2304"/>
            <a:chExt cx="96" cy="144"/>
          </a:xfrm>
        </p:grpSpPr>
        <p:sp>
          <p:nvSpPr>
            <p:cNvPr id="106632" name="Line 136"/>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33" name="Line 137"/>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634" name="Group 138"/>
          <p:cNvGrpSpPr>
            <a:grpSpLocks/>
          </p:cNvGrpSpPr>
          <p:nvPr/>
        </p:nvGrpSpPr>
        <p:grpSpPr bwMode="auto">
          <a:xfrm>
            <a:off x="8686800" y="2057400"/>
            <a:ext cx="152400" cy="228600"/>
            <a:chOff x="2352" y="2304"/>
            <a:chExt cx="96" cy="144"/>
          </a:xfrm>
        </p:grpSpPr>
        <p:sp>
          <p:nvSpPr>
            <p:cNvPr id="106635" name="Line 139"/>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36" name="Line 140"/>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637" name="Group 141"/>
          <p:cNvGrpSpPr>
            <a:grpSpLocks/>
          </p:cNvGrpSpPr>
          <p:nvPr/>
        </p:nvGrpSpPr>
        <p:grpSpPr bwMode="auto">
          <a:xfrm>
            <a:off x="8305800" y="2057400"/>
            <a:ext cx="152400" cy="228600"/>
            <a:chOff x="2352" y="2304"/>
            <a:chExt cx="96" cy="144"/>
          </a:xfrm>
        </p:grpSpPr>
        <p:sp>
          <p:nvSpPr>
            <p:cNvPr id="106638" name="Line 142"/>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39" name="Line 143"/>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sp>
        <p:nvSpPr>
          <p:cNvPr id="106640" name="Rectangle 144"/>
          <p:cNvSpPr>
            <a:spLocks noChangeArrowheads="1"/>
          </p:cNvSpPr>
          <p:nvPr/>
        </p:nvSpPr>
        <p:spPr bwMode="auto">
          <a:xfrm>
            <a:off x="5562600" y="25146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641" name="Rectangle 145"/>
          <p:cNvSpPr>
            <a:spLocks noChangeArrowheads="1"/>
          </p:cNvSpPr>
          <p:nvPr/>
        </p:nvSpPr>
        <p:spPr bwMode="auto">
          <a:xfrm>
            <a:off x="5943600" y="25146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642" name="Rectangle 146"/>
          <p:cNvSpPr>
            <a:spLocks noChangeArrowheads="1"/>
          </p:cNvSpPr>
          <p:nvPr/>
        </p:nvSpPr>
        <p:spPr bwMode="auto">
          <a:xfrm>
            <a:off x="6858000" y="25146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643" name="Rectangle 147"/>
          <p:cNvSpPr>
            <a:spLocks noChangeArrowheads="1"/>
          </p:cNvSpPr>
          <p:nvPr/>
        </p:nvSpPr>
        <p:spPr bwMode="auto">
          <a:xfrm>
            <a:off x="7239000" y="25146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644" name="Rectangle 148"/>
          <p:cNvSpPr>
            <a:spLocks noChangeArrowheads="1"/>
          </p:cNvSpPr>
          <p:nvPr/>
        </p:nvSpPr>
        <p:spPr bwMode="auto">
          <a:xfrm>
            <a:off x="8153400" y="2514600"/>
            <a:ext cx="381000" cy="381000"/>
          </a:xfrm>
          <a:prstGeom prst="rect">
            <a:avLst/>
          </a:prstGeom>
          <a:noFill/>
          <a:ln w="9525">
            <a:solidFill>
              <a:srgbClr val="008000"/>
            </a:solidFill>
            <a:miter lim="800000"/>
            <a:headEnd/>
            <a:tailEnd/>
          </a:ln>
          <a:effectLst/>
        </p:spPr>
        <p:txBody>
          <a:bodyPr wrap="none" anchor="ctr"/>
          <a:lstStyle/>
          <a:p>
            <a:endParaRPr lang="en-US"/>
          </a:p>
        </p:txBody>
      </p:sp>
      <p:sp>
        <p:nvSpPr>
          <p:cNvPr id="106645" name="Rectangle 149"/>
          <p:cNvSpPr>
            <a:spLocks noChangeArrowheads="1"/>
          </p:cNvSpPr>
          <p:nvPr/>
        </p:nvSpPr>
        <p:spPr bwMode="auto">
          <a:xfrm>
            <a:off x="8534400" y="2514600"/>
            <a:ext cx="381000" cy="381000"/>
          </a:xfrm>
          <a:prstGeom prst="rect">
            <a:avLst/>
          </a:prstGeom>
          <a:noFill/>
          <a:ln w="9525">
            <a:solidFill>
              <a:srgbClr val="008000"/>
            </a:solidFill>
            <a:miter lim="800000"/>
            <a:headEnd/>
            <a:tailEnd/>
          </a:ln>
          <a:effectLst/>
        </p:spPr>
        <p:txBody>
          <a:bodyPr wrap="none" anchor="ctr"/>
          <a:lstStyle/>
          <a:p>
            <a:endParaRPr lang="en-US"/>
          </a:p>
        </p:txBody>
      </p:sp>
      <p:grpSp>
        <p:nvGrpSpPr>
          <p:cNvPr id="106646" name="Group 150"/>
          <p:cNvGrpSpPr>
            <a:grpSpLocks/>
          </p:cNvGrpSpPr>
          <p:nvPr/>
        </p:nvGrpSpPr>
        <p:grpSpPr bwMode="auto">
          <a:xfrm>
            <a:off x="6019800" y="2590800"/>
            <a:ext cx="152400" cy="228600"/>
            <a:chOff x="2352" y="2304"/>
            <a:chExt cx="96" cy="144"/>
          </a:xfrm>
        </p:grpSpPr>
        <p:sp>
          <p:nvSpPr>
            <p:cNvPr id="106647" name="Line 151"/>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48" name="Line 152"/>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649" name="Group 153"/>
          <p:cNvGrpSpPr>
            <a:grpSpLocks/>
          </p:cNvGrpSpPr>
          <p:nvPr/>
        </p:nvGrpSpPr>
        <p:grpSpPr bwMode="auto">
          <a:xfrm>
            <a:off x="5638800" y="2590800"/>
            <a:ext cx="152400" cy="228600"/>
            <a:chOff x="2352" y="2304"/>
            <a:chExt cx="96" cy="144"/>
          </a:xfrm>
        </p:grpSpPr>
        <p:sp>
          <p:nvSpPr>
            <p:cNvPr id="106650" name="Line 154"/>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51" name="Line 155"/>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652" name="Group 156"/>
          <p:cNvGrpSpPr>
            <a:grpSpLocks/>
          </p:cNvGrpSpPr>
          <p:nvPr/>
        </p:nvGrpSpPr>
        <p:grpSpPr bwMode="auto">
          <a:xfrm>
            <a:off x="7315200" y="2590800"/>
            <a:ext cx="152400" cy="228600"/>
            <a:chOff x="2352" y="2304"/>
            <a:chExt cx="96" cy="144"/>
          </a:xfrm>
        </p:grpSpPr>
        <p:sp>
          <p:nvSpPr>
            <p:cNvPr id="106653" name="Line 157"/>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54" name="Line 158"/>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655" name="Group 159"/>
          <p:cNvGrpSpPr>
            <a:grpSpLocks/>
          </p:cNvGrpSpPr>
          <p:nvPr/>
        </p:nvGrpSpPr>
        <p:grpSpPr bwMode="auto">
          <a:xfrm>
            <a:off x="6934200" y="2590800"/>
            <a:ext cx="152400" cy="228600"/>
            <a:chOff x="2352" y="2304"/>
            <a:chExt cx="96" cy="144"/>
          </a:xfrm>
        </p:grpSpPr>
        <p:sp>
          <p:nvSpPr>
            <p:cNvPr id="106656" name="Line 160"/>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57" name="Line 161"/>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658" name="Group 162"/>
          <p:cNvGrpSpPr>
            <a:grpSpLocks/>
          </p:cNvGrpSpPr>
          <p:nvPr/>
        </p:nvGrpSpPr>
        <p:grpSpPr bwMode="auto">
          <a:xfrm>
            <a:off x="8686800" y="2590800"/>
            <a:ext cx="152400" cy="228600"/>
            <a:chOff x="2352" y="2304"/>
            <a:chExt cx="96" cy="144"/>
          </a:xfrm>
        </p:grpSpPr>
        <p:sp>
          <p:nvSpPr>
            <p:cNvPr id="106659" name="Line 163"/>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60" name="Line 164"/>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661" name="Group 165"/>
          <p:cNvGrpSpPr>
            <a:grpSpLocks/>
          </p:cNvGrpSpPr>
          <p:nvPr/>
        </p:nvGrpSpPr>
        <p:grpSpPr bwMode="auto">
          <a:xfrm>
            <a:off x="8305800" y="2590800"/>
            <a:ext cx="152400" cy="228600"/>
            <a:chOff x="2352" y="2304"/>
            <a:chExt cx="96" cy="144"/>
          </a:xfrm>
        </p:grpSpPr>
        <p:sp>
          <p:nvSpPr>
            <p:cNvPr id="106662" name="Line 166"/>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63" name="Line 167"/>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grpSp>
        <p:nvGrpSpPr>
          <p:cNvPr id="106664" name="Group 168"/>
          <p:cNvGrpSpPr>
            <a:grpSpLocks/>
          </p:cNvGrpSpPr>
          <p:nvPr/>
        </p:nvGrpSpPr>
        <p:grpSpPr bwMode="auto">
          <a:xfrm>
            <a:off x="8458200" y="1524000"/>
            <a:ext cx="152400" cy="228600"/>
            <a:chOff x="2352" y="2304"/>
            <a:chExt cx="96" cy="144"/>
          </a:xfrm>
        </p:grpSpPr>
        <p:sp>
          <p:nvSpPr>
            <p:cNvPr id="106665" name="Line 169"/>
            <p:cNvSpPr>
              <a:spLocks noChangeShapeType="1"/>
            </p:cNvSpPr>
            <p:nvPr/>
          </p:nvSpPr>
          <p:spPr bwMode="auto">
            <a:xfrm flipV="1">
              <a:off x="235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6666" name="Line 170"/>
            <p:cNvSpPr>
              <a:spLocks noChangeShapeType="1"/>
            </p:cNvSpPr>
            <p:nvPr/>
          </p:nvSpPr>
          <p:spPr bwMode="auto">
            <a:xfrm flipV="1">
              <a:off x="2448" y="2304"/>
              <a:ext cx="0" cy="144"/>
            </a:xfrm>
            <a:prstGeom prst="line">
              <a:avLst/>
            </a:prstGeom>
            <a:noFill/>
            <a:ln w="9525">
              <a:solidFill>
                <a:schemeClr val="tx1"/>
              </a:solidFill>
              <a:round/>
              <a:headEnd type="triangle" w="med" len="med"/>
              <a:tailEnd/>
            </a:ln>
            <a:effectLst/>
          </p:spPr>
          <p:txBody>
            <a:bodyPr/>
            <a:lstStyle/>
            <a:p>
              <a:endParaRPr lang="en-US"/>
            </a:p>
          </p:txBody>
        </p:sp>
      </p:grpSp>
      <p:sp>
        <p:nvSpPr>
          <p:cNvPr id="106667" name="Text Box 171"/>
          <p:cNvSpPr txBox="1">
            <a:spLocks noChangeArrowheads="1"/>
          </p:cNvSpPr>
          <p:nvPr/>
        </p:nvSpPr>
        <p:spPr bwMode="auto">
          <a:xfrm>
            <a:off x="6350" y="4924425"/>
            <a:ext cx="1023938" cy="1616075"/>
          </a:xfrm>
          <a:prstGeom prst="rect">
            <a:avLst/>
          </a:prstGeom>
          <a:noFill/>
          <a:ln w="9525">
            <a:noFill/>
            <a:miter lim="800000"/>
            <a:headEnd/>
            <a:tailEnd/>
          </a:ln>
          <a:effectLst/>
        </p:spPr>
        <p:txBody>
          <a:bodyPr wrap="none">
            <a:spAutoFit/>
          </a:bodyPr>
          <a:lstStyle/>
          <a:p>
            <a:r>
              <a:rPr lang="en-US" sz="1000"/>
              <a:t>Bond order</a:t>
            </a:r>
          </a:p>
          <a:p>
            <a:endParaRPr lang="en-US" sz="1000"/>
          </a:p>
          <a:p>
            <a:r>
              <a:rPr lang="en-US" sz="1000"/>
              <a:t>Bond enthalpy </a:t>
            </a:r>
          </a:p>
          <a:p>
            <a:r>
              <a:rPr lang="en-US" sz="1000"/>
              <a:t>(kJ/mol)</a:t>
            </a:r>
          </a:p>
          <a:p>
            <a:endParaRPr lang="en-US" sz="1000"/>
          </a:p>
          <a:p>
            <a:r>
              <a:rPr lang="en-US" sz="1000"/>
              <a:t>Bond length </a:t>
            </a:r>
          </a:p>
          <a:p>
            <a:r>
              <a:rPr lang="en-US" sz="1000"/>
              <a:t>(angstrom)</a:t>
            </a:r>
          </a:p>
          <a:p>
            <a:endParaRPr lang="en-US" sz="1000"/>
          </a:p>
          <a:p>
            <a:r>
              <a:rPr lang="en-US" sz="1000"/>
              <a:t>Magnetic </a:t>
            </a:r>
          </a:p>
          <a:p>
            <a:r>
              <a:rPr lang="en-US" sz="1000"/>
              <a:t>behavior</a:t>
            </a:r>
          </a:p>
        </p:txBody>
      </p:sp>
      <p:sp>
        <p:nvSpPr>
          <p:cNvPr id="106668" name="Text Box 172"/>
          <p:cNvSpPr txBox="1">
            <a:spLocks noChangeArrowheads="1"/>
          </p:cNvSpPr>
          <p:nvPr/>
        </p:nvSpPr>
        <p:spPr bwMode="auto">
          <a:xfrm>
            <a:off x="1050925" y="4814888"/>
            <a:ext cx="7740650" cy="366712"/>
          </a:xfrm>
          <a:prstGeom prst="rect">
            <a:avLst/>
          </a:prstGeom>
          <a:noFill/>
          <a:ln w="9525">
            <a:noFill/>
            <a:miter lim="800000"/>
            <a:headEnd/>
            <a:tailEnd/>
          </a:ln>
          <a:effectLst/>
        </p:spPr>
        <p:txBody>
          <a:bodyPr wrap="none">
            <a:spAutoFit/>
          </a:bodyPr>
          <a:lstStyle/>
          <a:p>
            <a:r>
              <a:rPr lang="en-US"/>
              <a:t>1                   2                  3                                2                  1                   0 </a:t>
            </a:r>
          </a:p>
        </p:txBody>
      </p:sp>
      <p:sp>
        <p:nvSpPr>
          <p:cNvPr id="106669" name="Text Box 173"/>
          <p:cNvSpPr txBox="1">
            <a:spLocks noChangeArrowheads="1"/>
          </p:cNvSpPr>
          <p:nvPr/>
        </p:nvSpPr>
        <p:spPr bwMode="auto">
          <a:xfrm>
            <a:off x="1050925" y="5268913"/>
            <a:ext cx="7761288" cy="304800"/>
          </a:xfrm>
          <a:prstGeom prst="rect">
            <a:avLst/>
          </a:prstGeom>
          <a:noFill/>
          <a:ln w="9525">
            <a:noFill/>
            <a:miter lim="800000"/>
            <a:headEnd/>
            <a:tailEnd/>
          </a:ln>
          <a:effectLst/>
        </p:spPr>
        <p:txBody>
          <a:bodyPr wrap="none">
            <a:spAutoFit/>
          </a:bodyPr>
          <a:lstStyle/>
          <a:p>
            <a:r>
              <a:rPr lang="en-US" sz="1400"/>
              <a:t>290                   620                    941                                      495                    155                     -----</a:t>
            </a:r>
          </a:p>
        </p:txBody>
      </p:sp>
      <p:sp>
        <p:nvSpPr>
          <p:cNvPr id="106670" name="Text Box 174"/>
          <p:cNvSpPr txBox="1">
            <a:spLocks noChangeArrowheads="1"/>
          </p:cNvSpPr>
          <p:nvPr/>
        </p:nvSpPr>
        <p:spPr bwMode="auto">
          <a:xfrm>
            <a:off x="1077913" y="5715000"/>
            <a:ext cx="7712075" cy="304800"/>
          </a:xfrm>
          <a:prstGeom prst="rect">
            <a:avLst/>
          </a:prstGeom>
          <a:noFill/>
          <a:ln w="9525">
            <a:noFill/>
            <a:miter lim="800000"/>
            <a:headEnd/>
            <a:tailEnd/>
          </a:ln>
          <a:effectLst/>
        </p:spPr>
        <p:txBody>
          <a:bodyPr wrap="none">
            <a:spAutoFit/>
          </a:bodyPr>
          <a:lstStyle/>
          <a:p>
            <a:r>
              <a:rPr lang="en-US" sz="1400"/>
              <a:t>1.59                 1.31                   1.10                                     1.21                   1.43                    -----</a:t>
            </a:r>
          </a:p>
        </p:txBody>
      </p:sp>
      <p:sp>
        <p:nvSpPr>
          <p:cNvPr id="106671" name="Text Box 175"/>
          <p:cNvSpPr txBox="1">
            <a:spLocks noChangeArrowheads="1"/>
          </p:cNvSpPr>
          <p:nvPr/>
        </p:nvSpPr>
        <p:spPr bwMode="auto">
          <a:xfrm>
            <a:off x="822325" y="6230938"/>
            <a:ext cx="8008938" cy="244475"/>
          </a:xfrm>
          <a:prstGeom prst="rect">
            <a:avLst/>
          </a:prstGeom>
          <a:noFill/>
          <a:ln w="9525">
            <a:noFill/>
            <a:miter lim="800000"/>
            <a:headEnd/>
            <a:tailEnd/>
          </a:ln>
          <a:effectLst/>
        </p:spPr>
        <p:txBody>
          <a:bodyPr wrap="none">
            <a:spAutoFit/>
          </a:bodyPr>
          <a:lstStyle/>
          <a:p>
            <a:r>
              <a:rPr lang="en-US" sz="1000"/>
              <a:t>Paramagnetic                 Diamagnetic               Diamagnetic                                        Paramagnetic                Diamagnetic                     _____</a:t>
            </a:r>
          </a:p>
        </p:txBody>
      </p:sp>
      <p:sp>
        <p:nvSpPr>
          <p:cNvPr id="106672" name="Rectangle 176"/>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339</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ChangeArrowheads="1"/>
          </p:cNvSpPr>
          <p:nvPr/>
        </p:nvSpPr>
        <p:spPr bwMode="auto">
          <a:xfrm>
            <a:off x="228600" y="1143000"/>
            <a:ext cx="8610600" cy="2362200"/>
          </a:xfrm>
          <a:prstGeom prst="rect">
            <a:avLst/>
          </a:prstGeom>
          <a:solidFill>
            <a:srgbClr val="000000"/>
          </a:solidFill>
          <a:ln w="9525">
            <a:solidFill>
              <a:schemeClr val="tx1"/>
            </a:solidFill>
            <a:miter lim="800000"/>
            <a:headEnd/>
            <a:tailEnd/>
          </a:ln>
          <a:effectLst/>
        </p:spPr>
        <p:txBody>
          <a:bodyPr wrap="none" anchor="ctr"/>
          <a:lstStyle/>
          <a:p>
            <a:endParaRPr lang="en-US"/>
          </a:p>
        </p:txBody>
      </p:sp>
      <p:pic>
        <p:nvPicPr>
          <p:cNvPr id="314371" name="Picture 3" descr="C2_s1s"/>
          <p:cNvPicPr>
            <a:picLocks noChangeAspect="1" noChangeArrowheads="1"/>
          </p:cNvPicPr>
          <p:nvPr/>
        </p:nvPicPr>
        <p:blipFill>
          <a:blip r:embed="rId3" cstate="print"/>
          <a:srcRect l="35088" t="18018" r="35088" b="18018"/>
          <a:stretch>
            <a:fillRect/>
          </a:stretch>
        </p:blipFill>
        <p:spPr bwMode="auto">
          <a:xfrm>
            <a:off x="533400" y="1143000"/>
            <a:ext cx="1400175" cy="1168400"/>
          </a:xfrm>
          <a:prstGeom prst="rect">
            <a:avLst/>
          </a:prstGeom>
          <a:noFill/>
        </p:spPr>
      </p:pic>
      <p:pic>
        <p:nvPicPr>
          <p:cNvPr id="314372" name="Picture 4" descr="C2_s1s_ab"/>
          <p:cNvPicPr>
            <a:picLocks noChangeAspect="1" noChangeArrowheads="1"/>
          </p:cNvPicPr>
          <p:nvPr/>
        </p:nvPicPr>
        <p:blipFill>
          <a:blip r:embed="rId4" cstate="print"/>
          <a:srcRect l="33684" t="18018" r="35088" b="18018"/>
          <a:stretch>
            <a:fillRect/>
          </a:stretch>
        </p:blipFill>
        <p:spPr bwMode="auto">
          <a:xfrm>
            <a:off x="533400" y="2286000"/>
            <a:ext cx="1463675" cy="1169988"/>
          </a:xfrm>
          <a:prstGeom prst="rect">
            <a:avLst/>
          </a:prstGeom>
          <a:noFill/>
        </p:spPr>
      </p:pic>
      <p:pic>
        <p:nvPicPr>
          <p:cNvPr id="314373" name="Picture 5" descr="C2_p2p"/>
          <p:cNvPicPr>
            <a:picLocks noChangeAspect="1" noChangeArrowheads="1"/>
          </p:cNvPicPr>
          <p:nvPr/>
        </p:nvPicPr>
        <p:blipFill>
          <a:blip r:embed="rId5" cstate="print"/>
          <a:srcRect l="35088" t="18018" r="35088" b="18018"/>
          <a:stretch>
            <a:fillRect/>
          </a:stretch>
        </p:blipFill>
        <p:spPr bwMode="auto">
          <a:xfrm>
            <a:off x="2895600" y="1143000"/>
            <a:ext cx="1398588" cy="1168400"/>
          </a:xfrm>
          <a:prstGeom prst="rect">
            <a:avLst/>
          </a:prstGeom>
          <a:noFill/>
        </p:spPr>
      </p:pic>
      <p:pic>
        <p:nvPicPr>
          <p:cNvPr id="314374" name="Picture 6" descr="C2_p2p_ab"/>
          <p:cNvPicPr>
            <a:picLocks noChangeAspect="1" noChangeArrowheads="1"/>
          </p:cNvPicPr>
          <p:nvPr/>
        </p:nvPicPr>
        <p:blipFill>
          <a:blip r:embed="rId6" cstate="print"/>
          <a:srcRect l="35088" t="18018" r="35088" b="18018"/>
          <a:stretch>
            <a:fillRect/>
          </a:stretch>
        </p:blipFill>
        <p:spPr bwMode="auto">
          <a:xfrm>
            <a:off x="2819400" y="2286000"/>
            <a:ext cx="1398588" cy="1168400"/>
          </a:xfrm>
          <a:prstGeom prst="rect">
            <a:avLst/>
          </a:prstGeom>
          <a:noFill/>
        </p:spPr>
      </p:pic>
      <p:pic>
        <p:nvPicPr>
          <p:cNvPr id="314375" name="Picture 7" descr="C2_p2p_2"/>
          <p:cNvPicPr>
            <a:picLocks noChangeAspect="1" noChangeArrowheads="1"/>
          </p:cNvPicPr>
          <p:nvPr/>
        </p:nvPicPr>
        <p:blipFill>
          <a:blip r:embed="rId7" cstate="print"/>
          <a:srcRect l="35088" t="18018" r="35088" b="18018"/>
          <a:stretch>
            <a:fillRect/>
          </a:stretch>
        </p:blipFill>
        <p:spPr bwMode="auto">
          <a:xfrm>
            <a:off x="4876800" y="1219200"/>
            <a:ext cx="1398588" cy="1168400"/>
          </a:xfrm>
          <a:prstGeom prst="rect">
            <a:avLst/>
          </a:prstGeom>
          <a:noFill/>
        </p:spPr>
      </p:pic>
      <p:pic>
        <p:nvPicPr>
          <p:cNvPr id="314376" name="Picture 8" descr="C2_p2p_ab2"/>
          <p:cNvPicPr>
            <a:picLocks noChangeAspect="1" noChangeArrowheads="1"/>
          </p:cNvPicPr>
          <p:nvPr/>
        </p:nvPicPr>
        <p:blipFill>
          <a:blip r:embed="rId8" cstate="print"/>
          <a:srcRect l="35088" t="18018" r="35088" b="18018"/>
          <a:stretch>
            <a:fillRect/>
          </a:stretch>
        </p:blipFill>
        <p:spPr bwMode="auto">
          <a:xfrm>
            <a:off x="4876800" y="2286000"/>
            <a:ext cx="1398588" cy="1168400"/>
          </a:xfrm>
          <a:prstGeom prst="rect">
            <a:avLst/>
          </a:prstGeom>
          <a:noFill/>
        </p:spPr>
      </p:pic>
      <p:pic>
        <p:nvPicPr>
          <p:cNvPr id="314377" name="Picture 9" descr="C2_s2p"/>
          <p:cNvPicPr>
            <a:picLocks noChangeAspect="1" noChangeArrowheads="1"/>
          </p:cNvPicPr>
          <p:nvPr/>
        </p:nvPicPr>
        <p:blipFill>
          <a:blip r:embed="rId9" cstate="print"/>
          <a:srcRect l="35088" t="18018" r="35088" b="18018"/>
          <a:stretch>
            <a:fillRect/>
          </a:stretch>
        </p:blipFill>
        <p:spPr bwMode="auto">
          <a:xfrm>
            <a:off x="7086600" y="1219200"/>
            <a:ext cx="1398588" cy="1168400"/>
          </a:xfrm>
          <a:prstGeom prst="rect">
            <a:avLst/>
          </a:prstGeom>
          <a:noFill/>
        </p:spPr>
      </p:pic>
      <p:pic>
        <p:nvPicPr>
          <p:cNvPr id="314378" name="Picture 10" descr="C2_s2p_ab"/>
          <p:cNvPicPr>
            <a:picLocks noChangeAspect="1" noChangeArrowheads="1"/>
          </p:cNvPicPr>
          <p:nvPr/>
        </p:nvPicPr>
        <p:blipFill>
          <a:blip r:embed="rId10" cstate="print"/>
          <a:srcRect l="35088" t="18018" r="35088" b="18018"/>
          <a:stretch>
            <a:fillRect/>
          </a:stretch>
        </p:blipFill>
        <p:spPr bwMode="auto">
          <a:xfrm>
            <a:off x="7086600" y="2286000"/>
            <a:ext cx="1398588" cy="1168400"/>
          </a:xfrm>
          <a:prstGeom prst="rect">
            <a:avLst/>
          </a:prstGeom>
          <a:noFill/>
        </p:spPr>
      </p:pic>
      <p:sp>
        <p:nvSpPr>
          <p:cNvPr id="314379" name="Text Box 11"/>
          <p:cNvSpPr txBox="1">
            <a:spLocks noChangeArrowheads="1"/>
          </p:cNvSpPr>
          <p:nvPr/>
        </p:nvSpPr>
        <p:spPr bwMode="auto">
          <a:xfrm>
            <a:off x="304800" y="1790700"/>
            <a:ext cx="482600" cy="396875"/>
          </a:xfrm>
          <a:prstGeom prst="rect">
            <a:avLst/>
          </a:prstGeom>
          <a:noFill/>
          <a:ln w="9525">
            <a:noFill/>
            <a:miter lim="800000"/>
            <a:headEnd/>
            <a:tailEnd/>
          </a:ln>
          <a:effectLst/>
        </p:spPr>
        <p:txBody>
          <a:bodyPr wrap="none">
            <a:spAutoFit/>
          </a:bodyPr>
          <a:lstStyle/>
          <a:p>
            <a:r>
              <a:rPr lang="en-US" sz="2000">
                <a:solidFill>
                  <a:srgbClr val="FFFF00"/>
                </a:solidFill>
                <a:latin typeface="Symbol" pitchFamily="18" charset="2"/>
              </a:rPr>
              <a:t>s</a:t>
            </a:r>
            <a:r>
              <a:rPr lang="en-US" sz="2000" baseline="-25000">
                <a:solidFill>
                  <a:srgbClr val="FFFF00"/>
                </a:solidFill>
                <a:latin typeface="Times New Roman" pitchFamily="18" charset="0"/>
              </a:rPr>
              <a:t>2s</a:t>
            </a:r>
          </a:p>
        </p:txBody>
      </p:sp>
      <p:sp>
        <p:nvSpPr>
          <p:cNvPr id="314380" name="Text Box 12"/>
          <p:cNvSpPr txBox="1">
            <a:spLocks noChangeArrowheads="1"/>
          </p:cNvSpPr>
          <p:nvPr/>
        </p:nvSpPr>
        <p:spPr bwMode="auto">
          <a:xfrm>
            <a:off x="228600" y="2895600"/>
            <a:ext cx="565150" cy="396875"/>
          </a:xfrm>
          <a:prstGeom prst="rect">
            <a:avLst/>
          </a:prstGeom>
          <a:noFill/>
          <a:ln w="9525">
            <a:noFill/>
            <a:miter lim="800000"/>
            <a:headEnd/>
            <a:tailEnd/>
          </a:ln>
          <a:effectLst/>
        </p:spPr>
        <p:txBody>
          <a:bodyPr wrap="none">
            <a:spAutoFit/>
          </a:bodyPr>
          <a:lstStyle/>
          <a:p>
            <a:r>
              <a:rPr lang="en-US" sz="2000">
                <a:solidFill>
                  <a:srgbClr val="FFFF00"/>
                </a:solidFill>
                <a:latin typeface="Symbol" pitchFamily="18" charset="2"/>
              </a:rPr>
              <a:t>s</a:t>
            </a:r>
            <a:r>
              <a:rPr lang="en-US" sz="2000" baseline="30000">
                <a:solidFill>
                  <a:srgbClr val="FFFF00"/>
                </a:solidFill>
                <a:latin typeface="Symbol" pitchFamily="18" charset="2"/>
              </a:rPr>
              <a:t>*</a:t>
            </a:r>
            <a:r>
              <a:rPr lang="en-US" sz="2000" baseline="-25000">
                <a:solidFill>
                  <a:srgbClr val="FFFF00"/>
                </a:solidFill>
                <a:latin typeface="Times New Roman" pitchFamily="18" charset="0"/>
              </a:rPr>
              <a:t>2s</a:t>
            </a:r>
          </a:p>
        </p:txBody>
      </p:sp>
      <p:sp>
        <p:nvSpPr>
          <p:cNvPr id="314381" name="Text Box 13"/>
          <p:cNvSpPr txBox="1">
            <a:spLocks noChangeArrowheads="1"/>
          </p:cNvSpPr>
          <p:nvPr/>
        </p:nvSpPr>
        <p:spPr bwMode="auto">
          <a:xfrm>
            <a:off x="2438400" y="1790700"/>
            <a:ext cx="571500" cy="396875"/>
          </a:xfrm>
          <a:prstGeom prst="rect">
            <a:avLst/>
          </a:prstGeom>
          <a:noFill/>
          <a:ln w="9525">
            <a:noFill/>
            <a:miter lim="800000"/>
            <a:headEnd/>
            <a:tailEnd/>
          </a:ln>
          <a:effectLst/>
        </p:spPr>
        <p:txBody>
          <a:bodyPr wrap="none">
            <a:spAutoFit/>
          </a:bodyPr>
          <a:lstStyle/>
          <a:p>
            <a:r>
              <a:rPr lang="en-US" sz="2000">
                <a:solidFill>
                  <a:srgbClr val="FFFF00"/>
                </a:solidFill>
                <a:latin typeface="Symbol" pitchFamily="18" charset="2"/>
              </a:rPr>
              <a:t>p</a:t>
            </a:r>
            <a:r>
              <a:rPr lang="en-US" sz="2000" baseline="-25000">
                <a:solidFill>
                  <a:srgbClr val="FFFF00"/>
                </a:solidFill>
                <a:latin typeface="Times New Roman" pitchFamily="18" charset="0"/>
              </a:rPr>
              <a:t>2px</a:t>
            </a:r>
          </a:p>
        </p:txBody>
      </p:sp>
      <p:sp>
        <p:nvSpPr>
          <p:cNvPr id="314382" name="Text Box 14"/>
          <p:cNvSpPr txBox="1">
            <a:spLocks noChangeArrowheads="1"/>
          </p:cNvSpPr>
          <p:nvPr/>
        </p:nvSpPr>
        <p:spPr bwMode="auto">
          <a:xfrm>
            <a:off x="2362200" y="2895600"/>
            <a:ext cx="654050" cy="396875"/>
          </a:xfrm>
          <a:prstGeom prst="rect">
            <a:avLst/>
          </a:prstGeom>
          <a:noFill/>
          <a:ln w="9525">
            <a:noFill/>
            <a:miter lim="800000"/>
            <a:headEnd/>
            <a:tailEnd/>
          </a:ln>
          <a:effectLst/>
        </p:spPr>
        <p:txBody>
          <a:bodyPr wrap="none">
            <a:spAutoFit/>
          </a:bodyPr>
          <a:lstStyle/>
          <a:p>
            <a:r>
              <a:rPr lang="en-US" sz="2000">
                <a:solidFill>
                  <a:srgbClr val="FFFF00"/>
                </a:solidFill>
                <a:latin typeface="Symbol" pitchFamily="18" charset="2"/>
              </a:rPr>
              <a:t>p</a:t>
            </a:r>
            <a:r>
              <a:rPr lang="en-US" sz="2000" baseline="30000">
                <a:solidFill>
                  <a:srgbClr val="FFFF00"/>
                </a:solidFill>
                <a:latin typeface="Symbol" pitchFamily="18" charset="2"/>
              </a:rPr>
              <a:t>*</a:t>
            </a:r>
            <a:r>
              <a:rPr lang="en-US" sz="2000" baseline="-25000">
                <a:solidFill>
                  <a:srgbClr val="FFFF00"/>
                </a:solidFill>
                <a:latin typeface="Times New Roman" pitchFamily="18" charset="0"/>
              </a:rPr>
              <a:t>2px</a:t>
            </a:r>
          </a:p>
        </p:txBody>
      </p:sp>
      <p:sp>
        <p:nvSpPr>
          <p:cNvPr id="314383" name="Text Box 15"/>
          <p:cNvSpPr txBox="1">
            <a:spLocks noChangeArrowheads="1"/>
          </p:cNvSpPr>
          <p:nvPr/>
        </p:nvSpPr>
        <p:spPr bwMode="auto">
          <a:xfrm>
            <a:off x="4343400" y="1790700"/>
            <a:ext cx="571500" cy="396875"/>
          </a:xfrm>
          <a:prstGeom prst="rect">
            <a:avLst/>
          </a:prstGeom>
          <a:noFill/>
          <a:ln w="9525">
            <a:noFill/>
            <a:miter lim="800000"/>
            <a:headEnd/>
            <a:tailEnd/>
          </a:ln>
          <a:effectLst/>
        </p:spPr>
        <p:txBody>
          <a:bodyPr wrap="none">
            <a:spAutoFit/>
          </a:bodyPr>
          <a:lstStyle/>
          <a:p>
            <a:r>
              <a:rPr lang="en-US" sz="2000">
                <a:solidFill>
                  <a:srgbClr val="FFFF00"/>
                </a:solidFill>
                <a:latin typeface="Symbol" pitchFamily="18" charset="2"/>
              </a:rPr>
              <a:t>p</a:t>
            </a:r>
            <a:r>
              <a:rPr lang="en-US" sz="2000" baseline="-25000">
                <a:solidFill>
                  <a:srgbClr val="FFFF00"/>
                </a:solidFill>
                <a:latin typeface="Times New Roman" pitchFamily="18" charset="0"/>
              </a:rPr>
              <a:t>2py</a:t>
            </a:r>
          </a:p>
        </p:txBody>
      </p:sp>
      <p:sp>
        <p:nvSpPr>
          <p:cNvPr id="314384" name="Text Box 16"/>
          <p:cNvSpPr txBox="1">
            <a:spLocks noChangeArrowheads="1"/>
          </p:cNvSpPr>
          <p:nvPr/>
        </p:nvSpPr>
        <p:spPr bwMode="auto">
          <a:xfrm>
            <a:off x="4267200" y="2895600"/>
            <a:ext cx="654050" cy="396875"/>
          </a:xfrm>
          <a:prstGeom prst="rect">
            <a:avLst/>
          </a:prstGeom>
          <a:noFill/>
          <a:ln w="9525">
            <a:noFill/>
            <a:miter lim="800000"/>
            <a:headEnd/>
            <a:tailEnd/>
          </a:ln>
          <a:effectLst/>
        </p:spPr>
        <p:txBody>
          <a:bodyPr wrap="none">
            <a:spAutoFit/>
          </a:bodyPr>
          <a:lstStyle/>
          <a:p>
            <a:r>
              <a:rPr lang="en-US" sz="2000">
                <a:solidFill>
                  <a:srgbClr val="FFFF00"/>
                </a:solidFill>
                <a:latin typeface="Symbol" pitchFamily="18" charset="2"/>
              </a:rPr>
              <a:t>p</a:t>
            </a:r>
            <a:r>
              <a:rPr lang="en-US" sz="2000" baseline="30000">
                <a:solidFill>
                  <a:srgbClr val="FFFF00"/>
                </a:solidFill>
                <a:latin typeface="Symbol" pitchFamily="18" charset="2"/>
              </a:rPr>
              <a:t>*</a:t>
            </a:r>
            <a:r>
              <a:rPr lang="en-US" sz="2000" baseline="-25000">
                <a:solidFill>
                  <a:srgbClr val="FFFF00"/>
                </a:solidFill>
                <a:latin typeface="Times New Roman" pitchFamily="18" charset="0"/>
              </a:rPr>
              <a:t>2py</a:t>
            </a:r>
          </a:p>
        </p:txBody>
      </p:sp>
      <p:sp>
        <p:nvSpPr>
          <p:cNvPr id="314385" name="Text Box 17"/>
          <p:cNvSpPr txBox="1">
            <a:spLocks noChangeArrowheads="1"/>
          </p:cNvSpPr>
          <p:nvPr/>
        </p:nvSpPr>
        <p:spPr bwMode="auto">
          <a:xfrm>
            <a:off x="6553200" y="1790700"/>
            <a:ext cx="501650" cy="396875"/>
          </a:xfrm>
          <a:prstGeom prst="rect">
            <a:avLst/>
          </a:prstGeom>
          <a:noFill/>
          <a:ln w="9525">
            <a:noFill/>
            <a:miter lim="800000"/>
            <a:headEnd/>
            <a:tailEnd/>
          </a:ln>
          <a:effectLst/>
        </p:spPr>
        <p:txBody>
          <a:bodyPr wrap="none">
            <a:spAutoFit/>
          </a:bodyPr>
          <a:lstStyle/>
          <a:p>
            <a:r>
              <a:rPr lang="en-US" sz="2000">
                <a:solidFill>
                  <a:srgbClr val="FFFF00"/>
                </a:solidFill>
                <a:latin typeface="Symbol" pitchFamily="18" charset="2"/>
              </a:rPr>
              <a:t>s</a:t>
            </a:r>
            <a:r>
              <a:rPr lang="en-US" sz="2000" baseline="-25000">
                <a:solidFill>
                  <a:srgbClr val="FFFF00"/>
                </a:solidFill>
                <a:latin typeface="Times New Roman" pitchFamily="18" charset="0"/>
              </a:rPr>
              <a:t>2p</a:t>
            </a:r>
          </a:p>
        </p:txBody>
      </p:sp>
      <p:sp>
        <p:nvSpPr>
          <p:cNvPr id="314386" name="Text Box 18"/>
          <p:cNvSpPr txBox="1">
            <a:spLocks noChangeArrowheads="1"/>
          </p:cNvSpPr>
          <p:nvPr/>
        </p:nvSpPr>
        <p:spPr bwMode="auto">
          <a:xfrm>
            <a:off x="6553200" y="2895600"/>
            <a:ext cx="584200" cy="396875"/>
          </a:xfrm>
          <a:prstGeom prst="rect">
            <a:avLst/>
          </a:prstGeom>
          <a:noFill/>
          <a:ln w="9525">
            <a:noFill/>
            <a:miter lim="800000"/>
            <a:headEnd/>
            <a:tailEnd/>
          </a:ln>
          <a:effectLst/>
        </p:spPr>
        <p:txBody>
          <a:bodyPr wrap="none">
            <a:spAutoFit/>
          </a:bodyPr>
          <a:lstStyle/>
          <a:p>
            <a:r>
              <a:rPr lang="en-US" sz="2000">
                <a:solidFill>
                  <a:srgbClr val="FFFF00"/>
                </a:solidFill>
                <a:latin typeface="Symbol" pitchFamily="18" charset="2"/>
              </a:rPr>
              <a:t>s</a:t>
            </a:r>
            <a:r>
              <a:rPr lang="en-US" sz="2000" baseline="30000">
                <a:solidFill>
                  <a:srgbClr val="FFFF00"/>
                </a:solidFill>
                <a:latin typeface="Symbol" pitchFamily="18" charset="2"/>
              </a:rPr>
              <a:t>*</a:t>
            </a:r>
            <a:r>
              <a:rPr lang="en-US" sz="2000" baseline="-25000">
                <a:solidFill>
                  <a:srgbClr val="FFFF00"/>
                </a:solidFill>
                <a:latin typeface="Times New Roman" pitchFamily="18" charset="0"/>
              </a:rPr>
              <a:t>2p</a:t>
            </a:r>
          </a:p>
        </p:txBody>
      </p:sp>
      <p:sp>
        <p:nvSpPr>
          <p:cNvPr id="314387" name="Rectangle 19"/>
          <p:cNvSpPr>
            <a:spLocks noChangeArrowheads="1"/>
          </p:cNvSpPr>
          <p:nvPr/>
        </p:nvSpPr>
        <p:spPr bwMode="auto">
          <a:xfrm>
            <a:off x="8382000" y="3124200"/>
            <a:ext cx="450850" cy="396875"/>
          </a:xfrm>
          <a:prstGeom prst="rect">
            <a:avLst/>
          </a:prstGeom>
          <a:noFill/>
          <a:ln w="9525">
            <a:noFill/>
            <a:miter lim="800000"/>
            <a:headEnd/>
            <a:tailEnd/>
          </a:ln>
          <a:effectLst/>
        </p:spPr>
        <p:txBody>
          <a:bodyPr wrap="none">
            <a:spAutoFit/>
          </a:bodyPr>
          <a:lstStyle/>
          <a:p>
            <a:r>
              <a:rPr lang="en-US" sz="2000" b="1">
                <a:solidFill>
                  <a:srgbClr val="FFFF00"/>
                </a:solidFill>
                <a:latin typeface="Times New Roman" pitchFamily="18" charset="0"/>
              </a:rPr>
              <a:t>C</a:t>
            </a:r>
            <a:r>
              <a:rPr lang="en-US" sz="2000" b="1" baseline="-25000">
                <a:solidFill>
                  <a:srgbClr val="FFFF00"/>
                </a:solidFill>
                <a:latin typeface="Times New Roman" pitchFamily="18" charset="0"/>
              </a:rPr>
              <a:t>2</a:t>
            </a:r>
          </a:p>
        </p:txBody>
      </p:sp>
      <p:sp>
        <p:nvSpPr>
          <p:cNvPr id="314388" name="Rectangle 20"/>
          <p:cNvSpPr>
            <a:spLocks noChangeArrowheads="1"/>
          </p:cNvSpPr>
          <p:nvPr/>
        </p:nvSpPr>
        <p:spPr bwMode="auto">
          <a:xfrm>
            <a:off x="762000" y="4325938"/>
            <a:ext cx="7696200" cy="1465262"/>
          </a:xfrm>
          <a:prstGeom prst="rect">
            <a:avLst/>
          </a:prstGeom>
          <a:noFill/>
          <a:ln w="9525">
            <a:noFill/>
            <a:miter lim="800000"/>
            <a:headEnd/>
            <a:tailEnd/>
          </a:ln>
          <a:effectLst/>
        </p:spPr>
        <p:txBody>
          <a:bodyPr>
            <a:spAutoFit/>
          </a:bodyPr>
          <a:lstStyle/>
          <a:p>
            <a:r>
              <a:rPr lang="en-US"/>
              <a:t>Arrange the atomic and molecular orbitals in order of increasing energy.</a:t>
            </a:r>
          </a:p>
          <a:p>
            <a:r>
              <a:rPr lang="en-US"/>
              <a:t>How many orbitals are per molecule? </a:t>
            </a:r>
          </a:p>
          <a:p>
            <a:endParaRPr lang="en-US"/>
          </a:p>
          <a:p>
            <a:endParaRPr lang="en-US"/>
          </a:p>
          <a:p>
            <a:r>
              <a:rPr lang="en-US"/>
              <a:t>Can you distinguish the bonding from the antibonding MOs?</a:t>
            </a:r>
          </a:p>
        </p:txBody>
      </p:sp>
      <p:sp>
        <p:nvSpPr>
          <p:cNvPr id="314389" name="Rectangle 21"/>
          <p:cNvSpPr>
            <a:spLocks noChangeArrowheads="1"/>
          </p:cNvSpPr>
          <p:nvPr/>
        </p:nvSpPr>
        <p:spPr bwMode="auto">
          <a:xfrm>
            <a:off x="82550" y="6567488"/>
            <a:ext cx="2203450" cy="214312"/>
          </a:xfrm>
          <a:prstGeom prst="rect">
            <a:avLst/>
          </a:prstGeom>
          <a:noFill/>
          <a:ln w="9525">
            <a:noFill/>
            <a:miter lim="800000"/>
            <a:headEnd/>
            <a:tailEnd/>
          </a:ln>
          <a:effectLst/>
        </p:spPr>
        <p:txBody>
          <a:bodyPr wrap="none">
            <a:spAutoFit/>
          </a:bodyPr>
          <a:lstStyle/>
          <a:p>
            <a:r>
              <a:rPr lang="en-US" sz="800"/>
              <a:t>Mark Wirtz, Edward Ehrat, </a:t>
            </a:r>
            <a:r>
              <a:rPr lang="en-US" sz="800" u="sng"/>
              <a:t>David L. Cedeno</a:t>
            </a:r>
            <a:r>
              <a:rPr lang="en-US" sz="800"/>
              <a:t>*</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463550"/>
            <a:ext cx="6562725" cy="1143000"/>
          </a:xfrm>
        </p:spPr>
        <p:txBody>
          <a:bodyPr/>
          <a:lstStyle/>
          <a:p>
            <a:r>
              <a:rPr lang="en-US" sz="4000"/>
              <a:t>Magnetic Properties </a:t>
            </a:r>
            <a:br>
              <a:rPr lang="en-US" sz="4000"/>
            </a:br>
            <a:r>
              <a:rPr lang="en-US" sz="4000"/>
              <a:t>of a Sample</a:t>
            </a:r>
          </a:p>
        </p:txBody>
      </p:sp>
      <p:sp>
        <p:nvSpPr>
          <p:cNvPr id="107523" name="Text Box 3"/>
          <p:cNvSpPr txBox="1">
            <a:spLocks noChangeArrowheads="1"/>
          </p:cNvSpPr>
          <p:nvPr/>
        </p:nvSpPr>
        <p:spPr bwMode="auto">
          <a:xfrm>
            <a:off x="381000" y="2209800"/>
            <a:ext cx="8121650" cy="915988"/>
          </a:xfrm>
          <a:prstGeom prst="rect">
            <a:avLst/>
          </a:prstGeom>
          <a:noFill/>
          <a:ln w="9525">
            <a:noFill/>
            <a:miter lim="800000"/>
            <a:headEnd/>
            <a:tailEnd/>
          </a:ln>
          <a:effectLst/>
        </p:spPr>
        <p:txBody>
          <a:bodyPr wrap="none">
            <a:spAutoFit/>
          </a:bodyPr>
          <a:lstStyle/>
          <a:p>
            <a:r>
              <a:rPr lang="en-US"/>
              <a:t>PARAMAGNETISM </a:t>
            </a:r>
          </a:p>
          <a:p>
            <a:r>
              <a:rPr lang="en-US"/>
              <a:t>	– molecules with one or more unpaired electrons are attracted</a:t>
            </a:r>
          </a:p>
          <a:p>
            <a:r>
              <a:rPr lang="en-US"/>
              <a:t>	    into a magnetic field.  (appears to weigh MORE in a magnetic field)</a:t>
            </a:r>
          </a:p>
        </p:txBody>
      </p:sp>
      <p:sp>
        <p:nvSpPr>
          <p:cNvPr id="107524" name="Text Box 4"/>
          <p:cNvSpPr txBox="1">
            <a:spLocks noChangeArrowheads="1"/>
          </p:cNvSpPr>
          <p:nvPr/>
        </p:nvSpPr>
        <p:spPr bwMode="auto">
          <a:xfrm>
            <a:off x="381000" y="4495800"/>
            <a:ext cx="7791450" cy="915988"/>
          </a:xfrm>
          <a:prstGeom prst="rect">
            <a:avLst/>
          </a:prstGeom>
          <a:noFill/>
          <a:ln w="9525">
            <a:noFill/>
            <a:miter lim="800000"/>
            <a:headEnd/>
            <a:tailEnd/>
          </a:ln>
          <a:effectLst/>
        </p:spPr>
        <p:txBody>
          <a:bodyPr wrap="none">
            <a:spAutoFit/>
          </a:bodyPr>
          <a:lstStyle/>
          <a:p>
            <a:r>
              <a:rPr lang="en-US"/>
              <a:t>DIAMAGNETISM </a:t>
            </a:r>
          </a:p>
          <a:p>
            <a:r>
              <a:rPr lang="en-US"/>
              <a:t>	– substances with no unpaired electrons are weakly repelled from </a:t>
            </a:r>
          </a:p>
          <a:p>
            <a:r>
              <a:rPr lang="en-US"/>
              <a:t>                  a magnetic field.  (appears to weigh LESS in a magnetic field)</a:t>
            </a:r>
          </a:p>
        </p:txBody>
      </p:sp>
      <p:grpSp>
        <p:nvGrpSpPr>
          <p:cNvPr id="107525" name="Group 5"/>
          <p:cNvGrpSpPr>
            <a:grpSpLocks/>
          </p:cNvGrpSpPr>
          <p:nvPr/>
        </p:nvGrpSpPr>
        <p:grpSpPr bwMode="auto">
          <a:xfrm>
            <a:off x="2819400" y="3278188"/>
            <a:ext cx="2667000" cy="533400"/>
            <a:chOff x="1776" y="2208"/>
            <a:chExt cx="1680" cy="336"/>
          </a:xfrm>
        </p:grpSpPr>
        <p:sp>
          <p:nvSpPr>
            <p:cNvPr id="107526" name="Oval 6"/>
            <p:cNvSpPr>
              <a:spLocks noChangeArrowheads="1"/>
            </p:cNvSpPr>
            <p:nvPr/>
          </p:nvSpPr>
          <p:spPr bwMode="auto">
            <a:xfrm>
              <a:off x="1776" y="2208"/>
              <a:ext cx="336" cy="336"/>
            </a:xfrm>
            <a:prstGeom prst="ellipse">
              <a:avLst/>
            </a:prstGeom>
            <a:noFill/>
            <a:ln w="9525">
              <a:solidFill>
                <a:schemeClr val="tx1"/>
              </a:solidFill>
              <a:round/>
              <a:headEnd/>
              <a:tailEnd/>
            </a:ln>
            <a:effectLst/>
          </p:spPr>
          <p:txBody>
            <a:bodyPr wrap="none" anchor="ctr"/>
            <a:lstStyle/>
            <a:p>
              <a:endParaRPr lang="en-US"/>
            </a:p>
          </p:txBody>
        </p:sp>
        <p:sp>
          <p:nvSpPr>
            <p:cNvPr id="107527" name="Oval 7"/>
            <p:cNvSpPr>
              <a:spLocks noChangeArrowheads="1"/>
            </p:cNvSpPr>
            <p:nvPr/>
          </p:nvSpPr>
          <p:spPr bwMode="auto">
            <a:xfrm>
              <a:off x="2112" y="2208"/>
              <a:ext cx="336" cy="336"/>
            </a:xfrm>
            <a:prstGeom prst="ellipse">
              <a:avLst/>
            </a:prstGeom>
            <a:noFill/>
            <a:ln w="9525">
              <a:solidFill>
                <a:schemeClr val="tx1"/>
              </a:solidFill>
              <a:round/>
              <a:headEnd/>
              <a:tailEnd/>
            </a:ln>
            <a:effectLst/>
          </p:spPr>
          <p:txBody>
            <a:bodyPr wrap="none" anchor="ctr"/>
            <a:lstStyle/>
            <a:p>
              <a:endParaRPr lang="en-US"/>
            </a:p>
          </p:txBody>
        </p:sp>
        <p:sp>
          <p:nvSpPr>
            <p:cNvPr id="107528" name="Oval 8"/>
            <p:cNvSpPr>
              <a:spLocks noChangeArrowheads="1"/>
            </p:cNvSpPr>
            <p:nvPr/>
          </p:nvSpPr>
          <p:spPr bwMode="auto">
            <a:xfrm>
              <a:off x="2448" y="2208"/>
              <a:ext cx="336" cy="336"/>
            </a:xfrm>
            <a:prstGeom prst="ellipse">
              <a:avLst/>
            </a:prstGeom>
            <a:noFill/>
            <a:ln w="9525">
              <a:solidFill>
                <a:schemeClr val="tx1"/>
              </a:solidFill>
              <a:round/>
              <a:headEnd/>
              <a:tailEnd/>
            </a:ln>
            <a:effectLst/>
          </p:spPr>
          <p:txBody>
            <a:bodyPr wrap="none" anchor="ctr"/>
            <a:lstStyle/>
            <a:p>
              <a:endParaRPr lang="en-US"/>
            </a:p>
          </p:txBody>
        </p:sp>
        <p:sp>
          <p:nvSpPr>
            <p:cNvPr id="107529" name="Oval 9"/>
            <p:cNvSpPr>
              <a:spLocks noChangeArrowheads="1"/>
            </p:cNvSpPr>
            <p:nvPr/>
          </p:nvSpPr>
          <p:spPr bwMode="auto">
            <a:xfrm>
              <a:off x="2784" y="2208"/>
              <a:ext cx="336" cy="336"/>
            </a:xfrm>
            <a:prstGeom prst="ellipse">
              <a:avLst/>
            </a:prstGeom>
            <a:noFill/>
            <a:ln w="9525">
              <a:solidFill>
                <a:schemeClr val="tx1"/>
              </a:solidFill>
              <a:round/>
              <a:headEnd/>
              <a:tailEnd/>
            </a:ln>
            <a:effectLst/>
          </p:spPr>
          <p:txBody>
            <a:bodyPr wrap="none" anchor="ctr"/>
            <a:lstStyle/>
            <a:p>
              <a:endParaRPr lang="en-US"/>
            </a:p>
          </p:txBody>
        </p:sp>
        <p:sp>
          <p:nvSpPr>
            <p:cNvPr id="107530" name="Oval 10"/>
            <p:cNvSpPr>
              <a:spLocks noChangeArrowheads="1"/>
            </p:cNvSpPr>
            <p:nvPr/>
          </p:nvSpPr>
          <p:spPr bwMode="auto">
            <a:xfrm>
              <a:off x="3120" y="2208"/>
              <a:ext cx="336" cy="336"/>
            </a:xfrm>
            <a:prstGeom prst="ellipse">
              <a:avLst/>
            </a:prstGeom>
            <a:noFill/>
            <a:ln w="9525">
              <a:solidFill>
                <a:schemeClr val="tx1"/>
              </a:solidFill>
              <a:round/>
              <a:headEnd/>
              <a:tailEnd/>
            </a:ln>
            <a:effectLst/>
          </p:spPr>
          <p:txBody>
            <a:bodyPr wrap="none" anchor="ctr"/>
            <a:lstStyle/>
            <a:p>
              <a:endParaRPr lang="en-US"/>
            </a:p>
          </p:txBody>
        </p:sp>
        <p:sp>
          <p:nvSpPr>
            <p:cNvPr id="107531" name="Line 11"/>
            <p:cNvSpPr>
              <a:spLocks noChangeShapeType="1"/>
            </p:cNvSpPr>
            <p:nvPr/>
          </p:nvSpPr>
          <p:spPr bwMode="auto">
            <a:xfrm flipV="1">
              <a:off x="187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7532" name="Line 12"/>
            <p:cNvSpPr>
              <a:spLocks noChangeShapeType="1"/>
            </p:cNvSpPr>
            <p:nvPr/>
          </p:nvSpPr>
          <p:spPr bwMode="auto">
            <a:xfrm flipV="1">
              <a:off x="2256"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7533" name="Line 13"/>
            <p:cNvSpPr>
              <a:spLocks noChangeShapeType="1"/>
            </p:cNvSpPr>
            <p:nvPr/>
          </p:nvSpPr>
          <p:spPr bwMode="auto">
            <a:xfrm flipV="1">
              <a:off x="2592"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7534" name="Line 14"/>
            <p:cNvSpPr>
              <a:spLocks noChangeShapeType="1"/>
            </p:cNvSpPr>
            <p:nvPr/>
          </p:nvSpPr>
          <p:spPr bwMode="auto">
            <a:xfrm flipV="1">
              <a:off x="2928"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7535" name="Line 15"/>
            <p:cNvSpPr>
              <a:spLocks noChangeShapeType="1"/>
            </p:cNvSpPr>
            <p:nvPr/>
          </p:nvSpPr>
          <p:spPr bwMode="auto">
            <a:xfrm flipV="1">
              <a:off x="3264" y="2304"/>
              <a:ext cx="0" cy="144"/>
            </a:xfrm>
            <a:prstGeom prst="line">
              <a:avLst/>
            </a:prstGeom>
            <a:noFill/>
            <a:ln w="9525">
              <a:solidFill>
                <a:schemeClr val="tx1"/>
              </a:solidFill>
              <a:round/>
              <a:headEnd/>
              <a:tailEnd type="triangle" w="med" len="med"/>
            </a:ln>
            <a:effectLst/>
          </p:spPr>
          <p:txBody>
            <a:bodyPr/>
            <a:lstStyle/>
            <a:p>
              <a:endParaRPr lang="en-US"/>
            </a:p>
          </p:txBody>
        </p:sp>
        <p:sp>
          <p:nvSpPr>
            <p:cNvPr id="107536" name="Line 16"/>
            <p:cNvSpPr>
              <a:spLocks noChangeShapeType="1"/>
            </p:cNvSpPr>
            <p:nvPr/>
          </p:nvSpPr>
          <p:spPr bwMode="auto">
            <a:xfrm flipV="1">
              <a:off x="1968" y="2304"/>
              <a:ext cx="0" cy="144"/>
            </a:xfrm>
            <a:prstGeom prst="line">
              <a:avLst/>
            </a:prstGeom>
            <a:noFill/>
            <a:ln w="9525">
              <a:solidFill>
                <a:schemeClr val="tx1"/>
              </a:solidFill>
              <a:round/>
              <a:headEnd type="triangle" w="med" len="med"/>
              <a:tailEnd/>
            </a:ln>
            <a:effectLst/>
          </p:spPr>
          <p:txBody>
            <a:bodyPr/>
            <a:lstStyle/>
            <a:p>
              <a:endParaRPr lang="en-US"/>
            </a:p>
          </p:txBody>
        </p:sp>
      </p:grpSp>
      <p:sp>
        <p:nvSpPr>
          <p:cNvPr id="107537" name="Oval 17"/>
          <p:cNvSpPr>
            <a:spLocks noChangeArrowheads="1"/>
          </p:cNvSpPr>
          <p:nvPr/>
        </p:nvSpPr>
        <p:spPr bwMode="auto">
          <a:xfrm>
            <a:off x="2819400" y="5562600"/>
            <a:ext cx="533400" cy="533400"/>
          </a:xfrm>
          <a:prstGeom prst="ellipse">
            <a:avLst/>
          </a:prstGeom>
          <a:noFill/>
          <a:ln w="9525">
            <a:solidFill>
              <a:schemeClr val="tx1"/>
            </a:solidFill>
            <a:round/>
            <a:headEnd/>
            <a:tailEnd/>
          </a:ln>
          <a:effectLst/>
        </p:spPr>
        <p:txBody>
          <a:bodyPr wrap="none" anchor="ctr"/>
          <a:lstStyle/>
          <a:p>
            <a:endParaRPr lang="en-US"/>
          </a:p>
        </p:txBody>
      </p:sp>
      <p:sp>
        <p:nvSpPr>
          <p:cNvPr id="107538" name="Oval 18"/>
          <p:cNvSpPr>
            <a:spLocks noChangeArrowheads="1"/>
          </p:cNvSpPr>
          <p:nvPr/>
        </p:nvSpPr>
        <p:spPr bwMode="auto">
          <a:xfrm>
            <a:off x="3352800" y="5562600"/>
            <a:ext cx="533400" cy="533400"/>
          </a:xfrm>
          <a:prstGeom prst="ellipse">
            <a:avLst/>
          </a:prstGeom>
          <a:noFill/>
          <a:ln w="9525">
            <a:solidFill>
              <a:schemeClr val="tx1"/>
            </a:solidFill>
            <a:round/>
            <a:headEnd/>
            <a:tailEnd/>
          </a:ln>
          <a:effectLst/>
        </p:spPr>
        <p:txBody>
          <a:bodyPr wrap="none" anchor="ctr"/>
          <a:lstStyle/>
          <a:p>
            <a:endParaRPr lang="en-US"/>
          </a:p>
        </p:txBody>
      </p:sp>
      <p:sp>
        <p:nvSpPr>
          <p:cNvPr id="107539" name="Oval 19"/>
          <p:cNvSpPr>
            <a:spLocks noChangeArrowheads="1"/>
          </p:cNvSpPr>
          <p:nvPr/>
        </p:nvSpPr>
        <p:spPr bwMode="auto">
          <a:xfrm>
            <a:off x="3886200" y="5562600"/>
            <a:ext cx="533400" cy="533400"/>
          </a:xfrm>
          <a:prstGeom prst="ellipse">
            <a:avLst/>
          </a:prstGeom>
          <a:noFill/>
          <a:ln w="9525">
            <a:solidFill>
              <a:schemeClr val="tx1"/>
            </a:solidFill>
            <a:round/>
            <a:headEnd/>
            <a:tailEnd/>
          </a:ln>
          <a:effectLst/>
        </p:spPr>
        <p:txBody>
          <a:bodyPr wrap="none" anchor="ctr"/>
          <a:lstStyle/>
          <a:p>
            <a:endParaRPr lang="en-US"/>
          </a:p>
        </p:txBody>
      </p:sp>
      <p:sp>
        <p:nvSpPr>
          <p:cNvPr id="107540" name="Oval 20"/>
          <p:cNvSpPr>
            <a:spLocks noChangeArrowheads="1"/>
          </p:cNvSpPr>
          <p:nvPr/>
        </p:nvSpPr>
        <p:spPr bwMode="auto">
          <a:xfrm>
            <a:off x="4419600" y="5562600"/>
            <a:ext cx="533400" cy="533400"/>
          </a:xfrm>
          <a:prstGeom prst="ellipse">
            <a:avLst/>
          </a:prstGeom>
          <a:noFill/>
          <a:ln w="9525">
            <a:solidFill>
              <a:schemeClr val="tx1"/>
            </a:solidFill>
            <a:round/>
            <a:headEnd/>
            <a:tailEnd/>
          </a:ln>
          <a:effectLst/>
        </p:spPr>
        <p:txBody>
          <a:bodyPr wrap="none" anchor="ctr"/>
          <a:lstStyle/>
          <a:p>
            <a:endParaRPr lang="en-US"/>
          </a:p>
        </p:txBody>
      </p:sp>
      <p:sp>
        <p:nvSpPr>
          <p:cNvPr id="107541" name="Oval 21"/>
          <p:cNvSpPr>
            <a:spLocks noChangeArrowheads="1"/>
          </p:cNvSpPr>
          <p:nvPr/>
        </p:nvSpPr>
        <p:spPr bwMode="auto">
          <a:xfrm>
            <a:off x="4953000" y="5562600"/>
            <a:ext cx="533400" cy="533400"/>
          </a:xfrm>
          <a:prstGeom prst="ellipse">
            <a:avLst/>
          </a:prstGeom>
          <a:noFill/>
          <a:ln w="9525">
            <a:solidFill>
              <a:schemeClr val="tx1"/>
            </a:solidFill>
            <a:round/>
            <a:headEnd/>
            <a:tailEnd/>
          </a:ln>
          <a:effectLst/>
        </p:spPr>
        <p:txBody>
          <a:bodyPr wrap="none" anchor="ctr"/>
          <a:lstStyle/>
          <a:p>
            <a:endParaRPr lang="en-US"/>
          </a:p>
        </p:txBody>
      </p:sp>
      <p:sp>
        <p:nvSpPr>
          <p:cNvPr id="107542" name="Line 22"/>
          <p:cNvSpPr>
            <a:spLocks noChangeShapeType="1"/>
          </p:cNvSpPr>
          <p:nvPr/>
        </p:nvSpPr>
        <p:spPr bwMode="auto">
          <a:xfrm flipV="1">
            <a:off x="2971800" y="5715000"/>
            <a:ext cx="0" cy="228600"/>
          </a:xfrm>
          <a:prstGeom prst="line">
            <a:avLst/>
          </a:prstGeom>
          <a:noFill/>
          <a:ln w="9525">
            <a:solidFill>
              <a:schemeClr val="tx1"/>
            </a:solidFill>
            <a:round/>
            <a:headEnd/>
            <a:tailEnd type="triangle" w="med" len="med"/>
          </a:ln>
          <a:effectLst/>
        </p:spPr>
        <p:txBody>
          <a:bodyPr/>
          <a:lstStyle/>
          <a:p>
            <a:endParaRPr lang="en-US"/>
          </a:p>
        </p:txBody>
      </p:sp>
      <p:sp>
        <p:nvSpPr>
          <p:cNvPr id="107543" name="Line 23"/>
          <p:cNvSpPr>
            <a:spLocks noChangeShapeType="1"/>
          </p:cNvSpPr>
          <p:nvPr/>
        </p:nvSpPr>
        <p:spPr bwMode="auto">
          <a:xfrm flipV="1">
            <a:off x="3505200" y="5715000"/>
            <a:ext cx="0" cy="228600"/>
          </a:xfrm>
          <a:prstGeom prst="line">
            <a:avLst/>
          </a:prstGeom>
          <a:noFill/>
          <a:ln w="9525">
            <a:solidFill>
              <a:schemeClr val="tx1"/>
            </a:solidFill>
            <a:round/>
            <a:headEnd/>
            <a:tailEnd type="triangle" w="med" len="med"/>
          </a:ln>
          <a:effectLst/>
        </p:spPr>
        <p:txBody>
          <a:bodyPr/>
          <a:lstStyle/>
          <a:p>
            <a:endParaRPr lang="en-US"/>
          </a:p>
        </p:txBody>
      </p:sp>
      <p:sp>
        <p:nvSpPr>
          <p:cNvPr id="107544" name="Line 24"/>
          <p:cNvSpPr>
            <a:spLocks noChangeShapeType="1"/>
          </p:cNvSpPr>
          <p:nvPr/>
        </p:nvSpPr>
        <p:spPr bwMode="auto">
          <a:xfrm flipV="1">
            <a:off x="4038600" y="5715000"/>
            <a:ext cx="0" cy="228600"/>
          </a:xfrm>
          <a:prstGeom prst="line">
            <a:avLst/>
          </a:prstGeom>
          <a:noFill/>
          <a:ln w="9525">
            <a:solidFill>
              <a:schemeClr val="tx1"/>
            </a:solidFill>
            <a:round/>
            <a:headEnd/>
            <a:tailEnd type="triangle" w="med" len="med"/>
          </a:ln>
          <a:effectLst/>
        </p:spPr>
        <p:txBody>
          <a:bodyPr/>
          <a:lstStyle/>
          <a:p>
            <a:endParaRPr lang="en-US"/>
          </a:p>
        </p:txBody>
      </p:sp>
      <p:sp>
        <p:nvSpPr>
          <p:cNvPr id="107545" name="Line 25"/>
          <p:cNvSpPr>
            <a:spLocks noChangeShapeType="1"/>
          </p:cNvSpPr>
          <p:nvPr/>
        </p:nvSpPr>
        <p:spPr bwMode="auto">
          <a:xfrm flipV="1">
            <a:off x="4572000" y="5715000"/>
            <a:ext cx="0" cy="228600"/>
          </a:xfrm>
          <a:prstGeom prst="line">
            <a:avLst/>
          </a:prstGeom>
          <a:noFill/>
          <a:ln w="9525">
            <a:solidFill>
              <a:schemeClr val="tx1"/>
            </a:solidFill>
            <a:round/>
            <a:headEnd/>
            <a:tailEnd type="triangle" w="med" len="med"/>
          </a:ln>
          <a:effectLst/>
        </p:spPr>
        <p:txBody>
          <a:bodyPr/>
          <a:lstStyle/>
          <a:p>
            <a:endParaRPr lang="en-US"/>
          </a:p>
        </p:txBody>
      </p:sp>
      <p:sp>
        <p:nvSpPr>
          <p:cNvPr id="107546" name="Line 26"/>
          <p:cNvSpPr>
            <a:spLocks noChangeShapeType="1"/>
          </p:cNvSpPr>
          <p:nvPr/>
        </p:nvSpPr>
        <p:spPr bwMode="auto">
          <a:xfrm flipV="1">
            <a:off x="5105400" y="5715000"/>
            <a:ext cx="0" cy="228600"/>
          </a:xfrm>
          <a:prstGeom prst="line">
            <a:avLst/>
          </a:prstGeom>
          <a:noFill/>
          <a:ln w="9525">
            <a:solidFill>
              <a:schemeClr val="tx1"/>
            </a:solidFill>
            <a:round/>
            <a:headEnd/>
            <a:tailEnd type="triangle" w="med" len="med"/>
          </a:ln>
          <a:effectLst/>
        </p:spPr>
        <p:txBody>
          <a:bodyPr/>
          <a:lstStyle/>
          <a:p>
            <a:endParaRPr lang="en-US"/>
          </a:p>
        </p:txBody>
      </p:sp>
      <p:sp>
        <p:nvSpPr>
          <p:cNvPr id="107547" name="Line 27"/>
          <p:cNvSpPr>
            <a:spLocks noChangeShapeType="1"/>
          </p:cNvSpPr>
          <p:nvPr/>
        </p:nvSpPr>
        <p:spPr bwMode="auto">
          <a:xfrm flipV="1">
            <a:off x="3124200" y="5715000"/>
            <a:ext cx="0" cy="228600"/>
          </a:xfrm>
          <a:prstGeom prst="line">
            <a:avLst/>
          </a:prstGeom>
          <a:noFill/>
          <a:ln w="9525">
            <a:solidFill>
              <a:schemeClr val="tx1"/>
            </a:solidFill>
            <a:round/>
            <a:headEnd type="triangle" w="med" len="med"/>
            <a:tailEnd/>
          </a:ln>
          <a:effectLst/>
        </p:spPr>
        <p:txBody>
          <a:bodyPr/>
          <a:lstStyle/>
          <a:p>
            <a:endParaRPr lang="en-US"/>
          </a:p>
        </p:txBody>
      </p:sp>
      <p:sp>
        <p:nvSpPr>
          <p:cNvPr id="107548" name="Line 28"/>
          <p:cNvSpPr>
            <a:spLocks noChangeShapeType="1"/>
          </p:cNvSpPr>
          <p:nvPr/>
        </p:nvSpPr>
        <p:spPr bwMode="auto">
          <a:xfrm flipV="1">
            <a:off x="3657600" y="5715000"/>
            <a:ext cx="0" cy="228600"/>
          </a:xfrm>
          <a:prstGeom prst="line">
            <a:avLst/>
          </a:prstGeom>
          <a:noFill/>
          <a:ln w="9525">
            <a:solidFill>
              <a:schemeClr val="tx1"/>
            </a:solidFill>
            <a:round/>
            <a:headEnd type="triangle" w="med" len="med"/>
            <a:tailEnd/>
          </a:ln>
          <a:effectLst/>
        </p:spPr>
        <p:txBody>
          <a:bodyPr/>
          <a:lstStyle/>
          <a:p>
            <a:endParaRPr lang="en-US"/>
          </a:p>
        </p:txBody>
      </p:sp>
      <p:sp>
        <p:nvSpPr>
          <p:cNvPr id="107549" name="Line 29"/>
          <p:cNvSpPr>
            <a:spLocks noChangeShapeType="1"/>
          </p:cNvSpPr>
          <p:nvPr/>
        </p:nvSpPr>
        <p:spPr bwMode="auto">
          <a:xfrm flipV="1">
            <a:off x="4191000" y="5715000"/>
            <a:ext cx="0" cy="228600"/>
          </a:xfrm>
          <a:prstGeom prst="line">
            <a:avLst/>
          </a:prstGeom>
          <a:noFill/>
          <a:ln w="9525">
            <a:solidFill>
              <a:schemeClr val="tx1"/>
            </a:solidFill>
            <a:round/>
            <a:headEnd type="triangle" w="med" len="med"/>
            <a:tailEnd/>
          </a:ln>
          <a:effectLst/>
        </p:spPr>
        <p:txBody>
          <a:bodyPr/>
          <a:lstStyle/>
          <a:p>
            <a:endParaRPr lang="en-US"/>
          </a:p>
        </p:txBody>
      </p:sp>
      <p:sp>
        <p:nvSpPr>
          <p:cNvPr id="107550" name="Line 30"/>
          <p:cNvSpPr>
            <a:spLocks noChangeShapeType="1"/>
          </p:cNvSpPr>
          <p:nvPr/>
        </p:nvSpPr>
        <p:spPr bwMode="auto">
          <a:xfrm flipV="1">
            <a:off x="4724400" y="5715000"/>
            <a:ext cx="0" cy="228600"/>
          </a:xfrm>
          <a:prstGeom prst="line">
            <a:avLst/>
          </a:prstGeom>
          <a:noFill/>
          <a:ln w="9525">
            <a:solidFill>
              <a:schemeClr val="tx1"/>
            </a:solidFill>
            <a:round/>
            <a:headEnd type="triangle" w="med" len="med"/>
            <a:tailEnd/>
          </a:ln>
          <a:effectLst/>
        </p:spPr>
        <p:txBody>
          <a:bodyPr/>
          <a:lstStyle/>
          <a:p>
            <a:endParaRPr lang="en-US"/>
          </a:p>
        </p:txBody>
      </p:sp>
      <p:sp>
        <p:nvSpPr>
          <p:cNvPr id="107551" name="Line 31"/>
          <p:cNvSpPr>
            <a:spLocks noChangeShapeType="1"/>
          </p:cNvSpPr>
          <p:nvPr/>
        </p:nvSpPr>
        <p:spPr bwMode="auto">
          <a:xfrm flipV="1">
            <a:off x="5257800" y="5715000"/>
            <a:ext cx="0" cy="228600"/>
          </a:xfrm>
          <a:prstGeom prst="line">
            <a:avLst/>
          </a:prstGeom>
          <a:noFill/>
          <a:ln w="9525">
            <a:solidFill>
              <a:schemeClr val="tx1"/>
            </a:solidFill>
            <a:round/>
            <a:headEnd type="triangle" w="med" len="med"/>
            <a:tailEnd/>
          </a:ln>
          <a:effectLst/>
        </p:spPr>
        <p:txBody>
          <a:bodyPr/>
          <a:lstStyle/>
          <a:p>
            <a:endParaRPr lang="en-US"/>
          </a:p>
        </p:txBody>
      </p:sp>
      <p:pic>
        <p:nvPicPr>
          <p:cNvPr id="107552" name="Picture 32" descr="09-24Figure_PHO"/>
          <p:cNvPicPr>
            <a:picLocks noChangeAspect="1" noChangeArrowheads="1"/>
          </p:cNvPicPr>
          <p:nvPr/>
        </p:nvPicPr>
        <p:blipFill>
          <a:blip r:embed="rId3" cstate="print"/>
          <a:srcRect b="3996"/>
          <a:stretch>
            <a:fillRect/>
          </a:stretch>
        </p:blipFill>
        <p:spPr bwMode="auto">
          <a:xfrm>
            <a:off x="7327900" y="158750"/>
            <a:ext cx="1557338" cy="1944688"/>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sz="2800"/>
              <a:t>Experiment for determining the magnetic properties of a sample</a:t>
            </a:r>
          </a:p>
        </p:txBody>
      </p:sp>
      <p:grpSp>
        <p:nvGrpSpPr>
          <p:cNvPr id="108547" name="Group 3"/>
          <p:cNvGrpSpPr>
            <a:grpSpLocks/>
          </p:cNvGrpSpPr>
          <p:nvPr/>
        </p:nvGrpSpPr>
        <p:grpSpPr bwMode="auto">
          <a:xfrm>
            <a:off x="152400" y="2286000"/>
            <a:ext cx="2819400" cy="2209800"/>
            <a:chOff x="96" y="1440"/>
            <a:chExt cx="1776" cy="1392"/>
          </a:xfrm>
        </p:grpSpPr>
        <p:sp>
          <p:nvSpPr>
            <p:cNvPr id="108548" name="AutoShape 4"/>
            <p:cNvSpPr>
              <a:spLocks noChangeArrowheads="1"/>
            </p:cNvSpPr>
            <p:nvPr/>
          </p:nvSpPr>
          <p:spPr bwMode="auto">
            <a:xfrm flipV="1">
              <a:off x="1433" y="1530"/>
              <a:ext cx="242" cy="269"/>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C0C0C0"/>
            </a:solidFill>
            <a:ln w="9525">
              <a:noFill/>
              <a:miter lim="800000"/>
              <a:headEnd/>
              <a:tailEnd/>
            </a:ln>
            <a:effectLst/>
          </p:spPr>
          <p:txBody>
            <a:bodyPr wrap="none" anchor="ctr"/>
            <a:lstStyle/>
            <a:p>
              <a:endParaRPr lang="en-US"/>
            </a:p>
          </p:txBody>
        </p:sp>
        <p:sp>
          <p:nvSpPr>
            <p:cNvPr id="108549" name="AutoShape 5"/>
            <p:cNvSpPr>
              <a:spLocks noChangeArrowheads="1"/>
            </p:cNvSpPr>
            <p:nvPr/>
          </p:nvSpPr>
          <p:spPr bwMode="auto">
            <a:xfrm flipH="1" flipV="1">
              <a:off x="237" y="1530"/>
              <a:ext cx="243" cy="269"/>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C0C0C0"/>
            </a:solidFill>
            <a:ln w="9525">
              <a:noFill/>
              <a:miter lim="800000"/>
              <a:headEnd/>
              <a:tailEnd/>
            </a:ln>
            <a:effectLst/>
          </p:spPr>
          <p:txBody>
            <a:bodyPr wrap="none" anchor="ctr"/>
            <a:lstStyle/>
            <a:p>
              <a:endParaRPr lang="en-US"/>
            </a:p>
          </p:txBody>
        </p:sp>
        <p:sp>
          <p:nvSpPr>
            <p:cNvPr id="108550" name="Rectangle 6"/>
            <p:cNvSpPr>
              <a:spLocks noChangeArrowheads="1"/>
            </p:cNvSpPr>
            <p:nvPr/>
          </p:nvSpPr>
          <p:spPr bwMode="auto">
            <a:xfrm>
              <a:off x="96" y="2428"/>
              <a:ext cx="1776" cy="179"/>
            </a:xfrm>
            <a:prstGeom prst="rect">
              <a:avLst/>
            </a:prstGeom>
            <a:gradFill rotWithShape="1">
              <a:gsLst>
                <a:gs pos="0">
                  <a:srgbClr val="FFCC66"/>
                </a:gs>
                <a:gs pos="100000">
                  <a:schemeClr val="bg1"/>
                </a:gs>
              </a:gsLst>
              <a:lin ang="5400000" scaled="1"/>
            </a:gradFill>
            <a:ln w="9525">
              <a:noFill/>
              <a:miter lim="800000"/>
              <a:headEnd/>
              <a:tailEnd/>
            </a:ln>
            <a:effectLst/>
          </p:spPr>
          <p:txBody>
            <a:bodyPr wrap="none" anchor="ctr"/>
            <a:lstStyle/>
            <a:p>
              <a:endParaRPr lang="en-US"/>
            </a:p>
          </p:txBody>
        </p:sp>
        <p:sp>
          <p:nvSpPr>
            <p:cNvPr id="108551" name="Freeform 7"/>
            <p:cNvSpPr>
              <a:spLocks/>
            </p:cNvSpPr>
            <p:nvPr/>
          </p:nvSpPr>
          <p:spPr bwMode="auto">
            <a:xfrm>
              <a:off x="379" y="1440"/>
              <a:ext cx="1130" cy="180"/>
            </a:xfrm>
            <a:custGeom>
              <a:avLst/>
              <a:gdLst/>
              <a:ahLst/>
              <a:cxnLst>
                <a:cxn ang="0">
                  <a:pos x="0" y="96"/>
                </a:cxn>
                <a:cxn ang="0">
                  <a:pos x="720" y="0"/>
                </a:cxn>
                <a:cxn ang="0">
                  <a:pos x="1344" y="96"/>
                </a:cxn>
                <a:cxn ang="0">
                  <a:pos x="1344" y="192"/>
                </a:cxn>
                <a:cxn ang="0">
                  <a:pos x="0" y="192"/>
                </a:cxn>
                <a:cxn ang="0">
                  <a:pos x="0" y="96"/>
                </a:cxn>
              </a:cxnLst>
              <a:rect l="0" t="0" r="r" b="b"/>
              <a:pathLst>
                <a:path w="1344" h="192">
                  <a:moveTo>
                    <a:pt x="0" y="96"/>
                  </a:moveTo>
                  <a:lnTo>
                    <a:pt x="720" y="0"/>
                  </a:lnTo>
                  <a:lnTo>
                    <a:pt x="1344" y="96"/>
                  </a:lnTo>
                  <a:lnTo>
                    <a:pt x="1344" y="192"/>
                  </a:lnTo>
                  <a:lnTo>
                    <a:pt x="0" y="192"/>
                  </a:lnTo>
                  <a:lnTo>
                    <a:pt x="0" y="96"/>
                  </a:lnTo>
                  <a:close/>
                </a:path>
              </a:pathLst>
            </a:custGeom>
            <a:solidFill>
              <a:srgbClr val="C0C0C0"/>
            </a:solidFill>
            <a:ln w="9525">
              <a:solidFill>
                <a:schemeClr val="bg2"/>
              </a:solidFill>
              <a:round/>
              <a:headEnd/>
              <a:tailEnd/>
            </a:ln>
            <a:effectLst/>
          </p:spPr>
          <p:txBody>
            <a:bodyPr/>
            <a:lstStyle/>
            <a:p>
              <a:endParaRPr lang="en-US"/>
            </a:p>
          </p:txBody>
        </p:sp>
        <p:sp>
          <p:nvSpPr>
            <p:cNvPr id="108552" name="Line 8"/>
            <p:cNvSpPr>
              <a:spLocks noChangeShapeType="1"/>
            </p:cNvSpPr>
            <p:nvPr/>
          </p:nvSpPr>
          <p:spPr bwMode="auto">
            <a:xfrm>
              <a:off x="384" y="1709"/>
              <a:ext cx="0" cy="943"/>
            </a:xfrm>
            <a:prstGeom prst="line">
              <a:avLst/>
            </a:prstGeom>
            <a:noFill/>
            <a:ln w="9525">
              <a:solidFill>
                <a:schemeClr val="tx1"/>
              </a:solidFill>
              <a:round/>
              <a:headEnd/>
              <a:tailEnd/>
            </a:ln>
            <a:effectLst/>
          </p:spPr>
          <p:txBody>
            <a:bodyPr/>
            <a:lstStyle/>
            <a:p>
              <a:endParaRPr lang="en-US"/>
            </a:p>
          </p:txBody>
        </p:sp>
        <p:sp>
          <p:nvSpPr>
            <p:cNvPr id="108553" name="Oval 9"/>
            <p:cNvSpPr>
              <a:spLocks noChangeArrowheads="1"/>
            </p:cNvSpPr>
            <p:nvPr/>
          </p:nvSpPr>
          <p:spPr bwMode="auto">
            <a:xfrm>
              <a:off x="351" y="2563"/>
              <a:ext cx="81" cy="269"/>
            </a:xfrm>
            <a:prstGeom prst="ellipse">
              <a:avLst/>
            </a:prstGeom>
            <a:gradFill rotWithShape="1">
              <a:gsLst>
                <a:gs pos="0">
                  <a:schemeClr val="hlink"/>
                </a:gs>
                <a:gs pos="50000">
                  <a:srgbClr val="A0E8C2"/>
                </a:gs>
                <a:gs pos="100000">
                  <a:schemeClr val="hlink"/>
                </a:gs>
              </a:gsLst>
              <a:lin ang="0" scaled="1"/>
            </a:gradFill>
            <a:ln w="9525">
              <a:solidFill>
                <a:srgbClr val="339966"/>
              </a:solidFill>
              <a:round/>
              <a:headEnd/>
              <a:tailEnd/>
            </a:ln>
            <a:effectLst/>
          </p:spPr>
          <p:txBody>
            <a:bodyPr wrap="none" anchor="ctr"/>
            <a:lstStyle/>
            <a:p>
              <a:endParaRPr lang="en-US"/>
            </a:p>
          </p:txBody>
        </p:sp>
        <p:sp>
          <p:nvSpPr>
            <p:cNvPr id="108554" name="AutoShape 10"/>
            <p:cNvSpPr>
              <a:spLocks noChangeArrowheads="1"/>
            </p:cNvSpPr>
            <p:nvPr/>
          </p:nvSpPr>
          <p:spPr bwMode="auto">
            <a:xfrm flipV="1">
              <a:off x="903" y="1620"/>
              <a:ext cx="121" cy="718"/>
            </a:xfrm>
            <a:prstGeom prst="flowChartManualOperation">
              <a:avLst/>
            </a:prstGeom>
            <a:solidFill>
              <a:srgbClr val="C0C0C0"/>
            </a:solidFill>
            <a:ln w="9525">
              <a:solidFill>
                <a:schemeClr val="bg2"/>
              </a:solidFill>
              <a:miter lim="800000"/>
              <a:headEnd/>
              <a:tailEnd/>
            </a:ln>
            <a:effectLst/>
          </p:spPr>
          <p:txBody>
            <a:bodyPr wrap="none" anchor="ctr"/>
            <a:lstStyle/>
            <a:p>
              <a:endParaRPr lang="en-US"/>
            </a:p>
          </p:txBody>
        </p:sp>
        <p:sp>
          <p:nvSpPr>
            <p:cNvPr id="108555" name="AutoShape 11"/>
            <p:cNvSpPr>
              <a:spLocks noChangeArrowheads="1"/>
            </p:cNvSpPr>
            <p:nvPr/>
          </p:nvSpPr>
          <p:spPr bwMode="auto">
            <a:xfrm flipV="1">
              <a:off x="540" y="2338"/>
              <a:ext cx="848" cy="9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C0C0C0"/>
            </a:solidFill>
            <a:ln w="9525">
              <a:solidFill>
                <a:schemeClr val="bg2"/>
              </a:solidFill>
              <a:miter lim="800000"/>
              <a:headEnd/>
              <a:tailEnd/>
            </a:ln>
            <a:effectLst/>
          </p:spPr>
          <p:txBody>
            <a:bodyPr wrap="none" anchor="ctr"/>
            <a:lstStyle/>
            <a:p>
              <a:endParaRPr lang="en-US"/>
            </a:p>
          </p:txBody>
        </p:sp>
        <p:sp>
          <p:nvSpPr>
            <p:cNvPr id="108556" name="Oval 12"/>
            <p:cNvSpPr>
              <a:spLocks noChangeArrowheads="1"/>
            </p:cNvSpPr>
            <p:nvPr/>
          </p:nvSpPr>
          <p:spPr bwMode="auto">
            <a:xfrm>
              <a:off x="1392" y="2114"/>
              <a:ext cx="364" cy="89"/>
            </a:xfrm>
            <a:prstGeom prst="ellipse">
              <a:avLst/>
            </a:prstGeom>
            <a:solidFill>
              <a:srgbClr val="FFFF99"/>
            </a:solidFill>
            <a:ln w="9525">
              <a:solidFill>
                <a:srgbClr val="FFCC00"/>
              </a:solidFill>
              <a:round/>
              <a:headEnd/>
              <a:tailEnd/>
            </a:ln>
            <a:effectLst/>
          </p:spPr>
          <p:txBody>
            <a:bodyPr wrap="none" anchor="ctr"/>
            <a:lstStyle/>
            <a:p>
              <a:endParaRPr lang="en-US"/>
            </a:p>
          </p:txBody>
        </p:sp>
        <p:sp>
          <p:nvSpPr>
            <p:cNvPr id="108557" name="Line 13"/>
            <p:cNvSpPr>
              <a:spLocks noChangeShapeType="1"/>
            </p:cNvSpPr>
            <p:nvPr/>
          </p:nvSpPr>
          <p:spPr bwMode="auto">
            <a:xfrm flipH="1">
              <a:off x="1392" y="1709"/>
              <a:ext cx="162" cy="449"/>
            </a:xfrm>
            <a:prstGeom prst="line">
              <a:avLst/>
            </a:prstGeom>
            <a:noFill/>
            <a:ln w="9525">
              <a:solidFill>
                <a:schemeClr val="tx1"/>
              </a:solidFill>
              <a:round/>
              <a:headEnd/>
              <a:tailEnd/>
            </a:ln>
            <a:effectLst/>
          </p:spPr>
          <p:txBody>
            <a:bodyPr/>
            <a:lstStyle/>
            <a:p>
              <a:endParaRPr lang="en-US"/>
            </a:p>
          </p:txBody>
        </p:sp>
        <p:sp>
          <p:nvSpPr>
            <p:cNvPr id="108558" name="Line 14"/>
            <p:cNvSpPr>
              <a:spLocks noChangeShapeType="1"/>
            </p:cNvSpPr>
            <p:nvPr/>
          </p:nvSpPr>
          <p:spPr bwMode="auto">
            <a:xfrm>
              <a:off x="1554" y="1709"/>
              <a:ext cx="202" cy="449"/>
            </a:xfrm>
            <a:prstGeom prst="line">
              <a:avLst/>
            </a:prstGeom>
            <a:noFill/>
            <a:ln w="9525">
              <a:solidFill>
                <a:schemeClr val="tx1"/>
              </a:solidFill>
              <a:round/>
              <a:headEnd/>
              <a:tailEnd/>
            </a:ln>
            <a:effectLst/>
          </p:spPr>
          <p:txBody>
            <a:bodyPr/>
            <a:lstStyle/>
            <a:p>
              <a:endParaRPr lang="en-US"/>
            </a:p>
          </p:txBody>
        </p:sp>
        <p:sp>
          <p:nvSpPr>
            <p:cNvPr id="108559" name="AutoShape 15"/>
            <p:cNvSpPr>
              <a:spLocks noChangeArrowheads="1"/>
            </p:cNvSpPr>
            <p:nvPr/>
          </p:nvSpPr>
          <p:spPr bwMode="auto">
            <a:xfrm>
              <a:off x="1513" y="2024"/>
              <a:ext cx="81" cy="134"/>
            </a:xfrm>
            <a:prstGeom prst="can">
              <a:avLst>
                <a:gd name="adj" fmla="val 41358"/>
              </a:avLst>
            </a:prstGeom>
            <a:gradFill rotWithShape="1">
              <a:gsLst>
                <a:gs pos="0">
                  <a:srgbClr val="FF9900"/>
                </a:gs>
                <a:gs pos="50000">
                  <a:srgbClr val="FFCC66"/>
                </a:gs>
                <a:gs pos="100000">
                  <a:srgbClr val="FF9900"/>
                </a:gs>
              </a:gsLst>
              <a:lin ang="0" scaled="1"/>
            </a:gradFill>
            <a:ln w="9525">
              <a:noFill/>
              <a:round/>
              <a:headEnd/>
              <a:tailEnd/>
            </a:ln>
            <a:effectLst/>
          </p:spPr>
          <p:txBody>
            <a:bodyPr wrap="none" anchor="ctr"/>
            <a:lstStyle/>
            <a:p>
              <a:endParaRPr lang="en-US"/>
            </a:p>
          </p:txBody>
        </p:sp>
        <p:sp>
          <p:nvSpPr>
            <p:cNvPr id="108560" name="AutoShape 16"/>
            <p:cNvSpPr>
              <a:spLocks noChangeAspect="1" noChangeArrowheads="1"/>
            </p:cNvSpPr>
            <p:nvPr/>
          </p:nvSpPr>
          <p:spPr bwMode="auto">
            <a:xfrm>
              <a:off x="1626" y="2069"/>
              <a:ext cx="49" cy="82"/>
            </a:xfrm>
            <a:prstGeom prst="can">
              <a:avLst>
                <a:gd name="adj" fmla="val 41837"/>
              </a:avLst>
            </a:prstGeom>
            <a:gradFill rotWithShape="1">
              <a:gsLst>
                <a:gs pos="0">
                  <a:srgbClr val="FF9900"/>
                </a:gs>
                <a:gs pos="50000">
                  <a:srgbClr val="FFCC66"/>
                </a:gs>
                <a:gs pos="100000">
                  <a:srgbClr val="FF9900"/>
                </a:gs>
              </a:gsLst>
              <a:lin ang="0" scaled="1"/>
            </a:gradFill>
            <a:ln w="9525">
              <a:noFill/>
              <a:round/>
              <a:headEnd/>
              <a:tailEnd/>
            </a:ln>
            <a:effectLst/>
          </p:spPr>
          <p:txBody>
            <a:bodyPr wrap="none" anchor="ctr"/>
            <a:lstStyle/>
            <a:p>
              <a:endParaRPr lang="en-US"/>
            </a:p>
          </p:txBody>
        </p:sp>
        <p:sp>
          <p:nvSpPr>
            <p:cNvPr id="108561" name="AutoShape 17"/>
            <p:cNvSpPr>
              <a:spLocks noChangeArrowheads="1"/>
            </p:cNvSpPr>
            <p:nvPr/>
          </p:nvSpPr>
          <p:spPr bwMode="auto">
            <a:xfrm flipV="1">
              <a:off x="782" y="1979"/>
              <a:ext cx="363" cy="179"/>
            </a:xfrm>
            <a:custGeom>
              <a:avLst/>
              <a:gdLst>
                <a:gd name="G0" fmla="+- 6474 0 0"/>
                <a:gd name="G1" fmla="+- 10602081 0 0"/>
                <a:gd name="G2" fmla="+- 0 0 10602081"/>
                <a:gd name="T0" fmla="*/ 0 256 1"/>
                <a:gd name="T1" fmla="*/ 180 256 1"/>
                <a:gd name="G3" fmla="+- 10602081 T0 T1"/>
                <a:gd name="T2" fmla="*/ 0 256 1"/>
                <a:gd name="T3" fmla="*/ 90 256 1"/>
                <a:gd name="G4" fmla="+- 10602081 T2 T3"/>
                <a:gd name="G5" fmla="*/ G4 2 1"/>
                <a:gd name="T4" fmla="*/ 90 256 1"/>
                <a:gd name="T5" fmla="*/ 0 256 1"/>
                <a:gd name="G6" fmla="+- 10602081 T4 T5"/>
                <a:gd name="G7" fmla="*/ G6 2 1"/>
                <a:gd name="G8" fmla="abs 10602081"/>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474"/>
                <a:gd name="G18" fmla="*/ 6474 1 2"/>
                <a:gd name="G19" fmla="+- G18 5400 0"/>
                <a:gd name="G20" fmla="cos G19 10602081"/>
                <a:gd name="G21" fmla="sin G19 10602081"/>
                <a:gd name="G22" fmla="+- G20 10800 0"/>
                <a:gd name="G23" fmla="+- G21 10800 0"/>
                <a:gd name="G24" fmla="+- 10800 0 G20"/>
                <a:gd name="G25" fmla="+- 6474 10800 0"/>
                <a:gd name="G26" fmla="?: G9 G17 G25"/>
                <a:gd name="G27" fmla="?: G9 0 21600"/>
                <a:gd name="G28" fmla="cos 10800 10602081"/>
                <a:gd name="G29" fmla="sin 10800 10602081"/>
                <a:gd name="G30" fmla="sin 6474 10602081"/>
                <a:gd name="G31" fmla="+- G28 10800 0"/>
                <a:gd name="G32" fmla="+- G29 10800 0"/>
                <a:gd name="G33" fmla="+- G30 10800 0"/>
                <a:gd name="G34" fmla="?: G4 0 G31"/>
                <a:gd name="G35" fmla="?: 10602081 G34 0"/>
                <a:gd name="G36" fmla="?: G6 G35 G31"/>
                <a:gd name="G37" fmla="+- 21600 0 G36"/>
                <a:gd name="G38" fmla="?: G4 0 G33"/>
                <a:gd name="G39" fmla="?: 10602081 G38 G32"/>
                <a:gd name="G40" fmla="?: G6 G39 0"/>
                <a:gd name="G41" fmla="?: G4 G32 21600"/>
                <a:gd name="G42" fmla="?: G6 G41 G33"/>
                <a:gd name="T12" fmla="*/ 10800 w 21600"/>
                <a:gd name="T13" fmla="*/ 0 h 21600"/>
                <a:gd name="T14" fmla="*/ 2596 w 21600"/>
                <a:gd name="T15" fmla="*/ 13501 h 21600"/>
                <a:gd name="T16" fmla="*/ 10800 w 21600"/>
                <a:gd name="T17" fmla="*/ 4326 h 21600"/>
                <a:gd name="T18" fmla="*/ 19004 w 21600"/>
                <a:gd name="T19" fmla="*/ 1350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650" y="12824"/>
                  </a:moveTo>
                  <a:cubicBezTo>
                    <a:pt x="4435" y="12171"/>
                    <a:pt x="4326" y="11487"/>
                    <a:pt x="4326" y="10800"/>
                  </a:cubicBezTo>
                  <a:cubicBezTo>
                    <a:pt x="4326" y="7224"/>
                    <a:pt x="7224" y="4326"/>
                    <a:pt x="10800" y="4326"/>
                  </a:cubicBezTo>
                  <a:cubicBezTo>
                    <a:pt x="14375" y="4326"/>
                    <a:pt x="17274" y="7224"/>
                    <a:pt x="17274" y="10800"/>
                  </a:cubicBezTo>
                  <a:cubicBezTo>
                    <a:pt x="17274" y="11487"/>
                    <a:pt x="17164" y="12171"/>
                    <a:pt x="16949" y="12824"/>
                  </a:cubicBezTo>
                  <a:lnTo>
                    <a:pt x="21058" y="14177"/>
                  </a:lnTo>
                  <a:cubicBezTo>
                    <a:pt x="21417" y="13087"/>
                    <a:pt x="21600" y="11947"/>
                    <a:pt x="21600" y="10800"/>
                  </a:cubicBezTo>
                  <a:cubicBezTo>
                    <a:pt x="21600" y="4835"/>
                    <a:pt x="16764" y="0"/>
                    <a:pt x="10800" y="0"/>
                  </a:cubicBezTo>
                  <a:cubicBezTo>
                    <a:pt x="4835" y="0"/>
                    <a:pt x="0" y="4835"/>
                    <a:pt x="0" y="10800"/>
                  </a:cubicBezTo>
                  <a:cubicBezTo>
                    <a:pt x="-1" y="11947"/>
                    <a:pt x="182" y="13087"/>
                    <a:pt x="541" y="14177"/>
                  </a:cubicBezTo>
                  <a:close/>
                </a:path>
              </a:pathLst>
            </a:custGeom>
            <a:solidFill>
              <a:srgbClr val="EAEAEA"/>
            </a:solidFill>
            <a:ln w="9525">
              <a:solidFill>
                <a:srgbClr val="C0C0C0"/>
              </a:solidFill>
              <a:miter lim="800000"/>
              <a:headEnd/>
              <a:tailEnd/>
            </a:ln>
            <a:effectLst/>
          </p:spPr>
          <p:txBody>
            <a:bodyPr wrap="none" anchor="ctr"/>
            <a:lstStyle/>
            <a:p>
              <a:endParaRPr lang="en-US"/>
            </a:p>
          </p:txBody>
        </p:sp>
        <p:sp>
          <p:nvSpPr>
            <p:cNvPr id="108562" name="Freeform 18"/>
            <p:cNvSpPr>
              <a:spLocks/>
            </p:cNvSpPr>
            <p:nvPr/>
          </p:nvSpPr>
          <p:spPr bwMode="auto">
            <a:xfrm>
              <a:off x="969" y="1571"/>
              <a:ext cx="2" cy="568"/>
            </a:xfrm>
            <a:custGeom>
              <a:avLst/>
              <a:gdLst/>
              <a:ahLst/>
              <a:cxnLst>
                <a:cxn ang="0">
                  <a:pos x="0" y="0"/>
                </a:cxn>
                <a:cxn ang="0">
                  <a:pos x="2" y="607"/>
                </a:cxn>
              </a:cxnLst>
              <a:rect l="0" t="0" r="r" b="b"/>
              <a:pathLst>
                <a:path w="2" h="607">
                  <a:moveTo>
                    <a:pt x="0" y="0"/>
                  </a:moveTo>
                  <a:lnTo>
                    <a:pt x="2" y="607"/>
                  </a:lnTo>
                </a:path>
              </a:pathLst>
            </a:custGeom>
            <a:noFill/>
            <a:ln w="9525">
              <a:solidFill>
                <a:schemeClr val="tx1"/>
              </a:solidFill>
              <a:round/>
              <a:headEnd type="none" w="med" len="med"/>
              <a:tailEnd type="stealth" w="med" len="med"/>
            </a:ln>
            <a:effectLst/>
          </p:spPr>
          <p:txBody>
            <a:bodyPr/>
            <a:lstStyle/>
            <a:p>
              <a:endParaRPr lang="en-US"/>
            </a:p>
          </p:txBody>
        </p:sp>
      </p:grpSp>
      <p:sp>
        <p:nvSpPr>
          <p:cNvPr id="108563" name="Text Box 19"/>
          <p:cNvSpPr txBox="1">
            <a:spLocks noChangeArrowheads="1"/>
          </p:cNvSpPr>
          <p:nvPr/>
        </p:nvSpPr>
        <p:spPr bwMode="auto">
          <a:xfrm>
            <a:off x="34925" y="5116513"/>
            <a:ext cx="2686050" cy="517525"/>
          </a:xfrm>
          <a:prstGeom prst="rect">
            <a:avLst/>
          </a:prstGeom>
          <a:noFill/>
          <a:ln w="9525">
            <a:noFill/>
            <a:miter lim="800000"/>
            <a:headEnd/>
            <a:tailEnd/>
          </a:ln>
          <a:effectLst/>
        </p:spPr>
        <p:txBody>
          <a:bodyPr wrap="none">
            <a:spAutoFit/>
          </a:bodyPr>
          <a:lstStyle/>
          <a:p>
            <a:pPr algn="ctr"/>
            <a:r>
              <a:rPr lang="en-US" sz="1400"/>
              <a:t>The sample is first weighed in </a:t>
            </a:r>
          </a:p>
          <a:p>
            <a:pPr algn="ctr"/>
            <a:r>
              <a:rPr lang="en-US" sz="1400"/>
              <a:t>the absence of a magnetic field.</a:t>
            </a:r>
          </a:p>
        </p:txBody>
      </p:sp>
      <p:sp>
        <p:nvSpPr>
          <p:cNvPr id="108564" name="Text Box 20"/>
          <p:cNvSpPr txBox="1">
            <a:spLocks noChangeArrowheads="1"/>
          </p:cNvSpPr>
          <p:nvPr/>
        </p:nvSpPr>
        <p:spPr bwMode="auto">
          <a:xfrm>
            <a:off x="2895600" y="5083175"/>
            <a:ext cx="3170238" cy="730250"/>
          </a:xfrm>
          <a:prstGeom prst="rect">
            <a:avLst/>
          </a:prstGeom>
          <a:noFill/>
          <a:ln w="9525">
            <a:noFill/>
            <a:miter lim="800000"/>
            <a:headEnd/>
            <a:tailEnd/>
          </a:ln>
          <a:effectLst/>
        </p:spPr>
        <p:txBody>
          <a:bodyPr wrap="none">
            <a:spAutoFit/>
          </a:bodyPr>
          <a:lstStyle/>
          <a:p>
            <a:r>
              <a:rPr lang="en-US" sz="1400"/>
              <a:t>When a field is applied, a </a:t>
            </a:r>
            <a:r>
              <a:rPr lang="en-US" sz="1400" i="1" u="sng"/>
              <a:t>diamagnetic</a:t>
            </a:r>
          </a:p>
          <a:p>
            <a:r>
              <a:rPr lang="en-US" sz="1400"/>
              <a:t>sample tends to move out of the field</a:t>
            </a:r>
          </a:p>
          <a:p>
            <a:r>
              <a:rPr lang="en-US" sz="1400"/>
              <a:t>and appears to have a </a:t>
            </a:r>
            <a:r>
              <a:rPr lang="en-US" sz="1400" u="sng"/>
              <a:t>lower mass</a:t>
            </a:r>
            <a:r>
              <a:rPr lang="en-US" sz="1400"/>
              <a:t>.</a:t>
            </a:r>
          </a:p>
        </p:txBody>
      </p:sp>
      <p:sp>
        <p:nvSpPr>
          <p:cNvPr id="108565" name="Text Box 21"/>
          <p:cNvSpPr txBox="1">
            <a:spLocks noChangeArrowheads="1"/>
          </p:cNvSpPr>
          <p:nvPr/>
        </p:nvSpPr>
        <p:spPr bwMode="auto">
          <a:xfrm>
            <a:off x="6249988" y="5083175"/>
            <a:ext cx="2803525" cy="730250"/>
          </a:xfrm>
          <a:prstGeom prst="rect">
            <a:avLst/>
          </a:prstGeom>
          <a:noFill/>
          <a:ln w="9525">
            <a:noFill/>
            <a:miter lim="800000"/>
            <a:headEnd/>
            <a:tailEnd/>
          </a:ln>
          <a:effectLst/>
        </p:spPr>
        <p:txBody>
          <a:bodyPr wrap="none">
            <a:spAutoFit/>
          </a:bodyPr>
          <a:lstStyle/>
          <a:p>
            <a:r>
              <a:rPr lang="en-US" sz="1400"/>
              <a:t>A </a:t>
            </a:r>
            <a:r>
              <a:rPr lang="en-US" sz="1400" i="1" u="sng"/>
              <a:t>paramagnetic</a:t>
            </a:r>
            <a:r>
              <a:rPr lang="en-US" sz="1400"/>
              <a:t> sample is drawn</a:t>
            </a:r>
          </a:p>
          <a:p>
            <a:r>
              <a:rPr lang="en-US" sz="1400"/>
              <a:t>into the field and thus appears to </a:t>
            </a:r>
          </a:p>
          <a:p>
            <a:r>
              <a:rPr lang="en-US" sz="1400" u="sng"/>
              <a:t>gain mass</a:t>
            </a:r>
            <a:r>
              <a:rPr lang="en-US" sz="1400"/>
              <a:t>.</a:t>
            </a:r>
          </a:p>
        </p:txBody>
      </p:sp>
      <p:sp>
        <p:nvSpPr>
          <p:cNvPr id="108566" name="Text Box 22"/>
          <p:cNvSpPr txBox="1">
            <a:spLocks noChangeArrowheads="1"/>
          </p:cNvSpPr>
          <p:nvPr/>
        </p:nvSpPr>
        <p:spPr bwMode="auto">
          <a:xfrm>
            <a:off x="3352800" y="6096000"/>
            <a:ext cx="5187950" cy="304800"/>
          </a:xfrm>
          <a:prstGeom prst="rect">
            <a:avLst/>
          </a:prstGeom>
          <a:noFill/>
          <a:ln w="9525">
            <a:noFill/>
            <a:miter lim="800000"/>
            <a:headEnd/>
            <a:tailEnd/>
          </a:ln>
          <a:effectLst/>
        </p:spPr>
        <p:txBody>
          <a:bodyPr wrap="none">
            <a:spAutoFit/>
          </a:bodyPr>
          <a:lstStyle/>
          <a:p>
            <a:r>
              <a:rPr lang="en-US" sz="1400"/>
              <a:t>Paramagnetism is a much stronger effect than is diamagnetism.</a:t>
            </a:r>
          </a:p>
        </p:txBody>
      </p:sp>
      <p:grpSp>
        <p:nvGrpSpPr>
          <p:cNvPr id="108567" name="Group 23"/>
          <p:cNvGrpSpPr>
            <a:grpSpLocks/>
          </p:cNvGrpSpPr>
          <p:nvPr/>
        </p:nvGrpSpPr>
        <p:grpSpPr bwMode="auto">
          <a:xfrm>
            <a:off x="619125" y="4267200"/>
            <a:ext cx="1209675" cy="366713"/>
            <a:chOff x="288" y="2711"/>
            <a:chExt cx="762" cy="231"/>
          </a:xfrm>
        </p:grpSpPr>
        <p:sp>
          <p:nvSpPr>
            <p:cNvPr id="108568" name="Line 24"/>
            <p:cNvSpPr>
              <a:spLocks noChangeShapeType="1"/>
            </p:cNvSpPr>
            <p:nvPr/>
          </p:nvSpPr>
          <p:spPr bwMode="auto">
            <a:xfrm>
              <a:off x="288" y="2736"/>
              <a:ext cx="192" cy="96"/>
            </a:xfrm>
            <a:prstGeom prst="line">
              <a:avLst/>
            </a:prstGeom>
            <a:noFill/>
            <a:ln w="9525">
              <a:solidFill>
                <a:schemeClr val="tx1"/>
              </a:solidFill>
              <a:round/>
              <a:headEnd/>
              <a:tailEnd/>
            </a:ln>
            <a:effectLst/>
          </p:spPr>
          <p:txBody>
            <a:bodyPr/>
            <a:lstStyle/>
            <a:p>
              <a:endParaRPr lang="en-US"/>
            </a:p>
          </p:txBody>
        </p:sp>
        <p:sp>
          <p:nvSpPr>
            <p:cNvPr id="108569" name="Text Box 25"/>
            <p:cNvSpPr txBox="1">
              <a:spLocks noChangeArrowheads="1"/>
            </p:cNvSpPr>
            <p:nvPr/>
          </p:nvSpPr>
          <p:spPr bwMode="auto">
            <a:xfrm>
              <a:off x="470" y="2711"/>
              <a:ext cx="580" cy="231"/>
            </a:xfrm>
            <a:prstGeom prst="rect">
              <a:avLst/>
            </a:prstGeom>
            <a:noFill/>
            <a:ln w="9525">
              <a:noFill/>
              <a:miter lim="800000"/>
              <a:headEnd/>
              <a:tailEnd/>
            </a:ln>
            <a:effectLst/>
          </p:spPr>
          <p:txBody>
            <a:bodyPr wrap="none">
              <a:spAutoFit/>
            </a:bodyPr>
            <a:lstStyle/>
            <a:p>
              <a:r>
                <a:rPr lang="en-US"/>
                <a:t>sample</a:t>
              </a:r>
            </a:p>
          </p:txBody>
        </p:sp>
      </p:grpSp>
      <p:grpSp>
        <p:nvGrpSpPr>
          <p:cNvPr id="108570" name="Group 26"/>
          <p:cNvGrpSpPr>
            <a:grpSpLocks/>
          </p:cNvGrpSpPr>
          <p:nvPr/>
        </p:nvGrpSpPr>
        <p:grpSpPr bwMode="auto">
          <a:xfrm>
            <a:off x="6096000" y="2286000"/>
            <a:ext cx="2971800" cy="2460625"/>
            <a:chOff x="3840" y="1440"/>
            <a:chExt cx="1872" cy="1550"/>
          </a:xfrm>
        </p:grpSpPr>
        <p:sp>
          <p:nvSpPr>
            <p:cNvPr id="108571" name="AutoShape 27"/>
            <p:cNvSpPr>
              <a:spLocks noChangeArrowheads="1"/>
            </p:cNvSpPr>
            <p:nvPr/>
          </p:nvSpPr>
          <p:spPr bwMode="auto">
            <a:xfrm rot="21294774" flipV="1">
              <a:off x="5254" y="1468"/>
              <a:ext cx="242" cy="269"/>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C0C0C0"/>
            </a:solidFill>
            <a:ln w="9525">
              <a:noFill/>
              <a:miter lim="800000"/>
              <a:headEnd/>
              <a:tailEnd/>
            </a:ln>
            <a:effectLst/>
          </p:spPr>
          <p:txBody>
            <a:bodyPr wrap="none" anchor="ctr"/>
            <a:lstStyle/>
            <a:p>
              <a:endParaRPr lang="en-US"/>
            </a:p>
          </p:txBody>
        </p:sp>
        <p:sp>
          <p:nvSpPr>
            <p:cNvPr id="108572" name="AutoShape 28"/>
            <p:cNvSpPr>
              <a:spLocks noChangeArrowheads="1"/>
            </p:cNvSpPr>
            <p:nvPr/>
          </p:nvSpPr>
          <p:spPr bwMode="auto">
            <a:xfrm rot="-305226" flipH="1" flipV="1">
              <a:off x="4077" y="1590"/>
              <a:ext cx="243" cy="269"/>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C0C0C0"/>
            </a:solidFill>
            <a:ln w="9525">
              <a:noFill/>
              <a:miter lim="800000"/>
              <a:headEnd/>
              <a:tailEnd/>
            </a:ln>
            <a:effectLst/>
          </p:spPr>
          <p:txBody>
            <a:bodyPr wrap="none" anchor="ctr"/>
            <a:lstStyle/>
            <a:p>
              <a:endParaRPr lang="en-US"/>
            </a:p>
          </p:txBody>
        </p:sp>
        <p:sp>
          <p:nvSpPr>
            <p:cNvPr id="108573" name="Rectangle 29"/>
            <p:cNvSpPr>
              <a:spLocks noChangeArrowheads="1"/>
            </p:cNvSpPr>
            <p:nvPr/>
          </p:nvSpPr>
          <p:spPr bwMode="auto">
            <a:xfrm>
              <a:off x="3936" y="2428"/>
              <a:ext cx="1776" cy="179"/>
            </a:xfrm>
            <a:prstGeom prst="rect">
              <a:avLst/>
            </a:prstGeom>
            <a:gradFill rotWithShape="1">
              <a:gsLst>
                <a:gs pos="0">
                  <a:srgbClr val="FFCC66"/>
                </a:gs>
                <a:gs pos="100000">
                  <a:schemeClr val="bg1"/>
                </a:gs>
              </a:gsLst>
              <a:lin ang="5400000" scaled="1"/>
            </a:gradFill>
            <a:ln w="9525">
              <a:noFill/>
              <a:miter lim="800000"/>
              <a:headEnd/>
              <a:tailEnd/>
            </a:ln>
            <a:effectLst/>
          </p:spPr>
          <p:txBody>
            <a:bodyPr wrap="none" anchor="ctr"/>
            <a:lstStyle/>
            <a:p>
              <a:endParaRPr lang="en-US"/>
            </a:p>
          </p:txBody>
        </p:sp>
        <p:sp>
          <p:nvSpPr>
            <p:cNvPr id="108574" name="Freeform 30"/>
            <p:cNvSpPr>
              <a:spLocks/>
            </p:cNvSpPr>
            <p:nvPr/>
          </p:nvSpPr>
          <p:spPr bwMode="auto">
            <a:xfrm rot="-305226">
              <a:off x="4211" y="1440"/>
              <a:ext cx="1130" cy="180"/>
            </a:xfrm>
            <a:custGeom>
              <a:avLst/>
              <a:gdLst/>
              <a:ahLst/>
              <a:cxnLst>
                <a:cxn ang="0">
                  <a:pos x="0" y="96"/>
                </a:cxn>
                <a:cxn ang="0">
                  <a:pos x="720" y="0"/>
                </a:cxn>
                <a:cxn ang="0">
                  <a:pos x="1344" y="96"/>
                </a:cxn>
                <a:cxn ang="0">
                  <a:pos x="1344" y="192"/>
                </a:cxn>
                <a:cxn ang="0">
                  <a:pos x="0" y="192"/>
                </a:cxn>
                <a:cxn ang="0">
                  <a:pos x="0" y="96"/>
                </a:cxn>
              </a:cxnLst>
              <a:rect l="0" t="0" r="r" b="b"/>
              <a:pathLst>
                <a:path w="1344" h="192">
                  <a:moveTo>
                    <a:pt x="0" y="96"/>
                  </a:moveTo>
                  <a:lnTo>
                    <a:pt x="720" y="0"/>
                  </a:lnTo>
                  <a:lnTo>
                    <a:pt x="1344" y="96"/>
                  </a:lnTo>
                  <a:lnTo>
                    <a:pt x="1344" y="192"/>
                  </a:lnTo>
                  <a:lnTo>
                    <a:pt x="0" y="192"/>
                  </a:lnTo>
                  <a:lnTo>
                    <a:pt x="0" y="96"/>
                  </a:lnTo>
                  <a:close/>
                </a:path>
              </a:pathLst>
            </a:custGeom>
            <a:solidFill>
              <a:srgbClr val="C0C0C0"/>
            </a:solidFill>
            <a:ln w="9525">
              <a:solidFill>
                <a:schemeClr val="bg2"/>
              </a:solidFill>
              <a:round/>
              <a:headEnd/>
              <a:tailEnd/>
            </a:ln>
            <a:effectLst/>
          </p:spPr>
          <p:txBody>
            <a:bodyPr/>
            <a:lstStyle/>
            <a:p>
              <a:endParaRPr lang="en-US"/>
            </a:p>
          </p:txBody>
        </p:sp>
        <p:sp>
          <p:nvSpPr>
            <p:cNvPr id="108575" name="Line 31"/>
            <p:cNvSpPr>
              <a:spLocks noChangeShapeType="1"/>
            </p:cNvSpPr>
            <p:nvPr/>
          </p:nvSpPr>
          <p:spPr bwMode="auto">
            <a:xfrm>
              <a:off x="4224" y="1776"/>
              <a:ext cx="0" cy="943"/>
            </a:xfrm>
            <a:prstGeom prst="line">
              <a:avLst/>
            </a:prstGeom>
            <a:noFill/>
            <a:ln w="9525">
              <a:solidFill>
                <a:schemeClr val="tx1"/>
              </a:solidFill>
              <a:round/>
              <a:headEnd/>
              <a:tailEnd/>
            </a:ln>
            <a:effectLst/>
          </p:spPr>
          <p:txBody>
            <a:bodyPr/>
            <a:lstStyle/>
            <a:p>
              <a:endParaRPr lang="en-US"/>
            </a:p>
          </p:txBody>
        </p:sp>
        <p:sp>
          <p:nvSpPr>
            <p:cNvPr id="108576" name="Oval 32"/>
            <p:cNvSpPr>
              <a:spLocks noChangeArrowheads="1"/>
            </p:cNvSpPr>
            <p:nvPr/>
          </p:nvSpPr>
          <p:spPr bwMode="auto">
            <a:xfrm>
              <a:off x="4191" y="2659"/>
              <a:ext cx="81" cy="269"/>
            </a:xfrm>
            <a:prstGeom prst="ellipse">
              <a:avLst/>
            </a:prstGeom>
            <a:gradFill rotWithShape="1">
              <a:gsLst>
                <a:gs pos="0">
                  <a:schemeClr val="hlink"/>
                </a:gs>
                <a:gs pos="50000">
                  <a:srgbClr val="A0E8C2"/>
                </a:gs>
                <a:gs pos="100000">
                  <a:schemeClr val="hlink"/>
                </a:gs>
              </a:gsLst>
              <a:lin ang="0" scaled="1"/>
            </a:gradFill>
            <a:ln w="9525">
              <a:solidFill>
                <a:srgbClr val="339966"/>
              </a:solidFill>
              <a:round/>
              <a:headEnd/>
              <a:tailEnd/>
            </a:ln>
            <a:effectLst/>
          </p:spPr>
          <p:txBody>
            <a:bodyPr wrap="none" anchor="ctr"/>
            <a:lstStyle/>
            <a:p>
              <a:endParaRPr lang="en-US"/>
            </a:p>
          </p:txBody>
        </p:sp>
        <p:sp>
          <p:nvSpPr>
            <p:cNvPr id="108577" name="AutoShape 33"/>
            <p:cNvSpPr>
              <a:spLocks noChangeArrowheads="1"/>
            </p:cNvSpPr>
            <p:nvPr/>
          </p:nvSpPr>
          <p:spPr bwMode="auto">
            <a:xfrm flipV="1">
              <a:off x="4743" y="1620"/>
              <a:ext cx="121" cy="718"/>
            </a:xfrm>
            <a:prstGeom prst="flowChartManualOperation">
              <a:avLst/>
            </a:prstGeom>
            <a:solidFill>
              <a:srgbClr val="C0C0C0"/>
            </a:solidFill>
            <a:ln w="9525">
              <a:solidFill>
                <a:schemeClr val="bg2"/>
              </a:solidFill>
              <a:miter lim="800000"/>
              <a:headEnd/>
              <a:tailEnd/>
            </a:ln>
            <a:effectLst/>
          </p:spPr>
          <p:txBody>
            <a:bodyPr wrap="none" anchor="ctr"/>
            <a:lstStyle/>
            <a:p>
              <a:endParaRPr lang="en-US"/>
            </a:p>
          </p:txBody>
        </p:sp>
        <p:sp>
          <p:nvSpPr>
            <p:cNvPr id="108578" name="AutoShape 34"/>
            <p:cNvSpPr>
              <a:spLocks noChangeArrowheads="1"/>
            </p:cNvSpPr>
            <p:nvPr/>
          </p:nvSpPr>
          <p:spPr bwMode="auto">
            <a:xfrm flipV="1">
              <a:off x="4380" y="2338"/>
              <a:ext cx="848" cy="9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C0C0C0"/>
            </a:solidFill>
            <a:ln w="9525">
              <a:solidFill>
                <a:schemeClr val="bg2"/>
              </a:solidFill>
              <a:miter lim="800000"/>
              <a:headEnd/>
              <a:tailEnd/>
            </a:ln>
            <a:effectLst/>
          </p:spPr>
          <p:txBody>
            <a:bodyPr wrap="none" anchor="ctr"/>
            <a:lstStyle/>
            <a:p>
              <a:endParaRPr lang="en-US"/>
            </a:p>
          </p:txBody>
        </p:sp>
        <p:grpSp>
          <p:nvGrpSpPr>
            <p:cNvPr id="108579" name="Group 35"/>
            <p:cNvGrpSpPr>
              <a:grpSpLocks/>
            </p:cNvGrpSpPr>
            <p:nvPr/>
          </p:nvGrpSpPr>
          <p:grpSpPr bwMode="auto">
            <a:xfrm>
              <a:off x="5184" y="1666"/>
              <a:ext cx="364" cy="494"/>
              <a:chOff x="5260" y="1709"/>
              <a:chExt cx="364" cy="494"/>
            </a:xfrm>
          </p:grpSpPr>
          <p:sp>
            <p:nvSpPr>
              <p:cNvPr id="108580" name="Oval 36"/>
              <p:cNvSpPr>
                <a:spLocks noChangeArrowheads="1"/>
              </p:cNvSpPr>
              <p:nvPr/>
            </p:nvSpPr>
            <p:spPr bwMode="auto">
              <a:xfrm>
                <a:off x="5260" y="2114"/>
                <a:ext cx="364" cy="89"/>
              </a:xfrm>
              <a:prstGeom prst="ellipse">
                <a:avLst/>
              </a:prstGeom>
              <a:solidFill>
                <a:srgbClr val="FFFF99"/>
              </a:solidFill>
              <a:ln w="9525">
                <a:solidFill>
                  <a:srgbClr val="FFCC00"/>
                </a:solidFill>
                <a:round/>
                <a:headEnd/>
                <a:tailEnd/>
              </a:ln>
              <a:effectLst/>
            </p:spPr>
            <p:txBody>
              <a:bodyPr wrap="none" anchor="ctr"/>
              <a:lstStyle/>
              <a:p>
                <a:endParaRPr lang="en-US"/>
              </a:p>
            </p:txBody>
          </p:sp>
          <p:sp>
            <p:nvSpPr>
              <p:cNvPr id="108581" name="Line 37"/>
              <p:cNvSpPr>
                <a:spLocks noChangeShapeType="1"/>
              </p:cNvSpPr>
              <p:nvPr/>
            </p:nvSpPr>
            <p:spPr bwMode="auto">
              <a:xfrm flipH="1">
                <a:off x="5260" y="1709"/>
                <a:ext cx="162" cy="449"/>
              </a:xfrm>
              <a:prstGeom prst="line">
                <a:avLst/>
              </a:prstGeom>
              <a:noFill/>
              <a:ln w="9525">
                <a:solidFill>
                  <a:schemeClr val="tx1"/>
                </a:solidFill>
                <a:round/>
                <a:headEnd/>
                <a:tailEnd/>
              </a:ln>
              <a:effectLst/>
            </p:spPr>
            <p:txBody>
              <a:bodyPr/>
              <a:lstStyle/>
              <a:p>
                <a:endParaRPr lang="en-US"/>
              </a:p>
            </p:txBody>
          </p:sp>
          <p:sp>
            <p:nvSpPr>
              <p:cNvPr id="108582" name="Line 38"/>
              <p:cNvSpPr>
                <a:spLocks noChangeShapeType="1"/>
              </p:cNvSpPr>
              <p:nvPr/>
            </p:nvSpPr>
            <p:spPr bwMode="auto">
              <a:xfrm>
                <a:off x="5422" y="1709"/>
                <a:ext cx="202" cy="449"/>
              </a:xfrm>
              <a:prstGeom prst="line">
                <a:avLst/>
              </a:prstGeom>
              <a:noFill/>
              <a:ln w="9525">
                <a:solidFill>
                  <a:schemeClr val="tx1"/>
                </a:solidFill>
                <a:round/>
                <a:headEnd/>
                <a:tailEnd/>
              </a:ln>
              <a:effectLst/>
            </p:spPr>
            <p:txBody>
              <a:bodyPr/>
              <a:lstStyle/>
              <a:p>
                <a:endParaRPr lang="en-US"/>
              </a:p>
            </p:txBody>
          </p:sp>
          <p:sp>
            <p:nvSpPr>
              <p:cNvPr id="108583" name="AutoShape 39"/>
              <p:cNvSpPr>
                <a:spLocks noChangeArrowheads="1"/>
              </p:cNvSpPr>
              <p:nvPr/>
            </p:nvSpPr>
            <p:spPr bwMode="auto">
              <a:xfrm>
                <a:off x="5381" y="2024"/>
                <a:ext cx="81" cy="134"/>
              </a:xfrm>
              <a:prstGeom prst="can">
                <a:avLst>
                  <a:gd name="adj" fmla="val 41358"/>
                </a:avLst>
              </a:prstGeom>
              <a:gradFill rotWithShape="1">
                <a:gsLst>
                  <a:gs pos="0">
                    <a:srgbClr val="FF9900"/>
                  </a:gs>
                  <a:gs pos="50000">
                    <a:srgbClr val="FFCC66"/>
                  </a:gs>
                  <a:gs pos="100000">
                    <a:srgbClr val="FF9900"/>
                  </a:gs>
                </a:gsLst>
                <a:lin ang="0" scaled="1"/>
              </a:gradFill>
              <a:ln w="9525">
                <a:noFill/>
                <a:round/>
                <a:headEnd/>
                <a:tailEnd/>
              </a:ln>
              <a:effectLst/>
            </p:spPr>
            <p:txBody>
              <a:bodyPr wrap="none" anchor="ctr"/>
              <a:lstStyle/>
              <a:p>
                <a:endParaRPr lang="en-US"/>
              </a:p>
            </p:txBody>
          </p:sp>
          <p:sp>
            <p:nvSpPr>
              <p:cNvPr id="108584" name="AutoShape 40"/>
              <p:cNvSpPr>
                <a:spLocks noChangeAspect="1" noChangeArrowheads="1"/>
              </p:cNvSpPr>
              <p:nvPr/>
            </p:nvSpPr>
            <p:spPr bwMode="auto">
              <a:xfrm>
                <a:off x="5494" y="2069"/>
                <a:ext cx="49" cy="82"/>
              </a:xfrm>
              <a:prstGeom prst="can">
                <a:avLst>
                  <a:gd name="adj" fmla="val 41837"/>
                </a:avLst>
              </a:prstGeom>
              <a:gradFill rotWithShape="1">
                <a:gsLst>
                  <a:gs pos="0">
                    <a:srgbClr val="FF9900"/>
                  </a:gs>
                  <a:gs pos="50000">
                    <a:srgbClr val="FFCC66"/>
                  </a:gs>
                  <a:gs pos="100000">
                    <a:srgbClr val="FF9900"/>
                  </a:gs>
                </a:gsLst>
                <a:lin ang="0" scaled="1"/>
              </a:gradFill>
              <a:ln w="9525">
                <a:noFill/>
                <a:round/>
                <a:headEnd/>
                <a:tailEnd/>
              </a:ln>
              <a:effectLst/>
            </p:spPr>
            <p:txBody>
              <a:bodyPr wrap="none" anchor="ctr"/>
              <a:lstStyle/>
              <a:p>
                <a:endParaRPr lang="en-US"/>
              </a:p>
            </p:txBody>
          </p:sp>
        </p:grpSp>
        <p:sp>
          <p:nvSpPr>
            <p:cNvPr id="108585" name="AutoShape 41"/>
            <p:cNvSpPr>
              <a:spLocks noChangeArrowheads="1"/>
            </p:cNvSpPr>
            <p:nvPr/>
          </p:nvSpPr>
          <p:spPr bwMode="auto">
            <a:xfrm flipV="1">
              <a:off x="4622" y="1979"/>
              <a:ext cx="363" cy="179"/>
            </a:xfrm>
            <a:custGeom>
              <a:avLst/>
              <a:gdLst>
                <a:gd name="G0" fmla="+- 6474 0 0"/>
                <a:gd name="G1" fmla="+- 10602081 0 0"/>
                <a:gd name="G2" fmla="+- 0 0 10602081"/>
                <a:gd name="T0" fmla="*/ 0 256 1"/>
                <a:gd name="T1" fmla="*/ 180 256 1"/>
                <a:gd name="G3" fmla="+- 10602081 T0 T1"/>
                <a:gd name="T2" fmla="*/ 0 256 1"/>
                <a:gd name="T3" fmla="*/ 90 256 1"/>
                <a:gd name="G4" fmla="+- 10602081 T2 T3"/>
                <a:gd name="G5" fmla="*/ G4 2 1"/>
                <a:gd name="T4" fmla="*/ 90 256 1"/>
                <a:gd name="T5" fmla="*/ 0 256 1"/>
                <a:gd name="G6" fmla="+- 10602081 T4 T5"/>
                <a:gd name="G7" fmla="*/ G6 2 1"/>
                <a:gd name="G8" fmla="abs 10602081"/>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474"/>
                <a:gd name="G18" fmla="*/ 6474 1 2"/>
                <a:gd name="G19" fmla="+- G18 5400 0"/>
                <a:gd name="G20" fmla="cos G19 10602081"/>
                <a:gd name="G21" fmla="sin G19 10602081"/>
                <a:gd name="G22" fmla="+- G20 10800 0"/>
                <a:gd name="G23" fmla="+- G21 10800 0"/>
                <a:gd name="G24" fmla="+- 10800 0 G20"/>
                <a:gd name="G25" fmla="+- 6474 10800 0"/>
                <a:gd name="G26" fmla="?: G9 G17 G25"/>
                <a:gd name="G27" fmla="?: G9 0 21600"/>
                <a:gd name="G28" fmla="cos 10800 10602081"/>
                <a:gd name="G29" fmla="sin 10800 10602081"/>
                <a:gd name="G30" fmla="sin 6474 10602081"/>
                <a:gd name="G31" fmla="+- G28 10800 0"/>
                <a:gd name="G32" fmla="+- G29 10800 0"/>
                <a:gd name="G33" fmla="+- G30 10800 0"/>
                <a:gd name="G34" fmla="?: G4 0 G31"/>
                <a:gd name="G35" fmla="?: 10602081 G34 0"/>
                <a:gd name="G36" fmla="?: G6 G35 G31"/>
                <a:gd name="G37" fmla="+- 21600 0 G36"/>
                <a:gd name="G38" fmla="?: G4 0 G33"/>
                <a:gd name="G39" fmla="?: 10602081 G38 G32"/>
                <a:gd name="G40" fmla="?: G6 G39 0"/>
                <a:gd name="G41" fmla="?: G4 G32 21600"/>
                <a:gd name="G42" fmla="?: G6 G41 G33"/>
                <a:gd name="T12" fmla="*/ 10800 w 21600"/>
                <a:gd name="T13" fmla="*/ 0 h 21600"/>
                <a:gd name="T14" fmla="*/ 2596 w 21600"/>
                <a:gd name="T15" fmla="*/ 13501 h 21600"/>
                <a:gd name="T16" fmla="*/ 10800 w 21600"/>
                <a:gd name="T17" fmla="*/ 4326 h 21600"/>
                <a:gd name="T18" fmla="*/ 19004 w 21600"/>
                <a:gd name="T19" fmla="*/ 1350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650" y="12824"/>
                  </a:moveTo>
                  <a:cubicBezTo>
                    <a:pt x="4435" y="12171"/>
                    <a:pt x="4326" y="11487"/>
                    <a:pt x="4326" y="10800"/>
                  </a:cubicBezTo>
                  <a:cubicBezTo>
                    <a:pt x="4326" y="7224"/>
                    <a:pt x="7224" y="4326"/>
                    <a:pt x="10800" y="4326"/>
                  </a:cubicBezTo>
                  <a:cubicBezTo>
                    <a:pt x="14375" y="4326"/>
                    <a:pt x="17274" y="7224"/>
                    <a:pt x="17274" y="10800"/>
                  </a:cubicBezTo>
                  <a:cubicBezTo>
                    <a:pt x="17274" y="11487"/>
                    <a:pt x="17164" y="12171"/>
                    <a:pt x="16949" y="12824"/>
                  </a:cubicBezTo>
                  <a:lnTo>
                    <a:pt x="21058" y="14177"/>
                  </a:lnTo>
                  <a:cubicBezTo>
                    <a:pt x="21417" y="13087"/>
                    <a:pt x="21600" y="11947"/>
                    <a:pt x="21600" y="10800"/>
                  </a:cubicBezTo>
                  <a:cubicBezTo>
                    <a:pt x="21600" y="4835"/>
                    <a:pt x="16764" y="0"/>
                    <a:pt x="10800" y="0"/>
                  </a:cubicBezTo>
                  <a:cubicBezTo>
                    <a:pt x="4835" y="0"/>
                    <a:pt x="0" y="4835"/>
                    <a:pt x="0" y="10800"/>
                  </a:cubicBezTo>
                  <a:cubicBezTo>
                    <a:pt x="-1" y="11947"/>
                    <a:pt x="182" y="13087"/>
                    <a:pt x="541" y="14177"/>
                  </a:cubicBezTo>
                  <a:close/>
                </a:path>
              </a:pathLst>
            </a:custGeom>
            <a:solidFill>
              <a:srgbClr val="EAEAEA"/>
            </a:solidFill>
            <a:ln w="9525">
              <a:solidFill>
                <a:srgbClr val="C0C0C0"/>
              </a:solidFill>
              <a:miter lim="800000"/>
              <a:headEnd/>
              <a:tailEnd/>
            </a:ln>
            <a:effectLst/>
          </p:spPr>
          <p:txBody>
            <a:bodyPr wrap="none" anchor="ctr"/>
            <a:lstStyle/>
            <a:p>
              <a:endParaRPr lang="en-US"/>
            </a:p>
          </p:txBody>
        </p:sp>
        <p:sp>
          <p:nvSpPr>
            <p:cNvPr id="108586" name="Freeform 42"/>
            <p:cNvSpPr>
              <a:spLocks/>
            </p:cNvSpPr>
            <p:nvPr/>
          </p:nvSpPr>
          <p:spPr bwMode="auto">
            <a:xfrm>
              <a:off x="4809" y="1571"/>
              <a:ext cx="49" cy="551"/>
            </a:xfrm>
            <a:custGeom>
              <a:avLst/>
              <a:gdLst/>
              <a:ahLst/>
              <a:cxnLst>
                <a:cxn ang="0">
                  <a:pos x="0" y="0"/>
                </a:cxn>
                <a:cxn ang="0">
                  <a:pos x="49" y="551"/>
                </a:cxn>
              </a:cxnLst>
              <a:rect l="0" t="0" r="r" b="b"/>
              <a:pathLst>
                <a:path w="49" h="551">
                  <a:moveTo>
                    <a:pt x="0" y="0"/>
                  </a:moveTo>
                  <a:lnTo>
                    <a:pt x="49" y="551"/>
                  </a:lnTo>
                </a:path>
              </a:pathLst>
            </a:custGeom>
            <a:noFill/>
            <a:ln w="9525">
              <a:solidFill>
                <a:schemeClr val="tx1"/>
              </a:solidFill>
              <a:round/>
              <a:headEnd type="none" w="med" len="med"/>
              <a:tailEnd type="stealth" w="med" len="med"/>
            </a:ln>
            <a:effectLst/>
          </p:spPr>
          <p:txBody>
            <a:bodyPr/>
            <a:lstStyle/>
            <a:p>
              <a:endParaRPr lang="en-US"/>
            </a:p>
          </p:txBody>
        </p:sp>
        <p:grpSp>
          <p:nvGrpSpPr>
            <p:cNvPr id="108587" name="Group 43"/>
            <p:cNvGrpSpPr>
              <a:grpSpLocks/>
            </p:cNvGrpSpPr>
            <p:nvPr/>
          </p:nvGrpSpPr>
          <p:grpSpPr bwMode="auto">
            <a:xfrm>
              <a:off x="3840" y="2736"/>
              <a:ext cx="306" cy="254"/>
              <a:chOff x="1776" y="2976"/>
              <a:chExt cx="306" cy="254"/>
            </a:xfrm>
          </p:grpSpPr>
          <p:sp>
            <p:nvSpPr>
              <p:cNvPr id="108588" name="Freeform 44"/>
              <p:cNvSpPr>
                <a:spLocks/>
              </p:cNvSpPr>
              <p:nvPr/>
            </p:nvSpPr>
            <p:spPr bwMode="auto">
              <a:xfrm>
                <a:off x="1776" y="2976"/>
                <a:ext cx="288" cy="240"/>
              </a:xfrm>
              <a:custGeom>
                <a:avLst/>
                <a:gdLst/>
                <a:ahLst/>
                <a:cxnLst>
                  <a:cxn ang="0">
                    <a:pos x="0" y="0"/>
                  </a:cxn>
                  <a:cxn ang="0">
                    <a:pos x="240" y="0"/>
                  </a:cxn>
                  <a:cxn ang="0">
                    <a:pos x="288" y="96"/>
                  </a:cxn>
                  <a:cxn ang="0">
                    <a:pos x="288" y="240"/>
                  </a:cxn>
                  <a:cxn ang="0">
                    <a:pos x="0" y="240"/>
                  </a:cxn>
                </a:cxnLst>
                <a:rect l="0" t="0" r="r" b="b"/>
                <a:pathLst>
                  <a:path w="288" h="240">
                    <a:moveTo>
                      <a:pt x="0" y="0"/>
                    </a:moveTo>
                    <a:lnTo>
                      <a:pt x="240" y="0"/>
                    </a:lnTo>
                    <a:lnTo>
                      <a:pt x="288" y="96"/>
                    </a:lnTo>
                    <a:lnTo>
                      <a:pt x="288" y="240"/>
                    </a:lnTo>
                    <a:lnTo>
                      <a:pt x="0" y="240"/>
                    </a:lnTo>
                  </a:path>
                </a:pathLst>
              </a:custGeom>
              <a:gradFill rotWithShape="1">
                <a:gsLst>
                  <a:gs pos="0">
                    <a:srgbClr val="EAEAEA"/>
                  </a:gs>
                  <a:gs pos="50000">
                    <a:schemeClr val="bg2"/>
                  </a:gs>
                  <a:gs pos="100000">
                    <a:srgbClr val="EAEAEA"/>
                  </a:gs>
                </a:gsLst>
                <a:lin ang="2700000" scaled="1"/>
              </a:gradFill>
              <a:ln w="9525">
                <a:solidFill>
                  <a:schemeClr val="tx1"/>
                </a:solidFill>
                <a:round/>
                <a:headEnd/>
                <a:tailEnd/>
              </a:ln>
              <a:effectLst/>
            </p:spPr>
            <p:txBody>
              <a:bodyPr/>
              <a:lstStyle/>
              <a:p>
                <a:endParaRPr lang="en-US"/>
              </a:p>
            </p:txBody>
          </p:sp>
          <p:sp>
            <p:nvSpPr>
              <p:cNvPr id="108589" name="Text Box 45"/>
              <p:cNvSpPr txBox="1">
                <a:spLocks noChangeArrowheads="1"/>
              </p:cNvSpPr>
              <p:nvPr/>
            </p:nvSpPr>
            <p:spPr bwMode="auto">
              <a:xfrm>
                <a:off x="1862" y="2999"/>
                <a:ext cx="220" cy="231"/>
              </a:xfrm>
              <a:prstGeom prst="rect">
                <a:avLst/>
              </a:prstGeom>
              <a:noFill/>
              <a:ln w="9525">
                <a:noFill/>
                <a:miter lim="800000"/>
                <a:headEnd/>
                <a:tailEnd/>
              </a:ln>
              <a:effectLst/>
            </p:spPr>
            <p:txBody>
              <a:bodyPr wrap="none">
                <a:spAutoFit/>
              </a:bodyPr>
              <a:lstStyle/>
              <a:p>
                <a:r>
                  <a:rPr lang="en-US"/>
                  <a:t>N</a:t>
                </a:r>
              </a:p>
            </p:txBody>
          </p:sp>
        </p:grpSp>
        <p:grpSp>
          <p:nvGrpSpPr>
            <p:cNvPr id="108590" name="Group 46"/>
            <p:cNvGrpSpPr>
              <a:grpSpLocks/>
            </p:cNvGrpSpPr>
            <p:nvPr/>
          </p:nvGrpSpPr>
          <p:grpSpPr bwMode="auto">
            <a:xfrm flipH="1">
              <a:off x="4338" y="2736"/>
              <a:ext cx="288" cy="254"/>
              <a:chOff x="1776" y="2976"/>
              <a:chExt cx="288" cy="254"/>
            </a:xfrm>
          </p:grpSpPr>
          <p:sp>
            <p:nvSpPr>
              <p:cNvPr id="108591" name="Freeform 47"/>
              <p:cNvSpPr>
                <a:spLocks/>
              </p:cNvSpPr>
              <p:nvPr/>
            </p:nvSpPr>
            <p:spPr bwMode="auto">
              <a:xfrm>
                <a:off x="1776" y="2976"/>
                <a:ext cx="288" cy="240"/>
              </a:xfrm>
              <a:custGeom>
                <a:avLst/>
                <a:gdLst/>
                <a:ahLst/>
                <a:cxnLst>
                  <a:cxn ang="0">
                    <a:pos x="0" y="0"/>
                  </a:cxn>
                  <a:cxn ang="0">
                    <a:pos x="240" y="0"/>
                  </a:cxn>
                  <a:cxn ang="0">
                    <a:pos x="288" y="96"/>
                  </a:cxn>
                  <a:cxn ang="0">
                    <a:pos x="288" y="240"/>
                  </a:cxn>
                  <a:cxn ang="0">
                    <a:pos x="0" y="240"/>
                  </a:cxn>
                </a:cxnLst>
                <a:rect l="0" t="0" r="r" b="b"/>
                <a:pathLst>
                  <a:path w="288" h="240">
                    <a:moveTo>
                      <a:pt x="0" y="0"/>
                    </a:moveTo>
                    <a:lnTo>
                      <a:pt x="240" y="0"/>
                    </a:lnTo>
                    <a:lnTo>
                      <a:pt x="288" y="96"/>
                    </a:lnTo>
                    <a:lnTo>
                      <a:pt x="288" y="240"/>
                    </a:lnTo>
                    <a:lnTo>
                      <a:pt x="0" y="240"/>
                    </a:lnTo>
                  </a:path>
                </a:pathLst>
              </a:custGeom>
              <a:gradFill rotWithShape="1">
                <a:gsLst>
                  <a:gs pos="0">
                    <a:srgbClr val="EAEAEA"/>
                  </a:gs>
                  <a:gs pos="50000">
                    <a:schemeClr val="bg2"/>
                  </a:gs>
                  <a:gs pos="100000">
                    <a:srgbClr val="EAEAEA"/>
                  </a:gs>
                </a:gsLst>
                <a:lin ang="2700000" scaled="1"/>
              </a:gradFill>
              <a:ln w="9525">
                <a:solidFill>
                  <a:schemeClr val="tx1"/>
                </a:solidFill>
                <a:round/>
                <a:headEnd/>
                <a:tailEnd/>
              </a:ln>
              <a:effectLst/>
            </p:spPr>
            <p:txBody>
              <a:bodyPr/>
              <a:lstStyle/>
              <a:p>
                <a:endParaRPr lang="en-US"/>
              </a:p>
            </p:txBody>
          </p:sp>
          <p:sp>
            <p:nvSpPr>
              <p:cNvPr id="108592" name="Text Box 48"/>
              <p:cNvSpPr txBox="1">
                <a:spLocks noChangeArrowheads="1"/>
              </p:cNvSpPr>
              <p:nvPr/>
            </p:nvSpPr>
            <p:spPr bwMode="auto">
              <a:xfrm>
                <a:off x="1776" y="2999"/>
                <a:ext cx="212" cy="231"/>
              </a:xfrm>
              <a:prstGeom prst="rect">
                <a:avLst/>
              </a:prstGeom>
              <a:noFill/>
              <a:ln w="9525">
                <a:noFill/>
                <a:miter lim="800000"/>
                <a:headEnd/>
                <a:tailEnd/>
              </a:ln>
              <a:effectLst/>
            </p:spPr>
            <p:txBody>
              <a:bodyPr wrap="none">
                <a:spAutoFit/>
              </a:bodyPr>
              <a:lstStyle/>
              <a:p>
                <a:r>
                  <a:rPr lang="en-US"/>
                  <a:t>S</a:t>
                </a:r>
              </a:p>
            </p:txBody>
          </p:sp>
        </p:grpSp>
        <p:sp>
          <p:nvSpPr>
            <p:cNvPr id="108593" name="Line 49"/>
            <p:cNvSpPr>
              <a:spLocks noChangeShapeType="1"/>
            </p:cNvSpPr>
            <p:nvPr/>
          </p:nvSpPr>
          <p:spPr bwMode="auto">
            <a:xfrm flipV="1">
              <a:off x="4128" y="2496"/>
              <a:ext cx="0" cy="192"/>
            </a:xfrm>
            <a:prstGeom prst="line">
              <a:avLst/>
            </a:prstGeom>
            <a:noFill/>
            <a:ln w="9525">
              <a:solidFill>
                <a:schemeClr val="tx1"/>
              </a:solidFill>
              <a:round/>
              <a:headEnd type="triangle" w="med" len="med"/>
              <a:tailEnd/>
            </a:ln>
            <a:effectLst/>
          </p:spPr>
          <p:txBody>
            <a:bodyPr/>
            <a:lstStyle/>
            <a:p>
              <a:endParaRPr lang="en-US"/>
            </a:p>
          </p:txBody>
        </p:sp>
      </p:grpSp>
      <p:grpSp>
        <p:nvGrpSpPr>
          <p:cNvPr id="108594" name="Group 50"/>
          <p:cNvGrpSpPr>
            <a:grpSpLocks/>
          </p:cNvGrpSpPr>
          <p:nvPr/>
        </p:nvGrpSpPr>
        <p:grpSpPr bwMode="auto">
          <a:xfrm>
            <a:off x="3200400" y="2286000"/>
            <a:ext cx="2819400" cy="2209800"/>
            <a:chOff x="96" y="1440"/>
            <a:chExt cx="1776" cy="1392"/>
          </a:xfrm>
        </p:grpSpPr>
        <p:sp>
          <p:nvSpPr>
            <p:cNvPr id="108595" name="AutoShape 51"/>
            <p:cNvSpPr>
              <a:spLocks noChangeArrowheads="1"/>
            </p:cNvSpPr>
            <p:nvPr/>
          </p:nvSpPr>
          <p:spPr bwMode="auto">
            <a:xfrm flipV="1">
              <a:off x="1433" y="1530"/>
              <a:ext cx="242" cy="269"/>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C0C0C0"/>
            </a:solidFill>
            <a:ln w="9525">
              <a:noFill/>
              <a:miter lim="800000"/>
              <a:headEnd/>
              <a:tailEnd/>
            </a:ln>
            <a:effectLst/>
          </p:spPr>
          <p:txBody>
            <a:bodyPr wrap="none" anchor="ctr"/>
            <a:lstStyle/>
            <a:p>
              <a:endParaRPr lang="en-US"/>
            </a:p>
          </p:txBody>
        </p:sp>
        <p:sp>
          <p:nvSpPr>
            <p:cNvPr id="108596" name="AutoShape 52"/>
            <p:cNvSpPr>
              <a:spLocks noChangeArrowheads="1"/>
            </p:cNvSpPr>
            <p:nvPr/>
          </p:nvSpPr>
          <p:spPr bwMode="auto">
            <a:xfrm flipH="1" flipV="1">
              <a:off x="237" y="1530"/>
              <a:ext cx="243" cy="269"/>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C0C0C0"/>
            </a:solidFill>
            <a:ln w="9525">
              <a:noFill/>
              <a:miter lim="800000"/>
              <a:headEnd/>
              <a:tailEnd/>
            </a:ln>
            <a:effectLst/>
          </p:spPr>
          <p:txBody>
            <a:bodyPr wrap="none" anchor="ctr"/>
            <a:lstStyle/>
            <a:p>
              <a:endParaRPr lang="en-US"/>
            </a:p>
          </p:txBody>
        </p:sp>
        <p:sp>
          <p:nvSpPr>
            <p:cNvPr id="108597" name="Rectangle 53"/>
            <p:cNvSpPr>
              <a:spLocks noChangeArrowheads="1"/>
            </p:cNvSpPr>
            <p:nvPr/>
          </p:nvSpPr>
          <p:spPr bwMode="auto">
            <a:xfrm>
              <a:off x="96" y="2428"/>
              <a:ext cx="1776" cy="179"/>
            </a:xfrm>
            <a:prstGeom prst="rect">
              <a:avLst/>
            </a:prstGeom>
            <a:gradFill rotWithShape="1">
              <a:gsLst>
                <a:gs pos="0">
                  <a:srgbClr val="FFCC66"/>
                </a:gs>
                <a:gs pos="100000">
                  <a:schemeClr val="bg1"/>
                </a:gs>
              </a:gsLst>
              <a:lin ang="5400000" scaled="1"/>
            </a:gradFill>
            <a:ln w="9525">
              <a:noFill/>
              <a:miter lim="800000"/>
              <a:headEnd/>
              <a:tailEnd/>
            </a:ln>
            <a:effectLst/>
          </p:spPr>
          <p:txBody>
            <a:bodyPr wrap="none" anchor="ctr"/>
            <a:lstStyle/>
            <a:p>
              <a:endParaRPr lang="en-US"/>
            </a:p>
          </p:txBody>
        </p:sp>
        <p:sp>
          <p:nvSpPr>
            <p:cNvPr id="108598" name="Freeform 54"/>
            <p:cNvSpPr>
              <a:spLocks/>
            </p:cNvSpPr>
            <p:nvPr/>
          </p:nvSpPr>
          <p:spPr bwMode="auto">
            <a:xfrm>
              <a:off x="379" y="1440"/>
              <a:ext cx="1130" cy="180"/>
            </a:xfrm>
            <a:custGeom>
              <a:avLst/>
              <a:gdLst/>
              <a:ahLst/>
              <a:cxnLst>
                <a:cxn ang="0">
                  <a:pos x="0" y="96"/>
                </a:cxn>
                <a:cxn ang="0">
                  <a:pos x="720" y="0"/>
                </a:cxn>
                <a:cxn ang="0">
                  <a:pos x="1344" y="96"/>
                </a:cxn>
                <a:cxn ang="0">
                  <a:pos x="1344" y="192"/>
                </a:cxn>
                <a:cxn ang="0">
                  <a:pos x="0" y="192"/>
                </a:cxn>
                <a:cxn ang="0">
                  <a:pos x="0" y="96"/>
                </a:cxn>
              </a:cxnLst>
              <a:rect l="0" t="0" r="r" b="b"/>
              <a:pathLst>
                <a:path w="1344" h="192">
                  <a:moveTo>
                    <a:pt x="0" y="96"/>
                  </a:moveTo>
                  <a:lnTo>
                    <a:pt x="720" y="0"/>
                  </a:lnTo>
                  <a:lnTo>
                    <a:pt x="1344" y="96"/>
                  </a:lnTo>
                  <a:lnTo>
                    <a:pt x="1344" y="192"/>
                  </a:lnTo>
                  <a:lnTo>
                    <a:pt x="0" y="192"/>
                  </a:lnTo>
                  <a:lnTo>
                    <a:pt x="0" y="96"/>
                  </a:lnTo>
                  <a:close/>
                </a:path>
              </a:pathLst>
            </a:custGeom>
            <a:solidFill>
              <a:srgbClr val="C0C0C0"/>
            </a:solidFill>
            <a:ln w="9525">
              <a:solidFill>
                <a:schemeClr val="bg2"/>
              </a:solidFill>
              <a:round/>
              <a:headEnd/>
              <a:tailEnd/>
            </a:ln>
            <a:effectLst/>
          </p:spPr>
          <p:txBody>
            <a:bodyPr/>
            <a:lstStyle/>
            <a:p>
              <a:endParaRPr lang="en-US"/>
            </a:p>
          </p:txBody>
        </p:sp>
        <p:sp>
          <p:nvSpPr>
            <p:cNvPr id="108599" name="Line 55"/>
            <p:cNvSpPr>
              <a:spLocks noChangeShapeType="1"/>
            </p:cNvSpPr>
            <p:nvPr/>
          </p:nvSpPr>
          <p:spPr bwMode="auto">
            <a:xfrm>
              <a:off x="384" y="1709"/>
              <a:ext cx="0" cy="943"/>
            </a:xfrm>
            <a:prstGeom prst="line">
              <a:avLst/>
            </a:prstGeom>
            <a:noFill/>
            <a:ln w="9525">
              <a:solidFill>
                <a:schemeClr val="tx1"/>
              </a:solidFill>
              <a:round/>
              <a:headEnd/>
              <a:tailEnd/>
            </a:ln>
            <a:effectLst/>
          </p:spPr>
          <p:txBody>
            <a:bodyPr/>
            <a:lstStyle/>
            <a:p>
              <a:endParaRPr lang="en-US"/>
            </a:p>
          </p:txBody>
        </p:sp>
        <p:sp>
          <p:nvSpPr>
            <p:cNvPr id="108600" name="Oval 56"/>
            <p:cNvSpPr>
              <a:spLocks noChangeArrowheads="1"/>
            </p:cNvSpPr>
            <p:nvPr/>
          </p:nvSpPr>
          <p:spPr bwMode="auto">
            <a:xfrm>
              <a:off x="351" y="2563"/>
              <a:ext cx="81" cy="269"/>
            </a:xfrm>
            <a:prstGeom prst="ellipse">
              <a:avLst/>
            </a:prstGeom>
            <a:gradFill rotWithShape="1">
              <a:gsLst>
                <a:gs pos="0">
                  <a:schemeClr val="hlink"/>
                </a:gs>
                <a:gs pos="50000">
                  <a:srgbClr val="A0E8C2"/>
                </a:gs>
                <a:gs pos="100000">
                  <a:schemeClr val="hlink"/>
                </a:gs>
              </a:gsLst>
              <a:lin ang="0" scaled="1"/>
            </a:gradFill>
            <a:ln w="9525">
              <a:solidFill>
                <a:srgbClr val="339966"/>
              </a:solidFill>
              <a:round/>
              <a:headEnd/>
              <a:tailEnd/>
            </a:ln>
            <a:effectLst/>
          </p:spPr>
          <p:txBody>
            <a:bodyPr wrap="none" anchor="ctr"/>
            <a:lstStyle/>
            <a:p>
              <a:endParaRPr lang="en-US"/>
            </a:p>
          </p:txBody>
        </p:sp>
        <p:sp>
          <p:nvSpPr>
            <p:cNvPr id="108601" name="AutoShape 57"/>
            <p:cNvSpPr>
              <a:spLocks noChangeArrowheads="1"/>
            </p:cNvSpPr>
            <p:nvPr/>
          </p:nvSpPr>
          <p:spPr bwMode="auto">
            <a:xfrm flipV="1">
              <a:off x="903" y="1620"/>
              <a:ext cx="121" cy="718"/>
            </a:xfrm>
            <a:prstGeom prst="flowChartManualOperation">
              <a:avLst/>
            </a:prstGeom>
            <a:solidFill>
              <a:srgbClr val="C0C0C0"/>
            </a:solidFill>
            <a:ln w="9525">
              <a:solidFill>
                <a:schemeClr val="bg2"/>
              </a:solidFill>
              <a:miter lim="800000"/>
              <a:headEnd/>
              <a:tailEnd/>
            </a:ln>
            <a:effectLst/>
          </p:spPr>
          <p:txBody>
            <a:bodyPr wrap="none" anchor="ctr"/>
            <a:lstStyle/>
            <a:p>
              <a:endParaRPr lang="en-US"/>
            </a:p>
          </p:txBody>
        </p:sp>
        <p:sp>
          <p:nvSpPr>
            <p:cNvPr id="108602" name="AutoShape 58"/>
            <p:cNvSpPr>
              <a:spLocks noChangeArrowheads="1"/>
            </p:cNvSpPr>
            <p:nvPr/>
          </p:nvSpPr>
          <p:spPr bwMode="auto">
            <a:xfrm flipV="1">
              <a:off x="540" y="2338"/>
              <a:ext cx="848" cy="9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C0C0C0"/>
            </a:solidFill>
            <a:ln w="9525">
              <a:solidFill>
                <a:schemeClr val="bg2"/>
              </a:solidFill>
              <a:miter lim="800000"/>
              <a:headEnd/>
              <a:tailEnd/>
            </a:ln>
            <a:effectLst/>
          </p:spPr>
          <p:txBody>
            <a:bodyPr wrap="none" anchor="ctr"/>
            <a:lstStyle/>
            <a:p>
              <a:endParaRPr lang="en-US"/>
            </a:p>
          </p:txBody>
        </p:sp>
        <p:sp>
          <p:nvSpPr>
            <p:cNvPr id="108603" name="Oval 59"/>
            <p:cNvSpPr>
              <a:spLocks noChangeArrowheads="1"/>
            </p:cNvSpPr>
            <p:nvPr/>
          </p:nvSpPr>
          <p:spPr bwMode="auto">
            <a:xfrm>
              <a:off x="1392" y="2114"/>
              <a:ext cx="364" cy="89"/>
            </a:xfrm>
            <a:prstGeom prst="ellipse">
              <a:avLst/>
            </a:prstGeom>
            <a:solidFill>
              <a:srgbClr val="FFFF99"/>
            </a:solidFill>
            <a:ln w="9525">
              <a:solidFill>
                <a:srgbClr val="FFCC00"/>
              </a:solidFill>
              <a:round/>
              <a:headEnd/>
              <a:tailEnd/>
            </a:ln>
            <a:effectLst/>
          </p:spPr>
          <p:txBody>
            <a:bodyPr wrap="none" anchor="ctr"/>
            <a:lstStyle/>
            <a:p>
              <a:endParaRPr lang="en-US"/>
            </a:p>
          </p:txBody>
        </p:sp>
        <p:sp>
          <p:nvSpPr>
            <p:cNvPr id="108604" name="Line 60"/>
            <p:cNvSpPr>
              <a:spLocks noChangeShapeType="1"/>
            </p:cNvSpPr>
            <p:nvPr/>
          </p:nvSpPr>
          <p:spPr bwMode="auto">
            <a:xfrm flipH="1">
              <a:off x="1392" y="1709"/>
              <a:ext cx="162" cy="449"/>
            </a:xfrm>
            <a:prstGeom prst="line">
              <a:avLst/>
            </a:prstGeom>
            <a:noFill/>
            <a:ln w="9525">
              <a:solidFill>
                <a:schemeClr val="tx1"/>
              </a:solidFill>
              <a:round/>
              <a:headEnd/>
              <a:tailEnd/>
            </a:ln>
            <a:effectLst/>
          </p:spPr>
          <p:txBody>
            <a:bodyPr/>
            <a:lstStyle/>
            <a:p>
              <a:endParaRPr lang="en-US"/>
            </a:p>
          </p:txBody>
        </p:sp>
        <p:sp>
          <p:nvSpPr>
            <p:cNvPr id="108605" name="Line 61"/>
            <p:cNvSpPr>
              <a:spLocks noChangeShapeType="1"/>
            </p:cNvSpPr>
            <p:nvPr/>
          </p:nvSpPr>
          <p:spPr bwMode="auto">
            <a:xfrm>
              <a:off x="1554" y="1709"/>
              <a:ext cx="202" cy="449"/>
            </a:xfrm>
            <a:prstGeom prst="line">
              <a:avLst/>
            </a:prstGeom>
            <a:noFill/>
            <a:ln w="9525">
              <a:solidFill>
                <a:schemeClr val="tx1"/>
              </a:solidFill>
              <a:round/>
              <a:headEnd/>
              <a:tailEnd/>
            </a:ln>
            <a:effectLst/>
          </p:spPr>
          <p:txBody>
            <a:bodyPr/>
            <a:lstStyle/>
            <a:p>
              <a:endParaRPr lang="en-US"/>
            </a:p>
          </p:txBody>
        </p:sp>
        <p:sp>
          <p:nvSpPr>
            <p:cNvPr id="108606" name="AutoShape 62"/>
            <p:cNvSpPr>
              <a:spLocks noChangeArrowheads="1"/>
            </p:cNvSpPr>
            <p:nvPr/>
          </p:nvSpPr>
          <p:spPr bwMode="auto">
            <a:xfrm>
              <a:off x="1513" y="2024"/>
              <a:ext cx="81" cy="134"/>
            </a:xfrm>
            <a:prstGeom prst="can">
              <a:avLst>
                <a:gd name="adj" fmla="val 41358"/>
              </a:avLst>
            </a:prstGeom>
            <a:gradFill rotWithShape="1">
              <a:gsLst>
                <a:gs pos="0">
                  <a:srgbClr val="FF9900"/>
                </a:gs>
                <a:gs pos="50000">
                  <a:srgbClr val="FFCC66"/>
                </a:gs>
                <a:gs pos="100000">
                  <a:srgbClr val="FF9900"/>
                </a:gs>
              </a:gsLst>
              <a:lin ang="0" scaled="1"/>
            </a:gradFill>
            <a:ln w="9525">
              <a:noFill/>
              <a:round/>
              <a:headEnd/>
              <a:tailEnd/>
            </a:ln>
            <a:effectLst/>
          </p:spPr>
          <p:txBody>
            <a:bodyPr wrap="none" anchor="ctr"/>
            <a:lstStyle/>
            <a:p>
              <a:endParaRPr lang="en-US"/>
            </a:p>
          </p:txBody>
        </p:sp>
        <p:sp>
          <p:nvSpPr>
            <p:cNvPr id="108607" name="AutoShape 63"/>
            <p:cNvSpPr>
              <a:spLocks noChangeAspect="1" noChangeArrowheads="1"/>
            </p:cNvSpPr>
            <p:nvPr/>
          </p:nvSpPr>
          <p:spPr bwMode="auto">
            <a:xfrm>
              <a:off x="1626" y="2069"/>
              <a:ext cx="49" cy="82"/>
            </a:xfrm>
            <a:prstGeom prst="can">
              <a:avLst>
                <a:gd name="adj" fmla="val 41837"/>
              </a:avLst>
            </a:prstGeom>
            <a:gradFill rotWithShape="1">
              <a:gsLst>
                <a:gs pos="0">
                  <a:srgbClr val="FF9900"/>
                </a:gs>
                <a:gs pos="50000">
                  <a:srgbClr val="FFCC66"/>
                </a:gs>
                <a:gs pos="100000">
                  <a:srgbClr val="FF9900"/>
                </a:gs>
              </a:gsLst>
              <a:lin ang="0" scaled="1"/>
            </a:gradFill>
            <a:ln w="9525">
              <a:noFill/>
              <a:round/>
              <a:headEnd/>
              <a:tailEnd/>
            </a:ln>
            <a:effectLst/>
          </p:spPr>
          <p:txBody>
            <a:bodyPr wrap="none" anchor="ctr"/>
            <a:lstStyle/>
            <a:p>
              <a:endParaRPr lang="en-US"/>
            </a:p>
          </p:txBody>
        </p:sp>
        <p:sp>
          <p:nvSpPr>
            <p:cNvPr id="108608" name="AutoShape 64"/>
            <p:cNvSpPr>
              <a:spLocks noChangeArrowheads="1"/>
            </p:cNvSpPr>
            <p:nvPr/>
          </p:nvSpPr>
          <p:spPr bwMode="auto">
            <a:xfrm flipV="1">
              <a:off x="782" y="1979"/>
              <a:ext cx="363" cy="179"/>
            </a:xfrm>
            <a:custGeom>
              <a:avLst/>
              <a:gdLst>
                <a:gd name="G0" fmla="+- 6474 0 0"/>
                <a:gd name="G1" fmla="+- 10602081 0 0"/>
                <a:gd name="G2" fmla="+- 0 0 10602081"/>
                <a:gd name="T0" fmla="*/ 0 256 1"/>
                <a:gd name="T1" fmla="*/ 180 256 1"/>
                <a:gd name="G3" fmla="+- 10602081 T0 T1"/>
                <a:gd name="T2" fmla="*/ 0 256 1"/>
                <a:gd name="T3" fmla="*/ 90 256 1"/>
                <a:gd name="G4" fmla="+- 10602081 T2 T3"/>
                <a:gd name="G5" fmla="*/ G4 2 1"/>
                <a:gd name="T4" fmla="*/ 90 256 1"/>
                <a:gd name="T5" fmla="*/ 0 256 1"/>
                <a:gd name="G6" fmla="+- 10602081 T4 T5"/>
                <a:gd name="G7" fmla="*/ G6 2 1"/>
                <a:gd name="G8" fmla="abs 10602081"/>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474"/>
                <a:gd name="G18" fmla="*/ 6474 1 2"/>
                <a:gd name="G19" fmla="+- G18 5400 0"/>
                <a:gd name="G20" fmla="cos G19 10602081"/>
                <a:gd name="G21" fmla="sin G19 10602081"/>
                <a:gd name="G22" fmla="+- G20 10800 0"/>
                <a:gd name="G23" fmla="+- G21 10800 0"/>
                <a:gd name="G24" fmla="+- 10800 0 G20"/>
                <a:gd name="G25" fmla="+- 6474 10800 0"/>
                <a:gd name="G26" fmla="?: G9 G17 G25"/>
                <a:gd name="G27" fmla="?: G9 0 21600"/>
                <a:gd name="G28" fmla="cos 10800 10602081"/>
                <a:gd name="G29" fmla="sin 10800 10602081"/>
                <a:gd name="G30" fmla="sin 6474 10602081"/>
                <a:gd name="G31" fmla="+- G28 10800 0"/>
                <a:gd name="G32" fmla="+- G29 10800 0"/>
                <a:gd name="G33" fmla="+- G30 10800 0"/>
                <a:gd name="G34" fmla="?: G4 0 G31"/>
                <a:gd name="G35" fmla="?: 10602081 G34 0"/>
                <a:gd name="G36" fmla="?: G6 G35 G31"/>
                <a:gd name="G37" fmla="+- 21600 0 G36"/>
                <a:gd name="G38" fmla="?: G4 0 G33"/>
                <a:gd name="G39" fmla="?: 10602081 G38 G32"/>
                <a:gd name="G40" fmla="?: G6 G39 0"/>
                <a:gd name="G41" fmla="?: G4 G32 21600"/>
                <a:gd name="G42" fmla="?: G6 G41 G33"/>
                <a:gd name="T12" fmla="*/ 10800 w 21600"/>
                <a:gd name="T13" fmla="*/ 0 h 21600"/>
                <a:gd name="T14" fmla="*/ 2596 w 21600"/>
                <a:gd name="T15" fmla="*/ 13501 h 21600"/>
                <a:gd name="T16" fmla="*/ 10800 w 21600"/>
                <a:gd name="T17" fmla="*/ 4326 h 21600"/>
                <a:gd name="T18" fmla="*/ 19004 w 21600"/>
                <a:gd name="T19" fmla="*/ 1350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650" y="12824"/>
                  </a:moveTo>
                  <a:cubicBezTo>
                    <a:pt x="4435" y="12171"/>
                    <a:pt x="4326" y="11487"/>
                    <a:pt x="4326" y="10800"/>
                  </a:cubicBezTo>
                  <a:cubicBezTo>
                    <a:pt x="4326" y="7224"/>
                    <a:pt x="7224" y="4326"/>
                    <a:pt x="10800" y="4326"/>
                  </a:cubicBezTo>
                  <a:cubicBezTo>
                    <a:pt x="14375" y="4326"/>
                    <a:pt x="17274" y="7224"/>
                    <a:pt x="17274" y="10800"/>
                  </a:cubicBezTo>
                  <a:cubicBezTo>
                    <a:pt x="17274" y="11487"/>
                    <a:pt x="17164" y="12171"/>
                    <a:pt x="16949" y="12824"/>
                  </a:cubicBezTo>
                  <a:lnTo>
                    <a:pt x="21058" y="14177"/>
                  </a:lnTo>
                  <a:cubicBezTo>
                    <a:pt x="21417" y="13087"/>
                    <a:pt x="21600" y="11947"/>
                    <a:pt x="21600" y="10800"/>
                  </a:cubicBezTo>
                  <a:cubicBezTo>
                    <a:pt x="21600" y="4835"/>
                    <a:pt x="16764" y="0"/>
                    <a:pt x="10800" y="0"/>
                  </a:cubicBezTo>
                  <a:cubicBezTo>
                    <a:pt x="4835" y="0"/>
                    <a:pt x="0" y="4835"/>
                    <a:pt x="0" y="10800"/>
                  </a:cubicBezTo>
                  <a:cubicBezTo>
                    <a:pt x="-1" y="11947"/>
                    <a:pt x="182" y="13087"/>
                    <a:pt x="541" y="14177"/>
                  </a:cubicBezTo>
                  <a:close/>
                </a:path>
              </a:pathLst>
            </a:custGeom>
            <a:solidFill>
              <a:srgbClr val="EAEAEA"/>
            </a:solidFill>
            <a:ln w="9525">
              <a:solidFill>
                <a:srgbClr val="C0C0C0"/>
              </a:solidFill>
              <a:miter lim="800000"/>
              <a:headEnd/>
              <a:tailEnd/>
            </a:ln>
            <a:effectLst/>
          </p:spPr>
          <p:txBody>
            <a:bodyPr wrap="none" anchor="ctr"/>
            <a:lstStyle/>
            <a:p>
              <a:endParaRPr lang="en-US"/>
            </a:p>
          </p:txBody>
        </p:sp>
        <p:sp>
          <p:nvSpPr>
            <p:cNvPr id="108609" name="Freeform 65"/>
            <p:cNvSpPr>
              <a:spLocks/>
            </p:cNvSpPr>
            <p:nvPr/>
          </p:nvSpPr>
          <p:spPr bwMode="auto">
            <a:xfrm>
              <a:off x="969" y="1571"/>
              <a:ext cx="2" cy="568"/>
            </a:xfrm>
            <a:custGeom>
              <a:avLst/>
              <a:gdLst/>
              <a:ahLst/>
              <a:cxnLst>
                <a:cxn ang="0">
                  <a:pos x="0" y="0"/>
                </a:cxn>
                <a:cxn ang="0">
                  <a:pos x="2" y="607"/>
                </a:cxn>
              </a:cxnLst>
              <a:rect l="0" t="0" r="r" b="b"/>
              <a:pathLst>
                <a:path w="2" h="607">
                  <a:moveTo>
                    <a:pt x="0" y="0"/>
                  </a:moveTo>
                  <a:lnTo>
                    <a:pt x="2" y="607"/>
                  </a:lnTo>
                </a:path>
              </a:pathLst>
            </a:custGeom>
            <a:noFill/>
            <a:ln w="9525">
              <a:solidFill>
                <a:schemeClr val="tx1"/>
              </a:solidFill>
              <a:round/>
              <a:headEnd type="none" w="med" len="med"/>
              <a:tailEnd type="stealth" w="med" len="med"/>
            </a:ln>
            <a:effectLst/>
          </p:spPr>
          <p:txBody>
            <a:bodyPr/>
            <a:lstStyle/>
            <a:p>
              <a:endParaRPr lang="en-US"/>
            </a:p>
          </p:txBody>
        </p:sp>
      </p:grpSp>
      <p:grpSp>
        <p:nvGrpSpPr>
          <p:cNvPr id="108610" name="Group 66"/>
          <p:cNvGrpSpPr>
            <a:grpSpLocks/>
          </p:cNvGrpSpPr>
          <p:nvPr/>
        </p:nvGrpSpPr>
        <p:grpSpPr bwMode="auto">
          <a:xfrm>
            <a:off x="3095625" y="2286000"/>
            <a:ext cx="2924175" cy="2519363"/>
            <a:chOff x="1950" y="1437"/>
            <a:chExt cx="1842" cy="1587"/>
          </a:xfrm>
        </p:grpSpPr>
        <p:sp>
          <p:nvSpPr>
            <p:cNvPr id="108611" name="AutoShape 67"/>
            <p:cNvSpPr>
              <a:spLocks noChangeArrowheads="1"/>
            </p:cNvSpPr>
            <p:nvPr/>
          </p:nvSpPr>
          <p:spPr bwMode="auto">
            <a:xfrm rot="454120" flipV="1">
              <a:off x="3371" y="1616"/>
              <a:ext cx="242" cy="269"/>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C0C0C0"/>
            </a:solidFill>
            <a:ln w="9525">
              <a:noFill/>
              <a:miter lim="800000"/>
              <a:headEnd/>
              <a:tailEnd/>
            </a:ln>
            <a:effectLst/>
          </p:spPr>
          <p:txBody>
            <a:bodyPr wrap="none" anchor="ctr"/>
            <a:lstStyle/>
            <a:p>
              <a:endParaRPr lang="en-US"/>
            </a:p>
          </p:txBody>
        </p:sp>
        <p:sp>
          <p:nvSpPr>
            <p:cNvPr id="108612" name="AutoShape 68"/>
            <p:cNvSpPr>
              <a:spLocks noChangeArrowheads="1"/>
            </p:cNvSpPr>
            <p:nvPr/>
          </p:nvSpPr>
          <p:spPr bwMode="auto">
            <a:xfrm rot="454120" flipH="1" flipV="1">
              <a:off x="2179" y="1469"/>
              <a:ext cx="243" cy="269"/>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C0C0C0"/>
            </a:solidFill>
            <a:ln w="9525">
              <a:noFill/>
              <a:miter lim="800000"/>
              <a:headEnd/>
              <a:tailEnd/>
            </a:ln>
            <a:effectLst/>
          </p:spPr>
          <p:txBody>
            <a:bodyPr wrap="none" anchor="ctr"/>
            <a:lstStyle/>
            <a:p>
              <a:endParaRPr lang="en-US"/>
            </a:p>
          </p:txBody>
        </p:sp>
        <p:sp>
          <p:nvSpPr>
            <p:cNvPr id="108613" name="Rectangle 69"/>
            <p:cNvSpPr>
              <a:spLocks noChangeArrowheads="1"/>
            </p:cNvSpPr>
            <p:nvPr/>
          </p:nvSpPr>
          <p:spPr bwMode="auto">
            <a:xfrm>
              <a:off x="2016" y="2428"/>
              <a:ext cx="1776" cy="179"/>
            </a:xfrm>
            <a:prstGeom prst="rect">
              <a:avLst/>
            </a:prstGeom>
            <a:gradFill rotWithShape="1">
              <a:gsLst>
                <a:gs pos="0">
                  <a:srgbClr val="FFCC66"/>
                </a:gs>
                <a:gs pos="100000">
                  <a:schemeClr val="bg1"/>
                </a:gs>
              </a:gsLst>
              <a:lin ang="5400000" scaled="1"/>
            </a:gradFill>
            <a:ln w="9525">
              <a:noFill/>
              <a:miter lim="800000"/>
              <a:headEnd/>
              <a:tailEnd/>
            </a:ln>
            <a:effectLst/>
          </p:spPr>
          <p:txBody>
            <a:bodyPr wrap="none" anchor="ctr"/>
            <a:lstStyle/>
            <a:p>
              <a:endParaRPr lang="en-US"/>
            </a:p>
          </p:txBody>
        </p:sp>
        <p:sp>
          <p:nvSpPr>
            <p:cNvPr id="108614" name="AutoShape 70"/>
            <p:cNvSpPr>
              <a:spLocks noChangeArrowheads="1"/>
            </p:cNvSpPr>
            <p:nvPr/>
          </p:nvSpPr>
          <p:spPr bwMode="auto">
            <a:xfrm flipV="1">
              <a:off x="2823" y="1620"/>
              <a:ext cx="121" cy="718"/>
            </a:xfrm>
            <a:prstGeom prst="flowChartManualOperation">
              <a:avLst/>
            </a:prstGeom>
            <a:solidFill>
              <a:srgbClr val="C0C0C0"/>
            </a:solidFill>
            <a:ln w="9525">
              <a:solidFill>
                <a:schemeClr val="bg2"/>
              </a:solidFill>
              <a:miter lim="800000"/>
              <a:headEnd/>
              <a:tailEnd/>
            </a:ln>
            <a:effectLst/>
          </p:spPr>
          <p:txBody>
            <a:bodyPr wrap="none" anchor="ctr"/>
            <a:lstStyle/>
            <a:p>
              <a:endParaRPr lang="en-US"/>
            </a:p>
          </p:txBody>
        </p:sp>
        <p:sp>
          <p:nvSpPr>
            <p:cNvPr id="108615" name="AutoShape 71"/>
            <p:cNvSpPr>
              <a:spLocks noChangeArrowheads="1"/>
            </p:cNvSpPr>
            <p:nvPr/>
          </p:nvSpPr>
          <p:spPr bwMode="auto">
            <a:xfrm flipV="1">
              <a:off x="2460" y="2338"/>
              <a:ext cx="848" cy="9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C0C0C0"/>
            </a:solidFill>
            <a:ln w="9525">
              <a:solidFill>
                <a:schemeClr val="bg2"/>
              </a:solidFill>
              <a:miter lim="800000"/>
              <a:headEnd/>
              <a:tailEnd/>
            </a:ln>
            <a:effectLst/>
          </p:spPr>
          <p:txBody>
            <a:bodyPr wrap="none" anchor="ctr"/>
            <a:lstStyle/>
            <a:p>
              <a:endParaRPr lang="en-US"/>
            </a:p>
          </p:txBody>
        </p:sp>
        <p:sp>
          <p:nvSpPr>
            <p:cNvPr id="108616" name="Freeform 72"/>
            <p:cNvSpPr>
              <a:spLocks/>
            </p:cNvSpPr>
            <p:nvPr/>
          </p:nvSpPr>
          <p:spPr bwMode="auto">
            <a:xfrm rot="454120">
              <a:off x="2337" y="1437"/>
              <a:ext cx="1130" cy="180"/>
            </a:xfrm>
            <a:custGeom>
              <a:avLst/>
              <a:gdLst/>
              <a:ahLst/>
              <a:cxnLst>
                <a:cxn ang="0">
                  <a:pos x="0" y="96"/>
                </a:cxn>
                <a:cxn ang="0">
                  <a:pos x="720" y="0"/>
                </a:cxn>
                <a:cxn ang="0">
                  <a:pos x="1344" y="96"/>
                </a:cxn>
                <a:cxn ang="0">
                  <a:pos x="1344" y="192"/>
                </a:cxn>
                <a:cxn ang="0">
                  <a:pos x="0" y="192"/>
                </a:cxn>
                <a:cxn ang="0">
                  <a:pos x="0" y="96"/>
                </a:cxn>
              </a:cxnLst>
              <a:rect l="0" t="0" r="r" b="b"/>
              <a:pathLst>
                <a:path w="1344" h="192">
                  <a:moveTo>
                    <a:pt x="0" y="96"/>
                  </a:moveTo>
                  <a:lnTo>
                    <a:pt x="720" y="0"/>
                  </a:lnTo>
                  <a:lnTo>
                    <a:pt x="1344" y="96"/>
                  </a:lnTo>
                  <a:lnTo>
                    <a:pt x="1344" y="192"/>
                  </a:lnTo>
                  <a:lnTo>
                    <a:pt x="0" y="192"/>
                  </a:lnTo>
                  <a:lnTo>
                    <a:pt x="0" y="96"/>
                  </a:lnTo>
                  <a:close/>
                </a:path>
              </a:pathLst>
            </a:custGeom>
            <a:solidFill>
              <a:srgbClr val="C0C0C0"/>
            </a:solidFill>
            <a:ln w="9525">
              <a:solidFill>
                <a:schemeClr val="bg2"/>
              </a:solidFill>
              <a:round/>
              <a:headEnd/>
              <a:tailEnd/>
            </a:ln>
            <a:effectLst/>
          </p:spPr>
          <p:txBody>
            <a:bodyPr/>
            <a:lstStyle/>
            <a:p>
              <a:endParaRPr lang="en-US"/>
            </a:p>
          </p:txBody>
        </p:sp>
        <p:grpSp>
          <p:nvGrpSpPr>
            <p:cNvPr id="108617" name="Group 73"/>
            <p:cNvGrpSpPr>
              <a:grpSpLocks/>
            </p:cNvGrpSpPr>
            <p:nvPr/>
          </p:nvGrpSpPr>
          <p:grpSpPr bwMode="auto">
            <a:xfrm rot="-355451">
              <a:off x="3264" y="1782"/>
              <a:ext cx="393" cy="505"/>
              <a:chOff x="3337" y="1782"/>
              <a:chExt cx="393" cy="505"/>
            </a:xfrm>
          </p:grpSpPr>
          <p:sp>
            <p:nvSpPr>
              <p:cNvPr id="108618" name="Oval 74"/>
              <p:cNvSpPr>
                <a:spLocks noChangeArrowheads="1"/>
              </p:cNvSpPr>
              <p:nvPr/>
            </p:nvSpPr>
            <p:spPr bwMode="auto">
              <a:xfrm rot="454120">
                <a:off x="3337" y="2198"/>
                <a:ext cx="364" cy="89"/>
              </a:xfrm>
              <a:prstGeom prst="ellipse">
                <a:avLst/>
              </a:prstGeom>
              <a:solidFill>
                <a:srgbClr val="FFFF99"/>
              </a:solidFill>
              <a:ln w="9525">
                <a:solidFill>
                  <a:srgbClr val="FFCC00"/>
                </a:solidFill>
                <a:round/>
                <a:headEnd/>
                <a:tailEnd/>
              </a:ln>
              <a:effectLst/>
            </p:spPr>
            <p:txBody>
              <a:bodyPr wrap="none" anchor="ctr"/>
              <a:lstStyle/>
              <a:p>
                <a:endParaRPr lang="en-US"/>
              </a:p>
            </p:txBody>
          </p:sp>
          <p:sp>
            <p:nvSpPr>
              <p:cNvPr id="108619" name="Line 75"/>
              <p:cNvSpPr>
                <a:spLocks noChangeShapeType="1"/>
              </p:cNvSpPr>
              <p:nvPr/>
            </p:nvSpPr>
            <p:spPr bwMode="auto">
              <a:xfrm rot="454120" flipH="1">
                <a:off x="3368" y="1782"/>
                <a:ext cx="162" cy="449"/>
              </a:xfrm>
              <a:prstGeom prst="line">
                <a:avLst/>
              </a:prstGeom>
              <a:noFill/>
              <a:ln w="9525">
                <a:solidFill>
                  <a:schemeClr val="tx1"/>
                </a:solidFill>
                <a:round/>
                <a:headEnd/>
                <a:tailEnd/>
              </a:ln>
              <a:effectLst/>
            </p:spPr>
            <p:txBody>
              <a:bodyPr/>
              <a:lstStyle/>
              <a:p>
                <a:endParaRPr lang="en-US"/>
              </a:p>
            </p:txBody>
          </p:sp>
          <p:sp>
            <p:nvSpPr>
              <p:cNvPr id="108620" name="Line 76"/>
              <p:cNvSpPr>
                <a:spLocks noChangeShapeType="1"/>
              </p:cNvSpPr>
              <p:nvPr/>
            </p:nvSpPr>
            <p:spPr bwMode="auto">
              <a:xfrm rot="454120">
                <a:off x="3528" y="1806"/>
                <a:ext cx="202" cy="449"/>
              </a:xfrm>
              <a:prstGeom prst="line">
                <a:avLst/>
              </a:prstGeom>
              <a:noFill/>
              <a:ln w="9525">
                <a:solidFill>
                  <a:schemeClr val="tx1"/>
                </a:solidFill>
                <a:round/>
                <a:headEnd/>
                <a:tailEnd/>
              </a:ln>
              <a:effectLst/>
            </p:spPr>
            <p:txBody>
              <a:bodyPr/>
              <a:lstStyle/>
              <a:p>
                <a:endParaRPr lang="en-US"/>
              </a:p>
            </p:txBody>
          </p:sp>
          <p:sp>
            <p:nvSpPr>
              <p:cNvPr id="108621" name="AutoShape 77"/>
              <p:cNvSpPr>
                <a:spLocks noChangeArrowheads="1"/>
              </p:cNvSpPr>
              <p:nvPr/>
            </p:nvSpPr>
            <p:spPr bwMode="auto">
              <a:xfrm rot="454120">
                <a:off x="3467" y="2106"/>
                <a:ext cx="81" cy="134"/>
              </a:xfrm>
              <a:prstGeom prst="can">
                <a:avLst>
                  <a:gd name="adj" fmla="val 41358"/>
                </a:avLst>
              </a:prstGeom>
              <a:gradFill rotWithShape="1">
                <a:gsLst>
                  <a:gs pos="0">
                    <a:srgbClr val="FF9900"/>
                  </a:gs>
                  <a:gs pos="50000">
                    <a:srgbClr val="FFCC66"/>
                  </a:gs>
                  <a:gs pos="100000">
                    <a:srgbClr val="FF9900"/>
                  </a:gs>
                </a:gsLst>
                <a:lin ang="0" scaled="1"/>
              </a:gradFill>
              <a:ln w="9525">
                <a:noFill/>
                <a:round/>
                <a:headEnd/>
                <a:tailEnd/>
              </a:ln>
              <a:effectLst/>
            </p:spPr>
            <p:txBody>
              <a:bodyPr wrap="none" anchor="ctr"/>
              <a:lstStyle/>
              <a:p>
                <a:endParaRPr lang="en-US"/>
              </a:p>
            </p:txBody>
          </p:sp>
          <p:sp>
            <p:nvSpPr>
              <p:cNvPr id="108622" name="AutoShape 78"/>
              <p:cNvSpPr>
                <a:spLocks noChangeAspect="1" noChangeArrowheads="1"/>
              </p:cNvSpPr>
              <p:nvPr/>
            </p:nvSpPr>
            <p:spPr bwMode="auto">
              <a:xfrm rot="454120">
                <a:off x="3577" y="2164"/>
                <a:ext cx="49" cy="82"/>
              </a:xfrm>
              <a:prstGeom prst="can">
                <a:avLst>
                  <a:gd name="adj" fmla="val 41837"/>
                </a:avLst>
              </a:prstGeom>
              <a:gradFill rotWithShape="1">
                <a:gsLst>
                  <a:gs pos="0">
                    <a:srgbClr val="FF9900"/>
                  </a:gs>
                  <a:gs pos="50000">
                    <a:srgbClr val="FFCC66"/>
                  </a:gs>
                  <a:gs pos="100000">
                    <a:srgbClr val="FF9900"/>
                  </a:gs>
                </a:gsLst>
                <a:lin ang="0" scaled="1"/>
              </a:gradFill>
              <a:ln w="9525">
                <a:noFill/>
                <a:round/>
                <a:headEnd/>
                <a:tailEnd/>
              </a:ln>
              <a:effectLst/>
            </p:spPr>
            <p:txBody>
              <a:bodyPr wrap="none" anchor="ctr"/>
              <a:lstStyle/>
              <a:p>
                <a:endParaRPr lang="en-US"/>
              </a:p>
            </p:txBody>
          </p:sp>
        </p:grpSp>
        <p:sp>
          <p:nvSpPr>
            <p:cNvPr id="108623" name="AutoShape 79"/>
            <p:cNvSpPr>
              <a:spLocks noChangeArrowheads="1"/>
            </p:cNvSpPr>
            <p:nvPr/>
          </p:nvSpPr>
          <p:spPr bwMode="auto">
            <a:xfrm flipV="1">
              <a:off x="2702" y="1979"/>
              <a:ext cx="363" cy="179"/>
            </a:xfrm>
            <a:custGeom>
              <a:avLst/>
              <a:gdLst>
                <a:gd name="G0" fmla="+- 6474 0 0"/>
                <a:gd name="G1" fmla="+- 10602081 0 0"/>
                <a:gd name="G2" fmla="+- 0 0 10602081"/>
                <a:gd name="T0" fmla="*/ 0 256 1"/>
                <a:gd name="T1" fmla="*/ 180 256 1"/>
                <a:gd name="G3" fmla="+- 10602081 T0 T1"/>
                <a:gd name="T2" fmla="*/ 0 256 1"/>
                <a:gd name="T3" fmla="*/ 90 256 1"/>
                <a:gd name="G4" fmla="+- 10602081 T2 T3"/>
                <a:gd name="G5" fmla="*/ G4 2 1"/>
                <a:gd name="T4" fmla="*/ 90 256 1"/>
                <a:gd name="T5" fmla="*/ 0 256 1"/>
                <a:gd name="G6" fmla="+- 10602081 T4 T5"/>
                <a:gd name="G7" fmla="*/ G6 2 1"/>
                <a:gd name="G8" fmla="abs 10602081"/>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474"/>
                <a:gd name="G18" fmla="*/ 6474 1 2"/>
                <a:gd name="G19" fmla="+- G18 5400 0"/>
                <a:gd name="G20" fmla="cos G19 10602081"/>
                <a:gd name="G21" fmla="sin G19 10602081"/>
                <a:gd name="G22" fmla="+- G20 10800 0"/>
                <a:gd name="G23" fmla="+- G21 10800 0"/>
                <a:gd name="G24" fmla="+- 10800 0 G20"/>
                <a:gd name="G25" fmla="+- 6474 10800 0"/>
                <a:gd name="G26" fmla="?: G9 G17 G25"/>
                <a:gd name="G27" fmla="?: G9 0 21600"/>
                <a:gd name="G28" fmla="cos 10800 10602081"/>
                <a:gd name="G29" fmla="sin 10800 10602081"/>
                <a:gd name="G30" fmla="sin 6474 10602081"/>
                <a:gd name="G31" fmla="+- G28 10800 0"/>
                <a:gd name="G32" fmla="+- G29 10800 0"/>
                <a:gd name="G33" fmla="+- G30 10800 0"/>
                <a:gd name="G34" fmla="?: G4 0 G31"/>
                <a:gd name="G35" fmla="?: 10602081 G34 0"/>
                <a:gd name="G36" fmla="?: G6 G35 G31"/>
                <a:gd name="G37" fmla="+- 21600 0 G36"/>
                <a:gd name="G38" fmla="?: G4 0 G33"/>
                <a:gd name="G39" fmla="?: 10602081 G38 G32"/>
                <a:gd name="G40" fmla="?: G6 G39 0"/>
                <a:gd name="G41" fmla="?: G4 G32 21600"/>
                <a:gd name="G42" fmla="?: G6 G41 G33"/>
                <a:gd name="T12" fmla="*/ 10800 w 21600"/>
                <a:gd name="T13" fmla="*/ 0 h 21600"/>
                <a:gd name="T14" fmla="*/ 2596 w 21600"/>
                <a:gd name="T15" fmla="*/ 13501 h 21600"/>
                <a:gd name="T16" fmla="*/ 10800 w 21600"/>
                <a:gd name="T17" fmla="*/ 4326 h 21600"/>
                <a:gd name="T18" fmla="*/ 19004 w 21600"/>
                <a:gd name="T19" fmla="*/ 1350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650" y="12824"/>
                  </a:moveTo>
                  <a:cubicBezTo>
                    <a:pt x="4435" y="12171"/>
                    <a:pt x="4326" y="11487"/>
                    <a:pt x="4326" y="10800"/>
                  </a:cubicBezTo>
                  <a:cubicBezTo>
                    <a:pt x="4326" y="7224"/>
                    <a:pt x="7224" y="4326"/>
                    <a:pt x="10800" y="4326"/>
                  </a:cubicBezTo>
                  <a:cubicBezTo>
                    <a:pt x="14375" y="4326"/>
                    <a:pt x="17274" y="7224"/>
                    <a:pt x="17274" y="10800"/>
                  </a:cubicBezTo>
                  <a:cubicBezTo>
                    <a:pt x="17274" y="11487"/>
                    <a:pt x="17164" y="12171"/>
                    <a:pt x="16949" y="12824"/>
                  </a:cubicBezTo>
                  <a:lnTo>
                    <a:pt x="21058" y="14177"/>
                  </a:lnTo>
                  <a:cubicBezTo>
                    <a:pt x="21417" y="13087"/>
                    <a:pt x="21600" y="11947"/>
                    <a:pt x="21600" y="10800"/>
                  </a:cubicBezTo>
                  <a:cubicBezTo>
                    <a:pt x="21600" y="4835"/>
                    <a:pt x="16764" y="0"/>
                    <a:pt x="10800" y="0"/>
                  </a:cubicBezTo>
                  <a:cubicBezTo>
                    <a:pt x="4835" y="0"/>
                    <a:pt x="0" y="4835"/>
                    <a:pt x="0" y="10800"/>
                  </a:cubicBezTo>
                  <a:cubicBezTo>
                    <a:pt x="-1" y="11947"/>
                    <a:pt x="182" y="13087"/>
                    <a:pt x="541" y="14177"/>
                  </a:cubicBezTo>
                  <a:close/>
                </a:path>
              </a:pathLst>
            </a:custGeom>
            <a:solidFill>
              <a:srgbClr val="EAEAEA"/>
            </a:solidFill>
            <a:ln w="9525">
              <a:solidFill>
                <a:srgbClr val="C0C0C0"/>
              </a:solidFill>
              <a:miter lim="800000"/>
              <a:headEnd/>
              <a:tailEnd/>
            </a:ln>
            <a:effectLst/>
          </p:spPr>
          <p:txBody>
            <a:bodyPr wrap="none" anchor="ctr"/>
            <a:lstStyle/>
            <a:p>
              <a:endParaRPr lang="en-US"/>
            </a:p>
          </p:txBody>
        </p:sp>
        <p:sp>
          <p:nvSpPr>
            <p:cNvPr id="108624" name="Freeform 80"/>
            <p:cNvSpPr>
              <a:spLocks/>
            </p:cNvSpPr>
            <p:nvPr/>
          </p:nvSpPr>
          <p:spPr bwMode="auto">
            <a:xfrm>
              <a:off x="2832" y="1571"/>
              <a:ext cx="57" cy="541"/>
            </a:xfrm>
            <a:custGeom>
              <a:avLst/>
              <a:gdLst/>
              <a:ahLst/>
              <a:cxnLst>
                <a:cxn ang="0">
                  <a:pos x="57" y="0"/>
                </a:cxn>
                <a:cxn ang="0">
                  <a:pos x="0" y="541"/>
                </a:cxn>
              </a:cxnLst>
              <a:rect l="0" t="0" r="r" b="b"/>
              <a:pathLst>
                <a:path w="57" h="541">
                  <a:moveTo>
                    <a:pt x="57" y="0"/>
                  </a:moveTo>
                  <a:lnTo>
                    <a:pt x="0" y="541"/>
                  </a:lnTo>
                </a:path>
              </a:pathLst>
            </a:custGeom>
            <a:noFill/>
            <a:ln w="9525">
              <a:solidFill>
                <a:schemeClr val="tx1"/>
              </a:solidFill>
              <a:round/>
              <a:headEnd type="none" w="med" len="med"/>
              <a:tailEnd type="stealth" w="med" len="med"/>
            </a:ln>
            <a:effectLst/>
          </p:spPr>
          <p:txBody>
            <a:bodyPr/>
            <a:lstStyle/>
            <a:p>
              <a:endParaRPr lang="en-US"/>
            </a:p>
          </p:txBody>
        </p:sp>
        <p:sp>
          <p:nvSpPr>
            <p:cNvPr id="108625" name="Line 81"/>
            <p:cNvSpPr>
              <a:spLocks noChangeShapeType="1"/>
            </p:cNvSpPr>
            <p:nvPr/>
          </p:nvSpPr>
          <p:spPr bwMode="auto">
            <a:xfrm>
              <a:off x="2304" y="1666"/>
              <a:ext cx="0" cy="943"/>
            </a:xfrm>
            <a:prstGeom prst="line">
              <a:avLst/>
            </a:prstGeom>
            <a:noFill/>
            <a:ln w="9525">
              <a:solidFill>
                <a:schemeClr val="tx1"/>
              </a:solidFill>
              <a:round/>
              <a:headEnd/>
              <a:tailEnd/>
            </a:ln>
            <a:effectLst/>
          </p:spPr>
          <p:txBody>
            <a:bodyPr/>
            <a:lstStyle/>
            <a:p>
              <a:endParaRPr lang="en-US"/>
            </a:p>
          </p:txBody>
        </p:sp>
        <p:sp>
          <p:nvSpPr>
            <p:cNvPr id="108626" name="Oval 82"/>
            <p:cNvSpPr>
              <a:spLocks noChangeArrowheads="1"/>
            </p:cNvSpPr>
            <p:nvPr/>
          </p:nvSpPr>
          <p:spPr bwMode="auto">
            <a:xfrm>
              <a:off x="2271" y="2482"/>
              <a:ext cx="81" cy="269"/>
            </a:xfrm>
            <a:prstGeom prst="ellipse">
              <a:avLst/>
            </a:prstGeom>
            <a:gradFill rotWithShape="1">
              <a:gsLst>
                <a:gs pos="0">
                  <a:schemeClr val="hlink"/>
                </a:gs>
                <a:gs pos="50000">
                  <a:srgbClr val="A0E8C2"/>
                </a:gs>
                <a:gs pos="100000">
                  <a:schemeClr val="hlink"/>
                </a:gs>
              </a:gsLst>
              <a:lin ang="0" scaled="1"/>
            </a:gradFill>
            <a:ln w="9525">
              <a:solidFill>
                <a:srgbClr val="339966"/>
              </a:solidFill>
              <a:round/>
              <a:headEnd/>
              <a:tailEnd/>
            </a:ln>
            <a:effectLst/>
          </p:spPr>
          <p:txBody>
            <a:bodyPr wrap="none" anchor="ctr"/>
            <a:lstStyle/>
            <a:p>
              <a:endParaRPr lang="en-US"/>
            </a:p>
          </p:txBody>
        </p:sp>
        <p:grpSp>
          <p:nvGrpSpPr>
            <p:cNvPr id="108627" name="Group 83"/>
            <p:cNvGrpSpPr>
              <a:grpSpLocks/>
            </p:cNvGrpSpPr>
            <p:nvPr/>
          </p:nvGrpSpPr>
          <p:grpSpPr bwMode="auto">
            <a:xfrm>
              <a:off x="1950" y="2770"/>
              <a:ext cx="306" cy="254"/>
              <a:chOff x="1776" y="2976"/>
              <a:chExt cx="306" cy="254"/>
            </a:xfrm>
          </p:grpSpPr>
          <p:sp>
            <p:nvSpPr>
              <p:cNvPr id="108628" name="Freeform 84"/>
              <p:cNvSpPr>
                <a:spLocks/>
              </p:cNvSpPr>
              <p:nvPr/>
            </p:nvSpPr>
            <p:spPr bwMode="auto">
              <a:xfrm>
                <a:off x="1776" y="2976"/>
                <a:ext cx="288" cy="240"/>
              </a:xfrm>
              <a:custGeom>
                <a:avLst/>
                <a:gdLst/>
                <a:ahLst/>
                <a:cxnLst>
                  <a:cxn ang="0">
                    <a:pos x="0" y="0"/>
                  </a:cxn>
                  <a:cxn ang="0">
                    <a:pos x="240" y="0"/>
                  </a:cxn>
                  <a:cxn ang="0">
                    <a:pos x="288" y="96"/>
                  </a:cxn>
                  <a:cxn ang="0">
                    <a:pos x="288" y="240"/>
                  </a:cxn>
                  <a:cxn ang="0">
                    <a:pos x="0" y="240"/>
                  </a:cxn>
                </a:cxnLst>
                <a:rect l="0" t="0" r="r" b="b"/>
                <a:pathLst>
                  <a:path w="288" h="240">
                    <a:moveTo>
                      <a:pt x="0" y="0"/>
                    </a:moveTo>
                    <a:lnTo>
                      <a:pt x="240" y="0"/>
                    </a:lnTo>
                    <a:lnTo>
                      <a:pt x="288" y="96"/>
                    </a:lnTo>
                    <a:lnTo>
                      <a:pt x="288" y="240"/>
                    </a:lnTo>
                    <a:lnTo>
                      <a:pt x="0" y="240"/>
                    </a:lnTo>
                  </a:path>
                </a:pathLst>
              </a:custGeom>
              <a:gradFill rotWithShape="1">
                <a:gsLst>
                  <a:gs pos="0">
                    <a:srgbClr val="EAEAEA"/>
                  </a:gs>
                  <a:gs pos="50000">
                    <a:schemeClr val="bg2"/>
                  </a:gs>
                  <a:gs pos="100000">
                    <a:srgbClr val="EAEAEA"/>
                  </a:gs>
                </a:gsLst>
                <a:lin ang="2700000" scaled="1"/>
              </a:gradFill>
              <a:ln w="9525">
                <a:solidFill>
                  <a:schemeClr val="tx1"/>
                </a:solidFill>
                <a:round/>
                <a:headEnd/>
                <a:tailEnd/>
              </a:ln>
              <a:effectLst/>
            </p:spPr>
            <p:txBody>
              <a:bodyPr/>
              <a:lstStyle/>
              <a:p>
                <a:endParaRPr lang="en-US"/>
              </a:p>
            </p:txBody>
          </p:sp>
          <p:sp>
            <p:nvSpPr>
              <p:cNvPr id="108629" name="Text Box 85"/>
              <p:cNvSpPr txBox="1">
                <a:spLocks noChangeArrowheads="1"/>
              </p:cNvSpPr>
              <p:nvPr/>
            </p:nvSpPr>
            <p:spPr bwMode="auto">
              <a:xfrm>
                <a:off x="1862" y="2999"/>
                <a:ext cx="220" cy="231"/>
              </a:xfrm>
              <a:prstGeom prst="rect">
                <a:avLst/>
              </a:prstGeom>
              <a:noFill/>
              <a:ln w="9525">
                <a:noFill/>
                <a:miter lim="800000"/>
                <a:headEnd/>
                <a:tailEnd/>
              </a:ln>
              <a:effectLst/>
            </p:spPr>
            <p:txBody>
              <a:bodyPr wrap="none">
                <a:spAutoFit/>
              </a:bodyPr>
              <a:lstStyle/>
              <a:p>
                <a:r>
                  <a:rPr lang="en-US"/>
                  <a:t>N</a:t>
                </a:r>
              </a:p>
            </p:txBody>
          </p:sp>
        </p:grpSp>
        <p:grpSp>
          <p:nvGrpSpPr>
            <p:cNvPr id="108630" name="Group 86"/>
            <p:cNvGrpSpPr>
              <a:grpSpLocks/>
            </p:cNvGrpSpPr>
            <p:nvPr/>
          </p:nvGrpSpPr>
          <p:grpSpPr bwMode="auto">
            <a:xfrm flipH="1">
              <a:off x="2400" y="2770"/>
              <a:ext cx="288" cy="254"/>
              <a:chOff x="1776" y="2976"/>
              <a:chExt cx="288" cy="254"/>
            </a:xfrm>
          </p:grpSpPr>
          <p:sp>
            <p:nvSpPr>
              <p:cNvPr id="108631" name="Freeform 87"/>
              <p:cNvSpPr>
                <a:spLocks/>
              </p:cNvSpPr>
              <p:nvPr/>
            </p:nvSpPr>
            <p:spPr bwMode="auto">
              <a:xfrm>
                <a:off x="1776" y="2976"/>
                <a:ext cx="288" cy="240"/>
              </a:xfrm>
              <a:custGeom>
                <a:avLst/>
                <a:gdLst/>
                <a:ahLst/>
                <a:cxnLst>
                  <a:cxn ang="0">
                    <a:pos x="0" y="0"/>
                  </a:cxn>
                  <a:cxn ang="0">
                    <a:pos x="240" y="0"/>
                  </a:cxn>
                  <a:cxn ang="0">
                    <a:pos x="288" y="96"/>
                  </a:cxn>
                  <a:cxn ang="0">
                    <a:pos x="288" y="240"/>
                  </a:cxn>
                  <a:cxn ang="0">
                    <a:pos x="0" y="240"/>
                  </a:cxn>
                </a:cxnLst>
                <a:rect l="0" t="0" r="r" b="b"/>
                <a:pathLst>
                  <a:path w="288" h="240">
                    <a:moveTo>
                      <a:pt x="0" y="0"/>
                    </a:moveTo>
                    <a:lnTo>
                      <a:pt x="240" y="0"/>
                    </a:lnTo>
                    <a:lnTo>
                      <a:pt x="288" y="96"/>
                    </a:lnTo>
                    <a:lnTo>
                      <a:pt x="288" y="240"/>
                    </a:lnTo>
                    <a:lnTo>
                      <a:pt x="0" y="240"/>
                    </a:lnTo>
                  </a:path>
                </a:pathLst>
              </a:custGeom>
              <a:gradFill rotWithShape="1">
                <a:gsLst>
                  <a:gs pos="0">
                    <a:srgbClr val="EAEAEA"/>
                  </a:gs>
                  <a:gs pos="50000">
                    <a:schemeClr val="bg2"/>
                  </a:gs>
                  <a:gs pos="100000">
                    <a:srgbClr val="EAEAEA"/>
                  </a:gs>
                </a:gsLst>
                <a:lin ang="2700000" scaled="1"/>
              </a:gradFill>
              <a:ln w="9525">
                <a:solidFill>
                  <a:schemeClr val="tx1"/>
                </a:solidFill>
                <a:round/>
                <a:headEnd/>
                <a:tailEnd/>
              </a:ln>
              <a:effectLst/>
            </p:spPr>
            <p:txBody>
              <a:bodyPr/>
              <a:lstStyle/>
              <a:p>
                <a:endParaRPr lang="en-US"/>
              </a:p>
            </p:txBody>
          </p:sp>
          <p:sp>
            <p:nvSpPr>
              <p:cNvPr id="108632" name="Text Box 88"/>
              <p:cNvSpPr txBox="1">
                <a:spLocks noChangeArrowheads="1"/>
              </p:cNvSpPr>
              <p:nvPr/>
            </p:nvSpPr>
            <p:spPr bwMode="auto">
              <a:xfrm>
                <a:off x="1776" y="2999"/>
                <a:ext cx="212" cy="231"/>
              </a:xfrm>
              <a:prstGeom prst="rect">
                <a:avLst/>
              </a:prstGeom>
              <a:noFill/>
              <a:ln w="9525">
                <a:noFill/>
                <a:miter lim="800000"/>
                <a:headEnd/>
                <a:tailEnd/>
              </a:ln>
              <a:effectLst/>
            </p:spPr>
            <p:txBody>
              <a:bodyPr wrap="none">
                <a:spAutoFit/>
              </a:bodyPr>
              <a:lstStyle/>
              <a:p>
                <a:r>
                  <a:rPr lang="en-US"/>
                  <a:t>S</a:t>
                </a:r>
              </a:p>
            </p:txBody>
          </p:sp>
        </p:grpSp>
        <p:sp>
          <p:nvSpPr>
            <p:cNvPr id="108633" name="Line 89"/>
            <p:cNvSpPr>
              <a:spLocks noChangeShapeType="1"/>
            </p:cNvSpPr>
            <p:nvPr/>
          </p:nvSpPr>
          <p:spPr bwMode="auto">
            <a:xfrm flipV="1">
              <a:off x="2160" y="2482"/>
              <a:ext cx="0" cy="192"/>
            </a:xfrm>
            <a:prstGeom prst="line">
              <a:avLst/>
            </a:prstGeom>
            <a:noFill/>
            <a:ln w="9525">
              <a:solidFill>
                <a:schemeClr val="tx1"/>
              </a:solidFill>
              <a:round/>
              <a:headEnd/>
              <a:tailEnd type="triangle" w="med" len="med"/>
            </a:ln>
            <a:effectLst/>
          </p:spPr>
          <p:txBody>
            <a:bodyPr/>
            <a:lstStyle/>
            <a:p>
              <a:endParaRPr lang="en-US"/>
            </a:p>
          </p:txBody>
        </p:sp>
      </p:grpSp>
      <p:grpSp>
        <p:nvGrpSpPr>
          <p:cNvPr id="108634" name="Group 90"/>
          <p:cNvGrpSpPr>
            <a:grpSpLocks/>
          </p:cNvGrpSpPr>
          <p:nvPr/>
        </p:nvGrpSpPr>
        <p:grpSpPr bwMode="auto">
          <a:xfrm>
            <a:off x="3095625" y="4397375"/>
            <a:ext cx="1171575" cy="403225"/>
            <a:chOff x="2046" y="1045"/>
            <a:chExt cx="738" cy="254"/>
          </a:xfrm>
        </p:grpSpPr>
        <p:grpSp>
          <p:nvGrpSpPr>
            <p:cNvPr id="108635" name="Group 91"/>
            <p:cNvGrpSpPr>
              <a:grpSpLocks/>
            </p:cNvGrpSpPr>
            <p:nvPr/>
          </p:nvGrpSpPr>
          <p:grpSpPr bwMode="auto">
            <a:xfrm>
              <a:off x="2046" y="1045"/>
              <a:ext cx="306" cy="254"/>
              <a:chOff x="1776" y="2976"/>
              <a:chExt cx="306" cy="254"/>
            </a:xfrm>
          </p:grpSpPr>
          <p:sp>
            <p:nvSpPr>
              <p:cNvPr id="108636" name="Freeform 92"/>
              <p:cNvSpPr>
                <a:spLocks/>
              </p:cNvSpPr>
              <p:nvPr/>
            </p:nvSpPr>
            <p:spPr bwMode="auto">
              <a:xfrm>
                <a:off x="1776" y="2976"/>
                <a:ext cx="288" cy="240"/>
              </a:xfrm>
              <a:custGeom>
                <a:avLst/>
                <a:gdLst/>
                <a:ahLst/>
                <a:cxnLst>
                  <a:cxn ang="0">
                    <a:pos x="0" y="0"/>
                  </a:cxn>
                  <a:cxn ang="0">
                    <a:pos x="240" y="0"/>
                  </a:cxn>
                  <a:cxn ang="0">
                    <a:pos x="288" y="96"/>
                  </a:cxn>
                  <a:cxn ang="0">
                    <a:pos x="288" y="240"/>
                  </a:cxn>
                  <a:cxn ang="0">
                    <a:pos x="0" y="240"/>
                  </a:cxn>
                </a:cxnLst>
                <a:rect l="0" t="0" r="r" b="b"/>
                <a:pathLst>
                  <a:path w="288" h="240">
                    <a:moveTo>
                      <a:pt x="0" y="0"/>
                    </a:moveTo>
                    <a:lnTo>
                      <a:pt x="240" y="0"/>
                    </a:lnTo>
                    <a:lnTo>
                      <a:pt x="288" y="96"/>
                    </a:lnTo>
                    <a:lnTo>
                      <a:pt x="288" y="240"/>
                    </a:lnTo>
                    <a:lnTo>
                      <a:pt x="0" y="240"/>
                    </a:lnTo>
                  </a:path>
                </a:pathLst>
              </a:custGeom>
              <a:gradFill rotWithShape="1">
                <a:gsLst>
                  <a:gs pos="0">
                    <a:srgbClr val="EAEAEA"/>
                  </a:gs>
                  <a:gs pos="50000">
                    <a:schemeClr val="bg2"/>
                  </a:gs>
                  <a:gs pos="100000">
                    <a:srgbClr val="EAEAEA"/>
                  </a:gs>
                </a:gsLst>
                <a:lin ang="2700000" scaled="1"/>
              </a:gradFill>
              <a:ln w="9525">
                <a:solidFill>
                  <a:schemeClr val="tx1"/>
                </a:solidFill>
                <a:round/>
                <a:headEnd/>
                <a:tailEnd/>
              </a:ln>
              <a:effectLst/>
            </p:spPr>
            <p:txBody>
              <a:bodyPr/>
              <a:lstStyle/>
              <a:p>
                <a:endParaRPr lang="en-US"/>
              </a:p>
            </p:txBody>
          </p:sp>
          <p:sp>
            <p:nvSpPr>
              <p:cNvPr id="108637" name="Text Box 93"/>
              <p:cNvSpPr txBox="1">
                <a:spLocks noChangeArrowheads="1"/>
              </p:cNvSpPr>
              <p:nvPr/>
            </p:nvSpPr>
            <p:spPr bwMode="auto">
              <a:xfrm>
                <a:off x="1862" y="2999"/>
                <a:ext cx="220" cy="231"/>
              </a:xfrm>
              <a:prstGeom prst="rect">
                <a:avLst/>
              </a:prstGeom>
              <a:noFill/>
              <a:ln w="9525">
                <a:noFill/>
                <a:miter lim="800000"/>
                <a:headEnd/>
                <a:tailEnd/>
              </a:ln>
              <a:effectLst/>
            </p:spPr>
            <p:txBody>
              <a:bodyPr wrap="none">
                <a:spAutoFit/>
              </a:bodyPr>
              <a:lstStyle/>
              <a:p>
                <a:r>
                  <a:rPr lang="en-US"/>
                  <a:t>N</a:t>
                </a:r>
              </a:p>
            </p:txBody>
          </p:sp>
        </p:grpSp>
        <p:grpSp>
          <p:nvGrpSpPr>
            <p:cNvPr id="108638" name="Group 94"/>
            <p:cNvGrpSpPr>
              <a:grpSpLocks/>
            </p:cNvGrpSpPr>
            <p:nvPr/>
          </p:nvGrpSpPr>
          <p:grpSpPr bwMode="auto">
            <a:xfrm flipH="1">
              <a:off x="2496" y="1045"/>
              <a:ext cx="288" cy="254"/>
              <a:chOff x="1776" y="2976"/>
              <a:chExt cx="288" cy="254"/>
            </a:xfrm>
          </p:grpSpPr>
          <p:sp>
            <p:nvSpPr>
              <p:cNvPr id="108639" name="Freeform 95"/>
              <p:cNvSpPr>
                <a:spLocks/>
              </p:cNvSpPr>
              <p:nvPr/>
            </p:nvSpPr>
            <p:spPr bwMode="auto">
              <a:xfrm>
                <a:off x="1776" y="2976"/>
                <a:ext cx="288" cy="240"/>
              </a:xfrm>
              <a:custGeom>
                <a:avLst/>
                <a:gdLst/>
                <a:ahLst/>
                <a:cxnLst>
                  <a:cxn ang="0">
                    <a:pos x="0" y="0"/>
                  </a:cxn>
                  <a:cxn ang="0">
                    <a:pos x="240" y="0"/>
                  </a:cxn>
                  <a:cxn ang="0">
                    <a:pos x="288" y="96"/>
                  </a:cxn>
                  <a:cxn ang="0">
                    <a:pos x="288" y="240"/>
                  </a:cxn>
                  <a:cxn ang="0">
                    <a:pos x="0" y="240"/>
                  </a:cxn>
                </a:cxnLst>
                <a:rect l="0" t="0" r="r" b="b"/>
                <a:pathLst>
                  <a:path w="288" h="240">
                    <a:moveTo>
                      <a:pt x="0" y="0"/>
                    </a:moveTo>
                    <a:lnTo>
                      <a:pt x="240" y="0"/>
                    </a:lnTo>
                    <a:lnTo>
                      <a:pt x="288" y="96"/>
                    </a:lnTo>
                    <a:lnTo>
                      <a:pt x="288" y="240"/>
                    </a:lnTo>
                    <a:lnTo>
                      <a:pt x="0" y="240"/>
                    </a:lnTo>
                  </a:path>
                </a:pathLst>
              </a:custGeom>
              <a:gradFill rotWithShape="1">
                <a:gsLst>
                  <a:gs pos="0">
                    <a:srgbClr val="EAEAEA"/>
                  </a:gs>
                  <a:gs pos="50000">
                    <a:schemeClr val="bg2"/>
                  </a:gs>
                  <a:gs pos="100000">
                    <a:srgbClr val="EAEAEA"/>
                  </a:gs>
                </a:gsLst>
                <a:lin ang="2700000" scaled="1"/>
              </a:gradFill>
              <a:ln w="9525">
                <a:solidFill>
                  <a:schemeClr val="tx1"/>
                </a:solidFill>
                <a:round/>
                <a:headEnd/>
                <a:tailEnd/>
              </a:ln>
              <a:effectLst/>
            </p:spPr>
            <p:txBody>
              <a:bodyPr/>
              <a:lstStyle/>
              <a:p>
                <a:endParaRPr lang="en-US"/>
              </a:p>
            </p:txBody>
          </p:sp>
          <p:sp>
            <p:nvSpPr>
              <p:cNvPr id="108640" name="Text Box 96"/>
              <p:cNvSpPr txBox="1">
                <a:spLocks noChangeArrowheads="1"/>
              </p:cNvSpPr>
              <p:nvPr/>
            </p:nvSpPr>
            <p:spPr bwMode="auto">
              <a:xfrm>
                <a:off x="1776" y="2999"/>
                <a:ext cx="212" cy="231"/>
              </a:xfrm>
              <a:prstGeom prst="rect">
                <a:avLst/>
              </a:prstGeom>
              <a:noFill/>
              <a:ln w="9525">
                <a:noFill/>
                <a:miter lim="800000"/>
                <a:headEnd/>
                <a:tailEnd/>
              </a:ln>
              <a:effectLst/>
            </p:spPr>
            <p:txBody>
              <a:bodyPr wrap="none">
                <a:spAutoFit/>
              </a:bodyPr>
              <a:lstStyle/>
              <a:p>
                <a:r>
                  <a:rPr lang="en-US"/>
                  <a:t>S</a:t>
                </a:r>
              </a:p>
            </p:txBody>
          </p:sp>
        </p:grpSp>
      </p:grpSp>
      <p:sp>
        <p:nvSpPr>
          <p:cNvPr id="108641" name="Rectangle 97"/>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339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8547"/>
                                        </p:tgtEl>
                                        <p:attrNameLst>
                                          <p:attrName>style.visibility</p:attrName>
                                        </p:attrNameLst>
                                      </p:cBhvr>
                                      <p:to>
                                        <p:strVal val="visible"/>
                                      </p:to>
                                    </p:set>
                                    <p:anim calcmode="lin" valueType="num">
                                      <p:cBhvr>
                                        <p:cTn id="7" dur="500" fill="hold"/>
                                        <p:tgtEl>
                                          <p:spTgt spid="108547"/>
                                        </p:tgtEl>
                                        <p:attrNameLst>
                                          <p:attrName>ppt_w</p:attrName>
                                        </p:attrNameLst>
                                      </p:cBhvr>
                                      <p:tavLst>
                                        <p:tav tm="0">
                                          <p:val>
                                            <p:fltVal val="0"/>
                                          </p:val>
                                        </p:tav>
                                        <p:tav tm="100000">
                                          <p:val>
                                            <p:strVal val="#ppt_w"/>
                                          </p:val>
                                        </p:tav>
                                      </p:tavLst>
                                    </p:anim>
                                    <p:anim calcmode="lin" valueType="num">
                                      <p:cBhvr>
                                        <p:cTn id="8" dur="500" fill="hold"/>
                                        <p:tgtEl>
                                          <p:spTgt spid="108547"/>
                                        </p:tgtEl>
                                        <p:attrNameLst>
                                          <p:attrName>ppt_h</p:attrName>
                                        </p:attrNameLst>
                                      </p:cBhvr>
                                      <p:tavLst>
                                        <p:tav tm="0">
                                          <p:val>
                                            <p:fltVal val="0"/>
                                          </p:val>
                                        </p:tav>
                                        <p:tav tm="100000">
                                          <p:val>
                                            <p:strVal val="#ppt_h"/>
                                          </p:val>
                                        </p:tav>
                                      </p:tavLst>
                                    </p:anim>
                                    <p:animEffect transition="in" filter="fade">
                                      <p:cBhvr>
                                        <p:cTn id="9" dur="500"/>
                                        <p:tgtEl>
                                          <p:spTgt spid="108547"/>
                                        </p:tgtEl>
                                      </p:cBhvr>
                                    </p:animEffect>
                                  </p:childTnLst>
                                </p:cTn>
                              </p:par>
                              <p:par>
                                <p:cTn id="10" presetID="10" presetClass="entr" presetSubtype="0" fill="hold" nodeType="withEffect">
                                  <p:stCondLst>
                                    <p:cond delay="0"/>
                                  </p:stCondLst>
                                  <p:childTnLst>
                                    <p:set>
                                      <p:cBhvr>
                                        <p:cTn id="11" dur="1" fill="hold">
                                          <p:stCondLst>
                                            <p:cond delay="0"/>
                                          </p:stCondLst>
                                        </p:cTn>
                                        <p:tgtEl>
                                          <p:spTgt spid="108567"/>
                                        </p:tgtEl>
                                        <p:attrNameLst>
                                          <p:attrName>style.visibility</p:attrName>
                                        </p:attrNameLst>
                                      </p:cBhvr>
                                      <p:to>
                                        <p:strVal val="visible"/>
                                      </p:to>
                                    </p:set>
                                    <p:animEffect transition="in" filter="fade">
                                      <p:cBhvr>
                                        <p:cTn id="12" dur="2000"/>
                                        <p:tgtEl>
                                          <p:spTgt spid="108567"/>
                                        </p:tgtEl>
                                      </p:cBhvr>
                                    </p:animEffect>
                                  </p:childTnLst>
                                </p:cTn>
                              </p:par>
                            </p:childTnLst>
                          </p:cTn>
                        </p:par>
                        <p:par>
                          <p:cTn id="13" fill="hold">
                            <p:stCondLst>
                              <p:cond delay="2000"/>
                            </p:stCondLst>
                            <p:childTnLst>
                              <p:par>
                                <p:cTn id="14" presetID="47" presetClass="entr" presetSubtype="0" fill="hold" grpId="0" nodeType="afterEffect">
                                  <p:stCondLst>
                                    <p:cond delay="0"/>
                                  </p:stCondLst>
                                  <p:childTnLst>
                                    <p:set>
                                      <p:cBhvr>
                                        <p:cTn id="15" dur="1" fill="hold">
                                          <p:stCondLst>
                                            <p:cond delay="0"/>
                                          </p:stCondLst>
                                        </p:cTn>
                                        <p:tgtEl>
                                          <p:spTgt spid="108563"/>
                                        </p:tgtEl>
                                        <p:attrNameLst>
                                          <p:attrName>style.visibility</p:attrName>
                                        </p:attrNameLst>
                                      </p:cBhvr>
                                      <p:to>
                                        <p:strVal val="visible"/>
                                      </p:to>
                                    </p:set>
                                    <p:animEffect transition="in" filter="fade">
                                      <p:cBhvr>
                                        <p:cTn id="16" dur="1000"/>
                                        <p:tgtEl>
                                          <p:spTgt spid="108563"/>
                                        </p:tgtEl>
                                      </p:cBhvr>
                                    </p:animEffect>
                                    <p:anim calcmode="lin" valueType="num">
                                      <p:cBhvr>
                                        <p:cTn id="17" dur="1000" fill="hold"/>
                                        <p:tgtEl>
                                          <p:spTgt spid="108563"/>
                                        </p:tgtEl>
                                        <p:attrNameLst>
                                          <p:attrName>ppt_x</p:attrName>
                                        </p:attrNameLst>
                                      </p:cBhvr>
                                      <p:tavLst>
                                        <p:tav tm="0">
                                          <p:val>
                                            <p:strVal val="#ppt_x"/>
                                          </p:val>
                                        </p:tav>
                                        <p:tav tm="100000">
                                          <p:val>
                                            <p:strVal val="#ppt_x"/>
                                          </p:val>
                                        </p:tav>
                                      </p:tavLst>
                                    </p:anim>
                                    <p:anim calcmode="lin" valueType="num">
                                      <p:cBhvr>
                                        <p:cTn id="18" dur="1000" fill="hold"/>
                                        <p:tgtEl>
                                          <p:spTgt spid="10856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08594"/>
                                        </p:tgtEl>
                                        <p:attrNameLst>
                                          <p:attrName>style.visibility</p:attrName>
                                        </p:attrNameLst>
                                      </p:cBhvr>
                                      <p:to>
                                        <p:strVal val="visible"/>
                                      </p:to>
                                    </p:set>
                                    <p:anim calcmode="lin" valueType="num">
                                      <p:cBhvr>
                                        <p:cTn id="23" dur="500" fill="hold"/>
                                        <p:tgtEl>
                                          <p:spTgt spid="108594"/>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08594"/>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08594"/>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0859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08634"/>
                                        </p:tgtEl>
                                        <p:attrNameLst>
                                          <p:attrName>style.visibility</p:attrName>
                                        </p:attrNameLst>
                                      </p:cBhvr>
                                      <p:to>
                                        <p:strVal val="visible"/>
                                      </p:to>
                                    </p:set>
                                    <p:animEffect transition="in" filter="dissolve">
                                      <p:cBhvr>
                                        <p:cTn id="31" dur="500"/>
                                        <p:tgtEl>
                                          <p:spTgt spid="108634"/>
                                        </p:tgtEl>
                                      </p:cBhvr>
                                    </p:animEffect>
                                  </p:childTnLst>
                                </p:cTn>
                              </p:par>
                            </p:childTnLst>
                          </p:cTn>
                        </p:par>
                        <p:par>
                          <p:cTn id="32" fill="hold">
                            <p:stCondLst>
                              <p:cond delay="500"/>
                            </p:stCondLst>
                            <p:childTnLst>
                              <p:par>
                                <p:cTn id="33" presetID="10" presetClass="exit" presetSubtype="0" fill="hold" nodeType="afterEffect">
                                  <p:stCondLst>
                                    <p:cond delay="0"/>
                                  </p:stCondLst>
                                  <p:childTnLst>
                                    <p:animEffect transition="out" filter="fade">
                                      <p:cBhvr>
                                        <p:cTn id="34" dur="2000"/>
                                        <p:tgtEl>
                                          <p:spTgt spid="108634"/>
                                        </p:tgtEl>
                                      </p:cBhvr>
                                    </p:animEffect>
                                    <p:set>
                                      <p:cBhvr>
                                        <p:cTn id="35" dur="1" fill="hold">
                                          <p:stCondLst>
                                            <p:cond delay="1999"/>
                                          </p:stCondLst>
                                        </p:cTn>
                                        <p:tgtEl>
                                          <p:spTgt spid="10863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2000"/>
                                        <p:tgtEl>
                                          <p:spTgt spid="108594"/>
                                        </p:tgtEl>
                                      </p:cBhvr>
                                    </p:animEffect>
                                    <p:set>
                                      <p:cBhvr>
                                        <p:cTn id="38" dur="1" fill="hold">
                                          <p:stCondLst>
                                            <p:cond delay="1999"/>
                                          </p:stCondLst>
                                        </p:cTn>
                                        <p:tgtEl>
                                          <p:spTgt spid="108594"/>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08610"/>
                                        </p:tgtEl>
                                        <p:attrNameLst>
                                          <p:attrName>style.visibility</p:attrName>
                                        </p:attrNameLst>
                                      </p:cBhvr>
                                      <p:to>
                                        <p:strVal val="visible"/>
                                      </p:to>
                                    </p:set>
                                    <p:animEffect transition="in" filter="fade">
                                      <p:cBhvr>
                                        <p:cTn id="41" dur="2000"/>
                                        <p:tgtEl>
                                          <p:spTgt spid="108610"/>
                                        </p:tgtEl>
                                      </p:cBhvr>
                                    </p:animEffect>
                                  </p:childTnLst>
                                </p:cTn>
                              </p:par>
                            </p:childTnLst>
                          </p:cTn>
                        </p:par>
                        <p:par>
                          <p:cTn id="42" fill="hold">
                            <p:stCondLst>
                              <p:cond delay="2500"/>
                            </p:stCondLst>
                            <p:childTnLst>
                              <p:par>
                                <p:cTn id="43" presetID="47" presetClass="entr" presetSubtype="0" fill="hold" grpId="0" nodeType="afterEffect">
                                  <p:stCondLst>
                                    <p:cond delay="0"/>
                                  </p:stCondLst>
                                  <p:childTnLst>
                                    <p:set>
                                      <p:cBhvr>
                                        <p:cTn id="44" dur="1" fill="hold">
                                          <p:stCondLst>
                                            <p:cond delay="0"/>
                                          </p:stCondLst>
                                        </p:cTn>
                                        <p:tgtEl>
                                          <p:spTgt spid="108564"/>
                                        </p:tgtEl>
                                        <p:attrNameLst>
                                          <p:attrName>style.visibility</p:attrName>
                                        </p:attrNameLst>
                                      </p:cBhvr>
                                      <p:to>
                                        <p:strVal val="visible"/>
                                      </p:to>
                                    </p:set>
                                    <p:animEffect transition="in" filter="fade">
                                      <p:cBhvr>
                                        <p:cTn id="45" dur="1000"/>
                                        <p:tgtEl>
                                          <p:spTgt spid="108564"/>
                                        </p:tgtEl>
                                      </p:cBhvr>
                                    </p:animEffect>
                                    <p:anim calcmode="lin" valueType="num">
                                      <p:cBhvr>
                                        <p:cTn id="46" dur="1000" fill="hold"/>
                                        <p:tgtEl>
                                          <p:spTgt spid="108564"/>
                                        </p:tgtEl>
                                        <p:attrNameLst>
                                          <p:attrName>ppt_x</p:attrName>
                                        </p:attrNameLst>
                                      </p:cBhvr>
                                      <p:tavLst>
                                        <p:tav tm="0">
                                          <p:val>
                                            <p:strVal val="#ppt_x"/>
                                          </p:val>
                                        </p:tav>
                                        <p:tav tm="100000">
                                          <p:val>
                                            <p:strVal val="#ppt_x"/>
                                          </p:val>
                                        </p:tav>
                                      </p:tavLst>
                                    </p:anim>
                                    <p:anim calcmode="lin" valueType="num">
                                      <p:cBhvr>
                                        <p:cTn id="47" dur="1000" fill="hold"/>
                                        <p:tgtEl>
                                          <p:spTgt spid="10856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8570"/>
                                        </p:tgtEl>
                                        <p:attrNameLst>
                                          <p:attrName>style.visibility</p:attrName>
                                        </p:attrNameLst>
                                      </p:cBhvr>
                                      <p:to>
                                        <p:strVal val="visible"/>
                                      </p:to>
                                    </p:set>
                                    <p:animEffect transition="in" filter="fade">
                                      <p:cBhvr>
                                        <p:cTn id="52" dur="2000"/>
                                        <p:tgtEl>
                                          <p:spTgt spid="108570"/>
                                        </p:tgtEl>
                                      </p:cBhvr>
                                    </p:animEffect>
                                  </p:childTnLst>
                                </p:cTn>
                              </p:par>
                            </p:childTnLst>
                          </p:cTn>
                        </p:par>
                        <p:par>
                          <p:cTn id="53" fill="hold">
                            <p:stCondLst>
                              <p:cond delay="2000"/>
                            </p:stCondLst>
                            <p:childTnLst>
                              <p:par>
                                <p:cTn id="54" presetID="47" presetClass="entr" presetSubtype="0" fill="hold" grpId="0" nodeType="afterEffect">
                                  <p:stCondLst>
                                    <p:cond delay="0"/>
                                  </p:stCondLst>
                                  <p:childTnLst>
                                    <p:set>
                                      <p:cBhvr>
                                        <p:cTn id="55" dur="1" fill="hold">
                                          <p:stCondLst>
                                            <p:cond delay="0"/>
                                          </p:stCondLst>
                                        </p:cTn>
                                        <p:tgtEl>
                                          <p:spTgt spid="108565"/>
                                        </p:tgtEl>
                                        <p:attrNameLst>
                                          <p:attrName>style.visibility</p:attrName>
                                        </p:attrNameLst>
                                      </p:cBhvr>
                                      <p:to>
                                        <p:strVal val="visible"/>
                                      </p:to>
                                    </p:set>
                                    <p:animEffect transition="in" filter="fade">
                                      <p:cBhvr>
                                        <p:cTn id="56" dur="1000"/>
                                        <p:tgtEl>
                                          <p:spTgt spid="108565"/>
                                        </p:tgtEl>
                                      </p:cBhvr>
                                    </p:animEffect>
                                    <p:anim calcmode="lin" valueType="num">
                                      <p:cBhvr>
                                        <p:cTn id="57" dur="1000" fill="hold"/>
                                        <p:tgtEl>
                                          <p:spTgt spid="108565"/>
                                        </p:tgtEl>
                                        <p:attrNameLst>
                                          <p:attrName>ppt_x</p:attrName>
                                        </p:attrNameLst>
                                      </p:cBhvr>
                                      <p:tavLst>
                                        <p:tav tm="0">
                                          <p:val>
                                            <p:strVal val="#ppt_x"/>
                                          </p:val>
                                        </p:tav>
                                        <p:tav tm="100000">
                                          <p:val>
                                            <p:strVal val="#ppt_x"/>
                                          </p:val>
                                        </p:tav>
                                      </p:tavLst>
                                    </p:anim>
                                    <p:anim calcmode="lin" valueType="num">
                                      <p:cBhvr>
                                        <p:cTn id="58" dur="1000" fill="hold"/>
                                        <p:tgtEl>
                                          <p:spTgt spid="10856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6" presetClass="entr" presetSubtype="0" fill="hold" grpId="0" nodeType="clickEffect">
                                  <p:stCondLst>
                                    <p:cond delay="0"/>
                                  </p:stCondLst>
                                  <p:iterate type="lt">
                                    <p:tmPct val="10000"/>
                                  </p:iterate>
                                  <p:childTnLst>
                                    <p:set>
                                      <p:cBhvr>
                                        <p:cTn id="62" dur="1" fill="hold">
                                          <p:stCondLst>
                                            <p:cond delay="0"/>
                                          </p:stCondLst>
                                        </p:cTn>
                                        <p:tgtEl>
                                          <p:spTgt spid="108566"/>
                                        </p:tgtEl>
                                        <p:attrNameLst>
                                          <p:attrName>style.visibility</p:attrName>
                                        </p:attrNameLst>
                                      </p:cBhvr>
                                      <p:to>
                                        <p:strVal val="visible"/>
                                      </p:to>
                                    </p:set>
                                    <p:anim by="(-#ppt_w*2)" calcmode="lin" valueType="num">
                                      <p:cBhvr rctx="PPT">
                                        <p:cTn id="63" dur="500" autoRev="1" fill="hold">
                                          <p:stCondLst>
                                            <p:cond delay="0"/>
                                          </p:stCondLst>
                                        </p:cTn>
                                        <p:tgtEl>
                                          <p:spTgt spid="108566"/>
                                        </p:tgtEl>
                                        <p:attrNameLst>
                                          <p:attrName>ppt_w</p:attrName>
                                        </p:attrNameLst>
                                      </p:cBhvr>
                                    </p:anim>
                                    <p:anim by="(#ppt_w*0.50)" calcmode="lin" valueType="num">
                                      <p:cBhvr>
                                        <p:cTn id="64" dur="500" decel="50000" autoRev="1" fill="hold">
                                          <p:stCondLst>
                                            <p:cond delay="0"/>
                                          </p:stCondLst>
                                        </p:cTn>
                                        <p:tgtEl>
                                          <p:spTgt spid="108566"/>
                                        </p:tgtEl>
                                        <p:attrNameLst>
                                          <p:attrName>ppt_x</p:attrName>
                                        </p:attrNameLst>
                                      </p:cBhvr>
                                    </p:anim>
                                    <p:anim from="(-#ppt_h/2)" to="(#ppt_y)" calcmode="lin" valueType="num">
                                      <p:cBhvr>
                                        <p:cTn id="65" dur="1000" fill="hold">
                                          <p:stCondLst>
                                            <p:cond delay="0"/>
                                          </p:stCondLst>
                                        </p:cTn>
                                        <p:tgtEl>
                                          <p:spTgt spid="108566"/>
                                        </p:tgtEl>
                                        <p:attrNameLst>
                                          <p:attrName>ppt_y</p:attrName>
                                        </p:attrNameLst>
                                      </p:cBhvr>
                                    </p:anim>
                                    <p:animRot by="21600000">
                                      <p:cBhvr>
                                        <p:cTn id="66" dur="1000" fill="hold">
                                          <p:stCondLst>
                                            <p:cond delay="0"/>
                                          </p:stCondLst>
                                        </p:cTn>
                                        <p:tgtEl>
                                          <p:spTgt spid="1085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63" grpId="0"/>
      <p:bldP spid="108564" grpId="0"/>
      <p:bldP spid="108565" grpId="0"/>
      <p:bldP spid="108566"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z="2800"/>
              <a:t>Experiment for determining the magnetic properties of a sample</a:t>
            </a:r>
          </a:p>
        </p:txBody>
      </p:sp>
      <p:grpSp>
        <p:nvGrpSpPr>
          <p:cNvPr id="109571" name="Group 3"/>
          <p:cNvGrpSpPr>
            <a:grpSpLocks/>
          </p:cNvGrpSpPr>
          <p:nvPr/>
        </p:nvGrpSpPr>
        <p:grpSpPr bwMode="auto">
          <a:xfrm>
            <a:off x="152400" y="2286000"/>
            <a:ext cx="2819400" cy="2209800"/>
            <a:chOff x="336" y="1344"/>
            <a:chExt cx="2112" cy="1488"/>
          </a:xfrm>
        </p:grpSpPr>
        <p:sp>
          <p:nvSpPr>
            <p:cNvPr id="109572" name="Rectangle 4"/>
            <p:cNvSpPr>
              <a:spLocks noChangeArrowheads="1"/>
            </p:cNvSpPr>
            <p:nvPr/>
          </p:nvSpPr>
          <p:spPr bwMode="auto">
            <a:xfrm>
              <a:off x="336" y="2400"/>
              <a:ext cx="2112" cy="192"/>
            </a:xfrm>
            <a:prstGeom prst="rect">
              <a:avLst/>
            </a:prstGeom>
            <a:gradFill rotWithShape="1">
              <a:gsLst>
                <a:gs pos="0">
                  <a:srgbClr val="FFCC66"/>
                </a:gs>
                <a:gs pos="100000">
                  <a:schemeClr val="bg1"/>
                </a:gs>
              </a:gsLst>
              <a:lin ang="5400000" scaled="1"/>
            </a:gradFill>
            <a:ln w="9525">
              <a:noFill/>
              <a:miter lim="800000"/>
              <a:headEnd/>
              <a:tailEnd/>
            </a:ln>
            <a:effectLst/>
          </p:spPr>
          <p:txBody>
            <a:bodyPr wrap="none" anchor="ctr"/>
            <a:lstStyle/>
            <a:p>
              <a:endParaRPr lang="en-US"/>
            </a:p>
          </p:txBody>
        </p:sp>
        <p:sp>
          <p:nvSpPr>
            <p:cNvPr id="109573" name="Freeform 5"/>
            <p:cNvSpPr>
              <a:spLocks/>
            </p:cNvSpPr>
            <p:nvPr/>
          </p:nvSpPr>
          <p:spPr bwMode="auto">
            <a:xfrm>
              <a:off x="672" y="1344"/>
              <a:ext cx="1344" cy="192"/>
            </a:xfrm>
            <a:custGeom>
              <a:avLst/>
              <a:gdLst/>
              <a:ahLst/>
              <a:cxnLst>
                <a:cxn ang="0">
                  <a:pos x="0" y="96"/>
                </a:cxn>
                <a:cxn ang="0">
                  <a:pos x="720" y="0"/>
                </a:cxn>
                <a:cxn ang="0">
                  <a:pos x="1344" y="96"/>
                </a:cxn>
                <a:cxn ang="0">
                  <a:pos x="1344" y="192"/>
                </a:cxn>
                <a:cxn ang="0">
                  <a:pos x="0" y="192"/>
                </a:cxn>
                <a:cxn ang="0">
                  <a:pos x="0" y="96"/>
                </a:cxn>
              </a:cxnLst>
              <a:rect l="0" t="0" r="r" b="b"/>
              <a:pathLst>
                <a:path w="1344" h="192">
                  <a:moveTo>
                    <a:pt x="0" y="96"/>
                  </a:moveTo>
                  <a:lnTo>
                    <a:pt x="720" y="0"/>
                  </a:lnTo>
                  <a:lnTo>
                    <a:pt x="1344" y="96"/>
                  </a:lnTo>
                  <a:lnTo>
                    <a:pt x="1344" y="192"/>
                  </a:lnTo>
                  <a:lnTo>
                    <a:pt x="0" y="192"/>
                  </a:lnTo>
                  <a:lnTo>
                    <a:pt x="0" y="96"/>
                  </a:lnTo>
                  <a:close/>
                </a:path>
              </a:pathLst>
            </a:custGeom>
            <a:solidFill>
              <a:srgbClr val="C0C0C0"/>
            </a:solidFill>
            <a:ln w="9525">
              <a:solidFill>
                <a:schemeClr val="bg2"/>
              </a:solidFill>
              <a:round/>
              <a:headEnd/>
              <a:tailEnd/>
            </a:ln>
            <a:effectLst/>
          </p:spPr>
          <p:txBody>
            <a:bodyPr/>
            <a:lstStyle/>
            <a:p>
              <a:endParaRPr lang="en-US"/>
            </a:p>
          </p:txBody>
        </p:sp>
        <p:sp>
          <p:nvSpPr>
            <p:cNvPr id="109574" name="AutoShape 6"/>
            <p:cNvSpPr>
              <a:spLocks noChangeArrowheads="1"/>
            </p:cNvSpPr>
            <p:nvPr/>
          </p:nvSpPr>
          <p:spPr bwMode="auto">
            <a:xfrm flipH="1" flipV="1">
              <a:off x="384" y="1440"/>
              <a:ext cx="288" cy="288"/>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C0C0C0"/>
            </a:solidFill>
            <a:ln w="9525">
              <a:noFill/>
              <a:miter lim="800000"/>
              <a:headEnd/>
              <a:tailEnd/>
            </a:ln>
            <a:effectLst/>
          </p:spPr>
          <p:txBody>
            <a:bodyPr wrap="none" anchor="ctr"/>
            <a:lstStyle/>
            <a:p>
              <a:endParaRPr lang="en-US"/>
            </a:p>
          </p:txBody>
        </p:sp>
        <p:sp>
          <p:nvSpPr>
            <p:cNvPr id="109575" name="AutoShape 7"/>
            <p:cNvSpPr>
              <a:spLocks noChangeArrowheads="1"/>
            </p:cNvSpPr>
            <p:nvPr/>
          </p:nvSpPr>
          <p:spPr bwMode="auto">
            <a:xfrm flipV="1">
              <a:off x="2016" y="1440"/>
              <a:ext cx="288" cy="288"/>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C0C0C0"/>
            </a:solidFill>
            <a:ln w="9525">
              <a:noFill/>
              <a:miter lim="800000"/>
              <a:headEnd/>
              <a:tailEnd/>
            </a:ln>
            <a:effectLst/>
          </p:spPr>
          <p:txBody>
            <a:bodyPr wrap="none" anchor="ctr"/>
            <a:lstStyle/>
            <a:p>
              <a:endParaRPr lang="en-US"/>
            </a:p>
          </p:txBody>
        </p:sp>
        <p:sp>
          <p:nvSpPr>
            <p:cNvPr id="109576" name="Line 8"/>
            <p:cNvSpPr>
              <a:spLocks noChangeShapeType="1"/>
            </p:cNvSpPr>
            <p:nvPr/>
          </p:nvSpPr>
          <p:spPr bwMode="auto">
            <a:xfrm>
              <a:off x="528" y="1632"/>
              <a:ext cx="0" cy="1008"/>
            </a:xfrm>
            <a:prstGeom prst="line">
              <a:avLst/>
            </a:prstGeom>
            <a:noFill/>
            <a:ln w="9525">
              <a:solidFill>
                <a:schemeClr val="tx1"/>
              </a:solidFill>
              <a:round/>
              <a:headEnd/>
              <a:tailEnd/>
            </a:ln>
            <a:effectLst/>
          </p:spPr>
          <p:txBody>
            <a:bodyPr/>
            <a:lstStyle/>
            <a:p>
              <a:endParaRPr lang="en-US"/>
            </a:p>
          </p:txBody>
        </p:sp>
        <p:sp>
          <p:nvSpPr>
            <p:cNvPr id="109577" name="Oval 9"/>
            <p:cNvSpPr>
              <a:spLocks noChangeArrowheads="1"/>
            </p:cNvSpPr>
            <p:nvPr/>
          </p:nvSpPr>
          <p:spPr bwMode="auto">
            <a:xfrm>
              <a:off x="480" y="2544"/>
              <a:ext cx="96" cy="288"/>
            </a:xfrm>
            <a:prstGeom prst="ellipse">
              <a:avLst/>
            </a:prstGeom>
            <a:gradFill rotWithShape="1">
              <a:gsLst>
                <a:gs pos="0">
                  <a:schemeClr val="hlink"/>
                </a:gs>
                <a:gs pos="50000">
                  <a:srgbClr val="A0E8C2"/>
                </a:gs>
                <a:gs pos="100000">
                  <a:schemeClr val="hlink"/>
                </a:gs>
              </a:gsLst>
              <a:lin ang="0" scaled="1"/>
            </a:gradFill>
            <a:ln w="9525">
              <a:solidFill>
                <a:srgbClr val="339966"/>
              </a:solidFill>
              <a:round/>
              <a:headEnd/>
              <a:tailEnd/>
            </a:ln>
            <a:effectLst/>
          </p:spPr>
          <p:txBody>
            <a:bodyPr wrap="none" anchor="ctr"/>
            <a:lstStyle/>
            <a:p>
              <a:endParaRPr lang="en-US"/>
            </a:p>
          </p:txBody>
        </p:sp>
        <p:sp>
          <p:nvSpPr>
            <p:cNvPr id="109578" name="AutoShape 10"/>
            <p:cNvSpPr>
              <a:spLocks noChangeArrowheads="1"/>
            </p:cNvSpPr>
            <p:nvPr/>
          </p:nvSpPr>
          <p:spPr bwMode="auto">
            <a:xfrm flipV="1">
              <a:off x="1296" y="1536"/>
              <a:ext cx="144" cy="768"/>
            </a:xfrm>
            <a:prstGeom prst="flowChartManualOperation">
              <a:avLst/>
            </a:prstGeom>
            <a:solidFill>
              <a:srgbClr val="C0C0C0"/>
            </a:solidFill>
            <a:ln w="9525">
              <a:solidFill>
                <a:schemeClr val="bg2"/>
              </a:solidFill>
              <a:miter lim="800000"/>
              <a:headEnd/>
              <a:tailEnd/>
            </a:ln>
            <a:effectLst/>
          </p:spPr>
          <p:txBody>
            <a:bodyPr wrap="none" anchor="ctr"/>
            <a:lstStyle/>
            <a:p>
              <a:endParaRPr lang="en-US"/>
            </a:p>
          </p:txBody>
        </p:sp>
        <p:sp>
          <p:nvSpPr>
            <p:cNvPr id="109579" name="AutoShape 11"/>
            <p:cNvSpPr>
              <a:spLocks noChangeArrowheads="1"/>
            </p:cNvSpPr>
            <p:nvPr/>
          </p:nvSpPr>
          <p:spPr bwMode="auto">
            <a:xfrm flipV="1">
              <a:off x="864" y="2304"/>
              <a:ext cx="1008"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C0C0C0"/>
            </a:solidFill>
            <a:ln w="9525">
              <a:solidFill>
                <a:schemeClr val="bg2"/>
              </a:solidFill>
              <a:miter lim="800000"/>
              <a:headEnd/>
              <a:tailEnd/>
            </a:ln>
            <a:effectLst/>
          </p:spPr>
          <p:txBody>
            <a:bodyPr wrap="none" anchor="ctr"/>
            <a:lstStyle/>
            <a:p>
              <a:endParaRPr lang="en-US"/>
            </a:p>
          </p:txBody>
        </p:sp>
        <p:sp>
          <p:nvSpPr>
            <p:cNvPr id="109580" name="Oval 12"/>
            <p:cNvSpPr>
              <a:spLocks noChangeArrowheads="1"/>
            </p:cNvSpPr>
            <p:nvPr/>
          </p:nvSpPr>
          <p:spPr bwMode="auto">
            <a:xfrm>
              <a:off x="1968" y="2064"/>
              <a:ext cx="432" cy="96"/>
            </a:xfrm>
            <a:prstGeom prst="ellipse">
              <a:avLst/>
            </a:prstGeom>
            <a:solidFill>
              <a:srgbClr val="FFFF99"/>
            </a:solidFill>
            <a:ln w="9525">
              <a:solidFill>
                <a:srgbClr val="FFCC00"/>
              </a:solidFill>
              <a:round/>
              <a:headEnd/>
              <a:tailEnd/>
            </a:ln>
            <a:effectLst/>
          </p:spPr>
          <p:txBody>
            <a:bodyPr wrap="none" anchor="ctr"/>
            <a:lstStyle/>
            <a:p>
              <a:endParaRPr lang="en-US"/>
            </a:p>
          </p:txBody>
        </p:sp>
        <p:sp>
          <p:nvSpPr>
            <p:cNvPr id="109581" name="Line 13"/>
            <p:cNvSpPr>
              <a:spLocks noChangeShapeType="1"/>
            </p:cNvSpPr>
            <p:nvPr/>
          </p:nvSpPr>
          <p:spPr bwMode="auto">
            <a:xfrm flipH="1">
              <a:off x="1968" y="1632"/>
              <a:ext cx="192" cy="480"/>
            </a:xfrm>
            <a:prstGeom prst="line">
              <a:avLst/>
            </a:prstGeom>
            <a:noFill/>
            <a:ln w="9525">
              <a:solidFill>
                <a:schemeClr val="tx1"/>
              </a:solidFill>
              <a:round/>
              <a:headEnd/>
              <a:tailEnd/>
            </a:ln>
            <a:effectLst/>
          </p:spPr>
          <p:txBody>
            <a:bodyPr/>
            <a:lstStyle/>
            <a:p>
              <a:endParaRPr lang="en-US"/>
            </a:p>
          </p:txBody>
        </p:sp>
        <p:sp>
          <p:nvSpPr>
            <p:cNvPr id="109582" name="Line 14"/>
            <p:cNvSpPr>
              <a:spLocks noChangeShapeType="1"/>
            </p:cNvSpPr>
            <p:nvPr/>
          </p:nvSpPr>
          <p:spPr bwMode="auto">
            <a:xfrm>
              <a:off x="2160" y="1632"/>
              <a:ext cx="240" cy="480"/>
            </a:xfrm>
            <a:prstGeom prst="line">
              <a:avLst/>
            </a:prstGeom>
            <a:noFill/>
            <a:ln w="9525">
              <a:solidFill>
                <a:schemeClr val="tx1"/>
              </a:solidFill>
              <a:round/>
              <a:headEnd/>
              <a:tailEnd/>
            </a:ln>
            <a:effectLst/>
          </p:spPr>
          <p:txBody>
            <a:bodyPr/>
            <a:lstStyle/>
            <a:p>
              <a:endParaRPr lang="en-US"/>
            </a:p>
          </p:txBody>
        </p:sp>
        <p:sp>
          <p:nvSpPr>
            <p:cNvPr id="109583" name="AutoShape 15"/>
            <p:cNvSpPr>
              <a:spLocks noChangeArrowheads="1"/>
            </p:cNvSpPr>
            <p:nvPr/>
          </p:nvSpPr>
          <p:spPr bwMode="auto">
            <a:xfrm>
              <a:off x="2112" y="1968"/>
              <a:ext cx="96" cy="144"/>
            </a:xfrm>
            <a:prstGeom prst="can">
              <a:avLst>
                <a:gd name="adj" fmla="val 37500"/>
              </a:avLst>
            </a:prstGeom>
            <a:gradFill rotWithShape="1">
              <a:gsLst>
                <a:gs pos="0">
                  <a:srgbClr val="FF9900"/>
                </a:gs>
                <a:gs pos="50000">
                  <a:srgbClr val="FFCC66"/>
                </a:gs>
                <a:gs pos="100000">
                  <a:srgbClr val="FF9900"/>
                </a:gs>
              </a:gsLst>
              <a:lin ang="0" scaled="1"/>
            </a:gradFill>
            <a:ln w="9525">
              <a:noFill/>
              <a:round/>
              <a:headEnd/>
              <a:tailEnd/>
            </a:ln>
            <a:effectLst/>
          </p:spPr>
          <p:txBody>
            <a:bodyPr wrap="none" anchor="ctr"/>
            <a:lstStyle/>
            <a:p>
              <a:endParaRPr lang="en-US"/>
            </a:p>
          </p:txBody>
        </p:sp>
        <p:sp>
          <p:nvSpPr>
            <p:cNvPr id="109584" name="AutoShape 16"/>
            <p:cNvSpPr>
              <a:spLocks noChangeAspect="1" noChangeArrowheads="1"/>
            </p:cNvSpPr>
            <p:nvPr/>
          </p:nvSpPr>
          <p:spPr bwMode="auto">
            <a:xfrm>
              <a:off x="2246" y="2016"/>
              <a:ext cx="58" cy="88"/>
            </a:xfrm>
            <a:prstGeom prst="can">
              <a:avLst>
                <a:gd name="adj" fmla="val 37931"/>
              </a:avLst>
            </a:prstGeom>
            <a:gradFill rotWithShape="1">
              <a:gsLst>
                <a:gs pos="0">
                  <a:srgbClr val="FF9900"/>
                </a:gs>
                <a:gs pos="50000">
                  <a:srgbClr val="FFCC66"/>
                </a:gs>
                <a:gs pos="100000">
                  <a:srgbClr val="FF9900"/>
                </a:gs>
              </a:gsLst>
              <a:lin ang="0" scaled="1"/>
            </a:gradFill>
            <a:ln w="9525">
              <a:noFill/>
              <a:round/>
              <a:headEnd/>
              <a:tailEnd/>
            </a:ln>
            <a:effectLst/>
          </p:spPr>
          <p:txBody>
            <a:bodyPr wrap="none" anchor="ctr"/>
            <a:lstStyle/>
            <a:p>
              <a:endParaRPr lang="en-US"/>
            </a:p>
          </p:txBody>
        </p:sp>
        <p:sp>
          <p:nvSpPr>
            <p:cNvPr id="109585" name="AutoShape 17"/>
            <p:cNvSpPr>
              <a:spLocks noChangeArrowheads="1"/>
            </p:cNvSpPr>
            <p:nvPr/>
          </p:nvSpPr>
          <p:spPr bwMode="auto">
            <a:xfrm flipV="1">
              <a:off x="1152" y="1920"/>
              <a:ext cx="432" cy="192"/>
            </a:xfrm>
            <a:custGeom>
              <a:avLst/>
              <a:gdLst>
                <a:gd name="G0" fmla="+- 6474 0 0"/>
                <a:gd name="G1" fmla="+- 10602081 0 0"/>
                <a:gd name="G2" fmla="+- 0 0 10602081"/>
                <a:gd name="T0" fmla="*/ 0 256 1"/>
                <a:gd name="T1" fmla="*/ 180 256 1"/>
                <a:gd name="G3" fmla="+- 10602081 T0 T1"/>
                <a:gd name="T2" fmla="*/ 0 256 1"/>
                <a:gd name="T3" fmla="*/ 90 256 1"/>
                <a:gd name="G4" fmla="+- 10602081 T2 T3"/>
                <a:gd name="G5" fmla="*/ G4 2 1"/>
                <a:gd name="T4" fmla="*/ 90 256 1"/>
                <a:gd name="T5" fmla="*/ 0 256 1"/>
                <a:gd name="G6" fmla="+- 10602081 T4 T5"/>
                <a:gd name="G7" fmla="*/ G6 2 1"/>
                <a:gd name="G8" fmla="abs 10602081"/>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474"/>
                <a:gd name="G18" fmla="*/ 6474 1 2"/>
                <a:gd name="G19" fmla="+- G18 5400 0"/>
                <a:gd name="G20" fmla="cos G19 10602081"/>
                <a:gd name="G21" fmla="sin G19 10602081"/>
                <a:gd name="G22" fmla="+- G20 10800 0"/>
                <a:gd name="G23" fmla="+- G21 10800 0"/>
                <a:gd name="G24" fmla="+- 10800 0 G20"/>
                <a:gd name="G25" fmla="+- 6474 10800 0"/>
                <a:gd name="G26" fmla="?: G9 G17 G25"/>
                <a:gd name="G27" fmla="?: G9 0 21600"/>
                <a:gd name="G28" fmla="cos 10800 10602081"/>
                <a:gd name="G29" fmla="sin 10800 10602081"/>
                <a:gd name="G30" fmla="sin 6474 10602081"/>
                <a:gd name="G31" fmla="+- G28 10800 0"/>
                <a:gd name="G32" fmla="+- G29 10800 0"/>
                <a:gd name="G33" fmla="+- G30 10800 0"/>
                <a:gd name="G34" fmla="?: G4 0 G31"/>
                <a:gd name="G35" fmla="?: 10602081 G34 0"/>
                <a:gd name="G36" fmla="?: G6 G35 G31"/>
                <a:gd name="G37" fmla="+- 21600 0 G36"/>
                <a:gd name="G38" fmla="?: G4 0 G33"/>
                <a:gd name="G39" fmla="?: 10602081 G38 G32"/>
                <a:gd name="G40" fmla="?: G6 G39 0"/>
                <a:gd name="G41" fmla="?: G4 G32 21600"/>
                <a:gd name="G42" fmla="?: G6 G41 G33"/>
                <a:gd name="T12" fmla="*/ 10800 w 21600"/>
                <a:gd name="T13" fmla="*/ 0 h 21600"/>
                <a:gd name="T14" fmla="*/ 2596 w 21600"/>
                <a:gd name="T15" fmla="*/ 13501 h 21600"/>
                <a:gd name="T16" fmla="*/ 10800 w 21600"/>
                <a:gd name="T17" fmla="*/ 4326 h 21600"/>
                <a:gd name="T18" fmla="*/ 19004 w 21600"/>
                <a:gd name="T19" fmla="*/ 1350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650" y="12824"/>
                  </a:moveTo>
                  <a:cubicBezTo>
                    <a:pt x="4435" y="12171"/>
                    <a:pt x="4326" y="11487"/>
                    <a:pt x="4326" y="10800"/>
                  </a:cubicBezTo>
                  <a:cubicBezTo>
                    <a:pt x="4326" y="7224"/>
                    <a:pt x="7224" y="4326"/>
                    <a:pt x="10800" y="4326"/>
                  </a:cubicBezTo>
                  <a:cubicBezTo>
                    <a:pt x="14375" y="4326"/>
                    <a:pt x="17274" y="7224"/>
                    <a:pt x="17274" y="10800"/>
                  </a:cubicBezTo>
                  <a:cubicBezTo>
                    <a:pt x="17274" y="11487"/>
                    <a:pt x="17164" y="12171"/>
                    <a:pt x="16949" y="12824"/>
                  </a:cubicBezTo>
                  <a:lnTo>
                    <a:pt x="21058" y="14177"/>
                  </a:lnTo>
                  <a:cubicBezTo>
                    <a:pt x="21417" y="13087"/>
                    <a:pt x="21600" y="11947"/>
                    <a:pt x="21600" y="10800"/>
                  </a:cubicBezTo>
                  <a:cubicBezTo>
                    <a:pt x="21600" y="4835"/>
                    <a:pt x="16764" y="0"/>
                    <a:pt x="10800" y="0"/>
                  </a:cubicBezTo>
                  <a:cubicBezTo>
                    <a:pt x="4835" y="0"/>
                    <a:pt x="0" y="4835"/>
                    <a:pt x="0" y="10800"/>
                  </a:cubicBezTo>
                  <a:cubicBezTo>
                    <a:pt x="-1" y="11947"/>
                    <a:pt x="182" y="13087"/>
                    <a:pt x="541" y="14177"/>
                  </a:cubicBezTo>
                  <a:close/>
                </a:path>
              </a:pathLst>
            </a:custGeom>
            <a:solidFill>
              <a:srgbClr val="EAEAEA"/>
            </a:solidFill>
            <a:ln w="9525">
              <a:solidFill>
                <a:srgbClr val="C0C0C0"/>
              </a:solidFill>
              <a:miter lim="800000"/>
              <a:headEnd/>
              <a:tailEnd/>
            </a:ln>
            <a:effectLst/>
          </p:spPr>
          <p:txBody>
            <a:bodyPr wrap="none" anchor="ctr"/>
            <a:lstStyle/>
            <a:p>
              <a:endParaRPr lang="en-US"/>
            </a:p>
          </p:txBody>
        </p:sp>
        <p:sp>
          <p:nvSpPr>
            <p:cNvPr id="109586" name="Freeform 18"/>
            <p:cNvSpPr>
              <a:spLocks/>
            </p:cNvSpPr>
            <p:nvPr/>
          </p:nvSpPr>
          <p:spPr bwMode="auto">
            <a:xfrm>
              <a:off x="1374" y="1484"/>
              <a:ext cx="2" cy="607"/>
            </a:xfrm>
            <a:custGeom>
              <a:avLst/>
              <a:gdLst/>
              <a:ahLst/>
              <a:cxnLst>
                <a:cxn ang="0">
                  <a:pos x="0" y="0"/>
                </a:cxn>
                <a:cxn ang="0">
                  <a:pos x="2" y="607"/>
                </a:cxn>
              </a:cxnLst>
              <a:rect l="0" t="0" r="r" b="b"/>
              <a:pathLst>
                <a:path w="2" h="607">
                  <a:moveTo>
                    <a:pt x="0" y="0"/>
                  </a:moveTo>
                  <a:lnTo>
                    <a:pt x="2" y="607"/>
                  </a:lnTo>
                </a:path>
              </a:pathLst>
            </a:custGeom>
            <a:noFill/>
            <a:ln w="9525">
              <a:solidFill>
                <a:schemeClr val="tx1"/>
              </a:solidFill>
              <a:round/>
              <a:headEnd type="none" w="med" len="med"/>
              <a:tailEnd type="stealth" w="med" len="med"/>
            </a:ln>
            <a:effectLst/>
          </p:spPr>
          <p:txBody>
            <a:bodyPr/>
            <a:lstStyle/>
            <a:p>
              <a:endParaRPr lang="en-US"/>
            </a:p>
          </p:txBody>
        </p:sp>
      </p:grpSp>
      <p:grpSp>
        <p:nvGrpSpPr>
          <p:cNvPr id="109587" name="Group 19"/>
          <p:cNvGrpSpPr>
            <a:grpSpLocks/>
          </p:cNvGrpSpPr>
          <p:nvPr/>
        </p:nvGrpSpPr>
        <p:grpSpPr bwMode="auto">
          <a:xfrm>
            <a:off x="2867025" y="2278063"/>
            <a:ext cx="3152775" cy="2468562"/>
            <a:chOff x="1806" y="1435"/>
            <a:chExt cx="1986" cy="1555"/>
          </a:xfrm>
        </p:grpSpPr>
        <p:sp>
          <p:nvSpPr>
            <p:cNvPr id="109588" name="Rectangle 20"/>
            <p:cNvSpPr>
              <a:spLocks noChangeArrowheads="1"/>
            </p:cNvSpPr>
            <p:nvPr/>
          </p:nvSpPr>
          <p:spPr bwMode="auto">
            <a:xfrm>
              <a:off x="2016" y="2428"/>
              <a:ext cx="1776" cy="179"/>
            </a:xfrm>
            <a:prstGeom prst="rect">
              <a:avLst/>
            </a:prstGeom>
            <a:gradFill rotWithShape="1">
              <a:gsLst>
                <a:gs pos="0">
                  <a:srgbClr val="FFCC66"/>
                </a:gs>
                <a:gs pos="100000">
                  <a:schemeClr val="bg1"/>
                </a:gs>
              </a:gsLst>
              <a:lin ang="5400000" scaled="1"/>
            </a:gradFill>
            <a:ln w="9525">
              <a:noFill/>
              <a:miter lim="800000"/>
              <a:headEnd/>
              <a:tailEnd/>
            </a:ln>
            <a:effectLst/>
          </p:spPr>
          <p:txBody>
            <a:bodyPr wrap="none" anchor="ctr"/>
            <a:lstStyle/>
            <a:p>
              <a:endParaRPr lang="en-US"/>
            </a:p>
          </p:txBody>
        </p:sp>
        <p:sp>
          <p:nvSpPr>
            <p:cNvPr id="109589" name="AutoShape 21"/>
            <p:cNvSpPr>
              <a:spLocks noChangeArrowheads="1"/>
            </p:cNvSpPr>
            <p:nvPr/>
          </p:nvSpPr>
          <p:spPr bwMode="auto">
            <a:xfrm flipV="1">
              <a:off x="2823" y="1620"/>
              <a:ext cx="121" cy="718"/>
            </a:xfrm>
            <a:prstGeom prst="flowChartManualOperation">
              <a:avLst/>
            </a:prstGeom>
            <a:solidFill>
              <a:srgbClr val="C0C0C0"/>
            </a:solidFill>
            <a:ln w="9525">
              <a:solidFill>
                <a:schemeClr val="bg2"/>
              </a:solidFill>
              <a:miter lim="800000"/>
              <a:headEnd/>
              <a:tailEnd/>
            </a:ln>
            <a:effectLst/>
          </p:spPr>
          <p:txBody>
            <a:bodyPr wrap="none" anchor="ctr"/>
            <a:lstStyle/>
            <a:p>
              <a:endParaRPr lang="en-US"/>
            </a:p>
          </p:txBody>
        </p:sp>
        <p:sp>
          <p:nvSpPr>
            <p:cNvPr id="109590" name="AutoShape 22"/>
            <p:cNvSpPr>
              <a:spLocks noChangeArrowheads="1"/>
            </p:cNvSpPr>
            <p:nvPr/>
          </p:nvSpPr>
          <p:spPr bwMode="auto">
            <a:xfrm flipV="1">
              <a:off x="2460" y="2338"/>
              <a:ext cx="848" cy="9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C0C0C0"/>
            </a:solidFill>
            <a:ln w="9525">
              <a:solidFill>
                <a:schemeClr val="bg2"/>
              </a:solidFill>
              <a:miter lim="800000"/>
              <a:headEnd/>
              <a:tailEnd/>
            </a:ln>
            <a:effectLst/>
          </p:spPr>
          <p:txBody>
            <a:bodyPr wrap="none" anchor="ctr"/>
            <a:lstStyle/>
            <a:p>
              <a:endParaRPr lang="en-US"/>
            </a:p>
          </p:txBody>
        </p:sp>
        <p:sp>
          <p:nvSpPr>
            <p:cNvPr id="109591" name="Freeform 23"/>
            <p:cNvSpPr>
              <a:spLocks/>
            </p:cNvSpPr>
            <p:nvPr/>
          </p:nvSpPr>
          <p:spPr bwMode="auto">
            <a:xfrm rot="454120">
              <a:off x="2337" y="1437"/>
              <a:ext cx="1130" cy="180"/>
            </a:xfrm>
            <a:custGeom>
              <a:avLst/>
              <a:gdLst/>
              <a:ahLst/>
              <a:cxnLst>
                <a:cxn ang="0">
                  <a:pos x="0" y="96"/>
                </a:cxn>
                <a:cxn ang="0">
                  <a:pos x="720" y="0"/>
                </a:cxn>
                <a:cxn ang="0">
                  <a:pos x="1344" y="96"/>
                </a:cxn>
                <a:cxn ang="0">
                  <a:pos x="1344" y="192"/>
                </a:cxn>
                <a:cxn ang="0">
                  <a:pos x="0" y="192"/>
                </a:cxn>
                <a:cxn ang="0">
                  <a:pos x="0" y="96"/>
                </a:cxn>
              </a:cxnLst>
              <a:rect l="0" t="0" r="r" b="b"/>
              <a:pathLst>
                <a:path w="1344" h="192">
                  <a:moveTo>
                    <a:pt x="0" y="96"/>
                  </a:moveTo>
                  <a:lnTo>
                    <a:pt x="720" y="0"/>
                  </a:lnTo>
                  <a:lnTo>
                    <a:pt x="1344" y="96"/>
                  </a:lnTo>
                  <a:lnTo>
                    <a:pt x="1344" y="192"/>
                  </a:lnTo>
                  <a:lnTo>
                    <a:pt x="0" y="192"/>
                  </a:lnTo>
                  <a:lnTo>
                    <a:pt x="0" y="96"/>
                  </a:lnTo>
                  <a:close/>
                </a:path>
              </a:pathLst>
            </a:custGeom>
            <a:solidFill>
              <a:srgbClr val="C0C0C0"/>
            </a:solidFill>
            <a:ln w="9525">
              <a:solidFill>
                <a:schemeClr val="bg2"/>
              </a:solidFill>
              <a:round/>
              <a:headEnd/>
              <a:tailEnd/>
            </a:ln>
            <a:effectLst/>
          </p:spPr>
          <p:txBody>
            <a:bodyPr/>
            <a:lstStyle/>
            <a:p>
              <a:endParaRPr lang="en-US"/>
            </a:p>
          </p:txBody>
        </p:sp>
        <p:sp>
          <p:nvSpPr>
            <p:cNvPr id="109592" name="AutoShape 24"/>
            <p:cNvSpPr>
              <a:spLocks noChangeArrowheads="1"/>
            </p:cNvSpPr>
            <p:nvPr/>
          </p:nvSpPr>
          <p:spPr bwMode="auto">
            <a:xfrm rot="454120" flipH="1" flipV="1">
              <a:off x="2083" y="1435"/>
              <a:ext cx="243" cy="269"/>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C0C0C0"/>
            </a:solidFill>
            <a:ln w="9525">
              <a:noFill/>
              <a:miter lim="800000"/>
              <a:headEnd/>
              <a:tailEnd/>
            </a:ln>
            <a:effectLst/>
          </p:spPr>
          <p:txBody>
            <a:bodyPr wrap="none" anchor="ctr"/>
            <a:lstStyle/>
            <a:p>
              <a:endParaRPr lang="en-US"/>
            </a:p>
          </p:txBody>
        </p:sp>
        <p:sp>
          <p:nvSpPr>
            <p:cNvPr id="109593" name="AutoShape 25"/>
            <p:cNvSpPr>
              <a:spLocks noChangeArrowheads="1"/>
            </p:cNvSpPr>
            <p:nvPr/>
          </p:nvSpPr>
          <p:spPr bwMode="auto">
            <a:xfrm rot="454120" flipV="1">
              <a:off x="3444" y="1616"/>
              <a:ext cx="242" cy="269"/>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C0C0C0"/>
            </a:solidFill>
            <a:ln w="9525">
              <a:noFill/>
              <a:miter lim="800000"/>
              <a:headEnd/>
              <a:tailEnd/>
            </a:ln>
            <a:effectLst/>
          </p:spPr>
          <p:txBody>
            <a:bodyPr wrap="none" anchor="ctr"/>
            <a:lstStyle/>
            <a:p>
              <a:endParaRPr lang="en-US"/>
            </a:p>
          </p:txBody>
        </p:sp>
        <p:grpSp>
          <p:nvGrpSpPr>
            <p:cNvPr id="109594" name="Group 26"/>
            <p:cNvGrpSpPr>
              <a:grpSpLocks/>
            </p:cNvGrpSpPr>
            <p:nvPr/>
          </p:nvGrpSpPr>
          <p:grpSpPr bwMode="auto">
            <a:xfrm rot="-355451">
              <a:off x="3337" y="1782"/>
              <a:ext cx="393" cy="505"/>
              <a:chOff x="3337" y="1782"/>
              <a:chExt cx="393" cy="505"/>
            </a:xfrm>
          </p:grpSpPr>
          <p:sp>
            <p:nvSpPr>
              <p:cNvPr id="109595" name="Oval 27"/>
              <p:cNvSpPr>
                <a:spLocks noChangeArrowheads="1"/>
              </p:cNvSpPr>
              <p:nvPr/>
            </p:nvSpPr>
            <p:spPr bwMode="auto">
              <a:xfrm rot="454120">
                <a:off x="3337" y="2198"/>
                <a:ext cx="364" cy="89"/>
              </a:xfrm>
              <a:prstGeom prst="ellipse">
                <a:avLst/>
              </a:prstGeom>
              <a:solidFill>
                <a:srgbClr val="FFFF99"/>
              </a:solidFill>
              <a:ln w="9525">
                <a:solidFill>
                  <a:srgbClr val="FFCC00"/>
                </a:solidFill>
                <a:round/>
                <a:headEnd/>
                <a:tailEnd/>
              </a:ln>
              <a:effectLst/>
            </p:spPr>
            <p:txBody>
              <a:bodyPr wrap="none" anchor="ctr"/>
              <a:lstStyle/>
              <a:p>
                <a:endParaRPr lang="en-US"/>
              </a:p>
            </p:txBody>
          </p:sp>
          <p:sp>
            <p:nvSpPr>
              <p:cNvPr id="109596" name="Line 28"/>
              <p:cNvSpPr>
                <a:spLocks noChangeShapeType="1"/>
              </p:cNvSpPr>
              <p:nvPr/>
            </p:nvSpPr>
            <p:spPr bwMode="auto">
              <a:xfrm rot="454120" flipH="1">
                <a:off x="3368" y="1782"/>
                <a:ext cx="162" cy="449"/>
              </a:xfrm>
              <a:prstGeom prst="line">
                <a:avLst/>
              </a:prstGeom>
              <a:noFill/>
              <a:ln w="9525">
                <a:solidFill>
                  <a:schemeClr val="tx1"/>
                </a:solidFill>
                <a:round/>
                <a:headEnd/>
                <a:tailEnd/>
              </a:ln>
              <a:effectLst/>
            </p:spPr>
            <p:txBody>
              <a:bodyPr/>
              <a:lstStyle/>
              <a:p>
                <a:endParaRPr lang="en-US"/>
              </a:p>
            </p:txBody>
          </p:sp>
          <p:sp>
            <p:nvSpPr>
              <p:cNvPr id="109597" name="Line 29"/>
              <p:cNvSpPr>
                <a:spLocks noChangeShapeType="1"/>
              </p:cNvSpPr>
              <p:nvPr/>
            </p:nvSpPr>
            <p:spPr bwMode="auto">
              <a:xfrm rot="454120">
                <a:off x="3528" y="1806"/>
                <a:ext cx="202" cy="449"/>
              </a:xfrm>
              <a:prstGeom prst="line">
                <a:avLst/>
              </a:prstGeom>
              <a:noFill/>
              <a:ln w="9525">
                <a:solidFill>
                  <a:schemeClr val="tx1"/>
                </a:solidFill>
                <a:round/>
                <a:headEnd/>
                <a:tailEnd/>
              </a:ln>
              <a:effectLst/>
            </p:spPr>
            <p:txBody>
              <a:bodyPr/>
              <a:lstStyle/>
              <a:p>
                <a:endParaRPr lang="en-US"/>
              </a:p>
            </p:txBody>
          </p:sp>
          <p:sp>
            <p:nvSpPr>
              <p:cNvPr id="109598" name="AutoShape 30"/>
              <p:cNvSpPr>
                <a:spLocks noChangeArrowheads="1"/>
              </p:cNvSpPr>
              <p:nvPr/>
            </p:nvSpPr>
            <p:spPr bwMode="auto">
              <a:xfrm rot="454120">
                <a:off x="3467" y="2106"/>
                <a:ext cx="81" cy="134"/>
              </a:xfrm>
              <a:prstGeom prst="can">
                <a:avLst>
                  <a:gd name="adj" fmla="val 41358"/>
                </a:avLst>
              </a:prstGeom>
              <a:gradFill rotWithShape="1">
                <a:gsLst>
                  <a:gs pos="0">
                    <a:srgbClr val="FF9900"/>
                  </a:gs>
                  <a:gs pos="50000">
                    <a:srgbClr val="FFCC66"/>
                  </a:gs>
                  <a:gs pos="100000">
                    <a:srgbClr val="FF9900"/>
                  </a:gs>
                </a:gsLst>
                <a:lin ang="0" scaled="1"/>
              </a:gradFill>
              <a:ln w="9525">
                <a:noFill/>
                <a:round/>
                <a:headEnd/>
                <a:tailEnd/>
              </a:ln>
              <a:effectLst/>
            </p:spPr>
            <p:txBody>
              <a:bodyPr wrap="none" anchor="ctr"/>
              <a:lstStyle/>
              <a:p>
                <a:endParaRPr lang="en-US"/>
              </a:p>
            </p:txBody>
          </p:sp>
          <p:sp>
            <p:nvSpPr>
              <p:cNvPr id="109599" name="AutoShape 31"/>
              <p:cNvSpPr>
                <a:spLocks noChangeAspect="1" noChangeArrowheads="1"/>
              </p:cNvSpPr>
              <p:nvPr/>
            </p:nvSpPr>
            <p:spPr bwMode="auto">
              <a:xfrm rot="454120">
                <a:off x="3577" y="2164"/>
                <a:ext cx="49" cy="82"/>
              </a:xfrm>
              <a:prstGeom prst="can">
                <a:avLst>
                  <a:gd name="adj" fmla="val 41837"/>
                </a:avLst>
              </a:prstGeom>
              <a:gradFill rotWithShape="1">
                <a:gsLst>
                  <a:gs pos="0">
                    <a:srgbClr val="FF9900"/>
                  </a:gs>
                  <a:gs pos="50000">
                    <a:srgbClr val="FFCC66"/>
                  </a:gs>
                  <a:gs pos="100000">
                    <a:srgbClr val="FF9900"/>
                  </a:gs>
                </a:gsLst>
                <a:lin ang="0" scaled="1"/>
              </a:gradFill>
              <a:ln w="9525">
                <a:noFill/>
                <a:round/>
                <a:headEnd/>
                <a:tailEnd/>
              </a:ln>
              <a:effectLst/>
            </p:spPr>
            <p:txBody>
              <a:bodyPr wrap="none" anchor="ctr"/>
              <a:lstStyle/>
              <a:p>
                <a:endParaRPr lang="en-US"/>
              </a:p>
            </p:txBody>
          </p:sp>
        </p:grpSp>
        <p:sp>
          <p:nvSpPr>
            <p:cNvPr id="109600" name="AutoShape 32"/>
            <p:cNvSpPr>
              <a:spLocks noChangeArrowheads="1"/>
            </p:cNvSpPr>
            <p:nvPr/>
          </p:nvSpPr>
          <p:spPr bwMode="auto">
            <a:xfrm flipV="1">
              <a:off x="2702" y="1979"/>
              <a:ext cx="363" cy="179"/>
            </a:xfrm>
            <a:custGeom>
              <a:avLst/>
              <a:gdLst>
                <a:gd name="G0" fmla="+- 6474 0 0"/>
                <a:gd name="G1" fmla="+- 10602081 0 0"/>
                <a:gd name="G2" fmla="+- 0 0 10602081"/>
                <a:gd name="T0" fmla="*/ 0 256 1"/>
                <a:gd name="T1" fmla="*/ 180 256 1"/>
                <a:gd name="G3" fmla="+- 10602081 T0 T1"/>
                <a:gd name="T2" fmla="*/ 0 256 1"/>
                <a:gd name="T3" fmla="*/ 90 256 1"/>
                <a:gd name="G4" fmla="+- 10602081 T2 T3"/>
                <a:gd name="G5" fmla="*/ G4 2 1"/>
                <a:gd name="T4" fmla="*/ 90 256 1"/>
                <a:gd name="T5" fmla="*/ 0 256 1"/>
                <a:gd name="G6" fmla="+- 10602081 T4 T5"/>
                <a:gd name="G7" fmla="*/ G6 2 1"/>
                <a:gd name="G8" fmla="abs 10602081"/>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474"/>
                <a:gd name="G18" fmla="*/ 6474 1 2"/>
                <a:gd name="G19" fmla="+- G18 5400 0"/>
                <a:gd name="G20" fmla="cos G19 10602081"/>
                <a:gd name="G21" fmla="sin G19 10602081"/>
                <a:gd name="G22" fmla="+- G20 10800 0"/>
                <a:gd name="G23" fmla="+- G21 10800 0"/>
                <a:gd name="G24" fmla="+- 10800 0 G20"/>
                <a:gd name="G25" fmla="+- 6474 10800 0"/>
                <a:gd name="G26" fmla="?: G9 G17 G25"/>
                <a:gd name="G27" fmla="?: G9 0 21600"/>
                <a:gd name="G28" fmla="cos 10800 10602081"/>
                <a:gd name="G29" fmla="sin 10800 10602081"/>
                <a:gd name="G30" fmla="sin 6474 10602081"/>
                <a:gd name="G31" fmla="+- G28 10800 0"/>
                <a:gd name="G32" fmla="+- G29 10800 0"/>
                <a:gd name="G33" fmla="+- G30 10800 0"/>
                <a:gd name="G34" fmla="?: G4 0 G31"/>
                <a:gd name="G35" fmla="?: 10602081 G34 0"/>
                <a:gd name="G36" fmla="?: G6 G35 G31"/>
                <a:gd name="G37" fmla="+- 21600 0 G36"/>
                <a:gd name="G38" fmla="?: G4 0 G33"/>
                <a:gd name="G39" fmla="?: 10602081 G38 G32"/>
                <a:gd name="G40" fmla="?: G6 G39 0"/>
                <a:gd name="G41" fmla="?: G4 G32 21600"/>
                <a:gd name="G42" fmla="?: G6 G41 G33"/>
                <a:gd name="T12" fmla="*/ 10800 w 21600"/>
                <a:gd name="T13" fmla="*/ 0 h 21600"/>
                <a:gd name="T14" fmla="*/ 2596 w 21600"/>
                <a:gd name="T15" fmla="*/ 13501 h 21600"/>
                <a:gd name="T16" fmla="*/ 10800 w 21600"/>
                <a:gd name="T17" fmla="*/ 4326 h 21600"/>
                <a:gd name="T18" fmla="*/ 19004 w 21600"/>
                <a:gd name="T19" fmla="*/ 1350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650" y="12824"/>
                  </a:moveTo>
                  <a:cubicBezTo>
                    <a:pt x="4435" y="12171"/>
                    <a:pt x="4326" y="11487"/>
                    <a:pt x="4326" y="10800"/>
                  </a:cubicBezTo>
                  <a:cubicBezTo>
                    <a:pt x="4326" y="7224"/>
                    <a:pt x="7224" y="4326"/>
                    <a:pt x="10800" y="4326"/>
                  </a:cubicBezTo>
                  <a:cubicBezTo>
                    <a:pt x="14375" y="4326"/>
                    <a:pt x="17274" y="7224"/>
                    <a:pt x="17274" y="10800"/>
                  </a:cubicBezTo>
                  <a:cubicBezTo>
                    <a:pt x="17274" y="11487"/>
                    <a:pt x="17164" y="12171"/>
                    <a:pt x="16949" y="12824"/>
                  </a:cubicBezTo>
                  <a:lnTo>
                    <a:pt x="21058" y="14177"/>
                  </a:lnTo>
                  <a:cubicBezTo>
                    <a:pt x="21417" y="13087"/>
                    <a:pt x="21600" y="11947"/>
                    <a:pt x="21600" y="10800"/>
                  </a:cubicBezTo>
                  <a:cubicBezTo>
                    <a:pt x="21600" y="4835"/>
                    <a:pt x="16764" y="0"/>
                    <a:pt x="10800" y="0"/>
                  </a:cubicBezTo>
                  <a:cubicBezTo>
                    <a:pt x="4835" y="0"/>
                    <a:pt x="0" y="4835"/>
                    <a:pt x="0" y="10800"/>
                  </a:cubicBezTo>
                  <a:cubicBezTo>
                    <a:pt x="-1" y="11947"/>
                    <a:pt x="182" y="13087"/>
                    <a:pt x="541" y="14177"/>
                  </a:cubicBezTo>
                  <a:close/>
                </a:path>
              </a:pathLst>
            </a:custGeom>
            <a:solidFill>
              <a:srgbClr val="EAEAEA"/>
            </a:solidFill>
            <a:ln w="9525">
              <a:solidFill>
                <a:srgbClr val="C0C0C0"/>
              </a:solidFill>
              <a:miter lim="800000"/>
              <a:headEnd/>
              <a:tailEnd/>
            </a:ln>
            <a:effectLst/>
          </p:spPr>
          <p:txBody>
            <a:bodyPr wrap="none" anchor="ctr"/>
            <a:lstStyle/>
            <a:p>
              <a:endParaRPr lang="en-US"/>
            </a:p>
          </p:txBody>
        </p:sp>
        <p:sp>
          <p:nvSpPr>
            <p:cNvPr id="109601" name="Freeform 33"/>
            <p:cNvSpPr>
              <a:spLocks/>
            </p:cNvSpPr>
            <p:nvPr/>
          </p:nvSpPr>
          <p:spPr bwMode="auto">
            <a:xfrm>
              <a:off x="2832" y="1571"/>
              <a:ext cx="57" cy="541"/>
            </a:xfrm>
            <a:custGeom>
              <a:avLst/>
              <a:gdLst/>
              <a:ahLst/>
              <a:cxnLst>
                <a:cxn ang="0">
                  <a:pos x="57" y="0"/>
                </a:cxn>
                <a:cxn ang="0">
                  <a:pos x="0" y="541"/>
                </a:cxn>
              </a:cxnLst>
              <a:rect l="0" t="0" r="r" b="b"/>
              <a:pathLst>
                <a:path w="57" h="541">
                  <a:moveTo>
                    <a:pt x="57" y="0"/>
                  </a:moveTo>
                  <a:lnTo>
                    <a:pt x="0" y="541"/>
                  </a:lnTo>
                </a:path>
              </a:pathLst>
            </a:custGeom>
            <a:noFill/>
            <a:ln w="9525">
              <a:solidFill>
                <a:schemeClr val="tx1"/>
              </a:solidFill>
              <a:round/>
              <a:headEnd type="none" w="med" len="med"/>
              <a:tailEnd type="stealth" w="med" len="med"/>
            </a:ln>
            <a:effectLst/>
          </p:spPr>
          <p:txBody>
            <a:bodyPr/>
            <a:lstStyle/>
            <a:p>
              <a:endParaRPr lang="en-US"/>
            </a:p>
          </p:txBody>
        </p:sp>
        <p:sp>
          <p:nvSpPr>
            <p:cNvPr id="109602" name="Line 34"/>
            <p:cNvSpPr>
              <a:spLocks noChangeShapeType="1"/>
            </p:cNvSpPr>
            <p:nvPr/>
          </p:nvSpPr>
          <p:spPr bwMode="auto">
            <a:xfrm>
              <a:off x="2208" y="1632"/>
              <a:ext cx="0" cy="943"/>
            </a:xfrm>
            <a:prstGeom prst="line">
              <a:avLst/>
            </a:prstGeom>
            <a:noFill/>
            <a:ln w="9525">
              <a:solidFill>
                <a:schemeClr val="tx1"/>
              </a:solidFill>
              <a:round/>
              <a:headEnd/>
              <a:tailEnd/>
            </a:ln>
            <a:effectLst/>
          </p:spPr>
          <p:txBody>
            <a:bodyPr/>
            <a:lstStyle/>
            <a:p>
              <a:endParaRPr lang="en-US"/>
            </a:p>
          </p:txBody>
        </p:sp>
        <p:sp>
          <p:nvSpPr>
            <p:cNvPr id="109603" name="Oval 35"/>
            <p:cNvSpPr>
              <a:spLocks noChangeArrowheads="1"/>
            </p:cNvSpPr>
            <p:nvPr/>
          </p:nvSpPr>
          <p:spPr bwMode="auto">
            <a:xfrm>
              <a:off x="2175" y="2448"/>
              <a:ext cx="81" cy="269"/>
            </a:xfrm>
            <a:prstGeom prst="ellipse">
              <a:avLst/>
            </a:prstGeom>
            <a:gradFill rotWithShape="1">
              <a:gsLst>
                <a:gs pos="0">
                  <a:schemeClr val="hlink"/>
                </a:gs>
                <a:gs pos="50000">
                  <a:srgbClr val="A0E8C2"/>
                </a:gs>
                <a:gs pos="100000">
                  <a:schemeClr val="hlink"/>
                </a:gs>
              </a:gsLst>
              <a:lin ang="0" scaled="1"/>
            </a:gradFill>
            <a:ln w="9525">
              <a:solidFill>
                <a:srgbClr val="339966"/>
              </a:solidFill>
              <a:round/>
              <a:headEnd/>
              <a:tailEnd/>
            </a:ln>
            <a:effectLst/>
          </p:spPr>
          <p:txBody>
            <a:bodyPr wrap="none" anchor="ctr"/>
            <a:lstStyle/>
            <a:p>
              <a:endParaRPr lang="en-US"/>
            </a:p>
          </p:txBody>
        </p:sp>
        <p:grpSp>
          <p:nvGrpSpPr>
            <p:cNvPr id="109604" name="Group 36"/>
            <p:cNvGrpSpPr>
              <a:grpSpLocks/>
            </p:cNvGrpSpPr>
            <p:nvPr/>
          </p:nvGrpSpPr>
          <p:grpSpPr bwMode="auto">
            <a:xfrm>
              <a:off x="1806" y="2736"/>
              <a:ext cx="306" cy="254"/>
              <a:chOff x="1776" y="2976"/>
              <a:chExt cx="306" cy="254"/>
            </a:xfrm>
          </p:grpSpPr>
          <p:sp>
            <p:nvSpPr>
              <p:cNvPr id="109605" name="Freeform 37"/>
              <p:cNvSpPr>
                <a:spLocks/>
              </p:cNvSpPr>
              <p:nvPr/>
            </p:nvSpPr>
            <p:spPr bwMode="auto">
              <a:xfrm>
                <a:off x="1776" y="2976"/>
                <a:ext cx="288" cy="240"/>
              </a:xfrm>
              <a:custGeom>
                <a:avLst/>
                <a:gdLst/>
                <a:ahLst/>
                <a:cxnLst>
                  <a:cxn ang="0">
                    <a:pos x="0" y="0"/>
                  </a:cxn>
                  <a:cxn ang="0">
                    <a:pos x="240" y="0"/>
                  </a:cxn>
                  <a:cxn ang="0">
                    <a:pos x="288" y="96"/>
                  </a:cxn>
                  <a:cxn ang="0">
                    <a:pos x="288" y="240"/>
                  </a:cxn>
                  <a:cxn ang="0">
                    <a:pos x="0" y="240"/>
                  </a:cxn>
                </a:cxnLst>
                <a:rect l="0" t="0" r="r" b="b"/>
                <a:pathLst>
                  <a:path w="288" h="240">
                    <a:moveTo>
                      <a:pt x="0" y="0"/>
                    </a:moveTo>
                    <a:lnTo>
                      <a:pt x="240" y="0"/>
                    </a:lnTo>
                    <a:lnTo>
                      <a:pt x="288" y="96"/>
                    </a:lnTo>
                    <a:lnTo>
                      <a:pt x="288" y="240"/>
                    </a:lnTo>
                    <a:lnTo>
                      <a:pt x="0" y="240"/>
                    </a:lnTo>
                  </a:path>
                </a:pathLst>
              </a:custGeom>
              <a:gradFill rotWithShape="1">
                <a:gsLst>
                  <a:gs pos="0">
                    <a:srgbClr val="EAEAEA"/>
                  </a:gs>
                  <a:gs pos="50000">
                    <a:schemeClr val="bg2"/>
                  </a:gs>
                  <a:gs pos="100000">
                    <a:srgbClr val="EAEAEA"/>
                  </a:gs>
                </a:gsLst>
                <a:lin ang="2700000" scaled="1"/>
              </a:gradFill>
              <a:ln w="9525">
                <a:solidFill>
                  <a:schemeClr val="tx1"/>
                </a:solidFill>
                <a:round/>
                <a:headEnd/>
                <a:tailEnd/>
              </a:ln>
              <a:effectLst/>
            </p:spPr>
            <p:txBody>
              <a:bodyPr/>
              <a:lstStyle/>
              <a:p>
                <a:endParaRPr lang="en-US"/>
              </a:p>
            </p:txBody>
          </p:sp>
          <p:sp>
            <p:nvSpPr>
              <p:cNvPr id="109606" name="Text Box 38"/>
              <p:cNvSpPr txBox="1">
                <a:spLocks noChangeArrowheads="1"/>
              </p:cNvSpPr>
              <p:nvPr/>
            </p:nvSpPr>
            <p:spPr bwMode="auto">
              <a:xfrm>
                <a:off x="1862" y="2999"/>
                <a:ext cx="220" cy="231"/>
              </a:xfrm>
              <a:prstGeom prst="rect">
                <a:avLst/>
              </a:prstGeom>
              <a:noFill/>
              <a:ln w="9525">
                <a:noFill/>
                <a:miter lim="800000"/>
                <a:headEnd/>
                <a:tailEnd/>
              </a:ln>
              <a:effectLst/>
            </p:spPr>
            <p:txBody>
              <a:bodyPr wrap="none">
                <a:spAutoFit/>
              </a:bodyPr>
              <a:lstStyle/>
              <a:p>
                <a:r>
                  <a:rPr lang="en-US"/>
                  <a:t>N</a:t>
                </a:r>
              </a:p>
            </p:txBody>
          </p:sp>
        </p:grpSp>
        <p:grpSp>
          <p:nvGrpSpPr>
            <p:cNvPr id="109607" name="Group 39"/>
            <p:cNvGrpSpPr>
              <a:grpSpLocks/>
            </p:cNvGrpSpPr>
            <p:nvPr/>
          </p:nvGrpSpPr>
          <p:grpSpPr bwMode="auto">
            <a:xfrm flipH="1">
              <a:off x="2304" y="2736"/>
              <a:ext cx="288" cy="254"/>
              <a:chOff x="1776" y="2976"/>
              <a:chExt cx="288" cy="254"/>
            </a:xfrm>
          </p:grpSpPr>
          <p:sp>
            <p:nvSpPr>
              <p:cNvPr id="109608" name="Freeform 40"/>
              <p:cNvSpPr>
                <a:spLocks/>
              </p:cNvSpPr>
              <p:nvPr/>
            </p:nvSpPr>
            <p:spPr bwMode="auto">
              <a:xfrm>
                <a:off x="1776" y="2976"/>
                <a:ext cx="288" cy="240"/>
              </a:xfrm>
              <a:custGeom>
                <a:avLst/>
                <a:gdLst/>
                <a:ahLst/>
                <a:cxnLst>
                  <a:cxn ang="0">
                    <a:pos x="0" y="0"/>
                  </a:cxn>
                  <a:cxn ang="0">
                    <a:pos x="240" y="0"/>
                  </a:cxn>
                  <a:cxn ang="0">
                    <a:pos x="288" y="96"/>
                  </a:cxn>
                  <a:cxn ang="0">
                    <a:pos x="288" y="240"/>
                  </a:cxn>
                  <a:cxn ang="0">
                    <a:pos x="0" y="240"/>
                  </a:cxn>
                </a:cxnLst>
                <a:rect l="0" t="0" r="r" b="b"/>
                <a:pathLst>
                  <a:path w="288" h="240">
                    <a:moveTo>
                      <a:pt x="0" y="0"/>
                    </a:moveTo>
                    <a:lnTo>
                      <a:pt x="240" y="0"/>
                    </a:lnTo>
                    <a:lnTo>
                      <a:pt x="288" y="96"/>
                    </a:lnTo>
                    <a:lnTo>
                      <a:pt x="288" y="240"/>
                    </a:lnTo>
                    <a:lnTo>
                      <a:pt x="0" y="240"/>
                    </a:lnTo>
                  </a:path>
                </a:pathLst>
              </a:custGeom>
              <a:gradFill rotWithShape="1">
                <a:gsLst>
                  <a:gs pos="0">
                    <a:srgbClr val="EAEAEA"/>
                  </a:gs>
                  <a:gs pos="50000">
                    <a:schemeClr val="bg2"/>
                  </a:gs>
                  <a:gs pos="100000">
                    <a:srgbClr val="EAEAEA"/>
                  </a:gs>
                </a:gsLst>
                <a:lin ang="2700000" scaled="1"/>
              </a:gradFill>
              <a:ln w="9525">
                <a:solidFill>
                  <a:schemeClr val="tx1"/>
                </a:solidFill>
                <a:round/>
                <a:headEnd/>
                <a:tailEnd/>
              </a:ln>
              <a:effectLst/>
            </p:spPr>
            <p:txBody>
              <a:bodyPr/>
              <a:lstStyle/>
              <a:p>
                <a:endParaRPr lang="en-US"/>
              </a:p>
            </p:txBody>
          </p:sp>
          <p:sp>
            <p:nvSpPr>
              <p:cNvPr id="109609" name="Text Box 41"/>
              <p:cNvSpPr txBox="1">
                <a:spLocks noChangeArrowheads="1"/>
              </p:cNvSpPr>
              <p:nvPr/>
            </p:nvSpPr>
            <p:spPr bwMode="auto">
              <a:xfrm>
                <a:off x="1776" y="2999"/>
                <a:ext cx="212" cy="231"/>
              </a:xfrm>
              <a:prstGeom prst="rect">
                <a:avLst/>
              </a:prstGeom>
              <a:noFill/>
              <a:ln w="9525">
                <a:noFill/>
                <a:miter lim="800000"/>
                <a:headEnd/>
                <a:tailEnd/>
              </a:ln>
              <a:effectLst/>
            </p:spPr>
            <p:txBody>
              <a:bodyPr wrap="none">
                <a:spAutoFit/>
              </a:bodyPr>
              <a:lstStyle/>
              <a:p>
                <a:r>
                  <a:rPr lang="en-US"/>
                  <a:t>S</a:t>
                </a:r>
              </a:p>
            </p:txBody>
          </p:sp>
        </p:grpSp>
      </p:grpSp>
      <p:grpSp>
        <p:nvGrpSpPr>
          <p:cNvPr id="109610" name="Group 42"/>
          <p:cNvGrpSpPr>
            <a:grpSpLocks/>
          </p:cNvGrpSpPr>
          <p:nvPr/>
        </p:nvGrpSpPr>
        <p:grpSpPr bwMode="auto">
          <a:xfrm>
            <a:off x="5943600" y="2286000"/>
            <a:ext cx="3124200" cy="2460625"/>
            <a:chOff x="3744" y="1440"/>
            <a:chExt cx="1968" cy="1550"/>
          </a:xfrm>
        </p:grpSpPr>
        <p:sp>
          <p:nvSpPr>
            <p:cNvPr id="109611" name="Rectangle 43"/>
            <p:cNvSpPr>
              <a:spLocks noChangeArrowheads="1"/>
            </p:cNvSpPr>
            <p:nvPr/>
          </p:nvSpPr>
          <p:spPr bwMode="auto">
            <a:xfrm>
              <a:off x="3936" y="2428"/>
              <a:ext cx="1776" cy="179"/>
            </a:xfrm>
            <a:prstGeom prst="rect">
              <a:avLst/>
            </a:prstGeom>
            <a:gradFill rotWithShape="1">
              <a:gsLst>
                <a:gs pos="0">
                  <a:srgbClr val="FFCC66"/>
                </a:gs>
                <a:gs pos="100000">
                  <a:schemeClr val="bg1"/>
                </a:gs>
              </a:gsLst>
              <a:lin ang="5400000" scaled="1"/>
            </a:gradFill>
            <a:ln w="9525">
              <a:noFill/>
              <a:miter lim="800000"/>
              <a:headEnd/>
              <a:tailEnd/>
            </a:ln>
            <a:effectLst/>
          </p:spPr>
          <p:txBody>
            <a:bodyPr wrap="none" anchor="ctr"/>
            <a:lstStyle/>
            <a:p>
              <a:endParaRPr lang="en-US"/>
            </a:p>
          </p:txBody>
        </p:sp>
        <p:grpSp>
          <p:nvGrpSpPr>
            <p:cNvPr id="109612" name="Group 44"/>
            <p:cNvGrpSpPr>
              <a:grpSpLocks/>
            </p:cNvGrpSpPr>
            <p:nvPr/>
          </p:nvGrpSpPr>
          <p:grpSpPr bwMode="auto">
            <a:xfrm rot="-305226">
              <a:off x="3976" y="1440"/>
              <a:ext cx="1615" cy="359"/>
              <a:chOff x="3928" y="1440"/>
              <a:chExt cx="1615" cy="359"/>
            </a:xfrm>
          </p:grpSpPr>
          <p:sp>
            <p:nvSpPr>
              <p:cNvPr id="109613" name="Freeform 45"/>
              <p:cNvSpPr>
                <a:spLocks/>
              </p:cNvSpPr>
              <p:nvPr/>
            </p:nvSpPr>
            <p:spPr bwMode="auto">
              <a:xfrm>
                <a:off x="4171" y="1440"/>
                <a:ext cx="1130" cy="180"/>
              </a:xfrm>
              <a:custGeom>
                <a:avLst/>
                <a:gdLst/>
                <a:ahLst/>
                <a:cxnLst>
                  <a:cxn ang="0">
                    <a:pos x="0" y="96"/>
                  </a:cxn>
                  <a:cxn ang="0">
                    <a:pos x="720" y="0"/>
                  </a:cxn>
                  <a:cxn ang="0">
                    <a:pos x="1344" y="96"/>
                  </a:cxn>
                  <a:cxn ang="0">
                    <a:pos x="1344" y="192"/>
                  </a:cxn>
                  <a:cxn ang="0">
                    <a:pos x="0" y="192"/>
                  </a:cxn>
                  <a:cxn ang="0">
                    <a:pos x="0" y="96"/>
                  </a:cxn>
                </a:cxnLst>
                <a:rect l="0" t="0" r="r" b="b"/>
                <a:pathLst>
                  <a:path w="1344" h="192">
                    <a:moveTo>
                      <a:pt x="0" y="96"/>
                    </a:moveTo>
                    <a:lnTo>
                      <a:pt x="720" y="0"/>
                    </a:lnTo>
                    <a:lnTo>
                      <a:pt x="1344" y="96"/>
                    </a:lnTo>
                    <a:lnTo>
                      <a:pt x="1344" y="192"/>
                    </a:lnTo>
                    <a:lnTo>
                      <a:pt x="0" y="192"/>
                    </a:lnTo>
                    <a:lnTo>
                      <a:pt x="0" y="96"/>
                    </a:lnTo>
                    <a:close/>
                  </a:path>
                </a:pathLst>
              </a:custGeom>
              <a:solidFill>
                <a:srgbClr val="C0C0C0"/>
              </a:solidFill>
              <a:ln w="9525">
                <a:solidFill>
                  <a:schemeClr val="bg2"/>
                </a:solidFill>
                <a:round/>
                <a:headEnd/>
                <a:tailEnd/>
              </a:ln>
              <a:effectLst/>
            </p:spPr>
            <p:txBody>
              <a:bodyPr/>
              <a:lstStyle/>
              <a:p>
                <a:endParaRPr lang="en-US"/>
              </a:p>
            </p:txBody>
          </p:sp>
          <p:sp>
            <p:nvSpPr>
              <p:cNvPr id="109614" name="AutoShape 46"/>
              <p:cNvSpPr>
                <a:spLocks noChangeArrowheads="1"/>
              </p:cNvSpPr>
              <p:nvPr/>
            </p:nvSpPr>
            <p:spPr bwMode="auto">
              <a:xfrm flipH="1" flipV="1">
                <a:off x="3928" y="1530"/>
                <a:ext cx="243" cy="269"/>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C0C0C0"/>
              </a:solidFill>
              <a:ln w="9525">
                <a:noFill/>
                <a:miter lim="800000"/>
                <a:headEnd/>
                <a:tailEnd/>
              </a:ln>
              <a:effectLst/>
            </p:spPr>
            <p:txBody>
              <a:bodyPr wrap="none" anchor="ctr"/>
              <a:lstStyle/>
              <a:p>
                <a:endParaRPr lang="en-US"/>
              </a:p>
            </p:txBody>
          </p:sp>
          <p:sp>
            <p:nvSpPr>
              <p:cNvPr id="109615" name="AutoShape 47"/>
              <p:cNvSpPr>
                <a:spLocks noChangeArrowheads="1"/>
              </p:cNvSpPr>
              <p:nvPr/>
            </p:nvSpPr>
            <p:spPr bwMode="auto">
              <a:xfrm flipV="1">
                <a:off x="5301" y="1530"/>
                <a:ext cx="242" cy="269"/>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C0C0C0"/>
              </a:solidFill>
              <a:ln w="9525">
                <a:noFill/>
                <a:miter lim="800000"/>
                <a:headEnd/>
                <a:tailEnd/>
              </a:ln>
              <a:effectLst/>
            </p:spPr>
            <p:txBody>
              <a:bodyPr wrap="none" anchor="ctr"/>
              <a:lstStyle/>
              <a:p>
                <a:endParaRPr lang="en-US"/>
              </a:p>
            </p:txBody>
          </p:sp>
        </p:grpSp>
        <p:sp>
          <p:nvSpPr>
            <p:cNvPr id="109616" name="Line 48"/>
            <p:cNvSpPr>
              <a:spLocks noChangeShapeType="1"/>
            </p:cNvSpPr>
            <p:nvPr/>
          </p:nvSpPr>
          <p:spPr bwMode="auto">
            <a:xfrm>
              <a:off x="4128" y="1776"/>
              <a:ext cx="0" cy="943"/>
            </a:xfrm>
            <a:prstGeom prst="line">
              <a:avLst/>
            </a:prstGeom>
            <a:noFill/>
            <a:ln w="9525">
              <a:solidFill>
                <a:schemeClr val="tx1"/>
              </a:solidFill>
              <a:round/>
              <a:headEnd/>
              <a:tailEnd/>
            </a:ln>
            <a:effectLst/>
          </p:spPr>
          <p:txBody>
            <a:bodyPr/>
            <a:lstStyle/>
            <a:p>
              <a:endParaRPr lang="en-US"/>
            </a:p>
          </p:txBody>
        </p:sp>
        <p:sp>
          <p:nvSpPr>
            <p:cNvPr id="109617" name="Oval 49"/>
            <p:cNvSpPr>
              <a:spLocks noChangeArrowheads="1"/>
            </p:cNvSpPr>
            <p:nvPr/>
          </p:nvSpPr>
          <p:spPr bwMode="auto">
            <a:xfrm>
              <a:off x="4095" y="2659"/>
              <a:ext cx="81" cy="269"/>
            </a:xfrm>
            <a:prstGeom prst="ellipse">
              <a:avLst/>
            </a:prstGeom>
            <a:gradFill rotWithShape="1">
              <a:gsLst>
                <a:gs pos="0">
                  <a:schemeClr val="hlink"/>
                </a:gs>
                <a:gs pos="50000">
                  <a:srgbClr val="A0E8C2"/>
                </a:gs>
                <a:gs pos="100000">
                  <a:schemeClr val="hlink"/>
                </a:gs>
              </a:gsLst>
              <a:lin ang="0" scaled="1"/>
            </a:gradFill>
            <a:ln w="9525">
              <a:solidFill>
                <a:srgbClr val="339966"/>
              </a:solidFill>
              <a:round/>
              <a:headEnd/>
              <a:tailEnd/>
            </a:ln>
            <a:effectLst/>
          </p:spPr>
          <p:txBody>
            <a:bodyPr wrap="none" anchor="ctr"/>
            <a:lstStyle/>
            <a:p>
              <a:endParaRPr lang="en-US"/>
            </a:p>
          </p:txBody>
        </p:sp>
        <p:sp>
          <p:nvSpPr>
            <p:cNvPr id="109618" name="AutoShape 50"/>
            <p:cNvSpPr>
              <a:spLocks noChangeArrowheads="1"/>
            </p:cNvSpPr>
            <p:nvPr/>
          </p:nvSpPr>
          <p:spPr bwMode="auto">
            <a:xfrm flipV="1">
              <a:off x="4743" y="1620"/>
              <a:ext cx="121" cy="718"/>
            </a:xfrm>
            <a:prstGeom prst="flowChartManualOperation">
              <a:avLst/>
            </a:prstGeom>
            <a:solidFill>
              <a:srgbClr val="C0C0C0"/>
            </a:solidFill>
            <a:ln w="9525">
              <a:solidFill>
                <a:schemeClr val="bg2"/>
              </a:solidFill>
              <a:miter lim="800000"/>
              <a:headEnd/>
              <a:tailEnd/>
            </a:ln>
            <a:effectLst/>
          </p:spPr>
          <p:txBody>
            <a:bodyPr wrap="none" anchor="ctr"/>
            <a:lstStyle/>
            <a:p>
              <a:endParaRPr lang="en-US"/>
            </a:p>
          </p:txBody>
        </p:sp>
        <p:sp>
          <p:nvSpPr>
            <p:cNvPr id="109619" name="AutoShape 51"/>
            <p:cNvSpPr>
              <a:spLocks noChangeArrowheads="1"/>
            </p:cNvSpPr>
            <p:nvPr/>
          </p:nvSpPr>
          <p:spPr bwMode="auto">
            <a:xfrm flipV="1">
              <a:off x="4380" y="2338"/>
              <a:ext cx="848" cy="9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C0C0C0"/>
            </a:solidFill>
            <a:ln w="9525">
              <a:solidFill>
                <a:schemeClr val="bg2"/>
              </a:solidFill>
              <a:miter lim="800000"/>
              <a:headEnd/>
              <a:tailEnd/>
            </a:ln>
            <a:effectLst/>
          </p:spPr>
          <p:txBody>
            <a:bodyPr wrap="none" anchor="ctr"/>
            <a:lstStyle/>
            <a:p>
              <a:endParaRPr lang="en-US"/>
            </a:p>
          </p:txBody>
        </p:sp>
        <p:grpSp>
          <p:nvGrpSpPr>
            <p:cNvPr id="109620" name="Group 52"/>
            <p:cNvGrpSpPr>
              <a:grpSpLocks/>
            </p:cNvGrpSpPr>
            <p:nvPr/>
          </p:nvGrpSpPr>
          <p:grpSpPr bwMode="auto">
            <a:xfrm>
              <a:off x="5280" y="1666"/>
              <a:ext cx="364" cy="494"/>
              <a:chOff x="5260" y="1709"/>
              <a:chExt cx="364" cy="494"/>
            </a:xfrm>
          </p:grpSpPr>
          <p:sp>
            <p:nvSpPr>
              <p:cNvPr id="109621" name="Oval 53"/>
              <p:cNvSpPr>
                <a:spLocks noChangeArrowheads="1"/>
              </p:cNvSpPr>
              <p:nvPr/>
            </p:nvSpPr>
            <p:spPr bwMode="auto">
              <a:xfrm>
                <a:off x="5260" y="2114"/>
                <a:ext cx="364" cy="89"/>
              </a:xfrm>
              <a:prstGeom prst="ellipse">
                <a:avLst/>
              </a:prstGeom>
              <a:solidFill>
                <a:srgbClr val="FFFF99"/>
              </a:solidFill>
              <a:ln w="9525">
                <a:solidFill>
                  <a:srgbClr val="FFCC00"/>
                </a:solidFill>
                <a:round/>
                <a:headEnd/>
                <a:tailEnd/>
              </a:ln>
              <a:effectLst/>
            </p:spPr>
            <p:txBody>
              <a:bodyPr wrap="none" anchor="ctr"/>
              <a:lstStyle/>
              <a:p>
                <a:endParaRPr lang="en-US"/>
              </a:p>
            </p:txBody>
          </p:sp>
          <p:sp>
            <p:nvSpPr>
              <p:cNvPr id="109622" name="Line 54"/>
              <p:cNvSpPr>
                <a:spLocks noChangeShapeType="1"/>
              </p:cNvSpPr>
              <p:nvPr/>
            </p:nvSpPr>
            <p:spPr bwMode="auto">
              <a:xfrm flipH="1">
                <a:off x="5260" y="1709"/>
                <a:ext cx="162" cy="449"/>
              </a:xfrm>
              <a:prstGeom prst="line">
                <a:avLst/>
              </a:prstGeom>
              <a:noFill/>
              <a:ln w="9525">
                <a:solidFill>
                  <a:schemeClr val="tx1"/>
                </a:solidFill>
                <a:round/>
                <a:headEnd/>
                <a:tailEnd/>
              </a:ln>
              <a:effectLst/>
            </p:spPr>
            <p:txBody>
              <a:bodyPr/>
              <a:lstStyle/>
              <a:p>
                <a:endParaRPr lang="en-US"/>
              </a:p>
            </p:txBody>
          </p:sp>
          <p:sp>
            <p:nvSpPr>
              <p:cNvPr id="109623" name="Line 55"/>
              <p:cNvSpPr>
                <a:spLocks noChangeShapeType="1"/>
              </p:cNvSpPr>
              <p:nvPr/>
            </p:nvSpPr>
            <p:spPr bwMode="auto">
              <a:xfrm>
                <a:off x="5422" y="1709"/>
                <a:ext cx="202" cy="449"/>
              </a:xfrm>
              <a:prstGeom prst="line">
                <a:avLst/>
              </a:prstGeom>
              <a:noFill/>
              <a:ln w="9525">
                <a:solidFill>
                  <a:schemeClr val="tx1"/>
                </a:solidFill>
                <a:round/>
                <a:headEnd/>
                <a:tailEnd/>
              </a:ln>
              <a:effectLst/>
            </p:spPr>
            <p:txBody>
              <a:bodyPr/>
              <a:lstStyle/>
              <a:p>
                <a:endParaRPr lang="en-US"/>
              </a:p>
            </p:txBody>
          </p:sp>
          <p:sp>
            <p:nvSpPr>
              <p:cNvPr id="109624" name="AutoShape 56"/>
              <p:cNvSpPr>
                <a:spLocks noChangeArrowheads="1"/>
              </p:cNvSpPr>
              <p:nvPr/>
            </p:nvSpPr>
            <p:spPr bwMode="auto">
              <a:xfrm>
                <a:off x="5381" y="2024"/>
                <a:ext cx="81" cy="134"/>
              </a:xfrm>
              <a:prstGeom prst="can">
                <a:avLst>
                  <a:gd name="adj" fmla="val 41358"/>
                </a:avLst>
              </a:prstGeom>
              <a:gradFill rotWithShape="1">
                <a:gsLst>
                  <a:gs pos="0">
                    <a:srgbClr val="FF9900"/>
                  </a:gs>
                  <a:gs pos="50000">
                    <a:srgbClr val="FFCC66"/>
                  </a:gs>
                  <a:gs pos="100000">
                    <a:srgbClr val="FF9900"/>
                  </a:gs>
                </a:gsLst>
                <a:lin ang="0" scaled="1"/>
              </a:gradFill>
              <a:ln w="9525">
                <a:noFill/>
                <a:round/>
                <a:headEnd/>
                <a:tailEnd/>
              </a:ln>
              <a:effectLst/>
            </p:spPr>
            <p:txBody>
              <a:bodyPr wrap="none" anchor="ctr"/>
              <a:lstStyle/>
              <a:p>
                <a:endParaRPr lang="en-US"/>
              </a:p>
            </p:txBody>
          </p:sp>
          <p:sp>
            <p:nvSpPr>
              <p:cNvPr id="109625" name="AutoShape 57"/>
              <p:cNvSpPr>
                <a:spLocks noChangeAspect="1" noChangeArrowheads="1"/>
              </p:cNvSpPr>
              <p:nvPr/>
            </p:nvSpPr>
            <p:spPr bwMode="auto">
              <a:xfrm>
                <a:off x="5494" y="2069"/>
                <a:ext cx="49" cy="82"/>
              </a:xfrm>
              <a:prstGeom prst="can">
                <a:avLst>
                  <a:gd name="adj" fmla="val 41837"/>
                </a:avLst>
              </a:prstGeom>
              <a:gradFill rotWithShape="1">
                <a:gsLst>
                  <a:gs pos="0">
                    <a:srgbClr val="FF9900"/>
                  </a:gs>
                  <a:gs pos="50000">
                    <a:srgbClr val="FFCC66"/>
                  </a:gs>
                  <a:gs pos="100000">
                    <a:srgbClr val="FF9900"/>
                  </a:gs>
                </a:gsLst>
                <a:lin ang="0" scaled="1"/>
              </a:gradFill>
              <a:ln w="9525">
                <a:noFill/>
                <a:round/>
                <a:headEnd/>
                <a:tailEnd/>
              </a:ln>
              <a:effectLst/>
            </p:spPr>
            <p:txBody>
              <a:bodyPr wrap="none" anchor="ctr"/>
              <a:lstStyle/>
              <a:p>
                <a:endParaRPr lang="en-US"/>
              </a:p>
            </p:txBody>
          </p:sp>
        </p:grpSp>
        <p:sp>
          <p:nvSpPr>
            <p:cNvPr id="109626" name="AutoShape 58"/>
            <p:cNvSpPr>
              <a:spLocks noChangeArrowheads="1"/>
            </p:cNvSpPr>
            <p:nvPr/>
          </p:nvSpPr>
          <p:spPr bwMode="auto">
            <a:xfrm flipV="1">
              <a:off x="4622" y="1979"/>
              <a:ext cx="363" cy="179"/>
            </a:xfrm>
            <a:custGeom>
              <a:avLst/>
              <a:gdLst>
                <a:gd name="G0" fmla="+- 6474 0 0"/>
                <a:gd name="G1" fmla="+- 10602081 0 0"/>
                <a:gd name="G2" fmla="+- 0 0 10602081"/>
                <a:gd name="T0" fmla="*/ 0 256 1"/>
                <a:gd name="T1" fmla="*/ 180 256 1"/>
                <a:gd name="G3" fmla="+- 10602081 T0 T1"/>
                <a:gd name="T2" fmla="*/ 0 256 1"/>
                <a:gd name="T3" fmla="*/ 90 256 1"/>
                <a:gd name="G4" fmla="+- 10602081 T2 T3"/>
                <a:gd name="G5" fmla="*/ G4 2 1"/>
                <a:gd name="T4" fmla="*/ 90 256 1"/>
                <a:gd name="T5" fmla="*/ 0 256 1"/>
                <a:gd name="G6" fmla="+- 10602081 T4 T5"/>
                <a:gd name="G7" fmla="*/ G6 2 1"/>
                <a:gd name="G8" fmla="abs 10602081"/>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474"/>
                <a:gd name="G18" fmla="*/ 6474 1 2"/>
                <a:gd name="G19" fmla="+- G18 5400 0"/>
                <a:gd name="G20" fmla="cos G19 10602081"/>
                <a:gd name="G21" fmla="sin G19 10602081"/>
                <a:gd name="G22" fmla="+- G20 10800 0"/>
                <a:gd name="G23" fmla="+- G21 10800 0"/>
                <a:gd name="G24" fmla="+- 10800 0 G20"/>
                <a:gd name="G25" fmla="+- 6474 10800 0"/>
                <a:gd name="G26" fmla="?: G9 G17 G25"/>
                <a:gd name="G27" fmla="?: G9 0 21600"/>
                <a:gd name="G28" fmla="cos 10800 10602081"/>
                <a:gd name="G29" fmla="sin 10800 10602081"/>
                <a:gd name="G30" fmla="sin 6474 10602081"/>
                <a:gd name="G31" fmla="+- G28 10800 0"/>
                <a:gd name="G32" fmla="+- G29 10800 0"/>
                <a:gd name="G33" fmla="+- G30 10800 0"/>
                <a:gd name="G34" fmla="?: G4 0 G31"/>
                <a:gd name="G35" fmla="?: 10602081 G34 0"/>
                <a:gd name="G36" fmla="?: G6 G35 G31"/>
                <a:gd name="G37" fmla="+- 21600 0 G36"/>
                <a:gd name="G38" fmla="?: G4 0 G33"/>
                <a:gd name="G39" fmla="?: 10602081 G38 G32"/>
                <a:gd name="G40" fmla="?: G6 G39 0"/>
                <a:gd name="G41" fmla="?: G4 G32 21600"/>
                <a:gd name="G42" fmla="?: G6 G41 G33"/>
                <a:gd name="T12" fmla="*/ 10800 w 21600"/>
                <a:gd name="T13" fmla="*/ 0 h 21600"/>
                <a:gd name="T14" fmla="*/ 2596 w 21600"/>
                <a:gd name="T15" fmla="*/ 13501 h 21600"/>
                <a:gd name="T16" fmla="*/ 10800 w 21600"/>
                <a:gd name="T17" fmla="*/ 4326 h 21600"/>
                <a:gd name="T18" fmla="*/ 19004 w 21600"/>
                <a:gd name="T19" fmla="*/ 1350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650" y="12824"/>
                  </a:moveTo>
                  <a:cubicBezTo>
                    <a:pt x="4435" y="12171"/>
                    <a:pt x="4326" y="11487"/>
                    <a:pt x="4326" y="10800"/>
                  </a:cubicBezTo>
                  <a:cubicBezTo>
                    <a:pt x="4326" y="7224"/>
                    <a:pt x="7224" y="4326"/>
                    <a:pt x="10800" y="4326"/>
                  </a:cubicBezTo>
                  <a:cubicBezTo>
                    <a:pt x="14375" y="4326"/>
                    <a:pt x="17274" y="7224"/>
                    <a:pt x="17274" y="10800"/>
                  </a:cubicBezTo>
                  <a:cubicBezTo>
                    <a:pt x="17274" y="11487"/>
                    <a:pt x="17164" y="12171"/>
                    <a:pt x="16949" y="12824"/>
                  </a:cubicBezTo>
                  <a:lnTo>
                    <a:pt x="21058" y="14177"/>
                  </a:lnTo>
                  <a:cubicBezTo>
                    <a:pt x="21417" y="13087"/>
                    <a:pt x="21600" y="11947"/>
                    <a:pt x="21600" y="10800"/>
                  </a:cubicBezTo>
                  <a:cubicBezTo>
                    <a:pt x="21600" y="4835"/>
                    <a:pt x="16764" y="0"/>
                    <a:pt x="10800" y="0"/>
                  </a:cubicBezTo>
                  <a:cubicBezTo>
                    <a:pt x="4835" y="0"/>
                    <a:pt x="0" y="4835"/>
                    <a:pt x="0" y="10800"/>
                  </a:cubicBezTo>
                  <a:cubicBezTo>
                    <a:pt x="-1" y="11947"/>
                    <a:pt x="182" y="13087"/>
                    <a:pt x="541" y="14177"/>
                  </a:cubicBezTo>
                  <a:close/>
                </a:path>
              </a:pathLst>
            </a:custGeom>
            <a:solidFill>
              <a:srgbClr val="EAEAEA"/>
            </a:solidFill>
            <a:ln w="9525">
              <a:solidFill>
                <a:srgbClr val="C0C0C0"/>
              </a:solidFill>
              <a:miter lim="800000"/>
              <a:headEnd/>
              <a:tailEnd/>
            </a:ln>
            <a:effectLst/>
          </p:spPr>
          <p:txBody>
            <a:bodyPr wrap="none" anchor="ctr"/>
            <a:lstStyle/>
            <a:p>
              <a:endParaRPr lang="en-US"/>
            </a:p>
          </p:txBody>
        </p:sp>
        <p:sp>
          <p:nvSpPr>
            <p:cNvPr id="109627" name="Freeform 59"/>
            <p:cNvSpPr>
              <a:spLocks/>
            </p:cNvSpPr>
            <p:nvPr/>
          </p:nvSpPr>
          <p:spPr bwMode="auto">
            <a:xfrm>
              <a:off x="4809" y="1571"/>
              <a:ext cx="49" cy="551"/>
            </a:xfrm>
            <a:custGeom>
              <a:avLst/>
              <a:gdLst/>
              <a:ahLst/>
              <a:cxnLst>
                <a:cxn ang="0">
                  <a:pos x="0" y="0"/>
                </a:cxn>
                <a:cxn ang="0">
                  <a:pos x="49" y="551"/>
                </a:cxn>
              </a:cxnLst>
              <a:rect l="0" t="0" r="r" b="b"/>
              <a:pathLst>
                <a:path w="49" h="551">
                  <a:moveTo>
                    <a:pt x="0" y="0"/>
                  </a:moveTo>
                  <a:lnTo>
                    <a:pt x="49" y="551"/>
                  </a:lnTo>
                </a:path>
              </a:pathLst>
            </a:custGeom>
            <a:noFill/>
            <a:ln w="9525">
              <a:solidFill>
                <a:schemeClr val="tx1"/>
              </a:solidFill>
              <a:round/>
              <a:headEnd type="none" w="med" len="med"/>
              <a:tailEnd type="stealth" w="med" len="med"/>
            </a:ln>
            <a:effectLst/>
          </p:spPr>
          <p:txBody>
            <a:bodyPr/>
            <a:lstStyle/>
            <a:p>
              <a:endParaRPr lang="en-US"/>
            </a:p>
          </p:txBody>
        </p:sp>
        <p:grpSp>
          <p:nvGrpSpPr>
            <p:cNvPr id="109628" name="Group 60"/>
            <p:cNvGrpSpPr>
              <a:grpSpLocks/>
            </p:cNvGrpSpPr>
            <p:nvPr/>
          </p:nvGrpSpPr>
          <p:grpSpPr bwMode="auto">
            <a:xfrm>
              <a:off x="3744" y="2736"/>
              <a:ext cx="306" cy="254"/>
              <a:chOff x="1776" y="2976"/>
              <a:chExt cx="306" cy="254"/>
            </a:xfrm>
          </p:grpSpPr>
          <p:sp>
            <p:nvSpPr>
              <p:cNvPr id="109629" name="Freeform 61"/>
              <p:cNvSpPr>
                <a:spLocks/>
              </p:cNvSpPr>
              <p:nvPr/>
            </p:nvSpPr>
            <p:spPr bwMode="auto">
              <a:xfrm>
                <a:off x="1776" y="2976"/>
                <a:ext cx="288" cy="240"/>
              </a:xfrm>
              <a:custGeom>
                <a:avLst/>
                <a:gdLst/>
                <a:ahLst/>
                <a:cxnLst>
                  <a:cxn ang="0">
                    <a:pos x="0" y="0"/>
                  </a:cxn>
                  <a:cxn ang="0">
                    <a:pos x="240" y="0"/>
                  </a:cxn>
                  <a:cxn ang="0">
                    <a:pos x="288" y="96"/>
                  </a:cxn>
                  <a:cxn ang="0">
                    <a:pos x="288" y="240"/>
                  </a:cxn>
                  <a:cxn ang="0">
                    <a:pos x="0" y="240"/>
                  </a:cxn>
                </a:cxnLst>
                <a:rect l="0" t="0" r="r" b="b"/>
                <a:pathLst>
                  <a:path w="288" h="240">
                    <a:moveTo>
                      <a:pt x="0" y="0"/>
                    </a:moveTo>
                    <a:lnTo>
                      <a:pt x="240" y="0"/>
                    </a:lnTo>
                    <a:lnTo>
                      <a:pt x="288" y="96"/>
                    </a:lnTo>
                    <a:lnTo>
                      <a:pt x="288" y="240"/>
                    </a:lnTo>
                    <a:lnTo>
                      <a:pt x="0" y="240"/>
                    </a:lnTo>
                  </a:path>
                </a:pathLst>
              </a:custGeom>
              <a:gradFill rotWithShape="1">
                <a:gsLst>
                  <a:gs pos="0">
                    <a:srgbClr val="EAEAEA"/>
                  </a:gs>
                  <a:gs pos="50000">
                    <a:schemeClr val="bg2"/>
                  </a:gs>
                  <a:gs pos="100000">
                    <a:srgbClr val="EAEAEA"/>
                  </a:gs>
                </a:gsLst>
                <a:lin ang="2700000" scaled="1"/>
              </a:gradFill>
              <a:ln w="9525">
                <a:solidFill>
                  <a:schemeClr val="tx1"/>
                </a:solidFill>
                <a:round/>
                <a:headEnd/>
                <a:tailEnd/>
              </a:ln>
              <a:effectLst/>
            </p:spPr>
            <p:txBody>
              <a:bodyPr/>
              <a:lstStyle/>
              <a:p>
                <a:endParaRPr lang="en-US"/>
              </a:p>
            </p:txBody>
          </p:sp>
          <p:sp>
            <p:nvSpPr>
              <p:cNvPr id="109630" name="Text Box 62"/>
              <p:cNvSpPr txBox="1">
                <a:spLocks noChangeArrowheads="1"/>
              </p:cNvSpPr>
              <p:nvPr/>
            </p:nvSpPr>
            <p:spPr bwMode="auto">
              <a:xfrm>
                <a:off x="1862" y="2999"/>
                <a:ext cx="220" cy="231"/>
              </a:xfrm>
              <a:prstGeom prst="rect">
                <a:avLst/>
              </a:prstGeom>
              <a:noFill/>
              <a:ln w="9525">
                <a:noFill/>
                <a:miter lim="800000"/>
                <a:headEnd/>
                <a:tailEnd/>
              </a:ln>
              <a:effectLst/>
            </p:spPr>
            <p:txBody>
              <a:bodyPr wrap="none">
                <a:spAutoFit/>
              </a:bodyPr>
              <a:lstStyle/>
              <a:p>
                <a:r>
                  <a:rPr lang="en-US"/>
                  <a:t>N</a:t>
                </a:r>
              </a:p>
            </p:txBody>
          </p:sp>
        </p:grpSp>
        <p:grpSp>
          <p:nvGrpSpPr>
            <p:cNvPr id="109631" name="Group 63"/>
            <p:cNvGrpSpPr>
              <a:grpSpLocks/>
            </p:cNvGrpSpPr>
            <p:nvPr/>
          </p:nvGrpSpPr>
          <p:grpSpPr bwMode="auto">
            <a:xfrm flipH="1">
              <a:off x="4242" y="2736"/>
              <a:ext cx="288" cy="254"/>
              <a:chOff x="1776" y="2976"/>
              <a:chExt cx="288" cy="254"/>
            </a:xfrm>
          </p:grpSpPr>
          <p:sp>
            <p:nvSpPr>
              <p:cNvPr id="109632" name="Freeform 64"/>
              <p:cNvSpPr>
                <a:spLocks/>
              </p:cNvSpPr>
              <p:nvPr/>
            </p:nvSpPr>
            <p:spPr bwMode="auto">
              <a:xfrm>
                <a:off x="1776" y="2976"/>
                <a:ext cx="288" cy="240"/>
              </a:xfrm>
              <a:custGeom>
                <a:avLst/>
                <a:gdLst/>
                <a:ahLst/>
                <a:cxnLst>
                  <a:cxn ang="0">
                    <a:pos x="0" y="0"/>
                  </a:cxn>
                  <a:cxn ang="0">
                    <a:pos x="240" y="0"/>
                  </a:cxn>
                  <a:cxn ang="0">
                    <a:pos x="288" y="96"/>
                  </a:cxn>
                  <a:cxn ang="0">
                    <a:pos x="288" y="240"/>
                  </a:cxn>
                  <a:cxn ang="0">
                    <a:pos x="0" y="240"/>
                  </a:cxn>
                </a:cxnLst>
                <a:rect l="0" t="0" r="r" b="b"/>
                <a:pathLst>
                  <a:path w="288" h="240">
                    <a:moveTo>
                      <a:pt x="0" y="0"/>
                    </a:moveTo>
                    <a:lnTo>
                      <a:pt x="240" y="0"/>
                    </a:lnTo>
                    <a:lnTo>
                      <a:pt x="288" y="96"/>
                    </a:lnTo>
                    <a:lnTo>
                      <a:pt x="288" y="240"/>
                    </a:lnTo>
                    <a:lnTo>
                      <a:pt x="0" y="240"/>
                    </a:lnTo>
                  </a:path>
                </a:pathLst>
              </a:custGeom>
              <a:gradFill rotWithShape="1">
                <a:gsLst>
                  <a:gs pos="0">
                    <a:srgbClr val="EAEAEA"/>
                  </a:gs>
                  <a:gs pos="50000">
                    <a:schemeClr val="bg2"/>
                  </a:gs>
                  <a:gs pos="100000">
                    <a:srgbClr val="EAEAEA"/>
                  </a:gs>
                </a:gsLst>
                <a:lin ang="2700000" scaled="1"/>
              </a:gradFill>
              <a:ln w="9525">
                <a:solidFill>
                  <a:schemeClr val="tx1"/>
                </a:solidFill>
                <a:round/>
                <a:headEnd/>
                <a:tailEnd/>
              </a:ln>
              <a:effectLst/>
            </p:spPr>
            <p:txBody>
              <a:bodyPr/>
              <a:lstStyle/>
              <a:p>
                <a:endParaRPr lang="en-US"/>
              </a:p>
            </p:txBody>
          </p:sp>
          <p:sp>
            <p:nvSpPr>
              <p:cNvPr id="109633" name="Text Box 65"/>
              <p:cNvSpPr txBox="1">
                <a:spLocks noChangeArrowheads="1"/>
              </p:cNvSpPr>
              <p:nvPr/>
            </p:nvSpPr>
            <p:spPr bwMode="auto">
              <a:xfrm>
                <a:off x="1776" y="2999"/>
                <a:ext cx="212" cy="231"/>
              </a:xfrm>
              <a:prstGeom prst="rect">
                <a:avLst/>
              </a:prstGeom>
              <a:noFill/>
              <a:ln w="9525">
                <a:noFill/>
                <a:miter lim="800000"/>
                <a:headEnd/>
                <a:tailEnd/>
              </a:ln>
              <a:effectLst/>
            </p:spPr>
            <p:txBody>
              <a:bodyPr wrap="none">
                <a:spAutoFit/>
              </a:bodyPr>
              <a:lstStyle/>
              <a:p>
                <a:r>
                  <a:rPr lang="en-US"/>
                  <a:t>S</a:t>
                </a:r>
              </a:p>
            </p:txBody>
          </p:sp>
        </p:grpSp>
      </p:grpSp>
      <p:sp>
        <p:nvSpPr>
          <p:cNvPr id="109634" name="Text Box 66"/>
          <p:cNvSpPr txBox="1">
            <a:spLocks noChangeArrowheads="1"/>
          </p:cNvSpPr>
          <p:nvPr/>
        </p:nvSpPr>
        <p:spPr bwMode="auto">
          <a:xfrm>
            <a:off x="34925" y="5116513"/>
            <a:ext cx="2686050" cy="517525"/>
          </a:xfrm>
          <a:prstGeom prst="rect">
            <a:avLst/>
          </a:prstGeom>
          <a:noFill/>
          <a:ln w="9525">
            <a:noFill/>
            <a:miter lim="800000"/>
            <a:headEnd/>
            <a:tailEnd/>
          </a:ln>
          <a:effectLst/>
        </p:spPr>
        <p:txBody>
          <a:bodyPr wrap="none">
            <a:spAutoFit/>
          </a:bodyPr>
          <a:lstStyle/>
          <a:p>
            <a:pPr algn="ctr"/>
            <a:r>
              <a:rPr lang="en-US" sz="1400"/>
              <a:t>The sample is first weighed in </a:t>
            </a:r>
          </a:p>
          <a:p>
            <a:pPr algn="ctr"/>
            <a:r>
              <a:rPr lang="en-US" sz="1400"/>
              <a:t>the absence of a magnetic field.</a:t>
            </a:r>
          </a:p>
        </p:txBody>
      </p:sp>
      <p:sp>
        <p:nvSpPr>
          <p:cNvPr id="109635" name="Text Box 67"/>
          <p:cNvSpPr txBox="1">
            <a:spLocks noChangeArrowheads="1"/>
          </p:cNvSpPr>
          <p:nvPr/>
        </p:nvSpPr>
        <p:spPr bwMode="auto">
          <a:xfrm>
            <a:off x="2895600" y="5083175"/>
            <a:ext cx="3170238" cy="730250"/>
          </a:xfrm>
          <a:prstGeom prst="rect">
            <a:avLst/>
          </a:prstGeom>
          <a:noFill/>
          <a:ln w="9525">
            <a:noFill/>
            <a:miter lim="800000"/>
            <a:headEnd/>
            <a:tailEnd/>
          </a:ln>
          <a:effectLst/>
        </p:spPr>
        <p:txBody>
          <a:bodyPr wrap="none">
            <a:spAutoFit/>
          </a:bodyPr>
          <a:lstStyle/>
          <a:p>
            <a:r>
              <a:rPr lang="en-US" sz="1400"/>
              <a:t>When a field is applied, a </a:t>
            </a:r>
            <a:r>
              <a:rPr lang="en-US" sz="1400" i="1" u="sng"/>
              <a:t>diamagnetic</a:t>
            </a:r>
          </a:p>
          <a:p>
            <a:r>
              <a:rPr lang="en-US" sz="1400"/>
              <a:t>sample tends to move out of the field</a:t>
            </a:r>
          </a:p>
          <a:p>
            <a:r>
              <a:rPr lang="en-US" sz="1400"/>
              <a:t>and appears to have a </a:t>
            </a:r>
            <a:r>
              <a:rPr lang="en-US" sz="1400" u="sng"/>
              <a:t>lower mass</a:t>
            </a:r>
            <a:r>
              <a:rPr lang="en-US" sz="1400"/>
              <a:t>.</a:t>
            </a:r>
          </a:p>
        </p:txBody>
      </p:sp>
      <p:sp>
        <p:nvSpPr>
          <p:cNvPr id="109636" name="Text Box 68"/>
          <p:cNvSpPr txBox="1">
            <a:spLocks noChangeArrowheads="1"/>
          </p:cNvSpPr>
          <p:nvPr/>
        </p:nvSpPr>
        <p:spPr bwMode="auto">
          <a:xfrm>
            <a:off x="6249988" y="5083175"/>
            <a:ext cx="2803525" cy="730250"/>
          </a:xfrm>
          <a:prstGeom prst="rect">
            <a:avLst/>
          </a:prstGeom>
          <a:noFill/>
          <a:ln w="9525">
            <a:noFill/>
            <a:miter lim="800000"/>
            <a:headEnd/>
            <a:tailEnd/>
          </a:ln>
          <a:effectLst/>
        </p:spPr>
        <p:txBody>
          <a:bodyPr wrap="none">
            <a:spAutoFit/>
          </a:bodyPr>
          <a:lstStyle/>
          <a:p>
            <a:r>
              <a:rPr lang="en-US" sz="1400"/>
              <a:t>A </a:t>
            </a:r>
            <a:r>
              <a:rPr lang="en-US" sz="1400" i="1" u="sng"/>
              <a:t>paramagnetic</a:t>
            </a:r>
            <a:r>
              <a:rPr lang="en-US" sz="1400"/>
              <a:t> sample is drawn</a:t>
            </a:r>
          </a:p>
          <a:p>
            <a:r>
              <a:rPr lang="en-US" sz="1400"/>
              <a:t>into the field and thus appears to </a:t>
            </a:r>
          </a:p>
          <a:p>
            <a:r>
              <a:rPr lang="en-US" sz="1400" u="sng"/>
              <a:t>gain mass</a:t>
            </a:r>
            <a:r>
              <a:rPr lang="en-US" sz="1400"/>
              <a:t>.</a:t>
            </a:r>
          </a:p>
        </p:txBody>
      </p:sp>
      <p:sp>
        <p:nvSpPr>
          <p:cNvPr id="109637" name="Text Box 69"/>
          <p:cNvSpPr txBox="1">
            <a:spLocks noChangeArrowheads="1"/>
          </p:cNvSpPr>
          <p:nvPr/>
        </p:nvSpPr>
        <p:spPr bwMode="auto">
          <a:xfrm>
            <a:off x="3352800" y="6096000"/>
            <a:ext cx="5187950" cy="304800"/>
          </a:xfrm>
          <a:prstGeom prst="rect">
            <a:avLst/>
          </a:prstGeom>
          <a:noFill/>
          <a:ln w="9525">
            <a:noFill/>
            <a:miter lim="800000"/>
            <a:headEnd/>
            <a:tailEnd/>
          </a:ln>
          <a:effectLst/>
        </p:spPr>
        <p:txBody>
          <a:bodyPr wrap="none">
            <a:spAutoFit/>
          </a:bodyPr>
          <a:lstStyle/>
          <a:p>
            <a:r>
              <a:rPr lang="en-US" sz="1400"/>
              <a:t>Paramagnetism is a much stronger effect than is diamagnetism.</a:t>
            </a:r>
          </a:p>
        </p:txBody>
      </p:sp>
      <p:grpSp>
        <p:nvGrpSpPr>
          <p:cNvPr id="109638" name="Group 70"/>
          <p:cNvGrpSpPr>
            <a:grpSpLocks/>
          </p:cNvGrpSpPr>
          <p:nvPr/>
        </p:nvGrpSpPr>
        <p:grpSpPr bwMode="auto">
          <a:xfrm>
            <a:off x="457200" y="4303713"/>
            <a:ext cx="1209675" cy="366712"/>
            <a:chOff x="288" y="2711"/>
            <a:chExt cx="762" cy="231"/>
          </a:xfrm>
        </p:grpSpPr>
        <p:sp>
          <p:nvSpPr>
            <p:cNvPr id="109639" name="Line 71"/>
            <p:cNvSpPr>
              <a:spLocks noChangeShapeType="1"/>
            </p:cNvSpPr>
            <p:nvPr/>
          </p:nvSpPr>
          <p:spPr bwMode="auto">
            <a:xfrm>
              <a:off x="288" y="2736"/>
              <a:ext cx="192" cy="96"/>
            </a:xfrm>
            <a:prstGeom prst="line">
              <a:avLst/>
            </a:prstGeom>
            <a:noFill/>
            <a:ln w="9525">
              <a:solidFill>
                <a:schemeClr val="tx1"/>
              </a:solidFill>
              <a:round/>
              <a:headEnd/>
              <a:tailEnd/>
            </a:ln>
            <a:effectLst/>
          </p:spPr>
          <p:txBody>
            <a:bodyPr/>
            <a:lstStyle/>
            <a:p>
              <a:endParaRPr lang="en-US"/>
            </a:p>
          </p:txBody>
        </p:sp>
        <p:sp>
          <p:nvSpPr>
            <p:cNvPr id="109640" name="Text Box 72"/>
            <p:cNvSpPr txBox="1">
              <a:spLocks noChangeArrowheads="1"/>
            </p:cNvSpPr>
            <p:nvPr/>
          </p:nvSpPr>
          <p:spPr bwMode="auto">
            <a:xfrm>
              <a:off x="470" y="2711"/>
              <a:ext cx="580" cy="231"/>
            </a:xfrm>
            <a:prstGeom prst="rect">
              <a:avLst/>
            </a:prstGeom>
            <a:noFill/>
            <a:ln w="9525">
              <a:noFill/>
              <a:miter lim="800000"/>
              <a:headEnd/>
              <a:tailEnd/>
            </a:ln>
            <a:effectLst/>
          </p:spPr>
          <p:txBody>
            <a:bodyPr wrap="none">
              <a:spAutoFit/>
            </a:bodyPr>
            <a:lstStyle/>
            <a:p>
              <a:r>
                <a:rPr lang="en-US"/>
                <a:t>sample</a:t>
              </a:r>
            </a:p>
          </p:txBody>
        </p:sp>
      </p:grpSp>
      <p:sp>
        <p:nvSpPr>
          <p:cNvPr id="109641" name="Line 73"/>
          <p:cNvSpPr>
            <a:spLocks noChangeShapeType="1"/>
          </p:cNvSpPr>
          <p:nvPr/>
        </p:nvSpPr>
        <p:spPr bwMode="auto">
          <a:xfrm flipV="1">
            <a:off x="3276600" y="3886200"/>
            <a:ext cx="0" cy="304800"/>
          </a:xfrm>
          <a:prstGeom prst="line">
            <a:avLst/>
          </a:prstGeom>
          <a:noFill/>
          <a:ln w="9525">
            <a:solidFill>
              <a:schemeClr val="tx1"/>
            </a:solidFill>
            <a:round/>
            <a:headEnd/>
            <a:tailEnd type="triangle" w="med" len="med"/>
          </a:ln>
          <a:effectLst/>
        </p:spPr>
        <p:txBody>
          <a:bodyPr/>
          <a:lstStyle/>
          <a:p>
            <a:endParaRPr lang="en-US"/>
          </a:p>
        </p:txBody>
      </p:sp>
      <p:sp>
        <p:nvSpPr>
          <p:cNvPr id="109642" name="Line 74"/>
          <p:cNvSpPr>
            <a:spLocks noChangeShapeType="1"/>
          </p:cNvSpPr>
          <p:nvPr/>
        </p:nvSpPr>
        <p:spPr bwMode="auto">
          <a:xfrm flipV="1">
            <a:off x="6400800" y="3962400"/>
            <a:ext cx="0" cy="304800"/>
          </a:xfrm>
          <a:prstGeom prst="line">
            <a:avLst/>
          </a:prstGeom>
          <a:noFill/>
          <a:ln w="9525">
            <a:solidFill>
              <a:schemeClr val="tx1"/>
            </a:solidFill>
            <a:round/>
            <a:headEnd type="triangle" w="med" len="med"/>
            <a:tailEnd/>
          </a:ln>
          <a:effectLst/>
        </p:spPr>
        <p:txBody>
          <a:bodyPr/>
          <a:lstStyle/>
          <a:p>
            <a:endParaRPr lang="en-US"/>
          </a:p>
        </p:txBody>
      </p:sp>
      <p:grpSp>
        <p:nvGrpSpPr>
          <p:cNvPr id="109643" name="Group 75"/>
          <p:cNvGrpSpPr>
            <a:grpSpLocks/>
          </p:cNvGrpSpPr>
          <p:nvPr/>
        </p:nvGrpSpPr>
        <p:grpSpPr bwMode="auto">
          <a:xfrm>
            <a:off x="3200400" y="2286000"/>
            <a:ext cx="2819400" cy="2209800"/>
            <a:chOff x="336" y="1344"/>
            <a:chExt cx="2112" cy="1488"/>
          </a:xfrm>
        </p:grpSpPr>
        <p:sp>
          <p:nvSpPr>
            <p:cNvPr id="109644" name="Rectangle 76"/>
            <p:cNvSpPr>
              <a:spLocks noChangeArrowheads="1"/>
            </p:cNvSpPr>
            <p:nvPr/>
          </p:nvSpPr>
          <p:spPr bwMode="auto">
            <a:xfrm>
              <a:off x="336" y="2400"/>
              <a:ext cx="2112" cy="192"/>
            </a:xfrm>
            <a:prstGeom prst="rect">
              <a:avLst/>
            </a:prstGeom>
            <a:gradFill rotWithShape="1">
              <a:gsLst>
                <a:gs pos="0">
                  <a:srgbClr val="FFCC66"/>
                </a:gs>
                <a:gs pos="100000">
                  <a:schemeClr val="bg1"/>
                </a:gs>
              </a:gsLst>
              <a:lin ang="5400000" scaled="1"/>
            </a:gradFill>
            <a:ln w="9525">
              <a:noFill/>
              <a:miter lim="800000"/>
              <a:headEnd/>
              <a:tailEnd/>
            </a:ln>
            <a:effectLst/>
          </p:spPr>
          <p:txBody>
            <a:bodyPr wrap="none" anchor="ctr"/>
            <a:lstStyle/>
            <a:p>
              <a:endParaRPr lang="en-US"/>
            </a:p>
          </p:txBody>
        </p:sp>
        <p:sp>
          <p:nvSpPr>
            <p:cNvPr id="109645" name="Freeform 77"/>
            <p:cNvSpPr>
              <a:spLocks/>
            </p:cNvSpPr>
            <p:nvPr/>
          </p:nvSpPr>
          <p:spPr bwMode="auto">
            <a:xfrm>
              <a:off x="672" y="1344"/>
              <a:ext cx="1344" cy="192"/>
            </a:xfrm>
            <a:custGeom>
              <a:avLst/>
              <a:gdLst/>
              <a:ahLst/>
              <a:cxnLst>
                <a:cxn ang="0">
                  <a:pos x="0" y="96"/>
                </a:cxn>
                <a:cxn ang="0">
                  <a:pos x="720" y="0"/>
                </a:cxn>
                <a:cxn ang="0">
                  <a:pos x="1344" y="96"/>
                </a:cxn>
                <a:cxn ang="0">
                  <a:pos x="1344" y="192"/>
                </a:cxn>
                <a:cxn ang="0">
                  <a:pos x="0" y="192"/>
                </a:cxn>
                <a:cxn ang="0">
                  <a:pos x="0" y="96"/>
                </a:cxn>
              </a:cxnLst>
              <a:rect l="0" t="0" r="r" b="b"/>
              <a:pathLst>
                <a:path w="1344" h="192">
                  <a:moveTo>
                    <a:pt x="0" y="96"/>
                  </a:moveTo>
                  <a:lnTo>
                    <a:pt x="720" y="0"/>
                  </a:lnTo>
                  <a:lnTo>
                    <a:pt x="1344" y="96"/>
                  </a:lnTo>
                  <a:lnTo>
                    <a:pt x="1344" y="192"/>
                  </a:lnTo>
                  <a:lnTo>
                    <a:pt x="0" y="192"/>
                  </a:lnTo>
                  <a:lnTo>
                    <a:pt x="0" y="96"/>
                  </a:lnTo>
                  <a:close/>
                </a:path>
              </a:pathLst>
            </a:custGeom>
            <a:solidFill>
              <a:srgbClr val="C0C0C0"/>
            </a:solidFill>
            <a:ln w="9525">
              <a:solidFill>
                <a:schemeClr val="bg2"/>
              </a:solidFill>
              <a:round/>
              <a:headEnd/>
              <a:tailEnd/>
            </a:ln>
            <a:effectLst/>
          </p:spPr>
          <p:txBody>
            <a:bodyPr/>
            <a:lstStyle/>
            <a:p>
              <a:endParaRPr lang="en-US"/>
            </a:p>
          </p:txBody>
        </p:sp>
        <p:sp>
          <p:nvSpPr>
            <p:cNvPr id="109646" name="AutoShape 78"/>
            <p:cNvSpPr>
              <a:spLocks noChangeArrowheads="1"/>
            </p:cNvSpPr>
            <p:nvPr/>
          </p:nvSpPr>
          <p:spPr bwMode="auto">
            <a:xfrm flipH="1" flipV="1">
              <a:off x="384" y="1440"/>
              <a:ext cx="288" cy="288"/>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C0C0C0"/>
            </a:solidFill>
            <a:ln w="9525">
              <a:noFill/>
              <a:miter lim="800000"/>
              <a:headEnd/>
              <a:tailEnd/>
            </a:ln>
            <a:effectLst/>
          </p:spPr>
          <p:txBody>
            <a:bodyPr wrap="none" anchor="ctr"/>
            <a:lstStyle/>
            <a:p>
              <a:endParaRPr lang="en-US"/>
            </a:p>
          </p:txBody>
        </p:sp>
        <p:sp>
          <p:nvSpPr>
            <p:cNvPr id="109647" name="AutoShape 79"/>
            <p:cNvSpPr>
              <a:spLocks noChangeArrowheads="1"/>
            </p:cNvSpPr>
            <p:nvPr/>
          </p:nvSpPr>
          <p:spPr bwMode="auto">
            <a:xfrm flipV="1">
              <a:off x="2016" y="1440"/>
              <a:ext cx="288" cy="288"/>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C0C0C0"/>
            </a:solidFill>
            <a:ln w="9525">
              <a:noFill/>
              <a:miter lim="800000"/>
              <a:headEnd/>
              <a:tailEnd/>
            </a:ln>
            <a:effectLst/>
          </p:spPr>
          <p:txBody>
            <a:bodyPr wrap="none" anchor="ctr"/>
            <a:lstStyle/>
            <a:p>
              <a:endParaRPr lang="en-US"/>
            </a:p>
          </p:txBody>
        </p:sp>
        <p:sp>
          <p:nvSpPr>
            <p:cNvPr id="109648" name="Line 80"/>
            <p:cNvSpPr>
              <a:spLocks noChangeShapeType="1"/>
            </p:cNvSpPr>
            <p:nvPr/>
          </p:nvSpPr>
          <p:spPr bwMode="auto">
            <a:xfrm>
              <a:off x="528" y="1632"/>
              <a:ext cx="0" cy="1008"/>
            </a:xfrm>
            <a:prstGeom prst="line">
              <a:avLst/>
            </a:prstGeom>
            <a:noFill/>
            <a:ln w="9525">
              <a:solidFill>
                <a:schemeClr val="tx1"/>
              </a:solidFill>
              <a:round/>
              <a:headEnd/>
              <a:tailEnd/>
            </a:ln>
            <a:effectLst/>
          </p:spPr>
          <p:txBody>
            <a:bodyPr/>
            <a:lstStyle/>
            <a:p>
              <a:endParaRPr lang="en-US"/>
            </a:p>
          </p:txBody>
        </p:sp>
        <p:sp>
          <p:nvSpPr>
            <p:cNvPr id="109649" name="Oval 81"/>
            <p:cNvSpPr>
              <a:spLocks noChangeArrowheads="1"/>
            </p:cNvSpPr>
            <p:nvPr/>
          </p:nvSpPr>
          <p:spPr bwMode="auto">
            <a:xfrm>
              <a:off x="480" y="2544"/>
              <a:ext cx="96" cy="288"/>
            </a:xfrm>
            <a:prstGeom prst="ellipse">
              <a:avLst/>
            </a:prstGeom>
            <a:gradFill rotWithShape="1">
              <a:gsLst>
                <a:gs pos="0">
                  <a:schemeClr val="hlink"/>
                </a:gs>
                <a:gs pos="50000">
                  <a:srgbClr val="A0E8C2"/>
                </a:gs>
                <a:gs pos="100000">
                  <a:schemeClr val="hlink"/>
                </a:gs>
              </a:gsLst>
              <a:lin ang="0" scaled="1"/>
            </a:gradFill>
            <a:ln w="9525">
              <a:solidFill>
                <a:srgbClr val="339966"/>
              </a:solidFill>
              <a:round/>
              <a:headEnd/>
              <a:tailEnd/>
            </a:ln>
            <a:effectLst/>
          </p:spPr>
          <p:txBody>
            <a:bodyPr wrap="none" anchor="ctr"/>
            <a:lstStyle/>
            <a:p>
              <a:endParaRPr lang="en-US"/>
            </a:p>
          </p:txBody>
        </p:sp>
        <p:sp>
          <p:nvSpPr>
            <p:cNvPr id="109650" name="AutoShape 82"/>
            <p:cNvSpPr>
              <a:spLocks noChangeArrowheads="1"/>
            </p:cNvSpPr>
            <p:nvPr/>
          </p:nvSpPr>
          <p:spPr bwMode="auto">
            <a:xfrm flipV="1">
              <a:off x="1296" y="1536"/>
              <a:ext cx="144" cy="768"/>
            </a:xfrm>
            <a:prstGeom prst="flowChartManualOperation">
              <a:avLst/>
            </a:prstGeom>
            <a:solidFill>
              <a:srgbClr val="C0C0C0"/>
            </a:solidFill>
            <a:ln w="9525">
              <a:solidFill>
                <a:schemeClr val="bg2"/>
              </a:solidFill>
              <a:miter lim="800000"/>
              <a:headEnd/>
              <a:tailEnd/>
            </a:ln>
            <a:effectLst/>
          </p:spPr>
          <p:txBody>
            <a:bodyPr wrap="none" anchor="ctr"/>
            <a:lstStyle/>
            <a:p>
              <a:endParaRPr lang="en-US"/>
            </a:p>
          </p:txBody>
        </p:sp>
        <p:sp>
          <p:nvSpPr>
            <p:cNvPr id="109651" name="AutoShape 83"/>
            <p:cNvSpPr>
              <a:spLocks noChangeArrowheads="1"/>
            </p:cNvSpPr>
            <p:nvPr/>
          </p:nvSpPr>
          <p:spPr bwMode="auto">
            <a:xfrm flipV="1">
              <a:off x="864" y="2304"/>
              <a:ext cx="1008"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C0C0C0"/>
            </a:solidFill>
            <a:ln w="9525">
              <a:solidFill>
                <a:schemeClr val="bg2"/>
              </a:solidFill>
              <a:miter lim="800000"/>
              <a:headEnd/>
              <a:tailEnd/>
            </a:ln>
            <a:effectLst/>
          </p:spPr>
          <p:txBody>
            <a:bodyPr wrap="none" anchor="ctr"/>
            <a:lstStyle/>
            <a:p>
              <a:endParaRPr lang="en-US"/>
            </a:p>
          </p:txBody>
        </p:sp>
        <p:sp>
          <p:nvSpPr>
            <p:cNvPr id="109652" name="Oval 84"/>
            <p:cNvSpPr>
              <a:spLocks noChangeArrowheads="1"/>
            </p:cNvSpPr>
            <p:nvPr/>
          </p:nvSpPr>
          <p:spPr bwMode="auto">
            <a:xfrm>
              <a:off x="1968" y="2064"/>
              <a:ext cx="432" cy="96"/>
            </a:xfrm>
            <a:prstGeom prst="ellipse">
              <a:avLst/>
            </a:prstGeom>
            <a:solidFill>
              <a:srgbClr val="FFFF99"/>
            </a:solidFill>
            <a:ln w="9525">
              <a:solidFill>
                <a:srgbClr val="FFCC00"/>
              </a:solidFill>
              <a:round/>
              <a:headEnd/>
              <a:tailEnd/>
            </a:ln>
            <a:effectLst/>
          </p:spPr>
          <p:txBody>
            <a:bodyPr wrap="none" anchor="ctr"/>
            <a:lstStyle/>
            <a:p>
              <a:endParaRPr lang="en-US"/>
            </a:p>
          </p:txBody>
        </p:sp>
        <p:sp>
          <p:nvSpPr>
            <p:cNvPr id="109653" name="Line 85"/>
            <p:cNvSpPr>
              <a:spLocks noChangeShapeType="1"/>
            </p:cNvSpPr>
            <p:nvPr/>
          </p:nvSpPr>
          <p:spPr bwMode="auto">
            <a:xfrm flipH="1">
              <a:off x="1968" y="1632"/>
              <a:ext cx="192" cy="480"/>
            </a:xfrm>
            <a:prstGeom prst="line">
              <a:avLst/>
            </a:prstGeom>
            <a:noFill/>
            <a:ln w="9525">
              <a:solidFill>
                <a:schemeClr val="tx1"/>
              </a:solidFill>
              <a:round/>
              <a:headEnd/>
              <a:tailEnd/>
            </a:ln>
            <a:effectLst/>
          </p:spPr>
          <p:txBody>
            <a:bodyPr/>
            <a:lstStyle/>
            <a:p>
              <a:endParaRPr lang="en-US"/>
            </a:p>
          </p:txBody>
        </p:sp>
        <p:sp>
          <p:nvSpPr>
            <p:cNvPr id="109654" name="Line 86"/>
            <p:cNvSpPr>
              <a:spLocks noChangeShapeType="1"/>
            </p:cNvSpPr>
            <p:nvPr/>
          </p:nvSpPr>
          <p:spPr bwMode="auto">
            <a:xfrm>
              <a:off x="2160" y="1632"/>
              <a:ext cx="240" cy="480"/>
            </a:xfrm>
            <a:prstGeom prst="line">
              <a:avLst/>
            </a:prstGeom>
            <a:noFill/>
            <a:ln w="9525">
              <a:solidFill>
                <a:schemeClr val="tx1"/>
              </a:solidFill>
              <a:round/>
              <a:headEnd/>
              <a:tailEnd/>
            </a:ln>
            <a:effectLst/>
          </p:spPr>
          <p:txBody>
            <a:bodyPr/>
            <a:lstStyle/>
            <a:p>
              <a:endParaRPr lang="en-US"/>
            </a:p>
          </p:txBody>
        </p:sp>
        <p:sp>
          <p:nvSpPr>
            <p:cNvPr id="109655" name="AutoShape 87"/>
            <p:cNvSpPr>
              <a:spLocks noChangeArrowheads="1"/>
            </p:cNvSpPr>
            <p:nvPr/>
          </p:nvSpPr>
          <p:spPr bwMode="auto">
            <a:xfrm>
              <a:off x="2112" y="1968"/>
              <a:ext cx="96" cy="144"/>
            </a:xfrm>
            <a:prstGeom prst="can">
              <a:avLst>
                <a:gd name="adj" fmla="val 37500"/>
              </a:avLst>
            </a:prstGeom>
            <a:gradFill rotWithShape="1">
              <a:gsLst>
                <a:gs pos="0">
                  <a:srgbClr val="FF9900"/>
                </a:gs>
                <a:gs pos="50000">
                  <a:srgbClr val="FFCC66"/>
                </a:gs>
                <a:gs pos="100000">
                  <a:srgbClr val="FF9900"/>
                </a:gs>
              </a:gsLst>
              <a:lin ang="0" scaled="1"/>
            </a:gradFill>
            <a:ln w="9525">
              <a:noFill/>
              <a:round/>
              <a:headEnd/>
              <a:tailEnd/>
            </a:ln>
            <a:effectLst/>
          </p:spPr>
          <p:txBody>
            <a:bodyPr wrap="none" anchor="ctr"/>
            <a:lstStyle/>
            <a:p>
              <a:endParaRPr lang="en-US"/>
            </a:p>
          </p:txBody>
        </p:sp>
        <p:sp>
          <p:nvSpPr>
            <p:cNvPr id="109656" name="AutoShape 88"/>
            <p:cNvSpPr>
              <a:spLocks noChangeAspect="1" noChangeArrowheads="1"/>
            </p:cNvSpPr>
            <p:nvPr/>
          </p:nvSpPr>
          <p:spPr bwMode="auto">
            <a:xfrm>
              <a:off x="2246" y="2016"/>
              <a:ext cx="58" cy="88"/>
            </a:xfrm>
            <a:prstGeom prst="can">
              <a:avLst>
                <a:gd name="adj" fmla="val 37931"/>
              </a:avLst>
            </a:prstGeom>
            <a:gradFill rotWithShape="1">
              <a:gsLst>
                <a:gs pos="0">
                  <a:srgbClr val="FF9900"/>
                </a:gs>
                <a:gs pos="50000">
                  <a:srgbClr val="FFCC66"/>
                </a:gs>
                <a:gs pos="100000">
                  <a:srgbClr val="FF9900"/>
                </a:gs>
              </a:gsLst>
              <a:lin ang="0" scaled="1"/>
            </a:gradFill>
            <a:ln w="9525">
              <a:noFill/>
              <a:round/>
              <a:headEnd/>
              <a:tailEnd/>
            </a:ln>
            <a:effectLst/>
          </p:spPr>
          <p:txBody>
            <a:bodyPr wrap="none" anchor="ctr"/>
            <a:lstStyle/>
            <a:p>
              <a:endParaRPr lang="en-US"/>
            </a:p>
          </p:txBody>
        </p:sp>
        <p:sp>
          <p:nvSpPr>
            <p:cNvPr id="109657" name="AutoShape 89"/>
            <p:cNvSpPr>
              <a:spLocks noChangeArrowheads="1"/>
            </p:cNvSpPr>
            <p:nvPr/>
          </p:nvSpPr>
          <p:spPr bwMode="auto">
            <a:xfrm flipV="1">
              <a:off x="1152" y="1920"/>
              <a:ext cx="432" cy="192"/>
            </a:xfrm>
            <a:custGeom>
              <a:avLst/>
              <a:gdLst>
                <a:gd name="G0" fmla="+- 6474 0 0"/>
                <a:gd name="G1" fmla="+- 10602081 0 0"/>
                <a:gd name="G2" fmla="+- 0 0 10602081"/>
                <a:gd name="T0" fmla="*/ 0 256 1"/>
                <a:gd name="T1" fmla="*/ 180 256 1"/>
                <a:gd name="G3" fmla="+- 10602081 T0 T1"/>
                <a:gd name="T2" fmla="*/ 0 256 1"/>
                <a:gd name="T3" fmla="*/ 90 256 1"/>
                <a:gd name="G4" fmla="+- 10602081 T2 T3"/>
                <a:gd name="G5" fmla="*/ G4 2 1"/>
                <a:gd name="T4" fmla="*/ 90 256 1"/>
                <a:gd name="T5" fmla="*/ 0 256 1"/>
                <a:gd name="G6" fmla="+- 10602081 T4 T5"/>
                <a:gd name="G7" fmla="*/ G6 2 1"/>
                <a:gd name="G8" fmla="abs 10602081"/>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474"/>
                <a:gd name="G18" fmla="*/ 6474 1 2"/>
                <a:gd name="G19" fmla="+- G18 5400 0"/>
                <a:gd name="G20" fmla="cos G19 10602081"/>
                <a:gd name="G21" fmla="sin G19 10602081"/>
                <a:gd name="G22" fmla="+- G20 10800 0"/>
                <a:gd name="G23" fmla="+- G21 10800 0"/>
                <a:gd name="G24" fmla="+- 10800 0 G20"/>
                <a:gd name="G25" fmla="+- 6474 10800 0"/>
                <a:gd name="G26" fmla="?: G9 G17 G25"/>
                <a:gd name="G27" fmla="?: G9 0 21600"/>
                <a:gd name="G28" fmla="cos 10800 10602081"/>
                <a:gd name="G29" fmla="sin 10800 10602081"/>
                <a:gd name="G30" fmla="sin 6474 10602081"/>
                <a:gd name="G31" fmla="+- G28 10800 0"/>
                <a:gd name="G32" fmla="+- G29 10800 0"/>
                <a:gd name="G33" fmla="+- G30 10800 0"/>
                <a:gd name="G34" fmla="?: G4 0 G31"/>
                <a:gd name="G35" fmla="?: 10602081 G34 0"/>
                <a:gd name="G36" fmla="?: G6 G35 G31"/>
                <a:gd name="G37" fmla="+- 21600 0 G36"/>
                <a:gd name="G38" fmla="?: G4 0 G33"/>
                <a:gd name="G39" fmla="?: 10602081 G38 G32"/>
                <a:gd name="G40" fmla="?: G6 G39 0"/>
                <a:gd name="G41" fmla="?: G4 G32 21600"/>
                <a:gd name="G42" fmla="?: G6 G41 G33"/>
                <a:gd name="T12" fmla="*/ 10800 w 21600"/>
                <a:gd name="T13" fmla="*/ 0 h 21600"/>
                <a:gd name="T14" fmla="*/ 2596 w 21600"/>
                <a:gd name="T15" fmla="*/ 13501 h 21600"/>
                <a:gd name="T16" fmla="*/ 10800 w 21600"/>
                <a:gd name="T17" fmla="*/ 4326 h 21600"/>
                <a:gd name="T18" fmla="*/ 19004 w 21600"/>
                <a:gd name="T19" fmla="*/ 1350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650" y="12824"/>
                  </a:moveTo>
                  <a:cubicBezTo>
                    <a:pt x="4435" y="12171"/>
                    <a:pt x="4326" y="11487"/>
                    <a:pt x="4326" y="10800"/>
                  </a:cubicBezTo>
                  <a:cubicBezTo>
                    <a:pt x="4326" y="7224"/>
                    <a:pt x="7224" y="4326"/>
                    <a:pt x="10800" y="4326"/>
                  </a:cubicBezTo>
                  <a:cubicBezTo>
                    <a:pt x="14375" y="4326"/>
                    <a:pt x="17274" y="7224"/>
                    <a:pt x="17274" y="10800"/>
                  </a:cubicBezTo>
                  <a:cubicBezTo>
                    <a:pt x="17274" y="11487"/>
                    <a:pt x="17164" y="12171"/>
                    <a:pt x="16949" y="12824"/>
                  </a:cubicBezTo>
                  <a:lnTo>
                    <a:pt x="21058" y="14177"/>
                  </a:lnTo>
                  <a:cubicBezTo>
                    <a:pt x="21417" y="13087"/>
                    <a:pt x="21600" y="11947"/>
                    <a:pt x="21600" y="10800"/>
                  </a:cubicBezTo>
                  <a:cubicBezTo>
                    <a:pt x="21600" y="4835"/>
                    <a:pt x="16764" y="0"/>
                    <a:pt x="10800" y="0"/>
                  </a:cubicBezTo>
                  <a:cubicBezTo>
                    <a:pt x="4835" y="0"/>
                    <a:pt x="0" y="4835"/>
                    <a:pt x="0" y="10800"/>
                  </a:cubicBezTo>
                  <a:cubicBezTo>
                    <a:pt x="-1" y="11947"/>
                    <a:pt x="182" y="13087"/>
                    <a:pt x="541" y="14177"/>
                  </a:cubicBezTo>
                  <a:close/>
                </a:path>
              </a:pathLst>
            </a:custGeom>
            <a:solidFill>
              <a:srgbClr val="EAEAEA"/>
            </a:solidFill>
            <a:ln w="9525">
              <a:solidFill>
                <a:srgbClr val="C0C0C0"/>
              </a:solidFill>
              <a:miter lim="800000"/>
              <a:headEnd/>
              <a:tailEnd/>
            </a:ln>
            <a:effectLst/>
          </p:spPr>
          <p:txBody>
            <a:bodyPr wrap="none" anchor="ctr"/>
            <a:lstStyle/>
            <a:p>
              <a:endParaRPr lang="en-US"/>
            </a:p>
          </p:txBody>
        </p:sp>
        <p:sp>
          <p:nvSpPr>
            <p:cNvPr id="109658" name="Freeform 90"/>
            <p:cNvSpPr>
              <a:spLocks/>
            </p:cNvSpPr>
            <p:nvPr/>
          </p:nvSpPr>
          <p:spPr bwMode="auto">
            <a:xfrm>
              <a:off x="1374" y="1484"/>
              <a:ext cx="2" cy="607"/>
            </a:xfrm>
            <a:custGeom>
              <a:avLst/>
              <a:gdLst/>
              <a:ahLst/>
              <a:cxnLst>
                <a:cxn ang="0">
                  <a:pos x="0" y="0"/>
                </a:cxn>
                <a:cxn ang="0">
                  <a:pos x="2" y="607"/>
                </a:cxn>
              </a:cxnLst>
              <a:rect l="0" t="0" r="r" b="b"/>
              <a:pathLst>
                <a:path w="2" h="607">
                  <a:moveTo>
                    <a:pt x="0" y="0"/>
                  </a:moveTo>
                  <a:lnTo>
                    <a:pt x="2" y="607"/>
                  </a:lnTo>
                </a:path>
              </a:pathLst>
            </a:custGeom>
            <a:noFill/>
            <a:ln w="9525">
              <a:solidFill>
                <a:schemeClr val="tx1"/>
              </a:solidFill>
              <a:round/>
              <a:headEnd type="none" w="med" len="med"/>
              <a:tailEnd type="stealth" w="med" len="med"/>
            </a:ln>
            <a:effectLst/>
          </p:spPr>
          <p:txBody>
            <a:bodyPr/>
            <a:lstStyle/>
            <a:p>
              <a:endParaRPr lang="en-US"/>
            </a:p>
          </p:txBody>
        </p:sp>
      </p:grpSp>
      <p:sp>
        <p:nvSpPr>
          <p:cNvPr id="109659" name="Rectangle 91"/>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339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9638"/>
                                        </p:tgtEl>
                                        <p:attrNameLst>
                                          <p:attrName>style.visibility</p:attrName>
                                        </p:attrNameLst>
                                      </p:cBhvr>
                                      <p:to>
                                        <p:strVal val="visible"/>
                                      </p:to>
                                    </p:set>
                                    <p:animEffect transition="in" filter="fade">
                                      <p:cBhvr>
                                        <p:cTn id="9" dur="2000"/>
                                        <p:tgtEl>
                                          <p:spTgt spid="109638"/>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9634"/>
                                        </p:tgtEl>
                                        <p:attrNameLst>
                                          <p:attrName>style.visibility</p:attrName>
                                        </p:attrNameLst>
                                      </p:cBhvr>
                                      <p:to>
                                        <p:strVal val="visible"/>
                                      </p:to>
                                    </p:set>
                                    <p:animEffect transition="in" filter="fade">
                                      <p:cBhvr>
                                        <p:cTn id="14" dur="1000"/>
                                        <p:tgtEl>
                                          <p:spTgt spid="109634"/>
                                        </p:tgtEl>
                                      </p:cBhvr>
                                    </p:animEffect>
                                    <p:anim calcmode="lin" valueType="num">
                                      <p:cBhvr>
                                        <p:cTn id="15" dur="1000" fill="hold"/>
                                        <p:tgtEl>
                                          <p:spTgt spid="109634"/>
                                        </p:tgtEl>
                                        <p:attrNameLst>
                                          <p:attrName>ppt_x</p:attrName>
                                        </p:attrNameLst>
                                      </p:cBhvr>
                                      <p:tavLst>
                                        <p:tav tm="0">
                                          <p:val>
                                            <p:strVal val="#ppt_x"/>
                                          </p:val>
                                        </p:tav>
                                        <p:tav tm="100000">
                                          <p:val>
                                            <p:strVal val="#ppt_x"/>
                                          </p:val>
                                        </p:tav>
                                      </p:tavLst>
                                    </p:anim>
                                    <p:anim calcmode="lin" valueType="num">
                                      <p:cBhvr>
                                        <p:cTn id="16" dur="1000" fill="hold"/>
                                        <p:tgtEl>
                                          <p:spTgt spid="1096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96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2000"/>
                                        <p:tgtEl>
                                          <p:spTgt spid="109643"/>
                                        </p:tgtEl>
                                      </p:cBhvr>
                                    </p:animEffect>
                                    <p:set>
                                      <p:cBhvr>
                                        <p:cTn id="25" dur="1" fill="hold">
                                          <p:stCondLst>
                                            <p:cond delay="1999"/>
                                          </p:stCondLst>
                                        </p:cTn>
                                        <p:tgtEl>
                                          <p:spTgt spid="10964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09587"/>
                                        </p:tgtEl>
                                        <p:attrNameLst>
                                          <p:attrName>style.visibility</p:attrName>
                                        </p:attrNameLst>
                                      </p:cBhvr>
                                      <p:to>
                                        <p:strVal val="visible"/>
                                      </p:to>
                                    </p:set>
                                    <p:animEffect transition="in" filter="fade">
                                      <p:cBhvr>
                                        <p:cTn id="28" dur="2000"/>
                                        <p:tgtEl>
                                          <p:spTgt spid="109587"/>
                                        </p:tgtEl>
                                      </p:cBhvr>
                                    </p:animEffect>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109641"/>
                                        </p:tgtEl>
                                        <p:attrNameLst>
                                          <p:attrName>style.visibility</p:attrName>
                                        </p:attrNameLst>
                                      </p:cBhvr>
                                      <p:to>
                                        <p:strVal val="visible"/>
                                      </p:to>
                                    </p:set>
                                    <p:animEffect transition="in" filter="wipe(down)">
                                      <p:cBhvr>
                                        <p:cTn id="32" dur="500"/>
                                        <p:tgtEl>
                                          <p:spTgt spid="109641"/>
                                        </p:tgtEl>
                                      </p:cBhvr>
                                    </p:animEffect>
                                  </p:childTnLst>
                                </p:cTn>
                              </p:par>
                            </p:childTnLst>
                          </p:cTn>
                        </p:par>
                        <p:par>
                          <p:cTn id="33" fill="hold">
                            <p:stCondLst>
                              <p:cond delay="2500"/>
                            </p:stCondLst>
                            <p:childTnLst>
                              <p:par>
                                <p:cTn id="34" presetID="47" presetClass="entr" presetSubtype="0" fill="hold" grpId="0" nodeType="afterEffect">
                                  <p:stCondLst>
                                    <p:cond delay="0"/>
                                  </p:stCondLst>
                                  <p:childTnLst>
                                    <p:set>
                                      <p:cBhvr>
                                        <p:cTn id="35" dur="1" fill="hold">
                                          <p:stCondLst>
                                            <p:cond delay="0"/>
                                          </p:stCondLst>
                                        </p:cTn>
                                        <p:tgtEl>
                                          <p:spTgt spid="109635"/>
                                        </p:tgtEl>
                                        <p:attrNameLst>
                                          <p:attrName>style.visibility</p:attrName>
                                        </p:attrNameLst>
                                      </p:cBhvr>
                                      <p:to>
                                        <p:strVal val="visible"/>
                                      </p:to>
                                    </p:set>
                                    <p:animEffect transition="in" filter="fade">
                                      <p:cBhvr>
                                        <p:cTn id="36" dur="1000"/>
                                        <p:tgtEl>
                                          <p:spTgt spid="109635"/>
                                        </p:tgtEl>
                                      </p:cBhvr>
                                    </p:animEffect>
                                    <p:anim calcmode="lin" valueType="num">
                                      <p:cBhvr>
                                        <p:cTn id="37" dur="1000" fill="hold"/>
                                        <p:tgtEl>
                                          <p:spTgt spid="109635"/>
                                        </p:tgtEl>
                                        <p:attrNameLst>
                                          <p:attrName>ppt_x</p:attrName>
                                        </p:attrNameLst>
                                      </p:cBhvr>
                                      <p:tavLst>
                                        <p:tav tm="0">
                                          <p:val>
                                            <p:strVal val="#ppt_x"/>
                                          </p:val>
                                        </p:tav>
                                        <p:tav tm="100000">
                                          <p:val>
                                            <p:strVal val="#ppt_x"/>
                                          </p:val>
                                        </p:tav>
                                      </p:tavLst>
                                    </p:anim>
                                    <p:anim calcmode="lin" valueType="num">
                                      <p:cBhvr>
                                        <p:cTn id="38" dur="1000" fill="hold"/>
                                        <p:tgtEl>
                                          <p:spTgt spid="10963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9610"/>
                                        </p:tgtEl>
                                        <p:attrNameLst>
                                          <p:attrName>style.visibility</p:attrName>
                                        </p:attrNameLst>
                                      </p:cBhvr>
                                      <p:to>
                                        <p:strVal val="visible"/>
                                      </p:to>
                                    </p:set>
                                    <p:animEffect transition="in" filter="fade">
                                      <p:cBhvr>
                                        <p:cTn id="43" dur="2000"/>
                                        <p:tgtEl>
                                          <p:spTgt spid="109610"/>
                                        </p:tgtEl>
                                      </p:cBhvr>
                                    </p:animEffect>
                                  </p:childTnLst>
                                </p:cTn>
                              </p:par>
                            </p:childTnLst>
                          </p:cTn>
                        </p:par>
                        <p:par>
                          <p:cTn id="44" fill="hold">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109642"/>
                                        </p:tgtEl>
                                        <p:attrNameLst>
                                          <p:attrName>style.visibility</p:attrName>
                                        </p:attrNameLst>
                                      </p:cBhvr>
                                      <p:to>
                                        <p:strVal val="visible"/>
                                      </p:to>
                                    </p:set>
                                    <p:animEffect transition="in" filter="wipe(up)">
                                      <p:cBhvr>
                                        <p:cTn id="47" dur="500"/>
                                        <p:tgtEl>
                                          <p:spTgt spid="109642"/>
                                        </p:tgtEl>
                                      </p:cBhvr>
                                    </p:animEffect>
                                  </p:childTnLst>
                                </p:cTn>
                              </p:par>
                            </p:childTnLst>
                          </p:cTn>
                        </p:par>
                        <p:par>
                          <p:cTn id="48" fill="hold">
                            <p:stCondLst>
                              <p:cond delay="2500"/>
                            </p:stCondLst>
                            <p:childTnLst>
                              <p:par>
                                <p:cTn id="49" presetID="47" presetClass="entr" presetSubtype="0" fill="hold" grpId="0" nodeType="afterEffect">
                                  <p:stCondLst>
                                    <p:cond delay="0"/>
                                  </p:stCondLst>
                                  <p:childTnLst>
                                    <p:set>
                                      <p:cBhvr>
                                        <p:cTn id="50" dur="1" fill="hold">
                                          <p:stCondLst>
                                            <p:cond delay="0"/>
                                          </p:stCondLst>
                                        </p:cTn>
                                        <p:tgtEl>
                                          <p:spTgt spid="109636"/>
                                        </p:tgtEl>
                                        <p:attrNameLst>
                                          <p:attrName>style.visibility</p:attrName>
                                        </p:attrNameLst>
                                      </p:cBhvr>
                                      <p:to>
                                        <p:strVal val="visible"/>
                                      </p:to>
                                    </p:set>
                                    <p:animEffect transition="in" filter="fade">
                                      <p:cBhvr>
                                        <p:cTn id="51" dur="1000"/>
                                        <p:tgtEl>
                                          <p:spTgt spid="109636"/>
                                        </p:tgtEl>
                                      </p:cBhvr>
                                    </p:animEffect>
                                    <p:anim calcmode="lin" valueType="num">
                                      <p:cBhvr>
                                        <p:cTn id="52" dur="1000" fill="hold"/>
                                        <p:tgtEl>
                                          <p:spTgt spid="109636"/>
                                        </p:tgtEl>
                                        <p:attrNameLst>
                                          <p:attrName>ppt_x</p:attrName>
                                        </p:attrNameLst>
                                      </p:cBhvr>
                                      <p:tavLst>
                                        <p:tav tm="0">
                                          <p:val>
                                            <p:strVal val="#ppt_x"/>
                                          </p:val>
                                        </p:tav>
                                        <p:tav tm="100000">
                                          <p:val>
                                            <p:strVal val="#ppt_x"/>
                                          </p:val>
                                        </p:tav>
                                      </p:tavLst>
                                    </p:anim>
                                    <p:anim calcmode="lin" valueType="num">
                                      <p:cBhvr>
                                        <p:cTn id="53" dur="1000" fill="hold"/>
                                        <p:tgtEl>
                                          <p:spTgt spid="10963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6" presetClass="entr" presetSubtype="0" fill="hold" grpId="0" nodeType="clickEffect">
                                  <p:stCondLst>
                                    <p:cond delay="0"/>
                                  </p:stCondLst>
                                  <p:iterate type="lt">
                                    <p:tmPct val="10000"/>
                                  </p:iterate>
                                  <p:childTnLst>
                                    <p:set>
                                      <p:cBhvr>
                                        <p:cTn id="57" dur="1" fill="hold">
                                          <p:stCondLst>
                                            <p:cond delay="0"/>
                                          </p:stCondLst>
                                        </p:cTn>
                                        <p:tgtEl>
                                          <p:spTgt spid="109637"/>
                                        </p:tgtEl>
                                        <p:attrNameLst>
                                          <p:attrName>style.visibility</p:attrName>
                                        </p:attrNameLst>
                                      </p:cBhvr>
                                      <p:to>
                                        <p:strVal val="visible"/>
                                      </p:to>
                                    </p:set>
                                    <p:anim by="(-#ppt_w*2)" calcmode="lin" valueType="num">
                                      <p:cBhvr rctx="PPT">
                                        <p:cTn id="58" dur="500" autoRev="1" fill="hold">
                                          <p:stCondLst>
                                            <p:cond delay="0"/>
                                          </p:stCondLst>
                                        </p:cTn>
                                        <p:tgtEl>
                                          <p:spTgt spid="109637"/>
                                        </p:tgtEl>
                                        <p:attrNameLst>
                                          <p:attrName>ppt_w</p:attrName>
                                        </p:attrNameLst>
                                      </p:cBhvr>
                                    </p:anim>
                                    <p:anim by="(#ppt_w*0.50)" calcmode="lin" valueType="num">
                                      <p:cBhvr>
                                        <p:cTn id="59" dur="500" decel="50000" autoRev="1" fill="hold">
                                          <p:stCondLst>
                                            <p:cond delay="0"/>
                                          </p:stCondLst>
                                        </p:cTn>
                                        <p:tgtEl>
                                          <p:spTgt spid="109637"/>
                                        </p:tgtEl>
                                        <p:attrNameLst>
                                          <p:attrName>ppt_x</p:attrName>
                                        </p:attrNameLst>
                                      </p:cBhvr>
                                    </p:anim>
                                    <p:anim from="(-#ppt_h/2)" to="(#ppt_y)" calcmode="lin" valueType="num">
                                      <p:cBhvr>
                                        <p:cTn id="60" dur="1000" fill="hold">
                                          <p:stCondLst>
                                            <p:cond delay="0"/>
                                          </p:stCondLst>
                                        </p:cTn>
                                        <p:tgtEl>
                                          <p:spTgt spid="109637"/>
                                        </p:tgtEl>
                                        <p:attrNameLst>
                                          <p:attrName>ppt_y</p:attrName>
                                        </p:attrNameLst>
                                      </p:cBhvr>
                                    </p:anim>
                                    <p:animRot by="21600000">
                                      <p:cBhvr>
                                        <p:cTn id="61" dur="1000" fill="hold">
                                          <p:stCondLst>
                                            <p:cond delay="0"/>
                                          </p:stCondLst>
                                        </p:cTn>
                                        <p:tgtEl>
                                          <p:spTgt spid="1096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34" grpId="0"/>
      <p:bldP spid="109635" grpId="0"/>
      <p:bldP spid="109636" grpId="0"/>
      <p:bldP spid="109637" grpId="0"/>
      <p:bldP spid="109641" grpId="0" animBg="1"/>
      <p:bldP spid="10964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fig9_31"/>
          <p:cNvPicPr>
            <a:picLocks noChangeAspect="1" noChangeArrowheads="1"/>
          </p:cNvPicPr>
          <p:nvPr/>
        </p:nvPicPr>
        <p:blipFill>
          <a:blip r:embed="rId3" cstate="print"/>
          <a:srcRect/>
          <a:stretch>
            <a:fillRect/>
          </a:stretch>
        </p:blipFill>
        <p:spPr bwMode="auto">
          <a:xfrm>
            <a:off x="1752600" y="457200"/>
            <a:ext cx="4991100" cy="2238375"/>
          </a:xfrm>
          <a:prstGeom prst="rect">
            <a:avLst/>
          </a:prstGeom>
          <a:noFill/>
        </p:spPr>
      </p:pic>
      <p:pic>
        <p:nvPicPr>
          <p:cNvPr id="110595" name="Picture 3" descr="fig912"/>
          <p:cNvPicPr>
            <a:picLocks noChangeAspect="1" noChangeArrowheads="1"/>
          </p:cNvPicPr>
          <p:nvPr/>
        </p:nvPicPr>
        <p:blipFill>
          <a:blip r:embed="rId4" cstate="print"/>
          <a:srcRect/>
          <a:stretch>
            <a:fillRect/>
          </a:stretch>
        </p:blipFill>
        <p:spPr bwMode="auto">
          <a:xfrm>
            <a:off x="1371600" y="2895600"/>
            <a:ext cx="5838825" cy="1676400"/>
          </a:xfrm>
          <a:prstGeom prst="rect">
            <a:avLst/>
          </a:prstGeom>
          <a:noFill/>
        </p:spPr>
      </p:pic>
      <p:pic>
        <p:nvPicPr>
          <p:cNvPr id="110596" name="Picture 4" descr="fig913"/>
          <p:cNvPicPr>
            <a:picLocks noChangeAspect="1" noChangeArrowheads="1"/>
          </p:cNvPicPr>
          <p:nvPr/>
        </p:nvPicPr>
        <p:blipFill>
          <a:blip r:embed="rId5" cstate="print"/>
          <a:srcRect/>
          <a:stretch>
            <a:fillRect/>
          </a:stretch>
        </p:blipFill>
        <p:spPr bwMode="auto">
          <a:xfrm>
            <a:off x="1447800" y="4781550"/>
            <a:ext cx="6019800" cy="169545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67683"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fig914"/>
          <p:cNvPicPr>
            <a:picLocks noChangeAspect="1" noChangeArrowheads="1"/>
          </p:cNvPicPr>
          <p:nvPr/>
        </p:nvPicPr>
        <p:blipFill>
          <a:blip r:embed="rId3" cstate="print"/>
          <a:srcRect/>
          <a:stretch>
            <a:fillRect/>
          </a:stretch>
        </p:blipFill>
        <p:spPr bwMode="auto">
          <a:xfrm>
            <a:off x="5105400" y="609600"/>
            <a:ext cx="3200400" cy="866775"/>
          </a:xfrm>
          <a:prstGeom prst="rect">
            <a:avLst/>
          </a:prstGeom>
          <a:noFill/>
        </p:spPr>
      </p:pic>
      <p:pic>
        <p:nvPicPr>
          <p:cNvPr id="111619" name="Picture 3" descr="fig922"/>
          <p:cNvPicPr>
            <a:picLocks noChangeAspect="1" noChangeArrowheads="1"/>
          </p:cNvPicPr>
          <p:nvPr/>
        </p:nvPicPr>
        <p:blipFill>
          <a:blip r:embed="rId4" cstate="print"/>
          <a:srcRect/>
          <a:stretch>
            <a:fillRect/>
          </a:stretch>
        </p:blipFill>
        <p:spPr bwMode="auto">
          <a:xfrm>
            <a:off x="304800" y="1447800"/>
            <a:ext cx="4191000" cy="2714625"/>
          </a:xfrm>
          <a:prstGeom prst="rect">
            <a:avLst/>
          </a:prstGeom>
          <a:noFill/>
        </p:spPr>
      </p:pic>
      <p:pic>
        <p:nvPicPr>
          <p:cNvPr id="111620" name="Picture 4" descr="fig923"/>
          <p:cNvPicPr>
            <a:picLocks noChangeAspect="1" noChangeArrowheads="1"/>
          </p:cNvPicPr>
          <p:nvPr/>
        </p:nvPicPr>
        <p:blipFill>
          <a:blip r:embed="rId5" cstate="print"/>
          <a:srcRect/>
          <a:stretch>
            <a:fillRect/>
          </a:stretch>
        </p:blipFill>
        <p:spPr bwMode="auto">
          <a:xfrm>
            <a:off x="4648200" y="3657600"/>
            <a:ext cx="4191000" cy="2714625"/>
          </a:xfrm>
          <a:prstGeom prst="rect">
            <a:avLst/>
          </a:prstGeom>
          <a:noFill/>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Text Box 3"/>
          <p:cNvSpPr txBox="1">
            <a:spLocks noChangeArrowheads="1"/>
          </p:cNvSpPr>
          <p:nvPr/>
        </p:nvSpPr>
        <p:spPr bwMode="auto">
          <a:xfrm>
            <a:off x="1800225" y="2452688"/>
            <a:ext cx="5530850" cy="366712"/>
          </a:xfrm>
          <a:prstGeom prst="rect">
            <a:avLst/>
          </a:prstGeom>
          <a:noFill/>
          <a:ln w="9525">
            <a:noFill/>
            <a:miter lim="800000"/>
            <a:headEnd/>
            <a:tailEnd/>
          </a:ln>
          <a:effectLst/>
        </p:spPr>
        <p:txBody>
          <a:bodyPr wrap="none">
            <a:spAutoFit/>
          </a:bodyPr>
          <a:lstStyle/>
          <a:p>
            <a:r>
              <a:rPr lang="en-US" i="1"/>
              <a:t>lone Pair     single bond     double bond     triple bond</a:t>
            </a:r>
          </a:p>
        </p:txBody>
      </p:sp>
      <p:sp>
        <p:nvSpPr>
          <p:cNvPr id="112644" name="Line 4"/>
          <p:cNvSpPr>
            <a:spLocks noChangeShapeType="1"/>
          </p:cNvSpPr>
          <p:nvPr/>
        </p:nvSpPr>
        <p:spPr bwMode="auto">
          <a:xfrm>
            <a:off x="3476625" y="2209800"/>
            <a:ext cx="457200" cy="0"/>
          </a:xfrm>
          <a:prstGeom prst="line">
            <a:avLst/>
          </a:prstGeom>
          <a:noFill/>
          <a:ln w="25400">
            <a:solidFill>
              <a:schemeClr val="tx1"/>
            </a:solidFill>
            <a:round/>
            <a:headEnd/>
            <a:tailEnd/>
          </a:ln>
          <a:effectLst/>
        </p:spPr>
        <p:txBody>
          <a:bodyPr/>
          <a:lstStyle/>
          <a:p>
            <a:endParaRPr lang="en-US"/>
          </a:p>
        </p:txBody>
      </p:sp>
      <p:sp>
        <p:nvSpPr>
          <p:cNvPr id="112645" name="Line 5"/>
          <p:cNvSpPr>
            <a:spLocks noChangeShapeType="1"/>
          </p:cNvSpPr>
          <p:nvPr/>
        </p:nvSpPr>
        <p:spPr bwMode="auto">
          <a:xfrm>
            <a:off x="5038725" y="2286000"/>
            <a:ext cx="457200" cy="0"/>
          </a:xfrm>
          <a:prstGeom prst="line">
            <a:avLst/>
          </a:prstGeom>
          <a:noFill/>
          <a:ln w="25400">
            <a:solidFill>
              <a:schemeClr val="tx1"/>
            </a:solidFill>
            <a:round/>
            <a:headEnd/>
            <a:tailEnd/>
          </a:ln>
          <a:effectLst/>
        </p:spPr>
        <p:txBody>
          <a:bodyPr/>
          <a:lstStyle/>
          <a:p>
            <a:endParaRPr lang="en-US"/>
          </a:p>
        </p:txBody>
      </p:sp>
      <p:sp>
        <p:nvSpPr>
          <p:cNvPr id="112646" name="Line 6"/>
          <p:cNvSpPr>
            <a:spLocks noChangeShapeType="1"/>
          </p:cNvSpPr>
          <p:nvPr/>
        </p:nvSpPr>
        <p:spPr bwMode="auto">
          <a:xfrm>
            <a:off x="5038725" y="1981200"/>
            <a:ext cx="457200" cy="0"/>
          </a:xfrm>
          <a:prstGeom prst="line">
            <a:avLst/>
          </a:prstGeom>
          <a:noFill/>
          <a:ln w="25400">
            <a:solidFill>
              <a:schemeClr val="tx1"/>
            </a:solidFill>
            <a:round/>
            <a:headEnd/>
            <a:tailEnd/>
          </a:ln>
          <a:effectLst/>
        </p:spPr>
        <p:txBody>
          <a:bodyPr/>
          <a:lstStyle/>
          <a:p>
            <a:endParaRPr lang="en-US"/>
          </a:p>
        </p:txBody>
      </p:sp>
      <p:sp>
        <p:nvSpPr>
          <p:cNvPr id="112647" name="Line 7"/>
          <p:cNvSpPr>
            <a:spLocks noChangeShapeType="1"/>
          </p:cNvSpPr>
          <p:nvPr/>
        </p:nvSpPr>
        <p:spPr bwMode="auto">
          <a:xfrm>
            <a:off x="6562725" y="2286000"/>
            <a:ext cx="457200" cy="0"/>
          </a:xfrm>
          <a:prstGeom prst="line">
            <a:avLst/>
          </a:prstGeom>
          <a:noFill/>
          <a:ln w="25400">
            <a:solidFill>
              <a:schemeClr val="tx1"/>
            </a:solidFill>
            <a:round/>
            <a:headEnd/>
            <a:tailEnd/>
          </a:ln>
          <a:effectLst/>
        </p:spPr>
        <p:txBody>
          <a:bodyPr/>
          <a:lstStyle/>
          <a:p>
            <a:endParaRPr lang="en-US"/>
          </a:p>
        </p:txBody>
      </p:sp>
      <p:sp>
        <p:nvSpPr>
          <p:cNvPr id="112648" name="Line 8"/>
          <p:cNvSpPr>
            <a:spLocks noChangeShapeType="1"/>
          </p:cNvSpPr>
          <p:nvPr/>
        </p:nvSpPr>
        <p:spPr bwMode="auto">
          <a:xfrm>
            <a:off x="6562725" y="1981200"/>
            <a:ext cx="457200" cy="0"/>
          </a:xfrm>
          <a:prstGeom prst="line">
            <a:avLst/>
          </a:prstGeom>
          <a:noFill/>
          <a:ln w="25400">
            <a:solidFill>
              <a:schemeClr val="tx1"/>
            </a:solidFill>
            <a:round/>
            <a:headEnd/>
            <a:tailEnd/>
          </a:ln>
          <a:effectLst/>
        </p:spPr>
        <p:txBody>
          <a:bodyPr/>
          <a:lstStyle/>
          <a:p>
            <a:endParaRPr lang="en-US"/>
          </a:p>
        </p:txBody>
      </p:sp>
      <p:sp>
        <p:nvSpPr>
          <p:cNvPr id="112649" name="Line 9"/>
          <p:cNvSpPr>
            <a:spLocks noChangeShapeType="1"/>
          </p:cNvSpPr>
          <p:nvPr/>
        </p:nvSpPr>
        <p:spPr bwMode="auto">
          <a:xfrm>
            <a:off x="6562725" y="1676400"/>
            <a:ext cx="457200" cy="0"/>
          </a:xfrm>
          <a:prstGeom prst="line">
            <a:avLst/>
          </a:prstGeom>
          <a:noFill/>
          <a:ln w="25400">
            <a:solidFill>
              <a:schemeClr val="tx1"/>
            </a:solidFill>
            <a:round/>
            <a:headEnd/>
            <a:tailEnd/>
          </a:ln>
          <a:effectLst/>
        </p:spPr>
        <p:txBody>
          <a:bodyPr/>
          <a:lstStyle/>
          <a:p>
            <a:endParaRPr lang="en-US"/>
          </a:p>
        </p:txBody>
      </p:sp>
      <p:sp>
        <p:nvSpPr>
          <p:cNvPr id="112650" name="Oval 10"/>
          <p:cNvSpPr>
            <a:spLocks noChangeAspect="1" noChangeArrowheads="1"/>
          </p:cNvSpPr>
          <p:nvPr/>
        </p:nvSpPr>
        <p:spPr bwMode="auto">
          <a:xfrm>
            <a:off x="2143125" y="2133600"/>
            <a:ext cx="73025" cy="7302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2651" name="Oval 11"/>
          <p:cNvSpPr>
            <a:spLocks noChangeAspect="1" noChangeArrowheads="1"/>
          </p:cNvSpPr>
          <p:nvPr/>
        </p:nvSpPr>
        <p:spPr bwMode="auto">
          <a:xfrm>
            <a:off x="2374900" y="2133600"/>
            <a:ext cx="73025" cy="7302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2652" name="Text Box 12"/>
          <p:cNvSpPr txBox="1">
            <a:spLocks noChangeArrowheads="1"/>
          </p:cNvSpPr>
          <p:nvPr/>
        </p:nvSpPr>
        <p:spPr bwMode="auto">
          <a:xfrm>
            <a:off x="3575050" y="950913"/>
            <a:ext cx="2127250" cy="366712"/>
          </a:xfrm>
          <a:prstGeom prst="rect">
            <a:avLst/>
          </a:prstGeom>
          <a:noFill/>
          <a:ln w="9525">
            <a:noFill/>
            <a:miter lim="800000"/>
            <a:headEnd/>
            <a:tailEnd/>
          </a:ln>
          <a:effectLst/>
        </p:spPr>
        <p:txBody>
          <a:bodyPr wrap="none">
            <a:spAutoFit/>
          </a:bodyPr>
          <a:lstStyle/>
          <a:p>
            <a:r>
              <a:rPr lang="en-US" b="1" i="1">
                <a:effectLst>
                  <a:outerShdw blurRad="38100" dist="38100" dir="2700000" algn="tl">
                    <a:srgbClr val="C0C0C0"/>
                  </a:outerShdw>
                </a:effectLst>
              </a:rPr>
              <a:t>Electron Domains</a:t>
            </a:r>
          </a:p>
        </p:txBody>
      </p:sp>
      <p:sp>
        <p:nvSpPr>
          <p:cNvPr id="112653" name="Rectangle 13"/>
          <p:cNvSpPr>
            <a:spLocks noChangeArrowheads="1"/>
          </p:cNvSpPr>
          <p:nvPr/>
        </p:nvSpPr>
        <p:spPr bwMode="auto">
          <a:xfrm>
            <a:off x="1476375" y="762000"/>
            <a:ext cx="6172200" cy="2286000"/>
          </a:xfrm>
          <a:prstGeom prst="rect">
            <a:avLst/>
          </a:prstGeom>
          <a:noFill/>
          <a:ln w="31750">
            <a:solidFill>
              <a:schemeClr val="accent2"/>
            </a:solidFill>
            <a:miter lim="800000"/>
            <a:headEnd/>
            <a:tailEnd/>
          </a:ln>
          <a:effectLst/>
        </p:spPr>
        <p:txBody>
          <a:bodyPr wrap="none" anchor="ctr"/>
          <a:lstStyle/>
          <a:p>
            <a:endParaRPr lang="en-US"/>
          </a:p>
        </p:txBody>
      </p:sp>
      <p:sp>
        <p:nvSpPr>
          <p:cNvPr id="112654" name="Text Box 14"/>
          <p:cNvSpPr txBox="1">
            <a:spLocks noChangeArrowheads="1"/>
          </p:cNvSpPr>
          <p:nvPr/>
        </p:nvSpPr>
        <p:spPr bwMode="auto">
          <a:xfrm>
            <a:off x="1352550" y="3427413"/>
            <a:ext cx="4497388" cy="366712"/>
          </a:xfrm>
          <a:prstGeom prst="rect">
            <a:avLst/>
          </a:prstGeom>
          <a:noFill/>
          <a:ln w="9525">
            <a:noFill/>
            <a:miter lim="800000"/>
            <a:headEnd/>
            <a:tailEnd/>
          </a:ln>
          <a:effectLst/>
        </p:spPr>
        <p:txBody>
          <a:bodyPr wrap="none">
            <a:spAutoFit/>
          </a:bodyPr>
          <a:lstStyle/>
          <a:p>
            <a:r>
              <a:rPr lang="en-US"/>
              <a:t>Determine the shape of the BCl</a:t>
            </a:r>
            <a:r>
              <a:rPr lang="en-US" baseline="-25000"/>
              <a:t>3</a:t>
            </a:r>
            <a:r>
              <a:rPr lang="en-US"/>
              <a:t> molecule:</a:t>
            </a:r>
          </a:p>
        </p:txBody>
      </p:sp>
      <p:sp>
        <p:nvSpPr>
          <p:cNvPr id="112655" name="Text Box 15"/>
          <p:cNvSpPr txBox="1">
            <a:spLocks noChangeArrowheads="1"/>
          </p:cNvSpPr>
          <p:nvPr/>
        </p:nvSpPr>
        <p:spPr bwMode="auto">
          <a:xfrm>
            <a:off x="2765425" y="4649788"/>
            <a:ext cx="387350" cy="457200"/>
          </a:xfrm>
          <a:prstGeom prst="rect">
            <a:avLst/>
          </a:prstGeom>
          <a:noFill/>
          <a:ln w="9525">
            <a:noFill/>
            <a:miter lim="800000"/>
            <a:headEnd/>
            <a:tailEnd/>
          </a:ln>
          <a:effectLst/>
        </p:spPr>
        <p:txBody>
          <a:bodyPr wrap="none">
            <a:spAutoFit/>
          </a:bodyPr>
          <a:lstStyle/>
          <a:p>
            <a:r>
              <a:rPr lang="en-US" sz="2400"/>
              <a:t>B</a:t>
            </a:r>
          </a:p>
        </p:txBody>
      </p:sp>
      <p:sp>
        <p:nvSpPr>
          <p:cNvPr id="112656" name="Text Box 16"/>
          <p:cNvSpPr txBox="1">
            <a:spLocks noChangeArrowheads="1"/>
          </p:cNvSpPr>
          <p:nvPr/>
        </p:nvSpPr>
        <p:spPr bwMode="auto">
          <a:xfrm>
            <a:off x="2727325" y="4030663"/>
            <a:ext cx="473075" cy="457200"/>
          </a:xfrm>
          <a:prstGeom prst="rect">
            <a:avLst/>
          </a:prstGeom>
          <a:noFill/>
          <a:ln w="9525">
            <a:noFill/>
            <a:miter lim="800000"/>
            <a:headEnd/>
            <a:tailEnd/>
          </a:ln>
          <a:effectLst/>
        </p:spPr>
        <p:txBody>
          <a:bodyPr wrap="none">
            <a:spAutoFit/>
          </a:bodyPr>
          <a:lstStyle/>
          <a:p>
            <a:r>
              <a:rPr lang="en-US" sz="2400"/>
              <a:t>Cl</a:t>
            </a:r>
          </a:p>
        </p:txBody>
      </p:sp>
      <p:sp>
        <p:nvSpPr>
          <p:cNvPr id="112657" name="Text Box 17"/>
          <p:cNvSpPr txBox="1">
            <a:spLocks noChangeArrowheads="1"/>
          </p:cNvSpPr>
          <p:nvPr/>
        </p:nvSpPr>
        <p:spPr bwMode="auto">
          <a:xfrm>
            <a:off x="3289300" y="4649788"/>
            <a:ext cx="473075" cy="457200"/>
          </a:xfrm>
          <a:prstGeom prst="rect">
            <a:avLst/>
          </a:prstGeom>
          <a:noFill/>
          <a:ln w="9525">
            <a:noFill/>
            <a:miter lim="800000"/>
            <a:headEnd/>
            <a:tailEnd/>
          </a:ln>
          <a:effectLst/>
        </p:spPr>
        <p:txBody>
          <a:bodyPr wrap="none">
            <a:spAutoFit/>
          </a:bodyPr>
          <a:lstStyle/>
          <a:p>
            <a:r>
              <a:rPr lang="en-US" sz="2400"/>
              <a:t>Cl</a:t>
            </a:r>
          </a:p>
        </p:txBody>
      </p:sp>
      <p:sp>
        <p:nvSpPr>
          <p:cNvPr id="112658" name="Text Box 18"/>
          <p:cNvSpPr txBox="1">
            <a:spLocks noChangeArrowheads="1"/>
          </p:cNvSpPr>
          <p:nvPr/>
        </p:nvSpPr>
        <p:spPr bwMode="auto">
          <a:xfrm>
            <a:off x="2193925" y="4649788"/>
            <a:ext cx="473075" cy="457200"/>
          </a:xfrm>
          <a:prstGeom prst="rect">
            <a:avLst/>
          </a:prstGeom>
          <a:noFill/>
          <a:ln w="9525">
            <a:noFill/>
            <a:miter lim="800000"/>
            <a:headEnd/>
            <a:tailEnd/>
          </a:ln>
          <a:effectLst/>
        </p:spPr>
        <p:txBody>
          <a:bodyPr wrap="none">
            <a:spAutoFit/>
          </a:bodyPr>
          <a:lstStyle/>
          <a:p>
            <a:r>
              <a:rPr lang="en-US" sz="2400"/>
              <a:t>Cl</a:t>
            </a:r>
          </a:p>
        </p:txBody>
      </p:sp>
      <p:sp>
        <p:nvSpPr>
          <p:cNvPr id="112659" name="Line 19"/>
          <p:cNvSpPr>
            <a:spLocks noChangeShapeType="1"/>
          </p:cNvSpPr>
          <p:nvPr/>
        </p:nvSpPr>
        <p:spPr bwMode="auto">
          <a:xfrm>
            <a:off x="2619375" y="4876800"/>
            <a:ext cx="190500" cy="0"/>
          </a:xfrm>
          <a:prstGeom prst="line">
            <a:avLst/>
          </a:prstGeom>
          <a:noFill/>
          <a:ln w="15875">
            <a:solidFill>
              <a:schemeClr val="tx1"/>
            </a:solidFill>
            <a:round/>
            <a:headEnd/>
            <a:tailEnd/>
          </a:ln>
          <a:effectLst/>
        </p:spPr>
        <p:txBody>
          <a:bodyPr/>
          <a:lstStyle/>
          <a:p>
            <a:endParaRPr lang="en-US"/>
          </a:p>
        </p:txBody>
      </p:sp>
      <p:sp>
        <p:nvSpPr>
          <p:cNvPr id="112660" name="Line 20"/>
          <p:cNvSpPr>
            <a:spLocks noChangeShapeType="1"/>
          </p:cNvSpPr>
          <p:nvPr/>
        </p:nvSpPr>
        <p:spPr bwMode="auto">
          <a:xfrm>
            <a:off x="3124200" y="4876800"/>
            <a:ext cx="190500" cy="0"/>
          </a:xfrm>
          <a:prstGeom prst="line">
            <a:avLst/>
          </a:prstGeom>
          <a:noFill/>
          <a:ln w="15875">
            <a:solidFill>
              <a:schemeClr val="tx1"/>
            </a:solidFill>
            <a:round/>
            <a:headEnd/>
            <a:tailEnd/>
          </a:ln>
          <a:effectLst/>
        </p:spPr>
        <p:txBody>
          <a:bodyPr/>
          <a:lstStyle/>
          <a:p>
            <a:endParaRPr lang="en-US"/>
          </a:p>
        </p:txBody>
      </p:sp>
      <p:sp>
        <p:nvSpPr>
          <p:cNvPr id="112661" name="Line 21"/>
          <p:cNvSpPr>
            <a:spLocks noChangeShapeType="1"/>
          </p:cNvSpPr>
          <p:nvPr/>
        </p:nvSpPr>
        <p:spPr bwMode="auto">
          <a:xfrm rot="-5400000">
            <a:off x="2857500" y="4591050"/>
            <a:ext cx="190500" cy="0"/>
          </a:xfrm>
          <a:prstGeom prst="line">
            <a:avLst/>
          </a:prstGeom>
          <a:noFill/>
          <a:ln w="15875">
            <a:solidFill>
              <a:schemeClr val="tx1"/>
            </a:solidFill>
            <a:round/>
            <a:headEnd/>
            <a:tailEnd/>
          </a:ln>
          <a:effectLst/>
        </p:spPr>
        <p:txBody>
          <a:bodyPr/>
          <a:lstStyle/>
          <a:p>
            <a:endParaRPr lang="en-US"/>
          </a:p>
        </p:txBody>
      </p:sp>
      <p:sp>
        <p:nvSpPr>
          <p:cNvPr id="112662" name="Text Box 22"/>
          <p:cNvSpPr txBox="1">
            <a:spLocks noChangeArrowheads="1"/>
          </p:cNvSpPr>
          <p:nvPr/>
        </p:nvSpPr>
        <p:spPr bwMode="auto">
          <a:xfrm>
            <a:off x="2613025" y="4056063"/>
            <a:ext cx="260350" cy="366712"/>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63" name="Text Box 23"/>
          <p:cNvSpPr txBox="1">
            <a:spLocks noChangeArrowheads="1"/>
          </p:cNvSpPr>
          <p:nvPr/>
        </p:nvSpPr>
        <p:spPr bwMode="auto">
          <a:xfrm>
            <a:off x="3060700" y="4056063"/>
            <a:ext cx="260350" cy="366712"/>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64" name="Text Box 24"/>
          <p:cNvSpPr txBox="1">
            <a:spLocks noChangeArrowheads="1"/>
          </p:cNvSpPr>
          <p:nvPr/>
        </p:nvSpPr>
        <p:spPr bwMode="auto">
          <a:xfrm>
            <a:off x="3641725" y="4684713"/>
            <a:ext cx="260350" cy="366712"/>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65" name="Text Box 25"/>
          <p:cNvSpPr txBox="1">
            <a:spLocks noChangeArrowheads="1"/>
          </p:cNvSpPr>
          <p:nvPr/>
        </p:nvSpPr>
        <p:spPr bwMode="auto">
          <a:xfrm>
            <a:off x="2070100" y="4675188"/>
            <a:ext cx="260350" cy="366712"/>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66" name="Text Box 26"/>
          <p:cNvSpPr txBox="1">
            <a:spLocks noChangeArrowheads="1"/>
          </p:cNvSpPr>
          <p:nvPr/>
        </p:nvSpPr>
        <p:spPr bwMode="auto">
          <a:xfrm rot="-5400000">
            <a:off x="2269332" y="4942681"/>
            <a:ext cx="260350" cy="366713"/>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67" name="Text Box 27"/>
          <p:cNvSpPr txBox="1">
            <a:spLocks noChangeArrowheads="1"/>
          </p:cNvSpPr>
          <p:nvPr/>
        </p:nvSpPr>
        <p:spPr bwMode="auto">
          <a:xfrm rot="-5400000">
            <a:off x="2278857" y="4495006"/>
            <a:ext cx="260350" cy="366713"/>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68" name="Text Box 28"/>
          <p:cNvSpPr txBox="1">
            <a:spLocks noChangeArrowheads="1"/>
          </p:cNvSpPr>
          <p:nvPr/>
        </p:nvSpPr>
        <p:spPr bwMode="auto">
          <a:xfrm rot="-5400000">
            <a:off x="3374232" y="4495006"/>
            <a:ext cx="260350" cy="366713"/>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69" name="Text Box 29"/>
          <p:cNvSpPr txBox="1">
            <a:spLocks noChangeArrowheads="1"/>
          </p:cNvSpPr>
          <p:nvPr/>
        </p:nvSpPr>
        <p:spPr bwMode="auto">
          <a:xfrm rot="-5400000">
            <a:off x="3374232" y="4933156"/>
            <a:ext cx="260350" cy="366713"/>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70" name="Text Box 30"/>
          <p:cNvSpPr txBox="1">
            <a:spLocks noChangeArrowheads="1"/>
          </p:cNvSpPr>
          <p:nvPr/>
        </p:nvSpPr>
        <p:spPr bwMode="auto">
          <a:xfrm rot="-5400000">
            <a:off x="2802732" y="3866356"/>
            <a:ext cx="260350" cy="366713"/>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72" name="Text Box 32"/>
          <p:cNvSpPr txBox="1">
            <a:spLocks noChangeArrowheads="1"/>
          </p:cNvSpPr>
          <p:nvPr/>
        </p:nvSpPr>
        <p:spPr bwMode="auto">
          <a:xfrm>
            <a:off x="1336675" y="5221288"/>
            <a:ext cx="3187700" cy="1368425"/>
          </a:xfrm>
          <a:prstGeom prst="rect">
            <a:avLst/>
          </a:prstGeom>
          <a:noFill/>
          <a:ln w="9525">
            <a:noFill/>
            <a:miter lim="800000"/>
            <a:headEnd/>
            <a:tailEnd/>
          </a:ln>
          <a:effectLst/>
        </p:spPr>
        <p:txBody>
          <a:bodyPr wrap="none">
            <a:spAutoFit/>
          </a:bodyPr>
          <a:lstStyle/>
          <a:p>
            <a:r>
              <a:rPr lang="en-US" sz="1400"/>
              <a:t>There are 3 electron domains about</a:t>
            </a:r>
          </a:p>
          <a:p>
            <a:r>
              <a:rPr lang="en-US" sz="1400"/>
              <a:t>the central atom:  no lone pairs and</a:t>
            </a:r>
          </a:p>
          <a:p>
            <a:r>
              <a:rPr lang="en-US" sz="1400"/>
              <a:t>three single bonds.  Three electron</a:t>
            </a:r>
          </a:p>
          <a:p>
            <a:r>
              <a:rPr lang="en-US" sz="1400"/>
              <a:t>domains arrange themselves in a</a:t>
            </a:r>
          </a:p>
          <a:p>
            <a:r>
              <a:rPr lang="en-US" sz="1400"/>
              <a:t>trigonal plane, with 120</a:t>
            </a:r>
            <a:r>
              <a:rPr lang="en-US" sz="1400" baseline="30000"/>
              <a:t>o</a:t>
            </a:r>
            <a:r>
              <a:rPr lang="en-US" sz="1400"/>
              <a:t> angles.</a:t>
            </a:r>
          </a:p>
          <a:p>
            <a:r>
              <a:rPr lang="en-US" sz="1400"/>
              <a:t>We predict a </a:t>
            </a:r>
            <a:r>
              <a:rPr lang="en-US" sz="1400" i="1"/>
              <a:t>trigonal planar geometry.</a:t>
            </a:r>
            <a:endParaRPr lang="en-US" sz="1400"/>
          </a:p>
        </p:txBody>
      </p:sp>
      <p:grpSp>
        <p:nvGrpSpPr>
          <p:cNvPr id="112690" name="Group 50"/>
          <p:cNvGrpSpPr>
            <a:grpSpLocks/>
          </p:cNvGrpSpPr>
          <p:nvPr/>
        </p:nvGrpSpPr>
        <p:grpSpPr bwMode="auto">
          <a:xfrm>
            <a:off x="5661025" y="3900488"/>
            <a:ext cx="1831975" cy="1612900"/>
            <a:chOff x="3566" y="2457"/>
            <a:chExt cx="1154" cy="1016"/>
          </a:xfrm>
        </p:grpSpPr>
        <p:sp>
          <p:nvSpPr>
            <p:cNvPr id="112671" name="Text Box 31"/>
            <p:cNvSpPr txBox="1">
              <a:spLocks noChangeArrowheads="1"/>
            </p:cNvSpPr>
            <p:nvPr/>
          </p:nvSpPr>
          <p:spPr bwMode="auto">
            <a:xfrm rot="16200000">
              <a:off x="4028" y="2423"/>
              <a:ext cx="164" cy="231"/>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73" name="Text Box 33"/>
            <p:cNvSpPr txBox="1">
              <a:spLocks noChangeArrowheads="1"/>
            </p:cNvSpPr>
            <p:nvPr/>
          </p:nvSpPr>
          <p:spPr bwMode="auto">
            <a:xfrm>
              <a:off x="4004" y="2929"/>
              <a:ext cx="244" cy="288"/>
            </a:xfrm>
            <a:prstGeom prst="rect">
              <a:avLst/>
            </a:prstGeom>
            <a:noFill/>
            <a:ln w="9525">
              <a:noFill/>
              <a:miter lim="800000"/>
              <a:headEnd/>
              <a:tailEnd/>
            </a:ln>
            <a:effectLst/>
          </p:spPr>
          <p:txBody>
            <a:bodyPr wrap="none">
              <a:spAutoFit/>
            </a:bodyPr>
            <a:lstStyle/>
            <a:p>
              <a:r>
                <a:rPr lang="en-US" sz="2400"/>
                <a:t>B</a:t>
              </a:r>
            </a:p>
          </p:txBody>
        </p:sp>
        <p:sp>
          <p:nvSpPr>
            <p:cNvPr id="112674" name="Text Box 34"/>
            <p:cNvSpPr txBox="1">
              <a:spLocks noChangeArrowheads="1"/>
            </p:cNvSpPr>
            <p:nvPr/>
          </p:nvSpPr>
          <p:spPr bwMode="auto">
            <a:xfrm>
              <a:off x="3980" y="2539"/>
              <a:ext cx="298" cy="288"/>
            </a:xfrm>
            <a:prstGeom prst="rect">
              <a:avLst/>
            </a:prstGeom>
            <a:noFill/>
            <a:ln w="9525">
              <a:noFill/>
              <a:miter lim="800000"/>
              <a:headEnd/>
              <a:tailEnd/>
            </a:ln>
            <a:effectLst/>
          </p:spPr>
          <p:txBody>
            <a:bodyPr wrap="none">
              <a:spAutoFit/>
            </a:bodyPr>
            <a:lstStyle/>
            <a:p>
              <a:r>
                <a:rPr lang="en-US" sz="2400"/>
                <a:t>Cl</a:t>
              </a:r>
            </a:p>
          </p:txBody>
        </p:sp>
        <p:sp>
          <p:nvSpPr>
            <p:cNvPr id="112675" name="Text Box 35"/>
            <p:cNvSpPr txBox="1">
              <a:spLocks noChangeArrowheads="1"/>
            </p:cNvSpPr>
            <p:nvPr/>
          </p:nvSpPr>
          <p:spPr bwMode="auto">
            <a:xfrm>
              <a:off x="4334" y="3091"/>
              <a:ext cx="298" cy="288"/>
            </a:xfrm>
            <a:prstGeom prst="rect">
              <a:avLst/>
            </a:prstGeom>
            <a:noFill/>
            <a:ln w="9525">
              <a:noFill/>
              <a:miter lim="800000"/>
              <a:headEnd/>
              <a:tailEnd/>
            </a:ln>
            <a:effectLst/>
          </p:spPr>
          <p:txBody>
            <a:bodyPr wrap="none">
              <a:spAutoFit/>
            </a:bodyPr>
            <a:lstStyle/>
            <a:p>
              <a:r>
                <a:rPr lang="en-US" sz="2400"/>
                <a:t>Cl</a:t>
              </a:r>
            </a:p>
          </p:txBody>
        </p:sp>
        <p:sp>
          <p:nvSpPr>
            <p:cNvPr id="112676" name="Text Box 36"/>
            <p:cNvSpPr txBox="1">
              <a:spLocks noChangeArrowheads="1"/>
            </p:cNvSpPr>
            <p:nvPr/>
          </p:nvSpPr>
          <p:spPr bwMode="auto">
            <a:xfrm>
              <a:off x="3644" y="3091"/>
              <a:ext cx="298" cy="288"/>
            </a:xfrm>
            <a:prstGeom prst="rect">
              <a:avLst/>
            </a:prstGeom>
            <a:noFill/>
            <a:ln w="9525">
              <a:noFill/>
              <a:miter lim="800000"/>
              <a:headEnd/>
              <a:tailEnd/>
            </a:ln>
            <a:effectLst/>
          </p:spPr>
          <p:txBody>
            <a:bodyPr wrap="none">
              <a:spAutoFit/>
            </a:bodyPr>
            <a:lstStyle/>
            <a:p>
              <a:r>
                <a:rPr lang="en-US" sz="2400"/>
                <a:t>Cl</a:t>
              </a:r>
            </a:p>
          </p:txBody>
        </p:sp>
        <p:sp>
          <p:nvSpPr>
            <p:cNvPr id="112677" name="Line 37"/>
            <p:cNvSpPr>
              <a:spLocks noChangeShapeType="1"/>
            </p:cNvSpPr>
            <p:nvPr/>
          </p:nvSpPr>
          <p:spPr bwMode="auto">
            <a:xfrm flipV="1">
              <a:off x="3912" y="3144"/>
              <a:ext cx="120" cy="60"/>
            </a:xfrm>
            <a:prstGeom prst="line">
              <a:avLst/>
            </a:prstGeom>
            <a:noFill/>
            <a:ln w="15875">
              <a:solidFill>
                <a:schemeClr val="tx1"/>
              </a:solidFill>
              <a:round/>
              <a:headEnd/>
              <a:tailEnd/>
            </a:ln>
            <a:effectLst/>
          </p:spPr>
          <p:txBody>
            <a:bodyPr/>
            <a:lstStyle/>
            <a:p>
              <a:endParaRPr lang="en-US"/>
            </a:p>
          </p:txBody>
        </p:sp>
        <p:sp>
          <p:nvSpPr>
            <p:cNvPr id="112679" name="Line 39"/>
            <p:cNvSpPr>
              <a:spLocks noChangeShapeType="1"/>
            </p:cNvSpPr>
            <p:nvPr/>
          </p:nvSpPr>
          <p:spPr bwMode="auto">
            <a:xfrm rot="-5400000">
              <a:off x="4062" y="2892"/>
              <a:ext cx="120" cy="0"/>
            </a:xfrm>
            <a:prstGeom prst="line">
              <a:avLst/>
            </a:prstGeom>
            <a:noFill/>
            <a:ln w="15875">
              <a:solidFill>
                <a:schemeClr val="tx1"/>
              </a:solidFill>
              <a:round/>
              <a:headEnd/>
              <a:tailEnd/>
            </a:ln>
            <a:effectLst/>
          </p:spPr>
          <p:txBody>
            <a:bodyPr/>
            <a:lstStyle/>
            <a:p>
              <a:endParaRPr lang="en-US"/>
            </a:p>
          </p:txBody>
        </p:sp>
        <p:sp>
          <p:nvSpPr>
            <p:cNvPr id="112680" name="Text Box 40"/>
            <p:cNvSpPr txBox="1">
              <a:spLocks noChangeArrowheads="1"/>
            </p:cNvSpPr>
            <p:nvPr/>
          </p:nvSpPr>
          <p:spPr bwMode="auto">
            <a:xfrm>
              <a:off x="3908" y="2555"/>
              <a:ext cx="164" cy="231"/>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81" name="Text Box 41"/>
            <p:cNvSpPr txBox="1">
              <a:spLocks noChangeArrowheads="1"/>
            </p:cNvSpPr>
            <p:nvPr/>
          </p:nvSpPr>
          <p:spPr bwMode="auto">
            <a:xfrm>
              <a:off x="4190" y="2555"/>
              <a:ext cx="164" cy="231"/>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82" name="Text Box 42"/>
            <p:cNvSpPr txBox="1">
              <a:spLocks noChangeArrowheads="1"/>
            </p:cNvSpPr>
            <p:nvPr/>
          </p:nvSpPr>
          <p:spPr bwMode="auto">
            <a:xfrm>
              <a:off x="4556" y="3113"/>
              <a:ext cx="164" cy="231"/>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83" name="Text Box 43"/>
            <p:cNvSpPr txBox="1">
              <a:spLocks noChangeArrowheads="1"/>
            </p:cNvSpPr>
            <p:nvPr/>
          </p:nvSpPr>
          <p:spPr bwMode="auto">
            <a:xfrm>
              <a:off x="3566" y="3107"/>
              <a:ext cx="164" cy="231"/>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84" name="Text Box 44"/>
            <p:cNvSpPr txBox="1">
              <a:spLocks noChangeArrowheads="1"/>
            </p:cNvSpPr>
            <p:nvPr/>
          </p:nvSpPr>
          <p:spPr bwMode="auto">
            <a:xfrm rot="-5400000">
              <a:off x="3692" y="3275"/>
              <a:ext cx="164" cy="231"/>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85" name="Text Box 45"/>
            <p:cNvSpPr txBox="1">
              <a:spLocks noChangeArrowheads="1"/>
            </p:cNvSpPr>
            <p:nvPr/>
          </p:nvSpPr>
          <p:spPr bwMode="auto">
            <a:xfrm rot="-5400000">
              <a:off x="3698" y="2993"/>
              <a:ext cx="164" cy="231"/>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86" name="Text Box 46"/>
            <p:cNvSpPr txBox="1">
              <a:spLocks noChangeArrowheads="1"/>
            </p:cNvSpPr>
            <p:nvPr/>
          </p:nvSpPr>
          <p:spPr bwMode="auto">
            <a:xfrm rot="-5400000">
              <a:off x="4388" y="2993"/>
              <a:ext cx="164" cy="231"/>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87" name="Text Box 47"/>
            <p:cNvSpPr txBox="1">
              <a:spLocks noChangeArrowheads="1"/>
            </p:cNvSpPr>
            <p:nvPr/>
          </p:nvSpPr>
          <p:spPr bwMode="auto">
            <a:xfrm rot="-5400000">
              <a:off x="4388" y="3269"/>
              <a:ext cx="164" cy="231"/>
            </a:xfrm>
            <a:prstGeom prst="rect">
              <a:avLst/>
            </a:prstGeom>
            <a:noFill/>
            <a:ln w="9525">
              <a:noFill/>
              <a:miter lim="800000"/>
              <a:headEnd/>
              <a:tailEnd/>
            </a:ln>
            <a:effectLst/>
          </p:spPr>
          <p:txBody>
            <a:bodyPr wrap="none">
              <a:spAutoFit/>
            </a:bodyPr>
            <a:lstStyle/>
            <a:p>
              <a:r>
                <a:rPr lang="en-US" b="1">
                  <a:solidFill>
                    <a:schemeClr val="hlink"/>
                  </a:solidFill>
                </a:rPr>
                <a:t>:</a:t>
              </a:r>
            </a:p>
          </p:txBody>
        </p:sp>
        <p:sp>
          <p:nvSpPr>
            <p:cNvPr id="112688" name="Line 48"/>
            <p:cNvSpPr>
              <a:spLocks noChangeShapeType="1"/>
            </p:cNvSpPr>
            <p:nvPr/>
          </p:nvSpPr>
          <p:spPr bwMode="auto">
            <a:xfrm flipH="1" flipV="1">
              <a:off x="4218" y="3150"/>
              <a:ext cx="120" cy="60"/>
            </a:xfrm>
            <a:prstGeom prst="line">
              <a:avLst/>
            </a:prstGeom>
            <a:noFill/>
            <a:ln w="15875">
              <a:solidFill>
                <a:schemeClr val="tx1"/>
              </a:solidFill>
              <a:round/>
              <a:headEnd/>
              <a:tailEnd/>
            </a:ln>
            <a:effectLst/>
          </p:spPr>
          <p:txBody>
            <a:bodyPr/>
            <a:lstStyle/>
            <a:p>
              <a:endParaRPr lang="en-US"/>
            </a:p>
          </p:txBody>
        </p:sp>
      </p:grpSp>
      <p:sp>
        <p:nvSpPr>
          <p:cNvPr id="112689" name="Text Box 49"/>
          <p:cNvSpPr txBox="1">
            <a:spLocks noChangeArrowheads="1"/>
          </p:cNvSpPr>
          <p:nvPr/>
        </p:nvSpPr>
        <p:spPr bwMode="auto">
          <a:xfrm>
            <a:off x="5375275" y="5489575"/>
            <a:ext cx="2482850" cy="1155700"/>
          </a:xfrm>
          <a:prstGeom prst="rect">
            <a:avLst/>
          </a:prstGeom>
          <a:noFill/>
          <a:ln w="9525">
            <a:noFill/>
            <a:miter lim="800000"/>
            <a:headEnd/>
            <a:tailEnd/>
          </a:ln>
          <a:effectLst/>
        </p:spPr>
        <p:txBody>
          <a:bodyPr>
            <a:spAutoFit/>
          </a:bodyPr>
          <a:lstStyle/>
          <a:p>
            <a:r>
              <a:rPr lang="en-US" sz="1400"/>
              <a:t>Electron-domain geometry:  </a:t>
            </a:r>
          </a:p>
          <a:p>
            <a:pPr algn="ctr"/>
            <a:r>
              <a:rPr lang="en-US" sz="1400"/>
              <a:t>trigonal planar</a:t>
            </a:r>
          </a:p>
          <a:p>
            <a:endParaRPr lang="en-US" sz="1400"/>
          </a:p>
          <a:p>
            <a:r>
              <a:rPr lang="en-US" sz="1400"/>
              <a:t>Molecular geometry (shape):  </a:t>
            </a:r>
          </a:p>
          <a:p>
            <a:pPr algn="ctr"/>
            <a:r>
              <a:rPr lang="en-US" sz="1400" i="1"/>
              <a:t>trigonal planar</a:t>
            </a:r>
            <a:endParaRPr lang="en-US"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650"/>
                                        </p:tgtEl>
                                        <p:attrNameLst>
                                          <p:attrName>style.visibility</p:attrName>
                                        </p:attrNameLst>
                                      </p:cBhvr>
                                      <p:to>
                                        <p:strVal val="visible"/>
                                      </p:to>
                                    </p:set>
                                    <p:animEffect transition="in" filter="fade">
                                      <p:cBhvr>
                                        <p:cTn id="7" dur="1000"/>
                                        <p:tgtEl>
                                          <p:spTgt spid="112650"/>
                                        </p:tgtEl>
                                      </p:cBhvr>
                                    </p:animEffect>
                                    <p:anim calcmode="lin" valueType="num">
                                      <p:cBhvr>
                                        <p:cTn id="8" dur="1000" fill="hold"/>
                                        <p:tgtEl>
                                          <p:spTgt spid="112650"/>
                                        </p:tgtEl>
                                        <p:attrNameLst>
                                          <p:attrName>ppt_x</p:attrName>
                                        </p:attrNameLst>
                                      </p:cBhvr>
                                      <p:tavLst>
                                        <p:tav tm="0">
                                          <p:val>
                                            <p:strVal val="#ppt_x"/>
                                          </p:val>
                                        </p:tav>
                                        <p:tav tm="100000">
                                          <p:val>
                                            <p:strVal val="#ppt_x"/>
                                          </p:val>
                                        </p:tav>
                                      </p:tavLst>
                                    </p:anim>
                                    <p:anim calcmode="lin" valueType="num">
                                      <p:cBhvr>
                                        <p:cTn id="9" dur="1000" fill="hold"/>
                                        <p:tgtEl>
                                          <p:spTgt spid="11265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2651"/>
                                        </p:tgtEl>
                                        <p:attrNameLst>
                                          <p:attrName>style.visibility</p:attrName>
                                        </p:attrNameLst>
                                      </p:cBhvr>
                                      <p:to>
                                        <p:strVal val="visible"/>
                                      </p:to>
                                    </p:set>
                                    <p:animEffect transition="in" filter="fade">
                                      <p:cBhvr>
                                        <p:cTn id="12" dur="1000"/>
                                        <p:tgtEl>
                                          <p:spTgt spid="112651"/>
                                        </p:tgtEl>
                                      </p:cBhvr>
                                    </p:animEffect>
                                    <p:anim calcmode="lin" valueType="num">
                                      <p:cBhvr>
                                        <p:cTn id="13" dur="1000" fill="hold"/>
                                        <p:tgtEl>
                                          <p:spTgt spid="112651"/>
                                        </p:tgtEl>
                                        <p:attrNameLst>
                                          <p:attrName>ppt_x</p:attrName>
                                        </p:attrNameLst>
                                      </p:cBhvr>
                                      <p:tavLst>
                                        <p:tav tm="0">
                                          <p:val>
                                            <p:strVal val="#ppt_x"/>
                                          </p:val>
                                        </p:tav>
                                        <p:tav tm="100000">
                                          <p:val>
                                            <p:strVal val="#ppt_x"/>
                                          </p:val>
                                        </p:tav>
                                      </p:tavLst>
                                    </p:anim>
                                    <p:anim calcmode="lin" valueType="num">
                                      <p:cBhvr>
                                        <p:cTn id="14" dur="1000" fill="hold"/>
                                        <p:tgtEl>
                                          <p:spTgt spid="11265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2644"/>
                                        </p:tgtEl>
                                        <p:attrNameLst>
                                          <p:attrName>style.visibility</p:attrName>
                                        </p:attrNameLst>
                                      </p:cBhvr>
                                      <p:to>
                                        <p:strVal val="visible"/>
                                      </p:to>
                                    </p:set>
                                    <p:animEffect transition="in" filter="fade">
                                      <p:cBhvr>
                                        <p:cTn id="19" dur="1000"/>
                                        <p:tgtEl>
                                          <p:spTgt spid="112644"/>
                                        </p:tgtEl>
                                      </p:cBhvr>
                                    </p:animEffect>
                                    <p:anim calcmode="lin" valueType="num">
                                      <p:cBhvr>
                                        <p:cTn id="20" dur="1000" fill="hold"/>
                                        <p:tgtEl>
                                          <p:spTgt spid="112644"/>
                                        </p:tgtEl>
                                        <p:attrNameLst>
                                          <p:attrName>ppt_x</p:attrName>
                                        </p:attrNameLst>
                                      </p:cBhvr>
                                      <p:tavLst>
                                        <p:tav tm="0">
                                          <p:val>
                                            <p:strVal val="#ppt_x"/>
                                          </p:val>
                                        </p:tav>
                                        <p:tav tm="100000">
                                          <p:val>
                                            <p:strVal val="#ppt_x"/>
                                          </p:val>
                                        </p:tav>
                                      </p:tavLst>
                                    </p:anim>
                                    <p:anim calcmode="lin" valueType="num">
                                      <p:cBhvr>
                                        <p:cTn id="21" dur="1000" fill="hold"/>
                                        <p:tgtEl>
                                          <p:spTgt spid="1126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2645"/>
                                        </p:tgtEl>
                                        <p:attrNameLst>
                                          <p:attrName>style.visibility</p:attrName>
                                        </p:attrNameLst>
                                      </p:cBhvr>
                                      <p:to>
                                        <p:strVal val="visible"/>
                                      </p:to>
                                    </p:set>
                                    <p:animEffect transition="in" filter="fade">
                                      <p:cBhvr>
                                        <p:cTn id="26" dur="1000"/>
                                        <p:tgtEl>
                                          <p:spTgt spid="112645"/>
                                        </p:tgtEl>
                                      </p:cBhvr>
                                    </p:animEffect>
                                    <p:anim calcmode="lin" valueType="num">
                                      <p:cBhvr>
                                        <p:cTn id="27" dur="1000" fill="hold"/>
                                        <p:tgtEl>
                                          <p:spTgt spid="112645"/>
                                        </p:tgtEl>
                                        <p:attrNameLst>
                                          <p:attrName>ppt_x</p:attrName>
                                        </p:attrNameLst>
                                      </p:cBhvr>
                                      <p:tavLst>
                                        <p:tav tm="0">
                                          <p:val>
                                            <p:strVal val="#ppt_x"/>
                                          </p:val>
                                        </p:tav>
                                        <p:tav tm="100000">
                                          <p:val>
                                            <p:strVal val="#ppt_x"/>
                                          </p:val>
                                        </p:tav>
                                      </p:tavLst>
                                    </p:anim>
                                    <p:anim calcmode="lin" valueType="num">
                                      <p:cBhvr>
                                        <p:cTn id="28" dur="1000" fill="hold"/>
                                        <p:tgtEl>
                                          <p:spTgt spid="112645"/>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112646"/>
                                        </p:tgtEl>
                                        <p:attrNameLst>
                                          <p:attrName>style.visibility</p:attrName>
                                        </p:attrNameLst>
                                      </p:cBhvr>
                                      <p:to>
                                        <p:strVal val="visible"/>
                                      </p:to>
                                    </p:set>
                                    <p:animEffect transition="in" filter="fade">
                                      <p:cBhvr>
                                        <p:cTn id="32" dur="1000"/>
                                        <p:tgtEl>
                                          <p:spTgt spid="112646"/>
                                        </p:tgtEl>
                                      </p:cBhvr>
                                    </p:animEffect>
                                    <p:anim calcmode="lin" valueType="num">
                                      <p:cBhvr>
                                        <p:cTn id="33" dur="1000" fill="hold"/>
                                        <p:tgtEl>
                                          <p:spTgt spid="112646"/>
                                        </p:tgtEl>
                                        <p:attrNameLst>
                                          <p:attrName>ppt_x</p:attrName>
                                        </p:attrNameLst>
                                      </p:cBhvr>
                                      <p:tavLst>
                                        <p:tav tm="0">
                                          <p:val>
                                            <p:strVal val="#ppt_x"/>
                                          </p:val>
                                        </p:tav>
                                        <p:tav tm="100000">
                                          <p:val>
                                            <p:strVal val="#ppt_x"/>
                                          </p:val>
                                        </p:tav>
                                      </p:tavLst>
                                    </p:anim>
                                    <p:anim calcmode="lin" valueType="num">
                                      <p:cBhvr>
                                        <p:cTn id="34" dur="1000" fill="hold"/>
                                        <p:tgtEl>
                                          <p:spTgt spid="11264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2647"/>
                                        </p:tgtEl>
                                        <p:attrNameLst>
                                          <p:attrName>style.visibility</p:attrName>
                                        </p:attrNameLst>
                                      </p:cBhvr>
                                      <p:to>
                                        <p:strVal val="visible"/>
                                      </p:to>
                                    </p:set>
                                    <p:animEffect transition="in" filter="fade">
                                      <p:cBhvr>
                                        <p:cTn id="39" dur="1000"/>
                                        <p:tgtEl>
                                          <p:spTgt spid="112647"/>
                                        </p:tgtEl>
                                      </p:cBhvr>
                                    </p:animEffect>
                                    <p:anim calcmode="lin" valueType="num">
                                      <p:cBhvr>
                                        <p:cTn id="40" dur="1000" fill="hold"/>
                                        <p:tgtEl>
                                          <p:spTgt spid="112647"/>
                                        </p:tgtEl>
                                        <p:attrNameLst>
                                          <p:attrName>ppt_x</p:attrName>
                                        </p:attrNameLst>
                                      </p:cBhvr>
                                      <p:tavLst>
                                        <p:tav tm="0">
                                          <p:val>
                                            <p:strVal val="#ppt_x"/>
                                          </p:val>
                                        </p:tav>
                                        <p:tav tm="100000">
                                          <p:val>
                                            <p:strVal val="#ppt_x"/>
                                          </p:val>
                                        </p:tav>
                                      </p:tavLst>
                                    </p:anim>
                                    <p:anim calcmode="lin" valueType="num">
                                      <p:cBhvr>
                                        <p:cTn id="41" dur="1000" fill="hold"/>
                                        <p:tgtEl>
                                          <p:spTgt spid="112647"/>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12648"/>
                                        </p:tgtEl>
                                        <p:attrNameLst>
                                          <p:attrName>style.visibility</p:attrName>
                                        </p:attrNameLst>
                                      </p:cBhvr>
                                      <p:to>
                                        <p:strVal val="visible"/>
                                      </p:to>
                                    </p:set>
                                    <p:animEffect transition="in" filter="fade">
                                      <p:cBhvr>
                                        <p:cTn id="45" dur="1000"/>
                                        <p:tgtEl>
                                          <p:spTgt spid="112648"/>
                                        </p:tgtEl>
                                      </p:cBhvr>
                                    </p:animEffect>
                                    <p:anim calcmode="lin" valueType="num">
                                      <p:cBhvr>
                                        <p:cTn id="46" dur="1000" fill="hold"/>
                                        <p:tgtEl>
                                          <p:spTgt spid="112648"/>
                                        </p:tgtEl>
                                        <p:attrNameLst>
                                          <p:attrName>ppt_x</p:attrName>
                                        </p:attrNameLst>
                                      </p:cBhvr>
                                      <p:tavLst>
                                        <p:tav tm="0">
                                          <p:val>
                                            <p:strVal val="#ppt_x"/>
                                          </p:val>
                                        </p:tav>
                                        <p:tav tm="100000">
                                          <p:val>
                                            <p:strVal val="#ppt_x"/>
                                          </p:val>
                                        </p:tav>
                                      </p:tavLst>
                                    </p:anim>
                                    <p:anim calcmode="lin" valueType="num">
                                      <p:cBhvr>
                                        <p:cTn id="47" dur="1000" fill="hold"/>
                                        <p:tgtEl>
                                          <p:spTgt spid="112648"/>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112649"/>
                                        </p:tgtEl>
                                        <p:attrNameLst>
                                          <p:attrName>style.visibility</p:attrName>
                                        </p:attrNameLst>
                                      </p:cBhvr>
                                      <p:to>
                                        <p:strVal val="visible"/>
                                      </p:to>
                                    </p:set>
                                    <p:animEffect transition="in" filter="fade">
                                      <p:cBhvr>
                                        <p:cTn id="51" dur="1000"/>
                                        <p:tgtEl>
                                          <p:spTgt spid="112649"/>
                                        </p:tgtEl>
                                      </p:cBhvr>
                                    </p:animEffect>
                                    <p:anim calcmode="lin" valueType="num">
                                      <p:cBhvr>
                                        <p:cTn id="52" dur="1000" fill="hold"/>
                                        <p:tgtEl>
                                          <p:spTgt spid="112649"/>
                                        </p:tgtEl>
                                        <p:attrNameLst>
                                          <p:attrName>ppt_x</p:attrName>
                                        </p:attrNameLst>
                                      </p:cBhvr>
                                      <p:tavLst>
                                        <p:tav tm="0">
                                          <p:val>
                                            <p:strVal val="#ppt_x"/>
                                          </p:val>
                                        </p:tav>
                                        <p:tav tm="100000">
                                          <p:val>
                                            <p:strVal val="#ppt_x"/>
                                          </p:val>
                                        </p:tav>
                                      </p:tavLst>
                                    </p:anim>
                                    <p:anim calcmode="lin" valueType="num">
                                      <p:cBhvr>
                                        <p:cTn id="53" dur="1000" fill="hold"/>
                                        <p:tgtEl>
                                          <p:spTgt spid="11264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9" presetClass="entr" presetSubtype="0" accel="100000" fill="hold" grpId="0" nodeType="clickEffect">
                                  <p:stCondLst>
                                    <p:cond delay="0"/>
                                  </p:stCondLst>
                                  <p:childTnLst>
                                    <p:set>
                                      <p:cBhvr>
                                        <p:cTn id="57" dur="1" fill="hold">
                                          <p:stCondLst>
                                            <p:cond delay="0"/>
                                          </p:stCondLst>
                                        </p:cTn>
                                        <p:tgtEl>
                                          <p:spTgt spid="112654"/>
                                        </p:tgtEl>
                                        <p:attrNameLst>
                                          <p:attrName>style.visibility</p:attrName>
                                        </p:attrNameLst>
                                      </p:cBhvr>
                                      <p:to>
                                        <p:strVal val="visible"/>
                                      </p:to>
                                    </p:set>
                                    <p:anim calcmode="lin" valueType="num">
                                      <p:cBhvr>
                                        <p:cTn id="58" dur="500" fill="hold"/>
                                        <p:tgtEl>
                                          <p:spTgt spid="112654"/>
                                        </p:tgtEl>
                                        <p:attrNameLst>
                                          <p:attrName>ppt_h</p:attrName>
                                        </p:attrNameLst>
                                      </p:cBhvr>
                                      <p:tavLst>
                                        <p:tav tm="0">
                                          <p:val>
                                            <p:strVal val="#ppt_h/20"/>
                                          </p:val>
                                        </p:tav>
                                        <p:tav tm="50000">
                                          <p:val>
                                            <p:strVal val="#ppt_h/20"/>
                                          </p:val>
                                        </p:tav>
                                        <p:tav tm="100000">
                                          <p:val>
                                            <p:strVal val="#ppt_h"/>
                                          </p:val>
                                        </p:tav>
                                      </p:tavLst>
                                    </p:anim>
                                    <p:anim calcmode="lin" valueType="num">
                                      <p:cBhvr>
                                        <p:cTn id="59" dur="500" fill="hold"/>
                                        <p:tgtEl>
                                          <p:spTgt spid="112654"/>
                                        </p:tgtEl>
                                        <p:attrNameLst>
                                          <p:attrName>ppt_w</p:attrName>
                                        </p:attrNameLst>
                                      </p:cBhvr>
                                      <p:tavLst>
                                        <p:tav tm="0">
                                          <p:val>
                                            <p:strVal val="#ppt_w+.3"/>
                                          </p:val>
                                        </p:tav>
                                        <p:tav tm="50000">
                                          <p:val>
                                            <p:strVal val="#ppt_w+.3"/>
                                          </p:val>
                                        </p:tav>
                                        <p:tav tm="100000">
                                          <p:val>
                                            <p:strVal val="#ppt_w"/>
                                          </p:val>
                                        </p:tav>
                                      </p:tavLst>
                                    </p:anim>
                                    <p:anim calcmode="lin" valueType="num">
                                      <p:cBhvr>
                                        <p:cTn id="60" dur="500" fill="hold"/>
                                        <p:tgtEl>
                                          <p:spTgt spid="112654"/>
                                        </p:tgtEl>
                                        <p:attrNameLst>
                                          <p:attrName>ppt_x</p:attrName>
                                        </p:attrNameLst>
                                      </p:cBhvr>
                                      <p:tavLst>
                                        <p:tav tm="0">
                                          <p:val>
                                            <p:strVal val="#ppt_x-.3"/>
                                          </p:val>
                                        </p:tav>
                                        <p:tav tm="50000">
                                          <p:val>
                                            <p:strVal val="#ppt_x"/>
                                          </p:val>
                                        </p:tav>
                                        <p:tav tm="100000">
                                          <p:val>
                                            <p:strVal val="#ppt_x"/>
                                          </p:val>
                                        </p:tav>
                                      </p:tavLst>
                                    </p:anim>
                                    <p:anim calcmode="lin" valueType="num">
                                      <p:cBhvr>
                                        <p:cTn id="61" dur="500" fill="hold"/>
                                        <p:tgtEl>
                                          <p:spTgt spid="112654"/>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12655"/>
                                        </p:tgtEl>
                                        <p:attrNameLst>
                                          <p:attrName>style.visibility</p:attrName>
                                        </p:attrNameLst>
                                      </p:cBhvr>
                                      <p:to>
                                        <p:strVal val="visible"/>
                                      </p:to>
                                    </p:set>
                                    <p:animEffect transition="in" filter="dissolve">
                                      <p:cBhvr>
                                        <p:cTn id="66" dur="500"/>
                                        <p:tgtEl>
                                          <p:spTgt spid="11265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grpId="0" nodeType="clickEffect">
                                  <p:stCondLst>
                                    <p:cond delay="0"/>
                                  </p:stCondLst>
                                  <p:childTnLst>
                                    <p:set>
                                      <p:cBhvr>
                                        <p:cTn id="70" dur="1" fill="hold">
                                          <p:stCondLst>
                                            <p:cond delay="0"/>
                                          </p:stCondLst>
                                        </p:cTn>
                                        <p:tgtEl>
                                          <p:spTgt spid="112659"/>
                                        </p:tgtEl>
                                        <p:attrNameLst>
                                          <p:attrName>style.visibility</p:attrName>
                                        </p:attrNameLst>
                                      </p:cBhvr>
                                      <p:to>
                                        <p:strVal val="visible"/>
                                      </p:to>
                                    </p:set>
                                    <p:animEffect transition="in" filter="wipe(right)">
                                      <p:cBhvr>
                                        <p:cTn id="71" dur="500"/>
                                        <p:tgtEl>
                                          <p:spTgt spid="112659"/>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112660"/>
                                        </p:tgtEl>
                                        <p:attrNameLst>
                                          <p:attrName>style.visibility</p:attrName>
                                        </p:attrNameLst>
                                      </p:cBhvr>
                                      <p:to>
                                        <p:strVal val="visible"/>
                                      </p:to>
                                    </p:set>
                                    <p:animEffect transition="in" filter="wipe(left)">
                                      <p:cBhvr>
                                        <p:cTn id="75" dur="500"/>
                                        <p:tgtEl>
                                          <p:spTgt spid="112660"/>
                                        </p:tgtEl>
                                      </p:cBhvr>
                                    </p:animEffect>
                                  </p:childTnLst>
                                </p:cTn>
                              </p:par>
                            </p:childTnLst>
                          </p:cTn>
                        </p:par>
                        <p:par>
                          <p:cTn id="76" fill="hold">
                            <p:stCondLst>
                              <p:cond delay="1000"/>
                            </p:stCondLst>
                            <p:childTnLst>
                              <p:par>
                                <p:cTn id="77" presetID="22" presetClass="entr" presetSubtype="4" fill="hold" grpId="0" nodeType="afterEffect">
                                  <p:stCondLst>
                                    <p:cond delay="0"/>
                                  </p:stCondLst>
                                  <p:childTnLst>
                                    <p:set>
                                      <p:cBhvr>
                                        <p:cTn id="78" dur="1" fill="hold">
                                          <p:stCondLst>
                                            <p:cond delay="0"/>
                                          </p:stCondLst>
                                        </p:cTn>
                                        <p:tgtEl>
                                          <p:spTgt spid="112661"/>
                                        </p:tgtEl>
                                        <p:attrNameLst>
                                          <p:attrName>style.visibility</p:attrName>
                                        </p:attrNameLst>
                                      </p:cBhvr>
                                      <p:to>
                                        <p:strVal val="visible"/>
                                      </p:to>
                                    </p:set>
                                    <p:animEffect transition="in" filter="wipe(down)">
                                      <p:cBhvr>
                                        <p:cTn id="79" dur="500"/>
                                        <p:tgtEl>
                                          <p:spTgt spid="112661"/>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12658"/>
                                        </p:tgtEl>
                                        <p:attrNameLst>
                                          <p:attrName>style.visibility</p:attrName>
                                        </p:attrNameLst>
                                      </p:cBhvr>
                                      <p:to>
                                        <p:strVal val="visible"/>
                                      </p:to>
                                    </p:set>
                                    <p:animEffect transition="in" filter="dissolve">
                                      <p:cBhvr>
                                        <p:cTn id="84" dur="500"/>
                                        <p:tgtEl>
                                          <p:spTgt spid="112658"/>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112657"/>
                                        </p:tgtEl>
                                        <p:attrNameLst>
                                          <p:attrName>style.visibility</p:attrName>
                                        </p:attrNameLst>
                                      </p:cBhvr>
                                      <p:to>
                                        <p:strVal val="visible"/>
                                      </p:to>
                                    </p:set>
                                    <p:animEffect transition="in" filter="dissolve">
                                      <p:cBhvr>
                                        <p:cTn id="87" dur="500"/>
                                        <p:tgtEl>
                                          <p:spTgt spid="112657"/>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112656"/>
                                        </p:tgtEl>
                                        <p:attrNameLst>
                                          <p:attrName>style.visibility</p:attrName>
                                        </p:attrNameLst>
                                      </p:cBhvr>
                                      <p:to>
                                        <p:strVal val="visible"/>
                                      </p:to>
                                    </p:set>
                                    <p:animEffect transition="in" filter="dissolve">
                                      <p:cBhvr>
                                        <p:cTn id="90" dur="500"/>
                                        <p:tgtEl>
                                          <p:spTgt spid="112656"/>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112667"/>
                                        </p:tgtEl>
                                        <p:attrNameLst>
                                          <p:attrName>style.visibility</p:attrName>
                                        </p:attrNameLst>
                                      </p:cBhvr>
                                      <p:to>
                                        <p:strVal val="visible"/>
                                      </p:to>
                                    </p:set>
                                    <p:animEffect transition="in" filter="dissolve">
                                      <p:cBhvr>
                                        <p:cTn id="95" dur="500"/>
                                        <p:tgtEl>
                                          <p:spTgt spid="112667"/>
                                        </p:tgtEl>
                                      </p:cBhvr>
                                    </p:animEffect>
                                  </p:childTnLst>
                                </p:cTn>
                              </p:par>
                            </p:childTnLst>
                          </p:cTn>
                        </p:par>
                        <p:par>
                          <p:cTn id="96" fill="hold">
                            <p:stCondLst>
                              <p:cond delay="500"/>
                            </p:stCondLst>
                            <p:childTnLst>
                              <p:par>
                                <p:cTn id="97" presetID="9" presetClass="entr" presetSubtype="0" fill="hold" grpId="0" nodeType="afterEffect">
                                  <p:stCondLst>
                                    <p:cond delay="0"/>
                                  </p:stCondLst>
                                  <p:childTnLst>
                                    <p:set>
                                      <p:cBhvr>
                                        <p:cTn id="98" dur="1" fill="hold">
                                          <p:stCondLst>
                                            <p:cond delay="0"/>
                                          </p:stCondLst>
                                        </p:cTn>
                                        <p:tgtEl>
                                          <p:spTgt spid="112665"/>
                                        </p:tgtEl>
                                        <p:attrNameLst>
                                          <p:attrName>style.visibility</p:attrName>
                                        </p:attrNameLst>
                                      </p:cBhvr>
                                      <p:to>
                                        <p:strVal val="visible"/>
                                      </p:to>
                                    </p:set>
                                    <p:animEffect transition="in" filter="dissolve">
                                      <p:cBhvr>
                                        <p:cTn id="99" dur="500"/>
                                        <p:tgtEl>
                                          <p:spTgt spid="112665"/>
                                        </p:tgtEl>
                                      </p:cBhvr>
                                    </p:animEffect>
                                  </p:childTnLst>
                                </p:cTn>
                              </p:par>
                            </p:childTnLst>
                          </p:cTn>
                        </p:par>
                        <p:par>
                          <p:cTn id="100" fill="hold">
                            <p:stCondLst>
                              <p:cond delay="1000"/>
                            </p:stCondLst>
                            <p:childTnLst>
                              <p:par>
                                <p:cTn id="101" presetID="9" presetClass="entr" presetSubtype="0" fill="hold" grpId="0" nodeType="afterEffect">
                                  <p:stCondLst>
                                    <p:cond delay="0"/>
                                  </p:stCondLst>
                                  <p:childTnLst>
                                    <p:set>
                                      <p:cBhvr>
                                        <p:cTn id="102" dur="1" fill="hold">
                                          <p:stCondLst>
                                            <p:cond delay="0"/>
                                          </p:stCondLst>
                                        </p:cTn>
                                        <p:tgtEl>
                                          <p:spTgt spid="112666"/>
                                        </p:tgtEl>
                                        <p:attrNameLst>
                                          <p:attrName>style.visibility</p:attrName>
                                        </p:attrNameLst>
                                      </p:cBhvr>
                                      <p:to>
                                        <p:strVal val="visible"/>
                                      </p:to>
                                    </p:set>
                                    <p:animEffect transition="in" filter="dissolve">
                                      <p:cBhvr>
                                        <p:cTn id="103" dur="500"/>
                                        <p:tgtEl>
                                          <p:spTgt spid="112666"/>
                                        </p:tgtEl>
                                      </p:cBhvr>
                                    </p:animEffect>
                                  </p:childTnLst>
                                </p:cTn>
                              </p:par>
                            </p:childTnLst>
                          </p:cTn>
                        </p:par>
                        <p:par>
                          <p:cTn id="104" fill="hold">
                            <p:stCondLst>
                              <p:cond delay="1500"/>
                            </p:stCondLst>
                            <p:childTnLst>
                              <p:par>
                                <p:cTn id="105" presetID="9" presetClass="entr" presetSubtype="0" fill="hold" grpId="0" nodeType="afterEffect">
                                  <p:stCondLst>
                                    <p:cond delay="0"/>
                                  </p:stCondLst>
                                  <p:childTnLst>
                                    <p:set>
                                      <p:cBhvr>
                                        <p:cTn id="106" dur="1" fill="hold">
                                          <p:stCondLst>
                                            <p:cond delay="0"/>
                                          </p:stCondLst>
                                        </p:cTn>
                                        <p:tgtEl>
                                          <p:spTgt spid="112662"/>
                                        </p:tgtEl>
                                        <p:attrNameLst>
                                          <p:attrName>style.visibility</p:attrName>
                                        </p:attrNameLst>
                                      </p:cBhvr>
                                      <p:to>
                                        <p:strVal val="visible"/>
                                      </p:to>
                                    </p:set>
                                    <p:animEffect transition="in" filter="dissolve">
                                      <p:cBhvr>
                                        <p:cTn id="107" dur="500"/>
                                        <p:tgtEl>
                                          <p:spTgt spid="112662"/>
                                        </p:tgtEl>
                                      </p:cBhvr>
                                    </p:animEffect>
                                  </p:childTnLst>
                                </p:cTn>
                              </p:par>
                            </p:childTnLst>
                          </p:cTn>
                        </p:par>
                        <p:par>
                          <p:cTn id="108" fill="hold">
                            <p:stCondLst>
                              <p:cond delay="2000"/>
                            </p:stCondLst>
                            <p:childTnLst>
                              <p:par>
                                <p:cTn id="109" presetID="9" presetClass="entr" presetSubtype="0" fill="hold" grpId="0" nodeType="afterEffect">
                                  <p:stCondLst>
                                    <p:cond delay="0"/>
                                  </p:stCondLst>
                                  <p:childTnLst>
                                    <p:set>
                                      <p:cBhvr>
                                        <p:cTn id="110" dur="1" fill="hold">
                                          <p:stCondLst>
                                            <p:cond delay="0"/>
                                          </p:stCondLst>
                                        </p:cTn>
                                        <p:tgtEl>
                                          <p:spTgt spid="112670"/>
                                        </p:tgtEl>
                                        <p:attrNameLst>
                                          <p:attrName>style.visibility</p:attrName>
                                        </p:attrNameLst>
                                      </p:cBhvr>
                                      <p:to>
                                        <p:strVal val="visible"/>
                                      </p:to>
                                    </p:set>
                                    <p:animEffect transition="in" filter="dissolve">
                                      <p:cBhvr>
                                        <p:cTn id="111" dur="500"/>
                                        <p:tgtEl>
                                          <p:spTgt spid="112670"/>
                                        </p:tgtEl>
                                      </p:cBhvr>
                                    </p:animEffect>
                                  </p:childTnLst>
                                </p:cTn>
                              </p:par>
                            </p:childTnLst>
                          </p:cTn>
                        </p:par>
                        <p:par>
                          <p:cTn id="112" fill="hold">
                            <p:stCondLst>
                              <p:cond delay="2500"/>
                            </p:stCondLst>
                            <p:childTnLst>
                              <p:par>
                                <p:cTn id="113" presetID="9" presetClass="entr" presetSubtype="0" fill="hold" grpId="0" nodeType="afterEffect">
                                  <p:stCondLst>
                                    <p:cond delay="0"/>
                                  </p:stCondLst>
                                  <p:childTnLst>
                                    <p:set>
                                      <p:cBhvr>
                                        <p:cTn id="114" dur="1" fill="hold">
                                          <p:stCondLst>
                                            <p:cond delay="0"/>
                                          </p:stCondLst>
                                        </p:cTn>
                                        <p:tgtEl>
                                          <p:spTgt spid="112663"/>
                                        </p:tgtEl>
                                        <p:attrNameLst>
                                          <p:attrName>style.visibility</p:attrName>
                                        </p:attrNameLst>
                                      </p:cBhvr>
                                      <p:to>
                                        <p:strVal val="visible"/>
                                      </p:to>
                                    </p:set>
                                    <p:animEffect transition="in" filter="dissolve">
                                      <p:cBhvr>
                                        <p:cTn id="115" dur="500"/>
                                        <p:tgtEl>
                                          <p:spTgt spid="112663"/>
                                        </p:tgtEl>
                                      </p:cBhvr>
                                    </p:animEffect>
                                  </p:childTnLst>
                                </p:cTn>
                              </p:par>
                            </p:childTnLst>
                          </p:cTn>
                        </p:par>
                        <p:par>
                          <p:cTn id="116" fill="hold">
                            <p:stCondLst>
                              <p:cond delay="3000"/>
                            </p:stCondLst>
                            <p:childTnLst>
                              <p:par>
                                <p:cTn id="117" presetID="9" presetClass="entr" presetSubtype="0" fill="hold" grpId="0" nodeType="afterEffect">
                                  <p:stCondLst>
                                    <p:cond delay="0"/>
                                  </p:stCondLst>
                                  <p:childTnLst>
                                    <p:set>
                                      <p:cBhvr>
                                        <p:cTn id="118" dur="1" fill="hold">
                                          <p:stCondLst>
                                            <p:cond delay="0"/>
                                          </p:stCondLst>
                                        </p:cTn>
                                        <p:tgtEl>
                                          <p:spTgt spid="112668"/>
                                        </p:tgtEl>
                                        <p:attrNameLst>
                                          <p:attrName>style.visibility</p:attrName>
                                        </p:attrNameLst>
                                      </p:cBhvr>
                                      <p:to>
                                        <p:strVal val="visible"/>
                                      </p:to>
                                    </p:set>
                                    <p:animEffect transition="in" filter="dissolve">
                                      <p:cBhvr>
                                        <p:cTn id="119" dur="500"/>
                                        <p:tgtEl>
                                          <p:spTgt spid="112668"/>
                                        </p:tgtEl>
                                      </p:cBhvr>
                                    </p:animEffect>
                                  </p:childTnLst>
                                </p:cTn>
                              </p:par>
                            </p:childTnLst>
                          </p:cTn>
                        </p:par>
                        <p:par>
                          <p:cTn id="120" fill="hold">
                            <p:stCondLst>
                              <p:cond delay="3500"/>
                            </p:stCondLst>
                            <p:childTnLst>
                              <p:par>
                                <p:cTn id="121" presetID="9" presetClass="entr" presetSubtype="0" fill="hold" grpId="0" nodeType="afterEffect">
                                  <p:stCondLst>
                                    <p:cond delay="0"/>
                                  </p:stCondLst>
                                  <p:childTnLst>
                                    <p:set>
                                      <p:cBhvr>
                                        <p:cTn id="122" dur="1" fill="hold">
                                          <p:stCondLst>
                                            <p:cond delay="0"/>
                                          </p:stCondLst>
                                        </p:cTn>
                                        <p:tgtEl>
                                          <p:spTgt spid="112664"/>
                                        </p:tgtEl>
                                        <p:attrNameLst>
                                          <p:attrName>style.visibility</p:attrName>
                                        </p:attrNameLst>
                                      </p:cBhvr>
                                      <p:to>
                                        <p:strVal val="visible"/>
                                      </p:to>
                                    </p:set>
                                    <p:animEffect transition="in" filter="dissolve">
                                      <p:cBhvr>
                                        <p:cTn id="123" dur="500"/>
                                        <p:tgtEl>
                                          <p:spTgt spid="112664"/>
                                        </p:tgtEl>
                                      </p:cBhvr>
                                    </p:animEffect>
                                  </p:childTnLst>
                                </p:cTn>
                              </p:par>
                            </p:childTnLst>
                          </p:cTn>
                        </p:par>
                        <p:par>
                          <p:cTn id="124" fill="hold">
                            <p:stCondLst>
                              <p:cond delay="4000"/>
                            </p:stCondLst>
                            <p:childTnLst>
                              <p:par>
                                <p:cTn id="125" presetID="9" presetClass="entr" presetSubtype="0" fill="hold" grpId="0" nodeType="afterEffect">
                                  <p:stCondLst>
                                    <p:cond delay="0"/>
                                  </p:stCondLst>
                                  <p:childTnLst>
                                    <p:set>
                                      <p:cBhvr>
                                        <p:cTn id="126" dur="1" fill="hold">
                                          <p:stCondLst>
                                            <p:cond delay="0"/>
                                          </p:stCondLst>
                                        </p:cTn>
                                        <p:tgtEl>
                                          <p:spTgt spid="112669"/>
                                        </p:tgtEl>
                                        <p:attrNameLst>
                                          <p:attrName>style.visibility</p:attrName>
                                        </p:attrNameLst>
                                      </p:cBhvr>
                                      <p:to>
                                        <p:strVal val="visible"/>
                                      </p:to>
                                    </p:set>
                                    <p:animEffect transition="in" filter="dissolve">
                                      <p:cBhvr>
                                        <p:cTn id="127" dur="500"/>
                                        <p:tgtEl>
                                          <p:spTgt spid="112669"/>
                                        </p:tgtEl>
                                      </p:cBhvr>
                                    </p:animEffect>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grpId="0" nodeType="clickEffect">
                                  <p:stCondLst>
                                    <p:cond delay="0"/>
                                  </p:stCondLst>
                                  <p:childTnLst>
                                    <p:set>
                                      <p:cBhvr>
                                        <p:cTn id="131" dur="1" fill="hold">
                                          <p:stCondLst>
                                            <p:cond delay="0"/>
                                          </p:stCondLst>
                                        </p:cTn>
                                        <p:tgtEl>
                                          <p:spTgt spid="112672"/>
                                        </p:tgtEl>
                                        <p:attrNameLst>
                                          <p:attrName>style.visibility</p:attrName>
                                        </p:attrNameLst>
                                      </p:cBhvr>
                                      <p:to>
                                        <p:strVal val="visible"/>
                                      </p:to>
                                    </p:set>
                                    <p:animEffect transition="in" filter="fade">
                                      <p:cBhvr>
                                        <p:cTn id="132" dur="1000"/>
                                        <p:tgtEl>
                                          <p:spTgt spid="112672"/>
                                        </p:tgtEl>
                                      </p:cBhvr>
                                    </p:animEffect>
                                    <p:anim calcmode="lin" valueType="num">
                                      <p:cBhvr>
                                        <p:cTn id="133" dur="1000" fill="hold"/>
                                        <p:tgtEl>
                                          <p:spTgt spid="112672"/>
                                        </p:tgtEl>
                                        <p:attrNameLst>
                                          <p:attrName>ppt_x</p:attrName>
                                        </p:attrNameLst>
                                      </p:cBhvr>
                                      <p:tavLst>
                                        <p:tav tm="0">
                                          <p:val>
                                            <p:strVal val="#ppt_x"/>
                                          </p:val>
                                        </p:tav>
                                        <p:tav tm="100000">
                                          <p:val>
                                            <p:strVal val="#ppt_x"/>
                                          </p:val>
                                        </p:tav>
                                      </p:tavLst>
                                    </p:anim>
                                    <p:anim calcmode="lin" valueType="num">
                                      <p:cBhvr>
                                        <p:cTn id="134" dur="1000" fill="hold"/>
                                        <p:tgtEl>
                                          <p:spTgt spid="112672"/>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7" presetClass="entr" presetSubtype="10" fill="hold" grpId="0" nodeType="clickEffect">
                                  <p:stCondLst>
                                    <p:cond delay="0"/>
                                  </p:stCondLst>
                                  <p:childTnLst>
                                    <p:set>
                                      <p:cBhvr>
                                        <p:cTn id="138" dur="1" fill="hold">
                                          <p:stCondLst>
                                            <p:cond delay="0"/>
                                          </p:stCondLst>
                                        </p:cTn>
                                        <p:tgtEl>
                                          <p:spTgt spid="112689"/>
                                        </p:tgtEl>
                                        <p:attrNameLst>
                                          <p:attrName>style.visibility</p:attrName>
                                        </p:attrNameLst>
                                      </p:cBhvr>
                                      <p:to>
                                        <p:strVal val="visible"/>
                                      </p:to>
                                    </p:set>
                                    <p:anim calcmode="lin" valueType="num">
                                      <p:cBhvr>
                                        <p:cTn id="139" dur="500" fill="hold"/>
                                        <p:tgtEl>
                                          <p:spTgt spid="112689"/>
                                        </p:tgtEl>
                                        <p:attrNameLst>
                                          <p:attrName>ppt_w</p:attrName>
                                        </p:attrNameLst>
                                      </p:cBhvr>
                                      <p:tavLst>
                                        <p:tav tm="0">
                                          <p:val>
                                            <p:fltVal val="0"/>
                                          </p:val>
                                        </p:tav>
                                        <p:tav tm="100000">
                                          <p:val>
                                            <p:strVal val="#ppt_w"/>
                                          </p:val>
                                        </p:tav>
                                      </p:tavLst>
                                    </p:anim>
                                    <p:anim calcmode="lin" valueType="num">
                                      <p:cBhvr>
                                        <p:cTn id="140" dur="500" fill="hold"/>
                                        <p:tgtEl>
                                          <p:spTgt spid="112689"/>
                                        </p:tgtEl>
                                        <p:attrNameLst>
                                          <p:attrName>ppt_h</p:attrName>
                                        </p:attrNameLst>
                                      </p:cBhvr>
                                      <p:tavLst>
                                        <p:tav tm="0">
                                          <p:val>
                                            <p:strVal val="#ppt_h"/>
                                          </p:val>
                                        </p:tav>
                                        <p:tav tm="100000">
                                          <p:val>
                                            <p:strVal val="#ppt_h"/>
                                          </p:val>
                                        </p:tav>
                                      </p:tavLst>
                                    </p:anim>
                                  </p:childTnLst>
                                </p:cTn>
                              </p:par>
                            </p:childTnLst>
                          </p:cTn>
                        </p:par>
                      </p:childTnLst>
                    </p:cTn>
                  </p:par>
                  <p:par>
                    <p:cTn id="141" fill="hold">
                      <p:stCondLst>
                        <p:cond delay="indefinite"/>
                      </p:stCondLst>
                      <p:childTnLst>
                        <p:par>
                          <p:cTn id="142" fill="hold">
                            <p:stCondLst>
                              <p:cond delay="0"/>
                            </p:stCondLst>
                            <p:childTnLst>
                              <p:par>
                                <p:cTn id="143" presetID="39" presetClass="entr" presetSubtype="0" accel="100000" fill="hold" nodeType="clickEffect">
                                  <p:stCondLst>
                                    <p:cond delay="0"/>
                                  </p:stCondLst>
                                  <p:childTnLst>
                                    <p:set>
                                      <p:cBhvr>
                                        <p:cTn id="144" dur="1" fill="hold">
                                          <p:stCondLst>
                                            <p:cond delay="0"/>
                                          </p:stCondLst>
                                        </p:cTn>
                                        <p:tgtEl>
                                          <p:spTgt spid="112690"/>
                                        </p:tgtEl>
                                        <p:attrNameLst>
                                          <p:attrName>style.visibility</p:attrName>
                                        </p:attrNameLst>
                                      </p:cBhvr>
                                      <p:to>
                                        <p:strVal val="visible"/>
                                      </p:to>
                                    </p:set>
                                    <p:anim calcmode="lin" valueType="num">
                                      <p:cBhvr>
                                        <p:cTn id="145" dur="500" fill="hold"/>
                                        <p:tgtEl>
                                          <p:spTgt spid="112690"/>
                                        </p:tgtEl>
                                        <p:attrNameLst>
                                          <p:attrName>ppt_h</p:attrName>
                                        </p:attrNameLst>
                                      </p:cBhvr>
                                      <p:tavLst>
                                        <p:tav tm="0">
                                          <p:val>
                                            <p:strVal val="#ppt_h/20"/>
                                          </p:val>
                                        </p:tav>
                                        <p:tav tm="50000">
                                          <p:val>
                                            <p:strVal val="#ppt_h/20"/>
                                          </p:val>
                                        </p:tav>
                                        <p:tav tm="100000">
                                          <p:val>
                                            <p:strVal val="#ppt_h"/>
                                          </p:val>
                                        </p:tav>
                                      </p:tavLst>
                                    </p:anim>
                                    <p:anim calcmode="lin" valueType="num">
                                      <p:cBhvr>
                                        <p:cTn id="146" dur="500" fill="hold"/>
                                        <p:tgtEl>
                                          <p:spTgt spid="112690"/>
                                        </p:tgtEl>
                                        <p:attrNameLst>
                                          <p:attrName>ppt_w</p:attrName>
                                        </p:attrNameLst>
                                      </p:cBhvr>
                                      <p:tavLst>
                                        <p:tav tm="0">
                                          <p:val>
                                            <p:strVal val="#ppt_w+.3"/>
                                          </p:val>
                                        </p:tav>
                                        <p:tav tm="50000">
                                          <p:val>
                                            <p:strVal val="#ppt_w+.3"/>
                                          </p:val>
                                        </p:tav>
                                        <p:tav tm="100000">
                                          <p:val>
                                            <p:strVal val="#ppt_w"/>
                                          </p:val>
                                        </p:tav>
                                      </p:tavLst>
                                    </p:anim>
                                    <p:anim calcmode="lin" valueType="num">
                                      <p:cBhvr>
                                        <p:cTn id="147" dur="500" fill="hold"/>
                                        <p:tgtEl>
                                          <p:spTgt spid="112690"/>
                                        </p:tgtEl>
                                        <p:attrNameLst>
                                          <p:attrName>ppt_x</p:attrName>
                                        </p:attrNameLst>
                                      </p:cBhvr>
                                      <p:tavLst>
                                        <p:tav tm="0">
                                          <p:val>
                                            <p:strVal val="#ppt_x-.3"/>
                                          </p:val>
                                        </p:tav>
                                        <p:tav tm="50000">
                                          <p:val>
                                            <p:strVal val="#ppt_x"/>
                                          </p:val>
                                        </p:tav>
                                        <p:tav tm="100000">
                                          <p:val>
                                            <p:strVal val="#ppt_x"/>
                                          </p:val>
                                        </p:tav>
                                      </p:tavLst>
                                    </p:anim>
                                    <p:anim calcmode="lin" valueType="num">
                                      <p:cBhvr>
                                        <p:cTn id="148" dur="500" fill="hold"/>
                                        <p:tgtEl>
                                          <p:spTgt spid="1126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animBg="1"/>
      <p:bldP spid="112645" grpId="0" animBg="1"/>
      <p:bldP spid="112646" grpId="0" animBg="1"/>
      <p:bldP spid="112647" grpId="0" animBg="1"/>
      <p:bldP spid="112648" grpId="0" animBg="1"/>
      <p:bldP spid="112649" grpId="0" animBg="1"/>
      <p:bldP spid="112650" grpId="0" animBg="1"/>
      <p:bldP spid="112651" grpId="0" animBg="1"/>
      <p:bldP spid="112654" grpId="0"/>
      <p:bldP spid="112655" grpId="0"/>
      <p:bldP spid="112656" grpId="0"/>
      <p:bldP spid="112657" grpId="0"/>
      <p:bldP spid="112658" grpId="0"/>
      <p:bldP spid="112659" grpId="0" animBg="1"/>
      <p:bldP spid="112660" grpId="0" animBg="1"/>
      <p:bldP spid="112661" grpId="0" animBg="1"/>
      <p:bldP spid="112662" grpId="0"/>
      <p:bldP spid="112663" grpId="0"/>
      <p:bldP spid="112664" grpId="0"/>
      <p:bldP spid="112665" grpId="0"/>
      <p:bldP spid="112666" grpId="0"/>
      <p:bldP spid="112667" grpId="0"/>
      <p:bldP spid="112668" grpId="0"/>
      <p:bldP spid="112669" grpId="0"/>
      <p:bldP spid="112670" grpId="0"/>
      <p:bldP spid="112672" grpId="0"/>
      <p:bldP spid="112689"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Fig_915"/>
          <p:cNvPicPr>
            <a:picLocks noChangeAspect="1" noChangeArrowheads="1"/>
          </p:cNvPicPr>
          <p:nvPr/>
        </p:nvPicPr>
        <p:blipFill>
          <a:blip r:embed="rId3" cstate="print"/>
          <a:srcRect/>
          <a:stretch>
            <a:fillRect/>
          </a:stretch>
        </p:blipFill>
        <p:spPr bwMode="auto">
          <a:xfrm>
            <a:off x="762000" y="836613"/>
            <a:ext cx="7791450" cy="4725987"/>
          </a:xfrm>
          <a:prstGeom prst="rect">
            <a:avLst/>
          </a:prstGeom>
          <a:noFill/>
        </p:spPr>
      </p:pic>
      <p:sp>
        <p:nvSpPr>
          <p:cNvPr id="113667" name="Text Box 3"/>
          <p:cNvSpPr txBox="1">
            <a:spLocks noChangeArrowheads="1"/>
          </p:cNvSpPr>
          <p:nvPr/>
        </p:nvSpPr>
        <p:spPr bwMode="auto">
          <a:xfrm>
            <a:off x="771525" y="2249488"/>
            <a:ext cx="1479550" cy="366712"/>
          </a:xfrm>
          <a:prstGeom prst="rect">
            <a:avLst/>
          </a:prstGeom>
          <a:solidFill>
            <a:schemeClr val="bg1"/>
          </a:solidFill>
          <a:ln w="9525">
            <a:noFill/>
            <a:miter lim="800000"/>
            <a:headEnd/>
            <a:tailEnd/>
          </a:ln>
          <a:effectLst/>
        </p:spPr>
        <p:txBody>
          <a:bodyPr wrap="none">
            <a:spAutoFit/>
          </a:bodyPr>
          <a:lstStyle/>
          <a:p>
            <a:r>
              <a:rPr lang="en-US"/>
              <a:t>One </a:t>
            </a:r>
            <a:r>
              <a:rPr lang="en-US" i="1"/>
              <a:t>s</a:t>
            </a:r>
            <a:r>
              <a:rPr lang="en-US"/>
              <a:t> orbital</a:t>
            </a:r>
          </a:p>
        </p:txBody>
      </p:sp>
      <p:sp>
        <p:nvSpPr>
          <p:cNvPr id="113668" name="Text Box 4"/>
          <p:cNvSpPr txBox="1">
            <a:spLocks noChangeArrowheads="1"/>
          </p:cNvSpPr>
          <p:nvPr/>
        </p:nvSpPr>
        <p:spPr bwMode="auto">
          <a:xfrm>
            <a:off x="1244600" y="3851275"/>
            <a:ext cx="1606550" cy="366713"/>
          </a:xfrm>
          <a:prstGeom prst="rect">
            <a:avLst/>
          </a:prstGeom>
          <a:solidFill>
            <a:schemeClr val="bg1"/>
          </a:solidFill>
          <a:ln w="9525">
            <a:noFill/>
            <a:miter lim="800000"/>
            <a:headEnd/>
            <a:tailEnd/>
          </a:ln>
          <a:effectLst/>
        </p:spPr>
        <p:txBody>
          <a:bodyPr wrap="none">
            <a:spAutoFit/>
          </a:bodyPr>
          <a:lstStyle/>
          <a:p>
            <a:r>
              <a:rPr lang="en-US"/>
              <a:t>Two </a:t>
            </a:r>
            <a:r>
              <a:rPr lang="en-US" i="1"/>
              <a:t>p</a:t>
            </a:r>
            <a:r>
              <a:rPr lang="en-US"/>
              <a:t> orbitals</a:t>
            </a:r>
          </a:p>
        </p:txBody>
      </p:sp>
      <p:sp>
        <p:nvSpPr>
          <p:cNvPr id="113669" name="Text Box 5"/>
          <p:cNvSpPr txBox="1">
            <a:spLocks noChangeArrowheads="1"/>
          </p:cNvSpPr>
          <p:nvPr/>
        </p:nvSpPr>
        <p:spPr bwMode="auto">
          <a:xfrm>
            <a:off x="5294313" y="4957763"/>
            <a:ext cx="1606550" cy="641350"/>
          </a:xfrm>
          <a:prstGeom prst="rect">
            <a:avLst/>
          </a:prstGeom>
          <a:solidFill>
            <a:schemeClr val="bg1"/>
          </a:solidFill>
          <a:ln w="9525">
            <a:noFill/>
            <a:miter lim="800000"/>
            <a:headEnd/>
            <a:tailEnd/>
          </a:ln>
          <a:effectLst/>
        </p:spPr>
        <p:txBody>
          <a:bodyPr wrap="none">
            <a:spAutoFit/>
          </a:bodyPr>
          <a:lstStyle/>
          <a:p>
            <a:r>
              <a:rPr lang="en-US"/>
              <a:t>Three </a:t>
            </a:r>
            <a:r>
              <a:rPr lang="en-US" i="1"/>
              <a:t>sp</a:t>
            </a:r>
            <a:r>
              <a:rPr lang="en-US" baseline="30000"/>
              <a:t>2</a:t>
            </a:r>
            <a:r>
              <a:rPr lang="en-US"/>
              <a:t> </a:t>
            </a:r>
          </a:p>
          <a:p>
            <a:r>
              <a:rPr lang="en-US"/>
              <a:t>hybrid orbitals</a:t>
            </a:r>
          </a:p>
        </p:txBody>
      </p:sp>
      <p:sp>
        <p:nvSpPr>
          <p:cNvPr id="113670" name="Text Box 6"/>
          <p:cNvSpPr txBox="1">
            <a:spLocks noChangeArrowheads="1"/>
          </p:cNvSpPr>
          <p:nvPr/>
        </p:nvSpPr>
        <p:spPr bwMode="auto">
          <a:xfrm>
            <a:off x="6540500" y="1565275"/>
            <a:ext cx="1995488" cy="915988"/>
          </a:xfrm>
          <a:prstGeom prst="rect">
            <a:avLst/>
          </a:prstGeom>
          <a:solidFill>
            <a:schemeClr val="bg1"/>
          </a:solidFill>
          <a:ln w="9525">
            <a:noFill/>
            <a:miter lim="800000"/>
            <a:headEnd/>
            <a:tailEnd/>
          </a:ln>
          <a:effectLst/>
        </p:spPr>
        <p:txBody>
          <a:bodyPr wrap="none">
            <a:spAutoFit/>
          </a:bodyPr>
          <a:lstStyle/>
          <a:p>
            <a:r>
              <a:rPr lang="en-US" i="1"/>
              <a:t>sp</a:t>
            </a:r>
            <a:r>
              <a:rPr lang="en-US" baseline="30000"/>
              <a:t>2</a:t>
            </a:r>
            <a:r>
              <a:rPr lang="en-US"/>
              <a:t> hybrid orbitals</a:t>
            </a:r>
          </a:p>
          <a:p>
            <a:r>
              <a:rPr lang="en-US"/>
              <a:t>shown together</a:t>
            </a:r>
          </a:p>
          <a:p>
            <a:r>
              <a:rPr lang="en-US"/>
              <a:t>(large lobes only)</a:t>
            </a:r>
          </a:p>
        </p:txBody>
      </p:sp>
      <p:sp>
        <p:nvSpPr>
          <p:cNvPr id="113671" name="Text Box 7"/>
          <p:cNvSpPr txBox="1">
            <a:spLocks noChangeArrowheads="1"/>
          </p:cNvSpPr>
          <p:nvPr/>
        </p:nvSpPr>
        <p:spPr bwMode="auto">
          <a:xfrm>
            <a:off x="3503613" y="2789238"/>
            <a:ext cx="1136650" cy="641350"/>
          </a:xfrm>
          <a:prstGeom prst="rect">
            <a:avLst/>
          </a:prstGeom>
          <a:solidFill>
            <a:schemeClr val="bg1"/>
          </a:solidFill>
          <a:ln w="9525">
            <a:noFill/>
            <a:miter lim="800000"/>
            <a:headEnd/>
            <a:tailEnd/>
          </a:ln>
          <a:effectLst/>
        </p:spPr>
        <p:txBody>
          <a:bodyPr wrap="none">
            <a:spAutoFit/>
          </a:bodyPr>
          <a:lstStyle/>
          <a:p>
            <a:r>
              <a:rPr lang="en-US"/>
              <a:t>Hybridize</a:t>
            </a:r>
          </a:p>
          <a:p>
            <a:endParaRPr lang="en-US"/>
          </a:p>
        </p:txBody>
      </p:sp>
      <p:sp>
        <p:nvSpPr>
          <p:cNvPr id="113672" name="Line 8"/>
          <p:cNvSpPr>
            <a:spLocks noChangeShapeType="1"/>
          </p:cNvSpPr>
          <p:nvPr/>
        </p:nvSpPr>
        <p:spPr bwMode="auto">
          <a:xfrm>
            <a:off x="3657600" y="3208338"/>
            <a:ext cx="811213" cy="0"/>
          </a:xfrm>
          <a:prstGeom prst="line">
            <a:avLst/>
          </a:prstGeom>
          <a:noFill/>
          <a:ln w="28575">
            <a:solidFill>
              <a:schemeClr val="tx1"/>
            </a:solidFill>
            <a:round/>
            <a:headEnd/>
            <a:tailEnd type="triangle" w="med" len="med"/>
          </a:ln>
          <a:effectLst/>
        </p:spPr>
        <p:txBody>
          <a:bodyPr/>
          <a:lstStyle/>
          <a:p>
            <a:endParaRPr lang="en-US"/>
          </a:p>
        </p:txBody>
      </p:sp>
      <p:sp>
        <p:nvSpPr>
          <p:cNvPr id="113673" name="Line 9"/>
          <p:cNvSpPr>
            <a:spLocks noChangeShapeType="1"/>
          </p:cNvSpPr>
          <p:nvPr/>
        </p:nvSpPr>
        <p:spPr bwMode="auto">
          <a:xfrm flipH="1">
            <a:off x="1303338" y="2613025"/>
            <a:ext cx="153987" cy="363538"/>
          </a:xfrm>
          <a:prstGeom prst="line">
            <a:avLst/>
          </a:prstGeom>
          <a:noFill/>
          <a:ln w="12700">
            <a:solidFill>
              <a:schemeClr val="tx1"/>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fig_9_35"/>
          <p:cNvPicPr>
            <a:picLocks noChangeAspect="1" noChangeArrowheads="1"/>
          </p:cNvPicPr>
          <p:nvPr/>
        </p:nvPicPr>
        <p:blipFill>
          <a:blip r:embed="rId3" cstate="print"/>
          <a:srcRect/>
          <a:stretch>
            <a:fillRect/>
          </a:stretch>
        </p:blipFill>
        <p:spPr bwMode="auto">
          <a:xfrm>
            <a:off x="1600200" y="762000"/>
            <a:ext cx="5029200" cy="5029200"/>
          </a:xfrm>
          <a:prstGeom prst="rect">
            <a:avLst/>
          </a:prstGeom>
          <a:noFill/>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fig9_21"/>
          <p:cNvPicPr>
            <a:picLocks noChangeAspect="1" noChangeArrowheads="1"/>
          </p:cNvPicPr>
          <p:nvPr/>
        </p:nvPicPr>
        <p:blipFill>
          <a:blip r:embed="rId3" cstate="print"/>
          <a:srcRect/>
          <a:stretch>
            <a:fillRect/>
          </a:stretch>
        </p:blipFill>
        <p:spPr bwMode="auto">
          <a:xfrm>
            <a:off x="838200" y="1676400"/>
            <a:ext cx="7696200" cy="3241675"/>
          </a:xfrm>
          <a:prstGeom prst="rect">
            <a:avLst/>
          </a:prstGeom>
          <a:noFill/>
        </p:spPr>
      </p:pic>
      <p:sp>
        <p:nvSpPr>
          <p:cNvPr id="115715" name="Freeform 3"/>
          <p:cNvSpPr>
            <a:spLocks/>
          </p:cNvSpPr>
          <p:nvPr/>
        </p:nvSpPr>
        <p:spPr bwMode="auto">
          <a:xfrm>
            <a:off x="3133725" y="1812925"/>
            <a:ext cx="944563" cy="2882900"/>
          </a:xfrm>
          <a:custGeom>
            <a:avLst/>
            <a:gdLst/>
            <a:ahLst/>
            <a:cxnLst>
              <a:cxn ang="0">
                <a:pos x="282" y="922"/>
              </a:cxn>
              <a:cxn ang="0">
                <a:pos x="35" y="438"/>
              </a:cxn>
              <a:cxn ang="0">
                <a:pos x="70" y="87"/>
              </a:cxn>
              <a:cxn ang="0">
                <a:pos x="239" y="3"/>
              </a:cxn>
              <a:cxn ang="0">
                <a:pos x="499" y="108"/>
              </a:cxn>
              <a:cxn ang="0">
                <a:pos x="527" y="474"/>
              </a:cxn>
              <a:cxn ang="0">
                <a:pos x="90" y="1258"/>
              </a:cxn>
              <a:cxn ang="0">
                <a:pos x="42" y="1642"/>
              </a:cxn>
              <a:cxn ang="0">
                <a:pos x="295" y="1815"/>
              </a:cxn>
              <a:cxn ang="0">
                <a:pos x="520" y="1647"/>
              </a:cxn>
              <a:cxn ang="0">
                <a:pos x="534" y="1345"/>
              </a:cxn>
              <a:cxn ang="0">
                <a:pos x="282" y="922"/>
              </a:cxn>
            </a:cxnLst>
            <a:rect l="0" t="0" r="r" b="b"/>
            <a:pathLst>
              <a:path w="595" h="1816">
                <a:moveTo>
                  <a:pt x="282" y="922"/>
                </a:moveTo>
                <a:cubicBezTo>
                  <a:pt x="193" y="745"/>
                  <a:pt x="70" y="577"/>
                  <a:pt x="35" y="438"/>
                </a:cubicBezTo>
                <a:cubicBezTo>
                  <a:pt x="0" y="299"/>
                  <a:pt x="36" y="160"/>
                  <a:pt x="70" y="87"/>
                </a:cubicBezTo>
                <a:cubicBezTo>
                  <a:pt x="104" y="14"/>
                  <a:pt x="168" y="0"/>
                  <a:pt x="239" y="3"/>
                </a:cubicBezTo>
                <a:cubicBezTo>
                  <a:pt x="310" y="6"/>
                  <a:pt x="451" y="30"/>
                  <a:pt x="499" y="108"/>
                </a:cubicBezTo>
                <a:cubicBezTo>
                  <a:pt x="547" y="186"/>
                  <a:pt x="595" y="282"/>
                  <a:pt x="527" y="474"/>
                </a:cubicBezTo>
                <a:cubicBezTo>
                  <a:pt x="459" y="666"/>
                  <a:pt x="171" y="1063"/>
                  <a:pt x="90" y="1258"/>
                </a:cubicBezTo>
                <a:cubicBezTo>
                  <a:pt x="9" y="1453"/>
                  <a:pt x="8" y="1549"/>
                  <a:pt x="42" y="1642"/>
                </a:cubicBezTo>
                <a:cubicBezTo>
                  <a:pt x="76" y="1735"/>
                  <a:pt x="215" y="1814"/>
                  <a:pt x="295" y="1815"/>
                </a:cubicBezTo>
                <a:cubicBezTo>
                  <a:pt x="375" y="1816"/>
                  <a:pt x="480" y="1725"/>
                  <a:pt x="520" y="1647"/>
                </a:cubicBezTo>
                <a:cubicBezTo>
                  <a:pt x="560" y="1569"/>
                  <a:pt x="574" y="1466"/>
                  <a:pt x="534" y="1345"/>
                </a:cubicBezTo>
                <a:cubicBezTo>
                  <a:pt x="494" y="1224"/>
                  <a:pt x="335" y="1010"/>
                  <a:pt x="282" y="922"/>
                </a:cubicBezTo>
                <a:close/>
              </a:path>
            </a:pathLst>
          </a:custGeom>
          <a:solidFill>
            <a:schemeClr val="accent1"/>
          </a:solidFill>
          <a:ln w="9525">
            <a:solidFill>
              <a:schemeClr val="tx1"/>
            </a:solidFill>
            <a:round/>
            <a:headEnd/>
            <a:tailEnd/>
          </a:ln>
          <a:effectLst/>
        </p:spPr>
        <p:txBody>
          <a:bodyPr/>
          <a:lstStyle/>
          <a:p>
            <a:endParaRPr lang="en-US"/>
          </a:p>
        </p:txBody>
      </p:sp>
      <p:pic>
        <p:nvPicPr>
          <p:cNvPr id="115716" name="Picture 4" descr="fig_917"/>
          <p:cNvPicPr>
            <a:picLocks noChangeAspect="1" noChangeArrowheads="1"/>
          </p:cNvPicPr>
          <p:nvPr/>
        </p:nvPicPr>
        <p:blipFill>
          <a:blip r:embed="rId4" cstate="print"/>
          <a:srcRect/>
          <a:stretch>
            <a:fillRect/>
          </a:stretch>
        </p:blipFill>
        <p:spPr bwMode="auto">
          <a:xfrm>
            <a:off x="914400" y="5143500"/>
            <a:ext cx="1981200" cy="1485900"/>
          </a:xfrm>
          <a:prstGeom prst="rect">
            <a:avLst/>
          </a:prstGeom>
          <a:noFill/>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4738" name="Picture 2" descr="trigonal bipyramidal"/>
          <p:cNvPicPr>
            <a:picLocks noChangeAspect="1" noChangeArrowheads="1"/>
          </p:cNvPicPr>
          <p:nvPr/>
        </p:nvPicPr>
        <p:blipFill>
          <a:blip r:embed="rId5" cstate="print"/>
          <a:srcRect/>
          <a:stretch>
            <a:fillRect/>
          </a:stretch>
        </p:blipFill>
        <p:spPr bwMode="auto">
          <a:xfrm>
            <a:off x="3175" y="914400"/>
            <a:ext cx="2435225" cy="2867025"/>
          </a:xfrm>
          <a:prstGeom prst="rect">
            <a:avLst/>
          </a:prstGeom>
          <a:noFill/>
        </p:spPr>
      </p:pic>
      <p:graphicFrame>
        <p:nvGraphicFramePr>
          <p:cNvPr id="244739" name="Object 3"/>
          <p:cNvGraphicFramePr>
            <a:graphicFrameLocks noChangeAspect="1"/>
          </p:cNvGraphicFramePr>
          <p:nvPr/>
        </p:nvGraphicFramePr>
        <p:xfrm>
          <a:off x="5029200" y="3276600"/>
          <a:ext cx="1754188" cy="1965325"/>
        </p:xfrm>
        <a:graphic>
          <a:graphicData uri="http://schemas.openxmlformats.org/presentationml/2006/ole">
            <p:oleObj spid="_x0000_s244739" name="Photo Editor Photo" r:id="rId6" imgW="1265030" imgH="1417443" progId="MSPhotoEd.3">
              <p:embed/>
            </p:oleObj>
          </a:graphicData>
        </a:graphic>
      </p:graphicFrame>
      <p:graphicFrame>
        <p:nvGraphicFramePr>
          <p:cNvPr id="244740" name="Object 4"/>
          <p:cNvGraphicFramePr>
            <a:graphicFrameLocks noChangeAspect="1"/>
          </p:cNvGraphicFramePr>
          <p:nvPr/>
        </p:nvGraphicFramePr>
        <p:xfrm>
          <a:off x="2286000" y="4419600"/>
          <a:ext cx="1673225" cy="2071688"/>
        </p:xfrm>
        <a:graphic>
          <a:graphicData uri="http://schemas.openxmlformats.org/presentationml/2006/ole">
            <p:oleObj spid="_x0000_s244740" name="Photo Editor Photo" r:id="rId7" imgW="1402202" imgH="1737511" progId="MSPhotoEd.3">
              <p:embed/>
            </p:oleObj>
          </a:graphicData>
        </a:graphic>
      </p:graphicFrame>
      <p:sp>
        <p:nvSpPr>
          <p:cNvPr id="244743" name="Rectangle 7"/>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
        <p:nvSpPr>
          <p:cNvPr id="244744" name="Rectangle 8"/>
          <p:cNvSpPr>
            <a:spLocks noGrp="1" noChangeArrowheads="1"/>
          </p:cNvSpPr>
          <p:nvPr>
            <p:ph type="ctrTitle"/>
          </p:nvPr>
        </p:nvSpPr>
        <p:spPr>
          <a:xfrm>
            <a:off x="609600" y="428625"/>
            <a:ext cx="7772400" cy="790575"/>
          </a:xfrm>
        </p:spPr>
        <p:txBody>
          <a:bodyPr/>
          <a:lstStyle/>
          <a:p>
            <a:r>
              <a:rPr lang="en-US"/>
              <a:t>Molecular Geometry</a:t>
            </a:r>
          </a:p>
        </p:txBody>
      </p:sp>
      <p:sp>
        <p:nvSpPr>
          <p:cNvPr id="244747" name="AutoShape 11">
            <a:hlinkClick r:id="rId8" action="ppaction://hlinksldjump" highlightClick="1"/>
            <a:hlinkHover r:id="rId8" action="ppaction://hlinksldjump"/>
          </p:cNvPr>
          <p:cNvSpPr>
            <a:spLocks noChangeArrowheads="1"/>
          </p:cNvSpPr>
          <p:nvPr/>
        </p:nvSpPr>
        <p:spPr bwMode="auto">
          <a:xfrm>
            <a:off x="0" y="6467475"/>
            <a:ext cx="384175" cy="384175"/>
          </a:xfrm>
          <a:prstGeom prst="actionButtonReturn">
            <a:avLst/>
          </a:prstGeom>
          <a:solidFill>
            <a:srgbClr val="3366FF">
              <a:alpha val="17000"/>
            </a:srgbClr>
          </a:solidFill>
          <a:ln w="9525">
            <a:noFill/>
            <a:miter lim="800000"/>
            <a:headEnd/>
            <a:tailEnd/>
          </a:ln>
          <a:effectLst/>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r>
              <a:rPr lang="en-US"/>
              <a:t>VSEPR Theory</a:t>
            </a:r>
          </a:p>
        </p:txBody>
      </p:sp>
      <p:sp>
        <p:nvSpPr>
          <p:cNvPr id="246787" name="Rectangle 3"/>
          <p:cNvSpPr>
            <a:spLocks noGrp="1" noChangeArrowheads="1"/>
          </p:cNvSpPr>
          <p:nvPr>
            <p:ph type="body" idx="1"/>
          </p:nvPr>
        </p:nvSpPr>
        <p:spPr>
          <a:xfrm>
            <a:off x="457200" y="1600200"/>
            <a:ext cx="8229600" cy="2303463"/>
          </a:xfrm>
        </p:spPr>
        <p:txBody>
          <a:bodyPr/>
          <a:lstStyle/>
          <a:p>
            <a:pPr>
              <a:lnSpc>
                <a:spcPct val="90000"/>
              </a:lnSpc>
            </a:pPr>
            <a:r>
              <a:rPr lang="en-US" b="1"/>
              <a:t>V</a:t>
            </a:r>
            <a:r>
              <a:rPr lang="en-US"/>
              <a:t>alence </a:t>
            </a:r>
            <a:r>
              <a:rPr lang="en-US" b="1"/>
              <a:t>S</a:t>
            </a:r>
            <a:r>
              <a:rPr lang="en-US"/>
              <a:t>hell </a:t>
            </a:r>
            <a:r>
              <a:rPr lang="en-US" b="1"/>
              <a:t>E</a:t>
            </a:r>
            <a:r>
              <a:rPr lang="en-US"/>
              <a:t>lectron </a:t>
            </a:r>
            <a:r>
              <a:rPr lang="en-US" b="1"/>
              <a:t>P</a:t>
            </a:r>
            <a:r>
              <a:rPr lang="en-US"/>
              <a:t>air </a:t>
            </a:r>
            <a:r>
              <a:rPr lang="en-US" b="1"/>
              <a:t>R</a:t>
            </a:r>
            <a:r>
              <a:rPr lang="en-US"/>
              <a:t>epulsion Theory</a:t>
            </a:r>
          </a:p>
          <a:p>
            <a:pPr>
              <a:lnSpc>
                <a:spcPct val="90000"/>
              </a:lnSpc>
              <a:spcBef>
                <a:spcPct val="100000"/>
              </a:spcBef>
            </a:pPr>
            <a:r>
              <a:rPr lang="en-US"/>
              <a:t>Electron pairs orient themselves in order to minimize repulsive forces.</a:t>
            </a:r>
          </a:p>
        </p:txBody>
      </p:sp>
      <p:pic>
        <p:nvPicPr>
          <p:cNvPr id="246788" name="Picture 4" descr="LINEAR"/>
          <p:cNvPicPr>
            <a:picLocks noChangeAspect="1" noChangeArrowheads="1"/>
          </p:cNvPicPr>
          <p:nvPr/>
        </p:nvPicPr>
        <p:blipFill>
          <a:blip r:embed="rId3" cstate="print">
            <a:lum bright="18000" contrast="24000"/>
          </a:blip>
          <a:srcRect/>
          <a:stretch>
            <a:fillRect/>
          </a:stretch>
        </p:blipFill>
        <p:spPr bwMode="auto">
          <a:xfrm>
            <a:off x="1219200" y="5257800"/>
            <a:ext cx="6629400" cy="1201738"/>
          </a:xfrm>
          <a:prstGeom prst="rect">
            <a:avLst/>
          </a:prstGeom>
          <a:noFill/>
        </p:spPr>
      </p:pic>
      <p:sp>
        <p:nvSpPr>
          <p:cNvPr id="246789" name="Rectangle 5"/>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
        <p:nvSpPr>
          <p:cNvPr id="246790" name="AutoShape 6">
            <a:hlinkClick r:id="rId4" action="ppaction://hlinksldjump" highlightClick="1"/>
            <a:hlinkHover r:id="rId4" action="ppaction://hlinksldjump"/>
          </p:cNvPr>
          <p:cNvSpPr>
            <a:spLocks noChangeArrowheads="1"/>
          </p:cNvSpPr>
          <p:nvPr/>
        </p:nvSpPr>
        <p:spPr bwMode="auto">
          <a:xfrm>
            <a:off x="0" y="6467475"/>
            <a:ext cx="384175" cy="384175"/>
          </a:xfrm>
          <a:prstGeom prst="actionButtonReturn">
            <a:avLst/>
          </a:prstGeom>
          <a:solidFill>
            <a:srgbClr val="3366FF">
              <a:alpha val="17000"/>
            </a:srgbClr>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6787">
                                            <p:txEl>
                                              <p:pRg st="0" end="0"/>
                                            </p:txEl>
                                          </p:spTgt>
                                        </p:tgtEl>
                                        <p:attrNameLst>
                                          <p:attrName>style.visibility</p:attrName>
                                        </p:attrNameLst>
                                      </p:cBhvr>
                                      <p:to>
                                        <p:strVal val="visible"/>
                                      </p:to>
                                    </p:set>
                                    <p:animEffect transition="in" filter="wipe(left)">
                                      <p:cBhvr>
                                        <p:cTn id="7" dur="500"/>
                                        <p:tgtEl>
                                          <p:spTgt spid="2467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6787">
                                            <p:txEl>
                                              <p:pRg st="1" end="1"/>
                                            </p:txEl>
                                          </p:spTgt>
                                        </p:tgtEl>
                                        <p:attrNameLst>
                                          <p:attrName>style.visibility</p:attrName>
                                        </p:attrNameLst>
                                      </p:cBhvr>
                                      <p:to>
                                        <p:strVal val="visible"/>
                                      </p:to>
                                    </p:set>
                                    <p:animEffect transition="in" filter="wipe(left)">
                                      <p:cBhvr>
                                        <p:cTn id="12" dur="500"/>
                                        <p:tgtEl>
                                          <p:spTgt spid="2467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46788"/>
                                        </p:tgtEl>
                                        <p:attrNameLst>
                                          <p:attrName>style.visibility</p:attrName>
                                        </p:attrNameLst>
                                      </p:cBhvr>
                                      <p:to>
                                        <p:strVal val="visible"/>
                                      </p:to>
                                    </p:set>
                                    <p:animEffect transition="in" filter="dissolve">
                                      <p:cBhvr>
                                        <p:cTn id="17" dur="500"/>
                                        <p:tgtEl>
                                          <p:spTgt spid="246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r>
              <a:rPr lang="en-US"/>
              <a:t>VSEPR Theory</a:t>
            </a:r>
          </a:p>
        </p:txBody>
      </p:sp>
      <p:sp>
        <p:nvSpPr>
          <p:cNvPr id="248835" name="Rectangle 3"/>
          <p:cNvSpPr>
            <a:spLocks noGrp="1" noChangeArrowheads="1"/>
          </p:cNvSpPr>
          <p:nvPr>
            <p:ph type="body" idx="1"/>
          </p:nvPr>
        </p:nvSpPr>
        <p:spPr>
          <a:xfrm>
            <a:off x="457200" y="1600200"/>
            <a:ext cx="8229600" cy="2303463"/>
          </a:xfrm>
        </p:spPr>
        <p:txBody>
          <a:bodyPr/>
          <a:lstStyle/>
          <a:p>
            <a:r>
              <a:rPr lang="en-US" b="1"/>
              <a:t>Types of e</a:t>
            </a:r>
            <a:r>
              <a:rPr lang="en-US" b="1" baseline="30000"/>
              <a:t>-</a:t>
            </a:r>
            <a:r>
              <a:rPr lang="en-US" b="1"/>
              <a:t> Pairs</a:t>
            </a:r>
            <a:endParaRPr lang="en-US"/>
          </a:p>
          <a:p>
            <a:pPr lvl="1"/>
            <a:r>
              <a:rPr lang="en-US" i="1"/>
              <a:t>Bonding pairs</a:t>
            </a:r>
            <a:r>
              <a:rPr lang="en-US"/>
              <a:t> - form bonds</a:t>
            </a:r>
          </a:p>
          <a:p>
            <a:pPr lvl="1"/>
            <a:r>
              <a:rPr lang="en-US" i="1"/>
              <a:t>Lone pairs</a:t>
            </a:r>
            <a:r>
              <a:rPr lang="en-US"/>
              <a:t> - nonbonding electrons</a:t>
            </a:r>
          </a:p>
        </p:txBody>
      </p:sp>
      <p:grpSp>
        <p:nvGrpSpPr>
          <p:cNvPr id="248836" name="Group 4"/>
          <p:cNvGrpSpPr>
            <a:grpSpLocks/>
          </p:cNvGrpSpPr>
          <p:nvPr/>
        </p:nvGrpSpPr>
        <p:grpSpPr bwMode="auto">
          <a:xfrm>
            <a:off x="609600" y="3276600"/>
            <a:ext cx="7772400" cy="3124200"/>
            <a:chOff x="768" y="2256"/>
            <a:chExt cx="4896" cy="1968"/>
          </a:xfrm>
        </p:grpSpPr>
        <p:sp>
          <p:nvSpPr>
            <p:cNvPr id="248837" name="AutoShape 5"/>
            <p:cNvSpPr>
              <a:spLocks noChangeArrowheads="1"/>
            </p:cNvSpPr>
            <p:nvPr/>
          </p:nvSpPr>
          <p:spPr bwMode="auto">
            <a:xfrm>
              <a:off x="768" y="2256"/>
              <a:ext cx="4896" cy="1968"/>
            </a:xfrm>
            <a:prstGeom prst="star24">
              <a:avLst>
                <a:gd name="adj" fmla="val 43486"/>
              </a:avLst>
            </a:prstGeom>
            <a:solidFill>
              <a:srgbClr val="9999FF"/>
            </a:solidFill>
            <a:ln w="6350">
              <a:solidFill>
                <a:schemeClr val="tx1"/>
              </a:solidFill>
              <a:miter lim="800000"/>
              <a:headEnd/>
              <a:tailEnd/>
            </a:ln>
            <a:effectLst/>
          </p:spPr>
          <p:txBody>
            <a:bodyPr wrap="none" anchor="ctr"/>
            <a:lstStyle/>
            <a:p>
              <a:endParaRPr lang="en-US"/>
            </a:p>
          </p:txBody>
        </p:sp>
        <p:sp>
          <p:nvSpPr>
            <p:cNvPr id="248838" name="Text Box 6"/>
            <p:cNvSpPr txBox="1">
              <a:spLocks noChangeArrowheads="1"/>
            </p:cNvSpPr>
            <p:nvPr/>
          </p:nvSpPr>
          <p:spPr bwMode="auto">
            <a:xfrm>
              <a:off x="1368" y="2519"/>
              <a:ext cx="3696" cy="1498"/>
            </a:xfrm>
            <a:prstGeom prst="rect">
              <a:avLst/>
            </a:prstGeom>
            <a:noFill/>
            <a:ln w="9525">
              <a:noFill/>
              <a:miter lim="800000"/>
              <a:headEnd/>
              <a:tailEnd/>
            </a:ln>
            <a:effectLst/>
          </p:spPr>
          <p:txBody>
            <a:bodyPr>
              <a:spAutoFit/>
            </a:bodyPr>
            <a:lstStyle/>
            <a:p>
              <a:pPr algn="ctr" eaLnBrk="0" hangingPunct="0">
                <a:lnSpc>
                  <a:spcPct val="125000"/>
                </a:lnSpc>
              </a:pPr>
              <a:r>
                <a:rPr lang="en-US" sz="4000">
                  <a:latin typeface="Comic Sans MS" pitchFamily="66" charset="0"/>
                </a:rPr>
                <a:t>Lone pairs repel </a:t>
              </a:r>
              <a:br>
                <a:rPr lang="en-US" sz="4000">
                  <a:latin typeface="Comic Sans MS" pitchFamily="66" charset="0"/>
                </a:rPr>
              </a:br>
              <a:r>
                <a:rPr lang="en-US" sz="4000">
                  <a:latin typeface="Comic Sans MS" pitchFamily="66" charset="0"/>
                </a:rPr>
                <a:t>more strongly than bonding pairs!!!</a:t>
              </a:r>
            </a:p>
          </p:txBody>
        </p:sp>
      </p:grpSp>
      <p:sp>
        <p:nvSpPr>
          <p:cNvPr id="248839" name="Rectangle 7"/>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
        <p:nvSpPr>
          <p:cNvPr id="248840" name="AutoShape 8">
            <a:hlinkClick r:id="rId3" action="ppaction://hlinksldjump" highlightClick="1"/>
            <a:hlinkHover r:id="rId3" action="ppaction://hlinksldjump"/>
          </p:cNvPr>
          <p:cNvSpPr>
            <a:spLocks noChangeArrowheads="1"/>
          </p:cNvSpPr>
          <p:nvPr/>
        </p:nvSpPr>
        <p:spPr bwMode="auto">
          <a:xfrm>
            <a:off x="0" y="6467475"/>
            <a:ext cx="384175" cy="384175"/>
          </a:xfrm>
          <a:prstGeom prst="actionButtonReturn">
            <a:avLst/>
          </a:prstGeom>
          <a:solidFill>
            <a:srgbClr val="3366FF">
              <a:alpha val="17000"/>
            </a:srgbClr>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8835">
                                            <p:txEl>
                                              <p:pRg st="0" end="0"/>
                                            </p:txEl>
                                          </p:spTgt>
                                        </p:tgtEl>
                                        <p:attrNameLst>
                                          <p:attrName>style.visibility</p:attrName>
                                        </p:attrNameLst>
                                      </p:cBhvr>
                                      <p:to>
                                        <p:strVal val="visible"/>
                                      </p:to>
                                    </p:set>
                                    <p:animEffect transition="in" filter="wipe(left)">
                                      <p:cBhvr>
                                        <p:cTn id="7" dur="500"/>
                                        <p:tgtEl>
                                          <p:spTgt spid="2488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8835">
                                            <p:txEl>
                                              <p:pRg st="1" end="1"/>
                                            </p:txEl>
                                          </p:spTgt>
                                        </p:tgtEl>
                                        <p:attrNameLst>
                                          <p:attrName>style.visibility</p:attrName>
                                        </p:attrNameLst>
                                      </p:cBhvr>
                                      <p:to>
                                        <p:strVal val="visible"/>
                                      </p:to>
                                    </p:set>
                                    <p:animEffect transition="in" filter="wipe(left)">
                                      <p:cBhvr>
                                        <p:cTn id="12" dur="500"/>
                                        <p:tgtEl>
                                          <p:spTgt spid="2488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8835">
                                            <p:txEl>
                                              <p:pRg st="2" end="2"/>
                                            </p:txEl>
                                          </p:spTgt>
                                        </p:tgtEl>
                                        <p:attrNameLst>
                                          <p:attrName>style.visibility</p:attrName>
                                        </p:attrNameLst>
                                      </p:cBhvr>
                                      <p:to>
                                        <p:strVal val="visible"/>
                                      </p:to>
                                    </p:set>
                                    <p:animEffect transition="in" filter="wipe(left)">
                                      <p:cBhvr>
                                        <p:cTn id="17" dur="500"/>
                                        <p:tgtEl>
                                          <p:spTgt spid="2488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248836"/>
                                        </p:tgtEl>
                                        <p:attrNameLst>
                                          <p:attrName>style.visibility</p:attrName>
                                        </p:attrNameLst>
                                      </p:cBhvr>
                                      <p:to>
                                        <p:strVal val="visible"/>
                                      </p:to>
                                    </p:set>
                                    <p:anim calcmode="lin" valueType="num">
                                      <p:cBhvr>
                                        <p:cTn id="22" dur="500" fill="hold"/>
                                        <p:tgtEl>
                                          <p:spTgt spid="248836"/>
                                        </p:tgtEl>
                                        <p:attrNameLst>
                                          <p:attrName>ppt_w</p:attrName>
                                        </p:attrNameLst>
                                      </p:cBhvr>
                                      <p:tavLst>
                                        <p:tav tm="0">
                                          <p:val>
                                            <p:fltVal val="0"/>
                                          </p:val>
                                        </p:tav>
                                        <p:tav tm="100000">
                                          <p:val>
                                            <p:strVal val="#ppt_w"/>
                                          </p:val>
                                        </p:tav>
                                      </p:tavLst>
                                    </p:anim>
                                    <p:anim calcmode="lin" valueType="num">
                                      <p:cBhvr>
                                        <p:cTn id="23" dur="500" fill="hold"/>
                                        <p:tgtEl>
                                          <p:spTgt spid="2488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build="p" bldLvl="2"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r>
              <a:rPr lang="en-US"/>
              <a:t>VSEPR Theory</a:t>
            </a:r>
          </a:p>
        </p:txBody>
      </p:sp>
      <p:sp>
        <p:nvSpPr>
          <p:cNvPr id="250883" name="Rectangle 3"/>
          <p:cNvSpPr>
            <a:spLocks noGrp="1" noChangeArrowheads="1"/>
          </p:cNvSpPr>
          <p:nvPr>
            <p:ph type="body" idx="1"/>
          </p:nvPr>
        </p:nvSpPr>
        <p:spPr>
          <a:xfrm>
            <a:off x="1173163" y="1333500"/>
            <a:ext cx="7772400" cy="2362200"/>
          </a:xfrm>
        </p:spPr>
        <p:txBody>
          <a:bodyPr/>
          <a:lstStyle/>
          <a:p>
            <a:r>
              <a:rPr lang="en-US"/>
              <a:t>Lone pairs reduce the bond angle between atoms.</a:t>
            </a:r>
          </a:p>
          <a:p>
            <a:pPr lvl="1"/>
            <a:endParaRPr lang="en-US"/>
          </a:p>
        </p:txBody>
      </p:sp>
      <p:sp>
        <p:nvSpPr>
          <p:cNvPr id="250887" name="Oval 7"/>
          <p:cNvSpPr>
            <a:spLocks noChangeAspect="1" noChangeArrowheads="1"/>
          </p:cNvSpPr>
          <p:nvPr/>
        </p:nvSpPr>
        <p:spPr bwMode="auto">
          <a:xfrm rot="-866489">
            <a:off x="3702050" y="2847975"/>
            <a:ext cx="2630488" cy="2560638"/>
          </a:xfrm>
          <a:prstGeom prst="ellipse">
            <a:avLst/>
          </a:prstGeom>
          <a:solidFill>
            <a:srgbClr val="9999FF"/>
          </a:solidFill>
          <a:ln w="28575">
            <a:solidFill>
              <a:schemeClr val="tx1"/>
            </a:solidFill>
            <a:round/>
            <a:headEnd/>
            <a:tailEnd/>
          </a:ln>
          <a:effectLst/>
        </p:spPr>
        <p:txBody>
          <a:bodyPr/>
          <a:lstStyle/>
          <a:p>
            <a:endParaRPr lang="en-US"/>
          </a:p>
        </p:txBody>
      </p:sp>
      <p:sp>
        <p:nvSpPr>
          <p:cNvPr id="250888" name="Oval 8"/>
          <p:cNvSpPr>
            <a:spLocks noChangeAspect="1" noChangeArrowheads="1"/>
          </p:cNvSpPr>
          <p:nvPr/>
        </p:nvSpPr>
        <p:spPr bwMode="auto">
          <a:xfrm rot="-866489">
            <a:off x="2754313" y="4618038"/>
            <a:ext cx="1312862" cy="1279525"/>
          </a:xfrm>
          <a:prstGeom prst="ellipse">
            <a:avLst/>
          </a:prstGeom>
          <a:solidFill>
            <a:schemeClr val="hlink"/>
          </a:solidFill>
          <a:ln w="28575">
            <a:solidFill>
              <a:schemeClr val="tx1"/>
            </a:solidFill>
            <a:round/>
            <a:headEnd/>
            <a:tailEnd/>
          </a:ln>
          <a:effectLst/>
        </p:spPr>
        <p:txBody>
          <a:bodyPr/>
          <a:lstStyle/>
          <a:p>
            <a:endParaRPr lang="en-US"/>
          </a:p>
        </p:txBody>
      </p:sp>
      <p:sp>
        <p:nvSpPr>
          <p:cNvPr id="250889" name="Oval 9"/>
          <p:cNvSpPr>
            <a:spLocks noChangeAspect="1" noChangeArrowheads="1"/>
          </p:cNvSpPr>
          <p:nvPr/>
        </p:nvSpPr>
        <p:spPr bwMode="auto">
          <a:xfrm rot="-866489">
            <a:off x="5942013" y="4619625"/>
            <a:ext cx="1312862" cy="1281113"/>
          </a:xfrm>
          <a:prstGeom prst="ellipse">
            <a:avLst/>
          </a:prstGeom>
          <a:solidFill>
            <a:schemeClr val="hlink"/>
          </a:solidFill>
          <a:ln w="28575">
            <a:solidFill>
              <a:schemeClr val="tx1"/>
            </a:solidFill>
            <a:round/>
            <a:headEnd/>
            <a:tailEnd/>
          </a:ln>
          <a:effectLst/>
        </p:spPr>
        <p:txBody>
          <a:bodyPr/>
          <a:lstStyle/>
          <a:p>
            <a:endParaRPr lang="en-US"/>
          </a:p>
        </p:txBody>
      </p:sp>
      <p:sp>
        <p:nvSpPr>
          <p:cNvPr id="250890" name="Oval 10"/>
          <p:cNvSpPr>
            <a:spLocks noChangeAspect="1" noChangeArrowheads="1"/>
          </p:cNvSpPr>
          <p:nvPr/>
        </p:nvSpPr>
        <p:spPr bwMode="auto">
          <a:xfrm rot="-866489">
            <a:off x="3370263" y="5216525"/>
            <a:ext cx="88900" cy="84138"/>
          </a:xfrm>
          <a:prstGeom prst="ellipse">
            <a:avLst/>
          </a:prstGeom>
          <a:solidFill>
            <a:schemeClr val="tx1"/>
          </a:solidFill>
          <a:ln w="9525">
            <a:solidFill>
              <a:schemeClr val="tx1"/>
            </a:solidFill>
            <a:round/>
            <a:headEnd/>
            <a:tailEnd/>
          </a:ln>
          <a:effectLst/>
        </p:spPr>
        <p:txBody>
          <a:bodyPr/>
          <a:lstStyle/>
          <a:p>
            <a:endParaRPr lang="en-US"/>
          </a:p>
        </p:txBody>
      </p:sp>
      <p:sp>
        <p:nvSpPr>
          <p:cNvPr id="250891" name="Oval 11"/>
          <p:cNvSpPr>
            <a:spLocks noChangeAspect="1" noChangeArrowheads="1"/>
          </p:cNvSpPr>
          <p:nvPr/>
        </p:nvSpPr>
        <p:spPr bwMode="auto">
          <a:xfrm rot="-866489">
            <a:off x="4973638" y="4086225"/>
            <a:ext cx="85725" cy="85725"/>
          </a:xfrm>
          <a:prstGeom prst="ellipse">
            <a:avLst/>
          </a:prstGeom>
          <a:solidFill>
            <a:schemeClr val="tx1"/>
          </a:solidFill>
          <a:ln w="9525">
            <a:solidFill>
              <a:schemeClr val="tx1"/>
            </a:solidFill>
            <a:round/>
            <a:headEnd/>
            <a:tailEnd/>
          </a:ln>
          <a:effectLst/>
        </p:spPr>
        <p:txBody>
          <a:bodyPr/>
          <a:lstStyle/>
          <a:p>
            <a:endParaRPr lang="en-US"/>
          </a:p>
        </p:txBody>
      </p:sp>
      <p:sp>
        <p:nvSpPr>
          <p:cNvPr id="250892" name="Oval 12"/>
          <p:cNvSpPr>
            <a:spLocks noChangeAspect="1" noChangeArrowheads="1"/>
          </p:cNvSpPr>
          <p:nvPr/>
        </p:nvSpPr>
        <p:spPr bwMode="auto">
          <a:xfrm rot="-866489">
            <a:off x="6553200" y="5218113"/>
            <a:ext cx="87313" cy="85725"/>
          </a:xfrm>
          <a:prstGeom prst="ellipse">
            <a:avLst/>
          </a:prstGeom>
          <a:solidFill>
            <a:schemeClr val="tx1"/>
          </a:solidFill>
          <a:ln w="9525">
            <a:solidFill>
              <a:schemeClr val="tx1"/>
            </a:solidFill>
            <a:round/>
            <a:headEnd/>
            <a:tailEnd/>
          </a:ln>
          <a:effectLst/>
        </p:spPr>
        <p:txBody>
          <a:bodyPr/>
          <a:lstStyle/>
          <a:p>
            <a:endParaRPr lang="en-US"/>
          </a:p>
        </p:txBody>
      </p:sp>
      <p:sp>
        <p:nvSpPr>
          <p:cNvPr id="250893" name="Line 13"/>
          <p:cNvSpPr>
            <a:spLocks noChangeAspect="1" noChangeShapeType="1"/>
          </p:cNvSpPr>
          <p:nvPr/>
        </p:nvSpPr>
        <p:spPr bwMode="auto">
          <a:xfrm rot="20733511" flipH="1">
            <a:off x="3297238" y="4349750"/>
            <a:ext cx="1820862" cy="688975"/>
          </a:xfrm>
          <a:prstGeom prst="line">
            <a:avLst/>
          </a:prstGeom>
          <a:noFill/>
          <a:ln w="25400">
            <a:solidFill>
              <a:schemeClr val="tx1"/>
            </a:solidFill>
            <a:round/>
            <a:headEnd type="none" w="sm" len="sm"/>
            <a:tailEnd type="none" w="sm" len="sm"/>
          </a:ln>
          <a:effectLst/>
        </p:spPr>
        <p:txBody>
          <a:bodyPr/>
          <a:lstStyle/>
          <a:p>
            <a:endParaRPr lang="en-US"/>
          </a:p>
        </p:txBody>
      </p:sp>
      <p:sp>
        <p:nvSpPr>
          <p:cNvPr id="250894" name="Line 14"/>
          <p:cNvSpPr>
            <a:spLocks noChangeAspect="1" noChangeShapeType="1"/>
          </p:cNvSpPr>
          <p:nvPr/>
        </p:nvSpPr>
        <p:spPr bwMode="auto">
          <a:xfrm rot="-866489">
            <a:off x="5191125" y="3948113"/>
            <a:ext cx="1262063" cy="1514475"/>
          </a:xfrm>
          <a:prstGeom prst="line">
            <a:avLst/>
          </a:prstGeom>
          <a:noFill/>
          <a:ln w="25400">
            <a:solidFill>
              <a:schemeClr val="tx1"/>
            </a:solidFill>
            <a:round/>
            <a:headEnd type="none" w="sm" len="sm"/>
            <a:tailEnd type="none" w="sm" len="sm"/>
          </a:ln>
          <a:effectLst/>
        </p:spPr>
        <p:txBody>
          <a:bodyPr/>
          <a:lstStyle/>
          <a:p>
            <a:endParaRPr lang="en-US"/>
          </a:p>
        </p:txBody>
      </p:sp>
      <p:sp>
        <p:nvSpPr>
          <p:cNvPr id="250896" name="Freeform 16"/>
          <p:cNvSpPr>
            <a:spLocks noChangeAspect="1"/>
          </p:cNvSpPr>
          <p:nvPr/>
        </p:nvSpPr>
        <p:spPr bwMode="auto">
          <a:xfrm>
            <a:off x="4564063" y="4783138"/>
            <a:ext cx="385762" cy="1047750"/>
          </a:xfrm>
          <a:custGeom>
            <a:avLst/>
            <a:gdLst/>
            <a:ahLst/>
            <a:cxnLst>
              <a:cxn ang="0">
                <a:pos x="0" y="660"/>
              </a:cxn>
              <a:cxn ang="0">
                <a:pos x="243" y="0"/>
              </a:cxn>
            </a:cxnLst>
            <a:rect l="0" t="0" r="r" b="b"/>
            <a:pathLst>
              <a:path w="243" h="660">
                <a:moveTo>
                  <a:pt x="0" y="660"/>
                </a:moveTo>
                <a:lnTo>
                  <a:pt x="243" y="0"/>
                </a:lnTo>
              </a:path>
            </a:pathLst>
          </a:custGeom>
          <a:solidFill>
            <a:srgbClr val="FFFFFF"/>
          </a:solidFill>
          <a:ln w="28575" cap="flat">
            <a:solidFill>
              <a:srgbClr val="333333"/>
            </a:solidFill>
            <a:prstDash val="solid"/>
            <a:round/>
            <a:headEnd/>
            <a:tailEnd type="triangle" w="med" len="med"/>
          </a:ln>
          <a:effectLst/>
        </p:spPr>
        <p:txBody>
          <a:bodyPr/>
          <a:lstStyle/>
          <a:p>
            <a:endParaRPr lang="en-US"/>
          </a:p>
        </p:txBody>
      </p:sp>
      <p:sp>
        <p:nvSpPr>
          <p:cNvPr id="250897" name="Rectangle 17"/>
          <p:cNvSpPr>
            <a:spLocks noChangeArrowheads="1"/>
          </p:cNvSpPr>
          <p:nvPr/>
        </p:nvSpPr>
        <p:spPr bwMode="auto">
          <a:xfrm>
            <a:off x="2698750" y="6554788"/>
            <a:ext cx="4021138" cy="336550"/>
          </a:xfrm>
          <a:prstGeom prst="rect">
            <a:avLst/>
          </a:prstGeom>
          <a:noFill/>
          <a:ln w="9525">
            <a:noFill/>
            <a:miter lim="800000"/>
            <a:headEnd/>
            <a:tailEnd/>
          </a:ln>
          <a:effectLst/>
        </p:spPr>
        <p:txBody>
          <a:bodyPr wrap="none">
            <a:spAutoFit/>
          </a:bodyPr>
          <a:lstStyle/>
          <a:p>
            <a:r>
              <a:rPr lang="en-US" sz="800" b="1">
                <a:solidFill>
                  <a:schemeClr val="bg1"/>
                </a:solidFill>
              </a:rPr>
              <a:t>Courtesy Christy Johannesson www.nisd.net/communicationsarts/pages/chem</a:t>
            </a:r>
          </a:p>
          <a:p>
            <a:endParaRPr lang="en-US" sz="800"/>
          </a:p>
        </p:txBody>
      </p:sp>
      <p:sp>
        <p:nvSpPr>
          <p:cNvPr id="250899" name="Text Box 19"/>
          <p:cNvSpPr txBox="1">
            <a:spLocks noChangeArrowheads="1"/>
          </p:cNvSpPr>
          <p:nvPr/>
        </p:nvSpPr>
        <p:spPr bwMode="auto">
          <a:xfrm>
            <a:off x="4256088" y="5821363"/>
            <a:ext cx="1314450" cy="366712"/>
          </a:xfrm>
          <a:prstGeom prst="rect">
            <a:avLst/>
          </a:prstGeom>
          <a:noFill/>
          <a:ln w="9525">
            <a:noFill/>
            <a:miter lim="800000"/>
            <a:headEnd/>
            <a:tailEnd/>
          </a:ln>
          <a:effectLst/>
        </p:spPr>
        <p:txBody>
          <a:bodyPr wrap="none">
            <a:spAutoFit/>
          </a:bodyPr>
          <a:lstStyle/>
          <a:p>
            <a:r>
              <a:rPr lang="en-US"/>
              <a:t>bond angle</a:t>
            </a:r>
          </a:p>
        </p:txBody>
      </p:sp>
      <p:sp>
        <p:nvSpPr>
          <p:cNvPr id="250900" name="Freeform 20"/>
          <p:cNvSpPr>
            <a:spLocks/>
          </p:cNvSpPr>
          <p:nvPr/>
        </p:nvSpPr>
        <p:spPr bwMode="auto">
          <a:xfrm>
            <a:off x="4683125" y="4365625"/>
            <a:ext cx="681038" cy="219075"/>
          </a:xfrm>
          <a:custGeom>
            <a:avLst/>
            <a:gdLst/>
            <a:ahLst/>
            <a:cxnLst>
              <a:cxn ang="0">
                <a:pos x="0" y="0"/>
              </a:cxn>
              <a:cxn ang="0">
                <a:pos x="212" y="136"/>
              </a:cxn>
              <a:cxn ang="0">
                <a:pos x="429" y="11"/>
              </a:cxn>
            </a:cxnLst>
            <a:rect l="0" t="0" r="r" b="b"/>
            <a:pathLst>
              <a:path w="429" h="138">
                <a:moveTo>
                  <a:pt x="0" y="0"/>
                </a:moveTo>
                <a:cubicBezTo>
                  <a:pt x="70" y="67"/>
                  <a:pt x="141" y="134"/>
                  <a:pt x="212" y="136"/>
                </a:cubicBezTo>
                <a:cubicBezTo>
                  <a:pt x="283" y="138"/>
                  <a:pt x="393" y="32"/>
                  <a:pt x="429" y="11"/>
                </a:cubicBezTo>
              </a:path>
            </a:pathLst>
          </a:custGeom>
          <a:noFill/>
          <a:ln w="19050">
            <a:solidFill>
              <a:schemeClr val="tx1"/>
            </a:solidFill>
            <a:round/>
            <a:headEnd type="stealth" w="med" len="med"/>
            <a:tailEnd type="stealth" w="med" len="med"/>
          </a:ln>
          <a:effectLst/>
        </p:spPr>
        <p:txBody>
          <a:bodyPr/>
          <a:lstStyle/>
          <a:p>
            <a:endParaRPr lang="en-US"/>
          </a:p>
        </p:txBody>
      </p:sp>
      <p:sp>
        <p:nvSpPr>
          <p:cNvPr id="250901" name="AutoShape 21">
            <a:hlinkClick r:id="rId3" action="ppaction://hlinksldjump" highlightClick="1"/>
            <a:hlinkHover r:id="rId3" action="ppaction://hlinksldjump"/>
          </p:cNvPr>
          <p:cNvSpPr>
            <a:spLocks noChangeArrowheads="1"/>
          </p:cNvSpPr>
          <p:nvPr/>
        </p:nvSpPr>
        <p:spPr bwMode="auto">
          <a:xfrm>
            <a:off x="0" y="6467475"/>
            <a:ext cx="384175" cy="384175"/>
          </a:xfrm>
          <a:prstGeom prst="actionButtonReturn">
            <a:avLst/>
          </a:prstGeom>
          <a:solidFill>
            <a:srgbClr val="3366FF">
              <a:alpha val="17000"/>
            </a:srgbClr>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52930" name="Rectangle 2"/>
          <p:cNvSpPr>
            <a:spLocks noGrp="1" noChangeArrowheads="1"/>
          </p:cNvSpPr>
          <p:nvPr>
            <p:ph type="body" idx="1"/>
          </p:nvPr>
        </p:nvSpPr>
        <p:spPr>
          <a:xfrm>
            <a:off x="1173163" y="1390650"/>
            <a:ext cx="7772400" cy="2362200"/>
          </a:xfrm>
        </p:spPr>
        <p:txBody>
          <a:bodyPr/>
          <a:lstStyle/>
          <a:p>
            <a:pPr>
              <a:lnSpc>
                <a:spcPct val="90000"/>
              </a:lnSpc>
              <a:spcBef>
                <a:spcPct val="40000"/>
              </a:spcBef>
            </a:pPr>
            <a:r>
              <a:rPr lang="en-US"/>
              <a:t>Draw the Lewis Diagram.</a:t>
            </a:r>
          </a:p>
          <a:p>
            <a:pPr>
              <a:lnSpc>
                <a:spcPct val="90000"/>
              </a:lnSpc>
              <a:spcBef>
                <a:spcPct val="40000"/>
              </a:spcBef>
            </a:pPr>
            <a:r>
              <a:rPr lang="en-US"/>
              <a:t>Tally up e</a:t>
            </a:r>
            <a:r>
              <a:rPr lang="en-US" baseline="30000"/>
              <a:t>-</a:t>
            </a:r>
            <a:r>
              <a:rPr lang="en-US"/>
              <a:t> pairs on central atom.</a:t>
            </a:r>
          </a:p>
          <a:p>
            <a:pPr lvl="1">
              <a:lnSpc>
                <a:spcPct val="90000"/>
              </a:lnSpc>
            </a:pPr>
            <a:r>
              <a:rPr lang="en-US"/>
              <a:t>double/triple bonds = ONE pair</a:t>
            </a:r>
          </a:p>
          <a:p>
            <a:pPr>
              <a:lnSpc>
                <a:spcPct val="90000"/>
              </a:lnSpc>
              <a:spcBef>
                <a:spcPct val="40000"/>
              </a:spcBef>
            </a:pPr>
            <a:r>
              <a:rPr lang="en-US"/>
              <a:t>Shape is determined by the # of bonding pairs and lone pairs.</a:t>
            </a:r>
          </a:p>
        </p:txBody>
      </p:sp>
      <p:grpSp>
        <p:nvGrpSpPr>
          <p:cNvPr id="252931" name="Group 3"/>
          <p:cNvGrpSpPr>
            <a:grpSpLocks/>
          </p:cNvGrpSpPr>
          <p:nvPr/>
        </p:nvGrpSpPr>
        <p:grpSpPr bwMode="auto">
          <a:xfrm>
            <a:off x="609600" y="4419600"/>
            <a:ext cx="7861300" cy="2046288"/>
            <a:chOff x="716" y="2815"/>
            <a:chExt cx="4952" cy="1453"/>
          </a:xfrm>
        </p:grpSpPr>
        <p:sp>
          <p:nvSpPr>
            <p:cNvPr id="252932" name="AutoShape 4"/>
            <p:cNvSpPr>
              <a:spLocks noChangeArrowheads="1"/>
            </p:cNvSpPr>
            <p:nvPr/>
          </p:nvSpPr>
          <p:spPr bwMode="auto">
            <a:xfrm>
              <a:off x="716" y="2815"/>
              <a:ext cx="4952" cy="1453"/>
            </a:xfrm>
            <a:prstGeom prst="star32">
              <a:avLst>
                <a:gd name="adj" fmla="val 45718"/>
              </a:avLst>
            </a:prstGeom>
            <a:solidFill>
              <a:srgbClr val="9999FF"/>
            </a:solidFill>
            <a:ln w="9525">
              <a:solidFill>
                <a:schemeClr val="tx1"/>
              </a:solidFill>
              <a:miter lim="800000"/>
              <a:headEnd/>
              <a:tailEnd/>
            </a:ln>
            <a:effectLst/>
          </p:spPr>
          <p:txBody>
            <a:bodyPr anchor="ctr"/>
            <a:lstStyle/>
            <a:p>
              <a:pPr algn="ctr" eaLnBrk="0" hangingPunct="0"/>
              <a:endParaRPr lang="en-US" sz="3200">
                <a:latin typeface="Comic Sans MS" pitchFamily="66" charset="0"/>
                <a:sym typeface="Symbol" pitchFamily="18" charset="2"/>
              </a:endParaRPr>
            </a:p>
          </p:txBody>
        </p:sp>
        <p:sp>
          <p:nvSpPr>
            <p:cNvPr id="252933" name="Text Box 5"/>
            <p:cNvSpPr txBox="1">
              <a:spLocks noChangeArrowheads="1"/>
            </p:cNvSpPr>
            <p:nvPr/>
          </p:nvSpPr>
          <p:spPr bwMode="auto">
            <a:xfrm>
              <a:off x="946" y="3149"/>
              <a:ext cx="4485" cy="845"/>
            </a:xfrm>
            <a:prstGeom prst="rect">
              <a:avLst/>
            </a:prstGeom>
            <a:noFill/>
            <a:ln w="9525">
              <a:noFill/>
              <a:miter lim="800000"/>
              <a:headEnd/>
              <a:tailEnd/>
            </a:ln>
            <a:effectLst/>
          </p:spPr>
          <p:txBody>
            <a:bodyPr>
              <a:spAutoFit/>
            </a:bodyPr>
            <a:lstStyle/>
            <a:p>
              <a:pPr algn="ctr" eaLnBrk="0" hangingPunct="0"/>
              <a:r>
                <a:rPr lang="en-US" sz="3600">
                  <a:latin typeface="Comic Sans MS" pitchFamily="66" charset="0"/>
                  <a:sym typeface="Symbol" pitchFamily="18" charset="2"/>
                </a:rPr>
                <a:t>Know the 8 common shapes </a:t>
              </a:r>
            </a:p>
            <a:p>
              <a:pPr algn="ctr" eaLnBrk="0" hangingPunct="0"/>
              <a:r>
                <a:rPr lang="en-US" sz="3600">
                  <a:latin typeface="Comic Sans MS" pitchFamily="66" charset="0"/>
                  <a:sym typeface="Symbol" pitchFamily="18" charset="2"/>
                </a:rPr>
                <a:t>&amp; their bond angles!</a:t>
              </a:r>
            </a:p>
          </p:txBody>
        </p:sp>
      </p:grpSp>
      <p:sp>
        <p:nvSpPr>
          <p:cNvPr id="252934" name="Rectangle 6"/>
          <p:cNvSpPr>
            <a:spLocks noGrp="1" noChangeArrowheads="1"/>
          </p:cNvSpPr>
          <p:nvPr>
            <p:ph type="title"/>
          </p:nvPr>
        </p:nvSpPr>
        <p:spPr/>
        <p:txBody>
          <a:bodyPr/>
          <a:lstStyle/>
          <a:p>
            <a:r>
              <a:rPr lang="en-US" sz="3700"/>
              <a:t>Determining Molecular Shape</a:t>
            </a:r>
          </a:p>
        </p:txBody>
      </p:sp>
      <p:sp>
        <p:nvSpPr>
          <p:cNvPr id="252935" name="Rectangle 7"/>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
        <p:nvSpPr>
          <p:cNvPr id="252936" name="AutoShape 8">
            <a:hlinkClick r:id="rId3" action="ppaction://hlinksldjump" highlightClick="1"/>
            <a:hlinkHover r:id="rId3" action="ppaction://hlinksldjump"/>
          </p:cNvPr>
          <p:cNvSpPr>
            <a:spLocks noChangeArrowheads="1"/>
          </p:cNvSpPr>
          <p:nvPr/>
        </p:nvSpPr>
        <p:spPr bwMode="auto">
          <a:xfrm>
            <a:off x="0" y="6467475"/>
            <a:ext cx="384175" cy="384175"/>
          </a:xfrm>
          <a:prstGeom prst="actionButtonReturn">
            <a:avLst/>
          </a:prstGeom>
          <a:solidFill>
            <a:srgbClr val="3366FF">
              <a:alpha val="17000"/>
            </a:srgbClr>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2930">
                                            <p:txEl>
                                              <p:pRg st="0" end="0"/>
                                            </p:txEl>
                                          </p:spTgt>
                                        </p:tgtEl>
                                        <p:attrNameLst>
                                          <p:attrName>style.visibility</p:attrName>
                                        </p:attrNameLst>
                                      </p:cBhvr>
                                      <p:to>
                                        <p:strVal val="visible"/>
                                      </p:to>
                                    </p:set>
                                    <p:animEffect transition="in" filter="wipe(left)">
                                      <p:cBhvr>
                                        <p:cTn id="7" dur="500"/>
                                        <p:tgtEl>
                                          <p:spTgt spid="2529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2930">
                                            <p:txEl>
                                              <p:pRg st="1" end="1"/>
                                            </p:txEl>
                                          </p:spTgt>
                                        </p:tgtEl>
                                        <p:attrNameLst>
                                          <p:attrName>style.visibility</p:attrName>
                                        </p:attrNameLst>
                                      </p:cBhvr>
                                      <p:to>
                                        <p:strVal val="visible"/>
                                      </p:to>
                                    </p:set>
                                    <p:animEffect transition="in" filter="wipe(left)">
                                      <p:cBhvr>
                                        <p:cTn id="12" dur="500"/>
                                        <p:tgtEl>
                                          <p:spTgt spid="252930">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2930">
                                            <p:txEl>
                                              <p:pRg st="2" end="2"/>
                                            </p:txEl>
                                          </p:spTgt>
                                        </p:tgtEl>
                                        <p:attrNameLst>
                                          <p:attrName>style.visibility</p:attrName>
                                        </p:attrNameLst>
                                      </p:cBhvr>
                                      <p:to>
                                        <p:strVal val="visible"/>
                                      </p:to>
                                    </p:set>
                                    <p:animEffect transition="in" filter="wipe(left)">
                                      <p:cBhvr>
                                        <p:cTn id="15" dur="500"/>
                                        <p:tgtEl>
                                          <p:spTgt spid="25293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52930">
                                            <p:txEl>
                                              <p:pRg st="3" end="3"/>
                                            </p:txEl>
                                          </p:spTgt>
                                        </p:tgtEl>
                                        <p:attrNameLst>
                                          <p:attrName>style.visibility</p:attrName>
                                        </p:attrNameLst>
                                      </p:cBhvr>
                                      <p:to>
                                        <p:strVal val="visible"/>
                                      </p:to>
                                    </p:set>
                                    <p:animEffect transition="in" filter="wipe(left)">
                                      <p:cBhvr>
                                        <p:cTn id="20" dur="500"/>
                                        <p:tgtEl>
                                          <p:spTgt spid="25293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nodeType="clickEffect">
                                  <p:stCondLst>
                                    <p:cond delay="0"/>
                                  </p:stCondLst>
                                  <p:childTnLst>
                                    <p:set>
                                      <p:cBhvr>
                                        <p:cTn id="24" dur="1" fill="hold">
                                          <p:stCondLst>
                                            <p:cond delay="0"/>
                                          </p:stCondLst>
                                        </p:cTn>
                                        <p:tgtEl>
                                          <p:spTgt spid="252931"/>
                                        </p:tgtEl>
                                        <p:attrNameLst>
                                          <p:attrName>style.visibility</p:attrName>
                                        </p:attrNameLst>
                                      </p:cBhvr>
                                      <p:to>
                                        <p:strVal val="visible"/>
                                      </p:to>
                                    </p:set>
                                    <p:anim calcmode="lin" valueType="num">
                                      <p:cBhvr>
                                        <p:cTn id="25" dur="500" fill="hold"/>
                                        <p:tgtEl>
                                          <p:spTgt spid="252931"/>
                                        </p:tgtEl>
                                        <p:attrNameLst>
                                          <p:attrName>ppt_w</p:attrName>
                                        </p:attrNameLst>
                                      </p:cBhvr>
                                      <p:tavLst>
                                        <p:tav tm="0">
                                          <p:val>
                                            <p:fltVal val="0"/>
                                          </p:val>
                                        </p:tav>
                                        <p:tav tm="100000">
                                          <p:val>
                                            <p:strVal val="#ppt_w"/>
                                          </p:val>
                                        </p:tav>
                                      </p:tavLst>
                                    </p:anim>
                                    <p:anim calcmode="lin" valueType="num">
                                      <p:cBhvr>
                                        <p:cTn id="26" dur="500" fill="hold"/>
                                        <p:tgtEl>
                                          <p:spTgt spid="252931"/>
                                        </p:tgtEl>
                                        <p:attrNameLst>
                                          <p:attrName>ppt_h</p:attrName>
                                        </p:attrNameLst>
                                      </p:cBhvr>
                                      <p:tavLst>
                                        <p:tav tm="0">
                                          <p:val>
                                            <p:fltVal val="0"/>
                                          </p:val>
                                        </p:tav>
                                        <p:tav tm="100000">
                                          <p:val>
                                            <p:strVal val="#ppt_h"/>
                                          </p:val>
                                        </p:tav>
                                      </p:tavLst>
                                    </p:anim>
                                    <p:anim calcmode="lin" valueType="num">
                                      <p:cBhvr>
                                        <p:cTn id="27" dur="500" fill="hold"/>
                                        <p:tgtEl>
                                          <p:spTgt spid="252931"/>
                                        </p:tgtEl>
                                        <p:attrNameLst>
                                          <p:attrName>ppt_x</p:attrName>
                                        </p:attrNameLst>
                                      </p:cBhvr>
                                      <p:tavLst>
                                        <p:tav tm="0">
                                          <p:val>
                                            <p:fltVal val="0.5"/>
                                          </p:val>
                                        </p:tav>
                                        <p:tav tm="100000">
                                          <p:val>
                                            <p:strVal val="#ppt_x"/>
                                          </p:val>
                                        </p:tav>
                                      </p:tavLst>
                                    </p:anim>
                                    <p:anim calcmode="lin" valueType="num">
                                      <p:cBhvr>
                                        <p:cTn id="28" dur="500" fill="hold"/>
                                        <p:tgtEl>
                                          <p:spTgt spid="2529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0"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69731"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r>
              <a:rPr lang="en-US" sz="3700"/>
              <a:t>Common Molecular Shapes</a:t>
            </a:r>
          </a:p>
        </p:txBody>
      </p:sp>
      <p:sp>
        <p:nvSpPr>
          <p:cNvPr id="254979" name="Rectangle 3"/>
          <p:cNvSpPr>
            <a:spLocks noGrp="1" noChangeArrowheads="1"/>
          </p:cNvSpPr>
          <p:nvPr>
            <p:ph type="body" idx="1"/>
          </p:nvPr>
        </p:nvSpPr>
        <p:spPr>
          <a:xfrm>
            <a:off x="457200" y="1784350"/>
            <a:ext cx="1931988" cy="2078038"/>
          </a:xfrm>
        </p:spPr>
        <p:txBody>
          <a:bodyPr/>
          <a:lstStyle/>
          <a:p>
            <a:pPr>
              <a:buFont typeface="Wingdings" pitchFamily="2" charset="2"/>
              <a:buNone/>
            </a:pPr>
            <a:r>
              <a:rPr lang="en-US"/>
              <a:t>2 total</a:t>
            </a:r>
          </a:p>
          <a:p>
            <a:pPr>
              <a:buFont typeface="Wingdings" pitchFamily="2" charset="2"/>
              <a:buNone/>
            </a:pPr>
            <a:r>
              <a:rPr lang="en-US"/>
              <a:t>2 bond</a:t>
            </a:r>
          </a:p>
          <a:p>
            <a:pPr>
              <a:buFont typeface="Wingdings" pitchFamily="2" charset="2"/>
              <a:buNone/>
            </a:pPr>
            <a:r>
              <a:rPr lang="en-US"/>
              <a:t>0 lone</a:t>
            </a:r>
          </a:p>
        </p:txBody>
      </p:sp>
      <p:pic>
        <p:nvPicPr>
          <p:cNvPr id="254980" name="Picture 4" descr="LINEAR"/>
          <p:cNvPicPr>
            <a:picLocks noChangeAspect="1" noChangeArrowheads="1"/>
          </p:cNvPicPr>
          <p:nvPr/>
        </p:nvPicPr>
        <p:blipFill>
          <a:blip r:embed="rId3" cstate="print">
            <a:lum bright="18000" contrast="24000"/>
          </a:blip>
          <a:srcRect/>
          <a:stretch>
            <a:fillRect/>
          </a:stretch>
        </p:blipFill>
        <p:spPr bwMode="auto">
          <a:xfrm>
            <a:off x="2965450" y="2058988"/>
            <a:ext cx="6019800" cy="1201737"/>
          </a:xfrm>
          <a:prstGeom prst="rect">
            <a:avLst/>
          </a:prstGeom>
          <a:noFill/>
        </p:spPr>
      </p:pic>
      <p:sp>
        <p:nvSpPr>
          <p:cNvPr id="254981" name="Rectangle 5"/>
          <p:cNvSpPr>
            <a:spLocks noChangeArrowheads="1"/>
          </p:cNvSpPr>
          <p:nvPr/>
        </p:nvSpPr>
        <p:spPr bwMode="auto">
          <a:xfrm>
            <a:off x="3940175" y="3956050"/>
            <a:ext cx="5022850" cy="2128838"/>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5600">
                <a:latin typeface="Comic Sans MS" pitchFamily="66" charset="0"/>
              </a:rPr>
              <a:t>LINEAR</a:t>
            </a:r>
            <a:endParaRPr lang="en-US" sz="4700"/>
          </a:p>
          <a:p>
            <a:pPr marL="342900" indent="-342900" algn="ctr">
              <a:spcBef>
                <a:spcPct val="20000"/>
              </a:spcBef>
              <a:buClr>
                <a:schemeClr val="accent1"/>
              </a:buClr>
              <a:buFont typeface="Wingdings" pitchFamily="2" charset="2"/>
              <a:buNone/>
            </a:pPr>
            <a:r>
              <a:rPr lang="en-US" sz="5300"/>
              <a:t>180°</a:t>
            </a:r>
          </a:p>
        </p:txBody>
      </p:sp>
      <p:grpSp>
        <p:nvGrpSpPr>
          <p:cNvPr id="254982" name="Group 6"/>
          <p:cNvGrpSpPr>
            <a:grpSpLocks/>
          </p:cNvGrpSpPr>
          <p:nvPr/>
        </p:nvGrpSpPr>
        <p:grpSpPr bwMode="auto">
          <a:xfrm>
            <a:off x="1566863" y="3992563"/>
            <a:ext cx="2635250" cy="2432050"/>
            <a:chOff x="764" y="2330"/>
            <a:chExt cx="1660" cy="1532"/>
          </a:xfrm>
        </p:grpSpPr>
        <p:sp>
          <p:nvSpPr>
            <p:cNvPr id="254983" name="AutoShape 7"/>
            <p:cNvSpPr>
              <a:spLocks noChangeArrowheads="1"/>
            </p:cNvSpPr>
            <p:nvPr/>
          </p:nvSpPr>
          <p:spPr bwMode="auto">
            <a:xfrm>
              <a:off x="764" y="2330"/>
              <a:ext cx="1660" cy="1532"/>
            </a:xfrm>
            <a:prstGeom prst="star16">
              <a:avLst>
                <a:gd name="adj" fmla="val 43954"/>
              </a:avLst>
            </a:prstGeom>
            <a:solidFill>
              <a:srgbClr val="9999FF"/>
            </a:solidFill>
            <a:ln w="9525">
              <a:solidFill>
                <a:schemeClr val="tx1"/>
              </a:solidFill>
              <a:miter lim="800000"/>
              <a:headEnd/>
              <a:tailEnd/>
            </a:ln>
            <a:effectLst/>
          </p:spPr>
          <p:txBody>
            <a:bodyPr wrap="none" anchor="ctr"/>
            <a:lstStyle/>
            <a:p>
              <a:endParaRPr lang="en-US"/>
            </a:p>
          </p:txBody>
        </p:sp>
        <p:sp>
          <p:nvSpPr>
            <p:cNvPr id="254984" name="Rectangle 8"/>
            <p:cNvSpPr>
              <a:spLocks noChangeArrowheads="1"/>
            </p:cNvSpPr>
            <p:nvPr/>
          </p:nvSpPr>
          <p:spPr bwMode="auto">
            <a:xfrm>
              <a:off x="896" y="2748"/>
              <a:ext cx="1396" cy="696"/>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6200"/>
                <a:t>BeH</a:t>
              </a:r>
              <a:r>
                <a:rPr lang="en-US" sz="6200" baseline="-25000"/>
                <a:t>2</a:t>
              </a:r>
              <a:endParaRPr lang="en-US" sz="6200"/>
            </a:p>
          </p:txBody>
        </p:sp>
      </p:grpSp>
      <p:sp>
        <p:nvSpPr>
          <p:cNvPr id="254985" name="Rectangle 9"/>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grpSp>
        <p:nvGrpSpPr>
          <p:cNvPr id="254986" name="Group 10"/>
          <p:cNvGrpSpPr>
            <a:grpSpLocks/>
          </p:cNvGrpSpPr>
          <p:nvPr/>
        </p:nvGrpSpPr>
        <p:grpSpPr bwMode="auto">
          <a:xfrm>
            <a:off x="381000" y="3733800"/>
            <a:ext cx="1600200" cy="274638"/>
            <a:chOff x="1536" y="1392"/>
            <a:chExt cx="1008" cy="173"/>
          </a:xfrm>
        </p:grpSpPr>
        <p:sp>
          <p:nvSpPr>
            <p:cNvPr id="254987" name="Line 11"/>
            <p:cNvSpPr>
              <a:spLocks noChangeShapeType="1"/>
            </p:cNvSpPr>
            <p:nvPr/>
          </p:nvSpPr>
          <p:spPr bwMode="auto">
            <a:xfrm>
              <a:off x="1680" y="1488"/>
              <a:ext cx="720" cy="0"/>
            </a:xfrm>
            <a:prstGeom prst="line">
              <a:avLst/>
            </a:prstGeom>
            <a:noFill/>
            <a:ln w="9525">
              <a:solidFill>
                <a:schemeClr val="tx1"/>
              </a:solidFill>
              <a:round/>
              <a:headEnd/>
              <a:tailEnd/>
            </a:ln>
            <a:effectLst/>
          </p:spPr>
          <p:txBody>
            <a:bodyPr/>
            <a:lstStyle/>
            <a:p>
              <a:endParaRPr lang="en-US"/>
            </a:p>
          </p:txBody>
        </p:sp>
        <p:sp>
          <p:nvSpPr>
            <p:cNvPr id="254988" name="Text Box 12"/>
            <p:cNvSpPr txBox="1">
              <a:spLocks noChangeArrowheads="1"/>
            </p:cNvSpPr>
            <p:nvPr/>
          </p:nvSpPr>
          <p:spPr bwMode="auto">
            <a:xfrm>
              <a:off x="1536" y="1392"/>
              <a:ext cx="180" cy="173"/>
            </a:xfrm>
            <a:prstGeom prst="rect">
              <a:avLst/>
            </a:prstGeom>
            <a:noFill/>
            <a:ln w="9525">
              <a:noFill/>
              <a:miter lim="800000"/>
              <a:headEnd/>
              <a:tailEnd/>
            </a:ln>
            <a:effectLst/>
          </p:spPr>
          <p:txBody>
            <a:bodyPr wrap="none">
              <a:spAutoFit/>
            </a:bodyPr>
            <a:lstStyle/>
            <a:p>
              <a:r>
                <a:rPr lang="en-US" sz="1200"/>
                <a:t>B</a:t>
              </a:r>
            </a:p>
          </p:txBody>
        </p:sp>
        <p:sp>
          <p:nvSpPr>
            <p:cNvPr id="254989" name="Text Box 13"/>
            <p:cNvSpPr txBox="1">
              <a:spLocks noChangeArrowheads="1"/>
            </p:cNvSpPr>
            <p:nvPr/>
          </p:nvSpPr>
          <p:spPr bwMode="auto">
            <a:xfrm>
              <a:off x="2364" y="1392"/>
              <a:ext cx="180" cy="173"/>
            </a:xfrm>
            <a:prstGeom prst="rect">
              <a:avLst/>
            </a:prstGeom>
            <a:noFill/>
            <a:ln w="9525">
              <a:noFill/>
              <a:miter lim="800000"/>
              <a:headEnd/>
              <a:tailEnd/>
            </a:ln>
            <a:effectLst/>
          </p:spPr>
          <p:txBody>
            <a:bodyPr wrap="none">
              <a:spAutoFit/>
            </a:bodyPr>
            <a:lstStyle/>
            <a:p>
              <a:r>
                <a:rPr lang="en-US" sz="1200"/>
                <a:t>B</a:t>
              </a:r>
            </a:p>
          </p:txBody>
        </p:sp>
        <p:sp>
          <p:nvSpPr>
            <p:cNvPr id="254990" name="Text Box 14"/>
            <p:cNvSpPr txBox="1">
              <a:spLocks noChangeArrowheads="1"/>
            </p:cNvSpPr>
            <p:nvPr/>
          </p:nvSpPr>
          <p:spPr bwMode="auto">
            <a:xfrm>
              <a:off x="1932" y="1392"/>
              <a:ext cx="180" cy="173"/>
            </a:xfrm>
            <a:prstGeom prst="rect">
              <a:avLst/>
            </a:prstGeom>
            <a:solidFill>
              <a:schemeClr val="bg1"/>
            </a:solidFill>
            <a:ln w="9525">
              <a:noFill/>
              <a:miter lim="800000"/>
              <a:headEnd/>
              <a:tailEnd/>
            </a:ln>
            <a:effectLst/>
          </p:spPr>
          <p:txBody>
            <a:bodyPr wrap="none">
              <a:spAutoFit/>
            </a:bodyPr>
            <a:lstStyle/>
            <a:p>
              <a:r>
                <a:rPr lang="en-US" sz="1200"/>
                <a:t>A</a:t>
              </a:r>
            </a:p>
          </p:txBody>
        </p:sp>
      </p:grpSp>
      <p:sp>
        <p:nvSpPr>
          <p:cNvPr id="254991" name="AutoShape 15">
            <a:hlinkClick r:id="rId4" action="ppaction://hlinksldjump" highlightClick="1"/>
            <a:hlinkHover r:id="rId4" action="ppaction://hlinksldjump"/>
          </p:cNvPr>
          <p:cNvSpPr>
            <a:spLocks noChangeArrowheads="1"/>
          </p:cNvSpPr>
          <p:nvPr/>
        </p:nvSpPr>
        <p:spPr bwMode="auto">
          <a:xfrm>
            <a:off x="0" y="6467475"/>
            <a:ext cx="384175" cy="384175"/>
          </a:xfrm>
          <a:prstGeom prst="actionButtonReturn">
            <a:avLst/>
          </a:prstGeom>
          <a:solidFill>
            <a:srgbClr val="3366FF">
              <a:alpha val="17000"/>
            </a:srgbClr>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54979"/>
                                        </p:tgtEl>
                                        <p:attrNameLst>
                                          <p:attrName>style.visibility</p:attrName>
                                        </p:attrNameLst>
                                      </p:cBhvr>
                                      <p:to>
                                        <p:strVal val="visible"/>
                                      </p:to>
                                    </p:set>
                                    <p:animEffect transition="in" filter="wipe(up)">
                                      <p:cBhvr>
                                        <p:cTn id="7" dur="500"/>
                                        <p:tgtEl>
                                          <p:spTgt spid="25497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4980"/>
                                        </p:tgtEl>
                                        <p:attrNameLst>
                                          <p:attrName>style.visibility</p:attrName>
                                        </p:attrNameLst>
                                      </p:cBhvr>
                                      <p:to>
                                        <p:strVal val="visible"/>
                                      </p:to>
                                    </p:set>
                                    <p:animEffect transition="in" filter="dissolve">
                                      <p:cBhvr>
                                        <p:cTn id="12" dur="500"/>
                                        <p:tgtEl>
                                          <p:spTgt spid="25498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4981">
                                            <p:txEl>
                                              <p:pRg st="0" end="0"/>
                                            </p:txEl>
                                          </p:spTgt>
                                        </p:tgtEl>
                                        <p:attrNameLst>
                                          <p:attrName>style.visibility</p:attrName>
                                        </p:attrNameLst>
                                      </p:cBhvr>
                                      <p:to>
                                        <p:strVal val="visible"/>
                                      </p:to>
                                    </p:set>
                                    <p:animEffect transition="in" filter="wipe(up)">
                                      <p:cBhvr>
                                        <p:cTn id="17" dur="500"/>
                                        <p:tgtEl>
                                          <p:spTgt spid="25498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54981">
                                            <p:txEl>
                                              <p:pRg st="1" end="1"/>
                                            </p:txEl>
                                          </p:spTgt>
                                        </p:tgtEl>
                                        <p:attrNameLst>
                                          <p:attrName>style.visibility</p:attrName>
                                        </p:attrNameLst>
                                      </p:cBhvr>
                                      <p:to>
                                        <p:strVal val="visible"/>
                                      </p:to>
                                    </p:set>
                                    <p:animEffect transition="in" filter="wipe(up)">
                                      <p:cBhvr>
                                        <p:cTn id="22" dur="500"/>
                                        <p:tgtEl>
                                          <p:spTgt spid="25498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254982"/>
                                        </p:tgtEl>
                                        <p:attrNameLst>
                                          <p:attrName>style.visibility</p:attrName>
                                        </p:attrNameLst>
                                      </p:cBhvr>
                                      <p:to>
                                        <p:strVal val="visible"/>
                                      </p:to>
                                    </p:set>
                                    <p:anim calcmode="lin" valueType="num">
                                      <p:cBhvr>
                                        <p:cTn id="27" dur="500" fill="hold"/>
                                        <p:tgtEl>
                                          <p:spTgt spid="254982"/>
                                        </p:tgtEl>
                                        <p:attrNameLst>
                                          <p:attrName>ppt_w</p:attrName>
                                        </p:attrNameLst>
                                      </p:cBhvr>
                                      <p:tavLst>
                                        <p:tav tm="0">
                                          <p:val>
                                            <p:fltVal val="0"/>
                                          </p:val>
                                        </p:tav>
                                        <p:tav tm="100000">
                                          <p:val>
                                            <p:strVal val="#ppt_w"/>
                                          </p:val>
                                        </p:tav>
                                      </p:tavLst>
                                    </p:anim>
                                    <p:anim calcmode="lin" valueType="num">
                                      <p:cBhvr>
                                        <p:cTn id="28" dur="500" fill="hold"/>
                                        <p:tgtEl>
                                          <p:spTgt spid="2549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9" grpId="0" autoUpdateAnimBg="0"/>
      <p:bldP spid="254981"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57026" name="Rectangle 2"/>
          <p:cNvSpPr>
            <a:spLocks noGrp="1" noChangeArrowheads="1"/>
          </p:cNvSpPr>
          <p:nvPr>
            <p:ph type="body" idx="1"/>
          </p:nvPr>
        </p:nvSpPr>
        <p:spPr>
          <a:xfrm>
            <a:off x="457200" y="1784350"/>
            <a:ext cx="1931988" cy="2078038"/>
          </a:xfrm>
        </p:spPr>
        <p:txBody>
          <a:bodyPr/>
          <a:lstStyle/>
          <a:p>
            <a:pPr>
              <a:buFont typeface="Wingdings" pitchFamily="2" charset="2"/>
              <a:buNone/>
            </a:pPr>
            <a:r>
              <a:rPr lang="en-US"/>
              <a:t>3 total</a:t>
            </a:r>
          </a:p>
          <a:p>
            <a:pPr>
              <a:buFont typeface="Wingdings" pitchFamily="2" charset="2"/>
              <a:buNone/>
            </a:pPr>
            <a:r>
              <a:rPr lang="en-US"/>
              <a:t>3 bond</a:t>
            </a:r>
          </a:p>
          <a:p>
            <a:pPr>
              <a:buFont typeface="Wingdings" pitchFamily="2" charset="2"/>
              <a:buNone/>
            </a:pPr>
            <a:r>
              <a:rPr lang="en-US"/>
              <a:t>0 lone</a:t>
            </a:r>
          </a:p>
        </p:txBody>
      </p:sp>
      <p:sp>
        <p:nvSpPr>
          <p:cNvPr id="257027" name="Rectangle 3"/>
          <p:cNvSpPr>
            <a:spLocks noChangeArrowheads="1"/>
          </p:cNvSpPr>
          <p:nvPr/>
        </p:nvSpPr>
        <p:spPr bwMode="auto">
          <a:xfrm>
            <a:off x="2771775" y="5226050"/>
            <a:ext cx="6249988" cy="1631950"/>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3800">
                <a:latin typeface="Comic Sans MS" pitchFamily="66" charset="0"/>
              </a:rPr>
              <a:t>TRIGONAL PLANAR</a:t>
            </a:r>
            <a:endParaRPr lang="en-US" sz="4100"/>
          </a:p>
          <a:p>
            <a:pPr marL="342900" indent="-342900" algn="ctr">
              <a:spcBef>
                <a:spcPct val="20000"/>
              </a:spcBef>
              <a:buClr>
                <a:schemeClr val="accent1"/>
              </a:buClr>
              <a:buFont typeface="Wingdings" pitchFamily="2" charset="2"/>
              <a:buNone/>
            </a:pPr>
            <a:r>
              <a:rPr lang="en-US" sz="4500"/>
              <a:t>120°</a:t>
            </a:r>
          </a:p>
        </p:txBody>
      </p:sp>
      <p:pic>
        <p:nvPicPr>
          <p:cNvPr id="257028" name="Picture 4" descr="TRIGPLAN"/>
          <p:cNvPicPr>
            <a:picLocks noChangeAspect="1" noChangeArrowheads="1"/>
          </p:cNvPicPr>
          <p:nvPr/>
        </p:nvPicPr>
        <p:blipFill>
          <a:blip r:embed="rId3" cstate="print">
            <a:lum bright="18000" contrast="24000"/>
          </a:blip>
          <a:srcRect/>
          <a:stretch>
            <a:fillRect/>
          </a:stretch>
        </p:blipFill>
        <p:spPr bwMode="auto">
          <a:xfrm>
            <a:off x="3617913" y="1401763"/>
            <a:ext cx="4557712" cy="3732212"/>
          </a:xfrm>
          <a:prstGeom prst="rect">
            <a:avLst/>
          </a:prstGeom>
          <a:noFill/>
        </p:spPr>
      </p:pic>
      <p:grpSp>
        <p:nvGrpSpPr>
          <p:cNvPr id="257029" name="Group 5"/>
          <p:cNvGrpSpPr>
            <a:grpSpLocks/>
          </p:cNvGrpSpPr>
          <p:nvPr/>
        </p:nvGrpSpPr>
        <p:grpSpPr bwMode="auto">
          <a:xfrm>
            <a:off x="1147763" y="3844925"/>
            <a:ext cx="2317750" cy="2138363"/>
            <a:chOff x="693" y="2330"/>
            <a:chExt cx="1460" cy="1347"/>
          </a:xfrm>
        </p:grpSpPr>
        <p:sp>
          <p:nvSpPr>
            <p:cNvPr id="257030" name="AutoShape 6"/>
            <p:cNvSpPr>
              <a:spLocks noChangeArrowheads="1"/>
            </p:cNvSpPr>
            <p:nvPr/>
          </p:nvSpPr>
          <p:spPr bwMode="auto">
            <a:xfrm>
              <a:off x="693" y="2330"/>
              <a:ext cx="1460" cy="1347"/>
            </a:xfrm>
            <a:prstGeom prst="star16">
              <a:avLst>
                <a:gd name="adj" fmla="val 43954"/>
              </a:avLst>
            </a:prstGeom>
            <a:solidFill>
              <a:srgbClr val="9999FF"/>
            </a:solidFill>
            <a:ln w="9525">
              <a:solidFill>
                <a:schemeClr val="tx1"/>
              </a:solidFill>
              <a:miter lim="800000"/>
              <a:headEnd/>
              <a:tailEnd/>
            </a:ln>
            <a:effectLst/>
          </p:spPr>
          <p:txBody>
            <a:bodyPr wrap="none" anchor="ctr"/>
            <a:lstStyle/>
            <a:p>
              <a:endParaRPr lang="en-US"/>
            </a:p>
          </p:txBody>
        </p:sp>
        <p:sp>
          <p:nvSpPr>
            <p:cNvPr id="257031" name="Rectangle 7"/>
            <p:cNvSpPr>
              <a:spLocks noChangeArrowheads="1"/>
            </p:cNvSpPr>
            <p:nvPr/>
          </p:nvSpPr>
          <p:spPr bwMode="auto">
            <a:xfrm>
              <a:off x="899" y="2655"/>
              <a:ext cx="1049" cy="696"/>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6200"/>
                <a:t>BF</a:t>
              </a:r>
              <a:r>
                <a:rPr lang="en-US" sz="6200" baseline="-25000"/>
                <a:t>3</a:t>
              </a:r>
              <a:endParaRPr lang="en-US" sz="6200"/>
            </a:p>
          </p:txBody>
        </p:sp>
      </p:grpSp>
      <p:sp>
        <p:nvSpPr>
          <p:cNvPr id="257032" name="Rectangle 8"/>
          <p:cNvSpPr>
            <a:spLocks noGrp="1" noChangeArrowheads="1"/>
          </p:cNvSpPr>
          <p:nvPr>
            <p:ph type="title"/>
          </p:nvPr>
        </p:nvSpPr>
        <p:spPr/>
        <p:txBody>
          <a:bodyPr/>
          <a:lstStyle/>
          <a:p>
            <a:r>
              <a:rPr lang="en-US" sz="3700"/>
              <a:t>Common Molecular Shapes</a:t>
            </a:r>
          </a:p>
        </p:txBody>
      </p:sp>
      <p:sp>
        <p:nvSpPr>
          <p:cNvPr id="257033" name="Rectangle 9"/>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grpSp>
        <p:nvGrpSpPr>
          <p:cNvPr id="257035" name="Group 11"/>
          <p:cNvGrpSpPr>
            <a:grpSpLocks/>
          </p:cNvGrpSpPr>
          <p:nvPr/>
        </p:nvGrpSpPr>
        <p:grpSpPr bwMode="auto">
          <a:xfrm>
            <a:off x="2130425" y="2239963"/>
            <a:ext cx="1222375" cy="1036637"/>
            <a:chOff x="1632" y="1584"/>
            <a:chExt cx="770" cy="653"/>
          </a:xfrm>
        </p:grpSpPr>
        <p:sp>
          <p:nvSpPr>
            <p:cNvPr id="257036" name="Freeform 12"/>
            <p:cNvSpPr>
              <a:spLocks noChangeAspect="1"/>
            </p:cNvSpPr>
            <p:nvPr/>
          </p:nvSpPr>
          <p:spPr bwMode="auto">
            <a:xfrm>
              <a:off x="1755" y="1728"/>
              <a:ext cx="503" cy="396"/>
            </a:xfrm>
            <a:custGeom>
              <a:avLst/>
              <a:gdLst/>
              <a:ahLst/>
              <a:cxnLst>
                <a:cxn ang="0">
                  <a:pos x="336" y="0"/>
                </a:cxn>
                <a:cxn ang="0">
                  <a:pos x="0" y="528"/>
                </a:cxn>
                <a:cxn ang="0">
                  <a:pos x="672" y="528"/>
                </a:cxn>
                <a:cxn ang="0">
                  <a:pos x="336" y="0"/>
                </a:cxn>
              </a:cxnLst>
              <a:rect l="0" t="0" r="r" b="b"/>
              <a:pathLst>
                <a:path w="672" h="528">
                  <a:moveTo>
                    <a:pt x="336" y="0"/>
                  </a:moveTo>
                  <a:lnTo>
                    <a:pt x="0" y="528"/>
                  </a:lnTo>
                  <a:lnTo>
                    <a:pt x="672" y="528"/>
                  </a:lnTo>
                  <a:lnTo>
                    <a:pt x="336" y="0"/>
                  </a:lnTo>
                  <a:close/>
                </a:path>
              </a:pathLst>
            </a:custGeom>
            <a:noFill/>
            <a:ln w="9525" cap="flat">
              <a:solidFill>
                <a:schemeClr val="tx1"/>
              </a:solidFill>
              <a:prstDash val="dash"/>
              <a:round/>
              <a:headEnd/>
              <a:tailEnd/>
            </a:ln>
            <a:effectLst/>
          </p:spPr>
          <p:txBody>
            <a:bodyPr/>
            <a:lstStyle/>
            <a:p>
              <a:endParaRPr lang="en-US"/>
            </a:p>
          </p:txBody>
        </p:sp>
        <p:sp>
          <p:nvSpPr>
            <p:cNvPr id="257037" name="Text Box 13"/>
            <p:cNvSpPr txBox="1">
              <a:spLocks noChangeAspect="1" noChangeArrowheads="1"/>
            </p:cNvSpPr>
            <p:nvPr/>
          </p:nvSpPr>
          <p:spPr bwMode="auto">
            <a:xfrm>
              <a:off x="1920" y="1584"/>
              <a:ext cx="180" cy="173"/>
            </a:xfrm>
            <a:prstGeom prst="rect">
              <a:avLst/>
            </a:prstGeom>
            <a:noFill/>
            <a:ln w="9525">
              <a:noFill/>
              <a:miter lim="800000"/>
              <a:headEnd/>
              <a:tailEnd/>
            </a:ln>
            <a:effectLst/>
          </p:spPr>
          <p:txBody>
            <a:bodyPr wrap="none">
              <a:spAutoFit/>
            </a:bodyPr>
            <a:lstStyle/>
            <a:p>
              <a:r>
                <a:rPr lang="en-US" sz="1200"/>
                <a:t>B</a:t>
              </a:r>
            </a:p>
          </p:txBody>
        </p:sp>
        <p:sp>
          <p:nvSpPr>
            <p:cNvPr id="257038" name="Text Box 14"/>
            <p:cNvSpPr txBox="1">
              <a:spLocks noChangeAspect="1" noChangeArrowheads="1"/>
            </p:cNvSpPr>
            <p:nvPr/>
          </p:nvSpPr>
          <p:spPr bwMode="auto">
            <a:xfrm>
              <a:off x="2222" y="2064"/>
              <a:ext cx="180" cy="173"/>
            </a:xfrm>
            <a:prstGeom prst="rect">
              <a:avLst/>
            </a:prstGeom>
            <a:noFill/>
            <a:ln w="9525">
              <a:noFill/>
              <a:miter lim="800000"/>
              <a:headEnd/>
              <a:tailEnd/>
            </a:ln>
            <a:effectLst/>
          </p:spPr>
          <p:txBody>
            <a:bodyPr wrap="none">
              <a:spAutoFit/>
            </a:bodyPr>
            <a:lstStyle/>
            <a:p>
              <a:r>
                <a:rPr lang="en-US" sz="1200"/>
                <a:t>B</a:t>
              </a:r>
            </a:p>
          </p:txBody>
        </p:sp>
        <p:sp>
          <p:nvSpPr>
            <p:cNvPr id="257039" name="Text Box 15"/>
            <p:cNvSpPr txBox="1">
              <a:spLocks noChangeAspect="1" noChangeArrowheads="1"/>
            </p:cNvSpPr>
            <p:nvPr/>
          </p:nvSpPr>
          <p:spPr bwMode="auto">
            <a:xfrm>
              <a:off x="1920" y="1872"/>
              <a:ext cx="180" cy="173"/>
            </a:xfrm>
            <a:prstGeom prst="rect">
              <a:avLst/>
            </a:prstGeom>
            <a:solidFill>
              <a:schemeClr val="bg1"/>
            </a:solidFill>
            <a:ln w="9525">
              <a:noFill/>
              <a:miter lim="800000"/>
              <a:headEnd/>
              <a:tailEnd/>
            </a:ln>
            <a:effectLst/>
          </p:spPr>
          <p:txBody>
            <a:bodyPr wrap="none">
              <a:spAutoFit/>
            </a:bodyPr>
            <a:lstStyle/>
            <a:p>
              <a:r>
                <a:rPr lang="en-US" sz="1200"/>
                <a:t>A</a:t>
              </a:r>
            </a:p>
          </p:txBody>
        </p:sp>
        <p:sp>
          <p:nvSpPr>
            <p:cNvPr id="257040" name="Text Box 16"/>
            <p:cNvSpPr txBox="1">
              <a:spLocks noChangeAspect="1" noChangeArrowheads="1"/>
            </p:cNvSpPr>
            <p:nvPr/>
          </p:nvSpPr>
          <p:spPr bwMode="auto">
            <a:xfrm>
              <a:off x="1632" y="2064"/>
              <a:ext cx="180" cy="173"/>
            </a:xfrm>
            <a:prstGeom prst="rect">
              <a:avLst/>
            </a:prstGeom>
            <a:noFill/>
            <a:ln w="9525">
              <a:noFill/>
              <a:miter lim="800000"/>
              <a:headEnd/>
              <a:tailEnd/>
            </a:ln>
            <a:effectLst/>
          </p:spPr>
          <p:txBody>
            <a:bodyPr wrap="none">
              <a:spAutoFit/>
            </a:bodyPr>
            <a:lstStyle/>
            <a:p>
              <a:r>
                <a:rPr lang="en-US" sz="1200"/>
                <a:t>B</a:t>
              </a:r>
            </a:p>
          </p:txBody>
        </p:sp>
        <p:sp>
          <p:nvSpPr>
            <p:cNvPr id="257041" name="Line 17"/>
            <p:cNvSpPr>
              <a:spLocks noChangeAspect="1" noChangeShapeType="1"/>
            </p:cNvSpPr>
            <p:nvPr/>
          </p:nvSpPr>
          <p:spPr bwMode="auto">
            <a:xfrm flipV="1">
              <a:off x="1755" y="1980"/>
              <a:ext cx="215" cy="144"/>
            </a:xfrm>
            <a:prstGeom prst="line">
              <a:avLst/>
            </a:prstGeom>
            <a:noFill/>
            <a:ln w="9525">
              <a:solidFill>
                <a:schemeClr val="tx1"/>
              </a:solidFill>
              <a:round/>
              <a:headEnd/>
              <a:tailEnd/>
            </a:ln>
            <a:effectLst/>
          </p:spPr>
          <p:txBody>
            <a:bodyPr/>
            <a:lstStyle/>
            <a:p>
              <a:endParaRPr lang="en-US"/>
            </a:p>
          </p:txBody>
        </p:sp>
        <p:sp>
          <p:nvSpPr>
            <p:cNvPr id="257042" name="Freeform 18"/>
            <p:cNvSpPr>
              <a:spLocks noChangeAspect="1"/>
            </p:cNvSpPr>
            <p:nvPr/>
          </p:nvSpPr>
          <p:spPr bwMode="auto">
            <a:xfrm>
              <a:off x="2054" y="1976"/>
              <a:ext cx="204" cy="148"/>
            </a:xfrm>
            <a:custGeom>
              <a:avLst/>
              <a:gdLst/>
              <a:ahLst/>
              <a:cxnLst>
                <a:cxn ang="0">
                  <a:pos x="273" y="198"/>
                </a:cxn>
                <a:cxn ang="0">
                  <a:pos x="0" y="0"/>
                </a:cxn>
              </a:cxnLst>
              <a:rect l="0" t="0" r="r" b="b"/>
              <a:pathLst>
                <a:path w="273" h="198">
                  <a:moveTo>
                    <a:pt x="273" y="198"/>
                  </a:moveTo>
                  <a:lnTo>
                    <a:pt x="0" y="0"/>
                  </a:lnTo>
                </a:path>
              </a:pathLst>
            </a:custGeom>
            <a:noFill/>
            <a:ln w="9525">
              <a:solidFill>
                <a:schemeClr val="tx1"/>
              </a:solidFill>
              <a:round/>
              <a:headEnd type="none" w="med" len="med"/>
              <a:tailEnd type="none" w="med" len="med"/>
            </a:ln>
            <a:effectLst/>
          </p:spPr>
          <p:txBody>
            <a:bodyPr/>
            <a:lstStyle/>
            <a:p>
              <a:endParaRPr lang="en-US"/>
            </a:p>
          </p:txBody>
        </p:sp>
        <p:sp>
          <p:nvSpPr>
            <p:cNvPr id="257043" name="Freeform 19"/>
            <p:cNvSpPr>
              <a:spLocks noChangeAspect="1"/>
            </p:cNvSpPr>
            <p:nvPr/>
          </p:nvSpPr>
          <p:spPr bwMode="auto">
            <a:xfrm>
              <a:off x="2006" y="1739"/>
              <a:ext cx="1" cy="169"/>
            </a:xfrm>
            <a:custGeom>
              <a:avLst/>
              <a:gdLst/>
              <a:ahLst/>
              <a:cxnLst>
                <a:cxn ang="0">
                  <a:pos x="0" y="0"/>
                </a:cxn>
                <a:cxn ang="0">
                  <a:pos x="1" y="225"/>
                </a:cxn>
              </a:cxnLst>
              <a:rect l="0" t="0" r="r" b="b"/>
              <a:pathLst>
                <a:path w="1" h="225">
                  <a:moveTo>
                    <a:pt x="0" y="0"/>
                  </a:moveTo>
                  <a:lnTo>
                    <a:pt x="1" y="225"/>
                  </a:lnTo>
                </a:path>
              </a:pathLst>
            </a:custGeom>
            <a:noFill/>
            <a:ln w="9525">
              <a:solidFill>
                <a:schemeClr val="tx1"/>
              </a:solidFill>
              <a:round/>
              <a:headEnd type="none" w="med" len="med"/>
              <a:tailEnd type="none" w="med" len="med"/>
            </a:ln>
            <a:effectLst/>
          </p:spPr>
          <p:txBody>
            <a:bodyPr/>
            <a:lstStyle/>
            <a:p>
              <a:endParaRPr lang="en-US"/>
            </a:p>
          </p:txBody>
        </p:sp>
      </p:grpSp>
      <p:sp>
        <p:nvSpPr>
          <p:cNvPr id="257044" name="AutoShape 20">
            <a:hlinkClick r:id="rId4" action="ppaction://hlinksldjump" highlightClick="1"/>
            <a:hlinkHover r:id="rId4" action="ppaction://hlinksldjump"/>
          </p:cNvPr>
          <p:cNvSpPr>
            <a:spLocks noChangeArrowheads="1"/>
          </p:cNvSpPr>
          <p:nvPr/>
        </p:nvSpPr>
        <p:spPr bwMode="auto">
          <a:xfrm>
            <a:off x="0" y="6467475"/>
            <a:ext cx="384175" cy="384175"/>
          </a:xfrm>
          <a:prstGeom prst="actionButtonReturn">
            <a:avLst/>
          </a:prstGeom>
          <a:solidFill>
            <a:srgbClr val="3366FF">
              <a:alpha val="17000"/>
            </a:srgbClr>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57026"/>
                                        </p:tgtEl>
                                        <p:attrNameLst>
                                          <p:attrName>style.visibility</p:attrName>
                                        </p:attrNameLst>
                                      </p:cBhvr>
                                      <p:to>
                                        <p:strVal val="visible"/>
                                      </p:to>
                                    </p:set>
                                    <p:animEffect transition="in" filter="wipe(up)">
                                      <p:cBhvr>
                                        <p:cTn id="7" dur="500"/>
                                        <p:tgtEl>
                                          <p:spTgt spid="2570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7028"/>
                                        </p:tgtEl>
                                        <p:attrNameLst>
                                          <p:attrName>style.visibility</p:attrName>
                                        </p:attrNameLst>
                                      </p:cBhvr>
                                      <p:to>
                                        <p:strVal val="visible"/>
                                      </p:to>
                                    </p:set>
                                    <p:animEffect transition="in" filter="dissolve">
                                      <p:cBhvr>
                                        <p:cTn id="12" dur="500"/>
                                        <p:tgtEl>
                                          <p:spTgt spid="2570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7027">
                                            <p:txEl>
                                              <p:pRg st="0" end="0"/>
                                            </p:txEl>
                                          </p:spTgt>
                                        </p:tgtEl>
                                        <p:attrNameLst>
                                          <p:attrName>style.visibility</p:attrName>
                                        </p:attrNameLst>
                                      </p:cBhvr>
                                      <p:to>
                                        <p:strVal val="visible"/>
                                      </p:to>
                                    </p:set>
                                    <p:animEffect transition="in" filter="wipe(up)">
                                      <p:cBhvr>
                                        <p:cTn id="17" dur="500"/>
                                        <p:tgtEl>
                                          <p:spTgt spid="2570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57027">
                                            <p:txEl>
                                              <p:pRg st="1" end="1"/>
                                            </p:txEl>
                                          </p:spTgt>
                                        </p:tgtEl>
                                        <p:attrNameLst>
                                          <p:attrName>style.visibility</p:attrName>
                                        </p:attrNameLst>
                                      </p:cBhvr>
                                      <p:to>
                                        <p:strVal val="visible"/>
                                      </p:to>
                                    </p:set>
                                    <p:animEffect transition="in" filter="wipe(up)">
                                      <p:cBhvr>
                                        <p:cTn id="22" dur="500"/>
                                        <p:tgtEl>
                                          <p:spTgt spid="2570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257029"/>
                                        </p:tgtEl>
                                        <p:attrNameLst>
                                          <p:attrName>style.visibility</p:attrName>
                                        </p:attrNameLst>
                                      </p:cBhvr>
                                      <p:to>
                                        <p:strVal val="visible"/>
                                      </p:to>
                                    </p:set>
                                    <p:anim calcmode="lin" valueType="num">
                                      <p:cBhvr>
                                        <p:cTn id="27" dur="500" fill="hold"/>
                                        <p:tgtEl>
                                          <p:spTgt spid="257029"/>
                                        </p:tgtEl>
                                        <p:attrNameLst>
                                          <p:attrName>ppt_w</p:attrName>
                                        </p:attrNameLst>
                                      </p:cBhvr>
                                      <p:tavLst>
                                        <p:tav tm="0">
                                          <p:val>
                                            <p:fltVal val="0"/>
                                          </p:val>
                                        </p:tav>
                                        <p:tav tm="100000">
                                          <p:val>
                                            <p:strVal val="#ppt_w"/>
                                          </p:val>
                                        </p:tav>
                                      </p:tavLst>
                                    </p:anim>
                                    <p:anim calcmode="lin" valueType="num">
                                      <p:cBhvr>
                                        <p:cTn id="28" dur="500" fill="hold"/>
                                        <p:tgtEl>
                                          <p:spTgt spid="2570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6" grpId="0" autoUpdateAnimBg="0"/>
      <p:bldP spid="257027"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en-US" sz="3700"/>
              <a:t>Common Molecular Shapes</a:t>
            </a:r>
          </a:p>
        </p:txBody>
      </p:sp>
      <p:sp>
        <p:nvSpPr>
          <p:cNvPr id="259075" name="Rectangle 3"/>
          <p:cNvSpPr>
            <a:spLocks noGrp="1" noChangeArrowheads="1"/>
          </p:cNvSpPr>
          <p:nvPr>
            <p:ph type="body" idx="1"/>
          </p:nvPr>
        </p:nvSpPr>
        <p:spPr>
          <a:xfrm>
            <a:off x="457200" y="1784350"/>
            <a:ext cx="1931988" cy="2078038"/>
          </a:xfrm>
        </p:spPr>
        <p:txBody>
          <a:bodyPr/>
          <a:lstStyle/>
          <a:p>
            <a:pPr>
              <a:buFont typeface="Wingdings" pitchFamily="2" charset="2"/>
              <a:buNone/>
            </a:pPr>
            <a:r>
              <a:rPr lang="en-US"/>
              <a:t>3 total</a:t>
            </a:r>
          </a:p>
          <a:p>
            <a:pPr>
              <a:buFont typeface="Wingdings" pitchFamily="2" charset="2"/>
              <a:buNone/>
            </a:pPr>
            <a:r>
              <a:rPr lang="en-US"/>
              <a:t>2 bond</a:t>
            </a:r>
          </a:p>
          <a:p>
            <a:pPr>
              <a:buFont typeface="Wingdings" pitchFamily="2" charset="2"/>
              <a:buNone/>
            </a:pPr>
            <a:r>
              <a:rPr lang="en-US"/>
              <a:t>1 lone</a:t>
            </a:r>
          </a:p>
        </p:txBody>
      </p:sp>
      <p:sp>
        <p:nvSpPr>
          <p:cNvPr id="259076" name="Rectangle 4"/>
          <p:cNvSpPr>
            <a:spLocks noChangeArrowheads="1"/>
          </p:cNvSpPr>
          <p:nvPr/>
        </p:nvSpPr>
        <p:spPr bwMode="auto">
          <a:xfrm>
            <a:off x="3940175" y="5227638"/>
            <a:ext cx="5022850" cy="1203325"/>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3800">
                <a:latin typeface="Comic Sans MS" pitchFamily="66" charset="0"/>
              </a:rPr>
              <a:t>BENT</a:t>
            </a:r>
            <a:endParaRPr lang="en-US" sz="4300"/>
          </a:p>
          <a:p>
            <a:pPr marL="342900" indent="-342900" algn="ctr">
              <a:spcBef>
                <a:spcPct val="20000"/>
              </a:spcBef>
              <a:buClr>
                <a:schemeClr val="accent1"/>
              </a:buClr>
              <a:buFont typeface="Wingdings" pitchFamily="2" charset="2"/>
              <a:buNone/>
            </a:pPr>
            <a:r>
              <a:rPr lang="en-US" sz="4500"/>
              <a:t>&lt;120°</a:t>
            </a:r>
          </a:p>
        </p:txBody>
      </p:sp>
      <p:grpSp>
        <p:nvGrpSpPr>
          <p:cNvPr id="259077" name="Group 5"/>
          <p:cNvGrpSpPr>
            <a:grpSpLocks/>
          </p:cNvGrpSpPr>
          <p:nvPr/>
        </p:nvGrpSpPr>
        <p:grpSpPr bwMode="auto">
          <a:xfrm>
            <a:off x="1397000" y="3992563"/>
            <a:ext cx="2635250" cy="2432050"/>
            <a:chOff x="764" y="2330"/>
            <a:chExt cx="1660" cy="1532"/>
          </a:xfrm>
        </p:grpSpPr>
        <p:sp>
          <p:nvSpPr>
            <p:cNvPr id="259078" name="AutoShape 6"/>
            <p:cNvSpPr>
              <a:spLocks noChangeArrowheads="1"/>
            </p:cNvSpPr>
            <p:nvPr/>
          </p:nvSpPr>
          <p:spPr bwMode="auto">
            <a:xfrm>
              <a:off x="764" y="2330"/>
              <a:ext cx="1660" cy="1532"/>
            </a:xfrm>
            <a:prstGeom prst="star16">
              <a:avLst>
                <a:gd name="adj" fmla="val 43954"/>
              </a:avLst>
            </a:prstGeom>
            <a:solidFill>
              <a:srgbClr val="9999FF"/>
            </a:solidFill>
            <a:ln w="9525">
              <a:solidFill>
                <a:schemeClr val="tx1"/>
              </a:solidFill>
              <a:miter lim="800000"/>
              <a:headEnd/>
              <a:tailEnd/>
            </a:ln>
            <a:effectLst/>
          </p:spPr>
          <p:txBody>
            <a:bodyPr wrap="none" anchor="ctr"/>
            <a:lstStyle/>
            <a:p>
              <a:endParaRPr lang="en-US"/>
            </a:p>
          </p:txBody>
        </p:sp>
        <p:sp>
          <p:nvSpPr>
            <p:cNvPr id="259079" name="Rectangle 7"/>
            <p:cNvSpPr>
              <a:spLocks noChangeArrowheads="1"/>
            </p:cNvSpPr>
            <p:nvPr/>
          </p:nvSpPr>
          <p:spPr bwMode="auto">
            <a:xfrm>
              <a:off x="896" y="2748"/>
              <a:ext cx="1396" cy="696"/>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6200"/>
                <a:t>SO</a:t>
              </a:r>
              <a:r>
                <a:rPr lang="en-US" sz="6200" baseline="-25000"/>
                <a:t>2</a:t>
              </a:r>
              <a:endParaRPr lang="en-US" sz="6200"/>
            </a:p>
          </p:txBody>
        </p:sp>
      </p:grpSp>
      <p:graphicFrame>
        <p:nvGraphicFramePr>
          <p:cNvPr id="259080" name="Object 8"/>
          <p:cNvGraphicFramePr>
            <a:graphicFrameLocks noChangeAspect="1"/>
          </p:cNvGraphicFramePr>
          <p:nvPr/>
        </p:nvGraphicFramePr>
        <p:xfrm>
          <a:off x="4335463" y="1416050"/>
          <a:ext cx="4232275" cy="3732213"/>
        </p:xfrm>
        <a:graphic>
          <a:graphicData uri="http://schemas.openxmlformats.org/presentationml/2006/ole">
            <p:oleObj spid="_x0000_s259080" name="Photo Editor Photo" r:id="rId4" imgW="1933333" imgH="1704762" progId="MSPhotoEd.3">
              <p:embed/>
            </p:oleObj>
          </a:graphicData>
        </a:graphic>
      </p:graphicFrame>
      <p:sp>
        <p:nvSpPr>
          <p:cNvPr id="259081" name="Rectangle 9"/>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
        <p:nvSpPr>
          <p:cNvPr id="259082" name="AutoShape 10">
            <a:hlinkClick r:id="rId5" action="ppaction://hlinksldjump" highlightClick="1"/>
            <a:hlinkHover r:id="rId5" action="ppaction://hlinksldjump"/>
          </p:cNvPr>
          <p:cNvSpPr>
            <a:spLocks noChangeArrowheads="1"/>
          </p:cNvSpPr>
          <p:nvPr/>
        </p:nvSpPr>
        <p:spPr bwMode="auto">
          <a:xfrm>
            <a:off x="0" y="6467475"/>
            <a:ext cx="384175" cy="384175"/>
          </a:xfrm>
          <a:prstGeom prst="actionButtonReturn">
            <a:avLst/>
          </a:prstGeom>
          <a:solidFill>
            <a:srgbClr val="3366FF">
              <a:alpha val="17000"/>
            </a:srgbClr>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59075"/>
                                        </p:tgtEl>
                                        <p:attrNameLst>
                                          <p:attrName>style.visibility</p:attrName>
                                        </p:attrNameLst>
                                      </p:cBhvr>
                                      <p:to>
                                        <p:strVal val="visible"/>
                                      </p:to>
                                    </p:set>
                                    <p:animEffect transition="in" filter="wipe(up)">
                                      <p:cBhvr>
                                        <p:cTn id="7" dur="500"/>
                                        <p:tgtEl>
                                          <p:spTgt spid="2590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9076">
                                            <p:txEl>
                                              <p:pRg st="0" end="0"/>
                                            </p:txEl>
                                          </p:spTgt>
                                        </p:tgtEl>
                                        <p:attrNameLst>
                                          <p:attrName>style.visibility</p:attrName>
                                        </p:attrNameLst>
                                      </p:cBhvr>
                                      <p:to>
                                        <p:strVal val="visible"/>
                                      </p:to>
                                    </p:set>
                                    <p:animEffect transition="in" filter="wipe(up)">
                                      <p:cBhvr>
                                        <p:cTn id="12" dur="500"/>
                                        <p:tgtEl>
                                          <p:spTgt spid="25907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9076">
                                            <p:txEl>
                                              <p:pRg st="1" end="1"/>
                                            </p:txEl>
                                          </p:spTgt>
                                        </p:tgtEl>
                                        <p:attrNameLst>
                                          <p:attrName>style.visibility</p:attrName>
                                        </p:attrNameLst>
                                      </p:cBhvr>
                                      <p:to>
                                        <p:strVal val="visible"/>
                                      </p:to>
                                    </p:set>
                                    <p:animEffect transition="in" filter="wipe(up)">
                                      <p:cBhvr>
                                        <p:cTn id="17" dur="500"/>
                                        <p:tgtEl>
                                          <p:spTgt spid="25907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259077"/>
                                        </p:tgtEl>
                                        <p:attrNameLst>
                                          <p:attrName>style.visibility</p:attrName>
                                        </p:attrNameLst>
                                      </p:cBhvr>
                                      <p:to>
                                        <p:strVal val="visible"/>
                                      </p:to>
                                    </p:set>
                                    <p:anim calcmode="lin" valueType="num">
                                      <p:cBhvr>
                                        <p:cTn id="22" dur="500" fill="hold"/>
                                        <p:tgtEl>
                                          <p:spTgt spid="259077"/>
                                        </p:tgtEl>
                                        <p:attrNameLst>
                                          <p:attrName>ppt_w</p:attrName>
                                        </p:attrNameLst>
                                      </p:cBhvr>
                                      <p:tavLst>
                                        <p:tav tm="0">
                                          <p:val>
                                            <p:fltVal val="0"/>
                                          </p:val>
                                        </p:tav>
                                        <p:tav tm="100000">
                                          <p:val>
                                            <p:strVal val="#ppt_w"/>
                                          </p:val>
                                        </p:tav>
                                      </p:tavLst>
                                    </p:anim>
                                    <p:anim calcmode="lin" valueType="num">
                                      <p:cBhvr>
                                        <p:cTn id="23" dur="500" fill="hold"/>
                                        <p:tgtEl>
                                          <p:spTgt spid="2590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autoUpdateAnimBg="0"/>
      <p:bldP spid="259076"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61122" name="Rectangle 2"/>
          <p:cNvSpPr>
            <a:spLocks noGrp="1" noChangeArrowheads="1"/>
          </p:cNvSpPr>
          <p:nvPr>
            <p:ph type="body" idx="1"/>
          </p:nvPr>
        </p:nvSpPr>
        <p:spPr>
          <a:xfrm>
            <a:off x="457200" y="1784350"/>
            <a:ext cx="1931988" cy="2078038"/>
          </a:xfrm>
        </p:spPr>
        <p:txBody>
          <a:bodyPr/>
          <a:lstStyle/>
          <a:p>
            <a:pPr>
              <a:buFont typeface="Wingdings" pitchFamily="2" charset="2"/>
              <a:buNone/>
            </a:pPr>
            <a:r>
              <a:rPr lang="en-US"/>
              <a:t>4 total</a:t>
            </a:r>
          </a:p>
          <a:p>
            <a:pPr>
              <a:buFont typeface="Wingdings" pitchFamily="2" charset="2"/>
              <a:buNone/>
            </a:pPr>
            <a:r>
              <a:rPr lang="en-US"/>
              <a:t>4 bond</a:t>
            </a:r>
          </a:p>
          <a:p>
            <a:pPr>
              <a:buFont typeface="Wingdings" pitchFamily="2" charset="2"/>
              <a:buNone/>
            </a:pPr>
            <a:r>
              <a:rPr lang="en-US"/>
              <a:t>0 lone</a:t>
            </a:r>
          </a:p>
        </p:txBody>
      </p:sp>
      <p:sp>
        <p:nvSpPr>
          <p:cNvPr id="261123" name="Rectangle 3"/>
          <p:cNvSpPr>
            <a:spLocks noChangeArrowheads="1"/>
          </p:cNvSpPr>
          <p:nvPr/>
        </p:nvSpPr>
        <p:spPr bwMode="auto">
          <a:xfrm>
            <a:off x="3003550" y="5226050"/>
            <a:ext cx="5946775" cy="1631950"/>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4100">
                <a:latin typeface="Comic Sans MS" pitchFamily="66" charset="0"/>
              </a:rPr>
              <a:t>TETRAHEDRAL</a:t>
            </a:r>
            <a:endParaRPr lang="en-US" sz="4100"/>
          </a:p>
          <a:p>
            <a:pPr marL="342900" indent="-342900" algn="ctr">
              <a:spcBef>
                <a:spcPct val="20000"/>
              </a:spcBef>
              <a:buClr>
                <a:schemeClr val="accent1"/>
              </a:buClr>
              <a:buFont typeface="Wingdings" pitchFamily="2" charset="2"/>
              <a:buNone/>
            </a:pPr>
            <a:r>
              <a:rPr lang="en-US" sz="4500"/>
              <a:t>109.5°</a:t>
            </a:r>
          </a:p>
        </p:txBody>
      </p:sp>
      <p:grpSp>
        <p:nvGrpSpPr>
          <p:cNvPr id="261124" name="Group 4"/>
          <p:cNvGrpSpPr>
            <a:grpSpLocks/>
          </p:cNvGrpSpPr>
          <p:nvPr/>
        </p:nvGrpSpPr>
        <p:grpSpPr bwMode="auto">
          <a:xfrm>
            <a:off x="1312863" y="4284663"/>
            <a:ext cx="2317750" cy="2138362"/>
            <a:chOff x="693" y="2330"/>
            <a:chExt cx="1460" cy="1347"/>
          </a:xfrm>
        </p:grpSpPr>
        <p:sp>
          <p:nvSpPr>
            <p:cNvPr id="261125" name="AutoShape 5"/>
            <p:cNvSpPr>
              <a:spLocks noChangeArrowheads="1"/>
            </p:cNvSpPr>
            <p:nvPr/>
          </p:nvSpPr>
          <p:spPr bwMode="auto">
            <a:xfrm>
              <a:off x="693" y="2330"/>
              <a:ext cx="1460" cy="1347"/>
            </a:xfrm>
            <a:prstGeom prst="star16">
              <a:avLst>
                <a:gd name="adj" fmla="val 43954"/>
              </a:avLst>
            </a:prstGeom>
            <a:solidFill>
              <a:srgbClr val="9999FF"/>
            </a:solidFill>
            <a:ln w="9525">
              <a:solidFill>
                <a:schemeClr val="tx1"/>
              </a:solidFill>
              <a:miter lim="800000"/>
              <a:headEnd/>
              <a:tailEnd/>
            </a:ln>
            <a:effectLst/>
          </p:spPr>
          <p:txBody>
            <a:bodyPr wrap="none" anchor="ctr"/>
            <a:lstStyle/>
            <a:p>
              <a:endParaRPr lang="en-US"/>
            </a:p>
          </p:txBody>
        </p:sp>
        <p:sp>
          <p:nvSpPr>
            <p:cNvPr id="261126" name="Rectangle 6"/>
            <p:cNvSpPr>
              <a:spLocks noChangeArrowheads="1"/>
            </p:cNvSpPr>
            <p:nvPr/>
          </p:nvSpPr>
          <p:spPr bwMode="auto">
            <a:xfrm>
              <a:off x="845" y="2655"/>
              <a:ext cx="1157" cy="696"/>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6200"/>
                <a:t>CH</a:t>
              </a:r>
              <a:r>
                <a:rPr lang="en-US" sz="6200" baseline="-25000"/>
                <a:t>4</a:t>
              </a:r>
              <a:endParaRPr lang="en-US" sz="6200"/>
            </a:p>
          </p:txBody>
        </p:sp>
      </p:grpSp>
      <p:pic>
        <p:nvPicPr>
          <p:cNvPr id="261127" name="Picture 7" descr="TETRAHED"/>
          <p:cNvPicPr>
            <a:picLocks noChangeAspect="1" noChangeArrowheads="1"/>
          </p:cNvPicPr>
          <p:nvPr/>
        </p:nvPicPr>
        <p:blipFill>
          <a:blip r:embed="rId3" cstate="print">
            <a:lum bright="18000" contrast="24000"/>
          </a:blip>
          <a:srcRect/>
          <a:stretch>
            <a:fillRect/>
          </a:stretch>
        </p:blipFill>
        <p:spPr bwMode="auto">
          <a:xfrm>
            <a:off x="4089400" y="1308100"/>
            <a:ext cx="3775075" cy="3914775"/>
          </a:xfrm>
          <a:prstGeom prst="rect">
            <a:avLst/>
          </a:prstGeom>
          <a:noFill/>
        </p:spPr>
      </p:pic>
      <p:sp>
        <p:nvSpPr>
          <p:cNvPr id="261128" name="Rectangle 8"/>
          <p:cNvSpPr>
            <a:spLocks noGrp="1" noChangeArrowheads="1"/>
          </p:cNvSpPr>
          <p:nvPr>
            <p:ph type="title"/>
          </p:nvPr>
        </p:nvSpPr>
        <p:spPr/>
        <p:txBody>
          <a:bodyPr/>
          <a:lstStyle/>
          <a:p>
            <a:r>
              <a:rPr lang="en-US" sz="3700"/>
              <a:t>Common Molecular Shapes</a:t>
            </a:r>
          </a:p>
        </p:txBody>
      </p:sp>
      <p:sp>
        <p:nvSpPr>
          <p:cNvPr id="261129" name="Rectangle 9"/>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grpSp>
        <p:nvGrpSpPr>
          <p:cNvPr id="261130" name="Group 10"/>
          <p:cNvGrpSpPr>
            <a:grpSpLocks/>
          </p:cNvGrpSpPr>
          <p:nvPr/>
        </p:nvGrpSpPr>
        <p:grpSpPr bwMode="auto">
          <a:xfrm>
            <a:off x="2209800" y="1905000"/>
            <a:ext cx="1485900" cy="1524000"/>
            <a:chOff x="2364" y="1680"/>
            <a:chExt cx="936" cy="960"/>
          </a:xfrm>
        </p:grpSpPr>
        <p:sp>
          <p:nvSpPr>
            <p:cNvPr id="261131" name="Freeform 11"/>
            <p:cNvSpPr>
              <a:spLocks noChangeAspect="1"/>
            </p:cNvSpPr>
            <p:nvPr/>
          </p:nvSpPr>
          <p:spPr bwMode="auto">
            <a:xfrm>
              <a:off x="2832" y="2165"/>
              <a:ext cx="299" cy="155"/>
            </a:xfrm>
            <a:custGeom>
              <a:avLst/>
              <a:gdLst/>
              <a:ahLst/>
              <a:cxnLst>
                <a:cxn ang="0">
                  <a:pos x="12" y="0"/>
                </a:cxn>
                <a:cxn ang="0">
                  <a:pos x="399" y="207"/>
                </a:cxn>
                <a:cxn ang="0">
                  <a:pos x="0" y="51"/>
                </a:cxn>
                <a:cxn ang="0">
                  <a:pos x="12" y="0"/>
                </a:cxn>
              </a:cxnLst>
              <a:rect l="0" t="0" r="r" b="b"/>
              <a:pathLst>
                <a:path w="399" h="207">
                  <a:moveTo>
                    <a:pt x="12" y="0"/>
                  </a:moveTo>
                  <a:lnTo>
                    <a:pt x="399" y="207"/>
                  </a:lnTo>
                  <a:lnTo>
                    <a:pt x="0" y="51"/>
                  </a:lnTo>
                  <a:lnTo>
                    <a:pt x="12" y="0"/>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261132" name="Freeform 12"/>
            <p:cNvSpPr>
              <a:spLocks noChangeAspect="1"/>
            </p:cNvSpPr>
            <p:nvPr/>
          </p:nvSpPr>
          <p:spPr bwMode="auto">
            <a:xfrm>
              <a:off x="2679" y="2196"/>
              <a:ext cx="108" cy="288"/>
            </a:xfrm>
            <a:custGeom>
              <a:avLst/>
              <a:gdLst/>
              <a:ahLst/>
              <a:cxnLst>
                <a:cxn ang="0">
                  <a:pos x="144" y="0"/>
                </a:cxn>
                <a:cxn ang="0">
                  <a:pos x="0" y="384"/>
                </a:cxn>
                <a:cxn ang="0">
                  <a:pos x="42" y="366"/>
                </a:cxn>
                <a:cxn ang="0">
                  <a:pos x="144" y="0"/>
                </a:cxn>
              </a:cxnLst>
              <a:rect l="0" t="0" r="r" b="b"/>
              <a:pathLst>
                <a:path w="144" h="384">
                  <a:moveTo>
                    <a:pt x="144" y="0"/>
                  </a:moveTo>
                  <a:lnTo>
                    <a:pt x="0" y="384"/>
                  </a:lnTo>
                  <a:lnTo>
                    <a:pt x="42" y="366"/>
                  </a:lnTo>
                  <a:lnTo>
                    <a:pt x="144" y="0"/>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261133" name="Freeform 13"/>
            <p:cNvSpPr>
              <a:spLocks noChangeAspect="1"/>
            </p:cNvSpPr>
            <p:nvPr/>
          </p:nvSpPr>
          <p:spPr bwMode="auto">
            <a:xfrm>
              <a:off x="2524" y="2160"/>
              <a:ext cx="241" cy="95"/>
            </a:xfrm>
            <a:custGeom>
              <a:avLst/>
              <a:gdLst/>
              <a:ahLst/>
              <a:cxnLst>
                <a:cxn ang="0">
                  <a:pos x="0" y="126"/>
                </a:cxn>
                <a:cxn ang="0">
                  <a:pos x="321" y="0"/>
                </a:cxn>
                <a:cxn ang="0">
                  <a:pos x="315" y="36"/>
                </a:cxn>
                <a:cxn ang="0">
                  <a:pos x="0" y="126"/>
                </a:cxn>
              </a:cxnLst>
              <a:rect l="0" t="0" r="r" b="b"/>
              <a:pathLst>
                <a:path w="321" h="126">
                  <a:moveTo>
                    <a:pt x="0" y="126"/>
                  </a:moveTo>
                  <a:lnTo>
                    <a:pt x="321" y="0"/>
                  </a:lnTo>
                  <a:lnTo>
                    <a:pt x="315" y="36"/>
                  </a:lnTo>
                  <a:lnTo>
                    <a:pt x="0" y="126"/>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261134" name="Freeform 14"/>
            <p:cNvSpPr>
              <a:spLocks noChangeAspect="1"/>
            </p:cNvSpPr>
            <p:nvPr/>
          </p:nvSpPr>
          <p:spPr bwMode="auto">
            <a:xfrm>
              <a:off x="2528" y="2261"/>
              <a:ext cx="606" cy="63"/>
            </a:xfrm>
            <a:custGeom>
              <a:avLst/>
              <a:gdLst/>
              <a:ahLst/>
              <a:cxnLst>
                <a:cxn ang="0">
                  <a:pos x="0" y="0"/>
                </a:cxn>
                <a:cxn ang="0">
                  <a:pos x="807" y="84"/>
                </a:cxn>
              </a:cxnLst>
              <a:rect l="0" t="0" r="r" b="b"/>
              <a:pathLst>
                <a:path w="807" h="84">
                  <a:moveTo>
                    <a:pt x="0" y="0"/>
                  </a:moveTo>
                  <a:lnTo>
                    <a:pt x="807" y="84"/>
                  </a:lnTo>
                </a:path>
              </a:pathLst>
            </a:custGeom>
            <a:noFill/>
            <a:ln w="9525">
              <a:solidFill>
                <a:schemeClr val="tx1"/>
              </a:solidFill>
              <a:prstDash val="dash"/>
              <a:miter lim="800000"/>
              <a:headEnd/>
              <a:tailEnd/>
            </a:ln>
            <a:effectLst/>
          </p:spPr>
          <p:txBody>
            <a:bodyPr wrap="none"/>
            <a:lstStyle/>
            <a:p>
              <a:endParaRPr lang="en-US"/>
            </a:p>
          </p:txBody>
        </p:sp>
        <p:sp>
          <p:nvSpPr>
            <p:cNvPr id="261135" name="Freeform 15"/>
            <p:cNvSpPr>
              <a:spLocks noChangeAspect="1"/>
            </p:cNvSpPr>
            <p:nvPr/>
          </p:nvSpPr>
          <p:spPr bwMode="auto">
            <a:xfrm rot="297579">
              <a:off x="2516" y="1827"/>
              <a:ext cx="648" cy="686"/>
            </a:xfrm>
            <a:custGeom>
              <a:avLst/>
              <a:gdLst/>
              <a:ahLst/>
              <a:cxnLst>
                <a:cxn ang="0">
                  <a:pos x="369" y="0"/>
                </a:cxn>
                <a:cxn ang="0">
                  <a:pos x="0" y="606"/>
                </a:cxn>
                <a:cxn ang="0">
                  <a:pos x="249" y="915"/>
                </a:cxn>
                <a:cxn ang="0">
                  <a:pos x="864" y="630"/>
                </a:cxn>
                <a:cxn ang="0">
                  <a:pos x="369" y="0"/>
                </a:cxn>
              </a:cxnLst>
              <a:rect l="0" t="0" r="r" b="b"/>
              <a:pathLst>
                <a:path w="864" h="915">
                  <a:moveTo>
                    <a:pt x="369" y="0"/>
                  </a:moveTo>
                  <a:lnTo>
                    <a:pt x="0" y="606"/>
                  </a:lnTo>
                  <a:lnTo>
                    <a:pt x="249" y="915"/>
                  </a:lnTo>
                  <a:lnTo>
                    <a:pt x="864" y="630"/>
                  </a:lnTo>
                  <a:lnTo>
                    <a:pt x="369" y="0"/>
                  </a:lnTo>
                  <a:close/>
                </a:path>
              </a:pathLst>
            </a:custGeom>
            <a:noFill/>
            <a:ln w="9525" cap="flat" cmpd="sng">
              <a:solidFill>
                <a:schemeClr val="tx1"/>
              </a:solidFill>
              <a:prstDash val="dash"/>
              <a:miter lim="800000"/>
              <a:headEnd type="none" w="med" len="med"/>
              <a:tailEnd type="none" w="med" len="med"/>
            </a:ln>
            <a:effectLst/>
          </p:spPr>
          <p:txBody>
            <a:bodyPr wrap="none"/>
            <a:lstStyle/>
            <a:p>
              <a:endParaRPr lang="en-US"/>
            </a:p>
          </p:txBody>
        </p:sp>
        <p:sp>
          <p:nvSpPr>
            <p:cNvPr id="261136" name="Text Box 16"/>
            <p:cNvSpPr txBox="1">
              <a:spLocks noChangeAspect="1" noChangeArrowheads="1"/>
            </p:cNvSpPr>
            <p:nvPr/>
          </p:nvSpPr>
          <p:spPr bwMode="auto">
            <a:xfrm>
              <a:off x="2736" y="1680"/>
              <a:ext cx="180" cy="173"/>
            </a:xfrm>
            <a:prstGeom prst="rect">
              <a:avLst/>
            </a:prstGeom>
            <a:noFill/>
            <a:ln w="9525">
              <a:noFill/>
              <a:miter lim="800000"/>
              <a:headEnd/>
              <a:tailEnd/>
            </a:ln>
            <a:effectLst/>
          </p:spPr>
          <p:txBody>
            <a:bodyPr wrap="none">
              <a:spAutoFit/>
            </a:bodyPr>
            <a:lstStyle/>
            <a:p>
              <a:r>
                <a:rPr lang="en-US" sz="1200"/>
                <a:t>B</a:t>
              </a:r>
            </a:p>
          </p:txBody>
        </p:sp>
        <p:sp>
          <p:nvSpPr>
            <p:cNvPr id="261137" name="Text Box 17"/>
            <p:cNvSpPr txBox="1">
              <a:spLocks noChangeAspect="1" noChangeArrowheads="1"/>
            </p:cNvSpPr>
            <p:nvPr/>
          </p:nvSpPr>
          <p:spPr bwMode="auto">
            <a:xfrm>
              <a:off x="2700" y="2083"/>
              <a:ext cx="180" cy="173"/>
            </a:xfrm>
            <a:prstGeom prst="rect">
              <a:avLst/>
            </a:prstGeom>
            <a:noFill/>
            <a:ln w="9525">
              <a:noFill/>
              <a:miter lim="800000"/>
              <a:headEnd/>
              <a:tailEnd/>
            </a:ln>
            <a:effectLst/>
          </p:spPr>
          <p:txBody>
            <a:bodyPr wrap="none">
              <a:spAutoFit/>
            </a:bodyPr>
            <a:lstStyle/>
            <a:p>
              <a:r>
                <a:rPr lang="en-US" sz="1200"/>
                <a:t>A</a:t>
              </a:r>
            </a:p>
          </p:txBody>
        </p:sp>
        <p:sp>
          <p:nvSpPr>
            <p:cNvPr id="261138" name="Freeform 18"/>
            <p:cNvSpPr>
              <a:spLocks noChangeAspect="1"/>
            </p:cNvSpPr>
            <p:nvPr/>
          </p:nvSpPr>
          <p:spPr bwMode="auto">
            <a:xfrm>
              <a:off x="2679" y="1829"/>
              <a:ext cx="146" cy="666"/>
            </a:xfrm>
            <a:custGeom>
              <a:avLst/>
              <a:gdLst/>
              <a:ahLst/>
              <a:cxnLst>
                <a:cxn ang="0">
                  <a:pos x="195" y="0"/>
                </a:cxn>
                <a:cxn ang="0">
                  <a:pos x="0" y="888"/>
                </a:cxn>
              </a:cxnLst>
              <a:rect l="0" t="0" r="r" b="b"/>
              <a:pathLst>
                <a:path w="195" h="888">
                  <a:moveTo>
                    <a:pt x="195" y="0"/>
                  </a:moveTo>
                  <a:lnTo>
                    <a:pt x="0" y="888"/>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261139" name="Freeform 19"/>
            <p:cNvSpPr>
              <a:spLocks noChangeAspect="1"/>
            </p:cNvSpPr>
            <p:nvPr/>
          </p:nvSpPr>
          <p:spPr bwMode="auto">
            <a:xfrm>
              <a:off x="2803" y="1883"/>
              <a:ext cx="22" cy="230"/>
            </a:xfrm>
            <a:custGeom>
              <a:avLst/>
              <a:gdLst/>
              <a:ahLst/>
              <a:cxnLst>
                <a:cxn ang="0">
                  <a:pos x="30" y="0"/>
                </a:cxn>
                <a:cxn ang="0">
                  <a:pos x="0" y="306"/>
                </a:cxn>
              </a:cxnLst>
              <a:rect l="0" t="0" r="r" b="b"/>
              <a:pathLst>
                <a:path w="30" h="306">
                  <a:moveTo>
                    <a:pt x="30" y="0"/>
                  </a:moveTo>
                  <a:lnTo>
                    <a:pt x="0" y="306"/>
                  </a:lnTo>
                </a:path>
              </a:pathLst>
            </a:custGeom>
            <a:noFill/>
            <a:ln w="9525">
              <a:solidFill>
                <a:schemeClr val="tx1"/>
              </a:solidFill>
              <a:round/>
              <a:headEnd type="none" w="med" len="med"/>
              <a:tailEnd type="none" w="med" len="med"/>
            </a:ln>
            <a:effectLst/>
          </p:spPr>
          <p:txBody>
            <a:bodyPr/>
            <a:lstStyle/>
            <a:p>
              <a:endParaRPr lang="en-US"/>
            </a:p>
          </p:txBody>
        </p:sp>
        <p:sp>
          <p:nvSpPr>
            <p:cNvPr id="261140" name="Text Box 20"/>
            <p:cNvSpPr txBox="1">
              <a:spLocks noChangeAspect="1" noChangeArrowheads="1"/>
            </p:cNvSpPr>
            <p:nvPr/>
          </p:nvSpPr>
          <p:spPr bwMode="auto">
            <a:xfrm>
              <a:off x="3120" y="2256"/>
              <a:ext cx="180" cy="173"/>
            </a:xfrm>
            <a:prstGeom prst="rect">
              <a:avLst/>
            </a:prstGeom>
            <a:noFill/>
            <a:ln w="9525">
              <a:noFill/>
              <a:miter lim="800000"/>
              <a:headEnd/>
              <a:tailEnd/>
            </a:ln>
            <a:effectLst/>
          </p:spPr>
          <p:txBody>
            <a:bodyPr wrap="none">
              <a:spAutoFit/>
            </a:bodyPr>
            <a:lstStyle/>
            <a:p>
              <a:r>
                <a:rPr lang="en-US" sz="1200"/>
                <a:t>B</a:t>
              </a:r>
            </a:p>
          </p:txBody>
        </p:sp>
        <p:sp>
          <p:nvSpPr>
            <p:cNvPr id="261141" name="Text Box 21"/>
            <p:cNvSpPr txBox="1">
              <a:spLocks noChangeAspect="1" noChangeArrowheads="1"/>
            </p:cNvSpPr>
            <p:nvPr/>
          </p:nvSpPr>
          <p:spPr bwMode="auto">
            <a:xfrm>
              <a:off x="2364" y="2179"/>
              <a:ext cx="180" cy="173"/>
            </a:xfrm>
            <a:prstGeom prst="rect">
              <a:avLst/>
            </a:prstGeom>
            <a:noFill/>
            <a:ln w="9525">
              <a:noFill/>
              <a:miter lim="800000"/>
              <a:headEnd/>
              <a:tailEnd/>
            </a:ln>
            <a:effectLst/>
          </p:spPr>
          <p:txBody>
            <a:bodyPr wrap="none">
              <a:spAutoFit/>
            </a:bodyPr>
            <a:lstStyle/>
            <a:p>
              <a:r>
                <a:rPr lang="en-US" sz="1200"/>
                <a:t>B</a:t>
              </a:r>
            </a:p>
          </p:txBody>
        </p:sp>
        <p:sp>
          <p:nvSpPr>
            <p:cNvPr id="261142" name="Text Box 22"/>
            <p:cNvSpPr txBox="1">
              <a:spLocks noChangeAspect="1" noChangeArrowheads="1"/>
            </p:cNvSpPr>
            <p:nvPr/>
          </p:nvSpPr>
          <p:spPr bwMode="auto">
            <a:xfrm>
              <a:off x="2580" y="2467"/>
              <a:ext cx="180" cy="173"/>
            </a:xfrm>
            <a:prstGeom prst="rect">
              <a:avLst/>
            </a:prstGeom>
            <a:noFill/>
            <a:ln w="9525">
              <a:noFill/>
              <a:miter lim="800000"/>
              <a:headEnd/>
              <a:tailEnd/>
            </a:ln>
            <a:effectLst/>
          </p:spPr>
          <p:txBody>
            <a:bodyPr wrap="none">
              <a:spAutoFit/>
            </a:bodyPr>
            <a:lstStyle/>
            <a:p>
              <a:r>
                <a:rPr lang="en-US" sz="1200"/>
                <a:t>B</a:t>
              </a:r>
            </a:p>
          </p:txBody>
        </p:sp>
      </p:grpSp>
      <p:sp>
        <p:nvSpPr>
          <p:cNvPr id="261143" name="AutoShape 23">
            <a:hlinkClick r:id="rId4" action="ppaction://hlinksldjump" highlightClick="1"/>
            <a:hlinkHover r:id="rId4" action="ppaction://hlinksldjump"/>
          </p:cNvPr>
          <p:cNvSpPr>
            <a:spLocks noChangeArrowheads="1"/>
          </p:cNvSpPr>
          <p:nvPr/>
        </p:nvSpPr>
        <p:spPr bwMode="auto">
          <a:xfrm>
            <a:off x="0" y="6467475"/>
            <a:ext cx="384175" cy="384175"/>
          </a:xfrm>
          <a:prstGeom prst="actionButtonReturn">
            <a:avLst/>
          </a:prstGeom>
          <a:solidFill>
            <a:srgbClr val="3366FF">
              <a:alpha val="17000"/>
            </a:srgbClr>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1122"/>
                                        </p:tgtEl>
                                        <p:attrNameLst>
                                          <p:attrName>style.visibility</p:attrName>
                                        </p:attrNameLst>
                                      </p:cBhvr>
                                      <p:to>
                                        <p:strVal val="visible"/>
                                      </p:to>
                                    </p:set>
                                    <p:animEffect transition="in" filter="wipe(up)">
                                      <p:cBhvr>
                                        <p:cTn id="7" dur="500"/>
                                        <p:tgtEl>
                                          <p:spTgt spid="2611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1127"/>
                                        </p:tgtEl>
                                        <p:attrNameLst>
                                          <p:attrName>style.visibility</p:attrName>
                                        </p:attrNameLst>
                                      </p:cBhvr>
                                      <p:to>
                                        <p:strVal val="visible"/>
                                      </p:to>
                                    </p:set>
                                    <p:animEffect transition="in" filter="dissolve">
                                      <p:cBhvr>
                                        <p:cTn id="12" dur="500"/>
                                        <p:tgtEl>
                                          <p:spTgt spid="2611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61123">
                                            <p:txEl>
                                              <p:pRg st="0" end="0"/>
                                            </p:txEl>
                                          </p:spTgt>
                                        </p:tgtEl>
                                        <p:attrNameLst>
                                          <p:attrName>style.visibility</p:attrName>
                                        </p:attrNameLst>
                                      </p:cBhvr>
                                      <p:to>
                                        <p:strVal val="visible"/>
                                      </p:to>
                                    </p:set>
                                    <p:animEffect transition="in" filter="wipe(up)">
                                      <p:cBhvr>
                                        <p:cTn id="17" dur="500"/>
                                        <p:tgtEl>
                                          <p:spTgt spid="2611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61123">
                                            <p:txEl>
                                              <p:pRg st="1" end="1"/>
                                            </p:txEl>
                                          </p:spTgt>
                                        </p:tgtEl>
                                        <p:attrNameLst>
                                          <p:attrName>style.visibility</p:attrName>
                                        </p:attrNameLst>
                                      </p:cBhvr>
                                      <p:to>
                                        <p:strVal val="visible"/>
                                      </p:to>
                                    </p:set>
                                    <p:animEffect transition="in" filter="wipe(up)">
                                      <p:cBhvr>
                                        <p:cTn id="22" dur="500"/>
                                        <p:tgtEl>
                                          <p:spTgt spid="2611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261124"/>
                                        </p:tgtEl>
                                        <p:attrNameLst>
                                          <p:attrName>style.visibility</p:attrName>
                                        </p:attrNameLst>
                                      </p:cBhvr>
                                      <p:to>
                                        <p:strVal val="visible"/>
                                      </p:to>
                                    </p:set>
                                    <p:anim calcmode="lin" valueType="num">
                                      <p:cBhvr>
                                        <p:cTn id="27" dur="500" fill="hold"/>
                                        <p:tgtEl>
                                          <p:spTgt spid="261124"/>
                                        </p:tgtEl>
                                        <p:attrNameLst>
                                          <p:attrName>ppt_w</p:attrName>
                                        </p:attrNameLst>
                                      </p:cBhvr>
                                      <p:tavLst>
                                        <p:tav tm="0">
                                          <p:val>
                                            <p:fltVal val="0"/>
                                          </p:val>
                                        </p:tav>
                                        <p:tav tm="100000">
                                          <p:val>
                                            <p:strVal val="#ppt_w"/>
                                          </p:val>
                                        </p:tav>
                                      </p:tavLst>
                                    </p:anim>
                                    <p:anim calcmode="lin" valueType="num">
                                      <p:cBhvr>
                                        <p:cTn id="28" dur="500" fill="hold"/>
                                        <p:tgtEl>
                                          <p:spTgt spid="2611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2" grpId="0" autoUpdateAnimBg="0"/>
      <p:bldP spid="261123" grpId="0" build="p"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63170" name="Rectangle 2"/>
          <p:cNvSpPr>
            <a:spLocks noGrp="1" noChangeArrowheads="1"/>
          </p:cNvSpPr>
          <p:nvPr>
            <p:ph type="body" idx="1"/>
          </p:nvPr>
        </p:nvSpPr>
        <p:spPr>
          <a:xfrm>
            <a:off x="457200" y="1784350"/>
            <a:ext cx="1931988" cy="2078038"/>
          </a:xfrm>
        </p:spPr>
        <p:txBody>
          <a:bodyPr/>
          <a:lstStyle/>
          <a:p>
            <a:pPr>
              <a:buFont typeface="Wingdings" pitchFamily="2" charset="2"/>
              <a:buNone/>
            </a:pPr>
            <a:r>
              <a:rPr lang="en-US"/>
              <a:t>4 total</a:t>
            </a:r>
          </a:p>
          <a:p>
            <a:pPr>
              <a:buFont typeface="Wingdings" pitchFamily="2" charset="2"/>
              <a:buNone/>
            </a:pPr>
            <a:r>
              <a:rPr lang="en-US"/>
              <a:t>3 bond</a:t>
            </a:r>
          </a:p>
          <a:p>
            <a:pPr>
              <a:buFont typeface="Wingdings" pitchFamily="2" charset="2"/>
              <a:buNone/>
            </a:pPr>
            <a:r>
              <a:rPr lang="en-US"/>
              <a:t>1 lone</a:t>
            </a:r>
          </a:p>
        </p:txBody>
      </p:sp>
      <p:sp>
        <p:nvSpPr>
          <p:cNvPr id="263171" name="Rectangle 3"/>
          <p:cNvSpPr>
            <a:spLocks noChangeArrowheads="1"/>
          </p:cNvSpPr>
          <p:nvPr/>
        </p:nvSpPr>
        <p:spPr bwMode="auto">
          <a:xfrm>
            <a:off x="3028950" y="5226050"/>
            <a:ext cx="6115050" cy="1631950"/>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3800">
                <a:latin typeface="Comic Sans MS" pitchFamily="66" charset="0"/>
              </a:rPr>
              <a:t>TRIGONAL PYRAMIDAL</a:t>
            </a:r>
            <a:endParaRPr lang="en-US" sz="4100"/>
          </a:p>
          <a:p>
            <a:pPr marL="342900" indent="-342900" algn="ctr">
              <a:spcBef>
                <a:spcPct val="20000"/>
              </a:spcBef>
              <a:buClr>
                <a:schemeClr val="accent1"/>
              </a:buClr>
              <a:buFont typeface="Wingdings" pitchFamily="2" charset="2"/>
              <a:buNone/>
            </a:pPr>
            <a:r>
              <a:rPr lang="en-US" sz="4500"/>
              <a:t>107°</a:t>
            </a:r>
          </a:p>
        </p:txBody>
      </p:sp>
      <p:grpSp>
        <p:nvGrpSpPr>
          <p:cNvPr id="263172" name="Group 4"/>
          <p:cNvGrpSpPr>
            <a:grpSpLocks/>
          </p:cNvGrpSpPr>
          <p:nvPr/>
        </p:nvGrpSpPr>
        <p:grpSpPr bwMode="auto">
          <a:xfrm>
            <a:off x="1087438" y="3613150"/>
            <a:ext cx="2317750" cy="2138363"/>
            <a:chOff x="693" y="2330"/>
            <a:chExt cx="1460" cy="1347"/>
          </a:xfrm>
        </p:grpSpPr>
        <p:sp>
          <p:nvSpPr>
            <p:cNvPr id="263173" name="AutoShape 5"/>
            <p:cNvSpPr>
              <a:spLocks noChangeArrowheads="1"/>
            </p:cNvSpPr>
            <p:nvPr/>
          </p:nvSpPr>
          <p:spPr bwMode="auto">
            <a:xfrm>
              <a:off x="693" y="2330"/>
              <a:ext cx="1460" cy="1347"/>
            </a:xfrm>
            <a:prstGeom prst="star16">
              <a:avLst>
                <a:gd name="adj" fmla="val 43954"/>
              </a:avLst>
            </a:prstGeom>
            <a:solidFill>
              <a:srgbClr val="9999FF"/>
            </a:solidFill>
            <a:ln w="9525">
              <a:solidFill>
                <a:schemeClr val="tx1"/>
              </a:solidFill>
              <a:miter lim="800000"/>
              <a:headEnd/>
              <a:tailEnd/>
            </a:ln>
            <a:effectLst/>
          </p:spPr>
          <p:txBody>
            <a:bodyPr wrap="none" anchor="ctr"/>
            <a:lstStyle/>
            <a:p>
              <a:endParaRPr lang="en-US"/>
            </a:p>
          </p:txBody>
        </p:sp>
        <p:sp>
          <p:nvSpPr>
            <p:cNvPr id="263174" name="Rectangle 6"/>
            <p:cNvSpPr>
              <a:spLocks noChangeArrowheads="1"/>
            </p:cNvSpPr>
            <p:nvPr/>
          </p:nvSpPr>
          <p:spPr bwMode="auto">
            <a:xfrm>
              <a:off x="845" y="2655"/>
              <a:ext cx="1157" cy="696"/>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6200"/>
                <a:t>NH</a:t>
              </a:r>
              <a:r>
                <a:rPr lang="en-US" sz="6200" baseline="-25000"/>
                <a:t>3</a:t>
              </a:r>
              <a:endParaRPr lang="en-US" sz="6200"/>
            </a:p>
          </p:txBody>
        </p:sp>
      </p:grpSp>
      <p:pic>
        <p:nvPicPr>
          <p:cNvPr id="263175" name="Picture 7" descr="TRIGPYR"/>
          <p:cNvPicPr>
            <a:picLocks noChangeAspect="1" noChangeArrowheads="1"/>
          </p:cNvPicPr>
          <p:nvPr/>
        </p:nvPicPr>
        <p:blipFill>
          <a:blip r:embed="rId3" cstate="print">
            <a:lum bright="18000" contrast="24000"/>
          </a:blip>
          <a:srcRect/>
          <a:stretch>
            <a:fillRect/>
          </a:stretch>
        </p:blipFill>
        <p:spPr bwMode="auto">
          <a:xfrm>
            <a:off x="4033838" y="1335088"/>
            <a:ext cx="3886200" cy="3832225"/>
          </a:xfrm>
          <a:prstGeom prst="rect">
            <a:avLst/>
          </a:prstGeom>
          <a:noFill/>
        </p:spPr>
      </p:pic>
      <p:sp>
        <p:nvSpPr>
          <p:cNvPr id="263176" name="Rectangle 8"/>
          <p:cNvSpPr>
            <a:spLocks noGrp="1" noChangeArrowheads="1"/>
          </p:cNvSpPr>
          <p:nvPr>
            <p:ph type="title"/>
          </p:nvPr>
        </p:nvSpPr>
        <p:spPr/>
        <p:txBody>
          <a:bodyPr/>
          <a:lstStyle/>
          <a:p>
            <a:r>
              <a:rPr lang="en-US" sz="3700"/>
              <a:t>Common Molecular Shapes</a:t>
            </a:r>
          </a:p>
        </p:txBody>
      </p:sp>
      <p:sp>
        <p:nvSpPr>
          <p:cNvPr id="263177" name="Rectangle 9"/>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
        <p:nvSpPr>
          <p:cNvPr id="263178" name="AutoShape 10">
            <a:hlinkClick r:id="rId4" action="ppaction://hlinksldjump" highlightClick="1"/>
            <a:hlinkHover r:id="rId4" action="ppaction://hlinksldjump"/>
          </p:cNvPr>
          <p:cNvSpPr>
            <a:spLocks noChangeArrowheads="1"/>
          </p:cNvSpPr>
          <p:nvPr/>
        </p:nvSpPr>
        <p:spPr bwMode="auto">
          <a:xfrm>
            <a:off x="0" y="6467475"/>
            <a:ext cx="384175" cy="384175"/>
          </a:xfrm>
          <a:prstGeom prst="actionButtonReturn">
            <a:avLst/>
          </a:prstGeom>
          <a:solidFill>
            <a:srgbClr val="3366FF">
              <a:alpha val="17000"/>
            </a:srgbClr>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3170"/>
                                        </p:tgtEl>
                                        <p:attrNameLst>
                                          <p:attrName>style.visibility</p:attrName>
                                        </p:attrNameLst>
                                      </p:cBhvr>
                                      <p:to>
                                        <p:strVal val="visible"/>
                                      </p:to>
                                    </p:set>
                                    <p:animEffect transition="in" filter="wipe(up)">
                                      <p:cBhvr>
                                        <p:cTn id="7" dur="500"/>
                                        <p:tgtEl>
                                          <p:spTgt spid="26317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3175"/>
                                        </p:tgtEl>
                                        <p:attrNameLst>
                                          <p:attrName>style.visibility</p:attrName>
                                        </p:attrNameLst>
                                      </p:cBhvr>
                                      <p:to>
                                        <p:strVal val="visible"/>
                                      </p:to>
                                    </p:set>
                                    <p:animEffect transition="in" filter="dissolve">
                                      <p:cBhvr>
                                        <p:cTn id="12" dur="500"/>
                                        <p:tgtEl>
                                          <p:spTgt spid="26317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63171">
                                            <p:txEl>
                                              <p:pRg st="0" end="0"/>
                                            </p:txEl>
                                          </p:spTgt>
                                        </p:tgtEl>
                                        <p:attrNameLst>
                                          <p:attrName>style.visibility</p:attrName>
                                        </p:attrNameLst>
                                      </p:cBhvr>
                                      <p:to>
                                        <p:strVal val="visible"/>
                                      </p:to>
                                    </p:set>
                                    <p:animEffect transition="in" filter="wipe(up)">
                                      <p:cBhvr>
                                        <p:cTn id="17" dur="500"/>
                                        <p:tgtEl>
                                          <p:spTgt spid="26317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63171">
                                            <p:txEl>
                                              <p:pRg st="1" end="1"/>
                                            </p:txEl>
                                          </p:spTgt>
                                        </p:tgtEl>
                                        <p:attrNameLst>
                                          <p:attrName>style.visibility</p:attrName>
                                        </p:attrNameLst>
                                      </p:cBhvr>
                                      <p:to>
                                        <p:strVal val="visible"/>
                                      </p:to>
                                    </p:set>
                                    <p:animEffect transition="in" filter="wipe(up)">
                                      <p:cBhvr>
                                        <p:cTn id="22" dur="500"/>
                                        <p:tgtEl>
                                          <p:spTgt spid="26317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263172"/>
                                        </p:tgtEl>
                                        <p:attrNameLst>
                                          <p:attrName>style.visibility</p:attrName>
                                        </p:attrNameLst>
                                      </p:cBhvr>
                                      <p:to>
                                        <p:strVal val="visible"/>
                                      </p:to>
                                    </p:set>
                                    <p:anim calcmode="lin" valueType="num">
                                      <p:cBhvr>
                                        <p:cTn id="27" dur="500" fill="hold"/>
                                        <p:tgtEl>
                                          <p:spTgt spid="263172"/>
                                        </p:tgtEl>
                                        <p:attrNameLst>
                                          <p:attrName>ppt_w</p:attrName>
                                        </p:attrNameLst>
                                      </p:cBhvr>
                                      <p:tavLst>
                                        <p:tav tm="0">
                                          <p:val>
                                            <p:fltVal val="0"/>
                                          </p:val>
                                        </p:tav>
                                        <p:tav tm="100000">
                                          <p:val>
                                            <p:strVal val="#ppt_w"/>
                                          </p:val>
                                        </p:tav>
                                      </p:tavLst>
                                    </p:anim>
                                    <p:anim calcmode="lin" valueType="num">
                                      <p:cBhvr>
                                        <p:cTn id="28" dur="500" fill="hold"/>
                                        <p:tgtEl>
                                          <p:spTgt spid="263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0" grpId="0" autoUpdateAnimBg="0"/>
      <p:bldP spid="263171"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6" name="Rectangle 2"/>
          <p:cNvSpPr>
            <a:spLocks noGrp="1" noChangeArrowheads="1"/>
          </p:cNvSpPr>
          <p:nvPr>
            <p:ph type="title"/>
          </p:nvPr>
        </p:nvSpPr>
        <p:spPr/>
        <p:txBody>
          <a:bodyPr/>
          <a:lstStyle/>
          <a:p>
            <a:endParaRPr lang="en-US"/>
          </a:p>
        </p:txBody>
      </p:sp>
      <p:pic>
        <p:nvPicPr>
          <p:cNvPr id="912388" name="Picture 4" descr="09-02Figure_ILL"/>
          <p:cNvPicPr>
            <a:picLocks noChangeAspect="1" noChangeArrowheads="1"/>
          </p:cNvPicPr>
          <p:nvPr/>
        </p:nvPicPr>
        <p:blipFill>
          <a:blip r:embed="rId2" cstate="print"/>
          <a:srcRect b="2913"/>
          <a:stretch>
            <a:fillRect/>
          </a:stretch>
        </p:blipFill>
        <p:spPr bwMode="auto">
          <a:xfrm>
            <a:off x="2466975" y="298450"/>
            <a:ext cx="4187825" cy="6191250"/>
          </a:xfrm>
          <a:prstGeom prst="rect">
            <a:avLst/>
          </a:prstGeom>
          <a:noFill/>
        </p:spPr>
      </p:pic>
      <p:sp>
        <p:nvSpPr>
          <p:cNvPr id="912389" name="Rectangle 5"/>
          <p:cNvSpPr>
            <a:spLocks noChangeArrowheads="1"/>
          </p:cNvSpPr>
          <p:nvPr/>
        </p:nvSpPr>
        <p:spPr bwMode="auto">
          <a:xfrm>
            <a:off x="76200" y="6554788"/>
            <a:ext cx="3289300" cy="214312"/>
          </a:xfrm>
          <a:prstGeom prst="rect">
            <a:avLst/>
          </a:prstGeom>
          <a:noFill/>
          <a:ln w="9525">
            <a:noFill/>
            <a:miter lim="800000"/>
            <a:headEnd/>
            <a:tailEnd/>
          </a:ln>
          <a:effectLst/>
        </p:spPr>
        <p:txBody>
          <a:bodyPr wrap="none">
            <a:spAutoFit/>
          </a:bodyPr>
          <a:lstStyle/>
          <a:p>
            <a:r>
              <a:rPr lang="en-US" sz="800"/>
              <a:t>Copyright © 2007 Pearson Benjamin Cummings.  All rights reserved.</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75875"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975876" name="Text Box 4"/>
          <p:cNvSpPr txBox="1">
            <a:spLocks noChangeArrowheads="1"/>
          </p:cNvSpPr>
          <p:nvPr/>
        </p:nvSpPr>
        <p:spPr bwMode="auto">
          <a:xfrm>
            <a:off x="2133600" y="5740400"/>
            <a:ext cx="5334000" cy="64135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Arial Black" pitchFamily="34" charset="0"/>
              </a:rPr>
              <a:t>Ammonia, NH</a:t>
            </a:r>
            <a:r>
              <a:rPr lang="en-US" sz="4000" baseline="-25000">
                <a:solidFill>
                  <a:srgbClr val="FFFF00"/>
                </a:solidFill>
                <a:latin typeface="Arial Black" pitchFamily="34" charset="0"/>
              </a:rPr>
              <a:t>3</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75876"/>
                                        </p:tgtEl>
                                        <p:attrNameLst>
                                          <p:attrName>style.visibility</p:attrName>
                                        </p:attrNameLst>
                                      </p:cBhvr>
                                      <p:to>
                                        <p:strVal val="visible"/>
                                      </p:to>
                                    </p:set>
                                    <p:anim calcmode="lin" valueType="num">
                                      <p:cBhvr additive="base">
                                        <p:cTn id="7" dur="500" fill="hold"/>
                                        <p:tgtEl>
                                          <p:spTgt spid="975876"/>
                                        </p:tgtEl>
                                        <p:attrNameLst>
                                          <p:attrName>ppt_x</p:attrName>
                                        </p:attrNameLst>
                                      </p:cBhvr>
                                      <p:tavLst>
                                        <p:tav tm="0">
                                          <p:val>
                                            <p:strVal val="#ppt_x"/>
                                          </p:val>
                                        </p:tav>
                                        <p:tav tm="100000">
                                          <p:val>
                                            <p:strVal val="#ppt_x"/>
                                          </p:val>
                                        </p:tav>
                                      </p:tavLst>
                                    </p:anim>
                                    <p:anim calcmode="lin" valueType="num">
                                      <p:cBhvr additive="base">
                                        <p:cTn id="8" dur="500" fill="hold"/>
                                        <p:tgtEl>
                                          <p:spTgt spid="9758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876"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77923"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79971"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82019"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71779"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971780" name="Text Box 4"/>
          <p:cNvSpPr txBox="1">
            <a:spLocks noChangeArrowheads="1"/>
          </p:cNvSpPr>
          <p:nvPr/>
        </p:nvSpPr>
        <p:spPr bwMode="auto">
          <a:xfrm>
            <a:off x="2819400" y="5740400"/>
            <a:ext cx="3886200" cy="64135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Arial Black" pitchFamily="34" charset="0"/>
              </a:rPr>
              <a:t>Methane, CH</a:t>
            </a:r>
            <a:r>
              <a:rPr lang="en-US" sz="4000" baseline="-25000">
                <a:solidFill>
                  <a:srgbClr val="FFFF00"/>
                </a:solidFill>
                <a:latin typeface="Arial Black" pitchFamily="34" charset="0"/>
              </a:rPr>
              <a:t>4</a:t>
            </a:r>
            <a:endParaRPr lang="en-US" sz="2400">
              <a:solidFill>
                <a:srgbClr val="FFFF00"/>
              </a:solidFill>
              <a:latin typeface="Times"/>
            </a:endParaRPr>
          </a:p>
        </p:txBody>
      </p:sp>
    </p:spTree>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71780"/>
                                        </p:tgtEl>
                                        <p:attrNameLst>
                                          <p:attrName>style.visibility</p:attrName>
                                        </p:attrNameLst>
                                      </p:cBhvr>
                                      <p:to>
                                        <p:strVal val="visible"/>
                                      </p:to>
                                    </p:set>
                                    <p:anim calcmode="lin" valueType="num">
                                      <p:cBhvr additive="base">
                                        <p:cTn id="7" dur="500" fill="hold"/>
                                        <p:tgtEl>
                                          <p:spTgt spid="971780"/>
                                        </p:tgtEl>
                                        <p:attrNameLst>
                                          <p:attrName>ppt_x</p:attrName>
                                        </p:attrNameLst>
                                      </p:cBhvr>
                                      <p:tavLst>
                                        <p:tav tm="0">
                                          <p:val>
                                            <p:strVal val="#ppt_x"/>
                                          </p:val>
                                        </p:tav>
                                        <p:tav tm="100000">
                                          <p:val>
                                            <p:strVal val="#ppt_x"/>
                                          </p:val>
                                        </p:tav>
                                      </p:tavLst>
                                    </p:anim>
                                    <p:anim calcmode="lin" valueType="num">
                                      <p:cBhvr additive="base">
                                        <p:cTn id="8" dur="500" fill="hold"/>
                                        <p:tgtEl>
                                          <p:spTgt spid="9717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780" grpId="0"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84067"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86115"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88163"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90211"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92259"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94307"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994308" name="Text Box 4"/>
          <p:cNvSpPr txBox="1">
            <a:spLocks noChangeArrowheads="1"/>
          </p:cNvSpPr>
          <p:nvPr/>
        </p:nvSpPr>
        <p:spPr bwMode="auto">
          <a:xfrm>
            <a:off x="2133600" y="5740400"/>
            <a:ext cx="5334000" cy="64135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Arial Black" pitchFamily="34" charset="0"/>
              </a:rPr>
              <a:t>Ammonia, NH</a:t>
            </a:r>
            <a:r>
              <a:rPr lang="en-US" sz="4000" baseline="-25000">
                <a:solidFill>
                  <a:srgbClr val="FFFF00"/>
                </a:solidFill>
                <a:latin typeface="Arial Black" pitchFamily="34" charset="0"/>
              </a:rPr>
              <a:t>3</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94308"/>
                                        </p:tgtEl>
                                        <p:attrNameLst>
                                          <p:attrName>style.visibility</p:attrName>
                                        </p:attrNameLst>
                                      </p:cBhvr>
                                      <p:to>
                                        <p:strVal val="visible"/>
                                      </p:to>
                                    </p:set>
                                    <p:anim calcmode="lin" valueType="num">
                                      <p:cBhvr additive="base">
                                        <p:cTn id="7" dur="500" fill="hold"/>
                                        <p:tgtEl>
                                          <p:spTgt spid="994308"/>
                                        </p:tgtEl>
                                        <p:attrNameLst>
                                          <p:attrName>ppt_x</p:attrName>
                                        </p:attrNameLst>
                                      </p:cBhvr>
                                      <p:tavLst>
                                        <p:tav tm="0">
                                          <p:val>
                                            <p:strVal val="#ppt_x"/>
                                          </p:val>
                                        </p:tav>
                                        <p:tav tm="100000">
                                          <p:val>
                                            <p:strVal val="#ppt_x"/>
                                          </p:val>
                                        </p:tav>
                                      </p:tavLst>
                                    </p:anim>
                                    <p:anim calcmode="lin" valueType="num">
                                      <p:cBhvr additive="base">
                                        <p:cTn id="8" dur="500" fill="hold"/>
                                        <p:tgtEl>
                                          <p:spTgt spid="9943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08" grpId="0"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96355"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98403"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00451"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02499"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02500" name="Text Box 4"/>
          <p:cNvSpPr txBox="1">
            <a:spLocks noChangeArrowheads="1"/>
          </p:cNvSpPr>
          <p:nvPr/>
        </p:nvSpPr>
        <p:spPr bwMode="auto">
          <a:xfrm>
            <a:off x="1219200" y="685800"/>
            <a:ext cx="6477000" cy="64135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Arial Black" pitchFamily="34" charset="0"/>
              </a:rPr>
              <a:t>Triangular pyramidal</a:t>
            </a:r>
            <a:endParaRPr lang="en-US" sz="2400">
              <a:solidFill>
                <a:srgbClr val="FFF30A"/>
              </a:solidFill>
              <a:latin typeface="Times"/>
            </a:endParaRPr>
          </a:p>
        </p:txBody>
      </p:sp>
      <p:sp>
        <p:nvSpPr>
          <p:cNvPr id="1002501" name="Rectangle 5"/>
          <p:cNvSpPr>
            <a:spLocks noChangeArrowheads="1"/>
          </p:cNvSpPr>
          <p:nvPr/>
        </p:nvSpPr>
        <p:spPr bwMode="auto">
          <a:xfrm>
            <a:off x="76200" y="6554788"/>
            <a:ext cx="3289300" cy="214312"/>
          </a:xfrm>
          <a:prstGeom prst="rect">
            <a:avLst/>
          </a:prstGeom>
          <a:noFill/>
          <a:ln w="9525">
            <a:noFill/>
            <a:miter lim="800000"/>
            <a:headEnd/>
            <a:tailEnd/>
          </a:ln>
          <a:effectLst/>
        </p:spPr>
        <p:txBody>
          <a:bodyPr wrap="none">
            <a:spAutoFit/>
          </a:bodyPr>
          <a:lstStyle/>
          <a:p>
            <a:r>
              <a:rPr lang="en-US" sz="800">
                <a:solidFill>
                  <a:schemeClr val="bg1"/>
                </a:solidFill>
              </a:rPr>
              <a:t>Copyright © 2007 Pearson Benjamin Cummings.  All rights reserved.</a:t>
            </a:r>
            <a:endParaRPr lang="en-US">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2500"/>
                                        </p:tgtEl>
                                        <p:attrNameLst>
                                          <p:attrName>style.visibility</p:attrName>
                                        </p:attrNameLst>
                                      </p:cBhvr>
                                      <p:to>
                                        <p:strVal val="visible"/>
                                      </p:to>
                                    </p:set>
                                    <p:anim calcmode="lin" valueType="num">
                                      <p:cBhvr additive="base">
                                        <p:cTn id="7" dur="500" fill="hold"/>
                                        <p:tgtEl>
                                          <p:spTgt spid="1002500"/>
                                        </p:tgtEl>
                                        <p:attrNameLst>
                                          <p:attrName>ppt_x</p:attrName>
                                        </p:attrNameLst>
                                      </p:cBhvr>
                                      <p:tavLst>
                                        <p:tav tm="0">
                                          <p:val>
                                            <p:strVal val="#ppt_x"/>
                                          </p:val>
                                        </p:tav>
                                        <p:tav tm="100000">
                                          <p:val>
                                            <p:strVal val="#ppt_x"/>
                                          </p:val>
                                        </p:tav>
                                      </p:tavLst>
                                    </p:anim>
                                    <p:anim calcmode="lin" valueType="num">
                                      <p:cBhvr additive="base">
                                        <p:cTn id="8" dur="500" fill="hold"/>
                                        <p:tgtEl>
                                          <p:spTgt spid="10025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0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73827"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973828" name="Text Box 4"/>
          <p:cNvSpPr txBox="1">
            <a:spLocks noChangeArrowheads="1"/>
          </p:cNvSpPr>
          <p:nvPr/>
        </p:nvSpPr>
        <p:spPr bwMode="auto">
          <a:xfrm>
            <a:off x="0" y="1676400"/>
            <a:ext cx="3886200" cy="1190625"/>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Arial Black" pitchFamily="34" charset="0"/>
              </a:rPr>
              <a:t>Tetrahedral</a:t>
            </a:r>
          </a:p>
          <a:p>
            <a:pPr algn="ctr" eaLnBrk="0" hangingPunct="0"/>
            <a:r>
              <a:rPr lang="en-US" sz="3600">
                <a:solidFill>
                  <a:srgbClr val="FFFF00"/>
                </a:solidFill>
                <a:latin typeface="Arial Black" pitchFamily="34" charset="0"/>
              </a:rPr>
              <a:t>geometry</a:t>
            </a:r>
            <a:endParaRPr lang="en-US" sz="2400">
              <a:solidFill>
                <a:srgbClr val="FFFF00"/>
              </a:solidFill>
              <a:latin typeface="Times"/>
            </a:endParaRPr>
          </a:p>
        </p:txBody>
      </p:sp>
      <p:sp>
        <p:nvSpPr>
          <p:cNvPr id="973829" name="Line 5"/>
          <p:cNvSpPr>
            <a:spLocks noChangeShapeType="1"/>
          </p:cNvSpPr>
          <p:nvPr/>
        </p:nvSpPr>
        <p:spPr bwMode="auto">
          <a:xfrm>
            <a:off x="4724400" y="1371600"/>
            <a:ext cx="762000" cy="4495800"/>
          </a:xfrm>
          <a:prstGeom prst="line">
            <a:avLst/>
          </a:prstGeom>
          <a:noFill/>
          <a:ln w="12700">
            <a:solidFill>
              <a:schemeClr val="bg1"/>
            </a:solidFill>
            <a:round/>
            <a:headEnd/>
            <a:tailEnd/>
          </a:ln>
          <a:effectLst/>
        </p:spPr>
        <p:txBody>
          <a:bodyPr wrap="none" anchor="ctr"/>
          <a:lstStyle/>
          <a:p>
            <a:endParaRPr lang="en-US"/>
          </a:p>
        </p:txBody>
      </p:sp>
      <p:sp>
        <p:nvSpPr>
          <p:cNvPr id="973830" name="Line 6"/>
          <p:cNvSpPr>
            <a:spLocks noChangeShapeType="1"/>
          </p:cNvSpPr>
          <p:nvPr/>
        </p:nvSpPr>
        <p:spPr bwMode="auto">
          <a:xfrm flipH="1" flipV="1">
            <a:off x="2590800" y="4038600"/>
            <a:ext cx="2895600" cy="1828800"/>
          </a:xfrm>
          <a:prstGeom prst="line">
            <a:avLst/>
          </a:prstGeom>
          <a:noFill/>
          <a:ln w="12700">
            <a:solidFill>
              <a:schemeClr val="bg1"/>
            </a:solidFill>
            <a:round/>
            <a:headEnd/>
            <a:tailEnd/>
          </a:ln>
          <a:effectLst/>
        </p:spPr>
        <p:txBody>
          <a:bodyPr wrap="none" anchor="ctr"/>
          <a:lstStyle/>
          <a:p>
            <a:endParaRPr lang="en-US"/>
          </a:p>
        </p:txBody>
      </p:sp>
      <p:sp>
        <p:nvSpPr>
          <p:cNvPr id="973831" name="Line 7"/>
          <p:cNvSpPr>
            <a:spLocks noChangeShapeType="1"/>
          </p:cNvSpPr>
          <p:nvPr/>
        </p:nvSpPr>
        <p:spPr bwMode="auto">
          <a:xfrm flipV="1">
            <a:off x="2590800" y="1371600"/>
            <a:ext cx="2133600" cy="2667000"/>
          </a:xfrm>
          <a:prstGeom prst="line">
            <a:avLst/>
          </a:prstGeom>
          <a:noFill/>
          <a:ln w="12700">
            <a:solidFill>
              <a:schemeClr val="bg1"/>
            </a:solidFill>
            <a:round/>
            <a:headEnd/>
            <a:tailEnd/>
          </a:ln>
          <a:effectLst/>
        </p:spPr>
        <p:txBody>
          <a:bodyPr wrap="none" anchor="ctr"/>
          <a:lstStyle/>
          <a:p>
            <a:endParaRPr lang="en-US"/>
          </a:p>
        </p:txBody>
      </p:sp>
      <p:sp>
        <p:nvSpPr>
          <p:cNvPr id="973832" name="Line 8"/>
          <p:cNvSpPr>
            <a:spLocks noChangeShapeType="1"/>
          </p:cNvSpPr>
          <p:nvPr/>
        </p:nvSpPr>
        <p:spPr bwMode="auto">
          <a:xfrm>
            <a:off x="4724400" y="1371600"/>
            <a:ext cx="1219200" cy="2209800"/>
          </a:xfrm>
          <a:prstGeom prst="line">
            <a:avLst/>
          </a:prstGeom>
          <a:noFill/>
          <a:ln w="12700">
            <a:solidFill>
              <a:schemeClr val="bg1"/>
            </a:solidFill>
            <a:round/>
            <a:headEnd/>
            <a:tailEnd/>
          </a:ln>
          <a:effectLst/>
        </p:spPr>
        <p:txBody>
          <a:bodyPr wrap="none" anchor="ctr"/>
          <a:lstStyle/>
          <a:p>
            <a:endParaRPr lang="en-US"/>
          </a:p>
        </p:txBody>
      </p:sp>
      <p:sp>
        <p:nvSpPr>
          <p:cNvPr id="973833" name="Line 9"/>
          <p:cNvSpPr>
            <a:spLocks noChangeShapeType="1"/>
          </p:cNvSpPr>
          <p:nvPr/>
        </p:nvSpPr>
        <p:spPr bwMode="auto">
          <a:xfrm flipH="1">
            <a:off x="5486400" y="3581400"/>
            <a:ext cx="457200" cy="2286000"/>
          </a:xfrm>
          <a:prstGeom prst="line">
            <a:avLst/>
          </a:prstGeom>
          <a:noFill/>
          <a:ln w="12700">
            <a:solidFill>
              <a:schemeClr val="bg1"/>
            </a:solidFill>
            <a:round/>
            <a:headEnd/>
            <a:tailEnd/>
          </a:ln>
          <a:effectLst/>
        </p:spPr>
        <p:txBody>
          <a:bodyPr wrap="none" anchor="ctr"/>
          <a:lstStyle/>
          <a:p>
            <a:endParaRPr lang="en-US"/>
          </a:p>
        </p:txBody>
      </p:sp>
      <p:sp>
        <p:nvSpPr>
          <p:cNvPr id="973834" name="Text Box 10"/>
          <p:cNvSpPr txBox="1">
            <a:spLocks noChangeArrowheads="1"/>
          </p:cNvSpPr>
          <p:nvPr/>
        </p:nvSpPr>
        <p:spPr bwMode="auto">
          <a:xfrm>
            <a:off x="2819400" y="5740400"/>
            <a:ext cx="3886200" cy="64135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Arial Black" pitchFamily="34" charset="0"/>
              </a:rPr>
              <a:t>Methane, CH</a:t>
            </a:r>
            <a:r>
              <a:rPr lang="en-US" sz="4000" baseline="-25000">
                <a:solidFill>
                  <a:srgbClr val="FFFF00"/>
                </a:solidFill>
                <a:latin typeface="Arial Black" pitchFamily="34" charset="0"/>
              </a:rPr>
              <a:t>4</a:t>
            </a:r>
            <a:endParaRPr lang="en-US" sz="2400">
              <a:solidFill>
                <a:srgbClr val="FFFF00"/>
              </a:solidFill>
              <a:latin typeface="Times"/>
            </a:endParaRPr>
          </a:p>
        </p:txBody>
      </p:sp>
      <p:sp>
        <p:nvSpPr>
          <p:cNvPr id="973835" name="Rectangle 11"/>
          <p:cNvSpPr>
            <a:spLocks noChangeArrowheads="1"/>
          </p:cNvSpPr>
          <p:nvPr/>
        </p:nvSpPr>
        <p:spPr bwMode="auto">
          <a:xfrm>
            <a:off x="76200" y="6554788"/>
            <a:ext cx="3289300" cy="214312"/>
          </a:xfrm>
          <a:prstGeom prst="rect">
            <a:avLst/>
          </a:prstGeom>
          <a:noFill/>
          <a:ln w="9525">
            <a:noFill/>
            <a:miter lim="800000"/>
            <a:headEnd/>
            <a:tailEnd/>
          </a:ln>
          <a:effectLst/>
        </p:spPr>
        <p:txBody>
          <a:bodyPr wrap="none">
            <a:spAutoFit/>
          </a:bodyPr>
          <a:lstStyle/>
          <a:p>
            <a:r>
              <a:rPr lang="en-US" sz="800">
                <a:solidFill>
                  <a:schemeClr val="bg1"/>
                </a:solidFill>
              </a:rPr>
              <a:t>Copyright © 2007 Pearson Benjamin Cummings.  All rights reserved.</a:t>
            </a:r>
            <a:endParaRPr lang="en-US">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73828"/>
                                        </p:tgtEl>
                                        <p:attrNameLst>
                                          <p:attrName>style.visibility</p:attrName>
                                        </p:attrNameLst>
                                      </p:cBhvr>
                                      <p:to>
                                        <p:strVal val="visible"/>
                                      </p:to>
                                    </p:set>
                                    <p:anim calcmode="lin" valueType="num">
                                      <p:cBhvr additive="base">
                                        <p:cTn id="7" dur="500" fill="hold"/>
                                        <p:tgtEl>
                                          <p:spTgt spid="973828"/>
                                        </p:tgtEl>
                                        <p:attrNameLst>
                                          <p:attrName>ppt_x</p:attrName>
                                        </p:attrNameLst>
                                      </p:cBhvr>
                                      <p:tavLst>
                                        <p:tav tm="0">
                                          <p:val>
                                            <p:strVal val="#ppt_x"/>
                                          </p:val>
                                        </p:tav>
                                        <p:tav tm="100000">
                                          <p:val>
                                            <p:strVal val="#ppt_x"/>
                                          </p:val>
                                        </p:tav>
                                      </p:tavLst>
                                    </p:anim>
                                    <p:anim calcmode="lin" valueType="num">
                                      <p:cBhvr additive="base">
                                        <p:cTn id="8" dur="500" fill="hold"/>
                                        <p:tgtEl>
                                          <p:spTgt spid="9738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28" grpId="0"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65218" name="Rectangle 2"/>
          <p:cNvSpPr>
            <a:spLocks noGrp="1" noChangeArrowheads="1"/>
          </p:cNvSpPr>
          <p:nvPr>
            <p:ph type="body" idx="1"/>
          </p:nvPr>
        </p:nvSpPr>
        <p:spPr>
          <a:xfrm>
            <a:off x="457200" y="1784350"/>
            <a:ext cx="1931988" cy="2078038"/>
          </a:xfrm>
        </p:spPr>
        <p:txBody>
          <a:bodyPr/>
          <a:lstStyle/>
          <a:p>
            <a:pPr>
              <a:buFont typeface="Wingdings" pitchFamily="2" charset="2"/>
              <a:buNone/>
            </a:pPr>
            <a:r>
              <a:rPr lang="en-US"/>
              <a:t>4 total</a:t>
            </a:r>
          </a:p>
          <a:p>
            <a:pPr>
              <a:buFont typeface="Wingdings" pitchFamily="2" charset="2"/>
              <a:buNone/>
            </a:pPr>
            <a:r>
              <a:rPr lang="en-US"/>
              <a:t>2 bond</a:t>
            </a:r>
          </a:p>
          <a:p>
            <a:pPr>
              <a:buFont typeface="Wingdings" pitchFamily="2" charset="2"/>
              <a:buNone/>
            </a:pPr>
            <a:r>
              <a:rPr lang="en-US"/>
              <a:t>2 lone</a:t>
            </a:r>
          </a:p>
        </p:txBody>
      </p:sp>
      <p:sp>
        <p:nvSpPr>
          <p:cNvPr id="265219" name="Rectangle 3"/>
          <p:cNvSpPr>
            <a:spLocks noChangeArrowheads="1"/>
          </p:cNvSpPr>
          <p:nvPr/>
        </p:nvSpPr>
        <p:spPr bwMode="auto">
          <a:xfrm>
            <a:off x="3003550" y="5226050"/>
            <a:ext cx="5946775" cy="1631950"/>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4100">
                <a:latin typeface="Comic Sans MS" pitchFamily="66" charset="0"/>
              </a:rPr>
              <a:t>BENT</a:t>
            </a:r>
            <a:endParaRPr lang="en-US" sz="4100"/>
          </a:p>
          <a:p>
            <a:pPr marL="342900" indent="-342900" algn="ctr">
              <a:spcBef>
                <a:spcPct val="20000"/>
              </a:spcBef>
              <a:buClr>
                <a:schemeClr val="accent1"/>
              </a:buClr>
              <a:buFont typeface="Wingdings" pitchFamily="2" charset="2"/>
              <a:buNone/>
            </a:pPr>
            <a:r>
              <a:rPr lang="en-US" sz="4500"/>
              <a:t>104.5°</a:t>
            </a:r>
          </a:p>
        </p:txBody>
      </p:sp>
      <p:grpSp>
        <p:nvGrpSpPr>
          <p:cNvPr id="265220" name="Group 4"/>
          <p:cNvGrpSpPr>
            <a:grpSpLocks/>
          </p:cNvGrpSpPr>
          <p:nvPr/>
        </p:nvGrpSpPr>
        <p:grpSpPr bwMode="auto">
          <a:xfrm>
            <a:off x="1389063" y="4284663"/>
            <a:ext cx="2317750" cy="2138362"/>
            <a:chOff x="693" y="2330"/>
            <a:chExt cx="1460" cy="1347"/>
          </a:xfrm>
        </p:grpSpPr>
        <p:sp>
          <p:nvSpPr>
            <p:cNvPr id="265221" name="AutoShape 5"/>
            <p:cNvSpPr>
              <a:spLocks noChangeArrowheads="1"/>
            </p:cNvSpPr>
            <p:nvPr/>
          </p:nvSpPr>
          <p:spPr bwMode="auto">
            <a:xfrm>
              <a:off x="693" y="2330"/>
              <a:ext cx="1460" cy="1347"/>
            </a:xfrm>
            <a:prstGeom prst="star16">
              <a:avLst>
                <a:gd name="adj" fmla="val 43954"/>
              </a:avLst>
            </a:prstGeom>
            <a:solidFill>
              <a:srgbClr val="9999FF"/>
            </a:solidFill>
            <a:ln w="9525">
              <a:solidFill>
                <a:schemeClr val="tx1"/>
              </a:solidFill>
              <a:miter lim="800000"/>
              <a:headEnd/>
              <a:tailEnd/>
            </a:ln>
            <a:effectLst/>
          </p:spPr>
          <p:txBody>
            <a:bodyPr wrap="none" anchor="ctr"/>
            <a:lstStyle/>
            <a:p>
              <a:endParaRPr lang="en-US"/>
            </a:p>
          </p:txBody>
        </p:sp>
        <p:sp>
          <p:nvSpPr>
            <p:cNvPr id="265222" name="Rectangle 6"/>
            <p:cNvSpPr>
              <a:spLocks noChangeArrowheads="1"/>
            </p:cNvSpPr>
            <p:nvPr/>
          </p:nvSpPr>
          <p:spPr bwMode="auto">
            <a:xfrm>
              <a:off x="845" y="2655"/>
              <a:ext cx="1157" cy="696"/>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6200"/>
                <a:t>H</a:t>
              </a:r>
              <a:r>
                <a:rPr lang="en-US" sz="6200" baseline="-25000"/>
                <a:t>2</a:t>
              </a:r>
              <a:r>
                <a:rPr lang="en-US" sz="6200"/>
                <a:t>O</a:t>
              </a:r>
            </a:p>
          </p:txBody>
        </p:sp>
      </p:grpSp>
      <p:pic>
        <p:nvPicPr>
          <p:cNvPr id="265223" name="Picture 7" descr="BENT"/>
          <p:cNvPicPr>
            <a:picLocks noChangeAspect="1" noChangeArrowheads="1"/>
          </p:cNvPicPr>
          <p:nvPr/>
        </p:nvPicPr>
        <p:blipFill>
          <a:blip r:embed="rId3" cstate="print">
            <a:lum bright="18000" contrast="24000"/>
          </a:blip>
          <a:srcRect/>
          <a:stretch>
            <a:fillRect/>
          </a:stretch>
        </p:blipFill>
        <p:spPr bwMode="auto">
          <a:xfrm>
            <a:off x="4160838" y="1244600"/>
            <a:ext cx="3630612" cy="3922713"/>
          </a:xfrm>
          <a:prstGeom prst="rect">
            <a:avLst/>
          </a:prstGeom>
          <a:noFill/>
        </p:spPr>
      </p:pic>
      <p:sp>
        <p:nvSpPr>
          <p:cNvPr id="265224" name="Rectangle 8"/>
          <p:cNvSpPr>
            <a:spLocks noGrp="1" noChangeArrowheads="1"/>
          </p:cNvSpPr>
          <p:nvPr>
            <p:ph type="title"/>
          </p:nvPr>
        </p:nvSpPr>
        <p:spPr/>
        <p:txBody>
          <a:bodyPr/>
          <a:lstStyle/>
          <a:p>
            <a:r>
              <a:rPr lang="en-US" sz="3700"/>
              <a:t>Common Molecular Shapes</a:t>
            </a:r>
          </a:p>
        </p:txBody>
      </p:sp>
      <p:sp>
        <p:nvSpPr>
          <p:cNvPr id="265225" name="Rectangle 9"/>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
        <p:nvSpPr>
          <p:cNvPr id="265226" name="AutoShape 10">
            <a:hlinkClick r:id="rId4" action="ppaction://hlinksldjump" highlightClick="1"/>
            <a:hlinkHover r:id="rId4" action="ppaction://hlinksldjump"/>
          </p:cNvPr>
          <p:cNvSpPr>
            <a:spLocks noChangeArrowheads="1"/>
          </p:cNvSpPr>
          <p:nvPr/>
        </p:nvSpPr>
        <p:spPr bwMode="auto">
          <a:xfrm>
            <a:off x="0" y="6467475"/>
            <a:ext cx="384175" cy="384175"/>
          </a:xfrm>
          <a:prstGeom prst="actionButtonReturn">
            <a:avLst/>
          </a:prstGeom>
          <a:solidFill>
            <a:srgbClr val="3366FF">
              <a:alpha val="17000"/>
            </a:srgbClr>
          </a:solidFill>
          <a:ln w="9525">
            <a:noFill/>
            <a:miter lim="800000"/>
            <a:headEnd/>
            <a:tailEnd/>
          </a:ln>
          <a:effectLst/>
        </p:spPr>
        <p:txBody>
          <a:bodyPr wrap="none" anchor="ctr"/>
          <a:lstStyle/>
          <a:p>
            <a:endParaRPr lang="en-US"/>
          </a:p>
        </p:txBody>
      </p:sp>
      <p:grpSp>
        <p:nvGrpSpPr>
          <p:cNvPr id="265229" name="Group 13"/>
          <p:cNvGrpSpPr>
            <a:grpSpLocks/>
          </p:cNvGrpSpPr>
          <p:nvPr/>
        </p:nvGrpSpPr>
        <p:grpSpPr bwMode="auto">
          <a:xfrm>
            <a:off x="2603500" y="2336800"/>
            <a:ext cx="617538" cy="641350"/>
            <a:chOff x="1609" y="1127"/>
            <a:chExt cx="389" cy="404"/>
          </a:xfrm>
        </p:grpSpPr>
        <p:sp>
          <p:nvSpPr>
            <p:cNvPr id="265227" name="Text Box 11"/>
            <p:cNvSpPr txBox="1">
              <a:spLocks noChangeArrowheads="1"/>
            </p:cNvSpPr>
            <p:nvPr/>
          </p:nvSpPr>
          <p:spPr bwMode="auto">
            <a:xfrm>
              <a:off x="1609" y="1127"/>
              <a:ext cx="324" cy="404"/>
            </a:xfrm>
            <a:prstGeom prst="rect">
              <a:avLst/>
            </a:prstGeom>
            <a:noFill/>
            <a:ln w="9525">
              <a:noFill/>
              <a:miter lim="800000"/>
              <a:headEnd/>
              <a:tailEnd/>
            </a:ln>
            <a:effectLst/>
          </p:spPr>
          <p:txBody>
            <a:bodyPr wrap="none">
              <a:spAutoFit/>
            </a:bodyPr>
            <a:lstStyle/>
            <a:p>
              <a:r>
                <a:rPr lang="en-US" sz="3600"/>
                <a:t>H</a:t>
              </a:r>
            </a:p>
          </p:txBody>
        </p:sp>
        <p:sp>
          <p:nvSpPr>
            <p:cNvPr id="265228" name="Text Box 12"/>
            <p:cNvSpPr txBox="1">
              <a:spLocks noChangeArrowheads="1"/>
            </p:cNvSpPr>
            <p:nvPr/>
          </p:nvSpPr>
          <p:spPr bwMode="auto">
            <a:xfrm>
              <a:off x="1834" y="1232"/>
              <a:ext cx="164" cy="173"/>
            </a:xfrm>
            <a:prstGeom prst="rect">
              <a:avLst/>
            </a:prstGeom>
            <a:noFill/>
            <a:ln w="9525">
              <a:noFill/>
              <a:miter lim="800000"/>
              <a:headEnd/>
              <a:tailEnd/>
            </a:ln>
            <a:effectLst/>
          </p:spPr>
          <p:txBody>
            <a:bodyPr wrap="none">
              <a:spAutoFit/>
            </a:bodyPr>
            <a:lstStyle/>
            <a:p>
              <a:r>
                <a:rPr lang="en-US" sz="1200"/>
                <a:t>x</a:t>
              </a:r>
            </a:p>
          </p:txBody>
        </p:sp>
      </p:grpSp>
      <p:grpSp>
        <p:nvGrpSpPr>
          <p:cNvPr id="265233" name="Group 17"/>
          <p:cNvGrpSpPr>
            <a:grpSpLocks/>
          </p:cNvGrpSpPr>
          <p:nvPr/>
        </p:nvGrpSpPr>
        <p:grpSpPr bwMode="auto">
          <a:xfrm>
            <a:off x="2492375" y="3087688"/>
            <a:ext cx="639763" cy="641350"/>
            <a:chOff x="1539" y="1600"/>
            <a:chExt cx="403" cy="404"/>
          </a:xfrm>
        </p:grpSpPr>
        <p:sp>
          <p:nvSpPr>
            <p:cNvPr id="265231" name="Text Box 15"/>
            <p:cNvSpPr txBox="1">
              <a:spLocks noChangeArrowheads="1"/>
            </p:cNvSpPr>
            <p:nvPr/>
          </p:nvSpPr>
          <p:spPr bwMode="auto">
            <a:xfrm>
              <a:off x="1618" y="1600"/>
              <a:ext cx="324" cy="404"/>
            </a:xfrm>
            <a:prstGeom prst="rect">
              <a:avLst/>
            </a:prstGeom>
            <a:noFill/>
            <a:ln w="9525">
              <a:noFill/>
              <a:miter lim="800000"/>
              <a:headEnd/>
              <a:tailEnd/>
            </a:ln>
            <a:effectLst/>
          </p:spPr>
          <p:txBody>
            <a:bodyPr wrap="none">
              <a:spAutoFit/>
            </a:bodyPr>
            <a:lstStyle/>
            <a:p>
              <a:r>
                <a:rPr lang="en-US" sz="3600"/>
                <a:t>H</a:t>
              </a:r>
            </a:p>
          </p:txBody>
        </p:sp>
        <p:sp>
          <p:nvSpPr>
            <p:cNvPr id="265232" name="Text Box 16"/>
            <p:cNvSpPr txBox="1">
              <a:spLocks noChangeArrowheads="1"/>
            </p:cNvSpPr>
            <p:nvPr/>
          </p:nvSpPr>
          <p:spPr bwMode="auto">
            <a:xfrm>
              <a:off x="1539" y="1705"/>
              <a:ext cx="164" cy="173"/>
            </a:xfrm>
            <a:prstGeom prst="rect">
              <a:avLst/>
            </a:prstGeom>
            <a:noFill/>
            <a:ln w="9525">
              <a:noFill/>
              <a:miter lim="800000"/>
              <a:headEnd/>
              <a:tailEnd/>
            </a:ln>
            <a:effectLst/>
          </p:spPr>
          <p:txBody>
            <a:bodyPr wrap="none">
              <a:spAutoFit/>
            </a:bodyPr>
            <a:lstStyle/>
            <a:p>
              <a:r>
                <a:rPr lang="en-US" sz="1200"/>
                <a:t>x</a:t>
              </a:r>
            </a:p>
          </p:txBody>
        </p:sp>
      </p:grpSp>
      <p:grpSp>
        <p:nvGrpSpPr>
          <p:cNvPr id="265243" name="Group 27"/>
          <p:cNvGrpSpPr>
            <a:grpSpLocks/>
          </p:cNvGrpSpPr>
          <p:nvPr/>
        </p:nvGrpSpPr>
        <p:grpSpPr bwMode="auto">
          <a:xfrm>
            <a:off x="3535363" y="2847975"/>
            <a:ext cx="587375" cy="641350"/>
            <a:chOff x="2061" y="1392"/>
            <a:chExt cx="370" cy="404"/>
          </a:xfrm>
        </p:grpSpPr>
        <p:sp>
          <p:nvSpPr>
            <p:cNvPr id="265235" name="Text Box 19"/>
            <p:cNvSpPr txBox="1">
              <a:spLocks noChangeArrowheads="1"/>
            </p:cNvSpPr>
            <p:nvPr/>
          </p:nvSpPr>
          <p:spPr bwMode="auto">
            <a:xfrm>
              <a:off x="2081" y="1392"/>
              <a:ext cx="340" cy="404"/>
            </a:xfrm>
            <a:prstGeom prst="rect">
              <a:avLst/>
            </a:prstGeom>
            <a:noFill/>
            <a:ln w="9525">
              <a:noFill/>
              <a:miter lim="800000"/>
              <a:headEnd/>
              <a:tailEnd/>
            </a:ln>
            <a:effectLst/>
          </p:spPr>
          <p:txBody>
            <a:bodyPr wrap="none">
              <a:spAutoFit/>
            </a:bodyPr>
            <a:lstStyle/>
            <a:p>
              <a:r>
                <a:rPr lang="en-US" sz="3600"/>
                <a:t>O</a:t>
              </a:r>
            </a:p>
          </p:txBody>
        </p:sp>
        <p:sp>
          <p:nvSpPr>
            <p:cNvPr id="265237" name="Oval 21"/>
            <p:cNvSpPr>
              <a:spLocks noChangeAspect="1" noChangeArrowheads="1"/>
            </p:cNvSpPr>
            <p:nvPr/>
          </p:nvSpPr>
          <p:spPr bwMode="auto">
            <a:xfrm>
              <a:off x="2385" y="1626"/>
              <a:ext cx="46" cy="4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65238" name="Oval 22"/>
            <p:cNvSpPr>
              <a:spLocks noChangeAspect="1" noChangeArrowheads="1"/>
            </p:cNvSpPr>
            <p:nvPr/>
          </p:nvSpPr>
          <p:spPr bwMode="auto">
            <a:xfrm>
              <a:off x="2385" y="1536"/>
              <a:ext cx="46" cy="4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65239" name="Oval 23"/>
            <p:cNvSpPr>
              <a:spLocks noChangeAspect="1" noChangeArrowheads="1"/>
            </p:cNvSpPr>
            <p:nvPr/>
          </p:nvSpPr>
          <p:spPr bwMode="auto">
            <a:xfrm>
              <a:off x="2274" y="1734"/>
              <a:ext cx="46" cy="4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65240" name="Oval 24"/>
            <p:cNvSpPr>
              <a:spLocks noChangeAspect="1" noChangeArrowheads="1"/>
            </p:cNvSpPr>
            <p:nvPr/>
          </p:nvSpPr>
          <p:spPr bwMode="auto">
            <a:xfrm>
              <a:off x="2061" y="1536"/>
              <a:ext cx="46" cy="4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65241" name="Oval 25"/>
            <p:cNvSpPr>
              <a:spLocks noChangeAspect="1" noChangeArrowheads="1"/>
            </p:cNvSpPr>
            <p:nvPr/>
          </p:nvSpPr>
          <p:spPr bwMode="auto">
            <a:xfrm>
              <a:off x="2280" y="1419"/>
              <a:ext cx="46" cy="4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65242" name="Oval 26"/>
            <p:cNvSpPr>
              <a:spLocks noChangeAspect="1" noChangeArrowheads="1"/>
            </p:cNvSpPr>
            <p:nvPr/>
          </p:nvSpPr>
          <p:spPr bwMode="auto">
            <a:xfrm>
              <a:off x="2190" y="1419"/>
              <a:ext cx="46" cy="46"/>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265244" name="Line 28"/>
          <p:cNvSpPr>
            <a:spLocks noChangeShapeType="1"/>
          </p:cNvSpPr>
          <p:nvPr/>
        </p:nvSpPr>
        <p:spPr bwMode="auto">
          <a:xfrm>
            <a:off x="4402138" y="3162300"/>
            <a:ext cx="800100" cy="0"/>
          </a:xfrm>
          <a:prstGeom prst="line">
            <a:avLst/>
          </a:prstGeom>
          <a:noFill/>
          <a:ln w="38100">
            <a:solidFill>
              <a:schemeClr val="tx1"/>
            </a:solidFill>
            <a:round/>
            <a:headEnd/>
            <a:tailEnd type="triangle" w="med" len="med"/>
          </a:ln>
          <a:effectLst/>
        </p:spPr>
        <p:txBody>
          <a:bodyPr/>
          <a:lstStyle/>
          <a:p>
            <a:endParaRPr lang="en-US"/>
          </a:p>
        </p:txBody>
      </p:sp>
      <p:grpSp>
        <p:nvGrpSpPr>
          <p:cNvPr id="265259" name="Group 43"/>
          <p:cNvGrpSpPr>
            <a:grpSpLocks/>
          </p:cNvGrpSpPr>
          <p:nvPr/>
        </p:nvGrpSpPr>
        <p:grpSpPr bwMode="auto">
          <a:xfrm>
            <a:off x="5341938" y="2855913"/>
            <a:ext cx="1033462" cy="1138237"/>
            <a:chOff x="1918" y="2019"/>
            <a:chExt cx="651" cy="717"/>
          </a:xfrm>
        </p:grpSpPr>
        <p:sp>
          <p:nvSpPr>
            <p:cNvPr id="265246" name="Text Box 30"/>
            <p:cNvSpPr txBox="1">
              <a:spLocks noChangeArrowheads="1"/>
            </p:cNvSpPr>
            <p:nvPr/>
          </p:nvSpPr>
          <p:spPr bwMode="auto">
            <a:xfrm>
              <a:off x="1918" y="2027"/>
              <a:ext cx="324" cy="404"/>
            </a:xfrm>
            <a:prstGeom prst="rect">
              <a:avLst/>
            </a:prstGeom>
            <a:noFill/>
            <a:ln w="9525">
              <a:noFill/>
              <a:miter lim="800000"/>
              <a:headEnd/>
              <a:tailEnd/>
            </a:ln>
            <a:effectLst/>
          </p:spPr>
          <p:txBody>
            <a:bodyPr wrap="none">
              <a:spAutoFit/>
            </a:bodyPr>
            <a:lstStyle/>
            <a:p>
              <a:r>
                <a:rPr lang="en-US" sz="3600"/>
                <a:t>H</a:t>
              </a:r>
            </a:p>
          </p:txBody>
        </p:sp>
        <p:sp>
          <p:nvSpPr>
            <p:cNvPr id="265247" name="Text Box 31"/>
            <p:cNvSpPr txBox="1">
              <a:spLocks noChangeArrowheads="1"/>
            </p:cNvSpPr>
            <p:nvPr/>
          </p:nvSpPr>
          <p:spPr bwMode="auto">
            <a:xfrm>
              <a:off x="2143" y="2168"/>
              <a:ext cx="164" cy="173"/>
            </a:xfrm>
            <a:prstGeom prst="rect">
              <a:avLst/>
            </a:prstGeom>
            <a:noFill/>
            <a:ln w="9525">
              <a:noFill/>
              <a:miter lim="800000"/>
              <a:headEnd/>
              <a:tailEnd/>
            </a:ln>
            <a:effectLst/>
          </p:spPr>
          <p:txBody>
            <a:bodyPr wrap="none">
              <a:spAutoFit/>
            </a:bodyPr>
            <a:lstStyle/>
            <a:p>
              <a:r>
                <a:rPr lang="en-US" sz="1200"/>
                <a:t>x</a:t>
              </a:r>
            </a:p>
          </p:txBody>
        </p:sp>
        <p:sp>
          <p:nvSpPr>
            <p:cNvPr id="265249" name="Text Box 33"/>
            <p:cNvSpPr txBox="1">
              <a:spLocks noChangeArrowheads="1"/>
            </p:cNvSpPr>
            <p:nvPr/>
          </p:nvSpPr>
          <p:spPr bwMode="auto">
            <a:xfrm>
              <a:off x="2233" y="2332"/>
              <a:ext cx="324" cy="404"/>
            </a:xfrm>
            <a:prstGeom prst="rect">
              <a:avLst/>
            </a:prstGeom>
            <a:noFill/>
            <a:ln w="9525">
              <a:noFill/>
              <a:miter lim="800000"/>
              <a:headEnd/>
              <a:tailEnd/>
            </a:ln>
            <a:effectLst/>
          </p:spPr>
          <p:txBody>
            <a:bodyPr wrap="none">
              <a:spAutoFit/>
            </a:bodyPr>
            <a:lstStyle/>
            <a:p>
              <a:r>
                <a:rPr lang="en-US" sz="3600"/>
                <a:t>H</a:t>
              </a:r>
            </a:p>
          </p:txBody>
        </p:sp>
        <p:sp>
          <p:nvSpPr>
            <p:cNvPr id="265250" name="Text Box 34"/>
            <p:cNvSpPr txBox="1">
              <a:spLocks noChangeArrowheads="1"/>
            </p:cNvSpPr>
            <p:nvPr/>
          </p:nvSpPr>
          <p:spPr bwMode="auto">
            <a:xfrm>
              <a:off x="2274" y="2287"/>
              <a:ext cx="164" cy="173"/>
            </a:xfrm>
            <a:prstGeom prst="rect">
              <a:avLst/>
            </a:prstGeom>
            <a:noFill/>
            <a:ln w="9525">
              <a:noFill/>
              <a:miter lim="800000"/>
              <a:headEnd/>
              <a:tailEnd/>
            </a:ln>
            <a:effectLst/>
          </p:spPr>
          <p:txBody>
            <a:bodyPr wrap="none">
              <a:spAutoFit/>
            </a:bodyPr>
            <a:lstStyle/>
            <a:p>
              <a:r>
                <a:rPr lang="en-US" sz="1200"/>
                <a:t>x</a:t>
              </a:r>
            </a:p>
          </p:txBody>
        </p:sp>
        <p:grpSp>
          <p:nvGrpSpPr>
            <p:cNvPr id="265251" name="Group 35"/>
            <p:cNvGrpSpPr>
              <a:grpSpLocks/>
            </p:cNvGrpSpPr>
            <p:nvPr/>
          </p:nvGrpSpPr>
          <p:grpSpPr bwMode="auto">
            <a:xfrm>
              <a:off x="2199" y="2019"/>
              <a:ext cx="370" cy="404"/>
              <a:chOff x="2061" y="1392"/>
              <a:chExt cx="370" cy="404"/>
            </a:xfrm>
          </p:grpSpPr>
          <p:sp>
            <p:nvSpPr>
              <p:cNvPr id="265252" name="Text Box 36"/>
              <p:cNvSpPr txBox="1">
                <a:spLocks noChangeArrowheads="1"/>
              </p:cNvSpPr>
              <p:nvPr/>
            </p:nvSpPr>
            <p:spPr bwMode="auto">
              <a:xfrm>
                <a:off x="2081" y="1392"/>
                <a:ext cx="340" cy="404"/>
              </a:xfrm>
              <a:prstGeom prst="rect">
                <a:avLst/>
              </a:prstGeom>
              <a:noFill/>
              <a:ln w="9525">
                <a:noFill/>
                <a:miter lim="800000"/>
                <a:headEnd/>
                <a:tailEnd/>
              </a:ln>
              <a:effectLst/>
            </p:spPr>
            <p:txBody>
              <a:bodyPr wrap="none">
                <a:spAutoFit/>
              </a:bodyPr>
              <a:lstStyle/>
              <a:p>
                <a:r>
                  <a:rPr lang="en-US" sz="3600"/>
                  <a:t>O</a:t>
                </a:r>
              </a:p>
            </p:txBody>
          </p:sp>
          <p:sp>
            <p:nvSpPr>
              <p:cNvPr id="265253" name="Oval 37"/>
              <p:cNvSpPr>
                <a:spLocks noChangeAspect="1" noChangeArrowheads="1"/>
              </p:cNvSpPr>
              <p:nvPr/>
            </p:nvSpPr>
            <p:spPr bwMode="auto">
              <a:xfrm>
                <a:off x="2385" y="1626"/>
                <a:ext cx="46" cy="4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65254" name="Oval 38"/>
              <p:cNvSpPr>
                <a:spLocks noChangeAspect="1" noChangeArrowheads="1"/>
              </p:cNvSpPr>
              <p:nvPr/>
            </p:nvSpPr>
            <p:spPr bwMode="auto">
              <a:xfrm>
                <a:off x="2385" y="1536"/>
                <a:ext cx="46" cy="4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65255" name="Oval 39"/>
              <p:cNvSpPr>
                <a:spLocks noChangeAspect="1" noChangeArrowheads="1"/>
              </p:cNvSpPr>
              <p:nvPr/>
            </p:nvSpPr>
            <p:spPr bwMode="auto">
              <a:xfrm>
                <a:off x="2274" y="1734"/>
                <a:ext cx="46" cy="4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65256" name="Oval 40"/>
              <p:cNvSpPr>
                <a:spLocks noChangeAspect="1" noChangeArrowheads="1"/>
              </p:cNvSpPr>
              <p:nvPr/>
            </p:nvSpPr>
            <p:spPr bwMode="auto">
              <a:xfrm>
                <a:off x="2061" y="1536"/>
                <a:ext cx="46" cy="4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65257" name="Oval 41"/>
              <p:cNvSpPr>
                <a:spLocks noChangeAspect="1" noChangeArrowheads="1"/>
              </p:cNvSpPr>
              <p:nvPr/>
            </p:nvSpPr>
            <p:spPr bwMode="auto">
              <a:xfrm>
                <a:off x="2280" y="1419"/>
                <a:ext cx="46" cy="4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65258" name="Oval 42"/>
              <p:cNvSpPr>
                <a:spLocks noChangeAspect="1" noChangeArrowheads="1"/>
              </p:cNvSpPr>
              <p:nvPr/>
            </p:nvSpPr>
            <p:spPr bwMode="auto">
              <a:xfrm>
                <a:off x="2190" y="1419"/>
                <a:ext cx="46" cy="46"/>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5223"/>
                                        </p:tgtEl>
                                        <p:attrNameLst>
                                          <p:attrName>style.visibility</p:attrName>
                                        </p:attrNameLst>
                                      </p:cBhvr>
                                      <p:to>
                                        <p:strVal val="visible"/>
                                      </p:to>
                                    </p:set>
                                    <p:animEffect transition="in" filter="dissolve">
                                      <p:cBhvr>
                                        <p:cTn id="7" dur="500"/>
                                        <p:tgtEl>
                                          <p:spTgt spid="265223"/>
                                        </p:tgtEl>
                                      </p:cBhvr>
                                    </p:animEffect>
                                  </p:childTnLst>
                                </p:cTn>
                              </p:par>
                              <p:par>
                                <p:cTn id="8" presetID="50" presetClass="exit" presetSubtype="0" accel="100000" fill="hold" nodeType="withEffect">
                                  <p:stCondLst>
                                    <p:cond delay="0"/>
                                  </p:stCondLst>
                                  <p:childTnLst>
                                    <p:anim calcmode="lin" valueType="num">
                                      <p:cBhvr>
                                        <p:cTn id="9" dur="1000"/>
                                        <p:tgtEl>
                                          <p:spTgt spid="265229"/>
                                        </p:tgtEl>
                                        <p:attrNameLst>
                                          <p:attrName>ppt_w</p:attrName>
                                        </p:attrNameLst>
                                      </p:cBhvr>
                                      <p:tavLst>
                                        <p:tav tm="0">
                                          <p:val>
                                            <p:strVal val="ppt_w"/>
                                          </p:val>
                                        </p:tav>
                                        <p:tav tm="100000">
                                          <p:val>
                                            <p:strVal val="ppt_w+.3"/>
                                          </p:val>
                                        </p:tav>
                                      </p:tavLst>
                                    </p:anim>
                                    <p:anim calcmode="lin" valueType="num">
                                      <p:cBhvr>
                                        <p:cTn id="10" dur="1000"/>
                                        <p:tgtEl>
                                          <p:spTgt spid="265229"/>
                                        </p:tgtEl>
                                        <p:attrNameLst>
                                          <p:attrName>ppt_h</p:attrName>
                                        </p:attrNameLst>
                                      </p:cBhvr>
                                      <p:tavLst>
                                        <p:tav tm="0">
                                          <p:val>
                                            <p:strVal val="ppt_h"/>
                                          </p:val>
                                        </p:tav>
                                        <p:tav tm="100000">
                                          <p:val>
                                            <p:strVal val="ppt_h"/>
                                          </p:val>
                                        </p:tav>
                                      </p:tavLst>
                                    </p:anim>
                                    <p:animEffect transition="out" filter="fade">
                                      <p:cBhvr>
                                        <p:cTn id="11" dur="1000"/>
                                        <p:tgtEl>
                                          <p:spTgt spid="265229"/>
                                        </p:tgtEl>
                                      </p:cBhvr>
                                    </p:animEffect>
                                    <p:set>
                                      <p:cBhvr>
                                        <p:cTn id="12" dur="1" fill="hold">
                                          <p:stCondLst>
                                            <p:cond delay="999"/>
                                          </p:stCondLst>
                                        </p:cTn>
                                        <p:tgtEl>
                                          <p:spTgt spid="265229"/>
                                        </p:tgtEl>
                                        <p:attrNameLst>
                                          <p:attrName>style.visibility</p:attrName>
                                        </p:attrNameLst>
                                      </p:cBhvr>
                                      <p:to>
                                        <p:strVal val="hidden"/>
                                      </p:to>
                                    </p:set>
                                  </p:childTnLst>
                                </p:cTn>
                              </p:par>
                              <p:par>
                                <p:cTn id="13" presetID="50" presetClass="exit" presetSubtype="0" accel="100000" fill="hold" nodeType="withEffect">
                                  <p:stCondLst>
                                    <p:cond delay="0"/>
                                  </p:stCondLst>
                                  <p:childTnLst>
                                    <p:anim calcmode="lin" valueType="num">
                                      <p:cBhvr>
                                        <p:cTn id="14" dur="1000"/>
                                        <p:tgtEl>
                                          <p:spTgt spid="265233"/>
                                        </p:tgtEl>
                                        <p:attrNameLst>
                                          <p:attrName>ppt_w</p:attrName>
                                        </p:attrNameLst>
                                      </p:cBhvr>
                                      <p:tavLst>
                                        <p:tav tm="0">
                                          <p:val>
                                            <p:strVal val="ppt_w"/>
                                          </p:val>
                                        </p:tav>
                                        <p:tav tm="100000">
                                          <p:val>
                                            <p:strVal val="ppt_w+.3"/>
                                          </p:val>
                                        </p:tav>
                                      </p:tavLst>
                                    </p:anim>
                                    <p:anim calcmode="lin" valueType="num">
                                      <p:cBhvr>
                                        <p:cTn id="15" dur="1000"/>
                                        <p:tgtEl>
                                          <p:spTgt spid="265233"/>
                                        </p:tgtEl>
                                        <p:attrNameLst>
                                          <p:attrName>ppt_h</p:attrName>
                                        </p:attrNameLst>
                                      </p:cBhvr>
                                      <p:tavLst>
                                        <p:tav tm="0">
                                          <p:val>
                                            <p:strVal val="ppt_h"/>
                                          </p:val>
                                        </p:tav>
                                        <p:tav tm="100000">
                                          <p:val>
                                            <p:strVal val="ppt_h"/>
                                          </p:val>
                                        </p:tav>
                                      </p:tavLst>
                                    </p:anim>
                                    <p:animEffect transition="out" filter="fade">
                                      <p:cBhvr>
                                        <p:cTn id="16" dur="1000"/>
                                        <p:tgtEl>
                                          <p:spTgt spid="265233"/>
                                        </p:tgtEl>
                                      </p:cBhvr>
                                    </p:animEffect>
                                    <p:set>
                                      <p:cBhvr>
                                        <p:cTn id="17" dur="1" fill="hold">
                                          <p:stCondLst>
                                            <p:cond delay="999"/>
                                          </p:stCondLst>
                                        </p:cTn>
                                        <p:tgtEl>
                                          <p:spTgt spid="265233"/>
                                        </p:tgtEl>
                                        <p:attrNameLst>
                                          <p:attrName>style.visibility</p:attrName>
                                        </p:attrNameLst>
                                      </p:cBhvr>
                                      <p:to>
                                        <p:strVal val="hidden"/>
                                      </p:to>
                                    </p:set>
                                  </p:childTnLst>
                                </p:cTn>
                              </p:par>
                              <p:par>
                                <p:cTn id="18" presetID="50" presetClass="exit" presetSubtype="0" accel="100000" fill="hold" nodeType="withEffect">
                                  <p:stCondLst>
                                    <p:cond delay="0"/>
                                  </p:stCondLst>
                                  <p:childTnLst>
                                    <p:anim calcmode="lin" valueType="num">
                                      <p:cBhvr>
                                        <p:cTn id="19" dur="1000"/>
                                        <p:tgtEl>
                                          <p:spTgt spid="265243"/>
                                        </p:tgtEl>
                                        <p:attrNameLst>
                                          <p:attrName>ppt_w</p:attrName>
                                        </p:attrNameLst>
                                      </p:cBhvr>
                                      <p:tavLst>
                                        <p:tav tm="0">
                                          <p:val>
                                            <p:strVal val="ppt_w"/>
                                          </p:val>
                                        </p:tav>
                                        <p:tav tm="100000">
                                          <p:val>
                                            <p:strVal val="ppt_w+.3"/>
                                          </p:val>
                                        </p:tav>
                                      </p:tavLst>
                                    </p:anim>
                                    <p:anim calcmode="lin" valueType="num">
                                      <p:cBhvr>
                                        <p:cTn id="20" dur="1000"/>
                                        <p:tgtEl>
                                          <p:spTgt spid="265243"/>
                                        </p:tgtEl>
                                        <p:attrNameLst>
                                          <p:attrName>ppt_h</p:attrName>
                                        </p:attrNameLst>
                                      </p:cBhvr>
                                      <p:tavLst>
                                        <p:tav tm="0">
                                          <p:val>
                                            <p:strVal val="ppt_h"/>
                                          </p:val>
                                        </p:tav>
                                        <p:tav tm="100000">
                                          <p:val>
                                            <p:strVal val="ppt_h"/>
                                          </p:val>
                                        </p:tav>
                                      </p:tavLst>
                                    </p:anim>
                                    <p:animEffect transition="out" filter="fade">
                                      <p:cBhvr>
                                        <p:cTn id="21" dur="1000"/>
                                        <p:tgtEl>
                                          <p:spTgt spid="265243"/>
                                        </p:tgtEl>
                                      </p:cBhvr>
                                    </p:animEffect>
                                    <p:set>
                                      <p:cBhvr>
                                        <p:cTn id="22" dur="1" fill="hold">
                                          <p:stCondLst>
                                            <p:cond delay="999"/>
                                          </p:stCondLst>
                                        </p:cTn>
                                        <p:tgtEl>
                                          <p:spTgt spid="265243"/>
                                        </p:tgtEl>
                                        <p:attrNameLst>
                                          <p:attrName>style.visibility</p:attrName>
                                        </p:attrNameLst>
                                      </p:cBhvr>
                                      <p:to>
                                        <p:strVal val="hidden"/>
                                      </p:to>
                                    </p:set>
                                  </p:childTnLst>
                                </p:cTn>
                              </p:par>
                              <p:par>
                                <p:cTn id="23" presetID="50" presetClass="exit" presetSubtype="0" accel="100000" fill="hold" grpId="0" nodeType="withEffect">
                                  <p:stCondLst>
                                    <p:cond delay="0"/>
                                  </p:stCondLst>
                                  <p:childTnLst>
                                    <p:anim calcmode="lin" valueType="num">
                                      <p:cBhvr>
                                        <p:cTn id="24" dur="1000"/>
                                        <p:tgtEl>
                                          <p:spTgt spid="265244"/>
                                        </p:tgtEl>
                                        <p:attrNameLst>
                                          <p:attrName>ppt_w</p:attrName>
                                        </p:attrNameLst>
                                      </p:cBhvr>
                                      <p:tavLst>
                                        <p:tav tm="0">
                                          <p:val>
                                            <p:strVal val="ppt_w"/>
                                          </p:val>
                                        </p:tav>
                                        <p:tav tm="100000">
                                          <p:val>
                                            <p:strVal val="ppt_w+.3"/>
                                          </p:val>
                                        </p:tav>
                                      </p:tavLst>
                                    </p:anim>
                                    <p:anim calcmode="lin" valueType="num">
                                      <p:cBhvr>
                                        <p:cTn id="25" dur="1000"/>
                                        <p:tgtEl>
                                          <p:spTgt spid="265244"/>
                                        </p:tgtEl>
                                        <p:attrNameLst>
                                          <p:attrName>ppt_h</p:attrName>
                                        </p:attrNameLst>
                                      </p:cBhvr>
                                      <p:tavLst>
                                        <p:tav tm="0">
                                          <p:val>
                                            <p:strVal val="ppt_h"/>
                                          </p:val>
                                        </p:tav>
                                        <p:tav tm="100000">
                                          <p:val>
                                            <p:strVal val="ppt_h"/>
                                          </p:val>
                                        </p:tav>
                                      </p:tavLst>
                                    </p:anim>
                                    <p:animEffect transition="out" filter="fade">
                                      <p:cBhvr>
                                        <p:cTn id="26" dur="1000"/>
                                        <p:tgtEl>
                                          <p:spTgt spid="265244"/>
                                        </p:tgtEl>
                                      </p:cBhvr>
                                    </p:animEffect>
                                    <p:set>
                                      <p:cBhvr>
                                        <p:cTn id="27" dur="1" fill="hold">
                                          <p:stCondLst>
                                            <p:cond delay="999"/>
                                          </p:stCondLst>
                                        </p:cTn>
                                        <p:tgtEl>
                                          <p:spTgt spid="265244"/>
                                        </p:tgtEl>
                                        <p:attrNameLst>
                                          <p:attrName>style.visibility</p:attrName>
                                        </p:attrNameLst>
                                      </p:cBhvr>
                                      <p:to>
                                        <p:strVal val="hidden"/>
                                      </p:to>
                                    </p:set>
                                  </p:childTnLst>
                                </p:cTn>
                              </p:par>
                              <p:par>
                                <p:cTn id="28" presetID="50" presetClass="exit" presetSubtype="0" accel="100000" fill="hold" nodeType="withEffect">
                                  <p:stCondLst>
                                    <p:cond delay="0"/>
                                  </p:stCondLst>
                                  <p:childTnLst>
                                    <p:anim calcmode="lin" valueType="num">
                                      <p:cBhvr>
                                        <p:cTn id="29" dur="1000"/>
                                        <p:tgtEl>
                                          <p:spTgt spid="265259"/>
                                        </p:tgtEl>
                                        <p:attrNameLst>
                                          <p:attrName>ppt_w</p:attrName>
                                        </p:attrNameLst>
                                      </p:cBhvr>
                                      <p:tavLst>
                                        <p:tav tm="0">
                                          <p:val>
                                            <p:strVal val="ppt_w"/>
                                          </p:val>
                                        </p:tav>
                                        <p:tav tm="100000">
                                          <p:val>
                                            <p:strVal val="ppt_w+.3"/>
                                          </p:val>
                                        </p:tav>
                                      </p:tavLst>
                                    </p:anim>
                                    <p:anim calcmode="lin" valueType="num">
                                      <p:cBhvr>
                                        <p:cTn id="30" dur="1000"/>
                                        <p:tgtEl>
                                          <p:spTgt spid="265259"/>
                                        </p:tgtEl>
                                        <p:attrNameLst>
                                          <p:attrName>ppt_h</p:attrName>
                                        </p:attrNameLst>
                                      </p:cBhvr>
                                      <p:tavLst>
                                        <p:tav tm="0">
                                          <p:val>
                                            <p:strVal val="ppt_h"/>
                                          </p:val>
                                        </p:tav>
                                        <p:tav tm="100000">
                                          <p:val>
                                            <p:strVal val="ppt_h"/>
                                          </p:val>
                                        </p:tav>
                                      </p:tavLst>
                                    </p:anim>
                                    <p:animEffect transition="out" filter="fade">
                                      <p:cBhvr>
                                        <p:cTn id="31" dur="1000"/>
                                        <p:tgtEl>
                                          <p:spTgt spid="265259"/>
                                        </p:tgtEl>
                                      </p:cBhvr>
                                    </p:animEffect>
                                    <p:set>
                                      <p:cBhvr>
                                        <p:cTn id="32" dur="1" fill="hold">
                                          <p:stCondLst>
                                            <p:cond delay="999"/>
                                          </p:stCondLst>
                                        </p:cTn>
                                        <p:tgtEl>
                                          <p:spTgt spid="26525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65219">
                                            <p:txEl>
                                              <p:pRg st="0" end="0"/>
                                            </p:txEl>
                                          </p:spTgt>
                                        </p:tgtEl>
                                        <p:attrNameLst>
                                          <p:attrName>style.visibility</p:attrName>
                                        </p:attrNameLst>
                                      </p:cBhvr>
                                      <p:to>
                                        <p:strVal val="visible"/>
                                      </p:to>
                                    </p:set>
                                    <p:animEffect transition="in" filter="wipe(up)">
                                      <p:cBhvr>
                                        <p:cTn id="37" dur="500"/>
                                        <p:tgtEl>
                                          <p:spTgt spid="265219">
                                            <p:txEl>
                                              <p:pRg st="0" end="0"/>
                                            </p:txEl>
                                          </p:spTgt>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265218"/>
                                        </p:tgtEl>
                                        <p:attrNameLst>
                                          <p:attrName>style.visibility</p:attrName>
                                        </p:attrNameLst>
                                      </p:cBhvr>
                                      <p:to>
                                        <p:strVal val="visible"/>
                                      </p:to>
                                    </p:set>
                                    <p:animEffect transition="in" filter="wipe(up)">
                                      <p:cBhvr>
                                        <p:cTn id="41" dur="500"/>
                                        <p:tgtEl>
                                          <p:spTgt spid="2652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65219">
                                            <p:txEl>
                                              <p:pRg st="1" end="1"/>
                                            </p:txEl>
                                          </p:spTgt>
                                        </p:tgtEl>
                                        <p:attrNameLst>
                                          <p:attrName>style.visibility</p:attrName>
                                        </p:attrNameLst>
                                      </p:cBhvr>
                                      <p:to>
                                        <p:strVal val="visible"/>
                                      </p:to>
                                    </p:set>
                                    <p:animEffect transition="in" filter="wipe(up)">
                                      <p:cBhvr>
                                        <p:cTn id="46" dur="500"/>
                                        <p:tgtEl>
                                          <p:spTgt spid="265219">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265220"/>
                                        </p:tgtEl>
                                        <p:attrNameLst>
                                          <p:attrName>style.visibility</p:attrName>
                                        </p:attrNameLst>
                                      </p:cBhvr>
                                      <p:to>
                                        <p:strVal val="visible"/>
                                      </p:to>
                                    </p:set>
                                    <p:anim calcmode="lin" valueType="num">
                                      <p:cBhvr>
                                        <p:cTn id="51" dur="500" fill="hold"/>
                                        <p:tgtEl>
                                          <p:spTgt spid="265220"/>
                                        </p:tgtEl>
                                        <p:attrNameLst>
                                          <p:attrName>ppt_w</p:attrName>
                                        </p:attrNameLst>
                                      </p:cBhvr>
                                      <p:tavLst>
                                        <p:tav tm="0">
                                          <p:val>
                                            <p:fltVal val="0"/>
                                          </p:val>
                                        </p:tav>
                                        <p:tav tm="100000">
                                          <p:val>
                                            <p:strVal val="#ppt_w"/>
                                          </p:val>
                                        </p:tav>
                                      </p:tavLst>
                                    </p:anim>
                                    <p:anim calcmode="lin" valueType="num">
                                      <p:cBhvr>
                                        <p:cTn id="52" dur="500" fill="hold"/>
                                        <p:tgtEl>
                                          <p:spTgt spid="2652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8" grpId="0" autoUpdateAnimBg="0"/>
      <p:bldP spid="265219" grpId="0" uiExpand="1" build="p" autoUpdateAnimBg="0"/>
      <p:bldP spid="265244" grpId="0" animBg="1"/>
    </p:bldLst>
  </p:timing>
</p:sld>
</file>

<file path=ppt/slides/slide18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67266" name="Rectangle 2"/>
          <p:cNvSpPr>
            <a:spLocks noGrp="1" noChangeArrowheads="1"/>
          </p:cNvSpPr>
          <p:nvPr>
            <p:ph type="body" idx="1"/>
          </p:nvPr>
        </p:nvSpPr>
        <p:spPr>
          <a:xfrm>
            <a:off x="457200" y="1784350"/>
            <a:ext cx="1931988" cy="2078038"/>
          </a:xfrm>
        </p:spPr>
        <p:txBody>
          <a:bodyPr/>
          <a:lstStyle/>
          <a:p>
            <a:pPr>
              <a:buFont typeface="Wingdings" pitchFamily="2" charset="2"/>
              <a:buNone/>
            </a:pPr>
            <a:r>
              <a:rPr lang="en-US"/>
              <a:t>5 total</a:t>
            </a:r>
          </a:p>
          <a:p>
            <a:pPr>
              <a:buFont typeface="Wingdings" pitchFamily="2" charset="2"/>
              <a:buNone/>
            </a:pPr>
            <a:r>
              <a:rPr lang="en-US"/>
              <a:t>5 bond</a:t>
            </a:r>
          </a:p>
          <a:p>
            <a:pPr>
              <a:buFont typeface="Wingdings" pitchFamily="2" charset="2"/>
              <a:buNone/>
            </a:pPr>
            <a:r>
              <a:rPr lang="en-US"/>
              <a:t>0 lone</a:t>
            </a:r>
          </a:p>
        </p:txBody>
      </p:sp>
      <p:sp>
        <p:nvSpPr>
          <p:cNvPr id="267267" name="Rectangle 3"/>
          <p:cNvSpPr>
            <a:spLocks noChangeArrowheads="1"/>
          </p:cNvSpPr>
          <p:nvPr/>
        </p:nvSpPr>
        <p:spPr bwMode="auto">
          <a:xfrm>
            <a:off x="2825750" y="4822825"/>
            <a:ext cx="6251575" cy="2035175"/>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3800">
                <a:latin typeface="Comic Sans MS" pitchFamily="66" charset="0"/>
              </a:rPr>
              <a:t>TRIGONAL BIPYRAMIDAL</a:t>
            </a:r>
            <a:endParaRPr lang="en-US" sz="4100"/>
          </a:p>
          <a:p>
            <a:pPr marL="342900" indent="-342900" algn="ctr">
              <a:spcBef>
                <a:spcPct val="20000"/>
              </a:spcBef>
              <a:buClr>
                <a:schemeClr val="accent1"/>
              </a:buClr>
              <a:buFont typeface="Wingdings" pitchFamily="2" charset="2"/>
              <a:buNone/>
            </a:pPr>
            <a:r>
              <a:rPr lang="en-US" sz="4100"/>
              <a:t>120°/90°</a:t>
            </a:r>
          </a:p>
        </p:txBody>
      </p:sp>
      <p:grpSp>
        <p:nvGrpSpPr>
          <p:cNvPr id="267268" name="Group 4"/>
          <p:cNvGrpSpPr>
            <a:grpSpLocks/>
          </p:cNvGrpSpPr>
          <p:nvPr/>
        </p:nvGrpSpPr>
        <p:grpSpPr bwMode="auto">
          <a:xfrm>
            <a:off x="1381125" y="4243388"/>
            <a:ext cx="2317750" cy="2138362"/>
            <a:chOff x="870" y="2561"/>
            <a:chExt cx="1460" cy="1347"/>
          </a:xfrm>
        </p:grpSpPr>
        <p:sp>
          <p:nvSpPr>
            <p:cNvPr id="267269" name="AutoShape 5"/>
            <p:cNvSpPr>
              <a:spLocks noChangeArrowheads="1"/>
            </p:cNvSpPr>
            <p:nvPr/>
          </p:nvSpPr>
          <p:spPr bwMode="auto">
            <a:xfrm>
              <a:off x="870" y="2561"/>
              <a:ext cx="1460" cy="1347"/>
            </a:xfrm>
            <a:prstGeom prst="star16">
              <a:avLst>
                <a:gd name="adj" fmla="val 43954"/>
              </a:avLst>
            </a:prstGeom>
            <a:solidFill>
              <a:srgbClr val="9999FF"/>
            </a:solidFill>
            <a:ln w="9525">
              <a:solidFill>
                <a:schemeClr val="tx1"/>
              </a:solidFill>
              <a:miter lim="800000"/>
              <a:headEnd/>
              <a:tailEnd/>
            </a:ln>
            <a:effectLst/>
          </p:spPr>
          <p:txBody>
            <a:bodyPr wrap="none" anchor="ctr"/>
            <a:lstStyle/>
            <a:p>
              <a:endParaRPr lang="en-US"/>
            </a:p>
          </p:txBody>
        </p:sp>
        <p:sp>
          <p:nvSpPr>
            <p:cNvPr id="267270" name="Rectangle 6"/>
            <p:cNvSpPr>
              <a:spLocks noChangeArrowheads="1"/>
            </p:cNvSpPr>
            <p:nvPr/>
          </p:nvSpPr>
          <p:spPr bwMode="auto">
            <a:xfrm>
              <a:off x="960" y="2886"/>
              <a:ext cx="1280" cy="696"/>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6200"/>
                <a:t>PCl</a:t>
              </a:r>
              <a:r>
                <a:rPr lang="en-US" sz="6200" baseline="-25000"/>
                <a:t>5</a:t>
              </a:r>
              <a:endParaRPr lang="en-US" sz="6200"/>
            </a:p>
          </p:txBody>
        </p:sp>
      </p:grpSp>
      <p:pic>
        <p:nvPicPr>
          <p:cNvPr id="267271" name="Picture 7" descr="TRIBIPYR"/>
          <p:cNvPicPr>
            <a:picLocks noChangeAspect="1" noChangeArrowheads="1"/>
          </p:cNvPicPr>
          <p:nvPr/>
        </p:nvPicPr>
        <p:blipFill>
          <a:blip r:embed="rId3" cstate="print">
            <a:lum bright="18000" contrast="24000"/>
          </a:blip>
          <a:srcRect/>
          <a:stretch>
            <a:fillRect/>
          </a:stretch>
        </p:blipFill>
        <p:spPr bwMode="auto">
          <a:xfrm>
            <a:off x="4227513" y="1277938"/>
            <a:ext cx="3413125" cy="3513137"/>
          </a:xfrm>
          <a:prstGeom prst="rect">
            <a:avLst/>
          </a:prstGeom>
          <a:noFill/>
        </p:spPr>
      </p:pic>
      <p:sp>
        <p:nvSpPr>
          <p:cNvPr id="267272" name="Rectangle 8"/>
          <p:cNvSpPr>
            <a:spLocks noGrp="1" noChangeArrowheads="1"/>
          </p:cNvSpPr>
          <p:nvPr>
            <p:ph type="title"/>
          </p:nvPr>
        </p:nvSpPr>
        <p:spPr/>
        <p:txBody>
          <a:bodyPr/>
          <a:lstStyle/>
          <a:p>
            <a:r>
              <a:rPr lang="en-US" sz="3700"/>
              <a:t>Common Molecular Shapes</a:t>
            </a:r>
          </a:p>
        </p:txBody>
      </p:sp>
      <p:sp>
        <p:nvSpPr>
          <p:cNvPr id="267273" name="Rectangle 9"/>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grpSp>
        <p:nvGrpSpPr>
          <p:cNvPr id="267274" name="Group 10"/>
          <p:cNvGrpSpPr>
            <a:grpSpLocks/>
          </p:cNvGrpSpPr>
          <p:nvPr/>
        </p:nvGrpSpPr>
        <p:grpSpPr bwMode="auto">
          <a:xfrm>
            <a:off x="1981200" y="1524000"/>
            <a:ext cx="1966913" cy="2438400"/>
            <a:chOff x="4185" y="2736"/>
            <a:chExt cx="1239" cy="1536"/>
          </a:xfrm>
        </p:grpSpPr>
        <p:sp>
          <p:nvSpPr>
            <p:cNvPr id="267275" name="Freeform 11"/>
            <p:cNvSpPr>
              <a:spLocks/>
            </p:cNvSpPr>
            <p:nvPr/>
          </p:nvSpPr>
          <p:spPr bwMode="auto">
            <a:xfrm>
              <a:off x="4328" y="3264"/>
              <a:ext cx="912" cy="528"/>
            </a:xfrm>
            <a:custGeom>
              <a:avLst/>
              <a:gdLst/>
              <a:ahLst/>
              <a:cxnLst>
                <a:cxn ang="0">
                  <a:pos x="0" y="0"/>
                </a:cxn>
                <a:cxn ang="0">
                  <a:pos x="912" y="192"/>
                </a:cxn>
                <a:cxn ang="0">
                  <a:pos x="288" y="528"/>
                </a:cxn>
                <a:cxn ang="0">
                  <a:pos x="0" y="0"/>
                </a:cxn>
              </a:cxnLst>
              <a:rect l="0" t="0" r="r" b="b"/>
              <a:pathLst>
                <a:path w="912" h="528">
                  <a:moveTo>
                    <a:pt x="0" y="0"/>
                  </a:moveTo>
                  <a:lnTo>
                    <a:pt x="912" y="192"/>
                  </a:lnTo>
                  <a:lnTo>
                    <a:pt x="288" y="528"/>
                  </a:lnTo>
                  <a:lnTo>
                    <a:pt x="0" y="0"/>
                  </a:lnTo>
                  <a:close/>
                </a:path>
              </a:pathLst>
            </a:custGeom>
            <a:noFill/>
            <a:ln w="9525" cap="flat">
              <a:solidFill>
                <a:schemeClr val="tx1"/>
              </a:solidFill>
              <a:prstDash val="dash"/>
              <a:round/>
              <a:headEnd/>
              <a:tailEnd/>
            </a:ln>
            <a:effectLst/>
          </p:spPr>
          <p:txBody>
            <a:bodyPr/>
            <a:lstStyle/>
            <a:p>
              <a:endParaRPr lang="en-US"/>
            </a:p>
          </p:txBody>
        </p:sp>
        <p:sp>
          <p:nvSpPr>
            <p:cNvPr id="267276" name="Freeform 12"/>
            <p:cNvSpPr>
              <a:spLocks/>
            </p:cNvSpPr>
            <p:nvPr/>
          </p:nvSpPr>
          <p:spPr bwMode="auto">
            <a:xfrm rot="-1428127">
              <a:off x="4793" y="3360"/>
              <a:ext cx="399" cy="207"/>
            </a:xfrm>
            <a:custGeom>
              <a:avLst/>
              <a:gdLst/>
              <a:ahLst/>
              <a:cxnLst>
                <a:cxn ang="0">
                  <a:pos x="12" y="0"/>
                </a:cxn>
                <a:cxn ang="0">
                  <a:pos x="399" y="207"/>
                </a:cxn>
                <a:cxn ang="0">
                  <a:pos x="0" y="51"/>
                </a:cxn>
                <a:cxn ang="0">
                  <a:pos x="12" y="0"/>
                </a:cxn>
              </a:cxnLst>
              <a:rect l="0" t="0" r="r" b="b"/>
              <a:pathLst>
                <a:path w="399" h="207">
                  <a:moveTo>
                    <a:pt x="12" y="0"/>
                  </a:moveTo>
                  <a:lnTo>
                    <a:pt x="399" y="207"/>
                  </a:lnTo>
                  <a:lnTo>
                    <a:pt x="0" y="51"/>
                  </a:lnTo>
                  <a:lnTo>
                    <a:pt x="12" y="0"/>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267277" name="Freeform 13"/>
            <p:cNvSpPr>
              <a:spLocks/>
            </p:cNvSpPr>
            <p:nvPr/>
          </p:nvSpPr>
          <p:spPr bwMode="auto">
            <a:xfrm>
              <a:off x="4599" y="3504"/>
              <a:ext cx="101" cy="231"/>
            </a:xfrm>
            <a:custGeom>
              <a:avLst/>
              <a:gdLst/>
              <a:ahLst/>
              <a:cxnLst>
                <a:cxn ang="0">
                  <a:pos x="101" y="0"/>
                </a:cxn>
                <a:cxn ang="0">
                  <a:pos x="0" y="231"/>
                </a:cxn>
                <a:cxn ang="0">
                  <a:pos x="52" y="223"/>
                </a:cxn>
                <a:cxn ang="0">
                  <a:pos x="101" y="0"/>
                </a:cxn>
              </a:cxnLst>
              <a:rect l="0" t="0" r="r" b="b"/>
              <a:pathLst>
                <a:path w="101" h="231">
                  <a:moveTo>
                    <a:pt x="101" y="0"/>
                  </a:moveTo>
                  <a:lnTo>
                    <a:pt x="0" y="231"/>
                  </a:lnTo>
                  <a:lnTo>
                    <a:pt x="52" y="223"/>
                  </a:lnTo>
                  <a:lnTo>
                    <a:pt x="101" y="0"/>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267278" name="Freeform 14"/>
            <p:cNvSpPr>
              <a:spLocks/>
            </p:cNvSpPr>
            <p:nvPr/>
          </p:nvSpPr>
          <p:spPr bwMode="auto">
            <a:xfrm rot="2702543">
              <a:off x="4349" y="3281"/>
              <a:ext cx="321" cy="126"/>
            </a:xfrm>
            <a:custGeom>
              <a:avLst/>
              <a:gdLst/>
              <a:ahLst/>
              <a:cxnLst>
                <a:cxn ang="0">
                  <a:pos x="0" y="126"/>
                </a:cxn>
                <a:cxn ang="0">
                  <a:pos x="321" y="0"/>
                </a:cxn>
                <a:cxn ang="0">
                  <a:pos x="315" y="36"/>
                </a:cxn>
                <a:cxn ang="0">
                  <a:pos x="0" y="126"/>
                </a:cxn>
              </a:cxnLst>
              <a:rect l="0" t="0" r="r" b="b"/>
              <a:pathLst>
                <a:path w="321" h="126">
                  <a:moveTo>
                    <a:pt x="0" y="126"/>
                  </a:moveTo>
                  <a:lnTo>
                    <a:pt x="321" y="0"/>
                  </a:lnTo>
                  <a:lnTo>
                    <a:pt x="315" y="36"/>
                  </a:lnTo>
                  <a:lnTo>
                    <a:pt x="0" y="126"/>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267279" name="Text Box 15"/>
            <p:cNvSpPr txBox="1">
              <a:spLocks noChangeArrowheads="1"/>
            </p:cNvSpPr>
            <p:nvPr/>
          </p:nvSpPr>
          <p:spPr bwMode="auto">
            <a:xfrm rot="297579">
              <a:off x="4617" y="3360"/>
              <a:ext cx="191" cy="192"/>
            </a:xfrm>
            <a:prstGeom prst="rect">
              <a:avLst/>
            </a:prstGeom>
            <a:noFill/>
            <a:ln w="9525">
              <a:noFill/>
              <a:miter lim="800000"/>
              <a:headEnd/>
              <a:tailEnd/>
            </a:ln>
            <a:effectLst/>
          </p:spPr>
          <p:txBody>
            <a:bodyPr wrap="none">
              <a:spAutoFit/>
            </a:bodyPr>
            <a:lstStyle/>
            <a:p>
              <a:r>
                <a:rPr lang="en-US" sz="1400"/>
                <a:t>A</a:t>
              </a:r>
            </a:p>
          </p:txBody>
        </p:sp>
        <p:sp>
          <p:nvSpPr>
            <p:cNvPr id="267280" name="Text Box 16"/>
            <p:cNvSpPr txBox="1">
              <a:spLocks noChangeArrowheads="1"/>
            </p:cNvSpPr>
            <p:nvPr/>
          </p:nvSpPr>
          <p:spPr bwMode="auto">
            <a:xfrm>
              <a:off x="5193" y="3360"/>
              <a:ext cx="231" cy="192"/>
            </a:xfrm>
            <a:prstGeom prst="rect">
              <a:avLst/>
            </a:prstGeom>
            <a:noFill/>
            <a:ln w="9525">
              <a:noFill/>
              <a:miter lim="800000"/>
              <a:headEnd/>
              <a:tailEnd/>
            </a:ln>
            <a:effectLst/>
          </p:spPr>
          <p:txBody>
            <a:bodyPr wrap="none">
              <a:spAutoFit/>
            </a:bodyPr>
            <a:lstStyle/>
            <a:p>
              <a:r>
                <a:rPr lang="en-US" sz="1400"/>
                <a:t>B</a:t>
              </a:r>
              <a:r>
                <a:rPr lang="en-US" sz="1400" baseline="30000"/>
                <a:t>e</a:t>
              </a:r>
            </a:p>
          </p:txBody>
        </p:sp>
        <p:sp>
          <p:nvSpPr>
            <p:cNvPr id="267281" name="Text Box 17"/>
            <p:cNvSpPr txBox="1">
              <a:spLocks noChangeArrowheads="1"/>
            </p:cNvSpPr>
            <p:nvPr/>
          </p:nvSpPr>
          <p:spPr bwMode="auto">
            <a:xfrm>
              <a:off x="4185" y="3120"/>
              <a:ext cx="231" cy="192"/>
            </a:xfrm>
            <a:prstGeom prst="rect">
              <a:avLst/>
            </a:prstGeom>
            <a:noFill/>
            <a:ln w="9525">
              <a:noFill/>
              <a:miter lim="800000"/>
              <a:headEnd/>
              <a:tailEnd/>
            </a:ln>
            <a:effectLst/>
          </p:spPr>
          <p:txBody>
            <a:bodyPr wrap="none">
              <a:spAutoFit/>
            </a:bodyPr>
            <a:lstStyle/>
            <a:p>
              <a:r>
                <a:rPr lang="en-US" sz="1400"/>
                <a:t>B</a:t>
              </a:r>
              <a:r>
                <a:rPr lang="en-US" sz="1400" baseline="30000"/>
                <a:t>e</a:t>
              </a:r>
            </a:p>
          </p:txBody>
        </p:sp>
        <p:sp>
          <p:nvSpPr>
            <p:cNvPr id="267282" name="Text Box 18"/>
            <p:cNvSpPr txBox="1">
              <a:spLocks noChangeArrowheads="1"/>
            </p:cNvSpPr>
            <p:nvPr/>
          </p:nvSpPr>
          <p:spPr bwMode="auto">
            <a:xfrm>
              <a:off x="4520" y="3744"/>
              <a:ext cx="231" cy="192"/>
            </a:xfrm>
            <a:prstGeom prst="rect">
              <a:avLst/>
            </a:prstGeom>
            <a:noFill/>
            <a:ln w="9525">
              <a:noFill/>
              <a:miter lim="800000"/>
              <a:headEnd/>
              <a:tailEnd/>
            </a:ln>
            <a:effectLst/>
          </p:spPr>
          <p:txBody>
            <a:bodyPr wrap="none">
              <a:spAutoFit/>
            </a:bodyPr>
            <a:lstStyle/>
            <a:p>
              <a:r>
                <a:rPr lang="en-US" sz="1400"/>
                <a:t>B</a:t>
              </a:r>
              <a:r>
                <a:rPr lang="en-US" sz="1400" baseline="30000"/>
                <a:t>e</a:t>
              </a:r>
            </a:p>
          </p:txBody>
        </p:sp>
        <p:sp>
          <p:nvSpPr>
            <p:cNvPr id="267283" name="Text Box 19"/>
            <p:cNvSpPr txBox="1">
              <a:spLocks noChangeArrowheads="1"/>
            </p:cNvSpPr>
            <p:nvPr/>
          </p:nvSpPr>
          <p:spPr bwMode="auto">
            <a:xfrm>
              <a:off x="4616" y="2736"/>
              <a:ext cx="231" cy="192"/>
            </a:xfrm>
            <a:prstGeom prst="rect">
              <a:avLst/>
            </a:prstGeom>
            <a:noFill/>
            <a:ln w="9525">
              <a:noFill/>
              <a:miter lim="800000"/>
              <a:headEnd/>
              <a:tailEnd/>
            </a:ln>
            <a:effectLst/>
          </p:spPr>
          <p:txBody>
            <a:bodyPr wrap="none">
              <a:spAutoFit/>
            </a:bodyPr>
            <a:lstStyle/>
            <a:p>
              <a:r>
                <a:rPr lang="en-US" sz="1400"/>
                <a:t>B</a:t>
              </a:r>
              <a:r>
                <a:rPr lang="en-US" sz="1400" baseline="30000"/>
                <a:t>a</a:t>
              </a:r>
            </a:p>
          </p:txBody>
        </p:sp>
        <p:sp>
          <p:nvSpPr>
            <p:cNvPr id="267284" name="Text Box 20"/>
            <p:cNvSpPr txBox="1">
              <a:spLocks noChangeArrowheads="1"/>
            </p:cNvSpPr>
            <p:nvPr/>
          </p:nvSpPr>
          <p:spPr bwMode="auto">
            <a:xfrm>
              <a:off x="4616" y="4080"/>
              <a:ext cx="231" cy="192"/>
            </a:xfrm>
            <a:prstGeom prst="rect">
              <a:avLst/>
            </a:prstGeom>
            <a:noFill/>
            <a:ln w="9525">
              <a:noFill/>
              <a:miter lim="800000"/>
              <a:headEnd/>
              <a:tailEnd/>
            </a:ln>
            <a:effectLst/>
          </p:spPr>
          <p:txBody>
            <a:bodyPr wrap="none">
              <a:spAutoFit/>
            </a:bodyPr>
            <a:lstStyle/>
            <a:p>
              <a:r>
                <a:rPr lang="en-US" sz="1400"/>
                <a:t>B</a:t>
              </a:r>
              <a:r>
                <a:rPr lang="en-US" sz="1400" baseline="30000"/>
                <a:t>a</a:t>
              </a:r>
            </a:p>
          </p:txBody>
        </p:sp>
        <p:sp>
          <p:nvSpPr>
            <p:cNvPr id="267285" name="Line 21"/>
            <p:cNvSpPr>
              <a:spLocks noChangeShapeType="1"/>
            </p:cNvSpPr>
            <p:nvPr/>
          </p:nvSpPr>
          <p:spPr bwMode="auto">
            <a:xfrm>
              <a:off x="4712" y="2880"/>
              <a:ext cx="0" cy="528"/>
            </a:xfrm>
            <a:prstGeom prst="line">
              <a:avLst/>
            </a:prstGeom>
            <a:noFill/>
            <a:ln w="9525">
              <a:solidFill>
                <a:schemeClr val="tx1"/>
              </a:solidFill>
              <a:round/>
              <a:headEnd/>
              <a:tailEnd/>
            </a:ln>
            <a:effectLst/>
          </p:spPr>
          <p:txBody>
            <a:bodyPr/>
            <a:lstStyle/>
            <a:p>
              <a:endParaRPr lang="en-US"/>
            </a:p>
          </p:txBody>
        </p:sp>
        <p:sp>
          <p:nvSpPr>
            <p:cNvPr id="267286" name="Line 22"/>
            <p:cNvSpPr>
              <a:spLocks noChangeShapeType="1"/>
            </p:cNvSpPr>
            <p:nvPr/>
          </p:nvSpPr>
          <p:spPr bwMode="auto">
            <a:xfrm>
              <a:off x="4712" y="3552"/>
              <a:ext cx="0" cy="576"/>
            </a:xfrm>
            <a:prstGeom prst="line">
              <a:avLst/>
            </a:prstGeom>
            <a:noFill/>
            <a:ln w="9525">
              <a:solidFill>
                <a:schemeClr val="tx1"/>
              </a:solidFill>
              <a:round/>
              <a:headEnd/>
              <a:tailEnd/>
            </a:ln>
            <a:effectLst/>
          </p:spPr>
          <p:txBody>
            <a:bodyPr/>
            <a:lstStyle/>
            <a:p>
              <a:endParaRPr lang="en-US"/>
            </a:p>
          </p:txBody>
        </p:sp>
        <p:sp>
          <p:nvSpPr>
            <p:cNvPr id="267287" name="Line 23"/>
            <p:cNvSpPr>
              <a:spLocks noChangeShapeType="1"/>
            </p:cNvSpPr>
            <p:nvPr/>
          </p:nvSpPr>
          <p:spPr bwMode="auto">
            <a:xfrm flipH="1">
              <a:off x="4328" y="2832"/>
              <a:ext cx="336" cy="336"/>
            </a:xfrm>
            <a:prstGeom prst="line">
              <a:avLst/>
            </a:prstGeom>
            <a:noFill/>
            <a:ln w="9525">
              <a:solidFill>
                <a:schemeClr val="tx1"/>
              </a:solidFill>
              <a:prstDash val="dash"/>
              <a:round/>
              <a:headEnd/>
              <a:tailEnd/>
            </a:ln>
            <a:effectLst/>
          </p:spPr>
          <p:txBody>
            <a:bodyPr/>
            <a:lstStyle/>
            <a:p>
              <a:endParaRPr lang="en-US"/>
            </a:p>
          </p:txBody>
        </p:sp>
        <p:sp>
          <p:nvSpPr>
            <p:cNvPr id="267288" name="Freeform 24"/>
            <p:cNvSpPr>
              <a:spLocks/>
            </p:cNvSpPr>
            <p:nvPr/>
          </p:nvSpPr>
          <p:spPr bwMode="auto">
            <a:xfrm>
              <a:off x="4748" y="2874"/>
              <a:ext cx="507" cy="546"/>
            </a:xfrm>
            <a:custGeom>
              <a:avLst/>
              <a:gdLst/>
              <a:ahLst/>
              <a:cxnLst>
                <a:cxn ang="0">
                  <a:pos x="0" y="0"/>
                </a:cxn>
                <a:cxn ang="0">
                  <a:pos x="507" y="546"/>
                </a:cxn>
              </a:cxnLst>
              <a:rect l="0" t="0" r="r" b="b"/>
              <a:pathLst>
                <a:path w="507" h="546">
                  <a:moveTo>
                    <a:pt x="0" y="0"/>
                  </a:moveTo>
                  <a:lnTo>
                    <a:pt x="507" y="546"/>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267289" name="Freeform 25"/>
            <p:cNvSpPr>
              <a:spLocks/>
            </p:cNvSpPr>
            <p:nvPr/>
          </p:nvSpPr>
          <p:spPr bwMode="auto">
            <a:xfrm>
              <a:off x="4616" y="2874"/>
              <a:ext cx="90" cy="918"/>
            </a:xfrm>
            <a:custGeom>
              <a:avLst/>
              <a:gdLst/>
              <a:ahLst/>
              <a:cxnLst>
                <a:cxn ang="0">
                  <a:pos x="90" y="0"/>
                </a:cxn>
                <a:cxn ang="0">
                  <a:pos x="0" y="918"/>
                </a:cxn>
              </a:cxnLst>
              <a:rect l="0" t="0" r="r" b="b"/>
              <a:pathLst>
                <a:path w="90" h="918">
                  <a:moveTo>
                    <a:pt x="90" y="0"/>
                  </a:moveTo>
                  <a:lnTo>
                    <a:pt x="0" y="918"/>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267290" name="Freeform 26"/>
            <p:cNvSpPr>
              <a:spLocks/>
            </p:cNvSpPr>
            <p:nvPr/>
          </p:nvSpPr>
          <p:spPr bwMode="auto">
            <a:xfrm>
              <a:off x="4301" y="3276"/>
              <a:ext cx="369" cy="852"/>
            </a:xfrm>
            <a:custGeom>
              <a:avLst/>
              <a:gdLst/>
              <a:ahLst/>
              <a:cxnLst>
                <a:cxn ang="0">
                  <a:pos x="0" y="0"/>
                </a:cxn>
                <a:cxn ang="0">
                  <a:pos x="369" y="852"/>
                </a:cxn>
              </a:cxnLst>
              <a:rect l="0" t="0" r="r" b="b"/>
              <a:pathLst>
                <a:path w="369" h="852">
                  <a:moveTo>
                    <a:pt x="0" y="0"/>
                  </a:moveTo>
                  <a:lnTo>
                    <a:pt x="369" y="852"/>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267291" name="Freeform 27"/>
            <p:cNvSpPr>
              <a:spLocks/>
            </p:cNvSpPr>
            <p:nvPr/>
          </p:nvSpPr>
          <p:spPr bwMode="auto">
            <a:xfrm>
              <a:off x="4778" y="3507"/>
              <a:ext cx="471" cy="630"/>
            </a:xfrm>
            <a:custGeom>
              <a:avLst/>
              <a:gdLst/>
              <a:ahLst/>
              <a:cxnLst>
                <a:cxn ang="0">
                  <a:pos x="471" y="0"/>
                </a:cxn>
                <a:cxn ang="0">
                  <a:pos x="0" y="630"/>
                </a:cxn>
              </a:cxnLst>
              <a:rect l="0" t="0" r="r" b="b"/>
              <a:pathLst>
                <a:path w="471" h="630">
                  <a:moveTo>
                    <a:pt x="471" y="0"/>
                  </a:moveTo>
                  <a:lnTo>
                    <a:pt x="0" y="63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267292" name="Freeform 28"/>
            <p:cNvSpPr>
              <a:spLocks/>
            </p:cNvSpPr>
            <p:nvPr/>
          </p:nvSpPr>
          <p:spPr bwMode="auto">
            <a:xfrm>
              <a:off x="4637" y="3885"/>
              <a:ext cx="54" cy="243"/>
            </a:xfrm>
            <a:custGeom>
              <a:avLst/>
              <a:gdLst/>
              <a:ahLst/>
              <a:cxnLst>
                <a:cxn ang="0">
                  <a:pos x="0" y="0"/>
                </a:cxn>
                <a:cxn ang="0">
                  <a:pos x="54" y="243"/>
                </a:cxn>
              </a:cxnLst>
              <a:rect l="0" t="0" r="r" b="b"/>
              <a:pathLst>
                <a:path w="54" h="243">
                  <a:moveTo>
                    <a:pt x="0" y="0"/>
                  </a:moveTo>
                  <a:lnTo>
                    <a:pt x="54" y="243"/>
                  </a:lnTo>
                </a:path>
              </a:pathLst>
            </a:custGeom>
            <a:noFill/>
            <a:ln w="9525" cap="flat">
              <a:solidFill>
                <a:schemeClr val="tx1"/>
              </a:solidFill>
              <a:prstDash val="dash"/>
              <a:round/>
              <a:headEnd type="none" w="med" len="med"/>
              <a:tailEnd type="none" w="med" len="med"/>
            </a:ln>
            <a:effectLst/>
          </p:spPr>
          <p:txBody>
            <a:bodyPr/>
            <a:lstStyle/>
            <a:p>
              <a:endParaRPr lang="en-US"/>
            </a:p>
          </p:txBody>
        </p:sp>
      </p:grpSp>
      <p:sp>
        <p:nvSpPr>
          <p:cNvPr id="267293" name="AutoShape 29">
            <a:hlinkClick r:id="rId4" action="ppaction://hlinksldjump" highlightClick="1"/>
            <a:hlinkHover r:id="rId4" action="ppaction://hlinksldjump"/>
          </p:cNvPr>
          <p:cNvSpPr>
            <a:spLocks noChangeArrowheads="1"/>
          </p:cNvSpPr>
          <p:nvPr/>
        </p:nvSpPr>
        <p:spPr bwMode="auto">
          <a:xfrm>
            <a:off x="0" y="6467475"/>
            <a:ext cx="384175" cy="384175"/>
          </a:xfrm>
          <a:prstGeom prst="actionButtonReturn">
            <a:avLst/>
          </a:prstGeom>
          <a:solidFill>
            <a:srgbClr val="3366FF">
              <a:alpha val="17000"/>
            </a:srgbClr>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7266"/>
                                        </p:tgtEl>
                                        <p:attrNameLst>
                                          <p:attrName>style.visibility</p:attrName>
                                        </p:attrNameLst>
                                      </p:cBhvr>
                                      <p:to>
                                        <p:strVal val="visible"/>
                                      </p:to>
                                    </p:set>
                                    <p:animEffect transition="in" filter="wipe(up)">
                                      <p:cBhvr>
                                        <p:cTn id="7" dur="500"/>
                                        <p:tgtEl>
                                          <p:spTgt spid="26726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7271"/>
                                        </p:tgtEl>
                                        <p:attrNameLst>
                                          <p:attrName>style.visibility</p:attrName>
                                        </p:attrNameLst>
                                      </p:cBhvr>
                                      <p:to>
                                        <p:strVal val="visible"/>
                                      </p:to>
                                    </p:set>
                                    <p:animEffect transition="in" filter="dissolve">
                                      <p:cBhvr>
                                        <p:cTn id="12" dur="500"/>
                                        <p:tgtEl>
                                          <p:spTgt spid="2672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67267">
                                            <p:txEl>
                                              <p:pRg st="0" end="0"/>
                                            </p:txEl>
                                          </p:spTgt>
                                        </p:tgtEl>
                                        <p:attrNameLst>
                                          <p:attrName>style.visibility</p:attrName>
                                        </p:attrNameLst>
                                      </p:cBhvr>
                                      <p:to>
                                        <p:strVal val="visible"/>
                                      </p:to>
                                    </p:set>
                                    <p:animEffect transition="in" filter="wipe(up)">
                                      <p:cBhvr>
                                        <p:cTn id="17" dur="500"/>
                                        <p:tgtEl>
                                          <p:spTgt spid="26726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67267">
                                            <p:txEl>
                                              <p:pRg st="1" end="1"/>
                                            </p:txEl>
                                          </p:spTgt>
                                        </p:tgtEl>
                                        <p:attrNameLst>
                                          <p:attrName>style.visibility</p:attrName>
                                        </p:attrNameLst>
                                      </p:cBhvr>
                                      <p:to>
                                        <p:strVal val="visible"/>
                                      </p:to>
                                    </p:set>
                                    <p:animEffect transition="in" filter="wipe(up)">
                                      <p:cBhvr>
                                        <p:cTn id="22" dur="500"/>
                                        <p:tgtEl>
                                          <p:spTgt spid="26726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267268"/>
                                        </p:tgtEl>
                                        <p:attrNameLst>
                                          <p:attrName>style.visibility</p:attrName>
                                        </p:attrNameLst>
                                      </p:cBhvr>
                                      <p:to>
                                        <p:strVal val="visible"/>
                                      </p:to>
                                    </p:set>
                                    <p:anim calcmode="lin" valueType="num">
                                      <p:cBhvr>
                                        <p:cTn id="27" dur="500" fill="hold"/>
                                        <p:tgtEl>
                                          <p:spTgt spid="267268"/>
                                        </p:tgtEl>
                                        <p:attrNameLst>
                                          <p:attrName>ppt_w</p:attrName>
                                        </p:attrNameLst>
                                      </p:cBhvr>
                                      <p:tavLst>
                                        <p:tav tm="0">
                                          <p:val>
                                            <p:fltVal val="0"/>
                                          </p:val>
                                        </p:tav>
                                        <p:tav tm="100000">
                                          <p:val>
                                            <p:strVal val="#ppt_w"/>
                                          </p:val>
                                        </p:tav>
                                      </p:tavLst>
                                    </p:anim>
                                    <p:anim calcmode="lin" valueType="num">
                                      <p:cBhvr>
                                        <p:cTn id="28" dur="500" fill="hold"/>
                                        <p:tgtEl>
                                          <p:spTgt spid="2672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6" grpId="0" autoUpdateAnimBg="0"/>
      <p:bldP spid="267267" grpId="0" build="p"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69314" name="Rectangle 2"/>
          <p:cNvSpPr>
            <a:spLocks noGrp="1" noChangeArrowheads="1"/>
          </p:cNvSpPr>
          <p:nvPr>
            <p:ph type="body" idx="1"/>
          </p:nvPr>
        </p:nvSpPr>
        <p:spPr>
          <a:xfrm>
            <a:off x="457200" y="1784350"/>
            <a:ext cx="1931988" cy="2078038"/>
          </a:xfrm>
        </p:spPr>
        <p:txBody>
          <a:bodyPr/>
          <a:lstStyle/>
          <a:p>
            <a:pPr>
              <a:buFont typeface="Wingdings" pitchFamily="2" charset="2"/>
              <a:buNone/>
            </a:pPr>
            <a:r>
              <a:rPr lang="en-US"/>
              <a:t>6 total</a:t>
            </a:r>
          </a:p>
          <a:p>
            <a:pPr>
              <a:buFont typeface="Wingdings" pitchFamily="2" charset="2"/>
              <a:buNone/>
            </a:pPr>
            <a:r>
              <a:rPr lang="en-US"/>
              <a:t>6 bond</a:t>
            </a:r>
          </a:p>
          <a:p>
            <a:pPr>
              <a:buFont typeface="Wingdings" pitchFamily="2" charset="2"/>
              <a:buNone/>
            </a:pPr>
            <a:r>
              <a:rPr lang="en-US"/>
              <a:t>0 lone</a:t>
            </a:r>
          </a:p>
        </p:txBody>
      </p:sp>
      <p:sp>
        <p:nvSpPr>
          <p:cNvPr id="269315" name="Rectangle 3"/>
          <p:cNvSpPr>
            <a:spLocks noChangeArrowheads="1"/>
          </p:cNvSpPr>
          <p:nvPr/>
        </p:nvSpPr>
        <p:spPr bwMode="auto">
          <a:xfrm>
            <a:off x="3003550" y="5226050"/>
            <a:ext cx="5946775" cy="1631950"/>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4100">
                <a:latin typeface="Comic Sans MS" pitchFamily="66" charset="0"/>
              </a:rPr>
              <a:t>OCTAHEDRAL</a:t>
            </a:r>
            <a:endParaRPr lang="en-US" sz="4100"/>
          </a:p>
          <a:p>
            <a:pPr marL="342900" indent="-342900" algn="ctr">
              <a:spcBef>
                <a:spcPct val="20000"/>
              </a:spcBef>
              <a:buClr>
                <a:schemeClr val="accent1"/>
              </a:buClr>
              <a:buFont typeface="Wingdings" pitchFamily="2" charset="2"/>
              <a:buNone/>
            </a:pPr>
            <a:r>
              <a:rPr lang="en-US" sz="4500"/>
              <a:t>90°</a:t>
            </a:r>
          </a:p>
        </p:txBody>
      </p:sp>
      <p:grpSp>
        <p:nvGrpSpPr>
          <p:cNvPr id="269316" name="Group 4"/>
          <p:cNvGrpSpPr>
            <a:grpSpLocks/>
          </p:cNvGrpSpPr>
          <p:nvPr/>
        </p:nvGrpSpPr>
        <p:grpSpPr bwMode="auto">
          <a:xfrm>
            <a:off x="1338263" y="4284663"/>
            <a:ext cx="2317750" cy="2138362"/>
            <a:chOff x="693" y="2330"/>
            <a:chExt cx="1460" cy="1347"/>
          </a:xfrm>
        </p:grpSpPr>
        <p:sp>
          <p:nvSpPr>
            <p:cNvPr id="269317" name="AutoShape 5"/>
            <p:cNvSpPr>
              <a:spLocks noChangeArrowheads="1"/>
            </p:cNvSpPr>
            <p:nvPr/>
          </p:nvSpPr>
          <p:spPr bwMode="auto">
            <a:xfrm>
              <a:off x="693" y="2330"/>
              <a:ext cx="1460" cy="1347"/>
            </a:xfrm>
            <a:prstGeom prst="star16">
              <a:avLst>
                <a:gd name="adj" fmla="val 43954"/>
              </a:avLst>
            </a:prstGeom>
            <a:solidFill>
              <a:srgbClr val="9999FF"/>
            </a:solidFill>
            <a:ln w="9525">
              <a:solidFill>
                <a:schemeClr val="tx1"/>
              </a:solidFill>
              <a:miter lim="800000"/>
              <a:headEnd/>
              <a:tailEnd/>
            </a:ln>
            <a:effectLst/>
          </p:spPr>
          <p:txBody>
            <a:bodyPr wrap="none" anchor="ctr"/>
            <a:lstStyle/>
            <a:p>
              <a:endParaRPr lang="en-US"/>
            </a:p>
          </p:txBody>
        </p:sp>
        <p:sp>
          <p:nvSpPr>
            <p:cNvPr id="269318" name="Rectangle 6"/>
            <p:cNvSpPr>
              <a:spLocks noChangeArrowheads="1"/>
            </p:cNvSpPr>
            <p:nvPr/>
          </p:nvSpPr>
          <p:spPr bwMode="auto">
            <a:xfrm>
              <a:off x="845" y="2655"/>
              <a:ext cx="1157" cy="696"/>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6200"/>
                <a:t>SF</a:t>
              </a:r>
              <a:r>
                <a:rPr lang="en-US" sz="6200" baseline="-25000"/>
                <a:t>6</a:t>
              </a:r>
              <a:endParaRPr lang="en-US" sz="6200"/>
            </a:p>
          </p:txBody>
        </p:sp>
      </p:grpSp>
      <p:pic>
        <p:nvPicPr>
          <p:cNvPr id="269319" name="Picture 7" descr="OCTAHED"/>
          <p:cNvPicPr>
            <a:picLocks noChangeAspect="1" noChangeArrowheads="1"/>
          </p:cNvPicPr>
          <p:nvPr/>
        </p:nvPicPr>
        <p:blipFill>
          <a:blip r:embed="rId3" cstate="print">
            <a:lum bright="18000" contrast="24000"/>
          </a:blip>
          <a:srcRect/>
          <a:stretch>
            <a:fillRect/>
          </a:stretch>
        </p:blipFill>
        <p:spPr bwMode="auto">
          <a:xfrm>
            <a:off x="4292600" y="1270000"/>
            <a:ext cx="3367088" cy="3944938"/>
          </a:xfrm>
          <a:prstGeom prst="rect">
            <a:avLst/>
          </a:prstGeom>
          <a:noFill/>
        </p:spPr>
      </p:pic>
      <p:sp>
        <p:nvSpPr>
          <p:cNvPr id="269320" name="Rectangle 8"/>
          <p:cNvSpPr>
            <a:spLocks noGrp="1" noChangeArrowheads="1"/>
          </p:cNvSpPr>
          <p:nvPr>
            <p:ph type="title"/>
          </p:nvPr>
        </p:nvSpPr>
        <p:spPr/>
        <p:txBody>
          <a:bodyPr/>
          <a:lstStyle/>
          <a:p>
            <a:r>
              <a:rPr lang="en-US" sz="3700"/>
              <a:t>Common Molecular Shapes</a:t>
            </a:r>
          </a:p>
        </p:txBody>
      </p:sp>
      <p:sp>
        <p:nvSpPr>
          <p:cNvPr id="269321" name="Rectangle 9"/>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grpSp>
        <p:nvGrpSpPr>
          <p:cNvPr id="269322" name="Group 10"/>
          <p:cNvGrpSpPr>
            <a:grpSpLocks/>
          </p:cNvGrpSpPr>
          <p:nvPr/>
        </p:nvGrpSpPr>
        <p:grpSpPr bwMode="auto">
          <a:xfrm>
            <a:off x="2438400" y="1981200"/>
            <a:ext cx="1219200" cy="1447800"/>
            <a:chOff x="2640" y="3408"/>
            <a:chExt cx="768" cy="912"/>
          </a:xfrm>
        </p:grpSpPr>
        <p:sp>
          <p:nvSpPr>
            <p:cNvPr id="269323" name="Text Box 11"/>
            <p:cNvSpPr txBox="1">
              <a:spLocks noChangeArrowheads="1"/>
            </p:cNvSpPr>
            <p:nvPr/>
          </p:nvSpPr>
          <p:spPr bwMode="auto">
            <a:xfrm>
              <a:off x="2640" y="3859"/>
              <a:ext cx="180" cy="173"/>
            </a:xfrm>
            <a:prstGeom prst="rect">
              <a:avLst/>
            </a:prstGeom>
            <a:noFill/>
            <a:ln w="9525">
              <a:noFill/>
              <a:miter lim="800000"/>
              <a:headEnd/>
              <a:tailEnd/>
            </a:ln>
            <a:effectLst/>
          </p:spPr>
          <p:txBody>
            <a:bodyPr wrap="none">
              <a:spAutoFit/>
            </a:bodyPr>
            <a:lstStyle/>
            <a:p>
              <a:r>
                <a:rPr lang="en-US" sz="1200"/>
                <a:t>B</a:t>
              </a:r>
            </a:p>
          </p:txBody>
        </p:sp>
        <p:sp>
          <p:nvSpPr>
            <p:cNvPr id="269324" name="Text Box 12"/>
            <p:cNvSpPr txBox="1">
              <a:spLocks noChangeArrowheads="1"/>
            </p:cNvSpPr>
            <p:nvPr/>
          </p:nvSpPr>
          <p:spPr bwMode="auto">
            <a:xfrm>
              <a:off x="2928" y="4147"/>
              <a:ext cx="180" cy="173"/>
            </a:xfrm>
            <a:prstGeom prst="rect">
              <a:avLst/>
            </a:prstGeom>
            <a:noFill/>
            <a:ln w="9525">
              <a:noFill/>
              <a:miter lim="800000"/>
              <a:headEnd/>
              <a:tailEnd/>
            </a:ln>
            <a:effectLst/>
          </p:spPr>
          <p:txBody>
            <a:bodyPr wrap="none">
              <a:spAutoFit/>
            </a:bodyPr>
            <a:lstStyle/>
            <a:p>
              <a:r>
                <a:rPr lang="en-US" sz="1200"/>
                <a:t>B</a:t>
              </a:r>
            </a:p>
          </p:txBody>
        </p:sp>
        <p:sp>
          <p:nvSpPr>
            <p:cNvPr id="269325" name="Text Box 13"/>
            <p:cNvSpPr txBox="1">
              <a:spLocks noChangeArrowheads="1"/>
            </p:cNvSpPr>
            <p:nvPr/>
          </p:nvSpPr>
          <p:spPr bwMode="auto">
            <a:xfrm>
              <a:off x="3228" y="3696"/>
              <a:ext cx="180" cy="173"/>
            </a:xfrm>
            <a:prstGeom prst="rect">
              <a:avLst/>
            </a:prstGeom>
            <a:noFill/>
            <a:ln w="9525">
              <a:noFill/>
              <a:miter lim="800000"/>
              <a:headEnd/>
              <a:tailEnd/>
            </a:ln>
            <a:effectLst/>
          </p:spPr>
          <p:txBody>
            <a:bodyPr wrap="none">
              <a:spAutoFit/>
            </a:bodyPr>
            <a:lstStyle/>
            <a:p>
              <a:r>
                <a:rPr lang="en-US" sz="1200"/>
                <a:t>B</a:t>
              </a:r>
            </a:p>
          </p:txBody>
        </p:sp>
        <p:sp>
          <p:nvSpPr>
            <p:cNvPr id="269326" name="Text Box 14"/>
            <p:cNvSpPr txBox="1">
              <a:spLocks noChangeArrowheads="1"/>
            </p:cNvSpPr>
            <p:nvPr/>
          </p:nvSpPr>
          <p:spPr bwMode="auto">
            <a:xfrm>
              <a:off x="3228" y="3859"/>
              <a:ext cx="180" cy="173"/>
            </a:xfrm>
            <a:prstGeom prst="rect">
              <a:avLst/>
            </a:prstGeom>
            <a:noFill/>
            <a:ln w="9525">
              <a:noFill/>
              <a:miter lim="800000"/>
              <a:headEnd/>
              <a:tailEnd/>
            </a:ln>
            <a:effectLst/>
          </p:spPr>
          <p:txBody>
            <a:bodyPr wrap="none">
              <a:spAutoFit/>
            </a:bodyPr>
            <a:lstStyle/>
            <a:p>
              <a:r>
                <a:rPr lang="en-US" sz="1200"/>
                <a:t>B</a:t>
              </a:r>
            </a:p>
          </p:txBody>
        </p:sp>
        <p:sp>
          <p:nvSpPr>
            <p:cNvPr id="269327" name="Text Box 15"/>
            <p:cNvSpPr txBox="1">
              <a:spLocks noChangeArrowheads="1"/>
            </p:cNvSpPr>
            <p:nvPr/>
          </p:nvSpPr>
          <p:spPr bwMode="auto">
            <a:xfrm>
              <a:off x="2928" y="3408"/>
              <a:ext cx="180" cy="173"/>
            </a:xfrm>
            <a:prstGeom prst="rect">
              <a:avLst/>
            </a:prstGeom>
            <a:noFill/>
            <a:ln w="9525">
              <a:noFill/>
              <a:miter lim="800000"/>
              <a:headEnd/>
              <a:tailEnd/>
            </a:ln>
            <a:effectLst/>
          </p:spPr>
          <p:txBody>
            <a:bodyPr wrap="none">
              <a:spAutoFit/>
            </a:bodyPr>
            <a:lstStyle/>
            <a:p>
              <a:r>
                <a:rPr lang="en-US" sz="1200"/>
                <a:t>B</a:t>
              </a:r>
            </a:p>
          </p:txBody>
        </p:sp>
        <p:sp>
          <p:nvSpPr>
            <p:cNvPr id="269328" name="Text Box 16"/>
            <p:cNvSpPr txBox="1">
              <a:spLocks noChangeArrowheads="1"/>
            </p:cNvSpPr>
            <p:nvPr/>
          </p:nvSpPr>
          <p:spPr bwMode="auto">
            <a:xfrm>
              <a:off x="2640" y="3696"/>
              <a:ext cx="180" cy="173"/>
            </a:xfrm>
            <a:prstGeom prst="rect">
              <a:avLst/>
            </a:prstGeom>
            <a:noFill/>
            <a:ln w="9525">
              <a:noFill/>
              <a:miter lim="800000"/>
              <a:headEnd/>
              <a:tailEnd/>
            </a:ln>
            <a:effectLst/>
          </p:spPr>
          <p:txBody>
            <a:bodyPr wrap="none">
              <a:spAutoFit/>
            </a:bodyPr>
            <a:lstStyle/>
            <a:p>
              <a:r>
                <a:rPr lang="en-US" sz="1200"/>
                <a:t>B</a:t>
              </a:r>
            </a:p>
          </p:txBody>
        </p:sp>
        <p:sp>
          <p:nvSpPr>
            <p:cNvPr id="269329" name="Text Box 17"/>
            <p:cNvSpPr txBox="1">
              <a:spLocks noChangeArrowheads="1"/>
            </p:cNvSpPr>
            <p:nvPr/>
          </p:nvSpPr>
          <p:spPr bwMode="auto">
            <a:xfrm>
              <a:off x="2928" y="3763"/>
              <a:ext cx="180" cy="173"/>
            </a:xfrm>
            <a:prstGeom prst="rect">
              <a:avLst/>
            </a:prstGeom>
            <a:noFill/>
            <a:ln w="9525">
              <a:noFill/>
              <a:miter lim="800000"/>
              <a:headEnd/>
              <a:tailEnd/>
            </a:ln>
            <a:effectLst/>
          </p:spPr>
          <p:txBody>
            <a:bodyPr wrap="none">
              <a:spAutoFit/>
            </a:bodyPr>
            <a:lstStyle/>
            <a:p>
              <a:r>
                <a:rPr lang="en-US" sz="1200"/>
                <a:t>A</a:t>
              </a:r>
            </a:p>
          </p:txBody>
        </p:sp>
        <p:sp>
          <p:nvSpPr>
            <p:cNvPr id="269330" name="Freeform 18"/>
            <p:cNvSpPr>
              <a:spLocks/>
            </p:cNvSpPr>
            <p:nvPr/>
          </p:nvSpPr>
          <p:spPr bwMode="auto">
            <a:xfrm>
              <a:off x="2772" y="3777"/>
              <a:ext cx="210" cy="69"/>
            </a:xfrm>
            <a:custGeom>
              <a:avLst/>
              <a:gdLst/>
              <a:ahLst/>
              <a:cxnLst>
                <a:cxn ang="0">
                  <a:pos x="12" y="0"/>
                </a:cxn>
                <a:cxn ang="0">
                  <a:pos x="210" y="69"/>
                </a:cxn>
                <a:cxn ang="0">
                  <a:pos x="0" y="15"/>
                </a:cxn>
                <a:cxn ang="0">
                  <a:pos x="12" y="0"/>
                </a:cxn>
              </a:cxnLst>
              <a:rect l="0" t="0" r="r" b="b"/>
              <a:pathLst>
                <a:path w="210" h="69">
                  <a:moveTo>
                    <a:pt x="12" y="0"/>
                  </a:moveTo>
                  <a:lnTo>
                    <a:pt x="210" y="69"/>
                  </a:lnTo>
                  <a:lnTo>
                    <a:pt x="0" y="15"/>
                  </a:lnTo>
                  <a:lnTo>
                    <a:pt x="12" y="0"/>
                  </a:lnTo>
                  <a:close/>
                </a:path>
              </a:pathLst>
            </a:custGeom>
            <a:solidFill>
              <a:schemeClr val="tx2"/>
            </a:solidFill>
            <a:ln w="9525">
              <a:solidFill>
                <a:schemeClr val="tx1"/>
              </a:solidFill>
              <a:round/>
              <a:headEnd/>
              <a:tailEnd/>
            </a:ln>
            <a:effectLst/>
          </p:spPr>
          <p:txBody>
            <a:bodyPr/>
            <a:lstStyle/>
            <a:p>
              <a:endParaRPr lang="en-US"/>
            </a:p>
          </p:txBody>
        </p:sp>
        <p:sp>
          <p:nvSpPr>
            <p:cNvPr id="269331" name="Freeform 19"/>
            <p:cNvSpPr>
              <a:spLocks/>
            </p:cNvSpPr>
            <p:nvPr/>
          </p:nvSpPr>
          <p:spPr bwMode="auto">
            <a:xfrm>
              <a:off x="2772" y="3864"/>
              <a:ext cx="201" cy="78"/>
            </a:xfrm>
            <a:custGeom>
              <a:avLst/>
              <a:gdLst/>
              <a:ahLst/>
              <a:cxnLst>
                <a:cxn ang="0">
                  <a:pos x="201" y="24"/>
                </a:cxn>
                <a:cxn ang="0">
                  <a:pos x="195" y="0"/>
                </a:cxn>
                <a:cxn ang="0">
                  <a:pos x="0" y="78"/>
                </a:cxn>
                <a:cxn ang="0">
                  <a:pos x="201" y="24"/>
                </a:cxn>
              </a:cxnLst>
              <a:rect l="0" t="0" r="r" b="b"/>
              <a:pathLst>
                <a:path w="201" h="78">
                  <a:moveTo>
                    <a:pt x="201" y="24"/>
                  </a:moveTo>
                  <a:lnTo>
                    <a:pt x="195" y="0"/>
                  </a:lnTo>
                  <a:lnTo>
                    <a:pt x="0" y="78"/>
                  </a:lnTo>
                  <a:lnTo>
                    <a:pt x="201" y="24"/>
                  </a:lnTo>
                  <a:close/>
                </a:path>
              </a:pathLst>
            </a:custGeom>
            <a:solidFill>
              <a:schemeClr val="tx2"/>
            </a:solidFill>
            <a:ln w="9525">
              <a:solidFill>
                <a:schemeClr val="tx1"/>
              </a:solidFill>
              <a:round/>
              <a:headEnd/>
              <a:tailEnd/>
            </a:ln>
            <a:effectLst/>
          </p:spPr>
          <p:txBody>
            <a:bodyPr/>
            <a:lstStyle/>
            <a:p>
              <a:endParaRPr lang="en-US"/>
            </a:p>
          </p:txBody>
        </p:sp>
        <p:sp>
          <p:nvSpPr>
            <p:cNvPr id="269332" name="Freeform 20"/>
            <p:cNvSpPr>
              <a:spLocks/>
            </p:cNvSpPr>
            <p:nvPr/>
          </p:nvSpPr>
          <p:spPr bwMode="auto">
            <a:xfrm>
              <a:off x="3048" y="3792"/>
              <a:ext cx="219" cy="57"/>
            </a:xfrm>
            <a:custGeom>
              <a:avLst/>
              <a:gdLst/>
              <a:ahLst/>
              <a:cxnLst>
                <a:cxn ang="0">
                  <a:pos x="0" y="57"/>
                </a:cxn>
                <a:cxn ang="0">
                  <a:pos x="219" y="18"/>
                </a:cxn>
                <a:cxn ang="0">
                  <a:pos x="216" y="0"/>
                </a:cxn>
                <a:cxn ang="0">
                  <a:pos x="0" y="57"/>
                </a:cxn>
              </a:cxnLst>
              <a:rect l="0" t="0" r="r" b="b"/>
              <a:pathLst>
                <a:path w="219" h="57">
                  <a:moveTo>
                    <a:pt x="0" y="57"/>
                  </a:moveTo>
                  <a:lnTo>
                    <a:pt x="219" y="18"/>
                  </a:lnTo>
                  <a:lnTo>
                    <a:pt x="216" y="0"/>
                  </a:lnTo>
                  <a:lnTo>
                    <a:pt x="0" y="57"/>
                  </a:lnTo>
                  <a:close/>
                </a:path>
              </a:pathLst>
            </a:custGeom>
            <a:solidFill>
              <a:schemeClr val="tx2"/>
            </a:solidFill>
            <a:ln w="9525">
              <a:solidFill>
                <a:schemeClr val="tx1"/>
              </a:solidFill>
              <a:round/>
              <a:headEnd/>
              <a:tailEnd/>
            </a:ln>
            <a:effectLst/>
          </p:spPr>
          <p:txBody>
            <a:bodyPr/>
            <a:lstStyle/>
            <a:p>
              <a:endParaRPr lang="en-US"/>
            </a:p>
          </p:txBody>
        </p:sp>
        <p:sp>
          <p:nvSpPr>
            <p:cNvPr id="269333" name="Freeform 21"/>
            <p:cNvSpPr>
              <a:spLocks/>
            </p:cNvSpPr>
            <p:nvPr/>
          </p:nvSpPr>
          <p:spPr bwMode="auto">
            <a:xfrm>
              <a:off x="3057" y="3867"/>
              <a:ext cx="207" cy="81"/>
            </a:xfrm>
            <a:custGeom>
              <a:avLst/>
              <a:gdLst/>
              <a:ahLst/>
              <a:cxnLst>
                <a:cxn ang="0">
                  <a:pos x="0" y="24"/>
                </a:cxn>
                <a:cxn ang="0">
                  <a:pos x="3" y="0"/>
                </a:cxn>
                <a:cxn ang="0">
                  <a:pos x="207" y="81"/>
                </a:cxn>
                <a:cxn ang="0">
                  <a:pos x="0" y="24"/>
                </a:cxn>
              </a:cxnLst>
              <a:rect l="0" t="0" r="r" b="b"/>
              <a:pathLst>
                <a:path w="207" h="81">
                  <a:moveTo>
                    <a:pt x="0" y="24"/>
                  </a:moveTo>
                  <a:lnTo>
                    <a:pt x="3" y="0"/>
                  </a:lnTo>
                  <a:lnTo>
                    <a:pt x="207" y="81"/>
                  </a:lnTo>
                  <a:lnTo>
                    <a:pt x="0" y="24"/>
                  </a:lnTo>
                  <a:close/>
                </a:path>
              </a:pathLst>
            </a:custGeom>
            <a:solidFill>
              <a:schemeClr val="tx2"/>
            </a:solidFill>
            <a:ln w="9525">
              <a:solidFill>
                <a:schemeClr val="tx1"/>
              </a:solidFill>
              <a:round/>
              <a:headEnd/>
              <a:tailEnd/>
            </a:ln>
            <a:effectLst/>
          </p:spPr>
          <p:txBody>
            <a:bodyPr/>
            <a:lstStyle/>
            <a:p>
              <a:endParaRPr lang="en-US"/>
            </a:p>
          </p:txBody>
        </p:sp>
        <p:sp>
          <p:nvSpPr>
            <p:cNvPr id="269334" name="Freeform 22"/>
            <p:cNvSpPr>
              <a:spLocks/>
            </p:cNvSpPr>
            <p:nvPr/>
          </p:nvSpPr>
          <p:spPr bwMode="auto">
            <a:xfrm>
              <a:off x="3012" y="3543"/>
              <a:ext cx="3" cy="276"/>
            </a:xfrm>
            <a:custGeom>
              <a:avLst/>
              <a:gdLst/>
              <a:ahLst/>
              <a:cxnLst>
                <a:cxn ang="0">
                  <a:pos x="0" y="0"/>
                </a:cxn>
                <a:cxn ang="0">
                  <a:pos x="3" y="276"/>
                </a:cxn>
              </a:cxnLst>
              <a:rect l="0" t="0" r="r" b="b"/>
              <a:pathLst>
                <a:path w="3" h="276">
                  <a:moveTo>
                    <a:pt x="0" y="0"/>
                  </a:moveTo>
                  <a:lnTo>
                    <a:pt x="3" y="276"/>
                  </a:lnTo>
                </a:path>
              </a:pathLst>
            </a:custGeom>
            <a:noFill/>
            <a:ln w="9525">
              <a:solidFill>
                <a:schemeClr val="tx1"/>
              </a:solidFill>
              <a:round/>
              <a:headEnd type="none" w="med" len="med"/>
              <a:tailEnd type="none" w="med" len="med"/>
            </a:ln>
            <a:effectLst/>
          </p:spPr>
          <p:txBody>
            <a:bodyPr/>
            <a:lstStyle/>
            <a:p>
              <a:endParaRPr lang="en-US"/>
            </a:p>
          </p:txBody>
        </p:sp>
        <p:sp>
          <p:nvSpPr>
            <p:cNvPr id="269335" name="Freeform 23"/>
            <p:cNvSpPr>
              <a:spLocks/>
            </p:cNvSpPr>
            <p:nvPr/>
          </p:nvSpPr>
          <p:spPr bwMode="auto">
            <a:xfrm>
              <a:off x="3015" y="3927"/>
              <a:ext cx="3" cy="255"/>
            </a:xfrm>
            <a:custGeom>
              <a:avLst/>
              <a:gdLst/>
              <a:ahLst/>
              <a:cxnLst>
                <a:cxn ang="0">
                  <a:pos x="3" y="0"/>
                </a:cxn>
                <a:cxn ang="0">
                  <a:pos x="0" y="255"/>
                </a:cxn>
              </a:cxnLst>
              <a:rect l="0" t="0" r="r" b="b"/>
              <a:pathLst>
                <a:path w="3" h="255">
                  <a:moveTo>
                    <a:pt x="3" y="0"/>
                  </a:moveTo>
                  <a:lnTo>
                    <a:pt x="0" y="255"/>
                  </a:lnTo>
                </a:path>
              </a:pathLst>
            </a:custGeom>
            <a:noFill/>
            <a:ln w="9525">
              <a:solidFill>
                <a:schemeClr val="tx1"/>
              </a:solidFill>
              <a:round/>
              <a:headEnd type="none" w="med" len="med"/>
              <a:tailEnd type="none" w="med" len="med"/>
            </a:ln>
            <a:effectLst/>
          </p:spPr>
          <p:txBody>
            <a:bodyPr/>
            <a:lstStyle/>
            <a:p>
              <a:endParaRPr lang="en-US"/>
            </a:p>
          </p:txBody>
        </p:sp>
        <p:sp>
          <p:nvSpPr>
            <p:cNvPr id="269336" name="Freeform 24"/>
            <p:cNvSpPr>
              <a:spLocks/>
            </p:cNvSpPr>
            <p:nvPr/>
          </p:nvSpPr>
          <p:spPr bwMode="auto">
            <a:xfrm>
              <a:off x="2763" y="3789"/>
              <a:ext cx="519" cy="1"/>
            </a:xfrm>
            <a:custGeom>
              <a:avLst/>
              <a:gdLst/>
              <a:ahLst/>
              <a:cxnLst>
                <a:cxn ang="0">
                  <a:pos x="0" y="0"/>
                </a:cxn>
                <a:cxn ang="0">
                  <a:pos x="519" y="0"/>
                </a:cxn>
              </a:cxnLst>
              <a:rect l="0" t="0" r="r" b="b"/>
              <a:pathLst>
                <a:path w="519" h="1">
                  <a:moveTo>
                    <a:pt x="0" y="0"/>
                  </a:moveTo>
                  <a:lnTo>
                    <a:pt x="519" y="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269337" name="Freeform 25"/>
            <p:cNvSpPr>
              <a:spLocks/>
            </p:cNvSpPr>
            <p:nvPr/>
          </p:nvSpPr>
          <p:spPr bwMode="auto">
            <a:xfrm>
              <a:off x="2745" y="3939"/>
              <a:ext cx="537" cy="6"/>
            </a:xfrm>
            <a:custGeom>
              <a:avLst/>
              <a:gdLst/>
              <a:ahLst/>
              <a:cxnLst>
                <a:cxn ang="0">
                  <a:pos x="0" y="0"/>
                </a:cxn>
                <a:cxn ang="0">
                  <a:pos x="537" y="6"/>
                </a:cxn>
              </a:cxnLst>
              <a:rect l="0" t="0" r="r" b="b"/>
              <a:pathLst>
                <a:path w="537" h="6">
                  <a:moveTo>
                    <a:pt x="0" y="0"/>
                  </a:moveTo>
                  <a:lnTo>
                    <a:pt x="537" y="6"/>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269338" name="Freeform 26"/>
            <p:cNvSpPr>
              <a:spLocks/>
            </p:cNvSpPr>
            <p:nvPr/>
          </p:nvSpPr>
          <p:spPr bwMode="auto">
            <a:xfrm>
              <a:off x="2739" y="3825"/>
              <a:ext cx="1" cy="84"/>
            </a:xfrm>
            <a:custGeom>
              <a:avLst/>
              <a:gdLst/>
              <a:ahLst/>
              <a:cxnLst>
                <a:cxn ang="0">
                  <a:pos x="0" y="0"/>
                </a:cxn>
                <a:cxn ang="0">
                  <a:pos x="0" y="84"/>
                </a:cxn>
              </a:cxnLst>
              <a:rect l="0" t="0" r="r" b="b"/>
              <a:pathLst>
                <a:path w="1" h="84">
                  <a:moveTo>
                    <a:pt x="0" y="0"/>
                  </a:moveTo>
                  <a:lnTo>
                    <a:pt x="0" y="84"/>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269339" name="Freeform 27"/>
            <p:cNvSpPr>
              <a:spLocks/>
            </p:cNvSpPr>
            <p:nvPr/>
          </p:nvSpPr>
          <p:spPr bwMode="auto">
            <a:xfrm>
              <a:off x="3312" y="3819"/>
              <a:ext cx="3" cy="93"/>
            </a:xfrm>
            <a:custGeom>
              <a:avLst/>
              <a:gdLst/>
              <a:ahLst/>
              <a:cxnLst>
                <a:cxn ang="0">
                  <a:pos x="0" y="0"/>
                </a:cxn>
                <a:cxn ang="0">
                  <a:pos x="3" y="93"/>
                </a:cxn>
              </a:cxnLst>
              <a:rect l="0" t="0" r="r" b="b"/>
              <a:pathLst>
                <a:path w="3" h="93">
                  <a:moveTo>
                    <a:pt x="0" y="0"/>
                  </a:moveTo>
                  <a:lnTo>
                    <a:pt x="3" y="93"/>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269340" name="Freeform 28"/>
            <p:cNvSpPr>
              <a:spLocks/>
            </p:cNvSpPr>
            <p:nvPr/>
          </p:nvSpPr>
          <p:spPr bwMode="auto">
            <a:xfrm>
              <a:off x="2760" y="3534"/>
              <a:ext cx="228" cy="234"/>
            </a:xfrm>
            <a:custGeom>
              <a:avLst/>
              <a:gdLst/>
              <a:ahLst/>
              <a:cxnLst>
                <a:cxn ang="0">
                  <a:pos x="228" y="0"/>
                </a:cxn>
                <a:cxn ang="0">
                  <a:pos x="0" y="234"/>
                </a:cxn>
              </a:cxnLst>
              <a:rect l="0" t="0" r="r" b="b"/>
              <a:pathLst>
                <a:path w="228" h="234">
                  <a:moveTo>
                    <a:pt x="228" y="0"/>
                  </a:moveTo>
                  <a:lnTo>
                    <a:pt x="0" y="234"/>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269341" name="Freeform 29"/>
            <p:cNvSpPr>
              <a:spLocks/>
            </p:cNvSpPr>
            <p:nvPr/>
          </p:nvSpPr>
          <p:spPr bwMode="auto">
            <a:xfrm>
              <a:off x="2748" y="3537"/>
              <a:ext cx="246" cy="372"/>
            </a:xfrm>
            <a:custGeom>
              <a:avLst/>
              <a:gdLst/>
              <a:ahLst/>
              <a:cxnLst>
                <a:cxn ang="0">
                  <a:pos x="246" y="0"/>
                </a:cxn>
                <a:cxn ang="0">
                  <a:pos x="0" y="372"/>
                </a:cxn>
              </a:cxnLst>
              <a:rect l="0" t="0" r="r" b="b"/>
              <a:pathLst>
                <a:path w="246" h="372">
                  <a:moveTo>
                    <a:pt x="246" y="0"/>
                  </a:moveTo>
                  <a:lnTo>
                    <a:pt x="0" y="372"/>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269342" name="Freeform 30"/>
            <p:cNvSpPr>
              <a:spLocks/>
            </p:cNvSpPr>
            <p:nvPr/>
          </p:nvSpPr>
          <p:spPr bwMode="auto">
            <a:xfrm>
              <a:off x="3048" y="3525"/>
              <a:ext cx="264" cy="267"/>
            </a:xfrm>
            <a:custGeom>
              <a:avLst/>
              <a:gdLst/>
              <a:ahLst/>
              <a:cxnLst>
                <a:cxn ang="0">
                  <a:pos x="0" y="0"/>
                </a:cxn>
                <a:cxn ang="0">
                  <a:pos x="264" y="267"/>
                </a:cxn>
              </a:cxnLst>
              <a:rect l="0" t="0" r="r" b="b"/>
              <a:pathLst>
                <a:path w="264" h="267">
                  <a:moveTo>
                    <a:pt x="0" y="0"/>
                  </a:moveTo>
                  <a:lnTo>
                    <a:pt x="264" y="267"/>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269343" name="Freeform 31"/>
            <p:cNvSpPr>
              <a:spLocks/>
            </p:cNvSpPr>
            <p:nvPr/>
          </p:nvSpPr>
          <p:spPr bwMode="auto">
            <a:xfrm>
              <a:off x="3048" y="3537"/>
              <a:ext cx="246" cy="369"/>
            </a:xfrm>
            <a:custGeom>
              <a:avLst/>
              <a:gdLst/>
              <a:ahLst/>
              <a:cxnLst>
                <a:cxn ang="0">
                  <a:pos x="0" y="0"/>
                </a:cxn>
                <a:cxn ang="0">
                  <a:pos x="246" y="369"/>
                </a:cxn>
              </a:cxnLst>
              <a:rect l="0" t="0" r="r" b="b"/>
              <a:pathLst>
                <a:path w="246" h="369">
                  <a:moveTo>
                    <a:pt x="0" y="0"/>
                  </a:moveTo>
                  <a:lnTo>
                    <a:pt x="246" y="369"/>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269344" name="Freeform 32"/>
            <p:cNvSpPr>
              <a:spLocks/>
            </p:cNvSpPr>
            <p:nvPr/>
          </p:nvSpPr>
          <p:spPr bwMode="auto">
            <a:xfrm>
              <a:off x="2757" y="3822"/>
              <a:ext cx="243" cy="360"/>
            </a:xfrm>
            <a:custGeom>
              <a:avLst/>
              <a:gdLst/>
              <a:ahLst/>
              <a:cxnLst>
                <a:cxn ang="0">
                  <a:pos x="243" y="360"/>
                </a:cxn>
                <a:cxn ang="0">
                  <a:pos x="0" y="0"/>
                </a:cxn>
              </a:cxnLst>
              <a:rect l="0" t="0" r="r" b="b"/>
              <a:pathLst>
                <a:path w="243" h="360">
                  <a:moveTo>
                    <a:pt x="243" y="360"/>
                  </a:moveTo>
                  <a:lnTo>
                    <a:pt x="0" y="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269345" name="Freeform 33"/>
            <p:cNvSpPr>
              <a:spLocks/>
            </p:cNvSpPr>
            <p:nvPr/>
          </p:nvSpPr>
          <p:spPr bwMode="auto">
            <a:xfrm>
              <a:off x="2736" y="3936"/>
              <a:ext cx="255" cy="255"/>
            </a:xfrm>
            <a:custGeom>
              <a:avLst/>
              <a:gdLst/>
              <a:ahLst/>
              <a:cxnLst>
                <a:cxn ang="0">
                  <a:pos x="255" y="255"/>
                </a:cxn>
                <a:cxn ang="0">
                  <a:pos x="0" y="0"/>
                </a:cxn>
              </a:cxnLst>
              <a:rect l="0" t="0" r="r" b="b"/>
              <a:pathLst>
                <a:path w="255" h="255">
                  <a:moveTo>
                    <a:pt x="255" y="255"/>
                  </a:moveTo>
                  <a:lnTo>
                    <a:pt x="0" y="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269346" name="Freeform 34"/>
            <p:cNvSpPr>
              <a:spLocks/>
            </p:cNvSpPr>
            <p:nvPr/>
          </p:nvSpPr>
          <p:spPr bwMode="auto">
            <a:xfrm>
              <a:off x="3048" y="3954"/>
              <a:ext cx="243" cy="240"/>
            </a:xfrm>
            <a:custGeom>
              <a:avLst/>
              <a:gdLst/>
              <a:ahLst/>
              <a:cxnLst>
                <a:cxn ang="0">
                  <a:pos x="0" y="240"/>
                </a:cxn>
                <a:cxn ang="0">
                  <a:pos x="243" y="0"/>
                </a:cxn>
              </a:cxnLst>
              <a:rect l="0" t="0" r="r" b="b"/>
              <a:pathLst>
                <a:path w="243" h="240">
                  <a:moveTo>
                    <a:pt x="0" y="240"/>
                  </a:moveTo>
                  <a:lnTo>
                    <a:pt x="243" y="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269347" name="Freeform 35"/>
            <p:cNvSpPr>
              <a:spLocks/>
            </p:cNvSpPr>
            <p:nvPr/>
          </p:nvSpPr>
          <p:spPr bwMode="auto">
            <a:xfrm>
              <a:off x="3042" y="3828"/>
              <a:ext cx="249" cy="363"/>
            </a:xfrm>
            <a:custGeom>
              <a:avLst/>
              <a:gdLst/>
              <a:ahLst/>
              <a:cxnLst>
                <a:cxn ang="0">
                  <a:pos x="0" y="363"/>
                </a:cxn>
                <a:cxn ang="0">
                  <a:pos x="249" y="0"/>
                </a:cxn>
              </a:cxnLst>
              <a:rect l="0" t="0" r="r" b="b"/>
              <a:pathLst>
                <a:path w="249" h="363">
                  <a:moveTo>
                    <a:pt x="0" y="363"/>
                  </a:moveTo>
                  <a:lnTo>
                    <a:pt x="249" y="0"/>
                  </a:lnTo>
                </a:path>
              </a:pathLst>
            </a:custGeom>
            <a:noFill/>
            <a:ln w="9525" cap="flat">
              <a:solidFill>
                <a:schemeClr val="tx1"/>
              </a:solidFill>
              <a:prstDash val="dash"/>
              <a:round/>
              <a:headEnd type="none" w="med" len="med"/>
              <a:tailEnd type="none" w="med" len="med"/>
            </a:ln>
            <a:effectLst/>
          </p:spPr>
          <p:txBody>
            <a:bodyPr/>
            <a:lstStyle/>
            <a:p>
              <a:endParaRPr lang="en-US"/>
            </a:p>
          </p:txBody>
        </p:sp>
      </p:grpSp>
      <p:sp>
        <p:nvSpPr>
          <p:cNvPr id="269348" name="AutoShape 36">
            <a:hlinkClick r:id="rId4" action="ppaction://hlinksldjump" highlightClick="1"/>
            <a:hlinkHover r:id="rId4" action="ppaction://hlinksldjump"/>
          </p:cNvPr>
          <p:cNvSpPr>
            <a:spLocks noChangeArrowheads="1"/>
          </p:cNvSpPr>
          <p:nvPr/>
        </p:nvSpPr>
        <p:spPr bwMode="auto">
          <a:xfrm>
            <a:off x="0" y="6467475"/>
            <a:ext cx="384175" cy="384175"/>
          </a:xfrm>
          <a:prstGeom prst="actionButtonReturn">
            <a:avLst/>
          </a:prstGeom>
          <a:solidFill>
            <a:srgbClr val="3366FF">
              <a:alpha val="17000"/>
            </a:srgbClr>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9314"/>
                                        </p:tgtEl>
                                        <p:attrNameLst>
                                          <p:attrName>style.visibility</p:attrName>
                                        </p:attrNameLst>
                                      </p:cBhvr>
                                      <p:to>
                                        <p:strVal val="visible"/>
                                      </p:to>
                                    </p:set>
                                    <p:animEffect transition="in" filter="wipe(up)">
                                      <p:cBhvr>
                                        <p:cTn id="7" dur="500"/>
                                        <p:tgtEl>
                                          <p:spTgt spid="2693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9319"/>
                                        </p:tgtEl>
                                        <p:attrNameLst>
                                          <p:attrName>style.visibility</p:attrName>
                                        </p:attrNameLst>
                                      </p:cBhvr>
                                      <p:to>
                                        <p:strVal val="visible"/>
                                      </p:to>
                                    </p:set>
                                    <p:animEffect transition="in" filter="dissolve">
                                      <p:cBhvr>
                                        <p:cTn id="12" dur="500"/>
                                        <p:tgtEl>
                                          <p:spTgt spid="2693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69315">
                                            <p:txEl>
                                              <p:pRg st="0" end="0"/>
                                            </p:txEl>
                                          </p:spTgt>
                                        </p:tgtEl>
                                        <p:attrNameLst>
                                          <p:attrName>style.visibility</p:attrName>
                                        </p:attrNameLst>
                                      </p:cBhvr>
                                      <p:to>
                                        <p:strVal val="visible"/>
                                      </p:to>
                                    </p:set>
                                    <p:animEffect transition="in" filter="wipe(up)">
                                      <p:cBhvr>
                                        <p:cTn id="17" dur="500"/>
                                        <p:tgtEl>
                                          <p:spTgt spid="2693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69315">
                                            <p:txEl>
                                              <p:pRg st="1" end="1"/>
                                            </p:txEl>
                                          </p:spTgt>
                                        </p:tgtEl>
                                        <p:attrNameLst>
                                          <p:attrName>style.visibility</p:attrName>
                                        </p:attrNameLst>
                                      </p:cBhvr>
                                      <p:to>
                                        <p:strVal val="visible"/>
                                      </p:to>
                                    </p:set>
                                    <p:animEffect transition="in" filter="wipe(up)">
                                      <p:cBhvr>
                                        <p:cTn id="22" dur="500"/>
                                        <p:tgtEl>
                                          <p:spTgt spid="2693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269316"/>
                                        </p:tgtEl>
                                        <p:attrNameLst>
                                          <p:attrName>style.visibility</p:attrName>
                                        </p:attrNameLst>
                                      </p:cBhvr>
                                      <p:to>
                                        <p:strVal val="visible"/>
                                      </p:to>
                                    </p:set>
                                    <p:anim calcmode="lin" valueType="num">
                                      <p:cBhvr>
                                        <p:cTn id="27" dur="500" fill="hold"/>
                                        <p:tgtEl>
                                          <p:spTgt spid="269316"/>
                                        </p:tgtEl>
                                        <p:attrNameLst>
                                          <p:attrName>ppt_w</p:attrName>
                                        </p:attrNameLst>
                                      </p:cBhvr>
                                      <p:tavLst>
                                        <p:tav tm="0">
                                          <p:val>
                                            <p:fltVal val="0"/>
                                          </p:val>
                                        </p:tav>
                                        <p:tav tm="100000">
                                          <p:val>
                                            <p:strVal val="#ppt_w"/>
                                          </p:val>
                                        </p:tav>
                                      </p:tavLst>
                                    </p:anim>
                                    <p:anim calcmode="lin" valueType="num">
                                      <p:cBhvr>
                                        <p:cTn id="28" dur="500" fill="hold"/>
                                        <p:tgtEl>
                                          <p:spTgt spid="2693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4" grpId="0" autoUpdateAnimBg="0"/>
      <p:bldP spid="269315" grpId="0"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71362" name="Rectangle 2"/>
          <p:cNvSpPr>
            <a:spLocks noGrp="1" noChangeArrowheads="1"/>
          </p:cNvSpPr>
          <p:nvPr>
            <p:ph type="body" idx="1"/>
          </p:nvPr>
        </p:nvSpPr>
        <p:spPr>
          <a:xfrm>
            <a:off x="1173163" y="1295400"/>
            <a:ext cx="7772400" cy="750888"/>
          </a:xfrm>
        </p:spPr>
        <p:txBody>
          <a:bodyPr/>
          <a:lstStyle/>
          <a:p>
            <a:pPr>
              <a:spcBef>
                <a:spcPct val="40000"/>
              </a:spcBef>
            </a:pPr>
            <a:r>
              <a:rPr lang="en-US" sz="3000"/>
              <a:t>PF</a:t>
            </a:r>
            <a:r>
              <a:rPr lang="en-US" sz="3000" baseline="-25000"/>
              <a:t>3</a:t>
            </a:r>
            <a:endParaRPr lang="en-US" sz="3000"/>
          </a:p>
        </p:txBody>
      </p:sp>
      <p:sp>
        <p:nvSpPr>
          <p:cNvPr id="271363" name="Rectangle 3"/>
          <p:cNvSpPr>
            <a:spLocks noChangeArrowheads="1"/>
          </p:cNvSpPr>
          <p:nvPr/>
        </p:nvSpPr>
        <p:spPr bwMode="auto">
          <a:xfrm>
            <a:off x="1566863" y="2093913"/>
            <a:ext cx="1824037" cy="2130425"/>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None/>
            </a:pPr>
            <a:r>
              <a:rPr lang="en-US" sz="3200"/>
              <a:t>4 total</a:t>
            </a:r>
          </a:p>
          <a:p>
            <a:pPr marL="342900" indent="-342900">
              <a:spcBef>
                <a:spcPct val="20000"/>
              </a:spcBef>
              <a:buClr>
                <a:schemeClr val="accent1"/>
              </a:buClr>
              <a:buFont typeface="Wingdings" pitchFamily="2" charset="2"/>
              <a:buNone/>
            </a:pPr>
            <a:r>
              <a:rPr lang="en-US" sz="3200"/>
              <a:t>3 bond</a:t>
            </a:r>
          </a:p>
          <a:p>
            <a:pPr marL="342900" indent="-342900">
              <a:spcBef>
                <a:spcPct val="20000"/>
              </a:spcBef>
              <a:buClr>
                <a:schemeClr val="accent1"/>
              </a:buClr>
              <a:buFont typeface="Wingdings" pitchFamily="2" charset="2"/>
              <a:buNone/>
            </a:pPr>
            <a:r>
              <a:rPr lang="en-US" sz="3200"/>
              <a:t>1 lone</a:t>
            </a:r>
          </a:p>
        </p:txBody>
      </p:sp>
      <p:sp>
        <p:nvSpPr>
          <p:cNvPr id="271364" name="Rectangle 4"/>
          <p:cNvSpPr>
            <a:spLocks noChangeArrowheads="1"/>
          </p:cNvSpPr>
          <p:nvPr/>
        </p:nvSpPr>
        <p:spPr bwMode="auto">
          <a:xfrm>
            <a:off x="4433888" y="4033838"/>
            <a:ext cx="4330700" cy="1631950"/>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3800">
                <a:latin typeface="Comic Sans MS" pitchFamily="66" charset="0"/>
              </a:rPr>
              <a:t>TRIGONAL PYRAMIDAL</a:t>
            </a:r>
            <a:endParaRPr lang="en-US" sz="4100"/>
          </a:p>
          <a:p>
            <a:pPr marL="342900" indent="-342900" algn="ctr">
              <a:spcBef>
                <a:spcPct val="20000"/>
              </a:spcBef>
              <a:buClr>
                <a:schemeClr val="accent1"/>
              </a:buClr>
              <a:buFont typeface="Wingdings" pitchFamily="2" charset="2"/>
              <a:buNone/>
            </a:pPr>
            <a:r>
              <a:rPr lang="en-US" sz="4500"/>
              <a:t>107°</a:t>
            </a:r>
          </a:p>
        </p:txBody>
      </p:sp>
      <p:grpSp>
        <p:nvGrpSpPr>
          <p:cNvPr id="271365" name="Group 5"/>
          <p:cNvGrpSpPr>
            <a:grpSpLocks/>
          </p:cNvGrpSpPr>
          <p:nvPr/>
        </p:nvGrpSpPr>
        <p:grpSpPr bwMode="auto">
          <a:xfrm>
            <a:off x="4122738" y="427038"/>
            <a:ext cx="4953000" cy="3489325"/>
            <a:chOff x="2486" y="269"/>
            <a:chExt cx="3120" cy="2198"/>
          </a:xfrm>
        </p:grpSpPr>
        <p:sp>
          <p:nvSpPr>
            <p:cNvPr id="271366" name="AutoShape 6"/>
            <p:cNvSpPr>
              <a:spLocks noChangeArrowheads="1"/>
            </p:cNvSpPr>
            <p:nvPr/>
          </p:nvSpPr>
          <p:spPr bwMode="auto">
            <a:xfrm>
              <a:off x="2892" y="839"/>
              <a:ext cx="2307" cy="1628"/>
            </a:xfrm>
            <a:prstGeom prst="roundRect">
              <a:avLst>
                <a:gd name="adj" fmla="val 16667"/>
              </a:avLst>
            </a:prstGeom>
            <a:solidFill>
              <a:srgbClr val="9999FF"/>
            </a:solidFill>
            <a:ln w="9525">
              <a:solidFill>
                <a:schemeClr val="tx1"/>
              </a:solidFill>
              <a:round/>
              <a:headEnd/>
              <a:tailEnd/>
            </a:ln>
            <a:effectLst/>
          </p:spPr>
          <p:txBody>
            <a:bodyPr wrap="none" anchor="ctr"/>
            <a:lstStyle/>
            <a:p>
              <a:endParaRPr lang="en-US"/>
            </a:p>
          </p:txBody>
        </p:sp>
        <p:grpSp>
          <p:nvGrpSpPr>
            <p:cNvPr id="271367" name="Group 7"/>
            <p:cNvGrpSpPr>
              <a:grpSpLocks/>
            </p:cNvGrpSpPr>
            <p:nvPr/>
          </p:nvGrpSpPr>
          <p:grpSpPr bwMode="auto">
            <a:xfrm>
              <a:off x="2486" y="269"/>
              <a:ext cx="3120" cy="2099"/>
              <a:chOff x="2641" y="1861"/>
              <a:chExt cx="3120" cy="2099"/>
            </a:xfrm>
          </p:grpSpPr>
          <p:sp>
            <p:nvSpPr>
              <p:cNvPr id="271368" name="Text Box 8"/>
              <p:cNvSpPr txBox="1">
                <a:spLocks noChangeArrowheads="1"/>
              </p:cNvSpPr>
              <p:nvPr/>
            </p:nvSpPr>
            <p:spPr bwMode="auto">
              <a:xfrm>
                <a:off x="2641" y="1861"/>
                <a:ext cx="3120" cy="2086"/>
              </a:xfrm>
              <a:prstGeom prst="rect">
                <a:avLst/>
              </a:prstGeom>
              <a:noFill/>
              <a:ln w="9525">
                <a:noFill/>
                <a:miter lim="800000"/>
                <a:headEnd/>
                <a:tailEnd/>
              </a:ln>
              <a:effectLst/>
            </p:spPr>
            <p:txBody>
              <a:bodyPr>
                <a:spAutoFit/>
              </a:bodyPr>
              <a:lstStyle/>
              <a:p>
                <a:pPr algn="ctr" eaLnBrk="0" hangingPunct="0">
                  <a:spcBef>
                    <a:spcPct val="10000"/>
                  </a:spcBef>
                </a:pPr>
                <a:endParaRPr lang="en-US" sz="6600"/>
              </a:p>
              <a:p>
                <a:pPr algn="ctr" eaLnBrk="0" hangingPunct="0">
                  <a:spcBef>
                    <a:spcPct val="10000"/>
                  </a:spcBef>
                </a:pPr>
                <a:r>
                  <a:rPr lang="en-US" sz="6600"/>
                  <a:t>F  P  F</a:t>
                </a:r>
              </a:p>
              <a:p>
                <a:pPr algn="ctr" eaLnBrk="0" hangingPunct="0">
                  <a:spcBef>
                    <a:spcPct val="10000"/>
                  </a:spcBef>
                </a:pPr>
                <a:r>
                  <a:rPr lang="en-US" sz="6600"/>
                  <a:t>F</a:t>
                </a:r>
                <a:endParaRPr lang="en-US" sz="6600">
                  <a:solidFill>
                    <a:srgbClr val="800080"/>
                  </a:solidFill>
                  <a:latin typeface="Times New Roman" pitchFamily="18" charset="0"/>
                </a:endParaRPr>
              </a:p>
            </p:txBody>
          </p:sp>
          <p:grpSp>
            <p:nvGrpSpPr>
              <p:cNvPr id="271369" name="Group 9"/>
              <p:cNvGrpSpPr>
                <a:grpSpLocks/>
              </p:cNvGrpSpPr>
              <p:nvPr/>
            </p:nvGrpSpPr>
            <p:grpSpPr bwMode="auto">
              <a:xfrm>
                <a:off x="3265" y="2560"/>
                <a:ext cx="1872" cy="1400"/>
                <a:chOff x="3265" y="2560"/>
                <a:chExt cx="1872" cy="1400"/>
              </a:xfrm>
            </p:grpSpPr>
            <p:sp>
              <p:nvSpPr>
                <p:cNvPr id="271370" name="Oval 10"/>
                <p:cNvSpPr>
                  <a:spLocks noChangeAspect="1" noChangeArrowheads="1"/>
                </p:cNvSpPr>
                <p:nvPr/>
              </p:nvSpPr>
              <p:spPr bwMode="auto">
                <a:xfrm>
                  <a:off x="5041" y="2977"/>
                  <a:ext cx="96" cy="96"/>
                </a:xfrm>
                <a:prstGeom prst="ellipse">
                  <a:avLst/>
                </a:prstGeom>
                <a:solidFill>
                  <a:schemeClr val="tx1"/>
                </a:solidFill>
                <a:ln w="9525">
                  <a:noFill/>
                  <a:round/>
                  <a:headEnd/>
                  <a:tailEnd/>
                </a:ln>
                <a:effectLst/>
              </p:spPr>
              <p:txBody>
                <a:bodyPr wrap="none" anchor="ctr"/>
                <a:lstStyle/>
                <a:p>
                  <a:endParaRPr lang="en-US"/>
                </a:p>
              </p:txBody>
            </p:sp>
            <p:sp>
              <p:nvSpPr>
                <p:cNvPr id="271371" name="Oval 11"/>
                <p:cNvSpPr>
                  <a:spLocks noChangeAspect="1" noChangeArrowheads="1"/>
                </p:cNvSpPr>
                <p:nvPr/>
              </p:nvSpPr>
              <p:spPr bwMode="auto">
                <a:xfrm>
                  <a:off x="5041" y="2785"/>
                  <a:ext cx="96" cy="96"/>
                </a:xfrm>
                <a:prstGeom prst="ellipse">
                  <a:avLst/>
                </a:prstGeom>
                <a:solidFill>
                  <a:schemeClr val="tx1"/>
                </a:solidFill>
                <a:ln w="9525">
                  <a:noFill/>
                  <a:round/>
                  <a:headEnd/>
                  <a:tailEnd/>
                </a:ln>
                <a:effectLst/>
              </p:spPr>
              <p:txBody>
                <a:bodyPr wrap="none" anchor="ctr"/>
                <a:lstStyle/>
                <a:p>
                  <a:endParaRPr lang="en-US"/>
                </a:p>
              </p:txBody>
            </p:sp>
            <p:sp>
              <p:nvSpPr>
                <p:cNvPr id="271372" name="Oval 12"/>
                <p:cNvSpPr>
                  <a:spLocks noChangeAspect="1" noChangeArrowheads="1"/>
                </p:cNvSpPr>
                <p:nvPr/>
              </p:nvSpPr>
              <p:spPr bwMode="auto">
                <a:xfrm>
                  <a:off x="3265" y="2977"/>
                  <a:ext cx="96" cy="96"/>
                </a:xfrm>
                <a:prstGeom prst="ellipse">
                  <a:avLst/>
                </a:prstGeom>
                <a:solidFill>
                  <a:schemeClr val="tx1"/>
                </a:solidFill>
                <a:ln w="9525">
                  <a:noFill/>
                  <a:round/>
                  <a:headEnd/>
                  <a:tailEnd/>
                </a:ln>
                <a:effectLst/>
              </p:spPr>
              <p:txBody>
                <a:bodyPr wrap="none" anchor="ctr"/>
                <a:lstStyle/>
                <a:p>
                  <a:endParaRPr lang="en-US"/>
                </a:p>
              </p:txBody>
            </p:sp>
            <p:sp>
              <p:nvSpPr>
                <p:cNvPr id="271373" name="Oval 13"/>
                <p:cNvSpPr>
                  <a:spLocks noChangeAspect="1" noChangeArrowheads="1"/>
                </p:cNvSpPr>
                <p:nvPr/>
              </p:nvSpPr>
              <p:spPr bwMode="auto">
                <a:xfrm>
                  <a:off x="3265" y="2785"/>
                  <a:ext cx="96" cy="96"/>
                </a:xfrm>
                <a:prstGeom prst="ellipse">
                  <a:avLst/>
                </a:prstGeom>
                <a:solidFill>
                  <a:schemeClr val="tx1"/>
                </a:solidFill>
                <a:ln w="9525">
                  <a:noFill/>
                  <a:round/>
                  <a:headEnd/>
                  <a:tailEnd/>
                </a:ln>
                <a:effectLst/>
              </p:spPr>
              <p:txBody>
                <a:bodyPr wrap="none" anchor="ctr"/>
                <a:lstStyle/>
                <a:p>
                  <a:endParaRPr lang="en-US"/>
                </a:p>
              </p:txBody>
            </p:sp>
            <p:sp>
              <p:nvSpPr>
                <p:cNvPr id="271374" name="Oval 14"/>
                <p:cNvSpPr>
                  <a:spLocks noChangeAspect="1" noChangeArrowheads="1"/>
                </p:cNvSpPr>
                <p:nvPr/>
              </p:nvSpPr>
              <p:spPr bwMode="auto">
                <a:xfrm>
                  <a:off x="3913" y="3673"/>
                  <a:ext cx="96" cy="96"/>
                </a:xfrm>
                <a:prstGeom prst="ellipse">
                  <a:avLst/>
                </a:prstGeom>
                <a:solidFill>
                  <a:schemeClr val="tx1"/>
                </a:solidFill>
                <a:ln w="9525">
                  <a:noFill/>
                  <a:round/>
                  <a:headEnd/>
                  <a:tailEnd/>
                </a:ln>
                <a:effectLst/>
              </p:spPr>
              <p:txBody>
                <a:bodyPr wrap="none" anchor="ctr"/>
                <a:lstStyle/>
                <a:p>
                  <a:endParaRPr lang="en-US"/>
                </a:p>
              </p:txBody>
            </p:sp>
            <p:sp>
              <p:nvSpPr>
                <p:cNvPr id="271375" name="Oval 15"/>
                <p:cNvSpPr>
                  <a:spLocks noChangeAspect="1" noChangeArrowheads="1"/>
                </p:cNvSpPr>
                <p:nvPr/>
              </p:nvSpPr>
              <p:spPr bwMode="auto">
                <a:xfrm>
                  <a:off x="3913" y="3481"/>
                  <a:ext cx="96" cy="96"/>
                </a:xfrm>
                <a:prstGeom prst="ellipse">
                  <a:avLst/>
                </a:prstGeom>
                <a:solidFill>
                  <a:schemeClr val="tx1"/>
                </a:solidFill>
                <a:ln w="9525">
                  <a:noFill/>
                  <a:round/>
                  <a:headEnd/>
                  <a:tailEnd/>
                </a:ln>
                <a:effectLst/>
              </p:spPr>
              <p:txBody>
                <a:bodyPr wrap="none" anchor="ctr"/>
                <a:lstStyle/>
                <a:p>
                  <a:endParaRPr lang="en-US"/>
                </a:p>
              </p:txBody>
            </p:sp>
            <p:sp>
              <p:nvSpPr>
                <p:cNvPr id="271376" name="Oval 16"/>
                <p:cNvSpPr>
                  <a:spLocks noChangeAspect="1" noChangeArrowheads="1"/>
                </p:cNvSpPr>
                <p:nvPr/>
              </p:nvSpPr>
              <p:spPr bwMode="auto">
                <a:xfrm>
                  <a:off x="4393" y="3673"/>
                  <a:ext cx="96" cy="96"/>
                </a:xfrm>
                <a:prstGeom prst="ellipse">
                  <a:avLst/>
                </a:prstGeom>
                <a:solidFill>
                  <a:schemeClr val="tx1"/>
                </a:solidFill>
                <a:ln w="9525">
                  <a:noFill/>
                  <a:round/>
                  <a:headEnd/>
                  <a:tailEnd/>
                </a:ln>
                <a:effectLst/>
              </p:spPr>
              <p:txBody>
                <a:bodyPr wrap="none" anchor="ctr"/>
                <a:lstStyle/>
                <a:p>
                  <a:endParaRPr lang="en-US"/>
                </a:p>
              </p:txBody>
            </p:sp>
            <p:sp>
              <p:nvSpPr>
                <p:cNvPr id="271377" name="Oval 17"/>
                <p:cNvSpPr>
                  <a:spLocks noChangeAspect="1" noChangeArrowheads="1"/>
                </p:cNvSpPr>
                <p:nvPr/>
              </p:nvSpPr>
              <p:spPr bwMode="auto">
                <a:xfrm>
                  <a:off x="4393" y="3481"/>
                  <a:ext cx="96" cy="96"/>
                </a:xfrm>
                <a:prstGeom prst="ellipse">
                  <a:avLst/>
                </a:prstGeom>
                <a:solidFill>
                  <a:schemeClr val="tx1"/>
                </a:solidFill>
                <a:ln w="9525">
                  <a:noFill/>
                  <a:round/>
                  <a:headEnd/>
                  <a:tailEnd/>
                </a:ln>
                <a:effectLst/>
              </p:spPr>
              <p:txBody>
                <a:bodyPr wrap="none" anchor="ctr"/>
                <a:lstStyle/>
                <a:p>
                  <a:endParaRPr lang="en-US"/>
                </a:p>
              </p:txBody>
            </p:sp>
            <p:sp>
              <p:nvSpPr>
                <p:cNvPr id="271378" name="Oval 18"/>
                <p:cNvSpPr>
                  <a:spLocks noChangeAspect="1" noChangeArrowheads="1"/>
                </p:cNvSpPr>
                <p:nvPr/>
              </p:nvSpPr>
              <p:spPr bwMode="auto">
                <a:xfrm rot="-5400000">
                  <a:off x="4248" y="2560"/>
                  <a:ext cx="96" cy="96"/>
                </a:xfrm>
                <a:prstGeom prst="ellipse">
                  <a:avLst/>
                </a:prstGeom>
                <a:solidFill>
                  <a:schemeClr val="tx1"/>
                </a:solidFill>
                <a:ln w="9525">
                  <a:noFill/>
                  <a:round/>
                  <a:headEnd/>
                  <a:tailEnd/>
                </a:ln>
                <a:effectLst/>
              </p:spPr>
              <p:txBody>
                <a:bodyPr wrap="none" anchor="ctr"/>
                <a:lstStyle/>
                <a:p>
                  <a:endParaRPr lang="en-US"/>
                </a:p>
              </p:txBody>
            </p:sp>
            <p:sp>
              <p:nvSpPr>
                <p:cNvPr id="271379" name="Oval 19"/>
                <p:cNvSpPr>
                  <a:spLocks noChangeAspect="1" noChangeArrowheads="1"/>
                </p:cNvSpPr>
                <p:nvPr/>
              </p:nvSpPr>
              <p:spPr bwMode="auto">
                <a:xfrm rot="-5400000">
                  <a:off x="4056" y="2560"/>
                  <a:ext cx="96" cy="96"/>
                </a:xfrm>
                <a:prstGeom prst="ellipse">
                  <a:avLst/>
                </a:prstGeom>
                <a:solidFill>
                  <a:schemeClr val="tx1"/>
                </a:solidFill>
                <a:ln w="9525">
                  <a:noFill/>
                  <a:round/>
                  <a:headEnd/>
                  <a:tailEnd/>
                </a:ln>
                <a:effectLst/>
              </p:spPr>
              <p:txBody>
                <a:bodyPr wrap="none" anchor="ctr"/>
                <a:lstStyle/>
                <a:p>
                  <a:endParaRPr lang="en-US"/>
                </a:p>
              </p:txBody>
            </p:sp>
            <p:sp>
              <p:nvSpPr>
                <p:cNvPr id="271380" name="Oval 20"/>
                <p:cNvSpPr>
                  <a:spLocks noChangeAspect="1" noChangeArrowheads="1"/>
                </p:cNvSpPr>
                <p:nvPr/>
              </p:nvSpPr>
              <p:spPr bwMode="auto">
                <a:xfrm rot="-5400000">
                  <a:off x="4248" y="3864"/>
                  <a:ext cx="96" cy="96"/>
                </a:xfrm>
                <a:prstGeom prst="ellipse">
                  <a:avLst/>
                </a:prstGeom>
                <a:solidFill>
                  <a:schemeClr val="tx1"/>
                </a:solidFill>
                <a:ln w="9525">
                  <a:noFill/>
                  <a:round/>
                  <a:headEnd/>
                  <a:tailEnd/>
                </a:ln>
                <a:effectLst/>
              </p:spPr>
              <p:txBody>
                <a:bodyPr wrap="none" anchor="ctr"/>
                <a:lstStyle/>
                <a:p>
                  <a:endParaRPr lang="en-US"/>
                </a:p>
              </p:txBody>
            </p:sp>
            <p:sp>
              <p:nvSpPr>
                <p:cNvPr id="271381" name="Oval 21"/>
                <p:cNvSpPr>
                  <a:spLocks noChangeAspect="1" noChangeArrowheads="1"/>
                </p:cNvSpPr>
                <p:nvPr/>
              </p:nvSpPr>
              <p:spPr bwMode="auto">
                <a:xfrm rot="-5400000">
                  <a:off x="4056" y="3864"/>
                  <a:ext cx="96" cy="96"/>
                </a:xfrm>
                <a:prstGeom prst="ellipse">
                  <a:avLst/>
                </a:prstGeom>
                <a:solidFill>
                  <a:schemeClr val="tx1"/>
                </a:solidFill>
                <a:ln w="9525">
                  <a:noFill/>
                  <a:round/>
                  <a:headEnd/>
                  <a:tailEnd/>
                </a:ln>
                <a:effectLst/>
              </p:spPr>
              <p:txBody>
                <a:bodyPr wrap="none" anchor="ctr"/>
                <a:lstStyle/>
                <a:p>
                  <a:endParaRPr lang="en-US"/>
                </a:p>
              </p:txBody>
            </p:sp>
            <p:sp>
              <p:nvSpPr>
                <p:cNvPr id="271382" name="Oval 22"/>
                <p:cNvSpPr>
                  <a:spLocks noChangeAspect="1" noChangeArrowheads="1"/>
                </p:cNvSpPr>
                <p:nvPr/>
              </p:nvSpPr>
              <p:spPr bwMode="auto">
                <a:xfrm rot="-5400000">
                  <a:off x="4896" y="3168"/>
                  <a:ext cx="96" cy="96"/>
                </a:xfrm>
                <a:prstGeom prst="ellipse">
                  <a:avLst/>
                </a:prstGeom>
                <a:solidFill>
                  <a:schemeClr val="tx1"/>
                </a:solidFill>
                <a:ln w="9525">
                  <a:noFill/>
                  <a:round/>
                  <a:headEnd/>
                  <a:tailEnd/>
                </a:ln>
                <a:effectLst/>
              </p:spPr>
              <p:txBody>
                <a:bodyPr wrap="none" anchor="ctr"/>
                <a:lstStyle/>
                <a:p>
                  <a:endParaRPr lang="en-US"/>
                </a:p>
              </p:txBody>
            </p:sp>
            <p:sp>
              <p:nvSpPr>
                <p:cNvPr id="271383" name="Oval 23"/>
                <p:cNvSpPr>
                  <a:spLocks noChangeAspect="1" noChangeArrowheads="1"/>
                </p:cNvSpPr>
                <p:nvPr/>
              </p:nvSpPr>
              <p:spPr bwMode="auto">
                <a:xfrm rot="-5400000">
                  <a:off x="4704" y="3168"/>
                  <a:ext cx="96" cy="96"/>
                </a:xfrm>
                <a:prstGeom prst="ellipse">
                  <a:avLst/>
                </a:prstGeom>
                <a:solidFill>
                  <a:schemeClr val="tx1"/>
                </a:solidFill>
                <a:ln w="9525">
                  <a:noFill/>
                  <a:round/>
                  <a:headEnd/>
                  <a:tailEnd/>
                </a:ln>
                <a:effectLst/>
              </p:spPr>
              <p:txBody>
                <a:bodyPr wrap="none" anchor="ctr"/>
                <a:lstStyle/>
                <a:p>
                  <a:endParaRPr lang="en-US"/>
                </a:p>
              </p:txBody>
            </p:sp>
            <p:sp>
              <p:nvSpPr>
                <p:cNvPr id="271384" name="Oval 24"/>
                <p:cNvSpPr>
                  <a:spLocks noChangeAspect="1" noChangeArrowheads="1"/>
                </p:cNvSpPr>
                <p:nvPr/>
              </p:nvSpPr>
              <p:spPr bwMode="auto">
                <a:xfrm rot="-5400000">
                  <a:off x="4896" y="2568"/>
                  <a:ext cx="96" cy="96"/>
                </a:xfrm>
                <a:prstGeom prst="ellipse">
                  <a:avLst/>
                </a:prstGeom>
                <a:solidFill>
                  <a:schemeClr val="tx1"/>
                </a:solidFill>
                <a:ln w="9525">
                  <a:noFill/>
                  <a:round/>
                  <a:headEnd/>
                  <a:tailEnd/>
                </a:ln>
                <a:effectLst/>
              </p:spPr>
              <p:txBody>
                <a:bodyPr wrap="none" anchor="ctr"/>
                <a:lstStyle/>
                <a:p>
                  <a:endParaRPr lang="en-US"/>
                </a:p>
              </p:txBody>
            </p:sp>
            <p:sp>
              <p:nvSpPr>
                <p:cNvPr id="271385" name="Oval 25"/>
                <p:cNvSpPr>
                  <a:spLocks noChangeAspect="1" noChangeArrowheads="1"/>
                </p:cNvSpPr>
                <p:nvPr/>
              </p:nvSpPr>
              <p:spPr bwMode="auto">
                <a:xfrm rot="-5400000">
                  <a:off x="4704" y="2568"/>
                  <a:ext cx="96" cy="96"/>
                </a:xfrm>
                <a:prstGeom prst="ellipse">
                  <a:avLst/>
                </a:prstGeom>
                <a:solidFill>
                  <a:schemeClr val="tx1"/>
                </a:solidFill>
                <a:ln w="9525">
                  <a:noFill/>
                  <a:round/>
                  <a:headEnd/>
                  <a:tailEnd/>
                </a:ln>
                <a:effectLst/>
              </p:spPr>
              <p:txBody>
                <a:bodyPr wrap="none" anchor="ctr"/>
                <a:lstStyle/>
                <a:p>
                  <a:endParaRPr lang="en-US"/>
                </a:p>
              </p:txBody>
            </p:sp>
            <p:sp>
              <p:nvSpPr>
                <p:cNvPr id="271386" name="Oval 26"/>
                <p:cNvSpPr>
                  <a:spLocks noChangeAspect="1" noChangeArrowheads="1"/>
                </p:cNvSpPr>
                <p:nvPr/>
              </p:nvSpPr>
              <p:spPr bwMode="auto">
                <a:xfrm rot="-5400000">
                  <a:off x="3600" y="2568"/>
                  <a:ext cx="96" cy="96"/>
                </a:xfrm>
                <a:prstGeom prst="ellipse">
                  <a:avLst/>
                </a:prstGeom>
                <a:solidFill>
                  <a:schemeClr val="tx1"/>
                </a:solidFill>
                <a:ln w="9525">
                  <a:noFill/>
                  <a:round/>
                  <a:headEnd/>
                  <a:tailEnd/>
                </a:ln>
                <a:effectLst/>
              </p:spPr>
              <p:txBody>
                <a:bodyPr wrap="none" anchor="ctr"/>
                <a:lstStyle/>
                <a:p>
                  <a:endParaRPr lang="en-US"/>
                </a:p>
              </p:txBody>
            </p:sp>
            <p:sp>
              <p:nvSpPr>
                <p:cNvPr id="271387" name="Oval 27"/>
                <p:cNvSpPr>
                  <a:spLocks noChangeAspect="1" noChangeArrowheads="1"/>
                </p:cNvSpPr>
                <p:nvPr/>
              </p:nvSpPr>
              <p:spPr bwMode="auto">
                <a:xfrm rot="-5400000">
                  <a:off x="3408" y="2568"/>
                  <a:ext cx="96" cy="96"/>
                </a:xfrm>
                <a:prstGeom prst="ellipse">
                  <a:avLst/>
                </a:prstGeom>
                <a:solidFill>
                  <a:schemeClr val="tx1"/>
                </a:solidFill>
                <a:ln w="9525">
                  <a:noFill/>
                  <a:round/>
                  <a:headEnd/>
                  <a:tailEnd/>
                </a:ln>
                <a:effectLst/>
              </p:spPr>
              <p:txBody>
                <a:bodyPr wrap="none" anchor="ctr"/>
                <a:lstStyle/>
                <a:p>
                  <a:endParaRPr lang="en-US"/>
                </a:p>
              </p:txBody>
            </p:sp>
            <p:sp>
              <p:nvSpPr>
                <p:cNvPr id="271388" name="Oval 28"/>
                <p:cNvSpPr>
                  <a:spLocks noChangeAspect="1" noChangeArrowheads="1"/>
                </p:cNvSpPr>
                <p:nvPr/>
              </p:nvSpPr>
              <p:spPr bwMode="auto">
                <a:xfrm rot="-5400000">
                  <a:off x="3600" y="3168"/>
                  <a:ext cx="96" cy="96"/>
                </a:xfrm>
                <a:prstGeom prst="ellipse">
                  <a:avLst/>
                </a:prstGeom>
                <a:solidFill>
                  <a:schemeClr val="tx1"/>
                </a:solidFill>
                <a:ln w="9525">
                  <a:noFill/>
                  <a:round/>
                  <a:headEnd/>
                  <a:tailEnd/>
                </a:ln>
                <a:effectLst/>
              </p:spPr>
              <p:txBody>
                <a:bodyPr wrap="none" anchor="ctr"/>
                <a:lstStyle/>
                <a:p>
                  <a:endParaRPr lang="en-US"/>
                </a:p>
              </p:txBody>
            </p:sp>
            <p:sp>
              <p:nvSpPr>
                <p:cNvPr id="271389" name="Oval 29"/>
                <p:cNvSpPr>
                  <a:spLocks noChangeAspect="1" noChangeArrowheads="1"/>
                </p:cNvSpPr>
                <p:nvPr/>
              </p:nvSpPr>
              <p:spPr bwMode="auto">
                <a:xfrm rot="-5400000">
                  <a:off x="3408" y="3168"/>
                  <a:ext cx="96" cy="96"/>
                </a:xfrm>
                <a:prstGeom prst="ellipse">
                  <a:avLst/>
                </a:prstGeom>
                <a:solidFill>
                  <a:schemeClr val="tx1"/>
                </a:solidFill>
                <a:ln w="9525">
                  <a:noFill/>
                  <a:round/>
                  <a:headEnd/>
                  <a:tailEnd/>
                </a:ln>
                <a:effectLst/>
              </p:spPr>
              <p:txBody>
                <a:bodyPr wrap="none" anchor="ctr"/>
                <a:lstStyle/>
                <a:p>
                  <a:endParaRPr lang="en-US"/>
                </a:p>
              </p:txBody>
            </p:sp>
            <p:sp>
              <p:nvSpPr>
                <p:cNvPr id="271390" name="Line 30"/>
                <p:cNvSpPr>
                  <a:spLocks noChangeShapeType="1"/>
                </p:cNvSpPr>
                <p:nvPr/>
              </p:nvSpPr>
              <p:spPr bwMode="auto">
                <a:xfrm>
                  <a:off x="4417" y="2880"/>
                  <a:ext cx="240" cy="0"/>
                </a:xfrm>
                <a:prstGeom prst="line">
                  <a:avLst/>
                </a:prstGeom>
                <a:noFill/>
                <a:ln w="57150">
                  <a:solidFill>
                    <a:schemeClr val="tx1"/>
                  </a:solidFill>
                  <a:round/>
                  <a:headEnd/>
                  <a:tailEnd/>
                </a:ln>
                <a:effectLst/>
              </p:spPr>
              <p:txBody>
                <a:bodyPr wrap="none" anchor="ctr"/>
                <a:lstStyle/>
                <a:p>
                  <a:endParaRPr lang="en-US"/>
                </a:p>
              </p:txBody>
            </p:sp>
            <p:sp>
              <p:nvSpPr>
                <p:cNvPr id="271391" name="Line 31"/>
                <p:cNvSpPr>
                  <a:spLocks noChangeShapeType="1"/>
                </p:cNvSpPr>
                <p:nvPr/>
              </p:nvSpPr>
              <p:spPr bwMode="auto">
                <a:xfrm>
                  <a:off x="3745" y="2880"/>
                  <a:ext cx="240" cy="0"/>
                </a:xfrm>
                <a:prstGeom prst="line">
                  <a:avLst/>
                </a:prstGeom>
                <a:noFill/>
                <a:ln w="57150">
                  <a:solidFill>
                    <a:schemeClr val="tx1"/>
                  </a:solidFill>
                  <a:round/>
                  <a:headEnd/>
                  <a:tailEnd/>
                </a:ln>
                <a:effectLst/>
              </p:spPr>
              <p:txBody>
                <a:bodyPr wrap="none" anchor="ctr"/>
                <a:lstStyle/>
                <a:p>
                  <a:endParaRPr lang="en-US"/>
                </a:p>
              </p:txBody>
            </p:sp>
            <p:sp>
              <p:nvSpPr>
                <p:cNvPr id="271392" name="Line 32"/>
                <p:cNvSpPr>
                  <a:spLocks noChangeShapeType="1"/>
                </p:cNvSpPr>
                <p:nvPr/>
              </p:nvSpPr>
              <p:spPr bwMode="auto">
                <a:xfrm rot="-5400000">
                  <a:off x="4105" y="3264"/>
                  <a:ext cx="192" cy="0"/>
                </a:xfrm>
                <a:prstGeom prst="line">
                  <a:avLst/>
                </a:prstGeom>
                <a:noFill/>
                <a:ln w="57150">
                  <a:solidFill>
                    <a:schemeClr val="tx1"/>
                  </a:solidFill>
                  <a:round/>
                  <a:headEnd/>
                  <a:tailEnd/>
                </a:ln>
                <a:effectLst/>
              </p:spPr>
              <p:txBody>
                <a:bodyPr wrap="none" anchor="ctr"/>
                <a:lstStyle/>
                <a:p>
                  <a:endParaRPr lang="en-US"/>
                </a:p>
              </p:txBody>
            </p:sp>
          </p:grpSp>
        </p:grpSp>
      </p:grpSp>
      <p:graphicFrame>
        <p:nvGraphicFramePr>
          <p:cNvPr id="271393" name="Object 33"/>
          <p:cNvGraphicFramePr>
            <a:graphicFrameLocks noChangeAspect="1"/>
          </p:cNvGraphicFramePr>
          <p:nvPr/>
        </p:nvGraphicFramePr>
        <p:xfrm>
          <a:off x="1227138" y="4633913"/>
          <a:ext cx="3817937" cy="1790700"/>
        </p:xfrm>
        <a:graphic>
          <a:graphicData uri="http://schemas.openxmlformats.org/presentationml/2006/ole">
            <p:oleObj spid="_x0000_s271393" name="PhotoPaint!" r:id="rId4" imgW="487433" imgH="228600" progId="CPaint4">
              <p:embed/>
            </p:oleObj>
          </a:graphicData>
        </a:graphic>
      </p:graphicFrame>
      <p:sp>
        <p:nvSpPr>
          <p:cNvPr id="271394" name="Rectangle 34"/>
          <p:cNvSpPr>
            <a:spLocks noGrp="1" noChangeArrowheads="1"/>
          </p:cNvSpPr>
          <p:nvPr>
            <p:ph type="title"/>
          </p:nvPr>
        </p:nvSpPr>
        <p:spPr/>
        <p:txBody>
          <a:bodyPr/>
          <a:lstStyle/>
          <a:p>
            <a:r>
              <a:rPr lang="en-US" sz="3700"/>
              <a:t>Examples</a:t>
            </a:r>
          </a:p>
        </p:txBody>
      </p:sp>
      <p:sp>
        <p:nvSpPr>
          <p:cNvPr id="271395" name="Rectangle 35"/>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
        <p:nvSpPr>
          <p:cNvPr id="271396" name="AutoShape 36">
            <a:hlinkClick r:id="rId5" action="ppaction://hlinksldjump" highlightClick="1"/>
            <a:hlinkHover r:id="rId5" action="ppaction://hlinksldjump"/>
          </p:cNvPr>
          <p:cNvSpPr>
            <a:spLocks noChangeArrowheads="1"/>
          </p:cNvSpPr>
          <p:nvPr/>
        </p:nvSpPr>
        <p:spPr bwMode="auto">
          <a:xfrm>
            <a:off x="0" y="6467475"/>
            <a:ext cx="384175" cy="384175"/>
          </a:xfrm>
          <a:prstGeom prst="actionButtonReturn">
            <a:avLst/>
          </a:prstGeom>
          <a:solidFill>
            <a:srgbClr val="3366FF">
              <a:alpha val="17000"/>
            </a:srgbClr>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71365"/>
                                        </p:tgtEl>
                                        <p:attrNameLst>
                                          <p:attrName>style.visibility</p:attrName>
                                        </p:attrNameLst>
                                      </p:cBhvr>
                                      <p:to>
                                        <p:strVal val="visible"/>
                                      </p:to>
                                    </p:set>
                                    <p:animEffect transition="in" filter="dissolve">
                                      <p:cBhvr>
                                        <p:cTn id="7" dur="500"/>
                                        <p:tgtEl>
                                          <p:spTgt spid="2713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1363"/>
                                        </p:tgtEl>
                                        <p:attrNameLst>
                                          <p:attrName>style.visibility</p:attrName>
                                        </p:attrNameLst>
                                      </p:cBhvr>
                                      <p:to>
                                        <p:strVal val="visible"/>
                                      </p:to>
                                    </p:set>
                                    <p:animEffect transition="in" filter="wipe(up)">
                                      <p:cBhvr>
                                        <p:cTn id="12" dur="500"/>
                                        <p:tgtEl>
                                          <p:spTgt spid="2713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71364">
                                            <p:txEl>
                                              <p:pRg st="0" end="0"/>
                                            </p:txEl>
                                          </p:spTgt>
                                        </p:tgtEl>
                                        <p:attrNameLst>
                                          <p:attrName>style.visibility</p:attrName>
                                        </p:attrNameLst>
                                      </p:cBhvr>
                                      <p:to>
                                        <p:strVal val="visible"/>
                                      </p:to>
                                    </p:set>
                                    <p:animEffect transition="in" filter="wipe(up)">
                                      <p:cBhvr>
                                        <p:cTn id="17" dur="500"/>
                                        <p:tgtEl>
                                          <p:spTgt spid="27136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71364">
                                            <p:txEl>
                                              <p:pRg st="1" end="1"/>
                                            </p:txEl>
                                          </p:spTgt>
                                        </p:tgtEl>
                                        <p:attrNameLst>
                                          <p:attrName>style.visibility</p:attrName>
                                        </p:attrNameLst>
                                      </p:cBhvr>
                                      <p:to>
                                        <p:strVal val="visible"/>
                                      </p:to>
                                    </p:set>
                                    <p:animEffect transition="in" filter="wipe(up)">
                                      <p:cBhvr>
                                        <p:cTn id="22" dur="500"/>
                                        <p:tgtEl>
                                          <p:spTgt spid="27136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71393"/>
                                        </p:tgtEl>
                                        <p:attrNameLst>
                                          <p:attrName>style.visibility</p:attrName>
                                        </p:attrNameLst>
                                      </p:cBhvr>
                                      <p:to>
                                        <p:strVal val="visible"/>
                                      </p:to>
                                    </p:set>
                                    <p:animEffect transition="in" filter="dissolve">
                                      <p:cBhvr>
                                        <p:cTn id="27" dur="500"/>
                                        <p:tgtEl>
                                          <p:spTgt spid="271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autoUpdateAnimBg="0"/>
      <p:bldP spid="271364" grpId="0" build="p"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73410" name="Rectangle 2"/>
          <p:cNvSpPr>
            <a:spLocks noGrp="1" noChangeArrowheads="1"/>
          </p:cNvSpPr>
          <p:nvPr>
            <p:ph type="body" idx="1"/>
          </p:nvPr>
        </p:nvSpPr>
        <p:spPr>
          <a:xfrm>
            <a:off x="1173163" y="1295400"/>
            <a:ext cx="7772400" cy="750888"/>
          </a:xfrm>
        </p:spPr>
        <p:txBody>
          <a:bodyPr/>
          <a:lstStyle/>
          <a:p>
            <a:pPr>
              <a:spcBef>
                <a:spcPct val="40000"/>
              </a:spcBef>
            </a:pPr>
            <a:r>
              <a:rPr lang="en-US" sz="3000"/>
              <a:t>CO</a:t>
            </a:r>
            <a:r>
              <a:rPr lang="en-US" sz="3000" baseline="-25000"/>
              <a:t>2</a:t>
            </a:r>
            <a:endParaRPr lang="en-US" sz="3000"/>
          </a:p>
        </p:txBody>
      </p:sp>
      <p:grpSp>
        <p:nvGrpSpPr>
          <p:cNvPr id="273411" name="Group 3"/>
          <p:cNvGrpSpPr>
            <a:grpSpLocks/>
          </p:cNvGrpSpPr>
          <p:nvPr/>
        </p:nvGrpSpPr>
        <p:grpSpPr bwMode="auto">
          <a:xfrm>
            <a:off x="3803650" y="693738"/>
            <a:ext cx="4953000" cy="2222500"/>
            <a:chOff x="2641" y="1861"/>
            <a:chExt cx="3120" cy="1400"/>
          </a:xfrm>
        </p:grpSpPr>
        <p:sp>
          <p:nvSpPr>
            <p:cNvPr id="273412" name="AutoShape 4"/>
            <p:cNvSpPr>
              <a:spLocks noChangeArrowheads="1"/>
            </p:cNvSpPr>
            <p:nvPr/>
          </p:nvSpPr>
          <p:spPr bwMode="auto">
            <a:xfrm>
              <a:off x="2969" y="2455"/>
              <a:ext cx="2438" cy="806"/>
            </a:xfrm>
            <a:prstGeom prst="roundRect">
              <a:avLst>
                <a:gd name="adj" fmla="val 16667"/>
              </a:avLst>
            </a:prstGeom>
            <a:solidFill>
              <a:srgbClr val="9999FF"/>
            </a:solidFill>
            <a:ln w="9525">
              <a:solidFill>
                <a:schemeClr val="tx1"/>
              </a:solidFill>
              <a:round/>
              <a:headEnd/>
              <a:tailEnd/>
            </a:ln>
            <a:effectLst/>
          </p:spPr>
          <p:txBody>
            <a:bodyPr wrap="none" anchor="ctr"/>
            <a:lstStyle/>
            <a:p>
              <a:endParaRPr lang="en-US"/>
            </a:p>
          </p:txBody>
        </p:sp>
        <p:grpSp>
          <p:nvGrpSpPr>
            <p:cNvPr id="273413" name="Group 5"/>
            <p:cNvGrpSpPr>
              <a:grpSpLocks/>
            </p:cNvGrpSpPr>
            <p:nvPr/>
          </p:nvGrpSpPr>
          <p:grpSpPr bwMode="auto">
            <a:xfrm>
              <a:off x="2641" y="1861"/>
              <a:ext cx="3120" cy="1389"/>
              <a:chOff x="2641" y="1861"/>
              <a:chExt cx="3120" cy="1389"/>
            </a:xfrm>
          </p:grpSpPr>
          <p:sp>
            <p:nvSpPr>
              <p:cNvPr id="273414" name="Text Box 6"/>
              <p:cNvSpPr txBox="1">
                <a:spLocks noChangeArrowheads="1"/>
              </p:cNvSpPr>
              <p:nvPr/>
            </p:nvSpPr>
            <p:spPr bwMode="auto">
              <a:xfrm>
                <a:off x="2641" y="1861"/>
                <a:ext cx="3120" cy="1389"/>
              </a:xfrm>
              <a:prstGeom prst="rect">
                <a:avLst/>
              </a:prstGeom>
              <a:noFill/>
              <a:ln w="9525">
                <a:noFill/>
                <a:miter lim="800000"/>
                <a:headEnd/>
                <a:tailEnd/>
              </a:ln>
              <a:effectLst/>
            </p:spPr>
            <p:txBody>
              <a:bodyPr>
                <a:spAutoFit/>
              </a:bodyPr>
              <a:lstStyle/>
              <a:p>
                <a:pPr algn="ctr" eaLnBrk="0" hangingPunct="0">
                  <a:spcBef>
                    <a:spcPct val="10000"/>
                  </a:spcBef>
                </a:pPr>
                <a:endParaRPr lang="en-US" sz="6600"/>
              </a:p>
              <a:p>
                <a:pPr algn="ctr" eaLnBrk="0" hangingPunct="0">
                  <a:spcBef>
                    <a:spcPct val="10000"/>
                  </a:spcBef>
                </a:pPr>
                <a:r>
                  <a:rPr lang="en-US" sz="6600"/>
                  <a:t>O</a:t>
                </a:r>
                <a:r>
                  <a:rPr lang="en-US" sz="5400"/>
                  <a:t>   </a:t>
                </a:r>
                <a:r>
                  <a:rPr lang="en-US" sz="6600"/>
                  <a:t>C</a:t>
                </a:r>
                <a:r>
                  <a:rPr lang="en-US" sz="5400"/>
                  <a:t>   </a:t>
                </a:r>
                <a:r>
                  <a:rPr lang="en-US" sz="6600"/>
                  <a:t>O</a:t>
                </a:r>
                <a:endParaRPr lang="en-US" sz="6600">
                  <a:solidFill>
                    <a:srgbClr val="800080"/>
                  </a:solidFill>
                  <a:latin typeface="Times New Roman" pitchFamily="18" charset="0"/>
                </a:endParaRPr>
              </a:p>
            </p:txBody>
          </p:sp>
          <p:grpSp>
            <p:nvGrpSpPr>
              <p:cNvPr id="273415" name="Group 7"/>
              <p:cNvGrpSpPr>
                <a:grpSpLocks/>
              </p:cNvGrpSpPr>
              <p:nvPr/>
            </p:nvGrpSpPr>
            <p:grpSpPr bwMode="auto">
              <a:xfrm>
                <a:off x="3121" y="2568"/>
                <a:ext cx="2160" cy="505"/>
                <a:chOff x="3264" y="2568"/>
                <a:chExt cx="2160" cy="505"/>
              </a:xfrm>
            </p:grpSpPr>
            <p:sp>
              <p:nvSpPr>
                <p:cNvPr id="273416" name="Oval 8"/>
                <p:cNvSpPr>
                  <a:spLocks noChangeAspect="1" noChangeArrowheads="1"/>
                </p:cNvSpPr>
                <p:nvPr/>
              </p:nvSpPr>
              <p:spPr bwMode="auto">
                <a:xfrm>
                  <a:off x="5328" y="2977"/>
                  <a:ext cx="96" cy="96"/>
                </a:xfrm>
                <a:prstGeom prst="ellipse">
                  <a:avLst/>
                </a:prstGeom>
                <a:solidFill>
                  <a:schemeClr val="tx1"/>
                </a:solidFill>
                <a:ln w="9525">
                  <a:noFill/>
                  <a:round/>
                  <a:headEnd/>
                  <a:tailEnd/>
                </a:ln>
                <a:effectLst/>
              </p:spPr>
              <p:txBody>
                <a:bodyPr wrap="none" anchor="ctr"/>
                <a:lstStyle/>
                <a:p>
                  <a:endParaRPr lang="en-US"/>
                </a:p>
              </p:txBody>
            </p:sp>
            <p:sp>
              <p:nvSpPr>
                <p:cNvPr id="273417" name="Oval 9"/>
                <p:cNvSpPr>
                  <a:spLocks noChangeAspect="1" noChangeArrowheads="1"/>
                </p:cNvSpPr>
                <p:nvPr/>
              </p:nvSpPr>
              <p:spPr bwMode="auto">
                <a:xfrm>
                  <a:off x="5328" y="2785"/>
                  <a:ext cx="96" cy="96"/>
                </a:xfrm>
                <a:prstGeom prst="ellipse">
                  <a:avLst/>
                </a:prstGeom>
                <a:solidFill>
                  <a:schemeClr val="tx1"/>
                </a:solidFill>
                <a:ln w="9525">
                  <a:noFill/>
                  <a:round/>
                  <a:headEnd/>
                  <a:tailEnd/>
                </a:ln>
                <a:effectLst/>
              </p:spPr>
              <p:txBody>
                <a:bodyPr wrap="none" anchor="ctr"/>
                <a:lstStyle/>
                <a:p>
                  <a:endParaRPr lang="en-US"/>
                </a:p>
              </p:txBody>
            </p:sp>
            <p:sp>
              <p:nvSpPr>
                <p:cNvPr id="273418" name="Oval 10"/>
                <p:cNvSpPr>
                  <a:spLocks noChangeAspect="1" noChangeArrowheads="1"/>
                </p:cNvSpPr>
                <p:nvPr/>
              </p:nvSpPr>
              <p:spPr bwMode="auto">
                <a:xfrm>
                  <a:off x="3264" y="2977"/>
                  <a:ext cx="96" cy="96"/>
                </a:xfrm>
                <a:prstGeom prst="ellipse">
                  <a:avLst/>
                </a:prstGeom>
                <a:solidFill>
                  <a:schemeClr val="tx1"/>
                </a:solidFill>
                <a:ln w="9525">
                  <a:noFill/>
                  <a:round/>
                  <a:headEnd/>
                  <a:tailEnd/>
                </a:ln>
                <a:effectLst/>
              </p:spPr>
              <p:txBody>
                <a:bodyPr wrap="none" anchor="ctr"/>
                <a:lstStyle/>
                <a:p>
                  <a:endParaRPr lang="en-US"/>
                </a:p>
              </p:txBody>
            </p:sp>
            <p:sp>
              <p:nvSpPr>
                <p:cNvPr id="273419" name="Oval 11"/>
                <p:cNvSpPr>
                  <a:spLocks noChangeAspect="1" noChangeArrowheads="1"/>
                </p:cNvSpPr>
                <p:nvPr/>
              </p:nvSpPr>
              <p:spPr bwMode="auto">
                <a:xfrm>
                  <a:off x="3264" y="2785"/>
                  <a:ext cx="96" cy="96"/>
                </a:xfrm>
                <a:prstGeom prst="ellipse">
                  <a:avLst/>
                </a:prstGeom>
                <a:solidFill>
                  <a:schemeClr val="tx1"/>
                </a:solidFill>
                <a:ln w="9525">
                  <a:noFill/>
                  <a:round/>
                  <a:headEnd/>
                  <a:tailEnd/>
                </a:ln>
                <a:effectLst/>
              </p:spPr>
              <p:txBody>
                <a:bodyPr wrap="none" anchor="ctr"/>
                <a:lstStyle/>
                <a:p>
                  <a:endParaRPr lang="en-US"/>
                </a:p>
              </p:txBody>
            </p:sp>
            <p:sp>
              <p:nvSpPr>
                <p:cNvPr id="273420" name="Oval 12"/>
                <p:cNvSpPr>
                  <a:spLocks noChangeAspect="1" noChangeArrowheads="1"/>
                </p:cNvSpPr>
                <p:nvPr/>
              </p:nvSpPr>
              <p:spPr bwMode="auto">
                <a:xfrm rot="-5400000">
                  <a:off x="5136" y="2568"/>
                  <a:ext cx="96" cy="96"/>
                </a:xfrm>
                <a:prstGeom prst="ellipse">
                  <a:avLst/>
                </a:prstGeom>
                <a:solidFill>
                  <a:schemeClr val="tx1"/>
                </a:solidFill>
                <a:ln w="9525">
                  <a:noFill/>
                  <a:round/>
                  <a:headEnd/>
                  <a:tailEnd/>
                </a:ln>
                <a:effectLst/>
              </p:spPr>
              <p:txBody>
                <a:bodyPr wrap="none" anchor="ctr"/>
                <a:lstStyle/>
                <a:p>
                  <a:endParaRPr lang="en-US"/>
                </a:p>
              </p:txBody>
            </p:sp>
            <p:sp>
              <p:nvSpPr>
                <p:cNvPr id="273421" name="Oval 13"/>
                <p:cNvSpPr>
                  <a:spLocks noChangeAspect="1" noChangeArrowheads="1"/>
                </p:cNvSpPr>
                <p:nvPr/>
              </p:nvSpPr>
              <p:spPr bwMode="auto">
                <a:xfrm rot="-5400000">
                  <a:off x="4944" y="2568"/>
                  <a:ext cx="96" cy="96"/>
                </a:xfrm>
                <a:prstGeom prst="ellipse">
                  <a:avLst/>
                </a:prstGeom>
                <a:solidFill>
                  <a:schemeClr val="tx1"/>
                </a:solidFill>
                <a:ln w="9525">
                  <a:noFill/>
                  <a:round/>
                  <a:headEnd/>
                  <a:tailEnd/>
                </a:ln>
                <a:effectLst/>
              </p:spPr>
              <p:txBody>
                <a:bodyPr wrap="none" anchor="ctr"/>
                <a:lstStyle/>
                <a:p>
                  <a:endParaRPr lang="en-US"/>
                </a:p>
              </p:txBody>
            </p:sp>
            <p:sp>
              <p:nvSpPr>
                <p:cNvPr id="273422" name="Oval 14"/>
                <p:cNvSpPr>
                  <a:spLocks noChangeAspect="1" noChangeArrowheads="1"/>
                </p:cNvSpPr>
                <p:nvPr/>
              </p:nvSpPr>
              <p:spPr bwMode="auto">
                <a:xfrm rot="-5400000">
                  <a:off x="3648" y="2568"/>
                  <a:ext cx="96" cy="96"/>
                </a:xfrm>
                <a:prstGeom prst="ellipse">
                  <a:avLst/>
                </a:prstGeom>
                <a:solidFill>
                  <a:schemeClr val="tx1"/>
                </a:solidFill>
                <a:ln w="9525">
                  <a:noFill/>
                  <a:round/>
                  <a:headEnd/>
                  <a:tailEnd/>
                </a:ln>
                <a:effectLst/>
              </p:spPr>
              <p:txBody>
                <a:bodyPr wrap="none" anchor="ctr"/>
                <a:lstStyle/>
                <a:p>
                  <a:endParaRPr lang="en-US"/>
                </a:p>
              </p:txBody>
            </p:sp>
            <p:sp>
              <p:nvSpPr>
                <p:cNvPr id="273423" name="Oval 15"/>
                <p:cNvSpPr>
                  <a:spLocks noChangeAspect="1" noChangeArrowheads="1"/>
                </p:cNvSpPr>
                <p:nvPr/>
              </p:nvSpPr>
              <p:spPr bwMode="auto">
                <a:xfrm rot="-5400000">
                  <a:off x="3456" y="2568"/>
                  <a:ext cx="96" cy="96"/>
                </a:xfrm>
                <a:prstGeom prst="ellipse">
                  <a:avLst/>
                </a:prstGeom>
                <a:solidFill>
                  <a:schemeClr val="tx1"/>
                </a:solidFill>
                <a:ln w="9525">
                  <a:noFill/>
                  <a:round/>
                  <a:headEnd/>
                  <a:tailEnd/>
                </a:ln>
                <a:effectLst/>
              </p:spPr>
              <p:txBody>
                <a:bodyPr wrap="none" anchor="ctr"/>
                <a:lstStyle/>
                <a:p>
                  <a:endParaRPr lang="en-US"/>
                </a:p>
              </p:txBody>
            </p:sp>
          </p:grpSp>
          <p:grpSp>
            <p:nvGrpSpPr>
              <p:cNvPr id="273424" name="Group 16"/>
              <p:cNvGrpSpPr>
                <a:grpSpLocks/>
              </p:cNvGrpSpPr>
              <p:nvPr/>
            </p:nvGrpSpPr>
            <p:grpSpPr bwMode="auto">
              <a:xfrm>
                <a:off x="3697" y="2880"/>
                <a:ext cx="1008" cy="0"/>
                <a:chOff x="3840" y="2880"/>
                <a:chExt cx="1008" cy="0"/>
              </a:xfrm>
            </p:grpSpPr>
            <p:sp>
              <p:nvSpPr>
                <p:cNvPr id="273425" name="Line 17"/>
                <p:cNvSpPr>
                  <a:spLocks noChangeShapeType="1"/>
                </p:cNvSpPr>
                <p:nvPr/>
              </p:nvSpPr>
              <p:spPr bwMode="auto">
                <a:xfrm>
                  <a:off x="4560" y="2880"/>
                  <a:ext cx="288" cy="0"/>
                </a:xfrm>
                <a:prstGeom prst="line">
                  <a:avLst/>
                </a:prstGeom>
                <a:noFill/>
                <a:ln w="57150">
                  <a:solidFill>
                    <a:schemeClr val="tx1"/>
                  </a:solidFill>
                  <a:round/>
                  <a:headEnd/>
                  <a:tailEnd/>
                </a:ln>
                <a:effectLst/>
              </p:spPr>
              <p:txBody>
                <a:bodyPr wrap="none" anchor="ctr"/>
                <a:lstStyle/>
                <a:p>
                  <a:endParaRPr lang="en-US"/>
                </a:p>
              </p:txBody>
            </p:sp>
            <p:sp>
              <p:nvSpPr>
                <p:cNvPr id="273426" name="Line 18"/>
                <p:cNvSpPr>
                  <a:spLocks noChangeShapeType="1"/>
                </p:cNvSpPr>
                <p:nvPr/>
              </p:nvSpPr>
              <p:spPr bwMode="auto">
                <a:xfrm>
                  <a:off x="3840" y="2880"/>
                  <a:ext cx="288" cy="0"/>
                </a:xfrm>
                <a:prstGeom prst="line">
                  <a:avLst/>
                </a:prstGeom>
                <a:noFill/>
                <a:ln w="57150">
                  <a:solidFill>
                    <a:schemeClr val="tx1"/>
                  </a:solidFill>
                  <a:round/>
                  <a:headEnd/>
                  <a:tailEnd/>
                </a:ln>
                <a:effectLst/>
              </p:spPr>
              <p:txBody>
                <a:bodyPr wrap="none" anchor="ctr"/>
                <a:lstStyle/>
                <a:p>
                  <a:endParaRPr lang="en-US"/>
                </a:p>
              </p:txBody>
            </p:sp>
          </p:grpSp>
          <p:grpSp>
            <p:nvGrpSpPr>
              <p:cNvPr id="273427" name="Group 19"/>
              <p:cNvGrpSpPr>
                <a:grpSpLocks/>
              </p:cNvGrpSpPr>
              <p:nvPr/>
            </p:nvGrpSpPr>
            <p:grpSpPr bwMode="auto">
              <a:xfrm>
                <a:off x="3697" y="2976"/>
                <a:ext cx="1008" cy="0"/>
                <a:chOff x="3840" y="2880"/>
                <a:chExt cx="1008" cy="0"/>
              </a:xfrm>
            </p:grpSpPr>
            <p:sp>
              <p:nvSpPr>
                <p:cNvPr id="273428" name="Line 20"/>
                <p:cNvSpPr>
                  <a:spLocks noChangeShapeType="1"/>
                </p:cNvSpPr>
                <p:nvPr/>
              </p:nvSpPr>
              <p:spPr bwMode="auto">
                <a:xfrm>
                  <a:off x="4560" y="2880"/>
                  <a:ext cx="288" cy="0"/>
                </a:xfrm>
                <a:prstGeom prst="line">
                  <a:avLst/>
                </a:prstGeom>
                <a:noFill/>
                <a:ln w="57150">
                  <a:solidFill>
                    <a:schemeClr val="tx1"/>
                  </a:solidFill>
                  <a:round/>
                  <a:headEnd/>
                  <a:tailEnd/>
                </a:ln>
                <a:effectLst/>
              </p:spPr>
              <p:txBody>
                <a:bodyPr wrap="none" anchor="ctr"/>
                <a:lstStyle/>
                <a:p>
                  <a:endParaRPr lang="en-US"/>
                </a:p>
              </p:txBody>
            </p:sp>
            <p:sp>
              <p:nvSpPr>
                <p:cNvPr id="273429" name="Line 21"/>
                <p:cNvSpPr>
                  <a:spLocks noChangeShapeType="1"/>
                </p:cNvSpPr>
                <p:nvPr/>
              </p:nvSpPr>
              <p:spPr bwMode="auto">
                <a:xfrm>
                  <a:off x="3840" y="2880"/>
                  <a:ext cx="288" cy="0"/>
                </a:xfrm>
                <a:prstGeom prst="line">
                  <a:avLst/>
                </a:prstGeom>
                <a:noFill/>
                <a:ln w="57150">
                  <a:solidFill>
                    <a:schemeClr val="tx1"/>
                  </a:solidFill>
                  <a:round/>
                  <a:headEnd/>
                  <a:tailEnd/>
                </a:ln>
                <a:effectLst/>
              </p:spPr>
              <p:txBody>
                <a:bodyPr wrap="none" anchor="ctr"/>
                <a:lstStyle/>
                <a:p>
                  <a:endParaRPr lang="en-US"/>
                </a:p>
              </p:txBody>
            </p:sp>
          </p:grpSp>
        </p:grpSp>
      </p:grpSp>
      <p:sp>
        <p:nvSpPr>
          <p:cNvPr id="273430" name="Rectangle 22"/>
          <p:cNvSpPr>
            <a:spLocks noChangeArrowheads="1"/>
          </p:cNvSpPr>
          <p:nvPr/>
        </p:nvSpPr>
        <p:spPr bwMode="auto">
          <a:xfrm>
            <a:off x="1566863" y="2347913"/>
            <a:ext cx="1824037" cy="2130425"/>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None/>
            </a:pPr>
            <a:r>
              <a:rPr lang="en-US" sz="3200"/>
              <a:t>2 total</a:t>
            </a:r>
          </a:p>
          <a:p>
            <a:pPr marL="342900" indent="-342900">
              <a:spcBef>
                <a:spcPct val="20000"/>
              </a:spcBef>
              <a:buClr>
                <a:schemeClr val="accent1"/>
              </a:buClr>
              <a:buFont typeface="Wingdings" pitchFamily="2" charset="2"/>
              <a:buNone/>
            </a:pPr>
            <a:r>
              <a:rPr lang="en-US" sz="3200"/>
              <a:t>2 bond</a:t>
            </a:r>
          </a:p>
          <a:p>
            <a:pPr marL="342900" indent="-342900">
              <a:spcBef>
                <a:spcPct val="20000"/>
              </a:spcBef>
              <a:buClr>
                <a:schemeClr val="accent1"/>
              </a:buClr>
              <a:buFont typeface="Wingdings" pitchFamily="2" charset="2"/>
              <a:buNone/>
            </a:pPr>
            <a:r>
              <a:rPr lang="en-US" sz="3200"/>
              <a:t>0 lone</a:t>
            </a:r>
          </a:p>
        </p:txBody>
      </p:sp>
      <p:graphicFrame>
        <p:nvGraphicFramePr>
          <p:cNvPr id="273431" name="Object 23"/>
          <p:cNvGraphicFramePr>
            <a:graphicFrameLocks noChangeAspect="1"/>
          </p:cNvGraphicFramePr>
          <p:nvPr/>
        </p:nvGraphicFramePr>
        <p:xfrm>
          <a:off x="7116763" y="5024438"/>
          <a:ext cx="1792287" cy="1303337"/>
        </p:xfrm>
        <a:graphic>
          <a:graphicData uri="http://schemas.openxmlformats.org/presentationml/2006/ole">
            <p:oleObj spid="_x0000_s273431" name="PhotoPaint!" r:id="rId4" imgW="548641" imgH="399255" progId="CPaint4">
              <p:embed/>
            </p:oleObj>
          </a:graphicData>
        </a:graphic>
      </p:graphicFrame>
      <p:sp>
        <p:nvSpPr>
          <p:cNvPr id="273432" name="Rectangle 24"/>
          <p:cNvSpPr>
            <a:spLocks noChangeArrowheads="1"/>
          </p:cNvSpPr>
          <p:nvPr/>
        </p:nvSpPr>
        <p:spPr bwMode="auto">
          <a:xfrm>
            <a:off x="3962400" y="3224213"/>
            <a:ext cx="4613275" cy="1631950"/>
          </a:xfrm>
          <a:prstGeom prst="rect">
            <a:avLst/>
          </a:prstGeom>
          <a:noFill/>
          <a:ln w="9525">
            <a:noFill/>
            <a:miter lim="800000"/>
            <a:headEnd/>
            <a:tailEnd/>
          </a:ln>
        </p:spPr>
        <p:txBody>
          <a:bodyPr/>
          <a:lstStyle/>
          <a:p>
            <a:pPr marL="342900" indent="-342900" algn="ctr">
              <a:spcBef>
                <a:spcPct val="20000"/>
              </a:spcBef>
              <a:buClr>
                <a:schemeClr val="accent1"/>
              </a:buClr>
              <a:buFont typeface="Wingdings" pitchFamily="2" charset="2"/>
              <a:buNone/>
            </a:pPr>
            <a:r>
              <a:rPr lang="en-US" sz="3800">
                <a:latin typeface="Comic Sans MS" pitchFamily="66" charset="0"/>
              </a:rPr>
              <a:t>LINEAR</a:t>
            </a:r>
            <a:endParaRPr lang="en-US" sz="4100"/>
          </a:p>
          <a:p>
            <a:pPr marL="342900" indent="-342900" algn="ctr">
              <a:spcBef>
                <a:spcPct val="20000"/>
              </a:spcBef>
              <a:buClr>
                <a:schemeClr val="accent1"/>
              </a:buClr>
              <a:buFont typeface="Wingdings" pitchFamily="2" charset="2"/>
              <a:buNone/>
            </a:pPr>
            <a:r>
              <a:rPr lang="en-US" sz="4500"/>
              <a:t>180°</a:t>
            </a:r>
          </a:p>
        </p:txBody>
      </p:sp>
      <p:sp>
        <p:nvSpPr>
          <p:cNvPr id="273433" name="Rectangle 25"/>
          <p:cNvSpPr>
            <a:spLocks noGrp="1" noChangeArrowheads="1"/>
          </p:cNvSpPr>
          <p:nvPr>
            <p:ph type="title"/>
          </p:nvPr>
        </p:nvSpPr>
        <p:spPr/>
        <p:txBody>
          <a:bodyPr/>
          <a:lstStyle/>
          <a:p>
            <a:r>
              <a:rPr lang="en-US" sz="3700"/>
              <a:t>Examples</a:t>
            </a:r>
          </a:p>
        </p:txBody>
      </p:sp>
      <p:graphicFrame>
        <p:nvGraphicFramePr>
          <p:cNvPr id="273434" name="Object 26"/>
          <p:cNvGraphicFramePr>
            <a:graphicFrameLocks noChangeAspect="1"/>
          </p:cNvGraphicFramePr>
          <p:nvPr/>
        </p:nvGraphicFramePr>
        <p:xfrm>
          <a:off x="1260475" y="5022850"/>
          <a:ext cx="5348288" cy="1309688"/>
        </p:xfrm>
        <a:graphic>
          <a:graphicData uri="http://schemas.openxmlformats.org/presentationml/2006/ole">
            <p:oleObj spid="_x0000_s273434" name="Photo Editor Photo" r:id="rId5" imgW="1867062" imgH="457240" progId="MSPhotoEd.3">
              <p:embed/>
            </p:oleObj>
          </a:graphicData>
        </a:graphic>
      </p:graphicFrame>
      <p:sp>
        <p:nvSpPr>
          <p:cNvPr id="273435" name="Rectangle 27"/>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
        <p:nvSpPr>
          <p:cNvPr id="273436" name="AutoShape 28">
            <a:hlinkClick r:id="rId6" action="ppaction://hlinksldjump" highlightClick="1"/>
            <a:hlinkHover r:id="rId6" action="ppaction://hlinksldjump"/>
          </p:cNvPr>
          <p:cNvSpPr>
            <a:spLocks noChangeArrowheads="1"/>
          </p:cNvSpPr>
          <p:nvPr/>
        </p:nvSpPr>
        <p:spPr bwMode="auto">
          <a:xfrm>
            <a:off x="0" y="6467475"/>
            <a:ext cx="384175" cy="384175"/>
          </a:xfrm>
          <a:prstGeom prst="actionButtonReturn">
            <a:avLst/>
          </a:prstGeom>
          <a:solidFill>
            <a:srgbClr val="3366FF">
              <a:alpha val="17000"/>
            </a:srgbClr>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73411"/>
                                        </p:tgtEl>
                                        <p:attrNameLst>
                                          <p:attrName>style.visibility</p:attrName>
                                        </p:attrNameLst>
                                      </p:cBhvr>
                                      <p:to>
                                        <p:strVal val="visible"/>
                                      </p:to>
                                    </p:set>
                                    <p:animEffect transition="in" filter="dissolve">
                                      <p:cBhvr>
                                        <p:cTn id="7" dur="500"/>
                                        <p:tgtEl>
                                          <p:spTgt spid="2734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3430"/>
                                        </p:tgtEl>
                                        <p:attrNameLst>
                                          <p:attrName>style.visibility</p:attrName>
                                        </p:attrNameLst>
                                      </p:cBhvr>
                                      <p:to>
                                        <p:strVal val="visible"/>
                                      </p:to>
                                    </p:set>
                                    <p:animEffect transition="in" filter="wipe(up)">
                                      <p:cBhvr>
                                        <p:cTn id="12" dur="500"/>
                                        <p:tgtEl>
                                          <p:spTgt spid="2734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73432">
                                            <p:txEl>
                                              <p:pRg st="0" end="0"/>
                                            </p:txEl>
                                          </p:spTgt>
                                        </p:tgtEl>
                                        <p:attrNameLst>
                                          <p:attrName>style.visibility</p:attrName>
                                        </p:attrNameLst>
                                      </p:cBhvr>
                                      <p:to>
                                        <p:strVal val="visible"/>
                                      </p:to>
                                    </p:set>
                                    <p:animEffect transition="in" filter="wipe(up)">
                                      <p:cBhvr>
                                        <p:cTn id="17" dur="500"/>
                                        <p:tgtEl>
                                          <p:spTgt spid="27343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73432">
                                            <p:txEl>
                                              <p:pRg st="1" end="1"/>
                                            </p:txEl>
                                          </p:spTgt>
                                        </p:tgtEl>
                                        <p:attrNameLst>
                                          <p:attrName>style.visibility</p:attrName>
                                        </p:attrNameLst>
                                      </p:cBhvr>
                                      <p:to>
                                        <p:strVal val="visible"/>
                                      </p:to>
                                    </p:set>
                                    <p:animEffect transition="in" filter="wipe(up)">
                                      <p:cBhvr>
                                        <p:cTn id="22" dur="500"/>
                                        <p:tgtEl>
                                          <p:spTgt spid="273432">
                                            <p:txEl>
                                              <p:pRg st="1" end="1"/>
                                            </p:txEl>
                                          </p:spTgt>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273434"/>
                                        </p:tgtEl>
                                        <p:attrNameLst>
                                          <p:attrName>style.visibility</p:attrName>
                                        </p:attrNameLst>
                                      </p:cBhvr>
                                      <p:to>
                                        <p:strVal val="visible"/>
                                      </p:to>
                                    </p:set>
                                    <p:animEffect transition="in" filter="dissolve">
                                      <p:cBhvr>
                                        <p:cTn id="26" dur="500"/>
                                        <p:tgtEl>
                                          <p:spTgt spid="273434"/>
                                        </p:tgtEl>
                                      </p:cBhvr>
                                    </p:animEffect>
                                  </p:childTnLst>
                                </p:cTn>
                              </p:par>
                            </p:childTnLst>
                          </p:cTn>
                        </p:par>
                        <p:par>
                          <p:cTn id="27" fill="hold">
                            <p:stCondLst>
                              <p:cond delay="1000"/>
                            </p:stCondLst>
                            <p:childTnLst>
                              <p:par>
                                <p:cTn id="28" presetID="9" presetClass="entr" presetSubtype="0" fill="hold" nodeType="afterEffect">
                                  <p:stCondLst>
                                    <p:cond delay="0"/>
                                  </p:stCondLst>
                                  <p:childTnLst>
                                    <p:set>
                                      <p:cBhvr>
                                        <p:cTn id="29" dur="1" fill="hold">
                                          <p:stCondLst>
                                            <p:cond delay="0"/>
                                          </p:stCondLst>
                                        </p:cTn>
                                        <p:tgtEl>
                                          <p:spTgt spid="273431"/>
                                        </p:tgtEl>
                                        <p:attrNameLst>
                                          <p:attrName>style.visibility</p:attrName>
                                        </p:attrNameLst>
                                      </p:cBhvr>
                                      <p:to>
                                        <p:strVal val="visible"/>
                                      </p:to>
                                    </p:set>
                                    <p:animEffect transition="in" filter="dissolve">
                                      <p:cBhvr>
                                        <p:cTn id="30" dur="500"/>
                                        <p:tgtEl>
                                          <p:spTgt spid="273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30" grpId="0" autoUpdateAnimBg="0"/>
      <p:bldP spid="273432"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ctrTitle"/>
          </p:nvPr>
        </p:nvSpPr>
        <p:spPr>
          <a:xfrm>
            <a:off x="381000" y="1143000"/>
            <a:ext cx="8334375" cy="1431925"/>
          </a:xfrm>
        </p:spPr>
        <p:txBody>
          <a:bodyPr/>
          <a:lstStyle/>
          <a:p>
            <a:r>
              <a:rPr lang="en-US"/>
              <a:t> Introduction to</a:t>
            </a:r>
            <a:br>
              <a:rPr lang="en-US"/>
            </a:br>
            <a:r>
              <a:rPr lang="en-US"/>
              <a:t>Bonding</a:t>
            </a:r>
          </a:p>
        </p:txBody>
      </p:sp>
      <p:sp>
        <p:nvSpPr>
          <p:cNvPr id="546819" name="Rectangle 3"/>
          <p:cNvSpPr>
            <a:spLocks noChangeArrowheads="1"/>
          </p:cNvSpPr>
          <p:nvPr/>
        </p:nvSpPr>
        <p:spPr bwMode="auto">
          <a:xfrm>
            <a:off x="2006600" y="3665538"/>
            <a:ext cx="5092700" cy="1008062"/>
          </a:xfrm>
          <a:prstGeom prst="rect">
            <a:avLst/>
          </a:prstGeom>
          <a:noFill/>
          <a:ln w="9525">
            <a:noFill/>
            <a:miter lim="800000"/>
            <a:headEnd/>
            <a:tailEnd/>
          </a:ln>
          <a:effectLst/>
        </p:spPr>
        <p:txBody>
          <a:bodyPr wrap="none">
            <a:spAutoFit/>
          </a:bodyPr>
          <a:lstStyle/>
          <a:p>
            <a:pPr algn="ctr"/>
            <a:r>
              <a:rPr lang="en-US" sz="2800"/>
              <a:t>Courtesy Christy Johannesson</a:t>
            </a:r>
            <a:r>
              <a:rPr lang="en-US" sz="1600"/>
              <a:t> </a:t>
            </a:r>
          </a:p>
          <a:p>
            <a:pPr algn="ctr"/>
            <a:r>
              <a:rPr lang="en-US" sz="1600">
                <a:hlinkClick r:id="rId3"/>
              </a:rPr>
              <a:t>www.nisd.net/communicationsarts/pages/chem</a:t>
            </a:r>
            <a:endParaRPr lang="en-US" sz="1600"/>
          </a:p>
          <a:p>
            <a:pPr algn="ctr"/>
            <a:endParaRPr lang="en-US" sz="160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p:txBody>
          <a:bodyPr/>
          <a:lstStyle/>
          <a:p>
            <a:endParaRPr lang="en-US"/>
          </a:p>
        </p:txBody>
      </p:sp>
      <p:sp>
        <p:nvSpPr>
          <p:cNvPr id="888838" name="Rectangle 6"/>
          <p:cNvSpPr>
            <a:spLocks noGrp="1" noChangeArrowheads="1"/>
          </p:cNvSpPr>
          <p:nvPr>
            <p:ph type="body" idx="1"/>
          </p:nvPr>
        </p:nvSpPr>
        <p:spPr>
          <a:xfrm>
            <a:off x="457200" y="1524000"/>
            <a:ext cx="8229600" cy="4991100"/>
          </a:xfrm>
          <a:noFill/>
          <a:ln/>
        </p:spPr>
        <p:txBody>
          <a:bodyPr/>
          <a:lstStyle/>
          <a:p>
            <a:pPr>
              <a:lnSpc>
                <a:spcPct val="80000"/>
              </a:lnSpc>
            </a:pPr>
            <a:r>
              <a:rPr lang="en-US" sz="2800" b="1"/>
              <a:t>Chemical bond </a:t>
            </a:r>
            <a:r>
              <a:rPr lang="en-US" sz="2800"/>
              <a:t>— the force that holds atoms together in a chemical compound</a:t>
            </a:r>
          </a:p>
          <a:p>
            <a:pPr>
              <a:lnSpc>
                <a:spcPct val="80000"/>
              </a:lnSpc>
            </a:pPr>
            <a:endParaRPr lang="en-US" sz="900"/>
          </a:p>
          <a:p>
            <a:pPr>
              <a:lnSpc>
                <a:spcPct val="80000"/>
              </a:lnSpc>
            </a:pPr>
            <a:r>
              <a:rPr lang="en-US" sz="2800" b="1"/>
              <a:t>Covalent bonding </a:t>
            </a:r>
            <a:r>
              <a:rPr lang="en-US" sz="2800"/>
              <a:t>— electrons are shared between atoms in a molecule or polyatomic ion</a:t>
            </a:r>
          </a:p>
          <a:p>
            <a:pPr>
              <a:lnSpc>
                <a:spcPct val="80000"/>
              </a:lnSpc>
            </a:pPr>
            <a:endParaRPr lang="en-US" sz="900"/>
          </a:p>
          <a:p>
            <a:pPr>
              <a:lnSpc>
                <a:spcPct val="80000"/>
              </a:lnSpc>
            </a:pPr>
            <a:r>
              <a:rPr lang="en-US" sz="2800" b="1"/>
              <a:t>Ionic bonding </a:t>
            </a:r>
            <a:r>
              <a:rPr lang="en-US" sz="2800"/>
              <a:t>— positively and negatively charged ions are held together by electrostatic forces</a:t>
            </a:r>
          </a:p>
          <a:p>
            <a:pPr>
              <a:lnSpc>
                <a:spcPct val="80000"/>
              </a:lnSpc>
            </a:pPr>
            <a:endParaRPr lang="en-US" sz="800"/>
          </a:p>
          <a:p>
            <a:pPr>
              <a:lnSpc>
                <a:spcPct val="80000"/>
              </a:lnSpc>
            </a:pPr>
            <a:r>
              <a:rPr lang="en-US" sz="2800" b="1"/>
              <a:t>Ionic compounds </a:t>
            </a:r>
            <a:r>
              <a:rPr lang="en-US" sz="2800"/>
              <a:t>— dissolve in water to form aqueous solutions that conduct electricity</a:t>
            </a:r>
          </a:p>
          <a:p>
            <a:pPr>
              <a:lnSpc>
                <a:spcPct val="80000"/>
              </a:lnSpc>
            </a:pPr>
            <a:endParaRPr lang="en-US" sz="800"/>
          </a:p>
          <a:p>
            <a:pPr>
              <a:lnSpc>
                <a:spcPct val="80000"/>
              </a:lnSpc>
            </a:pPr>
            <a:r>
              <a:rPr lang="en-US" sz="2800" b="1"/>
              <a:t>Covalent compounds </a:t>
            </a:r>
            <a:r>
              <a:rPr lang="en-US" sz="2800"/>
              <a:t>— dissolve to form solutions that do not conduct electricity</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p:txBody>
          <a:bodyPr/>
          <a:lstStyle/>
          <a:p>
            <a:r>
              <a:rPr lang="en-US"/>
              <a:t>Vocabulary</a:t>
            </a:r>
          </a:p>
        </p:txBody>
      </p:sp>
      <p:sp>
        <p:nvSpPr>
          <p:cNvPr id="548867" name="Rectangle 3"/>
          <p:cNvSpPr>
            <a:spLocks noGrp="1" noChangeArrowheads="1"/>
          </p:cNvSpPr>
          <p:nvPr>
            <p:ph type="body" idx="1"/>
          </p:nvPr>
        </p:nvSpPr>
        <p:spPr/>
        <p:txBody>
          <a:bodyPr/>
          <a:lstStyle/>
          <a:p>
            <a:pPr>
              <a:spcBef>
                <a:spcPct val="50000"/>
              </a:spcBef>
            </a:pPr>
            <a:r>
              <a:rPr lang="en-US" b="1"/>
              <a:t>Chemical Bond</a:t>
            </a:r>
          </a:p>
          <a:p>
            <a:pPr lvl="1">
              <a:spcBef>
                <a:spcPct val="50000"/>
              </a:spcBef>
            </a:pPr>
            <a:r>
              <a:rPr lang="en-US"/>
              <a:t>attractive force between atoms or ions that binds them together as a unit</a:t>
            </a:r>
          </a:p>
          <a:p>
            <a:pPr lvl="1">
              <a:spcBef>
                <a:spcPct val="50000"/>
              </a:spcBef>
            </a:pPr>
            <a:r>
              <a:rPr lang="en-US"/>
              <a:t>bonds form in order to…</a:t>
            </a:r>
          </a:p>
          <a:p>
            <a:pPr lvl="2">
              <a:spcBef>
                <a:spcPct val="25000"/>
              </a:spcBef>
            </a:pPr>
            <a:r>
              <a:rPr lang="en-US">
                <a:latin typeface="ヒラギノ角ゴ Pro W3" pitchFamily="1" charset="-128"/>
              </a:rPr>
              <a:t>decrease potential energy (PE)</a:t>
            </a:r>
          </a:p>
          <a:p>
            <a:pPr lvl="2">
              <a:spcBef>
                <a:spcPct val="25000"/>
              </a:spcBef>
            </a:pPr>
            <a:r>
              <a:rPr lang="en-US">
                <a:latin typeface="ヒラギノ角ゴ Pro W3" pitchFamily="1" charset="-128"/>
              </a:rPr>
              <a:t>increase stability</a:t>
            </a:r>
          </a:p>
        </p:txBody>
      </p:sp>
      <p:sp>
        <p:nvSpPr>
          <p:cNvPr id="548868" name="Rectangle 4"/>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548867">
                                            <p:txEl>
                                              <p:pRg st="1" end="1"/>
                                            </p:txEl>
                                          </p:spTgt>
                                        </p:tgtEl>
                                        <p:attrNameLst>
                                          <p:attrName>style.visibility</p:attrName>
                                        </p:attrNameLst>
                                      </p:cBhvr>
                                      <p:to>
                                        <p:strVal val="visible"/>
                                      </p:to>
                                    </p:set>
                                    <p:animEffect transition="in" filter="fade">
                                      <p:cBhvr>
                                        <p:cTn id="7" dur="1000"/>
                                        <p:tgtEl>
                                          <p:spTgt spid="548867">
                                            <p:txEl>
                                              <p:pRg st="1" end="1"/>
                                            </p:txEl>
                                          </p:spTgt>
                                        </p:tgtEl>
                                      </p:cBhvr>
                                    </p:animEffect>
                                    <p:anim calcmode="lin" valueType="num">
                                      <p:cBhvr>
                                        <p:cTn id="8" dur="1000" fill="hold"/>
                                        <p:tgtEl>
                                          <p:spTgt spid="548867">
                                            <p:txEl>
                                              <p:pRg st="1" end="1"/>
                                            </p:txEl>
                                          </p:spTgt>
                                        </p:tgtEl>
                                        <p:attrNameLst>
                                          <p:attrName>ppt_x</p:attrName>
                                        </p:attrNameLst>
                                      </p:cBhvr>
                                      <p:tavLst>
                                        <p:tav tm="0">
                                          <p:val>
                                            <p:strVal val="#ppt_x-.1"/>
                                          </p:val>
                                        </p:tav>
                                        <p:tav tm="100000">
                                          <p:val>
                                            <p:strVal val="#ppt_x"/>
                                          </p:val>
                                        </p:tav>
                                      </p:tavLst>
                                    </p:anim>
                                    <p:anim calcmode="lin" valueType="num">
                                      <p:cBhvr>
                                        <p:cTn id="9" dur="1000" fill="hold"/>
                                        <p:tgtEl>
                                          <p:spTgt spid="5488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548867">
                                            <p:txEl>
                                              <p:pRg st="2" end="2"/>
                                            </p:txEl>
                                          </p:spTgt>
                                        </p:tgtEl>
                                        <p:attrNameLst>
                                          <p:attrName>style.visibility</p:attrName>
                                        </p:attrNameLst>
                                      </p:cBhvr>
                                      <p:to>
                                        <p:strVal val="visible"/>
                                      </p:to>
                                    </p:set>
                                    <p:animEffect transition="in" filter="fade">
                                      <p:cBhvr>
                                        <p:cTn id="14" dur="1000"/>
                                        <p:tgtEl>
                                          <p:spTgt spid="548867">
                                            <p:txEl>
                                              <p:pRg st="2" end="2"/>
                                            </p:txEl>
                                          </p:spTgt>
                                        </p:tgtEl>
                                      </p:cBhvr>
                                    </p:animEffect>
                                    <p:anim calcmode="lin" valueType="num">
                                      <p:cBhvr>
                                        <p:cTn id="15" dur="1000" fill="hold"/>
                                        <p:tgtEl>
                                          <p:spTgt spid="548867">
                                            <p:txEl>
                                              <p:pRg st="2" end="2"/>
                                            </p:txEl>
                                          </p:spTgt>
                                        </p:tgtEl>
                                        <p:attrNameLst>
                                          <p:attrName>ppt_x</p:attrName>
                                        </p:attrNameLst>
                                      </p:cBhvr>
                                      <p:tavLst>
                                        <p:tav tm="0">
                                          <p:val>
                                            <p:strVal val="#ppt_x-.1"/>
                                          </p:val>
                                        </p:tav>
                                        <p:tav tm="100000">
                                          <p:val>
                                            <p:strVal val="#ppt_x"/>
                                          </p:val>
                                        </p:tav>
                                      </p:tavLst>
                                    </p:anim>
                                    <p:anim calcmode="lin" valueType="num">
                                      <p:cBhvr>
                                        <p:cTn id="16" dur="1000" fill="hold"/>
                                        <p:tgtEl>
                                          <p:spTgt spid="5488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548867">
                                            <p:txEl>
                                              <p:pRg st="3" end="3"/>
                                            </p:txEl>
                                          </p:spTgt>
                                        </p:tgtEl>
                                        <p:attrNameLst>
                                          <p:attrName>style.visibility</p:attrName>
                                        </p:attrNameLst>
                                      </p:cBhvr>
                                      <p:to>
                                        <p:strVal val="visible"/>
                                      </p:to>
                                    </p:set>
                                    <p:anim calcmode="lin" valueType="num">
                                      <p:cBhvr>
                                        <p:cTn id="21" dur="500" fill="hold"/>
                                        <p:tgtEl>
                                          <p:spTgt spid="548867">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4886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548867">
                                            <p:txEl>
                                              <p:pRg st="4" end="4"/>
                                            </p:txEl>
                                          </p:spTgt>
                                        </p:tgtEl>
                                        <p:attrNameLst>
                                          <p:attrName>style.visibility</p:attrName>
                                        </p:attrNameLst>
                                      </p:cBhvr>
                                      <p:to>
                                        <p:strVal val="visible"/>
                                      </p:to>
                                    </p:set>
                                    <p:anim calcmode="lin" valueType="num">
                                      <p:cBhvr>
                                        <p:cTn id="27" dur="500" fill="hold"/>
                                        <p:tgtEl>
                                          <p:spTgt spid="54886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54886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lstStyle/>
          <a:p>
            <a:r>
              <a:rPr lang="en-US"/>
              <a:t>Vocabulary</a:t>
            </a:r>
          </a:p>
        </p:txBody>
      </p:sp>
      <p:sp>
        <p:nvSpPr>
          <p:cNvPr id="550915" name="Text Box 3"/>
          <p:cNvSpPr txBox="1">
            <a:spLocks noChangeArrowheads="1"/>
          </p:cNvSpPr>
          <p:nvPr/>
        </p:nvSpPr>
        <p:spPr bwMode="auto">
          <a:xfrm>
            <a:off x="1646238" y="1522413"/>
            <a:ext cx="5543550" cy="701675"/>
          </a:xfrm>
          <a:prstGeom prst="rect">
            <a:avLst/>
          </a:prstGeom>
          <a:noFill/>
          <a:ln w="9525">
            <a:noFill/>
            <a:miter lim="800000"/>
            <a:headEnd/>
            <a:tailEnd/>
          </a:ln>
          <a:effectLst/>
        </p:spPr>
        <p:txBody>
          <a:bodyPr wrap="none">
            <a:spAutoFit/>
          </a:bodyPr>
          <a:lstStyle/>
          <a:p>
            <a:pPr eaLnBrk="0" hangingPunct="0">
              <a:buClr>
                <a:schemeClr val="accent2"/>
              </a:buClr>
              <a:buFont typeface="Monotype Sorts" pitchFamily="2" charset="2"/>
              <a:buNone/>
            </a:pPr>
            <a:r>
              <a:rPr kumimoji="1" lang="en-US" sz="4000" b="1">
                <a:solidFill>
                  <a:srgbClr val="FFFFCC"/>
                </a:solidFill>
              </a:rPr>
              <a:t>CHEMICAL FORMULA</a:t>
            </a:r>
          </a:p>
        </p:txBody>
      </p:sp>
      <p:sp>
        <p:nvSpPr>
          <p:cNvPr id="550916" name="Text Box 4"/>
          <p:cNvSpPr txBox="1">
            <a:spLocks noChangeArrowheads="1"/>
          </p:cNvSpPr>
          <p:nvPr/>
        </p:nvSpPr>
        <p:spPr bwMode="auto">
          <a:xfrm>
            <a:off x="5580063" y="4094163"/>
            <a:ext cx="2101850" cy="1066800"/>
          </a:xfrm>
          <a:prstGeom prst="rect">
            <a:avLst/>
          </a:prstGeom>
          <a:noFill/>
          <a:ln w="9525">
            <a:noFill/>
            <a:miter lim="800000"/>
            <a:headEnd/>
            <a:tailEnd/>
          </a:ln>
          <a:effectLst/>
        </p:spPr>
        <p:txBody>
          <a:bodyPr wrap="none">
            <a:spAutoFit/>
          </a:bodyPr>
          <a:lstStyle/>
          <a:p>
            <a:pPr algn="ctr" eaLnBrk="0" hangingPunct="0">
              <a:buClr>
                <a:schemeClr val="accent2"/>
              </a:buClr>
              <a:buFont typeface="Monotype Sorts" pitchFamily="2" charset="2"/>
              <a:buNone/>
            </a:pPr>
            <a:r>
              <a:rPr kumimoji="1" lang="en-US" sz="3200" b="1">
                <a:solidFill>
                  <a:srgbClr val="FFFF99"/>
                </a:solidFill>
              </a:rPr>
              <a:t>molecular</a:t>
            </a:r>
          </a:p>
          <a:p>
            <a:pPr algn="ctr" eaLnBrk="0" hangingPunct="0">
              <a:buClr>
                <a:schemeClr val="accent2"/>
              </a:buClr>
              <a:buFont typeface="Monotype Sorts" pitchFamily="2" charset="2"/>
              <a:buNone/>
            </a:pPr>
            <a:r>
              <a:rPr kumimoji="1" lang="en-US" sz="3200" b="1">
                <a:solidFill>
                  <a:srgbClr val="FFFF99"/>
                </a:solidFill>
              </a:rPr>
              <a:t>formula </a:t>
            </a:r>
          </a:p>
        </p:txBody>
      </p:sp>
      <p:sp>
        <p:nvSpPr>
          <p:cNvPr id="550917" name="Text Box 5"/>
          <p:cNvSpPr txBox="1">
            <a:spLocks noChangeArrowheads="1"/>
          </p:cNvSpPr>
          <p:nvPr/>
        </p:nvSpPr>
        <p:spPr bwMode="auto">
          <a:xfrm>
            <a:off x="1350963" y="4094163"/>
            <a:ext cx="1673225" cy="1066800"/>
          </a:xfrm>
          <a:prstGeom prst="rect">
            <a:avLst/>
          </a:prstGeom>
          <a:noFill/>
          <a:ln w="9525">
            <a:noFill/>
            <a:miter lim="800000"/>
            <a:headEnd/>
            <a:tailEnd/>
          </a:ln>
          <a:effectLst/>
        </p:spPr>
        <p:txBody>
          <a:bodyPr wrap="none">
            <a:spAutoFit/>
          </a:bodyPr>
          <a:lstStyle/>
          <a:p>
            <a:pPr algn="ctr" eaLnBrk="0" hangingPunct="0">
              <a:buClr>
                <a:schemeClr val="accent2"/>
              </a:buClr>
              <a:buFont typeface="Monotype Sorts" pitchFamily="2" charset="2"/>
              <a:buNone/>
            </a:pPr>
            <a:r>
              <a:rPr kumimoji="1" lang="en-US" sz="3200" b="1">
                <a:solidFill>
                  <a:schemeClr val="tx2"/>
                </a:solidFill>
              </a:rPr>
              <a:t>formula</a:t>
            </a:r>
          </a:p>
          <a:p>
            <a:pPr algn="ctr" eaLnBrk="0" hangingPunct="0">
              <a:buClr>
                <a:schemeClr val="accent2"/>
              </a:buClr>
              <a:buFont typeface="Monotype Sorts" pitchFamily="2" charset="2"/>
              <a:buNone/>
            </a:pPr>
            <a:r>
              <a:rPr kumimoji="1" lang="en-US" sz="3200" b="1">
                <a:solidFill>
                  <a:schemeClr val="tx2"/>
                </a:solidFill>
              </a:rPr>
              <a:t>unit</a:t>
            </a:r>
          </a:p>
        </p:txBody>
      </p:sp>
      <p:grpSp>
        <p:nvGrpSpPr>
          <p:cNvPr id="550918" name="Group 6"/>
          <p:cNvGrpSpPr>
            <a:grpSpLocks/>
          </p:cNvGrpSpPr>
          <p:nvPr/>
        </p:nvGrpSpPr>
        <p:grpSpPr bwMode="auto">
          <a:xfrm>
            <a:off x="2814638" y="2497138"/>
            <a:ext cx="3167062" cy="1255712"/>
            <a:chOff x="2046" y="1455"/>
            <a:chExt cx="1513" cy="727"/>
          </a:xfrm>
        </p:grpSpPr>
        <p:sp>
          <p:nvSpPr>
            <p:cNvPr id="550919" name="Line 7"/>
            <p:cNvSpPr>
              <a:spLocks noChangeShapeType="1"/>
            </p:cNvSpPr>
            <p:nvPr/>
          </p:nvSpPr>
          <p:spPr bwMode="auto">
            <a:xfrm flipH="1">
              <a:off x="2046" y="1455"/>
              <a:ext cx="718" cy="727"/>
            </a:xfrm>
            <a:prstGeom prst="line">
              <a:avLst/>
            </a:prstGeom>
            <a:noFill/>
            <a:ln w="57150">
              <a:solidFill>
                <a:schemeClr val="tx1"/>
              </a:solidFill>
              <a:round/>
              <a:headEnd/>
              <a:tailEnd type="stealth" w="med" len="med"/>
            </a:ln>
            <a:effectLst/>
          </p:spPr>
          <p:txBody>
            <a:bodyPr wrap="none" anchor="ctr"/>
            <a:lstStyle/>
            <a:p>
              <a:endParaRPr lang="en-US"/>
            </a:p>
          </p:txBody>
        </p:sp>
        <p:sp>
          <p:nvSpPr>
            <p:cNvPr id="550920" name="Line 8"/>
            <p:cNvSpPr>
              <a:spLocks noChangeShapeType="1"/>
            </p:cNvSpPr>
            <p:nvPr/>
          </p:nvSpPr>
          <p:spPr bwMode="auto">
            <a:xfrm>
              <a:off x="2841" y="1455"/>
              <a:ext cx="718" cy="727"/>
            </a:xfrm>
            <a:prstGeom prst="line">
              <a:avLst/>
            </a:prstGeom>
            <a:noFill/>
            <a:ln w="57150">
              <a:solidFill>
                <a:schemeClr val="tx1"/>
              </a:solidFill>
              <a:round/>
              <a:headEnd/>
              <a:tailEnd type="stealth" w="med" len="med"/>
            </a:ln>
            <a:effectLst/>
          </p:spPr>
          <p:txBody>
            <a:bodyPr wrap="none" anchor="ctr"/>
            <a:lstStyle/>
            <a:p>
              <a:endParaRPr lang="en-US"/>
            </a:p>
          </p:txBody>
        </p:sp>
      </p:grpSp>
      <p:sp>
        <p:nvSpPr>
          <p:cNvPr id="550921" name="Text Box 9"/>
          <p:cNvSpPr txBox="1">
            <a:spLocks noChangeArrowheads="1"/>
          </p:cNvSpPr>
          <p:nvPr/>
        </p:nvSpPr>
        <p:spPr bwMode="auto">
          <a:xfrm>
            <a:off x="1354138" y="2695575"/>
            <a:ext cx="1312862" cy="579438"/>
          </a:xfrm>
          <a:prstGeom prst="rect">
            <a:avLst/>
          </a:prstGeom>
          <a:noFill/>
          <a:ln w="9525">
            <a:noFill/>
            <a:miter lim="800000"/>
            <a:headEnd/>
            <a:tailEnd/>
          </a:ln>
          <a:effectLst/>
        </p:spPr>
        <p:txBody>
          <a:bodyPr wrap="none">
            <a:spAutoFit/>
          </a:bodyPr>
          <a:lstStyle/>
          <a:p>
            <a:pPr eaLnBrk="0" hangingPunct="0">
              <a:buClr>
                <a:schemeClr val="accent2"/>
              </a:buClr>
              <a:buFont typeface="Monotype Sorts" pitchFamily="2" charset="2"/>
              <a:buNone/>
            </a:pPr>
            <a:r>
              <a:rPr kumimoji="1" lang="en-US" sz="3200">
                <a:solidFill>
                  <a:schemeClr val="tx2"/>
                </a:solidFill>
              </a:rPr>
              <a:t>IONIC</a:t>
            </a:r>
          </a:p>
        </p:txBody>
      </p:sp>
      <p:sp>
        <p:nvSpPr>
          <p:cNvPr id="550922" name="Text Box 10"/>
          <p:cNvSpPr txBox="1">
            <a:spLocks noChangeArrowheads="1"/>
          </p:cNvSpPr>
          <p:nvPr/>
        </p:nvSpPr>
        <p:spPr bwMode="auto">
          <a:xfrm>
            <a:off x="6021388" y="2695575"/>
            <a:ext cx="2374900" cy="579438"/>
          </a:xfrm>
          <a:prstGeom prst="rect">
            <a:avLst/>
          </a:prstGeom>
          <a:noFill/>
          <a:ln w="9525">
            <a:noFill/>
            <a:miter lim="800000"/>
            <a:headEnd/>
            <a:tailEnd/>
          </a:ln>
          <a:effectLst/>
        </p:spPr>
        <p:txBody>
          <a:bodyPr wrap="none">
            <a:spAutoFit/>
          </a:bodyPr>
          <a:lstStyle/>
          <a:p>
            <a:pPr eaLnBrk="0" hangingPunct="0">
              <a:buClr>
                <a:schemeClr val="accent2"/>
              </a:buClr>
              <a:buFont typeface="Monotype Sorts" pitchFamily="2" charset="2"/>
              <a:buNone/>
            </a:pPr>
            <a:r>
              <a:rPr kumimoji="1" lang="en-US" sz="3200">
                <a:solidFill>
                  <a:srgbClr val="FFFF99"/>
                </a:solidFill>
              </a:rPr>
              <a:t>COVALENT</a:t>
            </a:r>
          </a:p>
        </p:txBody>
      </p:sp>
      <p:sp>
        <p:nvSpPr>
          <p:cNvPr id="550923" name="Rectangle 11"/>
          <p:cNvSpPr>
            <a:spLocks noChangeArrowheads="1"/>
          </p:cNvSpPr>
          <p:nvPr/>
        </p:nvSpPr>
        <p:spPr bwMode="auto">
          <a:xfrm>
            <a:off x="5440363" y="5495925"/>
            <a:ext cx="2405062" cy="1076325"/>
          </a:xfrm>
          <a:prstGeom prst="rect">
            <a:avLst/>
          </a:prstGeom>
          <a:noFill/>
          <a:ln w="9525">
            <a:noFill/>
            <a:miter lim="800000"/>
            <a:headEnd/>
            <a:tailEnd/>
          </a:ln>
        </p:spPr>
        <p:txBody>
          <a:bodyPr/>
          <a:lstStyle/>
          <a:p>
            <a:pPr marL="342900" indent="-342900" algn="ctr">
              <a:buClr>
                <a:schemeClr val="accent1"/>
              </a:buClr>
              <a:buSzPct val="75000"/>
              <a:buFont typeface="Monotype Sorts" pitchFamily="2" charset="2"/>
              <a:buNone/>
            </a:pPr>
            <a:r>
              <a:rPr lang="en-US" sz="6000" b="1">
                <a:solidFill>
                  <a:srgbClr val="FFFF99"/>
                </a:solidFill>
                <a:effectLst>
                  <a:outerShdw blurRad="38100" dist="38100" dir="2700000" algn="tl">
                    <a:srgbClr val="000000"/>
                  </a:outerShdw>
                </a:effectLst>
                <a:latin typeface="Comic Sans MS" pitchFamily="66" charset="0"/>
              </a:rPr>
              <a:t>CO</a:t>
            </a:r>
            <a:r>
              <a:rPr lang="en-US" sz="6000" b="1" baseline="-25000">
                <a:solidFill>
                  <a:srgbClr val="FFFF99"/>
                </a:solidFill>
                <a:effectLst>
                  <a:outerShdw blurRad="38100" dist="38100" dir="2700000" algn="tl">
                    <a:srgbClr val="000000"/>
                  </a:outerShdw>
                </a:effectLst>
                <a:latin typeface="Comic Sans MS" pitchFamily="66" charset="0"/>
              </a:rPr>
              <a:t>2</a:t>
            </a:r>
            <a:endParaRPr lang="en-US" sz="6000">
              <a:solidFill>
                <a:srgbClr val="FFFF99"/>
              </a:solidFill>
              <a:latin typeface="Comic Sans MS" pitchFamily="66" charset="0"/>
            </a:endParaRPr>
          </a:p>
        </p:txBody>
      </p:sp>
      <p:sp>
        <p:nvSpPr>
          <p:cNvPr id="550924" name="Rectangle 12"/>
          <p:cNvSpPr>
            <a:spLocks noChangeArrowheads="1"/>
          </p:cNvSpPr>
          <p:nvPr/>
        </p:nvSpPr>
        <p:spPr bwMode="auto">
          <a:xfrm>
            <a:off x="985838" y="5495925"/>
            <a:ext cx="2405062" cy="1047750"/>
          </a:xfrm>
          <a:prstGeom prst="rect">
            <a:avLst/>
          </a:prstGeom>
          <a:noFill/>
          <a:ln w="9525">
            <a:noFill/>
            <a:miter lim="800000"/>
            <a:headEnd/>
            <a:tailEnd/>
          </a:ln>
        </p:spPr>
        <p:txBody>
          <a:bodyPr/>
          <a:lstStyle/>
          <a:p>
            <a:pPr marL="342900" indent="-342900" algn="ctr">
              <a:buClr>
                <a:schemeClr val="accent1"/>
              </a:buClr>
              <a:buSzPct val="75000"/>
              <a:buFont typeface="Monotype Sorts" pitchFamily="2" charset="2"/>
              <a:buNone/>
            </a:pPr>
            <a:r>
              <a:rPr lang="en-US" sz="6000" b="1">
                <a:solidFill>
                  <a:schemeClr val="accent1"/>
                </a:solidFill>
                <a:effectLst>
                  <a:outerShdw blurRad="38100" dist="38100" dir="2700000" algn="tl">
                    <a:srgbClr val="000000"/>
                  </a:outerShdw>
                </a:effectLst>
                <a:latin typeface="Comic Sans MS" pitchFamily="66" charset="0"/>
              </a:rPr>
              <a:t>NaCl</a:t>
            </a:r>
            <a:endParaRPr lang="en-US" sz="6000">
              <a:solidFill>
                <a:schemeClr val="accent1"/>
              </a:solidFill>
              <a:latin typeface="Comic Sans MS" pitchFamily="66" charset="0"/>
            </a:endParaRPr>
          </a:p>
        </p:txBody>
      </p:sp>
      <p:sp>
        <p:nvSpPr>
          <p:cNvPr id="550925" name="Rectangle 13"/>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50918"/>
                                        </p:tgtEl>
                                        <p:attrNameLst>
                                          <p:attrName>style.visibility</p:attrName>
                                        </p:attrNameLst>
                                      </p:cBhvr>
                                      <p:to>
                                        <p:strVal val="visible"/>
                                      </p:to>
                                    </p:set>
                                    <p:animEffect transition="in" filter="wipe(up)">
                                      <p:cBhvr>
                                        <p:cTn id="7" dur="500"/>
                                        <p:tgtEl>
                                          <p:spTgt spid="5509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50921"/>
                                        </p:tgtEl>
                                        <p:attrNameLst>
                                          <p:attrName>style.visibility</p:attrName>
                                        </p:attrNameLst>
                                      </p:cBhvr>
                                      <p:to>
                                        <p:strVal val="visible"/>
                                      </p:to>
                                    </p:set>
                                    <p:animEffect transition="in" filter="dissolve">
                                      <p:cBhvr>
                                        <p:cTn id="10" dur="500"/>
                                        <p:tgtEl>
                                          <p:spTgt spid="550921"/>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550922"/>
                                        </p:tgtEl>
                                        <p:attrNameLst>
                                          <p:attrName>style.visibility</p:attrName>
                                        </p:attrNameLst>
                                      </p:cBhvr>
                                      <p:to>
                                        <p:strVal val="visible"/>
                                      </p:to>
                                    </p:set>
                                    <p:animEffect transition="in" filter="dissolve">
                                      <p:cBhvr>
                                        <p:cTn id="14" dur="500"/>
                                        <p:tgtEl>
                                          <p:spTgt spid="550922"/>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50917"/>
                                        </p:tgtEl>
                                        <p:attrNameLst>
                                          <p:attrName>style.visibility</p:attrName>
                                        </p:attrNameLst>
                                      </p:cBhvr>
                                      <p:to>
                                        <p:strVal val="visible"/>
                                      </p:to>
                                    </p:set>
                                    <p:animEffect transition="in" filter="fade">
                                      <p:cBhvr>
                                        <p:cTn id="19" dur="1000"/>
                                        <p:tgtEl>
                                          <p:spTgt spid="550917"/>
                                        </p:tgtEl>
                                      </p:cBhvr>
                                    </p:animEffect>
                                    <p:anim calcmode="lin" valueType="num">
                                      <p:cBhvr>
                                        <p:cTn id="20" dur="1000" fill="hold"/>
                                        <p:tgtEl>
                                          <p:spTgt spid="550917"/>
                                        </p:tgtEl>
                                        <p:attrNameLst>
                                          <p:attrName>ppt_x</p:attrName>
                                        </p:attrNameLst>
                                      </p:cBhvr>
                                      <p:tavLst>
                                        <p:tav tm="0">
                                          <p:val>
                                            <p:strVal val="#ppt_x"/>
                                          </p:val>
                                        </p:tav>
                                        <p:tav tm="100000">
                                          <p:val>
                                            <p:strVal val="#ppt_x"/>
                                          </p:val>
                                        </p:tav>
                                      </p:tavLst>
                                    </p:anim>
                                    <p:anim calcmode="lin" valueType="num">
                                      <p:cBhvr>
                                        <p:cTn id="21" dur="1000" fill="hold"/>
                                        <p:tgtEl>
                                          <p:spTgt spid="5509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550924"/>
                                        </p:tgtEl>
                                        <p:attrNameLst>
                                          <p:attrName>style.visibility</p:attrName>
                                        </p:attrNameLst>
                                      </p:cBhvr>
                                      <p:to>
                                        <p:strVal val="visible"/>
                                      </p:to>
                                    </p:set>
                                    <p:anim calcmode="lin" valueType="num">
                                      <p:cBhvr>
                                        <p:cTn id="26" dur="500" fill="hold"/>
                                        <p:tgtEl>
                                          <p:spTgt spid="550924"/>
                                        </p:tgtEl>
                                        <p:attrNameLst>
                                          <p:attrName>ppt_w</p:attrName>
                                        </p:attrNameLst>
                                      </p:cBhvr>
                                      <p:tavLst>
                                        <p:tav tm="0">
                                          <p:val>
                                            <p:fltVal val="0"/>
                                          </p:val>
                                        </p:tav>
                                        <p:tav tm="100000">
                                          <p:val>
                                            <p:strVal val="#ppt_w"/>
                                          </p:val>
                                        </p:tav>
                                      </p:tavLst>
                                    </p:anim>
                                    <p:anim calcmode="lin" valueType="num">
                                      <p:cBhvr>
                                        <p:cTn id="27" dur="500" fill="hold"/>
                                        <p:tgtEl>
                                          <p:spTgt spid="550924"/>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550916"/>
                                        </p:tgtEl>
                                        <p:attrNameLst>
                                          <p:attrName>style.visibility</p:attrName>
                                        </p:attrNameLst>
                                      </p:cBhvr>
                                      <p:to>
                                        <p:strVal val="visible"/>
                                      </p:to>
                                    </p:set>
                                    <p:animEffect transition="in" filter="fade">
                                      <p:cBhvr>
                                        <p:cTn id="32" dur="1000"/>
                                        <p:tgtEl>
                                          <p:spTgt spid="550916"/>
                                        </p:tgtEl>
                                      </p:cBhvr>
                                    </p:animEffect>
                                    <p:anim calcmode="lin" valueType="num">
                                      <p:cBhvr>
                                        <p:cTn id="33" dur="1000" fill="hold"/>
                                        <p:tgtEl>
                                          <p:spTgt spid="550916"/>
                                        </p:tgtEl>
                                        <p:attrNameLst>
                                          <p:attrName>ppt_x</p:attrName>
                                        </p:attrNameLst>
                                      </p:cBhvr>
                                      <p:tavLst>
                                        <p:tav tm="0">
                                          <p:val>
                                            <p:strVal val="#ppt_x"/>
                                          </p:val>
                                        </p:tav>
                                        <p:tav tm="100000">
                                          <p:val>
                                            <p:strVal val="#ppt_x"/>
                                          </p:val>
                                        </p:tav>
                                      </p:tavLst>
                                    </p:anim>
                                    <p:anim calcmode="lin" valueType="num">
                                      <p:cBhvr>
                                        <p:cTn id="34" dur="1000" fill="hold"/>
                                        <p:tgtEl>
                                          <p:spTgt spid="5509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grpId="0" nodeType="clickEffect">
                                  <p:stCondLst>
                                    <p:cond delay="0"/>
                                  </p:stCondLst>
                                  <p:childTnLst>
                                    <p:set>
                                      <p:cBhvr>
                                        <p:cTn id="38" dur="1" fill="hold">
                                          <p:stCondLst>
                                            <p:cond delay="0"/>
                                          </p:stCondLst>
                                        </p:cTn>
                                        <p:tgtEl>
                                          <p:spTgt spid="550923"/>
                                        </p:tgtEl>
                                        <p:attrNameLst>
                                          <p:attrName>style.visibility</p:attrName>
                                        </p:attrNameLst>
                                      </p:cBhvr>
                                      <p:to>
                                        <p:strVal val="visible"/>
                                      </p:to>
                                    </p:set>
                                    <p:anim calcmode="lin" valueType="num">
                                      <p:cBhvr>
                                        <p:cTn id="39" dur="500" fill="hold"/>
                                        <p:tgtEl>
                                          <p:spTgt spid="550923"/>
                                        </p:tgtEl>
                                        <p:attrNameLst>
                                          <p:attrName>ppt_w</p:attrName>
                                        </p:attrNameLst>
                                      </p:cBhvr>
                                      <p:tavLst>
                                        <p:tav tm="0">
                                          <p:val>
                                            <p:fltVal val="0"/>
                                          </p:val>
                                        </p:tav>
                                        <p:tav tm="100000">
                                          <p:val>
                                            <p:strVal val="#ppt_w"/>
                                          </p:val>
                                        </p:tav>
                                      </p:tavLst>
                                    </p:anim>
                                    <p:anim calcmode="lin" valueType="num">
                                      <p:cBhvr>
                                        <p:cTn id="40" dur="500" fill="hold"/>
                                        <p:tgtEl>
                                          <p:spTgt spid="5509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6" grpId="0"/>
      <p:bldP spid="550917" grpId="0"/>
      <p:bldP spid="550921" grpId="0"/>
      <p:bldP spid="550922" grpId="0"/>
      <p:bldP spid="550923" grpId="0"/>
      <p:bldP spid="550924"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p:txBody>
          <a:bodyPr/>
          <a:lstStyle/>
          <a:p>
            <a:r>
              <a:rPr lang="en-US"/>
              <a:t>Vocabulary</a:t>
            </a:r>
          </a:p>
        </p:txBody>
      </p:sp>
      <p:sp>
        <p:nvSpPr>
          <p:cNvPr id="552963" name="Text Box 3"/>
          <p:cNvSpPr txBox="1">
            <a:spLocks noChangeArrowheads="1"/>
          </p:cNvSpPr>
          <p:nvPr/>
        </p:nvSpPr>
        <p:spPr bwMode="auto">
          <a:xfrm>
            <a:off x="2833688" y="1522413"/>
            <a:ext cx="3203575" cy="701675"/>
          </a:xfrm>
          <a:prstGeom prst="rect">
            <a:avLst/>
          </a:prstGeom>
          <a:noFill/>
          <a:ln w="9525">
            <a:noFill/>
            <a:miter lim="800000"/>
            <a:headEnd/>
            <a:tailEnd/>
          </a:ln>
          <a:effectLst/>
        </p:spPr>
        <p:txBody>
          <a:bodyPr wrap="none">
            <a:spAutoFit/>
          </a:bodyPr>
          <a:lstStyle/>
          <a:p>
            <a:pPr eaLnBrk="0" hangingPunct="0">
              <a:buClr>
                <a:schemeClr val="accent2"/>
              </a:buClr>
              <a:buFont typeface="Monotype Sorts" pitchFamily="2" charset="2"/>
              <a:buNone/>
            </a:pPr>
            <a:r>
              <a:rPr kumimoji="1" lang="en-US" sz="4000" b="1">
                <a:solidFill>
                  <a:srgbClr val="FFFFCC"/>
                </a:solidFill>
              </a:rPr>
              <a:t>COMPOUND</a:t>
            </a:r>
          </a:p>
        </p:txBody>
      </p:sp>
      <p:sp>
        <p:nvSpPr>
          <p:cNvPr id="552964" name="Text Box 4"/>
          <p:cNvSpPr txBox="1">
            <a:spLocks noChangeArrowheads="1"/>
          </p:cNvSpPr>
          <p:nvPr/>
        </p:nvSpPr>
        <p:spPr bwMode="auto">
          <a:xfrm>
            <a:off x="5470525" y="4098925"/>
            <a:ext cx="2257425" cy="1066800"/>
          </a:xfrm>
          <a:prstGeom prst="rect">
            <a:avLst/>
          </a:prstGeom>
          <a:noFill/>
          <a:ln w="9525">
            <a:noFill/>
            <a:miter lim="800000"/>
            <a:headEnd/>
            <a:tailEnd/>
          </a:ln>
          <a:effectLst/>
        </p:spPr>
        <p:txBody>
          <a:bodyPr wrap="none">
            <a:spAutoFit/>
          </a:bodyPr>
          <a:lstStyle/>
          <a:p>
            <a:pPr algn="ctr" eaLnBrk="0" hangingPunct="0">
              <a:buClr>
                <a:schemeClr val="accent2"/>
              </a:buClr>
              <a:buFont typeface="Monotype Sorts" pitchFamily="2" charset="2"/>
              <a:buNone/>
            </a:pPr>
            <a:r>
              <a:rPr kumimoji="1" lang="en-US" sz="3200" b="1">
                <a:solidFill>
                  <a:srgbClr val="FFFF99"/>
                </a:solidFill>
              </a:rPr>
              <a:t>ternary</a:t>
            </a:r>
          </a:p>
          <a:p>
            <a:pPr algn="ctr" eaLnBrk="0" hangingPunct="0">
              <a:buClr>
                <a:schemeClr val="accent2"/>
              </a:buClr>
              <a:buFont typeface="Monotype Sorts" pitchFamily="2" charset="2"/>
              <a:buNone/>
            </a:pPr>
            <a:r>
              <a:rPr kumimoji="1" lang="en-US" sz="3200" b="1">
                <a:solidFill>
                  <a:srgbClr val="FFFF99"/>
                </a:solidFill>
              </a:rPr>
              <a:t>compound</a:t>
            </a:r>
          </a:p>
        </p:txBody>
      </p:sp>
      <p:sp>
        <p:nvSpPr>
          <p:cNvPr id="552965" name="Text Box 5"/>
          <p:cNvSpPr txBox="1">
            <a:spLocks noChangeArrowheads="1"/>
          </p:cNvSpPr>
          <p:nvPr/>
        </p:nvSpPr>
        <p:spPr bwMode="auto">
          <a:xfrm>
            <a:off x="1001713" y="4098925"/>
            <a:ext cx="2257425" cy="1066800"/>
          </a:xfrm>
          <a:prstGeom prst="rect">
            <a:avLst/>
          </a:prstGeom>
          <a:noFill/>
          <a:ln w="9525">
            <a:noFill/>
            <a:miter lim="800000"/>
            <a:headEnd/>
            <a:tailEnd/>
          </a:ln>
          <a:effectLst/>
        </p:spPr>
        <p:txBody>
          <a:bodyPr wrap="none">
            <a:spAutoFit/>
          </a:bodyPr>
          <a:lstStyle/>
          <a:p>
            <a:pPr algn="ctr" eaLnBrk="0" hangingPunct="0">
              <a:buClr>
                <a:schemeClr val="accent2"/>
              </a:buClr>
              <a:buFont typeface="Monotype Sorts" pitchFamily="2" charset="2"/>
              <a:buNone/>
            </a:pPr>
            <a:r>
              <a:rPr kumimoji="1" lang="en-US" sz="3200" b="1">
                <a:solidFill>
                  <a:schemeClr val="tx2"/>
                </a:solidFill>
              </a:rPr>
              <a:t>binary</a:t>
            </a:r>
          </a:p>
          <a:p>
            <a:pPr algn="ctr" eaLnBrk="0" hangingPunct="0">
              <a:buClr>
                <a:schemeClr val="accent2"/>
              </a:buClr>
              <a:buFont typeface="Monotype Sorts" pitchFamily="2" charset="2"/>
              <a:buNone/>
            </a:pPr>
            <a:r>
              <a:rPr kumimoji="1" lang="en-US" sz="3200" b="1">
                <a:solidFill>
                  <a:schemeClr val="tx2"/>
                </a:solidFill>
              </a:rPr>
              <a:t>compound</a:t>
            </a:r>
          </a:p>
        </p:txBody>
      </p:sp>
      <p:grpSp>
        <p:nvGrpSpPr>
          <p:cNvPr id="552966" name="Group 6"/>
          <p:cNvGrpSpPr>
            <a:grpSpLocks/>
          </p:cNvGrpSpPr>
          <p:nvPr/>
        </p:nvGrpSpPr>
        <p:grpSpPr bwMode="auto">
          <a:xfrm>
            <a:off x="2814638" y="2497138"/>
            <a:ext cx="3167062" cy="1255712"/>
            <a:chOff x="2046" y="1455"/>
            <a:chExt cx="1513" cy="727"/>
          </a:xfrm>
        </p:grpSpPr>
        <p:sp>
          <p:nvSpPr>
            <p:cNvPr id="552967" name="Line 7"/>
            <p:cNvSpPr>
              <a:spLocks noChangeShapeType="1"/>
            </p:cNvSpPr>
            <p:nvPr/>
          </p:nvSpPr>
          <p:spPr bwMode="auto">
            <a:xfrm flipH="1">
              <a:off x="2046" y="1455"/>
              <a:ext cx="718" cy="727"/>
            </a:xfrm>
            <a:prstGeom prst="line">
              <a:avLst/>
            </a:prstGeom>
            <a:noFill/>
            <a:ln w="57150">
              <a:solidFill>
                <a:schemeClr val="tx1"/>
              </a:solidFill>
              <a:round/>
              <a:headEnd/>
              <a:tailEnd type="stealth" w="med" len="med"/>
            </a:ln>
            <a:effectLst/>
          </p:spPr>
          <p:txBody>
            <a:bodyPr wrap="none" anchor="ctr"/>
            <a:lstStyle/>
            <a:p>
              <a:endParaRPr lang="en-US"/>
            </a:p>
          </p:txBody>
        </p:sp>
        <p:sp>
          <p:nvSpPr>
            <p:cNvPr id="552968" name="Line 8"/>
            <p:cNvSpPr>
              <a:spLocks noChangeShapeType="1"/>
            </p:cNvSpPr>
            <p:nvPr/>
          </p:nvSpPr>
          <p:spPr bwMode="auto">
            <a:xfrm>
              <a:off x="2841" y="1455"/>
              <a:ext cx="718" cy="727"/>
            </a:xfrm>
            <a:prstGeom prst="line">
              <a:avLst/>
            </a:prstGeom>
            <a:noFill/>
            <a:ln w="57150">
              <a:solidFill>
                <a:schemeClr val="tx1"/>
              </a:solidFill>
              <a:round/>
              <a:headEnd/>
              <a:tailEnd type="stealth" w="med" len="med"/>
            </a:ln>
            <a:effectLst/>
          </p:spPr>
          <p:txBody>
            <a:bodyPr wrap="none" anchor="ctr"/>
            <a:lstStyle/>
            <a:p>
              <a:endParaRPr lang="en-US"/>
            </a:p>
          </p:txBody>
        </p:sp>
      </p:grpSp>
      <p:sp>
        <p:nvSpPr>
          <p:cNvPr id="552969" name="Text Box 9"/>
          <p:cNvSpPr txBox="1">
            <a:spLocks noChangeArrowheads="1"/>
          </p:cNvSpPr>
          <p:nvPr/>
        </p:nvSpPr>
        <p:spPr bwMode="auto">
          <a:xfrm>
            <a:off x="877888" y="2635250"/>
            <a:ext cx="2168525" cy="579438"/>
          </a:xfrm>
          <a:prstGeom prst="rect">
            <a:avLst/>
          </a:prstGeom>
          <a:noFill/>
          <a:ln w="9525">
            <a:noFill/>
            <a:miter lim="800000"/>
            <a:headEnd/>
            <a:tailEnd/>
          </a:ln>
          <a:effectLst/>
        </p:spPr>
        <p:txBody>
          <a:bodyPr wrap="none">
            <a:spAutoFit/>
          </a:bodyPr>
          <a:lstStyle/>
          <a:p>
            <a:pPr eaLnBrk="0" hangingPunct="0">
              <a:buClr>
                <a:schemeClr val="accent2"/>
              </a:buClr>
              <a:buFont typeface="Monotype Sorts" pitchFamily="2" charset="2"/>
              <a:buNone/>
            </a:pPr>
            <a:r>
              <a:rPr kumimoji="1" lang="en-US" sz="3200">
                <a:solidFill>
                  <a:schemeClr val="tx2"/>
                </a:solidFill>
              </a:rPr>
              <a:t>2 elements</a:t>
            </a:r>
          </a:p>
        </p:txBody>
      </p:sp>
      <p:sp>
        <p:nvSpPr>
          <p:cNvPr id="552970" name="Text Box 10"/>
          <p:cNvSpPr txBox="1">
            <a:spLocks noChangeArrowheads="1"/>
          </p:cNvSpPr>
          <p:nvPr/>
        </p:nvSpPr>
        <p:spPr bwMode="auto">
          <a:xfrm>
            <a:off x="5845175" y="2392363"/>
            <a:ext cx="2347913" cy="1066800"/>
          </a:xfrm>
          <a:prstGeom prst="rect">
            <a:avLst/>
          </a:prstGeom>
          <a:noFill/>
          <a:ln w="9525">
            <a:noFill/>
            <a:miter lim="800000"/>
            <a:headEnd/>
            <a:tailEnd/>
          </a:ln>
          <a:effectLst/>
        </p:spPr>
        <p:txBody>
          <a:bodyPr wrap="none">
            <a:spAutoFit/>
          </a:bodyPr>
          <a:lstStyle/>
          <a:p>
            <a:pPr algn="ctr" eaLnBrk="0" hangingPunct="0">
              <a:buClr>
                <a:schemeClr val="accent2"/>
              </a:buClr>
              <a:buFont typeface="Monotype Sorts" pitchFamily="2" charset="2"/>
              <a:buNone/>
            </a:pPr>
            <a:r>
              <a:rPr kumimoji="1" lang="en-US" sz="3200">
                <a:solidFill>
                  <a:srgbClr val="FFFF99"/>
                </a:solidFill>
              </a:rPr>
              <a:t>more than 2</a:t>
            </a:r>
          </a:p>
          <a:p>
            <a:pPr algn="ctr" eaLnBrk="0" hangingPunct="0">
              <a:buClr>
                <a:schemeClr val="accent2"/>
              </a:buClr>
              <a:buFont typeface="Monotype Sorts" pitchFamily="2" charset="2"/>
              <a:buNone/>
            </a:pPr>
            <a:r>
              <a:rPr kumimoji="1" lang="en-US" sz="3200">
                <a:solidFill>
                  <a:srgbClr val="FFFF99"/>
                </a:solidFill>
              </a:rPr>
              <a:t>elements</a:t>
            </a:r>
          </a:p>
        </p:txBody>
      </p:sp>
      <p:sp>
        <p:nvSpPr>
          <p:cNvPr id="552971" name="Rectangle 11"/>
          <p:cNvSpPr>
            <a:spLocks noChangeArrowheads="1"/>
          </p:cNvSpPr>
          <p:nvPr/>
        </p:nvSpPr>
        <p:spPr bwMode="auto">
          <a:xfrm>
            <a:off x="4933950" y="5491163"/>
            <a:ext cx="3675063" cy="1133475"/>
          </a:xfrm>
          <a:prstGeom prst="rect">
            <a:avLst/>
          </a:prstGeom>
          <a:noFill/>
          <a:ln w="9525">
            <a:noFill/>
            <a:miter lim="800000"/>
            <a:headEnd/>
            <a:tailEnd/>
          </a:ln>
        </p:spPr>
        <p:txBody>
          <a:bodyPr/>
          <a:lstStyle/>
          <a:p>
            <a:pPr marL="342900" indent="-342900" algn="ctr">
              <a:buClr>
                <a:schemeClr val="accent1"/>
              </a:buClr>
              <a:buSzPct val="75000"/>
              <a:buFont typeface="Monotype Sorts" pitchFamily="2" charset="2"/>
              <a:buNone/>
            </a:pPr>
            <a:r>
              <a:rPr lang="en-US" sz="6000" b="1">
                <a:solidFill>
                  <a:srgbClr val="FFFF99"/>
                </a:solidFill>
                <a:effectLst>
                  <a:outerShdw blurRad="38100" dist="38100" dir="2700000" algn="tl">
                    <a:srgbClr val="000000"/>
                  </a:outerShdw>
                </a:effectLst>
                <a:latin typeface="Comic Sans MS" pitchFamily="66" charset="0"/>
              </a:rPr>
              <a:t>NaNO</a:t>
            </a:r>
            <a:r>
              <a:rPr lang="en-US" sz="6000" b="1" baseline="-25000">
                <a:solidFill>
                  <a:srgbClr val="FFFF99"/>
                </a:solidFill>
                <a:effectLst>
                  <a:outerShdw blurRad="38100" dist="38100" dir="2700000" algn="tl">
                    <a:srgbClr val="000000"/>
                  </a:outerShdw>
                </a:effectLst>
                <a:latin typeface="Comic Sans MS" pitchFamily="66" charset="0"/>
              </a:rPr>
              <a:t>3</a:t>
            </a:r>
            <a:endParaRPr lang="en-US" sz="6000">
              <a:solidFill>
                <a:srgbClr val="FFFF99"/>
              </a:solidFill>
              <a:latin typeface="Comic Sans MS" pitchFamily="66" charset="0"/>
            </a:endParaRPr>
          </a:p>
        </p:txBody>
      </p:sp>
      <p:sp>
        <p:nvSpPr>
          <p:cNvPr id="552972" name="Rectangle 12"/>
          <p:cNvSpPr>
            <a:spLocks noChangeArrowheads="1"/>
          </p:cNvSpPr>
          <p:nvPr/>
        </p:nvSpPr>
        <p:spPr bwMode="auto">
          <a:xfrm>
            <a:off x="928688" y="5491163"/>
            <a:ext cx="2405062" cy="1047750"/>
          </a:xfrm>
          <a:prstGeom prst="rect">
            <a:avLst/>
          </a:prstGeom>
          <a:noFill/>
          <a:ln w="9525">
            <a:noFill/>
            <a:miter lim="800000"/>
            <a:headEnd/>
            <a:tailEnd/>
          </a:ln>
        </p:spPr>
        <p:txBody>
          <a:bodyPr/>
          <a:lstStyle/>
          <a:p>
            <a:pPr marL="342900" indent="-342900" algn="ctr">
              <a:buClr>
                <a:schemeClr val="accent1"/>
              </a:buClr>
              <a:buSzPct val="75000"/>
              <a:buFont typeface="Monotype Sorts" pitchFamily="2" charset="2"/>
              <a:buNone/>
            </a:pPr>
            <a:r>
              <a:rPr lang="en-US" sz="6000" b="1">
                <a:solidFill>
                  <a:schemeClr val="accent1"/>
                </a:solidFill>
                <a:effectLst>
                  <a:outerShdw blurRad="38100" dist="38100" dir="2700000" algn="tl">
                    <a:srgbClr val="000000"/>
                  </a:outerShdw>
                </a:effectLst>
                <a:latin typeface="Comic Sans MS" pitchFamily="66" charset="0"/>
              </a:rPr>
              <a:t>NaCl</a:t>
            </a:r>
            <a:endParaRPr lang="en-US" sz="6000">
              <a:solidFill>
                <a:schemeClr val="accent1"/>
              </a:solidFill>
              <a:latin typeface="Comic Sans MS" pitchFamily="66" charset="0"/>
            </a:endParaRPr>
          </a:p>
        </p:txBody>
      </p:sp>
      <p:sp>
        <p:nvSpPr>
          <p:cNvPr id="552973" name="Rectangle 13"/>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52966"/>
                                        </p:tgtEl>
                                        <p:attrNameLst>
                                          <p:attrName>style.visibility</p:attrName>
                                        </p:attrNameLst>
                                      </p:cBhvr>
                                      <p:to>
                                        <p:strVal val="visible"/>
                                      </p:to>
                                    </p:set>
                                    <p:animEffect transition="in" filter="wipe(up)">
                                      <p:cBhvr>
                                        <p:cTn id="7" dur="500"/>
                                        <p:tgtEl>
                                          <p:spTgt spid="55296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52969"/>
                                        </p:tgtEl>
                                        <p:attrNameLst>
                                          <p:attrName>style.visibility</p:attrName>
                                        </p:attrNameLst>
                                      </p:cBhvr>
                                      <p:to>
                                        <p:strVal val="visible"/>
                                      </p:to>
                                    </p:set>
                                    <p:animEffect transition="in" filter="dissolve">
                                      <p:cBhvr>
                                        <p:cTn id="10" dur="500"/>
                                        <p:tgtEl>
                                          <p:spTgt spid="552969"/>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552970"/>
                                        </p:tgtEl>
                                        <p:attrNameLst>
                                          <p:attrName>style.visibility</p:attrName>
                                        </p:attrNameLst>
                                      </p:cBhvr>
                                      <p:to>
                                        <p:strVal val="visible"/>
                                      </p:to>
                                    </p:set>
                                    <p:animEffect transition="in" filter="dissolve">
                                      <p:cBhvr>
                                        <p:cTn id="14" dur="500"/>
                                        <p:tgtEl>
                                          <p:spTgt spid="552970"/>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52965"/>
                                        </p:tgtEl>
                                        <p:attrNameLst>
                                          <p:attrName>style.visibility</p:attrName>
                                        </p:attrNameLst>
                                      </p:cBhvr>
                                      <p:to>
                                        <p:strVal val="visible"/>
                                      </p:to>
                                    </p:set>
                                    <p:animEffect transition="in" filter="fade">
                                      <p:cBhvr>
                                        <p:cTn id="19" dur="1000"/>
                                        <p:tgtEl>
                                          <p:spTgt spid="552965"/>
                                        </p:tgtEl>
                                      </p:cBhvr>
                                    </p:animEffect>
                                    <p:anim calcmode="lin" valueType="num">
                                      <p:cBhvr>
                                        <p:cTn id="20" dur="1000" fill="hold"/>
                                        <p:tgtEl>
                                          <p:spTgt spid="552965"/>
                                        </p:tgtEl>
                                        <p:attrNameLst>
                                          <p:attrName>ppt_x</p:attrName>
                                        </p:attrNameLst>
                                      </p:cBhvr>
                                      <p:tavLst>
                                        <p:tav tm="0">
                                          <p:val>
                                            <p:strVal val="#ppt_x"/>
                                          </p:val>
                                        </p:tav>
                                        <p:tav tm="100000">
                                          <p:val>
                                            <p:strVal val="#ppt_x"/>
                                          </p:val>
                                        </p:tav>
                                      </p:tavLst>
                                    </p:anim>
                                    <p:anim calcmode="lin" valueType="num">
                                      <p:cBhvr>
                                        <p:cTn id="21" dur="1000" fill="hold"/>
                                        <p:tgtEl>
                                          <p:spTgt spid="55296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52972"/>
                                        </p:tgtEl>
                                        <p:attrNameLst>
                                          <p:attrName>style.visibility</p:attrName>
                                        </p:attrNameLst>
                                      </p:cBhvr>
                                      <p:to>
                                        <p:strVal val="visible"/>
                                      </p:to>
                                    </p:set>
                                    <p:animEffect transition="in" filter="dissolve">
                                      <p:cBhvr>
                                        <p:cTn id="26" dur="500"/>
                                        <p:tgtEl>
                                          <p:spTgt spid="552972"/>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552964"/>
                                        </p:tgtEl>
                                        <p:attrNameLst>
                                          <p:attrName>style.visibility</p:attrName>
                                        </p:attrNameLst>
                                      </p:cBhvr>
                                      <p:to>
                                        <p:strVal val="visible"/>
                                      </p:to>
                                    </p:set>
                                    <p:animEffect transition="in" filter="fade">
                                      <p:cBhvr>
                                        <p:cTn id="31" dur="1000"/>
                                        <p:tgtEl>
                                          <p:spTgt spid="552964"/>
                                        </p:tgtEl>
                                      </p:cBhvr>
                                    </p:animEffect>
                                    <p:anim calcmode="lin" valueType="num">
                                      <p:cBhvr>
                                        <p:cTn id="32" dur="1000" fill="hold"/>
                                        <p:tgtEl>
                                          <p:spTgt spid="552964"/>
                                        </p:tgtEl>
                                        <p:attrNameLst>
                                          <p:attrName>ppt_x</p:attrName>
                                        </p:attrNameLst>
                                      </p:cBhvr>
                                      <p:tavLst>
                                        <p:tav tm="0">
                                          <p:val>
                                            <p:strVal val="#ppt_x"/>
                                          </p:val>
                                        </p:tav>
                                        <p:tav tm="100000">
                                          <p:val>
                                            <p:strVal val="#ppt_x"/>
                                          </p:val>
                                        </p:tav>
                                      </p:tavLst>
                                    </p:anim>
                                    <p:anim calcmode="lin" valueType="num">
                                      <p:cBhvr>
                                        <p:cTn id="33" dur="1000" fill="hold"/>
                                        <p:tgtEl>
                                          <p:spTgt spid="55296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552971"/>
                                        </p:tgtEl>
                                        <p:attrNameLst>
                                          <p:attrName>style.visibility</p:attrName>
                                        </p:attrNameLst>
                                      </p:cBhvr>
                                      <p:to>
                                        <p:strVal val="visible"/>
                                      </p:to>
                                    </p:set>
                                    <p:animEffect transition="in" filter="dissolve">
                                      <p:cBhvr>
                                        <p:cTn id="38" dur="500"/>
                                        <p:tgtEl>
                                          <p:spTgt spid="552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4" grpId="0"/>
      <p:bldP spid="552965" grpId="0"/>
      <p:bldP spid="552969" grpId="0"/>
      <p:bldP spid="552970" grpId="0"/>
      <p:bldP spid="552971" grpId="0"/>
      <p:bldP spid="55297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533400" y="4648200"/>
            <a:ext cx="8305800" cy="19812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3491" name="Rectangle 3"/>
          <p:cNvSpPr>
            <a:spLocks noChangeArrowheads="1"/>
          </p:cNvSpPr>
          <p:nvPr/>
        </p:nvSpPr>
        <p:spPr bwMode="auto">
          <a:xfrm>
            <a:off x="533400" y="2438400"/>
            <a:ext cx="8305800" cy="19812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3492" name="Rectangle 4"/>
          <p:cNvSpPr>
            <a:spLocks noGrp="1" noChangeArrowheads="1"/>
          </p:cNvSpPr>
          <p:nvPr>
            <p:ph type="title"/>
          </p:nvPr>
        </p:nvSpPr>
        <p:spPr/>
        <p:txBody>
          <a:bodyPr/>
          <a:lstStyle/>
          <a:p>
            <a:r>
              <a:rPr lang="en-US" sz="4000"/>
              <a:t>Methane &amp; Carbon Tetrachloride</a:t>
            </a:r>
          </a:p>
        </p:txBody>
      </p:sp>
      <p:pic>
        <p:nvPicPr>
          <p:cNvPr id="63493" name="Picture 5" descr="untitled-18"/>
          <p:cNvPicPr>
            <a:picLocks noChangeAspect="1" noChangeArrowheads="1"/>
          </p:cNvPicPr>
          <p:nvPr/>
        </p:nvPicPr>
        <p:blipFill>
          <a:blip r:embed="rId3" cstate="print">
            <a:lum bright="2000" contrast="12000"/>
          </a:blip>
          <a:srcRect l="74585" t="33679" r="3427" b="11887"/>
          <a:stretch>
            <a:fillRect/>
          </a:stretch>
        </p:blipFill>
        <p:spPr bwMode="auto">
          <a:xfrm>
            <a:off x="6858000" y="2441575"/>
            <a:ext cx="1978025" cy="1976438"/>
          </a:xfrm>
          <a:prstGeom prst="rect">
            <a:avLst/>
          </a:prstGeom>
          <a:noFill/>
          <a:ln w="9525">
            <a:miter lim="800000"/>
            <a:headEnd/>
            <a:tailEnd/>
          </a:ln>
        </p:spPr>
      </p:pic>
      <p:sp>
        <p:nvSpPr>
          <p:cNvPr id="63494" name="Text Box 6"/>
          <p:cNvSpPr txBox="1">
            <a:spLocks noChangeArrowheads="1"/>
          </p:cNvSpPr>
          <p:nvPr/>
        </p:nvSpPr>
        <p:spPr bwMode="auto">
          <a:xfrm>
            <a:off x="590550" y="1568450"/>
            <a:ext cx="1238250" cy="641350"/>
          </a:xfrm>
          <a:prstGeom prst="rect">
            <a:avLst/>
          </a:prstGeom>
          <a:noFill/>
          <a:ln w="9525">
            <a:noFill/>
            <a:miter lim="800000"/>
            <a:headEnd/>
            <a:tailEnd/>
          </a:ln>
          <a:effectLst/>
        </p:spPr>
        <p:txBody>
          <a:bodyPr wrap="none">
            <a:spAutoFit/>
          </a:bodyPr>
          <a:lstStyle/>
          <a:p>
            <a:r>
              <a:rPr lang="en-US"/>
              <a:t>molecular </a:t>
            </a:r>
          </a:p>
          <a:p>
            <a:r>
              <a:rPr lang="en-US"/>
              <a:t> formula</a:t>
            </a:r>
          </a:p>
        </p:txBody>
      </p:sp>
      <p:sp>
        <p:nvSpPr>
          <p:cNvPr id="63495" name="Text Box 7"/>
          <p:cNvSpPr txBox="1">
            <a:spLocks noChangeArrowheads="1"/>
          </p:cNvSpPr>
          <p:nvPr/>
        </p:nvSpPr>
        <p:spPr bwMode="auto">
          <a:xfrm>
            <a:off x="2346325" y="1568450"/>
            <a:ext cx="1187450" cy="641350"/>
          </a:xfrm>
          <a:prstGeom prst="rect">
            <a:avLst/>
          </a:prstGeom>
          <a:noFill/>
          <a:ln w="9525">
            <a:noFill/>
            <a:miter lim="800000"/>
            <a:headEnd/>
            <a:tailEnd/>
          </a:ln>
          <a:effectLst/>
        </p:spPr>
        <p:txBody>
          <a:bodyPr wrap="none">
            <a:spAutoFit/>
          </a:bodyPr>
          <a:lstStyle/>
          <a:p>
            <a:r>
              <a:rPr lang="en-US"/>
              <a:t>structural </a:t>
            </a:r>
          </a:p>
          <a:p>
            <a:r>
              <a:rPr lang="en-US"/>
              <a:t> formula</a:t>
            </a:r>
          </a:p>
        </p:txBody>
      </p:sp>
      <p:sp>
        <p:nvSpPr>
          <p:cNvPr id="63496" name="Text Box 8"/>
          <p:cNvSpPr txBox="1">
            <a:spLocks noChangeArrowheads="1"/>
          </p:cNvSpPr>
          <p:nvPr/>
        </p:nvSpPr>
        <p:spPr bwMode="auto">
          <a:xfrm>
            <a:off x="4708525" y="1568450"/>
            <a:ext cx="1174750" cy="641350"/>
          </a:xfrm>
          <a:prstGeom prst="rect">
            <a:avLst/>
          </a:prstGeom>
          <a:noFill/>
          <a:ln w="9525">
            <a:noFill/>
            <a:miter lim="800000"/>
            <a:headEnd/>
            <a:tailEnd/>
          </a:ln>
          <a:effectLst/>
        </p:spPr>
        <p:txBody>
          <a:bodyPr wrap="none">
            <a:spAutoFit/>
          </a:bodyPr>
          <a:lstStyle/>
          <a:p>
            <a:r>
              <a:rPr lang="en-US"/>
              <a:t>molecular</a:t>
            </a:r>
          </a:p>
          <a:p>
            <a:r>
              <a:rPr lang="en-US"/>
              <a:t>   shape</a:t>
            </a:r>
          </a:p>
        </p:txBody>
      </p:sp>
      <p:sp>
        <p:nvSpPr>
          <p:cNvPr id="63497" name="Text Box 9"/>
          <p:cNvSpPr txBox="1">
            <a:spLocks noChangeArrowheads="1"/>
          </p:cNvSpPr>
          <p:nvPr/>
        </p:nvSpPr>
        <p:spPr bwMode="auto">
          <a:xfrm>
            <a:off x="6994525" y="1568450"/>
            <a:ext cx="1530350" cy="641350"/>
          </a:xfrm>
          <a:prstGeom prst="rect">
            <a:avLst/>
          </a:prstGeom>
          <a:noFill/>
          <a:ln w="9525">
            <a:noFill/>
            <a:miter lim="800000"/>
            <a:headEnd/>
            <a:tailEnd/>
          </a:ln>
          <a:effectLst/>
        </p:spPr>
        <p:txBody>
          <a:bodyPr wrap="none">
            <a:spAutoFit/>
          </a:bodyPr>
          <a:lstStyle/>
          <a:p>
            <a:r>
              <a:rPr lang="en-US"/>
              <a:t>ball-and-stick</a:t>
            </a:r>
          </a:p>
          <a:p>
            <a:r>
              <a:rPr lang="en-US"/>
              <a:t>     model</a:t>
            </a:r>
          </a:p>
        </p:txBody>
      </p:sp>
      <p:sp>
        <p:nvSpPr>
          <p:cNvPr id="63498" name="Text Box 10"/>
          <p:cNvSpPr txBox="1">
            <a:spLocks noChangeArrowheads="1"/>
          </p:cNvSpPr>
          <p:nvPr/>
        </p:nvSpPr>
        <p:spPr bwMode="auto">
          <a:xfrm>
            <a:off x="727075" y="3135313"/>
            <a:ext cx="644525" cy="396875"/>
          </a:xfrm>
          <a:prstGeom prst="rect">
            <a:avLst/>
          </a:prstGeom>
          <a:solidFill>
            <a:schemeClr val="tx1"/>
          </a:solidFill>
          <a:ln w="9525">
            <a:noFill/>
            <a:miter lim="800000"/>
            <a:headEnd/>
            <a:tailEnd/>
          </a:ln>
          <a:effectLst/>
        </p:spPr>
        <p:txBody>
          <a:bodyPr wrap="none">
            <a:spAutoFit/>
          </a:bodyPr>
          <a:lstStyle/>
          <a:p>
            <a:r>
              <a:rPr lang="en-US" sz="2000" b="1">
                <a:solidFill>
                  <a:schemeClr val="bg2"/>
                </a:solidFill>
              </a:rPr>
              <a:t>CH</a:t>
            </a:r>
            <a:r>
              <a:rPr lang="en-US" sz="2000" b="1" baseline="-25000">
                <a:solidFill>
                  <a:schemeClr val="bg2"/>
                </a:solidFill>
              </a:rPr>
              <a:t>4</a:t>
            </a:r>
          </a:p>
        </p:txBody>
      </p:sp>
      <p:grpSp>
        <p:nvGrpSpPr>
          <p:cNvPr id="63499" name="Group 11"/>
          <p:cNvGrpSpPr>
            <a:grpSpLocks/>
          </p:cNvGrpSpPr>
          <p:nvPr/>
        </p:nvGrpSpPr>
        <p:grpSpPr bwMode="auto">
          <a:xfrm>
            <a:off x="2133600" y="2667000"/>
            <a:ext cx="1371600" cy="1447800"/>
            <a:chOff x="240" y="672"/>
            <a:chExt cx="864" cy="912"/>
          </a:xfrm>
        </p:grpSpPr>
        <p:sp>
          <p:nvSpPr>
            <p:cNvPr id="63500" name="Text Box 12"/>
            <p:cNvSpPr txBox="1">
              <a:spLocks noChangeArrowheads="1"/>
            </p:cNvSpPr>
            <p:nvPr/>
          </p:nvSpPr>
          <p:spPr bwMode="auto">
            <a:xfrm>
              <a:off x="566" y="1015"/>
              <a:ext cx="232" cy="250"/>
            </a:xfrm>
            <a:prstGeom prst="rect">
              <a:avLst/>
            </a:prstGeom>
            <a:noFill/>
            <a:ln w="9525">
              <a:noFill/>
              <a:miter lim="800000"/>
              <a:headEnd/>
              <a:tailEnd/>
            </a:ln>
            <a:effectLst/>
          </p:spPr>
          <p:txBody>
            <a:bodyPr wrap="none">
              <a:spAutoFit/>
            </a:bodyPr>
            <a:lstStyle/>
            <a:p>
              <a:r>
                <a:rPr lang="en-US" sz="2000" b="1">
                  <a:solidFill>
                    <a:schemeClr val="bg2"/>
                  </a:solidFill>
                </a:rPr>
                <a:t>C</a:t>
              </a:r>
            </a:p>
          </p:txBody>
        </p:sp>
        <p:sp>
          <p:nvSpPr>
            <p:cNvPr id="63501" name="Text Box 13"/>
            <p:cNvSpPr txBox="1">
              <a:spLocks noChangeArrowheads="1"/>
            </p:cNvSpPr>
            <p:nvPr/>
          </p:nvSpPr>
          <p:spPr bwMode="auto">
            <a:xfrm>
              <a:off x="576" y="1334"/>
              <a:ext cx="232" cy="250"/>
            </a:xfrm>
            <a:prstGeom prst="rect">
              <a:avLst/>
            </a:prstGeom>
            <a:noFill/>
            <a:ln w="9525">
              <a:noFill/>
              <a:miter lim="800000"/>
              <a:headEnd/>
              <a:tailEnd/>
            </a:ln>
            <a:effectLst/>
          </p:spPr>
          <p:txBody>
            <a:bodyPr wrap="none">
              <a:spAutoFit/>
            </a:bodyPr>
            <a:lstStyle/>
            <a:p>
              <a:r>
                <a:rPr lang="en-US" sz="2000" b="1">
                  <a:solidFill>
                    <a:schemeClr val="bg2"/>
                  </a:solidFill>
                </a:rPr>
                <a:t>H</a:t>
              </a:r>
            </a:p>
          </p:txBody>
        </p:sp>
        <p:sp>
          <p:nvSpPr>
            <p:cNvPr id="63502" name="Text Box 14"/>
            <p:cNvSpPr txBox="1">
              <a:spLocks noChangeArrowheads="1"/>
            </p:cNvSpPr>
            <p:nvPr/>
          </p:nvSpPr>
          <p:spPr bwMode="auto">
            <a:xfrm>
              <a:off x="576" y="672"/>
              <a:ext cx="232" cy="250"/>
            </a:xfrm>
            <a:prstGeom prst="rect">
              <a:avLst/>
            </a:prstGeom>
            <a:noFill/>
            <a:ln w="9525">
              <a:noFill/>
              <a:miter lim="800000"/>
              <a:headEnd/>
              <a:tailEnd/>
            </a:ln>
            <a:effectLst/>
          </p:spPr>
          <p:txBody>
            <a:bodyPr wrap="none">
              <a:spAutoFit/>
            </a:bodyPr>
            <a:lstStyle/>
            <a:p>
              <a:r>
                <a:rPr lang="en-US" sz="2000" b="1">
                  <a:solidFill>
                    <a:schemeClr val="bg2"/>
                  </a:solidFill>
                </a:rPr>
                <a:t>H</a:t>
              </a:r>
            </a:p>
          </p:txBody>
        </p:sp>
        <p:sp>
          <p:nvSpPr>
            <p:cNvPr id="63503" name="Text Box 15"/>
            <p:cNvSpPr txBox="1">
              <a:spLocks noChangeArrowheads="1"/>
            </p:cNvSpPr>
            <p:nvPr/>
          </p:nvSpPr>
          <p:spPr bwMode="auto">
            <a:xfrm>
              <a:off x="872" y="1008"/>
              <a:ext cx="232" cy="250"/>
            </a:xfrm>
            <a:prstGeom prst="rect">
              <a:avLst/>
            </a:prstGeom>
            <a:noFill/>
            <a:ln w="9525">
              <a:noFill/>
              <a:miter lim="800000"/>
              <a:headEnd/>
              <a:tailEnd/>
            </a:ln>
            <a:effectLst/>
          </p:spPr>
          <p:txBody>
            <a:bodyPr wrap="none">
              <a:spAutoFit/>
            </a:bodyPr>
            <a:lstStyle/>
            <a:p>
              <a:r>
                <a:rPr lang="en-US" sz="2000" b="1">
                  <a:solidFill>
                    <a:schemeClr val="bg2"/>
                  </a:solidFill>
                </a:rPr>
                <a:t>H</a:t>
              </a:r>
            </a:p>
          </p:txBody>
        </p:sp>
        <p:sp>
          <p:nvSpPr>
            <p:cNvPr id="63504" name="Text Box 16"/>
            <p:cNvSpPr txBox="1">
              <a:spLocks noChangeArrowheads="1"/>
            </p:cNvSpPr>
            <p:nvPr/>
          </p:nvSpPr>
          <p:spPr bwMode="auto">
            <a:xfrm>
              <a:off x="240" y="1008"/>
              <a:ext cx="232" cy="250"/>
            </a:xfrm>
            <a:prstGeom prst="rect">
              <a:avLst/>
            </a:prstGeom>
            <a:noFill/>
            <a:ln w="9525">
              <a:noFill/>
              <a:miter lim="800000"/>
              <a:headEnd/>
              <a:tailEnd/>
            </a:ln>
            <a:effectLst/>
          </p:spPr>
          <p:txBody>
            <a:bodyPr wrap="none">
              <a:spAutoFit/>
            </a:bodyPr>
            <a:lstStyle/>
            <a:p>
              <a:r>
                <a:rPr lang="en-US" sz="2000" b="1">
                  <a:solidFill>
                    <a:schemeClr val="bg2"/>
                  </a:solidFill>
                </a:rPr>
                <a:t>H</a:t>
              </a:r>
            </a:p>
          </p:txBody>
        </p:sp>
        <p:sp>
          <p:nvSpPr>
            <p:cNvPr id="63505" name="Line 17"/>
            <p:cNvSpPr>
              <a:spLocks noChangeShapeType="1"/>
            </p:cNvSpPr>
            <p:nvPr/>
          </p:nvSpPr>
          <p:spPr bwMode="auto">
            <a:xfrm>
              <a:off x="480" y="1152"/>
              <a:ext cx="96" cy="0"/>
            </a:xfrm>
            <a:prstGeom prst="line">
              <a:avLst/>
            </a:prstGeom>
            <a:noFill/>
            <a:ln w="19050">
              <a:solidFill>
                <a:schemeClr val="bg2"/>
              </a:solidFill>
              <a:miter lim="800000"/>
              <a:headEnd/>
              <a:tailEnd/>
            </a:ln>
            <a:effectLst/>
          </p:spPr>
          <p:txBody>
            <a:bodyPr wrap="none"/>
            <a:lstStyle/>
            <a:p>
              <a:endParaRPr lang="en-US"/>
            </a:p>
          </p:txBody>
        </p:sp>
        <p:sp>
          <p:nvSpPr>
            <p:cNvPr id="63506" name="Line 18"/>
            <p:cNvSpPr>
              <a:spLocks noChangeShapeType="1"/>
            </p:cNvSpPr>
            <p:nvPr/>
          </p:nvSpPr>
          <p:spPr bwMode="auto">
            <a:xfrm>
              <a:off x="768" y="1152"/>
              <a:ext cx="96" cy="0"/>
            </a:xfrm>
            <a:prstGeom prst="line">
              <a:avLst/>
            </a:prstGeom>
            <a:noFill/>
            <a:ln w="19050">
              <a:solidFill>
                <a:schemeClr val="bg2"/>
              </a:solidFill>
              <a:miter lim="800000"/>
              <a:headEnd/>
              <a:tailEnd/>
            </a:ln>
            <a:effectLst/>
          </p:spPr>
          <p:txBody>
            <a:bodyPr wrap="none"/>
            <a:lstStyle/>
            <a:p>
              <a:endParaRPr lang="en-US"/>
            </a:p>
          </p:txBody>
        </p:sp>
        <p:sp>
          <p:nvSpPr>
            <p:cNvPr id="63507" name="Line 19"/>
            <p:cNvSpPr>
              <a:spLocks noChangeShapeType="1"/>
            </p:cNvSpPr>
            <p:nvPr/>
          </p:nvSpPr>
          <p:spPr bwMode="auto">
            <a:xfrm rot="-5400000">
              <a:off x="624" y="960"/>
              <a:ext cx="96" cy="0"/>
            </a:xfrm>
            <a:prstGeom prst="line">
              <a:avLst/>
            </a:prstGeom>
            <a:noFill/>
            <a:ln w="19050">
              <a:solidFill>
                <a:schemeClr val="bg2"/>
              </a:solidFill>
              <a:miter lim="800000"/>
              <a:headEnd/>
              <a:tailEnd/>
            </a:ln>
            <a:effectLst/>
          </p:spPr>
          <p:txBody>
            <a:bodyPr wrap="none"/>
            <a:lstStyle/>
            <a:p>
              <a:endParaRPr lang="en-US"/>
            </a:p>
          </p:txBody>
        </p:sp>
        <p:sp>
          <p:nvSpPr>
            <p:cNvPr id="63508" name="Line 20"/>
            <p:cNvSpPr>
              <a:spLocks noChangeShapeType="1"/>
            </p:cNvSpPr>
            <p:nvPr/>
          </p:nvSpPr>
          <p:spPr bwMode="auto">
            <a:xfrm rot="-5400000">
              <a:off x="624" y="1296"/>
              <a:ext cx="96" cy="0"/>
            </a:xfrm>
            <a:prstGeom prst="line">
              <a:avLst/>
            </a:prstGeom>
            <a:noFill/>
            <a:ln w="19050">
              <a:solidFill>
                <a:schemeClr val="bg2"/>
              </a:solidFill>
              <a:miter lim="800000"/>
              <a:headEnd/>
              <a:tailEnd/>
            </a:ln>
            <a:effectLst/>
          </p:spPr>
          <p:txBody>
            <a:bodyPr wrap="none"/>
            <a:lstStyle/>
            <a:p>
              <a:endParaRPr lang="en-US"/>
            </a:p>
          </p:txBody>
        </p:sp>
      </p:grpSp>
      <p:sp>
        <p:nvSpPr>
          <p:cNvPr id="63509" name="Freeform 21"/>
          <p:cNvSpPr>
            <a:spLocks/>
          </p:cNvSpPr>
          <p:nvPr/>
        </p:nvSpPr>
        <p:spPr bwMode="auto">
          <a:xfrm>
            <a:off x="6172200" y="2971800"/>
            <a:ext cx="152400" cy="304800"/>
          </a:xfrm>
          <a:custGeom>
            <a:avLst/>
            <a:gdLst/>
            <a:ahLst/>
            <a:cxnLst>
              <a:cxn ang="0">
                <a:pos x="0" y="0"/>
              </a:cxn>
              <a:cxn ang="0">
                <a:pos x="96" y="192"/>
              </a:cxn>
            </a:cxnLst>
            <a:rect l="0" t="0" r="r" b="b"/>
            <a:pathLst>
              <a:path w="96" h="192">
                <a:moveTo>
                  <a:pt x="0" y="0"/>
                </a:moveTo>
                <a:cubicBezTo>
                  <a:pt x="40" y="80"/>
                  <a:pt x="80" y="160"/>
                  <a:pt x="96" y="192"/>
                </a:cubicBezTo>
              </a:path>
            </a:pathLst>
          </a:custGeom>
          <a:noFill/>
          <a:ln w="9525">
            <a:solidFill>
              <a:schemeClr val="tx1"/>
            </a:solidFill>
            <a:miter lim="800000"/>
            <a:headEnd/>
            <a:tailEnd/>
          </a:ln>
          <a:effectLst/>
        </p:spPr>
        <p:txBody>
          <a:bodyPr wrap="none"/>
          <a:lstStyle/>
          <a:p>
            <a:endParaRPr lang="en-US"/>
          </a:p>
        </p:txBody>
      </p:sp>
      <p:grpSp>
        <p:nvGrpSpPr>
          <p:cNvPr id="63510" name="Group 22"/>
          <p:cNvGrpSpPr>
            <a:grpSpLocks/>
          </p:cNvGrpSpPr>
          <p:nvPr/>
        </p:nvGrpSpPr>
        <p:grpSpPr bwMode="auto">
          <a:xfrm>
            <a:off x="4716463" y="2724150"/>
            <a:ext cx="1389062" cy="1466850"/>
            <a:chOff x="2971" y="2388"/>
            <a:chExt cx="875" cy="924"/>
          </a:xfrm>
        </p:grpSpPr>
        <p:sp>
          <p:nvSpPr>
            <p:cNvPr id="63511" name="Freeform 23"/>
            <p:cNvSpPr>
              <a:spLocks/>
            </p:cNvSpPr>
            <p:nvPr/>
          </p:nvSpPr>
          <p:spPr bwMode="auto">
            <a:xfrm>
              <a:off x="3234" y="2388"/>
              <a:ext cx="609" cy="918"/>
            </a:xfrm>
            <a:custGeom>
              <a:avLst/>
              <a:gdLst/>
              <a:ahLst/>
              <a:cxnLst>
                <a:cxn ang="0">
                  <a:pos x="117" y="0"/>
                </a:cxn>
                <a:cxn ang="0">
                  <a:pos x="0" y="918"/>
                </a:cxn>
                <a:cxn ang="0">
                  <a:pos x="609" y="630"/>
                </a:cxn>
                <a:cxn ang="0">
                  <a:pos x="117" y="0"/>
                </a:cxn>
              </a:cxnLst>
              <a:rect l="0" t="0" r="r" b="b"/>
              <a:pathLst>
                <a:path w="609" h="918">
                  <a:moveTo>
                    <a:pt x="117" y="0"/>
                  </a:moveTo>
                  <a:lnTo>
                    <a:pt x="0" y="918"/>
                  </a:lnTo>
                  <a:lnTo>
                    <a:pt x="609" y="630"/>
                  </a:lnTo>
                  <a:lnTo>
                    <a:pt x="117" y="0"/>
                  </a:lnTo>
                  <a:close/>
                </a:path>
              </a:pathLst>
            </a:custGeom>
            <a:solidFill>
              <a:srgbClr val="C9D6FF"/>
            </a:solidFill>
            <a:ln w="9525">
              <a:solidFill>
                <a:schemeClr val="tx1"/>
              </a:solidFill>
              <a:miter lim="800000"/>
              <a:headEnd/>
              <a:tailEnd/>
            </a:ln>
            <a:effectLst/>
          </p:spPr>
          <p:txBody>
            <a:bodyPr wrap="none"/>
            <a:lstStyle/>
            <a:p>
              <a:endParaRPr lang="en-US"/>
            </a:p>
          </p:txBody>
        </p:sp>
        <p:sp>
          <p:nvSpPr>
            <p:cNvPr id="63512" name="Freeform 24"/>
            <p:cNvSpPr>
              <a:spLocks/>
            </p:cNvSpPr>
            <p:nvPr/>
          </p:nvSpPr>
          <p:spPr bwMode="auto">
            <a:xfrm>
              <a:off x="3360" y="2880"/>
              <a:ext cx="354" cy="110"/>
            </a:xfrm>
            <a:custGeom>
              <a:avLst/>
              <a:gdLst/>
              <a:ahLst/>
              <a:cxnLst>
                <a:cxn ang="0">
                  <a:pos x="18" y="0"/>
                </a:cxn>
                <a:cxn ang="0">
                  <a:pos x="354" y="110"/>
                </a:cxn>
                <a:cxn ang="0">
                  <a:pos x="0" y="47"/>
                </a:cxn>
                <a:cxn ang="0">
                  <a:pos x="18" y="0"/>
                </a:cxn>
              </a:cxnLst>
              <a:rect l="0" t="0" r="r" b="b"/>
              <a:pathLst>
                <a:path w="354" h="110">
                  <a:moveTo>
                    <a:pt x="18" y="0"/>
                  </a:moveTo>
                  <a:lnTo>
                    <a:pt x="354" y="110"/>
                  </a:lnTo>
                  <a:lnTo>
                    <a:pt x="0" y="47"/>
                  </a:lnTo>
                  <a:lnTo>
                    <a:pt x="18" y="0"/>
                  </a:lnTo>
                  <a:close/>
                </a:path>
              </a:pathLst>
            </a:custGeom>
            <a:solidFill>
              <a:schemeClr val="bg2"/>
            </a:solidFill>
            <a:ln w="9525">
              <a:noFill/>
              <a:miter lim="800000"/>
              <a:headEnd/>
              <a:tailEnd/>
            </a:ln>
            <a:effectLst/>
          </p:spPr>
          <p:txBody>
            <a:bodyPr wrap="none"/>
            <a:lstStyle/>
            <a:p>
              <a:endParaRPr lang="en-US"/>
            </a:p>
          </p:txBody>
        </p:sp>
        <p:sp>
          <p:nvSpPr>
            <p:cNvPr id="63513" name="Freeform 25"/>
            <p:cNvSpPr>
              <a:spLocks/>
            </p:cNvSpPr>
            <p:nvPr/>
          </p:nvSpPr>
          <p:spPr bwMode="auto">
            <a:xfrm>
              <a:off x="3245" y="2936"/>
              <a:ext cx="58" cy="234"/>
            </a:xfrm>
            <a:custGeom>
              <a:avLst/>
              <a:gdLst/>
              <a:ahLst/>
              <a:cxnLst>
                <a:cxn ang="0">
                  <a:pos x="58" y="0"/>
                </a:cxn>
                <a:cxn ang="0">
                  <a:pos x="0" y="231"/>
                </a:cxn>
                <a:cxn ang="0">
                  <a:pos x="21" y="234"/>
                </a:cxn>
                <a:cxn ang="0">
                  <a:pos x="58" y="0"/>
                </a:cxn>
              </a:cxnLst>
              <a:rect l="0" t="0" r="r" b="b"/>
              <a:pathLst>
                <a:path w="58" h="234">
                  <a:moveTo>
                    <a:pt x="58" y="0"/>
                  </a:moveTo>
                  <a:lnTo>
                    <a:pt x="0" y="231"/>
                  </a:lnTo>
                  <a:lnTo>
                    <a:pt x="21" y="234"/>
                  </a:lnTo>
                  <a:lnTo>
                    <a:pt x="58" y="0"/>
                  </a:lnTo>
                  <a:close/>
                </a:path>
              </a:pathLst>
            </a:custGeom>
            <a:solidFill>
              <a:schemeClr val="bg2"/>
            </a:solidFill>
            <a:ln w="9525">
              <a:noFill/>
              <a:miter lim="800000"/>
              <a:headEnd/>
              <a:tailEnd/>
            </a:ln>
            <a:effectLst/>
          </p:spPr>
          <p:txBody>
            <a:bodyPr wrap="none"/>
            <a:lstStyle/>
            <a:p>
              <a:endParaRPr lang="en-US"/>
            </a:p>
          </p:txBody>
        </p:sp>
        <p:sp>
          <p:nvSpPr>
            <p:cNvPr id="63514" name="Freeform 26"/>
            <p:cNvSpPr>
              <a:spLocks/>
            </p:cNvSpPr>
            <p:nvPr/>
          </p:nvSpPr>
          <p:spPr bwMode="auto">
            <a:xfrm>
              <a:off x="3110" y="2901"/>
              <a:ext cx="172" cy="87"/>
            </a:xfrm>
            <a:custGeom>
              <a:avLst/>
              <a:gdLst/>
              <a:ahLst/>
              <a:cxnLst>
                <a:cxn ang="0">
                  <a:pos x="0" y="87"/>
                </a:cxn>
                <a:cxn ang="0">
                  <a:pos x="165" y="0"/>
                </a:cxn>
                <a:cxn ang="0">
                  <a:pos x="172" y="15"/>
                </a:cxn>
                <a:cxn ang="0">
                  <a:pos x="0" y="87"/>
                </a:cxn>
              </a:cxnLst>
              <a:rect l="0" t="0" r="r" b="b"/>
              <a:pathLst>
                <a:path w="172" h="87">
                  <a:moveTo>
                    <a:pt x="0" y="87"/>
                  </a:moveTo>
                  <a:lnTo>
                    <a:pt x="165" y="0"/>
                  </a:lnTo>
                  <a:lnTo>
                    <a:pt x="172" y="15"/>
                  </a:lnTo>
                  <a:lnTo>
                    <a:pt x="0" y="87"/>
                  </a:lnTo>
                  <a:close/>
                </a:path>
              </a:pathLst>
            </a:custGeom>
            <a:solidFill>
              <a:schemeClr val="bg2"/>
            </a:solidFill>
            <a:ln w="9525">
              <a:noFill/>
              <a:miter lim="800000"/>
              <a:headEnd/>
              <a:tailEnd/>
            </a:ln>
            <a:effectLst/>
          </p:spPr>
          <p:txBody>
            <a:bodyPr wrap="none"/>
            <a:lstStyle/>
            <a:p>
              <a:endParaRPr lang="en-US"/>
            </a:p>
          </p:txBody>
        </p:sp>
        <p:sp>
          <p:nvSpPr>
            <p:cNvPr id="63515" name="Line 27"/>
            <p:cNvSpPr>
              <a:spLocks noChangeShapeType="1"/>
            </p:cNvSpPr>
            <p:nvPr/>
          </p:nvSpPr>
          <p:spPr bwMode="auto">
            <a:xfrm>
              <a:off x="3120" y="3024"/>
              <a:ext cx="576" cy="0"/>
            </a:xfrm>
            <a:prstGeom prst="line">
              <a:avLst/>
            </a:prstGeom>
            <a:noFill/>
            <a:ln w="15875">
              <a:solidFill>
                <a:schemeClr val="bg2"/>
              </a:solidFill>
              <a:prstDash val="dash"/>
              <a:miter lim="800000"/>
              <a:headEnd/>
              <a:tailEnd/>
            </a:ln>
            <a:effectLst/>
          </p:spPr>
          <p:txBody>
            <a:bodyPr wrap="none"/>
            <a:lstStyle/>
            <a:p>
              <a:endParaRPr lang="en-US"/>
            </a:p>
          </p:txBody>
        </p:sp>
        <p:sp>
          <p:nvSpPr>
            <p:cNvPr id="63516" name="Freeform 28"/>
            <p:cNvSpPr>
              <a:spLocks/>
            </p:cNvSpPr>
            <p:nvPr/>
          </p:nvSpPr>
          <p:spPr bwMode="auto">
            <a:xfrm>
              <a:off x="2982" y="2388"/>
              <a:ext cx="864" cy="915"/>
            </a:xfrm>
            <a:custGeom>
              <a:avLst/>
              <a:gdLst/>
              <a:ahLst/>
              <a:cxnLst>
                <a:cxn ang="0">
                  <a:pos x="369" y="0"/>
                </a:cxn>
                <a:cxn ang="0">
                  <a:pos x="0" y="606"/>
                </a:cxn>
                <a:cxn ang="0">
                  <a:pos x="249" y="915"/>
                </a:cxn>
                <a:cxn ang="0">
                  <a:pos x="864" y="630"/>
                </a:cxn>
                <a:cxn ang="0">
                  <a:pos x="369" y="0"/>
                </a:cxn>
              </a:cxnLst>
              <a:rect l="0" t="0" r="r" b="b"/>
              <a:pathLst>
                <a:path w="864" h="915">
                  <a:moveTo>
                    <a:pt x="369" y="0"/>
                  </a:moveTo>
                  <a:lnTo>
                    <a:pt x="0" y="606"/>
                  </a:lnTo>
                  <a:lnTo>
                    <a:pt x="249" y="915"/>
                  </a:lnTo>
                  <a:lnTo>
                    <a:pt x="864" y="630"/>
                  </a:lnTo>
                  <a:lnTo>
                    <a:pt x="369" y="0"/>
                  </a:lnTo>
                  <a:close/>
                </a:path>
              </a:pathLst>
            </a:custGeom>
            <a:noFill/>
            <a:ln w="9525">
              <a:solidFill>
                <a:schemeClr val="bg2"/>
              </a:solidFill>
              <a:miter lim="800000"/>
              <a:headEnd/>
              <a:tailEnd/>
            </a:ln>
            <a:effectLst/>
          </p:spPr>
          <p:txBody>
            <a:bodyPr wrap="none"/>
            <a:lstStyle/>
            <a:p>
              <a:endParaRPr lang="en-US"/>
            </a:p>
          </p:txBody>
        </p:sp>
        <p:sp>
          <p:nvSpPr>
            <p:cNvPr id="63517" name="Text Box 29"/>
            <p:cNvSpPr txBox="1">
              <a:spLocks noChangeArrowheads="1"/>
            </p:cNvSpPr>
            <p:nvPr/>
          </p:nvSpPr>
          <p:spPr bwMode="auto">
            <a:xfrm>
              <a:off x="3254" y="2400"/>
              <a:ext cx="197" cy="192"/>
            </a:xfrm>
            <a:prstGeom prst="rect">
              <a:avLst/>
            </a:prstGeom>
            <a:noFill/>
            <a:ln w="9525">
              <a:noFill/>
              <a:miter lim="800000"/>
              <a:headEnd/>
              <a:tailEnd/>
            </a:ln>
            <a:effectLst/>
          </p:spPr>
          <p:txBody>
            <a:bodyPr wrap="none">
              <a:spAutoFit/>
            </a:bodyPr>
            <a:lstStyle/>
            <a:p>
              <a:r>
                <a:rPr lang="en-US" sz="1400">
                  <a:solidFill>
                    <a:schemeClr val="bg2"/>
                  </a:solidFill>
                </a:rPr>
                <a:t>H</a:t>
              </a:r>
            </a:p>
          </p:txBody>
        </p:sp>
        <p:sp>
          <p:nvSpPr>
            <p:cNvPr id="63518" name="Text Box 30"/>
            <p:cNvSpPr txBox="1">
              <a:spLocks noChangeArrowheads="1"/>
            </p:cNvSpPr>
            <p:nvPr/>
          </p:nvSpPr>
          <p:spPr bwMode="auto">
            <a:xfrm>
              <a:off x="3648" y="2880"/>
              <a:ext cx="197" cy="192"/>
            </a:xfrm>
            <a:prstGeom prst="rect">
              <a:avLst/>
            </a:prstGeom>
            <a:noFill/>
            <a:ln w="9525">
              <a:noFill/>
              <a:miter lim="800000"/>
              <a:headEnd/>
              <a:tailEnd/>
            </a:ln>
            <a:effectLst/>
          </p:spPr>
          <p:txBody>
            <a:bodyPr wrap="none">
              <a:spAutoFit/>
            </a:bodyPr>
            <a:lstStyle/>
            <a:p>
              <a:r>
                <a:rPr lang="en-US" sz="1400">
                  <a:solidFill>
                    <a:schemeClr val="bg2"/>
                  </a:solidFill>
                </a:rPr>
                <a:t>H</a:t>
              </a:r>
            </a:p>
          </p:txBody>
        </p:sp>
        <p:sp>
          <p:nvSpPr>
            <p:cNvPr id="63519" name="Text Box 31"/>
            <p:cNvSpPr txBox="1">
              <a:spLocks noChangeArrowheads="1"/>
            </p:cNvSpPr>
            <p:nvPr/>
          </p:nvSpPr>
          <p:spPr bwMode="auto">
            <a:xfrm>
              <a:off x="3163" y="3120"/>
              <a:ext cx="197" cy="192"/>
            </a:xfrm>
            <a:prstGeom prst="rect">
              <a:avLst/>
            </a:prstGeom>
            <a:noFill/>
            <a:ln w="9525">
              <a:noFill/>
              <a:miter lim="800000"/>
              <a:headEnd/>
              <a:tailEnd/>
            </a:ln>
            <a:effectLst/>
          </p:spPr>
          <p:txBody>
            <a:bodyPr wrap="none">
              <a:spAutoFit/>
            </a:bodyPr>
            <a:lstStyle/>
            <a:p>
              <a:r>
                <a:rPr lang="en-US" sz="1400">
                  <a:solidFill>
                    <a:schemeClr val="bg2"/>
                  </a:solidFill>
                </a:rPr>
                <a:t>H</a:t>
              </a:r>
            </a:p>
          </p:txBody>
        </p:sp>
        <p:sp>
          <p:nvSpPr>
            <p:cNvPr id="63520" name="Text Box 32"/>
            <p:cNvSpPr txBox="1">
              <a:spLocks noChangeArrowheads="1"/>
            </p:cNvSpPr>
            <p:nvPr/>
          </p:nvSpPr>
          <p:spPr bwMode="auto">
            <a:xfrm>
              <a:off x="2971" y="2880"/>
              <a:ext cx="197" cy="192"/>
            </a:xfrm>
            <a:prstGeom prst="rect">
              <a:avLst/>
            </a:prstGeom>
            <a:noFill/>
            <a:ln w="9525">
              <a:noFill/>
              <a:miter lim="800000"/>
              <a:headEnd/>
              <a:tailEnd/>
            </a:ln>
            <a:effectLst/>
          </p:spPr>
          <p:txBody>
            <a:bodyPr wrap="none">
              <a:spAutoFit/>
            </a:bodyPr>
            <a:lstStyle/>
            <a:p>
              <a:r>
                <a:rPr lang="en-US" sz="1400">
                  <a:solidFill>
                    <a:schemeClr val="bg2"/>
                  </a:solidFill>
                </a:rPr>
                <a:t>H</a:t>
              </a:r>
            </a:p>
          </p:txBody>
        </p:sp>
        <p:sp>
          <p:nvSpPr>
            <p:cNvPr id="63521" name="Text Box 33"/>
            <p:cNvSpPr txBox="1">
              <a:spLocks noChangeArrowheads="1"/>
            </p:cNvSpPr>
            <p:nvPr/>
          </p:nvSpPr>
          <p:spPr bwMode="auto">
            <a:xfrm>
              <a:off x="3305" y="2707"/>
              <a:ext cx="391" cy="173"/>
            </a:xfrm>
            <a:prstGeom prst="rect">
              <a:avLst/>
            </a:prstGeom>
            <a:noFill/>
            <a:ln w="9525">
              <a:noFill/>
              <a:miter lim="800000"/>
              <a:headEnd/>
              <a:tailEnd/>
            </a:ln>
            <a:effectLst/>
          </p:spPr>
          <p:txBody>
            <a:bodyPr wrap="none">
              <a:spAutoFit/>
            </a:bodyPr>
            <a:lstStyle/>
            <a:p>
              <a:r>
                <a:rPr lang="en-US" sz="1200">
                  <a:solidFill>
                    <a:schemeClr val="bg2"/>
                  </a:solidFill>
                </a:rPr>
                <a:t>109.5</a:t>
              </a:r>
              <a:r>
                <a:rPr lang="en-US" sz="1200" baseline="30000">
                  <a:solidFill>
                    <a:schemeClr val="bg2"/>
                  </a:solidFill>
                </a:rPr>
                <a:t>o</a:t>
              </a:r>
            </a:p>
          </p:txBody>
        </p:sp>
        <p:sp>
          <p:nvSpPr>
            <p:cNvPr id="63522" name="Freeform 34"/>
            <p:cNvSpPr>
              <a:spLocks/>
            </p:cNvSpPr>
            <p:nvPr/>
          </p:nvSpPr>
          <p:spPr bwMode="auto">
            <a:xfrm>
              <a:off x="3360" y="2670"/>
              <a:ext cx="169" cy="225"/>
            </a:xfrm>
            <a:custGeom>
              <a:avLst/>
              <a:gdLst/>
              <a:ahLst/>
              <a:cxnLst>
                <a:cxn ang="0">
                  <a:pos x="0" y="0"/>
                </a:cxn>
                <a:cxn ang="0">
                  <a:pos x="144" y="78"/>
                </a:cxn>
                <a:cxn ang="0">
                  <a:pos x="150" y="225"/>
                </a:cxn>
              </a:cxnLst>
              <a:rect l="0" t="0" r="r" b="b"/>
              <a:pathLst>
                <a:path w="169" h="225">
                  <a:moveTo>
                    <a:pt x="0" y="0"/>
                  </a:moveTo>
                  <a:cubicBezTo>
                    <a:pt x="24" y="13"/>
                    <a:pt x="119" y="41"/>
                    <a:pt x="144" y="78"/>
                  </a:cubicBezTo>
                  <a:cubicBezTo>
                    <a:pt x="169" y="115"/>
                    <a:pt x="149" y="195"/>
                    <a:pt x="150" y="225"/>
                  </a:cubicBezTo>
                </a:path>
              </a:pathLst>
            </a:custGeom>
            <a:noFill/>
            <a:ln w="9525">
              <a:solidFill>
                <a:schemeClr val="bg2"/>
              </a:solidFill>
              <a:miter lim="800000"/>
              <a:headEnd type="stealth" w="med" len="med"/>
              <a:tailEnd type="stealth" w="med" len="med"/>
            </a:ln>
            <a:effectLst/>
          </p:spPr>
          <p:txBody>
            <a:bodyPr wrap="none"/>
            <a:lstStyle/>
            <a:p>
              <a:endParaRPr lang="en-US"/>
            </a:p>
          </p:txBody>
        </p:sp>
        <p:sp>
          <p:nvSpPr>
            <p:cNvPr id="63523" name="Text Box 35"/>
            <p:cNvSpPr txBox="1">
              <a:spLocks noChangeArrowheads="1"/>
            </p:cNvSpPr>
            <p:nvPr/>
          </p:nvSpPr>
          <p:spPr bwMode="auto">
            <a:xfrm>
              <a:off x="3216" y="2784"/>
              <a:ext cx="197" cy="192"/>
            </a:xfrm>
            <a:prstGeom prst="rect">
              <a:avLst/>
            </a:prstGeom>
            <a:noFill/>
            <a:ln w="9525">
              <a:noFill/>
              <a:miter lim="800000"/>
              <a:headEnd/>
              <a:tailEnd/>
            </a:ln>
            <a:effectLst/>
          </p:spPr>
          <p:txBody>
            <a:bodyPr wrap="none">
              <a:spAutoFit/>
            </a:bodyPr>
            <a:lstStyle/>
            <a:p>
              <a:r>
                <a:rPr lang="en-US" sz="1400">
                  <a:solidFill>
                    <a:schemeClr val="bg2"/>
                  </a:solidFill>
                </a:rPr>
                <a:t>C</a:t>
              </a:r>
            </a:p>
          </p:txBody>
        </p:sp>
      </p:grpSp>
      <p:pic>
        <p:nvPicPr>
          <p:cNvPr id="63524" name="Picture 36" descr="fig9_1"/>
          <p:cNvPicPr>
            <a:picLocks noChangeAspect="1" noChangeArrowheads="1"/>
          </p:cNvPicPr>
          <p:nvPr/>
        </p:nvPicPr>
        <p:blipFill>
          <a:blip r:embed="rId4" cstate="print"/>
          <a:srcRect l="46956" r="26956"/>
          <a:stretch>
            <a:fillRect/>
          </a:stretch>
        </p:blipFill>
        <p:spPr bwMode="auto">
          <a:xfrm>
            <a:off x="7010400" y="4724400"/>
            <a:ext cx="1524000" cy="1714500"/>
          </a:xfrm>
          <a:prstGeom prst="rect">
            <a:avLst/>
          </a:prstGeom>
          <a:noFill/>
        </p:spPr>
      </p:pic>
      <p:sp>
        <p:nvSpPr>
          <p:cNvPr id="63525" name="Text Box 37"/>
          <p:cNvSpPr txBox="1">
            <a:spLocks noChangeArrowheads="1"/>
          </p:cNvSpPr>
          <p:nvPr/>
        </p:nvSpPr>
        <p:spPr bwMode="auto">
          <a:xfrm>
            <a:off x="727075" y="5410200"/>
            <a:ext cx="714375" cy="396875"/>
          </a:xfrm>
          <a:prstGeom prst="rect">
            <a:avLst/>
          </a:prstGeom>
          <a:solidFill>
            <a:schemeClr val="tx1"/>
          </a:solidFill>
          <a:ln w="9525">
            <a:noFill/>
            <a:miter lim="800000"/>
            <a:headEnd/>
            <a:tailEnd/>
          </a:ln>
          <a:effectLst/>
        </p:spPr>
        <p:txBody>
          <a:bodyPr wrap="none">
            <a:spAutoFit/>
          </a:bodyPr>
          <a:lstStyle/>
          <a:p>
            <a:r>
              <a:rPr lang="en-US" sz="2000" b="1">
                <a:solidFill>
                  <a:schemeClr val="bg2"/>
                </a:solidFill>
              </a:rPr>
              <a:t>CCl</a:t>
            </a:r>
            <a:r>
              <a:rPr lang="en-US" sz="2000" b="1" baseline="-25000">
                <a:solidFill>
                  <a:schemeClr val="bg2"/>
                </a:solidFill>
              </a:rPr>
              <a:t>4</a:t>
            </a:r>
          </a:p>
        </p:txBody>
      </p:sp>
      <p:grpSp>
        <p:nvGrpSpPr>
          <p:cNvPr id="63526" name="Group 38"/>
          <p:cNvGrpSpPr>
            <a:grpSpLocks/>
          </p:cNvGrpSpPr>
          <p:nvPr/>
        </p:nvGrpSpPr>
        <p:grpSpPr bwMode="auto">
          <a:xfrm>
            <a:off x="5029200" y="4724400"/>
            <a:ext cx="2076450" cy="1927225"/>
            <a:chOff x="3168" y="2976"/>
            <a:chExt cx="1308" cy="1214"/>
          </a:xfrm>
        </p:grpSpPr>
        <p:pic>
          <p:nvPicPr>
            <p:cNvPr id="63527" name="Picture 39" descr="fig9_1"/>
            <p:cNvPicPr>
              <a:picLocks noChangeAspect="1" noChangeArrowheads="1"/>
            </p:cNvPicPr>
            <p:nvPr/>
          </p:nvPicPr>
          <p:blipFill>
            <a:blip r:embed="rId4" cstate="print"/>
            <a:srcRect l="73044"/>
            <a:stretch>
              <a:fillRect/>
            </a:stretch>
          </p:blipFill>
          <p:spPr bwMode="auto">
            <a:xfrm>
              <a:off x="3312" y="2976"/>
              <a:ext cx="992" cy="1080"/>
            </a:xfrm>
            <a:prstGeom prst="rect">
              <a:avLst/>
            </a:prstGeom>
            <a:noFill/>
          </p:spPr>
        </p:pic>
        <p:sp>
          <p:nvSpPr>
            <p:cNvPr id="63528" name="Text Box 40"/>
            <p:cNvSpPr txBox="1">
              <a:spLocks noChangeArrowheads="1"/>
            </p:cNvSpPr>
            <p:nvPr/>
          </p:nvSpPr>
          <p:spPr bwMode="auto">
            <a:xfrm>
              <a:off x="3168" y="3959"/>
              <a:ext cx="1308" cy="231"/>
            </a:xfrm>
            <a:prstGeom prst="rect">
              <a:avLst/>
            </a:prstGeom>
            <a:noFill/>
            <a:ln w="9525">
              <a:noFill/>
              <a:miter lim="800000"/>
              <a:headEnd/>
              <a:tailEnd/>
            </a:ln>
            <a:effectLst/>
          </p:spPr>
          <p:txBody>
            <a:bodyPr wrap="none">
              <a:spAutoFit/>
            </a:bodyPr>
            <a:lstStyle/>
            <a:p>
              <a:r>
                <a:rPr lang="en-US">
                  <a:solidFill>
                    <a:schemeClr val="bg2"/>
                  </a:solidFill>
                </a:rPr>
                <a:t>space-filling model</a:t>
              </a:r>
            </a:p>
          </p:txBody>
        </p:sp>
      </p:grpSp>
      <p:grpSp>
        <p:nvGrpSpPr>
          <p:cNvPr id="63529" name="Group 41"/>
          <p:cNvGrpSpPr>
            <a:grpSpLocks/>
          </p:cNvGrpSpPr>
          <p:nvPr/>
        </p:nvGrpSpPr>
        <p:grpSpPr bwMode="auto">
          <a:xfrm>
            <a:off x="2139950" y="4876800"/>
            <a:ext cx="1441450" cy="1447800"/>
            <a:chOff x="1348" y="3072"/>
            <a:chExt cx="908" cy="912"/>
          </a:xfrm>
        </p:grpSpPr>
        <p:grpSp>
          <p:nvGrpSpPr>
            <p:cNvPr id="63530" name="Group 42"/>
            <p:cNvGrpSpPr>
              <a:grpSpLocks/>
            </p:cNvGrpSpPr>
            <p:nvPr/>
          </p:nvGrpSpPr>
          <p:grpSpPr bwMode="auto">
            <a:xfrm>
              <a:off x="1348" y="3072"/>
              <a:ext cx="908" cy="912"/>
              <a:chOff x="240" y="672"/>
              <a:chExt cx="908" cy="912"/>
            </a:xfrm>
          </p:grpSpPr>
          <p:sp>
            <p:nvSpPr>
              <p:cNvPr id="63531" name="Text Box 43"/>
              <p:cNvSpPr txBox="1">
                <a:spLocks noChangeArrowheads="1"/>
              </p:cNvSpPr>
              <p:nvPr/>
            </p:nvSpPr>
            <p:spPr bwMode="auto">
              <a:xfrm>
                <a:off x="566" y="1015"/>
                <a:ext cx="232" cy="250"/>
              </a:xfrm>
              <a:prstGeom prst="rect">
                <a:avLst/>
              </a:prstGeom>
              <a:noFill/>
              <a:ln w="9525">
                <a:noFill/>
                <a:miter lim="800000"/>
                <a:headEnd/>
                <a:tailEnd/>
              </a:ln>
              <a:effectLst/>
            </p:spPr>
            <p:txBody>
              <a:bodyPr wrap="none">
                <a:spAutoFit/>
              </a:bodyPr>
              <a:lstStyle/>
              <a:p>
                <a:r>
                  <a:rPr lang="en-US" sz="2000" b="1">
                    <a:solidFill>
                      <a:schemeClr val="bg2"/>
                    </a:solidFill>
                  </a:rPr>
                  <a:t>C</a:t>
                </a:r>
              </a:p>
            </p:txBody>
          </p:sp>
          <p:sp>
            <p:nvSpPr>
              <p:cNvPr id="63532" name="Text Box 44"/>
              <p:cNvSpPr txBox="1">
                <a:spLocks noChangeArrowheads="1"/>
              </p:cNvSpPr>
              <p:nvPr/>
            </p:nvSpPr>
            <p:spPr bwMode="auto">
              <a:xfrm>
                <a:off x="576" y="1334"/>
                <a:ext cx="276" cy="250"/>
              </a:xfrm>
              <a:prstGeom prst="rect">
                <a:avLst/>
              </a:prstGeom>
              <a:noFill/>
              <a:ln w="9525">
                <a:noFill/>
                <a:miter lim="800000"/>
                <a:headEnd/>
                <a:tailEnd/>
              </a:ln>
              <a:effectLst/>
            </p:spPr>
            <p:txBody>
              <a:bodyPr wrap="none">
                <a:spAutoFit/>
              </a:bodyPr>
              <a:lstStyle/>
              <a:p>
                <a:r>
                  <a:rPr lang="en-US" sz="2000" b="1">
                    <a:solidFill>
                      <a:schemeClr val="bg2"/>
                    </a:solidFill>
                  </a:rPr>
                  <a:t>Cl</a:t>
                </a:r>
              </a:p>
            </p:txBody>
          </p:sp>
          <p:sp>
            <p:nvSpPr>
              <p:cNvPr id="63533" name="Text Box 45"/>
              <p:cNvSpPr txBox="1">
                <a:spLocks noChangeArrowheads="1"/>
              </p:cNvSpPr>
              <p:nvPr/>
            </p:nvSpPr>
            <p:spPr bwMode="auto">
              <a:xfrm>
                <a:off x="576" y="672"/>
                <a:ext cx="276" cy="250"/>
              </a:xfrm>
              <a:prstGeom prst="rect">
                <a:avLst/>
              </a:prstGeom>
              <a:noFill/>
              <a:ln w="9525">
                <a:noFill/>
                <a:miter lim="800000"/>
                <a:headEnd/>
                <a:tailEnd/>
              </a:ln>
              <a:effectLst/>
            </p:spPr>
            <p:txBody>
              <a:bodyPr wrap="none">
                <a:spAutoFit/>
              </a:bodyPr>
              <a:lstStyle/>
              <a:p>
                <a:r>
                  <a:rPr lang="en-US" sz="2000" b="1">
                    <a:solidFill>
                      <a:schemeClr val="bg2"/>
                    </a:solidFill>
                  </a:rPr>
                  <a:t>Cl</a:t>
                </a:r>
              </a:p>
            </p:txBody>
          </p:sp>
          <p:sp>
            <p:nvSpPr>
              <p:cNvPr id="63534" name="Text Box 46"/>
              <p:cNvSpPr txBox="1">
                <a:spLocks noChangeArrowheads="1"/>
              </p:cNvSpPr>
              <p:nvPr/>
            </p:nvSpPr>
            <p:spPr bwMode="auto">
              <a:xfrm>
                <a:off x="872" y="1008"/>
                <a:ext cx="276" cy="250"/>
              </a:xfrm>
              <a:prstGeom prst="rect">
                <a:avLst/>
              </a:prstGeom>
              <a:noFill/>
              <a:ln w="9525">
                <a:noFill/>
                <a:miter lim="800000"/>
                <a:headEnd/>
                <a:tailEnd/>
              </a:ln>
              <a:effectLst/>
            </p:spPr>
            <p:txBody>
              <a:bodyPr wrap="none">
                <a:spAutoFit/>
              </a:bodyPr>
              <a:lstStyle/>
              <a:p>
                <a:r>
                  <a:rPr lang="en-US" sz="2000" b="1">
                    <a:solidFill>
                      <a:schemeClr val="bg2"/>
                    </a:solidFill>
                  </a:rPr>
                  <a:t>Cl</a:t>
                </a:r>
              </a:p>
            </p:txBody>
          </p:sp>
          <p:sp>
            <p:nvSpPr>
              <p:cNvPr id="63535" name="Text Box 47"/>
              <p:cNvSpPr txBox="1">
                <a:spLocks noChangeArrowheads="1"/>
              </p:cNvSpPr>
              <p:nvPr/>
            </p:nvSpPr>
            <p:spPr bwMode="auto">
              <a:xfrm>
                <a:off x="240" y="1008"/>
                <a:ext cx="276" cy="250"/>
              </a:xfrm>
              <a:prstGeom prst="rect">
                <a:avLst/>
              </a:prstGeom>
              <a:noFill/>
              <a:ln w="9525">
                <a:noFill/>
                <a:miter lim="800000"/>
                <a:headEnd/>
                <a:tailEnd/>
              </a:ln>
              <a:effectLst/>
            </p:spPr>
            <p:txBody>
              <a:bodyPr wrap="none">
                <a:spAutoFit/>
              </a:bodyPr>
              <a:lstStyle/>
              <a:p>
                <a:r>
                  <a:rPr lang="en-US" sz="2000" b="1">
                    <a:solidFill>
                      <a:schemeClr val="bg2"/>
                    </a:solidFill>
                  </a:rPr>
                  <a:t>Cl</a:t>
                </a:r>
              </a:p>
            </p:txBody>
          </p:sp>
          <p:sp>
            <p:nvSpPr>
              <p:cNvPr id="63536" name="Line 48"/>
              <p:cNvSpPr>
                <a:spLocks noChangeShapeType="1"/>
              </p:cNvSpPr>
              <p:nvPr/>
            </p:nvSpPr>
            <p:spPr bwMode="auto">
              <a:xfrm>
                <a:off x="480" y="1152"/>
                <a:ext cx="96" cy="0"/>
              </a:xfrm>
              <a:prstGeom prst="line">
                <a:avLst/>
              </a:prstGeom>
              <a:noFill/>
              <a:ln w="19050">
                <a:solidFill>
                  <a:schemeClr val="bg2"/>
                </a:solidFill>
                <a:miter lim="800000"/>
                <a:headEnd/>
                <a:tailEnd/>
              </a:ln>
              <a:effectLst/>
            </p:spPr>
            <p:txBody>
              <a:bodyPr wrap="none"/>
              <a:lstStyle/>
              <a:p>
                <a:endParaRPr lang="en-US"/>
              </a:p>
            </p:txBody>
          </p:sp>
          <p:sp>
            <p:nvSpPr>
              <p:cNvPr id="63537" name="Line 49"/>
              <p:cNvSpPr>
                <a:spLocks noChangeShapeType="1"/>
              </p:cNvSpPr>
              <p:nvPr/>
            </p:nvSpPr>
            <p:spPr bwMode="auto">
              <a:xfrm>
                <a:off x="768" y="1152"/>
                <a:ext cx="96" cy="0"/>
              </a:xfrm>
              <a:prstGeom prst="line">
                <a:avLst/>
              </a:prstGeom>
              <a:noFill/>
              <a:ln w="19050">
                <a:solidFill>
                  <a:schemeClr val="bg2"/>
                </a:solidFill>
                <a:miter lim="800000"/>
                <a:headEnd/>
                <a:tailEnd/>
              </a:ln>
              <a:effectLst/>
            </p:spPr>
            <p:txBody>
              <a:bodyPr wrap="none"/>
              <a:lstStyle/>
              <a:p>
                <a:endParaRPr lang="en-US"/>
              </a:p>
            </p:txBody>
          </p:sp>
          <p:sp>
            <p:nvSpPr>
              <p:cNvPr id="63538" name="Line 50"/>
              <p:cNvSpPr>
                <a:spLocks noChangeShapeType="1"/>
              </p:cNvSpPr>
              <p:nvPr/>
            </p:nvSpPr>
            <p:spPr bwMode="auto">
              <a:xfrm rot="-5400000">
                <a:off x="624" y="960"/>
                <a:ext cx="96" cy="0"/>
              </a:xfrm>
              <a:prstGeom prst="line">
                <a:avLst/>
              </a:prstGeom>
              <a:noFill/>
              <a:ln w="19050">
                <a:solidFill>
                  <a:schemeClr val="bg2"/>
                </a:solidFill>
                <a:miter lim="800000"/>
                <a:headEnd/>
                <a:tailEnd/>
              </a:ln>
              <a:effectLst/>
            </p:spPr>
            <p:txBody>
              <a:bodyPr wrap="none"/>
              <a:lstStyle/>
              <a:p>
                <a:endParaRPr lang="en-US"/>
              </a:p>
            </p:txBody>
          </p:sp>
          <p:sp>
            <p:nvSpPr>
              <p:cNvPr id="63539" name="Line 51"/>
              <p:cNvSpPr>
                <a:spLocks noChangeShapeType="1"/>
              </p:cNvSpPr>
              <p:nvPr/>
            </p:nvSpPr>
            <p:spPr bwMode="auto">
              <a:xfrm rot="-5400000">
                <a:off x="624" y="1296"/>
                <a:ext cx="96" cy="0"/>
              </a:xfrm>
              <a:prstGeom prst="line">
                <a:avLst/>
              </a:prstGeom>
              <a:noFill/>
              <a:ln w="19050">
                <a:solidFill>
                  <a:schemeClr val="bg2"/>
                </a:solidFill>
                <a:miter lim="800000"/>
                <a:headEnd/>
                <a:tailEnd/>
              </a:ln>
              <a:effectLst/>
            </p:spPr>
            <p:txBody>
              <a:bodyPr wrap="none"/>
              <a:lstStyle/>
              <a:p>
                <a:endParaRPr lang="en-US"/>
              </a:p>
            </p:txBody>
          </p:sp>
        </p:grpSp>
        <p:grpSp>
          <p:nvGrpSpPr>
            <p:cNvPr id="63540" name="Group 52"/>
            <p:cNvGrpSpPr>
              <a:grpSpLocks noChangeAspect="1"/>
            </p:cNvGrpSpPr>
            <p:nvPr/>
          </p:nvGrpSpPr>
          <p:grpSpPr bwMode="auto">
            <a:xfrm>
              <a:off x="1440" y="3408"/>
              <a:ext cx="58" cy="29"/>
              <a:chOff x="1008" y="3840"/>
              <a:chExt cx="96" cy="48"/>
            </a:xfrm>
          </p:grpSpPr>
          <p:sp>
            <p:nvSpPr>
              <p:cNvPr id="63541" name="Oval 53"/>
              <p:cNvSpPr>
                <a:spLocks noChangeAspect="1" noChangeArrowheads="1"/>
              </p:cNvSpPr>
              <p:nvPr/>
            </p:nvSpPr>
            <p:spPr bwMode="auto">
              <a:xfrm>
                <a:off x="1008"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sp>
            <p:nvSpPr>
              <p:cNvPr id="63542" name="Oval 54"/>
              <p:cNvSpPr>
                <a:spLocks noChangeAspect="1" noChangeArrowheads="1"/>
              </p:cNvSpPr>
              <p:nvPr/>
            </p:nvSpPr>
            <p:spPr bwMode="auto">
              <a:xfrm>
                <a:off x="1056"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grpSp>
        <p:grpSp>
          <p:nvGrpSpPr>
            <p:cNvPr id="63543" name="Group 55"/>
            <p:cNvGrpSpPr>
              <a:grpSpLocks noChangeAspect="1"/>
            </p:cNvGrpSpPr>
            <p:nvPr/>
          </p:nvGrpSpPr>
          <p:grpSpPr bwMode="auto">
            <a:xfrm>
              <a:off x="1440" y="3619"/>
              <a:ext cx="58" cy="29"/>
              <a:chOff x="1008" y="3840"/>
              <a:chExt cx="96" cy="48"/>
            </a:xfrm>
          </p:grpSpPr>
          <p:sp>
            <p:nvSpPr>
              <p:cNvPr id="63544" name="Oval 56"/>
              <p:cNvSpPr>
                <a:spLocks noChangeAspect="1" noChangeArrowheads="1"/>
              </p:cNvSpPr>
              <p:nvPr/>
            </p:nvSpPr>
            <p:spPr bwMode="auto">
              <a:xfrm>
                <a:off x="1008"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sp>
            <p:nvSpPr>
              <p:cNvPr id="63545" name="Oval 57"/>
              <p:cNvSpPr>
                <a:spLocks noChangeAspect="1" noChangeArrowheads="1"/>
              </p:cNvSpPr>
              <p:nvPr/>
            </p:nvSpPr>
            <p:spPr bwMode="auto">
              <a:xfrm>
                <a:off x="1056"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grpSp>
        <p:grpSp>
          <p:nvGrpSpPr>
            <p:cNvPr id="63546" name="Group 58"/>
            <p:cNvGrpSpPr>
              <a:grpSpLocks noChangeAspect="1"/>
            </p:cNvGrpSpPr>
            <p:nvPr/>
          </p:nvGrpSpPr>
          <p:grpSpPr bwMode="auto">
            <a:xfrm rot="5400000">
              <a:off x="1348" y="3518"/>
              <a:ext cx="58" cy="29"/>
              <a:chOff x="1008" y="3840"/>
              <a:chExt cx="96" cy="48"/>
            </a:xfrm>
          </p:grpSpPr>
          <p:sp>
            <p:nvSpPr>
              <p:cNvPr id="63547" name="Oval 59"/>
              <p:cNvSpPr>
                <a:spLocks noChangeAspect="1" noChangeArrowheads="1"/>
              </p:cNvSpPr>
              <p:nvPr/>
            </p:nvSpPr>
            <p:spPr bwMode="auto">
              <a:xfrm>
                <a:off x="1008"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sp>
            <p:nvSpPr>
              <p:cNvPr id="63548" name="Oval 60"/>
              <p:cNvSpPr>
                <a:spLocks noChangeAspect="1" noChangeArrowheads="1"/>
              </p:cNvSpPr>
              <p:nvPr/>
            </p:nvSpPr>
            <p:spPr bwMode="auto">
              <a:xfrm>
                <a:off x="1056"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grpSp>
        <p:grpSp>
          <p:nvGrpSpPr>
            <p:cNvPr id="63549" name="Group 61"/>
            <p:cNvGrpSpPr>
              <a:grpSpLocks noChangeAspect="1"/>
            </p:cNvGrpSpPr>
            <p:nvPr/>
          </p:nvGrpSpPr>
          <p:grpSpPr bwMode="auto">
            <a:xfrm>
              <a:off x="1776" y="3955"/>
              <a:ext cx="58" cy="29"/>
              <a:chOff x="1008" y="3840"/>
              <a:chExt cx="96" cy="48"/>
            </a:xfrm>
          </p:grpSpPr>
          <p:sp>
            <p:nvSpPr>
              <p:cNvPr id="63550" name="Oval 62"/>
              <p:cNvSpPr>
                <a:spLocks noChangeAspect="1" noChangeArrowheads="1"/>
              </p:cNvSpPr>
              <p:nvPr/>
            </p:nvSpPr>
            <p:spPr bwMode="auto">
              <a:xfrm>
                <a:off x="1008"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sp>
            <p:nvSpPr>
              <p:cNvPr id="63551" name="Oval 63"/>
              <p:cNvSpPr>
                <a:spLocks noChangeAspect="1" noChangeArrowheads="1"/>
              </p:cNvSpPr>
              <p:nvPr/>
            </p:nvSpPr>
            <p:spPr bwMode="auto">
              <a:xfrm>
                <a:off x="1056"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grpSp>
        <p:grpSp>
          <p:nvGrpSpPr>
            <p:cNvPr id="63552" name="Group 64"/>
            <p:cNvGrpSpPr>
              <a:grpSpLocks noChangeAspect="1"/>
            </p:cNvGrpSpPr>
            <p:nvPr/>
          </p:nvGrpSpPr>
          <p:grpSpPr bwMode="auto">
            <a:xfrm>
              <a:off x="2102" y="3619"/>
              <a:ext cx="58" cy="29"/>
              <a:chOff x="1008" y="3840"/>
              <a:chExt cx="96" cy="48"/>
            </a:xfrm>
          </p:grpSpPr>
          <p:sp>
            <p:nvSpPr>
              <p:cNvPr id="63553" name="Oval 65"/>
              <p:cNvSpPr>
                <a:spLocks noChangeAspect="1" noChangeArrowheads="1"/>
              </p:cNvSpPr>
              <p:nvPr/>
            </p:nvSpPr>
            <p:spPr bwMode="auto">
              <a:xfrm>
                <a:off x="1008"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sp>
            <p:nvSpPr>
              <p:cNvPr id="63554" name="Oval 66"/>
              <p:cNvSpPr>
                <a:spLocks noChangeAspect="1" noChangeArrowheads="1"/>
              </p:cNvSpPr>
              <p:nvPr/>
            </p:nvSpPr>
            <p:spPr bwMode="auto">
              <a:xfrm>
                <a:off x="1056"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grpSp>
        <p:grpSp>
          <p:nvGrpSpPr>
            <p:cNvPr id="63555" name="Group 67"/>
            <p:cNvGrpSpPr>
              <a:grpSpLocks noChangeAspect="1"/>
            </p:cNvGrpSpPr>
            <p:nvPr/>
          </p:nvGrpSpPr>
          <p:grpSpPr bwMode="auto">
            <a:xfrm>
              <a:off x="2102" y="3408"/>
              <a:ext cx="58" cy="29"/>
              <a:chOff x="1008" y="3840"/>
              <a:chExt cx="96" cy="48"/>
            </a:xfrm>
          </p:grpSpPr>
          <p:sp>
            <p:nvSpPr>
              <p:cNvPr id="63556" name="Oval 68"/>
              <p:cNvSpPr>
                <a:spLocks noChangeAspect="1" noChangeArrowheads="1"/>
              </p:cNvSpPr>
              <p:nvPr/>
            </p:nvSpPr>
            <p:spPr bwMode="auto">
              <a:xfrm>
                <a:off x="1008"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sp>
            <p:nvSpPr>
              <p:cNvPr id="63557" name="Oval 69"/>
              <p:cNvSpPr>
                <a:spLocks noChangeAspect="1" noChangeArrowheads="1"/>
              </p:cNvSpPr>
              <p:nvPr/>
            </p:nvSpPr>
            <p:spPr bwMode="auto">
              <a:xfrm>
                <a:off x="1056"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grpSp>
        <p:grpSp>
          <p:nvGrpSpPr>
            <p:cNvPr id="63558" name="Group 70"/>
            <p:cNvGrpSpPr>
              <a:grpSpLocks noChangeAspect="1"/>
            </p:cNvGrpSpPr>
            <p:nvPr/>
          </p:nvGrpSpPr>
          <p:grpSpPr bwMode="auto">
            <a:xfrm>
              <a:off x="1776" y="3072"/>
              <a:ext cx="58" cy="29"/>
              <a:chOff x="1008" y="3840"/>
              <a:chExt cx="96" cy="48"/>
            </a:xfrm>
          </p:grpSpPr>
          <p:sp>
            <p:nvSpPr>
              <p:cNvPr id="63559" name="Oval 71"/>
              <p:cNvSpPr>
                <a:spLocks noChangeAspect="1" noChangeArrowheads="1"/>
              </p:cNvSpPr>
              <p:nvPr/>
            </p:nvSpPr>
            <p:spPr bwMode="auto">
              <a:xfrm>
                <a:off x="1008"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sp>
            <p:nvSpPr>
              <p:cNvPr id="63560" name="Oval 72"/>
              <p:cNvSpPr>
                <a:spLocks noChangeAspect="1" noChangeArrowheads="1"/>
              </p:cNvSpPr>
              <p:nvPr/>
            </p:nvSpPr>
            <p:spPr bwMode="auto">
              <a:xfrm>
                <a:off x="1056"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grpSp>
        <p:grpSp>
          <p:nvGrpSpPr>
            <p:cNvPr id="63561" name="Group 73"/>
            <p:cNvGrpSpPr>
              <a:grpSpLocks noChangeAspect="1"/>
            </p:cNvGrpSpPr>
            <p:nvPr/>
          </p:nvGrpSpPr>
          <p:grpSpPr bwMode="auto">
            <a:xfrm rot="5400000">
              <a:off x="1684" y="3182"/>
              <a:ext cx="58" cy="29"/>
              <a:chOff x="1008" y="3840"/>
              <a:chExt cx="96" cy="48"/>
            </a:xfrm>
          </p:grpSpPr>
          <p:sp>
            <p:nvSpPr>
              <p:cNvPr id="63562" name="Oval 74"/>
              <p:cNvSpPr>
                <a:spLocks noChangeAspect="1" noChangeArrowheads="1"/>
              </p:cNvSpPr>
              <p:nvPr/>
            </p:nvSpPr>
            <p:spPr bwMode="auto">
              <a:xfrm>
                <a:off x="1008"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sp>
            <p:nvSpPr>
              <p:cNvPr id="63563" name="Oval 75"/>
              <p:cNvSpPr>
                <a:spLocks noChangeAspect="1" noChangeArrowheads="1"/>
              </p:cNvSpPr>
              <p:nvPr/>
            </p:nvSpPr>
            <p:spPr bwMode="auto">
              <a:xfrm>
                <a:off x="1056"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grpSp>
        <p:grpSp>
          <p:nvGrpSpPr>
            <p:cNvPr id="63564" name="Group 76"/>
            <p:cNvGrpSpPr>
              <a:grpSpLocks noChangeAspect="1"/>
            </p:cNvGrpSpPr>
            <p:nvPr/>
          </p:nvGrpSpPr>
          <p:grpSpPr bwMode="auto">
            <a:xfrm rot="5400000">
              <a:off x="1906" y="3182"/>
              <a:ext cx="58" cy="29"/>
              <a:chOff x="1008" y="3840"/>
              <a:chExt cx="96" cy="48"/>
            </a:xfrm>
          </p:grpSpPr>
          <p:sp>
            <p:nvSpPr>
              <p:cNvPr id="63565" name="Oval 77"/>
              <p:cNvSpPr>
                <a:spLocks noChangeAspect="1" noChangeArrowheads="1"/>
              </p:cNvSpPr>
              <p:nvPr/>
            </p:nvSpPr>
            <p:spPr bwMode="auto">
              <a:xfrm>
                <a:off x="1008"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sp>
            <p:nvSpPr>
              <p:cNvPr id="63566" name="Oval 78"/>
              <p:cNvSpPr>
                <a:spLocks noChangeAspect="1" noChangeArrowheads="1"/>
              </p:cNvSpPr>
              <p:nvPr/>
            </p:nvSpPr>
            <p:spPr bwMode="auto">
              <a:xfrm>
                <a:off x="1056"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grpSp>
        <p:grpSp>
          <p:nvGrpSpPr>
            <p:cNvPr id="63567" name="Group 79"/>
            <p:cNvGrpSpPr>
              <a:grpSpLocks noChangeAspect="1"/>
            </p:cNvGrpSpPr>
            <p:nvPr/>
          </p:nvGrpSpPr>
          <p:grpSpPr bwMode="auto">
            <a:xfrm rot="5400000">
              <a:off x="2212" y="3518"/>
              <a:ext cx="58" cy="29"/>
              <a:chOff x="1008" y="3840"/>
              <a:chExt cx="96" cy="48"/>
            </a:xfrm>
          </p:grpSpPr>
          <p:sp>
            <p:nvSpPr>
              <p:cNvPr id="63568" name="Oval 80"/>
              <p:cNvSpPr>
                <a:spLocks noChangeAspect="1" noChangeArrowheads="1"/>
              </p:cNvSpPr>
              <p:nvPr/>
            </p:nvSpPr>
            <p:spPr bwMode="auto">
              <a:xfrm>
                <a:off x="1008"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sp>
            <p:nvSpPr>
              <p:cNvPr id="63569" name="Oval 81"/>
              <p:cNvSpPr>
                <a:spLocks noChangeAspect="1" noChangeArrowheads="1"/>
              </p:cNvSpPr>
              <p:nvPr/>
            </p:nvSpPr>
            <p:spPr bwMode="auto">
              <a:xfrm>
                <a:off x="1056"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grpSp>
        <p:grpSp>
          <p:nvGrpSpPr>
            <p:cNvPr id="63570" name="Group 82"/>
            <p:cNvGrpSpPr>
              <a:grpSpLocks noChangeAspect="1"/>
            </p:cNvGrpSpPr>
            <p:nvPr/>
          </p:nvGrpSpPr>
          <p:grpSpPr bwMode="auto">
            <a:xfrm rot="5400000">
              <a:off x="1684" y="3844"/>
              <a:ext cx="58" cy="29"/>
              <a:chOff x="1008" y="3840"/>
              <a:chExt cx="96" cy="48"/>
            </a:xfrm>
          </p:grpSpPr>
          <p:sp>
            <p:nvSpPr>
              <p:cNvPr id="63571" name="Oval 83"/>
              <p:cNvSpPr>
                <a:spLocks noChangeAspect="1" noChangeArrowheads="1"/>
              </p:cNvSpPr>
              <p:nvPr/>
            </p:nvSpPr>
            <p:spPr bwMode="auto">
              <a:xfrm>
                <a:off x="1008"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sp>
            <p:nvSpPr>
              <p:cNvPr id="63572" name="Oval 84"/>
              <p:cNvSpPr>
                <a:spLocks noChangeAspect="1" noChangeArrowheads="1"/>
              </p:cNvSpPr>
              <p:nvPr/>
            </p:nvSpPr>
            <p:spPr bwMode="auto">
              <a:xfrm>
                <a:off x="1056"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grpSp>
        <p:grpSp>
          <p:nvGrpSpPr>
            <p:cNvPr id="63573" name="Group 85"/>
            <p:cNvGrpSpPr>
              <a:grpSpLocks noChangeAspect="1"/>
            </p:cNvGrpSpPr>
            <p:nvPr/>
          </p:nvGrpSpPr>
          <p:grpSpPr bwMode="auto">
            <a:xfrm rot="5400000">
              <a:off x="1906" y="3844"/>
              <a:ext cx="58" cy="29"/>
              <a:chOff x="1008" y="3840"/>
              <a:chExt cx="96" cy="48"/>
            </a:xfrm>
          </p:grpSpPr>
          <p:sp>
            <p:nvSpPr>
              <p:cNvPr id="63574" name="Oval 86"/>
              <p:cNvSpPr>
                <a:spLocks noChangeAspect="1" noChangeArrowheads="1"/>
              </p:cNvSpPr>
              <p:nvPr/>
            </p:nvSpPr>
            <p:spPr bwMode="auto">
              <a:xfrm>
                <a:off x="1008"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sp>
            <p:nvSpPr>
              <p:cNvPr id="63575" name="Oval 87"/>
              <p:cNvSpPr>
                <a:spLocks noChangeAspect="1" noChangeArrowheads="1"/>
              </p:cNvSpPr>
              <p:nvPr/>
            </p:nvSpPr>
            <p:spPr bwMode="auto">
              <a:xfrm>
                <a:off x="1056" y="3840"/>
                <a:ext cx="48" cy="48"/>
              </a:xfrm>
              <a:prstGeom prst="ellipse">
                <a:avLst/>
              </a:prstGeom>
              <a:solidFill>
                <a:schemeClr val="bg2"/>
              </a:solidFill>
              <a:ln w="9525">
                <a:solidFill>
                  <a:schemeClr val="tx1"/>
                </a:solidFill>
                <a:round/>
                <a:headEnd/>
                <a:tailEnd/>
              </a:ln>
              <a:effectLst/>
            </p:spPr>
            <p:txBody>
              <a:bodyPr wrap="none" anchor="ctr"/>
              <a:lstStyle/>
              <a:p>
                <a:endParaRPr lang="en-US"/>
              </a:p>
            </p:txBody>
          </p:sp>
        </p:grpSp>
      </p:grpSp>
      <p:grpSp>
        <p:nvGrpSpPr>
          <p:cNvPr id="63576" name="Group 88"/>
          <p:cNvGrpSpPr>
            <a:grpSpLocks/>
          </p:cNvGrpSpPr>
          <p:nvPr/>
        </p:nvGrpSpPr>
        <p:grpSpPr bwMode="auto">
          <a:xfrm>
            <a:off x="3881438" y="4962525"/>
            <a:ext cx="1147762" cy="1285875"/>
            <a:chOff x="1920" y="3126"/>
            <a:chExt cx="723" cy="810"/>
          </a:xfrm>
        </p:grpSpPr>
        <p:sp>
          <p:nvSpPr>
            <p:cNvPr id="63577" name="Freeform 89"/>
            <p:cNvSpPr>
              <a:spLocks/>
            </p:cNvSpPr>
            <p:nvPr/>
          </p:nvSpPr>
          <p:spPr bwMode="auto">
            <a:xfrm>
              <a:off x="1920" y="3132"/>
              <a:ext cx="549" cy="609"/>
            </a:xfrm>
            <a:custGeom>
              <a:avLst/>
              <a:gdLst/>
              <a:ahLst/>
              <a:cxnLst>
                <a:cxn ang="0">
                  <a:pos x="441" y="0"/>
                </a:cxn>
                <a:cxn ang="0">
                  <a:pos x="549" y="564"/>
                </a:cxn>
                <a:cxn ang="0">
                  <a:pos x="0" y="609"/>
                </a:cxn>
                <a:cxn ang="0">
                  <a:pos x="441" y="0"/>
                </a:cxn>
              </a:cxnLst>
              <a:rect l="0" t="0" r="r" b="b"/>
              <a:pathLst>
                <a:path w="549" h="609">
                  <a:moveTo>
                    <a:pt x="441" y="0"/>
                  </a:moveTo>
                  <a:lnTo>
                    <a:pt x="549" y="564"/>
                  </a:lnTo>
                  <a:lnTo>
                    <a:pt x="0" y="609"/>
                  </a:lnTo>
                  <a:lnTo>
                    <a:pt x="441" y="0"/>
                  </a:lnTo>
                  <a:close/>
                </a:path>
              </a:pathLst>
            </a:custGeom>
            <a:solidFill>
              <a:srgbClr val="65D99C"/>
            </a:solidFill>
            <a:ln w="9525">
              <a:noFill/>
              <a:round/>
              <a:headEnd/>
              <a:tailEnd/>
            </a:ln>
            <a:effectLst/>
          </p:spPr>
          <p:txBody>
            <a:bodyPr/>
            <a:lstStyle/>
            <a:p>
              <a:endParaRPr lang="en-US"/>
            </a:p>
          </p:txBody>
        </p:sp>
        <p:sp>
          <p:nvSpPr>
            <p:cNvPr id="63578" name="Freeform 90"/>
            <p:cNvSpPr>
              <a:spLocks/>
            </p:cNvSpPr>
            <p:nvPr/>
          </p:nvSpPr>
          <p:spPr bwMode="auto">
            <a:xfrm>
              <a:off x="2358" y="3126"/>
              <a:ext cx="282" cy="570"/>
            </a:xfrm>
            <a:custGeom>
              <a:avLst/>
              <a:gdLst/>
              <a:ahLst/>
              <a:cxnLst>
                <a:cxn ang="0">
                  <a:pos x="0" y="0"/>
                </a:cxn>
                <a:cxn ang="0">
                  <a:pos x="282" y="546"/>
                </a:cxn>
                <a:cxn ang="0">
                  <a:pos x="111" y="570"/>
                </a:cxn>
                <a:cxn ang="0">
                  <a:pos x="0" y="0"/>
                </a:cxn>
              </a:cxnLst>
              <a:rect l="0" t="0" r="r" b="b"/>
              <a:pathLst>
                <a:path w="282" h="570">
                  <a:moveTo>
                    <a:pt x="0" y="0"/>
                  </a:moveTo>
                  <a:lnTo>
                    <a:pt x="282" y="546"/>
                  </a:lnTo>
                  <a:lnTo>
                    <a:pt x="111" y="570"/>
                  </a:lnTo>
                  <a:lnTo>
                    <a:pt x="0" y="0"/>
                  </a:lnTo>
                  <a:close/>
                </a:path>
              </a:pathLst>
            </a:custGeom>
            <a:solidFill>
              <a:srgbClr val="27A161"/>
            </a:solidFill>
            <a:ln w="9525">
              <a:noFill/>
              <a:round/>
              <a:headEnd/>
              <a:tailEnd/>
            </a:ln>
            <a:effectLst/>
          </p:spPr>
          <p:txBody>
            <a:bodyPr/>
            <a:lstStyle/>
            <a:p>
              <a:endParaRPr lang="en-US"/>
            </a:p>
          </p:txBody>
        </p:sp>
        <p:sp>
          <p:nvSpPr>
            <p:cNvPr id="63579" name="Freeform 91"/>
            <p:cNvSpPr>
              <a:spLocks/>
            </p:cNvSpPr>
            <p:nvPr/>
          </p:nvSpPr>
          <p:spPr bwMode="auto">
            <a:xfrm>
              <a:off x="2469" y="3666"/>
              <a:ext cx="174" cy="270"/>
            </a:xfrm>
            <a:custGeom>
              <a:avLst/>
              <a:gdLst/>
              <a:ahLst/>
              <a:cxnLst>
                <a:cxn ang="0">
                  <a:pos x="0" y="27"/>
                </a:cxn>
                <a:cxn ang="0">
                  <a:pos x="45" y="270"/>
                </a:cxn>
                <a:cxn ang="0">
                  <a:pos x="174" y="0"/>
                </a:cxn>
                <a:cxn ang="0">
                  <a:pos x="0" y="27"/>
                </a:cxn>
              </a:cxnLst>
              <a:rect l="0" t="0" r="r" b="b"/>
              <a:pathLst>
                <a:path w="174" h="270">
                  <a:moveTo>
                    <a:pt x="0" y="27"/>
                  </a:moveTo>
                  <a:lnTo>
                    <a:pt x="45" y="270"/>
                  </a:lnTo>
                  <a:lnTo>
                    <a:pt x="174" y="0"/>
                  </a:lnTo>
                  <a:lnTo>
                    <a:pt x="0" y="27"/>
                  </a:lnTo>
                  <a:close/>
                </a:path>
              </a:pathLst>
            </a:custGeom>
            <a:solidFill>
              <a:srgbClr val="2AAC68"/>
            </a:solidFill>
            <a:ln w="9525">
              <a:noFill/>
              <a:round/>
              <a:headEnd/>
              <a:tailEnd/>
            </a:ln>
            <a:effectLst/>
          </p:spPr>
          <p:txBody>
            <a:bodyPr/>
            <a:lstStyle/>
            <a:p>
              <a:endParaRPr lang="en-US"/>
            </a:p>
          </p:txBody>
        </p:sp>
        <p:sp>
          <p:nvSpPr>
            <p:cNvPr id="63580" name="Freeform 92"/>
            <p:cNvSpPr>
              <a:spLocks/>
            </p:cNvSpPr>
            <p:nvPr/>
          </p:nvSpPr>
          <p:spPr bwMode="auto">
            <a:xfrm>
              <a:off x="1923" y="3696"/>
              <a:ext cx="594" cy="240"/>
            </a:xfrm>
            <a:custGeom>
              <a:avLst/>
              <a:gdLst/>
              <a:ahLst/>
              <a:cxnLst>
                <a:cxn ang="0">
                  <a:pos x="546" y="0"/>
                </a:cxn>
                <a:cxn ang="0">
                  <a:pos x="594" y="240"/>
                </a:cxn>
                <a:cxn ang="0">
                  <a:pos x="0" y="45"/>
                </a:cxn>
                <a:cxn ang="0">
                  <a:pos x="546" y="0"/>
                </a:cxn>
              </a:cxnLst>
              <a:rect l="0" t="0" r="r" b="b"/>
              <a:pathLst>
                <a:path w="594" h="240">
                  <a:moveTo>
                    <a:pt x="546" y="0"/>
                  </a:moveTo>
                  <a:lnTo>
                    <a:pt x="594" y="240"/>
                  </a:lnTo>
                  <a:lnTo>
                    <a:pt x="0" y="45"/>
                  </a:lnTo>
                  <a:lnTo>
                    <a:pt x="546" y="0"/>
                  </a:lnTo>
                  <a:close/>
                </a:path>
              </a:pathLst>
            </a:custGeom>
            <a:solidFill>
              <a:srgbClr val="83E1B0"/>
            </a:solidFill>
            <a:ln w="9525">
              <a:noFill/>
              <a:round/>
              <a:headEnd/>
              <a:tailEn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3495"/>
                                        </p:tgtEl>
                                        <p:attrNameLst>
                                          <p:attrName>style.visibility</p:attrName>
                                        </p:attrNameLst>
                                      </p:cBhvr>
                                      <p:to>
                                        <p:strVal val="visible"/>
                                      </p:to>
                                    </p:set>
                                    <p:anim calcmode="lin" valueType="num">
                                      <p:cBhvr>
                                        <p:cTn id="7" dur="500" fill="hold"/>
                                        <p:tgtEl>
                                          <p:spTgt spid="63495"/>
                                        </p:tgtEl>
                                        <p:attrNameLst>
                                          <p:attrName>ppt_w</p:attrName>
                                        </p:attrNameLst>
                                      </p:cBhvr>
                                      <p:tavLst>
                                        <p:tav tm="0">
                                          <p:val>
                                            <p:fltVal val="0"/>
                                          </p:val>
                                        </p:tav>
                                        <p:tav tm="100000">
                                          <p:val>
                                            <p:strVal val="#ppt_w"/>
                                          </p:val>
                                        </p:tav>
                                      </p:tavLst>
                                    </p:anim>
                                    <p:anim calcmode="lin" valueType="num">
                                      <p:cBhvr>
                                        <p:cTn id="8" dur="500" fill="hold"/>
                                        <p:tgtEl>
                                          <p:spTgt spid="63495"/>
                                        </p:tgtEl>
                                        <p:attrNameLst>
                                          <p:attrName>ppt_h</p:attrName>
                                        </p:attrNameLst>
                                      </p:cBhvr>
                                      <p:tavLst>
                                        <p:tav tm="0">
                                          <p:val>
                                            <p:fltVal val="0"/>
                                          </p:val>
                                        </p:tav>
                                        <p:tav tm="100000">
                                          <p:val>
                                            <p:strVal val="#ppt_h"/>
                                          </p:val>
                                        </p:tav>
                                      </p:tavLst>
                                    </p:anim>
                                    <p:animEffect transition="in" filter="fade">
                                      <p:cBhvr>
                                        <p:cTn id="9" dur="500"/>
                                        <p:tgtEl>
                                          <p:spTgt spid="63495"/>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63499"/>
                                        </p:tgtEl>
                                        <p:attrNameLst>
                                          <p:attrName>style.visibility</p:attrName>
                                        </p:attrNameLst>
                                      </p:cBhvr>
                                      <p:to>
                                        <p:strVal val="visible"/>
                                      </p:to>
                                    </p:set>
                                    <p:animEffect transition="in" filter="wipe(up)">
                                      <p:cBhvr>
                                        <p:cTn id="13" dur="500"/>
                                        <p:tgtEl>
                                          <p:spTgt spid="6349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63496"/>
                                        </p:tgtEl>
                                        <p:attrNameLst>
                                          <p:attrName>style.visibility</p:attrName>
                                        </p:attrNameLst>
                                      </p:cBhvr>
                                      <p:to>
                                        <p:strVal val="visible"/>
                                      </p:to>
                                    </p:set>
                                    <p:anim calcmode="lin" valueType="num">
                                      <p:cBhvr>
                                        <p:cTn id="18" dur="500" fill="hold"/>
                                        <p:tgtEl>
                                          <p:spTgt spid="63496"/>
                                        </p:tgtEl>
                                        <p:attrNameLst>
                                          <p:attrName>ppt_w</p:attrName>
                                        </p:attrNameLst>
                                      </p:cBhvr>
                                      <p:tavLst>
                                        <p:tav tm="0">
                                          <p:val>
                                            <p:fltVal val="0"/>
                                          </p:val>
                                        </p:tav>
                                        <p:tav tm="100000">
                                          <p:val>
                                            <p:strVal val="#ppt_w"/>
                                          </p:val>
                                        </p:tav>
                                      </p:tavLst>
                                    </p:anim>
                                    <p:anim calcmode="lin" valueType="num">
                                      <p:cBhvr>
                                        <p:cTn id="19" dur="500" fill="hold"/>
                                        <p:tgtEl>
                                          <p:spTgt spid="63496"/>
                                        </p:tgtEl>
                                        <p:attrNameLst>
                                          <p:attrName>ppt_h</p:attrName>
                                        </p:attrNameLst>
                                      </p:cBhvr>
                                      <p:tavLst>
                                        <p:tav tm="0">
                                          <p:val>
                                            <p:fltVal val="0"/>
                                          </p:val>
                                        </p:tav>
                                        <p:tav tm="100000">
                                          <p:val>
                                            <p:strVal val="#ppt_h"/>
                                          </p:val>
                                        </p:tav>
                                      </p:tavLst>
                                    </p:anim>
                                    <p:animEffect transition="in" filter="fade">
                                      <p:cBhvr>
                                        <p:cTn id="20" dur="500"/>
                                        <p:tgtEl>
                                          <p:spTgt spid="63496"/>
                                        </p:tgtEl>
                                      </p:cBhvr>
                                    </p:animEffect>
                                  </p:childTnLst>
                                </p:cTn>
                              </p:par>
                            </p:childTnLst>
                          </p:cTn>
                        </p:par>
                        <p:par>
                          <p:cTn id="21" fill="hold">
                            <p:stCondLst>
                              <p:cond delay="500"/>
                            </p:stCondLst>
                            <p:childTnLst>
                              <p:par>
                                <p:cTn id="22" presetID="39" presetClass="entr" presetSubtype="0" accel="100000" fill="hold" nodeType="afterEffect">
                                  <p:stCondLst>
                                    <p:cond delay="1500"/>
                                  </p:stCondLst>
                                  <p:childTnLst>
                                    <p:set>
                                      <p:cBhvr>
                                        <p:cTn id="23" dur="1" fill="hold">
                                          <p:stCondLst>
                                            <p:cond delay="0"/>
                                          </p:stCondLst>
                                        </p:cTn>
                                        <p:tgtEl>
                                          <p:spTgt spid="63510"/>
                                        </p:tgtEl>
                                        <p:attrNameLst>
                                          <p:attrName>style.visibility</p:attrName>
                                        </p:attrNameLst>
                                      </p:cBhvr>
                                      <p:to>
                                        <p:strVal val="visible"/>
                                      </p:to>
                                    </p:set>
                                    <p:anim calcmode="lin" valueType="num">
                                      <p:cBhvr>
                                        <p:cTn id="24" dur="500" fill="hold"/>
                                        <p:tgtEl>
                                          <p:spTgt spid="63510"/>
                                        </p:tgtEl>
                                        <p:attrNameLst>
                                          <p:attrName>ppt_h</p:attrName>
                                        </p:attrNameLst>
                                      </p:cBhvr>
                                      <p:tavLst>
                                        <p:tav tm="0">
                                          <p:val>
                                            <p:strVal val="#ppt_h/20"/>
                                          </p:val>
                                        </p:tav>
                                        <p:tav tm="50000">
                                          <p:val>
                                            <p:strVal val="#ppt_h/20"/>
                                          </p:val>
                                        </p:tav>
                                        <p:tav tm="100000">
                                          <p:val>
                                            <p:strVal val="#ppt_h"/>
                                          </p:val>
                                        </p:tav>
                                      </p:tavLst>
                                    </p:anim>
                                    <p:anim calcmode="lin" valueType="num">
                                      <p:cBhvr>
                                        <p:cTn id="25" dur="500" fill="hold"/>
                                        <p:tgtEl>
                                          <p:spTgt spid="63510"/>
                                        </p:tgtEl>
                                        <p:attrNameLst>
                                          <p:attrName>ppt_w</p:attrName>
                                        </p:attrNameLst>
                                      </p:cBhvr>
                                      <p:tavLst>
                                        <p:tav tm="0">
                                          <p:val>
                                            <p:strVal val="#ppt_w+.3"/>
                                          </p:val>
                                        </p:tav>
                                        <p:tav tm="50000">
                                          <p:val>
                                            <p:strVal val="#ppt_w+.3"/>
                                          </p:val>
                                        </p:tav>
                                        <p:tav tm="100000">
                                          <p:val>
                                            <p:strVal val="#ppt_w"/>
                                          </p:val>
                                        </p:tav>
                                      </p:tavLst>
                                    </p:anim>
                                    <p:anim calcmode="lin" valueType="num">
                                      <p:cBhvr>
                                        <p:cTn id="26" dur="500" fill="hold"/>
                                        <p:tgtEl>
                                          <p:spTgt spid="63510"/>
                                        </p:tgtEl>
                                        <p:attrNameLst>
                                          <p:attrName>ppt_x</p:attrName>
                                        </p:attrNameLst>
                                      </p:cBhvr>
                                      <p:tavLst>
                                        <p:tav tm="0">
                                          <p:val>
                                            <p:strVal val="#ppt_x-.3"/>
                                          </p:val>
                                        </p:tav>
                                        <p:tav tm="50000">
                                          <p:val>
                                            <p:strVal val="#ppt_x"/>
                                          </p:val>
                                        </p:tav>
                                        <p:tav tm="100000">
                                          <p:val>
                                            <p:strVal val="#ppt_x"/>
                                          </p:val>
                                        </p:tav>
                                      </p:tavLst>
                                    </p:anim>
                                    <p:anim calcmode="lin" valueType="num">
                                      <p:cBhvr>
                                        <p:cTn id="27" dur="500" fill="hold"/>
                                        <p:tgtEl>
                                          <p:spTgt spid="6351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63497"/>
                                        </p:tgtEl>
                                        <p:attrNameLst>
                                          <p:attrName>style.visibility</p:attrName>
                                        </p:attrNameLst>
                                      </p:cBhvr>
                                      <p:to>
                                        <p:strVal val="visible"/>
                                      </p:to>
                                    </p:set>
                                    <p:anim calcmode="lin" valueType="num">
                                      <p:cBhvr>
                                        <p:cTn id="32" dur="500" fill="hold"/>
                                        <p:tgtEl>
                                          <p:spTgt spid="63497"/>
                                        </p:tgtEl>
                                        <p:attrNameLst>
                                          <p:attrName>ppt_w</p:attrName>
                                        </p:attrNameLst>
                                      </p:cBhvr>
                                      <p:tavLst>
                                        <p:tav tm="0">
                                          <p:val>
                                            <p:fltVal val="0"/>
                                          </p:val>
                                        </p:tav>
                                        <p:tav tm="100000">
                                          <p:val>
                                            <p:strVal val="#ppt_w"/>
                                          </p:val>
                                        </p:tav>
                                      </p:tavLst>
                                    </p:anim>
                                    <p:anim calcmode="lin" valueType="num">
                                      <p:cBhvr>
                                        <p:cTn id="33" dur="500" fill="hold"/>
                                        <p:tgtEl>
                                          <p:spTgt spid="63497"/>
                                        </p:tgtEl>
                                        <p:attrNameLst>
                                          <p:attrName>ppt_h</p:attrName>
                                        </p:attrNameLst>
                                      </p:cBhvr>
                                      <p:tavLst>
                                        <p:tav tm="0">
                                          <p:val>
                                            <p:fltVal val="0"/>
                                          </p:val>
                                        </p:tav>
                                        <p:tav tm="100000">
                                          <p:val>
                                            <p:strVal val="#ppt_h"/>
                                          </p:val>
                                        </p:tav>
                                      </p:tavLst>
                                    </p:anim>
                                    <p:animEffect transition="in" filter="fade">
                                      <p:cBhvr>
                                        <p:cTn id="34" dur="500"/>
                                        <p:tgtEl>
                                          <p:spTgt spid="63497"/>
                                        </p:tgtEl>
                                      </p:cBhvr>
                                    </p:animEffect>
                                  </p:childTnLst>
                                </p:cTn>
                              </p:par>
                            </p:childTnLst>
                          </p:cTn>
                        </p:par>
                        <p:par>
                          <p:cTn id="35" fill="hold">
                            <p:stCondLst>
                              <p:cond delay="500"/>
                            </p:stCondLst>
                            <p:childTnLst>
                              <p:par>
                                <p:cTn id="36" presetID="9" presetClass="entr" presetSubtype="0" fill="hold" nodeType="afterEffect">
                                  <p:stCondLst>
                                    <p:cond delay="0"/>
                                  </p:stCondLst>
                                  <p:childTnLst>
                                    <p:set>
                                      <p:cBhvr>
                                        <p:cTn id="37" dur="1" fill="hold">
                                          <p:stCondLst>
                                            <p:cond delay="0"/>
                                          </p:stCondLst>
                                        </p:cTn>
                                        <p:tgtEl>
                                          <p:spTgt spid="63493"/>
                                        </p:tgtEl>
                                        <p:attrNameLst>
                                          <p:attrName>style.visibility</p:attrName>
                                        </p:attrNameLst>
                                      </p:cBhvr>
                                      <p:to>
                                        <p:strVal val="visible"/>
                                      </p:to>
                                    </p:set>
                                    <p:animEffect transition="in" filter="dissolve">
                                      <p:cBhvr>
                                        <p:cTn id="38" dur="500"/>
                                        <p:tgtEl>
                                          <p:spTgt spid="63493"/>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63490"/>
                                        </p:tgtEl>
                                        <p:attrNameLst>
                                          <p:attrName>style.visibility</p:attrName>
                                        </p:attrNameLst>
                                      </p:cBhvr>
                                      <p:to>
                                        <p:strVal val="visible"/>
                                      </p:to>
                                    </p:set>
                                    <p:animEffect transition="in" filter="fade">
                                      <p:cBhvr>
                                        <p:cTn id="43" dur="1000"/>
                                        <p:tgtEl>
                                          <p:spTgt spid="63490"/>
                                        </p:tgtEl>
                                      </p:cBhvr>
                                    </p:animEffect>
                                    <p:anim calcmode="lin" valueType="num">
                                      <p:cBhvr>
                                        <p:cTn id="44" dur="1000" fill="hold"/>
                                        <p:tgtEl>
                                          <p:spTgt spid="63490"/>
                                        </p:tgtEl>
                                        <p:attrNameLst>
                                          <p:attrName>ppt_x</p:attrName>
                                        </p:attrNameLst>
                                      </p:cBhvr>
                                      <p:tavLst>
                                        <p:tav tm="0">
                                          <p:val>
                                            <p:strVal val="#ppt_x"/>
                                          </p:val>
                                        </p:tav>
                                        <p:tav tm="100000">
                                          <p:val>
                                            <p:strVal val="#ppt_x"/>
                                          </p:val>
                                        </p:tav>
                                      </p:tavLst>
                                    </p:anim>
                                    <p:anim calcmode="lin" valueType="num">
                                      <p:cBhvr>
                                        <p:cTn id="45" dur="1000" fill="hold"/>
                                        <p:tgtEl>
                                          <p:spTgt spid="6349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63525"/>
                                        </p:tgtEl>
                                        <p:attrNameLst>
                                          <p:attrName>style.visibility</p:attrName>
                                        </p:attrNameLst>
                                      </p:cBhvr>
                                      <p:to>
                                        <p:strVal val="visible"/>
                                      </p:to>
                                    </p:set>
                                    <p:animEffect transition="in" filter="dissolve">
                                      <p:cBhvr>
                                        <p:cTn id="50" dur="500"/>
                                        <p:tgtEl>
                                          <p:spTgt spid="63525"/>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63529"/>
                                        </p:tgtEl>
                                        <p:attrNameLst>
                                          <p:attrName>style.visibility</p:attrName>
                                        </p:attrNameLst>
                                      </p:cBhvr>
                                      <p:to>
                                        <p:strVal val="visible"/>
                                      </p:to>
                                    </p:set>
                                    <p:animEffect transition="in" filter="dissolve">
                                      <p:cBhvr>
                                        <p:cTn id="55" dur="500"/>
                                        <p:tgtEl>
                                          <p:spTgt spid="63529"/>
                                        </p:tgtEl>
                                      </p:cBhvr>
                                    </p:animEffect>
                                  </p:childTnLst>
                                </p:cTn>
                              </p:par>
                            </p:childTnLst>
                          </p:cTn>
                        </p:par>
                      </p:childTnLst>
                    </p:cTn>
                  </p:par>
                  <p:par>
                    <p:cTn id="56" fill="hold">
                      <p:stCondLst>
                        <p:cond delay="indefinite"/>
                      </p:stCondLst>
                      <p:childTnLst>
                        <p:par>
                          <p:cTn id="57" fill="hold">
                            <p:stCondLst>
                              <p:cond delay="0"/>
                            </p:stCondLst>
                            <p:childTnLst>
                              <p:par>
                                <p:cTn id="58" presetID="39" presetClass="entr" presetSubtype="0" accel="100000" fill="hold" nodeType="clickEffect">
                                  <p:stCondLst>
                                    <p:cond delay="0"/>
                                  </p:stCondLst>
                                  <p:childTnLst>
                                    <p:set>
                                      <p:cBhvr>
                                        <p:cTn id="59" dur="1" fill="hold">
                                          <p:stCondLst>
                                            <p:cond delay="0"/>
                                          </p:stCondLst>
                                        </p:cTn>
                                        <p:tgtEl>
                                          <p:spTgt spid="63576"/>
                                        </p:tgtEl>
                                        <p:attrNameLst>
                                          <p:attrName>style.visibility</p:attrName>
                                        </p:attrNameLst>
                                      </p:cBhvr>
                                      <p:to>
                                        <p:strVal val="visible"/>
                                      </p:to>
                                    </p:set>
                                    <p:anim calcmode="lin" valueType="num">
                                      <p:cBhvr>
                                        <p:cTn id="60" dur="500" fill="hold"/>
                                        <p:tgtEl>
                                          <p:spTgt spid="63576"/>
                                        </p:tgtEl>
                                        <p:attrNameLst>
                                          <p:attrName>ppt_h</p:attrName>
                                        </p:attrNameLst>
                                      </p:cBhvr>
                                      <p:tavLst>
                                        <p:tav tm="0">
                                          <p:val>
                                            <p:strVal val="#ppt_h/20"/>
                                          </p:val>
                                        </p:tav>
                                        <p:tav tm="50000">
                                          <p:val>
                                            <p:strVal val="#ppt_h/20"/>
                                          </p:val>
                                        </p:tav>
                                        <p:tav tm="100000">
                                          <p:val>
                                            <p:strVal val="#ppt_h"/>
                                          </p:val>
                                        </p:tav>
                                      </p:tavLst>
                                    </p:anim>
                                    <p:anim calcmode="lin" valueType="num">
                                      <p:cBhvr>
                                        <p:cTn id="61" dur="500" fill="hold"/>
                                        <p:tgtEl>
                                          <p:spTgt spid="63576"/>
                                        </p:tgtEl>
                                        <p:attrNameLst>
                                          <p:attrName>ppt_w</p:attrName>
                                        </p:attrNameLst>
                                      </p:cBhvr>
                                      <p:tavLst>
                                        <p:tav tm="0">
                                          <p:val>
                                            <p:strVal val="#ppt_w+.3"/>
                                          </p:val>
                                        </p:tav>
                                        <p:tav tm="50000">
                                          <p:val>
                                            <p:strVal val="#ppt_w+.3"/>
                                          </p:val>
                                        </p:tav>
                                        <p:tav tm="100000">
                                          <p:val>
                                            <p:strVal val="#ppt_w"/>
                                          </p:val>
                                        </p:tav>
                                      </p:tavLst>
                                    </p:anim>
                                    <p:anim calcmode="lin" valueType="num">
                                      <p:cBhvr>
                                        <p:cTn id="62" dur="500" fill="hold"/>
                                        <p:tgtEl>
                                          <p:spTgt spid="63576"/>
                                        </p:tgtEl>
                                        <p:attrNameLst>
                                          <p:attrName>ppt_x</p:attrName>
                                        </p:attrNameLst>
                                      </p:cBhvr>
                                      <p:tavLst>
                                        <p:tav tm="0">
                                          <p:val>
                                            <p:strVal val="#ppt_x-.3"/>
                                          </p:val>
                                        </p:tav>
                                        <p:tav tm="50000">
                                          <p:val>
                                            <p:strVal val="#ppt_x"/>
                                          </p:val>
                                        </p:tav>
                                        <p:tav tm="100000">
                                          <p:val>
                                            <p:strVal val="#ppt_x"/>
                                          </p:val>
                                        </p:tav>
                                      </p:tavLst>
                                    </p:anim>
                                    <p:anim calcmode="lin" valueType="num">
                                      <p:cBhvr>
                                        <p:cTn id="63" dur="500" fill="hold"/>
                                        <p:tgtEl>
                                          <p:spTgt spid="63576"/>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4" presetClass="entr" presetSubtype="0" fill="hold" nodeType="clickEffect">
                                  <p:stCondLst>
                                    <p:cond delay="0"/>
                                  </p:stCondLst>
                                  <p:childTnLst>
                                    <p:set>
                                      <p:cBhvr>
                                        <p:cTn id="67" dur="1" fill="hold">
                                          <p:stCondLst>
                                            <p:cond delay="0"/>
                                          </p:stCondLst>
                                        </p:cTn>
                                        <p:tgtEl>
                                          <p:spTgt spid="63524"/>
                                        </p:tgtEl>
                                        <p:attrNameLst>
                                          <p:attrName>style.visibility</p:attrName>
                                        </p:attrNameLst>
                                      </p:cBhvr>
                                      <p:to>
                                        <p:strVal val="visible"/>
                                      </p:to>
                                    </p:set>
                                    <p:anim from="(-#ppt_w/2)" to="(#ppt_x)" calcmode="lin" valueType="num">
                                      <p:cBhvr>
                                        <p:cTn id="68" dur="600" fill="hold">
                                          <p:stCondLst>
                                            <p:cond delay="0"/>
                                          </p:stCondLst>
                                        </p:cTn>
                                        <p:tgtEl>
                                          <p:spTgt spid="63524"/>
                                        </p:tgtEl>
                                        <p:attrNameLst>
                                          <p:attrName>ppt_x</p:attrName>
                                        </p:attrNameLst>
                                      </p:cBhvr>
                                    </p:anim>
                                    <p:anim from="0" to="-1.0" calcmode="lin" valueType="num">
                                      <p:cBhvr>
                                        <p:cTn id="69" dur="200" decel="50000" autoRev="1" fill="hold">
                                          <p:stCondLst>
                                            <p:cond delay="600"/>
                                          </p:stCondLst>
                                        </p:cTn>
                                        <p:tgtEl>
                                          <p:spTgt spid="63524"/>
                                        </p:tgtEl>
                                        <p:attrNameLst>
                                          <p:attrName>xshear</p:attrName>
                                        </p:attrNameLst>
                                      </p:cBhvr>
                                    </p:anim>
                                    <p:animScale>
                                      <p:cBhvr>
                                        <p:cTn id="70" dur="200" decel="100000" autoRev="1" fill="hold">
                                          <p:stCondLst>
                                            <p:cond delay="600"/>
                                          </p:stCondLst>
                                        </p:cTn>
                                        <p:tgtEl>
                                          <p:spTgt spid="63524"/>
                                        </p:tgtEl>
                                      </p:cBhvr>
                                      <p:from x="100000" y="100000"/>
                                      <p:to x="80000" y="100000"/>
                                    </p:animScale>
                                    <p:anim by="(#ppt_h/3+#ppt_w*0.1)" calcmode="lin" valueType="num">
                                      <p:cBhvr additive="sum">
                                        <p:cTn id="71" dur="200" decel="100000" autoRev="1" fill="hold">
                                          <p:stCondLst>
                                            <p:cond delay="600"/>
                                          </p:stCondLst>
                                        </p:cTn>
                                        <p:tgtEl>
                                          <p:spTgt spid="63524"/>
                                        </p:tgtEl>
                                        <p:attrNameLst>
                                          <p:attrName>ppt_x</p:attrName>
                                        </p:attrNameLst>
                                      </p:cBhvr>
                                    </p:anim>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nodeType="clickEffect">
                                  <p:stCondLst>
                                    <p:cond delay="0"/>
                                  </p:stCondLst>
                                  <p:childTnLst>
                                    <p:set>
                                      <p:cBhvr>
                                        <p:cTn id="75" dur="1" fill="hold">
                                          <p:stCondLst>
                                            <p:cond delay="0"/>
                                          </p:stCondLst>
                                        </p:cTn>
                                        <p:tgtEl>
                                          <p:spTgt spid="63526"/>
                                        </p:tgtEl>
                                        <p:attrNameLst>
                                          <p:attrName>style.visibility</p:attrName>
                                        </p:attrNameLst>
                                      </p:cBhvr>
                                      <p:to>
                                        <p:strVal val="visible"/>
                                      </p:to>
                                    </p:set>
                                    <p:animEffect transition="in" filter="wipe(right)">
                                      <p:cBhvr>
                                        <p:cTn id="76" dur="500"/>
                                        <p:tgtEl>
                                          <p:spTgt spid="63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p:bldP spid="63495" grpId="0"/>
      <p:bldP spid="63496" grpId="0"/>
      <p:bldP spid="63497" grpId="0"/>
      <p:bldP spid="6352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r>
              <a:rPr lang="en-US"/>
              <a:t>Vocabulary</a:t>
            </a:r>
          </a:p>
        </p:txBody>
      </p:sp>
      <p:sp>
        <p:nvSpPr>
          <p:cNvPr id="555011" name="Text Box 3"/>
          <p:cNvSpPr txBox="1">
            <a:spLocks noChangeArrowheads="1"/>
          </p:cNvSpPr>
          <p:nvPr/>
        </p:nvSpPr>
        <p:spPr bwMode="auto">
          <a:xfrm>
            <a:off x="3863975" y="1522413"/>
            <a:ext cx="1087438" cy="701675"/>
          </a:xfrm>
          <a:prstGeom prst="rect">
            <a:avLst/>
          </a:prstGeom>
          <a:noFill/>
          <a:ln w="9525">
            <a:noFill/>
            <a:miter lim="800000"/>
            <a:headEnd/>
            <a:tailEnd/>
          </a:ln>
          <a:effectLst/>
        </p:spPr>
        <p:txBody>
          <a:bodyPr wrap="none">
            <a:spAutoFit/>
          </a:bodyPr>
          <a:lstStyle/>
          <a:p>
            <a:pPr eaLnBrk="0" hangingPunct="0">
              <a:buClr>
                <a:schemeClr val="accent2"/>
              </a:buClr>
              <a:buFont typeface="Monotype Sorts" pitchFamily="2" charset="2"/>
              <a:buNone/>
            </a:pPr>
            <a:r>
              <a:rPr kumimoji="1" lang="en-US" sz="4000" b="1">
                <a:solidFill>
                  <a:srgbClr val="FFFFCC"/>
                </a:solidFill>
              </a:rPr>
              <a:t>ION</a:t>
            </a:r>
          </a:p>
        </p:txBody>
      </p:sp>
      <p:sp>
        <p:nvSpPr>
          <p:cNvPr id="555012" name="Text Box 4"/>
          <p:cNvSpPr txBox="1">
            <a:spLocks noChangeArrowheads="1"/>
          </p:cNvSpPr>
          <p:nvPr/>
        </p:nvSpPr>
        <p:spPr bwMode="auto">
          <a:xfrm>
            <a:off x="5668963" y="4098925"/>
            <a:ext cx="2325687" cy="1066800"/>
          </a:xfrm>
          <a:prstGeom prst="rect">
            <a:avLst/>
          </a:prstGeom>
          <a:noFill/>
          <a:ln w="9525">
            <a:noFill/>
            <a:miter lim="800000"/>
            <a:headEnd/>
            <a:tailEnd/>
          </a:ln>
          <a:effectLst/>
        </p:spPr>
        <p:txBody>
          <a:bodyPr wrap="none">
            <a:spAutoFit/>
          </a:bodyPr>
          <a:lstStyle/>
          <a:p>
            <a:pPr algn="ctr" eaLnBrk="0" hangingPunct="0">
              <a:buClr>
                <a:schemeClr val="accent2"/>
              </a:buClr>
              <a:buFont typeface="Monotype Sorts" pitchFamily="2" charset="2"/>
              <a:buNone/>
            </a:pPr>
            <a:r>
              <a:rPr kumimoji="1" lang="en-US" sz="3200" b="1">
                <a:solidFill>
                  <a:srgbClr val="FFFF99"/>
                </a:solidFill>
              </a:rPr>
              <a:t>polyatomic</a:t>
            </a:r>
          </a:p>
          <a:p>
            <a:pPr algn="ctr" eaLnBrk="0" hangingPunct="0">
              <a:buClr>
                <a:schemeClr val="accent2"/>
              </a:buClr>
              <a:buFont typeface="Monotype Sorts" pitchFamily="2" charset="2"/>
              <a:buNone/>
            </a:pPr>
            <a:r>
              <a:rPr kumimoji="1" lang="en-US" sz="3200" b="1">
                <a:solidFill>
                  <a:srgbClr val="FFFF99"/>
                </a:solidFill>
              </a:rPr>
              <a:t>Ion</a:t>
            </a:r>
          </a:p>
        </p:txBody>
      </p:sp>
      <p:sp>
        <p:nvSpPr>
          <p:cNvPr id="555013" name="Text Box 5"/>
          <p:cNvSpPr txBox="1">
            <a:spLocks noChangeArrowheads="1"/>
          </p:cNvSpPr>
          <p:nvPr/>
        </p:nvSpPr>
        <p:spPr bwMode="auto">
          <a:xfrm>
            <a:off x="725488" y="4098925"/>
            <a:ext cx="2349500" cy="1066800"/>
          </a:xfrm>
          <a:prstGeom prst="rect">
            <a:avLst/>
          </a:prstGeom>
          <a:noFill/>
          <a:ln w="9525">
            <a:noFill/>
            <a:miter lim="800000"/>
            <a:headEnd/>
            <a:tailEnd/>
          </a:ln>
          <a:effectLst/>
        </p:spPr>
        <p:txBody>
          <a:bodyPr wrap="none">
            <a:spAutoFit/>
          </a:bodyPr>
          <a:lstStyle/>
          <a:p>
            <a:pPr algn="ctr" eaLnBrk="0" hangingPunct="0">
              <a:buClr>
                <a:schemeClr val="accent2"/>
              </a:buClr>
              <a:buFont typeface="Monotype Sorts" pitchFamily="2" charset="2"/>
              <a:buNone/>
            </a:pPr>
            <a:r>
              <a:rPr kumimoji="1" lang="en-US" sz="3200" b="1">
                <a:solidFill>
                  <a:schemeClr val="tx2"/>
                </a:solidFill>
              </a:rPr>
              <a:t>monatomic</a:t>
            </a:r>
          </a:p>
          <a:p>
            <a:pPr algn="ctr" eaLnBrk="0" hangingPunct="0">
              <a:buClr>
                <a:schemeClr val="accent2"/>
              </a:buClr>
              <a:buFont typeface="Monotype Sorts" pitchFamily="2" charset="2"/>
              <a:buNone/>
            </a:pPr>
            <a:r>
              <a:rPr kumimoji="1" lang="en-US" sz="3200" b="1">
                <a:solidFill>
                  <a:schemeClr val="tx2"/>
                </a:solidFill>
              </a:rPr>
              <a:t>Ion</a:t>
            </a:r>
          </a:p>
        </p:txBody>
      </p:sp>
      <p:grpSp>
        <p:nvGrpSpPr>
          <p:cNvPr id="555014" name="Group 6"/>
          <p:cNvGrpSpPr>
            <a:grpSpLocks/>
          </p:cNvGrpSpPr>
          <p:nvPr/>
        </p:nvGrpSpPr>
        <p:grpSpPr bwMode="auto">
          <a:xfrm>
            <a:off x="2814638" y="2497138"/>
            <a:ext cx="3167062" cy="1255712"/>
            <a:chOff x="2046" y="1455"/>
            <a:chExt cx="1513" cy="727"/>
          </a:xfrm>
        </p:grpSpPr>
        <p:sp>
          <p:nvSpPr>
            <p:cNvPr id="555015" name="Line 7"/>
            <p:cNvSpPr>
              <a:spLocks noChangeShapeType="1"/>
            </p:cNvSpPr>
            <p:nvPr/>
          </p:nvSpPr>
          <p:spPr bwMode="auto">
            <a:xfrm flipH="1">
              <a:off x="2046" y="1455"/>
              <a:ext cx="718" cy="727"/>
            </a:xfrm>
            <a:prstGeom prst="line">
              <a:avLst/>
            </a:prstGeom>
            <a:noFill/>
            <a:ln w="57150">
              <a:solidFill>
                <a:schemeClr val="tx1"/>
              </a:solidFill>
              <a:round/>
              <a:headEnd/>
              <a:tailEnd type="stealth" w="med" len="med"/>
            </a:ln>
            <a:effectLst/>
          </p:spPr>
          <p:txBody>
            <a:bodyPr wrap="none" anchor="ctr"/>
            <a:lstStyle/>
            <a:p>
              <a:endParaRPr lang="en-US"/>
            </a:p>
          </p:txBody>
        </p:sp>
        <p:sp>
          <p:nvSpPr>
            <p:cNvPr id="555016" name="Line 8"/>
            <p:cNvSpPr>
              <a:spLocks noChangeShapeType="1"/>
            </p:cNvSpPr>
            <p:nvPr/>
          </p:nvSpPr>
          <p:spPr bwMode="auto">
            <a:xfrm>
              <a:off x="2841" y="1455"/>
              <a:ext cx="718" cy="727"/>
            </a:xfrm>
            <a:prstGeom prst="line">
              <a:avLst/>
            </a:prstGeom>
            <a:noFill/>
            <a:ln w="57150">
              <a:solidFill>
                <a:schemeClr val="tx1"/>
              </a:solidFill>
              <a:round/>
              <a:headEnd/>
              <a:tailEnd type="stealth" w="med" len="med"/>
            </a:ln>
            <a:effectLst/>
          </p:spPr>
          <p:txBody>
            <a:bodyPr wrap="none" anchor="ctr"/>
            <a:lstStyle/>
            <a:p>
              <a:endParaRPr lang="en-US"/>
            </a:p>
          </p:txBody>
        </p:sp>
      </p:grpSp>
      <p:sp>
        <p:nvSpPr>
          <p:cNvPr id="555017" name="Text Box 9"/>
          <p:cNvSpPr txBox="1">
            <a:spLocks noChangeArrowheads="1"/>
          </p:cNvSpPr>
          <p:nvPr/>
        </p:nvSpPr>
        <p:spPr bwMode="auto">
          <a:xfrm>
            <a:off x="1628775" y="2616200"/>
            <a:ext cx="1423988" cy="579438"/>
          </a:xfrm>
          <a:prstGeom prst="rect">
            <a:avLst/>
          </a:prstGeom>
          <a:noFill/>
          <a:ln w="9525">
            <a:noFill/>
            <a:miter lim="800000"/>
            <a:headEnd/>
            <a:tailEnd/>
          </a:ln>
          <a:effectLst/>
        </p:spPr>
        <p:txBody>
          <a:bodyPr wrap="none">
            <a:spAutoFit/>
          </a:bodyPr>
          <a:lstStyle/>
          <a:p>
            <a:pPr eaLnBrk="0" hangingPunct="0">
              <a:buClr>
                <a:schemeClr val="accent2"/>
              </a:buClr>
              <a:buFont typeface="Monotype Sorts" pitchFamily="2" charset="2"/>
              <a:buNone/>
            </a:pPr>
            <a:r>
              <a:rPr kumimoji="1" lang="en-US" sz="3200">
                <a:solidFill>
                  <a:schemeClr val="tx2"/>
                </a:solidFill>
              </a:rPr>
              <a:t>1 atom</a:t>
            </a:r>
          </a:p>
        </p:txBody>
      </p:sp>
      <p:sp>
        <p:nvSpPr>
          <p:cNvPr id="555018" name="Text Box 10"/>
          <p:cNvSpPr txBox="1">
            <a:spLocks noChangeArrowheads="1"/>
          </p:cNvSpPr>
          <p:nvPr/>
        </p:nvSpPr>
        <p:spPr bwMode="auto">
          <a:xfrm>
            <a:off x="5716588" y="2614613"/>
            <a:ext cx="3136900" cy="579437"/>
          </a:xfrm>
          <a:prstGeom prst="rect">
            <a:avLst/>
          </a:prstGeom>
          <a:noFill/>
          <a:ln w="9525">
            <a:noFill/>
            <a:miter lim="800000"/>
            <a:headEnd/>
            <a:tailEnd/>
          </a:ln>
          <a:effectLst/>
        </p:spPr>
        <p:txBody>
          <a:bodyPr wrap="none">
            <a:spAutoFit/>
          </a:bodyPr>
          <a:lstStyle/>
          <a:p>
            <a:pPr algn="ctr" eaLnBrk="0" hangingPunct="0">
              <a:buClr>
                <a:schemeClr val="accent2"/>
              </a:buClr>
              <a:buFont typeface="Monotype Sorts" pitchFamily="2" charset="2"/>
              <a:buNone/>
            </a:pPr>
            <a:r>
              <a:rPr kumimoji="1" lang="en-US" sz="3200">
                <a:solidFill>
                  <a:srgbClr val="FFFF99"/>
                </a:solidFill>
              </a:rPr>
              <a:t>2 or more atoms</a:t>
            </a:r>
          </a:p>
        </p:txBody>
      </p:sp>
      <p:sp>
        <p:nvSpPr>
          <p:cNvPr id="555019" name="Rectangle 11"/>
          <p:cNvSpPr>
            <a:spLocks noChangeArrowheads="1"/>
          </p:cNvSpPr>
          <p:nvPr/>
        </p:nvSpPr>
        <p:spPr bwMode="auto">
          <a:xfrm>
            <a:off x="5164138" y="5491163"/>
            <a:ext cx="3675062" cy="1176337"/>
          </a:xfrm>
          <a:prstGeom prst="rect">
            <a:avLst/>
          </a:prstGeom>
          <a:noFill/>
          <a:ln w="9525">
            <a:noFill/>
            <a:miter lim="800000"/>
            <a:headEnd/>
            <a:tailEnd/>
          </a:ln>
        </p:spPr>
        <p:txBody>
          <a:bodyPr/>
          <a:lstStyle/>
          <a:p>
            <a:pPr marL="342900" indent="-342900" algn="ctr">
              <a:buClr>
                <a:schemeClr val="accent1"/>
              </a:buClr>
              <a:buSzPct val="75000"/>
              <a:buFont typeface="Monotype Sorts" pitchFamily="2" charset="2"/>
              <a:buNone/>
            </a:pPr>
            <a:r>
              <a:rPr lang="en-US" sz="6000" b="1">
                <a:solidFill>
                  <a:srgbClr val="FFFF99"/>
                </a:solidFill>
                <a:effectLst>
                  <a:outerShdw blurRad="38100" dist="38100" dir="2700000" algn="tl">
                    <a:srgbClr val="000000"/>
                  </a:outerShdw>
                </a:effectLst>
                <a:latin typeface="Comic Sans MS" pitchFamily="66" charset="0"/>
              </a:rPr>
              <a:t>NO</a:t>
            </a:r>
            <a:r>
              <a:rPr lang="en-US" sz="6000" b="1" baseline="-25000">
                <a:solidFill>
                  <a:srgbClr val="FFFF99"/>
                </a:solidFill>
                <a:effectLst>
                  <a:outerShdw blurRad="38100" dist="38100" dir="2700000" algn="tl">
                    <a:srgbClr val="000000"/>
                  </a:outerShdw>
                </a:effectLst>
                <a:latin typeface="Comic Sans MS" pitchFamily="66" charset="0"/>
              </a:rPr>
              <a:t>3</a:t>
            </a:r>
            <a:r>
              <a:rPr lang="en-US" sz="6000" b="1" baseline="30000">
                <a:solidFill>
                  <a:srgbClr val="FFFF99"/>
                </a:solidFill>
                <a:effectLst>
                  <a:outerShdw blurRad="38100" dist="38100" dir="2700000" algn="tl">
                    <a:srgbClr val="000000"/>
                  </a:outerShdw>
                </a:effectLst>
                <a:latin typeface="Comic Sans MS" pitchFamily="66" charset="0"/>
              </a:rPr>
              <a:t>-</a:t>
            </a:r>
            <a:endParaRPr lang="en-US" sz="6000">
              <a:solidFill>
                <a:srgbClr val="FFFF99"/>
              </a:solidFill>
              <a:latin typeface="Comic Sans MS" pitchFamily="66" charset="0"/>
            </a:endParaRPr>
          </a:p>
        </p:txBody>
      </p:sp>
      <p:sp>
        <p:nvSpPr>
          <p:cNvPr id="555020" name="Rectangle 12"/>
          <p:cNvSpPr>
            <a:spLocks noChangeArrowheads="1"/>
          </p:cNvSpPr>
          <p:nvPr/>
        </p:nvSpPr>
        <p:spPr bwMode="auto">
          <a:xfrm>
            <a:off x="696913" y="5491163"/>
            <a:ext cx="2405062" cy="1017587"/>
          </a:xfrm>
          <a:prstGeom prst="rect">
            <a:avLst/>
          </a:prstGeom>
          <a:noFill/>
          <a:ln w="9525">
            <a:noFill/>
            <a:miter lim="800000"/>
            <a:headEnd/>
            <a:tailEnd/>
          </a:ln>
        </p:spPr>
        <p:txBody>
          <a:bodyPr/>
          <a:lstStyle/>
          <a:p>
            <a:pPr marL="342900" indent="-342900" algn="ctr">
              <a:buClr>
                <a:schemeClr val="accent1"/>
              </a:buClr>
              <a:buSzPct val="75000"/>
              <a:buFont typeface="Monotype Sorts" pitchFamily="2" charset="2"/>
              <a:buNone/>
            </a:pPr>
            <a:r>
              <a:rPr lang="en-US" sz="6000" b="1">
                <a:solidFill>
                  <a:schemeClr val="accent1"/>
                </a:solidFill>
                <a:effectLst>
                  <a:outerShdw blurRad="38100" dist="38100" dir="2700000" algn="tl">
                    <a:srgbClr val="000000"/>
                  </a:outerShdw>
                </a:effectLst>
                <a:latin typeface="Comic Sans MS" pitchFamily="66" charset="0"/>
              </a:rPr>
              <a:t>Na</a:t>
            </a:r>
            <a:r>
              <a:rPr lang="en-US" sz="6000" b="1" baseline="30000">
                <a:solidFill>
                  <a:schemeClr val="accent1"/>
                </a:solidFill>
                <a:effectLst>
                  <a:outerShdw blurRad="38100" dist="38100" dir="2700000" algn="tl">
                    <a:srgbClr val="000000"/>
                  </a:outerShdw>
                </a:effectLst>
                <a:latin typeface="Comic Sans MS" pitchFamily="66" charset="0"/>
              </a:rPr>
              <a:t>+</a:t>
            </a:r>
            <a:endParaRPr lang="en-US" sz="6000">
              <a:solidFill>
                <a:schemeClr val="accent1"/>
              </a:solidFill>
              <a:latin typeface="Comic Sans MS" pitchFamily="66" charset="0"/>
            </a:endParaRPr>
          </a:p>
        </p:txBody>
      </p:sp>
      <p:sp>
        <p:nvSpPr>
          <p:cNvPr id="555021" name="Rectangle 13"/>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55014"/>
                                        </p:tgtEl>
                                        <p:attrNameLst>
                                          <p:attrName>style.visibility</p:attrName>
                                        </p:attrNameLst>
                                      </p:cBhvr>
                                      <p:to>
                                        <p:strVal val="visible"/>
                                      </p:to>
                                    </p:set>
                                    <p:animEffect transition="in" filter="wipe(up)">
                                      <p:cBhvr>
                                        <p:cTn id="7" dur="500"/>
                                        <p:tgtEl>
                                          <p:spTgt spid="5550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55017"/>
                                        </p:tgtEl>
                                        <p:attrNameLst>
                                          <p:attrName>style.visibility</p:attrName>
                                        </p:attrNameLst>
                                      </p:cBhvr>
                                      <p:to>
                                        <p:strVal val="visible"/>
                                      </p:to>
                                    </p:set>
                                    <p:animEffect transition="in" filter="dissolve">
                                      <p:cBhvr>
                                        <p:cTn id="10" dur="500"/>
                                        <p:tgtEl>
                                          <p:spTgt spid="555017"/>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555018"/>
                                        </p:tgtEl>
                                        <p:attrNameLst>
                                          <p:attrName>style.visibility</p:attrName>
                                        </p:attrNameLst>
                                      </p:cBhvr>
                                      <p:to>
                                        <p:strVal val="visible"/>
                                      </p:to>
                                    </p:set>
                                    <p:animEffect transition="in" filter="dissolve">
                                      <p:cBhvr>
                                        <p:cTn id="14" dur="500"/>
                                        <p:tgtEl>
                                          <p:spTgt spid="555018"/>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55013"/>
                                        </p:tgtEl>
                                        <p:attrNameLst>
                                          <p:attrName>style.visibility</p:attrName>
                                        </p:attrNameLst>
                                      </p:cBhvr>
                                      <p:to>
                                        <p:strVal val="visible"/>
                                      </p:to>
                                    </p:set>
                                    <p:animEffect transition="in" filter="fade">
                                      <p:cBhvr>
                                        <p:cTn id="19" dur="1000"/>
                                        <p:tgtEl>
                                          <p:spTgt spid="555013"/>
                                        </p:tgtEl>
                                      </p:cBhvr>
                                    </p:animEffect>
                                    <p:anim calcmode="lin" valueType="num">
                                      <p:cBhvr>
                                        <p:cTn id="20" dur="1000" fill="hold"/>
                                        <p:tgtEl>
                                          <p:spTgt spid="555013"/>
                                        </p:tgtEl>
                                        <p:attrNameLst>
                                          <p:attrName>ppt_x</p:attrName>
                                        </p:attrNameLst>
                                      </p:cBhvr>
                                      <p:tavLst>
                                        <p:tav tm="0">
                                          <p:val>
                                            <p:strVal val="#ppt_x"/>
                                          </p:val>
                                        </p:tav>
                                        <p:tav tm="100000">
                                          <p:val>
                                            <p:strVal val="#ppt_x"/>
                                          </p:val>
                                        </p:tav>
                                      </p:tavLst>
                                    </p:anim>
                                    <p:anim calcmode="lin" valueType="num">
                                      <p:cBhvr>
                                        <p:cTn id="21" dur="1000" fill="hold"/>
                                        <p:tgtEl>
                                          <p:spTgt spid="5550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555020"/>
                                        </p:tgtEl>
                                        <p:attrNameLst>
                                          <p:attrName>style.visibility</p:attrName>
                                        </p:attrNameLst>
                                      </p:cBhvr>
                                      <p:to>
                                        <p:strVal val="visible"/>
                                      </p:to>
                                    </p:set>
                                    <p:anim calcmode="lin" valueType="num">
                                      <p:cBhvr>
                                        <p:cTn id="26" dur="500" fill="hold"/>
                                        <p:tgtEl>
                                          <p:spTgt spid="555020"/>
                                        </p:tgtEl>
                                        <p:attrNameLst>
                                          <p:attrName>ppt_w</p:attrName>
                                        </p:attrNameLst>
                                      </p:cBhvr>
                                      <p:tavLst>
                                        <p:tav tm="0">
                                          <p:val>
                                            <p:fltVal val="0"/>
                                          </p:val>
                                        </p:tav>
                                        <p:tav tm="100000">
                                          <p:val>
                                            <p:strVal val="#ppt_w"/>
                                          </p:val>
                                        </p:tav>
                                      </p:tavLst>
                                    </p:anim>
                                    <p:anim calcmode="lin" valueType="num">
                                      <p:cBhvr>
                                        <p:cTn id="27" dur="500" fill="hold"/>
                                        <p:tgtEl>
                                          <p:spTgt spid="555020"/>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555012"/>
                                        </p:tgtEl>
                                        <p:attrNameLst>
                                          <p:attrName>style.visibility</p:attrName>
                                        </p:attrNameLst>
                                      </p:cBhvr>
                                      <p:to>
                                        <p:strVal val="visible"/>
                                      </p:to>
                                    </p:set>
                                    <p:animEffect transition="in" filter="fade">
                                      <p:cBhvr>
                                        <p:cTn id="32" dur="1000"/>
                                        <p:tgtEl>
                                          <p:spTgt spid="555012"/>
                                        </p:tgtEl>
                                      </p:cBhvr>
                                    </p:animEffect>
                                    <p:anim calcmode="lin" valueType="num">
                                      <p:cBhvr>
                                        <p:cTn id="33" dur="1000" fill="hold"/>
                                        <p:tgtEl>
                                          <p:spTgt spid="555012"/>
                                        </p:tgtEl>
                                        <p:attrNameLst>
                                          <p:attrName>ppt_x</p:attrName>
                                        </p:attrNameLst>
                                      </p:cBhvr>
                                      <p:tavLst>
                                        <p:tav tm="0">
                                          <p:val>
                                            <p:strVal val="#ppt_x"/>
                                          </p:val>
                                        </p:tav>
                                        <p:tav tm="100000">
                                          <p:val>
                                            <p:strVal val="#ppt_x"/>
                                          </p:val>
                                        </p:tav>
                                      </p:tavLst>
                                    </p:anim>
                                    <p:anim calcmode="lin" valueType="num">
                                      <p:cBhvr>
                                        <p:cTn id="34" dur="1000" fill="hold"/>
                                        <p:tgtEl>
                                          <p:spTgt spid="5550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grpId="0" nodeType="clickEffect">
                                  <p:stCondLst>
                                    <p:cond delay="0"/>
                                  </p:stCondLst>
                                  <p:childTnLst>
                                    <p:set>
                                      <p:cBhvr>
                                        <p:cTn id="38" dur="1" fill="hold">
                                          <p:stCondLst>
                                            <p:cond delay="0"/>
                                          </p:stCondLst>
                                        </p:cTn>
                                        <p:tgtEl>
                                          <p:spTgt spid="555019"/>
                                        </p:tgtEl>
                                        <p:attrNameLst>
                                          <p:attrName>style.visibility</p:attrName>
                                        </p:attrNameLst>
                                      </p:cBhvr>
                                      <p:to>
                                        <p:strVal val="visible"/>
                                      </p:to>
                                    </p:set>
                                    <p:anim calcmode="lin" valueType="num">
                                      <p:cBhvr>
                                        <p:cTn id="39" dur="500" fill="hold"/>
                                        <p:tgtEl>
                                          <p:spTgt spid="555019"/>
                                        </p:tgtEl>
                                        <p:attrNameLst>
                                          <p:attrName>ppt_w</p:attrName>
                                        </p:attrNameLst>
                                      </p:cBhvr>
                                      <p:tavLst>
                                        <p:tav tm="0">
                                          <p:val>
                                            <p:fltVal val="0"/>
                                          </p:val>
                                        </p:tav>
                                        <p:tav tm="100000">
                                          <p:val>
                                            <p:strVal val="#ppt_w"/>
                                          </p:val>
                                        </p:tav>
                                      </p:tavLst>
                                    </p:anim>
                                    <p:anim calcmode="lin" valueType="num">
                                      <p:cBhvr>
                                        <p:cTn id="40" dur="500" fill="hold"/>
                                        <p:tgtEl>
                                          <p:spTgt spid="5550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12" grpId="0"/>
      <p:bldP spid="555013" grpId="0"/>
      <p:bldP spid="555017" grpId="0"/>
      <p:bldP spid="555018" grpId="0"/>
      <p:bldP spid="555019" grpId="0"/>
      <p:bldP spid="555020"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7058" name="Object 2"/>
          <p:cNvGraphicFramePr>
            <a:graphicFrameLocks noChangeAspect="1"/>
          </p:cNvGraphicFramePr>
          <p:nvPr/>
        </p:nvGraphicFramePr>
        <p:xfrm>
          <a:off x="304800" y="976313"/>
          <a:ext cx="8497888" cy="5795962"/>
        </p:xfrm>
        <a:graphic>
          <a:graphicData uri="http://schemas.openxmlformats.org/presentationml/2006/ole">
            <p:oleObj spid="_x0000_s557058" name="Document" r:id="rId4" imgW="5315760" imgH="5911920" progId="Word.Document.8">
              <p:embed/>
            </p:oleObj>
          </a:graphicData>
        </a:graphic>
      </p:graphicFrame>
      <p:sp>
        <p:nvSpPr>
          <p:cNvPr id="557059" name="Text Box 3"/>
          <p:cNvSpPr txBox="1">
            <a:spLocks noChangeArrowheads="1"/>
          </p:cNvSpPr>
          <p:nvPr/>
        </p:nvSpPr>
        <p:spPr bwMode="auto">
          <a:xfrm>
            <a:off x="2168525" y="977900"/>
            <a:ext cx="3336925" cy="396875"/>
          </a:xfrm>
          <a:prstGeom prst="rect">
            <a:avLst/>
          </a:prstGeom>
          <a:noFill/>
          <a:ln w="12700">
            <a:noFill/>
            <a:miter lim="800000"/>
            <a:headEnd type="none" w="sm" len="sm"/>
            <a:tailEnd type="none" w="sm" len="sm"/>
          </a:ln>
          <a:effectLst/>
        </p:spPr>
        <p:txBody>
          <a:bodyPr>
            <a:spAutoFit/>
          </a:bodyPr>
          <a:lstStyle/>
          <a:p>
            <a:pPr algn="ctr" eaLnBrk="0" hangingPunct="0"/>
            <a:r>
              <a:rPr lang="en-US" sz="2000" b="1">
                <a:solidFill>
                  <a:schemeClr val="tx2"/>
                </a:solidFill>
              </a:rPr>
              <a:t>IONIC</a:t>
            </a:r>
          </a:p>
        </p:txBody>
      </p:sp>
      <p:sp>
        <p:nvSpPr>
          <p:cNvPr id="557060" name="Text Box 4"/>
          <p:cNvSpPr txBox="1">
            <a:spLocks noChangeArrowheads="1"/>
          </p:cNvSpPr>
          <p:nvPr/>
        </p:nvSpPr>
        <p:spPr bwMode="auto">
          <a:xfrm>
            <a:off x="6513513" y="1068388"/>
            <a:ext cx="1584325" cy="396875"/>
          </a:xfrm>
          <a:prstGeom prst="rect">
            <a:avLst/>
          </a:prstGeom>
          <a:noFill/>
          <a:ln w="12700">
            <a:noFill/>
            <a:miter lim="800000"/>
            <a:headEnd type="none" w="sm" len="sm"/>
            <a:tailEnd type="none" w="sm" len="sm"/>
          </a:ln>
          <a:effectLst/>
        </p:spPr>
        <p:txBody>
          <a:bodyPr wrap="none">
            <a:spAutoFit/>
          </a:bodyPr>
          <a:lstStyle/>
          <a:p>
            <a:pPr algn="ctr" eaLnBrk="0" hangingPunct="0"/>
            <a:r>
              <a:rPr lang="en-US" sz="2000" b="1">
                <a:solidFill>
                  <a:srgbClr val="FFFF99"/>
                </a:solidFill>
              </a:rPr>
              <a:t>COVALENT</a:t>
            </a:r>
          </a:p>
        </p:txBody>
      </p:sp>
      <p:sp>
        <p:nvSpPr>
          <p:cNvPr id="557061" name="Text Box 5"/>
          <p:cNvSpPr txBox="1">
            <a:spLocks noChangeArrowheads="1"/>
          </p:cNvSpPr>
          <p:nvPr/>
        </p:nvSpPr>
        <p:spPr bwMode="auto">
          <a:xfrm>
            <a:off x="468313" y="1560513"/>
            <a:ext cx="1641475" cy="469900"/>
          </a:xfrm>
          <a:prstGeom prst="rect">
            <a:avLst/>
          </a:prstGeom>
          <a:noFill/>
          <a:ln w="12700">
            <a:noFill/>
            <a:miter lim="800000"/>
            <a:headEnd type="none" w="sm" len="sm"/>
            <a:tailEnd type="none" w="sm" len="sm"/>
          </a:ln>
          <a:effectLst/>
        </p:spPr>
        <p:txBody>
          <a:bodyPr/>
          <a:lstStyle/>
          <a:p>
            <a:pPr eaLnBrk="0" hangingPunct="0"/>
            <a:r>
              <a:rPr lang="en-US" sz="2000" b="1"/>
              <a:t>Bond Formation</a:t>
            </a:r>
          </a:p>
        </p:txBody>
      </p:sp>
      <p:sp>
        <p:nvSpPr>
          <p:cNvPr id="557062" name="Text Box 6"/>
          <p:cNvSpPr txBox="1">
            <a:spLocks noChangeArrowheads="1"/>
          </p:cNvSpPr>
          <p:nvPr/>
        </p:nvSpPr>
        <p:spPr bwMode="auto">
          <a:xfrm>
            <a:off x="468313" y="2297113"/>
            <a:ext cx="1962150" cy="642937"/>
          </a:xfrm>
          <a:prstGeom prst="rect">
            <a:avLst/>
          </a:prstGeom>
          <a:noFill/>
          <a:ln w="12700">
            <a:noFill/>
            <a:miter lim="800000"/>
            <a:headEnd type="none" w="sm" len="sm"/>
            <a:tailEnd type="none" w="sm" len="sm"/>
          </a:ln>
          <a:effectLst/>
        </p:spPr>
        <p:txBody>
          <a:bodyPr/>
          <a:lstStyle/>
          <a:p>
            <a:pPr eaLnBrk="0" hangingPunct="0"/>
            <a:r>
              <a:rPr lang="en-US" sz="2000" b="1"/>
              <a:t>Type of Structure</a:t>
            </a:r>
          </a:p>
        </p:txBody>
      </p:sp>
      <p:sp>
        <p:nvSpPr>
          <p:cNvPr id="557063" name="Text Box 7"/>
          <p:cNvSpPr txBox="1">
            <a:spLocks noChangeArrowheads="1"/>
          </p:cNvSpPr>
          <p:nvPr/>
        </p:nvSpPr>
        <p:spPr bwMode="auto">
          <a:xfrm>
            <a:off x="461963" y="4545013"/>
            <a:ext cx="2205037" cy="569912"/>
          </a:xfrm>
          <a:prstGeom prst="rect">
            <a:avLst/>
          </a:prstGeom>
          <a:noFill/>
          <a:ln w="12700">
            <a:noFill/>
            <a:miter lim="800000"/>
            <a:headEnd type="none" w="sm" len="sm"/>
            <a:tailEnd type="none" w="sm" len="sm"/>
          </a:ln>
          <a:effectLst/>
        </p:spPr>
        <p:txBody>
          <a:bodyPr/>
          <a:lstStyle/>
          <a:p>
            <a:pPr eaLnBrk="0" hangingPunct="0"/>
            <a:r>
              <a:rPr lang="en-US" sz="2000" b="1"/>
              <a:t>Solubility in </a:t>
            </a:r>
          </a:p>
          <a:p>
            <a:pPr eaLnBrk="0" hangingPunct="0"/>
            <a:r>
              <a:rPr lang="en-US" sz="2000" b="1"/>
              <a:t>Water</a:t>
            </a:r>
          </a:p>
        </p:txBody>
      </p:sp>
      <p:sp>
        <p:nvSpPr>
          <p:cNvPr id="557064" name="Text Box 8"/>
          <p:cNvSpPr txBox="1">
            <a:spLocks noChangeArrowheads="1"/>
          </p:cNvSpPr>
          <p:nvPr/>
        </p:nvSpPr>
        <p:spPr bwMode="auto">
          <a:xfrm>
            <a:off x="461963" y="5257800"/>
            <a:ext cx="2205037" cy="717550"/>
          </a:xfrm>
          <a:prstGeom prst="rect">
            <a:avLst/>
          </a:prstGeom>
          <a:noFill/>
          <a:ln w="12700">
            <a:noFill/>
            <a:miter lim="800000"/>
            <a:headEnd type="none" w="sm" len="sm"/>
            <a:tailEnd type="none" w="sm" len="sm"/>
          </a:ln>
          <a:effectLst/>
        </p:spPr>
        <p:txBody>
          <a:bodyPr/>
          <a:lstStyle/>
          <a:p>
            <a:pPr eaLnBrk="0" hangingPunct="0"/>
            <a:r>
              <a:rPr lang="en-US" sz="2000" b="1"/>
              <a:t>Electrical Conductivity</a:t>
            </a:r>
          </a:p>
        </p:txBody>
      </p:sp>
      <p:sp>
        <p:nvSpPr>
          <p:cNvPr id="557065" name="Text Box 9"/>
          <p:cNvSpPr txBox="1">
            <a:spLocks noChangeArrowheads="1"/>
          </p:cNvSpPr>
          <p:nvPr/>
        </p:nvSpPr>
        <p:spPr bwMode="auto">
          <a:xfrm>
            <a:off x="461963" y="5969000"/>
            <a:ext cx="2205037" cy="655638"/>
          </a:xfrm>
          <a:prstGeom prst="rect">
            <a:avLst/>
          </a:prstGeom>
          <a:noFill/>
          <a:ln w="12700">
            <a:noFill/>
            <a:miter lim="800000"/>
            <a:headEnd type="none" w="sm" len="sm"/>
            <a:tailEnd type="none" w="sm" len="sm"/>
          </a:ln>
          <a:effectLst/>
        </p:spPr>
        <p:txBody>
          <a:bodyPr/>
          <a:lstStyle/>
          <a:p>
            <a:pPr eaLnBrk="0" hangingPunct="0"/>
            <a:r>
              <a:rPr lang="en-US" sz="2000" b="1"/>
              <a:t>Other</a:t>
            </a:r>
          </a:p>
          <a:p>
            <a:pPr eaLnBrk="0" hangingPunct="0"/>
            <a:r>
              <a:rPr lang="en-US" sz="2000" b="1"/>
              <a:t>Properties</a:t>
            </a:r>
          </a:p>
        </p:txBody>
      </p:sp>
      <p:sp>
        <p:nvSpPr>
          <p:cNvPr id="557066" name="Text Box 10"/>
          <p:cNvSpPr txBox="1">
            <a:spLocks noChangeArrowheads="1"/>
          </p:cNvSpPr>
          <p:nvPr/>
        </p:nvSpPr>
        <p:spPr bwMode="auto">
          <a:xfrm>
            <a:off x="2192338" y="1546225"/>
            <a:ext cx="3311525" cy="903288"/>
          </a:xfrm>
          <a:prstGeom prst="rect">
            <a:avLst/>
          </a:prstGeom>
          <a:noFill/>
          <a:ln w="12700">
            <a:noFill/>
            <a:miter lim="800000"/>
            <a:headEnd type="none" w="sm" len="sm"/>
            <a:tailEnd type="none" w="sm" len="sm"/>
          </a:ln>
          <a:effectLst/>
        </p:spPr>
        <p:txBody>
          <a:bodyPr/>
          <a:lstStyle/>
          <a:p>
            <a:pPr algn="ctr" eaLnBrk="0" hangingPunct="0">
              <a:lnSpc>
                <a:spcPct val="90000"/>
              </a:lnSpc>
            </a:pPr>
            <a:r>
              <a:rPr lang="en-US" sz="2000" b="1">
                <a:solidFill>
                  <a:schemeClr val="tx2"/>
                </a:solidFill>
              </a:rPr>
              <a:t>e</a:t>
            </a:r>
            <a:r>
              <a:rPr lang="en-US" sz="2000" b="1" baseline="30000">
                <a:solidFill>
                  <a:schemeClr val="tx2"/>
                </a:solidFill>
              </a:rPr>
              <a:t>-</a:t>
            </a:r>
            <a:r>
              <a:rPr lang="en-US" sz="2000" b="1">
                <a:solidFill>
                  <a:schemeClr val="tx2"/>
                </a:solidFill>
              </a:rPr>
              <a:t> are transferred from metal to nonmetal</a:t>
            </a:r>
          </a:p>
        </p:txBody>
      </p:sp>
      <p:sp>
        <p:nvSpPr>
          <p:cNvPr id="557067" name="Text Box 11"/>
          <p:cNvSpPr txBox="1">
            <a:spLocks noChangeArrowheads="1"/>
          </p:cNvSpPr>
          <p:nvPr/>
        </p:nvSpPr>
        <p:spPr bwMode="auto">
          <a:xfrm>
            <a:off x="2178050" y="3913188"/>
            <a:ext cx="3348038" cy="471487"/>
          </a:xfrm>
          <a:prstGeom prst="rect">
            <a:avLst/>
          </a:prstGeom>
          <a:noFill/>
          <a:ln w="12700">
            <a:noFill/>
            <a:miter lim="800000"/>
            <a:headEnd type="none" w="sm" len="sm"/>
            <a:tailEnd type="none" w="sm" len="sm"/>
          </a:ln>
          <a:effectLst/>
        </p:spPr>
        <p:txBody>
          <a:bodyPr/>
          <a:lstStyle/>
          <a:p>
            <a:pPr algn="ctr" eaLnBrk="0" hangingPunct="0"/>
            <a:r>
              <a:rPr lang="en-US" sz="2000" b="1">
                <a:solidFill>
                  <a:schemeClr val="tx2"/>
                </a:solidFill>
              </a:rPr>
              <a:t>high</a:t>
            </a:r>
          </a:p>
        </p:txBody>
      </p:sp>
      <p:sp>
        <p:nvSpPr>
          <p:cNvPr id="557068" name="Text Box 12"/>
          <p:cNvSpPr txBox="1">
            <a:spLocks noChangeArrowheads="1"/>
          </p:cNvSpPr>
          <p:nvPr/>
        </p:nvSpPr>
        <p:spPr bwMode="auto">
          <a:xfrm>
            <a:off x="2173288" y="5221288"/>
            <a:ext cx="3336925" cy="641350"/>
          </a:xfrm>
          <a:prstGeom prst="rect">
            <a:avLst/>
          </a:prstGeom>
          <a:noFill/>
          <a:ln w="12700">
            <a:noFill/>
            <a:miter lim="800000"/>
            <a:headEnd type="none" w="sm" len="sm"/>
            <a:tailEnd type="none" w="sm" len="sm"/>
          </a:ln>
          <a:effectLst/>
        </p:spPr>
        <p:txBody>
          <a:bodyPr>
            <a:spAutoFit/>
          </a:bodyPr>
          <a:lstStyle/>
          <a:p>
            <a:pPr algn="ctr" eaLnBrk="0" hangingPunct="0">
              <a:lnSpc>
                <a:spcPct val="90000"/>
              </a:lnSpc>
            </a:pPr>
            <a:r>
              <a:rPr lang="en-US" sz="2000" b="1">
                <a:solidFill>
                  <a:schemeClr val="tx2"/>
                </a:solidFill>
              </a:rPr>
              <a:t>yes                        (solution or liquid)</a:t>
            </a:r>
          </a:p>
        </p:txBody>
      </p:sp>
      <p:sp>
        <p:nvSpPr>
          <p:cNvPr id="557069" name="Text Box 13"/>
          <p:cNvSpPr txBox="1">
            <a:spLocks noChangeArrowheads="1"/>
          </p:cNvSpPr>
          <p:nvPr/>
        </p:nvSpPr>
        <p:spPr bwMode="auto">
          <a:xfrm>
            <a:off x="2171700" y="4637088"/>
            <a:ext cx="3336925" cy="396875"/>
          </a:xfrm>
          <a:prstGeom prst="rect">
            <a:avLst/>
          </a:prstGeom>
          <a:noFill/>
          <a:ln w="12700">
            <a:noFill/>
            <a:miter lim="800000"/>
            <a:headEnd type="none" w="sm" len="sm"/>
            <a:tailEnd type="none" w="sm" len="sm"/>
          </a:ln>
          <a:effectLst/>
        </p:spPr>
        <p:txBody>
          <a:bodyPr>
            <a:spAutoFit/>
          </a:bodyPr>
          <a:lstStyle/>
          <a:p>
            <a:pPr algn="ctr" eaLnBrk="0" hangingPunct="0"/>
            <a:r>
              <a:rPr lang="en-US" sz="2000" b="1">
                <a:solidFill>
                  <a:schemeClr val="tx2"/>
                </a:solidFill>
              </a:rPr>
              <a:t>yes</a:t>
            </a:r>
          </a:p>
        </p:txBody>
      </p:sp>
      <p:sp>
        <p:nvSpPr>
          <p:cNvPr id="557070" name="Text Box 14"/>
          <p:cNvSpPr txBox="1">
            <a:spLocks noChangeArrowheads="1"/>
          </p:cNvSpPr>
          <p:nvPr/>
        </p:nvSpPr>
        <p:spPr bwMode="auto">
          <a:xfrm>
            <a:off x="5622925" y="1546225"/>
            <a:ext cx="3311525" cy="903288"/>
          </a:xfrm>
          <a:prstGeom prst="rect">
            <a:avLst/>
          </a:prstGeom>
          <a:noFill/>
          <a:ln w="12700">
            <a:noFill/>
            <a:miter lim="800000"/>
            <a:headEnd type="none" w="sm" len="sm"/>
            <a:tailEnd type="none" w="sm" len="sm"/>
          </a:ln>
          <a:effectLst/>
        </p:spPr>
        <p:txBody>
          <a:bodyPr/>
          <a:lstStyle/>
          <a:p>
            <a:pPr algn="ctr" eaLnBrk="0" hangingPunct="0">
              <a:lnSpc>
                <a:spcPct val="90000"/>
              </a:lnSpc>
            </a:pPr>
            <a:r>
              <a:rPr lang="en-US" sz="2000" b="1">
                <a:solidFill>
                  <a:srgbClr val="FFFF99"/>
                </a:solidFill>
              </a:rPr>
              <a:t>e</a:t>
            </a:r>
            <a:r>
              <a:rPr lang="en-US" sz="2000" b="1" baseline="30000">
                <a:solidFill>
                  <a:srgbClr val="FFFF99"/>
                </a:solidFill>
              </a:rPr>
              <a:t>-</a:t>
            </a:r>
            <a:r>
              <a:rPr lang="en-US" sz="2000" b="1">
                <a:solidFill>
                  <a:srgbClr val="FFFF99"/>
                </a:solidFill>
              </a:rPr>
              <a:t> are shared between two nonmetals</a:t>
            </a:r>
          </a:p>
        </p:txBody>
      </p:sp>
      <p:sp>
        <p:nvSpPr>
          <p:cNvPr id="557071" name="Text Box 15"/>
          <p:cNvSpPr txBox="1">
            <a:spLocks noChangeArrowheads="1"/>
          </p:cNvSpPr>
          <p:nvPr/>
        </p:nvSpPr>
        <p:spPr bwMode="auto">
          <a:xfrm>
            <a:off x="5595938" y="3900488"/>
            <a:ext cx="3348037" cy="496887"/>
          </a:xfrm>
          <a:prstGeom prst="rect">
            <a:avLst/>
          </a:prstGeom>
          <a:noFill/>
          <a:ln w="12700">
            <a:noFill/>
            <a:miter lim="800000"/>
            <a:headEnd type="none" w="sm" len="sm"/>
            <a:tailEnd type="none" w="sm" len="sm"/>
          </a:ln>
          <a:effectLst/>
        </p:spPr>
        <p:txBody>
          <a:bodyPr/>
          <a:lstStyle/>
          <a:p>
            <a:pPr algn="ctr" eaLnBrk="0" hangingPunct="0"/>
            <a:r>
              <a:rPr lang="en-US" sz="2000" b="1">
                <a:solidFill>
                  <a:srgbClr val="FFFF99"/>
                </a:solidFill>
              </a:rPr>
              <a:t>low</a:t>
            </a:r>
          </a:p>
        </p:txBody>
      </p:sp>
      <p:sp>
        <p:nvSpPr>
          <p:cNvPr id="557072" name="Text Box 16"/>
          <p:cNvSpPr txBox="1">
            <a:spLocks noChangeArrowheads="1"/>
          </p:cNvSpPr>
          <p:nvPr/>
        </p:nvSpPr>
        <p:spPr bwMode="auto">
          <a:xfrm>
            <a:off x="5603875" y="5399088"/>
            <a:ext cx="3336925" cy="396875"/>
          </a:xfrm>
          <a:prstGeom prst="rect">
            <a:avLst/>
          </a:prstGeom>
          <a:noFill/>
          <a:ln w="12700">
            <a:noFill/>
            <a:miter lim="800000"/>
            <a:headEnd type="none" w="sm" len="sm"/>
            <a:tailEnd type="none" w="sm" len="sm"/>
          </a:ln>
          <a:effectLst/>
        </p:spPr>
        <p:txBody>
          <a:bodyPr>
            <a:spAutoFit/>
          </a:bodyPr>
          <a:lstStyle/>
          <a:p>
            <a:pPr algn="ctr" eaLnBrk="0" hangingPunct="0"/>
            <a:r>
              <a:rPr lang="en-US" sz="2000" b="1">
                <a:solidFill>
                  <a:srgbClr val="FFFF99"/>
                </a:solidFill>
              </a:rPr>
              <a:t>no</a:t>
            </a:r>
          </a:p>
        </p:txBody>
      </p:sp>
      <p:sp>
        <p:nvSpPr>
          <p:cNvPr id="557073" name="Text Box 17"/>
          <p:cNvSpPr txBox="1">
            <a:spLocks noChangeArrowheads="1"/>
          </p:cNvSpPr>
          <p:nvPr/>
        </p:nvSpPr>
        <p:spPr bwMode="auto">
          <a:xfrm>
            <a:off x="5602288" y="4637088"/>
            <a:ext cx="3336925" cy="396875"/>
          </a:xfrm>
          <a:prstGeom prst="rect">
            <a:avLst/>
          </a:prstGeom>
          <a:noFill/>
          <a:ln w="12700">
            <a:noFill/>
            <a:miter lim="800000"/>
            <a:headEnd type="none" w="sm" len="sm"/>
            <a:tailEnd type="none" w="sm" len="sm"/>
          </a:ln>
          <a:effectLst/>
        </p:spPr>
        <p:txBody>
          <a:bodyPr>
            <a:spAutoFit/>
          </a:bodyPr>
          <a:lstStyle/>
          <a:p>
            <a:pPr algn="ctr" eaLnBrk="0" hangingPunct="0"/>
            <a:r>
              <a:rPr lang="en-US" sz="2000" b="1">
                <a:solidFill>
                  <a:srgbClr val="FFFF99"/>
                </a:solidFill>
              </a:rPr>
              <a:t>usually not</a:t>
            </a:r>
          </a:p>
        </p:txBody>
      </p:sp>
      <p:sp>
        <p:nvSpPr>
          <p:cNvPr id="557074" name="Text Box 18"/>
          <p:cNvSpPr txBox="1">
            <a:spLocks noChangeArrowheads="1"/>
          </p:cNvSpPr>
          <p:nvPr/>
        </p:nvSpPr>
        <p:spPr bwMode="auto">
          <a:xfrm>
            <a:off x="468313" y="3813175"/>
            <a:ext cx="1962150" cy="642938"/>
          </a:xfrm>
          <a:prstGeom prst="rect">
            <a:avLst/>
          </a:prstGeom>
          <a:noFill/>
          <a:ln w="12700">
            <a:noFill/>
            <a:miter lim="800000"/>
            <a:headEnd type="none" w="sm" len="sm"/>
            <a:tailEnd type="none" w="sm" len="sm"/>
          </a:ln>
          <a:effectLst/>
        </p:spPr>
        <p:txBody>
          <a:bodyPr/>
          <a:lstStyle/>
          <a:p>
            <a:pPr eaLnBrk="0" hangingPunct="0"/>
            <a:r>
              <a:rPr lang="en-US" sz="2000" b="1"/>
              <a:t>Melting</a:t>
            </a:r>
          </a:p>
          <a:p>
            <a:pPr eaLnBrk="0" hangingPunct="0"/>
            <a:r>
              <a:rPr lang="en-US" sz="2000" b="1"/>
              <a:t>Point</a:t>
            </a:r>
          </a:p>
        </p:txBody>
      </p:sp>
      <p:sp>
        <p:nvSpPr>
          <p:cNvPr id="557075" name="Text Box 19"/>
          <p:cNvSpPr txBox="1">
            <a:spLocks noChangeArrowheads="1"/>
          </p:cNvSpPr>
          <p:nvPr/>
        </p:nvSpPr>
        <p:spPr bwMode="auto">
          <a:xfrm>
            <a:off x="2184400" y="2424113"/>
            <a:ext cx="3311525" cy="460375"/>
          </a:xfrm>
          <a:prstGeom prst="rect">
            <a:avLst/>
          </a:prstGeom>
          <a:noFill/>
          <a:ln w="12700">
            <a:noFill/>
            <a:miter lim="800000"/>
            <a:headEnd type="none" w="sm" len="sm"/>
            <a:tailEnd type="none" w="sm" len="sm"/>
          </a:ln>
          <a:effectLst/>
        </p:spPr>
        <p:txBody>
          <a:bodyPr/>
          <a:lstStyle/>
          <a:p>
            <a:pPr algn="ctr" eaLnBrk="0" hangingPunct="0">
              <a:lnSpc>
                <a:spcPct val="90000"/>
              </a:lnSpc>
            </a:pPr>
            <a:r>
              <a:rPr lang="en-US" sz="2000" b="1">
                <a:solidFill>
                  <a:schemeClr val="tx2"/>
                </a:solidFill>
              </a:rPr>
              <a:t>crystal lattice</a:t>
            </a:r>
          </a:p>
        </p:txBody>
      </p:sp>
      <p:sp>
        <p:nvSpPr>
          <p:cNvPr id="557076" name="Text Box 20"/>
          <p:cNvSpPr txBox="1">
            <a:spLocks noChangeArrowheads="1"/>
          </p:cNvSpPr>
          <p:nvPr/>
        </p:nvSpPr>
        <p:spPr bwMode="auto">
          <a:xfrm>
            <a:off x="5614988" y="2393950"/>
            <a:ext cx="3311525" cy="506413"/>
          </a:xfrm>
          <a:prstGeom prst="rect">
            <a:avLst/>
          </a:prstGeom>
          <a:noFill/>
          <a:ln w="12700">
            <a:noFill/>
            <a:miter lim="800000"/>
            <a:headEnd type="none" w="sm" len="sm"/>
            <a:tailEnd type="none" w="sm" len="sm"/>
          </a:ln>
          <a:effectLst/>
        </p:spPr>
        <p:txBody>
          <a:bodyPr/>
          <a:lstStyle/>
          <a:p>
            <a:pPr algn="ctr" eaLnBrk="0" hangingPunct="0"/>
            <a:r>
              <a:rPr lang="en-US" sz="2000" b="1">
                <a:solidFill>
                  <a:srgbClr val="FFFF99"/>
                </a:solidFill>
              </a:rPr>
              <a:t>true molecules</a:t>
            </a:r>
          </a:p>
        </p:txBody>
      </p:sp>
      <p:sp>
        <p:nvSpPr>
          <p:cNvPr id="557077" name="AutoShape 21">
            <a:hlinkClick r:id="rId5" action="ppaction://hlinksldjump" highlightClick="1"/>
          </p:cNvPr>
          <p:cNvSpPr>
            <a:spLocks noChangeArrowheads="1"/>
          </p:cNvSpPr>
          <p:nvPr/>
        </p:nvSpPr>
        <p:spPr bwMode="auto">
          <a:xfrm>
            <a:off x="2884488" y="2466975"/>
            <a:ext cx="1868487" cy="346075"/>
          </a:xfrm>
          <a:prstGeom prst="actionButtonBlank">
            <a:avLst/>
          </a:prstGeom>
          <a:noFill/>
          <a:ln w="9525">
            <a:noFill/>
            <a:miter lim="800000"/>
            <a:headEnd/>
            <a:tailEnd/>
          </a:ln>
          <a:effectLst/>
        </p:spPr>
        <p:txBody>
          <a:bodyPr wrap="none" anchor="ctr"/>
          <a:lstStyle/>
          <a:p>
            <a:endParaRPr lang="en-US"/>
          </a:p>
        </p:txBody>
      </p:sp>
      <p:sp>
        <p:nvSpPr>
          <p:cNvPr id="557078" name="AutoShape 22">
            <a:hlinkClick r:id="rId6" action="ppaction://hlinksldjump" highlightClick="1"/>
          </p:cNvPr>
          <p:cNvSpPr>
            <a:spLocks noChangeArrowheads="1"/>
          </p:cNvSpPr>
          <p:nvPr/>
        </p:nvSpPr>
        <p:spPr bwMode="auto">
          <a:xfrm>
            <a:off x="5791200" y="2474913"/>
            <a:ext cx="2522538" cy="296862"/>
          </a:xfrm>
          <a:prstGeom prst="actionButtonBlank">
            <a:avLst/>
          </a:prstGeom>
          <a:noFill/>
          <a:ln w="9525">
            <a:noFill/>
            <a:miter lim="800000"/>
            <a:headEnd/>
            <a:tailEnd/>
          </a:ln>
          <a:effectLst/>
        </p:spPr>
        <p:txBody>
          <a:bodyPr wrap="none" anchor="ctr"/>
          <a:lstStyle/>
          <a:p>
            <a:endParaRPr lang="en-US"/>
          </a:p>
        </p:txBody>
      </p:sp>
      <p:sp>
        <p:nvSpPr>
          <p:cNvPr id="557079" name="AutoShape 23">
            <a:hlinkClick r:id="rId7" action="ppaction://hlinksldjump" highlightClick="1"/>
          </p:cNvPr>
          <p:cNvSpPr>
            <a:spLocks noChangeArrowheads="1"/>
          </p:cNvSpPr>
          <p:nvPr/>
        </p:nvSpPr>
        <p:spPr bwMode="auto">
          <a:xfrm>
            <a:off x="5638800" y="1579563"/>
            <a:ext cx="3068638" cy="631825"/>
          </a:xfrm>
          <a:prstGeom prst="actionButtonBlank">
            <a:avLst/>
          </a:prstGeom>
          <a:noFill/>
          <a:ln w="9525">
            <a:noFill/>
            <a:miter lim="800000"/>
            <a:headEnd/>
            <a:tailEnd/>
          </a:ln>
          <a:effectLst/>
        </p:spPr>
        <p:txBody>
          <a:bodyPr wrap="none" anchor="ctr"/>
          <a:lstStyle/>
          <a:p>
            <a:endParaRPr lang="en-US"/>
          </a:p>
        </p:txBody>
      </p:sp>
      <p:sp>
        <p:nvSpPr>
          <p:cNvPr id="557080" name="AutoShape 24">
            <a:hlinkClick r:id="rId8" action="ppaction://hlinksldjump" highlightClick="1"/>
          </p:cNvPr>
          <p:cNvSpPr>
            <a:spLocks noChangeArrowheads="1"/>
          </p:cNvSpPr>
          <p:nvPr/>
        </p:nvSpPr>
        <p:spPr bwMode="auto">
          <a:xfrm>
            <a:off x="2289175" y="1589088"/>
            <a:ext cx="3068638" cy="631825"/>
          </a:xfrm>
          <a:prstGeom prst="actionButtonBlank">
            <a:avLst/>
          </a:prstGeom>
          <a:noFill/>
          <a:ln w="9525">
            <a:noFill/>
            <a:miter lim="800000"/>
            <a:headEnd/>
            <a:tailEnd/>
          </a:ln>
          <a:effectLst/>
        </p:spPr>
        <p:txBody>
          <a:bodyPr wrap="none" anchor="ctr"/>
          <a:lstStyle/>
          <a:p>
            <a:endParaRPr lang="en-US"/>
          </a:p>
        </p:txBody>
      </p:sp>
      <p:sp>
        <p:nvSpPr>
          <p:cNvPr id="557081" name="Rectangle 25"/>
          <p:cNvSpPr>
            <a:spLocks noGrp="1" noChangeArrowheads="1"/>
          </p:cNvSpPr>
          <p:nvPr>
            <p:ph type="title"/>
          </p:nvPr>
        </p:nvSpPr>
        <p:spPr>
          <a:xfrm>
            <a:off x="685800" y="441325"/>
            <a:ext cx="7772400" cy="396875"/>
          </a:xfrm>
        </p:spPr>
        <p:txBody>
          <a:bodyPr/>
          <a:lstStyle/>
          <a:p>
            <a:r>
              <a:rPr lang="en-US" sz="2000" b="1"/>
              <a:t>Types of Bonds</a:t>
            </a:r>
          </a:p>
        </p:txBody>
      </p:sp>
      <p:sp>
        <p:nvSpPr>
          <p:cNvPr id="557082" name="Text Box 26"/>
          <p:cNvSpPr txBox="1">
            <a:spLocks noChangeArrowheads="1"/>
          </p:cNvSpPr>
          <p:nvPr/>
        </p:nvSpPr>
        <p:spPr bwMode="auto">
          <a:xfrm>
            <a:off x="476250" y="3041650"/>
            <a:ext cx="1962150" cy="642938"/>
          </a:xfrm>
          <a:prstGeom prst="rect">
            <a:avLst/>
          </a:prstGeom>
          <a:noFill/>
          <a:ln w="12700">
            <a:noFill/>
            <a:miter lim="800000"/>
            <a:headEnd type="none" w="sm" len="sm"/>
            <a:tailEnd type="none" w="sm" len="sm"/>
          </a:ln>
          <a:effectLst/>
        </p:spPr>
        <p:txBody>
          <a:bodyPr/>
          <a:lstStyle/>
          <a:p>
            <a:pPr eaLnBrk="0" hangingPunct="0"/>
            <a:r>
              <a:rPr lang="en-US" sz="2000" b="1"/>
              <a:t>Physical </a:t>
            </a:r>
          </a:p>
          <a:p>
            <a:pPr eaLnBrk="0" hangingPunct="0"/>
            <a:r>
              <a:rPr lang="en-US" sz="2000" b="1"/>
              <a:t>State</a:t>
            </a:r>
          </a:p>
        </p:txBody>
      </p:sp>
      <p:sp>
        <p:nvSpPr>
          <p:cNvPr id="557083" name="Text Box 27"/>
          <p:cNvSpPr txBox="1">
            <a:spLocks noChangeArrowheads="1"/>
          </p:cNvSpPr>
          <p:nvPr/>
        </p:nvSpPr>
        <p:spPr bwMode="auto">
          <a:xfrm>
            <a:off x="2171700" y="3184525"/>
            <a:ext cx="3348038" cy="471488"/>
          </a:xfrm>
          <a:prstGeom prst="rect">
            <a:avLst/>
          </a:prstGeom>
          <a:noFill/>
          <a:ln w="12700">
            <a:noFill/>
            <a:miter lim="800000"/>
            <a:headEnd type="none" w="sm" len="sm"/>
            <a:tailEnd type="none" w="sm" len="sm"/>
          </a:ln>
          <a:effectLst/>
        </p:spPr>
        <p:txBody>
          <a:bodyPr/>
          <a:lstStyle/>
          <a:p>
            <a:pPr algn="ctr" eaLnBrk="0" hangingPunct="0"/>
            <a:r>
              <a:rPr lang="en-US" sz="2000" b="1">
                <a:solidFill>
                  <a:schemeClr val="tx2"/>
                </a:solidFill>
              </a:rPr>
              <a:t>solid</a:t>
            </a:r>
          </a:p>
        </p:txBody>
      </p:sp>
      <p:sp>
        <p:nvSpPr>
          <p:cNvPr id="557084" name="Text Box 28"/>
          <p:cNvSpPr txBox="1">
            <a:spLocks noChangeArrowheads="1"/>
          </p:cNvSpPr>
          <p:nvPr/>
        </p:nvSpPr>
        <p:spPr bwMode="auto">
          <a:xfrm>
            <a:off x="5589588" y="3171825"/>
            <a:ext cx="3348037" cy="496888"/>
          </a:xfrm>
          <a:prstGeom prst="rect">
            <a:avLst/>
          </a:prstGeom>
          <a:noFill/>
          <a:ln w="12700">
            <a:noFill/>
            <a:miter lim="800000"/>
            <a:headEnd type="none" w="sm" len="sm"/>
            <a:tailEnd type="none" w="sm" len="sm"/>
          </a:ln>
          <a:effectLst/>
        </p:spPr>
        <p:txBody>
          <a:bodyPr/>
          <a:lstStyle/>
          <a:p>
            <a:pPr algn="ctr" eaLnBrk="0" hangingPunct="0"/>
            <a:r>
              <a:rPr lang="en-US" sz="2000" b="1">
                <a:solidFill>
                  <a:srgbClr val="FFFF99"/>
                </a:solidFill>
              </a:rPr>
              <a:t>liquid or gas</a:t>
            </a:r>
          </a:p>
        </p:txBody>
      </p:sp>
      <p:sp>
        <p:nvSpPr>
          <p:cNvPr id="557085" name="Text Box 29"/>
          <p:cNvSpPr txBox="1">
            <a:spLocks noChangeArrowheads="1"/>
          </p:cNvSpPr>
          <p:nvPr/>
        </p:nvSpPr>
        <p:spPr bwMode="auto">
          <a:xfrm>
            <a:off x="5619750" y="6129338"/>
            <a:ext cx="3336925" cy="396875"/>
          </a:xfrm>
          <a:prstGeom prst="rect">
            <a:avLst/>
          </a:prstGeom>
          <a:noFill/>
          <a:ln w="12700">
            <a:noFill/>
            <a:miter lim="800000"/>
            <a:headEnd type="none" w="sm" len="sm"/>
            <a:tailEnd type="none" w="sm" len="sm"/>
          </a:ln>
          <a:effectLst/>
        </p:spPr>
        <p:txBody>
          <a:bodyPr>
            <a:spAutoFit/>
          </a:bodyPr>
          <a:lstStyle/>
          <a:p>
            <a:pPr algn="ctr" eaLnBrk="0" hangingPunct="0"/>
            <a:r>
              <a:rPr lang="en-US" sz="2000" b="1">
                <a:solidFill>
                  <a:srgbClr val="FFFF99"/>
                </a:solidFill>
              </a:rPr>
              <a:t>odorous</a:t>
            </a:r>
          </a:p>
        </p:txBody>
      </p:sp>
      <p:sp>
        <p:nvSpPr>
          <p:cNvPr id="557086" name="Rectangle 30"/>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57066"/>
                                        </p:tgtEl>
                                        <p:attrNameLst>
                                          <p:attrName>style.visibility</p:attrName>
                                        </p:attrNameLst>
                                      </p:cBhvr>
                                      <p:to>
                                        <p:strVal val="visible"/>
                                      </p:to>
                                    </p:set>
                                    <p:animEffect transition="in" filter="wipe(up)">
                                      <p:cBhvr>
                                        <p:cTn id="7" dur="500"/>
                                        <p:tgtEl>
                                          <p:spTgt spid="5570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57075"/>
                                        </p:tgtEl>
                                        <p:attrNameLst>
                                          <p:attrName>style.visibility</p:attrName>
                                        </p:attrNameLst>
                                      </p:cBhvr>
                                      <p:to>
                                        <p:strVal val="visible"/>
                                      </p:to>
                                    </p:set>
                                    <p:animEffect transition="in" filter="wipe(up)">
                                      <p:cBhvr>
                                        <p:cTn id="12" dur="500"/>
                                        <p:tgtEl>
                                          <p:spTgt spid="55707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57083"/>
                                        </p:tgtEl>
                                        <p:attrNameLst>
                                          <p:attrName>style.visibility</p:attrName>
                                        </p:attrNameLst>
                                      </p:cBhvr>
                                      <p:to>
                                        <p:strVal val="visible"/>
                                      </p:to>
                                    </p:set>
                                    <p:animEffect transition="in" filter="wipe(up)">
                                      <p:cBhvr>
                                        <p:cTn id="17" dur="500"/>
                                        <p:tgtEl>
                                          <p:spTgt spid="55708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57067"/>
                                        </p:tgtEl>
                                        <p:attrNameLst>
                                          <p:attrName>style.visibility</p:attrName>
                                        </p:attrNameLst>
                                      </p:cBhvr>
                                      <p:to>
                                        <p:strVal val="visible"/>
                                      </p:to>
                                    </p:set>
                                    <p:animEffect transition="in" filter="wipe(up)">
                                      <p:cBhvr>
                                        <p:cTn id="22" dur="500"/>
                                        <p:tgtEl>
                                          <p:spTgt spid="5570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57069"/>
                                        </p:tgtEl>
                                        <p:attrNameLst>
                                          <p:attrName>style.visibility</p:attrName>
                                        </p:attrNameLst>
                                      </p:cBhvr>
                                      <p:to>
                                        <p:strVal val="visible"/>
                                      </p:to>
                                    </p:set>
                                    <p:animEffect transition="in" filter="wipe(up)">
                                      <p:cBhvr>
                                        <p:cTn id="27" dur="500"/>
                                        <p:tgtEl>
                                          <p:spTgt spid="55706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57068"/>
                                        </p:tgtEl>
                                        <p:attrNameLst>
                                          <p:attrName>style.visibility</p:attrName>
                                        </p:attrNameLst>
                                      </p:cBhvr>
                                      <p:to>
                                        <p:strVal val="visible"/>
                                      </p:to>
                                    </p:set>
                                    <p:animEffect transition="in" filter="wipe(up)">
                                      <p:cBhvr>
                                        <p:cTn id="32" dur="500"/>
                                        <p:tgtEl>
                                          <p:spTgt spid="55706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57070"/>
                                        </p:tgtEl>
                                        <p:attrNameLst>
                                          <p:attrName>style.visibility</p:attrName>
                                        </p:attrNameLst>
                                      </p:cBhvr>
                                      <p:to>
                                        <p:strVal val="visible"/>
                                      </p:to>
                                    </p:set>
                                    <p:animEffect transition="in" filter="wipe(up)">
                                      <p:cBhvr>
                                        <p:cTn id="37" dur="500"/>
                                        <p:tgtEl>
                                          <p:spTgt spid="5570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557076"/>
                                        </p:tgtEl>
                                        <p:attrNameLst>
                                          <p:attrName>style.visibility</p:attrName>
                                        </p:attrNameLst>
                                      </p:cBhvr>
                                      <p:to>
                                        <p:strVal val="visible"/>
                                      </p:to>
                                    </p:set>
                                    <p:animEffect transition="in" filter="wipe(up)">
                                      <p:cBhvr>
                                        <p:cTn id="42" dur="500"/>
                                        <p:tgtEl>
                                          <p:spTgt spid="55707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57084"/>
                                        </p:tgtEl>
                                        <p:attrNameLst>
                                          <p:attrName>style.visibility</p:attrName>
                                        </p:attrNameLst>
                                      </p:cBhvr>
                                      <p:to>
                                        <p:strVal val="visible"/>
                                      </p:to>
                                    </p:set>
                                    <p:animEffect transition="in" filter="wipe(up)">
                                      <p:cBhvr>
                                        <p:cTn id="47" dur="500"/>
                                        <p:tgtEl>
                                          <p:spTgt spid="55708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557071"/>
                                        </p:tgtEl>
                                        <p:attrNameLst>
                                          <p:attrName>style.visibility</p:attrName>
                                        </p:attrNameLst>
                                      </p:cBhvr>
                                      <p:to>
                                        <p:strVal val="visible"/>
                                      </p:to>
                                    </p:set>
                                    <p:animEffect transition="in" filter="wipe(up)">
                                      <p:cBhvr>
                                        <p:cTn id="52" dur="500"/>
                                        <p:tgtEl>
                                          <p:spTgt spid="55707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557073"/>
                                        </p:tgtEl>
                                        <p:attrNameLst>
                                          <p:attrName>style.visibility</p:attrName>
                                        </p:attrNameLst>
                                      </p:cBhvr>
                                      <p:to>
                                        <p:strVal val="visible"/>
                                      </p:to>
                                    </p:set>
                                    <p:animEffect transition="in" filter="wipe(up)">
                                      <p:cBhvr>
                                        <p:cTn id="57" dur="500"/>
                                        <p:tgtEl>
                                          <p:spTgt spid="55707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557072"/>
                                        </p:tgtEl>
                                        <p:attrNameLst>
                                          <p:attrName>style.visibility</p:attrName>
                                        </p:attrNameLst>
                                      </p:cBhvr>
                                      <p:to>
                                        <p:strVal val="visible"/>
                                      </p:to>
                                    </p:set>
                                    <p:animEffect transition="in" filter="wipe(up)">
                                      <p:cBhvr>
                                        <p:cTn id="62" dur="500"/>
                                        <p:tgtEl>
                                          <p:spTgt spid="55707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557085"/>
                                        </p:tgtEl>
                                        <p:attrNameLst>
                                          <p:attrName>style.visibility</p:attrName>
                                        </p:attrNameLst>
                                      </p:cBhvr>
                                      <p:to>
                                        <p:strVal val="visible"/>
                                      </p:to>
                                    </p:set>
                                    <p:animEffect transition="in" filter="wipe(up)">
                                      <p:cBhvr>
                                        <p:cTn id="67" dur="500"/>
                                        <p:tgtEl>
                                          <p:spTgt spid="557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66" grpId="0" autoUpdateAnimBg="0"/>
      <p:bldP spid="557067" grpId="0" autoUpdateAnimBg="0"/>
      <p:bldP spid="557068" grpId="0" autoUpdateAnimBg="0"/>
      <p:bldP spid="557069" grpId="0" autoUpdateAnimBg="0"/>
      <p:bldP spid="557070" grpId="0" autoUpdateAnimBg="0"/>
      <p:bldP spid="557071" grpId="0" autoUpdateAnimBg="0"/>
      <p:bldP spid="557072" grpId="0" autoUpdateAnimBg="0"/>
      <p:bldP spid="557073" grpId="0" autoUpdateAnimBg="0"/>
      <p:bldP spid="557075" grpId="0" autoUpdateAnimBg="0"/>
      <p:bldP spid="557076" grpId="0" autoUpdateAnimBg="0"/>
      <p:bldP spid="557083" grpId="0" autoUpdateAnimBg="0"/>
      <p:bldP spid="557084" grpId="0" autoUpdateAnimBg="0"/>
      <p:bldP spid="557085"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9106" name="Object 2"/>
          <p:cNvGraphicFramePr>
            <a:graphicFrameLocks noChangeAspect="1"/>
          </p:cNvGraphicFramePr>
          <p:nvPr/>
        </p:nvGraphicFramePr>
        <p:xfrm>
          <a:off x="1739900" y="976313"/>
          <a:ext cx="5534025" cy="5795962"/>
        </p:xfrm>
        <a:graphic>
          <a:graphicData uri="http://schemas.openxmlformats.org/presentationml/2006/ole">
            <p:oleObj spid="_x0000_s559106" name="Document" r:id="rId4" imgW="5315760" imgH="5910120" progId="Word.Document.8">
              <p:embed/>
            </p:oleObj>
          </a:graphicData>
        </a:graphic>
      </p:graphicFrame>
      <p:sp>
        <p:nvSpPr>
          <p:cNvPr id="559107" name="Text Box 3"/>
          <p:cNvSpPr txBox="1">
            <a:spLocks noChangeArrowheads="1"/>
          </p:cNvSpPr>
          <p:nvPr/>
        </p:nvSpPr>
        <p:spPr bwMode="auto">
          <a:xfrm>
            <a:off x="3905250" y="2416175"/>
            <a:ext cx="3311525" cy="469900"/>
          </a:xfrm>
          <a:prstGeom prst="rect">
            <a:avLst/>
          </a:prstGeom>
          <a:noFill/>
          <a:ln w="12700">
            <a:noFill/>
            <a:miter lim="800000"/>
            <a:headEnd type="none" w="sm" len="sm"/>
            <a:tailEnd type="none" w="sm" len="sm"/>
          </a:ln>
          <a:effectLst/>
        </p:spPr>
        <p:txBody>
          <a:bodyPr/>
          <a:lstStyle/>
          <a:p>
            <a:pPr algn="ctr" eaLnBrk="0" hangingPunct="0">
              <a:lnSpc>
                <a:spcPct val="90000"/>
              </a:lnSpc>
            </a:pPr>
            <a:r>
              <a:rPr lang="en-US" sz="2400">
                <a:solidFill>
                  <a:srgbClr val="FFFFCC"/>
                </a:solidFill>
              </a:rPr>
              <a:t>“electron sea”</a:t>
            </a:r>
          </a:p>
        </p:txBody>
      </p:sp>
      <p:sp>
        <p:nvSpPr>
          <p:cNvPr id="559108" name="Text Box 4"/>
          <p:cNvSpPr txBox="1">
            <a:spLocks noChangeArrowheads="1"/>
          </p:cNvSpPr>
          <p:nvPr/>
        </p:nvSpPr>
        <p:spPr bwMode="auto">
          <a:xfrm>
            <a:off x="3829050" y="977900"/>
            <a:ext cx="3336925" cy="519113"/>
          </a:xfrm>
          <a:prstGeom prst="rect">
            <a:avLst/>
          </a:prstGeom>
          <a:noFill/>
          <a:ln w="12700">
            <a:noFill/>
            <a:miter lim="800000"/>
            <a:headEnd type="none" w="sm" len="sm"/>
            <a:tailEnd type="none" w="sm" len="sm"/>
          </a:ln>
          <a:effectLst/>
        </p:spPr>
        <p:txBody>
          <a:bodyPr>
            <a:spAutoFit/>
          </a:bodyPr>
          <a:lstStyle/>
          <a:p>
            <a:pPr algn="ctr" eaLnBrk="0" hangingPunct="0"/>
            <a:r>
              <a:rPr lang="en-US" sz="2800" b="1"/>
              <a:t>METALLIC</a:t>
            </a:r>
            <a:endParaRPr lang="en-US" sz="2800" b="1">
              <a:solidFill>
                <a:schemeClr val="tx2"/>
              </a:solidFill>
            </a:endParaRPr>
          </a:p>
        </p:txBody>
      </p:sp>
      <p:sp>
        <p:nvSpPr>
          <p:cNvPr id="559109" name="Text Box 5"/>
          <p:cNvSpPr txBox="1">
            <a:spLocks noChangeArrowheads="1"/>
          </p:cNvSpPr>
          <p:nvPr/>
        </p:nvSpPr>
        <p:spPr bwMode="auto">
          <a:xfrm>
            <a:off x="1841500" y="1560513"/>
            <a:ext cx="1641475" cy="469900"/>
          </a:xfrm>
          <a:prstGeom prst="rect">
            <a:avLst/>
          </a:prstGeom>
          <a:noFill/>
          <a:ln w="12700">
            <a:noFill/>
            <a:miter lim="800000"/>
            <a:headEnd type="none" w="sm" len="sm"/>
            <a:tailEnd type="none" w="sm" len="sm"/>
          </a:ln>
          <a:effectLst/>
        </p:spPr>
        <p:txBody>
          <a:bodyPr/>
          <a:lstStyle/>
          <a:p>
            <a:pPr eaLnBrk="0" hangingPunct="0"/>
            <a:r>
              <a:rPr lang="en-US" sz="2000" b="1"/>
              <a:t>Bond Formation</a:t>
            </a:r>
          </a:p>
        </p:txBody>
      </p:sp>
      <p:sp>
        <p:nvSpPr>
          <p:cNvPr id="559110" name="Text Box 6"/>
          <p:cNvSpPr txBox="1">
            <a:spLocks noChangeArrowheads="1"/>
          </p:cNvSpPr>
          <p:nvPr/>
        </p:nvSpPr>
        <p:spPr bwMode="auto">
          <a:xfrm>
            <a:off x="1841500" y="2297113"/>
            <a:ext cx="1962150" cy="642937"/>
          </a:xfrm>
          <a:prstGeom prst="rect">
            <a:avLst/>
          </a:prstGeom>
          <a:noFill/>
          <a:ln w="12700">
            <a:noFill/>
            <a:miter lim="800000"/>
            <a:headEnd type="none" w="sm" len="sm"/>
            <a:tailEnd type="none" w="sm" len="sm"/>
          </a:ln>
          <a:effectLst/>
        </p:spPr>
        <p:txBody>
          <a:bodyPr/>
          <a:lstStyle/>
          <a:p>
            <a:pPr eaLnBrk="0" hangingPunct="0"/>
            <a:r>
              <a:rPr lang="en-US" sz="2000" b="1"/>
              <a:t>Type of Structure</a:t>
            </a:r>
          </a:p>
        </p:txBody>
      </p:sp>
      <p:sp>
        <p:nvSpPr>
          <p:cNvPr id="559111" name="Text Box 7"/>
          <p:cNvSpPr txBox="1">
            <a:spLocks noChangeArrowheads="1"/>
          </p:cNvSpPr>
          <p:nvPr/>
        </p:nvSpPr>
        <p:spPr bwMode="auto">
          <a:xfrm>
            <a:off x="1841500" y="4545013"/>
            <a:ext cx="2205038" cy="569912"/>
          </a:xfrm>
          <a:prstGeom prst="rect">
            <a:avLst/>
          </a:prstGeom>
          <a:noFill/>
          <a:ln w="12700">
            <a:noFill/>
            <a:miter lim="800000"/>
            <a:headEnd type="none" w="sm" len="sm"/>
            <a:tailEnd type="none" w="sm" len="sm"/>
          </a:ln>
          <a:effectLst/>
        </p:spPr>
        <p:txBody>
          <a:bodyPr/>
          <a:lstStyle/>
          <a:p>
            <a:pPr eaLnBrk="0" hangingPunct="0"/>
            <a:r>
              <a:rPr lang="en-US" sz="2000" b="1"/>
              <a:t>Solubility in </a:t>
            </a:r>
          </a:p>
          <a:p>
            <a:pPr eaLnBrk="0" hangingPunct="0"/>
            <a:r>
              <a:rPr lang="en-US" sz="2000" b="1"/>
              <a:t>Water</a:t>
            </a:r>
          </a:p>
        </p:txBody>
      </p:sp>
      <p:sp>
        <p:nvSpPr>
          <p:cNvPr id="559112" name="Text Box 8"/>
          <p:cNvSpPr txBox="1">
            <a:spLocks noChangeArrowheads="1"/>
          </p:cNvSpPr>
          <p:nvPr/>
        </p:nvSpPr>
        <p:spPr bwMode="auto">
          <a:xfrm>
            <a:off x="1841500" y="5257800"/>
            <a:ext cx="2205038" cy="717550"/>
          </a:xfrm>
          <a:prstGeom prst="rect">
            <a:avLst/>
          </a:prstGeom>
          <a:noFill/>
          <a:ln w="12700">
            <a:noFill/>
            <a:miter lim="800000"/>
            <a:headEnd type="none" w="sm" len="sm"/>
            <a:tailEnd type="none" w="sm" len="sm"/>
          </a:ln>
          <a:effectLst/>
        </p:spPr>
        <p:txBody>
          <a:bodyPr/>
          <a:lstStyle/>
          <a:p>
            <a:pPr eaLnBrk="0" hangingPunct="0"/>
            <a:r>
              <a:rPr lang="en-US" sz="2000" b="1"/>
              <a:t>Electrical Conductivity</a:t>
            </a:r>
          </a:p>
        </p:txBody>
      </p:sp>
      <p:sp>
        <p:nvSpPr>
          <p:cNvPr id="559113" name="Text Box 9"/>
          <p:cNvSpPr txBox="1">
            <a:spLocks noChangeArrowheads="1"/>
          </p:cNvSpPr>
          <p:nvPr/>
        </p:nvSpPr>
        <p:spPr bwMode="auto">
          <a:xfrm>
            <a:off x="1841500" y="5969000"/>
            <a:ext cx="2205038" cy="655638"/>
          </a:xfrm>
          <a:prstGeom prst="rect">
            <a:avLst/>
          </a:prstGeom>
          <a:noFill/>
          <a:ln w="12700">
            <a:noFill/>
            <a:miter lim="800000"/>
            <a:headEnd type="none" w="sm" len="sm"/>
            <a:tailEnd type="none" w="sm" len="sm"/>
          </a:ln>
          <a:effectLst/>
        </p:spPr>
        <p:txBody>
          <a:bodyPr/>
          <a:lstStyle/>
          <a:p>
            <a:pPr eaLnBrk="0" hangingPunct="0"/>
            <a:r>
              <a:rPr lang="en-US" sz="2000" b="1"/>
              <a:t>Other</a:t>
            </a:r>
          </a:p>
          <a:p>
            <a:pPr eaLnBrk="0" hangingPunct="0"/>
            <a:r>
              <a:rPr lang="en-US" sz="2000" b="1"/>
              <a:t>Properties</a:t>
            </a:r>
          </a:p>
        </p:txBody>
      </p:sp>
      <p:sp>
        <p:nvSpPr>
          <p:cNvPr id="559114" name="Text Box 10"/>
          <p:cNvSpPr txBox="1">
            <a:spLocks noChangeArrowheads="1"/>
          </p:cNvSpPr>
          <p:nvPr/>
        </p:nvSpPr>
        <p:spPr bwMode="auto">
          <a:xfrm>
            <a:off x="1841500" y="3813175"/>
            <a:ext cx="1962150" cy="642938"/>
          </a:xfrm>
          <a:prstGeom prst="rect">
            <a:avLst/>
          </a:prstGeom>
          <a:noFill/>
          <a:ln w="12700">
            <a:noFill/>
            <a:miter lim="800000"/>
            <a:headEnd type="none" w="sm" len="sm"/>
            <a:tailEnd type="none" w="sm" len="sm"/>
          </a:ln>
          <a:effectLst/>
        </p:spPr>
        <p:txBody>
          <a:bodyPr/>
          <a:lstStyle/>
          <a:p>
            <a:pPr eaLnBrk="0" hangingPunct="0"/>
            <a:r>
              <a:rPr lang="en-US" sz="2000" b="1"/>
              <a:t>Melting</a:t>
            </a:r>
          </a:p>
          <a:p>
            <a:pPr eaLnBrk="0" hangingPunct="0"/>
            <a:r>
              <a:rPr lang="en-US" sz="2000" b="1"/>
              <a:t>Point</a:t>
            </a:r>
          </a:p>
        </p:txBody>
      </p:sp>
      <p:sp>
        <p:nvSpPr>
          <p:cNvPr id="559115" name="Rectangle 11"/>
          <p:cNvSpPr>
            <a:spLocks noGrp="1" noChangeArrowheads="1"/>
          </p:cNvSpPr>
          <p:nvPr>
            <p:ph type="title"/>
          </p:nvPr>
        </p:nvSpPr>
        <p:spPr>
          <a:xfrm>
            <a:off x="685800" y="457200"/>
            <a:ext cx="7772400" cy="457200"/>
          </a:xfrm>
        </p:spPr>
        <p:txBody>
          <a:bodyPr/>
          <a:lstStyle/>
          <a:p>
            <a:r>
              <a:rPr lang="en-US" sz="2400"/>
              <a:t>Types of Bonds</a:t>
            </a:r>
          </a:p>
        </p:txBody>
      </p:sp>
      <p:sp>
        <p:nvSpPr>
          <p:cNvPr id="559116" name="Text Box 12"/>
          <p:cNvSpPr txBox="1">
            <a:spLocks noChangeArrowheads="1"/>
          </p:cNvSpPr>
          <p:nvPr/>
        </p:nvSpPr>
        <p:spPr bwMode="auto">
          <a:xfrm>
            <a:off x="1849438" y="3041650"/>
            <a:ext cx="1962150" cy="642938"/>
          </a:xfrm>
          <a:prstGeom prst="rect">
            <a:avLst/>
          </a:prstGeom>
          <a:noFill/>
          <a:ln w="12700">
            <a:noFill/>
            <a:miter lim="800000"/>
            <a:headEnd type="none" w="sm" len="sm"/>
            <a:tailEnd type="none" w="sm" len="sm"/>
          </a:ln>
          <a:effectLst/>
        </p:spPr>
        <p:txBody>
          <a:bodyPr/>
          <a:lstStyle/>
          <a:p>
            <a:pPr eaLnBrk="0" hangingPunct="0"/>
            <a:r>
              <a:rPr lang="en-US" sz="2000" b="1"/>
              <a:t>Physical </a:t>
            </a:r>
          </a:p>
          <a:p>
            <a:pPr eaLnBrk="0" hangingPunct="0"/>
            <a:r>
              <a:rPr lang="en-US" sz="2000" b="1"/>
              <a:t>State</a:t>
            </a:r>
          </a:p>
        </p:txBody>
      </p:sp>
      <p:sp>
        <p:nvSpPr>
          <p:cNvPr id="559117" name="Text Box 13"/>
          <p:cNvSpPr txBox="1">
            <a:spLocks noChangeArrowheads="1"/>
          </p:cNvSpPr>
          <p:nvPr/>
        </p:nvSpPr>
        <p:spPr bwMode="auto">
          <a:xfrm>
            <a:off x="3913188" y="1508125"/>
            <a:ext cx="3311525" cy="903288"/>
          </a:xfrm>
          <a:prstGeom prst="rect">
            <a:avLst/>
          </a:prstGeom>
          <a:noFill/>
          <a:ln w="12700">
            <a:noFill/>
            <a:miter lim="800000"/>
            <a:headEnd type="none" w="sm" len="sm"/>
            <a:tailEnd type="none" w="sm" len="sm"/>
          </a:ln>
          <a:effectLst/>
        </p:spPr>
        <p:txBody>
          <a:bodyPr/>
          <a:lstStyle/>
          <a:p>
            <a:pPr algn="ctr" eaLnBrk="0" hangingPunct="0">
              <a:lnSpc>
                <a:spcPct val="90000"/>
              </a:lnSpc>
            </a:pPr>
            <a:r>
              <a:rPr lang="en-US" sz="2400">
                <a:solidFill>
                  <a:srgbClr val="FFFFCC"/>
                </a:solidFill>
              </a:rPr>
              <a:t>e</a:t>
            </a:r>
            <a:r>
              <a:rPr lang="en-US" sz="2400" baseline="30000">
                <a:solidFill>
                  <a:srgbClr val="FFFFCC"/>
                </a:solidFill>
              </a:rPr>
              <a:t>-</a:t>
            </a:r>
            <a:r>
              <a:rPr lang="en-US" sz="2400">
                <a:solidFill>
                  <a:srgbClr val="FFFFCC"/>
                </a:solidFill>
              </a:rPr>
              <a:t> are delocalized among metal atoms</a:t>
            </a:r>
          </a:p>
        </p:txBody>
      </p:sp>
      <p:sp>
        <p:nvSpPr>
          <p:cNvPr id="559118" name="Text Box 14"/>
          <p:cNvSpPr txBox="1">
            <a:spLocks noChangeArrowheads="1"/>
          </p:cNvSpPr>
          <p:nvPr/>
        </p:nvSpPr>
        <p:spPr bwMode="auto">
          <a:xfrm>
            <a:off x="3898900" y="3857625"/>
            <a:ext cx="3348038" cy="471488"/>
          </a:xfrm>
          <a:prstGeom prst="rect">
            <a:avLst/>
          </a:prstGeom>
          <a:noFill/>
          <a:ln w="12700">
            <a:noFill/>
            <a:miter lim="800000"/>
            <a:headEnd type="none" w="sm" len="sm"/>
            <a:tailEnd type="none" w="sm" len="sm"/>
          </a:ln>
          <a:effectLst/>
        </p:spPr>
        <p:txBody>
          <a:bodyPr/>
          <a:lstStyle/>
          <a:p>
            <a:pPr algn="ctr" eaLnBrk="0" hangingPunct="0"/>
            <a:r>
              <a:rPr lang="en-US" sz="2400">
                <a:solidFill>
                  <a:srgbClr val="FFFFCC"/>
                </a:solidFill>
              </a:rPr>
              <a:t>very high</a:t>
            </a:r>
          </a:p>
        </p:txBody>
      </p:sp>
      <p:sp>
        <p:nvSpPr>
          <p:cNvPr id="559119" name="Text Box 15"/>
          <p:cNvSpPr txBox="1">
            <a:spLocks noChangeArrowheads="1"/>
          </p:cNvSpPr>
          <p:nvPr/>
        </p:nvSpPr>
        <p:spPr bwMode="auto">
          <a:xfrm>
            <a:off x="3894138" y="5167313"/>
            <a:ext cx="3336925" cy="749300"/>
          </a:xfrm>
          <a:prstGeom prst="rect">
            <a:avLst/>
          </a:prstGeom>
          <a:noFill/>
          <a:ln w="12700">
            <a:noFill/>
            <a:miter lim="800000"/>
            <a:headEnd type="none" w="sm" len="sm"/>
            <a:tailEnd type="none" w="sm" len="sm"/>
          </a:ln>
          <a:effectLst/>
        </p:spPr>
        <p:txBody>
          <a:bodyPr>
            <a:spAutoFit/>
          </a:bodyPr>
          <a:lstStyle/>
          <a:p>
            <a:pPr algn="ctr" eaLnBrk="0" hangingPunct="0">
              <a:lnSpc>
                <a:spcPct val="90000"/>
              </a:lnSpc>
            </a:pPr>
            <a:r>
              <a:rPr lang="en-US" sz="2400">
                <a:solidFill>
                  <a:srgbClr val="FFFFCC"/>
                </a:solidFill>
              </a:rPr>
              <a:t>yes                          (any form)</a:t>
            </a:r>
          </a:p>
        </p:txBody>
      </p:sp>
      <p:sp>
        <p:nvSpPr>
          <p:cNvPr id="559120" name="Text Box 16"/>
          <p:cNvSpPr txBox="1">
            <a:spLocks noChangeArrowheads="1"/>
          </p:cNvSpPr>
          <p:nvPr/>
        </p:nvSpPr>
        <p:spPr bwMode="auto">
          <a:xfrm>
            <a:off x="3892550" y="4597400"/>
            <a:ext cx="3336925" cy="457200"/>
          </a:xfrm>
          <a:prstGeom prst="rect">
            <a:avLst/>
          </a:prstGeom>
          <a:noFill/>
          <a:ln w="12700">
            <a:noFill/>
            <a:miter lim="800000"/>
            <a:headEnd type="none" w="sm" len="sm"/>
            <a:tailEnd type="none" w="sm" len="sm"/>
          </a:ln>
          <a:effectLst/>
        </p:spPr>
        <p:txBody>
          <a:bodyPr>
            <a:spAutoFit/>
          </a:bodyPr>
          <a:lstStyle/>
          <a:p>
            <a:pPr algn="ctr" eaLnBrk="0" hangingPunct="0"/>
            <a:r>
              <a:rPr lang="en-US" sz="2400">
                <a:solidFill>
                  <a:srgbClr val="FFFFCC"/>
                </a:solidFill>
              </a:rPr>
              <a:t>no</a:t>
            </a:r>
          </a:p>
        </p:txBody>
      </p:sp>
      <p:sp>
        <p:nvSpPr>
          <p:cNvPr id="559121" name="Text Box 17"/>
          <p:cNvSpPr txBox="1">
            <a:spLocks noChangeArrowheads="1"/>
          </p:cNvSpPr>
          <p:nvPr/>
        </p:nvSpPr>
        <p:spPr bwMode="auto">
          <a:xfrm>
            <a:off x="3833813" y="5965825"/>
            <a:ext cx="3498850" cy="749300"/>
          </a:xfrm>
          <a:prstGeom prst="rect">
            <a:avLst/>
          </a:prstGeom>
          <a:noFill/>
          <a:ln w="12700">
            <a:noFill/>
            <a:miter lim="800000"/>
            <a:headEnd type="none" w="sm" len="sm"/>
            <a:tailEnd type="none" w="sm" len="sm"/>
          </a:ln>
          <a:effectLst/>
        </p:spPr>
        <p:txBody>
          <a:bodyPr>
            <a:spAutoFit/>
          </a:bodyPr>
          <a:lstStyle/>
          <a:p>
            <a:pPr algn="ctr" eaLnBrk="0" hangingPunct="0">
              <a:lnSpc>
                <a:spcPct val="90000"/>
              </a:lnSpc>
            </a:pPr>
            <a:r>
              <a:rPr lang="en-US" sz="2400">
                <a:solidFill>
                  <a:srgbClr val="FFFFCC"/>
                </a:solidFill>
              </a:rPr>
              <a:t>malleable, ductile, lustrous</a:t>
            </a:r>
          </a:p>
        </p:txBody>
      </p:sp>
      <p:sp>
        <p:nvSpPr>
          <p:cNvPr id="559122" name="Text Box 18"/>
          <p:cNvSpPr txBox="1">
            <a:spLocks noChangeArrowheads="1"/>
          </p:cNvSpPr>
          <p:nvPr/>
        </p:nvSpPr>
        <p:spPr bwMode="auto">
          <a:xfrm>
            <a:off x="3824288" y="3135313"/>
            <a:ext cx="3348037" cy="496887"/>
          </a:xfrm>
          <a:prstGeom prst="rect">
            <a:avLst/>
          </a:prstGeom>
          <a:noFill/>
          <a:ln w="12700">
            <a:noFill/>
            <a:miter lim="800000"/>
            <a:headEnd type="none" w="sm" len="sm"/>
            <a:tailEnd type="none" w="sm" len="sm"/>
          </a:ln>
          <a:effectLst/>
        </p:spPr>
        <p:txBody>
          <a:bodyPr/>
          <a:lstStyle/>
          <a:p>
            <a:pPr algn="ctr" eaLnBrk="0" hangingPunct="0"/>
            <a:r>
              <a:rPr lang="en-US" sz="2400"/>
              <a:t>solid</a:t>
            </a:r>
          </a:p>
        </p:txBody>
      </p:sp>
      <p:sp>
        <p:nvSpPr>
          <p:cNvPr id="559123" name="AutoShape 19">
            <a:hlinkClick r:id="rId5" action="ppaction://hlinksldjump" highlightClick="1"/>
          </p:cNvPr>
          <p:cNvSpPr>
            <a:spLocks noChangeArrowheads="1"/>
          </p:cNvSpPr>
          <p:nvPr/>
        </p:nvSpPr>
        <p:spPr bwMode="auto">
          <a:xfrm>
            <a:off x="4610100" y="2459038"/>
            <a:ext cx="1892300" cy="320675"/>
          </a:xfrm>
          <a:prstGeom prst="actionButtonBlank">
            <a:avLst/>
          </a:prstGeom>
          <a:noFill/>
          <a:ln w="9525">
            <a:noFill/>
            <a:miter lim="800000"/>
            <a:headEnd/>
            <a:tailEnd/>
          </a:ln>
          <a:effectLst/>
        </p:spPr>
        <p:txBody>
          <a:bodyPr wrap="none" anchor="ctr"/>
          <a:lstStyle/>
          <a:p>
            <a:endParaRPr lang="en-US"/>
          </a:p>
        </p:txBody>
      </p:sp>
      <p:sp>
        <p:nvSpPr>
          <p:cNvPr id="559124" name="Rectangle 20"/>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59117"/>
                                        </p:tgtEl>
                                        <p:attrNameLst>
                                          <p:attrName>style.visibility</p:attrName>
                                        </p:attrNameLst>
                                      </p:cBhvr>
                                      <p:to>
                                        <p:strVal val="visible"/>
                                      </p:to>
                                    </p:set>
                                    <p:animEffect transition="in" filter="wipe(up)">
                                      <p:cBhvr>
                                        <p:cTn id="7" dur="500"/>
                                        <p:tgtEl>
                                          <p:spTgt spid="559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59107"/>
                                        </p:tgtEl>
                                        <p:attrNameLst>
                                          <p:attrName>style.visibility</p:attrName>
                                        </p:attrNameLst>
                                      </p:cBhvr>
                                      <p:to>
                                        <p:strVal val="visible"/>
                                      </p:to>
                                    </p:set>
                                    <p:animEffect transition="in" filter="wipe(up)">
                                      <p:cBhvr>
                                        <p:cTn id="12" dur="500"/>
                                        <p:tgtEl>
                                          <p:spTgt spid="559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59122"/>
                                        </p:tgtEl>
                                        <p:attrNameLst>
                                          <p:attrName>style.visibility</p:attrName>
                                        </p:attrNameLst>
                                      </p:cBhvr>
                                      <p:to>
                                        <p:strVal val="visible"/>
                                      </p:to>
                                    </p:set>
                                    <p:animEffect transition="in" filter="wipe(up)">
                                      <p:cBhvr>
                                        <p:cTn id="17" dur="500"/>
                                        <p:tgtEl>
                                          <p:spTgt spid="5591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59118"/>
                                        </p:tgtEl>
                                        <p:attrNameLst>
                                          <p:attrName>style.visibility</p:attrName>
                                        </p:attrNameLst>
                                      </p:cBhvr>
                                      <p:to>
                                        <p:strVal val="visible"/>
                                      </p:to>
                                    </p:set>
                                    <p:animEffect transition="in" filter="wipe(up)">
                                      <p:cBhvr>
                                        <p:cTn id="22" dur="500"/>
                                        <p:tgtEl>
                                          <p:spTgt spid="5591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59120"/>
                                        </p:tgtEl>
                                        <p:attrNameLst>
                                          <p:attrName>style.visibility</p:attrName>
                                        </p:attrNameLst>
                                      </p:cBhvr>
                                      <p:to>
                                        <p:strVal val="visible"/>
                                      </p:to>
                                    </p:set>
                                    <p:animEffect transition="in" filter="wipe(up)">
                                      <p:cBhvr>
                                        <p:cTn id="27" dur="500"/>
                                        <p:tgtEl>
                                          <p:spTgt spid="5591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59119"/>
                                        </p:tgtEl>
                                        <p:attrNameLst>
                                          <p:attrName>style.visibility</p:attrName>
                                        </p:attrNameLst>
                                      </p:cBhvr>
                                      <p:to>
                                        <p:strVal val="visible"/>
                                      </p:to>
                                    </p:set>
                                    <p:animEffect transition="in" filter="wipe(up)">
                                      <p:cBhvr>
                                        <p:cTn id="32" dur="500"/>
                                        <p:tgtEl>
                                          <p:spTgt spid="5591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59121"/>
                                        </p:tgtEl>
                                        <p:attrNameLst>
                                          <p:attrName>style.visibility</p:attrName>
                                        </p:attrNameLst>
                                      </p:cBhvr>
                                      <p:to>
                                        <p:strVal val="visible"/>
                                      </p:to>
                                    </p:set>
                                    <p:animEffect transition="in" filter="wipe(up)">
                                      <p:cBhvr>
                                        <p:cTn id="37" dur="500"/>
                                        <p:tgtEl>
                                          <p:spTgt spid="559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7" grpId="0" autoUpdateAnimBg="0"/>
      <p:bldP spid="559118" grpId="0" autoUpdateAnimBg="0"/>
      <p:bldP spid="559119" grpId="0" autoUpdateAnimBg="0"/>
      <p:bldP spid="559120" grpId="0" autoUpdateAnimBg="0"/>
      <p:bldP spid="559121" grpId="0" autoUpdateAnimBg="0"/>
      <p:bldP spid="559122"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5250" name="Rectangle 2"/>
          <p:cNvSpPr>
            <a:spLocks noChangeArrowheads="1"/>
          </p:cNvSpPr>
          <p:nvPr/>
        </p:nvSpPr>
        <p:spPr bwMode="auto">
          <a:xfrm>
            <a:off x="258763" y="1282700"/>
            <a:ext cx="8624887" cy="822325"/>
          </a:xfrm>
          <a:prstGeom prst="rect">
            <a:avLst/>
          </a:prstGeom>
          <a:noFill/>
          <a:ln w="9525">
            <a:noFill/>
            <a:miter lim="800000"/>
            <a:headEnd/>
            <a:tailEnd/>
          </a:ln>
        </p:spPr>
        <p:txBody>
          <a:bodyPr/>
          <a:lstStyle/>
          <a:p>
            <a:pPr marL="342900" indent="-342900" algn="ctr">
              <a:lnSpc>
                <a:spcPct val="140000"/>
              </a:lnSpc>
              <a:spcBef>
                <a:spcPct val="20000"/>
              </a:spcBef>
              <a:buClr>
                <a:schemeClr val="accent1"/>
              </a:buClr>
              <a:buSzPct val="75000"/>
              <a:buFont typeface="Monotype Sorts" pitchFamily="2" charset="2"/>
              <a:buNone/>
            </a:pPr>
            <a:r>
              <a:rPr lang="en-US" sz="3200" b="1">
                <a:latin typeface="Comic Sans MS" pitchFamily="66" charset="0"/>
              </a:rPr>
              <a:t>Ionic Bonding - Crystal Lattice</a:t>
            </a:r>
            <a:endParaRPr lang="en-US" sz="3200"/>
          </a:p>
        </p:txBody>
      </p:sp>
      <p:sp>
        <p:nvSpPr>
          <p:cNvPr id="565251" name="Rectangle 3"/>
          <p:cNvSpPr>
            <a:spLocks noGrp="1" noChangeArrowheads="1"/>
          </p:cNvSpPr>
          <p:nvPr>
            <p:ph type="title"/>
          </p:nvPr>
        </p:nvSpPr>
        <p:spPr/>
        <p:txBody>
          <a:bodyPr/>
          <a:lstStyle/>
          <a:p>
            <a:r>
              <a:rPr lang="en-US"/>
              <a:t>Types of Bonds</a:t>
            </a:r>
          </a:p>
        </p:txBody>
      </p:sp>
      <p:grpSp>
        <p:nvGrpSpPr>
          <p:cNvPr id="565252" name="Group 4"/>
          <p:cNvGrpSpPr>
            <a:grpSpLocks/>
          </p:cNvGrpSpPr>
          <p:nvPr/>
        </p:nvGrpSpPr>
        <p:grpSpPr bwMode="auto">
          <a:xfrm>
            <a:off x="2409825" y="2143125"/>
            <a:ext cx="4038600" cy="4095750"/>
            <a:chOff x="1518" y="1350"/>
            <a:chExt cx="2544" cy="2580"/>
          </a:xfrm>
        </p:grpSpPr>
        <p:sp>
          <p:nvSpPr>
            <p:cNvPr id="565253" name="Rectangle 5"/>
            <p:cNvSpPr>
              <a:spLocks noChangeArrowheads="1"/>
            </p:cNvSpPr>
            <p:nvPr/>
          </p:nvSpPr>
          <p:spPr bwMode="auto">
            <a:xfrm>
              <a:off x="1518" y="1350"/>
              <a:ext cx="2544" cy="2580"/>
            </a:xfrm>
            <a:prstGeom prst="rect">
              <a:avLst/>
            </a:prstGeom>
            <a:solidFill>
              <a:schemeClr val="tx1"/>
            </a:solidFill>
            <a:ln w="12700">
              <a:solidFill>
                <a:schemeClr val="tx1"/>
              </a:solidFill>
              <a:miter lim="800000"/>
              <a:headEnd type="none" w="sm" len="sm"/>
              <a:tailEnd type="none" w="sm" len="sm"/>
            </a:ln>
            <a:effectLst/>
          </p:spPr>
          <p:txBody>
            <a:bodyPr wrap="none" anchor="ctr"/>
            <a:lstStyle/>
            <a:p>
              <a:endParaRPr lang="en-US"/>
            </a:p>
          </p:txBody>
        </p:sp>
        <p:sp>
          <p:nvSpPr>
            <p:cNvPr id="565254" name="Line 6"/>
            <p:cNvSpPr>
              <a:spLocks noChangeShapeType="1"/>
            </p:cNvSpPr>
            <p:nvPr/>
          </p:nvSpPr>
          <p:spPr bwMode="auto">
            <a:xfrm flipV="1">
              <a:off x="2802" y="1650"/>
              <a:ext cx="0" cy="1002"/>
            </a:xfrm>
            <a:prstGeom prst="line">
              <a:avLst/>
            </a:prstGeom>
            <a:noFill/>
            <a:ln w="19050">
              <a:solidFill>
                <a:schemeClr val="bg2"/>
              </a:solidFill>
              <a:round/>
              <a:headEnd type="none" w="sm" len="sm"/>
              <a:tailEnd type="none" w="sm" len="sm"/>
            </a:ln>
            <a:effectLst/>
          </p:spPr>
          <p:txBody>
            <a:bodyPr/>
            <a:lstStyle/>
            <a:p>
              <a:endParaRPr lang="en-US"/>
            </a:p>
          </p:txBody>
        </p:sp>
        <p:sp>
          <p:nvSpPr>
            <p:cNvPr id="565255" name="Oval 7"/>
            <p:cNvSpPr>
              <a:spLocks noChangeArrowheads="1"/>
            </p:cNvSpPr>
            <p:nvPr/>
          </p:nvSpPr>
          <p:spPr bwMode="auto">
            <a:xfrm>
              <a:off x="2223" y="1660"/>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56" name="Oval 8"/>
            <p:cNvSpPr>
              <a:spLocks noChangeArrowheads="1"/>
            </p:cNvSpPr>
            <p:nvPr/>
          </p:nvSpPr>
          <p:spPr bwMode="auto">
            <a:xfrm>
              <a:off x="3174" y="1664"/>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57" name="Oval 9"/>
            <p:cNvSpPr>
              <a:spLocks noChangeArrowheads="1"/>
            </p:cNvSpPr>
            <p:nvPr/>
          </p:nvSpPr>
          <p:spPr bwMode="auto">
            <a:xfrm>
              <a:off x="2696" y="2075"/>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58" name="Oval 10"/>
            <p:cNvSpPr>
              <a:spLocks noChangeArrowheads="1"/>
            </p:cNvSpPr>
            <p:nvPr/>
          </p:nvSpPr>
          <p:spPr bwMode="auto">
            <a:xfrm>
              <a:off x="1748" y="2480"/>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59" name="Oval 11"/>
            <p:cNvSpPr>
              <a:spLocks noChangeArrowheads="1"/>
            </p:cNvSpPr>
            <p:nvPr/>
          </p:nvSpPr>
          <p:spPr bwMode="auto">
            <a:xfrm>
              <a:off x="2227" y="2914"/>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60" name="Oval 12"/>
            <p:cNvSpPr>
              <a:spLocks noChangeArrowheads="1"/>
            </p:cNvSpPr>
            <p:nvPr/>
          </p:nvSpPr>
          <p:spPr bwMode="auto">
            <a:xfrm>
              <a:off x="2222" y="3329"/>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61" name="Oval 13"/>
            <p:cNvSpPr>
              <a:spLocks noChangeArrowheads="1"/>
            </p:cNvSpPr>
            <p:nvPr/>
          </p:nvSpPr>
          <p:spPr bwMode="auto">
            <a:xfrm>
              <a:off x="2695" y="2486"/>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62" name="Oval 14"/>
            <p:cNvSpPr>
              <a:spLocks noChangeArrowheads="1"/>
            </p:cNvSpPr>
            <p:nvPr/>
          </p:nvSpPr>
          <p:spPr bwMode="auto">
            <a:xfrm>
              <a:off x="3643" y="2481"/>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63" name="Oval 15"/>
            <p:cNvSpPr>
              <a:spLocks noChangeArrowheads="1"/>
            </p:cNvSpPr>
            <p:nvPr/>
          </p:nvSpPr>
          <p:spPr bwMode="auto">
            <a:xfrm>
              <a:off x="3175" y="2913"/>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64" name="Oval 16"/>
            <p:cNvSpPr>
              <a:spLocks noChangeArrowheads="1"/>
            </p:cNvSpPr>
            <p:nvPr/>
          </p:nvSpPr>
          <p:spPr bwMode="auto">
            <a:xfrm>
              <a:off x="3175" y="3330"/>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65" name="Oval 17"/>
            <p:cNvSpPr>
              <a:spLocks noChangeArrowheads="1"/>
            </p:cNvSpPr>
            <p:nvPr/>
          </p:nvSpPr>
          <p:spPr bwMode="auto">
            <a:xfrm>
              <a:off x="1649" y="1777"/>
              <a:ext cx="395" cy="39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66" name="Oval 18"/>
            <p:cNvSpPr>
              <a:spLocks noChangeArrowheads="1"/>
            </p:cNvSpPr>
            <p:nvPr/>
          </p:nvSpPr>
          <p:spPr bwMode="auto">
            <a:xfrm>
              <a:off x="2600" y="1786"/>
              <a:ext cx="395" cy="39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67" name="Oval 19"/>
            <p:cNvSpPr>
              <a:spLocks noChangeArrowheads="1"/>
            </p:cNvSpPr>
            <p:nvPr/>
          </p:nvSpPr>
          <p:spPr bwMode="auto">
            <a:xfrm>
              <a:off x="3549" y="1780"/>
              <a:ext cx="395" cy="39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68" name="Oval 20"/>
            <p:cNvSpPr>
              <a:spLocks noChangeArrowheads="1"/>
            </p:cNvSpPr>
            <p:nvPr/>
          </p:nvSpPr>
          <p:spPr bwMode="auto">
            <a:xfrm>
              <a:off x="1652" y="3025"/>
              <a:ext cx="395" cy="39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69" name="Oval 21"/>
            <p:cNvSpPr>
              <a:spLocks noChangeArrowheads="1"/>
            </p:cNvSpPr>
            <p:nvPr/>
          </p:nvSpPr>
          <p:spPr bwMode="auto">
            <a:xfrm>
              <a:off x="3555" y="3031"/>
              <a:ext cx="395" cy="39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70" name="Oval 22"/>
            <p:cNvSpPr>
              <a:spLocks noChangeAspect="1" noChangeArrowheads="1"/>
            </p:cNvSpPr>
            <p:nvPr/>
          </p:nvSpPr>
          <p:spPr bwMode="auto">
            <a:xfrm>
              <a:off x="2588" y="2187"/>
              <a:ext cx="421" cy="421"/>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71" name="Oval 23"/>
            <p:cNvSpPr>
              <a:spLocks noChangeAspect="1" noChangeArrowheads="1"/>
            </p:cNvSpPr>
            <p:nvPr/>
          </p:nvSpPr>
          <p:spPr bwMode="auto">
            <a:xfrm>
              <a:off x="2591" y="3441"/>
              <a:ext cx="421" cy="421"/>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72" name="Oval 24"/>
            <p:cNvSpPr>
              <a:spLocks noChangeAspect="1" noChangeArrowheads="1"/>
            </p:cNvSpPr>
            <p:nvPr/>
          </p:nvSpPr>
          <p:spPr bwMode="auto">
            <a:xfrm>
              <a:off x="2131" y="2602"/>
              <a:ext cx="387" cy="387"/>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73" name="Oval 25"/>
            <p:cNvSpPr>
              <a:spLocks noChangeAspect="1" noChangeArrowheads="1"/>
            </p:cNvSpPr>
            <p:nvPr/>
          </p:nvSpPr>
          <p:spPr bwMode="auto">
            <a:xfrm>
              <a:off x="3077" y="2600"/>
              <a:ext cx="387" cy="387"/>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74" name="Oval 26"/>
            <p:cNvSpPr>
              <a:spLocks noChangeAspect="1" noChangeArrowheads="1"/>
            </p:cNvSpPr>
            <p:nvPr/>
          </p:nvSpPr>
          <p:spPr bwMode="auto">
            <a:xfrm>
              <a:off x="2157" y="2215"/>
              <a:ext cx="335" cy="33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75" name="Oval 27"/>
            <p:cNvSpPr>
              <a:spLocks noChangeAspect="1" noChangeArrowheads="1"/>
            </p:cNvSpPr>
            <p:nvPr/>
          </p:nvSpPr>
          <p:spPr bwMode="auto">
            <a:xfrm>
              <a:off x="3109" y="2212"/>
              <a:ext cx="335" cy="33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76" name="Oval 28"/>
            <p:cNvSpPr>
              <a:spLocks noChangeAspect="1" noChangeArrowheads="1"/>
            </p:cNvSpPr>
            <p:nvPr/>
          </p:nvSpPr>
          <p:spPr bwMode="auto">
            <a:xfrm>
              <a:off x="2631" y="1392"/>
              <a:ext cx="335" cy="33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77" name="Oval 29"/>
            <p:cNvSpPr>
              <a:spLocks noChangeAspect="1" noChangeArrowheads="1"/>
            </p:cNvSpPr>
            <p:nvPr/>
          </p:nvSpPr>
          <p:spPr bwMode="auto">
            <a:xfrm>
              <a:off x="2631" y="2636"/>
              <a:ext cx="335" cy="33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78" name="Oval 30"/>
            <p:cNvSpPr>
              <a:spLocks noChangeAspect="1" noChangeArrowheads="1"/>
            </p:cNvSpPr>
            <p:nvPr/>
          </p:nvSpPr>
          <p:spPr bwMode="auto">
            <a:xfrm>
              <a:off x="2603" y="3033"/>
              <a:ext cx="387" cy="387"/>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279" name="Line 31"/>
            <p:cNvSpPr>
              <a:spLocks noChangeShapeType="1"/>
            </p:cNvSpPr>
            <p:nvPr/>
          </p:nvSpPr>
          <p:spPr bwMode="auto">
            <a:xfrm>
              <a:off x="2912" y="1604"/>
              <a:ext cx="255" cy="114"/>
            </a:xfrm>
            <a:prstGeom prst="line">
              <a:avLst/>
            </a:prstGeom>
            <a:noFill/>
            <a:ln w="19050">
              <a:solidFill>
                <a:schemeClr val="bg2"/>
              </a:solidFill>
              <a:round/>
              <a:headEnd type="none" w="sm" len="sm"/>
              <a:tailEnd type="none" w="sm" len="sm"/>
            </a:ln>
            <a:effectLst/>
          </p:spPr>
          <p:txBody>
            <a:bodyPr/>
            <a:lstStyle/>
            <a:p>
              <a:endParaRPr lang="en-US"/>
            </a:p>
          </p:txBody>
        </p:sp>
        <p:sp>
          <p:nvSpPr>
            <p:cNvPr id="565280" name="Line 32"/>
            <p:cNvSpPr>
              <a:spLocks noChangeShapeType="1"/>
            </p:cNvSpPr>
            <p:nvPr/>
          </p:nvSpPr>
          <p:spPr bwMode="auto">
            <a:xfrm>
              <a:off x="3334" y="1793"/>
              <a:ext cx="240" cy="108"/>
            </a:xfrm>
            <a:prstGeom prst="line">
              <a:avLst/>
            </a:prstGeom>
            <a:noFill/>
            <a:ln w="19050">
              <a:solidFill>
                <a:schemeClr val="bg2"/>
              </a:solidFill>
              <a:round/>
              <a:headEnd type="none" w="sm" len="sm"/>
              <a:tailEnd type="none" w="sm" len="sm"/>
            </a:ln>
            <a:effectLst/>
          </p:spPr>
          <p:txBody>
            <a:bodyPr/>
            <a:lstStyle/>
            <a:p>
              <a:endParaRPr lang="en-US"/>
            </a:p>
          </p:txBody>
        </p:sp>
        <p:sp>
          <p:nvSpPr>
            <p:cNvPr id="565281" name="Line 33"/>
            <p:cNvSpPr>
              <a:spLocks noChangeShapeType="1"/>
            </p:cNvSpPr>
            <p:nvPr/>
          </p:nvSpPr>
          <p:spPr bwMode="auto">
            <a:xfrm>
              <a:off x="2388" y="1792"/>
              <a:ext cx="234" cy="105"/>
            </a:xfrm>
            <a:prstGeom prst="line">
              <a:avLst/>
            </a:prstGeom>
            <a:noFill/>
            <a:ln w="19050">
              <a:solidFill>
                <a:schemeClr val="bg2"/>
              </a:solidFill>
              <a:round/>
              <a:headEnd type="none" w="sm" len="sm"/>
              <a:tailEnd type="none" w="sm" len="sm"/>
            </a:ln>
            <a:effectLst/>
          </p:spPr>
          <p:txBody>
            <a:bodyPr/>
            <a:lstStyle/>
            <a:p>
              <a:endParaRPr lang="en-US"/>
            </a:p>
          </p:txBody>
        </p:sp>
        <p:sp>
          <p:nvSpPr>
            <p:cNvPr id="565282" name="Line 34"/>
            <p:cNvSpPr>
              <a:spLocks noChangeShapeType="1"/>
            </p:cNvSpPr>
            <p:nvPr/>
          </p:nvSpPr>
          <p:spPr bwMode="auto">
            <a:xfrm>
              <a:off x="2898" y="2018"/>
              <a:ext cx="267" cy="121"/>
            </a:xfrm>
            <a:prstGeom prst="line">
              <a:avLst/>
            </a:prstGeom>
            <a:noFill/>
            <a:ln w="19050">
              <a:solidFill>
                <a:schemeClr val="bg2"/>
              </a:solidFill>
              <a:round/>
              <a:headEnd type="none" w="sm" len="sm"/>
              <a:tailEnd type="none" w="sm" len="sm"/>
            </a:ln>
            <a:effectLst/>
          </p:spPr>
          <p:txBody>
            <a:bodyPr/>
            <a:lstStyle/>
            <a:p>
              <a:endParaRPr lang="en-US"/>
            </a:p>
          </p:txBody>
        </p:sp>
        <p:sp>
          <p:nvSpPr>
            <p:cNvPr id="565283" name="Line 35"/>
            <p:cNvSpPr>
              <a:spLocks noChangeShapeType="1"/>
            </p:cNvSpPr>
            <p:nvPr/>
          </p:nvSpPr>
          <p:spPr bwMode="auto">
            <a:xfrm>
              <a:off x="2878" y="2620"/>
              <a:ext cx="220" cy="100"/>
            </a:xfrm>
            <a:prstGeom prst="line">
              <a:avLst/>
            </a:prstGeom>
            <a:noFill/>
            <a:ln w="19050">
              <a:solidFill>
                <a:schemeClr val="bg2"/>
              </a:solidFill>
              <a:round/>
              <a:headEnd type="none" w="sm" len="sm"/>
              <a:tailEnd type="none" w="sm" len="sm"/>
            </a:ln>
            <a:effectLst/>
          </p:spPr>
          <p:txBody>
            <a:bodyPr/>
            <a:lstStyle/>
            <a:p>
              <a:endParaRPr lang="en-US"/>
            </a:p>
          </p:txBody>
        </p:sp>
        <p:sp>
          <p:nvSpPr>
            <p:cNvPr id="565284" name="Line 36"/>
            <p:cNvSpPr>
              <a:spLocks noChangeShapeType="1"/>
            </p:cNvSpPr>
            <p:nvPr/>
          </p:nvSpPr>
          <p:spPr bwMode="auto">
            <a:xfrm>
              <a:off x="2432" y="2419"/>
              <a:ext cx="183" cy="84"/>
            </a:xfrm>
            <a:prstGeom prst="line">
              <a:avLst/>
            </a:prstGeom>
            <a:noFill/>
            <a:ln w="19050">
              <a:solidFill>
                <a:schemeClr val="bg2"/>
              </a:solidFill>
              <a:round/>
              <a:headEnd type="none" w="sm" len="sm"/>
              <a:tailEnd type="none" w="sm" len="sm"/>
            </a:ln>
            <a:effectLst/>
          </p:spPr>
          <p:txBody>
            <a:bodyPr/>
            <a:lstStyle/>
            <a:p>
              <a:endParaRPr lang="en-US"/>
            </a:p>
          </p:txBody>
        </p:sp>
        <p:sp>
          <p:nvSpPr>
            <p:cNvPr id="565285" name="Line 37"/>
            <p:cNvSpPr>
              <a:spLocks noChangeShapeType="1"/>
            </p:cNvSpPr>
            <p:nvPr/>
          </p:nvSpPr>
          <p:spPr bwMode="auto">
            <a:xfrm>
              <a:off x="2384" y="2207"/>
              <a:ext cx="219" cy="97"/>
            </a:xfrm>
            <a:prstGeom prst="line">
              <a:avLst/>
            </a:prstGeom>
            <a:noFill/>
            <a:ln w="19050">
              <a:solidFill>
                <a:schemeClr val="bg2"/>
              </a:solidFill>
              <a:round/>
              <a:headEnd type="none" w="sm" len="sm"/>
              <a:tailEnd type="none" w="sm" len="sm"/>
            </a:ln>
            <a:effectLst/>
          </p:spPr>
          <p:txBody>
            <a:bodyPr/>
            <a:lstStyle/>
            <a:p>
              <a:endParaRPr lang="en-US"/>
            </a:p>
          </p:txBody>
        </p:sp>
        <p:sp>
          <p:nvSpPr>
            <p:cNvPr id="565286" name="Line 38"/>
            <p:cNvSpPr>
              <a:spLocks noChangeShapeType="1"/>
            </p:cNvSpPr>
            <p:nvPr/>
          </p:nvSpPr>
          <p:spPr bwMode="auto">
            <a:xfrm>
              <a:off x="2380" y="2817"/>
              <a:ext cx="313" cy="142"/>
            </a:xfrm>
            <a:prstGeom prst="line">
              <a:avLst/>
            </a:prstGeom>
            <a:noFill/>
            <a:ln w="19050">
              <a:solidFill>
                <a:schemeClr val="bg2"/>
              </a:solidFill>
              <a:round/>
              <a:headEnd type="none" w="sm" len="sm"/>
              <a:tailEnd type="none" w="sm" len="sm"/>
            </a:ln>
            <a:effectLst/>
          </p:spPr>
          <p:txBody>
            <a:bodyPr/>
            <a:lstStyle/>
            <a:p>
              <a:endParaRPr lang="en-US"/>
            </a:p>
          </p:txBody>
        </p:sp>
        <p:sp>
          <p:nvSpPr>
            <p:cNvPr id="565287" name="Line 39"/>
            <p:cNvSpPr>
              <a:spLocks noChangeShapeType="1"/>
            </p:cNvSpPr>
            <p:nvPr/>
          </p:nvSpPr>
          <p:spPr bwMode="auto">
            <a:xfrm>
              <a:off x="2895" y="2848"/>
              <a:ext cx="273" cy="120"/>
            </a:xfrm>
            <a:prstGeom prst="line">
              <a:avLst/>
            </a:prstGeom>
            <a:noFill/>
            <a:ln w="19050">
              <a:solidFill>
                <a:schemeClr val="bg2"/>
              </a:solidFill>
              <a:round/>
              <a:headEnd type="none" w="sm" len="sm"/>
              <a:tailEnd type="none" w="sm" len="sm"/>
            </a:ln>
            <a:effectLst/>
          </p:spPr>
          <p:txBody>
            <a:bodyPr/>
            <a:lstStyle/>
            <a:p>
              <a:endParaRPr lang="en-US"/>
            </a:p>
          </p:txBody>
        </p:sp>
        <p:sp>
          <p:nvSpPr>
            <p:cNvPr id="565288" name="Line 40"/>
            <p:cNvSpPr>
              <a:spLocks noChangeShapeType="1"/>
            </p:cNvSpPr>
            <p:nvPr/>
          </p:nvSpPr>
          <p:spPr bwMode="auto">
            <a:xfrm>
              <a:off x="1946" y="2626"/>
              <a:ext cx="207" cy="93"/>
            </a:xfrm>
            <a:prstGeom prst="line">
              <a:avLst/>
            </a:prstGeom>
            <a:noFill/>
            <a:ln w="19050">
              <a:solidFill>
                <a:schemeClr val="bg2"/>
              </a:solidFill>
              <a:round/>
              <a:headEnd type="none" w="sm" len="sm"/>
              <a:tailEnd type="none" w="sm" len="sm"/>
            </a:ln>
            <a:effectLst/>
          </p:spPr>
          <p:txBody>
            <a:bodyPr/>
            <a:lstStyle/>
            <a:p>
              <a:endParaRPr lang="en-US"/>
            </a:p>
          </p:txBody>
        </p:sp>
        <p:sp>
          <p:nvSpPr>
            <p:cNvPr id="565289" name="Line 41"/>
            <p:cNvSpPr>
              <a:spLocks noChangeShapeType="1"/>
            </p:cNvSpPr>
            <p:nvPr/>
          </p:nvSpPr>
          <p:spPr bwMode="auto">
            <a:xfrm>
              <a:off x="1946" y="2010"/>
              <a:ext cx="271" cy="126"/>
            </a:xfrm>
            <a:prstGeom prst="line">
              <a:avLst/>
            </a:prstGeom>
            <a:noFill/>
            <a:ln w="19050">
              <a:solidFill>
                <a:schemeClr val="bg2"/>
              </a:solidFill>
              <a:round/>
              <a:headEnd type="none" w="sm" len="sm"/>
              <a:tailEnd type="none" w="sm" len="sm"/>
            </a:ln>
            <a:effectLst/>
          </p:spPr>
          <p:txBody>
            <a:bodyPr/>
            <a:lstStyle/>
            <a:p>
              <a:endParaRPr lang="en-US"/>
            </a:p>
          </p:txBody>
        </p:sp>
        <p:sp>
          <p:nvSpPr>
            <p:cNvPr id="565290" name="Line 42"/>
            <p:cNvSpPr>
              <a:spLocks noChangeShapeType="1"/>
            </p:cNvSpPr>
            <p:nvPr/>
          </p:nvSpPr>
          <p:spPr bwMode="auto">
            <a:xfrm>
              <a:off x="2393" y="3043"/>
              <a:ext cx="227" cy="103"/>
            </a:xfrm>
            <a:prstGeom prst="line">
              <a:avLst/>
            </a:prstGeom>
            <a:noFill/>
            <a:ln w="19050">
              <a:solidFill>
                <a:schemeClr val="bg2"/>
              </a:solidFill>
              <a:round/>
              <a:headEnd type="none" w="sm" len="sm"/>
              <a:tailEnd type="none" w="sm" len="sm"/>
            </a:ln>
            <a:effectLst/>
          </p:spPr>
          <p:txBody>
            <a:bodyPr/>
            <a:lstStyle/>
            <a:p>
              <a:endParaRPr lang="en-US"/>
            </a:p>
          </p:txBody>
        </p:sp>
        <p:sp>
          <p:nvSpPr>
            <p:cNvPr id="565291" name="Line 43"/>
            <p:cNvSpPr>
              <a:spLocks noChangeShapeType="1"/>
            </p:cNvSpPr>
            <p:nvPr/>
          </p:nvSpPr>
          <p:spPr bwMode="auto">
            <a:xfrm>
              <a:off x="1946" y="3264"/>
              <a:ext cx="272" cy="120"/>
            </a:xfrm>
            <a:prstGeom prst="line">
              <a:avLst/>
            </a:prstGeom>
            <a:noFill/>
            <a:ln w="19050">
              <a:solidFill>
                <a:schemeClr val="bg2"/>
              </a:solidFill>
              <a:round/>
              <a:headEnd type="none" w="sm" len="sm"/>
              <a:tailEnd type="none" w="sm" len="sm"/>
            </a:ln>
            <a:effectLst/>
          </p:spPr>
          <p:txBody>
            <a:bodyPr/>
            <a:lstStyle/>
            <a:p>
              <a:endParaRPr lang="en-US"/>
            </a:p>
          </p:txBody>
        </p:sp>
        <p:sp>
          <p:nvSpPr>
            <p:cNvPr id="565292" name="Line 44"/>
            <p:cNvSpPr>
              <a:spLocks noChangeShapeType="1"/>
            </p:cNvSpPr>
            <p:nvPr/>
          </p:nvSpPr>
          <p:spPr bwMode="auto">
            <a:xfrm>
              <a:off x="2903" y="3272"/>
              <a:ext cx="271" cy="120"/>
            </a:xfrm>
            <a:prstGeom prst="line">
              <a:avLst/>
            </a:prstGeom>
            <a:noFill/>
            <a:ln w="19050">
              <a:solidFill>
                <a:schemeClr val="bg2"/>
              </a:solidFill>
              <a:round/>
              <a:headEnd type="none" w="sm" len="sm"/>
              <a:tailEnd type="none" w="sm" len="sm"/>
            </a:ln>
            <a:effectLst/>
          </p:spPr>
          <p:txBody>
            <a:bodyPr/>
            <a:lstStyle/>
            <a:p>
              <a:endParaRPr lang="en-US"/>
            </a:p>
          </p:txBody>
        </p:sp>
        <p:sp>
          <p:nvSpPr>
            <p:cNvPr id="565293" name="Line 45"/>
            <p:cNvSpPr>
              <a:spLocks noChangeShapeType="1"/>
            </p:cNvSpPr>
            <p:nvPr/>
          </p:nvSpPr>
          <p:spPr bwMode="auto">
            <a:xfrm>
              <a:off x="2382" y="3459"/>
              <a:ext cx="224" cy="101"/>
            </a:xfrm>
            <a:prstGeom prst="line">
              <a:avLst/>
            </a:prstGeom>
            <a:noFill/>
            <a:ln w="19050">
              <a:solidFill>
                <a:schemeClr val="bg2"/>
              </a:solidFill>
              <a:round/>
              <a:headEnd type="none" w="sm" len="sm"/>
              <a:tailEnd type="none" w="sm" len="sm"/>
            </a:ln>
            <a:effectLst/>
          </p:spPr>
          <p:txBody>
            <a:bodyPr/>
            <a:lstStyle/>
            <a:p>
              <a:endParaRPr lang="en-US"/>
            </a:p>
          </p:txBody>
        </p:sp>
        <p:sp>
          <p:nvSpPr>
            <p:cNvPr id="565294" name="Line 46"/>
            <p:cNvSpPr>
              <a:spLocks noChangeShapeType="1"/>
            </p:cNvSpPr>
            <p:nvPr/>
          </p:nvSpPr>
          <p:spPr bwMode="auto">
            <a:xfrm flipV="1">
              <a:off x="2030" y="3042"/>
              <a:ext cx="241" cy="108"/>
            </a:xfrm>
            <a:prstGeom prst="line">
              <a:avLst/>
            </a:prstGeom>
            <a:noFill/>
            <a:ln w="19050">
              <a:solidFill>
                <a:schemeClr val="bg2"/>
              </a:solidFill>
              <a:round/>
              <a:headEnd type="none" w="sm" len="sm"/>
              <a:tailEnd type="none" w="sm" len="sm"/>
            </a:ln>
            <a:effectLst/>
          </p:spPr>
          <p:txBody>
            <a:bodyPr/>
            <a:lstStyle/>
            <a:p>
              <a:endParaRPr lang="en-US"/>
            </a:p>
          </p:txBody>
        </p:sp>
        <p:sp>
          <p:nvSpPr>
            <p:cNvPr id="565295" name="Line 47"/>
            <p:cNvSpPr>
              <a:spLocks noChangeShapeType="1"/>
            </p:cNvSpPr>
            <p:nvPr/>
          </p:nvSpPr>
          <p:spPr bwMode="auto">
            <a:xfrm flipV="1">
              <a:off x="2435" y="3268"/>
              <a:ext cx="265" cy="117"/>
            </a:xfrm>
            <a:prstGeom prst="line">
              <a:avLst/>
            </a:prstGeom>
            <a:noFill/>
            <a:ln w="19050">
              <a:solidFill>
                <a:schemeClr val="bg2"/>
              </a:solidFill>
              <a:round/>
              <a:headEnd type="none" w="sm" len="sm"/>
              <a:tailEnd type="none" w="sm" len="sm"/>
            </a:ln>
            <a:effectLst/>
          </p:spPr>
          <p:txBody>
            <a:bodyPr/>
            <a:lstStyle/>
            <a:p>
              <a:endParaRPr lang="en-US"/>
            </a:p>
          </p:txBody>
        </p:sp>
        <p:sp>
          <p:nvSpPr>
            <p:cNvPr id="565296" name="Line 48"/>
            <p:cNvSpPr>
              <a:spLocks noChangeShapeType="1"/>
            </p:cNvSpPr>
            <p:nvPr/>
          </p:nvSpPr>
          <p:spPr bwMode="auto">
            <a:xfrm flipV="1">
              <a:off x="2999" y="3463"/>
              <a:ext cx="215" cy="94"/>
            </a:xfrm>
            <a:prstGeom prst="line">
              <a:avLst/>
            </a:prstGeom>
            <a:noFill/>
            <a:ln w="19050">
              <a:solidFill>
                <a:schemeClr val="bg2"/>
              </a:solidFill>
              <a:round/>
              <a:headEnd type="none" w="sm" len="sm"/>
              <a:tailEnd type="none" w="sm" len="sm"/>
            </a:ln>
            <a:effectLst/>
          </p:spPr>
          <p:txBody>
            <a:bodyPr/>
            <a:lstStyle/>
            <a:p>
              <a:endParaRPr lang="en-US"/>
            </a:p>
          </p:txBody>
        </p:sp>
        <p:sp>
          <p:nvSpPr>
            <p:cNvPr id="565297" name="Line 49"/>
            <p:cNvSpPr>
              <a:spLocks noChangeShapeType="1"/>
            </p:cNvSpPr>
            <p:nvPr/>
          </p:nvSpPr>
          <p:spPr bwMode="auto">
            <a:xfrm flipV="1">
              <a:off x="2979" y="3048"/>
              <a:ext cx="231" cy="99"/>
            </a:xfrm>
            <a:prstGeom prst="line">
              <a:avLst/>
            </a:prstGeom>
            <a:noFill/>
            <a:ln w="19050">
              <a:solidFill>
                <a:schemeClr val="bg2"/>
              </a:solidFill>
              <a:round/>
              <a:headEnd type="none" w="sm" len="sm"/>
              <a:tailEnd type="none" w="sm" len="sm"/>
            </a:ln>
            <a:effectLst/>
          </p:spPr>
          <p:txBody>
            <a:bodyPr/>
            <a:lstStyle/>
            <a:p>
              <a:endParaRPr lang="en-US"/>
            </a:p>
          </p:txBody>
        </p:sp>
        <p:sp>
          <p:nvSpPr>
            <p:cNvPr id="565298" name="Line 50"/>
            <p:cNvSpPr>
              <a:spLocks noChangeShapeType="1"/>
            </p:cNvSpPr>
            <p:nvPr/>
          </p:nvSpPr>
          <p:spPr bwMode="auto">
            <a:xfrm flipV="1">
              <a:off x="2907" y="2825"/>
              <a:ext cx="300" cy="133"/>
            </a:xfrm>
            <a:prstGeom prst="line">
              <a:avLst/>
            </a:prstGeom>
            <a:noFill/>
            <a:ln w="19050">
              <a:solidFill>
                <a:schemeClr val="bg2"/>
              </a:solidFill>
              <a:round/>
              <a:headEnd type="none" w="sm" len="sm"/>
              <a:tailEnd type="none" w="sm" len="sm"/>
            </a:ln>
            <a:effectLst/>
          </p:spPr>
          <p:txBody>
            <a:bodyPr/>
            <a:lstStyle/>
            <a:p>
              <a:endParaRPr lang="en-US"/>
            </a:p>
          </p:txBody>
        </p:sp>
        <p:sp>
          <p:nvSpPr>
            <p:cNvPr id="565299" name="Line 51"/>
            <p:cNvSpPr>
              <a:spLocks noChangeShapeType="1"/>
            </p:cNvSpPr>
            <p:nvPr/>
          </p:nvSpPr>
          <p:spPr bwMode="auto">
            <a:xfrm flipV="1">
              <a:off x="2435" y="2837"/>
              <a:ext cx="294" cy="132"/>
            </a:xfrm>
            <a:prstGeom prst="line">
              <a:avLst/>
            </a:prstGeom>
            <a:noFill/>
            <a:ln w="19050">
              <a:solidFill>
                <a:schemeClr val="bg2"/>
              </a:solidFill>
              <a:round/>
              <a:headEnd type="none" w="sm" len="sm"/>
              <a:tailEnd type="none" w="sm" len="sm"/>
            </a:ln>
            <a:effectLst/>
          </p:spPr>
          <p:txBody>
            <a:bodyPr/>
            <a:lstStyle/>
            <a:p>
              <a:endParaRPr lang="en-US"/>
            </a:p>
          </p:txBody>
        </p:sp>
        <p:sp>
          <p:nvSpPr>
            <p:cNvPr id="565300" name="Line 52"/>
            <p:cNvSpPr>
              <a:spLocks noChangeShapeType="1"/>
            </p:cNvSpPr>
            <p:nvPr/>
          </p:nvSpPr>
          <p:spPr bwMode="auto">
            <a:xfrm flipV="1">
              <a:off x="2505" y="2620"/>
              <a:ext cx="219" cy="98"/>
            </a:xfrm>
            <a:prstGeom prst="line">
              <a:avLst/>
            </a:prstGeom>
            <a:noFill/>
            <a:ln w="19050">
              <a:solidFill>
                <a:schemeClr val="bg2"/>
              </a:solidFill>
              <a:round/>
              <a:headEnd type="none" w="sm" len="sm"/>
              <a:tailEnd type="none" w="sm" len="sm"/>
            </a:ln>
            <a:effectLst/>
          </p:spPr>
          <p:txBody>
            <a:bodyPr/>
            <a:lstStyle/>
            <a:p>
              <a:endParaRPr lang="en-US"/>
            </a:p>
          </p:txBody>
        </p:sp>
        <p:sp>
          <p:nvSpPr>
            <p:cNvPr id="565301" name="Line 53"/>
            <p:cNvSpPr>
              <a:spLocks noChangeShapeType="1"/>
            </p:cNvSpPr>
            <p:nvPr/>
          </p:nvSpPr>
          <p:spPr bwMode="auto">
            <a:xfrm flipV="1">
              <a:off x="1960" y="2417"/>
              <a:ext cx="272" cy="121"/>
            </a:xfrm>
            <a:prstGeom prst="line">
              <a:avLst/>
            </a:prstGeom>
            <a:noFill/>
            <a:ln w="19050">
              <a:solidFill>
                <a:schemeClr val="bg2"/>
              </a:solidFill>
              <a:round/>
              <a:headEnd type="none" w="sm" len="sm"/>
              <a:tailEnd type="none" w="sm" len="sm"/>
            </a:ln>
            <a:effectLst/>
          </p:spPr>
          <p:txBody>
            <a:bodyPr/>
            <a:lstStyle/>
            <a:p>
              <a:endParaRPr lang="en-US"/>
            </a:p>
          </p:txBody>
        </p:sp>
        <p:sp>
          <p:nvSpPr>
            <p:cNvPr id="565302" name="Line 54"/>
            <p:cNvSpPr>
              <a:spLocks noChangeShapeType="1"/>
            </p:cNvSpPr>
            <p:nvPr/>
          </p:nvSpPr>
          <p:spPr bwMode="auto">
            <a:xfrm flipV="1">
              <a:off x="2429" y="2017"/>
              <a:ext cx="272" cy="121"/>
            </a:xfrm>
            <a:prstGeom prst="line">
              <a:avLst/>
            </a:prstGeom>
            <a:noFill/>
            <a:ln w="19050">
              <a:solidFill>
                <a:schemeClr val="bg2"/>
              </a:solidFill>
              <a:round/>
              <a:headEnd type="none" w="sm" len="sm"/>
              <a:tailEnd type="none" w="sm" len="sm"/>
            </a:ln>
            <a:effectLst/>
          </p:spPr>
          <p:txBody>
            <a:bodyPr/>
            <a:lstStyle/>
            <a:p>
              <a:endParaRPr lang="en-US"/>
            </a:p>
          </p:txBody>
        </p:sp>
        <p:sp>
          <p:nvSpPr>
            <p:cNvPr id="565303" name="Line 55"/>
            <p:cNvSpPr>
              <a:spLocks noChangeShapeType="1"/>
            </p:cNvSpPr>
            <p:nvPr/>
          </p:nvSpPr>
          <p:spPr bwMode="auto">
            <a:xfrm flipV="1">
              <a:off x="2481" y="2211"/>
              <a:ext cx="211" cy="95"/>
            </a:xfrm>
            <a:prstGeom prst="line">
              <a:avLst/>
            </a:prstGeom>
            <a:noFill/>
            <a:ln w="19050">
              <a:solidFill>
                <a:schemeClr val="bg2"/>
              </a:solidFill>
              <a:round/>
              <a:headEnd type="none" w="sm" len="sm"/>
              <a:tailEnd type="none" w="sm" len="sm"/>
            </a:ln>
            <a:effectLst/>
          </p:spPr>
          <p:txBody>
            <a:bodyPr/>
            <a:lstStyle/>
            <a:p>
              <a:endParaRPr lang="en-US"/>
            </a:p>
          </p:txBody>
        </p:sp>
        <p:sp>
          <p:nvSpPr>
            <p:cNvPr id="565304" name="Line 56"/>
            <p:cNvSpPr>
              <a:spLocks noChangeShapeType="1"/>
            </p:cNvSpPr>
            <p:nvPr/>
          </p:nvSpPr>
          <p:spPr bwMode="auto">
            <a:xfrm flipV="1">
              <a:off x="2982" y="2420"/>
              <a:ext cx="199" cy="85"/>
            </a:xfrm>
            <a:prstGeom prst="line">
              <a:avLst/>
            </a:prstGeom>
            <a:noFill/>
            <a:ln w="19050">
              <a:solidFill>
                <a:schemeClr val="bg2"/>
              </a:solidFill>
              <a:round/>
              <a:headEnd type="none" w="sm" len="sm"/>
              <a:tailEnd type="none" w="sm" len="sm"/>
            </a:ln>
            <a:effectLst/>
          </p:spPr>
          <p:txBody>
            <a:bodyPr/>
            <a:lstStyle/>
            <a:p>
              <a:endParaRPr lang="en-US"/>
            </a:p>
          </p:txBody>
        </p:sp>
        <p:sp>
          <p:nvSpPr>
            <p:cNvPr id="565305" name="Line 57"/>
            <p:cNvSpPr>
              <a:spLocks noChangeShapeType="1"/>
            </p:cNvSpPr>
            <p:nvPr/>
          </p:nvSpPr>
          <p:spPr bwMode="auto">
            <a:xfrm flipV="1">
              <a:off x="2995" y="2216"/>
              <a:ext cx="214" cy="94"/>
            </a:xfrm>
            <a:prstGeom prst="line">
              <a:avLst/>
            </a:prstGeom>
            <a:noFill/>
            <a:ln w="19050">
              <a:solidFill>
                <a:schemeClr val="bg2"/>
              </a:solidFill>
              <a:round/>
              <a:headEnd type="none" w="sm" len="sm"/>
              <a:tailEnd type="none" w="sm" len="sm"/>
            </a:ln>
            <a:effectLst/>
          </p:spPr>
          <p:txBody>
            <a:bodyPr/>
            <a:lstStyle/>
            <a:p>
              <a:endParaRPr lang="en-US"/>
            </a:p>
          </p:txBody>
        </p:sp>
        <p:sp>
          <p:nvSpPr>
            <p:cNvPr id="565306" name="Line 58"/>
            <p:cNvSpPr>
              <a:spLocks noChangeShapeType="1"/>
            </p:cNvSpPr>
            <p:nvPr/>
          </p:nvSpPr>
          <p:spPr bwMode="auto">
            <a:xfrm>
              <a:off x="2914" y="2216"/>
              <a:ext cx="203" cy="91"/>
            </a:xfrm>
            <a:prstGeom prst="line">
              <a:avLst/>
            </a:prstGeom>
            <a:noFill/>
            <a:ln w="19050">
              <a:solidFill>
                <a:schemeClr val="bg2"/>
              </a:solidFill>
              <a:round/>
              <a:headEnd type="none" w="sm" len="sm"/>
              <a:tailEnd type="none" w="sm" len="sm"/>
            </a:ln>
            <a:effectLst/>
          </p:spPr>
          <p:txBody>
            <a:bodyPr/>
            <a:lstStyle/>
            <a:p>
              <a:endParaRPr lang="en-US"/>
            </a:p>
          </p:txBody>
        </p:sp>
        <p:sp>
          <p:nvSpPr>
            <p:cNvPr id="565307" name="Line 59"/>
            <p:cNvSpPr>
              <a:spLocks noChangeShapeType="1"/>
            </p:cNvSpPr>
            <p:nvPr/>
          </p:nvSpPr>
          <p:spPr bwMode="auto">
            <a:xfrm flipV="1">
              <a:off x="2034" y="1795"/>
              <a:ext cx="231" cy="100"/>
            </a:xfrm>
            <a:prstGeom prst="line">
              <a:avLst/>
            </a:prstGeom>
            <a:noFill/>
            <a:ln w="19050">
              <a:solidFill>
                <a:schemeClr val="bg2"/>
              </a:solidFill>
              <a:round/>
              <a:headEnd type="none" w="sm" len="sm"/>
              <a:tailEnd type="none" w="sm" len="sm"/>
            </a:ln>
            <a:effectLst/>
          </p:spPr>
          <p:txBody>
            <a:bodyPr/>
            <a:lstStyle/>
            <a:p>
              <a:endParaRPr lang="en-US"/>
            </a:p>
          </p:txBody>
        </p:sp>
        <p:sp>
          <p:nvSpPr>
            <p:cNvPr id="565308" name="Line 60"/>
            <p:cNvSpPr>
              <a:spLocks noChangeShapeType="1"/>
            </p:cNvSpPr>
            <p:nvPr/>
          </p:nvSpPr>
          <p:spPr bwMode="auto">
            <a:xfrm flipV="1">
              <a:off x="2975" y="1795"/>
              <a:ext cx="240" cy="103"/>
            </a:xfrm>
            <a:prstGeom prst="line">
              <a:avLst/>
            </a:prstGeom>
            <a:noFill/>
            <a:ln w="19050">
              <a:solidFill>
                <a:schemeClr val="bg2"/>
              </a:solidFill>
              <a:round/>
              <a:headEnd type="none" w="sm" len="sm"/>
              <a:tailEnd type="none" w="sm" len="sm"/>
            </a:ln>
            <a:effectLst/>
          </p:spPr>
          <p:txBody>
            <a:bodyPr/>
            <a:lstStyle/>
            <a:p>
              <a:endParaRPr lang="en-US"/>
            </a:p>
          </p:txBody>
        </p:sp>
        <p:sp>
          <p:nvSpPr>
            <p:cNvPr id="565309" name="Line 61"/>
            <p:cNvSpPr>
              <a:spLocks noChangeShapeType="1"/>
            </p:cNvSpPr>
            <p:nvPr/>
          </p:nvSpPr>
          <p:spPr bwMode="auto">
            <a:xfrm flipV="1">
              <a:off x="2434" y="1604"/>
              <a:ext cx="261" cy="112"/>
            </a:xfrm>
            <a:prstGeom prst="line">
              <a:avLst/>
            </a:prstGeom>
            <a:noFill/>
            <a:ln w="19050">
              <a:solidFill>
                <a:schemeClr val="bg2"/>
              </a:solidFill>
              <a:round/>
              <a:headEnd type="none" w="sm" len="sm"/>
              <a:tailEnd type="none" w="sm" len="sm"/>
            </a:ln>
            <a:effectLst/>
          </p:spPr>
          <p:txBody>
            <a:bodyPr/>
            <a:lstStyle/>
            <a:p>
              <a:endParaRPr lang="en-US"/>
            </a:p>
          </p:txBody>
        </p:sp>
        <p:sp>
          <p:nvSpPr>
            <p:cNvPr id="565310" name="Line 62"/>
            <p:cNvSpPr>
              <a:spLocks noChangeShapeType="1"/>
            </p:cNvSpPr>
            <p:nvPr/>
          </p:nvSpPr>
          <p:spPr bwMode="auto">
            <a:xfrm flipH="1">
              <a:off x="2325" y="1881"/>
              <a:ext cx="2" cy="189"/>
            </a:xfrm>
            <a:prstGeom prst="line">
              <a:avLst/>
            </a:prstGeom>
            <a:noFill/>
            <a:ln w="19050">
              <a:solidFill>
                <a:schemeClr val="bg2"/>
              </a:solidFill>
              <a:round/>
              <a:headEnd type="none" w="sm" len="sm"/>
              <a:tailEnd type="none" w="sm" len="sm"/>
            </a:ln>
            <a:effectLst/>
          </p:spPr>
          <p:txBody>
            <a:bodyPr/>
            <a:lstStyle/>
            <a:p>
              <a:endParaRPr lang="en-US"/>
            </a:p>
          </p:txBody>
        </p:sp>
        <p:sp>
          <p:nvSpPr>
            <p:cNvPr id="565311" name="Line 63"/>
            <p:cNvSpPr>
              <a:spLocks noChangeShapeType="1"/>
            </p:cNvSpPr>
            <p:nvPr/>
          </p:nvSpPr>
          <p:spPr bwMode="auto">
            <a:xfrm>
              <a:off x="2326" y="2295"/>
              <a:ext cx="1" cy="370"/>
            </a:xfrm>
            <a:prstGeom prst="line">
              <a:avLst/>
            </a:prstGeom>
            <a:noFill/>
            <a:ln w="19050">
              <a:solidFill>
                <a:schemeClr val="bg2"/>
              </a:solidFill>
              <a:round/>
              <a:headEnd type="none" w="sm" len="sm"/>
              <a:tailEnd type="none" w="sm" len="sm"/>
            </a:ln>
            <a:effectLst/>
          </p:spPr>
          <p:txBody>
            <a:bodyPr/>
            <a:lstStyle/>
            <a:p>
              <a:endParaRPr lang="en-US"/>
            </a:p>
          </p:txBody>
        </p:sp>
        <p:sp>
          <p:nvSpPr>
            <p:cNvPr id="565312" name="Line 64"/>
            <p:cNvSpPr>
              <a:spLocks noChangeShapeType="1"/>
            </p:cNvSpPr>
            <p:nvPr/>
          </p:nvSpPr>
          <p:spPr bwMode="auto">
            <a:xfrm>
              <a:off x="2326" y="2991"/>
              <a:ext cx="1" cy="387"/>
            </a:xfrm>
            <a:prstGeom prst="line">
              <a:avLst/>
            </a:prstGeom>
            <a:noFill/>
            <a:ln w="19050">
              <a:solidFill>
                <a:schemeClr val="bg2"/>
              </a:solidFill>
              <a:round/>
              <a:headEnd type="none" w="sm" len="sm"/>
              <a:tailEnd type="none" w="sm" len="sm"/>
            </a:ln>
            <a:effectLst/>
          </p:spPr>
          <p:txBody>
            <a:bodyPr/>
            <a:lstStyle/>
            <a:p>
              <a:endParaRPr lang="en-US"/>
            </a:p>
          </p:txBody>
        </p:sp>
        <p:sp>
          <p:nvSpPr>
            <p:cNvPr id="565313" name="Line 65"/>
            <p:cNvSpPr>
              <a:spLocks noChangeShapeType="1"/>
            </p:cNvSpPr>
            <p:nvPr/>
          </p:nvSpPr>
          <p:spPr bwMode="auto">
            <a:xfrm>
              <a:off x="2801" y="3121"/>
              <a:ext cx="1" cy="399"/>
            </a:xfrm>
            <a:prstGeom prst="line">
              <a:avLst/>
            </a:prstGeom>
            <a:noFill/>
            <a:ln w="19050">
              <a:solidFill>
                <a:schemeClr val="bg2"/>
              </a:solidFill>
              <a:round/>
              <a:headEnd type="none" w="sm" len="sm"/>
              <a:tailEnd type="none" w="sm" len="sm"/>
            </a:ln>
            <a:effectLst/>
          </p:spPr>
          <p:txBody>
            <a:bodyPr/>
            <a:lstStyle/>
            <a:p>
              <a:endParaRPr lang="en-US"/>
            </a:p>
          </p:txBody>
        </p:sp>
        <p:sp>
          <p:nvSpPr>
            <p:cNvPr id="565314" name="Line 66"/>
            <p:cNvSpPr>
              <a:spLocks noChangeShapeType="1"/>
            </p:cNvSpPr>
            <p:nvPr/>
          </p:nvSpPr>
          <p:spPr bwMode="auto">
            <a:xfrm>
              <a:off x="3277" y="2988"/>
              <a:ext cx="1" cy="387"/>
            </a:xfrm>
            <a:prstGeom prst="line">
              <a:avLst/>
            </a:prstGeom>
            <a:noFill/>
            <a:ln w="19050">
              <a:solidFill>
                <a:schemeClr val="bg2"/>
              </a:solidFill>
              <a:round/>
              <a:headEnd type="none" w="sm" len="sm"/>
              <a:tailEnd type="none" w="sm" len="sm"/>
            </a:ln>
            <a:effectLst/>
          </p:spPr>
          <p:txBody>
            <a:bodyPr/>
            <a:lstStyle/>
            <a:p>
              <a:endParaRPr lang="en-US"/>
            </a:p>
          </p:txBody>
        </p:sp>
        <p:sp>
          <p:nvSpPr>
            <p:cNvPr id="565315" name="Line 67"/>
            <p:cNvSpPr>
              <a:spLocks noChangeShapeType="1"/>
            </p:cNvSpPr>
            <p:nvPr/>
          </p:nvSpPr>
          <p:spPr bwMode="auto">
            <a:xfrm>
              <a:off x="1855" y="2702"/>
              <a:ext cx="1" cy="411"/>
            </a:xfrm>
            <a:prstGeom prst="line">
              <a:avLst/>
            </a:prstGeom>
            <a:noFill/>
            <a:ln w="19050">
              <a:solidFill>
                <a:schemeClr val="bg2"/>
              </a:solidFill>
              <a:round/>
              <a:headEnd type="none" w="sm" len="sm"/>
              <a:tailEnd type="none" w="sm" len="sm"/>
            </a:ln>
            <a:effectLst/>
          </p:spPr>
          <p:txBody>
            <a:bodyPr/>
            <a:lstStyle/>
            <a:p>
              <a:endParaRPr lang="en-US"/>
            </a:p>
          </p:txBody>
        </p:sp>
        <p:sp>
          <p:nvSpPr>
            <p:cNvPr id="565316" name="Line 68"/>
            <p:cNvSpPr>
              <a:spLocks noChangeShapeType="1"/>
            </p:cNvSpPr>
            <p:nvPr/>
          </p:nvSpPr>
          <p:spPr bwMode="auto">
            <a:xfrm>
              <a:off x="1855" y="2169"/>
              <a:ext cx="1" cy="361"/>
            </a:xfrm>
            <a:prstGeom prst="line">
              <a:avLst/>
            </a:prstGeom>
            <a:noFill/>
            <a:ln w="19050">
              <a:solidFill>
                <a:schemeClr val="bg2"/>
              </a:solidFill>
              <a:round/>
              <a:headEnd type="none" w="sm" len="sm"/>
              <a:tailEnd type="none" w="sm" len="sm"/>
            </a:ln>
            <a:effectLst/>
          </p:spPr>
          <p:txBody>
            <a:bodyPr/>
            <a:lstStyle/>
            <a:p>
              <a:endParaRPr lang="en-US"/>
            </a:p>
          </p:txBody>
        </p:sp>
        <p:sp>
          <p:nvSpPr>
            <p:cNvPr id="565317" name="Line 69"/>
            <p:cNvSpPr>
              <a:spLocks noChangeShapeType="1"/>
            </p:cNvSpPr>
            <p:nvPr/>
          </p:nvSpPr>
          <p:spPr bwMode="auto">
            <a:xfrm>
              <a:off x="3274" y="2304"/>
              <a:ext cx="1" cy="366"/>
            </a:xfrm>
            <a:prstGeom prst="line">
              <a:avLst/>
            </a:prstGeom>
            <a:noFill/>
            <a:ln w="19050">
              <a:solidFill>
                <a:schemeClr val="bg2"/>
              </a:solidFill>
              <a:round/>
              <a:headEnd type="none" w="sm" len="sm"/>
              <a:tailEnd type="none" w="sm" len="sm"/>
            </a:ln>
            <a:effectLst/>
          </p:spPr>
          <p:txBody>
            <a:bodyPr/>
            <a:lstStyle/>
            <a:p>
              <a:endParaRPr lang="en-US"/>
            </a:p>
          </p:txBody>
        </p:sp>
        <p:sp>
          <p:nvSpPr>
            <p:cNvPr id="565318" name="Line 70"/>
            <p:cNvSpPr>
              <a:spLocks noChangeShapeType="1"/>
            </p:cNvSpPr>
            <p:nvPr/>
          </p:nvSpPr>
          <p:spPr bwMode="auto">
            <a:xfrm>
              <a:off x="2801" y="2608"/>
              <a:ext cx="1" cy="337"/>
            </a:xfrm>
            <a:prstGeom prst="line">
              <a:avLst/>
            </a:prstGeom>
            <a:noFill/>
            <a:ln w="19050">
              <a:solidFill>
                <a:schemeClr val="bg2"/>
              </a:solidFill>
              <a:round/>
              <a:headEnd type="none" w="sm" len="sm"/>
              <a:tailEnd type="none" w="sm" len="sm"/>
            </a:ln>
            <a:effectLst/>
          </p:spPr>
          <p:txBody>
            <a:bodyPr/>
            <a:lstStyle/>
            <a:p>
              <a:endParaRPr lang="en-US"/>
            </a:p>
          </p:txBody>
        </p:sp>
        <p:sp>
          <p:nvSpPr>
            <p:cNvPr id="565319" name="Line 71"/>
            <p:cNvSpPr>
              <a:spLocks noChangeShapeType="1"/>
            </p:cNvSpPr>
            <p:nvPr/>
          </p:nvSpPr>
          <p:spPr bwMode="auto">
            <a:xfrm>
              <a:off x="3743" y="2166"/>
              <a:ext cx="1" cy="366"/>
            </a:xfrm>
            <a:prstGeom prst="line">
              <a:avLst/>
            </a:prstGeom>
            <a:noFill/>
            <a:ln w="19050">
              <a:solidFill>
                <a:schemeClr val="bg2"/>
              </a:solidFill>
              <a:round/>
              <a:headEnd type="none" w="sm" len="sm"/>
              <a:tailEnd type="none" w="sm" len="sm"/>
            </a:ln>
            <a:effectLst/>
          </p:spPr>
          <p:txBody>
            <a:bodyPr/>
            <a:lstStyle/>
            <a:p>
              <a:endParaRPr lang="en-US"/>
            </a:p>
          </p:txBody>
        </p:sp>
        <p:sp>
          <p:nvSpPr>
            <p:cNvPr id="565320" name="Line 72"/>
            <p:cNvSpPr>
              <a:spLocks noChangeShapeType="1"/>
            </p:cNvSpPr>
            <p:nvPr/>
          </p:nvSpPr>
          <p:spPr bwMode="auto">
            <a:xfrm flipH="1">
              <a:off x="3745" y="2705"/>
              <a:ext cx="1" cy="408"/>
            </a:xfrm>
            <a:prstGeom prst="line">
              <a:avLst/>
            </a:prstGeom>
            <a:noFill/>
            <a:ln w="19050">
              <a:solidFill>
                <a:schemeClr val="bg2"/>
              </a:solidFill>
              <a:round/>
              <a:headEnd type="none" w="sm" len="sm"/>
              <a:tailEnd type="none" w="sm" len="sm"/>
            </a:ln>
            <a:effectLst/>
          </p:spPr>
          <p:txBody>
            <a:bodyPr/>
            <a:lstStyle/>
            <a:p>
              <a:endParaRPr lang="en-US"/>
            </a:p>
          </p:txBody>
        </p:sp>
        <p:sp>
          <p:nvSpPr>
            <p:cNvPr id="565321" name="Line 73"/>
            <p:cNvSpPr>
              <a:spLocks noChangeShapeType="1"/>
            </p:cNvSpPr>
            <p:nvPr/>
          </p:nvSpPr>
          <p:spPr bwMode="auto">
            <a:xfrm flipV="1">
              <a:off x="3384" y="3257"/>
              <a:ext cx="300" cy="133"/>
            </a:xfrm>
            <a:prstGeom prst="line">
              <a:avLst/>
            </a:prstGeom>
            <a:noFill/>
            <a:ln w="19050">
              <a:solidFill>
                <a:schemeClr val="bg2"/>
              </a:solidFill>
              <a:round/>
              <a:headEnd type="none" w="sm" len="sm"/>
              <a:tailEnd type="none" w="sm" len="sm"/>
            </a:ln>
            <a:effectLst/>
          </p:spPr>
          <p:txBody>
            <a:bodyPr/>
            <a:lstStyle/>
            <a:p>
              <a:endParaRPr lang="en-US"/>
            </a:p>
          </p:txBody>
        </p:sp>
        <p:sp>
          <p:nvSpPr>
            <p:cNvPr id="565322" name="Line 74"/>
            <p:cNvSpPr>
              <a:spLocks noChangeShapeType="1"/>
            </p:cNvSpPr>
            <p:nvPr/>
          </p:nvSpPr>
          <p:spPr bwMode="auto">
            <a:xfrm flipV="1">
              <a:off x="3453" y="2623"/>
              <a:ext cx="221" cy="95"/>
            </a:xfrm>
            <a:prstGeom prst="line">
              <a:avLst/>
            </a:prstGeom>
            <a:noFill/>
            <a:ln w="19050">
              <a:solidFill>
                <a:schemeClr val="bg2"/>
              </a:solidFill>
              <a:round/>
              <a:headEnd type="none" w="sm" len="sm"/>
              <a:tailEnd type="none" w="sm" len="sm"/>
            </a:ln>
            <a:effectLst/>
          </p:spPr>
          <p:txBody>
            <a:bodyPr/>
            <a:lstStyle/>
            <a:p>
              <a:endParaRPr lang="en-US"/>
            </a:p>
          </p:txBody>
        </p:sp>
        <p:sp>
          <p:nvSpPr>
            <p:cNvPr id="565323" name="Line 75"/>
            <p:cNvSpPr>
              <a:spLocks noChangeShapeType="1"/>
            </p:cNvSpPr>
            <p:nvPr/>
          </p:nvSpPr>
          <p:spPr bwMode="auto">
            <a:xfrm>
              <a:off x="3375" y="2421"/>
              <a:ext cx="270" cy="124"/>
            </a:xfrm>
            <a:prstGeom prst="line">
              <a:avLst/>
            </a:prstGeom>
            <a:noFill/>
            <a:ln w="19050">
              <a:solidFill>
                <a:schemeClr val="bg2"/>
              </a:solidFill>
              <a:round/>
              <a:headEnd type="none" w="sm" len="sm"/>
              <a:tailEnd type="none" w="sm" len="sm"/>
            </a:ln>
            <a:effectLst/>
          </p:spPr>
          <p:txBody>
            <a:bodyPr/>
            <a:lstStyle/>
            <a:p>
              <a:endParaRPr lang="en-US"/>
            </a:p>
          </p:txBody>
        </p:sp>
        <p:sp>
          <p:nvSpPr>
            <p:cNvPr id="565324" name="Line 76"/>
            <p:cNvSpPr>
              <a:spLocks noChangeShapeType="1"/>
            </p:cNvSpPr>
            <p:nvPr/>
          </p:nvSpPr>
          <p:spPr bwMode="auto">
            <a:xfrm>
              <a:off x="3336" y="3044"/>
              <a:ext cx="237" cy="109"/>
            </a:xfrm>
            <a:prstGeom prst="line">
              <a:avLst/>
            </a:prstGeom>
            <a:noFill/>
            <a:ln w="19050">
              <a:solidFill>
                <a:schemeClr val="bg2"/>
              </a:solidFill>
              <a:round/>
              <a:headEnd type="none" w="sm" len="sm"/>
              <a:tailEnd type="none" w="sm" len="sm"/>
            </a:ln>
            <a:effectLst/>
          </p:spPr>
          <p:txBody>
            <a:bodyPr/>
            <a:lstStyle/>
            <a:p>
              <a:endParaRPr lang="en-US"/>
            </a:p>
          </p:txBody>
        </p:sp>
        <p:sp>
          <p:nvSpPr>
            <p:cNvPr id="565325" name="Line 77"/>
            <p:cNvSpPr>
              <a:spLocks noChangeShapeType="1"/>
            </p:cNvSpPr>
            <p:nvPr/>
          </p:nvSpPr>
          <p:spPr bwMode="auto">
            <a:xfrm flipV="1">
              <a:off x="3375" y="2014"/>
              <a:ext cx="300" cy="133"/>
            </a:xfrm>
            <a:prstGeom prst="line">
              <a:avLst/>
            </a:prstGeom>
            <a:noFill/>
            <a:ln w="19050">
              <a:solidFill>
                <a:schemeClr val="bg2"/>
              </a:solidFill>
              <a:round/>
              <a:headEnd type="none" w="sm" len="sm"/>
              <a:tailEnd type="none" w="sm" len="sm"/>
            </a:ln>
            <a:effectLst/>
          </p:spPr>
          <p:txBody>
            <a:bodyPr/>
            <a:lstStyle/>
            <a:p>
              <a:endParaRPr lang="en-US"/>
            </a:p>
          </p:txBody>
        </p:sp>
        <p:sp>
          <p:nvSpPr>
            <p:cNvPr id="565326" name="Oval 78"/>
            <p:cNvSpPr>
              <a:spLocks noChangeArrowheads="1"/>
            </p:cNvSpPr>
            <p:nvPr/>
          </p:nvSpPr>
          <p:spPr bwMode="auto">
            <a:xfrm>
              <a:off x="2695" y="2896"/>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327" name="Oval 79"/>
            <p:cNvSpPr>
              <a:spLocks noChangeArrowheads="1"/>
            </p:cNvSpPr>
            <p:nvPr/>
          </p:nvSpPr>
          <p:spPr bwMode="auto">
            <a:xfrm>
              <a:off x="3168" y="2081"/>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328" name="Oval 80"/>
            <p:cNvSpPr>
              <a:spLocks noChangeArrowheads="1"/>
            </p:cNvSpPr>
            <p:nvPr/>
          </p:nvSpPr>
          <p:spPr bwMode="auto">
            <a:xfrm>
              <a:off x="2222" y="2081"/>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5329" name="Text Box 81"/>
            <p:cNvSpPr txBox="1">
              <a:spLocks noChangeArrowheads="1"/>
            </p:cNvSpPr>
            <p:nvPr/>
          </p:nvSpPr>
          <p:spPr bwMode="auto">
            <a:xfrm>
              <a:off x="3296" y="1467"/>
              <a:ext cx="559" cy="173"/>
            </a:xfrm>
            <a:prstGeom prst="rect">
              <a:avLst/>
            </a:prstGeom>
            <a:noFill/>
            <a:ln w="12700">
              <a:noFill/>
              <a:miter lim="800000"/>
              <a:headEnd type="none" w="sm" len="sm"/>
              <a:tailEnd type="none" w="sm" len="sm"/>
            </a:ln>
            <a:effectLst/>
          </p:spPr>
          <p:txBody>
            <a:bodyPr wrap="none">
              <a:spAutoFit/>
            </a:bodyPr>
            <a:lstStyle/>
            <a:p>
              <a:pPr eaLnBrk="0" hangingPunct="0"/>
              <a:r>
                <a:rPr lang="en-US" sz="1200" b="1">
                  <a:solidFill>
                    <a:schemeClr val="bg2"/>
                  </a:solidFill>
                </a:rPr>
                <a:t>Table salt</a:t>
              </a:r>
            </a:p>
          </p:txBody>
        </p:sp>
      </p:grpSp>
      <p:sp>
        <p:nvSpPr>
          <p:cNvPr id="565330" name="AutoShape 82"/>
          <p:cNvSpPr>
            <a:spLocks noChangeArrowheads="1"/>
          </p:cNvSpPr>
          <p:nvPr/>
        </p:nvSpPr>
        <p:spPr bwMode="auto">
          <a:xfrm>
            <a:off x="3429000" y="3743325"/>
            <a:ext cx="1343025" cy="1409700"/>
          </a:xfrm>
          <a:prstGeom prst="cube">
            <a:avLst>
              <a:gd name="adj" fmla="val 25000"/>
            </a:avLst>
          </a:prstGeom>
          <a:solidFill>
            <a:srgbClr val="99FF99">
              <a:alpha val="22000"/>
            </a:srgbClr>
          </a:solidFill>
          <a:ln w="12700">
            <a:solidFill>
              <a:schemeClr val="tx1"/>
            </a:solidFill>
            <a:miter lim="800000"/>
            <a:headEnd type="none" w="sm" len="sm"/>
            <a:tailEnd type="none" w="sm" len="sm"/>
          </a:ln>
          <a:effectLst/>
        </p:spPr>
        <p:txBody>
          <a:bodyPr wrap="none" anchor="ctr"/>
          <a:lstStyle/>
          <a:p>
            <a:endParaRPr lang="en-US"/>
          </a:p>
        </p:txBody>
      </p:sp>
      <p:sp>
        <p:nvSpPr>
          <p:cNvPr id="565331" name="AutoShape 83"/>
          <p:cNvSpPr>
            <a:spLocks noChangeArrowheads="1"/>
          </p:cNvSpPr>
          <p:nvPr/>
        </p:nvSpPr>
        <p:spPr bwMode="auto">
          <a:xfrm>
            <a:off x="3429000" y="2676525"/>
            <a:ext cx="1343025" cy="1409700"/>
          </a:xfrm>
          <a:prstGeom prst="cube">
            <a:avLst>
              <a:gd name="adj" fmla="val 25000"/>
            </a:avLst>
          </a:prstGeom>
          <a:solidFill>
            <a:srgbClr val="99FF99">
              <a:alpha val="22000"/>
            </a:srgbClr>
          </a:solidFill>
          <a:ln w="12700">
            <a:solidFill>
              <a:schemeClr val="tx1"/>
            </a:solidFill>
            <a:miter lim="800000"/>
            <a:headEnd type="none" w="sm" len="sm"/>
            <a:tailEnd type="none" w="sm" len="sm"/>
          </a:ln>
          <a:effectLst/>
        </p:spPr>
        <p:txBody>
          <a:bodyPr wrap="none" anchor="ctr"/>
          <a:lstStyle/>
          <a:p>
            <a:endParaRPr lang="en-US"/>
          </a:p>
        </p:txBody>
      </p:sp>
      <p:sp>
        <p:nvSpPr>
          <p:cNvPr id="565332" name="AutoShape 84"/>
          <p:cNvSpPr>
            <a:spLocks noChangeArrowheads="1"/>
          </p:cNvSpPr>
          <p:nvPr/>
        </p:nvSpPr>
        <p:spPr bwMode="auto">
          <a:xfrm>
            <a:off x="4429125" y="3743325"/>
            <a:ext cx="1343025" cy="1409700"/>
          </a:xfrm>
          <a:prstGeom prst="cube">
            <a:avLst>
              <a:gd name="adj" fmla="val 25000"/>
            </a:avLst>
          </a:prstGeom>
          <a:solidFill>
            <a:srgbClr val="99FF99">
              <a:alpha val="22000"/>
            </a:srgbClr>
          </a:solidFill>
          <a:ln w="12700">
            <a:solidFill>
              <a:schemeClr val="tx1"/>
            </a:solidFill>
            <a:miter lim="800000"/>
            <a:headEnd type="none" w="sm" len="sm"/>
            <a:tailEnd type="none" w="sm" len="sm"/>
          </a:ln>
          <a:effectLst/>
        </p:spPr>
        <p:txBody>
          <a:bodyPr wrap="none" anchor="ctr"/>
          <a:lstStyle/>
          <a:p>
            <a:endParaRPr lang="en-US"/>
          </a:p>
        </p:txBody>
      </p:sp>
      <p:sp>
        <p:nvSpPr>
          <p:cNvPr id="565333" name="AutoShape 85"/>
          <p:cNvSpPr>
            <a:spLocks noChangeArrowheads="1"/>
          </p:cNvSpPr>
          <p:nvPr/>
        </p:nvSpPr>
        <p:spPr bwMode="auto">
          <a:xfrm>
            <a:off x="4429125" y="2676525"/>
            <a:ext cx="1343025" cy="1409700"/>
          </a:xfrm>
          <a:prstGeom prst="cube">
            <a:avLst>
              <a:gd name="adj" fmla="val 25000"/>
            </a:avLst>
          </a:prstGeom>
          <a:solidFill>
            <a:srgbClr val="99FF99">
              <a:alpha val="22000"/>
            </a:srgbClr>
          </a:solidFill>
          <a:ln w="12700">
            <a:solidFill>
              <a:schemeClr val="tx1"/>
            </a:solidFill>
            <a:miter lim="800000"/>
            <a:headEnd type="none" w="sm" len="sm"/>
            <a:tailEnd type="none" w="sm" len="sm"/>
          </a:ln>
          <a:effectLst/>
        </p:spPr>
        <p:txBody>
          <a:bodyPr wrap="none" anchor="ctr"/>
          <a:lstStyle/>
          <a:p>
            <a:endParaRPr lang="en-US"/>
          </a:p>
        </p:txBody>
      </p:sp>
      <p:sp>
        <p:nvSpPr>
          <p:cNvPr id="565334" name="AutoShape 86"/>
          <p:cNvSpPr>
            <a:spLocks noChangeArrowheads="1"/>
          </p:cNvSpPr>
          <p:nvPr/>
        </p:nvSpPr>
        <p:spPr bwMode="auto">
          <a:xfrm>
            <a:off x="3095625" y="4076700"/>
            <a:ext cx="1343025" cy="1409700"/>
          </a:xfrm>
          <a:prstGeom prst="cube">
            <a:avLst>
              <a:gd name="adj" fmla="val 25000"/>
            </a:avLst>
          </a:prstGeom>
          <a:solidFill>
            <a:srgbClr val="99FF99">
              <a:alpha val="22000"/>
            </a:srgbClr>
          </a:solidFill>
          <a:ln w="12700">
            <a:solidFill>
              <a:schemeClr val="tx1"/>
            </a:solidFill>
            <a:miter lim="800000"/>
            <a:headEnd type="none" w="sm" len="sm"/>
            <a:tailEnd type="none" w="sm" len="sm"/>
          </a:ln>
          <a:effectLst/>
        </p:spPr>
        <p:txBody>
          <a:bodyPr wrap="none" anchor="ctr"/>
          <a:lstStyle/>
          <a:p>
            <a:endParaRPr lang="en-US"/>
          </a:p>
        </p:txBody>
      </p:sp>
      <p:sp>
        <p:nvSpPr>
          <p:cNvPr id="565335" name="AutoShape 87"/>
          <p:cNvSpPr>
            <a:spLocks noChangeArrowheads="1"/>
          </p:cNvSpPr>
          <p:nvPr/>
        </p:nvSpPr>
        <p:spPr bwMode="auto">
          <a:xfrm>
            <a:off x="3095625" y="3009900"/>
            <a:ext cx="1343025" cy="1409700"/>
          </a:xfrm>
          <a:prstGeom prst="cube">
            <a:avLst>
              <a:gd name="adj" fmla="val 25000"/>
            </a:avLst>
          </a:prstGeom>
          <a:solidFill>
            <a:srgbClr val="99FF99">
              <a:alpha val="22000"/>
            </a:srgbClr>
          </a:solidFill>
          <a:ln w="12700">
            <a:solidFill>
              <a:schemeClr val="tx1"/>
            </a:solidFill>
            <a:miter lim="800000"/>
            <a:headEnd type="none" w="sm" len="sm"/>
            <a:tailEnd type="none" w="sm" len="sm"/>
          </a:ln>
          <a:effectLst/>
        </p:spPr>
        <p:txBody>
          <a:bodyPr wrap="none" anchor="ctr"/>
          <a:lstStyle/>
          <a:p>
            <a:endParaRPr lang="en-US"/>
          </a:p>
        </p:txBody>
      </p:sp>
      <p:sp>
        <p:nvSpPr>
          <p:cNvPr id="565336" name="AutoShape 88"/>
          <p:cNvSpPr>
            <a:spLocks noChangeArrowheads="1"/>
          </p:cNvSpPr>
          <p:nvPr/>
        </p:nvSpPr>
        <p:spPr bwMode="auto">
          <a:xfrm>
            <a:off x="4095750" y="4076700"/>
            <a:ext cx="1343025" cy="1409700"/>
          </a:xfrm>
          <a:prstGeom prst="cube">
            <a:avLst>
              <a:gd name="adj" fmla="val 25000"/>
            </a:avLst>
          </a:prstGeom>
          <a:solidFill>
            <a:srgbClr val="99FF99">
              <a:alpha val="22000"/>
            </a:srgbClr>
          </a:solidFill>
          <a:ln w="12700">
            <a:solidFill>
              <a:schemeClr val="tx1"/>
            </a:solidFill>
            <a:miter lim="800000"/>
            <a:headEnd type="none" w="sm" len="sm"/>
            <a:tailEnd type="none" w="sm" len="sm"/>
          </a:ln>
          <a:effectLst/>
        </p:spPr>
        <p:txBody>
          <a:bodyPr wrap="none" anchor="ctr"/>
          <a:lstStyle/>
          <a:p>
            <a:endParaRPr lang="en-US"/>
          </a:p>
        </p:txBody>
      </p:sp>
      <p:sp>
        <p:nvSpPr>
          <p:cNvPr id="565337" name="AutoShape 89"/>
          <p:cNvSpPr>
            <a:spLocks noChangeArrowheads="1"/>
          </p:cNvSpPr>
          <p:nvPr/>
        </p:nvSpPr>
        <p:spPr bwMode="auto">
          <a:xfrm>
            <a:off x="4095750" y="3009900"/>
            <a:ext cx="1343025" cy="1409700"/>
          </a:xfrm>
          <a:prstGeom prst="cube">
            <a:avLst>
              <a:gd name="adj" fmla="val 25000"/>
            </a:avLst>
          </a:prstGeom>
          <a:solidFill>
            <a:srgbClr val="99FF99">
              <a:alpha val="22000"/>
            </a:srgbClr>
          </a:solidFill>
          <a:ln w="12700">
            <a:solidFill>
              <a:schemeClr val="tx1"/>
            </a:solidFill>
            <a:miter lim="800000"/>
            <a:headEnd type="none" w="sm" len="sm"/>
            <a:tailEnd type="none" w="sm" len="sm"/>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4.44444E-6 L -0.36875 -0.20139 " pathEditMode="relative" ptsTypes="AA">
                                      <p:cBhvr>
                                        <p:cTn id="6" dur="2000" spd="-100000" fill="hold"/>
                                        <p:tgtEl>
                                          <p:spTgt spid="56533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5.83333E-6 -1.11111E-6 L 0.47813 0.11389 " pathEditMode="relative" ptsTypes="AA">
                                      <p:cBhvr>
                                        <p:cTn id="10" dur="2000" spd="-100000" fill="hold"/>
                                        <p:tgtEl>
                                          <p:spTgt spid="56533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2.5E-6 -6.66667E-6 L 0.45729 -0.30001 " pathEditMode="relative" ptsTypes="AA">
                                      <p:cBhvr>
                                        <p:cTn id="14" dur="2000" spd="-100000" fill="hold"/>
                                        <p:tgtEl>
                                          <p:spTgt spid="56533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4.16667E-6 4.44444E-6 L -0.38125 0.06666 " pathEditMode="relative" ptsTypes="AA">
                                      <p:cBhvr>
                                        <p:cTn id="18" dur="2000" spd="-100000" fill="hold"/>
                                        <p:tgtEl>
                                          <p:spTgt spid="565334"/>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8.33333E-7 -5.55556E-6 L -0.23334 -0.32918 " pathEditMode="relative" ptsTypes="AA">
                                      <p:cBhvr>
                                        <p:cTn id="22" dur="2000" spd="-100000" fill="hold"/>
                                        <p:tgtEl>
                                          <p:spTgt spid="565331"/>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8.33333E-7 -5.55556E-6 L 0.30834 -0.32918 " pathEditMode="relative" ptsTypes="AA">
                                      <p:cBhvr>
                                        <p:cTn id="26" dur="2000" spd="-100000" fill="hold"/>
                                        <p:tgtEl>
                                          <p:spTgt spid="565333"/>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565252"/>
                                        </p:tgtEl>
                                        <p:attrNameLst>
                                          <p:attrName>style.visibility</p:attrName>
                                        </p:attrNameLst>
                                      </p:cBhvr>
                                      <p:to>
                                        <p:strVal val="visible"/>
                                      </p:to>
                                    </p:set>
                                    <p:animEffect transition="in" filter="dissolve">
                                      <p:cBhvr>
                                        <p:cTn id="31" dur="500"/>
                                        <p:tgtEl>
                                          <p:spTgt spid="565252"/>
                                        </p:tgtEl>
                                      </p:cBhvr>
                                    </p:animEffect>
                                  </p:childTnLst>
                                </p:cTn>
                              </p:par>
                              <p:par>
                                <p:cTn id="32" presetID="9" presetClass="exit" presetSubtype="0" fill="hold" grpId="0" nodeType="withEffect">
                                  <p:stCondLst>
                                    <p:cond delay="0"/>
                                  </p:stCondLst>
                                  <p:childTnLst>
                                    <p:animEffect transition="out" filter="dissolve">
                                      <p:cBhvr>
                                        <p:cTn id="33" dur="500"/>
                                        <p:tgtEl>
                                          <p:spTgt spid="565330"/>
                                        </p:tgtEl>
                                      </p:cBhvr>
                                    </p:animEffect>
                                    <p:set>
                                      <p:cBhvr>
                                        <p:cTn id="34" dur="1" fill="hold">
                                          <p:stCondLst>
                                            <p:cond delay="499"/>
                                          </p:stCondLst>
                                        </p:cTn>
                                        <p:tgtEl>
                                          <p:spTgt spid="565330"/>
                                        </p:tgtEl>
                                        <p:attrNameLst>
                                          <p:attrName>style.visibility</p:attrName>
                                        </p:attrNameLst>
                                      </p:cBhvr>
                                      <p:to>
                                        <p:strVal val="hidden"/>
                                      </p:to>
                                    </p:set>
                                  </p:childTnLst>
                                </p:cTn>
                              </p:par>
                              <p:par>
                                <p:cTn id="35" presetID="9" presetClass="exit" presetSubtype="0" fill="hold" grpId="1" nodeType="withEffect">
                                  <p:stCondLst>
                                    <p:cond delay="0"/>
                                  </p:stCondLst>
                                  <p:childTnLst>
                                    <p:animEffect transition="out" filter="dissolve">
                                      <p:cBhvr>
                                        <p:cTn id="36" dur="500"/>
                                        <p:tgtEl>
                                          <p:spTgt spid="565331"/>
                                        </p:tgtEl>
                                      </p:cBhvr>
                                    </p:animEffect>
                                    <p:set>
                                      <p:cBhvr>
                                        <p:cTn id="37" dur="1" fill="hold">
                                          <p:stCondLst>
                                            <p:cond delay="499"/>
                                          </p:stCondLst>
                                        </p:cTn>
                                        <p:tgtEl>
                                          <p:spTgt spid="565331"/>
                                        </p:tgtEl>
                                        <p:attrNameLst>
                                          <p:attrName>style.visibility</p:attrName>
                                        </p:attrNameLst>
                                      </p:cBhvr>
                                      <p:to>
                                        <p:strVal val="hidden"/>
                                      </p:to>
                                    </p:set>
                                  </p:childTnLst>
                                </p:cTn>
                              </p:par>
                              <p:par>
                                <p:cTn id="38" presetID="9" presetClass="exit" presetSubtype="0" fill="hold" grpId="0" nodeType="withEffect">
                                  <p:stCondLst>
                                    <p:cond delay="0"/>
                                  </p:stCondLst>
                                  <p:childTnLst>
                                    <p:animEffect transition="out" filter="dissolve">
                                      <p:cBhvr>
                                        <p:cTn id="39" dur="500"/>
                                        <p:tgtEl>
                                          <p:spTgt spid="565332"/>
                                        </p:tgtEl>
                                      </p:cBhvr>
                                    </p:animEffect>
                                    <p:set>
                                      <p:cBhvr>
                                        <p:cTn id="40" dur="1" fill="hold">
                                          <p:stCondLst>
                                            <p:cond delay="499"/>
                                          </p:stCondLst>
                                        </p:cTn>
                                        <p:tgtEl>
                                          <p:spTgt spid="565332"/>
                                        </p:tgtEl>
                                        <p:attrNameLst>
                                          <p:attrName>style.visibility</p:attrName>
                                        </p:attrNameLst>
                                      </p:cBhvr>
                                      <p:to>
                                        <p:strVal val="hidden"/>
                                      </p:to>
                                    </p:set>
                                  </p:childTnLst>
                                </p:cTn>
                              </p:par>
                              <p:par>
                                <p:cTn id="41" presetID="9" presetClass="exit" presetSubtype="0" fill="hold" grpId="1" nodeType="withEffect">
                                  <p:stCondLst>
                                    <p:cond delay="0"/>
                                  </p:stCondLst>
                                  <p:childTnLst>
                                    <p:animEffect transition="out" filter="dissolve">
                                      <p:cBhvr>
                                        <p:cTn id="42" dur="500"/>
                                        <p:tgtEl>
                                          <p:spTgt spid="565333"/>
                                        </p:tgtEl>
                                      </p:cBhvr>
                                    </p:animEffect>
                                    <p:set>
                                      <p:cBhvr>
                                        <p:cTn id="43" dur="1" fill="hold">
                                          <p:stCondLst>
                                            <p:cond delay="499"/>
                                          </p:stCondLst>
                                        </p:cTn>
                                        <p:tgtEl>
                                          <p:spTgt spid="565333"/>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565334"/>
                                        </p:tgtEl>
                                      </p:cBhvr>
                                    </p:animEffect>
                                    <p:set>
                                      <p:cBhvr>
                                        <p:cTn id="46" dur="1" fill="hold">
                                          <p:stCondLst>
                                            <p:cond delay="499"/>
                                          </p:stCondLst>
                                        </p:cTn>
                                        <p:tgtEl>
                                          <p:spTgt spid="565334"/>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500"/>
                                        <p:tgtEl>
                                          <p:spTgt spid="565335"/>
                                        </p:tgtEl>
                                      </p:cBhvr>
                                    </p:animEffect>
                                    <p:set>
                                      <p:cBhvr>
                                        <p:cTn id="49" dur="1" fill="hold">
                                          <p:stCondLst>
                                            <p:cond delay="499"/>
                                          </p:stCondLst>
                                        </p:cTn>
                                        <p:tgtEl>
                                          <p:spTgt spid="565335"/>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565336"/>
                                        </p:tgtEl>
                                      </p:cBhvr>
                                    </p:animEffect>
                                    <p:set>
                                      <p:cBhvr>
                                        <p:cTn id="52" dur="1" fill="hold">
                                          <p:stCondLst>
                                            <p:cond delay="499"/>
                                          </p:stCondLst>
                                        </p:cTn>
                                        <p:tgtEl>
                                          <p:spTgt spid="565336"/>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565337"/>
                                        </p:tgtEl>
                                      </p:cBhvr>
                                    </p:animEffect>
                                    <p:set>
                                      <p:cBhvr>
                                        <p:cTn id="55" dur="1" fill="hold">
                                          <p:stCondLst>
                                            <p:cond delay="499"/>
                                          </p:stCondLst>
                                        </p:cTn>
                                        <p:tgtEl>
                                          <p:spTgt spid="5653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330" grpId="0" animBg="1"/>
      <p:bldP spid="565331" grpId="0" animBg="1"/>
      <p:bldP spid="565331" grpId="1" animBg="1"/>
      <p:bldP spid="565332" grpId="0" animBg="1"/>
      <p:bldP spid="565333" grpId="0" animBg="1"/>
      <p:bldP spid="565333" grpId="1" animBg="1"/>
      <p:bldP spid="565334" grpId="0" animBg="1"/>
      <p:bldP spid="565334" grpId="1" animBg="1"/>
      <p:bldP spid="565335" grpId="0" animBg="1"/>
      <p:bldP spid="565335" grpId="1" animBg="1"/>
      <p:bldP spid="565336" grpId="0" animBg="1"/>
      <p:bldP spid="565336" grpId="1" animBg="1"/>
      <p:bldP spid="565337" grpId="0" animBg="1"/>
      <p:bldP spid="565337" grpId="1" animBg="1"/>
    </p:bld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7298" name="Rectangle 2"/>
          <p:cNvSpPr>
            <a:spLocks noChangeArrowheads="1"/>
          </p:cNvSpPr>
          <p:nvPr/>
        </p:nvSpPr>
        <p:spPr bwMode="auto">
          <a:xfrm>
            <a:off x="258763" y="1282700"/>
            <a:ext cx="8624887" cy="822325"/>
          </a:xfrm>
          <a:prstGeom prst="rect">
            <a:avLst/>
          </a:prstGeom>
          <a:noFill/>
          <a:ln w="9525">
            <a:noFill/>
            <a:miter lim="800000"/>
            <a:headEnd/>
            <a:tailEnd/>
          </a:ln>
        </p:spPr>
        <p:txBody>
          <a:bodyPr/>
          <a:lstStyle/>
          <a:p>
            <a:pPr marL="342900" indent="-342900" algn="ctr">
              <a:lnSpc>
                <a:spcPct val="140000"/>
              </a:lnSpc>
              <a:spcBef>
                <a:spcPct val="20000"/>
              </a:spcBef>
              <a:buClr>
                <a:schemeClr val="accent1"/>
              </a:buClr>
              <a:buSzPct val="75000"/>
              <a:buFont typeface="Monotype Sorts" pitchFamily="2" charset="2"/>
              <a:buNone/>
            </a:pPr>
            <a:r>
              <a:rPr lang="en-US" sz="3200" b="1">
                <a:latin typeface="Comic Sans MS" pitchFamily="66" charset="0"/>
              </a:rPr>
              <a:t>Ionic Bonding - Crystal Lattice</a:t>
            </a:r>
            <a:endParaRPr lang="en-US" sz="3200"/>
          </a:p>
        </p:txBody>
      </p:sp>
      <p:sp>
        <p:nvSpPr>
          <p:cNvPr id="567299" name="Rectangle 3"/>
          <p:cNvSpPr>
            <a:spLocks noGrp="1" noChangeArrowheads="1"/>
          </p:cNvSpPr>
          <p:nvPr>
            <p:ph type="title"/>
          </p:nvPr>
        </p:nvSpPr>
        <p:spPr/>
        <p:txBody>
          <a:bodyPr/>
          <a:lstStyle/>
          <a:p>
            <a:r>
              <a:rPr lang="en-US"/>
              <a:t>Types of Bonds</a:t>
            </a:r>
          </a:p>
        </p:txBody>
      </p:sp>
      <p:grpSp>
        <p:nvGrpSpPr>
          <p:cNvPr id="567300" name="Group 4"/>
          <p:cNvGrpSpPr>
            <a:grpSpLocks/>
          </p:cNvGrpSpPr>
          <p:nvPr/>
        </p:nvGrpSpPr>
        <p:grpSpPr bwMode="auto">
          <a:xfrm>
            <a:off x="2409825" y="2143125"/>
            <a:ext cx="4038600" cy="4095750"/>
            <a:chOff x="1518" y="1350"/>
            <a:chExt cx="2544" cy="2580"/>
          </a:xfrm>
        </p:grpSpPr>
        <p:sp>
          <p:nvSpPr>
            <p:cNvPr id="567301" name="Rectangle 5"/>
            <p:cNvSpPr>
              <a:spLocks noChangeArrowheads="1"/>
            </p:cNvSpPr>
            <p:nvPr/>
          </p:nvSpPr>
          <p:spPr bwMode="auto">
            <a:xfrm>
              <a:off x="1518" y="1350"/>
              <a:ext cx="2544" cy="2580"/>
            </a:xfrm>
            <a:prstGeom prst="rect">
              <a:avLst/>
            </a:prstGeom>
            <a:solidFill>
              <a:schemeClr val="tx1"/>
            </a:solidFill>
            <a:ln w="12700">
              <a:solidFill>
                <a:schemeClr val="tx1"/>
              </a:solidFill>
              <a:miter lim="800000"/>
              <a:headEnd type="none" w="sm" len="sm"/>
              <a:tailEnd type="none" w="sm" len="sm"/>
            </a:ln>
            <a:effectLst/>
          </p:spPr>
          <p:txBody>
            <a:bodyPr wrap="none" anchor="ctr"/>
            <a:lstStyle/>
            <a:p>
              <a:endParaRPr lang="en-US"/>
            </a:p>
          </p:txBody>
        </p:sp>
        <p:sp>
          <p:nvSpPr>
            <p:cNvPr id="567302" name="Line 6"/>
            <p:cNvSpPr>
              <a:spLocks noChangeShapeType="1"/>
            </p:cNvSpPr>
            <p:nvPr/>
          </p:nvSpPr>
          <p:spPr bwMode="auto">
            <a:xfrm flipV="1">
              <a:off x="2802" y="1650"/>
              <a:ext cx="0" cy="1002"/>
            </a:xfrm>
            <a:prstGeom prst="line">
              <a:avLst/>
            </a:prstGeom>
            <a:noFill/>
            <a:ln w="19050">
              <a:solidFill>
                <a:schemeClr val="bg2"/>
              </a:solidFill>
              <a:round/>
              <a:headEnd type="none" w="sm" len="sm"/>
              <a:tailEnd type="none" w="sm" len="sm"/>
            </a:ln>
            <a:effectLst/>
          </p:spPr>
          <p:txBody>
            <a:bodyPr/>
            <a:lstStyle/>
            <a:p>
              <a:endParaRPr lang="en-US"/>
            </a:p>
          </p:txBody>
        </p:sp>
        <p:sp>
          <p:nvSpPr>
            <p:cNvPr id="567303" name="Oval 7"/>
            <p:cNvSpPr>
              <a:spLocks noChangeArrowheads="1"/>
            </p:cNvSpPr>
            <p:nvPr/>
          </p:nvSpPr>
          <p:spPr bwMode="auto">
            <a:xfrm>
              <a:off x="2223" y="1660"/>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04" name="Oval 8"/>
            <p:cNvSpPr>
              <a:spLocks noChangeArrowheads="1"/>
            </p:cNvSpPr>
            <p:nvPr/>
          </p:nvSpPr>
          <p:spPr bwMode="auto">
            <a:xfrm>
              <a:off x="3174" y="1664"/>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05" name="Oval 9"/>
            <p:cNvSpPr>
              <a:spLocks noChangeArrowheads="1"/>
            </p:cNvSpPr>
            <p:nvPr/>
          </p:nvSpPr>
          <p:spPr bwMode="auto">
            <a:xfrm>
              <a:off x="2696" y="2075"/>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06" name="Oval 10"/>
            <p:cNvSpPr>
              <a:spLocks noChangeArrowheads="1"/>
            </p:cNvSpPr>
            <p:nvPr/>
          </p:nvSpPr>
          <p:spPr bwMode="auto">
            <a:xfrm>
              <a:off x="1748" y="2480"/>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07" name="Oval 11"/>
            <p:cNvSpPr>
              <a:spLocks noChangeArrowheads="1"/>
            </p:cNvSpPr>
            <p:nvPr/>
          </p:nvSpPr>
          <p:spPr bwMode="auto">
            <a:xfrm>
              <a:off x="2227" y="2914"/>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08" name="Oval 12"/>
            <p:cNvSpPr>
              <a:spLocks noChangeArrowheads="1"/>
            </p:cNvSpPr>
            <p:nvPr/>
          </p:nvSpPr>
          <p:spPr bwMode="auto">
            <a:xfrm>
              <a:off x="2222" y="3329"/>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09" name="Oval 13"/>
            <p:cNvSpPr>
              <a:spLocks noChangeArrowheads="1"/>
            </p:cNvSpPr>
            <p:nvPr/>
          </p:nvSpPr>
          <p:spPr bwMode="auto">
            <a:xfrm>
              <a:off x="2695" y="2486"/>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10" name="Oval 14"/>
            <p:cNvSpPr>
              <a:spLocks noChangeArrowheads="1"/>
            </p:cNvSpPr>
            <p:nvPr/>
          </p:nvSpPr>
          <p:spPr bwMode="auto">
            <a:xfrm>
              <a:off x="3643" y="2481"/>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11" name="Oval 15"/>
            <p:cNvSpPr>
              <a:spLocks noChangeArrowheads="1"/>
            </p:cNvSpPr>
            <p:nvPr/>
          </p:nvSpPr>
          <p:spPr bwMode="auto">
            <a:xfrm>
              <a:off x="3175" y="2913"/>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12" name="Oval 16"/>
            <p:cNvSpPr>
              <a:spLocks noChangeArrowheads="1"/>
            </p:cNvSpPr>
            <p:nvPr/>
          </p:nvSpPr>
          <p:spPr bwMode="auto">
            <a:xfrm>
              <a:off x="3175" y="3330"/>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13" name="Oval 17"/>
            <p:cNvSpPr>
              <a:spLocks noChangeArrowheads="1"/>
            </p:cNvSpPr>
            <p:nvPr/>
          </p:nvSpPr>
          <p:spPr bwMode="auto">
            <a:xfrm>
              <a:off x="1649" y="1777"/>
              <a:ext cx="395" cy="39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14" name="Oval 18"/>
            <p:cNvSpPr>
              <a:spLocks noChangeArrowheads="1"/>
            </p:cNvSpPr>
            <p:nvPr/>
          </p:nvSpPr>
          <p:spPr bwMode="auto">
            <a:xfrm>
              <a:off x="2600" y="1786"/>
              <a:ext cx="395" cy="39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15" name="Oval 19"/>
            <p:cNvSpPr>
              <a:spLocks noChangeArrowheads="1"/>
            </p:cNvSpPr>
            <p:nvPr/>
          </p:nvSpPr>
          <p:spPr bwMode="auto">
            <a:xfrm>
              <a:off x="3549" y="1780"/>
              <a:ext cx="395" cy="39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16" name="Oval 20"/>
            <p:cNvSpPr>
              <a:spLocks noChangeArrowheads="1"/>
            </p:cNvSpPr>
            <p:nvPr/>
          </p:nvSpPr>
          <p:spPr bwMode="auto">
            <a:xfrm>
              <a:off x="1652" y="3025"/>
              <a:ext cx="395" cy="39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17" name="Oval 21"/>
            <p:cNvSpPr>
              <a:spLocks noChangeArrowheads="1"/>
            </p:cNvSpPr>
            <p:nvPr/>
          </p:nvSpPr>
          <p:spPr bwMode="auto">
            <a:xfrm>
              <a:off x="3555" y="3031"/>
              <a:ext cx="395" cy="39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18" name="Oval 22"/>
            <p:cNvSpPr>
              <a:spLocks noChangeAspect="1" noChangeArrowheads="1"/>
            </p:cNvSpPr>
            <p:nvPr/>
          </p:nvSpPr>
          <p:spPr bwMode="auto">
            <a:xfrm>
              <a:off x="2588" y="2187"/>
              <a:ext cx="421" cy="421"/>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19" name="Oval 23"/>
            <p:cNvSpPr>
              <a:spLocks noChangeAspect="1" noChangeArrowheads="1"/>
            </p:cNvSpPr>
            <p:nvPr/>
          </p:nvSpPr>
          <p:spPr bwMode="auto">
            <a:xfrm>
              <a:off x="2591" y="3441"/>
              <a:ext cx="421" cy="421"/>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20" name="Oval 24"/>
            <p:cNvSpPr>
              <a:spLocks noChangeAspect="1" noChangeArrowheads="1"/>
            </p:cNvSpPr>
            <p:nvPr/>
          </p:nvSpPr>
          <p:spPr bwMode="auto">
            <a:xfrm>
              <a:off x="2131" y="2602"/>
              <a:ext cx="387" cy="387"/>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21" name="Oval 25"/>
            <p:cNvSpPr>
              <a:spLocks noChangeAspect="1" noChangeArrowheads="1"/>
            </p:cNvSpPr>
            <p:nvPr/>
          </p:nvSpPr>
          <p:spPr bwMode="auto">
            <a:xfrm>
              <a:off x="3077" y="2600"/>
              <a:ext cx="387" cy="387"/>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22" name="Oval 26"/>
            <p:cNvSpPr>
              <a:spLocks noChangeAspect="1" noChangeArrowheads="1"/>
            </p:cNvSpPr>
            <p:nvPr/>
          </p:nvSpPr>
          <p:spPr bwMode="auto">
            <a:xfrm>
              <a:off x="2157" y="2215"/>
              <a:ext cx="335" cy="33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23" name="Oval 27"/>
            <p:cNvSpPr>
              <a:spLocks noChangeAspect="1" noChangeArrowheads="1"/>
            </p:cNvSpPr>
            <p:nvPr/>
          </p:nvSpPr>
          <p:spPr bwMode="auto">
            <a:xfrm>
              <a:off x="3109" y="2212"/>
              <a:ext cx="335" cy="33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24" name="Oval 28"/>
            <p:cNvSpPr>
              <a:spLocks noChangeAspect="1" noChangeArrowheads="1"/>
            </p:cNvSpPr>
            <p:nvPr/>
          </p:nvSpPr>
          <p:spPr bwMode="auto">
            <a:xfrm>
              <a:off x="2631" y="1392"/>
              <a:ext cx="335" cy="33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25" name="Oval 29"/>
            <p:cNvSpPr>
              <a:spLocks noChangeAspect="1" noChangeArrowheads="1"/>
            </p:cNvSpPr>
            <p:nvPr/>
          </p:nvSpPr>
          <p:spPr bwMode="auto">
            <a:xfrm>
              <a:off x="2631" y="2636"/>
              <a:ext cx="335" cy="335"/>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26" name="Oval 30"/>
            <p:cNvSpPr>
              <a:spLocks noChangeAspect="1" noChangeArrowheads="1"/>
            </p:cNvSpPr>
            <p:nvPr/>
          </p:nvSpPr>
          <p:spPr bwMode="auto">
            <a:xfrm>
              <a:off x="2603" y="3033"/>
              <a:ext cx="387" cy="387"/>
            </a:xfrm>
            <a:prstGeom prst="ellipse">
              <a:avLst/>
            </a:prstGeom>
            <a:gradFill rotWithShape="1">
              <a:gsLst>
                <a:gs pos="0">
                  <a:schemeClr val="tx1"/>
                </a:gs>
                <a:gs pos="100000">
                  <a:srgbClr val="00AE00"/>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27" name="Line 31"/>
            <p:cNvSpPr>
              <a:spLocks noChangeShapeType="1"/>
            </p:cNvSpPr>
            <p:nvPr/>
          </p:nvSpPr>
          <p:spPr bwMode="auto">
            <a:xfrm>
              <a:off x="2912" y="1604"/>
              <a:ext cx="255" cy="114"/>
            </a:xfrm>
            <a:prstGeom prst="line">
              <a:avLst/>
            </a:prstGeom>
            <a:noFill/>
            <a:ln w="19050">
              <a:solidFill>
                <a:schemeClr val="bg2"/>
              </a:solidFill>
              <a:round/>
              <a:headEnd type="none" w="sm" len="sm"/>
              <a:tailEnd type="none" w="sm" len="sm"/>
            </a:ln>
            <a:effectLst/>
          </p:spPr>
          <p:txBody>
            <a:bodyPr/>
            <a:lstStyle/>
            <a:p>
              <a:endParaRPr lang="en-US"/>
            </a:p>
          </p:txBody>
        </p:sp>
        <p:sp>
          <p:nvSpPr>
            <p:cNvPr id="567328" name="Line 32"/>
            <p:cNvSpPr>
              <a:spLocks noChangeShapeType="1"/>
            </p:cNvSpPr>
            <p:nvPr/>
          </p:nvSpPr>
          <p:spPr bwMode="auto">
            <a:xfrm>
              <a:off x="3334" y="1793"/>
              <a:ext cx="240" cy="108"/>
            </a:xfrm>
            <a:prstGeom prst="line">
              <a:avLst/>
            </a:prstGeom>
            <a:noFill/>
            <a:ln w="19050">
              <a:solidFill>
                <a:schemeClr val="bg2"/>
              </a:solidFill>
              <a:round/>
              <a:headEnd type="none" w="sm" len="sm"/>
              <a:tailEnd type="none" w="sm" len="sm"/>
            </a:ln>
            <a:effectLst/>
          </p:spPr>
          <p:txBody>
            <a:bodyPr/>
            <a:lstStyle/>
            <a:p>
              <a:endParaRPr lang="en-US"/>
            </a:p>
          </p:txBody>
        </p:sp>
        <p:sp>
          <p:nvSpPr>
            <p:cNvPr id="567329" name="Line 33"/>
            <p:cNvSpPr>
              <a:spLocks noChangeShapeType="1"/>
            </p:cNvSpPr>
            <p:nvPr/>
          </p:nvSpPr>
          <p:spPr bwMode="auto">
            <a:xfrm>
              <a:off x="2388" y="1792"/>
              <a:ext cx="234" cy="105"/>
            </a:xfrm>
            <a:prstGeom prst="line">
              <a:avLst/>
            </a:prstGeom>
            <a:noFill/>
            <a:ln w="19050">
              <a:solidFill>
                <a:schemeClr val="bg2"/>
              </a:solidFill>
              <a:round/>
              <a:headEnd type="none" w="sm" len="sm"/>
              <a:tailEnd type="none" w="sm" len="sm"/>
            </a:ln>
            <a:effectLst/>
          </p:spPr>
          <p:txBody>
            <a:bodyPr/>
            <a:lstStyle/>
            <a:p>
              <a:endParaRPr lang="en-US"/>
            </a:p>
          </p:txBody>
        </p:sp>
        <p:sp>
          <p:nvSpPr>
            <p:cNvPr id="567330" name="Line 34"/>
            <p:cNvSpPr>
              <a:spLocks noChangeShapeType="1"/>
            </p:cNvSpPr>
            <p:nvPr/>
          </p:nvSpPr>
          <p:spPr bwMode="auto">
            <a:xfrm>
              <a:off x="2898" y="2018"/>
              <a:ext cx="267" cy="121"/>
            </a:xfrm>
            <a:prstGeom prst="line">
              <a:avLst/>
            </a:prstGeom>
            <a:noFill/>
            <a:ln w="19050">
              <a:solidFill>
                <a:schemeClr val="bg2"/>
              </a:solidFill>
              <a:round/>
              <a:headEnd type="none" w="sm" len="sm"/>
              <a:tailEnd type="none" w="sm" len="sm"/>
            </a:ln>
            <a:effectLst/>
          </p:spPr>
          <p:txBody>
            <a:bodyPr/>
            <a:lstStyle/>
            <a:p>
              <a:endParaRPr lang="en-US"/>
            </a:p>
          </p:txBody>
        </p:sp>
        <p:sp>
          <p:nvSpPr>
            <p:cNvPr id="567331" name="Line 35"/>
            <p:cNvSpPr>
              <a:spLocks noChangeShapeType="1"/>
            </p:cNvSpPr>
            <p:nvPr/>
          </p:nvSpPr>
          <p:spPr bwMode="auto">
            <a:xfrm>
              <a:off x="2878" y="2620"/>
              <a:ext cx="220" cy="100"/>
            </a:xfrm>
            <a:prstGeom prst="line">
              <a:avLst/>
            </a:prstGeom>
            <a:noFill/>
            <a:ln w="19050">
              <a:solidFill>
                <a:schemeClr val="bg2"/>
              </a:solidFill>
              <a:round/>
              <a:headEnd type="none" w="sm" len="sm"/>
              <a:tailEnd type="none" w="sm" len="sm"/>
            </a:ln>
            <a:effectLst/>
          </p:spPr>
          <p:txBody>
            <a:bodyPr/>
            <a:lstStyle/>
            <a:p>
              <a:endParaRPr lang="en-US"/>
            </a:p>
          </p:txBody>
        </p:sp>
        <p:sp>
          <p:nvSpPr>
            <p:cNvPr id="567332" name="Line 36"/>
            <p:cNvSpPr>
              <a:spLocks noChangeShapeType="1"/>
            </p:cNvSpPr>
            <p:nvPr/>
          </p:nvSpPr>
          <p:spPr bwMode="auto">
            <a:xfrm>
              <a:off x="2432" y="2419"/>
              <a:ext cx="183" cy="84"/>
            </a:xfrm>
            <a:prstGeom prst="line">
              <a:avLst/>
            </a:prstGeom>
            <a:noFill/>
            <a:ln w="19050">
              <a:solidFill>
                <a:schemeClr val="bg2"/>
              </a:solidFill>
              <a:round/>
              <a:headEnd type="none" w="sm" len="sm"/>
              <a:tailEnd type="none" w="sm" len="sm"/>
            </a:ln>
            <a:effectLst/>
          </p:spPr>
          <p:txBody>
            <a:bodyPr/>
            <a:lstStyle/>
            <a:p>
              <a:endParaRPr lang="en-US"/>
            </a:p>
          </p:txBody>
        </p:sp>
        <p:sp>
          <p:nvSpPr>
            <p:cNvPr id="567333" name="Line 37"/>
            <p:cNvSpPr>
              <a:spLocks noChangeShapeType="1"/>
            </p:cNvSpPr>
            <p:nvPr/>
          </p:nvSpPr>
          <p:spPr bwMode="auto">
            <a:xfrm>
              <a:off x="2384" y="2207"/>
              <a:ext cx="219" cy="97"/>
            </a:xfrm>
            <a:prstGeom prst="line">
              <a:avLst/>
            </a:prstGeom>
            <a:noFill/>
            <a:ln w="19050">
              <a:solidFill>
                <a:schemeClr val="bg2"/>
              </a:solidFill>
              <a:round/>
              <a:headEnd type="none" w="sm" len="sm"/>
              <a:tailEnd type="none" w="sm" len="sm"/>
            </a:ln>
            <a:effectLst/>
          </p:spPr>
          <p:txBody>
            <a:bodyPr/>
            <a:lstStyle/>
            <a:p>
              <a:endParaRPr lang="en-US"/>
            </a:p>
          </p:txBody>
        </p:sp>
        <p:sp>
          <p:nvSpPr>
            <p:cNvPr id="567334" name="Line 38"/>
            <p:cNvSpPr>
              <a:spLocks noChangeShapeType="1"/>
            </p:cNvSpPr>
            <p:nvPr/>
          </p:nvSpPr>
          <p:spPr bwMode="auto">
            <a:xfrm>
              <a:off x="2380" y="2817"/>
              <a:ext cx="313" cy="142"/>
            </a:xfrm>
            <a:prstGeom prst="line">
              <a:avLst/>
            </a:prstGeom>
            <a:noFill/>
            <a:ln w="19050">
              <a:solidFill>
                <a:schemeClr val="bg2"/>
              </a:solidFill>
              <a:round/>
              <a:headEnd type="none" w="sm" len="sm"/>
              <a:tailEnd type="none" w="sm" len="sm"/>
            </a:ln>
            <a:effectLst/>
          </p:spPr>
          <p:txBody>
            <a:bodyPr/>
            <a:lstStyle/>
            <a:p>
              <a:endParaRPr lang="en-US"/>
            </a:p>
          </p:txBody>
        </p:sp>
        <p:sp>
          <p:nvSpPr>
            <p:cNvPr id="567335" name="Line 39"/>
            <p:cNvSpPr>
              <a:spLocks noChangeShapeType="1"/>
            </p:cNvSpPr>
            <p:nvPr/>
          </p:nvSpPr>
          <p:spPr bwMode="auto">
            <a:xfrm>
              <a:off x="2895" y="2848"/>
              <a:ext cx="273" cy="120"/>
            </a:xfrm>
            <a:prstGeom prst="line">
              <a:avLst/>
            </a:prstGeom>
            <a:noFill/>
            <a:ln w="19050">
              <a:solidFill>
                <a:schemeClr val="bg2"/>
              </a:solidFill>
              <a:round/>
              <a:headEnd type="none" w="sm" len="sm"/>
              <a:tailEnd type="none" w="sm" len="sm"/>
            </a:ln>
            <a:effectLst/>
          </p:spPr>
          <p:txBody>
            <a:bodyPr/>
            <a:lstStyle/>
            <a:p>
              <a:endParaRPr lang="en-US"/>
            </a:p>
          </p:txBody>
        </p:sp>
        <p:sp>
          <p:nvSpPr>
            <p:cNvPr id="567336" name="Line 40"/>
            <p:cNvSpPr>
              <a:spLocks noChangeShapeType="1"/>
            </p:cNvSpPr>
            <p:nvPr/>
          </p:nvSpPr>
          <p:spPr bwMode="auto">
            <a:xfrm>
              <a:off x="1946" y="2626"/>
              <a:ext cx="207" cy="93"/>
            </a:xfrm>
            <a:prstGeom prst="line">
              <a:avLst/>
            </a:prstGeom>
            <a:noFill/>
            <a:ln w="19050">
              <a:solidFill>
                <a:schemeClr val="bg2"/>
              </a:solidFill>
              <a:round/>
              <a:headEnd type="none" w="sm" len="sm"/>
              <a:tailEnd type="none" w="sm" len="sm"/>
            </a:ln>
            <a:effectLst/>
          </p:spPr>
          <p:txBody>
            <a:bodyPr/>
            <a:lstStyle/>
            <a:p>
              <a:endParaRPr lang="en-US"/>
            </a:p>
          </p:txBody>
        </p:sp>
        <p:sp>
          <p:nvSpPr>
            <p:cNvPr id="567337" name="Line 41"/>
            <p:cNvSpPr>
              <a:spLocks noChangeShapeType="1"/>
            </p:cNvSpPr>
            <p:nvPr/>
          </p:nvSpPr>
          <p:spPr bwMode="auto">
            <a:xfrm>
              <a:off x="1946" y="2010"/>
              <a:ext cx="271" cy="126"/>
            </a:xfrm>
            <a:prstGeom prst="line">
              <a:avLst/>
            </a:prstGeom>
            <a:noFill/>
            <a:ln w="19050">
              <a:solidFill>
                <a:schemeClr val="bg2"/>
              </a:solidFill>
              <a:round/>
              <a:headEnd type="none" w="sm" len="sm"/>
              <a:tailEnd type="none" w="sm" len="sm"/>
            </a:ln>
            <a:effectLst/>
          </p:spPr>
          <p:txBody>
            <a:bodyPr/>
            <a:lstStyle/>
            <a:p>
              <a:endParaRPr lang="en-US"/>
            </a:p>
          </p:txBody>
        </p:sp>
        <p:sp>
          <p:nvSpPr>
            <p:cNvPr id="567338" name="Line 42"/>
            <p:cNvSpPr>
              <a:spLocks noChangeShapeType="1"/>
            </p:cNvSpPr>
            <p:nvPr/>
          </p:nvSpPr>
          <p:spPr bwMode="auto">
            <a:xfrm>
              <a:off x="2393" y="3043"/>
              <a:ext cx="227" cy="103"/>
            </a:xfrm>
            <a:prstGeom prst="line">
              <a:avLst/>
            </a:prstGeom>
            <a:noFill/>
            <a:ln w="19050">
              <a:solidFill>
                <a:schemeClr val="bg2"/>
              </a:solidFill>
              <a:round/>
              <a:headEnd type="none" w="sm" len="sm"/>
              <a:tailEnd type="none" w="sm" len="sm"/>
            </a:ln>
            <a:effectLst/>
          </p:spPr>
          <p:txBody>
            <a:bodyPr/>
            <a:lstStyle/>
            <a:p>
              <a:endParaRPr lang="en-US"/>
            </a:p>
          </p:txBody>
        </p:sp>
        <p:sp>
          <p:nvSpPr>
            <p:cNvPr id="567339" name="Line 43"/>
            <p:cNvSpPr>
              <a:spLocks noChangeShapeType="1"/>
            </p:cNvSpPr>
            <p:nvPr/>
          </p:nvSpPr>
          <p:spPr bwMode="auto">
            <a:xfrm>
              <a:off x="1946" y="3264"/>
              <a:ext cx="272" cy="120"/>
            </a:xfrm>
            <a:prstGeom prst="line">
              <a:avLst/>
            </a:prstGeom>
            <a:noFill/>
            <a:ln w="19050">
              <a:solidFill>
                <a:schemeClr val="bg2"/>
              </a:solidFill>
              <a:round/>
              <a:headEnd type="none" w="sm" len="sm"/>
              <a:tailEnd type="none" w="sm" len="sm"/>
            </a:ln>
            <a:effectLst/>
          </p:spPr>
          <p:txBody>
            <a:bodyPr/>
            <a:lstStyle/>
            <a:p>
              <a:endParaRPr lang="en-US"/>
            </a:p>
          </p:txBody>
        </p:sp>
        <p:sp>
          <p:nvSpPr>
            <p:cNvPr id="567340" name="Line 44"/>
            <p:cNvSpPr>
              <a:spLocks noChangeShapeType="1"/>
            </p:cNvSpPr>
            <p:nvPr/>
          </p:nvSpPr>
          <p:spPr bwMode="auto">
            <a:xfrm>
              <a:off x="2903" y="3272"/>
              <a:ext cx="271" cy="120"/>
            </a:xfrm>
            <a:prstGeom prst="line">
              <a:avLst/>
            </a:prstGeom>
            <a:noFill/>
            <a:ln w="19050">
              <a:solidFill>
                <a:schemeClr val="bg2"/>
              </a:solidFill>
              <a:round/>
              <a:headEnd type="none" w="sm" len="sm"/>
              <a:tailEnd type="none" w="sm" len="sm"/>
            </a:ln>
            <a:effectLst/>
          </p:spPr>
          <p:txBody>
            <a:bodyPr/>
            <a:lstStyle/>
            <a:p>
              <a:endParaRPr lang="en-US"/>
            </a:p>
          </p:txBody>
        </p:sp>
        <p:sp>
          <p:nvSpPr>
            <p:cNvPr id="567341" name="Line 45"/>
            <p:cNvSpPr>
              <a:spLocks noChangeShapeType="1"/>
            </p:cNvSpPr>
            <p:nvPr/>
          </p:nvSpPr>
          <p:spPr bwMode="auto">
            <a:xfrm>
              <a:off x="2382" y="3459"/>
              <a:ext cx="224" cy="101"/>
            </a:xfrm>
            <a:prstGeom prst="line">
              <a:avLst/>
            </a:prstGeom>
            <a:noFill/>
            <a:ln w="19050">
              <a:solidFill>
                <a:schemeClr val="bg2"/>
              </a:solidFill>
              <a:round/>
              <a:headEnd type="none" w="sm" len="sm"/>
              <a:tailEnd type="none" w="sm" len="sm"/>
            </a:ln>
            <a:effectLst/>
          </p:spPr>
          <p:txBody>
            <a:bodyPr/>
            <a:lstStyle/>
            <a:p>
              <a:endParaRPr lang="en-US"/>
            </a:p>
          </p:txBody>
        </p:sp>
        <p:sp>
          <p:nvSpPr>
            <p:cNvPr id="567342" name="Line 46"/>
            <p:cNvSpPr>
              <a:spLocks noChangeShapeType="1"/>
            </p:cNvSpPr>
            <p:nvPr/>
          </p:nvSpPr>
          <p:spPr bwMode="auto">
            <a:xfrm flipV="1">
              <a:off x="2030" y="3042"/>
              <a:ext cx="241" cy="108"/>
            </a:xfrm>
            <a:prstGeom prst="line">
              <a:avLst/>
            </a:prstGeom>
            <a:noFill/>
            <a:ln w="19050">
              <a:solidFill>
                <a:schemeClr val="bg2"/>
              </a:solidFill>
              <a:round/>
              <a:headEnd type="none" w="sm" len="sm"/>
              <a:tailEnd type="none" w="sm" len="sm"/>
            </a:ln>
            <a:effectLst/>
          </p:spPr>
          <p:txBody>
            <a:bodyPr/>
            <a:lstStyle/>
            <a:p>
              <a:endParaRPr lang="en-US"/>
            </a:p>
          </p:txBody>
        </p:sp>
        <p:sp>
          <p:nvSpPr>
            <p:cNvPr id="567343" name="Line 47"/>
            <p:cNvSpPr>
              <a:spLocks noChangeShapeType="1"/>
            </p:cNvSpPr>
            <p:nvPr/>
          </p:nvSpPr>
          <p:spPr bwMode="auto">
            <a:xfrm flipV="1">
              <a:off x="2435" y="3268"/>
              <a:ext cx="265" cy="117"/>
            </a:xfrm>
            <a:prstGeom prst="line">
              <a:avLst/>
            </a:prstGeom>
            <a:noFill/>
            <a:ln w="19050">
              <a:solidFill>
                <a:schemeClr val="bg2"/>
              </a:solidFill>
              <a:round/>
              <a:headEnd type="none" w="sm" len="sm"/>
              <a:tailEnd type="none" w="sm" len="sm"/>
            </a:ln>
            <a:effectLst/>
          </p:spPr>
          <p:txBody>
            <a:bodyPr/>
            <a:lstStyle/>
            <a:p>
              <a:endParaRPr lang="en-US"/>
            </a:p>
          </p:txBody>
        </p:sp>
        <p:sp>
          <p:nvSpPr>
            <p:cNvPr id="567344" name="Line 48"/>
            <p:cNvSpPr>
              <a:spLocks noChangeShapeType="1"/>
            </p:cNvSpPr>
            <p:nvPr/>
          </p:nvSpPr>
          <p:spPr bwMode="auto">
            <a:xfrm flipV="1">
              <a:off x="2999" y="3463"/>
              <a:ext cx="215" cy="94"/>
            </a:xfrm>
            <a:prstGeom prst="line">
              <a:avLst/>
            </a:prstGeom>
            <a:noFill/>
            <a:ln w="19050">
              <a:solidFill>
                <a:schemeClr val="bg2"/>
              </a:solidFill>
              <a:round/>
              <a:headEnd type="none" w="sm" len="sm"/>
              <a:tailEnd type="none" w="sm" len="sm"/>
            </a:ln>
            <a:effectLst/>
          </p:spPr>
          <p:txBody>
            <a:bodyPr/>
            <a:lstStyle/>
            <a:p>
              <a:endParaRPr lang="en-US"/>
            </a:p>
          </p:txBody>
        </p:sp>
        <p:sp>
          <p:nvSpPr>
            <p:cNvPr id="567345" name="Line 49"/>
            <p:cNvSpPr>
              <a:spLocks noChangeShapeType="1"/>
            </p:cNvSpPr>
            <p:nvPr/>
          </p:nvSpPr>
          <p:spPr bwMode="auto">
            <a:xfrm flipV="1">
              <a:off x="2979" y="3048"/>
              <a:ext cx="231" cy="99"/>
            </a:xfrm>
            <a:prstGeom prst="line">
              <a:avLst/>
            </a:prstGeom>
            <a:noFill/>
            <a:ln w="19050">
              <a:solidFill>
                <a:schemeClr val="bg2"/>
              </a:solidFill>
              <a:round/>
              <a:headEnd type="none" w="sm" len="sm"/>
              <a:tailEnd type="none" w="sm" len="sm"/>
            </a:ln>
            <a:effectLst/>
          </p:spPr>
          <p:txBody>
            <a:bodyPr/>
            <a:lstStyle/>
            <a:p>
              <a:endParaRPr lang="en-US"/>
            </a:p>
          </p:txBody>
        </p:sp>
        <p:sp>
          <p:nvSpPr>
            <p:cNvPr id="567346" name="Line 50"/>
            <p:cNvSpPr>
              <a:spLocks noChangeShapeType="1"/>
            </p:cNvSpPr>
            <p:nvPr/>
          </p:nvSpPr>
          <p:spPr bwMode="auto">
            <a:xfrm flipV="1">
              <a:off x="2907" y="2825"/>
              <a:ext cx="300" cy="133"/>
            </a:xfrm>
            <a:prstGeom prst="line">
              <a:avLst/>
            </a:prstGeom>
            <a:noFill/>
            <a:ln w="19050">
              <a:solidFill>
                <a:schemeClr val="bg2"/>
              </a:solidFill>
              <a:round/>
              <a:headEnd type="none" w="sm" len="sm"/>
              <a:tailEnd type="none" w="sm" len="sm"/>
            </a:ln>
            <a:effectLst/>
          </p:spPr>
          <p:txBody>
            <a:bodyPr/>
            <a:lstStyle/>
            <a:p>
              <a:endParaRPr lang="en-US"/>
            </a:p>
          </p:txBody>
        </p:sp>
        <p:sp>
          <p:nvSpPr>
            <p:cNvPr id="567347" name="Line 51"/>
            <p:cNvSpPr>
              <a:spLocks noChangeShapeType="1"/>
            </p:cNvSpPr>
            <p:nvPr/>
          </p:nvSpPr>
          <p:spPr bwMode="auto">
            <a:xfrm flipV="1">
              <a:off x="2435" y="2837"/>
              <a:ext cx="294" cy="132"/>
            </a:xfrm>
            <a:prstGeom prst="line">
              <a:avLst/>
            </a:prstGeom>
            <a:noFill/>
            <a:ln w="19050">
              <a:solidFill>
                <a:schemeClr val="bg2"/>
              </a:solidFill>
              <a:round/>
              <a:headEnd type="none" w="sm" len="sm"/>
              <a:tailEnd type="none" w="sm" len="sm"/>
            </a:ln>
            <a:effectLst/>
          </p:spPr>
          <p:txBody>
            <a:bodyPr/>
            <a:lstStyle/>
            <a:p>
              <a:endParaRPr lang="en-US"/>
            </a:p>
          </p:txBody>
        </p:sp>
        <p:sp>
          <p:nvSpPr>
            <p:cNvPr id="567348" name="Line 52"/>
            <p:cNvSpPr>
              <a:spLocks noChangeShapeType="1"/>
            </p:cNvSpPr>
            <p:nvPr/>
          </p:nvSpPr>
          <p:spPr bwMode="auto">
            <a:xfrm flipV="1">
              <a:off x="2505" y="2620"/>
              <a:ext cx="219" cy="98"/>
            </a:xfrm>
            <a:prstGeom prst="line">
              <a:avLst/>
            </a:prstGeom>
            <a:noFill/>
            <a:ln w="19050">
              <a:solidFill>
                <a:schemeClr val="bg2"/>
              </a:solidFill>
              <a:round/>
              <a:headEnd type="none" w="sm" len="sm"/>
              <a:tailEnd type="none" w="sm" len="sm"/>
            </a:ln>
            <a:effectLst/>
          </p:spPr>
          <p:txBody>
            <a:bodyPr/>
            <a:lstStyle/>
            <a:p>
              <a:endParaRPr lang="en-US"/>
            </a:p>
          </p:txBody>
        </p:sp>
        <p:sp>
          <p:nvSpPr>
            <p:cNvPr id="567349" name="Line 53"/>
            <p:cNvSpPr>
              <a:spLocks noChangeShapeType="1"/>
            </p:cNvSpPr>
            <p:nvPr/>
          </p:nvSpPr>
          <p:spPr bwMode="auto">
            <a:xfrm flipV="1">
              <a:off x="1960" y="2417"/>
              <a:ext cx="272" cy="121"/>
            </a:xfrm>
            <a:prstGeom prst="line">
              <a:avLst/>
            </a:prstGeom>
            <a:noFill/>
            <a:ln w="19050">
              <a:solidFill>
                <a:schemeClr val="bg2"/>
              </a:solidFill>
              <a:round/>
              <a:headEnd type="none" w="sm" len="sm"/>
              <a:tailEnd type="none" w="sm" len="sm"/>
            </a:ln>
            <a:effectLst/>
          </p:spPr>
          <p:txBody>
            <a:bodyPr/>
            <a:lstStyle/>
            <a:p>
              <a:endParaRPr lang="en-US"/>
            </a:p>
          </p:txBody>
        </p:sp>
        <p:sp>
          <p:nvSpPr>
            <p:cNvPr id="567350" name="Line 54"/>
            <p:cNvSpPr>
              <a:spLocks noChangeShapeType="1"/>
            </p:cNvSpPr>
            <p:nvPr/>
          </p:nvSpPr>
          <p:spPr bwMode="auto">
            <a:xfrm flipV="1">
              <a:off x="2429" y="2017"/>
              <a:ext cx="272" cy="121"/>
            </a:xfrm>
            <a:prstGeom prst="line">
              <a:avLst/>
            </a:prstGeom>
            <a:noFill/>
            <a:ln w="19050">
              <a:solidFill>
                <a:schemeClr val="bg2"/>
              </a:solidFill>
              <a:round/>
              <a:headEnd type="none" w="sm" len="sm"/>
              <a:tailEnd type="none" w="sm" len="sm"/>
            </a:ln>
            <a:effectLst/>
          </p:spPr>
          <p:txBody>
            <a:bodyPr/>
            <a:lstStyle/>
            <a:p>
              <a:endParaRPr lang="en-US"/>
            </a:p>
          </p:txBody>
        </p:sp>
        <p:sp>
          <p:nvSpPr>
            <p:cNvPr id="567351" name="Line 55"/>
            <p:cNvSpPr>
              <a:spLocks noChangeShapeType="1"/>
            </p:cNvSpPr>
            <p:nvPr/>
          </p:nvSpPr>
          <p:spPr bwMode="auto">
            <a:xfrm flipV="1">
              <a:off x="2481" y="2211"/>
              <a:ext cx="211" cy="95"/>
            </a:xfrm>
            <a:prstGeom prst="line">
              <a:avLst/>
            </a:prstGeom>
            <a:noFill/>
            <a:ln w="19050">
              <a:solidFill>
                <a:schemeClr val="bg2"/>
              </a:solidFill>
              <a:round/>
              <a:headEnd type="none" w="sm" len="sm"/>
              <a:tailEnd type="none" w="sm" len="sm"/>
            </a:ln>
            <a:effectLst/>
          </p:spPr>
          <p:txBody>
            <a:bodyPr/>
            <a:lstStyle/>
            <a:p>
              <a:endParaRPr lang="en-US"/>
            </a:p>
          </p:txBody>
        </p:sp>
        <p:sp>
          <p:nvSpPr>
            <p:cNvPr id="567352" name="Line 56"/>
            <p:cNvSpPr>
              <a:spLocks noChangeShapeType="1"/>
            </p:cNvSpPr>
            <p:nvPr/>
          </p:nvSpPr>
          <p:spPr bwMode="auto">
            <a:xfrm flipV="1">
              <a:off x="2982" y="2420"/>
              <a:ext cx="199" cy="85"/>
            </a:xfrm>
            <a:prstGeom prst="line">
              <a:avLst/>
            </a:prstGeom>
            <a:noFill/>
            <a:ln w="19050">
              <a:solidFill>
                <a:schemeClr val="bg2"/>
              </a:solidFill>
              <a:round/>
              <a:headEnd type="none" w="sm" len="sm"/>
              <a:tailEnd type="none" w="sm" len="sm"/>
            </a:ln>
            <a:effectLst/>
          </p:spPr>
          <p:txBody>
            <a:bodyPr/>
            <a:lstStyle/>
            <a:p>
              <a:endParaRPr lang="en-US"/>
            </a:p>
          </p:txBody>
        </p:sp>
        <p:sp>
          <p:nvSpPr>
            <p:cNvPr id="567353" name="Line 57"/>
            <p:cNvSpPr>
              <a:spLocks noChangeShapeType="1"/>
            </p:cNvSpPr>
            <p:nvPr/>
          </p:nvSpPr>
          <p:spPr bwMode="auto">
            <a:xfrm flipV="1">
              <a:off x="2995" y="2216"/>
              <a:ext cx="214" cy="94"/>
            </a:xfrm>
            <a:prstGeom prst="line">
              <a:avLst/>
            </a:prstGeom>
            <a:noFill/>
            <a:ln w="19050">
              <a:solidFill>
                <a:schemeClr val="bg2"/>
              </a:solidFill>
              <a:round/>
              <a:headEnd type="none" w="sm" len="sm"/>
              <a:tailEnd type="none" w="sm" len="sm"/>
            </a:ln>
            <a:effectLst/>
          </p:spPr>
          <p:txBody>
            <a:bodyPr/>
            <a:lstStyle/>
            <a:p>
              <a:endParaRPr lang="en-US"/>
            </a:p>
          </p:txBody>
        </p:sp>
        <p:sp>
          <p:nvSpPr>
            <p:cNvPr id="567354" name="Line 58"/>
            <p:cNvSpPr>
              <a:spLocks noChangeShapeType="1"/>
            </p:cNvSpPr>
            <p:nvPr/>
          </p:nvSpPr>
          <p:spPr bwMode="auto">
            <a:xfrm>
              <a:off x="2914" y="2216"/>
              <a:ext cx="203" cy="91"/>
            </a:xfrm>
            <a:prstGeom prst="line">
              <a:avLst/>
            </a:prstGeom>
            <a:noFill/>
            <a:ln w="19050">
              <a:solidFill>
                <a:schemeClr val="bg2"/>
              </a:solidFill>
              <a:round/>
              <a:headEnd type="none" w="sm" len="sm"/>
              <a:tailEnd type="none" w="sm" len="sm"/>
            </a:ln>
            <a:effectLst/>
          </p:spPr>
          <p:txBody>
            <a:bodyPr/>
            <a:lstStyle/>
            <a:p>
              <a:endParaRPr lang="en-US"/>
            </a:p>
          </p:txBody>
        </p:sp>
        <p:sp>
          <p:nvSpPr>
            <p:cNvPr id="567355" name="Line 59"/>
            <p:cNvSpPr>
              <a:spLocks noChangeShapeType="1"/>
            </p:cNvSpPr>
            <p:nvPr/>
          </p:nvSpPr>
          <p:spPr bwMode="auto">
            <a:xfrm flipV="1">
              <a:off x="2034" y="1795"/>
              <a:ext cx="231" cy="100"/>
            </a:xfrm>
            <a:prstGeom prst="line">
              <a:avLst/>
            </a:prstGeom>
            <a:noFill/>
            <a:ln w="19050">
              <a:solidFill>
                <a:schemeClr val="bg2"/>
              </a:solidFill>
              <a:round/>
              <a:headEnd type="none" w="sm" len="sm"/>
              <a:tailEnd type="none" w="sm" len="sm"/>
            </a:ln>
            <a:effectLst/>
          </p:spPr>
          <p:txBody>
            <a:bodyPr/>
            <a:lstStyle/>
            <a:p>
              <a:endParaRPr lang="en-US"/>
            </a:p>
          </p:txBody>
        </p:sp>
        <p:sp>
          <p:nvSpPr>
            <p:cNvPr id="567356" name="Line 60"/>
            <p:cNvSpPr>
              <a:spLocks noChangeShapeType="1"/>
            </p:cNvSpPr>
            <p:nvPr/>
          </p:nvSpPr>
          <p:spPr bwMode="auto">
            <a:xfrm flipV="1">
              <a:off x="2975" y="1795"/>
              <a:ext cx="240" cy="103"/>
            </a:xfrm>
            <a:prstGeom prst="line">
              <a:avLst/>
            </a:prstGeom>
            <a:noFill/>
            <a:ln w="19050">
              <a:solidFill>
                <a:schemeClr val="bg2"/>
              </a:solidFill>
              <a:round/>
              <a:headEnd type="none" w="sm" len="sm"/>
              <a:tailEnd type="none" w="sm" len="sm"/>
            </a:ln>
            <a:effectLst/>
          </p:spPr>
          <p:txBody>
            <a:bodyPr/>
            <a:lstStyle/>
            <a:p>
              <a:endParaRPr lang="en-US"/>
            </a:p>
          </p:txBody>
        </p:sp>
        <p:sp>
          <p:nvSpPr>
            <p:cNvPr id="567357" name="Line 61"/>
            <p:cNvSpPr>
              <a:spLocks noChangeShapeType="1"/>
            </p:cNvSpPr>
            <p:nvPr/>
          </p:nvSpPr>
          <p:spPr bwMode="auto">
            <a:xfrm flipV="1">
              <a:off x="2434" y="1604"/>
              <a:ext cx="261" cy="112"/>
            </a:xfrm>
            <a:prstGeom prst="line">
              <a:avLst/>
            </a:prstGeom>
            <a:noFill/>
            <a:ln w="19050">
              <a:solidFill>
                <a:schemeClr val="bg2"/>
              </a:solidFill>
              <a:round/>
              <a:headEnd type="none" w="sm" len="sm"/>
              <a:tailEnd type="none" w="sm" len="sm"/>
            </a:ln>
            <a:effectLst/>
          </p:spPr>
          <p:txBody>
            <a:bodyPr/>
            <a:lstStyle/>
            <a:p>
              <a:endParaRPr lang="en-US"/>
            </a:p>
          </p:txBody>
        </p:sp>
        <p:sp>
          <p:nvSpPr>
            <p:cNvPr id="567358" name="Line 62"/>
            <p:cNvSpPr>
              <a:spLocks noChangeShapeType="1"/>
            </p:cNvSpPr>
            <p:nvPr/>
          </p:nvSpPr>
          <p:spPr bwMode="auto">
            <a:xfrm flipH="1">
              <a:off x="2325" y="1881"/>
              <a:ext cx="2" cy="189"/>
            </a:xfrm>
            <a:prstGeom prst="line">
              <a:avLst/>
            </a:prstGeom>
            <a:noFill/>
            <a:ln w="19050">
              <a:solidFill>
                <a:schemeClr val="bg2"/>
              </a:solidFill>
              <a:round/>
              <a:headEnd type="none" w="sm" len="sm"/>
              <a:tailEnd type="none" w="sm" len="sm"/>
            </a:ln>
            <a:effectLst/>
          </p:spPr>
          <p:txBody>
            <a:bodyPr/>
            <a:lstStyle/>
            <a:p>
              <a:endParaRPr lang="en-US"/>
            </a:p>
          </p:txBody>
        </p:sp>
        <p:sp>
          <p:nvSpPr>
            <p:cNvPr id="567359" name="Line 63"/>
            <p:cNvSpPr>
              <a:spLocks noChangeShapeType="1"/>
            </p:cNvSpPr>
            <p:nvPr/>
          </p:nvSpPr>
          <p:spPr bwMode="auto">
            <a:xfrm>
              <a:off x="2326" y="2295"/>
              <a:ext cx="1" cy="370"/>
            </a:xfrm>
            <a:prstGeom prst="line">
              <a:avLst/>
            </a:prstGeom>
            <a:noFill/>
            <a:ln w="19050">
              <a:solidFill>
                <a:schemeClr val="bg2"/>
              </a:solidFill>
              <a:round/>
              <a:headEnd type="none" w="sm" len="sm"/>
              <a:tailEnd type="none" w="sm" len="sm"/>
            </a:ln>
            <a:effectLst/>
          </p:spPr>
          <p:txBody>
            <a:bodyPr/>
            <a:lstStyle/>
            <a:p>
              <a:endParaRPr lang="en-US"/>
            </a:p>
          </p:txBody>
        </p:sp>
        <p:sp>
          <p:nvSpPr>
            <p:cNvPr id="567360" name="Line 64"/>
            <p:cNvSpPr>
              <a:spLocks noChangeShapeType="1"/>
            </p:cNvSpPr>
            <p:nvPr/>
          </p:nvSpPr>
          <p:spPr bwMode="auto">
            <a:xfrm>
              <a:off x="2326" y="2991"/>
              <a:ext cx="1" cy="387"/>
            </a:xfrm>
            <a:prstGeom prst="line">
              <a:avLst/>
            </a:prstGeom>
            <a:noFill/>
            <a:ln w="19050">
              <a:solidFill>
                <a:schemeClr val="bg2"/>
              </a:solidFill>
              <a:round/>
              <a:headEnd type="none" w="sm" len="sm"/>
              <a:tailEnd type="none" w="sm" len="sm"/>
            </a:ln>
            <a:effectLst/>
          </p:spPr>
          <p:txBody>
            <a:bodyPr/>
            <a:lstStyle/>
            <a:p>
              <a:endParaRPr lang="en-US"/>
            </a:p>
          </p:txBody>
        </p:sp>
        <p:sp>
          <p:nvSpPr>
            <p:cNvPr id="567361" name="Line 65"/>
            <p:cNvSpPr>
              <a:spLocks noChangeShapeType="1"/>
            </p:cNvSpPr>
            <p:nvPr/>
          </p:nvSpPr>
          <p:spPr bwMode="auto">
            <a:xfrm>
              <a:off x="2801" y="3121"/>
              <a:ext cx="1" cy="399"/>
            </a:xfrm>
            <a:prstGeom prst="line">
              <a:avLst/>
            </a:prstGeom>
            <a:noFill/>
            <a:ln w="19050">
              <a:solidFill>
                <a:schemeClr val="bg2"/>
              </a:solidFill>
              <a:round/>
              <a:headEnd type="none" w="sm" len="sm"/>
              <a:tailEnd type="none" w="sm" len="sm"/>
            </a:ln>
            <a:effectLst/>
          </p:spPr>
          <p:txBody>
            <a:bodyPr/>
            <a:lstStyle/>
            <a:p>
              <a:endParaRPr lang="en-US"/>
            </a:p>
          </p:txBody>
        </p:sp>
        <p:sp>
          <p:nvSpPr>
            <p:cNvPr id="567362" name="Line 66"/>
            <p:cNvSpPr>
              <a:spLocks noChangeShapeType="1"/>
            </p:cNvSpPr>
            <p:nvPr/>
          </p:nvSpPr>
          <p:spPr bwMode="auto">
            <a:xfrm>
              <a:off x="3277" y="2988"/>
              <a:ext cx="1" cy="387"/>
            </a:xfrm>
            <a:prstGeom prst="line">
              <a:avLst/>
            </a:prstGeom>
            <a:noFill/>
            <a:ln w="19050">
              <a:solidFill>
                <a:schemeClr val="bg2"/>
              </a:solidFill>
              <a:round/>
              <a:headEnd type="none" w="sm" len="sm"/>
              <a:tailEnd type="none" w="sm" len="sm"/>
            </a:ln>
            <a:effectLst/>
          </p:spPr>
          <p:txBody>
            <a:bodyPr/>
            <a:lstStyle/>
            <a:p>
              <a:endParaRPr lang="en-US"/>
            </a:p>
          </p:txBody>
        </p:sp>
        <p:sp>
          <p:nvSpPr>
            <p:cNvPr id="567363" name="Line 67"/>
            <p:cNvSpPr>
              <a:spLocks noChangeShapeType="1"/>
            </p:cNvSpPr>
            <p:nvPr/>
          </p:nvSpPr>
          <p:spPr bwMode="auto">
            <a:xfrm>
              <a:off x="1855" y="2702"/>
              <a:ext cx="1" cy="411"/>
            </a:xfrm>
            <a:prstGeom prst="line">
              <a:avLst/>
            </a:prstGeom>
            <a:noFill/>
            <a:ln w="19050">
              <a:solidFill>
                <a:schemeClr val="bg2"/>
              </a:solidFill>
              <a:round/>
              <a:headEnd type="none" w="sm" len="sm"/>
              <a:tailEnd type="none" w="sm" len="sm"/>
            </a:ln>
            <a:effectLst/>
          </p:spPr>
          <p:txBody>
            <a:bodyPr/>
            <a:lstStyle/>
            <a:p>
              <a:endParaRPr lang="en-US"/>
            </a:p>
          </p:txBody>
        </p:sp>
        <p:sp>
          <p:nvSpPr>
            <p:cNvPr id="567364" name="Line 68"/>
            <p:cNvSpPr>
              <a:spLocks noChangeShapeType="1"/>
            </p:cNvSpPr>
            <p:nvPr/>
          </p:nvSpPr>
          <p:spPr bwMode="auto">
            <a:xfrm>
              <a:off x="1855" y="2169"/>
              <a:ext cx="1" cy="361"/>
            </a:xfrm>
            <a:prstGeom prst="line">
              <a:avLst/>
            </a:prstGeom>
            <a:noFill/>
            <a:ln w="19050">
              <a:solidFill>
                <a:schemeClr val="bg2"/>
              </a:solidFill>
              <a:round/>
              <a:headEnd type="none" w="sm" len="sm"/>
              <a:tailEnd type="none" w="sm" len="sm"/>
            </a:ln>
            <a:effectLst/>
          </p:spPr>
          <p:txBody>
            <a:bodyPr/>
            <a:lstStyle/>
            <a:p>
              <a:endParaRPr lang="en-US"/>
            </a:p>
          </p:txBody>
        </p:sp>
        <p:sp>
          <p:nvSpPr>
            <p:cNvPr id="567365" name="Line 69"/>
            <p:cNvSpPr>
              <a:spLocks noChangeShapeType="1"/>
            </p:cNvSpPr>
            <p:nvPr/>
          </p:nvSpPr>
          <p:spPr bwMode="auto">
            <a:xfrm>
              <a:off x="3274" y="2304"/>
              <a:ext cx="1" cy="366"/>
            </a:xfrm>
            <a:prstGeom prst="line">
              <a:avLst/>
            </a:prstGeom>
            <a:noFill/>
            <a:ln w="19050">
              <a:solidFill>
                <a:schemeClr val="bg2"/>
              </a:solidFill>
              <a:round/>
              <a:headEnd type="none" w="sm" len="sm"/>
              <a:tailEnd type="none" w="sm" len="sm"/>
            </a:ln>
            <a:effectLst/>
          </p:spPr>
          <p:txBody>
            <a:bodyPr/>
            <a:lstStyle/>
            <a:p>
              <a:endParaRPr lang="en-US"/>
            </a:p>
          </p:txBody>
        </p:sp>
        <p:sp>
          <p:nvSpPr>
            <p:cNvPr id="567366" name="Line 70"/>
            <p:cNvSpPr>
              <a:spLocks noChangeShapeType="1"/>
            </p:cNvSpPr>
            <p:nvPr/>
          </p:nvSpPr>
          <p:spPr bwMode="auto">
            <a:xfrm>
              <a:off x="2801" y="2608"/>
              <a:ext cx="1" cy="337"/>
            </a:xfrm>
            <a:prstGeom prst="line">
              <a:avLst/>
            </a:prstGeom>
            <a:noFill/>
            <a:ln w="19050">
              <a:solidFill>
                <a:schemeClr val="bg2"/>
              </a:solidFill>
              <a:round/>
              <a:headEnd type="none" w="sm" len="sm"/>
              <a:tailEnd type="none" w="sm" len="sm"/>
            </a:ln>
            <a:effectLst/>
          </p:spPr>
          <p:txBody>
            <a:bodyPr/>
            <a:lstStyle/>
            <a:p>
              <a:endParaRPr lang="en-US"/>
            </a:p>
          </p:txBody>
        </p:sp>
        <p:sp>
          <p:nvSpPr>
            <p:cNvPr id="567367" name="Line 71"/>
            <p:cNvSpPr>
              <a:spLocks noChangeShapeType="1"/>
            </p:cNvSpPr>
            <p:nvPr/>
          </p:nvSpPr>
          <p:spPr bwMode="auto">
            <a:xfrm>
              <a:off x="3743" y="2166"/>
              <a:ext cx="1" cy="366"/>
            </a:xfrm>
            <a:prstGeom prst="line">
              <a:avLst/>
            </a:prstGeom>
            <a:noFill/>
            <a:ln w="19050">
              <a:solidFill>
                <a:schemeClr val="bg2"/>
              </a:solidFill>
              <a:round/>
              <a:headEnd type="none" w="sm" len="sm"/>
              <a:tailEnd type="none" w="sm" len="sm"/>
            </a:ln>
            <a:effectLst/>
          </p:spPr>
          <p:txBody>
            <a:bodyPr/>
            <a:lstStyle/>
            <a:p>
              <a:endParaRPr lang="en-US"/>
            </a:p>
          </p:txBody>
        </p:sp>
        <p:sp>
          <p:nvSpPr>
            <p:cNvPr id="567368" name="Line 72"/>
            <p:cNvSpPr>
              <a:spLocks noChangeShapeType="1"/>
            </p:cNvSpPr>
            <p:nvPr/>
          </p:nvSpPr>
          <p:spPr bwMode="auto">
            <a:xfrm flipH="1">
              <a:off x="3745" y="2705"/>
              <a:ext cx="1" cy="408"/>
            </a:xfrm>
            <a:prstGeom prst="line">
              <a:avLst/>
            </a:prstGeom>
            <a:noFill/>
            <a:ln w="19050">
              <a:solidFill>
                <a:schemeClr val="bg2"/>
              </a:solidFill>
              <a:round/>
              <a:headEnd type="none" w="sm" len="sm"/>
              <a:tailEnd type="none" w="sm" len="sm"/>
            </a:ln>
            <a:effectLst/>
          </p:spPr>
          <p:txBody>
            <a:bodyPr/>
            <a:lstStyle/>
            <a:p>
              <a:endParaRPr lang="en-US"/>
            </a:p>
          </p:txBody>
        </p:sp>
        <p:sp>
          <p:nvSpPr>
            <p:cNvPr id="567369" name="Line 73"/>
            <p:cNvSpPr>
              <a:spLocks noChangeShapeType="1"/>
            </p:cNvSpPr>
            <p:nvPr/>
          </p:nvSpPr>
          <p:spPr bwMode="auto">
            <a:xfrm flipV="1">
              <a:off x="3384" y="3257"/>
              <a:ext cx="300" cy="133"/>
            </a:xfrm>
            <a:prstGeom prst="line">
              <a:avLst/>
            </a:prstGeom>
            <a:noFill/>
            <a:ln w="19050">
              <a:solidFill>
                <a:schemeClr val="bg2"/>
              </a:solidFill>
              <a:round/>
              <a:headEnd type="none" w="sm" len="sm"/>
              <a:tailEnd type="none" w="sm" len="sm"/>
            </a:ln>
            <a:effectLst/>
          </p:spPr>
          <p:txBody>
            <a:bodyPr/>
            <a:lstStyle/>
            <a:p>
              <a:endParaRPr lang="en-US"/>
            </a:p>
          </p:txBody>
        </p:sp>
        <p:sp>
          <p:nvSpPr>
            <p:cNvPr id="567370" name="Line 74"/>
            <p:cNvSpPr>
              <a:spLocks noChangeShapeType="1"/>
            </p:cNvSpPr>
            <p:nvPr/>
          </p:nvSpPr>
          <p:spPr bwMode="auto">
            <a:xfrm flipV="1">
              <a:off x="3453" y="2623"/>
              <a:ext cx="221" cy="95"/>
            </a:xfrm>
            <a:prstGeom prst="line">
              <a:avLst/>
            </a:prstGeom>
            <a:noFill/>
            <a:ln w="19050">
              <a:solidFill>
                <a:schemeClr val="bg2"/>
              </a:solidFill>
              <a:round/>
              <a:headEnd type="none" w="sm" len="sm"/>
              <a:tailEnd type="none" w="sm" len="sm"/>
            </a:ln>
            <a:effectLst/>
          </p:spPr>
          <p:txBody>
            <a:bodyPr/>
            <a:lstStyle/>
            <a:p>
              <a:endParaRPr lang="en-US"/>
            </a:p>
          </p:txBody>
        </p:sp>
        <p:sp>
          <p:nvSpPr>
            <p:cNvPr id="567371" name="Line 75"/>
            <p:cNvSpPr>
              <a:spLocks noChangeShapeType="1"/>
            </p:cNvSpPr>
            <p:nvPr/>
          </p:nvSpPr>
          <p:spPr bwMode="auto">
            <a:xfrm>
              <a:off x="3375" y="2421"/>
              <a:ext cx="270" cy="124"/>
            </a:xfrm>
            <a:prstGeom prst="line">
              <a:avLst/>
            </a:prstGeom>
            <a:noFill/>
            <a:ln w="19050">
              <a:solidFill>
                <a:schemeClr val="bg2"/>
              </a:solidFill>
              <a:round/>
              <a:headEnd type="none" w="sm" len="sm"/>
              <a:tailEnd type="none" w="sm" len="sm"/>
            </a:ln>
            <a:effectLst/>
          </p:spPr>
          <p:txBody>
            <a:bodyPr/>
            <a:lstStyle/>
            <a:p>
              <a:endParaRPr lang="en-US"/>
            </a:p>
          </p:txBody>
        </p:sp>
        <p:sp>
          <p:nvSpPr>
            <p:cNvPr id="567372" name="Line 76"/>
            <p:cNvSpPr>
              <a:spLocks noChangeShapeType="1"/>
            </p:cNvSpPr>
            <p:nvPr/>
          </p:nvSpPr>
          <p:spPr bwMode="auto">
            <a:xfrm>
              <a:off x="3336" y="3044"/>
              <a:ext cx="237" cy="109"/>
            </a:xfrm>
            <a:prstGeom prst="line">
              <a:avLst/>
            </a:prstGeom>
            <a:noFill/>
            <a:ln w="19050">
              <a:solidFill>
                <a:schemeClr val="bg2"/>
              </a:solidFill>
              <a:round/>
              <a:headEnd type="none" w="sm" len="sm"/>
              <a:tailEnd type="none" w="sm" len="sm"/>
            </a:ln>
            <a:effectLst/>
          </p:spPr>
          <p:txBody>
            <a:bodyPr/>
            <a:lstStyle/>
            <a:p>
              <a:endParaRPr lang="en-US"/>
            </a:p>
          </p:txBody>
        </p:sp>
        <p:sp>
          <p:nvSpPr>
            <p:cNvPr id="567373" name="Line 77"/>
            <p:cNvSpPr>
              <a:spLocks noChangeShapeType="1"/>
            </p:cNvSpPr>
            <p:nvPr/>
          </p:nvSpPr>
          <p:spPr bwMode="auto">
            <a:xfrm flipV="1">
              <a:off x="3375" y="2014"/>
              <a:ext cx="300" cy="133"/>
            </a:xfrm>
            <a:prstGeom prst="line">
              <a:avLst/>
            </a:prstGeom>
            <a:noFill/>
            <a:ln w="19050">
              <a:solidFill>
                <a:schemeClr val="bg2"/>
              </a:solidFill>
              <a:round/>
              <a:headEnd type="none" w="sm" len="sm"/>
              <a:tailEnd type="none" w="sm" len="sm"/>
            </a:ln>
            <a:effectLst/>
          </p:spPr>
          <p:txBody>
            <a:bodyPr/>
            <a:lstStyle/>
            <a:p>
              <a:endParaRPr lang="en-US"/>
            </a:p>
          </p:txBody>
        </p:sp>
        <p:sp>
          <p:nvSpPr>
            <p:cNvPr id="567374" name="Oval 78"/>
            <p:cNvSpPr>
              <a:spLocks noChangeArrowheads="1"/>
            </p:cNvSpPr>
            <p:nvPr/>
          </p:nvSpPr>
          <p:spPr bwMode="auto">
            <a:xfrm>
              <a:off x="2695" y="2896"/>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75" name="Oval 79"/>
            <p:cNvSpPr>
              <a:spLocks noChangeArrowheads="1"/>
            </p:cNvSpPr>
            <p:nvPr/>
          </p:nvSpPr>
          <p:spPr bwMode="auto">
            <a:xfrm>
              <a:off x="3168" y="2081"/>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76" name="Oval 80"/>
            <p:cNvSpPr>
              <a:spLocks noChangeArrowheads="1"/>
            </p:cNvSpPr>
            <p:nvPr/>
          </p:nvSpPr>
          <p:spPr bwMode="auto">
            <a:xfrm>
              <a:off x="2222" y="2081"/>
              <a:ext cx="212" cy="212"/>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67377" name="Text Box 81"/>
            <p:cNvSpPr txBox="1">
              <a:spLocks noChangeArrowheads="1"/>
            </p:cNvSpPr>
            <p:nvPr/>
          </p:nvSpPr>
          <p:spPr bwMode="auto">
            <a:xfrm>
              <a:off x="3296" y="1467"/>
              <a:ext cx="559" cy="173"/>
            </a:xfrm>
            <a:prstGeom prst="rect">
              <a:avLst/>
            </a:prstGeom>
            <a:noFill/>
            <a:ln w="12700">
              <a:noFill/>
              <a:miter lim="800000"/>
              <a:headEnd type="none" w="sm" len="sm"/>
              <a:tailEnd type="none" w="sm" len="sm"/>
            </a:ln>
            <a:effectLst/>
          </p:spPr>
          <p:txBody>
            <a:bodyPr wrap="none">
              <a:spAutoFit/>
            </a:bodyPr>
            <a:lstStyle/>
            <a:p>
              <a:pPr eaLnBrk="0" hangingPunct="0"/>
              <a:r>
                <a:rPr lang="en-US" sz="1200" b="1">
                  <a:solidFill>
                    <a:schemeClr val="bg2"/>
                  </a:solidFill>
                </a:rPr>
                <a:t>Table salt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67300"/>
                                        </p:tgtEl>
                                        <p:attrNameLst>
                                          <p:attrName>style.visibility</p:attrName>
                                        </p:attrNameLst>
                                      </p:cBhvr>
                                      <p:to>
                                        <p:strVal val="visible"/>
                                      </p:to>
                                    </p:set>
                                    <p:animEffect transition="in" filter="dissolve">
                                      <p:cBhvr>
                                        <p:cTn id="7" dur="500"/>
                                        <p:tgtEl>
                                          <p:spTgt spid="567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685800" y="585788"/>
            <a:ext cx="7772400" cy="579437"/>
          </a:xfrm>
        </p:spPr>
        <p:txBody>
          <a:bodyPr/>
          <a:lstStyle/>
          <a:p>
            <a:r>
              <a:rPr lang="en-US" sz="3200"/>
              <a:t>Lattice Energies in Ionic Solids</a:t>
            </a:r>
          </a:p>
        </p:txBody>
      </p:sp>
      <p:sp>
        <p:nvSpPr>
          <p:cNvPr id="894980" name="Rectangle 4"/>
          <p:cNvSpPr>
            <a:spLocks noGrp="1" noChangeArrowheads="1"/>
          </p:cNvSpPr>
          <p:nvPr>
            <p:ph type="body" idx="1"/>
          </p:nvPr>
        </p:nvSpPr>
        <p:spPr>
          <a:xfrm>
            <a:off x="381000" y="1638300"/>
            <a:ext cx="8229600" cy="4525963"/>
          </a:xfrm>
          <a:noFill/>
          <a:ln/>
        </p:spPr>
        <p:txBody>
          <a:bodyPr/>
          <a:lstStyle/>
          <a:p>
            <a:pPr algn="ctr">
              <a:buFont typeface="Monotype Sorts" pitchFamily="2" charset="2"/>
              <a:buNone/>
              <a:tabLst>
                <a:tab pos="512763" algn="l"/>
                <a:tab pos="806450" algn="l"/>
                <a:tab pos="865188" algn="l"/>
              </a:tabLst>
            </a:pPr>
            <a:r>
              <a:rPr lang="en-US" sz="2400" b="1"/>
              <a:t>Ionic compounds</a:t>
            </a:r>
            <a:r>
              <a:rPr lang="en-US" sz="2400"/>
              <a:t> </a:t>
            </a:r>
          </a:p>
          <a:p>
            <a:pPr>
              <a:tabLst>
                <a:tab pos="512763" algn="l"/>
                <a:tab pos="806450" algn="l"/>
                <a:tab pos="865188" algn="l"/>
              </a:tabLst>
            </a:pPr>
            <a:endParaRPr lang="en-US" sz="800"/>
          </a:p>
          <a:p>
            <a:pPr marL="571500" lvl="1" indent="-114300">
              <a:buFontTx/>
              <a:buNone/>
              <a:tabLst>
                <a:tab pos="512763" algn="l"/>
                <a:tab pos="806450" algn="l"/>
                <a:tab pos="865188" algn="l"/>
              </a:tabLst>
            </a:pPr>
            <a:r>
              <a:rPr lang="en-US" sz="2400"/>
              <a:t>1. Usually rigid, brittle, crystalline substances with flat 	surfaces that intersect at characteristic angles</a:t>
            </a:r>
          </a:p>
          <a:p>
            <a:pPr marL="571500" lvl="1" indent="-114300">
              <a:tabLst>
                <a:tab pos="512763" algn="l"/>
                <a:tab pos="806450" algn="l"/>
                <a:tab pos="865188" algn="l"/>
              </a:tabLst>
            </a:pPr>
            <a:endParaRPr lang="en-US" sz="800"/>
          </a:p>
          <a:p>
            <a:pPr marL="571500" lvl="1" indent="-114300">
              <a:buFontTx/>
              <a:buNone/>
              <a:tabLst>
                <a:tab pos="512763" algn="l"/>
                <a:tab pos="806450" algn="l"/>
                <a:tab pos="865188" algn="l"/>
              </a:tabLst>
            </a:pPr>
            <a:r>
              <a:rPr lang="en-US" sz="2400"/>
              <a:t>2. Not easily deformed</a:t>
            </a:r>
          </a:p>
          <a:p>
            <a:pPr marL="571500" lvl="1" indent="-114300">
              <a:tabLst>
                <a:tab pos="512763" algn="l"/>
                <a:tab pos="806450" algn="l"/>
                <a:tab pos="865188" algn="l"/>
              </a:tabLst>
            </a:pPr>
            <a:endParaRPr lang="en-US" sz="800"/>
          </a:p>
          <a:p>
            <a:pPr marL="571500" lvl="1" indent="-114300">
              <a:buFontTx/>
              <a:buNone/>
              <a:tabLst>
                <a:tab pos="512763" algn="l"/>
                <a:tab pos="806450" algn="l"/>
                <a:tab pos="865188" algn="l"/>
              </a:tabLst>
            </a:pPr>
            <a:r>
              <a:rPr lang="en-US" sz="2400"/>
              <a:t>3. Melt at relatively high temperatures</a:t>
            </a:r>
          </a:p>
          <a:p>
            <a:pPr marL="571500" lvl="1" indent="-114300">
              <a:tabLst>
                <a:tab pos="512763" algn="l"/>
                <a:tab pos="806450" algn="l"/>
                <a:tab pos="865188" algn="l"/>
              </a:tabLst>
            </a:pPr>
            <a:endParaRPr lang="en-US" sz="800"/>
          </a:p>
          <a:p>
            <a:pPr marL="571500" lvl="1" indent="-114300">
              <a:buFontTx/>
              <a:buNone/>
              <a:tabLst>
                <a:tab pos="512763" algn="l"/>
                <a:tab pos="806450" algn="l"/>
                <a:tab pos="865188" algn="l"/>
              </a:tabLst>
            </a:pPr>
            <a:r>
              <a:rPr lang="en-US" sz="2400"/>
              <a:t>4. Properties result from the regular arrangement of the 	ions in the crystalline lattice and from the strong 	electrostatic attractive forces between ions with 	opposite charges </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9346" name="Rectangle 2"/>
          <p:cNvSpPr>
            <a:spLocks noChangeArrowheads="1"/>
          </p:cNvSpPr>
          <p:nvPr/>
        </p:nvSpPr>
        <p:spPr bwMode="auto">
          <a:xfrm>
            <a:off x="187325" y="1512888"/>
            <a:ext cx="8770938" cy="822325"/>
          </a:xfrm>
          <a:prstGeom prst="rect">
            <a:avLst/>
          </a:prstGeom>
          <a:noFill/>
          <a:ln w="9525">
            <a:noFill/>
            <a:miter lim="800000"/>
            <a:headEnd/>
            <a:tailEnd/>
          </a:ln>
        </p:spPr>
        <p:txBody>
          <a:bodyPr/>
          <a:lstStyle/>
          <a:p>
            <a:pPr marL="342900" indent="-342900" algn="ctr">
              <a:lnSpc>
                <a:spcPct val="140000"/>
              </a:lnSpc>
              <a:spcBef>
                <a:spcPct val="20000"/>
              </a:spcBef>
              <a:buClr>
                <a:schemeClr val="accent1"/>
              </a:buClr>
              <a:buSzPct val="75000"/>
              <a:buFont typeface="Monotype Sorts" pitchFamily="2" charset="2"/>
              <a:buNone/>
            </a:pPr>
            <a:r>
              <a:rPr lang="en-US" sz="3200" b="1">
                <a:latin typeface="Comic Sans MS" pitchFamily="66" charset="0"/>
              </a:rPr>
              <a:t>Covalent Bonding - True Molecules</a:t>
            </a:r>
            <a:endParaRPr lang="en-US" sz="3200"/>
          </a:p>
        </p:txBody>
      </p:sp>
      <p:pic>
        <p:nvPicPr>
          <p:cNvPr id="569347" name="Picture 3" descr="Ammonia"/>
          <p:cNvPicPr>
            <a:picLocks noChangeAspect="1" noChangeArrowheads="1"/>
          </p:cNvPicPr>
          <p:nvPr/>
        </p:nvPicPr>
        <p:blipFill>
          <a:blip r:embed="rId3" cstate="print"/>
          <a:srcRect/>
          <a:stretch>
            <a:fillRect/>
          </a:stretch>
        </p:blipFill>
        <p:spPr bwMode="auto">
          <a:xfrm>
            <a:off x="569913" y="2974975"/>
            <a:ext cx="2344737" cy="2919413"/>
          </a:xfrm>
          <a:prstGeom prst="rect">
            <a:avLst/>
          </a:prstGeom>
          <a:noFill/>
          <a:ln w="12700">
            <a:solidFill>
              <a:schemeClr val="tx1"/>
            </a:solidFill>
            <a:miter lim="800000"/>
            <a:headEnd/>
            <a:tailEnd/>
          </a:ln>
        </p:spPr>
      </p:pic>
      <p:pic>
        <p:nvPicPr>
          <p:cNvPr id="569348" name="Picture 4" descr="Chlorine molecule"/>
          <p:cNvPicPr>
            <a:picLocks noChangeAspect="1" noChangeArrowheads="1"/>
          </p:cNvPicPr>
          <p:nvPr/>
        </p:nvPicPr>
        <p:blipFill>
          <a:blip r:embed="rId4" cstate="print"/>
          <a:srcRect/>
          <a:stretch>
            <a:fillRect/>
          </a:stretch>
        </p:blipFill>
        <p:spPr bwMode="auto">
          <a:xfrm>
            <a:off x="3490913" y="3538538"/>
            <a:ext cx="2295525" cy="1790700"/>
          </a:xfrm>
          <a:prstGeom prst="rect">
            <a:avLst/>
          </a:prstGeom>
          <a:noFill/>
          <a:ln w="12700">
            <a:solidFill>
              <a:schemeClr val="tx1"/>
            </a:solidFill>
            <a:miter lim="800000"/>
            <a:headEnd/>
            <a:tailEnd/>
          </a:ln>
        </p:spPr>
      </p:pic>
      <p:pic>
        <p:nvPicPr>
          <p:cNvPr id="569349" name="Picture 5" descr="Water"/>
          <p:cNvPicPr>
            <a:picLocks noChangeAspect="1" noChangeArrowheads="1"/>
          </p:cNvPicPr>
          <p:nvPr/>
        </p:nvPicPr>
        <p:blipFill>
          <a:blip r:embed="rId5" cstate="print"/>
          <a:srcRect/>
          <a:stretch>
            <a:fillRect/>
          </a:stretch>
        </p:blipFill>
        <p:spPr bwMode="auto">
          <a:xfrm>
            <a:off x="6351588" y="3262313"/>
            <a:ext cx="2222500" cy="2344737"/>
          </a:xfrm>
          <a:prstGeom prst="rect">
            <a:avLst/>
          </a:prstGeom>
          <a:noFill/>
          <a:ln w="12700">
            <a:solidFill>
              <a:schemeClr val="tx1"/>
            </a:solidFill>
            <a:miter lim="800000"/>
            <a:headEnd/>
            <a:tailEnd/>
          </a:ln>
        </p:spPr>
      </p:pic>
      <p:sp>
        <p:nvSpPr>
          <p:cNvPr id="569350" name="Rectangle 6"/>
          <p:cNvSpPr>
            <a:spLocks noGrp="1" noChangeArrowheads="1"/>
          </p:cNvSpPr>
          <p:nvPr>
            <p:ph type="title"/>
          </p:nvPr>
        </p:nvSpPr>
        <p:spPr/>
        <p:txBody>
          <a:bodyPr/>
          <a:lstStyle/>
          <a:p>
            <a:r>
              <a:rPr lang="en-US"/>
              <a:t>Types of Bonds</a:t>
            </a:r>
          </a:p>
        </p:txBody>
      </p:sp>
      <p:sp>
        <p:nvSpPr>
          <p:cNvPr id="569351" name="Rectangle 7"/>
          <p:cNvSpPr>
            <a:spLocks noChangeArrowheads="1"/>
          </p:cNvSpPr>
          <p:nvPr/>
        </p:nvSpPr>
        <p:spPr bwMode="auto">
          <a:xfrm>
            <a:off x="3008313" y="5419725"/>
            <a:ext cx="3260725" cy="674688"/>
          </a:xfrm>
          <a:prstGeom prst="rect">
            <a:avLst/>
          </a:prstGeom>
          <a:noFill/>
          <a:ln w="9525">
            <a:noFill/>
            <a:miter lim="800000"/>
            <a:headEnd/>
            <a:tailEnd/>
          </a:ln>
        </p:spPr>
        <p:txBody>
          <a:bodyPr/>
          <a:lstStyle/>
          <a:p>
            <a:pPr algn="ctr">
              <a:spcBef>
                <a:spcPct val="20000"/>
              </a:spcBef>
              <a:buClr>
                <a:schemeClr val="accent1"/>
              </a:buClr>
              <a:buSzPct val="75000"/>
              <a:buFont typeface="Monotype Sorts" pitchFamily="2" charset="2"/>
              <a:buNone/>
            </a:pPr>
            <a:r>
              <a:rPr lang="en-US" sz="2800"/>
              <a:t>Diatomic </a:t>
            </a:r>
            <a:br>
              <a:rPr lang="en-US" sz="2800"/>
            </a:br>
            <a:r>
              <a:rPr lang="en-US" sz="2800"/>
              <a:t>Molecule</a:t>
            </a:r>
          </a:p>
        </p:txBody>
      </p:sp>
      <p:sp>
        <p:nvSpPr>
          <p:cNvPr id="569352" name="Rectangle 8"/>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ChangeArrowheads="1"/>
          </p:cNvSpPr>
          <p:nvPr/>
        </p:nvSpPr>
        <p:spPr bwMode="auto">
          <a:xfrm>
            <a:off x="258763" y="1512888"/>
            <a:ext cx="8624887" cy="822325"/>
          </a:xfrm>
          <a:prstGeom prst="rect">
            <a:avLst/>
          </a:prstGeom>
          <a:noFill/>
          <a:ln w="9525">
            <a:noFill/>
            <a:miter lim="800000"/>
            <a:headEnd/>
            <a:tailEnd/>
          </a:ln>
        </p:spPr>
        <p:txBody>
          <a:bodyPr/>
          <a:lstStyle/>
          <a:p>
            <a:pPr marL="342900" indent="-342900" algn="ctr">
              <a:lnSpc>
                <a:spcPct val="140000"/>
              </a:lnSpc>
              <a:spcBef>
                <a:spcPct val="20000"/>
              </a:spcBef>
              <a:buClr>
                <a:schemeClr val="accent1"/>
              </a:buClr>
              <a:buSzPct val="75000"/>
              <a:buFont typeface="Monotype Sorts" pitchFamily="2" charset="2"/>
              <a:buNone/>
            </a:pPr>
            <a:r>
              <a:rPr lang="en-US" sz="3200" b="1">
                <a:latin typeface="Comic Sans MS" pitchFamily="66" charset="0"/>
              </a:rPr>
              <a:t>Metallic Bonding - “Electron Sea”</a:t>
            </a:r>
            <a:endParaRPr lang="en-US" sz="3200"/>
          </a:p>
        </p:txBody>
      </p:sp>
      <p:sp>
        <p:nvSpPr>
          <p:cNvPr id="573443" name="Rectangle 3"/>
          <p:cNvSpPr>
            <a:spLocks noGrp="1" noChangeArrowheads="1"/>
          </p:cNvSpPr>
          <p:nvPr>
            <p:ph type="title"/>
          </p:nvPr>
        </p:nvSpPr>
        <p:spPr/>
        <p:txBody>
          <a:bodyPr/>
          <a:lstStyle/>
          <a:p>
            <a:r>
              <a:rPr lang="en-US"/>
              <a:t>Types of Bonds</a:t>
            </a:r>
          </a:p>
        </p:txBody>
      </p:sp>
      <p:sp>
        <p:nvSpPr>
          <p:cNvPr id="573445" name="Rectangle 5"/>
          <p:cNvSpPr>
            <a:spLocks noChangeArrowheads="1"/>
          </p:cNvSpPr>
          <p:nvPr/>
        </p:nvSpPr>
        <p:spPr bwMode="auto">
          <a:xfrm>
            <a:off x="1981200" y="2667000"/>
            <a:ext cx="5181600" cy="3505200"/>
          </a:xfrm>
          <a:prstGeom prst="rect">
            <a:avLst/>
          </a:prstGeom>
          <a:solidFill>
            <a:srgbClr val="3366FF">
              <a:alpha val="89000"/>
            </a:srgbClr>
          </a:solidFill>
          <a:ln w="12700">
            <a:solidFill>
              <a:schemeClr val="tx1"/>
            </a:solidFill>
            <a:miter lim="800000"/>
            <a:headEnd type="none" w="sm" len="sm"/>
            <a:tailEnd type="none" w="sm" len="sm"/>
          </a:ln>
          <a:effectLst/>
        </p:spPr>
        <p:txBody>
          <a:bodyPr wrap="none" anchor="ctr"/>
          <a:lstStyle/>
          <a:p>
            <a:endParaRPr lang="en-US"/>
          </a:p>
        </p:txBody>
      </p:sp>
      <p:sp>
        <p:nvSpPr>
          <p:cNvPr id="573446" name="Oval 6"/>
          <p:cNvSpPr>
            <a:spLocks noChangeArrowheads="1"/>
          </p:cNvSpPr>
          <p:nvPr/>
        </p:nvSpPr>
        <p:spPr bwMode="auto">
          <a:xfrm>
            <a:off x="5151438" y="5314950"/>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447" name="Oval 7"/>
          <p:cNvSpPr>
            <a:spLocks noChangeArrowheads="1"/>
          </p:cNvSpPr>
          <p:nvPr/>
        </p:nvSpPr>
        <p:spPr bwMode="auto">
          <a:xfrm>
            <a:off x="4192588" y="4502150"/>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448" name="Oval 8"/>
          <p:cNvSpPr>
            <a:spLocks noChangeArrowheads="1"/>
          </p:cNvSpPr>
          <p:nvPr/>
        </p:nvSpPr>
        <p:spPr bwMode="auto">
          <a:xfrm>
            <a:off x="4211638" y="3641725"/>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449" name="Oval 9"/>
          <p:cNvSpPr>
            <a:spLocks noChangeArrowheads="1"/>
          </p:cNvSpPr>
          <p:nvPr/>
        </p:nvSpPr>
        <p:spPr bwMode="auto">
          <a:xfrm>
            <a:off x="5110163" y="4486275"/>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450" name="Oval 10"/>
          <p:cNvSpPr>
            <a:spLocks noChangeArrowheads="1"/>
          </p:cNvSpPr>
          <p:nvPr/>
        </p:nvSpPr>
        <p:spPr bwMode="auto">
          <a:xfrm>
            <a:off x="5124450" y="3632200"/>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451" name="Oval 11"/>
          <p:cNvSpPr>
            <a:spLocks noChangeArrowheads="1"/>
          </p:cNvSpPr>
          <p:nvPr/>
        </p:nvSpPr>
        <p:spPr bwMode="auto">
          <a:xfrm>
            <a:off x="5124450" y="4049713"/>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52" name="Oval 12"/>
          <p:cNvSpPr>
            <a:spLocks noChangeArrowheads="1"/>
          </p:cNvSpPr>
          <p:nvPr/>
        </p:nvSpPr>
        <p:spPr bwMode="auto">
          <a:xfrm>
            <a:off x="5224463" y="4649788"/>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pPr algn="ctr" eaLnBrk="0" hangingPunct="0"/>
            <a:r>
              <a:rPr lang="en-US" sz="800"/>
              <a:t> </a:t>
            </a:r>
          </a:p>
        </p:txBody>
      </p:sp>
      <p:sp>
        <p:nvSpPr>
          <p:cNvPr id="573453" name="Oval 13"/>
          <p:cNvSpPr>
            <a:spLocks noChangeArrowheads="1"/>
          </p:cNvSpPr>
          <p:nvPr/>
        </p:nvSpPr>
        <p:spPr bwMode="auto">
          <a:xfrm>
            <a:off x="4295775" y="4597400"/>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54" name="Oval 14"/>
          <p:cNvSpPr>
            <a:spLocks noChangeArrowheads="1"/>
          </p:cNvSpPr>
          <p:nvPr/>
        </p:nvSpPr>
        <p:spPr bwMode="auto">
          <a:xfrm>
            <a:off x="4672013" y="3975100"/>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55" name="Oval 15"/>
          <p:cNvSpPr>
            <a:spLocks noChangeArrowheads="1"/>
          </p:cNvSpPr>
          <p:nvPr/>
        </p:nvSpPr>
        <p:spPr bwMode="auto">
          <a:xfrm>
            <a:off x="4910138" y="4348163"/>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56" name="Oval 16"/>
          <p:cNvSpPr>
            <a:spLocks noChangeArrowheads="1"/>
          </p:cNvSpPr>
          <p:nvPr/>
        </p:nvSpPr>
        <p:spPr bwMode="auto">
          <a:xfrm>
            <a:off x="4067175" y="5195888"/>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57" name="Oval 17"/>
          <p:cNvSpPr>
            <a:spLocks noChangeArrowheads="1"/>
          </p:cNvSpPr>
          <p:nvPr/>
        </p:nvSpPr>
        <p:spPr bwMode="auto">
          <a:xfrm>
            <a:off x="4838700" y="5097463"/>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58" name="Oval 18"/>
          <p:cNvSpPr>
            <a:spLocks noChangeArrowheads="1"/>
          </p:cNvSpPr>
          <p:nvPr/>
        </p:nvSpPr>
        <p:spPr bwMode="auto">
          <a:xfrm>
            <a:off x="5580063" y="5208588"/>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59" name="Oval 19"/>
          <p:cNvSpPr>
            <a:spLocks noChangeArrowheads="1"/>
          </p:cNvSpPr>
          <p:nvPr/>
        </p:nvSpPr>
        <p:spPr bwMode="auto">
          <a:xfrm>
            <a:off x="3471863" y="5094288"/>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60" name="Oval 20"/>
          <p:cNvSpPr>
            <a:spLocks noChangeArrowheads="1"/>
          </p:cNvSpPr>
          <p:nvPr/>
        </p:nvSpPr>
        <p:spPr bwMode="auto">
          <a:xfrm>
            <a:off x="3487738" y="4348163"/>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61" name="Oval 21"/>
          <p:cNvSpPr>
            <a:spLocks noChangeArrowheads="1"/>
          </p:cNvSpPr>
          <p:nvPr/>
        </p:nvSpPr>
        <p:spPr bwMode="auto">
          <a:xfrm>
            <a:off x="3990975" y="4151313"/>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62" name="Oval 22"/>
          <p:cNvSpPr>
            <a:spLocks noChangeArrowheads="1"/>
          </p:cNvSpPr>
          <p:nvPr/>
        </p:nvSpPr>
        <p:spPr bwMode="auto">
          <a:xfrm>
            <a:off x="3910013" y="4575175"/>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63" name="Oval 23"/>
          <p:cNvSpPr>
            <a:spLocks noChangeArrowheads="1"/>
          </p:cNvSpPr>
          <p:nvPr/>
        </p:nvSpPr>
        <p:spPr bwMode="auto">
          <a:xfrm>
            <a:off x="3860800" y="5805488"/>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64" name="Oval 24"/>
          <p:cNvSpPr>
            <a:spLocks noChangeArrowheads="1"/>
          </p:cNvSpPr>
          <p:nvPr/>
        </p:nvSpPr>
        <p:spPr bwMode="auto">
          <a:xfrm>
            <a:off x="4806950" y="5553075"/>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65" name="Oval 25"/>
          <p:cNvSpPr>
            <a:spLocks noChangeArrowheads="1"/>
          </p:cNvSpPr>
          <p:nvPr/>
        </p:nvSpPr>
        <p:spPr bwMode="auto">
          <a:xfrm>
            <a:off x="5503863" y="5594350"/>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66" name="Oval 26"/>
          <p:cNvSpPr>
            <a:spLocks noChangeArrowheads="1"/>
          </p:cNvSpPr>
          <p:nvPr/>
        </p:nvSpPr>
        <p:spPr bwMode="auto">
          <a:xfrm>
            <a:off x="4240213" y="5321300"/>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467" name="Oval 27"/>
          <p:cNvSpPr>
            <a:spLocks noChangeArrowheads="1"/>
          </p:cNvSpPr>
          <p:nvPr/>
        </p:nvSpPr>
        <p:spPr bwMode="auto">
          <a:xfrm>
            <a:off x="3341688" y="5297488"/>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468" name="Oval 28"/>
          <p:cNvSpPr>
            <a:spLocks noChangeArrowheads="1"/>
          </p:cNvSpPr>
          <p:nvPr/>
        </p:nvSpPr>
        <p:spPr bwMode="auto">
          <a:xfrm>
            <a:off x="3286125" y="4470400"/>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469" name="Oval 29"/>
          <p:cNvSpPr>
            <a:spLocks noChangeArrowheads="1"/>
          </p:cNvSpPr>
          <p:nvPr/>
        </p:nvSpPr>
        <p:spPr bwMode="auto">
          <a:xfrm>
            <a:off x="6088063" y="5365750"/>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470" name="Oval 30"/>
          <p:cNvSpPr>
            <a:spLocks noChangeArrowheads="1"/>
          </p:cNvSpPr>
          <p:nvPr/>
        </p:nvSpPr>
        <p:spPr bwMode="auto">
          <a:xfrm>
            <a:off x="6427788" y="5610225"/>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71" name="Oval 31"/>
          <p:cNvSpPr>
            <a:spLocks noChangeArrowheads="1"/>
          </p:cNvSpPr>
          <p:nvPr/>
        </p:nvSpPr>
        <p:spPr bwMode="auto">
          <a:xfrm>
            <a:off x="6623050" y="5180013"/>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72" name="Oval 32"/>
          <p:cNvSpPr>
            <a:spLocks noChangeArrowheads="1"/>
          </p:cNvSpPr>
          <p:nvPr/>
        </p:nvSpPr>
        <p:spPr bwMode="auto">
          <a:xfrm>
            <a:off x="5881688" y="4860925"/>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73" name="Oval 33"/>
          <p:cNvSpPr>
            <a:spLocks noChangeArrowheads="1"/>
          </p:cNvSpPr>
          <p:nvPr/>
        </p:nvSpPr>
        <p:spPr bwMode="auto">
          <a:xfrm>
            <a:off x="6638925" y="3446463"/>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74" name="Oval 34"/>
          <p:cNvSpPr>
            <a:spLocks noChangeArrowheads="1"/>
          </p:cNvSpPr>
          <p:nvPr/>
        </p:nvSpPr>
        <p:spPr bwMode="auto">
          <a:xfrm>
            <a:off x="5816600" y="3481388"/>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75" name="Oval 35"/>
          <p:cNvSpPr>
            <a:spLocks noChangeArrowheads="1"/>
          </p:cNvSpPr>
          <p:nvPr/>
        </p:nvSpPr>
        <p:spPr bwMode="auto">
          <a:xfrm>
            <a:off x="4805363" y="2886075"/>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76" name="Oval 36"/>
          <p:cNvSpPr>
            <a:spLocks noChangeArrowheads="1"/>
          </p:cNvSpPr>
          <p:nvPr/>
        </p:nvSpPr>
        <p:spPr bwMode="auto">
          <a:xfrm>
            <a:off x="5130800" y="3465513"/>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77" name="Oval 37"/>
          <p:cNvSpPr>
            <a:spLocks noChangeArrowheads="1"/>
          </p:cNvSpPr>
          <p:nvPr/>
        </p:nvSpPr>
        <p:spPr bwMode="auto">
          <a:xfrm>
            <a:off x="5988050" y="4367213"/>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78" name="Oval 38"/>
          <p:cNvSpPr>
            <a:spLocks noChangeArrowheads="1"/>
          </p:cNvSpPr>
          <p:nvPr/>
        </p:nvSpPr>
        <p:spPr bwMode="auto">
          <a:xfrm>
            <a:off x="4716463" y="3532188"/>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79" name="Oval 39"/>
          <p:cNvSpPr>
            <a:spLocks noChangeArrowheads="1"/>
          </p:cNvSpPr>
          <p:nvPr/>
        </p:nvSpPr>
        <p:spPr bwMode="auto">
          <a:xfrm>
            <a:off x="2471738" y="5305425"/>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480" name="Oval 40"/>
          <p:cNvSpPr>
            <a:spLocks noChangeArrowheads="1"/>
          </p:cNvSpPr>
          <p:nvPr/>
        </p:nvSpPr>
        <p:spPr bwMode="auto">
          <a:xfrm>
            <a:off x="2416175" y="4484688"/>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481" name="Oval 41"/>
          <p:cNvSpPr>
            <a:spLocks noChangeArrowheads="1"/>
          </p:cNvSpPr>
          <p:nvPr/>
        </p:nvSpPr>
        <p:spPr bwMode="auto">
          <a:xfrm>
            <a:off x="3101975" y="5537200"/>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82" name="Oval 42"/>
          <p:cNvSpPr>
            <a:spLocks noChangeArrowheads="1"/>
          </p:cNvSpPr>
          <p:nvPr/>
        </p:nvSpPr>
        <p:spPr bwMode="auto">
          <a:xfrm>
            <a:off x="2944813" y="4956175"/>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83" name="Oval 43"/>
          <p:cNvSpPr>
            <a:spLocks noChangeArrowheads="1"/>
          </p:cNvSpPr>
          <p:nvPr/>
        </p:nvSpPr>
        <p:spPr bwMode="auto">
          <a:xfrm>
            <a:off x="3194050" y="4686300"/>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84" name="Oval 44"/>
          <p:cNvSpPr>
            <a:spLocks noChangeArrowheads="1"/>
          </p:cNvSpPr>
          <p:nvPr/>
        </p:nvSpPr>
        <p:spPr bwMode="auto">
          <a:xfrm>
            <a:off x="2878138" y="4214813"/>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85" name="Oval 45"/>
          <p:cNvSpPr>
            <a:spLocks noChangeArrowheads="1"/>
          </p:cNvSpPr>
          <p:nvPr/>
        </p:nvSpPr>
        <p:spPr bwMode="auto">
          <a:xfrm>
            <a:off x="2432050" y="3630613"/>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486" name="Oval 46"/>
          <p:cNvSpPr>
            <a:spLocks noChangeArrowheads="1"/>
          </p:cNvSpPr>
          <p:nvPr/>
        </p:nvSpPr>
        <p:spPr bwMode="auto">
          <a:xfrm>
            <a:off x="2425700" y="2855913"/>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487" name="Oval 47"/>
          <p:cNvSpPr>
            <a:spLocks noChangeArrowheads="1"/>
          </p:cNvSpPr>
          <p:nvPr/>
        </p:nvSpPr>
        <p:spPr bwMode="auto">
          <a:xfrm>
            <a:off x="3292475" y="2863850"/>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488" name="Oval 48"/>
          <p:cNvSpPr>
            <a:spLocks noChangeArrowheads="1"/>
          </p:cNvSpPr>
          <p:nvPr/>
        </p:nvSpPr>
        <p:spPr bwMode="auto">
          <a:xfrm>
            <a:off x="3303588" y="3622675"/>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489" name="Oval 49"/>
          <p:cNvSpPr>
            <a:spLocks noChangeArrowheads="1"/>
          </p:cNvSpPr>
          <p:nvPr/>
        </p:nvSpPr>
        <p:spPr bwMode="auto">
          <a:xfrm>
            <a:off x="2559050" y="3762375"/>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90" name="Oval 50"/>
          <p:cNvSpPr>
            <a:spLocks noChangeArrowheads="1"/>
          </p:cNvSpPr>
          <p:nvPr/>
        </p:nvSpPr>
        <p:spPr bwMode="auto">
          <a:xfrm>
            <a:off x="3611563" y="3724275"/>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91" name="Oval 51"/>
          <p:cNvSpPr>
            <a:spLocks noChangeArrowheads="1"/>
          </p:cNvSpPr>
          <p:nvPr/>
        </p:nvSpPr>
        <p:spPr bwMode="auto">
          <a:xfrm>
            <a:off x="2997200" y="3468688"/>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92" name="Oval 52"/>
          <p:cNvSpPr>
            <a:spLocks noChangeArrowheads="1"/>
          </p:cNvSpPr>
          <p:nvPr/>
        </p:nvSpPr>
        <p:spPr bwMode="auto">
          <a:xfrm>
            <a:off x="3754438" y="3140075"/>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93" name="Oval 53"/>
          <p:cNvSpPr>
            <a:spLocks noChangeArrowheads="1"/>
          </p:cNvSpPr>
          <p:nvPr/>
        </p:nvSpPr>
        <p:spPr bwMode="auto">
          <a:xfrm>
            <a:off x="2962275" y="2933700"/>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94" name="Oval 54"/>
          <p:cNvSpPr>
            <a:spLocks noChangeArrowheads="1"/>
          </p:cNvSpPr>
          <p:nvPr/>
        </p:nvSpPr>
        <p:spPr bwMode="auto">
          <a:xfrm>
            <a:off x="4203700" y="2884488"/>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495" name="Oval 55"/>
          <p:cNvSpPr>
            <a:spLocks noChangeArrowheads="1"/>
          </p:cNvSpPr>
          <p:nvPr/>
        </p:nvSpPr>
        <p:spPr bwMode="auto">
          <a:xfrm>
            <a:off x="5116513" y="2868613"/>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496" name="Oval 56"/>
          <p:cNvSpPr>
            <a:spLocks noChangeArrowheads="1"/>
          </p:cNvSpPr>
          <p:nvPr/>
        </p:nvSpPr>
        <p:spPr bwMode="auto">
          <a:xfrm>
            <a:off x="3973513" y="3595688"/>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97" name="Oval 57"/>
          <p:cNvSpPr>
            <a:spLocks noChangeArrowheads="1"/>
          </p:cNvSpPr>
          <p:nvPr/>
        </p:nvSpPr>
        <p:spPr bwMode="auto">
          <a:xfrm>
            <a:off x="3992563" y="3038475"/>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98" name="Oval 58"/>
          <p:cNvSpPr>
            <a:spLocks noChangeArrowheads="1"/>
          </p:cNvSpPr>
          <p:nvPr/>
        </p:nvSpPr>
        <p:spPr bwMode="auto">
          <a:xfrm>
            <a:off x="5262563" y="3095625"/>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499" name="Oval 59"/>
          <p:cNvSpPr>
            <a:spLocks noChangeArrowheads="1"/>
          </p:cNvSpPr>
          <p:nvPr/>
        </p:nvSpPr>
        <p:spPr bwMode="auto">
          <a:xfrm>
            <a:off x="6043613" y="2905125"/>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500" name="Oval 60"/>
          <p:cNvSpPr>
            <a:spLocks noChangeArrowheads="1"/>
          </p:cNvSpPr>
          <p:nvPr/>
        </p:nvSpPr>
        <p:spPr bwMode="auto">
          <a:xfrm>
            <a:off x="6357938" y="3163888"/>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501" name="Oval 61"/>
          <p:cNvSpPr>
            <a:spLocks noChangeArrowheads="1"/>
          </p:cNvSpPr>
          <p:nvPr/>
        </p:nvSpPr>
        <p:spPr bwMode="auto">
          <a:xfrm>
            <a:off x="6043613" y="3679825"/>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
        <p:nvSpPr>
          <p:cNvPr id="573502" name="Oval 62"/>
          <p:cNvSpPr>
            <a:spLocks noChangeArrowheads="1"/>
          </p:cNvSpPr>
          <p:nvPr/>
        </p:nvSpPr>
        <p:spPr bwMode="auto">
          <a:xfrm>
            <a:off x="6376988" y="4070350"/>
            <a:ext cx="76200" cy="76200"/>
          </a:xfrm>
          <a:prstGeom prst="ellipse">
            <a:avLst/>
          </a:prstGeom>
          <a:gradFill rotWithShape="1">
            <a:gsLst>
              <a:gs pos="0">
                <a:schemeClr val="accent2"/>
              </a:gs>
              <a:gs pos="100000">
                <a:srgbClr val="FF0000"/>
              </a:gs>
            </a:gsLst>
            <a:path path="shape">
              <a:fillToRect l="50000" t="50000" r="50000" b="50000"/>
            </a:path>
          </a:gradFill>
          <a:ln w="3175">
            <a:solidFill>
              <a:schemeClr val="bg2"/>
            </a:solidFill>
            <a:round/>
            <a:headEnd type="none" w="sm" len="sm"/>
            <a:tailEnd type="none" w="sm" len="sm"/>
          </a:ln>
          <a:effectLst/>
        </p:spPr>
        <p:txBody>
          <a:bodyPr wrap="none" anchor="ctr"/>
          <a:lstStyle/>
          <a:p>
            <a:endParaRPr lang="en-US"/>
          </a:p>
        </p:txBody>
      </p:sp>
      <p:sp>
        <p:nvSpPr>
          <p:cNvPr id="573503" name="Oval 63"/>
          <p:cNvSpPr>
            <a:spLocks noChangeArrowheads="1"/>
          </p:cNvSpPr>
          <p:nvPr/>
        </p:nvSpPr>
        <p:spPr bwMode="auto">
          <a:xfrm>
            <a:off x="6030913" y="4533900"/>
            <a:ext cx="533400" cy="533400"/>
          </a:xfrm>
          <a:prstGeom prst="ellipse">
            <a:avLst/>
          </a:prstGeom>
          <a:gradFill rotWithShape="1">
            <a:gsLst>
              <a:gs pos="0">
                <a:schemeClr val="tx1"/>
              </a:gs>
              <a:gs pos="100000">
                <a:srgbClr val="292929"/>
              </a:gs>
            </a:gsLst>
            <a:path path="shape">
              <a:fillToRect l="50000" t="50000" r="50000" b="50000"/>
            </a:path>
          </a:gradFill>
          <a:ln w="6350">
            <a:solidFill>
              <a:schemeClr val="bg2"/>
            </a:solidFill>
            <a:round/>
            <a:headEnd type="none" w="sm" len="sm"/>
            <a:tailEnd type="none" w="sm" len="sm"/>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3000" accel="50000" decel="50000" fill="hold" grpId="0" nodeType="clickEffect">
                                  <p:stCondLst>
                                    <p:cond delay="0"/>
                                  </p:stCondLst>
                                  <p:childTnLst>
                                    <p:animMotion origin="layout" path="M 0 0 C 0.00643 -0.01342 0.00296 -0.01088 0.00556 -0.00301 C 0.00712 0.00139 0.00816 0.00185 0.01111 0.0044 C 0.01216 0.00347 0.01355 0.00278 0.01441 0.00139 C 0.01511 0.00023 0.01546 -0.00463 0.01546 -0.00301 C 0.01546 0.02176 0.01823 0.01713 0.00782 0.02222 C -0.0059 0.02037 -0.00243 0.02107 -0.01111 0.0132 C -0.01336 0.01366 -0.01562 0.01551 -0.01788 0.01482 C -0.01927 0.01435 -0.01979 0.01204 -0.01996 0.01019 C -0.02083 -0.00231 -0.01527 -0.00463 -0.01007 -0.01203 C -0.01215 -0.0206 -0.01597 -0.01759 -0.02222 -0.01643 C -0.02048 -0.02361 -0.01614 -0.02616 -0.01111 -0.02824 C -0.00034 -0.02685 0.00226 -0.0294 0 -0.01643 C 0.00209 -0.00741 0.00643 -0.00671 -0.00121 0 C -0.0026 0.00602 -0.00295 0.00556 0 0 Z " pathEditMode="relative" ptsTypes="fffffffffffffff">
                                      <p:cBhvr>
                                        <p:cTn id="6" dur="2000" fill="hold"/>
                                        <p:tgtEl>
                                          <p:spTgt spid="573493"/>
                                        </p:tgtEl>
                                        <p:attrNameLst>
                                          <p:attrName>ppt_x</p:attrName>
                                          <p:attrName>ppt_y</p:attrName>
                                        </p:attrNameLst>
                                      </p:cBhvr>
                                    </p:animMotion>
                                  </p:childTnLst>
                                </p:cTn>
                              </p:par>
                              <p:par>
                                <p:cTn id="7" presetID="0" presetClass="path" presetSubtype="0" repeatCount="3000" accel="50000" decel="50000" fill="hold" grpId="0" nodeType="withEffect">
                                  <p:stCondLst>
                                    <p:cond delay="0"/>
                                  </p:stCondLst>
                                  <p:childTnLst>
                                    <p:animMotion origin="layout" path="M 0 0 C 0.00643 -0.01342 0.00296 -0.01088 0.00556 -0.00301 C 0.00712 0.00139 0.00816 0.00185 0.01111 0.0044 C 0.01216 0.00347 0.01355 0.00278 0.01441 0.00139 C 0.01511 0.00023 0.01546 -0.00463 0.01546 -0.00301 C 0.01546 0.02176 0.01823 0.01713 0.00782 0.02222 C -0.0059 0.02037 -0.00243 0.02107 -0.01111 0.0132 C -0.01336 0.01366 -0.01562 0.01551 -0.01788 0.01482 C -0.01927 0.01435 -0.01979 0.01204 -0.01996 0.01019 C -0.02083 -0.00231 -0.01527 -0.00463 -0.01007 -0.01203 C -0.01215 -0.0206 -0.01597 -0.01759 -0.02222 -0.01643 C -0.02048 -0.02361 -0.01614 -0.02616 -0.01111 -0.02824 C -0.00034 -0.02685 0.00226 -0.0294 0 -0.01643 C 0.00209 -0.00741 0.00643 -0.00671 -0.00121 0 C -0.0026 0.00602 -0.00295 0.00556 0 0 Z " pathEditMode="relative" ptsTypes="fffffffffffffff">
                                      <p:cBhvr>
                                        <p:cTn id="8" dur="2000" fill="hold"/>
                                        <p:tgtEl>
                                          <p:spTgt spid="573490"/>
                                        </p:tgtEl>
                                        <p:attrNameLst>
                                          <p:attrName>ppt_x</p:attrName>
                                          <p:attrName>ppt_y</p:attrName>
                                        </p:attrNameLst>
                                      </p:cBhvr>
                                    </p:animMotion>
                                  </p:childTnLst>
                                </p:cTn>
                              </p:par>
                              <p:par>
                                <p:cTn id="9" presetID="0" presetClass="path" presetSubtype="0" repeatCount="3000" accel="50000" decel="50000" fill="hold" grpId="0" nodeType="withEffect">
                                  <p:stCondLst>
                                    <p:cond delay="0"/>
                                  </p:stCondLst>
                                  <p:childTnLst>
                                    <p:animMotion origin="layout" path="M 0 0 C 0.00643 -0.01342 0.00296 -0.01088 0.00556 -0.00301 C 0.00712 0.00139 0.00816 0.00185 0.01111 0.0044 C 0.01216 0.00347 0.01355 0.00278 0.01441 0.00139 C 0.01511 0.00023 0.01546 -0.00463 0.01546 -0.00301 C 0.01546 0.02176 0.01823 0.01713 0.00782 0.02222 C -0.0059 0.02037 -0.00243 0.02107 -0.01111 0.0132 C -0.01336 0.01366 -0.01562 0.01551 -0.01788 0.01482 C -0.01927 0.01435 -0.01979 0.01204 -0.01996 0.01019 C -0.02083 -0.00231 -0.01527 -0.00463 -0.01007 -0.01203 C -0.01215 -0.0206 -0.01597 -0.01759 -0.02222 -0.01643 C -0.02048 -0.02361 -0.01614 -0.02616 -0.01111 -0.02824 C -0.00034 -0.02685 0.00226 -0.0294 0 -0.01643 C 0.00209 -0.00741 0.00643 -0.00671 -0.00121 0 C -0.0026 0.00602 -0.00295 0.00556 0 0 Z " pathEditMode="relative" ptsTypes="fffffffffffffff">
                                      <p:cBhvr>
                                        <p:cTn id="10" dur="2000" fill="hold"/>
                                        <p:tgtEl>
                                          <p:spTgt spid="573455"/>
                                        </p:tgtEl>
                                        <p:attrNameLst>
                                          <p:attrName>ppt_x</p:attrName>
                                          <p:attrName>ppt_y</p:attrName>
                                        </p:attrNameLst>
                                      </p:cBhvr>
                                    </p:animMotion>
                                  </p:childTnLst>
                                </p:cTn>
                              </p:par>
                              <p:par>
                                <p:cTn id="11" presetID="0" presetClass="path" presetSubtype="0" repeatCount="3000" accel="50000" decel="50000" fill="hold" grpId="0" nodeType="withEffect">
                                  <p:stCondLst>
                                    <p:cond delay="0"/>
                                  </p:stCondLst>
                                  <p:childTnLst>
                                    <p:animMotion origin="layout" path="M 0 0 C 0.00643 -0.01342 0.00296 -0.01088 0.00556 -0.00301 C 0.00712 0.00139 0.00816 0.00185 0.01111 0.0044 C 0.01216 0.00347 0.01355 0.00278 0.01441 0.00139 C 0.01511 0.00023 0.01546 -0.00463 0.01546 -0.00301 C 0.01546 0.02176 0.01823 0.01713 0.00782 0.02222 C -0.0059 0.02037 -0.00243 0.02107 -0.01111 0.0132 C -0.01336 0.01366 -0.01562 0.01551 -0.01788 0.01482 C -0.01927 0.01435 -0.01979 0.01204 -0.01996 0.01019 C -0.02083 -0.00231 -0.01527 -0.00463 -0.01007 -0.01203 C -0.01215 -0.0206 -0.01597 -0.01759 -0.02222 -0.01643 C -0.02048 -0.02361 -0.01614 -0.02616 -0.01111 -0.02824 C -0.00034 -0.02685 0.00226 -0.0294 0 -0.01643 C 0.00209 -0.00741 0.00643 -0.00671 -0.00121 0 C -0.0026 0.00602 -0.00295 0.00556 0 0 Z " pathEditMode="relative" ptsTypes="fffffffffffffff">
                                      <p:cBhvr>
                                        <p:cTn id="12" dur="2000" fill="hold"/>
                                        <p:tgtEl>
                                          <p:spTgt spid="573476"/>
                                        </p:tgtEl>
                                        <p:attrNameLst>
                                          <p:attrName>ppt_x</p:attrName>
                                          <p:attrName>ppt_y</p:attrName>
                                        </p:attrNameLst>
                                      </p:cBhvr>
                                    </p:animMotion>
                                  </p:childTnLst>
                                </p:cTn>
                              </p:par>
                              <p:par>
                                <p:cTn id="13" presetID="0" presetClass="path" presetSubtype="0" repeatCount="3000" accel="50000" decel="50000" fill="hold" grpId="0" nodeType="withEffect">
                                  <p:stCondLst>
                                    <p:cond delay="0"/>
                                  </p:stCondLst>
                                  <p:childTnLst>
                                    <p:animMotion origin="layout" path="M 0 0 C 0.00643 -0.01342 0.00296 -0.01088 0.00556 -0.00301 C 0.00712 0.00139 0.00816 0.00185 0.01111 0.0044 C 0.01216 0.00347 0.01355 0.00278 0.01441 0.00139 C 0.01511 0.00023 0.01546 -0.00463 0.01546 -0.00301 C 0.01546 0.02176 0.01823 0.01713 0.00782 0.02222 C -0.0059 0.02037 -0.00243 0.02107 -0.01111 0.0132 C -0.01336 0.01366 -0.01562 0.01551 -0.01788 0.01482 C -0.01927 0.01435 -0.01979 0.01204 -0.01996 0.01019 C -0.02083 -0.00231 -0.01527 -0.00463 -0.01007 -0.01203 C -0.01215 -0.0206 -0.01597 -0.01759 -0.02222 -0.01643 C -0.02048 -0.02361 -0.01614 -0.02616 -0.01111 -0.02824 C -0.00034 -0.02685 0.00226 -0.0294 0 -0.01643 C 0.00209 -0.00741 0.00643 -0.00671 -0.00121 0 C -0.0026 0.00602 -0.00295 0.00556 0 0 Z " pathEditMode="relative" ptsTypes="fffffffffffffff">
                                      <p:cBhvr>
                                        <p:cTn id="14" dur="2000" fill="hold"/>
                                        <p:tgtEl>
                                          <p:spTgt spid="573500"/>
                                        </p:tgtEl>
                                        <p:attrNameLst>
                                          <p:attrName>ppt_x</p:attrName>
                                          <p:attrName>ppt_y</p:attrName>
                                        </p:attrNameLst>
                                      </p:cBhvr>
                                    </p:animMotion>
                                  </p:childTnLst>
                                </p:cTn>
                              </p:par>
                              <p:par>
                                <p:cTn id="15" presetID="0" presetClass="path" presetSubtype="0" repeatCount="3000" accel="50000" decel="50000" fill="hold" grpId="0" nodeType="withEffect">
                                  <p:stCondLst>
                                    <p:cond delay="0"/>
                                  </p:stCondLst>
                                  <p:childTnLst>
                                    <p:animMotion origin="layout" path="M 0 0 C 0.00643 -0.01342 0.00296 -0.01088 0.00556 -0.00301 C 0.00712 0.00139 0.00816 0.00185 0.01111 0.0044 C 0.01216 0.00347 0.01355 0.00278 0.01441 0.00139 C 0.01511 0.00023 0.01546 -0.00463 0.01546 -0.00301 C 0.01546 0.02176 0.01823 0.01713 0.00782 0.02222 C -0.0059 0.02037 -0.00243 0.02107 -0.01111 0.0132 C -0.01336 0.01366 -0.01562 0.01551 -0.01788 0.01482 C -0.01927 0.01435 -0.01979 0.01204 -0.01996 0.01019 C -0.02083 -0.00231 -0.01527 -0.00463 -0.01007 -0.01203 C -0.01215 -0.0206 -0.01597 -0.01759 -0.02222 -0.01643 C -0.02048 -0.02361 -0.01614 -0.02616 -0.01111 -0.02824 C -0.00034 -0.02685 0.00226 -0.0294 0 -0.01643 C 0.00209 -0.00741 0.00643 -0.00671 -0.00121 0 C -0.0026 0.00602 -0.00295 0.00556 0 0 Z " pathEditMode="relative" ptsTypes="fffffffffffffff">
                                      <p:cBhvr>
                                        <p:cTn id="16" dur="2000" fill="hold"/>
                                        <p:tgtEl>
                                          <p:spTgt spid="573472"/>
                                        </p:tgtEl>
                                        <p:attrNameLst>
                                          <p:attrName>ppt_x</p:attrName>
                                          <p:attrName>ppt_y</p:attrName>
                                        </p:attrNameLst>
                                      </p:cBhvr>
                                    </p:animMotion>
                                  </p:childTnLst>
                                </p:cTn>
                              </p:par>
                              <p:par>
                                <p:cTn id="17" presetID="0" presetClass="path" presetSubtype="0" repeatCount="3000" accel="50000" decel="50000" fill="hold" grpId="0" nodeType="withEffect">
                                  <p:stCondLst>
                                    <p:cond delay="0"/>
                                  </p:stCondLst>
                                  <p:childTnLst>
                                    <p:animMotion origin="layout" path="M 0 0 C 0.00643 -0.01342 0.00296 -0.01088 0.00556 -0.00301 C 0.00712 0.00139 0.00816 0.00185 0.01111 0.0044 C 0.01216 0.00347 0.01355 0.00278 0.01441 0.00139 C 0.01511 0.00023 0.01546 -0.00463 0.01546 -0.00301 C 0.01546 0.02176 0.01823 0.01713 0.00782 0.02222 C -0.0059 0.02037 -0.00243 0.02107 -0.01111 0.0132 C -0.01336 0.01366 -0.01562 0.01551 -0.01788 0.01482 C -0.01927 0.01435 -0.01979 0.01204 -0.01996 0.01019 C -0.02083 -0.00231 -0.01527 -0.00463 -0.01007 -0.01203 C -0.01215 -0.0206 -0.01597 -0.01759 -0.02222 -0.01643 C -0.02048 -0.02361 -0.01614 -0.02616 -0.01111 -0.02824 C -0.00034 -0.02685 0.00226 -0.0294 0 -0.01643 C 0.00209 -0.00741 0.00643 -0.00671 -0.00121 0 C -0.0026 0.00602 -0.00295 0.00556 0 0 Z " pathEditMode="relative" ptsTypes="fffffffffffffff">
                                      <p:cBhvr>
                                        <p:cTn id="18" dur="2000" fill="hold"/>
                                        <p:tgtEl>
                                          <p:spTgt spid="573456"/>
                                        </p:tgtEl>
                                        <p:attrNameLst>
                                          <p:attrName>ppt_x</p:attrName>
                                          <p:attrName>ppt_y</p:attrName>
                                        </p:attrNameLst>
                                      </p:cBhvr>
                                    </p:animMotion>
                                  </p:childTnLst>
                                </p:cTn>
                              </p:par>
                              <p:par>
                                <p:cTn id="19" presetID="0" presetClass="path" presetSubtype="0" repeatCount="3000" accel="50000" decel="50000" fill="hold" grpId="0" nodeType="withEffect">
                                  <p:stCondLst>
                                    <p:cond delay="0"/>
                                  </p:stCondLst>
                                  <p:childTnLst>
                                    <p:animMotion origin="layout" path="M 0 0 C 0.00643 -0.01342 0.00296 -0.01088 0.00556 -0.00301 C 0.00712 0.00139 0.00816 0.00185 0.01111 0.0044 C 0.01216 0.00347 0.01355 0.00278 0.01441 0.00139 C 0.01511 0.00023 0.01546 -0.00463 0.01546 -0.00301 C 0.01546 0.02176 0.01823 0.01713 0.00782 0.02222 C -0.0059 0.02037 -0.00243 0.02107 -0.01111 0.0132 C -0.01336 0.01366 -0.01562 0.01551 -0.01788 0.01482 C -0.01927 0.01435 -0.01979 0.01204 -0.01996 0.01019 C -0.02083 -0.00231 -0.01527 -0.00463 -0.01007 -0.01203 C -0.01215 -0.0206 -0.01597 -0.01759 -0.02222 -0.01643 C -0.02048 -0.02361 -0.01614 -0.02616 -0.01111 -0.02824 C -0.00034 -0.02685 0.00226 -0.0294 0 -0.01643 C 0.00209 -0.00741 0.00643 -0.00671 -0.00121 0 C -0.0026 0.00602 -0.00295 0.00556 0 0 Z " pathEditMode="relative" ptsTypes="fffffffffffffff">
                                      <p:cBhvr>
                                        <p:cTn id="20" dur="2000" fill="hold"/>
                                        <p:tgtEl>
                                          <p:spTgt spid="573482"/>
                                        </p:tgtEl>
                                        <p:attrNameLst>
                                          <p:attrName>ppt_x</p:attrName>
                                          <p:attrName>ppt_y</p:attrName>
                                        </p:attrNameLst>
                                      </p:cBhvr>
                                    </p:animMotion>
                                  </p:childTnLst>
                                </p:cTn>
                              </p:par>
                              <p:par>
                                <p:cTn id="21" presetID="0" presetClass="path" presetSubtype="0" repeatCount="3000" accel="50000" decel="50000" fill="hold" grpId="0" nodeType="withEffect">
                                  <p:stCondLst>
                                    <p:cond delay="0"/>
                                  </p:stCondLst>
                                  <p:childTnLst>
                                    <p:animMotion origin="layout" path="M 0 0 C 0.00643 -0.01342 0.00296 -0.01088 0.00556 -0.00301 C 0.00712 0.00139 0.00816 0.00185 0.01111 0.0044 C 0.01216 0.00347 0.01355 0.00278 0.01441 0.00139 C 0.01511 0.00023 0.01546 -0.00463 0.01546 -0.00301 C 0.01546 0.02176 0.01823 0.01713 0.00782 0.02222 C -0.0059 0.02037 -0.00243 0.02107 -0.01111 0.0132 C -0.01336 0.01366 -0.01562 0.01551 -0.01788 0.01482 C -0.01927 0.01435 -0.01979 0.01204 -0.01996 0.01019 C -0.02083 -0.00231 -0.01527 -0.00463 -0.01007 -0.01203 C -0.01215 -0.0206 -0.01597 -0.01759 -0.02222 -0.01643 C -0.02048 -0.02361 -0.01614 -0.02616 -0.01111 -0.02824 C -0.00034 -0.02685 0.00226 -0.0294 0 -0.01643 C 0.00209 -0.00741 0.00643 -0.00671 -0.00121 0 C -0.0026 0.00602 -0.00295 0.00556 0 0 Z " pathEditMode="relative" ptsTypes="fffffffffffffff">
                                      <p:cBhvr>
                                        <p:cTn id="22" dur="2000" fill="hold"/>
                                        <p:tgtEl>
                                          <p:spTgt spid="573489"/>
                                        </p:tgtEl>
                                        <p:attrNameLst>
                                          <p:attrName>ppt_x</p:attrName>
                                          <p:attrName>ppt_y</p:attrName>
                                        </p:attrNameLst>
                                      </p:cBhvr>
                                    </p:animMotion>
                                  </p:childTnLst>
                                </p:cTn>
                              </p:par>
                              <p:par>
                                <p:cTn id="23" presetID="0" presetClass="path" presetSubtype="0" repeatCount="3000" accel="50000" decel="50000" fill="hold" grpId="0" nodeType="withEffect">
                                  <p:stCondLst>
                                    <p:cond delay="0"/>
                                  </p:stCondLst>
                                  <p:childTnLst>
                                    <p:animMotion origin="layout" path="M 0 0 C -0.00225 0.00185 -0.00434 0.00393 -0.00659 0.00578 C -0.00763 0.00671 -0.00989 0.00879 -0.00989 0.00879 C -0.01111 0.00833 -0.01284 0.00879 -0.01336 0.0074 C -0.01493 0.00231 -0.00486 -0.00672 -0.00225 -0.00903 C -0.00729 -0.02709 0.00018 -0.00695 -0.01111 -0.01783 C -0.01371 -0.02037 -0.01666 -0.02825 -0.01666 -0.02825 C -0.01406 -0.0375 -0.00954 -0.0338 -0.00225 -0.03264 C -0.00034 -0.02593 0.00174 -0.02547 0.00678 -0.02385 C 0.00782 -0.02246 0.00886 -0.02061 0.01007 -0.01945 C 0.01112 -0.01852 0.01285 -0.01922 0.01337 -0.01783 C 0.01355 -0.01737 0.01112 -0.00926 0.01112 -0.00903 C 0.0125 0.00254 0.01233 0.00254 0.01997 0.00578 C 0.02743 0.02013 0.01216 0.01388 0.00678 0.01319 C 0.00556 0.01226 0.004 0.0118 0.0033 0.01018 C -0.00121 -0.00186 0.00556 0.00347 0 0 Z " pathEditMode="relative" ptsTypes="ffffffffffffffff">
                                      <p:cBhvr>
                                        <p:cTn id="24" dur="2000" fill="hold"/>
                                        <p:tgtEl>
                                          <p:spTgt spid="573492"/>
                                        </p:tgtEl>
                                        <p:attrNameLst>
                                          <p:attrName>ppt_x</p:attrName>
                                          <p:attrName>ppt_y</p:attrName>
                                        </p:attrNameLst>
                                      </p:cBhvr>
                                    </p:animMotion>
                                  </p:childTnLst>
                                </p:cTn>
                              </p:par>
                              <p:par>
                                <p:cTn id="25" presetID="0" presetClass="path" presetSubtype="0" repeatCount="3000" accel="50000" decel="50000" fill="hold" grpId="0" nodeType="withEffect">
                                  <p:stCondLst>
                                    <p:cond delay="0"/>
                                  </p:stCondLst>
                                  <p:childTnLst>
                                    <p:animMotion origin="layout" path="M 0 0 C -0.00225 0.00185 -0.00434 0.00393 -0.00659 0.00578 C -0.00763 0.00671 -0.00989 0.00879 -0.00989 0.00879 C -0.01111 0.00833 -0.01284 0.00879 -0.01336 0.0074 C -0.01493 0.00231 -0.00486 -0.00672 -0.00225 -0.00903 C -0.00729 -0.02709 0.00018 -0.00695 -0.01111 -0.01783 C -0.01371 -0.02037 -0.01666 -0.02825 -0.01666 -0.02825 C -0.01406 -0.0375 -0.00954 -0.0338 -0.00225 -0.03264 C -0.00034 -0.02593 0.00174 -0.02547 0.00678 -0.02385 C 0.00782 -0.02246 0.00886 -0.02061 0.01007 -0.01945 C 0.01112 -0.01852 0.01285 -0.01922 0.01337 -0.01783 C 0.01355 -0.01737 0.01112 -0.00926 0.01112 -0.00903 C 0.0125 0.00254 0.01233 0.00254 0.01997 0.00578 C 0.02743 0.02013 0.01216 0.01388 0.00678 0.01319 C 0.00556 0.01226 0.004 0.0118 0.0033 0.01018 C -0.00121 -0.00186 0.00556 0.00347 0 0 Z " pathEditMode="relative" ptsTypes="ffffffffffffffff">
                                      <p:cBhvr>
                                        <p:cTn id="26" dur="2000" fill="hold"/>
                                        <p:tgtEl>
                                          <p:spTgt spid="573461"/>
                                        </p:tgtEl>
                                        <p:attrNameLst>
                                          <p:attrName>ppt_x</p:attrName>
                                          <p:attrName>ppt_y</p:attrName>
                                        </p:attrNameLst>
                                      </p:cBhvr>
                                    </p:animMotion>
                                  </p:childTnLst>
                                </p:cTn>
                              </p:par>
                              <p:par>
                                <p:cTn id="27" presetID="0" presetClass="path" presetSubtype="0" repeatCount="3000" accel="50000" decel="50000" fill="hold" grpId="0" nodeType="withEffect">
                                  <p:stCondLst>
                                    <p:cond delay="0"/>
                                  </p:stCondLst>
                                  <p:childTnLst>
                                    <p:animMotion origin="layout" path="M 0 0 C -0.00225 0.00185 -0.00434 0.00393 -0.00659 0.00578 C -0.00763 0.00671 -0.00989 0.00879 -0.00989 0.00879 C -0.01111 0.00833 -0.01284 0.00879 -0.01336 0.0074 C -0.01493 0.00231 -0.00486 -0.00672 -0.00225 -0.00903 C -0.00729 -0.02709 0.00018 -0.00695 -0.01111 -0.01783 C -0.01371 -0.02037 -0.01666 -0.02825 -0.01666 -0.02825 C -0.01406 -0.0375 -0.00954 -0.0338 -0.00225 -0.03264 C -0.00034 -0.02593 0.00174 -0.02547 0.00678 -0.02385 C 0.00782 -0.02246 0.00886 -0.02061 0.01007 -0.01945 C 0.01112 -0.01852 0.01285 -0.01922 0.01337 -0.01783 C 0.01355 -0.01737 0.01112 -0.00926 0.01112 -0.00903 C 0.0125 0.00254 0.01233 0.00254 0.01997 0.00578 C 0.02743 0.02013 0.01216 0.01388 0.00678 0.01319 C 0.00556 0.01226 0.004 0.0118 0.0033 0.01018 C -0.00121 -0.00186 0.00556 0.00347 0 0 Z " pathEditMode="relative" ptsTypes="ffffffffffffffff">
                                      <p:cBhvr>
                                        <p:cTn id="28" dur="2000" fill="hold"/>
                                        <p:tgtEl>
                                          <p:spTgt spid="573484"/>
                                        </p:tgtEl>
                                        <p:attrNameLst>
                                          <p:attrName>ppt_x</p:attrName>
                                          <p:attrName>ppt_y</p:attrName>
                                        </p:attrNameLst>
                                      </p:cBhvr>
                                    </p:animMotion>
                                  </p:childTnLst>
                                </p:cTn>
                              </p:par>
                              <p:par>
                                <p:cTn id="29" presetID="0" presetClass="path" presetSubtype="0" repeatCount="3000" accel="50000" decel="50000" fill="hold" grpId="0" nodeType="withEffect">
                                  <p:stCondLst>
                                    <p:cond delay="0"/>
                                  </p:stCondLst>
                                  <p:childTnLst>
                                    <p:animMotion origin="layout" path="M 0 0 C -0.00225 0.00185 -0.00434 0.00393 -0.00659 0.00578 C -0.00763 0.00671 -0.00989 0.00879 -0.00989 0.00879 C -0.01111 0.00833 -0.01284 0.00879 -0.01336 0.0074 C -0.01493 0.00231 -0.00486 -0.00672 -0.00225 -0.00903 C -0.00729 -0.02709 0.00018 -0.00695 -0.01111 -0.01783 C -0.01371 -0.02037 -0.01666 -0.02825 -0.01666 -0.02825 C -0.01406 -0.0375 -0.00954 -0.0338 -0.00225 -0.03264 C -0.00034 -0.02593 0.00174 -0.02547 0.00678 -0.02385 C 0.00782 -0.02246 0.00886 -0.02061 0.01007 -0.01945 C 0.01112 -0.01852 0.01285 -0.01922 0.01337 -0.01783 C 0.01355 -0.01737 0.01112 -0.00926 0.01112 -0.00903 C 0.0125 0.00254 0.01233 0.00254 0.01997 0.00578 C 0.02743 0.02013 0.01216 0.01388 0.00678 0.01319 C 0.00556 0.01226 0.004 0.0118 0.0033 0.01018 C -0.00121 -0.00186 0.00556 0.00347 0 0 Z " pathEditMode="relative" ptsTypes="ffffffffffffffff">
                                      <p:cBhvr>
                                        <p:cTn id="30" dur="2000" fill="hold"/>
                                        <p:tgtEl>
                                          <p:spTgt spid="573481"/>
                                        </p:tgtEl>
                                        <p:attrNameLst>
                                          <p:attrName>ppt_x</p:attrName>
                                          <p:attrName>ppt_y</p:attrName>
                                        </p:attrNameLst>
                                      </p:cBhvr>
                                    </p:animMotion>
                                  </p:childTnLst>
                                </p:cTn>
                              </p:par>
                              <p:par>
                                <p:cTn id="31" presetID="0" presetClass="path" presetSubtype="0" repeatCount="3000" accel="50000" decel="50000" fill="hold" grpId="0" nodeType="withEffect">
                                  <p:stCondLst>
                                    <p:cond delay="0"/>
                                  </p:stCondLst>
                                  <p:childTnLst>
                                    <p:animMotion origin="layout" path="M 0 0 C -0.00225 0.00185 -0.00434 0.00393 -0.00659 0.00578 C -0.00763 0.00671 -0.00989 0.00879 -0.00989 0.00879 C -0.01111 0.00833 -0.01284 0.00879 -0.01336 0.0074 C -0.01493 0.00231 -0.00486 -0.00672 -0.00225 -0.00903 C -0.00729 -0.02709 0.00018 -0.00695 -0.01111 -0.01783 C -0.01371 -0.02037 -0.01666 -0.02825 -0.01666 -0.02825 C -0.01406 -0.0375 -0.00954 -0.0338 -0.00225 -0.03264 C -0.00034 -0.02593 0.00174 -0.02547 0.00678 -0.02385 C 0.00782 -0.02246 0.00886 -0.02061 0.01007 -0.01945 C 0.01112 -0.01852 0.01285 -0.01922 0.01337 -0.01783 C 0.01355 -0.01737 0.01112 -0.00926 0.01112 -0.00903 C 0.0125 0.00254 0.01233 0.00254 0.01997 0.00578 C 0.02743 0.02013 0.01216 0.01388 0.00678 0.01319 C 0.00556 0.01226 0.004 0.0118 0.0033 0.01018 C -0.00121 -0.00186 0.00556 0.00347 0 0 Z " pathEditMode="relative" ptsTypes="ffffffffffffffff">
                                      <p:cBhvr>
                                        <p:cTn id="32" dur="2000" fill="hold"/>
                                        <p:tgtEl>
                                          <p:spTgt spid="573457"/>
                                        </p:tgtEl>
                                        <p:attrNameLst>
                                          <p:attrName>ppt_x</p:attrName>
                                          <p:attrName>ppt_y</p:attrName>
                                        </p:attrNameLst>
                                      </p:cBhvr>
                                    </p:animMotion>
                                  </p:childTnLst>
                                </p:cTn>
                              </p:par>
                              <p:par>
                                <p:cTn id="33" presetID="0" presetClass="path" presetSubtype="0" repeatCount="3000" accel="50000" decel="50000" fill="hold" grpId="0" nodeType="withEffect">
                                  <p:stCondLst>
                                    <p:cond delay="0"/>
                                  </p:stCondLst>
                                  <p:childTnLst>
                                    <p:animMotion origin="layout" path="M 0 0 C -0.00225 0.00185 -0.00434 0.00393 -0.00659 0.00578 C -0.00763 0.00671 -0.00989 0.00879 -0.00989 0.00879 C -0.01111 0.00833 -0.01284 0.00879 -0.01336 0.0074 C -0.01493 0.00231 -0.00486 -0.00672 -0.00225 -0.00903 C -0.00729 -0.02709 0.00018 -0.00695 -0.01111 -0.01783 C -0.01371 -0.02037 -0.01666 -0.02825 -0.01666 -0.02825 C -0.01406 -0.0375 -0.00954 -0.0338 -0.00225 -0.03264 C -0.00034 -0.02593 0.00174 -0.02547 0.00678 -0.02385 C 0.00782 -0.02246 0.00886 -0.02061 0.01007 -0.01945 C 0.01112 -0.01852 0.01285 -0.01922 0.01337 -0.01783 C 0.01355 -0.01737 0.01112 -0.00926 0.01112 -0.00903 C 0.0125 0.00254 0.01233 0.00254 0.01997 0.00578 C 0.02743 0.02013 0.01216 0.01388 0.00678 0.01319 C 0.00556 0.01226 0.004 0.0118 0.0033 0.01018 C -0.00121 -0.00186 0.00556 0.00347 0 0 Z " pathEditMode="relative" ptsTypes="ffffffffffffffff">
                                      <p:cBhvr>
                                        <p:cTn id="34" dur="2000" fill="hold"/>
                                        <p:tgtEl>
                                          <p:spTgt spid="573477"/>
                                        </p:tgtEl>
                                        <p:attrNameLst>
                                          <p:attrName>ppt_x</p:attrName>
                                          <p:attrName>ppt_y</p:attrName>
                                        </p:attrNameLst>
                                      </p:cBhvr>
                                    </p:animMotion>
                                  </p:childTnLst>
                                </p:cTn>
                              </p:par>
                              <p:par>
                                <p:cTn id="35" presetID="0" presetClass="path" presetSubtype="0" repeatCount="3000" accel="50000" decel="50000" fill="hold" grpId="0" nodeType="withEffect">
                                  <p:stCondLst>
                                    <p:cond delay="0"/>
                                  </p:stCondLst>
                                  <p:childTnLst>
                                    <p:animMotion origin="layout" path="M 0 0 C -0.00225 0.00185 -0.00434 0.00393 -0.00659 0.00578 C -0.00763 0.00671 -0.00989 0.00879 -0.00989 0.00879 C -0.01111 0.00833 -0.01284 0.00879 -0.01336 0.0074 C -0.01493 0.00231 -0.00486 -0.00672 -0.00225 -0.00903 C -0.00729 -0.02709 0.00018 -0.00695 -0.01111 -0.01783 C -0.01371 -0.02037 -0.01666 -0.02825 -0.01666 -0.02825 C -0.01406 -0.0375 -0.00954 -0.0338 -0.00225 -0.03264 C -0.00034 -0.02593 0.00174 -0.02547 0.00678 -0.02385 C 0.00782 -0.02246 0.00886 -0.02061 0.01007 -0.01945 C 0.01112 -0.01852 0.01285 -0.01922 0.01337 -0.01783 C 0.01355 -0.01737 0.01112 -0.00926 0.01112 -0.00903 C 0.0125 0.00254 0.01233 0.00254 0.01997 0.00578 C 0.02743 0.02013 0.01216 0.01388 0.00678 0.01319 C 0.00556 0.01226 0.004 0.0118 0.0033 0.01018 C -0.00121 -0.00186 0.00556 0.00347 0 0 Z " pathEditMode="relative" ptsTypes="ffffffffffffffff">
                                      <p:cBhvr>
                                        <p:cTn id="36" dur="2000" fill="hold"/>
                                        <p:tgtEl>
                                          <p:spTgt spid="573474"/>
                                        </p:tgtEl>
                                        <p:attrNameLst>
                                          <p:attrName>ppt_x</p:attrName>
                                          <p:attrName>ppt_y</p:attrName>
                                        </p:attrNameLst>
                                      </p:cBhvr>
                                    </p:animMotion>
                                  </p:childTnLst>
                                </p:cTn>
                              </p:par>
                              <p:par>
                                <p:cTn id="37" presetID="0" presetClass="path" presetSubtype="0" repeatCount="3000" accel="50000" decel="50000" fill="hold" grpId="0" nodeType="withEffect">
                                  <p:stCondLst>
                                    <p:cond delay="0"/>
                                  </p:stCondLst>
                                  <p:childTnLst>
                                    <p:animMotion origin="layout" path="M 0 0 C -0.00225 0.00185 -0.00434 0.00393 -0.00659 0.00578 C -0.00763 0.00671 -0.00989 0.00879 -0.00989 0.00879 C -0.01111 0.00833 -0.01284 0.00879 -0.01336 0.0074 C -0.01493 0.00231 -0.00486 -0.00672 -0.00225 -0.00903 C -0.00729 -0.02709 0.00018 -0.00695 -0.01111 -0.01783 C -0.01371 -0.02037 -0.01666 -0.02825 -0.01666 -0.02825 C -0.01406 -0.0375 -0.00954 -0.0338 -0.00225 -0.03264 C -0.00034 -0.02593 0.00174 -0.02547 0.00678 -0.02385 C 0.00782 -0.02246 0.00886 -0.02061 0.01007 -0.01945 C 0.01112 -0.01852 0.01285 -0.01922 0.01337 -0.01783 C 0.01355 -0.01737 0.01112 -0.00926 0.01112 -0.00903 C 0.0125 0.00254 0.01233 0.00254 0.01997 0.00578 C 0.02743 0.02013 0.01216 0.01388 0.00678 0.01319 C 0.00556 0.01226 0.004 0.0118 0.0033 0.01018 C -0.00121 -0.00186 0.00556 0.00347 0 0 Z " pathEditMode="relative" ptsTypes="ffffffffffffffff">
                                      <p:cBhvr>
                                        <p:cTn id="38" dur="2000" fill="hold"/>
                                        <p:tgtEl>
                                          <p:spTgt spid="573470"/>
                                        </p:tgtEl>
                                        <p:attrNameLst>
                                          <p:attrName>ppt_x</p:attrName>
                                          <p:attrName>ppt_y</p:attrName>
                                        </p:attrNameLst>
                                      </p:cBhvr>
                                    </p:animMotion>
                                  </p:childTnLst>
                                </p:cTn>
                              </p:par>
                              <p:par>
                                <p:cTn id="39" presetID="0" presetClass="path" presetSubtype="0" repeatCount="3000" accel="50000" decel="50000" fill="hold" grpId="0" nodeType="withEffect">
                                  <p:stCondLst>
                                    <p:cond delay="0"/>
                                  </p:stCondLst>
                                  <p:childTnLst>
                                    <p:animMotion origin="layout" path="M 0 0 C 0.00034 0.0044 -0.00035 0.00949 0.00121 0.01343 C 0.00312 0.01852 0.01007 0.01065 0.00225 0.01782 C -0.00382 0.01667 -0.00799 0.01829 -0.0099 0.01042 C -0.00955 0.00556 -0.00816 0.00046 -0.00886 -0.0044 C -0.00903 -0.00602 -0.01164 -0.0044 -0.01216 -0.00579 C -0.01407 -0.01088 -0.00226 -0.01528 0 -0.0162 C 0.01493 -0.01319 -0.0007 -0.01505 0.00781 -0.00579 C 0.01024 -0.00301 0.0158 -0.00301 0.01892 -0.00139 C 0.02187 0.01088 0.01406 0.00694 0.00677 0.00602 C 0.00451 0.00486 0 0.00394 0 0 Z " pathEditMode="relative" ptsTypes="fffffffffff">
                                      <p:cBhvr>
                                        <p:cTn id="40" dur="2000" fill="hold"/>
                                        <p:tgtEl>
                                          <p:spTgt spid="573475"/>
                                        </p:tgtEl>
                                        <p:attrNameLst>
                                          <p:attrName>ppt_x</p:attrName>
                                          <p:attrName>ppt_y</p:attrName>
                                        </p:attrNameLst>
                                      </p:cBhvr>
                                    </p:animMotion>
                                  </p:childTnLst>
                                </p:cTn>
                              </p:par>
                              <p:par>
                                <p:cTn id="41" presetID="0" presetClass="path" presetSubtype="0" repeatCount="3000" accel="50000" decel="50000" fill="hold" grpId="0" nodeType="withEffect">
                                  <p:stCondLst>
                                    <p:cond delay="0"/>
                                  </p:stCondLst>
                                  <p:childTnLst>
                                    <p:animMotion origin="layout" path="M 0 0 C 0.00034 0.0044 -0.00035 0.00949 0.00121 0.01343 C 0.00312 0.01852 0.01007 0.01065 0.00225 0.01782 C -0.00382 0.01667 -0.00799 0.01829 -0.0099 0.01042 C -0.00955 0.00556 -0.00816 0.00046 -0.00886 -0.0044 C -0.00903 -0.00602 -0.01164 -0.0044 -0.01216 -0.00579 C -0.01407 -0.01088 -0.00226 -0.01528 0 -0.0162 C 0.01493 -0.01319 -0.0007 -0.01505 0.00781 -0.00579 C 0.01024 -0.00301 0.0158 -0.00301 0.01892 -0.00139 C 0.02187 0.01088 0.01406 0.00694 0.00677 0.00602 C 0.00451 0.00486 0 0.00394 0 0 Z " pathEditMode="relative" ptsTypes="fffffffffff">
                                      <p:cBhvr>
                                        <p:cTn id="42" dur="2000" fill="hold"/>
                                        <p:tgtEl>
                                          <p:spTgt spid="573497"/>
                                        </p:tgtEl>
                                        <p:attrNameLst>
                                          <p:attrName>ppt_x</p:attrName>
                                          <p:attrName>ppt_y</p:attrName>
                                        </p:attrNameLst>
                                      </p:cBhvr>
                                    </p:animMotion>
                                  </p:childTnLst>
                                </p:cTn>
                              </p:par>
                              <p:par>
                                <p:cTn id="43" presetID="0" presetClass="path" presetSubtype="0" repeatCount="3000" accel="50000" decel="50000" fill="hold" grpId="0" nodeType="withEffect">
                                  <p:stCondLst>
                                    <p:cond delay="0"/>
                                  </p:stCondLst>
                                  <p:childTnLst>
                                    <p:animMotion origin="layout" path="M 0 0 C 0.00034 0.0044 -0.00035 0.00949 0.00121 0.01343 C 0.00312 0.01852 0.01007 0.01065 0.00225 0.01782 C -0.00382 0.01667 -0.00799 0.01829 -0.0099 0.01042 C -0.00955 0.00556 -0.00816 0.00046 -0.00886 -0.0044 C -0.00903 -0.00602 -0.01164 -0.0044 -0.01216 -0.00579 C -0.01407 -0.01088 -0.00226 -0.01528 0 -0.0162 C 0.01493 -0.01319 -0.0007 -0.01505 0.00781 -0.00579 C 0.01024 -0.00301 0.0158 -0.00301 0.01892 -0.00139 C 0.02187 0.01088 0.01406 0.00694 0.00677 0.00602 C 0.00451 0.00486 0 0.00394 0 0 Z " pathEditMode="relative" ptsTypes="fffffffffff">
                                      <p:cBhvr>
                                        <p:cTn id="44" dur="2000" fill="hold"/>
                                        <p:tgtEl>
                                          <p:spTgt spid="573496"/>
                                        </p:tgtEl>
                                        <p:attrNameLst>
                                          <p:attrName>ppt_x</p:attrName>
                                          <p:attrName>ppt_y</p:attrName>
                                        </p:attrNameLst>
                                      </p:cBhvr>
                                    </p:animMotion>
                                  </p:childTnLst>
                                </p:cTn>
                              </p:par>
                              <p:par>
                                <p:cTn id="45" presetID="0" presetClass="path" presetSubtype="0" repeatCount="3000" accel="50000" decel="50000" fill="hold" grpId="0" nodeType="withEffect">
                                  <p:stCondLst>
                                    <p:cond delay="0"/>
                                  </p:stCondLst>
                                  <p:childTnLst>
                                    <p:animMotion origin="layout" path="M 0 0 C 0.00034 0.0044 -0.00035 0.00949 0.00121 0.01343 C 0.00312 0.01852 0.01007 0.01065 0.00225 0.01782 C -0.00382 0.01667 -0.00799 0.01829 -0.0099 0.01042 C -0.00955 0.00556 -0.00816 0.00046 -0.00886 -0.0044 C -0.00903 -0.00602 -0.01164 -0.0044 -0.01216 -0.00579 C -0.01407 -0.01088 -0.00226 -0.01528 0 -0.0162 C 0.01493 -0.01319 -0.0007 -0.01505 0.00781 -0.00579 C 0.01024 -0.00301 0.0158 -0.00301 0.01892 -0.00139 C 0.02187 0.01088 0.01406 0.00694 0.00677 0.00602 C 0.00451 0.00486 0 0.00394 0 0 Z " pathEditMode="relative" ptsTypes="fffffffffff">
                                      <p:cBhvr>
                                        <p:cTn id="46" dur="2000" fill="hold"/>
                                        <p:tgtEl>
                                          <p:spTgt spid="573483"/>
                                        </p:tgtEl>
                                        <p:attrNameLst>
                                          <p:attrName>ppt_x</p:attrName>
                                          <p:attrName>ppt_y</p:attrName>
                                        </p:attrNameLst>
                                      </p:cBhvr>
                                    </p:animMotion>
                                  </p:childTnLst>
                                </p:cTn>
                              </p:par>
                              <p:par>
                                <p:cTn id="47" presetID="0" presetClass="path" presetSubtype="0" repeatCount="3000" accel="50000" decel="50000" fill="hold" grpId="0" nodeType="withEffect">
                                  <p:stCondLst>
                                    <p:cond delay="0"/>
                                  </p:stCondLst>
                                  <p:childTnLst>
                                    <p:animMotion origin="layout" path="M 0 0 C 0.00034 0.0044 -0.00035 0.00949 0.00121 0.01343 C 0.00312 0.01852 0.01007 0.01065 0.00225 0.01782 C -0.00382 0.01667 -0.00799 0.01829 -0.0099 0.01042 C -0.00955 0.00556 -0.00816 0.00046 -0.00886 -0.0044 C -0.00903 -0.00602 -0.01164 -0.0044 -0.01216 -0.00579 C -0.01407 -0.01088 -0.00226 -0.01528 0 -0.0162 C 0.01493 -0.01319 -0.0007 -0.01505 0.00781 -0.00579 C 0.01024 -0.00301 0.0158 -0.00301 0.01892 -0.00139 C 0.02187 0.01088 0.01406 0.00694 0.00677 0.00602 C 0.00451 0.00486 0 0.00394 0 0 Z " pathEditMode="relative" ptsTypes="fffffffffff">
                                      <p:cBhvr>
                                        <p:cTn id="48" dur="2000" fill="hold"/>
                                        <p:tgtEl>
                                          <p:spTgt spid="573463"/>
                                        </p:tgtEl>
                                        <p:attrNameLst>
                                          <p:attrName>ppt_x</p:attrName>
                                          <p:attrName>ppt_y</p:attrName>
                                        </p:attrNameLst>
                                      </p:cBhvr>
                                    </p:animMotion>
                                  </p:childTnLst>
                                </p:cTn>
                              </p:par>
                              <p:par>
                                <p:cTn id="49" presetID="0" presetClass="path" presetSubtype="0" repeatCount="3000" accel="50000" decel="50000" fill="hold" grpId="0" nodeType="withEffect">
                                  <p:stCondLst>
                                    <p:cond delay="0"/>
                                  </p:stCondLst>
                                  <p:childTnLst>
                                    <p:animMotion origin="layout" path="M 0 0 C 0.00034 0.0044 -0.00035 0.00949 0.00121 0.01343 C 0.00312 0.01852 0.01007 0.01065 0.00225 0.01782 C -0.00382 0.01667 -0.00799 0.01829 -0.0099 0.01042 C -0.00955 0.00556 -0.00816 0.00046 -0.00886 -0.0044 C -0.00903 -0.00602 -0.01164 -0.0044 -0.01216 -0.00579 C -0.01407 -0.01088 -0.00226 -0.01528 0 -0.0162 C 0.01493 -0.01319 -0.0007 -0.01505 0.00781 -0.00579 C 0.01024 -0.00301 0.0158 -0.00301 0.01892 -0.00139 C 0.02187 0.01088 0.01406 0.00694 0.00677 0.00602 C 0.00451 0.00486 0 0.00394 0 0 Z " pathEditMode="relative" ptsTypes="fffffffffff">
                                      <p:cBhvr>
                                        <p:cTn id="50" dur="2000" fill="hold"/>
                                        <p:tgtEl>
                                          <p:spTgt spid="573452"/>
                                        </p:tgtEl>
                                        <p:attrNameLst>
                                          <p:attrName>ppt_x</p:attrName>
                                          <p:attrName>ppt_y</p:attrName>
                                        </p:attrNameLst>
                                      </p:cBhvr>
                                    </p:animMotion>
                                  </p:childTnLst>
                                </p:cTn>
                              </p:par>
                              <p:par>
                                <p:cTn id="51" presetID="0" presetClass="path" presetSubtype="0" repeatCount="3000" accel="50000" decel="50000" fill="hold" grpId="0" nodeType="withEffect">
                                  <p:stCondLst>
                                    <p:cond delay="0"/>
                                  </p:stCondLst>
                                  <p:childTnLst>
                                    <p:animMotion origin="layout" path="M 0 0 C 0.00034 0.0044 -0.00035 0.00949 0.00121 0.01343 C 0.00312 0.01852 0.01007 0.01065 0.00225 0.01782 C -0.00382 0.01667 -0.00799 0.01829 -0.0099 0.01042 C -0.00955 0.00556 -0.00816 0.00046 -0.00886 -0.0044 C -0.00903 -0.00602 -0.01164 -0.0044 -0.01216 -0.00579 C -0.01407 -0.01088 -0.00226 -0.01528 0 -0.0162 C 0.01493 -0.01319 -0.0007 -0.01505 0.00781 -0.00579 C 0.01024 -0.00301 0.0158 -0.00301 0.01892 -0.00139 C 0.02187 0.01088 0.01406 0.00694 0.00677 0.00602 C 0.00451 0.00486 0 0.00394 0 0 Z " pathEditMode="relative" ptsTypes="fffffffffff">
                                      <p:cBhvr>
                                        <p:cTn id="52" dur="2000" fill="hold"/>
                                        <p:tgtEl>
                                          <p:spTgt spid="573502"/>
                                        </p:tgtEl>
                                        <p:attrNameLst>
                                          <p:attrName>ppt_x</p:attrName>
                                          <p:attrName>ppt_y</p:attrName>
                                        </p:attrNameLst>
                                      </p:cBhvr>
                                    </p:animMotion>
                                  </p:childTnLst>
                                </p:cTn>
                              </p:par>
                              <p:par>
                                <p:cTn id="53" presetID="0" presetClass="path" presetSubtype="0" repeatCount="3000" accel="50000" decel="50000" fill="hold" grpId="0" nodeType="withEffect">
                                  <p:stCondLst>
                                    <p:cond delay="0"/>
                                  </p:stCondLst>
                                  <p:childTnLst>
                                    <p:animMotion origin="layout" path="M 0 0 C -0.00035 0.00394 0.00086 0.0088 -0.00105 0.01181 C -0.00556 0.01875 -0.00747 0.00718 -0.00782 0.00579 C -0.00747 0.00232 -0.00782 -0.00139 -0.0066 -0.0044 C -0.00608 -0.00579 -0.00417 -0.00509 -0.0033 -0.00602 C 0.00694 -0.01713 -0.01094 -0.0037 0.0033 -0.01343 C 0.01145 -0.00972 0.00781 -0.01111 0.01441 -0.00903 C 0.01562 -0.0081 0.0177 -0.00787 0.01788 -0.00602 C 0.01823 -0.0037 0.01718 -0.00046 0.01562 0 C 0.01128 0.00116 0.00677 -0.00162 0.00225 -0.00162 C 0.00139 -0.00162 0.00069 -0.00046 0 0 Z " pathEditMode="relative" ptsTypes="fffffffffff">
                                      <p:cBhvr>
                                        <p:cTn id="54" dur="2000" fill="hold"/>
                                        <p:tgtEl>
                                          <p:spTgt spid="573491"/>
                                        </p:tgtEl>
                                        <p:attrNameLst>
                                          <p:attrName>ppt_x</p:attrName>
                                          <p:attrName>ppt_y</p:attrName>
                                        </p:attrNameLst>
                                      </p:cBhvr>
                                    </p:animMotion>
                                  </p:childTnLst>
                                </p:cTn>
                              </p:par>
                              <p:par>
                                <p:cTn id="55" presetID="0" presetClass="path" presetSubtype="0" repeatCount="3000" accel="50000" decel="50000" fill="hold" grpId="0" nodeType="withEffect">
                                  <p:stCondLst>
                                    <p:cond delay="0"/>
                                  </p:stCondLst>
                                  <p:childTnLst>
                                    <p:animMotion origin="layout" path="M 0 0 C -0.00035 0.00394 0.00086 0.0088 -0.00105 0.01181 C -0.00556 0.01875 -0.00747 0.00718 -0.00782 0.00579 C -0.00747 0.00232 -0.00782 -0.00139 -0.0066 -0.0044 C -0.00608 -0.00579 -0.00417 -0.00509 -0.0033 -0.00602 C 0.00694 -0.01713 -0.01094 -0.0037 0.0033 -0.01343 C 0.01145 -0.00972 0.00781 -0.01111 0.01441 -0.00903 C 0.01562 -0.0081 0.0177 -0.00787 0.01788 -0.00602 C 0.01823 -0.0037 0.01718 -0.00046 0.01562 0 C 0.01128 0.00116 0.00677 -0.00162 0.00225 -0.00162 C 0.00139 -0.00162 0.00069 -0.00046 0 0 Z " pathEditMode="relative" ptsTypes="fffffffffff">
                                      <p:cBhvr>
                                        <p:cTn id="56" dur="2000" fill="hold"/>
                                        <p:tgtEl>
                                          <p:spTgt spid="573460"/>
                                        </p:tgtEl>
                                        <p:attrNameLst>
                                          <p:attrName>ppt_x</p:attrName>
                                          <p:attrName>ppt_y</p:attrName>
                                        </p:attrNameLst>
                                      </p:cBhvr>
                                    </p:animMotion>
                                  </p:childTnLst>
                                </p:cTn>
                              </p:par>
                              <p:par>
                                <p:cTn id="57" presetID="0" presetClass="path" presetSubtype="0" repeatCount="3000" accel="50000" decel="50000" fill="hold" grpId="0" nodeType="withEffect">
                                  <p:stCondLst>
                                    <p:cond delay="0"/>
                                  </p:stCondLst>
                                  <p:childTnLst>
                                    <p:animMotion origin="layout" path="M 0 0 C -0.00035 0.00394 0.00086 0.0088 -0.00105 0.01181 C -0.00556 0.01875 -0.00747 0.00718 -0.00782 0.00579 C -0.00747 0.00232 -0.00782 -0.00139 -0.0066 -0.0044 C -0.00608 -0.00579 -0.00417 -0.00509 -0.0033 -0.00602 C 0.00694 -0.01713 -0.01094 -0.0037 0.0033 -0.01343 C 0.01145 -0.00972 0.00781 -0.01111 0.01441 -0.00903 C 0.01562 -0.0081 0.0177 -0.00787 0.01788 -0.00602 C 0.01823 -0.0037 0.01718 -0.00046 0.01562 0 C 0.01128 0.00116 0.00677 -0.00162 0.00225 -0.00162 C 0.00139 -0.00162 0.00069 -0.00046 0 0 Z " pathEditMode="relative" ptsTypes="fffffffffff">
                                      <p:cBhvr>
                                        <p:cTn id="58" dur="2000" fill="hold"/>
                                        <p:tgtEl>
                                          <p:spTgt spid="573462"/>
                                        </p:tgtEl>
                                        <p:attrNameLst>
                                          <p:attrName>ppt_x</p:attrName>
                                          <p:attrName>ppt_y</p:attrName>
                                        </p:attrNameLst>
                                      </p:cBhvr>
                                    </p:animMotion>
                                  </p:childTnLst>
                                </p:cTn>
                              </p:par>
                              <p:par>
                                <p:cTn id="59" presetID="0" presetClass="path" presetSubtype="0" repeatCount="3000" accel="50000" decel="50000" fill="hold" grpId="0" nodeType="withEffect">
                                  <p:stCondLst>
                                    <p:cond delay="0"/>
                                  </p:stCondLst>
                                  <p:childTnLst>
                                    <p:animMotion origin="layout" path="M 0 0 C -0.00035 0.00394 0.00086 0.0088 -0.00105 0.01181 C -0.00556 0.01875 -0.00747 0.00718 -0.00782 0.00579 C -0.00747 0.00232 -0.00782 -0.00139 -0.0066 -0.0044 C -0.00608 -0.00579 -0.00417 -0.00509 -0.0033 -0.00602 C 0.00694 -0.01713 -0.01094 -0.0037 0.0033 -0.01343 C 0.01145 -0.00972 0.00781 -0.01111 0.01441 -0.00903 C 0.01562 -0.0081 0.0177 -0.00787 0.01788 -0.00602 C 0.01823 -0.0037 0.01718 -0.00046 0.01562 0 C 0.01128 0.00116 0.00677 -0.00162 0.00225 -0.00162 C 0.00139 -0.00162 0.00069 -0.00046 0 0 Z " pathEditMode="relative" ptsTypes="fffffffffff">
                                      <p:cBhvr>
                                        <p:cTn id="60" dur="2000" fill="hold"/>
                                        <p:tgtEl>
                                          <p:spTgt spid="573453"/>
                                        </p:tgtEl>
                                        <p:attrNameLst>
                                          <p:attrName>ppt_x</p:attrName>
                                          <p:attrName>ppt_y</p:attrName>
                                        </p:attrNameLst>
                                      </p:cBhvr>
                                    </p:animMotion>
                                  </p:childTnLst>
                                </p:cTn>
                              </p:par>
                              <p:par>
                                <p:cTn id="61" presetID="0" presetClass="path" presetSubtype="0" repeatCount="3000" accel="50000" decel="50000" fill="hold" grpId="0" nodeType="withEffect">
                                  <p:stCondLst>
                                    <p:cond delay="0"/>
                                  </p:stCondLst>
                                  <p:childTnLst>
                                    <p:animMotion origin="layout" path="M 0 0 C -0.00035 0.00394 0.00086 0.0088 -0.00105 0.01181 C -0.00556 0.01875 -0.00747 0.00718 -0.00782 0.00579 C -0.00747 0.00232 -0.00782 -0.00139 -0.0066 -0.0044 C -0.00608 -0.00579 -0.00417 -0.00509 -0.0033 -0.00602 C 0.00694 -0.01713 -0.01094 -0.0037 0.0033 -0.01343 C 0.01145 -0.00972 0.00781 -0.01111 0.01441 -0.00903 C 0.01562 -0.0081 0.0177 -0.00787 0.01788 -0.00602 C 0.01823 -0.0037 0.01718 -0.00046 0.01562 0 C 0.01128 0.00116 0.00677 -0.00162 0.00225 -0.00162 C 0.00139 -0.00162 0.00069 -0.00046 0 0 Z " pathEditMode="relative" ptsTypes="fffffffffff">
                                      <p:cBhvr>
                                        <p:cTn id="62" dur="2000" fill="hold"/>
                                        <p:tgtEl>
                                          <p:spTgt spid="573459"/>
                                        </p:tgtEl>
                                        <p:attrNameLst>
                                          <p:attrName>ppt_x</p:attrName>
                                          <p:attrName>ppt_y</p:attrName>
                                        </p:attrNameLst>
                                      </p:cBhvr>
                                    </p:animMotion>
                                  </p:childTnLst>
                                </p:cTn>
                              </p:par>
                              <p:par>
                                <p:cTn id="63" presetID="0" presetClass="path" presetSubtype="0" repeatCount="3000" accel="50000" decel="50000" fill="hold" grpId="0" nodeType="withEffect">
                                  <p:stCondLst>
                                    <p:cond delay="0"/>
                                  </p:stCondLst>
                                  <p:childTnLst>
                                    <p:animMotion origin="layout" path="M 0 0 C -0.00035 0.00394 0.00086 0.0088 -0.00105 0.01181 C -0.00556 0.01875 -0.00747 0.00718 -0.00782 0.00579 C -0.00747 0.00232 -0.00782 -0.00139 -0.0066 -0.0044 C -0.00608 -0.00579 -0.00417 -0.00509 -0.0033 -0.00602 C 0.00694 -0.01713 -0.01094 -0.0037 0.0033 -0.01343 C 0.01145 -0.00972 0.00781 -0.01111 0.01441 -0.00903 C 0.01562 -0.0081 0.0177 -0.00787 0.01788 -0.00602 C 0.01823 -0.0037 0.01718 -0.00046 0.01562 0 C 0.01128 0.00116 0.00677 -0.00162 0.00225 -0.00162 C 0.00139 -0.00162 0.00069 -0.00046 0 0 Z " pathEditMode="relative" ptsTypes="fffffffffff">
                                      <p:cBhvr>
                                        <p:cTn id="64" dur="2000" fill="hold"/>
                                        <p:tgtEl>
                                          <p:spTgt spid="573464"/>
                                        </p:tgtEl>
                                        <p:attrNameLst>
                                          <p:attrName>ppt_x</p:attrName>
                                          <p:attrName>ppt_y</p:attrName>
                                        </p:attrNameLst>
                                      </p:cBhvr>
                                    </p:animMotion>
                                  </p:childTnLst>
                                </p:cTn>
                              </p:par>
                              <p:par>
                                <p:cTn id="65" presetID="0" presetClass="path" presetSubtype="0" repeatCount="3000" accel="50000" decel="50000" fill="hold" grpId="0" nodeType="withEffect">
                                  <p:stCondLst>
                                    <p:cond delay="0"/>
                                  </p:stCondLst>
                                  <p:childTnLst>
                                    <p:animMotion origin="layout" path="M 0 0 C -0.00035 0.00394 0.00086 0.0088 -0.00105 0.01181 C -0.00556 0.01875 -0.00747 0.00718 -0.00782 0.00579 C -0.00747 0.00232 -0.00782 -0.00139 -0.0066 -0.0044 C -0.00608 -0.00579 -0.00417 -0.00509 -0.0033 -0.00602 C 0.00694 -0.01713 -0.01094 -0.0037 0.0033 -0.01343 C 0.01145 -0.00972 0.00781 -0.01111 0.01441 -0.00903 C 0.01562 -0.0081 0.0177 -0.00787 0.01788 -0.00602 C 0.01823 -0.0037 0.01718 -0.00046 0.01562 0 C 0.01128 0.00116 0.00677 -0.00162 0.00225 -0.00162 C 0.00139 -0.00162 0.00069 -0.00046 0 0 Z " pathEditMode="relative" ptsTypes="fffffffffff">
                                      <p:cBhvr>
                                        <p:cTn id="66" dur="2000" fill="hold"/>
                                        <p:tgtEl>
                                          <p:spTgt spid="573458"/>
                                        </p:tgtEl>
                                        <p:attrNameLst>
                                          <p:attrName>ppt_x</p:attrName>
                                          <p:attrName>ppt_y</p:attrName>
                                        </p:attrNameLst>
                                      </p:cBhvr>
                                    </p:animMotion>
                                  </p:childTnLst>
                                </p:cTn>
                              </p:par>
                              <p:par>
                                <p:cTn id="67" presetID="0" presetClass="path" presetSubtype="0" repeatCount="3000" accel="50000" decel="50000" fill="hold" grpId="0" nodeType="withEffect">
                                  <p:stCondLst>
                                    <p:cond delay="0"/>
                                  </p:stCondLst>
                                  <p:childTnLst>
                                    <p:animMotion origin="layout" path="M 0 0 C -0.00035 0.00394 0.00086 0.0088 -0.00105 0.01181 C -0.00556 0.01875 -0.00747 0.00718 -0.00782 0.00579 C -0.00747 0.00232 -0.00782 -0.00139 -0.0066 -0.0044 C -0.00608 -0.00579 -0.00417 -0.00509 -0.0033 -0.00602 C 0.00694 -0.01713 -0.01094 -0.0037 0.0033 -0.01343 C 0.01145 -0.00972 0.00781 -0.01111 0.01441 -0.00903 C 0.01562 -0.0081 0.0177 -0.00787 0.01788 -0.00602 C 0.01823 -0.0037 0.01718 -0.00046 0.01562 0 C 0.01128 0.00116 0.00677 -0.00162 0.00225 -0.00162 C 0.00139 -0.00162 0.00069 -0.00046 0 0 Z " pathEditMode="relative" ptsTypes="fffffffffff">
                                      <p:cBhvr>
                                        <p:cTn id="68" dur="2000" fill="hold"/>
                                        <p:tgtEl>
                                          <p:spTgt spid="573465"/>
                                        </p:tgtEl>
                                        <p:attrNameLst>
                                          <p:attrName>ppt_x</p:attrName>
                                          <p:attrName>ppt_y</p:attrName>
                                        </p:attrNameLst>
                                      </p:cBhvr>
                                    </p:animMotion>
                                  </p:childTnLst>
                                </p:cTn>
                              </p:par>
                              <p:par>
                                <p:cTn id="69" presetID="0" presetClass="path" presetSubtype="0" repeatCount="3000" accel="50000" decel="50000" fill="hold" grpId="0" nodeType="withEffect">
                                  <p:stCondLst>
                                    <p:cond delay="0"/>
                                  </p:stCondLst>
                                  <p:childTnLst>
                                    <p:animMotion origin="layout" path="M 0 0 C -0.00035 0.00394 0.00086 0.0088 -0.00105 0.01181 C -0.00556 0.01875 -0.00747 0.00718 -0.00782 0.00579 C -0.00747 0.00232 -0.00782 -0.00139 -0.0066 -0.0044 C -0.00608 -0.00579 -0.00417 -0.00509 -0.0033 -0.00602 C 0.00694 -0.01713 -0.01094 -0.0037 0.0033 -0.01343 C 0.01145 -0.00972 0.00781 -0.01111 0.01441 -0.00903 C 0.01562 -0.0081 0.0177 -0.00787 0.01788 -0.00602 C 0.01823 -0.0037 0.01718 -0.00046 0.01562 0 C 0.01128 0.00116 0.00677 -0.00162 0.00225 -0.00162 C 0.00139 -0.00162 0.00069 -0.00046 0 0 Z " pathEditMode="relative" ptsTypes="fffffffffff">
                                      <p:cBhvr>
                                        <p:cTn id="70" dur="2000" fill="hold"/>
                                        <p:tgtEl>
                                          <p:spTgt spid="573471"/>
                                        </p:tgtEl>
                                        <p:attrNameLst>
                                          <p:attrName>ppt_x</p:attrName>
                                          <p:attrName>ppt_y</p:attrName>
                                        </p:attrNameLst>
                                      </p:cBhvr>
                                    </p:animMotion>
                                  </p:childTnLst>
                                </p:cTn>
                              </p:par>
                              <p:par>
                                <p:cTn id="71" presetID="0" presetClass="path" presetSubtype="0" repeatCount="3000" accel="50000" decel="50000" fill="hold" grpId="0" nodeType="withEffect">
                                  <p:stCondLst>
                                    <p:cond delay="0"/>
                                  </p:stCondLst>
                                  <p:childTnLst>
                                    <p:animMotion origin="layout" path="M 0 0 C -0.00035 0.00394 0.00086 0.0088 -0.00105 0.01181 C -0.00556 0.01875 -0.00747 0.00718 -0.00782 0.00579 C -0.00747 0.00232 -0.00782 -0.00139 -0.0066 -0.0044 C -0.00608 -0.00579 -0.00417 -0.00509 -0.0033 -0.00602 C 0.00694 -0.01713 -0.01094 -0.0037 0.0033 -0.01343 C 0.01145 -0.00972 0.00781 -0.01111 0.01441 -0.00903 C 0.01562 -0.0081 0.0177 -0.00787 0.01788 -0.00602 C 0.01823 -0.0037 0.01718 -0.00046 0.01562 0 C 0.01128 0.00116 0.00677 -0.00162 0.00225 -0.00162 C 0.00139 -0.00162 0.00069 -0.00046 0 0 Z " pathEditMode="relative" ptsTypes="fffffffffff">
                                      <p:cBhvr>
                                        <p:cTn id="72" dur="2000" fill="hold"/>
                                        <p:tgtEl>
                                          <p:spTgt spid="573451"/>
                                        </p:tgtEl>
                                        <p:attrNameLst>
                                          <p:attrName>ppt_x</p:attrName>
                                          <p:attrName>ppt_y</p:attrName>
                                        </p:attrNameLst>
                                      </p:cBhvr>
                                    </p:animMotion>
                                  </p:childTnLst>
                                </p:cTn>
                              </p:par>
                              <p:par>
                                <p:cTn id="73" presetID="0" presetClass="path" presetSubtype="0" repeatCount="3000" accel="50000" decel="50000" fill="hold" grpId="0" nodeType="withEffect">
                                  <p:stCondLst>
                                    <p:cond delay="0"/>
                                  </p:stCondLst>
                                  <p:childTnLst>
                                    <p:animMotion origin="layout" path="M 0 0 C -0.00035 0.00394 0.00086 0.0088 -0.00105 0.01181 C -0.00556 0.01875 -0.00747 0.00718 -0.00782 0.00579 C -0.00747 0.00232 -0.00782 -0.00139 -0.0066 -0.0044 C -0.00608 -0.00579 -0.00417 -0.00509 -0.0033 -0.00602 C 0.00694 -0.01713 -0.01094 -0.0037 0.0033 -0.01343 C 0.01145 -0.00972 0.00781 -0.01111 0.01441 -0.00903 C 0.01562 -0.0081 0.0177 -0.00787 0.01788 -0.00602 C 0.01823 -0.0037 0.01718 -0.00046 0.01562 0 C 0.01128 0.00116 0.00677 -0.00162 0.00225 -0.00162 C 0.00139 -0.00162 0.00069 -0.00046 0 0 Z " pathEditMode="relative" ptsTypes="fffffffffff">
                                      <p:cBhvr>
                                        <p:cTn id="74" dur="2000" fill="hold"/>
                                        <p:tgtEl>
                                          <p:spTgt spid="573454"/>
                                        </p:tgtEl>
                                        <p:attrNameLst>
                                          <p:attrName>ppt_x</p:attrName>
                                          <p:attrName>ppt_y</p:attrName>
                                        </p:attrNameLst>
                                      </p:cBhvr>
                                    </p:animMotion>
                                  </p:childTnLst>
                                </p:cTn>
                              </p:par>
                              <p:par>
                                <p:cTn id="75" presetID="0" presetClass="path" presetSubtype="0" repeatCount="3000" accel="50000" decel="50000" fill="hold" grpId="0" nodeType="withEffect">
                                  <p:stCondLst>
                                    <p:cond delay="0"/>
                                  </p:stCondLst>
                                  <p:childTnLst>
                                    <p:animMotion origin="layout" path="M 0 0 C -0.00035 0.00394 0.00086 0.0088 -0.00105 0.01181 C -0.00556 0.01875 -0.00747 0.00718 -0.00782 0.00579 C -0.00747 0.00232 -0.00782 -0.00139 -0.0066 -0.0044 C -0.00608 -0.00579 -0.00417 -0.00509 -0.0033 -0.00602 C 0.00694 -0.01713 -0.01094 -0.0037 0.0033 -0.01343 C 0.01145 -0.00972 0.00781 -0.01111 0.01441 -0.00903 C 0.01562 -0.0081 0.0177 -0.00787 0.01788 -0.00602 C 0.01823 -0.0037 0.01718 -0.00046 0.01562 0 C 0.01128 0.00116 0.00677 -0.00162 0.00225 -0.00162 C 0.00139 -0.00162 0.00069 -0.00046 0 0 Z " pathEditMode="relative" ptsTypes="fffffffffff">
                                      <p:cBhvr>
                                        <p:cTn id="76" dur="2000" fill="hold"/>
                                        <p:tgtEl>
                                          <p:spTgt spid="573478"/>
                                        </p:tgtEl>
                                        <p:attrNameLst>
                                          <p:attrName>ppt_x</p:attrName>
                                          <p:attrName>ppt_y</p:attrName>
                                        </p:attrNameLst>
                                      </p:cBhvr>
                                    </p:animMotion>
                                  </p:childTnLst>
                                </p:cTn>
                              </p:par>
                              <p:par>
                                <p:cTn id="77" presetID="0" presetClass="path" presetSubtype="0" repeatCount="3000" accel="50000" decel="50000" fill="hold" grpId="0" nodeType="withEffect">
                                  <p:stCondLst>
                                    <p:cond delay="0"/>
                                  </p:stCondLst>
                                  <p:childTnLst>
                                    <p:animMotion origin="layout" path="M 0 0 C -0.00035 0.00394 0.00086 0.0088 -0.00105 0.01181 C -0.00556 0.01875 -0.00747 0.00718 -0.00782 0.00579 C -0.00747 0.00232 -0.00782 -0.00139 -0.0066 -0.0044 C -0.00608 -0.00579 -0.00417 -0.00509 -0.0033 -0.00602 C 0.00694 -0.01713 -0.01094 -0.0037 0.0033 -0.01343 C 0.01145 -0.00972 0.00781 -0.01111 0.01441 -0.00903 C 0.01562 -0.0081 0.0177 -0.00787 0.01788 -0.00602 C 0.01823 -0.0037 0.01718 -0.00046 0.01562 0 C 0.01128 0.00116 0.00677 -0.00162 0.00225 -0.00162 C 0.00139 -0.00162 0.00069 -0.00046 0 0 Z " pathEditMode="relative" ptsTypes="fffffffffff">
                                      <p:cBhvr>
                                        <p:cTn id="78" dur="2000" fill="hold"/>
                                        <p:tgtEl>
                                          <p:spTgt spid="573498"/>
                                        </p:tgtEl>
                                        <p:attrNameLst>
                                          <p:attrName>ppt_x</p:attrName>
                                          <p:attrName>ppt_y</p:attrName>
                                        </p:attrNameLst>
                                      </p:cBhvr>
                                    </p:animMotion>
                                  </p:childTnLst>
                                </p:cTn>
                              </p:par>
                              <p:par>
                                <p:cTn id="79" presetID="0" presetClass="path" presetSubtype="0" repeatCount="3000" accel="50000" decel="50000" fill="hold" grpId="0" nodeType="withEffect">
                                  <p:stCondLst>
                                    <p:cond delay="0"/>
                                  </p:stCondLst>
                                  <p:childTnLst>
                                    <p:animMotion origin="layout" path="M 0 0 C -0.00035 0.00394 0.00086 0.0088 -0.00105 0.01181 C -0.00556 0.01875 -0.00747 0.00718 -0.00782 0.00579 C -0.00747 0.00232 -0.00782 -0.00139 -0.0066 -0.0044 C -0.00608 -0.00579 -0.00417 -0.00509 -0.0033 -0.00602 C 0.00694 -0.01713 -0.01094 -0.0037 0.0033 -0.01343 C 0.01145 -0.00972 0.00781 -0.01111 0.01441 -0.00903 C 0.01562 -0.0081 0.0177 -0.00787 0.01788 -0.00602 C 0.01823 -0.0037 0.01718 -0.00046 0.01562 0 C 0.01128 0.00116 0.00677 -0.00162 0.00225 -0.00162 C 0.00139 -0.00162 0.00069 -0.00046 0 0 Z " pathEditMode="relative" ptsTypes="fffffffffff">
                                      <p:cBhvr>
                                        <p:cTn id="80" dur="2000" fill="hold"/>
                                        <p:tgtEl>
                                          <p:spTgt spid="57347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51" grpId="0" animBg="1"/>
      <p:bldP spid="573452" grpId="0" animBg="1"/>
      <p:bldP spid="573453" grpId="0" animBg="1"/>
      <p:bldP spid="573454" grpId="0" animBg="1"/>
      <p:bldP spid="573455" grpId="0" animBg="1"/>
      <p:bldP spid="573456" grpId="0" animBg="1"/>
      <p:bldP spid="573457" grpId="0" animBg="1"/>
      <p:bldP spid="573458" grpId="0" animBg="1"/>
      <p:bldP spid="573459" grpId="0" animBg="1"/>
      <p:bldP spid="573460" grpId="0" animBg="1"/>
      <p:bldP spid="573461" grpId="0" animBg="1"/>
      <p:bldP spid="573462" grpId="0" animBg="1"/>
      <p:bldP spid="573463" grpId="0" animBg="1"/>
      <p:bldP spid="573464" grpId="0" animBg="1"/>
      <p:bldP spid="573465" grpId="0" animBg="1"/>
      <p:bldP spid="573470" grpId="0" animBg="1"/>
      <p:bldP spid="573471" grpId="0" animBg="1"/>
      <p:bldP spid="573472" grpId="0" animBg="1"/>
      <p:bldP spid="573473" grpId="0" animBg="1"/>
      <p:bldP spid="573474" grpId="0" animBg="1"/>
      <p:bldP spid="573475" grpId="0" animBg="1"/>
      <p:bldP spid="573476" grpId="0" animBg="1"/>
      <p:bldP spid="573477" grpId="0" animBg="1"/>
      <p:bldP spid="573478" grpId="0" animBg="1"/>
      <p:bldP spid="573481" grpId="0" animBg="1"/>
      <p:bldP spid="573482" grpId="0" animBg="1"/>
      <p:bldP spid="573483" grpId="0" animBg="1"/>
      <p:bldP spid="573484" grpId="0" animBg="1"/>
      <p:bldP spid="573489" grpId="0" animBg="1"/>
      <p:bldP spid="573490" grpId="0" animBg="1"/>
      <p:bldP spid="573491" grpId="0" animBg="1"/>
      <p:bldP spid="573492" grpId="0" animBg="1"/>
      <p:bldP spid="573493" grpId="0" animBg="1"/>
      <p:bldP spid="573496" grpId="0" animBg="1"/>
      <p:bldP spid="573497" grpId="0" animBg="1"/>
      <p:bldP spid="573498" grpId="0" animBg="1"/>
      <p:bldP spid="573500" grpId="0" animBg="1"/>
      <p:bldP spid="573502"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p:txBody>
          <a:bodyPr/>
          <a:lstStyle/>
          <a:p>
            <a:r>
              <a:rPr lang="en-US"/>
              <a:t>Bond Polarity</a:t>
            </a:r>
          </a:p>
        </p:txBody>
      </p:sp>
      <p:sp>
        <p:nvSpPr>
          <p:cNvPr id="575491" name="Rectangle 3"/>
          <p:cNvSpPr>
            <a:spLocks noGrp="1" noChangeArrowheads="1"/>
          </p:cNvSpPr>
          <p:nvPr>
            <p:ph type="body" idx="1"/>
          </p:nvPr>
        </p:nvSpPr>
        <p:spPr>
          <a:xfrm>
            <a:off x="457200" y="1428750"/>
            <a:ext cx="3605213" cy="5073650"/>
          </a:xfrm>
        </p:spPr>
        <p:txBody>
          <a:bodyPr/>
          <a:lstStyle/>
          <a:p>
            <a:pPr>
              <a:spcBef>
                <a:spcPct val="50000"/>
              </a:spcBef>
            </a:pPr>
            <a:r>
              <a:rPr lang="en-US"/>
              <a:t>Most bonds are a blend of ionic and covalent characteristics.</a:t>
            </a:r>
          </a:p>
          <a:p>
            <a:pPr>
              <a:spcBef>
                <a:spcPct val="50000"/>
              </a:spcBef>
            </a:pPr>
            <a:r>
              <a:rPr lang="en-US"/>
              <a:t>Difference in electronegativity determines bond type.</a:t>
            </a:r>
          </a:p>
        </p:txBody>
      </p:sp>
      <p:sp>
        <p:nvSpPr>
          <p:cNvPr id="575492" name="Rectangle 4"/>
          <p:cNvSpPr>
            <a:spLocks noChangeArrowheads="1"/>
          </p:cNvSpPr>
          <p:nvPr/>
        </p:nvSpPr>
        <p:spPr bwMode="auto">
          <a:xfrm>
            <a:off x="76200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grpSp>
        <p:nvGrpSpPr>
          <p:cNvPr id="575493" name="Group 5"/>
          <p:cNvGrpSpPr>
            <a:grpSpLocks/>
          </p:cNvGrpSpPr>
          <p:nvPr/>
        </p:nvGrpSpPr>
        <p:grpSpPr bwMode="auto">
          <a:xfrm>
            <a:off x="4683125" y="1568450"/>
            <a:ext cx="3441700" cy="4371975"/>
            <a:chOff x="444" y="1141"/>
            <a:chExt cx="2168" cy="2754"/>
          </a:xfrm>
        </p:grpSpPr>
        <p:sp>
          <p:nvSpPr>
            <p:cNvPr id="575494" name="Rectangle 6"/>
            <p:cNvSpPr>
              <a:spLocks noChangeArrowheads="1"/>
            </p:cNvSpPr>
            <p:nvPr/>
          </p:nvSpPr>
          <p:spPr bwMode="auto">
            <a:xfrm>
              <a:off x="445" y="1141"/>
              <a:ext cx="2167" cy="2754"/>
            </a:xfrm>
            <a:prstGeom prst="rect">
              <a:avLst/>
            </a:prstGeom>
            <a:solidFill>
              <a:schemeClr val="tx1"/>
            </a:solidFill>
            <a:ln w="25400">
              <a:solidFill>
                <a:schemeClr val="bg2"/>
              </a:solidFill>
              <a:miter lim="800000"/>
              <a:headEnd type="none" w="sm" len="sm"/>
              <a:tailEnd type="none" w="sm" len="sm"/>
            </a:ln>
            <a:effectLst/>
          </p:spPr>
          <p:txBody>
            <a:bodyPr wrap="none" anchor="ctr"/>
            <a:lstStyle/>
            <a:p>
              <a:endParaRPr lang="en-US"/>
            </a:p>
          </p:txBody>
        </p:sp>
        <p:sp>
          <p:nvSpPr>
            <p:cNvPr id="575495" name="Rectangle 7"/>
            <p:cNvSpPr>
              <a:spLocks noChangeArrowheads="1"/>
            </p:cNvSpPr>
            <p:nvPr/>
          </p:nvSpPr>
          <p:spPr bwMode="auto">
            <a:xfrm>
              <a:off x="873" y="1261"/>
              <a:ext cx="1169" cy="2503"/>
            </a:xfrm>
            <a:prstGeom prst="rect">
              <a:avLst/>
            </a:prstGeom>
            <a:gradFill rotWithShape="1">
              <a:gsLst>
                <a:gs pos="0">
                  <a:srgbClr val="8CADFE"/>
                </a:gs>
                <a:gs pos="100000">
                  <a:srgbClr val="99FF99"/>
                </a:gs>
              </a:gsLst>
              <a:lin ang="5400000" scaled="1"/>
            </a:gradFill>
            <a:ln w="12700">
              <a:solidFill>
                <a:schemeClr val="tx1"/>
              </a:solidFill>
              <a:miter lim="800000"/>
              <a:headEnd type="none" w="sm" len="sm"/>
              <a:tailEnd type="none" w="sm" len="sm"/>
            </a:ln>
            <a:effectLst/>
          </p:spPr>
          <p:txBody>
            <a:bodyPr wrap="none" anchor="ctr"/>
            <a:lstStyle/>
            <a:p>
              <a:endParaRPr lang="en-US"/>
            </a:p>
          </p:txBody>
        </p:sp>
        <p:sp>
          <p:nvSpPr>
            <p:cNvPr id="575496" name="Text Box 8"/>
            <p:cNvSpPr txBox="1">
              <a:spLocks noChangeArrowheads="1"/>
            </p:cNvSpPr>
            <p:nvPr/>
          </p:nvSpPr>
          <p:spPr bwMode="auto">
            <a:xfrm>
              <a:off x="1253" y="1765"/>
              <a:ext cx="386"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Ionic</a:t>
              </a:r>
            </a:p>
          </p:txBody>
        </p:sp>
        <p:sp>
          <p:nvSpPr>
            <p:cNvPr id="575497" name="Text Box 9"/>
            <p:cNvSpPr txBox="1">
              <a:spLocks noChangeArrowheads="1"/>
            </p:cNvSpPr>
            <p:nvPr/>
          </p:nvSpPr>
          <p:spPr bwMode="auto">
            <a:xfrm>
              <a:off x="989" y="2900"/>
              <a:ext cx="933"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Polar-covalent</a:t>
              </a:r>
            </a:p>
          </p:txBody>
        </p:sp>
        <p:sp>
          <p:nvSpPr>
            <p:cNvPr id="575498" name="Text Box 10"/>
            <p:cNvSpPr txBox="1">
              <a:spLocks noChangeArrowheads="1"/>
            </p:cNvSpPr>
            <p:nvPr/>
          </p:nvSpPr>
          <p:spPr bwMode="auto">
            <a:xfrm>
              <a:off x="880" y="3533"/>
              <a:ext cx="1153"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Nonpolar-covalent</a:t>
              </a:r>
            </a:p>
          </p:txBody>
        </p:sp>
        <p:sp>
          <p:nvSpPr>
            <p:cNvPr id="575499" name="Text Box 11"/>
            <p:cNvSpPr txBox="1">
              <a:spLocks noChangeArrowheads="1"/>
            </p:cNvSpPr>
            <p:nvPr/>
          </p:nvSpPr>
          <p:spPr bwMode="auto">
            <a:xfrm>
              <a:off x="609" y="1153"/>
              <a:ext cx="294"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3.3</a:t>
              </a:r>
            </a:p>
          </p:txBody>
        </p:sp>
        <p:sp>
          <p:nvSpPr>
            <p:cNvPr id="575500" name="Text Box 12"/>
            <p:cNvSpPr txBox="1">
              <a:spLocks noChangeArrowheads="1"/>
            </p:cNvSpPr>
            <p:nvPr/>
          </p:nvSpPr>
          <p:spPr bwMode="auto">
            <a:xfrm>
              <a:off x="612" y="2407"/>
              <a:ext cx="294"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1.7</a:t>
              </a:r>
            </a:p>
          </p:txBody>
        </p:sp>
        <p:sp>
          <p:nvSpPr>
            <p:cNvPr id="575501" name="Text Box 13"/>
            <p:cNvSpPr txBox="1">
              <a:spLocks noChangeArrowheads="1"/>
            </p:cNvSpPr>
            <p:nvPr/>
          </p:nvSpPr>
          <p:spPr bwMode="auto">
            <a:xfrm>
              <a:off x="608" y="3411"/>
              <a:ext cx="294"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0.3</a:t>
              </a:r>
            </a:p>
          </p:txBody>
        </p:sp>
        <p:sp>
          <p:nvSpPr>
            <p:cNvPr id="575502" name="Text Box 14"/>
            <p:cNvSpPr txBox="1">
              <a:spLocks noChangeArrowheads="1"/>
            </p:cNvSpPr>
            <p:nvPr/>
          </p:nvSpPr>
          <p:spPr bwMode="auto">
            <a:xfrm>
              <a:off x="705" y="3627"/>
              <a:ext cx="187"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0</a:t>
              </a:r>
            </a:p>
          </p:txBody>
        </p:sp>
        <p:sp>
          <p:nvSpPr>
            <p:cNvPr id="575503" name="Text Box 15"/>
            <p:cNvSpPr txBox="1">
              <a:spLocks noChangeArrowheads="1"/>
            </p:cNvSpPr>
            <p:nvPr/>
          </p:nvSpPr>
          <p:spPr bwMode="auto">
            <a:xfrm>
              <a:off x="2029" y="1157"/>
              <a:ext cx="443"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100%</a:t>
              </a:r>
            </a:p>
          </p:txBody>
        </p:sp>
        <p:sp>
          <p:nvSpPr>
            <p:cNvPr id="575504" name="Text Box 16"/>
            <p:cNvSpPr txBox="1">
              <a:spLocks noChangeArrowheads="1"/>
            </p:cNvSpPr>
            <p:nvPr/>
          </p:nvSpPr>
          <p:spPr bwMode="auto">
            <a:xfrm>
              <a:off x="2027" y="2412"/>
              <a:ext cx="372"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50%</a:t>
              </a:r>
            </a:p>
          </p:txBody>
        </p:sp>
        <p:sp>
          <p:nvSpPr>
            <p:cNvPr id="575505" name="Text Box 17"/>
            <p:cNvSpPr txBox="1">
              <a:spLocks noChangeArrowheads="1"/>
            </p:cNvSpPr>
            <p:nvPr/>
          </p:nvSpPr>
          <p:spPr bwMode="auto">
            <a:xfrm>
              <a:off x="2027" y="3416"/>
              <a:ext cx="301"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5%</a:t>
              </a:r>
            </a:p>
          </p:txBody>
        </p:sp>
        <p:sp>
          <p:nvSpPr>
            <p:cNvPr id="575506" name="Text Box 18"/>
            <p:cNvSpPr txBox="1">
              <a:spLocks noChangeArrowheads="1"/>
            </p:cNvSpPr>
            <p:nvPr/>
          </p:nvSpPr>
          <p:spPr bwMode="auto">
            <a:xfrm>
              <a:off x="2033" y="3633"/>
              <a:ext cx="301"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0%</a:t>
              </a:r>
            </a:p>
          </p:txBody>
        </p:sp>
        <p:sp>
          <p:nvSpPr>
            <p:cNvPr id="575507" name="Text Box 19"/>
            <p:cNvSpPr txBox="1">
              <a:spLocks noChangeArrowheads="1"/>
            </p:cNvSpPr>
            <p:nvPr/>
          </p:nvSpPr>
          <p:spPr bwMode="auto">
            <a:xfrm rot="-5400000">
              <a:off x="-397" y="2408"/>
              <a:ext cx="1893"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Difference in electronegativities</a:t>
              </a:r>
            </a:p>
          </p:txBody>
        </p:sp>
        <p:sp>
          <p:nvSpPr>
            <p:cNvPr id="575508" name="Text Box 20"/>
            <p:cNvSpPr txBox="1">
              <a:spLocks noChangeArrowheads="1"/>
            </p:cNvSpPr>
            <p:nvPr/>
          </p:nvSpPr>
          <p:spPr bwMode="auto">
            <a:xfrm rot="-16200000">
              <a:off x="1652" y="2424"/>
              <a:ext cx="1638"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Percentage ionic character</a:t>
              </a:r>
            </a:p>
          </p:txBody>
        </p:sp>
      </p:gr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4" name="Rectangle 4"/>
          <p:cNvSpPr>
            <a:spLocks noGrp="1" noChangeArrowheads="1"/>
          </p:cNvSpPr>
          <p:nvPr>
            <p:ph type="title"/>
          </p:nvPr>
        </p:nvSpPr>
        <p:spPr>
          <a:xfrm>
            <a:off x="685800" y="525463"/>
            <a:ext cx="7772400" cy="701675"/>
          </a:xfrm>
        </p:spPr>
        <p:txBody>
          <a:bodyPr/>
          <a:lstStyle/>
          <a:p>
            <a:r>
              <a:rPr lang="en-US" sz="4000"/>
              <a:t>Types of Chemical Bonds</a:t>
            </a:r>
          </a:p>
        </p:txBody>
      </p:sp>
      <p:pic>
        <p:nvPicPr>
          <p:cNvPr id="901125" name="Picture 5" descr="08-11Figure_ILL"/>
          <p:cNvPicPr>
            <a:picLocks noChangeAspect="1" noChangeArrowheads="1"/>
          </p:cNvPicPr>
          <p:nvPr/>
        </p:nvPicPr>
        <p:blipFill>
          <a:blip r:embed="rId3" cstate="print"/>
          <a:srcRect b="7321"/>
          <a:stretch>
            <a:fillRect/>
          </a:stretch>
        </p:blipFill>
        <p:spPr bwMode="auto">
          <a:xfrm>
            <a:off x="1295400" y="2743200"/>
            <a:ext cx="6823075" cy="2290763"/>
          </a:xfrm>
          <a:prstGeom prst="rect">
            <a:avLst/>
          </a:prstGeom>
          <a:noFill/>
        </p:spPr>
      </p:pic>
      <p:sp>
        <p:nvSpPr>
          <p:cNvPr id="901126" name="Text Box 6"/>
          <p:cNvSpPr txBox="1">
            <a:spLocks noChangeArrowheads="1"/>
          </p:cNvSpPr>
          <p:nvPr/>
        </p:nvSpPr>
        <p:spPr bwMode="auto">
          <a:xfrm>
            <a:off x="393700" y="6370638"/>
            <a:ext cx="3690938" cy="214312"/>
          </a:xfrm>
          <a:prstGeom prst="rect">
            <a:avLst/>
          </a:prstGeom>
          <a:noFill/>
          <a:ln w="9525">
            <a:noFill/>
            <a:miter lim="800000"/>
            <a:headEnd/>
            <a:tailEnd/>
          </a:ln>
          <a:effectLst/>
        </p:spPr>
        <p:txBody>
          <a:bodyPr wrap="none">
            <a:spAutoFit/>
          </a:bodyPr>
          <a:lstStyle/>
          <a:p>
            <a:r>
              <a:rPr lang="en-US" sz="800">
                <a:solidFill>
                  <a:srgbClr val="292929"/>
                </a:solidFill>
              </a:rPr>
              <a:t>Copyright © 2006 Pearson Education Inc., publishing as Benjamin Cummings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a:xfrm>
            <a:off x="685800" y="3101975"/>
            <a:ext cx="7772400" cy="1470025"/>
          </a:xfrm>
        </p:spPr>
        <p:txBody>
          <a:bodyPr/>
          <a:lstStyle/>
          <a:p>
            <a:r>
              <a:rPr lang="en-US">
                <a:solidFill>
                  <a:schemeClr val="bg1"/>
                </a:solidFill>
              </a:rPr>
              <a:t>Molecular Geometry and Bonding Theories</a:t>
            </a:r>
          </a:p>
        </p:txBody>
      </p:sp>
      <p:sp>
        <p:nvSpPr>
          <p:cNvPr id="59395" name="Rectangle 3"/>
          <p:cNvSpPr>
            <a:spLocks noGrp="1" noChangeArrowheads="1"/>
          </p:cNvSpPr>
          <p:nvPr>
            <p:ph type="subTitle" idx="1"/>
          </p:nvPr>
        </p:nvSpPr>
        <p:spPr>
          <a:xfrm>
            <a:off x="-2057400" y="6248400"/>
            <a:ext cx="6400800" cy="1752600"/>
          </a:xfrm>
        </p:spPr>
        <p:txBody>
          <a:bodyPr/>
          <a:lstStyle/>
          <a:p>
            <a:r>
              <a:rPr lang="en-US" sz="1400">
                <a:solidFill>
                  <a:srgbClr val="EAEAEA"/>
                </a:solidFill>
              </a:rPr>
              <a:t>AP Chemistry – Ch 9</a:t>
            </a:r>
          </a:p>
          <a:p>
            <a:r>
              <a:rPr lang="en-US" sz="1200">
                <a:solidFill>
                  <a:srgbClr val="EAEAEA"/>
                </a:solidFill>
              </a:rPr>
              <a:t>Mr. Christopherson</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381000"/>
            <a:ext cx="7772400" cy="1143000"/>
          </a:xfrm>
        </p:spPr>
        <p:txBody>
          <a:bodyPr/>
          <a:lstStyle/>
          <a:p>
            <a:r>
              <a:rPr lang="en-US" sz="3600"/>
              <a:t>Molecular Geometry</a:t>
            </a:r>
          </a:p>
        </p:txBody>
      </p:sp>
      <p:grpSp>
        <p:nvGrpSpPr>
          <p:cNvPr id="65539" name="Group 3"/>
          <p:cNvGrpSpPr>
            <a:grpSpLocks/>
          </p:cNvGrpSpPr>
          <p:nvPr/>
        </p:nvGrpSpPr>
        <p:grpSpPr bwMode="auto">
          <a:xfrm rot="297579">
            <a:off x="6383338" y="1676400"/>
            <a:ext cx="1389062" cy="1466850"/>
            <a:chOff x="2971" y="2388"/>
            <a:chExt cx="875" cy="924"/>
          </a:xfrm>
        </p:grpSpPr>
        <p:sp>
          <p:nvSpPr>
            <p:cNvPr id="65540" name="Freeform 4"/>
            <p:cNvSpPr>
              <a:spLocks/>
            </p:cNvSpPr>
            <p:nvPr/>
          </p:nvSpPr>
          <p:spPr bwMode="auto">
            <a:xfrm>
              <a:off x="3234" y="2388"/>
              <a:ext cx="609" cy="918"/>
            </a:xfrm>
            <a:custGeom>
              <a:avLst/>
              <a:gdLst/>
              <a:ahLst/>
              <a:cxnLst>
                <a:cxn ang="0">
                  <a:pos x="117" y="0"/>
                </a:cxn>
                <a:cxn ang="0">
                  <a:pos x="0" y="918"/>
                </a:cxn>
                <a:cxn ang="0">
                  <a:pos x="609" y="630"/>
                </a:cxn>
                <a:cxn ang="0">
                  <a:pos x="117" y="0"/>
                </a:cxn>
              </a:cxnLst>
              <a:rect l="0" t="0" r="r" b="b"/>
              <a:pathLst>
                <a:path w="609" h="918">
                  <a:moveTo>
                    <a:pt x="117" y="0"/>
                  </a:moveTo>
                  <a:lnTo>
                    <a:pt x="0" y="918"/>
                  </a:lnTo>
                  <a:lnTo>
                    <a:pt x="609" y="630"/>
                  </a:lnTo>
                  <a:lnTo>
                    <a:pt x="117" y="0"/>
                  </a:lnTo>
                  <a:close/>
                </a:path>
              </a:pathLst>
            </a:custGeom>
            <a:solidFill>
              <a:srgbClr val="C9D6FF"/>
            </a:solidFill>
            <a:ln w="9525" cap="flat" cmpd="sng">
              <a:solidFill>
                <a:schemeClr val="tx1"/>
              </a:solidFill>
              <a:prstDash val="solid"/>
              <a:miter lim="800000"/>
              <a:headEnd type="none" w="med" len="med"/>
              <a:tailEnd type="none" w="med" len="med"/>
            </a:ln>
            <a:effectLst/>
          </p:spPr>
          <p:txBody>
            <a:bodyPr wrap="none"/>
            <a:lstStyle/>
            <a:p>
              <a:endParaRPr lang="en-US"/>
            </a:p>
          </p:txBody>
        </p:sp>
        <p:sp>
          <p:nvSpPr>
            <p:cNvPr id="65541" name="Freeform 5"/>
            <p:cNvSpPr>
              <a:spLocks/>
            </p:cNvSpPr>
            <p:nvPr/>
          </p:nvSpPr>
          <p:spPr bwMode="auto">
            <a:xfrm>
              <a:off x="3360" y="2880"/>
              <a:ext cx="354" cy="110"/>
            </a:xfrm>
            <a:custGeom>
              <a:avLst/>
              <a:gdLst/>
              <a:ahLst/>
              <a:cxnLst>
                <a:cxn ang="0">
                  <a:pos x="18" y="0"/>
                </a:cxn>
                <a:cxn ang="0">
                  <a:pos x="354" y="110"/>
                </a:cxn>
                <a:cxn ang="0">
                  <a:pos x="0" y="47"/>
                </a:cxn>
                <a:cxn ang="0">
                  <a:pos x="18" y="0"/>
                </a:cxn>
              </a:cxnLst>
              <a:rect l="0" t="0" r="r" b="b"/>
              <a:pathLst>
                <a:path w="354" h="110">
                  <a:moveTo>
                    <a:pt x="18" y="0"/>
                  </a:moveTo>
                  <a:lnTo>
                    <a:pt x="354" y="110"/>
                  </a:lnTo>
                  <a:lnTo>
                    <a:pt x="0" y="47"/>
                  </a:lnTo>
                  <a:lnTo>
                    <a:pt x="18" y="0"/>
                  </a:lnTo>
                  <a:close/>
                </a:path>
              </a:pathLst>
            </a:custGeom>
            <a:solidFill>
              <a:schemeClr val="bg2"/>
            </a:solidFill>
            <a:ln w="9525" cap="flat" cmpd="sng">
              <a:noFill/>
              <a:prstDash val="solid"/>
              <a:miter lim="800000"/>
              <a:headEnd type="none" w="med" len="med"/>
              <a:tailEnd type="none" w="med" len="med"/>
            </a:ln>
            <a:effectLst/>
          </p:spPr>
          <p:txBody>
            <a:bodyPr wrap="none"/>
            <a:lstStyle/>
            <a:p>
              <a:endParaRPr lang="en-US"/>
            </a:p>
          </p:txBody>
        </p:sp>
        <p:sp>
          <p:nvSpPr>
            <p:cNvPr id="65542" name="Freeform 6"/>
            <p:cNvSpPr>
              <a:spLocks/>
            </p:cNvSpPr>
            <p:nvPr/>
          </p:nvSpPr>
          <p:spPr bwMode="auto">
            <a:xfrm>
              <a:off x="3245" y="2936"/>
              <a:ext cx="58" cy="234"/>
            </a:xfrm>
            <a:custGeom>
              <a:avLst/>
              <a:gdLst/>
              <a:ahLst/>
              <a:cxnLst>
                <a:cxn ang="0">
                  <a:pos x="58" y="0"/>
                </a:cxn>
                <a:cxn ang="0">
                  <a:pos x="0" y="231"/>
                </a:cxn>
                <a:cxn ang="0">
                  <a:pos x="21" y="234"/>
                </a:cxn>
                <a:cxn ang="0">
                  <a:pos x="58" y="0"/>
                </a:cxn>
              </a:cxnLst>
              <a:rect l="0" t="0" r="r" b="b"/>
              <a:pathLst>
                <a:path w="58" h="234">
                  <a:moveTo>
                    <a:pt x="58" y="0"/>
                  </a:moveTo>
                  <a:lnTo>
                    <a:pt x="0" y="231"/>
                  </a:lnTo>
                  <a:lnTo>
                    <a:pt x="21" y="234"/>
                  </a:lnTo>
                  <a:lnTo>
                    <a:pt x="58" y="0"/>
                  </a:lnTo>
                  <a:close/>
                </a:path>
              </a:pathLst>
            </a:custGeom>
            <a:solidFill>
              <a:schemeClr val="bg2"/>
            </a:solidFill>
            <a:ln w="9525" cap="flat" cmpd="sng">
              <a:noFill/>
              <a:prstDash val="solid"/>
              <a:miter lim="800000"/>
              <a:headEnd type="none" w="med" len="med"/>
              <a:tailEnd type="none" w="med" len="med"/>
            </a:ln>
            <a:effectLst/>
          </p:spPr>
          <p:txBody>
            <a:bodyPr wrap="none"/>
            <a:lstStyle/>
            <a:p>
              <a:endParaRPr lang="en-US"/>
            </a:p>
          </p:txBody>
        </p:sp>
        <p:sp>
          <p:nvSpPr>
            <p:cNvPr id="65543" name="Freeform 7"/>
            <p:cNvSpPr>
              <a:spLocks/>
            </p:cNvSpPr>
            <p:nvPr/>
          </p:nvSpPr>
          <p:spPr bwMode="auto">
            <a:xfrm>
              <a:off x="3110" y="2901"/>
              <a:ext cx="172" cy="87"/>
            </a:xfrm>
            <a:custGeom>
              <a:avLst/>
              <a:gdLst/>
              <a:ahLst/>
              <a:cxnLst>
                <a:cxn ang="0">
                  <a:pos x="0" y="87"/>
                </a:cxn>
                <a:cxn ang="0">
                  <a:pos x="165" y="0"/>
                </a:cxn>
                <a:cxn ang="0">
                  <a:pos x="172" y="15"/>
                </a:cxn>
                <a:cxn ang="0">
                  <a:pos x="0" y="87"/>
                </a:cxn>
              </a:cxnLst>
              <a:rect l="0" t="0" r="r" b="b"/>
              <a:pathLst>
                <a:path w="172" h="87">
                  <a:moveTo>
                    <a:pt x="0" y="87"/>
                  </a:moveTo>
                  <a:lnTo>
                    <a:pt x="165" y="0"/>
                  </a:lnTo>
                  <a:lnTo>
                    <a:pt x="172" y="15"/>
                  </a:lnTo>
                  <a:lnTo>
                    <a:pt x="0" y="87"/>
                  </a:lnTo>
                  <a:close/>
                </a:path>
              </a:pathLst>
            </a:custGeom>
            <a:solidFill>
              <a:schemeClr val="bg2"/>
            </a:solidFill>
            <a:ln w="9525" cap="flat" cmpd="sng">
              <a:noFill/>
              <a:prstDash val="solid"/>
              <a:miter lim="800000"/>
              <a:headEnd type="none" w="med" len="med"/>
              <a:tailEnd type="none" w="med" len="med"/>
            </a:ln>
            <a:effectLst/>
          </p:spPr>
          <p:txBody>
            <a:bodyPr wrap="none"/>
            <a:lstStyle/>
            <a:p>
              <a:endParaRPr lang="en-US"/>
            </a:p>
          </p:txBody>
        </p:sp>
        <p:sp>
          <p:nvSpPr>
            <p:cNvPr id="65544" name="Line 8"/>
            <p:cNvSpPr>
              <a:spLocks noChangeShapeType="1"/>
            </p:cNvSpPr>
            <p:nvPr/>
          </p:nvSpPr>
          <p:spPr bwMode="auto">
            <a:xfrm>
              <a:off x="3120" y="3024"/>
              <a:ext cx="576" cy="0"/>
            </a:xfrm>
            <a:prstGeom prst="line">
              <a:avLst/>
            </a:prstGeom>
            <a:noFill/>
            <a:ln w="15875">
              <a:solidFill>
                <a:schemeClr val="bg2"/>
              </a:solidFill>
              <a:prstDash val="dash"/>
              <a:miter lim="800000"/>
              <a:headEnd/>
              <a:tailEnd/>
            </a:ln>
            <a:effectLst/>
          </p:spPr>
          <p:txBody>
            <a:bodyPr wrap="none"/>
            <a:lstStyle/>
            <a:p>
              <a:endParaRPr lang="en-US"/>
            </a:p>
          </p:txBody>
        </p:sp>
        <p:sp>
          <p:nvSpPr>
            <p:cNvPr id="65545" name="Freeform 9"/>
            <p:cNvSpPr>
              <a:spLocks/>
            </p:cNvSpPr>
            <p:nvPr/>
          </p:nvSpPr>
          <p:spPr bwMode="auto">
            <a:xfrm>
              <a:off x="2982" y="2388"/>
              <a:ext cx="864" cy="915"/>
            </a:xfrm>
            <a:custGeom>
              <a:avLst/>
              <a:gdLst/>
              <a:ahLst/>
              <a:cxnLst>
                <a:cxn ang="0">
                  <a:pos x="369" y="0"/>
                </a:cxn>
                <a:cxn ang="0">
                  <a:pos x="0" y="606"/>
                </a:cxn>
                <a:cxn ang="0">
                  <a:pos x="249" y="915"/>
                </a:cxn>
                <a:cxn ang="0">
                  <a:pos x="864" y="630"/>
                </a:cxn>
                <a:cxn ang="0">
                  <a:pos x="369" y="0"/>
                </a:cxn>
              </a:cxnLst>
              <a:rect l="0" t="0" r="r" b="b"/>
              <a:pathLst>
                <a:path w="864" h="915">
                  <a:moveTo>
                    <a:pt x="369" y="0"/>
                  </a:moveTo>
                  <a:lnTo>
                    <a:pt x="0" y="606"/>
                  </a:lnTo>
                  <a:lnTo>
                    <a:pt x="249" y="915"/>
                  </a:lnTo>
                  <a:lnTo>
                    <a:pt x="864" y="630"/>
                  </a:lnTo>
                  <a:lnTo>
                    <a:pt x="369" y="0"/>
                  </a:lnTo>
                  <a:close/>
                </a:path>
              </a:pathLst>
            </a:custGeom>
            <a:noFill/>
            <a:ln w="9525" cap="flat" cmpd="sng">
              <a:solidFill>
                <a:schemeClr val="bg2"/>
              </a:solidFill>
              <a:prstDash val="solid"/>
              <a:miter lim="800000"/>
              <a:headEnd type="none" w="med" len="med"/>
              <a:tailEnd type="none" w="med" len="med"/>
            </a:ln>
            <a:effectLst/>
          </p:spPr>
          <p:txBody>
            <a:bodyPr wrap="none"/>
            <a:lstStyle/>
            <a:p>
              <a:endParaRPr lang="en-US"/>
            </a:p>
          </p:txBody>
        </p:sp>
        <p:sp>
          <p:nvSpPr>
            <p:cNvPr id="65546" name="Text Box 10"/>
            <p:cNvSpPr txBox="1">
              <a:spLocks noChangeArrowheads="1"/>
            </p:cNvSpPr>
            <p:nvPr/>
          </p:nvSpPr>
          <p:spPr bwMode="auto">
            <a:xfrm>
              <a:off x="3254" y="2400"/>
              <a:ext cx="197" cy="192"/>
            </a:xfrm>
            <a:prstGeom prst="rect">
              <a:avLst/>
            </a:prstGeom>
            <a:noFill/>
            <a:ln w="9525">
              <a:noFill/>
              <a:miter lim="800000"/>
              <a:headEnd/>
              <a:tailEnd/>
            </a:ln>
            <a:effectLst/>
          </p:spPr>
          <p:txBody>
            <a:bodyPr wrap="none">
              <a:spAutoFit/>
            </a:bodyPr>
            <a:lstStyle/>
            <a:p>
              <a:r>
                <a:rPr lang="en-US" sz="1400">
                  <a:solidFill>
                    <a:schemeClr val="bg2"/>
                  </a:solidFill>
                </a:rPr>
                <a:t>H</a:t>
              </a:r>
            </a:p>
          </p:txBody>
        </p:sp>
        <p:sp>
          <p:nvSpPr>
            <p:cNvPr id="65547" name="Text Box 11"/>
            <p:cNvSpPr txBox="1">
              <a:spLocks noChangeArrowheads="1"/>
            </p:cNvSpPr>
            <p:nvPr/>
          </p:nvSpPr>
          <p:spPr bwMode="auto">
            <a:xfrm>
              <a:off x="3648" y="2880"/>
              <a:ext cx="197" cy="192"/>
            </a:xfrm>
            <a:prstGeom prst="rect">
              <a:avLst/>
            </a:prstGeom>
            <a:noFill/>
            <a:ln w="9525">
              <a:noFill/>
              <a:miter lim="800000"/>
              <a:headEnd/>
              <a:tailEnd/>
            </a:ln>
            <a:effectLst/>
          </p:spPr>
          <p:txBody>
            <a:bodyPr wrap="none">
              <a:spAutoFit/>
            </a:bodyPr>
            <a:lstStyle/>
            <a:p>
              <a:r>
                <a:rPr lang="en-US" sz="1400">
                  <a:solidFill>
                    <a:schemeClr val="bg2"/>
                  </a:solidFill>
                </a:rPr>
                <a:t>H</a:t>
              </a:r>
            </a:p>
          </p:txBody>
        </p:sp>
        <p:sp>
          <p:nvSpPr>
            <p:cNvPr id="65548" name="Text Box 12"/>
            <p:cNvSpPr txBox="1">
              <a:spLocks noChangeArrowheads="1"/>
            </p:cNvSpPr>
            <p:nvPr/>
          </p:nvSpPr>
          <p:spPr bwMode="auto">
            <a:xfrm>
              <a:off x="3163" y="3120"/>
              <a:ext cx="197" cy="192"/>
            </a:xfrm>
            <a:prstGeom prst="rect">
              <a:avLst/>
            </a:prstGeom>
            <a:noFill/>
            <a:ln w="9525">
              <a:noFill/>
              <a:miter lim="800000"/>
              <a:headEnd/>
              <a:tailEnd/>
            </a:ln>
            <a:effectLst/>
          </p:spPr>
          <p:txBody>
            <a:bodyPr wrap="none">
              <a:spAutoFit/>
            </a:bodyPr>
            <a:lstStyle/>
            <a:p>
              <a:r>
                <a:rPr lang="en-US" sz="1400">
                  <a:solidFill>
                    <a:schemeClr val="bg2"/>
                  </a:solidFill>
                </a:rPr>
                <a:t>H</a:t>
              </a:r>
            </a:p>
          </p:txBody>
        </p:sp>
        <p:sp>
          <p:nvSpPr>
            <p:cNvPr id="65549" name="Text Box 13"/>
            <p:cNvSpPr txBox="1">
              <a:spLocks noChangeArrowheads="1"/>
            </p:cNvSpPr>
            <p:nvPr/>
          </p:nvSpPr>
          <p:spPr bwMode="auto">
            <a:xfrm>
              <a:off x="2971" y="2880"/>
              <a:ext cx="197" cy="192"/>
            </a:xfrm>
            <a:prstGeom prst="rect">
              <a:avLst/>
            </a:prstGeom>
            <a:noFill/>
            <a:ln w="9525">
              <a:noFill/>
              <a:miter lim="800000"/>
              <a:headEnd/>
              <a:tailEnd/>
            </a:ln>
            <a:effectLst/>
          </p:spPr>
          <p:txBody>
            <a:bodyPr wrap="none">
              <a:spAutoFit/>
            </a:bodyPr>
            <a:lstStyle/>
            <a:p>
              <a:r>
                <a:rPr lang="en-US" sz="1400">
                  <a:solidFill>
                    <a:schemeClr val="bg2"/>
                  </a:solidFill>
                </a:rPr>
                <a:t>H</a:t>
              </a:r>
            </a:p>
          </p:txBody>
        </p:sp>
        <p:sp>
          <p:nvSpPr>
            <p:cNvPr id="65550" name="Text Box 14"/>
            <p:cNvSpPr txBox="1">
              <a:spLocks noChangeArrowheads="1"/>
            </p:cNvSpPr>
            <p:nvPr/>
          </p:nvSpPr>
          <p:spPr bwMode="auto">
            <a:xfrm>
              <a:off x="3305" y="2707"/>
              <a:ext cx="391" cy="173"/>
            </a:xfrm>
            <a:prstGeom prst="rect">
              <a:avLst/>
            </a:prstGeom>
            <a:noFill/>
            <a:ln w="9525">
              <a:noFill/>
              <a:miter lim="800000"/>
              <a:headEnd/>
              <a:tailEnd/>
            </a:ln>
            <a:effectLst/>
          </p:spPr>
          <p:txBody>
            <a:bodyPr wrap="none">
              <a:spAutoFit/>
            </a:bodyPr>
            <a:lstStyle/>
            <a:p>
              <a:r>
                <a:rPr lang="en-US" sz="1200">
                  <a:solidFill>
                    <a:schemeClr val="bg2"/>
                  </a:solidFill>
                </a:rPr>
                <a:t>109.5</a:t>
              </a:r>
              <a:r>
                <a:rPr lang="en-US" sz="1200" baseline="30000">
                  <a:solidFill>
                    <a:schemeClr val="bg2"/>
                  </a:solidFill>
                </a:rPr>
                <a:t>o</a:t>
              </a:r>
            </a:p>
          </p:txBody>
        </p:sp>
        <p:sp>
          <p:nvSpPr>
            <p:cNvPr id="65551" name="Freeform 15"/>
            <p:cNvSpPr>
              <a:spLocks/>
            </p:cNvSpPr>
            <p:nvPr/>
          </p:nvSpPr>
          <p:spPr bwMode="auto">
            <a:xfrm>
              <a:off x="3360" y="2670"/>
              <a:ext cx="169" cy="225"/>
            </a:xfrm>
            <a:custGeom>
              <a:avLst/>
              <a:gdLst/>
              <a:ahLst/>
              <a:cxnLst>
                <a:cxn ang="0">
                  <a:pos x="0" y="0"/>
                </a:cxn>
                <a:cxn ang="0">
                  <a:pos x="144" y="78"/>
                </a:cxn>
                <a:cxn ang="0">
                  <a:pos x="150" y="225"/>
                </a:cxn>
              </a:cxnLst>
              <a:rect l="0" t="0" r="r" b="b"/>
              <a:pathLst>
                <a:path w="169" h="225">
                  <a:moveTo>
                    <a:pt x="0" y="0"/>
                  </a:moveTo>
                  <a:cubicBezTo>
                    <a:pt x="24" y="13"/>
                    <a:pt x="119" y="41"/>
                    <a:pt x="144" y="78"/>
                  </a:cubicBezTo>
                  <a:cubicBezTo>
                    <a:pt x="169" y="115"/>
                    <a:pt x="149" y="195"/>
                    <a:pt x="150" y="225"/>
                  </a:cubicBezTo>
                </a:path>
              </a:pathLst>
            </a:custGeom>
            <a:noFill/>
            <a:ln w="9525" cap="flat" cmpd="sng">
              <a:solidFill>
                <a:schemeClr val="bg2"/>
              </a:solidFill>
              <a:prstDash val="solid"/>
              <a:miter lim="800000"/>
              <a:headEnd type="stealth" w="med" len="med"/>
              <a:tailEnd type="stealth" w="med" len="med"/>
            </a:ln>
            <a:effectLst/>
          </p:spPr>
          <p:txBody>
            <a:bodyPr wrap="none"/>
            <a:lstStyle/>
            <a:p>
              <a:endParaRPr lang="en-US"/>
            </a:p>
          </p:txBody>
        </p:sp>
        <p:sp>
          <p:nvSpPr>
            <p:cNvPr id="65552" name="Text Box 16"/>
            <p:cNvSpPr txBox="1">
              <a:spLocks noChangeArrowheads="1"/>
            </p:cNvSpPr>
            <p:nvPr/>
          </p:nvSpPr>
          <p:spPr bwMode="auto">
            <a:xfrm>
              <a:off x="3216" y="2784"/>
              <a:ext cx="197" cy="192"/>
            </a:xfrm>
            <a:prstGeom prst="rect">
              <a:avLst/>
            </a:prstGeom>
            <a:noFill/>
            <a:ln w="9525">
              <a:noFill/>
              <a:miter lim="800000"/>
              <a:headEnd/>
              <a:tailEnd/>
            </a:ln>
            <a:effectLst/>
          </p:spPr>
          <p:txBody>
            <a:bodyPr wrap="none">
              <a:spAutoFit/>
            </a:bodyPr>
            <a:lstStyle/>
            <a:p>
              <a:r>
                <a:rPr lang="en-US" sz="1400">
                  <a:solidFill>
                    <a:schemeClr val="bg2"/>
                  </a:solidFill>
                </a:rPr>
                <a:t>C</a:t>
              </a:r>
            </a:p>
          </p:txBody>
        </p:sp>
      </p:grpSp>
      <p:grpSp>
        <p:nvGrpSpPr>
          <p:cNvPr id="65553" name="Group 17"/>
          <p:cNvGrpSpPr>
            <a:grpSpLocks/>
          </p:cNvGrpSpPr>
          <p:nvPr/>
        </p:nvGrpSpPr>
        <p:grpSpPr bwMode="auto">
          <a:xfrm>
            <a:off x="6477000" y="3886200"/>
            <a:ext cx="1352550" cy="1331913"/>
            <a:chOff x="3124" y="1632"/>
            <a:chExt cx="852" cy="839"/>
          </a:xfrm>
        </p:grpSpPr>
        <p:sp>
          <p:nvSpPr>
            <p:cNvPr id="65554" name="Freeform 18"/>
            <p:cNvSpPr>
              <a:spLocks/>
            </p:cNvSpPr>
            <p:nvPr/>
          </p:nvSpPr>
          <p:spPr bwMode="auto">
            <a:xfrm>
              <a:off x="3124" y="2124"/>
              <a:ext cx="297" cy="347"/>
            </a:xfrm>
            <a:custGeom>
              <a:avLst/>
              <a:gdLst/>
              <a:ahLst/>
              <a:cxnLst>
                <a:cxn ang="0">
                  <a:pos x="297" y="0"/>
                </a:cxn>
                <a:cxn ang="0">
                  <a:pos x="0" y="56"/>
                </a:cxn>
                <a:cxn ang="0">
                  <a:pos x="212" y="347"/>
                </a:cxn>
                <a:cxn ang="0">
                  <a:pos x="297" y="0"/>
                </a:cxn>
              </a:cxnLst>
              <a:rect l="0" t="0" r="r" b="b"/>
              <a:pathLst>
                <a:path w="297" h="347">
                  <a:moveTo>
                    <a:pt x="297" y="0"/>
                  </a:moveTo>
                  <a:lnTo>
                    <a:pt x="0" y="56"/>
                  </a:lnTo>
                  <a:lnTo>
                    <a:pt x="212" y="347"/>
                  </a:lnTo>
                  <a:lnTo>
                    <a:pt x="297" y="0"/>
                  </a:lnTo>
                  <a:close/>
                </a:path>
              </a:pathLst>
            </a:custGeom>
            <a:solidFill>
              <a:srgbClr val="FFFF99"/>
            </a:solidFill>
            <a:ln w="9525" cap="flat" cmpd="sng">
              <a:solidFill>
                <a:schemeClr val="tx1"/>
              </a:solidFill>
              <a:prstDash val="solid"/>
              <a:miter lim="800000"/>
              <a:headEnd type="none" w="med" len="med"/>
              <a:tailEnd type="none" w="med" len="med"/>
            </a:ln>
            <a:effectLst/>
          </p:spPr>
          <p:txBody>
            <a:bodyPr wrap="none"/>
            <a:lstStyle/>
            <a:p>
              <a:endParaRPr lang="en-US"/>
            </a:p>
          </p:txBody>
        </p:sp>
        <p:sp>
          <p:nvSpPr>
            <p:cNvPr id="65555" name="Freeform 19"/>
            <p:cNvSpPr>
              <a:spLocks/>
            </p:cNvSpPr>
            <p:nvPr/>
          </p:nvSpPr>
          <p:spPr bwMode="auto">
            <a:xfrm>
              <a:off x="3333" y="1634"/>
              <a:ext cx="213" cy="834"/>
            </a:xfrm>
            <a:custGeom>
              <a:avLst/>
              <a:gdLst/>
              <a:ahLst/>
              <a:cxnLst>
                <a:cxn ang="0">
                  <a:pos x="0" y="834"/>
                </a:cxn>
                <a:cxn ang="0">
                  <a:pos x="202" y="468"/>
                </a:cxn>
                <a:cxn ang="0">
                  <a:pos x="213" y="0"/>
                </a:cxn>
                <a:cxn ang="0">
                  <a:pos x="0" y="834"/>
                </a:cxn>
              </a:cxnLst>
              <a:rect l="0" t="0" r="r" b="b"/>
              <a:pathLst>
                <a:path w="213" h="834">
                  <a:moveTo>
                    <a:pt x="0" y="834"/>
                  </a:moveTo>
                  <a:lnTo>
                    <a:pt x="202" y="468"/>
                  </a:lnTo>
                  <a:lnTo>
                    <a:pt x="213" y="0"/>
                  </a:lnTo>
                  <a:lnTo>
                    <a:pt x="0" y="834"/>
                  </a:lnTo>
                  <a:close/>
                </a:path>
              </a:pathLst>
            </a:custGeom>
            <a:gradFill rotWithShape="1">
              <a:gsLst>
                <a:gs pos="0">
                  <a:srgbClr val="FFEEA7"/>
                </a:gs>
                <a:gs pos="100000">
                  <a:srgbClr val="FFDAA3"/>
                </a:gs>
              </a:gsLst>
              <a:lin ang="0" scaled="1"/>
            </a:gradFill>
            <a:ln w="9525" cap="flat" cmpd="sng">
              <a:noFill/>
              <a:prstDash val="solid"/>
              <a:miter lim="800000"/>
              <a:headEnd type="none" w="med" len="med"/>
              <a:tailEnd type="none" w="med" len="med"/>
            </a:ln>
            <a:effectLst/>
          </p:spPr>
          <p:txBody>
            <a:bodyPr wrap="none"/>
            <a:lstStyle/>
            <a:p>
              <a:endParaRPr lang="en-US"/>
            </a:p>
          </p:txBody>
        </p:sp>
        <p:sp>
          <p:nvSpPr>
            <p:cNvPr id="65556" name="Freeform 20"/>
            <p:cNvSpPr>
              <a:spLocks/>
            </p:cNvSpPr>
            <p:nvPr/>
          </p:nvSpPr>
          <p:spPr bwMode="auto">
            <a:xfrm>
              <a:off x="3124" y="1632"/>
              <a:ext cx="852" cy="837"/>
            </a:xfrm>
            <a:custGeom>
              <a:avLst/>
              <a:gdLst/>
              <a:ahLst/>
              <a:cxnLst>
                <a:cxn ang="0">
                  <a:pos x="420" y="0"/>
                </a:cxn>
                <a:cxn ang="0">
                  <a:pos x="0" y="543"/>
                </a:cxn>
                <a:cxn ang="0">
                  <a:pos x="210" y="837"/>
                </a:cxn>
                <a:cxn ang="0">
                  <a:pos x="852" y="672"/>
                </a:cxn>
                <a:cxn ang="0">
                  <a:pos x="420" y="0"/>
                </a:cxn>
              </a:cxnLst>
              <a:rect l="0" t="0" r="r" b="b"/>
              <a:pathLst>
                <a:path w="852" h="837">
                  <a:moveTo>
                    <a:pt x="420" y="0"/>
                  </a:moveTo>
                  <a:lnTo>
                    <a:pt x="0" y="543"/>
                  </a:lnTo>
                  <a:lnTo>
                    <a:pt x="210" y="837"/>
                  </a:lnTo>
                  <a:lnTo>
                    <a:pt x="852" y="672"/>
                  </a:lnTo>
                  <a:lnTo>
                    <a:pt x="420" y="0"/>
                  </a:lnTo>
                  <a:close/>
                </a:path>
              </a:pathLst>
            </a:custGeom>
            <a:noFill/>
            <a:ln w="12700" cap="flat" cmpd="sng">
              <a:solidFill>
                <a:schemeClr val="bg2"/>
              </a:solidFill>
              <a:prstDash val="dash"/>
              <a:miter lim="800000"/>
              <a:headEnd type="none" w="med" len="med"/>
              <a:tailEnd type="none" w="med" len="med"/>
            </a:ln>
            <a:effectLst/>
          </p:spPr>
          <p:txBody>
            <a:bodyPr wrap="none"/>
            <a:lstStyle/>
            <a:p>
              <a:endParaRPr lang="en-US"/>
            </a:p>
          </p:txBody>
        </p:sp>
        <p:sp>
          <p:nvSpPr>
            <p:cNvPr id="65557" name="Freeform 21"/>
            <p:cNvSpPr>
              <a:spLocks/>
            </p:cNvSpPr>
            <p:nvPr/>
          </p:nvSpPr>
          <p:spPr bwMode="auto">
            <a:xfrm>
              <a:off x="3127" y="1632"/>
              <a:ext cx="417" cy="543"/>
            </a:xfrm>
            <a:custGeom>
              <a:avLst/>
              <a:gdLst/>
              <a:ahLst/>
              <a:cxnLst>
                <a:cxn ang="0">
                  <a:pos x="0" y="543"/>
                </a:cxn>
                <a:cxn ang="0">
                  <a:pos x="296" y="491"/>
                </a:cxn>
                <a:cxn ang="0">
                  <a:pos x="417" y="0"/>
                </a:cxn>
                <a:cxn ang="0">
                  <a:pos x="0" y="543"/>
                </a:cxn>
              </a:cxnLst>
              <a:rect l="0" t="0" r="r" b="b"/>
              <a:pathLst>
                <a:path w="417" h="543">
                  <a:moveTo>
                    <a:pt x="0" y="543"/>
                  </a:moveTo>
                  <a:lnTo>
                    <a:pt x="296" y="491"/>
                  </a:lnTo>
                  <a:lnTo>
                    <a:pt x="417" y="0"/>
                  </a:lnTo>
                  <a:lnTo>
                    <a:pt x="0" y="543"/>
                  </a:lnTo>
                  <a:close/>
                </a:path>
              </a:pathLst>
            </a:custGeom>
            <a:gradFill rotWithShape="1">
              <a:gsLst>
                <a:gs pos="0">
                  <a:srgbClr val="FFFF99"/>
                </a:gs>
                <a:gs pos="100000">
                  <a:srgbClr val="FFEEA7"/>
                </a:gs>
              </a:gsLst>
              <a:lin ang="0" scaled="1"/>
            </a:gradFill>
            <a:ln w="9525" cap="flat" cmpd="sng">
              <a:noFill/>
              <a:prstDash val="lgDash"/>
              <a:miter lim="800000"/>
              <a:headEnd type="none" w="med" len="med"/>
              <a:tailEnd type="none" w="med" len="med"/>
            </a:ln>
            <a:effectLst/>
          </p:spPr>
          <p:txBody>
            <a:bodyPr wrap="none"/>
            <a:lstStyle/>
            <a:p>
              <a:endParaRPr lang="en-US"/>
            </a:p>
          </p:txBody>
        </p:sp>
        <p:sp>
          <p:nvSpPr>
            <p:cNvPr id="65558" name="Freeform 22"/>
            <p:cNvSpPr>
              <a:spLocks/>
            </p:cNvSpPr>
            <p:nvPr/>
          </p:nvSpPr>
          <p:spPr bwMode="auto">
            <a:xfrm>
              <a:off x="3124" y="2100"/>
              <a:ext cx="408" cy="369"/>
            </a:xfrm>
            <a:custGeom>
              <a:avLst/>
              <a:gdLst/>
              <a:ahLst/>
              <a:cxnLst>
                <a:cxn ang="0">
                  <a:pos x="0" y="77"/>
                </a:cxn>
                <a:cxn ang="0">
                  <a:pos x="408" y="0"/>
                </a:cxn>
                <a:cxn ang="0">
                  <a:pos x="207" y="369"/>
                </a:cxn>
                <a:cxn ang="0">
                  <a:pos x="0" y="77"/>
                </a:cxn>
              </a:cxnLst>
              <a:rect l="0" t="0" r="r" b="b"/>
              <a:pathLst>
                <a:path w="408" h="369">
                  <a:moveTo>
                    <a:pt x="0" y="77"/>
                  </a:moveTo>
                  <a:lnTo>
                    <a:pt x="408" y="0"/>
                  </a:lnTo>
                  <a:lnTo>
                    <a:pt x="207" y="369"/>
                  </a:lnTo>
                  <a:lnTo>
                    <a:pt x="0" y="77"/>
                  </a:lnTo>
                  <a:close/>
                </a:path>
              </a:pathLst>
            </a:custGeom>
            <a:noFill/>
            <a:ln w="9525" cap="flat" cmpd="sng">
              <a:solidFill>
                <a:schemeClr val="bg2"/>
              </a:solidFill>
              <a:prstDash val="dash"/>
              <a:miter lim="800000"/>
              <a:headEnd type="none" w="med" len="med"/>
              <a:tailEnd type="none" w="med" len="med"/>
            </a:ln>
            <a:effectLst/>
          </p:spPr>
          <p:txBody>
            <a:bodyPr wrap="none"/>
            <a:lstStyle/>
            <a:p>
              <a:endParaRPr lang="en-US"/>
            </a:p>
          </p:txBody>
        </p:sp>
        <p:sp>
          <p:nvSpPr>
            <p:cNvPr id="65559" name="Freeform 23"/>
            <p:cNvSpPr>
              <a:spLocks/>
            </p:cNvSpPr>
            <p:nvPr/>
          </p:nvSpPr>
          <p:spPr bwMode="auto">
            <a:xfrm>
              <a:off x="3537" y="1632"/>
              <a:ext cx="439" cy="672"/>
            </a:xfrm>
            <a:custGeom>
              <a:avLst/>
              <a:gdLst/>
              <a:ahLst/>
              <a:cxnLst>
                <a:cxn ang="0">
                  <a:pos x="7" y="0"/>
                </a:cxn>
                <a:cxn ang="0">
                  <a:pos x="0" y="470"/>
                </a:cxn>
                <a:cxn ang="0">
                  <a:pos x="439" y="672"/>
                </a:cxn>
                <a:cxn ang="0">
                  <a:pos x="7" y="0"/>
                </a:cxn>
              </a:cxnLst>
              <a:rect l="0" t="0" r="r" b="b"/>
              <a:pathLst>
                <a:path w="439" h="672">
                  <a:moveTo>
                    <a:pt x="7" y="0"/>
                  </a:moveTo>
                  <a:lnTo>
                    <a:pt x="0" y="470"/>
                  </a:lnTo>
                  <a:lnTo>
                    <a:pt x="439" y="672"/>
                  </a:lnTo>
                  <a:lnTo>
                    <a:pt x="7" y="0"/>
                  </a:lnTo>
                  <a:close/>
                </a:path>
              </a:pathLst>
            </a:custGeom>
            <a:solidFill>
              <a:srgbClr val="FFD597"/>
            </a:solidFill>
            <a:ln w="9525" cap="flat" cmpd="sng">
              <a:noFill/>
              <a:prstDash val="solid"/>
              <a:miter lim="800000"/>
              <a:headEnd type="none" w="med" len="med"/>
              <a:tailEnd type="none" w="med" len="med"/>
            </a:ln>
            <a:effectLst/>
          </p:spPr>
          <p:txBody>
            <a:bodyPr wrap="none"/>
            <a:lstStyle/>
            <a:p>
              <a:endParaRPr lang="en-US"/>
            </a:p>
          </p:txBody>
        </p:sp>
        <p:sp>
          <p:nvSpPr>
            <p:cNvPr id="65560" name="Freeform 24"/>
            <p:cNvSpPr>
              <a:spLocks/>
            </p:cNvSpPr>
            <p:nvPr/>
          </p:nvSpPr>
          <p:spPr bwMode="auto">
            <a:xfrm>
              <a:off x="3339" y="2099"/>
              <a:ext cx="634" cy="369"/>
            </a:xfrm>
            <a:custGeom>
              <a:avLst/>
              <a:gdLst/>
              <a:ahLst/>
              <a:cxnLst>
                <a:cxn ang="0">
                  <a:pos x="193" y="0"/>
                </a:cxn>
                <a:cxn ang="0">
                  <a:pos x="634" y="204"/>
                </a:cxn>
                <a:cxn ang="0">
                  <a:pos x="0" y="369"/>
                </a:cxn>
                <a:cxn ang="0">
                  <a:pos x="193" y="0"/>
                </a:cxn>
              </a:cxnLst>
              <a:rect l="0" t="0" r="r" b="b"/>
              <a:pathLst>
                <a:path w="634" h="369">
                  <a:moveTo>
                    <a:pt x="193" y="0"/>
                  </a:moveTo>
                  <a:lnTo>
                    <a:pt x="634" y="204"/>
                  </a:lnTo>
                  <a:lnTo>
                    <a:pt x="0" y="369"/>
                  </a:lnTo>
                  <a:lnTo>
                    <a:pt x="193" y="0"/>
                  </a:lnTo>
                  <a:close/>
                </a:path>
              </a:pathLst>
            </a:custGeom>
            <a:solidFill>
              <a:srgbClr val="FFCC81"/>
            </a:solidFill>
            <a:ln w="9525" cap="flat" cmpd="sng">
              <a:noFill/>
              <a:prstDash val="dash"/>
              <a:miter lim="800000"/>
              <a:headEnd type="none" w="med" len="med"/>
              <a:tailEnd type="none" w="med" len="med"/>
            </a:ln>
            <a:effectLst/>
          </p:spPr>
          <p:txBody>
            <a:bodyPr wrap="none"/>
            <a:lstStyle/>
            <a:p>
              <a:endParaRPr lang="en-US"/>
            </a:p>
          </p:txBody>
        </p:sp>
        <p:sp>
          <p:nvSpPr>
            <p:cNvPr id="65561" name="Freeform 25"/>
            <p:cNvSpPr>
              <a:spLocks/>
            </p:cNvSpPr>
            <p:nvPr/>
          </p:nvSpPr>
          <p:spPr bwMode="auto">
            <a:xfrm>
              <a:off x="3336" y="1632"/>
              <a:ext cx="208" cy="836"/>
            </a:xfrm>
            <a:custGeom>
              <a:avLst/>
              <a:gdLst/>
              <a:ahLst/>
              <a:cxnLst>
                <a:cxn ang="0">
                  <a:pos x="208" y="0"/>
                </a:cxn>
                <a:cxn ang="0">
                  <a:pos x="0" y="836"/>
                </a:cxn>
              </a:cxnLst>
              <a:rect l="0" t="0" r="r" b="b"/>
              <a:pathLst>
                <a:path w="208" h="836">
                  <a:moveTo>
                    <a:pt x="208" y="0"/>
                  </a:moveTo>
                  <a:lnTo>
                    <a:pt x="0" y="836"/>
                  </a:lnTo>
                </a:path>
              </a:pathLst>
            </a:custGeom>
            <a:noFill/>
            <a:ln w="9525" cap="flat" cmpd="sng">
              <a:solidFill>
                <a:schemeClr val="bg2"/>
              </a:solidFill>
              <a:prstDash val="lgDash"/>
              <a:miter lim="800000"/>
              <a:headEnd type="none" w="med" len="med"/>
              <a:tailEnd type="none" w="med" len="med"/>
            </a:ln>
            <a:effectLst/>
          </p:spPr>
          <p:txBody>
            <a:bodyPr wrap="none"/>
            <a:lstStyle/>
            <a:p>
              <a:endParaRPr lang="en-US"/>
            </a:p>
          </p:txBody>
        </p:sp>
        <p:sp>
          <p:nvSpPr>
            <p:cNvPr id="65562" name="Freeform 26"/>
            <p:cNvSpPr>
              <a:spLocks/>
            </p:cNvSpPr>
            <p:nvPr/>
          </p:nvSpPr>
          <p:spPr bwMode="auto">
            <a:xfrm>
              <a:off x="3129" y="2184"/>
              <a:ext cx="847" cy="119"/>
            </a:xfrm>
            <a:custGeom>
              <a:avLst/>
              <a:gdLst/>
              <a:ahLst/>
              <a:cxnLst>
                <a:cxn ang="0">
                  <a:pos x="0" y="0"/>
                </a:cxn>
                <a:cxn ang="0">
                  <a:pos x="847" y="119"/>
                </a:cxn>
              </a:cxnLst>
              <a:rect l="0" t="0" r="r" b="b"/>
              <a:pathLst>
                <a:path w="847" h="119">
                  <a:moveTo>
                    <a:pt x="0" y="0"/>
                  </a:moveTo>
                  <a:lnTo>
                    <a:pt x="847" y="119"/>
                  </a:lnTo>
                </a:path>
              </a:pathLst>
            </a:custGeom>
            <a:solidFill>
              <a:srgbClr val="FFFF99"/>
            </a:solidFill>
            <a:ln w="9525" cap="flat" cmpd="sng">
              <a:solidFill>
                <a:schemeClr val="bg2"/>
              </a:solidFill>
              <a:prstDash val="lgDash"/>
              <a:miter lim="800000"/>
              <a:headEnd type="none" w="med" len="med"/>
              <a:tailEnd type="none" w="med" len="med"/>
            </a:ln>
            <a:effectLst/>
          </p:spPr>
          <p:txBody>
            <a:bodyPr wrap="none"/>
            <a:lstStyle/>
            <a:p>
              <a:endParaRPr lang="en-US"/>
            </a:p>
          </p:txBody>
        </p:sp>
        <p:sp>
          <p:nvSpPr>
            <p:cNvPr id="65563" name="Freeform 27"/>
            <p:cNvSpPr>
              <a:spLocks/>
            </p:cNvSpPr>
            <p:nvPr/>
          </p:nvSpPr>
          <p:spPr bwMode="auto">
            <a:xfrm>
              <a:off x="3535" y="1632"/>
              <a:ext cx="9" cy="468"/>
            </a:xfrm>
            <a:custGeom>
              <a:avLst/>
              <a:gdLst/>
              <a:ahLst/>
              <a:cxnLst>
                <a:cxn ang="0">
                  <a:pos x="9" y="0"/>
                </a:cxn>
                <a:cxn ang="0">
                  <a:pos x="0" y="468"/>
                </a:cxn>
              </a:cxnLst>
              <a:rect l="0" t="0" r="r" b="b"/>
              <a:pathLst>
                <a:path w="9" h="468">
                  <a:moveTo>
                    <a:pt x="9" y="0"/>
                  </a:moveTo>
                  <a:lnTo>
                    <a:pt x="0" y="468"/>
                  </a:lnTo>
                </a:path>
              </a:pathLst>
            </a:custGeom>
            <a:noFill/>
            <a:ln w="12700" cap="flat" cmpd="sng">
              <a:solidFill>
                <a:schemeClr val="bg2"/>
              </a:solidFill>
              <a:prstDash val="solid"/>
              <a:miter lim="800000"/>
              <a:headEnd type="none" w="med" len="med"/>
              <a:tailEnd type="none" w="med" len="med"/>
            </a:ln>
            <a:effectLst/>
          </p:spPr>
          <p:txBody>
            <a:bodyPr wrap="none"/>
            <a:lstStyle/>
            <a:p>
              <a:endParaRPr lang="en-US"/>
            </a:p>
          </p:txBody>
        </p:sp>
        <p:sp>
          <p:nvSpPr>
            <p:cNvPr id="65564" name="Freeform 28"/>
            <p:cNvSpPr>
              <a:spLocks/>
            </p:cNvSpPr>
            <p:nvPr/>
          </p:nvSpPr>
          <p:spPr bwMode="auto">
            <a:xfrm>
              <a:off x="3337" y="2100"/>
              <a:ext cx="192" cy="366"/>
            </a:xfrm>
            <a:custGeom>
              <a:avLst/>
              <a:gdLst/>
              <a:ahLst/>
              <a:cxnLst>
                <a:cxn ang="0">
                  <a:pos x="192" y="0"/>
                </a:cxn>
                <a:cxn ang="0">
                  <a:pos x="0" y="366"/>
                </a:cxn>
                <a:cxn ang="0">
                  <a:pos x="0" y="363"/>
                </a:cxn>
              </a:cxnLst>
              <a:rect l="0" t="0" r="r" b="b"/>
              <a:pathLst>
                <a:path w="192" h="366">
                  <a:moveTo>
                    <a:pt x="192" y="0"/>
                  </a:moveTo>
                  <a:lnTo>
                    <a:pt x="0" y="366"/>
                  </a:lnTo>
                  <a:lnTo>
                    <a:pt x="0" y="363"/>
                  </a:lnTo>
                </a:path>
              </a:pathLst>
            </a:custGeom>
            <a:noFill/>
            <a:ln w="12700" cap="flat" cmpd="sng">
              <a:solidFill>
                <a:schemeClr val="bg2"/>
              </a:solidFill>
              <a:prstDash val="solid"/>
              <a:miter lim="800000"/>
              <a:headEnd type="none" w="med" len="med"/>
              <a:tailEnd type="none" w="med" len="med"/>
            </a:ln>
            <a:effectLst/>
          </p:spPr>
          <p:txBody>
            <a:bodyPr wrap="none"/>
            <a:lstStyle/>
            <a:p>
              <a:endParaRPr lang="en-US"/>
            </a:p>
          </p:txBody>
        </p:sp>
        <p:sp>
          <p:nvSpPr>
            <p:cNvPr id="65565" name="Freeform 29"/>
            <p:cNvSpPr>
              <a:spLocks/>
            </p:cNvSpPr>
            <p:nvPr/>
          </p:nvSpPr>
          <p:spPr bwMode="auto">
            <a:xfrm>
              <a:off x="3126" y="2100"/>
              <a:ext cx="408" cy="78"/>
            </a:xfrm>
            <a:custGeom>
              <a:avLst/>
              <a:gdLst/>
              <a:ahLst/>
              <a:cxnLst>
                <a:cxn ang="0">
                  <a:pos x="408" y="0"/>
                </a:cxn>
                <a:cxn ang="0">
                  <a:pos x="0" y="78"/>
                </a:cxn>
              </a:cxnLst>
              <a:rect l="0" t="0" r="r" b="b"/>
              <a:pathLst>
                <a:path w="408" h="78">
                  <a:moveTo>
                    <a:pt x="408" y="0"/>
                  </a:moveTo>
                  <a:lnTo>
                    <a:pt x="0" y="78"/>
                  </a:lnTo>
                </a:path>
              </a:pathLst>
            </a:custGeom>
            <a:noFill/>
            <a:ln w="12700" cap="flat" cmpd="sng">
              <a:solidFill>
                <a:schemeClr val="bg2"/>
              </a:solidFill>
              <a:prstDash val="solid"/>
              <a:miter lim="800000"/>
              <a:headEnd type="none" w="med" len="med"/>
              <a:tailEnd type="none" w="med" len="med"/>
            </a:ln>
            <a:effectLst/>
          </p:spPr>
          <p:txBody>
            <a:bodyPr wrap="none"/>
            <a:lstStyle/>
            <a:p>
              <a:endParaRPr lang="en-US"/>
            </a:p>
          </p:txBody>
        </p:sp>
        <p:sp>
          <p:nvSpPr>
            <p:cNvPr id="65566" name="Freeform 30"/>
            <p:cNvSpPr>
              <a:spLocks/>
            </p:cNvSpPr>
            <p:nvPr/>
          </p:nvSpPr>
          <p:spPr bwMode="auto">
            <a:xfrm>
              <a:off x="3534" y="2102"/>
              <a:ext cx="442" cy="202"/>
            </a:xfrm>
            <a:custGeom>
              <a:avLst/>
              <a:gdLst/>
              <a:ahLst/>
              <a:cxnLst>
                <a:cxn ang="0">
                  <a:pos x="0" y="0"/>
                </a:cxn>
                <a:cxn ang="0">
                  <a:pos x="442" y="202"/>
                </a:cxn>
              </a:cxnLst>
              <a:rect l="0" t="0" r="r" b="b"/>
              <a:pathLst>
                <a:path w="442" h="202">
                  <a:moveTo>
                    <a:pt x="0" y="0"/>
                  </a:moveTo>
                  <a:lnTo>
                    <a:pt x="442" y="202"/>
                  </a:lnTo>
                </a:path>
              </a:pathLst>
            </a:custGeom>
            <a:noFill/>
            <a:ln w="12700" cap="flat" cmpd="sng">
              <a:solidFill>
                <a:schemeClr val="bg2"/>
              </a:solidFill>
              <a:prstDash val="solid"/>
              <a:miter lim="800000"/>
              <a:headEnd type="none" w="med" len="med"/>
              <a:tailEnd type="none" w="med" len="med"/>
            </a:ln>
            <a:effectLst/>
          </p:spPr>
          <p:txBody>
            <a:bodyPr wrap="none"/>
            <a:lstStyle/>
            <a:p>
              <a:endParaRPr lang="en-US"/>
            </a:p>
          </p:txBody>
        </p:sp>
      </p:grpSp>
      <p:grpSp>
        <p:nvGrpSpPr>
          <p:cNvPr id="65567" name="Group 31"/>
          <p:cNvGrpSpPr>
            <a:grpSpLocks/>
          </p:cNvGrpSpPr>
          <p:nvPr/>
        </p:nvGrpSpPr>
        <p:grpSpPr bwMode="auto">
          <a:xfrm>
            <a:off x="685800" y="1828800"/>
            <a:ext cx="1676400" cy="609600"/>
            <a:chOff x="624" y="3312"/>
            <a:chExt cx="1056" cy="384"/>
          </a:xfrm>
        </p:grpSpPr>
        <p:sp>
          <p:nvSpPr>
            <p:cNvPr id="65568" name="Line 32"/>
            <p:cNvSpPr>
              <a:spLocks noChangeShapeType="1"/>
            </p:cNvSpPr>
            <p:nvPr/>
          </p:nvSpPr>
          <p:spPr bwMode="auto">
            <a:xfrm>
              <a:off x="720" y="3504"/>
              <a:ext cx="864" cy="0"/>
            </a:xfrm>
            <a:prstGeom prst="line">
              <a:avLst/>
            </a:prstGeom>
            <a:noFill/>
            <a:ln w="9525">
              <a:solidFill>
                <a:schemeClr val="tx1"/>
              </a:solidFill>
              <a:round/>
              <a:headEnd/>
              <a:tailEnd/>
            </a:ln>
            <a:effectLst/>
          </p:spPr>
          <p:txBody>
            <a:bodyPr/>
            <a:lstStyle/>
            <a:p>
              <a:endParaRPr lang="en-US"/>
            </a:p>
          </p:txBody>
        </p:sp>
        <p:sp>
          <p:nvSpPr>
            <p:cNvPr id="65569" name="Oval 33"/>
            <p:cNvSpPr>
              <a:spLocks noChangeArrowheads="1"/>
            </p:cNvSpPr>
            <p:nvPr/>
          </p:nvSpPr>
          <p:spPr bwMode="auto">
            <a:xfrm>
              <a:off x="960" y="3312"/>
              <a:ext cx="384" cy="384"/>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65570" name="Oval 34"/>
            <p:cNvSpPr>
              <a:spLocks noChangeAspect="1" noChangeArrowheads="1"/>
            </p:cNvSpPr>
            <p:nvPr/>
          </p:nvSpPr>
          <p:spPr bwMode="auto">
            <a:xfrm>
              <a:off x="624" y="3408"/>
              <a:ext cx="190" cy="19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65571" name="Oval 35"/>
            <p:cNvSpPr>
              <a:spLocks noChangeAspect="1" noChangeArrowheads="1"/>
            </p:cNvSpPr>
            <p:nvPr/>
          </p:nvSpPr>
          <p:spPr bwMode="auto">
            <a:xfrm>
              <a:off x="1490" y="3408"/>
              <a:ext cx="190" cy="190"/>
            </a:xfrm>
            <a:prstGeom prst="ellipse">
              <a:avLst/>
            </a:prstGeom>
            <a:solidFill>
              <a:schemeClr val="bg1"/>
            </a:solidFill>
            <a:ln w="9525">
              <a:solidFill>
                <a:schemeClr val="tx1"/>
              </a:solidFill>
              <a:round/>
              <a:headEnd/>
              <a:tailEnd/>
            </a:ln>
            <a:effectLst/>
          </p:spPr>
          <p:txBody>
            <a:bodyPr wrap="none" anchor="ctr"/>
            <a:lstStyle/>
            <a:p>
              <a:endParaRPr lang="en-US"/>
            </a:p>
          </p:txBody>
        </p:sp>
      </p:grpSp>
      <p:grpSp>
        <p:nvGrpSpPr>
          <p:cNvPr id="65572" name="Group 36"/>
          <p:cNvGrpSpPr>
            <a:grpSpLocks/>
          </p:cNvGrpSpPr>
          <p:nvPr/>
        </p:nvGrpSpPr>
        <p:grpSpPr bwMode="auto">
          <a:xfrm>
            <a:off x="2743200" y="1905000"/>
            <a:ext cx="1676400" cy="1447800"/>
            <a:chOff x="1920" y="3168"/>
            <a:chExt cx="1056" cy="912"/>
          </a:xfrm>
        </p:grpSpPr>
        <p:sp>
          <p:nvSpPr>
            <p:cNvPr id="65573" name="AutoShape 37"/>
            <p:cNvSpPr>
              <a:spLocks noChangeAspect="1" noChangeArrowheads="1"/>
            </p:cNvSpPr>
            <p:nvPr/>
          </p:nvSpPr>
          <p:spPr bwMode="auto">
            <a:xfrm rot="-10800000">
              <a:off x="1968" y="3216"/>
              <a:ext cx="1008" cy="825"/>
            </a:xfrm>
            <a:prstGeom prst="triangle">
              <a:avLst>
                <a:gd name="adj" fmla="val 50000"/>
              </a:avLst>
            </a:prstGeom>
            <a:noFill/>
            <a:ln w="9525">
              <a:solidFill>
                <a:schemeClr val="tx1"/>
              </a:solidFill>
              <a:prstDash val="dash"/>
              <a:miter lim="800000"/>
              <a:headEnd/>
              <a:tailEnd/>
            </a:ln>
            <a:effectLst/>
          </p:spPr>
          <p:txBody>
            <a:bodyPr wrap="none" anchor="ctr"/>
            <a:lstStyle/>
            <a:p>
              <a:endParaRPr lang="en-US"/>
            </a:p>
          </p:txBody>
        </p:sp>
        <p:grpSp>
          <p:nvGrpSpPr>
            <p:cNvPr id="65574" name="Group 38"/>
            <p:cNvGrpSpPr>
              <a:grpSpLocks/>
            </p:cNvGrpSpPr>
            <p:nvPr/>
          </p:nvGrpSpPr>
          <p:grpSpPr bwMode="auto">
            <a:xfrm>
              <a:off x="1920" y="3168"/>
              <a:ext cx="1056" cy="912"/>
              <a:chOff x="1920" y="3168"/>
              <a:chExt cx="1056" cy="912"/>
            </a:xfrm>
          </p:grpSpPr>
          <p:sp>
            <p:nvSpPr>
              <p:cNvPr id="65575" name="Line 39"/>
              <p:cNvSpPr>
                <a:spLocks noChangeShapeType="1"/>
              </p:cNvSpPr>
              <p:nvPr/>
            </p:nvSpPr>
            <p:spPr bwMode="auto">
              <a:xfrm>
                <a:off x="2016" y="3264"/>
                <a:ext cx="432" cy="240"/>
              </a:xfrm>
              <a:prstGeom prst="line">
                <a:avLst/>
              </a:prstGeom>
              <a:noFill/>
              <a:ln w="9525">
                <a:solidFill>
                  <a:schemeClr val="tx1"/>
                </a:solidFill>
                <a:round/>
                <a:headEnd/>
                <a:tailEnd/>
              </a:ln>
              <a:effectLst/>
            </p:spPr>
            <p:txBody>
              <a:bodyPr/>
              <a:lstStyle/>
              <a:p>
                <a:endParaRPr lang="en-US"/>
              </a:p>
            </p:txBody>
          </p:sp>
          <p:sp>
            <p:nvSpPr>
              <p:cNvPr id="65576" name="Line 40"/>
              <p:cNvSpPr>
                <a:spLocks noChangeShapeType="1"/>
              </p:cNvSpPr>
              <p:nvPr/>
            </p:nvSpPr>
            <p:spPr bwMode="auto">
              <a:xfrm flipV="1">
                <a:off x="2448" y="3264"/>
                <a:ext cx="432" cy="240"/>
              </a:xfrm>
              <a:prstGeom prst="line">
                <a:avLst/>
              </a:prstGeom>
              <a:noFill/>
              <a:ln w="9525">
                <a:solidFill>
                  <a:schemeClr val="tx1"/>
                </a:solidFill>
                <a:round/>
                <a:headEnd/>
                <a:tailEnd/>
              </a:ln>
              <a:effectLst/>
            </p:spPr>
            <p:txBody>
              <a:bodyPr/>
              <a:lstStyle/>
              <a:p>
                <a:endParaRPr lang="en-US"/>
              </a:p>
            </p:txBody>
          </p:sp>
          <p:sp>
            <p:nvSpPr>
              <p:cNvPr id="65577" name="Line 41"/>
              <p:cNvSpPr>
                <a:spLocks noChangeShapeType="1"/>
              </p:cNvSpPr>
              <p:nvPr/>
            </p:nvSpPr>
            <p:spPr bwMode="auto">
              <a:xfrm>
                <a:off x="2448" y="3504"/>
                <a:ext cx="0" cy="384"/>
              </a:xfrm>
              <a:prstGeom prst="line">
                <a:avLst/>
              </a:prstGeom>
              <a:noFill/>
              <a:ln w="9525">
                <a:solidFill>
                  <a:schemeClr val="tx1"/>
                </a:solidFill>
                <a:round/>
                <a:headEnd/>
                <a:tailEnd/>
              </a:ln>
              <a:effectLst/>
            </p:spPr>
            <p:txBody>
              <a:bodyPr/>
              <a:lstStyle/>
              <a:p>
                <a:endParaRPr lang="en-US"/>
              </a:p>
            </p:txBody>
          </p:sp>
          <p:sp>
            <p:nvSpPr>
              <p:cNvPr id="65578" name="Oval 42"/>
              <p:cNvSpPr>
                <a:spLocks noChangeArrowheads="1"/>
              </p:cNvSpPr>
              <p:nvPr/>
            </p:nvSpPr>
            <p:spPr bwMode="auto">
              <a:xfrm>
                <a:off x="2256" y="3312"/>
                <a:ext cx="384" cy="384"/>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65579" name="Oval 43"/>
              <p:cNvSpPr>
                <a:spLocks noChangeAspect="1" noChangeArrowheads="1"/>
              </p:cNvSpPr>
              <p:nvPr/>
            </p:nvSpPr>
            <p:spPr bwMode="auto">
              <a:xfrm>
                <a:off x="2786" y="3168"/>
                <a:ext cx="190" cy="19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65580" name="Oval 44"/>
              <p:cNvSpPr>
                <a:spLocks noChangeAspect="1" noChangeArrowheads="1"/>
              </p:cNvSpPr>
              <p:nvPr/>
            </p:nvSpPr>
            <p:spPr bwMode="auto">
              <a:xfrm>
                <a:off x="1920" y="3168"/>
                <a:ext cx="190" cy="19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65581" name="Oval 45"/>
              <p:cNvSpPr>
                <a:spLocks noChangeAspect="1" noChangeArrowheads="1"/>
              </p:cNvSpPr>
              <p:nvPr/>
            </p:nvSpPr>
            <p:spPr bwMode="auto">
              <a:xfrm>
                <a:off x="2354" y="3890"/>
                <a:ext cx="190" cy="190"/>
              </a:xfrm>
              <a:prstGeom prst="ellipse">
                <a:avLst/>
              </a:prstGeom>
              <a:solidFill>
                <a:schemeClr val="bg1"/>
              </a:solidFill>
              <a:ln w="9525">
                <a:solidFill>
                  <a:schemeClr val="tx1"/>
                </a:solidFill>
                <a:round/>
                <a:headEnd/>
                <a:tailEnd/>
              </a:ln>
              <a:effectLst/>
            </p:spPr>
            <p:txBody>
              <a:bodyPr wrap="none" anchor="ctr"/>
              <a:lstStyle/>
              <a:p>
                <a:endParaRPr lang="en-US"/>
              </a:p>
            </p:txBody>
          </p:sp>
        </p:grpSp>
      </p:grpSp>
      <p:grpSp>
        <p:nvGrpSpPr>
          <p:cNvPr id="65582" name="Group 46"/>
          <p:cNvGrpSpPr>
            <a:grpSpLocks/>
          </p:cNvGrpSpPr>
          <p:nvPr/>
        </p:nvGrpSpPr>
        <p:grpSpPr bwMode="auto">
          <a:xfrm>
            <a:off x="6248400" y="1600200"/>
            <a:ext cx="1673225" cy="1670050"/>
            <a:chOff x="4178" y="1538"/>
            <a:chExt cx="1054" cy="1052"/>
          </a:xfrm>
        </p:grpSpPr>
        <p:sp>
          <p:nvSpPr>
            <p:cNvPr id="65583" name="Line 47"/>
            <p:cNvSpPr>
              <a:spLocks noChangeShapeType="1"/>
            </p:cNvSpPr>
            <p:nvPr/>
          </p:nvSpPr>
          <p:spPr bwMode="auto">
            <a:xfrm>
              <a:off x="4898" y="2208"/>
              <a:ext cx="240" cy="96"/>
            </a:xfrm>
            <a:prstGeom prst="line">
              <a:avLst/>
            </a:prstGeom>
            <a:noFill/>
            <a:ln w="9525">
              <a:solidFill>
                <a:schemeClr val="tx1"/>
              </a:solidFill>
              <a:round/>
              <a:headEnd/>
              <a:tailEnd/>
            </a:ln>
            <a:effectLst/>
          </p:spPr>
          <p:txBody>
            <a:bodyPr/>
            <a:lstStyle/>
            <a:p>
              <a:endParaRPr lang="en-US"/>
            </a:p>
          </p:txBody>
        </p:sp>
        <p:sp>
          <p:nvSpPr>
            <p:cNvPr id="65584" name="Line 48"/>
            <p:cNvSpPr>
              <a:spLocks noChangeShapeType="1"/>
            </p:cNvSpPr>
            <p:nvPr/>
          </p:nvSpPr>
          <p:spPr bwMode="auto">
            <a:xfrm flipH="1">
              <a:off x="4466" y="2256"/>
              <a:ext cx="144" cy="240"/>
            </a:xfrm>
            <a:prstGeom prst="line">
              <a:avLst/>
            </a:prstGeom>
            <a:noFill/>
            <a:ln w="9525">
              <a:solidFill>
                <a:schemeClr val="tx1"/>
              </a:solidFill>
              <a:round/>
              <a:headEnd/>
              <a:tailEnd/>
            </a:ln>
            <a:effectLst/>
          </p:spPr>
          <p:txBody>
            <a:bodyPr/>
            <a:lstStyle/>
            <a:p>
              <a:endParaRPr lang="en-US"/>
            </a:p>
          </p:txBody>
        </p:sp>
        <p:sp>
          <p:nvSpPr>
            <p:cNvPr id="65585" name="Line 49"/>
            <p:cNvSpPr>
              <a:spLocks noChangeShapeType="1"/>
            </p:cNvSpPr>
            <p:nvPr/>
          </p:nvSpPr>
          <p:spPr bwMode="auto">
            <a:xfrm flipH="1">
              <a:off x="4274" y="2112"/>
              <a:ext cx="240" cy="96"/>
            </a:xfrm>
            <a:prstGeom prst="line">
              <a:avLst/>
            </a:prstGeom>
            <a:noFill/>
            <a:ln w="9525">
              <a:solidFill>
                <a:schemeClr val="tx1"/>
              </a:solidFill>
              <a:round/>
              <a:headEnd/>
              <a:tailEnd/>
            </a:ln>
            <a:effectLst/>
          </p:spPr>
          <p:txBody>
            <a:bodyPr/>
            <a:lstStyle/>
            <a:p>
              <a:endParaRPr lang="en-US"/>
            </a:p>
          </p:txBody>
        </p:sp>
        <p:sp>
          <p:nvSpPr>
            <p:cNvPr id="65586" name="Line 50"/>
            <p:cNvSpPr>
              <a:spLocks noChangeShapeType="1"/>
            </p:cNvSpPr>
            <p:nvPr/>
          </p:nvSpPr>
          <p:spPr bwMode="auto">
            <a:xfrm flipV="1">
              <a:off x="4706" y="1632"/>
              <a:ext cx="0" cy="288"/>
            </a:xfrm>
            <a:prstGeom prst="line">
              <a:avLst/>
            </a:prstGeom>
            <a:noFill/>
            <a:ln w="9525">
              <a:solidFill>
                <a:schemeClr val="tx1"/>
              </a:solidFill>
              <a:round/>
              <a:headEnd/>
              <a:tailEnd/>
            </a:ln>
            <a:effectLst/>
          </p:spPr>
          <p:txBody>
            <a:bodyPr/>
            <a:lstStyle/>
            <a:p>
              <a:endParaRPr lang="en-US"/>
            </a:p>
          </p:txBody>
        </p:sp>
        <p:sp>
          <p:nvSpPr>
            <p:cNvPr id="65587" name="Oval 51"/>
            <p:cNvSpPr>
              <a:spLocks noChangeAspect="1" noChangeArrowheads="1"/>
            </p:cNvSpPr>
            <p:nvPr/>
          </p:nvSpPr>
          <p:spPr bwMode="auto">
            <a:xfrm>
              <a:off x="4610" y="1538"/>
              <a:ext cx="190" cy="19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65588" name="Oval 52"/>
            <p:cNvSpPr>
              <a:spLocks noChangeAspect="1" noChangeArrowheads="1"/>
            </p:cNvSpPr>
            <p:nvPr/>
          </p:nvSpPr>
          <p:spPr bwMode="auto">
            <a:xfrm>
              <a:off x="4178" y="2112"/>
              <a:ext cx="190" cy="19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65589" name="Oval 53"/>
            <p:cNvSpPr>
              <a:spLocks noChangeArrowheads="1"/>
            </p:cNvSpPr>
            <p:nvPr/>
          </p:nvSpPr>
          <p:spPr bwMode="auto">
            <a:xfrm>
              <a:off x="4514" y="1920"/>
              <a:ext cx="384" cy="384"/>
            </a:xfrm>
            <a:prstGeom prst="ellipse">
              <a:avLst/>
            </a:prstGeom>
            <a:noFill/>
            <a:ln w="9525">
              <a:solidFill>
                <a:schemeClr val="tx1"/>
              </a:solidFill>
              <a:round/>
              <a:headEnd/>
              <a:tailEnd/>
            </a:ln>
            <a:effectLst/>
          </p:spPr>
          <p:txBody>
            <a:bodyPr wrap="none" anchor="ctr"/>
            <a:lstStyle/>
            <a:p>
              <a:endParaRPr lang="en-US"/>
            </a:p>
          </p:txBody>
        </p:sp>
        <p:sp>
          <p:nvSpPr>
            <p:cNvPr id="65590" name="Oval 54"/>
            <p:cNvSpPr>
              <a:spLocks noChangeAspect="1" noChangeArrowheads="1"/>
            </p:cNvSpPr>
            <p:nvPr/>
          </p:nvSpPr>
          <p:spPr bwMode="auto">
            <a:xfrm>
              <a:off x="4370" y="2400"/>
              <a:ext cx="190" cy="19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65591" name="Oval 55"/>
            <p:cNvSpPr>
              <a:spLocks noChangeAspect="1" noChangeArrowheads="1"/>
            </p:cNvSpPr>
            <p:nvPr/>
          </p:nvSpPr>
          <p:spPr bwMode="auto">
            <a:xfrm>
              <a:off x="5042" y="2208"/>
              <a:ext cx="190" cy="190"/>
            </a:xfrm>
            <a:prstGeom prst="ellipse">
              <a:avLst/>
            </a:prstGeom>
            <a:solidFill>
              <a:schemeClr val="bg1"/>
            </a:solidFill>
            <a:ln w="9525">
              <a:solidFill>
                <a:schemeClr val="tx1"/>
              </a:solidFill>
              <a:round/>
              <a:headEnd/>
              <a:tailEnd/>
            </a:ln>
            <a:effectLst/>
          </p:spPr>
          <p:txBody>
            <a:bodyPr wrap="none" anchor="ctr"/>
            <a:lstStyle/>
            <a:p>
              <a:endParaRPr lang="en-US"/>
            </a:p>
          </p:txBody>
        </p:sp>
      </p:grpSp>
      <p:sp>
        <p:nvSpPr>
          <p:cNvPr id="65592" name="Text Box 56"/>
          <p:cNvSpPr txBox="1">
            <a:spLocks noChangeArrowheads="1"/>
          </p:cNvSpPr>
          <p:nvPr/>
        </p:nvSpPr>
        <p:spPr bwMode="auto">
          <a:xfrm>
            <a:off x="1085850" y="2779713"/>
            <a:ext cx="819150" cy="366712"/>
          </a:xfrm>
          <a:prstGeom prst="rect">
            <a:avLst/>
          </a:prstGeom>
          <a:noFill/>
          <a:ln w="9525">
            <a:noFill/>
            <a:miter lim="800000"/>
            <a:headEnd/>
            <a:tailEnd/>
          </a:ln>
          <a:effectLst/>
        </p:spPr>
        <p:txBody>
          <a:bodyPr wrap="none">
            <a:spAutoFit/>
          </a:bodyPr>
          <a:lstStyle/>
          <a:p>
            <a:r>
              <a:rPr lang="en-US"/>
              <a:t>Linear</a:t>
            </a:r>
          </a:p>
        </p:txBody>
      </p:sp>
      <p:sp>
        <p:nvSpPr>
          <p:cNvPr id="65593" name="Text Box 57"/>
          <p:cNvSpPr txBox="1">
            <a:spLocks noChangeArrowheads="1"/>
          </p:cNvSpPr>
          <p:nvPr/>
        </p:nvSpPr>
        <p:spPr bwMode="auto">
          <a:xfrm>
            <a:off x="4419600" y="2667000"/>
            <a:ext cx="1708150" cy="366713"/>
          </a:xfrm>
          <a:prstGeom prst="rect">
            <a:avLst/>
          </a:prstGeom>
          <a:noFill/>
          <a:ln w="9525">
            <a:noFill/>
            <a:miter lim="800000"/>
            <a:headEnd/>
            <a:tailEnd/>
          </a:ln>
          <a:effectLst/>
        </p:spPr>
        <p:txBody>
          <a:bodyPr wrap="none">
            <a:spAutoFit/>
          </a:bodyPr>
          <a:lstStyle/>
          <a:p>
            <a:r>
              <a:rPr lang="en-US"/>
              <a:t>Trigonal planar</a:t>
            </a:r>
          </a:p>
        </p:txBody>
      </p:sp>
      <p:sp>
        <p:nvSpPr>
          <p:cNvPr id="65594" name="Text Box 58"/>
          <p:cNvSpPr txBox="1">
            <a:spLocks noChangeArrowheads="1"/>
          </p:cNvSpPr>
          <p:nvPr/>
        </p:nvSpPr>
        <p:spPr bwMode="auto">
          <a:xfrm>
            <a:off x="6477000" y="3352800"/>
            <a:ext cx="1352550" cy="366713"/>
          </a:xfrm>
          <a:prstGeom prst="rect">
            <a:avLst/>
          </a:prstGeom>
          <a:noFill/>
          <a:ln w="9525">
            <a:noFill/>
            <a:miter lim="800000"/>
            <a:headEnd/>
            <a:tailEnd/>
          </a:ln>
          <a:effectLst/>
        </p:spPr>
        <p:txBody>
          <a:bodyPr wrap="none">
            <a:spAutoFit/>
          </a:bodyPr>
          <a:lstStyle/>
          <a:p>
            <a:r>
              <a:rPr lang="en-US"/>
              <a:t>Tetrahedral</a:t>
            </a:r>
          </a:p>
        </p:txBody>
      </p:sp>
      <p:sp>
        <p:nvSpPr>
          <p:cNvPr id="65595" name="Text Box 59"/>
          <p:cNvSpPr txBox="1">
            <a:spLocks noChangeArrowheads="1"/>
          </p:cNvSpPr>
          <p:nvPr/>
        </p:nvSpPr>
        <p:spPr bwMode="auto">
          <a:xfrm>
            <a:off x="1447800" y="5888038"/>
            <a:ext cx="2063750" cy="366712"/>
          </a:xfrm>
          <a:prstGeom prst="rect">
            <a:avLst/>
          </a:prstGeom>
          <a:noFill/>
          <a:ln w="9525">
            <a:noFill/>
            <a:miter lim="800000"/>
            <a:headEnd/>
            <a:tailEnd/>
          </a:ln>
          <a:effectLst/>
        </p:spPr>
        <p:txBody>
          <a:bodyPr wrap="none">
            <a:spAutoFit/>
          </a:bodyPr>
          <a:lstStyle/>
          <a:p>
            <a:r>
              <a:rPr lang="en-US"/>
              <a:t>Trigonal pyramidal</a:t>
            </a:r>
          </a:p>
        </p:txBody>
      </p:sp>
      <p:sp>
        <p:nvSpPr>
          <p:cNvPr id="65596" name="Text Box 60"/>
          <p:cNvSpPr txBox="1">
            <a:spLocks noChangeArrowheads="1"/>
          </p:cNvSpPr>
          <p:nvPr/>
        </p:nvSpPr>
        <p:spPr bwMode="auto">
          <a:xfrm>
            <a:off x="4648200" y="5721350"/>
            <a:ext cx="654050" cy="366713"/>
          </a:xfrm>
          <a:prstGeom prst="rect">
            <a:avLst/>
          </a:prstGeom>
          <a:noFill/>
          <a:ln w="9525">
            <a:noFill/>
            <a:miter lim="800000"/>
            <a:headEnd/>
            <a:tailEnd/>
          </a:ln>
          <a:effectLst/>
        </p:spPr>
        <p:txBody>
          <a:bodyPr wrap="none">
            <a:spAutoFit/>
          </a:bodyPr>
          <a:lstStyle/>
          <a:p>
            <a:r>
              <a:rPr lang="en-US"/>
              <a:t>Bent</a:t>
            </a:r>
          </a:p>
        </p:txBody>
      </p:sp>
      <p:sp>
        <p:nvSpPr>
          <p:cNvPr id="65597" name="Freeform 61"/>
          <p:cNvSpPr>
            <a:spLocks/>
          </p:cNvSpPr>
          <p:nvPr/>
        </p:nvSpPr>
        <p:spPr bwMode="auto">
          <a:xfrm>
            <a:off x="7348538" y="1835150"/>
            <a:ext cx="477837" cy="715963"/>
          </a:xfrm>
          <a:custGeom>
            <a:avLst/>
            <a:gdLst/>
            <a:ahLst/>
            <a:cxnLst>
              <a:cxn ang="0">
                <a:pos x="0" y="0"/>
              </a:cxn>
              <a:cxn ang="0">
                <a:pos x="243" y="167"/>
              </a:cxn>
              <a:cxn ang="0">
                <a:pos x="301" y="451"/>
              </a:cxn>
            </a:cxnLst>
            <a:rect l="0" t="0" r="r" b="b"/>
            <a:pathLst>
              <a:path w="301" h="451">
                <a:moveTo>
                  <a:pt x="0" y="0"/>
                </a:moveTo>
                <a:cubicBezTo>
                  <a:pt x="41" y="25"/>
                  <a:pt x="193" y="92"/>
                  <a:pt x="243" y="167"/>
                </a:cubicBezTo>
                <a:cubicBezTo>
                  <a:pt x="293" y="242"/>
                  <a:pt x="289" y="392"/>
                  <a:pt x="301" y="451"/>
                </a:cubicBezTo>
              </a:path>
            </a:pathLst>
          </a:custGeom>
          <a:noFill/>
          <a:ln w="9525">
            <a:solidFill>
              <a:schemeClr val="tx1"/>
            </a:solidFill>
            <a:round/>
            <a:headEnd type="stealth" w="med" len="med"/>
            <a:tailEnd type="stealth" w="med" len="med"/>
          </a:ln>
          <a:effectLst/>
        </p:spPr>
        <p:txBody>
          <a:bodyPr/>
          <a:lstStyle/>
          <a:p>
            <a:endParaRPr lang="en-US"/>
          </a:p>
        </p:txBody>
      </p:sp>
      <p:sp>
        <p:nvSpPr>
          <p:cNvPr id="65598" name="Text Box 62"/>
          <p:cNvSpPr txBox="1">
            <a:spLocks noChangeArrowheads="1"/>
          </p:cNvSpPr>
          <p:nvPr/>
        </p:nvSpPr>
        <p:spPr bwMode="auto">
          <a:xfrm>
            <a:off x="7542213" y="1981200"/>
            <a:ext cx="690562" cy="304800"/>
          </a:xfrm>
          <a:prstGeom prst="rect">
            <a:avLst/>
          </a:prstGeom>
          <a:solidFill>
            <a:schemeClr val="bg1"/>
          </a:solidFill>
          <a:ln w="9525">
            <a:noFill/>
            <a:miter lim="800000"/>
            <a:headEnd/>
            <a:tailEnd/>
          </a:ln>
          <a:effectLst/>
        </p:spPr>
        <p:txBody>
          <a:bodyPr wrap="none">
            <a:spAutoFit/>
          </a:bodyPr>
          <a:lstStyle/>
          <a:p>
            <a:r>
              <a:rPr lang="en-US" sz="1400"/>
              <a:t>109.5</a:t>
            </a:r>
            <a:r>
              <a:rPr lang="en-US" sz="1400" baseline="30000"/>
              <a:t>o</a:t>
            </a:r>
          </a:p>
        </p:txBody>
      </p:sp>
      <p:grpSp>
        <p:nvGrpSpPr>
          <p:cNvPr id="65599" name="Group 63"/>
          <p:cNvGrpSpPr>
            <a:grpSpLocks/>
          </p:cNvGrpSpPr>
          <p:nvPr/>
        </p:nvGrpSpPr>
        <p:grpSpPr bwMode="auto">
          <a:xfrm>
            <a:off x="1600200" y="3581400"/>
            <a:ext cx="1673225" cy="2292350"/>
            <a:chOff x="1008" y="2256"/>
            <a:chExt cx="1054" cy="1444"/>
          </a:xfrm>
        </p:grpSpPr>
        <p:sp>
          <p:nvSpPr>
            <p:cNvPr id="65600" name="Freeform 64"/>
            <p:cNvSpPr>
              <a:spLocks/>
            </p:cNvSpPr>
            <p:nvPr/>
          </p:nvSpPr>
          <p:spPr bwMode="auto">
            <a:xfrm>
              <a:off x="1328" y="2256"/>
              <a:ext cx="400" cy="528"/>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gradFill rotWithShape="1">
              <a:gsLst>
                <a:gs pos="0">
                  <a:srgbClr val="D6D1FB"/>
                </a:gs>
                <a:gs pos="100000">
                  <a:srgbClr val="E3E0FC"/>
                </a:gs>
              </a:gsLst>
              <a:lin ang="5400000" scaled="1"/>
            </a:gradFill>
            <a:ln w="9525">
              <a:noFill/>
              <a:round/>
              <a:headEnd/>
              <a:tailEnd/>
            </a:ln>
            <a:effectLst/>
          </p:spPr>
          <p:txBody>
            <a:bodyPr/>
            <a:lstStyle/>
            <a:p>
              <a:endParaRPr lang="en-US"/>
            </a:p>
          </p:txBody>
        </p:sp>
        <p:sp>
          <p:nvSpPr>
            <p:cNvPr id="65601" name="Line 65"/>
            <p:cNvSpPr>
              <a:spLocks noChangeShapeType="1"/>
            </p:cNvSpPr>
            <p:nvPr/>
          </p:nvSpPr>
          <p:spPr bwMode="auto">
            <a:xfrm flipH="1">
              <a:off x="1296" y="3122"/>
              <a:ext cx="144" cy="240"/>
            </a:xfrm>
            <a:prstGeom prst="line">
              <a:avLst/>
            </a:prstGeom>
            <a:noFill/>
            <a:ln w="9525">
              <a:solidFill>
                <a:schemeClr val="tx1"/>
              </a:solidFill>
              <a:round/>
              <a:headEnd/>
              <a:tailEnd/>
            </a:ln>
            <a:effectLst/>
          </p:spPr>
          <p:txBody>
            <a:bodyPr/>
            <a:lstStyle/>
            <a:p>
              <a:endParaRPr lang="en-US"/>
            </a:p>
          </p:txBody>
        </p:sp>
        <p:sp>
          <p:nvSpPr>
            <p:cNvPr id="65602" name="Line 66"/>
            <p:cNvSpPr>
              <a:spLocks noChangeShapeType="1"/>
            </p:cNvSpPr>
            <p:nvPr/>
          </p:nvSpPr>
          <p:spPr bwMode="auto">
            <a:xfrm>
              <a:off x="1728" y="3074"/>
              <a:ext cx="240" cy="96"/>
            </a:xfrm>
            <a:prstGeom prst="line">
              <a:avLst/>
            </a:prstGeom>
            <a:noFill/>
            <a:ln w="9525">
              <a:solidFill>
                <a:schemeClr val="tx1"/>
              </a:solidFill>
              <a:round/>
              <a:headEnd/>
              <a:tailEnd/>
            </a:ln>
            <a:effectLst/>
          </p:spPr>
          <p:txBody>
            <a:bodyPr/>
            <a:lstStyle/>
            <a:p>
              <a:endParaRPr lang="en-US"/>
            </a:p>
          </p:txBody>
        </p:sp>
        <p:sp>
          <p:nvSpPr>
            <p:cNvPr id="65603" name="Line 67"/>
            <p:cNvSpPr>
              <a:spLocks noChangeShapeType="1"/>
            </p:cNvSpPr>
            <p:nvPr/>
          </p:nvSpPr>
          <p:spPr bwMode="auto">
            <a:xfrm flipH="1">
              <a:off x="1104" y="2978"/>
              <a:ext cx="240" cy="96"/>
            </a:xfrm>
            <a:prstGeom prst="line">
              <a:avLst/>
            </a:prstGeom>
            <a:noFill/>
            <a:ln w="9525">
              <a:solidFill>
                <a:schemeClr val="tx1"/>
              </a:solidFill>
              <a:round/>
              <a:headEnd/>
              <a:tailEnd/>
            </a:ln>
            <a:effectLst/>
          </p:spPr>
          <p:txBody>
            <a:bodyPr/>
            <a:lstStyle/>
            <a:p>
              <a:endParaRPr lang="en-US"/>
            </a:p>
          </p:txBody>
        </p:sp>
        <p:sp>
          <p:nvSpPr>
            <p:cNvPr id="65604" name="Oval 68"/>
            <p:cNvSpPr>
              <a:spLocks noChangeAspect="1" noChangeArrowheads="1"/>
            </p:cNvSpPr>
            <p:nvPr/>
          </p:nvSpPr>
          <p:spPr bwMode="auto">
            <a:xfrm>
              <a:off x="1008" y="2978"/>
              <a:ext cx="190" cy="19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65605" name="Oval 69"/>
            <p:cNvSpPr>
              <a:spLocks noChangeAspect="1" noChangeArrowheads="1"/>
            </p:cNvSpPr>
            <p:nvPr/>
          </p:nvSpPr>
          <p:spPr bwMode="auto">
            <a:xfrm>
              <a:off x="1200" y="3266"/>
              <a:ext cx="190" cy="19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65606" name="Oval 70"/>
            <p:cNvSpPr>
              <a:spLocks noChangeAspect="1" noChangeArrowheads="1"/>
            </p:cNvSpPr>
            <p:nvPr/>
          </p:nvSpPr>
          <p:spPr bwMode="auto">
            <a:xfrm>
              <a:off x="1872" y="3074"/>
              <a:ext cx="190" cy="19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65607" name="Oval 71"/>
            <p:cNvSpPr>
              <a:spLocks noChangeArrowheads="1"/>
            </p:cNvSpPr>
            <p:nvPr/>
          </p:nvSpPr>
          <p:spPr bwMode="auto">
            <a:xfrm>
              <a:off x="1344" y="2786"/>
              <a:ext cx="384" cy="384"/>
            </a:xfrm>
            <a:prstGeom prst="ellipse">
              <a:avLst/>
            </a:prstGeom>
            <a:noFill/>
            <a:ln w="9525">
              <a:solidFill>
                <a:schemeClr val="tx1"/>
              </a:solidFill>
              <a:round/>
              <a:headEnd/>
              <a:tailEnd/>
            </a:ln>
            <a:effectLst/>
          </p:spPr>
          <p:txBody>
            <a:bodyPr wrap="none" anchor="ctr"/>
            <a:lstStyle/>
            <a:p>
              <a:endParaRPr lang="en-US"/>
            </a:p>
          </p:txBody>
        </p:sp>
        <p:sp>
          <p:nvSpPr>
            <p:cNvPr id="65608" name="Oval 72"/>
            <p:cNvSpPr>
              <a:spLocks noChangeArrowheads="1"/>
            </p:cNvSpPr>
            <p:nvPr/>
          </p:nvSpPr>
          <p:spPr bwMode="auto">
            <a:xfrm>
              <a:off x="1536" y="2400"/>
              <a:ext cx="48" cy="48"/>
            </a:xfrm>
            <a:prstGeom prst="ellipse">
              <a:avLst/>
            </a:prstGeom>
            <a:solidFill>
              <a:srgbClr val="000080"/>
            </a:solidFill>
            <a:ln w="9525">
              <a:solidFill>
                <a:schemeClr val="tx1"/>
              </a:solidFill>
              <a:round/>
              <a:headEnd/>
              <a:tailEnd/>
            </a:ln>
            <a:effectLst/>
          </p:spPr>
          <p:txBody>
            <a:bodyPr wrap="none" anchor="ctr"/>
            <a:lstStyle/>
            <a:p>
              <a:endParaRPr lang="en-US"/>
            </a:p>
          </p:txBody>
        </p:sp>
        <p:sp>
          <p:nvSpPr>
            <p:cNvPr id="65609" name="Oval 73"/>
            <p:cNvSpPr>
              <a:spLocks noChangeArrowheads="1"/>
            </p:cNvSpPr>
            <p:nvPr/>
          </p:nvSpPr>
          <p:spPr bwMode="auto">
            <a:xfrm>
              <a:off x="1440" y="2400"/>
              <a:ext cx="48" cy="48"/>
            </a:xfrm>
            <a:prstGeom prst="ellipse">
              <a:avLst/>
            </a:prstGeom>
            <a:solidFill>
              <a:srgbClr val="000080"/>
            </a:solidFill>
            <a:ln w="9525">
              <a:solidFill>
                <a:schemeClr val="tx1"/>
              </a:solidFill>
              <a:round/>
              <a:headEnd/>
              <a:tailEnd/>
            </a:ln>
            <a:effectLst/>
          </p:spPr>
          <p:txBody>
            <a:bodyPr wrap="none" anchor="ctr"/>
            <a:lstStyle/>
            <a:p>
              <a:endParaRPr lang="en-US"/>
            </a:p>
          </p:txBody>
        </p:sp>
        <p:sp>
          <p:nvSpPr>
            <p:cNvPr id="65610" name="Freeform 74"/>
            <p:cNvSpPr>
              <a:spLocks/>
            </p:cNvSpPr>
            <p:nvPr/>
          </p:nvSpPr>
          <p:spPr bwMode="auto">
            <a:xfrm rot="6691272">
              <a:off x="1493" y="3172"/>
              <a:ext cx="334" cy="425"/>
            </a:xfrm>
            <a:custGeom>
              <a:avLst/>
              <a:gdLst/>
              <a:ahLst/>
              <a:cxnLst>
                <a:cxn ang="0">
                  <a:pos x="0" y="0"/>
                </a:cxn>
                <a:cxn ang="0">
                  <a:pos x="281" y="89"/>
                </a:cxn>
                <a:cxn ang="0">
                  <a:pos x="315" y="425"/>
                </a:cxn>
              </a:cxnLst>
              <a:rect l="0" t="0" r="r" b="b"/>
              <a:pathLst>
                <a:path w="334" h="425">
                  <a:moveTo>
                    <a:pt x="0" y="0"/>
                  </a:moveTo>
                  <a:cubicBezTo>
                    <a:pt x="47" y="12"/>
                    <a:pt x="228" y="18"/>
                    <a:pt x="281" y="89"/>
                  </a:cubicBezTo>
                  <a:cubicBezTo>
                    <a:pt x="334" y="160"/>
                    <a:pt x="308" y="355"/>
                    <a:pt x="315" y="425"/>
                  </a:cubicBezTo>
                </a:path>
              </a:pathLst>
            </a:custGeom>
            <a:noFill/>
            <a:ln w="9525">
              <a:solidFill>
                <a:schemeClr val="tx1"/>
              </a:solidFill>
              <a:round/>
              <a:headEnd type="stealth" w="med" len="med"/>
              <a:tailEnd type="stealth" w="med" len="med"/>
            </a:ln>
            <a:effectLst/>
          </p:spPr>
          <p:txBody>
            <a:bodyPr/>
            <a:lstStyle/>
            <a:p>
              <a:endParaRPr lang="en-US"/>
            </a:p>
          </p:txBody>
        </p:sp>
        <p:sp>
          <p:nvSpPr>
            <p:cNvPr id="65611" name="Text Box 75"/>
            <p:cNvSpPr txBox="1">
              <a:spLocks noChangeArrowheads="1"/>
            </p:cNvSpPr>
            <p:nvPr/>
          </p:nvSpPr>
          <p:spPr bwMode="auto">
            <a:xfrm>
              <a:off x="1485" y="3508"/>
              <a:ext cx="435" cy="192"/>
            </a:xfrm>
            <a:prstGeom prst="rect">
              <a:avLst/>
            </a:prstGeom>
            <a:solidFill>
              <a:schemeClr val="bg1"/>
            </a:solidFill>
            <a:ln w="9525">
              <a:noFill/>
              <a:miter lim="800000"/>
              <a:headEnd/>
              <a:tailEnd/>
            </a:ln>
            <a:effectLst/>
          </p:spPr>
          <p:txBody>
            <a:bodyPr wrap="none">
              <a:spAutoFit/>
            </a:bodyPr>
            <a:lstStyle/>
            <a:p>
              <a:r>
                <a:rPr lang="en-US" sz="1400"/>
                <a:t>107.3</a:t>
              </a:r>
              <a:r>
                <a:rPr lang="en-US" sz="1400" baseline="30000"/>
                <a:t>o</a:t>
              </a:r>
            </a:p>
          </p:txBody>
        </p:sp>
      </p:grpSp>
      <p:grpSp>
        <p:nvGrpSpPr>
          <p:cNvPr id="65612" name="Group 76"/>
          <p:cNvGrpSpPr>
            <a:grpSpLocks/>
          </p:cNvGrpSpPr>
          <p:nvPr/>
        </p:nvGrpSpPr>
        <p:grpSpPr bwMode="auto">
          <a:xfrm>
            <a:off x="3886200" y="3429000"/>
            <a:ext cx="1978025" cy="2292350"/>
            <a:chOff x="2448" y="2160"/>
            <a:chExt cx="1246" cy="1444"/>
          </a:xfrm>
        </p:grpSpPr>
        <p:sp>
          <p:nvSpPr>
            <p:cNvPr id="65613" name="Freeform 77"/>
            <p:cNvSpPr>
              <a:spLocks/>
            </p:cNvSpPr>
            <p:nvPr/>
          </p:nvSpPr>
          <p:spPr bwMode="auto">
            <a:xfrm rot="16200000">
              <a:off x="2512" y="2624"/>
              <a:ext cx="400" cy="528"/>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gradFill rotWithShape="1">
              <a:gsLst>
                <a:gs pos="0">
                  <a:srgbClr val="D6D1FB"/>
                </a:gs>
                <a:gs pos="100000">
                  <a:srgbClr val="E3E0FC"/>
                </a:gs>
              </a:gsLst>
              <a:lin ang="5400000" scaled="1"/>
            </a:gradFill>
            <a:ln w="9525">
              <a:noFill/>
              <a:round/>
              <a:headEnd/>
              <a:tailEnd/>
            </a:ln>
            <a:effectLst/>
          </p:spPr>
          <p:txBody>
            <a:bodyPr/>
            <a:lstStyle/>
            <a:p>
              <a:endParaRPr lang="en-US"/>
            </a:p>
          </p:txBody>
        </p:sp>
        <p:sp>
          <p:nvSpPr>
            <p:cNvPr id="65614" name="Freeform 78"/>
            <p:cNvSpPr>
              <a:spLocks/>
            </p:cNvSpPr>
            <p:nvPr/>
          </p:nvSpPr>
          <p:spPr bwMode="auto">
            <a:xfrm rot="-756533">
              <a:off x="2880" y="2160"/>
              <a:ext cx="400" cy="528"/>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gradFill rotWithShape="1">
              <a:gsLst>
                <a:gs pos="0">
                  <a:srgbClr val="D6D1FB"/>
                </a:gs>
                <a:gs pos="100000">
                  <a:srgbClr val="E3E0FC"/>
                </a:gs>
              </a:gsLst>
              <a:lin ang="5400000" scaled="1"/>
            </a:gradFill>
            <a:ln w="9525">
              <a:noFill/>
              <a:round/>
              <a:headEnd/>
              <a:tailEnd/>
            </a:ln>
            <a:effectLst/>
          </p:spPr>
          <p:txBody>
            <a:bodyPr/>
            <a:lstStyle/>
            <a:p>
              <a:endParaRPr lang="en-US"/>
            </a:p>
          </p:txBody>
        </p:sp>
        <p:sp>
          <p:nvSpPr>
            <p:cNvPr id="65615" name="Line 79"/>
            <p:cNvSpPr>
              <a:spLocks noChangeShapeType="1"/>
            </p:cNvSpPr>
            <p:nvPr/>
          </p:nvSpPr>
          <p:spPr bwMode="auto">
            <a:xfrm>
              <a:off x="3360" y="2978"/>
              <a:ext cx="240" cy="96"/>
            </a:xfrm>
            <a:prstGeom prst="line">
              <a:avLst/>
            </a:prstGeom>
            <a:noFill/>
            <a:ln w="9525">
              <a:solidFill>
                <a:schemeClr val="tx1"/>
              </a:solidFill>
              <a:round/>
              <a:headEnd/>
              <a:tailEnd/>
            </a:ln>
            <a:effectLst/>
          </p:spPr>
          <p:txBody>
            <a:bodyPr/>
            <a:lstStyle/>
            <a:p>
              <a:endParaRPr lang="en-US"/>
            </a:p>
          </p:txBody>
        </p:sp>
        <p:sp>
          <p:nvSpPr>
            <p:cNvPr id="65616" name="Line 80"/>
            <p:cNvSpPr>
              <a:spLocks noChangeShapeType="1"/>
            </p:cNvSpPr>
            <p:nvPr/>
          </p:nvSpPr>
          <p:spPr bwMode="auto">
            <a:xfrm flipH="1">
              <a:off x="2928" y="3026"/>
              <a:ext cx="144" cy="240"/>
            </a:xfrm>
            <a:prstGeom prst="line">
              <a:avLst/>
            </a:prstGeom>
            <a:noFill/>
            <a:ln w="9525">
              <a:solidFill>
                <a:schemeClr val="tx1"/>
              </a:solidFill>
              <a:round/>
              <a:headEnd/>
              <a:tailEnd/>
            </a:ln>
            <a:effectLst/>
          </p:spPr>
          <p:txBody>
            <a:bodyPr/>
            <a:lstStyle/>
            <a:p>
              <a:endParaRPr lang="en-US"/>
            </a:p>
          </p:txBody>
        </p:sp>
        <p:sp>
          <p:nvSpPr>
            <p:cNvPr id="65617" name="Oval 81"/>
            <p:cNvSpPr>
              <a:spLocks noChangeArrowheads="1"/>
            </p:cNvSpPr>
            <p:nvPr/>
          </p:nvSpPr>
          <p:spPr bwMode="auto">
            <a:xfrm>
              <a:off x="2976" y="2690"/>
              <a:ext cx="384" cy="384"/>
            </a:xfrm>
            <a:prstGeom prst="ellipse">
              <a:avLst/>
            </a:prstGeom>
            <a:noFill/>
            <a:ln w="9525">
              <a:solidFill>
                <a:schemeClr val="tx1"/>
              </a:solidFill>
              <a:round/>
              <a:headEnd/>
              <a:tailEnd/>
            </a:ln>
            <a:effectLst/>
          </p:spPr>
          <p:txBody>
            <a:bodyPr wrap="none" anchor="ctr"/>
            <a:lstStyle/>
            <a:p>
              <a:endParaRPr lang="en-US"/>
            </a:p>
          </p:txBody>
        </p:sp>
        <p:sp>
          <p:nvSpPr>
            <p:cNvPr id="65618" name="Oval 82"/>
            <p:cNvSpPr>
              <a:spLocks noChangeAspect="1" noChangeArrowheads="1"/>
            </p:cNvSpPr>
            <p:nvPr/>
          </p:nvSpPr>
          <p:spPr bwMode="auto">
            <a:xfrm>
              <a:off x="2832" y="3170"/>
              <a:ext cx="190" cy="19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65619" name="Oval 83"/>
            <p:cNvSpPr>
              <a:spLocks noChangeAspect="1" noChangeArrowheads="1"/>
            </p:cNvSpPr>
            <p:nvPr/>
          </p:nvSpPr>
          <p:spPr bwMode="auto">
            <a:xfrm>
              <a:off x="3504" y="2978"/>
              <a:ext cx="190" cy="190"/>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65620" name="Oval 84"/>
            <p:cNvSpPr>
              <a:spLocks noChangeArrowheads="1"/>
            </p:cNvSpPr>
            <p:nvPr/>
          </p:nvSpPr>
          <p:spPr bwMode="auto">
            <a:xfrm>
              <a:off x="3072" y="2304"/>
              <a:ext cx="48" cy="48"/>
            </a:xfrm>
            <a:prstGeom prst="ellipse">
              <a:avLst/>
            </a:prstGeom>
            <a:solidFill>
              <a:srgbClr val="000080"/>
            </a:solidFill>
            <a:ln w="9525">
              <a:solidFill>
                <a:schemeClr val="tx1"/>
              </a:solidFill>
              <a:round/>
              <a:headEnd/>
              <a:tailEnd/>
            </a:ln>
            <a:effectLst/>
          </p:spPr>
          <p:txBody>
            <a:bodyPr wrap="none" anchor="ctr"/>
            <a:lstStyle/>
            <a:p>
              <a:endParaRPr lang="en-US"/>
            </a:p>
          </p:txBody>
        </p:sp>
        <p:sp>
          <p:nvSpPr>
            <p:cNvPr id="65621" name="Oval 85"/>
            <p:cNvSpPr>
              <a:spLocks noChangeArrowheads="1"/>
            </p:cNvSpPr>
            <p:nvPr/>
          </p:nvSpPr>
          <p:spPr bwMode="auto">
            <a:xfrm>
              <a:off x="2976" y="2304"/>
              <a:ext cx="48" cy="48"/>
            </a:xfrm>
            <a:prstGeom prst="ellipse">
              <a:avLst/>
            </a:prstGeom>
            <a:solidFill>
              <a:srgbClr val="000080"/>
            </a:solidFill>
            <a:ln w="9525">
              <a:solidFill>
                <a:schemeClr val="tx1"/>
              </a:solidFill>
              <a:round/>
              <a:headEnd/>
              <a:tailEnd/>
            </a:ln>
            <a:effectLst/>
          </p:spPr>
          <p:txBody>
            <a:bodyPr wrap="none" anchor="ctr"/>
            <a:lstStyle/>
            <a:p>
              <a:endParaRPr lang="en-US"/>
            </a:p>
          </p:txBody>
        </p:sp>
        <p:sp>
          <p:nvSpPr>
            <p:cNvPr id="65622" name="Oval 86"/>
            <p:cNvSpPr>
              <a:spLocks noChangeArrowheads="1"/>
            </p:cNvSpPr>
            <p:nvPr/>
          </p:nvSpPr>
          <p:spPr bwMode="auto">
            <a:xfrm>
              <a:off x="2592" y="2832"/>
              <a:ext cx="48" cy="48"/>
            </a:xfrm>
            <a:prstGeom prst="ellipse">
              <a:avLst/>
            </a:prstGeom>
            <a:solidFill>
              <a:srgbClr val="000080"/>
            </a:solidFill>
            <a:ln w="9525">
              <a:solidFill>
                <a:schemeClr val="tx1"/>
              </a:solidFill>
              <a:round/>
              <a:headEnd/>
              <a:tailEnd/>
            </a:ln>
            <a:effectLst/>
          </p:spPr>
          <p:txBody>
            <a:bodyPr wrap="none" anchor="ctr"/>
            <a:lstStyle/>
            <a:p>
              <a:endParaRPr lang="en-US"/>
            </a:p>
          </p:txBody>
        </p:sp>
        <p:sp>
          <p:nvSpPr>
            <p:cNvPr id="65623" name="Oval 87"/>
            <p:cNvSpPr>
              <a:spLocks noChangeArrowheads="1"/>
            </p:cNvSpPr>
            <p:nvPr/>
          </p:nvSpPr>
          <p:spPr bwMode="auto">
            <a:xfrm>
              <a:off x="2592" y="2928"/>
              <a:ext cx="48" cy="48"/>
            </a:xfrm>
            <a:prstGeom prst="ellipse">
              <a:avLst/>
            </a:prstGeom>
            <a:solidFill>
              <a:srgbClr val="000080"/>
            </a:solidFill>
            <a:ln w="9525">
              <a:solidFill>
                <a:schemeClr val="tx1"/>
              </a:solidFill>
              <a:round/>
              <a:headEnd/>
              <a:tailEnd/>
            </a:ln>
            <a:effectLst/>
          </p:spPr>
          <p:txBody>
            <a:bodyPr wrap="none" anchor="ctr"/>
            <a:lstStyle/>
            <a:p>
              <a:endParaRPr lang="en-US"/>
            </a:p>
          </p:txBody>
        </p:sp>
        <p:sp>
          <p:nvSpPr>
            <p:cNvPr id="65624" name="Freeform 88"/>
            <p:cNvSpPr>
              <a:spLocks/>
            </p:cNvSpPr>
            <p:nvPr/>
          </p:nvSpPr>
          <p:spPr bwMode="auto">
            <a:xfrm rot="6691272">
              <a:off x="3118" y="3074"/>
              <a:ext cx="334" cy="425"/>
            </a:xfrm>
            <a:custGeom>
              <a:avLst/>
              <a:gdLst/>
              <a:ahLst/>
              <a:cxnLst>
                <a:cxn ang="0">
                  <a:pos x="0" y="0"/>
                </a:cxn>
                <a:cxn ang="0">
                  <a:pos x="281" y="89"/>
                </a:cxn>
                <a:cxn ang="0">
                  <a:pos x="315" y="425"/>
                </a:cxn>
              </a:cxnLst>
              <a:rect l="0" t="0" r="r" b="b"/>
              <a:pathLst>
                <a:path w="334" h="425">
                  <a:moveTo>
                    <a:pt x="0" y="0"/>
                  </a:moveTo>
                  <a:cubicBezTo>
                    <a:pt x="47" y="12"/>
                    <a:pt x="228" y="18"/>
                    <a:pt x="281" y="89"/>
                  </a:cubicBezTo>
                  <a:cubicBezTo>
                    <a:pt x="334" y="160"/>
                    <a:pt x="308" y="355"/>
                    <a:pt x="315" y="425"/>
                  </a:cubicBezTo>
                </a:path>
              </a:pathLst>
            </a:custGeom>
            <a:noFill/>
            <a:ln w="9525">
              <a:solidFill>
                <a:schemeClr val="tx1"/>
              </a:solidFill>
              <a:round/>
              <a:headEnd type="stealth" w="med" len="med"/>
              <a:tailEnd type="stealth" w="med" len="med"/>
            </a:ln>
            <a:effectLst/>
          </p:spPr>
          <p:txBody>
            <a:bodyPr/>
            <a:lstStyle/>
            <a:p>
              <a:endParaRPr lang="en-US"/>
            </a:p>
          </p:txBody>
        </p:sp>
        <p:sp>
          <p:nvSpPr>
            <p:cNvPr id="65625" name="Text Box 89"/>
            <p:cNvSpPr txBox="1">
              <a:spLocks noChangeArrowheads="1"/>
            </p:cNvSpPr>
            <p:nvPr/>
          </p:nvSpPr>
          <p:spPr bwMode="auto">
            <a:xfrm>
              <a:off x="3168" y="3412"/>
              <a:ext cx="435" cy="192"/>
            </a:xfrm>
            <a:prstGeom prst="rect">
              <a:avLst/>
            </a:prstGeom>
            <a:solidFill>
              <a:schemeClr val="bg1"/>
            </a:solidFill>
            <a:ln w="9525">
              <a:noFill/>
              <a:miter lim="800000"/>
              <a:headEnd/>
              <a:tailEnd/>
            </a:ln>
            <a:effectLst/>
          </p:spPr>
          <p:txBody>
            <a:bodyPr wrap="none">
              <a:spAutoFit/>
            </a:bodyPr>
            <a:lstStyle/>
            <a:p>
              <a:r>
                <a:rPr lang="en-US" sz="1400"/>
                <a:t>104.5</a:t>
              </a:r>
              <a:r>
                <a:rPr lang="en-US" sz="1400" baseline="30000"/>
                <a:t>o</a:t>
              </a:r>
            </a:p>
          </p:txBody>
        </p:sp>
      </p:grpSp>
      <p:sp>
        <p:nvSpPr>
          <p:cNvPr id="65626" name="Text Box 90"/>
          <p:cNvSpPr txBox="1">
            <a:spLocks noChangeArrowheads="1"/>
          </p:cNvSpPr>
          <p:nvPr/>
        </p:nvSpPr>
        <p:spPr bwMode="auto">
          <a:xfrm>
            <a:off x="4217988" y="6284913"/>
            <a:ext cx="4621212" cy="366712"/>
          </a:xfrm>
          <a:prstGeom prst="rect">
            <a:avLst/>
          </a:prstGeom>
          <a:noFill/>
          <a:ln w="9525">
            <a:noFill/>
            <a:miter lim="800000"/>
            <a:headEnd/>
            <a:tailEnd/>
          </a:ln>
          <a:effectLst/>
        </p:spPr>
        <p:txBody>
          <a:bodyPr wrap="none">
            <a:spAutoFit/>
          </a:bodyPr>
          <a:lstStyle/>
          <a:p>
            <a:r>
              <a:rPr lang="en-US"/>
              <a:t>H</a:t>
            </a:r>
            <a:r>
              <a:rPr lang="en-US" baseline="-25000"/>
              <a:t>2</a:t>
            </a:r>
            <a:r>
              <a:rPr lang="en-US"/>
              <a:t>O  CH</a:t>
            </a:r>
            <a:r>
              <a:rPr lang="en-US" baseline="-25000"/>
              <a:t>4</a:t>
            </a:r>
            <a:r>
              <a:rPr lang="en-US"/>
              <a:t>   AsCl</a:t>
            </a:r>
            <a:r>
              <a:rPr lang="en-US" baseline="-25000"/>
              <a:t>3</a:t>
            </a:r>
            <a:r>
              <a:rPr lang="en-US"/>
              <a:t>   AsF</a:t>
            </a:r>
            <a:r>
              <a:rPr lang="en-US" baseline="-25000"/>
              <a:t>5</a:t>
            </a:r>
            <a:r>
              <a:rPr lang="en-US"/>
              <a:t>    BeH</a:t>
            </a:r>
            <a:r>
              <a:rPr lang="en-US" baseline="-25000"/>
              <a:t>2</a:t>
            </a:r>
            <a:r>
              <a:rPr lang="en-US"/>
              <a:t>    BF</a:t>
            </a:r>
            <a:r>
              <a:rPr lang="en-US" baseline="-25000"/>
              <a:t>3</a:t>
            </a:r>
            <a:r>
              <a:rPr lang="en-US"/>
              <a:t>   CO</a:t>
            </a:r>
            <a:r>
              <a:rPr lang="en-US" baseline="-25000"/>
              <a:t>2</a:t>
            </a:r>
          </a:p>
        </p:txBody>
      </p:sp>
      <p:sp>
        <p:nvSpPr>
          <p:cNvPr id="65627" name="Freeform 91"/>
          <p:cNvSpPr>
            <a:spLocks/>
          </p:cNvSpPr>
          <p:nvPr/>
        </p:nvSpPr>
        <p:spPr bwMode="auto">
          <a:xfrm>
            <a:off x="1090613" y="1617663"/>
            <a:ext cx="871537" cy="431800"/>
          </a:xfrm>
          <a:custGeom>
            <a:avLst/>
            <a:gdLst/>
            <a:ahLst/>
            <a:cxnLst>
              <a:cxn ang="0">
                <a:pos x="0" y="263"/>
              </a:cxn>
              <a:cxn ang="0">
                <a:pos x="289" y="1"/>
              </a:cxn>
              <a:cxn ang="0">
                <a:pos x="549" y="272"/>
              </a:cxn>
            </a:cxnLst>
            <a:rect l="0" t="0" r="r" b="b"/>
            <a:pathLst>
              <a:path w="549" h="272">
                <a:moveTo>
                  <a:pt x="0" y="263"/>
                </a:moveTo>
                <a:cubicBezTo>
                  <a:pt x="48" y="221"/>
                  <a:pt x="198" y="0"/>
                  <a:pt x="289" y="1"/>
                </a:cubicBezTo>
                <a:cubicBezTo>
                  <a:pt x="380" y="2"/>
                  <a:pt x="495" y="216"/>
                  <a:pt x="549" y="272"/>
                </a:cubicBezTo>
              </a:path>
            </a:pathLst>
          </a:custGeom>
          <a:noFill/>
          <a:ln w="9525">
            <a:solidFill>
              <a:schemeClr val="tx1"/>
            </a:solidFill>
            <a:round/>
            <a:headEnd type="stealth" w="med" len="med"/>
            <a:tailEnd type="stealth" w="med" len="med"/>
          </a:ln>
          <a:effectLst/>
        </p:spPr>
        <p:txBody>
          <a:bodyPr/>
          <a:lstStyle/>
          <a:p>
            <a:endParaRPr lang="en-US"/>
          </a:p>
        </p:txBody>
      </p:sp>
      <p:sp>
        <p:nvSpPr>
          <p:cNvPr id="65628" name="Text Box 92"/>
          <p:cNvSpPr txBox="1">
            <a:spLocks noChangeArrowheads="1"/>
          </p:cNvSpPr>
          <p:nvPr/>
        </p:nvSpPr>
        <p:spPr bwMode="auto">
          <a:xfrm>
            <a:off x="1295400" y="1371600"/>
            <a:ext cx="609600" cy="304800"/>
          </a:xfrm>
          <a:prstGeom prst="rect">
            <a:avLst/>
          </a:prstGeom>
          <a:solidFill>
            <a:schemeClr val="bg1"/>
          </a:solidFill>
          <a:ln w="9525">
            <a:noFill/>
            <a:miter lim="800000"/>
            <a:headEnd/>
            <a:tailEnd/>
          </a:ln>
          <a:effectLst/>
        </p:spPr>
        <p:txBody>
          <a:bodyPr>
            <a:spAutoFit/>
          </a:bodyPr>
          <a:lstStyle/>
          <a:p>
            <a:r>
              <a:rPr lang="en-US" sz="1400"/>
              <a:t>180</a:t>
            </a:r>
            <a:r>
              <a:rPr lang="en-US" sz="1400" baseline="30000"/>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fade">
                                      <p:cBhvr>
                                        <p:cTn id="7" dur="2000"/>
                                        <p:tgtEl>
                                          <p:spTgt spid="655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65539"/>
                                        </p:tgtEl>
                                        <p:attrNameLst>
                                          <p:attrName>style.opacity</p:attrName>
                                        </p:attrNameLst>
                                      </p:cBhvr>
                                      <p:to>
                                        <p:strVal val="0.75"/>
                                      </p:to>
                                    </p:set>
                                    <p:animEffect filter="image" prLst="opacity: 0.75">
                                      <p:cBhvr rctx="IE">
                                        <p:cTn id="12" dur="indefinite"/>
                                        <p:tgtEl>
                                          <p:spTgt spid="655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553"/>
                                        </p:tgtEl>
                                        <p:attrNameLst>
                                          <p:attrName>style.visibility</p:attrName>
                                        </p:attrNameLst>
                                      </p:cBhvr>
                                      <p:to>
                                        <p:strVal val="visible"/>
                                      </p:to>
                                    </p:set>
                                    <p:animEffect transition="in" filter="fade">
                                      <p:cBhvr>
                                        <p:cTn id="17" dur="2000"/>
                                        <p:tgtEl>
                                          <p:spTgt spid="65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2" descr="HCl2"/>
          <p:cNvPicPr>
            <a:picLocks noChangeAspect="1" noChangeArrowheads="1"/>
          </p:cNvPicPr>
          <p:nvPr/>
        </p:nvPicPr>
        <p:blipFill>
          <a:blip r:embed="rId3" cstate="print"/>
          <a:srcRect/>
          <a:stretch>
            <a:fillRect/>
          </a:stretch>
        </p:blipFill>
        <p:spPr bwMode="auto">
          <a:xfrm>
            <a:off x="6019800" y="3581400"/>
            <a:ext cx="2465388" cy="2578100"/>
          </a:xfrm>
          <a:prstGeom prst="rect">
            <a:avLst/>
          </a:prstGeom>
          <a:noFill/>
          <a:ln w="28575">
            <a:solidFill>
              <a:srgbClr val="000000"/>
            </a:solidFill>
            <a:miter lim="800000"/>
            <a:headEnd/>
            <a:tailEnd/>
          </a:ln>
        </p:spPr>
      </p:pic>
      <p:sp>
        <p:nvSpPr>
          <p:cNvPr id="577539" name="Rectangle 3"/>
          <p:cNvSpPr>
            <a:spLocks noGrp="1" noChangeArrowheads="1"/>
          </p:cNvSpPr>
          <p:nvPr>
            <p:ph type="title"/>
          </p:nvPr>
        </p:nvSpPr>
        <p:spPr/>
        <p:txBody>
          <a:bodyPr/>
          <a:lstStyle/>
          <a:p>
            <a:r>
              <a:rPr lang="en-US"/>
              <a:t>Bond Polarity</a:t>
            </a:r>
          </a:p>
        </p:txBody>
      </p:sp>
      <p:sp>
        <p:nvSpPr>
          <p:cNvPr id="577540" name="Rectangle 4"/>
          <p:cNvSpPr>
            <a:spLocks noGrp="1" noChangeArrowheads="1"/>
          </p:cNvSpPr>
          <p:nvPr>
            <p:ph type="body" idx="1"/>
          </p:nvPr>
        </p:nvSpPr>
        <p:spPr>
          <a:xfrm>
            <a:off x="685800" y="1600200"/>
            <a:ext cx="7772400" cy="4953000"/>
          </a:xfrm>
        </p:spPr>
        <p:txBody>
          <a:bodyPr/>
          <a:lstStyle/>
          <a:p>
            <a:r>
              <a:rPr lang="en-US" b="1"/>
              <a:t>Electronegativity</a:t>
            </a:r>
          </a:p>
          <a:p>
            <a:pPr lvl="1"/>
            <a:r>
              <a:rPr lang="en-US"/>
              <a:t>Attraction an atom has for a shared pair of electrons.</a:t>
            </a:r>
          </a:p>
          <a:p>
            <a:pPr lvl="1"/>
            <a:r>
              <a:rPr lang="en-US"/>
              <a:t>higher e</a:t>
            </a:r>
            <a:r>
              <a:rPr lang="en-US" baseline="30000"/>
              <a:t>-</a:t>
            </a:r>
            <a:r>
              <a:rPr lang="en-US"/>
              <a:t>neg atom </a:t>
            </a:r>
            <a:r>
              <a:rPr lang="en-US">
                <a:sym typeface="Symbol" pitchFamily="18" charset="2"/>
              </a:rPr>
              <a:t> </a:t>
            </a:r>
            <a:r>
              <a:rPr lang="en-US" baseline="30000">
                <a:sym typeface="Symbol" pitchFamily="18" charset="2"/>
              </a:rPr>
              <a:t>-</a:t>
            </a:r>
            <a:endParaRPr lang="en-US">
              <a:sym typeface="Symbol" pitchFamily="18" charset="2"/>
            </a:endParaRPr>
          </a:p>
          <a:p>
            <a:pPr lvl="1"/>
            <a:r>
              <a:rPr lang="en-US">
                <a:sym typeface="Symbol" pitchFamily="18" charset="2"/>
              </a:rPr>
              <a:t>lower </a:t>
            </a:r>
            <a:r>
              <a:rPr lang="en-US"/>
              <a:t>e</a:t>
            </a:r>
            <a:r>
              <a:rPr lang="en-US" baseline="30000"/>
              <a:t>-</a:t>
            </a:r>
            <a:r>
              <a:rPr lang="en-US"/>
              <a:t>neg atom</a:t>
            </a:r>
            <a:r>
              <a:rPr lang="en-US">
                <a:sym typeface="Symbol" pitchFamily="18" charset="2"/>
              </a:rPr>
              <a:t> </a:t>
            </a:r>
            <a:r>
              <a:rPr lang="en-US" baseline="30000">
                <a:sym typeface="Symbol" pitchFamily="18" charset="2"/>
              </a:rPr>
              <a:t>+</a:t>
            </a:r>
            <a:endParaRPr lang="en-US"/>
          </a:p>
        </p:txBody>
      </p:sp>
      <p:sp>
        <p:nvSpPr>
          <p:cNvPr id="577541" name="Rectangle 5"/>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77538"/>
                                        </p:tgtEl>
                                        <p:attrNameLst>
                                          <p:attrName>style.visibility</p:attrName>
                                        </p:attrNameLst>
                                      </p:cBhvr>
                                      <p:to>
                                        <p:strVal val="visible"/>
                                      </p:to>
                                    </p:set>
                                    <p:animEffect transition="in" filter="dissolve">
                                      <p:cBhvr>
                                        <p:cTn id="7" dur="500"/>
                                        <p:tgtEl>
                                          <p:spTgt spid="577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9586" name="AutoShape 2"/>
          <p:cNvSpPr>
            <a:spLocks noChangeArrowheads="1"/>
          </p:cNvSpPr>
          <p:nvPr/>
        </p:nvSpPr>
        <p:spPr bwMode="auto">
          <a:xfrm rot="5400000" flipV="1">
            <a:off x="-410368" y="4496594"/>
            <a:ext cx="3041650" cy="439737"/>
          </a:xfrm>
          <a:prstGeom prst="leftArrow">
            <a:avLst>
              <a:gd name="adj1" fmla="val 50907"/>
              <a:gd name="adj2" fmla="val 108654"/>
            </a:avLst>
          </a:prstGeom>
          <a:gradFill rotWithShape="0">
            <a:gsLst>
              <a:gs pos="0">
                <a:srgbClr val="FF0000"/>
              </a:gs>
              <a:gs pos="100000">
                <a:srgbClr val="3333CC"/>
              </a:gs>
            </a:gsLst>
            <a:lin ang="5400000" scaled="1"/>
          </a:gradFill>
          <a:ln w="9525">
            <a:noFill/>
            <a:miter lim="800000"/>
            <a:headEnd/>
            <a:tailEnd/>
          </a:ln>
          <a:effectLst/>
        </p:spPr>
        <p:txBody>
          <a:bodyPr wrap="none" anchor="ctr"/>
          <a:lstStyle/>
          <a:p>
            <a:endParaRPr lang="en-US"/>
          </a:p>
        </p:txBody>
      </p:sp>
      <p:sp>
        <p:nvSpPr>
          <p:cNvPr id="579587" name="Rectangle 3"/>
          <p:cNvSpPr>
            <a:spLocks noGrp="1" noChangeArrowheads="1"/>
          </p:cNvSpPr>
          <p:nvPr>
            <p:ph type="title"/>
          </p:nvPr>
        </p:nvSpPr>
        <p:spPr/>
        <p:txBody>
          <a:bodyPr/>
          <a:lstStyle/>
          <a:p>
            <a:r>
              <a:rPr lang="en-US"/>
              <a:t>Bond Polarity</a:t>
            </a:r>
          </a:p>
        </p:txBody>
      </p:sp>
      <p:sp>
        <p:nvSpPr>
          <p:cNvPr id="579588" name="Rectangle 4"/>
          <p:cNvSpPr>
            <a:spLocks noGrp="1" noChangeArrowheads="1"/>
          </p:cNvSpPr>
          <p:nvPr>
            <p:ph type="body" idx="1"/>
          </p:nvPr>
        </p:nvSpPr>
        <p:spPr>
          <a:xfrm>
            <a:off x="685800" y="1295400"/>
            <a:ext cx="7772400" cy="1262063"/>
          </a:xfrm>
        </p:spPr>
        <p:txBody>
          <a:bodyPr/>
          <a:lstStyle/>
          <a:p>
            <a:r>
              <a:rPr lang="en-US" b="1"/>
              <a:t>Electronegativity Trend</a:t>
            </a:r>
            <a:endParaRPr lang="en-US"/>
          </a:p>
          <a:p>
            <a:pPr lvl="1"/>
            <a:r>
              <a:rPr lang="en-US"/>
              <a:t>Increases up and to the right.</a:t>
            </a:r>
          </a:p>
        </p:txBody>
      </p:sp>
      <p:graphicFrame>
        <p:nvGraphicFramePr>
          <p:cNvPr id="579589" name="Object 5"/>
          <p:cNvGraphicFramePr>
            <a:graphicFrameLocks noChangeAspect="1"/>
          </p:cNvGraphicFramePr>
          <p:nvPr/>
        </p:nvGraphicFramePr>
        <p:xfrm>
          <a:off x="1492250" y="3313113"/>
          <a:ext cx="6530975" cy="2763837"/>
        </p:xfrm>
        <a:graphic>
          <a:graphicData uri="http://schemas.openxmlformats.org/presentationml/2006/ole">
            <p:oleObj spid="_x0000_s579589" name="Photo Editor Photo" r:id="rId4" imgW="4122777" imgH="1744762" progId="MSPhotoEd.3">
              <p:embed/>
            </p:oleObj>
          </a:graphicData>
        </a:graphic>
      </p:graphicFrame>
      <p:sp>
        <p:nvSpPr>
          <p:cNvPr id="579590" name="Rectangle 6"/>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79586"/>
                                        </p:tgtEl>
                                        <p:attrNameLst>
                                          <p:attrName>style.visibility</p:attrName>
                                        </p:attrNameLst>
                                      </p:cBhvr>
                                      <p:to>
                                        <p:strVal val="visible"/>
                                      </p:to>
                                    </p:set>
                                    <p:animEffect transition="in" filter="wipe(down)">
                                      <p:cBhvr>
                                        <p:cTn id="7" dur="500"/>
                                        <p:tgtEl>
                                          <p:spTgt spid="579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6" grpId="0" animBg="1"/>
    </p:bldLst>
  </p:timing>
</p:sld>
</file>

<file path=ppt/slides/slide20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pSp>
        <p:nvGrpSpPr>
          <p:cNvPr id="1130540" name="Group 44"/>
          <p:cNvGrpSpPr>
            <a:grpSpLocks/>
          </p:cNvGrpSpPr>
          <p:nvPr/>
        </p:nvGrpSpPr>
        <p:grpSpPr bwMode="auto">
          <a:xfrm>
            <a:off x="1257300" y="5791200"/>
            <a:ext cx="152400" cy="152400"/>
            <a:chOff x="3192" y="1920"/>
            <a:chExt cx="96" cy="96"/>
          </a:xfrm>
        </p:grpSpPr>
        <p:sp>
          <p:nvSpPr>
            <p:cNvPr id="1130541" name="Oval 45"/>
            <p:cNvSpPr>
              <a:spLocks noChangeArrowheads="1"/>
            </p:cNvSpPr>
            <p:nvPr/>
          </p:nvSpPr>
          <p:spPr bwMode="auto">
            <a:xfrm>
              <a:off x="3192" y="1920"/>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0542" name="Oval 46"/>
            <p:cNvSpPr>
              <a:spLocks noChangeArrowheads="1"/>
            </p:cNvSpPr>
            <p:nvPr/>
          </p:nvSpPr>
          <p:spPr bwMode="auto">
            <a:xfrm>
              <a:off x="3192" y="1920"/>
              <a:ext cx="96" cy="96"/>
            </a:xfrm>
            <a:prstGeom prst="ellipse">
              <a:avLst/>
            </a:prstGeom>
            <a:solidFill>
              <a:srgbClr val="800080"/>
            </a:solidFill>
            <a:ln w="9525">
              <a:solidFill>
                <a:schemeClr val="tx1"/>
              </a:solidFill>
              <a:round/>
              <a:headEnd/>
              <a:tailEnd/>
            </a:ln>
            <a:effectLst/>
          </p:spPr>
          <p:txBody>
            <a:bodyPr wrap="none" anchor="ctr"/>
            <a:lstStyle/>
            <a:p>
              <a:endParaRPr lang="en-US"/>
            </a:p>
          </p:txBody>
        </p:sp>
      </p:grpSp>
      <p:grpSp>
        <p:nvGrpSpPr>
          <p:cNvPr id="1130577" name="Group 81"/>
          <p:cNvGrpSpPr>
            <a:grpSpLocks/>
          </p:cNvGrpSpPr>
          <p:nvPr/>
        </p:nvGrpSpPr>
        <p:grpSpPr bwMode="auto">
          <a:xfrm>
            <a:off x="1257300" y="5791200"/>
            <a:ext cx="152400" cy="152400"/>
            <a:chOff x="3192" y="1920"/>
            <a:chExt cx="96" cy="96"/>
          </a:xfrm>
        </p:grpSpPr>
        <p:sp>
          <p:nvSpPr>
            <p:cNvPr id="1130578" name="Oval 82"/>
            <p:cNvSpPr>
              <a:spLocks noChangeArrowheads="1"/>
            </p:cNvSpPr>
            <p:nvPr/>
          </p:nvSpPr>
          <p:spPr bwMode="auto">
            <a:xfrm>
              <a:off x="3192" y="1920"/>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0579" name="Oval 83"/>
            <p:cNvSpPr>
              <a:spLocks noChangeArrowheads="1"/>
            </p:cNvSpPr>
            <p:nvPr/>
          </p:nvSpPr>
          <p:spPr bwMode="auto">
            <a:xfrm>
              <a:off x="3192" y="1920"/>
              <a:ext cx="96" cy="96"/>
            </a:xfrm>
            <a:prstGeom prst="ellipse">
              <a:avLst/>
            </a:prstGeom>
            <a:solidFill>
              <a:srgbClr val="800080"/>
            </a:solidFill>
            <a:ln w="9525">
              <a:solidFill>
                <a:schemeClr val="tx1"/>
              </a:solidFill>
              <a:round/>
              <a:headEnd/>
              <a:tailEnd/>
            </a:ln>
            <a:effectLst/>
          </p:spPr>
          <p:txBody>
            <a:bodyPr wrap="none" anchor="ctr"/>
            <a:lstStyle/>
            <a:p>
              <a:endParaRPr lang="en-US"/>
            </a:p>
          </p:txBody>
        </p:sp>
      </p:grpSp>
      <p:sp>
        <p:nvSpPr>
          <p:cNvPr id="1130498" name="Rectangle 2"/>
          <p:cNvSpPr>
            <a:spLocks noGrp="1" noChangeArrowheads="1"/>
          </p:cNvSpPr>
          <p:nvPr>
            <p:ph type="title"/>
          </p:nvPr>
        </p:nvSpPr>
        <p:spPr>
          <a:xfrm>
            <a:off x="0" y="0"/>
            <a:ext cx="9144000" cy="914400"/>
          </a:xfrm>
        </p:spPr>
        <p:txBody>
          <a:bodyPr/>
          <a:lstStyle/>
          <a:p>
            <a:r>
              <a:rPr lang="en-US" sz="4000">
                <a:solidFill>
                  <a:schemeClr val="accent2"/>
                </a:solidFill>
              </a:rPr>
              <a:t>Ionic bonding:  Li + Cl</a:t>
            </a:r>
          </a:p>
        </p:txBody>
      </p:sp>
      <p:sp>
        <p:nvSpPr>
          <p:cNvPr id="1130499" name="Rectangle 3"/>
          <p:cNvSpPr>
            <a:spLocks noGrp="1" noChangeArrowheads="1"/>
          </p:cNvSpPr>
          <p:nvPr>
            <p:ph type="body" idx="1"/>
          </p:nvPr>
        </p:nvSpPr>
        <p:spPr>
          <a:xfrm>
            <a:off x="527050" y="838200"/>
            <a:ext cx="8040688" cy="2133600"/>
          </a:xfrm>
        </p:spPr>
        <p:txBody>
          <a:bodyPr/>
          <a:lstStyle/>
          <a:p>
            <a:pPr marL="392113" indent="-392113">
              <a:spcBef>
                <a:spcPct val="5000"/>
              </a:spcBef>
              <a:buFontTx/>
              <a:buNone/>
            </a:pPr>
            <a:r>
              <a:rPr lang="en-US" sz="2800">
                <a:solidFill>
                  <a:schemeClr val="accent2"/>
                </a:solidFill>
              </a:rPr>
              <a:t>	Ionic bonding (stealing/transfer of electrons) can be represented in three different ways</a:t>
            </a:r>
          </a:p>
          <a:p>
            <a:pPr marL="392113" indent="-392113">
              <a:spcBef>
                <a:spcPct val="5000"/>
              </a:spcBef>
            </a:pPr>
            <a:endParaRPr lang="en-US" sz="1200">
              <a:solidFill>
                <a:schemeClr val="accent2"/>
              </a:solidFill>
            </a:endParaRPr>
          </a:p>
          <a:p>
            <a:pPr marL="392113" indent="-392113" algn="ctr">
              <a:spcBef>
                <a:spcPct val="5000"/>
              </a:spcBef>
              <a:buFontTx/>
              <a:buNone/>
            </a:pPr>
            <a:r>
              <a:rPr lang="en-US">
                <a:solidFill>
                  <a:schemeClr val="accent2"/>
                </a:solidFill>
              </a:rPr>
              <a:t>	Li + Cl </a:t>
            </a:r>
            <a:r>
              <a:rPr lang="en-US" b="1">
                <a:solidFill>
                  <a:schemeClr val="accent2"/>
                </a:solidFill>
                <a:sym typeface="Symbol" pitchFamily="18" charset="2"/>
              </a:rPr>
              <a:t></a:t>
            </a:r>
            <a:r>
              <a:rPr lang="en-US">
                <a:solidFill>
                  <a:schemeClr val="accent2"/>
                </a:solidFill>
                <a:sym typeface="Symbol" pitchFamily="18" charset="2"/>
              </a:rPr>
              <a:t> </a:t>
            </a:r>
            <a:r>
              <a:rPr lang="en-US">
                <a:sym typeface="Symbol" pitchFamily="18" charset="2"/>
              </a:rPr>
              <a:t>[</a:t>
            </a:r>
            <a:r>
              <a:rPr lang="en-US">
                <a:solidFill>
                  <a:schemeClr val="accent2"/>
                </a:solidFill>
                <a:sym typeface="Symbol" pitchFamily="18" charset="2"/>
              </a:rPr>
              <a:t>Li</a:t>
            </a:r>
            <a:r>
              <a:rPr lang="en-US">
                <a:sym typeface="Symbol" pitchFamily="18" charset="2"/>
              </a:rPr>
              <a:t>]</a:t>
            </a:r>
            <a:r>
              <a:rPr lang="en-US" b="1" baseline="30000">
                <a:sym typeface="Symbol" pitchFamily="18" charset="2"/>
              </a:rPr>
              <a:t>+</a:t>
            </a:r>
            <a:r>
              <a:rPr lang="en-US">
                <a:sym typeface="Symbol" pitchFamily="18" charset="2"/>
              </a:rPr>
              <a:t>[</a:t>
            </a:r>
            <a:r>
              <a:rPr lang="en-US">
                <a:solidFill>
                  <a:schemeClr val="accent2"/>
                </a:solidFill>
                <a:sym typeface="Symbol" pitchFamily="18" charset="2"/>
              </a:rPr>
              <a:t>Cl</a:t>
            </a:r>
            <a:r>
              <a:rPr lang="en-US">
                <a:sym typeface="Symbol" pitchFamily="18" charset="2"/>
              </a:rPr>
              <a:t>]</a:t>
            </a:r>
            <a:r>
              <a:rPr lang="en-US" b="1" baseline="30000">
                <a:sym typeface="Symbol" pitchFamily="18" charset="2"/>
              </a:rPr>
              <a:t>–</a:t>
            </a:r>
            <a:endParaRPr lang="en-US"/>
          </a:p>
        </p:txBody>
      </p:sp>
      <p:grpSp>
        <p:nvGrpSpPr>
          <p:cNvPr id="1130517" name="Group 21"/>
          <p:cNvGrpSpPr>
            <a:grpSpLocks/>
          </p:cNvGrpSpPr>
          <p:nvPr/>
        </p:nvGrpSpPr>
        <p:grpSpPr bwMode="auto">
          <a:xfrm>
            <a:off x="1752600" y="2965450"/>
            <a:ext cx="685800" cy="762000"/>
            <a:chOff x="1104" y="2064"/>
            <a:chExt cx="432" cy="480"/>
          </a:xfrm>
        </p:grpSpPr>
        <p:sp>
          <p:nvSpPr>
            <p:cNvPr id="1130518" name="Text Box 22"/>
            <p:cNvSpPr txBox="1">
              <a:spLocks noChangeArrowheads="1"/>
            </p:cNvSpPr>
            <p:nvPr/>
          </p:nvSpPr>
          <p:spPr bwMode="auto">
            <a:xfrm>
              <a:off x="1152" y="2064"/>
              <a:ext cx="384" cy="288"/>
            </a:xfrm>
            <a:prstGeom prst="rect">
              <a:avLst/>
            </a:prstGeom>
            <a:solidFill>
              <a:srgbClr val="FFFFFF"/>
            </a:solidFill>
            <a:ln w="9525">
              <a:noFill/>
              <a:miter lim="800000"/>
              <a:headEnd/>
              <a:tailEnd/>
            </a:ln>
          </p:spPr>
          <p:txBody>
            <a:bodyPr lIns="0" tIns="0" rIns="0" bIns="0"/>
            <a:lstStyle/>
            <a:p>
              <a:pPr eaLnBrk="0" hangingPunct="0"/>
              <a:r>
                <a:rPr lang="en-US" sz="2800" b="1">
                  <a:solidFill>
                    <a:srgbClr val="9900CC"/>
                  </a:solidFill>
                </a:rPr>
                <a:t>1e</a:t>
              </a:r>
              <a:r>
                <a:rPr lang="en-US" sz="2800" b="1" baseline="30000">
                  <a:solidFill>
                    <a:srgbClr val="9900CC"/>
                  </a:solidFill>
                </a:rPr>
                <a:t>-</a:t>
              </a:r>
              <a:endParaRPr lang="en-US" sz="2800" b="1">
                <a:solidFill>
                  <a:srgbClr val="9900CC"/>
                </a:solidFill>
              </a:endParaRPr>
            </a:p>
          </p:txBody>
        </p:sp>
        <p:sp>
          <p:nvSpPr>
            <p:cNvPr id="1130519" name="Freeform 23"/>
            <p:cNvSpPr>
              <a:spLocks/>
            </p:cNvSpPr>
            <p:nvPr/>
          </p:nvSpPr>
          <p:spPr bwMode="auto">
            <a:xfrm>
              <a:off x="1104" y="2400"/>
              <a:ext cx="432" cy="144"/>
            </a:xfrm>
            <a:custGeom>
              <a:avLst/>
              <a:gdLst/>
              <a:ahLst/>
              <a:cxnLst>
                <a:cxn ang="0">
                  <a:pos x="0" y="144"/>
                </a:cxn>
                <a:cxn ang="0">
                  <a:pos x="288" y="0"/>
                </a:cxn>
                <a:cxn ang="0">
                  <a:pos x="576" y="144"/>
                </a:cxn>
              </a:cxnLst>
              <a:rect l="0" t="0" r="r" b="b"/>
              <a:pathLst>
                <a:path w="576" h="144">
                  <a:moveTo>
                    <a:pt x="0" y="144"/>
                  </a:moveTo>
                  <a:cubicBezTo>
                    <a:pt x="96" y="72"/>
                    <a:pt x="192" y="0"/>
                    <a:pt x="288" y="0"/>
                  </a:cubicBezTo>
                  <a:cubicBezTo>
                    <a:pt x="384" y="0"/>
                    <a:pt x="480" y="72"/>
                    <a:pt x="576" y="144"/>
                  </a:cubicBezTo>
                </a:path>
              </a:pathLst>
            </a:custGeom>
            <a:noFill/>
            <a:ln w="66675" cmpd="sng">
              <a:pattFill prst="zigZag">
                <a:fgClr>
                  <a:srgbClr val="800080"/>
                </a:fgClr>
                <a:bgClr>
                  <a:srgbClr val="FFFFFF"/>
                </a:bgClr>
              </a:pattFill>
              <a:prstDash val="solid"/>
              <a:round/>
              <a:headEnd type="none" w="med" len="med"/>
              <a:tailEnd type="triangle" w="med" len="med"/>
            </a:ln>
          </p:spPr>
          <p:txBody>
            <a:bodyPr/>
            <a:lstStyle/>
            <a:p>
              <a:endParaRPr lang="en-US"/>
            </a:p>
          </p:txBody>
        </p:sp>
      </p:grpSp>
      <p:grpSp>
        <p:nvGrpSpPr>
          <p:cNvPr id="1130520" name="Group 24"/>
          <p:cNvGrpSpPr>
            <a:grpSpLocks/>
          </p:cNvGrpSpPr>
          <p:nvPr/>
        </p:nvGrpSpPr>
        <p:grpSpPr bwMode="auto">
          <a:xfrm>
            <a:off x="4876800" y="2519363"/>
            <a:ext cx="5029200" cy="3005137"/>
            <a:chOff x="3072" y="1776"/>
            <a:chExt cx="3168" cy="1893"/>
          </a:xfrm>
        </p:grpSpPr>
        <p:grpSp>
          <p:nvGrpSpPr>
            <p:cNvPr id="1130521" name="Group 25"/>
            <p:cNvGrpSpPr>
              <a:grpSpLocks/>
            </p:cNvGrpSpPr>
            <p:nvPr/>
          </p:nvGrpSpPr>
          <p:grpSpPr bwMode="auto">
            <a:xfrm>
              <a:off x="3072" y="2016"/>
              <a:ext cx="1123" cy="1440"/>
              <a:chOff x="3024" y="1968"/>
              <a:chExt cx="1123" cy="1440"/>
            </a:xfrm>
          </p:grpSpPr>
          <p:sp>
            <p:nvSpPr>
              <p:cNvPr id="1130522" name="Oval 26"/>
              <p:cNvSpPr>
                <a:spLocks noChangeArrowheads="1"/>
              </p:cNvSpPr>
              <p:nvPr/>
            </p:nvSpPr>
            <p:spPr bwMode="auto">
              <a:xfrm>
                <a:off x="3120" y="2246"/>
                <a:ext cx="841" cy="840"/>
              </a:xfrm>
              <a:prstGeom prst="ellipse">
                <a:avLst/>
              </a:prstGeom>
              <a:noFill/>
              <a:ln w="28575">
                <a:solidFill>
                  <a:srgbClr val="000000"/>
                </a:solidFill>
                <a:round/>
                <a:headEnd/>
                <a:tailEnd/>
              </a:ln>
            </p:spPr>
            <p:txBody>
              <a:bodyPr/>
              <a:lstStyle/>
              <a:p>
                <a:endParaRPr lang="en-US"/>
              </a:p>
            </p:txBody>
          </p:sp>
          <p:sp>
            <p:nvSpPr>
              <p:cNvPr id="1130523" name="Freeform 27"/>
              <p:cNvSpPr>
                <a:spLocks/>
              </p:cNvSpPr>
              <p:nvPr/>
            </p:nvSpPr>
            <p:spPr bwMode="auto">
              <a:xfrm>
                <a:off x="3024" y="1968"/>
                <a:ext cx="816" cy="1440"/>
              </a:xfrm>
              <a:custGeom>
                <a:avLst/>
                <a:gdLst/>
                <a:ahLst/>
                <a:cxnLst>
                  <a:cxn ang="0">
                    <a:pos x="2052" y="165"/>
                  </a:cxn>
                  <a:cxn ang="0">
                    <a:pos x="1296" y="1296"/>
                  </a:cxn>
                  <a:cxn ang="0">
                    <a:pos x="2052" y="2550"/>
                  </a:cxn>
                  <a:cxn ang="0">
                    <a:pos x="1440" y="2592"/>
                  </a:cxn>
                  <a:cxn ang="0">
                    <a:pos x="144" y="2448"/>
                  </a:cxn>
                  <a:cxn ang="0">
                    <a:pos x="0" y="1296"/>
                  </a:cxn>
                  <a:cxn ang="0">
                    <a:pos x="288" y="288"/>
                  </a:cxn>
                  <a:cxn ang="0">
                    <a:pos x="1440" y="0"/>
                  </a:cxn>
                  <a:cxn ang="0">
                    <a:pos x="2052" y="165"/>
                  </a:cxn>
                </a:cxnLst>
                <a:rect l="0" t="0" r="r" b="b"/>
                <a:pathLst>
                  <a:path w="2052" h="2592">
                    <a:moveTo>
                      <a:pt x="2052" y="165"/>
                    </a:moveTo>
                    <a:lnTo>
                      <a:pt x="1296" y="1296"/>
                    </a:lnTo>
                    <a:lnTo>
                      <a:pt x="2052" y="2550"/>
                    </a:lnTo>
                    <a:lnTo>
                      <a:pt x="1440" y="2592"/>
                    </a:lnTo>
                    <a:lnTo>
                      <a:pt x="144" y="2448"/>
                    </a:lnTo>
                    <a:lnTo>
                      <a:pt x="0" y="1296"/>
                    </a:lnTo>
                    <a:lnTo>
                      <a:pt x="288" y="288"/>
                    </a:lnTo>
                    <a:lnTo>
                      <a:pt x="1440" y="0"/>
                    </a:lnTo>
                    <a:lnTo>
                      <a:pt x="2052" y="165"/>
                    </a:lnTo>
                    <a:close/>
                  </a:path>
                </a:pathLst>
              </a:custGeom>
              <a:solidFill>
                <a:srgbClr val="FFFFFF"/>
              </a:solidFill>
              <a:ln w="28575" cmpd="sng">
                <a:noFill/>
                <a:round/>
                <a:headEnd/>
                <a:tailEnd/>
              </a:ln>
            </p:spPr>
            <p:txBody>
              <a:bodyPr/>
              <a:lstStyle/>
              <a:p>
                <a:endParaRPr lang="en-US"/>
              </a:p>
            </p:txBody>
          </p:sp>
          <p:sp>
            <p:nvSpPr>
              <p:cNvPr id="1130524" name="Text Box 28"/>
              <p:cNvSpPr txBox="1">
                <a:spLocks noChangeArrowheads="1"/>
              </p:cNvSpPr>
              <p:nvPr/>
            </p:nvSpPr>
            <p:spPr bwMode="auto">
              <a:xfrm>
                <a:off x="3310" y="2448"/>
                <a:ext cx="420" cy="212"/>
              </a:xfrm>
              <a:prstGeom prst="rect">
                <a:avLst/>
              </a:prstGeom>
              <a:noFill/>
              <a:ln w="28575">
                <a:noFill/>
                <a:miter lim="800000"/>
                <a:headEnd/>
                <a:tailEnd/>
              </a:ln>
            </p:spPr>
            <p:txBody>
              <a:bodyPr lIns="0" tIns="0" rIns="0" bIns="0"/>
              <a:lstStyle/>
              <a:p>
                <a:pPr eaLnBrk="0" hangingPunct="0"/>
                <a:r>
                  <a:rPr lang="en-US" sz="2400"/>
                  <a:t> 3p</a:t>
                </a:r>
                <a:r>
                  <a:rPr lang="en-US" sz="2400" baseline="30000"/>
                  <a:t>+</a:t>
                </a:r>
                <a:endParaRPr lang="en-US" sz="2400"/>
              </a:p>
              <a:p>
                <a:pPr eaLnBrk="0" hangingPunct="0"/>
                <a:endParaRPr lang="en-US" sz="2400"/>
              </a:p>
            </p:txBody>
          </p:sp>
          <p:sp>
            <p:nvSpPr>
              <p:cNvPr id="1130525" name="Text Box 29"/>
              <p:cNvSpPr txBox="1">
                <a:spLocks noChangeArrowheads="1"/>
              </p:cNvSpPr>
              <p:nvPr/>
            </p:nvSpPr>
            <p:spPr bwMode="auto">
              <a:xfrm>
                <a:off x="3310" y="2670"/>
                <a:ext cx="420" cy="210"/>
              </a:xfrm>
              <a:prstGeom prst="rect">
                <a:avLst/>
              </a:prstGeom>
              <a:noFill/>
              <a:ln w="28575">
                <a:noFill/>
                <a:miter lim="800000"/>
                <a:headEnd/>
                <a:tailEnd/>
              </a:ln>
            </p:spPr>
            <p:txBody>
              <a:bodyPr lIns="0" tIns="0" rIns="0" bIns="0"/>
              <a:lstStyle/>
              <a:p>
                <a:pPr eaLnBrk="0" hangingPunct="0"/>
                <a:r>
                  <a:rPr lang="en-US" sz="2400"/>
                  <a:t> 4n</a:t>
                </a:r>
                <a:r>
                  <a:rPr lang="en-US" baseline="30000"/>
                  <a:t>0</a:t>
                </a:r>
                <a:endParaRPr lang="en-US"/>
              </a:p>
              <a:p>
                <a:pPr eaLnBrk="0" hangingPunct="0"/>
                <a:endParaRPr lang="en-US" sz="2400"/>
              </a:p>
            </p:txBody>
          </p:sp>
          <p:sp>
            <p:nvSpPr>
              <p:cNvPr id="1130526" name="Text Box 30"/>
              <p:cNvSpPr txBox="1">
                <a:spLocks noChangeArrowheads="1"/>
              </p:cNvSpPr>
              <p:nvPr/>
            </p:nvSpPr>
            <p:spPr bwMode="auto">
              <a:xfrm>
                <a:off x="3769" y="2544"/>
                <a:ext cx="378" cy="228"/>
              </a:xfrm>
              <a:prstGeom prst="rect">
                <a:avLst/>
              </a:prstGeom>
              <a:solidFill>
                <a:schemeClr val="bg1"/>
              </a:solidFill>
              <a:ln w="28575">
                <a:noFill/>
                <a:miter lim="800000"/>
                <a:headEnd/>
                <a:tailEnd/>
              </a:ln>
            </p:spPr>
            <p:txBody>
              <a:bodyPr lIns="0" tIns="0" rIns="0" bIns="0" anchor="ctr" anchorCtr="1"/>
              <a:lstStyle/>
              <a:p>
                <a:pPr eaLnBrk="0" hangingPunct="0"/>
                <a:r>
                  <a:rPr lang="en-US" sz="2400">
                    <a:solidFill>
                      <a:schemeClr val="accent2"/>
                    </a:solidFill>
                  </a:rPr>
                  <a:t>2e</a:t>
                </a:r>
                <a:r>
                  <a:rPr lang="en-US" sz="2400" baseline="30000">
                    <a:solidFill>
                      <a:schemeClr val="accent2"/>
                    </a:solidFill>
                  </a:rPr>
                  <a:t>-</a:t>
                </a:r>
                <a:endParaRPr lang="en-US" sz="2400">
                  <a:solidFill>
                    <a:schemeClr val="accent2"/>
                  </a:solidFill>
                </a:endParaRPr>
              </a:p>
            </p:txBody>
          </p:sp>
          <p:sp>
            <p:nvSpPr>
              <p:cNvPr id="1130527" name="Oval 31"/>
              <p:cNvSpPr>
                <a:spLocks noChangeArrowheads="1"/>
              </p:cNvSpPr>
              <p:nvPr/>
            </p:nvSpPr>
            <p:spPr bwMode="auto">
              <a:xfrm>
                <a:off x="3236" y="2400"/>
                <a:ext cx="533" cy="533"/>
              </a:xfrm>
              <a:prstGeom prst="ellipse">
                <a:avLst/>
              </a:prstGeom>
              <a:noFill/>
              <a:ln w="28575">
                <a:solidFill>
                  <a:srgbClr val="000000"/>
                </a:solidFill>
                <a:round/>
                <a:headEnd/>
                <a:tailEnd/>
              </a:ln>
            </p:spPr>
            <p:txBody>
              <a:bodyPr/>
              <a:lstStyle/>
              <a:p>
                <a:endParaRPr lang="en-US"/>
              </a:p>
            </p:txBody>
          </p:sp>
        </p:grpSp>
        <p:grpSp>
          <p:nvGrpSpPr>
            <p:cNvPr id="1130528" name="Group 32"/>
            <p:cNvGrpSpPr>
              <a:grpSpLocks/>
            </p:cNvGrpSpPr>
            <p:nvPr/>
          </p:nvGrpSpPr>
          <p:grpSpPr bwMode="auto">
            <a:xfrm>
              <a:off x="4125" y="1776"/>
              <a:ext cx="2115" cy="1893"/>
              <a:chOff x="2232" y="1851"/>
              <a:chExt cx="2115" cy="1893"/>
            </a:xfrm>
          </p:grpSpPr>
          <p:sp>
            <p:nvSpPr>
              <p:cNvPr id="1130529" name="Oval 33"/>
              <p:cNvSpPr>
                <a:spLocks noChangeArrowheads="1"/>
              </p:cNvSpPr>
              <p:nvPr/>
            </p:nvSpPr>
            <p:spPr bwMode="auto">
              <a:xfrm flipH="1">
                <a:off x="2760" y="2158"/>
                <a:ext cx="1262" cy="1263"/>
              </a:xfrm>
              <a:prstGeom prst="ellipse">
                <a:avLst/>
              </a:prstGeom>
              <a:noFill/>
              <a:ln w="28575">
                <a:solidFill>
                  <a:srgbClr val="000000"/>
                </a:solidFill>
                <a:round/>
                <a:headEnd/>
                <a:tailEnd/>
              </a:ln>
            </p:spPr>
            <p:txBody>
              <a:bodyPr/>
              <a:lstStyle/>
              <a:p>
                <a:endParaRPr lang="en-US"/>
              </a:p>
            </p:txBody>
          </p:sp>
          <p:sp>
            <p:nvSpPr>
              <p:cNvPr id="1130530" name="Oval 34"/>
              <p:cNvSpPr>
                <a:spLocks noChangeArrowheads="1"/>
              </p:cNvSpPr>
              <p:nvPr/>
            </p:nvSpPr>
            <p:spPr bwMode="auto">
              <a:xfrm flipH="1">
                <a:off x="3000" y="2369"/>
                <a:ext cx="841" cy="840"/>
              </a:xfrm>
              <a:prstGeom prst="ellipse">
                <a:avLst/>
              </a:prstGeom>
              <a:noFill/>
              <a:ln w="28575">
                <a:solidFill>
                  <a:srgbClr val="000000"/>
                </a:solidFill>
                <a:round/>
                <a:headEnd/>
                <a:tailEnd/>
              </a:ln>
            </p:spPr>
            <p:txBody>
              <a:bodyPr/>
              <a:lstStyle/>
              <a:p>
                <a:endParaRPr lang="en-US"/>
              </a:p>
            </p:txBody>
          </p:sp>
          <p:sp>
            <p:nvSpPr>
              <p:cNvPr id="1130531" name="Oval 35"/>
              <p:cNvSpPr>
                <a:spLocks noChangeArrowheads="1"/>
              </p:cNvSpPr>
              <p:nvPr/>
            </p:nvSpPr>
            <p:spPr bwMode="auto">
              <a:xfrm flipH="1">
                <a:off x="2520" y="1947"/>
                <a:ext cx="1683" cy="1684"/>
              </a:xfrm>
              <a:prstGeom prst="ellipse">
                <a:avLst/>
              </a:prstGeom>
              <a:noFill/>
              <a:ln w="28575">
                <a:solidFill>
                  <a:srgbClr val="000000"/>
                </a:solidFill>
                <a:round/>
                <a:headEnd/>
                <a:tailEnd/>
              </a:ln>
            </p:spPr>
            <p:txBody>
              <a:bodyPr/>
              <a:lstStyle/>
              <a:p>
                <a:endParaRPr lang="en-US"/>
              </a:p>
            </p:txBody>
          </p:sp>
          <p:sp>
            <p:nvSpPr>
              <p:cNvPr id="1130532" name="Freeform 36"/>
              <p:cNvSpPr>
                <a:spLocks/>
              </p:cNvSpPr>
              <p:nvPr/>
            </p:nvSpPr>
            <p:spPr bwMode="auto">
              <a:xfrm flipH="1">
                <a:off x="2849" y="1851"/>
                <a:ext cx="1498" cy="1893"/>
              </a:xfrm>
              <a:custGeom>
                <a:avLst/>
                <a:gdLst/>
                <a:ahLst/>
                <a:cxnLst>
                  <a:cxn ang="0">
                    <a:pos x="2052" y="165"/>
                  </a:cxn>
                  <a:cxn ang="0">
                    <a:pos x="1296" y="1296"/>
                  </a:cxn>
                  <a:cxn ang="0">
                    <a:pos x="2052" y="2550"/>
                  </a:cxn>
                  <a:cxn ang="0">
                    <a:pos x="1440" y="2592"/>
                  </a:cxn>
                  <a:cxn ang="0">
                    <a:pos x="144" y="2448"/>
                  </a:cxn>
                  <a:cxn ang="0">
                    <a:pos x="0" y="1296"/>
                  </a:cxn>
                  <a:cxn ang="0">
                    <a:pos x="288" y="288"/>
                  </a:cxn>
                  <a:cxn ang="0">
                    <a:pos x="1440" y="0"/>
                  </a:cxn>
                  <a:cxn ang="0">
                    <a:pos x="2052" y="165"/>
                  </a:cxn>
                </a:cxnLst>
                <a:rect l="0" t="0" r="r" b="b"/>
                <a:pathLst>
                  <a:path w="2052" h="2592">
                    <a:moveTo>
                      <a:pt x="2052" y="165"/>
                    </a:moveTo>
                    <a:lnTo>
                      <a:pt x="1296" y="1296"/>
                    </a:lnTo>
                    <a:lnTo>
                      <a:pt x="2052" y="2550"/>
                    </a:lnTo>
                    <a:lnTo>
                      <a:pt x="1440" y="2592"/>
                    </a:lnTo>
                    <a:lnTo>
                      <a:pt x="144" y="2448"/>
                    </a:lnTo>
                    <a:lnTo>
                      <a:pt x="0" y="1296"/>
                    </a:lnTo>
                    <a:lnTo>
                      <a:pt x="288" y="288"/>
                    </a:lnTo>
                    <a:lnTo>
                      <a:pt x="1440" y="0"/>
                    </a:lnTo>
                    <a:lnTo>
                      <a:pt x="2052" y="165"/>
                    </a:lnTo>
                    <a:close/>
                  </a:path>
                </a:pathLst>
              </a:custGeom>
              <a:solidFill>
                <a:srgbClr val="FFFFFF"/>
              </a:solidFill>
              <a:ln w="28575" cmpd="sng">
                <a:noFill/>
                <a:round/>
                <a:headEnd/>
                <a:tailEnd/>
              </a:ln>
            </p:spPr>
            <p:txBody>
              <a:bodyPr/>
              <a:lstStyle/>
              <a:p>
                <a:endParaRPr lang="en-US"/>
              </a:p>
            </p:txBody>
          </p:sp>
          <p:sp>
            <p:nvSpPr>
              <p:cNvPr id="1130533" name="Text Box 37"/>
              <p:cNvSpPr txBox="1">
                <a:spLocks noChangeArrowheads="1"/>
              </p:cNvSpPr>
              <p:nvPr/>
            </p:nvSpPr>
            <p:spPr bwMode="auto">
              <a:xfrm flipH="1">
                <a:off x="3276" y="2592"/>
                <a:ext cx="420" cy="212"/>
              </a:xfrm>
              <a:prstGeom prst="rect">
                <a:avLst/>
              </a:prstGeom>
              <a:noFill/>
              <a:ln w="28575">
                <a:noFill/>
                <a:miter lim="800000"/>
                <a:headEnd/>
                <a:tailEnd/>
              </a:ln>
            </p:spPr>
            <p:txBody>
              <a:bodyPr lIns="0" tIns="0" rIns="0" bIns="0"/>
              <a:lstStyle/>
              <a:p>
                <a:pPr eaLnBrk="0" hangingPunct="0"/>
                <a:r>
                  <a:rPr lang="en-US" sz="2400"/>
                  <a:t>17p</a:t>
                </a:r>
                <a:r>
                  <a:rPr lang="en-US" sz="2400" baseline="30000"/>
                  <a:t>+</a:t>
                </a:r>
                <a:endParaRPr lang="en-US" sz="2400"/>
              </a:p>
              <a:p>
                <a:pPr eaLnBrk="0" hangingPunct="0"/>
                <a:endParaRPr lang="en-US" sz="2400"/>
              </a:p>
            </p:txBody>
          </p:sp>
          <p:sp>
            <p:nvSpPr>
              <p:cNvPr id="1130534" name="Text Box 38"/>
              <p:cNvSpPr txBox="1">
                <a:spLocks noChangeArrowheads="1"/>
              </p:cNvSpPr>
              <p:nvPr/>
            </p:nvSpPr>
            <p:spPr bwMode="auto">
              <a:xfrm flipH="1">
                <a:off x="3276" y="2793"/>
                <a:ext cx="420" cy="210"/>
              </a:xfrm>
              <a:prstGeom prst="rect">
                <a:avLst/>
              </a:prstGeom>
              <a:noFill/>
              <a:ln w="28575">
                <a:noFill/>
                <a:miter lim="800000"/>
                <a:headEnd/>
                <a:tailEnd/>
              </a:ln>
            </p:spPr>
            <p:txBody>
              <a:bodyPr lIns="0" tIns="0" rIns="0" bIns="0"/>
              <a:lstStyle/>
              <a:p>
                <a:pPr eaLnBrk="0" hangingPunct="0"/>
                <a:r>
                  <a:rPr lang="en-US" sz="2400"/>
                  <a:t>18n</a:t>
                </a:r>
                <a:r>
                  <a:rPr lang="en-US" baseline="30000"/>
                  <a:t>0</a:t>
                </a:r>
                <a:endParaRPr lang="en-US"/>
              </a:p>
              <a:p>
                <a:pPr eaLnBrk="0" hangingPunct="0"/>
                <a:endParaRPr lang="en-US" sz="2400"/>
              </a:p>
            </p:txBody>
          </p:sp>
          <p:sp>
            <p:nvSpPr>
              <p:cNvPr id="1130535" name="Text Box 39"/>
              <p:cNvSpPr txBox="1">
                <a:spLocks noChangeArrowheads="1"/>
              </p:cNvSpPr>
              <p:nvPr/>
            </p:nvSpPr>
            <p:spPr bwMode="auto">
              <a:xfrm flipH="1">
                <a:off x="2232" y="2667"/>
                <a:ext cx="960" cy="228"/>
              </a:xfrm>
              <a:prstGeom prst="rect">
                <a:avLst/>
              </a:prstGeom>
              <a:solidFill>
                <a:schemeClr val="bg1"/>
              </a:solidFill>
              <a:ln w="28575">
                <a:noFill/>
                <a:miter lim="800000"/>
                <a:headEnd/>
                <a:tailEnd/>
              </a:ln>
            </p:spPr>
            <p:txBody>
              <a:bodyPr lIns="0" tIns="0" rIns="0" bIns="0" anchor="ctr" anchorCtr="1"/>
              <a:lstStyle/>
              <a:p>
                <a:pPr eaLnBrk="0" hangingPunct="0"/>
                <a:r>
                  <a:rPr lang="en-US" sz="2400">
                    <a:solidFill>
                      <a:schemeClr val="accent2"/>
                    </a:solidFill>
                  </a:rPr>
                  <a:t>8e</a:t>
                </a:r>
                <a:r>
                  <a:rPr lang="en-US" sz="2400" baseline="30000">
                    <a:solidFill>
                      <a:schemeClr val="accent2"/>
                    </a:solidFill>
                  </a:rPr>
                  <a:t>-</a:t>
                </a:r>
                <a:r>
                  <a:rPr lang="en-US" sz="2400">
                    <a:solidFill>
                      <a:schemeClr val="accent2"/>
                    </a:solidFill>
                  </a:rPr>
                  <a:t>8e</a:t>
                </a:r>
                <a:r>
                  <a:rPr lang="en-US" sz="2400" baseline="30000">
                    <a:solidFill>
                      <a:schemeClr val="accent2"/>
                    </a:solidFill>
                  </a:rPr>
                  <a:t>-</a:t>
                </a:r>
                <a:r>
                  <a:rPr lang="en-US" sz="2400">
                    <a:solidFill>
                      <a:schemeClr val="accent2"/>
                    </a:solidFill>
                  </a:rPr>
                  <a:t>2e</a:t>
                </a:r>
              </a:p>
            </p:txBody>
          </p:sp>
          <p:sp>
            <p:nvSpPr>
              <p:cNvPr id="1130536" name="Oval 40"/>
              <p:cNvSpPr>
                <a:spLocks noChangeArrowheads="1"/>
              </p:cNvSpPr>
              <p:nvPr/>
            </p:nvSpPr>
            <p:spPr bwMode="auto">
              <a:xfrm flipH="1">
                <a:off x="3192" y="2523"/>
                <a:ext cx="533" cy="533"/>
              </a:xfrm>
              <a:prstGeom prst="ellipse">
                <a:avLst/>
              </a:prstGeom>
              <a:noFill/>
              <a:ln w="28575">
                <a:solidFill>
                  <a:srgbClr val="000000"/>
                </a:solidFill>
                <a:round/>
                <a:headEnd/>
                <a:tailEnd/>
              </a:ln>
            </p:spPr>
            <p:txBody>
              <a:bodyPr/>
              <a:lstStyle/>
              <a:p>
                <a:endParaRPr lang="en-US"/>
              </a:p>
            </p:txBody>
          </p:sp>
        </p:grpSp>
      </p:grpSp>
      <p:grpSp>
        <p:nvGrpSpPr>
          <p:cNvPr id="1130570" name="Group 74"/>
          <p:cNvGrpSpPr>
            <a:grpSpLocks/>
          </p:cNvGrpSpPr>
          <p:nvPr/>
        </p:nvGrpSpPr>
        <p:grpSpPr bwMode="auto">
          <a:xfrm>
            <a:off x="-322263" y="2597150"/>
            <a:ext cx="5748338" cy="2806700"/>
            <a:chOff x="-203" y="1636"/>
            <a:chExt cx="3621" cy="1768"/>
          </a:xfrm>
        </p:grpSpPr>
        <p:grpSp>
          <p:nvGrpSpPr>
            <p:cNvPr id="1130567" name="Group 71"/>
            <p:cNvGrpSpPr>
              <a:grpSpLocks/>
            </p:cNvGrpSpPr>
            <p:nvPr/>
          </p:nvGrpSpPr>
          <p:grpSpPr bwMode="auto">
            <a:xfrm>
              <a:off x="-203" y="1772"/>
              <a:ext cx="1451" cy="1488"/>
              <a:chOff x="-203" y="1772"/>
              <a:chExt cx="1451" cy="1488"/>
            </a:xfrm>
          </p:grpSpPr>
          <p:sp>
            <p:nvSpPr>
              <p:cNvPr id="1130502" name="Oval 6"/>
              <p:cNvSpPr>
                <a:spLocks noChangeArrowheads="1"/>
              </p:cNvSpPr>
              <p:nvPr/>
            </p:nvSpPr>
            <p:spPr bwMode="auto">
              <a:xfrm>
                <a:off x="-203" y="1887"/>
                <a:ext cx="1262" cy="1263"/>
              </a:xfrm>
              <a:prstGeom prst="ellipse">
                <a:avLst/>
              </a:prstGeom>
              <a:noFill/>
              <a:ln w="28575">
                <a:solidFill>
                  <a:srgbClr val="000000"/>
                </a:solidFill>
                <a:round/>
                <a:headEnd/>
                <a:tailEnd/>
              </a:ln>
            </p:spPr>
            <p:txBody>
              <a:bodyPr/>
              <a:lstStyle/>
              <a:p>
                <a:endParaRPr lang="en-US"/>
              </a:p>
            </p:txBody>
          </p:sp>
          <p:sp>
            <p:nvSpPr>
              <p:cNvPr id="1130503" name="Oval 7"/>
              <p:cNvSpPr>
                <a:spLocks noChangeArrowheads="1"/>
              </p:cNvSpPr>
              <p:nvPr/>
            </p:nvSpPr>
            <p:spPr bwMode="auto">
              <a:xfrm>
                <a:off x="-22" y="2098"/>
                <a:ext cx="841" cy="840"/>
              </a:xfrm>
              <a:prstGeom prst="ellipse">
                <a:avLst/>
              </a:prstGeom>
              <a:noFill/>
              <a:ln w="28575">
                <a:solidFill>
                  <a:srgbClr val="000000"/>
                </a:solidFill>
                <a:round/>
                <a:headEnd/>
                <a:tailEnd/>
              </a:ln>
            </p:spPr>
            <p:txBody>
              <a:bodyPr/>
              <a:lstStyle/>
              <a:p>
                <a:endParaRPr lang="en-US"/>
              </a:p>
            </p:txBody>
          </p:sp>
          <p:sp>
            <p:nvSpPr>
              <p:cNvPr id="1130504" name="Freeform 8"/>
              <p:cNvSpPr>
                <a:spLocks/>
              </p:cNvSpPr>
              <p:nvPr/>
            </p:nvSpPr>
            <p:spPr bwMode="auto">
              <a:xfrm>
                <a:off x="-30" y="1772"/>
                <a:ext cx="798" cy="1488"/>
              </a:xfrm>
              <a:custGeom>
                <a:avLst/>
                <a:gdLst/>
                <a:ahLst/>
                <a:cxnLst>
                  <a:cxn ang="0">
                    <a:pos x="798" y="95"/>
                  </a:cxn>
                  <a:cxn ang="0">
                    <a:pos x="321" y="744"/>
                  </a:cxn>
                  <a:cxn ang="0">
                    <a:pos x="798" y="1464"/>
                  </a:cxn>
                  <a:cxn ang="0">
                    <a:pos x="411" y="1488"/>
                  </a:cxn>
                  <a:cxn ang="0">
                    <a:pos x="0" y="1450"/>
                  </a:cxn>
                  <a:cxn ang="0">
                    <a:pos x="6" y="712"/>
                  </a:cxn>
                  <a:cxn ang="0">
                    <a:pos x="0" y="94"/>
                  </a:cxn>
                  <a:cxn ang="0">
                    <a:pos x="411" y="0"/>
                  </a:cxn>
                  <a:cxn ang="0">
                    <a:pos x="798" y="95"/>
                  </a:cxn>
                </a:cxnLst>
                <a:rect l="0" t="0" r="r" b="b"/>
                <a:pathLst>
                  <a:path w="798" h="1488">
                    <a:moveTo>
                      <a:pt x="798" y="95"/>
                    </a:moveTo>
                    <a:lnTo>
                      <a:pt x="321" y="744"/>
                    </a:lnTo>
                    <a:lnTo>
                      <a:pt x="798" y="1464"/>
                    </a:lnTo>
                    <a:lnTo>
                      <a:pt x="411" y="1488"/>
                    </a:lnTo>
                    <a:lnTo>
                      <a:pt x="0" y="1450"/>
                    </a:lnTo>
                    <a:lnTo>
                      <a:pt x="6" y="712"/>
                    </a:lnTo>
                    <a:lnTo>
                      <a:pt x="0" y="94"/>
                    </a:lnTo>
                    <a:lnTo>
                      <a:pt x="411" y="0"/>
                    </a:lnTo>
                    <a:lnTo>
                      <a:pt x="798" y="95"/>
                    </a:lnTo>
                    <a:close/>
                  </a:path>
                </a:pathLst>
              </a:custGeom>
              <a:solidFill>
                <a:srgbClr val="FFFFFF"/>
              </a:solidFill>
              <a:ln w="28575" cmpd="sng">
                <a:noFill/>
                <a:round/>
                <a:headEnd/>
                <a:tailEnd/>
              </a:ln>
            </p:spPr>
            <p:txBody>
              <a:bodyPr/>
              <a:lstStyle/>
              <a:p>
                <a:endParaRPr lang="en-US"/>
              </a:p>
            </p:txBody>
          </p:sp>
          <p:sp>
            <p:nvSpPr>
              <p:cNvPr id="1130505" name="Text Box 9"/>
              <p:cNvSpPr txBox="1">
                <a:spLocks noChangeArrowheads="1"/>
              </p:cNvSpPr>
              <p:nvPr/>
            </p:nvSpPr>
            <p:spPr bwMode="auto">
              <a:xfrm>
                <a:off x="168" y="2300"/>
                <a:ext cx="420" cy="212"/>
              </a:xfrm>
              <a:prstGeom prst="rect">
                <a:avLst/>
              </a:prstGeom>
              <a:noFill/>
              <a:ln w="28575">
                <a:noFill/>
                <a:miter lim="800000"/>
                <a:headEnd/>
                <a:tailEnd/>
              </a:ln>
            </p:spPr>
            <p:txBody>
              <a:bodyPr lIns="0" tIns="0" rIns="0" bIns="0"/>
              <a:lstStyle/>
              <a:p>
                <a:pPr eaLnBrk="0" hangingPunct="0"/>
                <a:r>
                  <a:rPr lang="en-US" sz="2400"/>
                  <a:t> 3p</a:t>
                </a:r>
                <a:r>
                  <a:rPr lang="en-US" sz="2400" baseline="30000"/>
                  <a:t>+</a:t>
                </a:r>
                <a:endParaRPr lang="en-US" sz="2400"/>
              </a:p>
              <a:p>
                <a:pPr eaLnBrk="0" hangingPunct="0"/>
                <a:endParaRPr lang="en-US" sz="2400"/>
              </a:p>
            </p:txBody>
          </p:sp>
          <p:sp>
            <p:nvSpPr>
              <p:cNvPr id="1130506" name="Text Box 10"/>
              <p:cNvSpPr txBox="1">
                <a:spLocks noChangeArrowheads="1"/>
              </p:cNvSpPr>
              <p:nvPr/>
            </p:nvSpPr>
            <p:spPr bwMode="auto">
              <a:xfrm>
                <a:off x="168" y="2522"/>
                <a:ext cx="420" cy="210"/>
              </a:xfrm>
              <a:prstGeom prst="rect">
                <a:avLst/>
              </a:prstGeom>
              <a:noFill/>
              <a:ln w="28575">
                <a:noFill/>
                <a:miter lim="800000"/>
                <a:headEnd/>
                <a:tailEnd/>
              </a:ln>
            </p:spPr>
            <p:txBody>
              <a:bodyPr lIns="0" tIns="0" rIns="0" bIns="0"/>
              <a:lstStyle/>
              <a:p>
                <a:pPr eaLnBrk="0" hangingPunct="0"/>
                <a:r>
                  <a:rPr lang="en-US" sz="2400"/>
                  <a:t> 4n</a:t>
                </a:r>
                <a:r>
                  <a:rPr lang="en-US" baseline="30000"/>
                  <a:t>0</a:t>
                </a:r>
                <a:endParaRPr lang="en-US"/>
              </a:p>
              <a:p>
                <a:pPr eaLnBrk="0" hangingPunct="0"/>
                <a:endParaRPr lang="en-US" sz="2400"/>
              </a:p>
            </p:txBody>
          </p:sp>
          <p:sp>
            <p:nvSpPr>
              <p:cNvPr id="1130507" name="Text Box 11"/>
              <p:cNvSpPr txBox="1">
                <a:spLocks noChangeArrowheads="1"/>
              </p:cNvSpPr>
              <p:nvPr/>
            </p:nvSpPr>
            <p:spPr bwMode="auto">
              <a:xfrm>
                <a:off x="627" y="2396"/>
                <a:ext cx="621" cy="228"/>
              </a:xfrm>
              <a:prstGeom prst="rect">
                <a:avLst/>
              </a:prstGeom>
              <a:solidFill>
                <a:schemeClr val="bg1"/>
              </a:solidFill>
              <a:ln w="28575">
                <a:noFill/>
                <a:miter lim="800000"/>
                <a:headEnd/>
                <a:tailEnd/>
              </a:ln>
            </p:spPr>
            <p:txBody>
              <a:bodyPr lIns="0" tIns="0" rIns="0" bIns="0" anchor="ctr" anchorCtr="1"/>
              <a:lstStyle/>
              <a:p>
                <a:pPr eaLnBrk="0" hangingPunct="0"/>
                <a:r>
                  <a:rPr lang="en-US" sz="2400">
                    <a:solidFill>
                      <a:schemeClr val="accent2"/>
                    </a:solidFill>
                  </a:rPr>
                  <a:t>2e</a:t>
                </a:r>
                <a:r>
                  <a:rPr lang="en-US" sz="2400" baseline="30000">
                    <a:solidFill>
                      <a:schemeClr val="accent2"/>
                    </a:solidFill>
                  </a:rPr>
                  <a:t>-</a:t>
                </a:r>
                <a:r>
                  <a:rPr lang="en-US" sz="2400">
                    <a:solidFill>
                      <a:schemeClr val="accent2"/>
                    </a:solidFill>
                  </a:rPr>
                  <a:t>1e</a:t>
                </a:r>
                <a:r>
                  <a:rPr lang="en-US" sz="2400" baseline="30000">
                    <a:solidFill>
                      <a:schemeClr val="accent2"/>
                    </a:solidFill>
                  </a:rPr>
                  <a:t>-</a:t>
                </a:r>
                <a:endParaRPr lang="en-US" sz="2400">
                  <a:solidFill>
                    <a:schemeClr val="accent2"/>
                  </a:solidFill>
                </a:endParaRPr>
              </a:p>
            </p:txBody>
          </p:sp>
          <p:sp>
            <p:nvSpPr>
              <p:cNvPr id="1130508" name="Oval 12"/>
              <p:cNvSpPr>
                <a:spLocks noChangeArrowheads="1"/>
              </p:cNvSpPr>
              <p:nvPr/>
            </p:nvSpPr>
            <p:spPr bwMode="auto">
              <a:xfrm>
                <a:off x="94" y="2252"/>
                <a:ext cx="533" cy="533"/>
              </a:xfrm>
              <a:prstGeom prst="ellipse">
                <a:avLst/>
              </a:prstGeom>
              <a:noFill/>
              <a:ln w="28575">
                <a:solidFill>
                  <a:srgbClr val="000000"/>
                </a:solidFill>
                <a:round/>
                <a:headEnd/>
                <a:tailEnd/>
              </a:ln>
            </p:spPr>
            <p:txBody>
              <a:bodyPr/>
              <a:lstStyle/>
              <a:p>
                <a:endParaRPr lang="en-US"/>
              </a:p>
            </p:txBody>
          </p:sp>
        </p:grpSp>
        <p:grpSp>
          <p:nvGrpSpPr>
            <p:cNvPr id="1130569" name="Group 73"/>
            <p:cNvGrpSpPr>
              <a:grpSpLocks/>
            </p:cNvGrpSpPr>
            <p:nvPr/>
          </p:nvGrpSpPr>
          <p:grpSpPr bwMode="auto">
            <a:xfrm>
              <a:off x="1392" y="1636"/>
              <a:ext cx="2026" cy="1768"/>
              <a:chOff x="1392" y="1636"/>
              <a:chExt cx="2026" cy="1768"/>
            </a:xfrm>
          </p:grpSpPr>
          <p:sp>
            <p:nvSpPr>
              <p:cNvPr id="1130509" name="Oval 13"/>
              <p:cNvSpPr>
                <a:spLocks noChangeArrowheads="1"/>
              </p:cNvSpPr>
              <p:nvPr/>
            </p:nvSpPr>
            <p:spPr bwMode="auto">
              <a:xfrm flipH="1">
                <a:off x="1869" y="1866"/>
                <a:ext cx="1262" cy="1263"/>
              </a:xfrm>
              <a:prstGeom prst="ellipse">
                <a:avLst/>
              </a:prstGeom>
              <a:noFill/>
              <a:ln w="28575">
                <a:solidFill>
                  <a:srgbClr val="000000"/>
                </a:solidFill>
                <a:round/>
                <a:headEnd/>
                <a:tailEnd/>
              </a:ln>
            </p:spPr>
            <p:txBody>
              <a:bodyPr/>
              <a:lstStyle/>
              <a:p>
                <a:endParaRPr lang="en-US"/>
              </a:p>
            </p:txBody>
          </p:sp>
          <p:sp>
            <p:nvSpPr>
              <p:cNvPr id="1130510" name="Oval 14"/>
              <p:cNvSpPr>
                <a:spLocks noChangeArrowheads="1"/>
              </p:cNvSpPr>
              <p:nvPr/>
            </p:nvSpPr>
            <p:spPr bwMode="auto">
              <a:xfrm flipH="1">
                <a:off x="2109" y="2077"/>
                <a:ext cx="841" cy="840"/>
              </a:xfrm>
              <a:prstGeom prst="ellipse">
                <a:avLst/>
              </a:prstGeom>
              <a:noFill/>
              <a:ln w="28575">
                <a:solidFill>
                  <a:srgbClr val="000000"/>
                </a:solidFill>
                <a:round/>
                <a:headEnd/>
                <a:tailEnd/>
              </a:ln>
            </p:spPr>
            <p:txBody>
              <a:bodyPr/>
              <a:lstStyle/>
              <a:p>
                <a:endParaRPr lang="en-US"/>
              </a:p>
            </p:txBody>
          </p:sp>
          <p:sp>
            <p:nvSpPr>
              <p:cNvPr id="1130511" name="Oval 15"/>
              <p:cNvSpPr>
                <a:spLocks noChangeArrowheads="1"/>
              </p:cNvSpPr>
              <p:nvPr/>
            </p:nvSpPr>
            <p:spPr bwMode="auto">
              <a:xfrm flipH="1">
                <a:off x="1629" y="1655"/>
                <a:ext cx="1683" cy="1684"/>
              </a:xfrm>
              <a:prstGeom prst="ellipse">
                <a:avLst/>
              </a:prstGeom>
              <a:noFill/>
              <a:ln w="28575">
                <a:solidFill>
                  <a:srgbClr val="000000"/>
                </a:solidFill>
                <a:round/>
                <a:headEnd/>
                <a:tailEnd/>
              </a:ln>
            </p:spPr>
            <p:txBody>
              <a:bodyPr/>
              <a:lstStyle/>
              <a:p>
                <a:endParaRPr lang="en-US"/>
              </a:p>
            </p:txBody>
          </p:sp>
          <p:sp>
            <p:nvSpPr>
              <p:cNvPr id="1130512" name="Freeform 16"/>
              <p:cNvSpPr>
                <a:spLocks/>
              </p:cNvSpPr>
              <p:nvPr/>
            </p:nvSpPr>
            <p:spPr bwMode="auto">
              <a:xfrm>
                <a:off x="1958" y="1636"/>
                <a:ext cx="1460" cy="1768"/>
              </a:xfrm>
              <a:custGeom>
                <a:avLst/>
                <a:gdLst/>
                <a:ahLst/>
                <a:cxnLst>
                  <a:cxn ang="0">
                    <a:pos x="0" y="108"/>
                  </a:cxn>
                  <a:cxn ang="0">
                    <a:pos x="552" y="904"/>
                  </a:cxn>
                  <a:cxn ang="0">
                    <a:pos x="0" y="1786"/>
                  </a:cxn>
                  <a:cxn ang="0">
                    <a:pos x="447" y="1816"/>
                  </a:cxn>
                  <a:cxn ang="0">
                    <a:pos x="1393" y="1715"/>
                  </a:cxn>
                  <a:cxn ang="0">
                    <a:pos x="1431" y="1076"/>
                  </a:cxn>
                  <a:cxn ang="0">
                    <a:pos x="1460" y="844"/>
                  </a:cxn>
                  <a:cxn ang="0">
                    <a:pos x="1213" y="146"/>
                  </a:cxn>
                  <a:cxn ang="0">
                    <a:pos x="733" y="0"/>
                  </a:cxn>
                  <a:cxn ang="0">
                    <a:pos x="209" y="15"/>
                  </a:cxn>
                  <a:cxn ang="0">
                    <a:pos x="0" y="108"/>
                  </a:cxn>
                </a:cxnLst>
                <a:rect l="0" t="0" r="r" b="b"/>
                <a:pathLst>
                  <a:path w="1460" h="1816">
                    <a:moveTo>
                      <a:pt x="0" y="108"/>
                    </a:moveTo>
                    <a:lnTo>
                      <a:pt x="552" y="904"/>
                    </a:lnTo>
                    <a:lnTo>
                      <a:pt x="0" y="1786"/>
                    </a:lnTo>
                    <a:lnTo>
                      <a:pt x="447" y="1816"/>
                    </a:lnTo>
                    <a:lnTo>
                      <a:pt x="1393" y="1715"/>
                    </a:lnTo>
                    <a:lnTo>
                      <a:pt x="1431" y="1076"/>
                    </a:lnTo>
                    <a:lnTo>
                      <a:pt x="1460" y="844"/>
                    </a:lnTo>
                    <a:lnTo>
                      <a:pt x="1213" y="146"/>
                    </a:lnTo>
                    <a:lnTo>
                      <a:pt x="733" y="0"/>
                    </a:lnTo>
                    <a:lnTo>
                      <a:pt x="209" y="15"/>
                    </a:lnTo>
                    <a:lnTo>
                      <a:pt x="0" y="108"/>
                    </a:lnTo>
                    <a:close/>
                  </a:path>
                </a:pathLst>
              </a:custGeom>
              <a:solidFill>
                <a:srgbClr val="FFFFFF"/>
              </a:solidFill>
              <a:ln w="28575" cmpd="sng">
                <a:noFill/>
                <a:round/>
                <a:headEnd/>
                <a:tailEnd/>
              </a:ln>
            </p:spPr>
            <p:txBody>
              <a:bodyPr/>
              <a:lstStyle/>
              <a:p>
                <a:endParaRPr lang="en-US"/>
              </a:p>
            </p:txBody>
          </p:sp>
          <p:sp>
            <p:nvSpPr>
              <p:cNvPr id="1130513" name="Text Box 17"/>
              <p:cNvSpPr txBox="1">
                <a:spLocks noChangeArrowheads="1"/>
              </p:cNvSpPr>
              <p:nvPr/>
            </p:nvSpPr>
            <p:spPr bwMode="auto">
              <a:xfrm flipH="1">
                <a:off x="2385" y="2300"/>
                <a:ext cx="420" cy="212"/>
              </a:xfrm>
              <a:prstGeom prst="rect">
                <a:avLst/>
              </a:prstGeom>
              <a:noFill/>
              <a:ln w="28575">
                <a:noFill/>
                <a:miter lim="800000"/>
                <a:headEnd/>
                <a:tailEnd/>
              </a:ln>
            </p:spPr>
            <p:txBody>
              <a:bodyPr lIns="0" tIns="0" rIns="0" bIns="0"/>
              <a:lstStyle/>
              <a:p>
                <a:pPr eaLnBrk="0" hangingPunct="0"/>
                <a:r>
                  <a:rPr lang="en-US" sz="2400"/>
                  <a:t>17p</a:t>
                </a:r>
                <a:r>
                  <a:rPr lang="en-US" sz="2400" baseline="30000"/>
                  <a:t>+</a:t>
                </a:r>
                <a:endParaRPr lang="en-US" sz="2400"/>
              </a:p>
              <a:p>
                <a:pPr eaLnBrk="0" hangingPunct="0"/>
                <a:endParaRPr lang="en-US" sz="2400"/>
              </a:p>
            </p:txBody>
          </p:sp>
          <p:sp>
            <p:nvSpPr>
              <p:cNvPr id="1130514" name="Text Box 18"/>
              <p:cNvSpPr txBox="1">
                <a:spLocks noChangeArrowheads="1"/>
              </p:cNvSpPr>
              <p:nvPr/>
            </p:nvSpPr>
            <p:spPr bwMode="auto">
              <a:xfrm flipH="1">
                <a:off x="2385" y="2501"/>
                <a:ext cx="420" cy="210"/>
              </a:xfrm>
              <a:prstGeom prst="rect">
                <a:avLst/>
              </a:prstGeom>
              <a:noFill/>
              <a:ln w="28575">
                <a:noFill/>
                <a:miter lim="800000"/>
                <a:headEnd/>
                <a:tailEnd/>
              </a:ln>
            </p:spPr>
            <p:txBody>
              <a:bodyPr lIns="0" tIns="0" rIns="0" bIns="0"/>
              <a:lstStyle/>
              <a:p>
                <a:pPr eaLnBrk="0" hangingPunct="0"/>
                <a:r>
                  <a:rPr lang="en-US" sz="2400"/>
                  <a:t>18n</a:t>
                </a:r>
                <a:r>
                  <a:rPr lang="en-US" baseline="30000"/>
                  <a:t>0</a:t>
                </a:r>
                <a:endParaRPr lang="en-US"/>
              </a:p>
              <a:p>
                <a:pPr eaLnBrk="0" hangingPunct="0"/>
                <a:endParaRPr lang="en-US" sz="2400"/>
              </a:p>
            </p:txBody>
          </p:sp>
          <p:sp>
            <p:nvSpPr>
              <p:cNvPr id="1130515" name="Text Box 19"/>
              <p:cNvSpPr txBox="1">
                <a:spLocks noChangeArrowheads="1"/>
              </p:cNvSpPr>
              <p:nvPr/>
            </p:nvSpPr>
            <p:spPr bwMode="auto">
              <a:xfrm flipH="1">
                <a:off x="1392" y="2396"/>
                <a:ext cx="1008" cy="207"/>
              </a:xfrm>
              <a:prstGeom prst="rect">
                <a:avLst/>
              </a:prstGeom>
              <a:solidFill>
                <a:schemeClr val="bg1"/>
              </a:solidFill>
              <a:ln w="28575">
                <a:noFill/>
                <a:miter lim="800000"/>
                <a:headEnd/>
                <a:tailEnd/>
              </a:ln>
            </p:spPr>
            <p:txBody>
              <a:bodyPr lIns="0" tIns="0" rIns="0" bIns="0" anchor="ctr" anchorCtr="1"/>
              <a:lstStyle/>
              <a:p>
                <a:pPr eaLnBrk="0" hangingPunct="0"/>
                <a:r>
                  <a:rPr lang="en-US" sz="2400">
                    <a:solidFill>
                      <a:schemeClr val="accent2"/>
                    </a:solidFill>
                  </a:rPr>
                  <a:t>7e</a:t>
                </a:r>
                <a:r>
                  <a:rPr lang="en-US" sz="2400" baseline="30000">
                    <a:solidFill>
                      <a:schemeClr val="accent2"/>
                    </a:solidFill>
                  </a:rPr>
                  <a:t>- </a:t>
                </a:r>
                <a:r>
                  <a:rPr lang="en-US" sz="2400">
                    <a:solidFill>
                      <a:schemeClr val="accent2"/>
                    </a:solidFill>
                  </a:rPr>
                  <a:t>8e</a:t>
                </a:r>
                <a:r>
                  <a:rPr lang="en-US" sz="2400" baseline="30000">
                    <a:solidFill>
                      <a:schemeClr val="accent2"/>
                    </a:solidFill>
                  </a:rPr>
                  <a:t>- </a:t>
                </a:r>
                <a:r>
                  <a:rPr lang="en-US" sz="2400">
                    <a:solidFill>
                      <a:schemeClr val="accent2"/>
                    </a:solidFill>
                  </a:rPr>
                  <a:t>2e</a:t>
                </a:r>
                <a:r>
                  <a:rPr lang="en-US" sz="2400" baseline="30000">
                    <a:solidFill>
                      <a:schemeClr val="accent2"/>
                    </a:solidFill>
                  </a:rPr>
                  <a:t>-</a:t>
                </a:r>
                <a:endParaRPr lang="en-US" sz="2400">
                  <a:solidFill>
                    <a:schemeClr val="accent2"/>
                  </a:solidFill>
                </a:endParaRPr>
              </a:p>
            </p:txBody>
          </p:sp>
          <p:sp>
            <p:nvSpPr>
              <p:cNvPr id="1130516" name="Oval 20"/>
              <p:cNvSpPr>
                <a:spLocks noChangeArrowheads="1"/>
              </p:cNvSpPr>
              <p:nvPr/>
            </p:nvSpPr>
            <p:spPr bwMode="auto">
              <a:xfrm flipH="1">
                <a:off x="2301" y="2231"/>
                <a:ext cx="533" cy="533"/>
              </a:xfrm>
              <a:prstGeom prst="ellipse">
                <a:avLst/>
              </a:prstGeom>
              <a:noFill/>
              <a:ln w="28575">
                <a:solidFill>
                  <a:srgbClr val="000000"/>
                </a:solidFill>
                <a:round/>
                <a:headEnd/>
                <a:tailEnd/>
              </a:ln>
            </p:spPr>
            <p:txBody>
              <a:bodyPr/>
              <a:lstStyle/>
              <a:p>
                <a:endParaRPr lang="en-US"/>
              </a:p>
            </p:txBody>
          </p:sp>
          <p:sp>
            <p:nvSpPr>
              <p:cNvPr id="1130537" name="Line 41"/>
              <p:cNvSpPr>
                <a:spLocks noChangeShapeType="1"/>
              </p:cNvSpPr>
              <p:nvPr/>
            </p:nvSpPr>
            <p:spPr bwMode="auto">
              <a:xfrm>
                <a:off x="2928" y="2492"/>
                <a:ext cx="288" cy="0"/>
              </a:xfrm>
              <a:prstGeom prst="line">
                <a:avLst/>
              </a:prstGeom>
              <a:noFill/>
              <a:ln w="38100">
                <a:solidFill>
                  <a:schemeClr val="tx1"/>
                </a:solidFill>
                <a:round/>
                <a:headEnd/>
                <a:tailEnd type="triangle" w="med" len="med"/>
              </a:ln>
              <a:effectLst/>
            </p:spPr>
            <p:txBody>
              <a:bodyPr wrap="none" anchor="ctr"/>
              <a:lstStyle/>
              <a:p>
                <a:endParaRPr lang="en-US"/>
              </a:p>
            </p:txBody>
          </p:sp>
        </p:grpSp>
      </p:grpSp>
      <p:grpSp>
        <p:nvGrpSpPr>
          <p:cNvPr id="1130583" name="Group 87"/>
          <p:cNvGrpSpPr>
            <a:grpSpLocks/>
          </p:cNvGrpSpPr>
          <p:nvPr/>
        </p:nvGrpSpPr>
        <p:grpSpPr bwMode="auto">
          <a:xfrm>
            <a:off x="1066800" y="5551488"/>
            <a:ext cx="2438400" cy="966787"/>
            <a:chOff x="672" y="3497"/>
            <a:chExt cx="1536" cy="609"/>
          </a:xfrm>
        </p:grpSpPr>
        <p:sp>
          <p:nvSpPr>
            <p:cNvPr id="1130539" name="Rectangle 43"/>
            <p:cNvSpPr>
              <a:spLocks noChangeArrowheads="1"/>
            </p:cNvSpPr>
            <p:nvPr/>
          </p:nvSpPr>
          <p:spPr bwMode="auto">
            <a:xfrm>
              <a:off x="672" y="3770"/>
              <a:ext cx="384" cy="336"/>
            </a:xfrm>
            <a:prstGeom prst="rect">
              <a:avLst/>
            </a:prstGeom>
            <a:noFill/>
            <a:ln w="9525">
              <a:noFill/>
              <a:miter lim="800000"/>
              <a:headEnd/>
              <a:tailEnd/>
            </a:ln>
            <a:effectLst/>
          </p:spPr>
          <p:txBody>
            <a:bodyPr lIns="0" tIns="0" rIns="0" bIns="0"/>
            <a:lstStyle/>
            <a:p>
              <a:pPr algn="ctr">
                <a:spcBef>
                  <a:spcPct val="5000"/>
                </a:spcBef>
              </a:pPr>
              <a:r>
                <a:rPr lang="en-US" sz="3200">
                  <a:solidFill>
                    <a:schemeClr val="accent2"/>
                  </a:solidFill>
                </a:rPr>
                <a:t>Li</a:t>
              </a:r>
            </a:p>
          </p:txBody>
        </p:sp>
        <p:grpSp>
          <p:nvGrpSpPr>
            <p:cNvPr id="1130580" name="Group 84"/>
            <p:cNvGrpSpPr>
              <a:grpSpLocks/>
            </p:cNvGrpSpPr>
            <p:nvPr/>
          </p:nvGrpSpPr>
          <p:grpSpPr bwMode="auto">
            <a:xfrm>
              <a:off x="1646" y="3578"/>
              <a:ext cx="562" cy="528"/>
              <a:chOff x="1646" y="3552"/>
              <a:chExt cx="562" cy="528"/>
            </a:xfrm>
          </p:grpSpPr>
          <p:sp>
            <p:nvSpPr>
              <p:cNvPr id="1130543" name="Rectangle 47"/>
              <p:cNvSpPr>
                <a:spLocks noChangeArrowheads="1"/>
              </p:cNvSpPr>
              <p:nvPr/>
            </p:nvSpPr>
            <p:spPr bwMode="auto">
              <a:xfrm>
                <a:off x="1728" y="3648"/>
                <a:ext cx="384" cy="336"/>
              </a:xfrm>
              <a:prstGeom prst="rect">
                <a:avLst/>
              </a:prstGeom>
              <a:noFill/>
              <a:ln w="9525">
                <a:noFill/>
                <a:miter lim="800000"/>
                <a:headEnd/>
                <a:tailEnd/>
              </a:ln>
              <a:effectLst/>
            </p:spPr>
            <p:txBody>
              <a:bodyPr lIns="0" tIns="0" rIns="0" bIns="0"/>
              <a:lstStyle/>
              <a:p>
                <a:pPr algn="ctr">
                  <a:spcBef>
                    <a:spcPct val="5000"/>
                  </a:spcBef>
                </a:pPr>
                <a:r>
                  <a:rPr lang="en-US" sz="3200">
                    <a:solidFill>
                      <a:schemeClr val="accent2"/>
                    </a:solidFill>
                  </a:rPr>
                  <a:t>Cl</a:t>
                </a:r>
              </a:p>
            </p:txBody>
          </p:sp>
          <p:sp>
            <p:nvSpPr>
              <p:cNvPr id="1130545" name="Oval 49"/>
              <p:cNvSpPr>
                <a:spLocks noChangeArrowheads="1"/>
              </p:cNvSpPr>
              <p:nvPr/>
            </p:nvSpPr>
            <p:spPr bwMode="auto">
              <a:xfrm flipH="1">
                <a:off x="1940" y="355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0546" name="Oval 50"/>
              <p:cNvSpPr>
                <a:spLocks noChangeArrowheads="1"/>
              </p:cNvSpPr>
              <p:nvPr/>
            </p:nvSpPr>
            <p:spPr bwMode="auto">
              <a:xfrm flipH="1">
                <a:off x="1796" y="355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0547" name="Oval 51"/>
              <p:cNvSpPr>
                <a:spLocks noChangeArrowheads="1"/>
              </p:cNvSpPr>
              <p:nvPr/>
            </p:nvSpPr>
            <p:spPr bwMode="auto">
              <a:xfrm flipH="1">
                <a:off x="1940" y="3984"/>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0548" name="Oval 52"/>
              <p:cNvSpPr>
                <a:spLocks noChangeArrowheads="1"/>
              </p:cNvSpPr>
              <p:nvPr/>
            </p:nvSpPr>
            <p:spPr bwMode="auto">
              <a:xfrm flipH="1">
                <a:off x="1796" y="3984"/>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0550" name="Oval 54"/>
              <p:cNvSpPr>
                <a:spLocks noChangeArrowheads="1"/>
              </p:cNvSpPr>
              <p:nvPr/>
            </p:nvSpPr>
            <p:spPr bwMode="auto">
              <a:xfrm flipH="1">
                <a:off x="1646" y="3838"/>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0551" name="Oval 55"/>
              <p:cNvSpPr>
                <a:spLocks noChangeArrowheads="1"/>
              </p:cNvSpPr>
              <p:nvPr/>
            </p:nvSpPr>
            <p:spPr bwMode="auto">
              <a:xfrm flipH="1">
                <a:off x="2112" y="3696"/>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0552" name="Oval 56"/>
              <p:cNvSpPr>
                <a:spLocks noChangeArrowheads="1"/>
              </p:cNvSpPr>
              <p:nvPr/>
            </p:nvSpPr>
            <p:spPr bwMode="auto">
              <a:xfrm flipH="1">
                <a:off x="2112" y="3840"/>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1130553" name="Freeform 57"/>
            <p:cNvSpPr>
              <a:spLocks/>
            </p:cNvSpPr>
            <p:nvPr/>
          </p:nvSpPr>
          <p:spPr bwMode="auto">
            <a:xfrm>
              <a:off x="1008" y="3497"/>
              <a:ext cx="558" cy="143"/>
            </a:xfrm>
            <a:custGeom>
              <a:avLst/>
              <a:gdLst/>
              <a:ahLst/>
              <a:cxnLst>
                <a:cxn ang="0">
                  <a:pos x="0" y="103"/>
                </a:cxn>
                <a:cxn ang="0">
                  <a:pos x="312" y="7"/>
                </a:cxn>
                <a:cxn ang="0">
                  <a:pos x="558" y="143"/>
                </a:cxn>
              </a:cxnLst>
              <a:rect l="0" t="0" r="r" b="b"/>
              <a:pathLst>
                <a:path w="558" h="143">
                  <a:moveTo>
                    <a:pt x="0" y="103"/>
                  </a:moveTo>
                  <a:cubicBezTo>
                    <a:pt x="104" y="55"/>
                    <a:pt x="219" y="0"/>
                    <a:pt x="312" y="7"/>
                  </a:cubicBezTo>
                  <a:cubicBezTo>
                    <a:pt x="405" y="14"/>
                    <a:pt x="507" y="115"/>
                    <a:pt x="558" y="143"/>
                  </a:cubicBezTo>
                </a:path>
              </a:pathLst>
            </a:custGeom>
            <a:noFill/>
            <a:ln w="28575" cmpd="sng">
              <a:solidFill>
                <a:srgbClr val="000000"/>
              </a:solidFill>
              <a:round/>
              <a:headEnd type="none" w="med" len="med"/>
              <a:tailEnd type="triangle" w="med" len="med"/>
            </a:ln>
          </p:spPr>
          <p:txBody>
            <a:bodyPr/>
            <a:lstStyle/>
            <a:p>
              <a:endParaRPr lang="en-US"/>
            </a:p>
          </p:txBody>
        </p:sp>
      </p:grpSp>
      <p:sp>
        <p:nvSpPr>
          <p:cNvPr id="1130554" name="Line 58"/>
          <p:cNvSpPr>
            <a:spLocks noChangeShapeType="1"/>
          </p:cNvSpPr>
          <p:nvPr/>
        </p:nvSpPr>
        <p:spPr bwMode="auto">
          <a:xfrm>
            <a:off x="4343400" y="6110288"/>
            <a:ext cx="838200" cy="0"/>
          </a:xfrm>
          <a:prstGeom prst="line">
            <a:avLst/>
          </a:prstGeom>
          <a:noFill/>
          <a:ln w="38100">
            <a:solidFill>
              <a:schemeClr val="tx1"/>
            </a:solidFill>
            <a:round/>
            <a:headEnd/>
            <a:tailEnd type="triangle" w="med" len="med"/>
          </a:ln>
          <a:effectLst/>
        </p:spPr>
        <p:txBody>
          <a:bodyPr wrap="none" anchor="ctr"/>
          <a:lstStyle/>
          <a:p>
            <a:endParaRPr lang="en-US"/>
          </a:p>
        </p:txBody>
      </p:sp>
      <p:grpSp>
        <p:nvGrpSpPr>
          <p:cNvPr id="1130555" name="Group 59"/>
          <p:cNvGrpSpPr>
            <a:grpSpLocks/>
          </p:cNvGrpSpPr>
          <p:nvPr/>
        </p:nvGrpSpPr>
        <p:grpSpPr bwMode="auto">
          <a:xfrm>
            <a:off x="5715000" y="5638800"/>
            <a:ext cx="2514600" cy="838200"/>
            <a:chOff x="3600" y="3552"/>
            <a:chExt cx="1584" cy="528"/>
          </a:xfrm>
        </p:grpSpPr>
        <p:sp>
          <p:nvSpPr>
            <p:cNvPr id="1130556" name="Rectangle 60"/>
            <p:cNvSpPr>
              <a:spLocks noChangeArrowheads="1"/>
            </p:cNvSpPr>
            <p:nvPr/>
          </p:nvSpPr>
          <p:spPr bwMode="auto">
            <a:xfrm>
              <a:off x="4080" y="3648"/>
              <a:ext cx="1104" cy="336"/>
            </a:xfrm>
            <a:prstGeom prst="rect">
              <a:avLst/>
            </a:prstGeom>
            <a:noFill/>
            <a:ln w="9525">
              <a:noFill/>
              <a:miter lim="800000"/>
              <a:headEnd/>
              <a:tailEnd/>
            </a:ln>
            <a:effectLst/>
          </p:spPr>
          <p:txBody>
            <a:bodyPr lIns="0" tIns="0" rIns="0" bIns="0"/>
            <a:lstStyle/>
            <a:p>
              <a:pPr algn="ctr">
                <a:spcBef>
                  <a:spcPct val="5000"/>
                </a:spcBef>
              </a:pPr>
              <a:r>
                <a:rPr lang="en-US" sz="3200">
                  <a:solidFill>
                    <a:schemeClr val="accent2"/>
                  </a:solidFill>
                </a:rPr>
                <a:t>[   Cl   ]</a:t>
              </a:r>
              <a:r>
                <a:rPr lang="en-US" sz="3200" b="1" baseline="30000">
                  <a:solidFill>
                    <a:schemeClr val="accent2"/>
                  </a:solidFill>
                </a:rPr>
                <a:t>–</a:t>
              </a:r>
              <a:endParaRPr lang="en-US" sz="3200">
                <a:solidFill>
                  <a:schemeClr val="accent2"/>
                </a:solidFill>
              </a:endParaRPr>
            </a:p>
          </p:txBody>
        </p:sp>
        <p:grpSp>
          <p:nvGrpSpPr>
            <p:cNvPr id="1130557" name="Group 61"/>
            <p:cNvGrpSpPr>
              <a:grpSpLocks/>
            </p:cNvGrpSpPr>
            <p:nvPr/>
          </p:nvGrpSpPr>
          <p:grpSpPr bwMode="auto">
            <a:xfrm>
              <a:off x="4292" y="3552"/>
              <a:ext cx="604" cy="528"/>
              <a:chOff x="884" y="1968"/>
              <a:chExt cx="604" cy="528"/>
            </a:xfrm>
          </p:grpSpPr>
          <p:sp>
            <p:nvSpPr>
              <p:cNvPr id="1130558" name="Oval 62"/>
              <p:cNvSpPr>
                <a:spLocks noChangeArrowheads="1"/>
              </p:cNvSpPr>
              <p:nvPr/>
            </p:nvSpPr>
            <p:spPr bwMode="auto">
              <a:xfrm>
                <a:off x="1056" y="1968"/>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0559" name="Oval 63"/>
              <p:cNvSpPr>
                <a:spLocks noChangeArrowheads="1"/>
              </p:cNvSpPr>
              <p:nvPr/>
            </p:nvSpPr>
            <p:spPr bwMode="auto">
              <a:xfrm>
                <a:off x="1200" y="1968"/>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0560" name="Oval 64"/>
              <p:cNvSpPr>
                <a:spLocks noChangeArrowheads="1"/>
              </p:cNvSpPr>
              <p:nvPr/>
            </p:nvSpPr>
            <p:spPr bwMode="auto">
              <a:xfrm>
                <a:off x="1056" y="2400"/>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0561" name="Oval 65"/>
              <p:cNvSpPr>
                <a:spLocks noChangeArrowheads="1"/>
              </p:cNvSpPr>
              <p:nvPr/>
            </p:nvSpPr>
            <p:spPr bwMode="auto">
              <a:xfrm>
                <a:off x="1200" y="2400"/>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0562" name="Oval 66"/>
              <p:cNvSpPr>
                <a:spLocks noChangeArrowheads="1"/>
              </p:cNvSpPr>
              <p:nvPr/>
            </p:nvSpPr>
            <p:spPr bwMode="auto">
              <a:xfrm>
                <a:off x="1392" y="211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0563" name="Oval 67"/>
              <p:cNvSpPr>
                <a:spLocks noChangeArrowheads="1"/>
              </p:cNvSpPr>
              <p:nvPr/>
            </p:nvSpPr>
            <p:spPr bwMode="auto">
              <a:xfrm>
                <a:off x="1392" y="2256"/>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0564" name="Oval 68"/>
              <p:cNvSpPr>
                <a:spLocks noChangeArrowheads="1"/>
              </p:cNvSpPr>
              <p:nvPr/>
            </p:nvSpPr>
            <p:spPr bwMode="auto">
              <a:xfrm>
                <a:off x="884" y="2112"/>
                <a:ext cx="96" cy="96"/>
              </a:xfrm>
              <a:prstGeom prst="ellipse">
                <a:avLst/>
              </a:prstGeom>
              <a:solidFill>
                <a:srgbClr val="800080"/>
              </a:solidFill>
              <a:ln w="9525">
                <a:solidFill>
                  <a:schemeClr val="tx1"/>
                </a:solidFill>
                <a:round/>
                <a:headEnd/>
                <a:tailEnd/>
              </a:ln>
              <a:effectLst/>
            </p:spPr>
            <p:txBody>
              <a:bodyPr wrap="none" anchor="ctr"/>
              <a:lstStyle/>
              <a:p>
                <a:endParaRPr lang="en-US"/>
              </a:p>
            </p:txBody>
          </p:sp>
          <p:sp>
            <p:nvSpPr>
              <p:cNvPr id="1130565" name="Oval 69"/>
              <p:cNvSpPr>
                <a:spLocks noChangeArrowheads="1"/>
              </p:cNvSpPr>
              <p:nvPr/>
            </p:nvSpPr>
            <p:spPr bwMode="auto">
              <a:xfrm>
                <a:off x="884" y="2256"/>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1130566" name="Rectangle 70"/>
            <p:cNvSpPr>
              <a:spLocks noChangeArrowheads="1"/>
            </p:cNvSpPr>
            <p:nvPr/>
          </p:nvSpPr>
          <p:spPr bwMode="auto">
            <a:xfrm>
              <a:off x="3600" y="3648"/>
              <a:ext cx="576" cy="336"/>
            </a:xfrm>
            <a:prstGeom prst="rect">
              <a:avLst/>
            </a:prstGeom>
            <a:noFill/>
            <a:ln w="9525">
              <a:noFill/>
              <a:miter lim="800000"/>
              <a:headEnd/>
              <a:tailEnd/>
            </a:ln>
            <a:effectLst/>
          </p:spPr>
          <p:txBody>
            <a:bodyPr lIns="0" tIns="0" rIns="0" bIns="0"/>
            <a:lstStyle/>
            <a:p>
              <a:pPr algn="ctr">
                <a:spcBef>
                  <a:spcPct val="5000"/>
                </a:spcBef>
              </a:pPr>
              <a:r>
                <a:rPr lang="en-US" sz="3200">
                  <a:solidFill>
                    <a:schemeClr val="accent2"/>
                  </a:solidFill>
                </a:rPr>
                <a:t>[Li]</a:t>
              </a:r>
              <a:r>
                <a:rPr lang="en-US" sz="3200" b="1" baseline="30000">
                  <a:solidFill>
                    <a:schemeClr val="accent2"/>
                  </a:solidFill>
                </a:rPr>
                <a:t>+</a:t>
              </a:r>
              <a:endParaRPr lang="en-US" sz="3200">
                <a:solidFill>
                  <a:schemeClr val="accent2"/>
                </a:solidFill>
              </a:endParaRPr>
            </a:p>
          </p:txBody>
        </p:sp>
      </p:grpSp>
      <p:sp>
        <p:nvSpPr>
          <p:cNvPr id="1130571" name="Text Box 75"/>
          <p:cNvSpPr txBox="1">
            <a:spLocks noChangeArrowheads="1"/>
          </p:cNvSpPr>
          <p:nvPr/>
        </p:nvSpPr>
        <p:spPr bwMode="auto">
          <a:xfrm>
            <a:off x="260350" y="5151438"/>
            <a:ext cx="1416050" cy="366712"/>
          </a:xfrm>
          <a:prstGeom prst="rect">
            <a:avLst/>
          </a:prstGeom>
          <a:noFill/>
          <a:ln w="9525">
            <a:noFill/>
            <a:miter lim="800000"/>
            <a:headEnd/>
            <a:tailEnd/>
          </a:ln>
          <a:effectLst/>
        </p:spPr>
        <p:txBody>
          <a:bodyPr wrap="none">
            <a:spAutoFit/>
          </a:bodyPr>
          <a:lstStyle/>
          <a:p>
            <a:r>
              <a:rPr lang="en-US"/>
              <a:t>lithium atom</a:t>
            </a:r>
          </a:p>
        </p:txBody>
      </p:sp>
      <p:sp>
        <p:nvSpPr>
          <p:cNvPr id="1130573" name="Text Box 77"/>
          <p:cNvSpPr txBox="1">
            <a:spLocks noChangeArrowheads="1"/>
          </p:cNvSpPr>
          <p:nvPr/>
        </p:nvSpPr>
        <p:spPr bwMode="auto">
          <a:xfrm>
            <a:off x="2574925" y="5151438"/>
            <a:ext cx="1555750" cy="366712"/>
          </a:xfrm>
          <a:prstGeom prst="rect">
            <a:avLst/>
          </a:prstGeom>
          <a:noFill/>
          <a:ln w="9525">
            <a:noFill/>
            <a:miter lim="800000"/>
            <a:headEnd/>
            <a:tailEnd/>
          </a:ln>
          <a:effectLst/>
        </p:spPr>
        <p:txBody>
          <a:bodyPr wrap="none">
            <a:spAutoFit/>
          </a:bodyPr>
          <a:lstStyle/>
          <a:p>
            <a:r>
              <a:rPr lang="en-US"/>
              <a:t>chlorine atom</a:t>
            </a:r>
          </a:p>
        </p:txBody>
      </p:sp>
      <p:sp>
        <p:nvSpPr>
          <p:cNvPr id="1130574" name="Text Box 78"/>
          <p:cNvSpPr txBox="1">
            <a:spLocks noChangeArrowheads="1"/>
          </p:cNvSpPr>
          <p:nvPr/>
        </p:nvSpPr>
        <p:spPr bwMode="auto">
          <a:xfrm>
            <a:off x="5022850" y="5151438"/>
            <a:ext cx="1212850" cy="366712"/>
          </a:xfrm>
          <a:prstGeom prst="rect">
            <a:avLst/>
          </a:prstGeom>
          <a:noFill/>
          <a:ln w="9525">
            <a:noFill/>
            <a:miter lim="800000"/>
            <a:headEnd/>
            <a:tailEnd/>
          </a:ln>
          <a:effectLst/>
        </p:spPr>
        <p:txBody>
          <a:bodyPr wrap="none">
            <a:spAutoFit/>
          </a:bodyPr>
          <a:lstStyle/>
          <a:p>
            <a:r>
              <a:rPr lang="en-US"/>
              <a:t>lithium ion</a:t>
            </a:r>
          </a:p>
        </p:txBody>
      </p:sp>
      <p:sp>
        <p:nvSpPr>
          <p:cNvPr id="1130575" name="Text Box 79"/>
          <p:cNvSpPr txBox="1">
            <a:spLocks noChangeArrowheads="1"/>
          </p:cNvSpPr>
          <p:nvPr/>
        </p:nvSpPr>
        <p:spPr bwMode="auto">
          <a:xfrm>
            <a:off x="7337425" y="5151438"/>
            <a:ext cx="1352550" cy="366712"/>
          </a:xfrm>
          <a:prstGeom prst="rect">
            <a:avLst/>
          </a:prstGeom>
          <a:noFill/>
          <a:ln w="9525">
            <a:noFill/>
            <a:miter lim="800000"/>
            <a:headEnd/>
            <a:tailEnd/>
          </a:ln>
          <a:effectLst/>
        </p:spPr>
        <p:txBody>
          <a:bodyPr wrap="none">
            <a:spAutoFit/>
          </a:bodyPr>
          <a:lstStyle/>
          <a:p>
            <a:r>
              <a:rPr lang="en-US"/>
              <a:t>chlorine ion</a:t>
            </a:r>
          </a:p>
        </p:txBody>
      </p:sp>
      <p:sp>
        <p:nvSpPr>
          <p:cNvPr id="1130576" name="Text Box 80"/>
          <p:cNvSpPr txBox="1">
            <a:spLocks noChangeArrowheads="1"/>
          </p:cNvSpPr>
          <p:nvPr/>
        </p:nvSpPr>
        <p:spPr bwMode="auto">
          <a:xfrm>
            <a:off x="7337425" y="5151438"/>
            <a:ext cx="1352550" cy="366712"/>
          </a:xfrm>
          <a:prstGeom prst="rect">
            <a:avLst/>
          </a:prstGeom>
          <a:noFill/>
          <a:ln w="9525">
            <a:noFill/>
            <a:miter lim="800000"/>
            <a:headEnd/>
            <a:tailEnd/>
          </a:ln>
          <a:effectLst/>
        </p:spPr>
        <p:txBody>
          <a:bodyPr wrap="none">
            <a:spAutoFit/>
          </a:bodyPr>
          <a:lstStyle/>
          <a:p>
            <a:r>
              <a:rPr lang="en-US"/>
              <a:t>chloride 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30499">
                                            <p:txEl>
                                              <p:pRg st="0" end="0"/>
                                            </p:txEl>
                                          </p:spTgt>
                                        </p:tgtEl>
                                        <p:attrNameLst>
                                          <p:attrName>style.visibility</p:attrName>
                                        </p:attrNameLst>
                                      </p:cBhvr>
                                      <p:to>
                                        <p:strVal val="visible"/>
                                      </p:to>
                                    </p:set>
                                    <p:animEffect transition="in" filter="wipe(left)">
                                      <p:cBhvr>
                                        <p:cTn id="7" dur="500"/>
                                        <p:tgtEl>
                                          <p:spTgt spid="1130499">
                                            <p:txEl>
                                              <p:pRg st="0" end="0"/>
                                            </p:txEl>
                                          </p:spTgt>
                                        </p:tgtEl>
                                      </p:cBhvr>
                                    </p:animEffect>
                                  </p:childTnLst>
                                  <p:subTnLst>
                                    <p:animClr clrSpc="rgb" dir="cw">
                                      <p:cBhvr override="childStyle">
                                        <p:cTn dur="1" fill="hold" display="0" masterRel="nextClick" afterEffect="1"/>
                                        <p:tgtEl>
                                          <p:spTgt spid="1130499">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0499">
                                            <p:txEl>
                                              <p:pRg st="2" end="2"/>
                                            </p:txEl>
                                          </p:spTgt>
                                        </p:tgtEl>
                                        <p:attrNameLst>
                                          <p:attrName>style.visibility</p:attrName>
                                        </p:attrNameLst>
                                      </p:cBhvr>
                                      <p:to>
                                        <p:strVal val="visible"/>
                                      </p:to>
                                    </p:set>
                                    <p:animEffect transition="in" filter="wipe(left)">
                                      <p:cBhvr>
                                        <p:cTn id="12" dur="500"/>
                                        <p:tgtEl>
                                          <p:spTgt spid="1130499">
                                            <p:txEl>
                                              <p:pRg st="2" end="2"/>
                                            </p:txEl>
                                          </p:spTgt>
                                        </p:tgtEl>
                                      </p:cBhvr>
                                    </p:animEffect>
                                  </p:childTnLst>
                                  <p:subTnLst>
                                    <p:animClr clrSpc="rgb" dir="cw">
                                      <p:cBhvr override="childStyle">
                                        <p:cTn dur="1" fill="hold" display="0" masterRel="nextClick" afterEffect="1"/>
                                        <p:tgtEl>
                                          <p:spTgt spid="1130499">
                                            <p:txEl>
                                              <p:pRg st="2" end="2"/>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30570"/>
                                        </p:tgtEl>
                                        <p:attrNameLst>
                                          <p:attrName>style.visibility</p:attrName>
                                        </p:attrNameLst>
                                      </p:cBhvr>
                                      <p:to>
                                        <p:strVal val="visible"/>
                                      </p:to>
                                    </p:set>
                                    <p:animEffect transition="in" filter="dissolve">
                                      <p:cBhvr>
                                        <p:cTn id="17" dur="500"/>
                                        <p:tgtEl>
                                          <p:spTgt spid="1130570"/>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130571"/>
                                        </p:tgtEl>
                                        <p:attrNameLst>
                                          <p:attrName>style.visibility</p:attrName>
                                        </p:attrNameLst>
                                      </p:cBhvr>
                                      <p:to>
                                        <p:strVal val="visible"/>
                                      </p:to>
                                    </p:set>
                                    <p:animEffect transition="in" filter="fade">
                                      <p:cBhvr>
                                        <p:cTn id="22" dur="1000"/>
                                        <p:tgtEl>
                                          <p:spTgt spid="1130571"/>
                                        </p:tgtEl>
                                      </p:cBhvr>
                                    </p:animEffect>
                                    <p:anim calcmode="lin" valueType="num">
                                      <p:cBhvr>
                                        <p:cTn id="23" dur="1000" fill="hold"/>
                                        <p:tgtEl>
                                          <p:spTgt spid="1130571"/>
                                        </p:tgtEl>
                                        <p:attrNameLst>
                                          <p:attrName>ppt_x</p:attrName>
                                        </p:attrNameLst>
                                      </p:cBhvr>
                                      <p:tavLst>
                                        <p:tav tm="0">
                                          <p:val>
                                            <p:strVal val="#ppt_x"/>
                                          </p:val>
                                        </p:tav>
                                        <p:tav tm="100000">
                                          <p:val>
                                            <p:strVal val="#ppt_x"/>
                                          </p:val>
                                        </p:tav>
                                      </p:tavLst>
                                    </p:anim>
                                    <p:anim calcmode="lin" valueType="num">
                                      <p:cBhvr>
                                        <p:cTn id="24" dur="1000" fill="hold"/>
                                        <p:tgtEl>
                                          <p:spTgt spid="1130571"/>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130573"/>
                                        </p:tgtEl>
                                        <p:attrNameLst>
                                          <p:attrName>style.visibility</p:attrName>
                                        </p:attrNameLst>
                                      </p:cBhvr>
                                      <p:to>
                                        <p:strVal val="visible"/>
                                      </p:to>
                                    </p:set>
                                    <p:animEffect transition="in" filter="fade">
                                      <p:cBhvr>
                                        <p:cTn id="27" dur="1000"/>
                                        <p:tgtEl>
                                          <p:spTgt spid="1130573"/>
                                        </p:tgtEl>
                                      </p:cBhvr>
                                    </p:animEffect>
                                    <p:anim calcmode="lin" valueType="num">
                                      <p:cBhvr>
                                        <p:cTn id="28" dur="1000" fill="hold"/>
                                        <p:tgtEl>
                                          <p:spTgt spid="1130573"/>
                                        </p:tgtEl>
                                        <p:attrNameLst>
                                          <p:attrName>ppt_x</p:attrName>
                                        </p:attrNameLst>
                                      </p:cBhvr>
                                      <p:tavLst>
                                        <p:tav tm="0">
                                          <p:val>
                                            <p:strVal val="#ppt_x"/>
                                          </p:val>
                                        </p:tav>
                                        <p:tav tm="100000">
                                          <p:val>
                                            <p:strVal val="#ppt_x"/>
                                          </p:val>
                                        </p:tav>
                                      </p:tavLst>
                                    </p:anim>
                                    <p:anim calcmode="lin" valueType="num">
                                      <p:cBhvr>
                                        <p:cTn id="29" dur="1000" fill="hold"/>
                                        <p:tgtEl>
                                          <p:spTgt spid="113057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30517"/>
                                        </p:tgtEl>
                                        <p:attrNameLst>
                                          <p:attrName>style.visibility</p:attrName>
                                        </p:attrNameLst>
                                      </p:cBhvr>
                                      <p:to>
                                        <p:strVal val="visible"/>
                                      </p:to>
                                    </p:set>
                                    <p:animEffect transition="in" filter="wipe(left)">
                                      <p:cBhvr>
                                        <p:cTn id="34" dur="500"/>
                                        <p:tgtEl>
                                          <p:spTgt spid="113051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130520"/>
                                        </p:tgtEl>
                                        <p:attrNameLst>
                                          <p:attrName>style.visibility</p:attrName>
                                        </p:attrNameLst>
                                      </p:cBhvr>
                                      <p:to>
                                        <p:strVal val="visible"/>
                                      </p:to>
                                    </p:set>
                                    <p:animEffect transition="in" filter="dissolve">
                                      <p:cBhvr>
                                        <p:cTn id="39" dur="500"/>
                                        <p:tgtEl>
                                          <p:spTgt spid="1130520"/>
                                        </p:tgtEl>
                                      </p:cBhvr>
                                    </p:animEffect>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130574"/>
                                        </p:tgtEl>
                                        <p:attrNameLst>
                                          <p:attrName>style.visibility</p:attrName>
                                        </p:attrNameLst>
                                      </p:cBhvr>
                                      <p:to>
                                        <p:strVal val="visible"/>
                                      </p:to>
                                    </p:set>
                                    <p:animEffect transition="in" filter="fade">
                                      <p:cBhvr>
                                        <p:cTn id="44" dur="1000"/>
                                        <p:tgtEl>
                                          <p:spTgt spid="1130574"/>
                                        </p:tgtEl>
                                      </p:cBhvr>
                                    </p:animEffect>
                                    <p:anim calcmode="lin" valueType="num">
                                      <p:cBhvr>
                                        <p:cTn id="45" dur="1000" fill="hold"/>
                                        <p:tgtEl>
                                          <p:spTgt spid="1130574"/>
                                        </p:tgtEl>
                                        <p:attrNameLst>
                                          <p:attrName>ppt_x</p:attrName>
                                        </p:attrNameLst>
                                      </p:cBhvr>
                                      <p:tavLst>
                                        <p:tav tm="0">
                                          <p:val>
                                            <p:strVal val="#ppt_x"/>
                                          </p:val>
                                        </p:tav>
                                        <p:tav tm="100000">
                                          <p:val>
                                            <p:strVal val="#ppt_x"/>
                                          </p:val>
                                        </p:tav>
                                      </p:tavLst>
                                    </p:anim>
                                    <p:anim calcmode="lin" valueType="num">
                                      <p:cBhvr>
                                        <p:cTn id="46" dur="1000" fill="hold"/>
                                        <p:tgtEl>
                                          <p:spTgt spid="1130574"/>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1130575"/>
                                        </p:tgtEl>
                                        <p:attrNameLst>
                                          <p:attrName>style.visibility</p:attrName>
                                        </p:attrNameLst>
                                      </p:cBhvr>
                                      <p:to>
                                        <p:strVal val="visible"/>
                                      </p:to>
                                    </p:set>
                                    <p:animEffect transition="in" filter="fade">
                                      <p:cBhvr>
                                        <p:cTn id="49" dur="1000"/>
                                        <p:tgtEl>
                                          <p:spTgt spid="1130575"/>
                                        </p:tgtEl>
                                      </p:cBhvr>
                                    </p:animEffect>
                                    <p:anim calcmode="lin" valueType="num">
                                      <p:cBhvr>
                                        <p:cTn id="50" dur="1000" fill="hold"/>
                                        <p:tgtEl>
                                          <p:spTgt spid="1130575"/>
                                        </p:tgtEl>
                                        <p:attrNameLst>
                                          <p:attrName>ppt_x</p:attrName>
                                        </p:attrNameLst>
                                      </p:cBhvr>
                                      <p:tavLst>
                                        <p:tav tm="0">
                                          <p:val>
                                            <p:strVal val="#ppt_x"/>
                                          </p:val>
                                        </p:tav>
                                        <p:tav tm="100000">
                                          <p:val>
                                            <p:strVal val="#ppt_x"/>
                                          </p:val>
                                        </p:tav>
                                      </p:tavLst>
                                    </p:anim>
                                    <p:anim calcmode="lin" valueType="num">
                                      <p:cBhvr>
                                        <p:cTn id="51" dur="1000" fill="hold"/>
                                        <p:tgtEl>
                                          <p:spTgt spid="113057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grpId="1" nodeType="clickEffect">
                                  <p:stCondLst>
                                    <p:cond delay="0"/>
                                  </p:stCondLst>
                                  <p:childTnLst>
                                    <p:animEffect transition="out" filter="dissolve">
                                      <p:cBhvr>
                                        <p:cTn id="55" dur="500"/>
                                        <p:tgtEl>
                                          <p:spTgt spid="1130575"/>
                                        </p:tgtEl>
                                      </p:cBhvr>
                                    </p:animEffect>
                                    <p:set>
                                      <p:cBhvr>
                                        <p:cTn id="56" dur="1" fill="hold">
                                          <p:stCondLst>
                                            <p:cond delay="499"/>
                                          </p:stCondLst>
                                        </p:cTn>
                                        <p:tgtEl>
                                          <p:spTgt spid="1130575"/>
                                        </p:tgtEl>
                                        <p:attrNameLst>
                                          <p:attrName>style.visibility</p:attrName>
                                        </p:attrNameLst>
                                      </p:cBhvr>
                                      <p:to>
                                        <p:strVal val="hidden"/>
                                      </p:to>
                                    </p:set>
                                  </p:childTnLst>
                                </p:cTn>
                              </p:par>
                              <p:par>
                                <p:cTn id="57" presetID="9" presetClass="entr" presetSubtype="0" fill="hold" nodeType="withEffect">
                                  <p:stCondLst>
                                    <p:cond delay="0"/>
                                  </p:stCondLst>
                                  <p:childTnLst>
                                    <p:set>
                                      <p:cBhvr>
                                        <p:cTn id="58" dur="1" fill="hold">
                                          <p:stCondLst>
                                            <p:cond delay="0"/>
                                          </p:stCondLst>
                                        </p:cTn>
                                        <p:tgtEl>
                                          <p:spTgt spid="1130576"/>
                                        </p:tgtEl>
                                        <p:attrNameLst>
                                          <p:attrName>style.visibility</p:attrName>
                                        </p:attrNameLst>
                                      </p:cBhvr>
                                      <p:to>
                                        <p:strVal val="visible"/>
                                      </p:to>
                                    </p:set>
                                    <p:animEffect transition="in" filter="dissolve">
                                      <p:cBhvr>
                                        <p:cTn id="59" dur="500"/>
                                        <p:tgtEl>
                                          <p:spTgt spid="113057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0" fill="hold" grpId="1" nodeType="clickEffect">
                                  <p:stCondLst>
                                    <p:cond delay="0"/>
                                  </p:stCondLst>
                                  <p:childTnLst>
                                    <p:anim calcmode="lin" valueType="num">
                                      <p:cBhvr>
                                        <p:cTn id="63" dur="500"/>
                                        <p:tgtEl>
                                          <p:spTgt spid="1130571"/>
                                        </p:tgtEl>
                                        <p:attrNameLst>
                                          <p:attrName>ppt_w</p:attrName>
                                        </p:attrNameLst>
                                      </p:cBhvr>
                                      <p:tavLst>
                                        <p:tav tm="0">
                                          <p:val>
                                            <p:strVal val="ppt_w"/>
                                          </p:val>
                                        </p:tav>
                                        <p:tav tm="100000">
                                          <p:val>
                                            <p:fltVal val="0"/>
                                          </p:val>
                                        </p:tav>
                                      </p:tavLst>
                                    </p:anim>
                                    <p:anim calcmode="lin" valueType="num">
                                      <p:cBhvr>
                                        <p:cTn id="64" dur="500"/>
                                        <p:tgtEl>
                                          <p:spTgt spid="1130571"/>
                                        </p:tgtEl>
                                        <p:attrNameLst>
                                          <p:attrName>ppt_h</p:attrName>
                                        </p:attrNameLst>
                                      </p:cBhvr>
                                      <p:tavLst>
                                        <p:tav tm="0">
                                          <p:val>
                                            <p:strVal val="ppt_h"/>
                                          </p:val>
                                        </p:tav>
                                        <p:tav tm="100000">
                                          <p:val>
                                            <p:fltVal val="0"/>
                                          </p:val>
                                        </p:tav>
                                      </p:tavLst>
                                    </p:anim>
                                    <p:animEffect transition="out" filter="fade">
                                      <p:cBhvr>
                                        <p:cTn id="65" dur="500"/>
                                        <p:tgtEl>
                                          <p:spTgt spid="1130571"/>
                                        </p:tgtEl>
                                      </p:cBhvr>
                                    </p:animEffect>
                                    <p:set>
                                      <p:cBhvr>
                                        <p:cTn id="66" dur="1" fill="hold">
                                          <p:stCondLst>
                                            <p:cond delay="499"/>
                                          </p:stCondLst>
                                        </p:cTn>
                                        <p:tgtEl>
                                          <p:spTgt spid="1130571"/>
                                        </p:tgtEl>
                                        <p:attrNameLst>
                                          <p:attrName>style.visibility</p:attrName>
                                        </p:attrNameLst>
                                      </p:cBhvr>
                                      <p:to>
                                        <p:strVal val="hidden"/>
                                      </p:to>
                                    </p:set>
                                  </p:childTnLst>
                                </p:cTn>
                              </p:par>
                              <p:par>
                                <p:cTn id="67" presetID="53" presetClass="exit" presetSubtype="0" fill="hold" grpId="1" nodeType="withEffect">
                                  <p:stCondLst>
                                    <p:cond delay="0"/>
                                  </p:stCondLst>
                                  <p:childTnLst>
                                    <p:anim calcmode="lin" valueType="num">
                                      <p:cBhvr>
                                        <p:cTn id="68" dur="500"/>
                                        <p:tgtEl>
                                          <p:spTgt spid="1130573"/>
                                        </p:tgtEl>
                                        <p:attrNameLst>
                                          <p:attrName>ppt_w</p:attrName>
                                        </p:attrNameLst>
                                      </p:cBhvr>
                                      <p:tavLst>
                                        <p:tav tm="0">
                                          <p:val>
                                            <p:strVal val="ppt_w"/>
                                          </p:val>
                                        </p:tav>
                                        <p:tav tm="100000">
                                          <p:val>
                                            <p:fltVal val="0"/>
                                          </p:val>
                                        </p:tav>
                                      </p:tavLst>
                                    </p:anim>
                                    <p:anim calcmode="lin" valueType="num">
                                      <p:cBhvr>
                                        <p:cTn id="69" dur="500"/>
                                        <p:tgtEl>
                                          <p:spTgt spid="1130573"/>
                                        </p:tgtEl>
                                        <p:attrNameLst>
                                          <p:attrName>ppt_h</p:attrName>
                                        </p:attrNameLst>
                                      </p:cBhvr>
                                      <p:tavLst>
                                        <p:tav tm="0">
                                          <p:val>
                                            <p:strVal val="ppt_h"/>
                                          </p:val>
                                        </p:tav>
                                        <p:tav tm="100000">
                                          <p:val>
                                            <p:fltVal val="0"/>
                                          </p:val>
                                        </p:tav>
                                      </p:tavLst>
                                    </p:anim>
                                    <p:animEffect transition="out" filter="fade">
                                      <p:cBhvr>
                                        <p:cTn id="70" dur="500"/>
                                        <p:tgtEl>
                                          <p:spTgt spid="1130573"/>
                                        </p:tgtEl>
                                      </p:cBhvr>
                                    </p:animEffect>
                                    <p:set>
                                      <p:cBhvr>
                                        <p:cTn id="71" dur="1" fill="hold">
                                          <p:stCondLst>
                                            <p:cond delay="499"/>
                                          </p:stCondLst>
                                        </p:cTn>
                                        <p:tgtEl>
                                          <p:spTgt spid="1130573"/>
                                        </p:tgtEl>
                                        <p:attrNameLst>
                                          <p:attrName>style.visibility</p:attrName>
                                        </p:attrNameLst>
                                      </p:cBhvr>
                                      <p:to>
                                        <p:strVal val="hidden"/>
                                      </p:to>
                                    </p:set>
                                  </p:childTnLst>
                                </p:cTn>
                              </p:par>
                              <p:par>
                                <p:cTn id="72" presetID="53" presetClass="exit" presetSubtype="0" fill="hold" grpId="1" nodeType="withEffect">
                                  <p:stCondLst>
                                    <p:cond delay="0"/>
                                  </p:stCondLst>
                                  <p:childTnLst>
                                    <p:anim calcmode="lin" valueType="num">
                                      <p:cBhvr>
                                        <p:cTn id="73" dur="500"/>
                                        <p:tgtEl>
                                          <p:spTgt spid="1130574"/>
                                        </p:tgtEl>
                                        <p:attrNameLst>
                                          <p:attrName>ppt_w</p:attrName>
                                        </p:attrNameLst>
                                      </p:cBhvr>
                                      <p:tavLst>
                                        <p:tav tm="0">
                                          <p:val>
                                            <p:strVal val="ppt_w"/>
                                          </p:val>
                                        </p:tav>
                                        <p:tav tm="100000">
                                          <p:val>
                                            <p:fltVal val="0"/>
                                          </p:val>
                                        </p:tav>
                                      </p:tavLst>
                                    </p:anim>
                                    <p:anim calcmode="lin" valueType="num">
                                      <p:cBhvr>
                                        <p:cTn id="74" dur="500"/>
                                        <p:tgtEl>
                                          <p:spTgt spid="1130574"/>
                                        </p:tgtEl>
                                        <p:attrNameLst>
                                          <p:attrName>ppt_h</p:attrName>
                                        </p:attrNameLst>
                                      </p:cBhvr>
                                      <p:tavLst>
                                        <p:tav tm="0">
                                          <p:val>
                                            <p:strVal val="ppt_h"/>
                                          </p:val>
                                        </p:tav>
                                        <p:tav tm="100000">
                                          <p:val>
                                            <p:fltVal val="0"/>
                                          </p:val>
                                        </p:tav>
                                      </p:tavLst>
                                    </p:anim>
                                    <p:animEffect transition="out" filter="fade">
                                      <p:cBhvr>
                                        <p:cTn id="75" dur="500"/>
                                        <p:tgtEl>
                                          <p:spTgt spid="1130574"/>
                                        </p:tgtEl>
                                      </p:cBhvr>
                                    </p:animEffect>
                                    <p:set>
                                      <p:cBhvr>
                                        <p:cTn id="76" dur="1" fill="hold">
                                          <p:stCondLst>
                                            <p:cond delay="499"/>
                                          </p:stCondLst>
                                        </p:cTn>
                                        <p:tgtEl>
                                          <p:spTgt spid="1130574"/>
                                        </p:tgtEl>
                                        <p:attrNameLst>
                                          <p:attrName>style.visibility</p:attrName>
                                        </p:attrNameLst>
                                      </p:cBhvr>
                                      <p:to>
                                        <p:strVal val="hidden"/>
                                      </p:to>
                                    </p:set>
                                  </p:childTnLst>
                                </p:cTn>
                              </p:par>
                              <p:par>
                                <p:cTn id="77" presetID="53" presetClass="exit" presetSubtype="0" fill="hold" grpId="1" nodeType="withEffect">
                                  <p:stCondLst>
                                    <p:cond delay="0"/>
                                  </p:stCondLst>
                                  <p:childTnLst>
                                    <p:anim calcmode="lin" valueType="num">
                                      <p:cBhvr>
                                        <p:cTn id="78" dur="500"/>
                                        <p:tgtEl>
                                          <p:spTgt spid="1130576"/>
                                        </p:tgtEl>
                                        <p:attrNameLst>
                                          <p:attrName>ppt_w</p:attrName>
                                        </p:attrNameLst>
                                      </p:cBhvr>
                                      <p:tavLst>
                                        <p:tav tm="0">
                                          <p:val>
                                            <p:strVal val="ppt_w"/>
                                          </p:val>
                                        </p:tav>
                                        <p:tav tm="100000">
                                          <p:val>
                                            <p:fltVal val="0"/>
                                          </p:val>
                                        </p:tav>
                                      </p:tavLst>
                                    </p:anim>
                                    <p:anim calcmode="lin" valueType="num">
                                      <p:cBhvr>
                                        <p:cTn id="79" dur="500"/>
                                        <p:tgtEl>
                                          <p:spTgt spid="1130576"/>
                                        </p:tgtEl>
                                        <p:attrNameLst>
                                          <p:attrName>ppt_h</p:attrName>
                                        </p:attrNameLst>
                                      </p:cBhvr>
                                      <p:tavLst>
                                        <p:tav tm="0">
                                          <p:val>
                                            <p:strVal val="ppt_h"/>
                                          </p:val>
                                        </p:tav>
                                        <p:tav tm="100000">
                                          <p:val>
                                            <p:fltVal val="0"/>
                                          </p:val>
                                        </p:tav>
                                      </p:tavLst>
                                    </p:anim>
                                    <p:animEffect transition="out" filter="fade">
                                      <p:cBhvr>
                                        <p:cTn id="80" dur="500"/>
                                        <p:tgtEl>
                                          <p:spTgt spid="1130576"/>
                                        </p:tgtEl>
                                      </p:cBhvr>
                                    </p:animEffect>
                                    <p:set>
                                      <p:cBhvr>
                                        <p:cTn id="81" dur="1" fill="hold">
                                          <p:stCondLst>
                                            <p:cond delay="499"/>
                                          </p:stCondLst>
                                        </p:cTn>
                                        <p:tgtEl>
                                          <p:spTgt spid="1130576"/>
                                        </p:tgtEl>
                                        <p:attrNameLst>
                                          <p:attrName>style.visibility</p:attrName>
                                        </p:attrNameLst>
                                      </p:cBhvr>
                                      <p:to>
                                        <p:strVal val="hidden"/>
                                      </p:to>
                                    </p:set>
                                  </p:childTnLst>
                                </p:cTn>
                              </p:par>
                              <p:par>
                                <p:cTn id="82" presetID="9" presetClass="entr" presetSubtype="0" fill="hold" nodeType="withEffect">
                                  <p:stCondLst>
                                    <p:cond delay="0"/>
                                  </p:stCondLst>
                                  <p:childTnLst>
                                    <p:set>
                                      <p:cBhvr>
                                        <p:cTn id="83" dur="1" fill="hold">
                                          <p:stCondLst>
                                            <p:cond delay="0"/>
                                          </p:stCondLst>
                                        </p:cTn>
                                        <p:tgtEl>
                                          <p:spTgt spid="1130583"/>
                                        </p:tgtEl>
                                        <p:attrNameLst>
                                          <p:attrName>style.visibility</p:attrName>
                                        </p:attrNameLst>
                                      </p:cBhvr>
                                      <p:to>
                                        <p:strVal val="visible"/>
                                      </p:to>
                                    </p:set>
                                    <p:animEffect transition="in" filter="dissolve">
                                      <p:cBhvr>
                                        <p:cTn id="84" dur="500"/>
                                        <p:tgtEl>
                                          <p:spTgt spid="1130583"/>
                                        </p:tgtEl>
                                      </p:cBhvr>
                                    </p:animEffect>
                                  </p:childTnLst>
                                </p:cTn>
                              </p:par>
                              <p:par>
                                <p:cTn id="85" presetID="9" presetClass="entr" presetSubtype="0" fill="hold" nodeType="withEffect">
                                  <p:stCondLst>
                                    <p:cond delay="0"/>
                                  </p:stCondLst>
                                  <p:childTnLst>
                                    <p:set>
                                      <p:cBhvr>
                                        <p:cTn id="86" dur="1" fill="hold">
                                          <p:stCondLst>
                                            <p:cond delay="0"/>
                                          </p:stCondLst>
                                        </p:cTn>
                                        <p:tgtEl>
                                          <p:spTgt spid="1130540"/>
                                        </p:tgtEl>
                                        <p:attrNameLst>
                                          <p:attrName>style.visibility</p:attrName>
                                        </p:attrNameLst>
                                      </p:cBhvr>
                                      <p:to>
                                        <p:strVal val="visible"/>
                                      </p:to>
                                    </p:set>
                                    <p:animEffect transition="in" filter="dissolve">
                                      <p:cBhvr>
                                        <p:cTn id="87" dur="500"/>
                                        <p:tgtEl>
                                          <p:spTgt spid="1130540"/>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mph" presetSubtype="0" nodeType="clickEffect">
                                  <p:stCondLst>
                                    <p:cond delay="0"/>
                                  </p:stCondLst>
                                  <p:childTnLst>
                                    <p:set>
                                      <p:cBhvr rctx="PPT">
                                        <p:cTn id="91" dur="indefinite"/>
                                        <p:tgtEl>
                                          <p:spTgt spid="1130517"/>
                                        </p:tgtEl>
                                        <p:attrNameLst>
                                          <p:attrName>style.opacity</p:attrName>
                                        </p:attrNameLst>
                                      </p:cBhvr>
                                      <p:to>
                                        <p:strVal val="0.5"/>
                                      </p:to>
                                    </p:set>
                                    <p:animEffect filter="image" prLst="opacity: 0.5">
                                      <p:cBhvr rctx="IE">
                                        <p:cTn id="92" dur="indefinite"/>
                                        <p:tgtEl>
                                          <p:spTgt spid="1130517"/>
                                        </p:tgtEl>
                                      </p:cBhvr>
                                    </p:animEffect>
                                  </p:childTnLst>
                                </p:cTn>
                              </p:par>
                            </p:childTnLst>
                          </p:cTn>
                        </p:par>
                        <p:par>
                          <p:cTn id="93" fill="hold">
                            <p:stCondLst>
                              <p:cond delay="0"/>
                            </p:stCondLst>
                            <p:childTnLst>
                              <p:par>
                                <p:cTn id="94" presetID="9" presetClass="emph" presetSubtype="0" nodeType="afterEffect">
                                  <p:stCondLst>
                                    <p:cond delay="0"/>
                                  </p:stCondLst>
                                  <p:childTnLst>
                                    <p:set>
                                      <p:cBhvr rctx="PPT">
                                        <p:cTn id="95" dur="indefinite"/>
                                        <p:tgtEl>
                                          <p:spTgt spid="1130520"/>
                                        </p:tgtEl>
                                        <p:attrNameLst>
                                          <p:attrName>style.opacity</p:attrName>
                                        </p:attrNameLst>
                                      </p:cBhvr>
                                      <p:to>
                                        <p:strVal val="0.5"/>
                                      </p:to>
                                    </p:set>
                                    <p:animEffect filter="image" prLst="opacity: 0.5">
                                      <p:cBhvr rctx="IE">
                                        <p:cTn id="96" dur="indefinite"/>
                                        <p:tgtEl>
                                          <p:spTgt spid="1130520"/>
                                        </p:tgtEl>
                                      </p:cBhvr>
                                    </p:animEffect>
                                  </p:childTnLst>
                                </p:cTn>
                              </p:par>
                            </p:childTnLst>
                          </p:cTn>
                        </p:par>
                        <p:par>
                          <p:cTn id="97" fill="hold">
                            <p:stCondLst>
                              <p:cond delay="0"/>
                            </p:stCondLst>
                            <p:childTnLst>
                              <p:par>
                                <p:cTn id="98" presetID="9" presetClass="emph" presetSubtype="0" nodeType="afterEffect">
                                  <p:stCondLst>
                                    <p:cond delay="0"/>
                                  </p:stCondLst>
                                  <p:childTnLst>
                                    <p:set>
                                      <p:cBhvr rctx="PPT">
                                        <p:cTn id="99" dur="indefinite"/>
                                        <p:tgtEl>
                                          <p:spTgt spid="1130570"/>
                                        </p:tgtEl>
                                        <p:attrNameLst>
                                          <p:attrName>style.opacity</p:attrName>
                                        </p:attrNameLst>
                                      </p:cBhvr>
                                      <p:to>
                                        <p:strVal val="0.5"/>
                                      </p:to>
                                    </p:set>
                                    <p:animEffect filter="image" prLst="opacity: 0.5">
                                      <p:cBhvr rctx="IE">
                                        <p:cTn id="100" dur="indefinite"/>
                                        <p:tgtEl>
                                          <p:spTgt spid="1130570"/>
                                        </p:tgtEl>
                                      </p:cBhvr>
                                    </p:animEffect>
                                  </p:childTnLst>
                                </p:cTn>
                              </p:par>
                            </p:childTnLst>
                          </p:cTn>
                        </p:par>
                        <p:par>
                          <p:cTn id="101" fill="hold">
                            <p:stCondLst>
                              <p:cond delay="0"/>
                            </p:stCondLst>
                            <p:childTnLst>
                              <p:par>
                                <p:cTn id="102" presetID="9" presetClass="emph" presetSubtype="0" grpId="2" nodeType="afterEffect">
                                  <p:stCondLst>
                                    <p:cond delay="0"/>
                                  </p:stCondLst>
                                  <p:childTnLst>
                                    <p:set>
                                      <p:cBhvr rctx="PPT">
                                        <p:cTn id="103" dur="indefinite"/>
                                        <p:tgtEl>
                                          <p:spTgt spid="1130571"/>
                                        </p:tgtEl>
                                        <p:attrNameLst>
                                          <p:attrName>style.opacity</p:attrName>
                                        </p:attrNameLst>
                                      </p:cBhvr>
                                      <p:to>
                                        <p:strVal val="0.5"/>
                                      </p:to>
                                    </p:set>
                                    <p:animEffect filter="image" prLst="opacity: 0.5">
                                      <p:cBhvr rctx="IE">
                                        <p:cTn id="104" dur="indefinite"/>
                                        <p:tgtEl>
                                          <p:spTgt spid="1130571"/>
                                        </p:tgtEl>
                                      </p:cBhvr>
                                    </p:animEffect>
                                  </p:childTnLst>
                                </p:cTn>
                              </p:par>
                            </p:childTnLst>
                          </p:cTn>
                        </p:par>
                        <p:par>
                          <p:cTn id="105" fill="hold">
                            <p:stCondLst>
                              <p:cond delay="0"/>
                            </p:stCondLst>
                            <p:childTnLst>
                              <p:par>
                                <p:cTn id="106" presetID="9" presetClass="emph" presetSubtype="0" grpId="2" nodeType="afterEffect">
                                  <p:stCondLst>
                                    <p:cond delay="0"/>
                                  </p:stCondLst>
                                  <p:childTnLst>
                                    <p:set>
                                      <p:cBhvr rctx="PPT">
                                        <p:cTn id="107" dur="indefinite"/>
                                        <p:tgtEl>
                                          <p:spTgt spid="1130573"/>
                                        </p:tgtEl>
                                        <p:attrNameLst>
                                          <p:attrName>style.opacity</p:attrName>
                                        </p:attrNameLst>
                                      </p:cBhvr>
                                      <p:to>
                                        <p:strVal val="0.5"/>
                                      </p:to>
                                    </p:set>
                                    <p:animEffect filter="image" prLst="opacity: 0.5">
                                      <p:cBhvr rctx="IE">
                                        <p:cTn id="108" dur="indefinite"/>
                                        <p:tgtEl>
                                          <p:spTgt spid="1130573"/>
                                        </p:tgtEl>
                                      </p:cBhvr>
                                    </p:animEffect>
                                  </p:childTnLst>
                                </p:cTn>
                              </p:par>
                            </p:childTnLst>
                          </p:cTn>
                        </p:par>
                        <p:par>
                          <p:cTn id="109" fill="hold">
                            <p:stCondLst>
                              <p:cond delay="0"/>
                            </p:stCondLst>
                            <p:childTnLst>
                              <p:par>
                                <p:cTn id="110" presetID="9" presetClass="emph" presetSubtype="0" grpId="2" nodeType="afterEffect">
                                  <p:stCondLst>
                                    <p:cond delay="0"/>
                                  </p:stCondLst>
                                  <p:childTnLst>
                                    <p:set>
                                      <p:cBhvr rctx="PPT">
                                        <p:cTn id="111" dur="indefinite"/>
                                        <p:tgtEl>
                                          <p:spTgt spid="1130574"/>
                                        </p:tgtEl>
                                        <p:attrNameLst>
                                          <p:attrName>style.opacity</p:attrName>
                                        </p:attrNameLst>
                                      </p:cBhvr>
                                      <p:to>
                                        <p:strVal val="0.5"/>
                                      </p:to>
                                    </p:set>
                                    <p:animEffect filter="image" prLst="opacity: 0.5">
                                      <p:cBhvr rctx="IE">
                                        <p:cTn id="112" dur="indefinite"/>
                                        <p:tgtEl>
                                          <p:spTgt spid="1130574"/>
                                        </p:tgtEl>
                                      </p:cBhvr>
                                    </p:animEffect>
                                  </p:childTnLst>
                                </p:cTn>
                              </p:par>
                            </p:childTnLst>
                          </p:cTn>
                        </p:par>
                        <p:par>
                          <p:cTn id="113" fill="hold">
                            <p:stCondLst>
                              <p:cond delay="0"/>
                            </p:stCondLst>
                            <p:childTnLst>
                              <p:par>
                                <p:cTn id="114" presetID="9" presetClass="emph" presetSubtype="0" grpId="2" nodeType="afterEffect">
                                  <p:stCondLst>
                                    <p:cond delay="0"/>
                                  </p:stCondLst>
                                  <p:childTnLst>
                                    <p:set>
                                      <p:cBhvr rctx="PPT">
                                        <p:cTn id="115" dur="indefinite"/>
                                        <p:tgtEl>
                                          <p:spTgt spid="1130575"/>
                                        </p:tgtEl>
                                        <p:attrNameLst>
                                          <p:attrName>style.opacity</p:attrName>
                                        </p:attrNameLst>
                                      </p:cBhvr>
                                      <p:to>
                                        <p:strVal val="0.5"/>
                                      </p:to>
                                    </p:set>
                                    <p:animEffect filter="image" prLst="opacity: 0.5">
                                      <p:cBhvr rctx="IE">
                                        <p:cTn id="116" dur="indefinite"/>
                                        <p:tgtEl>
                                          <p:spTgt spid="1130575"/>
                                        </p:tgtEl>
                                      </p:cBhvr>
                                    </p:animEffect>
                                  </p:childTnLst>
                                </p:cTn>
                              </p:par>
                            </p:childTnLst>
                          </p:cTn>
                        </p:par>
                        <p:par>
                          <p:cTn id="117" fill="hold">
                            <p:stCondLst>
                              <p:cond delay="0"/>
                            </p:stCondLst>
                            <p:childTnLst>
                              <p:par>
                                <p:cTn id="118" presetID="9" presetClass="emph" presetSubtype="0" grpId="2" nodeType="afterEffect">
                                  <p:stCondLst>
                                    <p:cond delay="0"/>
                                  </p:stCondLst>
                                  <p:childTnLst>
                                    <p:set>
                                      <p:cBhvr rctx="PPT">
                                        <p:cTn id="119" dur="indefinite"/>
                                        <p:tgtEl>
                                          <p:spTgt spid="1130576"/>
                                        </p:tgtEl>
                                        <p:attrNameLst>
                                          <p:attrName>style.opacity</p:attrName>
                                        </p:attrNameLst>
                                      </p:cBhvr>
                                      <p:to>
                                        <p:strVal val="0.5"/>
                                      </p:to>
                                    </p:set>
                                    <p:animEffect filter="image" prLst="opacity: 0.5">
                                      <p:cBhvr rctx="IE">
                                        <p:cTn id="120" dur="indefinite"/>
                                        <p:tgtEl>
                                          <p:spTgt spid="1130576"/>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1130554"/>
                                        </p:tgtEl>
                                        <p:attrNameLst>
                                          <p:attrName>style.visibility</p:attrName>
                                        </p:attrNameLst>
                                      </p:cBhvr>
                                      <p:to>
                                        <p:strVal val="visible"/>
                                      </p:to>
                                    </p:set>
                                    <p:animEffect transition="in" filter="wipe(left)">
                                      <p:cBhvr>
                                        <p:cTn id="125" dur="500"/>
                                        <p:tgtEl>
                                          <p:spTgt spid="1130554"/>
                                        </p:tgtEl>
                                      </p:cBhvr>
                                    </p:animEffect>
                                  </p:childTnLst>
                                </p:cTn>
                              </p:par>
                            </p:childTnLst>
                          </p:cTn>
                        </p:par>
                        <p:par>
                          <p:cTn id="126" fill="hold">
                            <p:stCondLst>
                              <p:cond delay="500"/>
                            </p:stCondLst>
                            <p:childTnLst>
                              <p:par>
                                <p:cTn id="127" presetID="9" presetClass="entr" presetSubtype="0" fill="hold" nodeType="afterEffect">
                                  <p:stCondLst>
                                    <p:cond delay="0"/>
                                  </p:stCondLst>
                                  <p:childTnLst>
                                    <p:set>
                                      <p:cBhvr>
                                        <p:cTn id="128" dur="1" fill="hold">
                                          <p:stCondLst>
                                            <p:cond delay="0"/>
                                          </p:stCondLst>
                                        </p:cTn>
                                        <p:tgtEl>
                                          <p:spTgt spid="1130555"/>
                                        </p:tgtEl>
                                        <p:attrNameLst>
                                          <p:attrName>style.visibility</p:attrName>
                                        </p:attrNameLst>
                                      </p:cBhvr>
                                      <p:to>
                                        <p:strVal val="visible"/>
                                      </p:to>
                                    </p:set>
                                    <p:animEffect transition="in" filter="dissolve">
                                      <p:cBhvr>
                                        <p:cTn id="129" dur="500"/>
                                        <p:tgtEl>
                                          <p:spTgt spid="1130555"/>
                                        </p:tgtEl>
                                      </p:cBhvr>
                                    </p:animEffect>
                                  </p:childTnLst>
                                </p:cTn>
                              </p:par>
                              <p:par>
                                <p:cTn id="130" presetID="9" presetClass="entr" presetSubtype="0" fill="hold" nodeType="withEffect">
                                  <p:stCondLst>
                                    <p:cond delay="0"/>
                                  </p:stCondLst>
                                  <p:childTnLst>
                                    <p:set>
                                      <p:cBhvr>
                                        <p:cTn id="131" dur="1" fill="hold">
                                          <p:stCondLst>
                                            <p:cond delay="0"/>
                                          </p:stCondLst>
                                        </p:cTn>
                                        <p:tgtEl>
                                          <p:spTgt spid="1130540"/>
                                        </p:tgtEl>
                                        <p:attrNameLst>
                                          <p:attrName>style.visibility</p:attrName>
                                        </p:attrNameLst>
                                      </p:cBhvr>
                                      <p:to>
                                        <p:strVal val="visible"/>
                                      </p:to>
                                    </p:set>
                                    <p:animEffect transition="in" filter="dissolve">
                                      <p:cBhvr>
                                        <p:cTn id="132" dur="500"/>
                                        <p:tgtEl>
                                          <p:spTgt spid="1130540"/>
                                        </p:tgtEl>
                                      </p:cBhvr>
                                    </p:animEffect>
                                  </p:childTnLst>
                                </p:cTn>
                              </p:par>
                            </p:childTnLst>
                          </p:cTn>
                        </p:par>
                      </p:childTnLst>
                    </p:cTn>
                  </p:par>
                  <p:par>
                    <p:cTn id="133" fill="hold">
                      <p:stCondLst>
                        <p:cond delay="indefinite"/>
                      </p:stCondLst>
                      <p:childTnLst>
                        <p:par>
                          <p:cTn id="134" fill="hold">
                            <p:stCondLst>
                              <p:cond delay="0"/>
                            </p:stCondLst>
                            <p:childTnLst>
                              <p:par>
                                <p:cTn id="135" presetID="9" presetClass="entr" presetSubtype="0" fill="hold" nodeType="clickEffect">
                                  <p:stCondLst>
                                    <p:cond delay="0"/>
                                  </p:stCondLst>
                                  <p:childTnLst>
                                    <p:set>
                                      <p:cBhvr>
                                        <p:cTn id="136" dur="1" fill="hold">
                                          <p:stCondLst>
                                            <p:cond delay="0"/>
                                          </p:stCondLst>
                                        </p:cTn>
                                        <p:tgtEl>
                                          <p:spTgt spid="1130577"/>
                                        </p:tgtEl>
                                        <p:attrNameLst>
                                          <p:attrName>style.visibility</p:attrName>
                                        </p:attrNameLst>
                                      </p:cBhvr>
                                      <p:to>
                                        <p:strVal val="visible"/>
                                      </p:to>
                                    </p:set>
                                    <p:animEffect transition="in" filter="dissolve">
                                      <p:cBhvr>
                                        <p:cTn id="137" dur="500"/>
                                        <p:tgtEl>
                                          <p:spTgt spid="1130577"/>
                                        </p:tgtEl>
                                      </p:cBhvr>
                                    </p:animEffect>
                                  </p:childTnLst>
                                </p:cTn>
                              </p:par>
                              <p:par>
                                <p:cTn id="138" presetID="0" presetClass="path" presetSubtype="0" accel="50000" decel="50000" fill="hold" nodeType="withEffect">
                                  <p:stCondLst>
                                    <p:cond delay="0"/>
                                  </p:stCondLst>
                                  <p:childTnLst>
                                    <p:animMotion origin="layout" path="M -3.33333E-6 -0.00047 C 0.02761 -0.02153 0.05434 -0.047 0.07882 -0.04537 C 0.1033 -0.04375 0.13299 -0.00255 0.14723 0.00879 " pathEditMode="relative" rAng="0" ptsTypes="aaa">
                                      <p:cBhvr>
                                        <p:cTn id="139" dur="2000" fill="hold"/>
                                        <p:tgtEl>
                                          <p:spTgt spid="1130577"/>
                                        </p:tgtEl>
                                        <p:attrNameLst>
                                          <p:attrName>ppt_x</p:attrName>
                                          <p:attrName>ppt_y</p:attrName>
                                        </p:attrNameLst>
                                      </p:cBhvr>
                                      <p:rCtr x="74" y="-19"/>
                                    </p:animMotion>
                                  </p:childTnLst>
                                </p:cTn>
                              </p:par>
                              <p:par>
                                <p:cTn id="140" presetID="9" presetClass="emph" presetSubtype="0" nodeType="withEffect">
                                  <p:stCondLst>
                                    <p:cond delay="0"/>
                                  </p:stCondLst>
                                  <p:childTnLst>
                                    <p:set>
                                      <p:cBhvr rctx="PPT">
                                        <p:cTn id="141" dur="indefinite"/>
                                        <p:tgtEl>
                                          <p:spTgt spid="1130540"/>
                                        </p:tgtEl>
                                        <p:attrNameLst>
                                          <p:attrName>style.opacity</p:attrName>
                                        </p:attrNameLst>
                                      </p:cBhvr>
                                      <p:to>
                                        <p:strVal val="0.5"/>
                                      </p:to>
                                    </p:set>
                                    <p:animEffect filter="image" prLst="opacity: 0.5">
                                      <p:cBhvr rctx="IE">
                                        <p:cTn id="142" dur="indefinite"/>
                                        <p:tgtEl>
                                          <p:spTgt spid="1130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0499" grpId="0" uiExpand="1" build="p" autoUpdateAnimBg="0"/>
      <p:bldP spid="1130554" grpId="0" animBg="1"/>
      <p:bldP spid="1130571" grpId="0"/>
      <p:bldP spid="1130571" grpId="1"/>
      <p:bldP spid="1130571" grpId="2"/>
      <p:bldP spid="1130573" grpId="0"/>
      <p:bldP spid="1130573" grpId="1"/>
      <p:bldP spid="1130573" grpId="2"/>
      <p:bldP spid="1130574" grpId="0"/>
      <p:bldP spid="1130574" grpId="1"/>
      <p:bldP spid="1130574" grpId="2"/>
      <p:bldP spid="1130575" grpId="0"/>
      <p:bldP spid="1130575" grpId="1"/>
      <p:bldP spid="1130575" grpId="2"/>
      <p:bldP spid="1130576" grpId="1"/>
      <p:bldP spid="1130576" grpId="2"/>
    </p:bldLst>
  </p:timing>
</p:sld>
</file>

<file path=ppt/slides/slide20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132546" name="Rectangle 2"/>
          <p:cNvSpPr>
            <a:spLocks noGrp="1" noChangeArrowheads="1"/>
          </p:cNvSpPr>
          <p:nvPr>
            <p:ph type="title"/>
          </p:nvPr>
        </p:nvSpPr>
        <p:spPr>
          <a:xfrm>
            <a:off x="0" y="0"/>
            <a:ext cx="9144000" cy="914400"/>
          </a:xfrm>
        </p:spPr>
        <p:txBody>
          <a:bodyPr/>
          <a:lstStyle/>
          <a:p>
            <a:r>
              <a:rPr lang="en-US" sz="4000">
                <a:solidFill>
                  <a:schemeClr val="accent2"/>
                </a:solidFill>
              </a:rPr>
              <a:t>Ionic bonding:  Mg + O</a:t>
            </a:r>
          </a:p>
        </p:txBody>
      </p:sp>
      <p:sp>
        <p:nvSpPr>
          <p:cNvPr id="1132547" name="Rectangle 3"/>
          <p:cNvSpPr>
            <a:spLocks noGrp="1" noChangeArrowheads="1"/>
          </p:cNvSpPr>
          <p:nvPr>
            <p:ph type="body" idx="1"/>
          </p:nvPr>
        </p:nvSpPr>
        <p:spPr>
          <a:xfrm>
            <a:off x="304800" y="1038225"/>
            <a:ext cx="8534400" cy="1028700"/>
          </a:xfrm>
        </p:spPr>
        <p:txBody>
          <a:bodyPr/>
          <a:lstStyle/>
          <a:p>
            <a:pPr marL="392113" indent="-392113" algn="ctr">
              <a:spcBef>
                <a:spcPct val="5000"/>
              </a:spcBef>
              <a:buFontTx/>
              <a:buNone/>
            </a:pPr>
            <a:r>
              <a:rPr lang="en-US" sz="4000">
                <a:solidFill>
                  <a:srgbClr val="004000"/>
                </a:solidFill>
              </a:rPr>
              <a:t>	</a:t>
            </a:r>
            <a:r>
              <a:rPr lang="en-US">
                <a:solidFill>
                  <a:schemeClr val="accent2"/>
                </a:solidFill>
              </a:rPr>
              <a:t>Mg + O </a:t>
            </a:r>
            <a:r>
              <a:rPr lang="en-US" b="1">
                <a:solidFill>
                  <a:schemeClr val="accent2"/>
                </a:solidFill>
                <a:sym typeface="Symbol" pitchFamily="18" charset="2"/>
              </a:rPr>
              <a:t></a:t>
            </a:r>
            <a:r>
              <a:rPr lang="en-US">
                <a:solidFill>
                  <a:schemeClr val="accent2"/>
                </a:solidFill>
                <a:sym typeface="Symbol" pitchFamily="18" charset="2"/>
              </a:rPr>
              <a:t> </a:t>
            </a:r>
            <a:r>
              <a:rPr lang="en-US">
                <a:sym typeface="Symbol" pitchFamily="18" charset="2"/>
              </a:rPr>
              <a:t>[</a:t>
            </a:r>
            <a:r>
              <a:rPr lang="en-US">
                <a:solidFill>
                  <a:schemeClr val="accent2"/>
                </a:solidFill>
                <a:sym typeface="Symbol" pitchFamily="18" charset="2"/>
              </a:rPr>
              <a:t>Mg</a:t>
            </a:r>
            <a:r>
              <a:rPr lang="en-US">
                <a:sym typeface="Symbol" pitchFamily="18" charset="2"/>
              </a:rPr>
              <a:t>]</a:t>
            </a:r>
            <a:r>
              <a:rPr lang="en-US" b="1" baseline="30000">
                <a:sym typeface="Symbol" pitchFamily="18" charset="2"/>
              </a:rPr>
              <a:t>2+</a:t>
            </a:r>
            <a:r>
              <a:rPr lang="en-US">
                <a:sym typeface="Symbol" pitchFamily="18" charset="2"/>
              </a:rPr>
              <a:t>[</a:t>
            </a:r>
            <a:r>
              <a:rPr lang="en-US">
                <a:solidFill>
                  <a:schemeClr val="accent2"/>
                </a:solidFill>
                <a:sym typeface="Symbol" pitchFamily="18" charset="2"/>
              </a:rPr>
              <a:t>O</a:t>
            </a:r>
            <a:r>
              <a:rPr lang="en-US">
                <a:sym typeface="Symbol" pitchFamily="18" charset="2"/>
              </a:rPr>
              <a:t>]</a:t>
            </a:r>
            <a:r>
              <a:rPr lang="en-US" b="1" baseline="30000">
                <a:sym typeface="Symbol" pitchFamily="18" charset="2"/>
              </a:rPr>
              <a:t>2–</a:t>
            </a:r>
            <a:endParaRPr lang="en-US"/>
          </a:p>
        </p:txBody>
      </p:sp>
      <p:grpSp>
        <p:nvGrpSpPr>
          <p:cNvPr id="1132548" name="Group 4"/>
          <p:cNvGrpSpPr>
            <a:grpSpLocks/>
          </p:cNvGrpSpPr>
          <p:nvPr/>
        </p:nvGrpSpPr>
        <p:grpSpPr bwMode="auto">
          <a:xfrm>
            <a:off x="-838200" y="1839913"/>
            <a:ext cx="3429000" cy="2819400"/>
            <a:chOff x="-528" y="1824"/>
            <a:chExt cx="2160" cy="1776"/>
          </a:xfrm>
        </p:grpSpPr>
        <p:sp>
          <p:nvSpPr>
            <p:cNvPr id="1132549" name="Oval 5"/>
            <p:cNvSpPr>
              <a:spLocks noChangeArrowheads="1"/>
            </p:cNvSpPr>
            <p:nvPr/>
          </p:nvSpPr>
          <p:spPr bwMode="auto">
            <a:xfrm flipH="1">
              <a:off x="-384" y="1872"/>
              <a:ext cx="1683" cy="1684"/>
            </a:xfrm>
            <a:prstGeom prst="ellipse">
              <a:avLst/>
            </a:prstGeom>
            <a:noFill/>
            <a:ln w="28575">
              <a:solidFill>
                <a:srgbClr val="000000"/>
              </a:solidFill>
              <a:round/>
              <a:headEnd/>
              <a:tailEnd/>
            </a:ln>
          </p:spPr>
          <p:txBody>
            <a:bodyPr/>
            <a:lstStyle/>
            <a:p>
              <a:endParaRPr lang="en-US"/>
            </a:p>
          </p:txBody>
        </p:sp>
        <p:sp>
          <p:nvSpPr>
            <p:cNvPr id="1132550" name="Oval 6"/>
            <p:cNvSpPr>
              <a:spLocks noChangeArrowheads="1"/>
            </p:cNvSpPr>
            <p:nvPr/>
          </p:nvSpPr>
          <p:spPr bwMode="auto">
            <a:xfrm>
              <a:off x="-203" y="2083"/>
              <a:ext cx="1262" cy="1263"/>
            </a:xfrm>
            <a:prstGeom prst="ellipse">
              <a:avLst/>
            </a:prstGeom>
            <a:noFill/>
            <a:ln w="28575">
              <a:solidFill>
                <a:srgbClr val="000000"/>
              </a:solidFill>
              <a:round/>
              <a:headEnd/>
              <a:tailEnd/>
            </a:ln>
          </p:spPr>
          <p:txBody>
            <a:bodyPr/>
            <a:lstStyle/>
            <a:p>
              <a:endParaRPr lang="en-US"/>
            </a:p>
          </p:txBody>
        </p:sp>
        <p:sp>
          <p:nvSpPr>
            <p:cNvPr id="1132551" name="Oval 7"/>
            <p:cNvSpPr>
              <a:spLocks noChangeArrowheads="1"/>
            </p:cNvSpPr>
            <p:nvPr/>
          </p:nvSpPr>
          <p:spPr bwMode="auto">
            <a:xfrm>
              <a:off x="-22" y="2294"/>
              <a:ext cx="841" cy="840"/>
            </a:xfrm>
            <a:prstGeom prst="ellipse">
              <a:avLst/>
            </a:prstGeom>
            <a:noFill/>
            <a:ln w="28575">
              <a:solidFill>
                <a:srgbClr val="000000"/>
              </a:solidFill>
              <a:round/>
              <a:headEnd/>
              <a:tailEnd/>
            </a:ln>
          </p:spPr>
          <p:txBody>
            <a:bodyPr/>
            <a:lstStyle/>
            <a:p>
              <a:endParaRPr lang="en-US"/>
            </a:p>
          </p:txBody>
        </p:sp>
        <p:sp>
          <p:nvSpPr>
            <p:cNvPr id="1132552" name="Freeform 8"/>
            <p:cNvSpPr>
              <a:spLocks/>
            </p:cNvSpPr>
            <p:nvPr/>
          </p:nvSpPr>
          <p:spPr bwMode="auto">
            <a:xfrm>
              <a:off x="-528" y="1824"/>
              <a:ext cx="1440" cy="1776"/>
            </a:xfrm>
            <a:custGeom>
              <a:avLst/>
              <a:gdLst/>
              <a:ahLst/>
              <a:cxnLst>
                <a:cxn ang="0">
                  <a:pos x="2052" y="165"/>
                </a:cxn>
                <a:cxn ang="0">
                  <a:pos x="1296" y="1296"/>
                </a:cxn>
                <a:cxn ang="0">
                  <a:pos x="2052" y="2550"/>
                </a:cxn>
                <a:cxn ang="0">
                  <a:pos x="1440" y="2592"/>
                </a:cxn>
                <a:cxn ang="0">
                  <a:pos x="144" y="2448"/>
                </a:cxn>
                <a:cxn ang="0">
                  <a:pos x="0" y="1296"/>
                </a:cxn>
                <a:cxn ang="0">
                  <a:pos x="288" y="288"/>
                </a:cxn>
                <a:cxn ang="0">
                  <a:pos x="1440" y="0"/>
                </a:cxn>
                <a:cxn ang="0">
                  <a:pos x="2052" y="165"/>
                </a:cxn>
              </a:cxnLst>
              <a:rect l="0" t="0" r="r" b="b"/>
              <a:pathLst>
                <a:path w="2052" h="2592">
                  <a:moveTo>
                    <a:pt x="2052" y="165"/>
                  </a:moveTo>
                  <a:lnTo>
                    <a:pt x="1296" y="1296"/>
                  </a:lnTo>
                  <a:lnTo>
                    <a:pt x="2052" y="2550"/>
                  </a:lnTo>
                  <a:lnTo>
                    <a:pt x="1440" y="2592"/>
                  </a:lnTo>
                  <a:lnTo>
                    <a:pt x="144" y="2448"/>
                  </a:lnTo>
                  <a:lnTo>
                    <a:pt x="0" y="1296"/>
                  </a:lnTo>
                  <a:lnTo>
                    <a:pt x="288" y="288"/>
                  </a:lnTo>
                  <a:lnTo>
                    <a:pt x="1440" y="0"/>
                  </a:lnTo>
                  <a:lnTo>
                    <a:pt x="2052" y="165"/>
                  </a:lnTo>
                  <a:close/>
                </a:path>
              </a:pathLst>
            </a:custGeom>
            <a:solidFill>
              <a:srgbClr val="FFFFFF"/>
            </a:solidFill>
            <a:ln w="28575" cmpd="sng">
              <a:noFill/>
              <a:round/>
              <a:headEnd/>
              <a:tailEnd/>
            </a:ln>
          </p:spPr>
          <p:txBody>
            <a:bodyPr/>
            <a:lstStyle/>
            <a:p>
              <a:endParaRPr lang="en-US"/>
            </a:p>
          </p:txBody>
        </p:sp>
        <p:sp>
          <p:nvSpPr>
            <p:cNvPr id="1132553" name="Text Box 9"/>
            <p:cNvSpPr txBox="1">
              <a:spLocks noChangeArrowheads="1"/>
            </p:cNvSpPr>
            <p:nvPr/>
          </p:nvSpPr>
          <p:spPr bwMode="auto">
            <a:xfrm>
              <a:off x="48" y="2496"/>
              <a:ext cx="576" cy="192"/>
            </a:xfrm>
            <a:prstGeom prst="rect">
              <a:avLst/>
            </a:prstGeom>
            <a:noFill/>
            <a:ln w="28575">
              <a:noFill/>
              <a:miter lim="800000"/>
              <a:headEnd/>
              <a:tailEnd/>
            </a:ln>
          </p:spPr>
          <p:txBody>
            <a:bodyPr lIns="0" tIns="0" rIns="0" bIns="0"/>
            <a:lstStyle/>
            <a:p>
              <a:pPr algn="ctr" eaLnBrk="0" hangingPunct="0"/>
              <a:r>
                <a:rPr lang="en-US" sz="2400"/>
                <a:t> 12p</a:t>
              </a:r>
              <a:r>
                <a:rPr lang="en-US" sz="2400" baseline="30000"/>
                <a:t>+</a:t>
              </a:r>
              <a:endParaRPr lang="en-US" sz="2400"/>
            </a:p>
            <a:p>
              <a:pPr algn="ctr" eaLnBrk="0" hangingPunct="0"/>
              <a:endParaRPr lang="en-US" sz="2400"/>
            </a:p>
          </p:txBody>
        </p:sp>
        <p:sp>
          <p:nvSpPr>
            <p:cNvPr id="1132554" name="Text Box 10"/>
            <p:cNvSpPr txBox="1">
              <a:spLocks noChangeArrowheads="1"/>
            </p:cNvSpPr>
            <p:nvPr/>
          </p:nvSpPr>
          <p:spPr bwMode="auto">
            <a:xfrm>
              <a:off x="96" y="2688"/>
              <a:ext cx="528" cy="192"/>
            </a:xfrm>
            <a:prstGeom prst="rect">
              <a:avLst/>
            </a:prstGeom>
            <a:noFill/>
            <a:ln w="28575">
              <a:noFill/>
              <a:miter lim="800000"/>
              <a:headEnd/>
              <a:tailEnd/>
            </a:ln>
          </p:spPr>
          <p:txBody>
            <a:bodyPr lIns="0" tIns="0" rIns="0" bIns="0"/>
            <a:lstStyle/>
            <a:p>
              <a:pPr eaLnBrk="0" hangingPunct="0"/>
              <a:r>
                <a:rPr lang="en-US" sz="2400"/>
                <a:t> 12n</a:t>
              </a:r>
              <a:r>
                <a:rPr lang="en-US" baseline="30000"/>
                <a:t>0</a:t>
              </a:r>
              <a:endParaRPr lang="en-US"/>
            </a:p>
            <a:p>
              <a:pPr eaLnBrk="0" hangingPunct="0"/>
              <a:endParaRPr lang="en-US" sz="2400"/>
            </a:p>
          </p:txBody>
        </p:sp>
        <p:sp>
          <p:nvSpPr>
            <p:cNvPr id="1132555" name="Text Box 11"/>
            <p:cNvSpPr txBox="1">
              <a:spLocks noChangeArrowheads="1"/>
            </p:cNvSpPr>
            <p:nvPr/>
          </p:nvSpPr>
          <p:spPr bwMode="auto">
            <a:xfrm>
              <a:off x="624" y="2544"/>
              <a:ext cx="1008" cy="276"/>
            </a:xfrm>
            <a:prstGeom prst="rect">
              <a:avLst/>
            </a:prstGeom>
            <a:solidFill>
              <a:schemeClr val="bg1"/>
            </a:solidFill>
            <a:ln w="28575">
              <a:noFill/>
              <a:miter lim="800000"/>
              <a:headEnd/>
              <a:tailEnd/>
            </a:ln>
          </p:spPr>
          <p:txBody>
            <a:bodyPr lIns="0" tIns="0" rIns="0" bIns="0" anchor="ctr" anchorCtr="1"/>
            <a:lstStyle/>
            <a:p>
              <a:pPr eaLnBrk="0" hangingPunct="0"/>
              <a:r>
                <a:rPr lang="en-US" sz="2400">
                  <a:solidFill>
                    <a:schemeClr val="accent2"/>
                  </a:solidFill>
                </a:rPr>
                <a:t>2e</a:t>
              </a:r>
              <a:r>
                <a:rPr lang="en-US" sz="2400" baseline="30000">
                  <a:solidFill>
                    <a:schemeClr val="accent2"/>
                  </a:solidFill>
                </a:rPr>
                <a:t>- </a:t>
              </a:r>
              <a:r>
                <a:rPr lang="en-US" sz="2400">
                  <a:solidFill>
                    <a:schemeClr val="accent2"/>
                  </a:solidFill>
                </a:rPr>
                <a:t>8e</a:t>
              </a:r>
              <a:r>
                <a:rPr lang="en-US" sz="2400" baseline="30000">
                  <a:solidFill>
                    <a:schemeClr val="accent2"/>
                  </a:solidFill>
                </a:rPr>
                <a:t>- </a:t>
              </a:r>
              <a:r>
                <a:rPr lang="en-US" sz="2400">
                  <a:solidFill>
                    <a:schemeClr val="accent2"/>
                  </a:solidFill>
                </a:rPr>
                <a:t>2e</a:t>
              </a:r>
              <a:r>
                <a:rPr lang="en-US" sz="2400" baseline="30000">
                  <a:solidFill>
                    <a:schemeClr val="accent2"/>
                  </a:solidFill>
                </a:rPr>
                <a:t>-</a:t>
              </a:r>
            </a:p>
          </p:txBody>
        </p:sp>
        <p:sp>
          <p:nvSpPr>
            <p:cNvPr id="1132556" name="Oval 12"/>
            <p:cNvSpPr>
              <a:spLocks noChangeArrowheads="1"/>
            </p:cNvSpPr>
            <p:nvPr/>
          </p:nvSpPr>
          <p:spPr bwMode="auto">
            <a:xfrm>
              <a:off x="94" y="2448"/>
              <a:ext cx="533" cy="533"/>
            </a:xfrm>
            <a:prstGeom prst="ellipse">
              <a:avLst/>
            </a:prstGeom>
            <a:noFill/>
            <a:ln w="28575">
              <a:solidFill>
                <a:srgbClr val="000000"/>
              </a:solidFill>
              <a:round/>
              <a:headEnd/>
              <a:tailEnd/>
            </a:ln>
          </p:spPr>
          <p:txBody>
            <a:bodyPr/>
            <a:lstStyle/>
            <a:p>
              <a:endParaRPr lang="en-US"/>
            </a:p>
          </p:txBody>
        </p:sp>
      </p:grpSp>
      <p:grpSp>
        <p:nvGrpSpPr>
          <p:cNvPr id="1132557" name="Group 13"/>
          <p:cNvGrpSpPr>
            <a:grpSpLocks/>
          </p:cNvGrpSpPr>
          <p:nvPr/>
        </p:nvGrpSpPr>
        <p:grpSpPr bwMode="auto">
          <a:xfrm>
            <a:off x="2209800" y="2144713"/>
            <a:ext cx="685800" cy="762000"/>
            <a:chOff x="1392" y="2016"/>
            <a:chExt cx="432" cy="480"/>
          </a:xfrm>
        </p:grpSpPr>
        <p:sp>
          <p:nvSpPr>
            <p:cNvPr id="1132558" name="Text Box 14"/>
            <p:cNvSpPr txBox="1">
              <a:spLocks noChangeArrowheads="1"/>
            </p:cNvSpPr>
            <p:nvPr/>
          </p:nvSpPr>
          <p:spPr bwMode="auto">
            <a:xfrm>
              <a:off x="1440" y="2016"/>
              <a:ext cx="384" cy="288"/>
            </a:xfrm>
            <a:prstGeom prst="rect">
              <a:avLst/>
            </a:prstGeom>
            <a:solidFill>
              <a:srgbClr val="FFFFFF"/>
            </a:solidFill>
            <a:ln w="9525">
              <a:noFill/>
              <a:miter lim="800000"/>
              <a:headEnd/>
              <a:tailEnd/>
            </a:ln>
          </p:spPr>
          <p:txBody>
            <a:bodyPr lIns="0" tIns="0" rIns="0" bIns="0"/>
            <a:lstStyle/>
            <a:p>
              <a:pPr eaLnBrk="0" hangingPunct="0"/>
              <a:r>
                <a:rPr lang="en-US" sz="2800" b="1">
                  <a:solidFill>
                    <a:srgbClr val="9900CC"/>
                  </a:solidFill>
                </a:rPr>
                <a:t>1e</a:t>
              </a:r>
              <a:r>
                <a:rPr lang="en-US" sz="2800" b="1" baseline="30000">
                  <a:solidFill>
                    <a:srgbClr val="9900CC"/>
                  </a:solidFill>
                </a:rPr>
                <a:t>-</a:t>
              </a:r>
              <a:endParaRPr lang="en-US" sz="2800" b="1">
                <a:solidFill>
                  <a:srgbClr val="9900CC"/>
                </a:solidFill>
              </a:endParaRPr>
            </a:p>
          </p:txBody>
        </p:sp>
        <p:sp>
          <p:nvSpPr>
            <p:cNvPr id="1132559" name="Freeform 15"/>
            <p:cNvSpPr>
              <a:spLocks/>
            </p:cNvSpPr>
            <p:nvPr/>
          </p:nvSpPr>
          <p:spPr bwMode="auto">
            <a:xfrm>
              <a:off x="1392" y="2352"/>
              <a:ext cx="432" cy="144"/>
            </a:xfrm>
            <a:custGeom>
              <a:avLst/>
              <a:gdLst/>
              <a:ahLst/>
              <a:cxnLst>
                <a:cxn ang="0">
                  <a:pos x="0" y="144"/>
                </a:cxn>
                <a:cxn ang="0">
                  <a:pos x="288" y="0"/>
                </a:cxn>
                <a:cxn ang="0">
                  <a:pos x="576" y="144"/>
                </a:cxn>
              </a:cxnLst>
              <a:rect l="0" t="0" r="r" b="b"/>
              <a:pathLst>
                <a:path w="576" h="144">
                  <a:moveTo>
                    <a:pt x="0" y="144"/>
                  </a:moveTo>
                  <a:cubicBezTo>
                    <a:pt x="96" y="72"/>
                    <a:pt x="192" y="0"/>
                    <a:pt x="288" y="0"/>
                  </a:cubicBezTo>
                  <a:cubicBezTo>
                    <a:pt x="384" y="0"/>
                    <a:pt x="480" y="72"/>
                    <a:pt x="576" y="144"/>
                  </a:cubicBezTo>
                </a:path>
              </a:pathLst>
            </a:custGeom>
            <a:noFill/>
            <a:ln w="28575" cmpd="sng">
              <a:solidFill>
                <a:srgbClr val="000000"/>
              </a:solidFill>
              <a:round/>
              <a:headEnd type="none" w="med" len="med"/>
              <a:tailEnd type="triangle" w="med" len="med"/>
            </a:ln>
          </p:spPr>
          <p:txBody>
            <a:bodyPr/>
            <a:lstStyle/>
            <a:p>
              <a:endParaRPr lang="en-US"/>
            </a:p>
          </p:txBody>
        </p:sp>
      </p:grpSp>
      <p:grpSp>
        <p:nvGrpSpPr>
          <p:cNvPr id="1132560" name="Group 16"/>
          <p:cNvGrpSpPr>
            <a:grpSpLocks/>
          </p:cNvGrpSpPr>
          <p:nvPr/>
        </p:nvGrpSpPr>
        <p:grpSpPr bwMode="auto">
          <a:xfrm>
            <a:off x="5410200" y="5257800"/>
            <a:ext cx="2971800" cy="838200"/>
            <a:chOff x="3408" y="3312"/>
            <a:chExt cx="1872" cy="528"/>
          </a:xfrm>
        </p:grpSpPr>
        <p:sp>
          <p:nvSpPr>
            <p:cNvPr id="1132561" name="Rectangle 17"/>
            <p:cNvSpPr>
              <a:spLocks noChangeArrowheads="1"/>
            </p:cNvSpPr>
            <p:nvPr/>
          </p:nvSpPr>
          <p:spPr bwMode="auto">
            <a:xfrm>
              <a:off x="4128" y="3408"/>
              <a:ext cx="1152" cy="336"/>
            </a:xfrm>
            <a:prstGeom prst="rect">
              <a:avLst/>
            </a:prstGeom>
            <a:noFill/>
            <a:ln w="9525">
              <a:noFill/>
              <a:miter lim="800000"/>
              <a:headEnd/>
              <a:tailEnd/>
            </a:ln>
            <a:effectLst/>
          </p:spPr>
          <p:txBody>
            <a:bodyPr lIns="0" tIns="0" rIns="0" bIns="0"/>
            <a:lstStyle/>
            <a:p>
              <a:pPr algn="ctr">
                <a:spcBef>
                  <a:spcPct val="5000"/>
                </a:spcBef>
              </a:pPr>
              <a:r>
                <a:rPr lang="en-US" sz="3200">
                  <a:solidFill>
                    <a:schemeClr val="accent2"/>
                  </a:solidFill>
                </a:rPr>
                <a:t>[    O    ]</a:t>
              </a:r>
              <a:r>
                <a:rPr lang="en-US" sz="3200" b="1" baseline="30000">
                  <a:solidFill>
                    <a:schemeClr val="accent2"/>
                  </a:solidFill>
                </a:rPr>
                <a:t>2–</a:t>
              </a:r>
              <a:endParaRPr lang="en-US" sz="3200">
                <a:solidFill>
                  <a:schemeClr val="accent2"/>
                </a:solidFill>
              </a:endParaRPr>
            </a:p>
          </p:txBody>
        </p:sp>
        <p:grpSp>
          <p:nvGrpSpPr>
            <p:cNvPr id="1132562" name="Group 18"/>
            <p:cNvGrpSpPr>
              <a:grpSpLocks/>
            </p:cNvGrpSpPr>
            <p:nvPr/>
          </p:nvGrpSpPr>
          <p:grpSpPr bwMode="auto">
            <a:xfrm>
              <a:off x="4292" y="3312"/>
              <a:ext cx="604" cy="528"/>
              <a:chOff x="884" y="1968"/>
              <a:chExt cx="604" cy="528"/>
            </a:xfrm>
          </p:grpSpPr>
          <p:sp>
            <p:nvSpPr>
              <p:cNvPr id="1132563" name="Oval 19"/>
              <p:cNvSpPr>
                <a:spLocks noChangeArrowheads="1"/>
              </p:cNvSpPr>
              <p:nvPr/>
            </p:nvSpPr>
            <p:spPr bwMode="auto">
              <a:xfrm>
                <a:off x="1056" y="1968"/>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2564" name="Oval 20"/>
              <p:cNvSpPr>
                <a:spLocks noChangeArrowheads="1"/>
              </p:cNvSpPr>
              <p:nvPr/>
            </p:nvSpPr>
            <p:spPr bwMode="auto">
              <a:xfrm>
                <a:off x="1200" y="1968"/>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2565" name="Oval 21"/>
              <p:cNvSpPr>
                <a:spLocks noChangeArrowheads="1"/>
              </p:cNvSpPr>
              <p:nvPr/>
            </p:nvSpPr>
            <p:spPr bwMode="auto">
              <a:xfrm>
                <a:off x="1056" y="2400"/>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2566" name="Oval 22"/>
              <p:cNvSpPr>
                <a:spLocks noChangeArrowheads="1"/>
              </p:cNvSpPr>
              <p:nvPr/>
            </p:nvSpPr>
            <p:spPr bwMode="auto">
              <a:xfrm>
                <a:off x="1200" y="2400"/>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2567" name="Oval 23"/>
              <p:cNvSpPr>
                <a:spLocks noChangeArrowheads="1"/>
              </p:cNvSpPr>
              <p:nvPr/>
            </p:nvSpPr>
            <p:spPr bwMode="auto">
              <a:xfrm>
                <a:off x="1392" y="211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2568" name="Oval 24"/>
              <p:cNvSpPr>
                <a:spLocks noChangeArrowheads="1"/>
              </p:cNvSpPr>
              <p:nvPr/>
            </p:nvSpPr>
            <p:spPr bwMode="auto">
              <a:xfrm>
                <a:off x="1392" y="2256"/>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2569" name="Oval 25"/>
              <p:cNvSpPr>
                <a:spLocks noChangeArrowheads="1"/>
              </p:cNvSpPr>
              <p:nvPr/>
            </p:nvSpPr>
            <p:spPr bwMode="auto">
              <a:xfrm>
                <a:off x="884" y="211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2570" name="Oval 26"/>
              <p:cNvSpPr>
                <a:spLocks noChangeArrowheads="1"/>
              </p:cNvSpPr>
              <p:nvPr/>
            </p:nvSpPr>
            <p:spPr bwMode="auto">
              <a:xfrm>
                <a:off x="884" y="2256"/>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1132571" name="Rectangle 27"/>
            <p:cNvSpPr>
              <a:spLocks noChangeArrowheads="1"/>
            </p:cNvSpPr>
            <p:nvPr/>
          </p:nvSpPr>
          <p:spPr bwMode="auto">
            <a:xfrm>
              <a:off x="3408" y="3408"/>
              <a:ext cx="768" cy="336"/>
            </a:xfrm>
            <a:prstGeom prst="rect">
              <a:avLst/>
            </a:prstGeom>
            <a:noFill/>
            <a:ln w="9525">
              <a:noFill/>
              <a:miter lim="800000"/>
              <a:headEnd/>
              <a:tailEnd/>
            </a:ln>
            <a:effectLst/>
          </p:spPr>
          <p:txBody>
            <a:bodyPr lIns="0" tIns="0" rIns="0" bIns="0"/>
            <a:lstStyle/>
            <a:p>
              <a:pPr algn="ctr">
                <a:spcBef>
                  <a:spcPct val="5000"/>
                </a:spcBef>
              </a:pPr>
              <a:r>
                <a:rPr lang="en-US" sz="3200">
                  <a:solidFill>
                    <a:schemeClr val="accent2"/>
                  </a:solidFill>
                </a:rPr>
                <a:t>[Mg]</a:t>
              </a:r>
              <a:r>
                <a:rPr lang="en-US" sz="3200" b="1" baseline="30000">
                  <a:solidFill>
                    <a:schemeClr val="accent2"/>
                  </a:solidFill>
                </a:rPr>
                <a:t>2+</a:t>
              </a:r>
              <a:endParaRPr lang="en-US" sz="3200">
                <a:solidFill>
                  <a:schemeClr val="accent2"/>
                </a:solidFill>
              </a:endParaRPr>
            </a:p>
          </p:txBody>
        </p:sp>
      </p:grpSp>
      <p:grpSp>
        <p:nvGrpSpPr>
          <p:cNvPr id="1132572" name="Group 28"/>
          <p:cNvGrpSpPr>
            <a:grpSpLocks/>
          </p:cNvGrpSpPr>
          <p:nvPr/>
        </p:nvGrpSpPr>
        <p:grpSpPr bwMode="auto">
          <a:xfrm>
            <a:off x="2590800" y="1839913"/>
            <a:ext cx="2835275" cy="2806700"/>
            <a:chOff x="1632" y="1026"/>
            <a:chExt cx="1786" cy="1768"/>
          </a:xfrm>
        </p:grpSpPr>
        <p:sp>
          <p:nvSpPr>
            <p:cNvPr id="1132573" name="Oval 29"/>
            <p:cNvSpPr>
              <a:spLocks noChangeArrowheads="1"/>
            </p:cNvSpPr>
            <p:nvPr/>
          </p:nvSpPr>
          <p:spPr bwMode="auto">
            <a:xfrm flipH="1">
              <a:off x="1869" y="1256"/>
              <a:ext cx="1262" cy="1263"/>
            </a:xfrm>
            <a:prstGeom prst="ellipse">
              <a:avLst/>
            </a:prstGeom>
            <a:noFill/>
            <a:ln w="28575">
              <a:solidFill>
                <a:srgbClr val="000000"/>
              </a:solidFill>
              <a:round/>
              <a:headEnd/>
              <a:tailEnd/>
            </a:ln>
          </p:spPr>
          <p:txBody>
            <a:bodyPr/>
            <a:lstStyle/>
            <a:p>
              <a:endParaRPr lang="en-US"/>
            </a:p>
          </p:txBody>
        </p:sp>
        <p:sp>
          <p:nvSpPr>
            <p:cNvPr id="1132574" name="Oval 30"/>
            <p:cNvSpPr>
              <a:spLocks noChangeArrowheads="1"/>
            </p:cNvSpPr>
            <p:nvPr/>
          </p:nvSpPr>
          <p:spPr bwMode="auto">
            <a:xfrm flipH="1">
              <a:off x="2109" y="1467"/>
              <a:ext cx="841" cy="840"/>
            </a:xfrm>
            <a:prstGeom prst="ellipse">
              <a:avLst/>
            </a:prstGeom>
            <a:noFill/>
            <a:ln w="28575">
              <a:solidFill>
                <a:srgbClr val="000000"/>
              </a:solidFill>
              <a:round/>
              <a:headEnd/>
              <a:tailEnd/>
            </a:ln>
          </p:spPr>
          <p:txBody>
            <a:bodyPr/>
            <a:lstStyle/>
            <a:p>
              <a:endParaRPr lang="en-US"/>
            </a:p>
          </p:txBody>
        </p:sp>
        <p:sp>
          <p:nvSpPr>
            <p:cNvPr id="1132575" name="Freeform 31"/>
            <p:cNvSpPr>
              <a:spLocks/>
            </p:cNvSpPr>
            <p:nvPr/>
          </p:nvSpPr>
          <p:spPr bwMode="auto">
            <a:xfrm>
              <a:off x="1958" y="1026"/>
              <a:ext cx="1460" cy="1768"/>
            </a:xfrm>
            <a:custGeom>
              <a:avLst/>
              <a:gdLst/>
              <a:ahLst/>
              <a:cxnLst>
                <a:cxn ang="0">
                  <a:pos x="0" y="108"/>
                </a:cxn>
                <a:cxn ang="0">
                  <a:pos x="552" y="904"/>
                </a:cxn>
                <a:cxn ang="0">
                  <a:pos x="0" y="1786"/>
                </a:cxn>
                <a:cxn ang="0">
                  <a:pos x="447" y="1816"/>
                </a:cxn>
                <a:cxn ang="0">
                  <a:pos x="1393" y="1715"/>
                </a:cxn>
                <a:cxn ang="0">
                  <a:pos x="1431" y="1076"/>
                </a:cxn>
                <a:cxn ang="0">
                  <a:pos x="1460" y="844"/>
                </a:cxn>
                <a:cxn ang="0">
                  <a:pos x="1213" y="146"/>
                </a:cxn>
                <a:cxn ang="0">
                  <a:pos x="733" y="0"/>
                </a:cxn>
                <a:cxn ang="0">
                  <a:pos x="209" y="15"/>
                </a:cxn>
                <a:cxn ang="0">
                  <a:pos x="0" y="108"/>
                </a:cxn>
              </a:cxnLst>
              <a:rect l="0" t="0" r="r" b="b"/>
              <a:pathLst>
                <a:path w="1460" h="1816">
                  <a:moveTo>
                    <a:pt x="0" y="108"/>
                  </a:moveTo>
                  <a:lnTo>
                    <a:pt x="552" y="904"/>
                  </a:lnTo>
                  <a:lnTo>
                    <a:pt x="0" y="1786"/>
                  </a:lnTo>
                  <a:lnTo>
                    <a:pt x="447" y="1816"/>
                  </a:lnTo>
                  <a:lnTo>
                    <a:pt x="1393" y="1715"/>
                  </a:lnTo>
                  <a:lnTo>
                    <a:pt x="1431" y="1076"/>
                  </a:lnTo>
                  <a:lnTo>
                    <a:pt x="1460" y="844"/>
                  </a:lnTo>
                  <a:lnTo>
                    <a:pt x="1213" y="146"/>
                  </a:lnTo>
                  <a:lnTo>
                    <a:pt x="733" y="0"/>
                  </a:lnTo>
                  <a:lnTo>
                    <a:pt x="209" y="15"/>
                  </a:lnTo>
                  <a:lnTo>
                    <a:pt x="0" y="108"/>
                  </a:lnTo>
                  <a:close/>
                </a:path>
              </a:pathLst>
            </a:custGeom>
            <a:solidFill>
              <a:srgbClr val="FFFFFF"/>
            </a:solidFill>
            <a:ln w="28575" cmpd="sng">
              <a:noFill/>
              <a:round/>
              <a:headEnd/>
              <a:tailEnd/>
            </a:ln>
          </p:spPr>
          <p:txBody>
            <a:bodyPr/>
            <a:lstStyle/>
            <a:p>
              <a:endParaRPr lang="en-US"/>
            </a:p>
          </p:txBody>
        </p:sp>
        <p:sp>
          <p:nvSpPr>
            <p:cNvPr id="1132576" name="Text Box 32"/>
            <p:cNvSpPr txBox="1">
              <a:spLocks noChangeArrowheads="1"/>
            </p:cNvSpPr>
            <p:nvPr/>
          </p:nvSpPr>
          <p:spPr bwMode="auto">
            <a:xfrm flipH="1">
              <a:off x="1632" y="1794"/>
              <a:ext cx="768" cy="199"/>
            </a:xfrm>
            <a:prstGeom prst="rect">
              <a:avLst/>
            </a:prstGeom>
            <a:solidFill>
              <a:schemeClr val="bg1"/>
            </a:solidFill>
            <a:ln w="28575">
              <a:noFill/>
              <a:miter lim="800000"/>
              <a:headEnd/>
              <a:tailEnd/>
            </a:ln>
          </p:spPr>
          <p:txBody>
            <a:bodyPr lIns="0" tIns="0" rIns="0" bIns="0" anchor="ctr" anchorCtr="1"/>
            <a:lstStyle/>
            <a:p>
              <a:pPr eaLnBrk="0" hangingPunct="0"/>
              <a:r>
                <a:rPr lang="en-US" sz="2400">
                  <a:solidFill>
                    <a:schemeClr val="accent2"/>
                  </a:solidFill>
                </a:rPr>
                <a:t>6e</a:t>
              </a:r>
              <a:r>
                <a:rPr lang="en-US" sz="2400" baseline="30000">
                  <a:solidFill>
                    <a:schemeClr val="accent2"/>
                  </a:solidFill>
                </a:rPr>
                <a:t>- </a:t>
              </a:r>
              <a:r>
                <a:rPr lang="en-US" sz="2400">
                  <a:solidFill>
                    <a:schemeClr val="accent2"/>
                  </a:solidFill>
                </a:rPr>
                <a:t>2e</a:t>
              </a:r>
              <a:r>
                <a:rPr lang="en-US" sz="2400" baseline="30000">
                  <a:solidFill>
                    <a:schemeClr val="accent2"/>
                  </a:solidFill>
                </a:rPr>
                <a:t>-</a:t>
              </a:r>
              <a:endParaRPr lang="en-US" sz="2400">
                <a:solidFill>
                  <a:schemeClr val="accent2"/>
                </a:solidFill>
              </a:endParaRPr>
            </a:p>
          </p:txBody>
        </p:sp>
        <p:sp>
          <p:nvSpPr>
            <p:cNvPr id="1132577" name="Oval 33"/>
            <p:cNvSpPr>
              <a:spLocks noChangeArrowheads="1"/>
            </p:cNvSpPr>
            <p:nvPr/>
          </p:nvSpPr>
          <p:spPr bwMode="auto">
            <a:xfrm flipH="1">
              <a:off x="2301" y="1621"/>
              <a:ext cx="533" cy="533"/>
            </a:xfrm>
            <a:prstGeom prst="ellipse">
              <a:avLst/>
            </a:prstGeom>
            <a:noFill/>
            <a:ln w="28575">
              <a:solidFill>
                <a:srgbClr val="000000"/>
              </a:solidFill>
              <a:round/>
              <a:headEnd/>
              <a:tailEnd/>
            </a:ln>
          </p:spPr>
          <p:txBody>
            <a:bodyPr/>
            <a:lstStyle/>
            <a:p>
              <a:endParaRPr lang="en-US"/>
            </a:p>
          </p:txBody>
        </p:sp>
        <p:sp>
          <p:nvSpPr>
            <p:cNvPr id="1132578" name="Text Box 34"/>
            <p:cNvSpPr txBox="1">
              <a:spLocks noChangeArrowheads="1"/>
            </p:cNvSpPr>
            <p:nvPr/>
          </p:nvSpPr>
          <p:spPr bwMode="auto">
            <a:xfrm flipH="1">
              <a:off x="2364" y="1891"/>
              <a:ext cx="420" cy="210"/>
            </a:xfrm>
            <a:prstGeom prst="rect">
              <a:avLst/>
            </a:prstGeom>
            <a:noFill/>
            <a:ln w="28575">
              <a:noFill/>
              <a:miter lim="800000"/>
              <a:headEnd/>
              <a:tailEnd/>
            </a:ln>
          </p:spPr>
          <p:txBody>
            <a:bodyPr lIns="0" tIns="0" rIns="0" bIns="0"/>
            <a:lstStyle/>
            <a:p>
              <a:pPr eaLnBrk="0" hangingPunct="0"/>
              <a:r>
                <a:rPr lang="en-US" sz="2400" b="1"/>
                <a:t> </a:t>
              </a:r>
              <a:r>
                <a:rPr lang="en-US" sz="800" b="1"/>
                <a:t> </a:t>
              </a:r>
              <a:r>
                <a:rPr lang="en-US" sz="2400"/>
                <a:t>8n</a:t>
              </a:r>
              <a:r>
                <a:rPr lang="en-US" sz="2400" baseline="30000"/>
                <a:t>0</a:t>
              </a:r>
              <a:endParaRPr lang="en-US" sz="2400"/>
            </a:p>
          </p:txBody>
        </p:sp>
        <p:sp>
          <p:nvSpPr>
            <p:cNvPr id="1132579" name="Text Box 35"/>
            <p:cNvSpPr txBox="1">
              <a:spLocks noChangeArrowheads="1"/>
            </p:cNvSpPr>
            <p:nvPr/>
          </p:nvSpPr>
          <p:spPr bwMode="auto">
            <a:xfrm flipH="1">
              <a:off x="2364" y="1690"/>
              <a:ext cx="420" cy="212"/>
            </a:xfrm>
            <a:prstGeom prst="rect">
              <a:avLst/>
            </a:prstGeom>
            <a:noFill/>
            <a:ln w="28575">
              <a:noFill/>
              <a:miter lim="800000"/>
              <a:headEnd/>
              <a:tailEnd/>
            </a:ln>
          </p:spPr>
          <p:txBody>
            <a:bodyPr lIns="0" tIns="0" rIns="0" bIns="0"/>
            <a:lstStyle/>
            <a:p>
              <a:pPr eaLnBrk="0" hangingPunct="0"/>
              <a:r>
                <a:rPr lang="en-US" sz="2400" b="1"/>
                <a:t> </a:t>
              </a:r>
              <a:r>
                <a:rPr lang="en-US" sz="800" b="1"/>
                <a:t> </a:t>
              </a:r>
              <a:r>
                <a:rPr lang="en-US" sz="2400"/>
                <a:t>8p</a:t>
              </a:r>
              <a:r>
                <a:rPr lang="en-US" sz="2400" baseline="30000"/>
                <a:t>+</a:t>
              </a:r>
              <a:endParaRPr lang="en-US" sz="2400"/>
            </a:p>
          </p:txBody>
        </p:sp>
      </p:grpSp>
      <p:grpSp>
        <p:nvGrpSpPr>
          <p:cNvPr id="1132580" name="Group 36"/>
          <p:cNvGrpSpPr>
            <a:grpSpLocks/>
          </p:cNvGrpSpPr>
          <p:nvPr/>
        </p:nvGrpSpPr>
        <p:grpSpPr bwMode="auto">
          <a:xfrm>
            <a:off x="2209800" y="3440113"/>
            <a:ext cx="762000" cy="762000"/>
            <a:chOff x="1392" y="2832"/>
            <a:chExt cx="480" cy="480"/>
          </a:xfrm>
        </p:grpSpPr>
        <p:sp>
          <p:nvSpPr>
            <p:cNvPr id="1132581" name="Text Box 37"/>
            <p:cNvSpPr txBox="1">
              <a:spLocks noChangeArrowheads="1"/>
            </p:cNvSpPr>
            <p:nvPr/>
          </p:nvSpPr>
          <p:spPr bwMode="auto">
            <a:xfrm>
              <a:off x="1488" y="3024"/>
              <a:ext cx="384" cy="288"/>
            </a:xfrm>
            <a:prstGeom prst="rect">
              <a:avLst/>
            </a:prstGeom>
            <a:solidFill>
              <a:srgbClr val="FFFFFF"/>
            </a:solidFill>
            <a:ln w="9525">
              <a:noFill/>
              <a:miter lim="800000"/>
              <a:headEnd/>
              <a:tailEnd/>
            </a:ln>
          </p:spPr>
          <p:txBody>
            <a:bodyPr lIns="0" tIns="0" rIns="0" bIns="0"/>
            <a:lstStyle/>
            <a:p>
              <a:pPr eaLnBrk="0" hangingPunct="0"/>
              <a:r>
                <a:rPr lang="en-US" sz="2800" b="1">
                  <a:solidFill>
                    <a:srgbClr val="9900CC"/>
                  </a:solidFill>
                </a:rPr>
                <a:t>1e</a:t>
              </a:r>
              <a:r>
                <a:rPr lang="en-US" sz="2800" b="1" baseline="30000">
                  <a:solidFill>
                    <a:srgbClr val="9900CC"/>
                  </a:solidFill>
                </a:rPr>
                <a:t>-</a:t>
              </a:r>
              <a:endParaRPr lang="en-US" sz="2800" b="1">
                <a:solidFill>
                  <a:srgbClr val="9900CC"/>
                </a:solidFill>
              </a:endParaRPr>
            </a:p>
          </p:txBody>
        </p:sp>
        <p:sp>
          <p:nvSpPr>
            <p:cNvPr id="1132582" name="Freeform 38"/>
            <p:cNvSpPr>
              <a:spLocks/>
            </p:cNvSpPr>
            <p:nvPr/>
          </p:nvSpPr>
          <p:spPr bwMode="auto">
            <a:xfrm flipV="1">
              <a:off x="1392" y="2832"/>
              <a:ext cx="432" cy="144"/>
            </a:xfrm>
            <a:custGeom>
              <a:avLst/>
              <a:gdLst/>
              <a:ahLst/>
              <a:cxnLst>
                <a:cxn ang="0">
                  <a:pos x="0" y="144"/>
                </a:cxn>
                <a:cxn ang="0">
                  <a:pos x="288" y="0"/>
                </a:cxn>
                <a:cxn ang="0">
                  <a:pos x="576" y="144"/>
                </a:cxn>
              </a:cxnLst>
              <a:rect l="0" t="0" r="r" b="b"/>
              <a:pathLst>
                <a:path w="576" h="144">
                  <a:moveTo>
                    <a:pt x="0" y="144"/>
                  </a:moveTo>
                  <a:cubicBezTo>
                    <a:pt x="96" y="72"/>
                    <a:pt x="192" y="0"/>
                    <a:pt x="288" y="0"/>
                  </a:cubicBezTo>
                  <a:cubicBezTo>
                    <a:pt x="384" y="0"/>
                    <a:pt x="480" y="72"/>
                    <a:pt x="576" y="144"/>
                  </a:cubicBezTo>
                </a:path>
              </a:pathLst>
            </a:custGeom>
            <a:noFill/>
            <a:ln w="28575" cmpd="sng">
              <a:solidFill>
                <a:srgbClr val="000000"/>
              </a:solidFill>
              <a:round/>
              <a:headEnd type="none" w="med" len="med"/>
              <a:tailEnd type="triangle" w="med" len="med"/>
            </a:ln>
          </p:spPr>
          <p:txBody>
            <a:bodyPr/>
            <a:lstStyle/>
            <a:p>
              <a:endParaRPr lang="en-US"/>
            </a:p>
          </p:txBody>
        </p:sp>
      </p:grpSp>
      <p:grpSp>
        <p:nvGrpSpPr>
          <p:cNvPr id="1132583" name="Group 39"/>
          <p:cNvGrpSpPr>
            <a:grpSpLocks/>
          </p:cNvGrpSpPr>
          <p:nvPr/>
        </p:nvGrpSpPr>
        <p:grpSpPr bwMode="auto">
          <a:xfrm>
            <a:off x="6934200" y="1811338"/>
            <a:ext cx="2835275" cy="2806700"/>
            <a:chOff x="4368" y="1008"/>
            <a:chExt cx="1786" cy="1768"/>
          </a:xfrm>
        </p:grpSpPr>
        <p:sp>
          <p:nvSpPr>
            <p:cNvPr id="1132584" name="Oval 40"/>
            <p:cNvSpPr>
              <a:spLocks noChangeArrowheads="1"/>
            </p:cNvSpPr>
            <p:nvPr/>
          </p:nvSpPr>
          <p:spPr bwMode="auto">
            <a:xfrm flipH="1">
              <a:off x="4605" y="1238"/>
              <a:ext cx="1262" cy="1263"/>
            </a:xfrm>
            <a:prstGeom prst="ellipse">
              <a:avLst/>
            </a:prstGeom>
            <a:noFill/>
            <a:ln w="28575">
              <a:solidFill>
                <a:srgbClr val="000000"/>
              </a:solidFill>
              <a:round/>
              <a:headEnd/>
              <a:tailEnd/>
            </a:ln>
          </p:spPr>
          <p:txBody>
            <a:bodyPr/>
            <a:lstStyle/>
            <a:p>
              <a:endParaRPr lang="en-US"/>
            </a:p>
          </p:txBody>
        </p:sp>
        <p:sp>
          <p:nvSpPr>
            <p:cNvPr id="1132585" name="Oval 41"/>
            <p:cNvSpPr>
              <a:spLocks noChangeArrowheads="1"/>
            </p:cNvSpPr>
            <p:nvPr/>
          </p:nvSpPr>
          <p:spPr bwMode="auto">
            <a:xfrm flipH="1">
              <a:off x="4845" y="1449"/>
              <a:ext cx="841" cy="840"/>
            </a:xfrm>
            <a:prstGeom prst="ellipse">
              <a:avLst/>
            </a:prstGeom>
            <a:noFill/>
            <a:ln w="28575">
              <a:solidFill>
                <a:srgbClr val="000000"/>
              </a:solidFill>
              <a:round/>
              <a:headEnd/>
              <a:tailEnd/>
            </a:ln>
          </p:spPr>
          <p:txBody>
            <a:bodyPr/>
            <a:lstStyle/>
            <a:p>
              <a:endParaRPr lang="en-US"/>
            </a:p>
          </p:txBody>
        </p:sp>
        <p:sp>
          <p:nvSpPr>
            <p:cNvPr id="1132586" name="Freeform 42"/>
            <p:cNvSpPr>
              <a:spLocks/>
            </p:cNvSpPr>
            <p:nvPr/>
          </p:nvSpPr>
          <p:spPr bwMode="auto">
            <a:xfrm>
              <a:off x="4694" y="1008"/>
              <a:ext cx="1460" cy="1768"/>
            </a:xfrm>
            <a:custGeom>
              <a:avLst/>
              <a:gdLst/>
              <a:ahLst/>
              <a:cxnLst>
                <a:cxn ang="0">
                  <a:pos x="0" y="108"/>
                </a:cxn>
                <a:cxn ang="0">
                  <a:pos x="552" y="904"/>
                </a:cxn>
                <a:cxn ang="0">
                  <a:pos x="0" y="1786"/>
                </a:cxn>
                <a:cxn ang="0">
                  <a:pos x="447" y="1816"/>
                </a:cxn>
                <a:cxn ang="0">
                  <a:pos x="1393" y="1715"/>
                </a:cxn>
                <a:cxn ang="0">
                  <a:pos x="1431" y="1076"/>
                </a:cxn>
                <a:cxn ang="0">
                  <a:pos x="1460" y="844"/>
                </a:cxn>
                <a:cxn ang="0">
                  <a:pos x="1213" y="146"/>
                </a:cxn>
                <a:cxn ang="0">
                  <a:pos x="733" y="0"/>
                </a:cxn>
                <a:cxn ang="0">
                  <a:pos x="209" y="15"/>
                </a:cxn>
                <a:cxn ang="0">
                  <a:pos x="0" y="108"/>
                </a:cxn>
              </a:cxnLst>
              <a:rect l="0" t="0" r="r" b="b"/>
              <a:pathLst>
                <a:path w="1460" h="1816">
                  <a:moveTo>
                    <a:pt x="0" y="108"/>
                  </a:moveTo>
                  <a:lnTo>
                    <a:pt x="552" y="904"/>
                  </a:lnTo>
                  <a:lnTo>
                    <a:pt x="0" y="1786"/>
                  </a:lnTo>
                  <a:lnTo>
                    <a:pt x="447" y="1816"/>
                  </a:lnTo>
                  <a:lnTo>
                    <a:pt x="1393" y="1715"/>
                  </a:lnTo>
                  <a:lnTo>
                    <a:pt x="1431" y="1076"/>
                  </a:lnTo>
                  <a:lnTo>
                    <a:pt x="1460" y="844"/>
                  </a:lnTo>
                  <a:lnTo>
                    <a:pt x="1213" y="146"/>
                  </a:lnTo>
                  <a:lnTo>
                    <a:pt x="733" y="0"/>
                  </a:lnTo>
                  <a:lnTo>
                    <a:pt x="209" y="15"/>
                  </a:lnTo>
                  <a:lnTo>
                    <a:pt x="0" y="108"/>
                  </a:lnTo>
                  <a:close/>
                </a:path>
              </a:pathLst>
            </a:custGeom>
            <a:solidFill>
              <a:srgbClr val="FFFFFF"/>
            </a:solidFill>
            <a:ln w="28575" cmpd="sng">
              <a:noFill/>
              <a:round/>
              <a:headEnd/>
              <a:tailEnd/>
            </a:ln>
          </p:spPr>
          <p:txBody>
            <a:bodyPr/>
            <a:lstStyle/>
            <a:p>
              <a:endParaRPr lang="en-US"/>
            </a:p>
          </p:txBody>
        </p:sp>
        <p:sp>
          <p:nvSpPr>
            <p:cNvPr id="1132587" name="Text Box 43"/>
            <p:cNvSpPr txBox="1">
              <a:spLocks noChangeArrowheads="1"/>
            </p:cNvSpPr>
            <p:nvPr/>
          </p:nvSpPr>
          <p:spPr bwMode="auto">
            <a:xfrm flipH="1">
              <a:off x="4368" y="1776"/>
              <a:ext cx="768" cy="199"/>
            </a:xfrm>
            <a:prstGeom prst="rect">
              <a:avLst/>
            </a:prstGeom>
            <a:solidFill>
              <a:schemeClr val="bg1"/>
            </a:solidFill>
            <a:ln w="28575">
              <a:noFill/>
              <a:miter lim="800000"/>
              <a:headEnd/>
              <a:tailEnd/>
            </a:ln>
          </p:spPr>
          <p:txBody>
            <a:bodyPr lIns="0" tIns="0" rIns="0" bIns="0" anchor="ctr" anchorCtr="1"/>
            <a:lstStyle/>
            <a:p>
              <a:pPr eaLnBrk="0" hangingPunct="0"/>
              <a:r>
                <a:rPr lang="en-US" sz="2400">
                  <a:solidFill>
                    <a:schemeClr val="accent2"/>
                  </a:solidFill>
                </a:rPr>
                <a:t>8e</a:t>
              </a:r>
              <a:r>
                <a:rPr lang="en-US" sz="2400" baseline="30000">
                  <a:solidFill>
                    <a:schemeClr val="accent2"/>
                  </a:solidFill>
                </a:rPr>
                <a:t>- </a:t>
              </a:r>
              <a:r>
                <a:rPr lang="en-US" sz="2400">
                  <a:solidFill>
                    <a:schemeClr val="accent2"/>
                  </a:solidFill>
                </a:rPr>
                <a:t>2e</a:t>
              </a:r>
              <a:r>
                <a:rPr lang="en-US" sz="2400" baseline="30000">
                  <a:solidFill>
                    <a:schemeClr val="accent2"/>
                  </a:solidFill>
                </a:rPr>
                <a:t>-</a:t>
              </a:r>
              <a:endParaRPr lang="en-US" sz="2400">
                <a:solidFill>
                  <a:schemeClr val="accent2"/>
                </a:solidFill>
              </a:endParaRPr>
            </a:p>
          </p:txBody>
        </p:sp>
        <p:sp>
          <p:nvSpPr>
            <p:cNvPr id="1132588" name="Oval 44"/>
            <p:cNvSpPr>
              <a:spLocks noChangeArrowheads="1"/>
            </p:cNvSpPr>
            <p:nvPr/>
          </p:nvSpPr>
          <p:spPr bwMode="auto">
            <a:xfrm flipH="1">
              <a:off x="5037" y="1603"/>
              <a:ext cx="533" cy="533"/>
            </a:xfrm>
            <a:prstGeom prst="ellipse">
              <a:avLst/>
            </a:prstGeom>
            <a:noFill/>
            <a:ln w="28575">
              <a:solidFill>
                <a:srgbClr val="000000"/>
              </a:solidFill>
              <a:round/>
              <a:headEnd/>
              <a:tailEnd/>
            </a:ln>
          </p:spPr>
          <p:txBody>
            <a:bodyPr/>
            <a:lstStyle/>
            <a:p>
              <a:endParaRPr lang="en-US"/>
            </a:p>
          </p:txBody>
        </p:sp>
        <p:sp>
          <p:nvSpPr>
            <p:cNvPr id="1132589" name="Text Box 45"/>
            <p:cNvSpPr txBox="1">
              <a:spLocks noChangeArrowheads="1"/>
            </p:cNvSpPr>
            <p:nvPr/>
          </p:nvSpPr>
          <p:spPr bwMode="auto">
            <a:xfrm flipH="1">
              <a:off x="5100" y="1873"/>
              <a:ext cx="420" cy="210"/>
            </a:xfrm>
            <a:prstGeom prst="rect">
              <a:avLst/>
            </a:prstGeom>
            <a:noFill/>
            <a:ln w="28575">
              <a:noFill/>
              <a:miter lim="800000"/>
              <a:headEnd/>
              <a:tailEnd/>
            </a:ln>
          </p:spPr>
          <p:txBody>
            <a:bodyPr lIns="0" tIns="0" rIns="0" bIns="0"/>
            <a:lstStyle/>
            <a:p>
              <a:pPr eaLnBrk="0" hangingPunct="0"/>
              <a:r>
                <a:rPr lang="en-US" sz="2400" b="1"/>
                <a:t> </a:t>
              </a:r>
              <a:r>
                <a:rPr lang="en-US" sz="800" b="1"/>
                <a:t> </a:t>
              </a:r>
              <a:r>
                <a:rPr lang="en-US" sz="2400"/>
                <a:t>8n</a:t>
              </a:r>
              <a:r>
                <a:rPr lang="en-US" sz="2400" baseline="30000"/>
                <a:t>0</a:t>
              </a:r>
              <a:endParaRPr lang="en-US" sz="2400"/>
            </a:p>
          </p:txBody>
        </p:sp>
        <p:sp>
          <p:nvSpPr>
            <p:cNvPr id="1132590" name="Text Box 46"/>
            <p:cNvSpPr txBox="1">
              <a:spLocks noChangeArrowheads="1"/>
            </p:cNvSpPr>
            <p:nvPr/>
          </p:nvSpPr>
          <p:spPr bwMode="auto">
            <a:xfrm flipH="1">
              <a:off x="5100" y="1672"/>
              <a:ext cx="420" cy="212"/>
            </a:xfrm>
            <a:prstGeom prst="rect">
              <a:avLst/>
            </a:prstGeom>
            <a:noFill/>
            <a:ln w="28575">
              <a:noFill/>
              <a:miter lim="800000"/>
              <a:headEnd/>
              <a:tailEnd/>
            </a:ln>
          </p:spPr>
          <p:txBody>
            <a:bodyPr lIns="0" tIns="0" rIns="0" bIns="0"/>
            <a:lstStyle/>
            <a:p>
              <a:pPr eaLnBrk="0" hangingPunct="0"/>
              <a:r>
                <a:rPr lang="en-US" sz="2400" b="1"/>
                <a:t> </a:t>
              </a:r>
              <a:r>
                <a:rPr lang="en-US" sz="800" b="1"/>
                <a:t> </a:t>
              </a:r>
              <a:r>
                <a:rPr lang="en-US" sz="2400"/>
                <a:t>8p</a:t>
              </a:r>
              <a:r>
                <a:rPr lang="en-US" sz="2400" baseline="30000"/>
                <a:t>+</a:t>
              </a:r>
              <a:endParaRPr lang="en-US" sz="2400"/>
            </a:p>
          </p:txBody>
        </p:sp>
      </p:grpSp>
      <p:grpSp>
        <p:nvGrpSpPr>
          <p:cNvPr id="1132591" name="Group 47"/>
          <p:cNvGrpSpPr>
            <a:grpSpLocks/>
          </p:cNvGrpSpPr>
          <p:nvPr/>
        </p:nvGrpSpPr>
        <p:grpSpPr bwMode="auto">
          <a:xfrm>
            <a:off x="4572000" y="2144713"/>
            <a:ext cx="2514600" cy="2209800"/>
            <a:chOff x="2832" y="1968"/>
            <a:chExt cx="1584" cy="1392"/>
          </a:xfrm>
        </p:grpSpPr>
        <p:sp>
          <p:nvSpPr>
            <p:cNvPr id="1132592" name="Oval 48"/>
            <p:cNvSpPr>
              <a:spLocks noChangeArrowheads="1"/>
            </p:cNvSpPr>
            <p:nvPr/>
          </p:nvSpPr>
          <p:spPr bwMode="auto">
            <a:xfrm>
              <a:off x="2869" y="2035"/>
              <a:ext cx="1262" cy="1263"/>
            </a:xfrm>
            <a:prstGeom prst="ellipse">
              <a:avLst/>
            </a:prstGeom>
            <a:noFill/>
            <a:ln w="28575">
              <a:solidFill>
                <a:srgbClr val="000000"/>
              </a:solidFill>
              <a:round/>
              <a:headEnd/>
              <a:tailEnd/>
            </a:ln>
          </p:spPr>
          <p:txBody>
            <a:bodyPr/>
            <a:lstStyle/>
            <a:p>
              <a:endParaRPr lang="en-US"/>
            </a:p>
          </p:txBody>
        </p:sp>
        <p:sp>
          <p:nvSpPr>
            <p:cNvPr id="1132593" name="Oval 49"/>
            <p:cNvSpPr>
              <a:spLocks noChangeArrowheads="1"/>
            </p:cNvSpPr>
            <p:nvPr/>
          </p:nvSpPr>
          <p:spPr bwMode="auto">
            <a:xfrm>
              <a:off x="3050" y="2246"/>
              <a:ext cx="841" cy="840"/>
            </a:xfrm>
            <a:prstGeom prst="ellipse">
              <a:avLst/>
            </a:prstGeom>
            <a:noFill/>
            <a:ln w="28575">
              <a:solidFill>
                <a:srgbClr val="000000"/>
              </a:solidFill>
              <a:round/>
              <a:headEnd/>
              <a:tailEnd/>
            </a:ln>
          </p:spPr>
          <p:txBody>
            <a:bodyPr/>
            <a:lstStyle/>
            <a:p>
              <a:endParaRPr lang="en-US"/>
            </a:p>
          </p:txBody>
        </p:sp>
        <p:sp>
          <p:nvSpPr>
            <p:cNvPr id="1132594" name="Freeform 50"/>
            <p:cNvSpPr>
              <a:spLocks/>
            </p:cNvSpPr>
            <p:nvPr/>
          </p:nvSpPr>
          <p:spPr bwMode="auto">
            <a:xfrm>
              <a:off x="2832" y="1968"/>
              <a:ext cx="960" cy="1392"/>
            </a:xfrm>
            <a:custGeom>
              <a:avLst/>
              <a:gdLst/>
              <a:ahLst/>
              <a:cxnLst>
                <a:cxn ang="0">
                  <a:pos x="2052" y="165"/>
                </a:cxn>
                <a:cxn ang="0">
                  <a:pos x="1296" y="1296"/>
                </a:cxn>
                <a:cxn ang="0">
                  <a:pos x="2052" y="2550"/>
                </a:cxn>
                <a:cxn ang="0">
                  <a:pos x="1440" y="2592"/>
                </a:cxn>
                <a:cxn ang="0">
                  <a:pos x="144" y="2448"/>
                </a:cxn>
                <a:cxn ang="0">
                  <a:pos x="0" y="1296"/>
                </a:cxn>
                <a:cxn ang="0">
                  <a:pos x="288" y="288"/>
                </a:cxn>
                <a:cxn ang="0">
                  <a:pos x="1440" y="0"/>
                </a:cxn>
                <a:cxn ang="0">
                  <a:pos x="2052" y="165"/>
                </a:cxn>
              </a:cxnLst>
              <a:rect l="0" t="0" r="r" b="b"/>
              <a:pathLst>
                <a:path w="2052" h="2592">
                  <a:moveTo>
                    <a:pt x="2052" y="165"/>
                  </a:moveTo>
                  <a:lnTo>
                    <a:pt x="1296" y="1296"/>
                  </a:lnTo>
                  <a:lnTo>
                    <a:pt x="2052" y="2550"/>
                  </a:lnTo>
                  <a:lnTo>
                    <a:pt x="1440" y="2592"/>
                  </a:lnTo>
                  <a:lnTo>
                    <a:pt x="144" y="2448"/>
                  </a:lnTo>
                  <a:lnTo>
                    <a:pt x="0" y="1296"/>
                  </a:lnTo>
                  <a:lnTo>
                    <a:pt x="288" y="288"/>
                  </a:lnTo>
                  <a:lnTo>
                    <a:pt x="1440" y="0"/>
                  </a:lnTo>
                  <a:lnTo>
                    <a:pt x="2052" y="165"/>
                  </a:lnTo>
                  <a:close/>
                </a:path>
              </a:pathLst>
            </a:custGeom>
            <a:solidFill>
              <a:srgbClr val="FFFFFF"/>
            </a:solidFill>
            <a:ln w="28575" cmpd="sng">
              <a:noFill/>
              <a:round/>
              <a:headEnd/>
              <a:tailEnd/>
            </a:ln>
          </p:spPr>
          <p:txBody>
            <a:bodyPr/>
            <a:lstStyle/>
            <a:p>
              <a:endParaRPr lang="en-US"/>
            </a:p>
          </p:txBody>
        </p:sp>
        <p:sp>
          <p:nvSpPr>
            <p:cNvPr id="1132595" name="Text Box 51"/>
            <p:cNvSpPr txBox="1">
              <a:spLocks noChangeArrowheads="1"/>
            </p:cNvSpPr>
            <p:nvPr/>
          </p:nvSpPr>
          <p:spPr bwMode="auto">
            <a:xfrm>
              <a:off x="3120" y="2448"/>
              <a:ext cx="576" cy="192"/>
            </a:xfrm>
            <a:prstGeom prst="rect">
              <a:avLst/>
            </a:prstGeom>
            <a:noFill/>
            <a:ln w="28575">
              <a:noFill/>
              <a:miter lim="800000"/>
              <a:headEnd/>
              <a:tailEnd/>
            </a:ln>
          </p:spPr>
          <p:txBody>
            <a:bodyPr lIns="0" tIns="0" rIns="0" bIns="0"/>
            <a:lstStyle/>
            <a:p>
              <a:pPr algn="ctr" eaLnBrk="0" hangingPunct="0"/>
              <a:r>
                <a:rPr lang="en-US" sz="2400"/>
                <a:t> 12p</a:t>
              </a:r>
              <a:r>
                <a:rPr lang="en-US" sz="2400" baseline="30000"/>
                <a:t>+</a:t>
              </a:r>
              <a:endParaRPr lang="en-US" sz="2400"/>
            </a:p>
            <a:p>
              <a:pPr algn="ctr" eaLnBrk="0" hangingPunct="0"/>
              <a:endParaRPr lang="en-US" sz="2400"/>
            </a:p>
          </p:txBody>
        </p:sp>
        <p:sp>
          <p:nvSpPr>
            <p:cNvPr id="1132596" name="Text Box 52"/>
            <p:cNvSpPr txBox="1">
              <a:spLocks noChangeArrowheads="1"/>
            </p:cNvSpPr>
            <p:nvPr/>
          </p:nvSpPr>
          <p:spPr bwMode="auto">
            <a:xfrm>
              <a:off x="3168" y="2640"/>
              <a:ext cx="528" cy="192"/>
            </a:xfrm>
            <a:prstGeom prst="rect">
              <a:avLst/>
            </a:prstGeom>
            <a:noFill/>
            <a:ln w="28575">
              <a:noFill/>
              <a:miter lim="800000"/>
              <a:headEnd/>
              <a:tailEnd/>
            </a:ln>
          </p:spPr>
          <p:txBody>
            <a:bodyPr lIns="0" tIns="0" rIns="0" bIns="0"/>
            <a:lstStyle/>
            <a:p>
              <a:pPr eaLnBrk="0" hangingPunct="0"/>
              <a:r>
                <a:rPr lang="en-US" sz="2400"/>
                <a:t> 12n</a:t>
              </a:r>
              <a:r>
                <a:rPr lang="en-US" baseline="30000"/>
                <a:t>0</a:t>
              </a:r>
              <a:endParaRPr lang="en-US"/>
            </a:p>
            <a:p>
              <a:pPr eaLnBrk="0" hangingPunct="0"/>
              <a:endParaRPr lang="en-US" sz="2400"/>
            </a:p>
          </p:txBody>
        </p:sp>
        <p:sp>
          <p:nvSpPr>
            <p:cNvPr id="1132597" name="Text Box 53"/>
            <p:cNvSpPr txBox="1">
              <a:spLocks noChangeArrowheads="1"/>
            </p:cNvSpPr>
            <p:nvPr/>
          </p:nvSpPr>
          <p:spPr bwMode="auto">
            <a:xfrm>
              <a:off x="3696" y="2496"/>
              <a:ext cx="720" cy="276"/>
            </a:xfrm>
            <a:prstGeom prst="rect">
              <a:avLst/>
            </a:prstGeom>
            <a:solidFill>
              <a:schemeClr val="bg1"/>
            </a:solidFill>
            <a:ln w="28575">
              <a:noFill/>
              <a:miter lim="800000"/>
              <a:headEnd/>
              <a:tailEnd/>
            </a:ln>
          </p:spPr>
          <p:txBody>
            <a:bodyPr lIns="0" tIns="0" rIns="0" bIns="0" anchor="ctr" anchorCtr="1"/>
            <a:lstStyle/>
            <a:p>
              <a:pPr eaLnBrk="0" hangingPunct="0"/>
              <a:r>
                <a:rPr lang="en-US" sz="2400">
                  <a:solidFill>
                    <a:schemeClr val="accent2"/>
                  </a:solidFill>
                </a:rPr>
                <a:t>2e</a:t>
              </a:r>
              <a:r>
                <a:rPr lang="en-US" sz="2400" baseline="30000">
                  <a:solidFill>
                    <a:schemeClr val="accent2"/>
                  </a:solidFill>
                </a:rPr>
                <a:t>- </a:t>
              </a:r>
              <a:r>
                <a:rPr lang="en-US" sz="2400">
                  <a:solidFill>
                    <a:schemeClr val="accent2"/>
                  </a:solidFill>
                </a:rPr>
                <a:t>8e</a:t>
              </a:r>
              <a:r>
                <a:rPr lang="en-US" sz="2400" baseline="30000">
                  <a:solidFill>
                    <a:schemeClr val="accent2"/>
                  </a:solidFill>
                </a:rPr>
                <a:t>-</a:t>
              </a:r>
            </a:p>
          </p:txBody>
        </p:sp>
        <p:sp>
          <p:nvSpPr>
            <p:cNvPr id="1132598" name="Oval 54"/>
            <p:cNvSpPr>
              <a:spLocks noChangeArrowheads="1"/>
            </p:cNvSpPr>
            <p:nvPr/>
          </p:nvSpPr>
          <p:spPr bwMode="auto">
            <a:xfrm>
              <a:off x="3166" y="2400"/>
              <a:ext cx="533" cy="533"/>
            </a:xfrm>
            <a:prstGeom prst="ellipse">
              <a:avLst/>
            </a:prstGeom>
            <a:noFill/>
            <a:ln w="28575">
              <a:solidFill>
                <a:srgbClr val="000000"/>
              </a:solidFill>
              <a:round/>
              <a:headEnd/>
              <a:tailEnd/>
            </a:ln>
          </p:spPr>
          <p:txBody>
            <a:bodyPr/>
            <a:lstStyle/>
            <a:p>
              <a:endParaRPr lang="en-US"/>
            </a:p>
          </p:txBody>
        </p:sp>
      </p:grpSp>
      <p:sp>
        <p:nvSpPr>
          <p:cNvPr id="1132599" name="Line 55"/>
          <p:cNvSpPr>
            <a:spLocks noChangeShapeType="1"/>
          </p:cNvSpPr>
          <p:nvPr/>
        </p:nvSpPr>
        <p:spPr bwMode="auto">
          <a:xfrm>
            <a:off x="4572000" y="3211513"/>
            <a:ext cx="45720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132600" name="Line 56"/>
          <p:cNvSpPr>
            <a:spLocks noChangeShapeType="1"/>
          </p:cNvSpPr>
          <p:nvPr/>
        </p:nvSpPr>
        <p:spPr bwMode="auto">
          <a:xfrm>
            <a:off x="4267200" y="5638800"/>
            <a:ext cx="838200" cy="0"/>
          </a:xfrm>
          <a:prstGeom prst="line">
            <a:avLst/>
          </a:prstGeom>
          <a:noFill/>
          <a:ln w="38100">
            <a:solidFill>
              <a:schemeClr val="tx1"/>
            </a:solidFill>
            <a:round/>
            <a:headEnd/>
            <a:tailEnd type="triangle" w="med" len="med"/>
          </a:ln>
          <a:effectLst/>
        </p:spPr>
        <p:txBody>
          <a:bodyPr wrap="none" anchor="ctr"/>
          <a:lstStyle/>
          <a:p>
            <a:endParaRPr lang="en-US"/>
          </a:p>
        </p:txBody>
      </p:sp>
      <p:grpSp>
        <p:nvGrpSpPr>
          <p:cNvPr id="1132601" name="Group 57"/>
          <p:cNvGrpSpPr>
            <a:grpSpLocks/>
          </p:cNvGrpSpPr>
          <p:nvPr/>
        </p:nvGrpSpPr>
        <p:grpSpPr bwMode="auto">
          <a:xfrm>
            <a:off x="1066800" y="5181600"/>
            <a:ext cx="2438400" cy="1143000"/>
            <a:chOff x="672" y="3264"/>
            <a:chExt cx="1536" cy="720"/>
          </a:xfrm>
        </p:grpSpPr>
        <p:grpSp>
          <p:nvGrpSpPr>
            <p:cNvPr id="1132602" name="Group 58"/>
            <p:cNvGrpSpPr>
              <a:grpSpLocks/>
            </p:cNvGrpSpPr>
            <p:nvPr/>
          </p:nvGrpSpPr>
          <p:grpSpPr bwMode="auto">
            <a:xfrm>
              <a:off x="1604" y="3312"/>
              <a:ext cx="604" cy="528"/>
              <a:chOff x="1604" y="3312"/>
              <a:chExt cx="604" cy="528"/>
            </a:xfrm>
          </p:grpSpPr>
          <p:sp>
            <p:nvSpPr>
              <p:cNvPr id="1132603" name="Rectangle 59"/>
              <p:cNvSpPr>
                <a:spLocks noChangeArrowheads="1"/>
              </p:cNvSpPr>
              <p:nvPr/>
            </p:nvSpPr>
            <p:spPr bwMode="auto">
              <a:xfrm>
                <a:off x="1728" y="3408"/>
                <a:ext cx="384" cy="336"/>
              </a:xfrm>
              <a:prstGeom prst="rect">
                <a:avLst/>
              </a:prstGeom>
              <a:noFill/>
              <a:ln w="9525">
                <a:noFill/>
                <a:miter lim="800000"/>
                <a:headEnd/>
                <a:tailEnd/>
              </a:ln>
              <a:effectLst/>
            </p:spPr>
            <p:txBody>
              <a:bodyPr lIns="0" tIns="0" rIns="0" bIns="0"/>
              <a:lstStyle/>
              <a:p>
                <a:pPr algn="ctr">
                  <a:spcBef>
                    <a:spcPct val="5000"/>
                  </a:spcBef>
                </a:pPr>
                <a:r>
                  <a:rPr lang="en-US" sz="3200">
                    <a:solidFill>
                      <a:schemeClr val="accent2"/>
                    </a:solidFill>
                  </a:rPr>
                  <a:t>O</a:t>
                </a:r>
              </a:p>
            </p:txBody>
          </p:sp>
          <p:grpSp>
            <p:nvGrpSpPr>
              <p:cNvPr id="1132604" name="Group 60"/>
              <p:cNvGrpSpPr>
                <a:grpSpLocks/>
              </p:cNvGrpSpPr>
              <p:nvPr/>
            </p:nvGrpSpPr>
            <p:grpSpPr bwMode="auto">
              <a:xfrm>
                <a:off x="1604" y="3312"/>
                <a:ext cx="604" cy="528"/>
                <a:chOff x="1604" y="3312"/>
                <a:chExt cx="604" cy="528"/>
              </a:xfrm>
            </p:grpSpPr>
            <p:sp>
              <p:nvSpPr>
                <p:cNvPr id="1132605" name="Oval 61"/>
                <p:cNvSpPr>
                  <a:spLocks noChangeArrowheads="1"/>
                </p:cNvSpPr>
                <p:nvPr/>
              </p:nvSpPr>
              <p:spPr bwMode="auto">
                <a:xfrm flipH="1">
                  <a:off x="1868" y="331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2606" name="Oval 62"/>
                <p:cNvSpPr>
                  <a:spLocks noChangeArrowheads="1"/>
                </p:cNvSpPr>
                <p:nvPr/>
              </p:nvSpPr>
              <p:spPr bwMode="auto">
                <a:xfrm flipH="1">
                  <a:off x="1868" y="331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2607" name="Oval 63"/>
                <p:cNvSpPr>
                  <a:spLocks noChangeArrowheads="1"/>
                </p:cNvSpPr>
                <p:nvPr/>
              </p:nvSpPr>
              <p:spPr bwMode="auto">
                <a:xfrm flipH="1">
                  <a:off x="1940" y="3744"/>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2608" name="Oval 64"/>
                <p:cNvSpPr>
                  <a:spLocks noChangeArrowheads="1"/>
                </p:cNvSpPr>
                <p:nvPr/>
              </p:nvSpPr>
              <p:spPr bwMode="auto">
                <a:xfrm flipH="1">
                  <a:off x="1796" y="3744"/>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2609" name="Oval 65"/>
                <p:cNvSpPr>
                  <a:spLocks noChangeArrowheads="1"/>
                </p:cNvSpPr>
                <p:nvPr/>
              </p:nvSpPr>
              <p:spPr bwMode="auto">
                <a:xfrm flipH="1">
                  <a:off x="1604" y="3528"/>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2610" name="Oval 66"/>
                <p:cNvSpPr>
                  <a:spLocks noChangeArrowheads="1"/>
                </p:cNvSpPr>
                <p:nvPr/>
              </p:nvSpPr>
              <p:spPr bwMode="auto">
                <a:xfrm flipH="1">
                  <a:off x="1604" y="3528"/>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2611" name="Oval 67"/>
                <p:cNvSpPr>
                  <a:spLocks noChangeArrowheads="1"/>
                </p:cNvSpPr>
                <p:nvPr/>
              </p:nvSpPr>
              <p:spPr bwMode="auto">
                <a:xfrm flipH="1">
                  <a:off x="2112" y="3456"/>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2612" name="Oval 68"/>
                <p:cNvSpPr>
                  <a:spLocks noChangeArrowheads="1"/>
                </p:cNvSpPr>
                <p:nvPr/>
              </p:nvSpPr>
              <p:spPr bwMode="auto">
                <a:xfrm flipH="1">
                  <a:off x="2112" y="3600"/>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sp>
          <p:nvSpPr>
            <p:cNvPr id="1132613" name="Freeform 69"/>
            <p:cNvSpPr>
              <a:spLocks/>
            </p:cNvSpPr>
            <p:nvPr/>
          </p:nvSpPr>
          <p:spPr bwMode="auto">
            <a:xfrm>
              <a:off x="1008" y="3264"/>
              <a:ext cx="720" cy="96"/>
            </a:xfrm>
            <a:custGeom>
              <a:avLst/>
              <a:gdLst/>
              <a:ahLst/>
              <a:cxnLst>
                <a:cxn ang="0">
                  <a:pos x="0" y="144"/>
                </a:cxn>
                <a:cxn ang="0">
                  <a:pos x="288" y="0"/>
                </a:cxn>
                <a:cxn ang="0">
                  <a:pos x="576" y="144"/>
                </a:cxn>
              </a:cxnLst>
              <a:rect l="0" t="0" r="r" b="b"/>
              <a:pathLst>
                <a:path w="576" h="144">
                  <a:moveTo>
                    <a:pt x="0" y="144"/>
                  </a:moveTo>
                  <a:cubicBezTo>
                    <a:pt x="96" y="72"/>
                    <a:pt x="192" y="0"/>
                    <a:pt x="288" y="0"/>
                  </a:cubicBezTo>
                  <a:cubicBezTo>
                    <a:pt x="384" y="0"/>
                    <a:pt x="480" y="72"/>
                    <a:pt x="576" y="144"/>
                  </a:cubicBezTo>
                </a:path>
              </a:pathLst>
            </a:custGeom>
            <a:noFill/>
            <a:ln w="28575" cmpd="sng">
              <a:solidFill>
                <a:srgbClr val="000000"/>
              </a:solidFill>
              <a:round/>
              <a:headEnd type="none" w="med" len="med"/>
              <a:tailEnd type="triangle" w="med" len="med"/>
            </a:ln>
          </p:spPr>
          <p:txBody>
            <a:bodyPr/>
            <a:lstStyle/>
            <a:p>
              <a:endParaRPr lang="en-US"/>
            </a:p>
          </p:txBody>
        </p:sp>
        <p:grpSp>
          <p:nvGrpSpPr>
            <p:cNvPr id="1132614" name="Group 70"/>
            <p:cNvGrpSpPr>
              <a:grpSpLocks/>
            </p:cNvGrpSpPr>
            <p:nvPr/>
          </p:nvGrpSpPr>
          <p:grpSpPr bwMode="auto">
            <a:xfrm>
              <a:off x="672" y="3360"/>
              <a:ext cx="384" cy="624"/>
              <a:chOff x="672" y="3360"/>
              <a:chExt cx="384" cy="624"/>
            </a:xfrm>
          </p:grpSpPr>
          <p:sp>
            <p:nvSpPr>
              <p:cNvPr id="1132615" name="Rectangle 71"/>
              <p:cNvSpPr>
                <a:spLocks noChangeArrowheads="1"/>
              </p:cNvSpPr>
              <p:nvPr/>
            </p:nvSpPr>
            <p:spPr bwMode="auto">
              <a:xfrm>
                <a:off x="672" y="3504"/>
                <a:ext cx="384" cy="336"/>
              </a:xfrm>
              <a:prstGeom prst="rect">
                <a:avLst/>
              </a:prstGeom>
              <a:noFill/>
              <a:ln w="9525">
                <a:noFill/>
                <a:miter lim="800000"/>
                <a:headEnd/>
                <a:tailEnd/>
              </a:ln>
              <a:effectLst/>
            </p:spPr>
            <p:txBody>
              <a:bodyPr lIns="0" tIns="0" rIns="0" bIns="0"/>
              <a:lstStyle/>
              <a:p>
                <a:pPr algn="ctr">
                  <a:spcBef>
                    <a:spcPct val="5000"/>
                  </a:spcBef>
                </a:pPr>
                <a:r>
                  <a:rPr lang="en-US" sz="3200">
                    <a:solidFill>
                      <a:schemeClr val="accent2"/>
                    </a:solidFill>
                  </a:rPr>
                  <a:t>Mg</a:t>
                </a:r>
              </a:p>
            </p:txBody>
          </p:sp>
          <p:grpSp>
            <p:nvGrpSpPr>
              <p:cNvPr id="1132616" name="Group 72"/>
              <p:cNvGrpSpPr>
                <a:grpSpLocks/>
              </p:cNvGrpSpPr>
              <p:nvPr/>
            </p:nvGrpSpPr>
            <p:grpSpPr bwMode="auto">
              <a:xfrm>
                <a:off x="792" y="3360"/>
                <a:ext cx="96" cy="96"/>
                <a:chOff x="3192" y="1920"/>
                <a:chExt cx="96" cy="96"/>
              </a:xfrm>
            </p:grpSpPr>
            <p:sp>
              <p:nvSpPr>
                <p:cNvPr id="1132617" name="Oval 73"/>
                <p:cNvSpPr>
                  <a:spLocks noChangeArrowheads="1"/>
                </p:cNvSpPr>
                <p:nvPr/>
              </p:nvSpPr>
              <p:spPr bwMode="auto">
                <a:xfrm>
                  <a:off x="3192" y="1920"/>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2618" name="Oval 74"/>
                <p:cNvSpPr>
                  <a:spLocks noChangeArrowheads="1"/>
                </p:cNvSpPr>
                <p:nvPr/>
              </p:nvSpPr>
              <p:spPr bwMode="auto">
                <a:xfrm>
                  <a:off x="3192" y="1920"/>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1132619" name="Group 75"/>
              <p:cNvGrpSpPr>
                <a:grpSpLocks/>
              </p:cNvGrpSpPr>
              <p:nvPr/>
            </p:nvGrpSpPr>
            <p:grpSpPr bwMode="auto">
              <a:xfrm>
                <a:off x="768" y="3888"/>
                <a:ext cx="96" cy="96"/>
                <a:chOff x="3192" y="1920"/>
                <a:chExt cx="96" cy="96"/>
              </a:xfrm>
            </p:grpSpPr>
            <p:sp>
              <p:nvSpPr>
                <p:cNvPr id="1132620" name="Oval 76"/>
                <p:cNvSpPr>
                  <a:spLocks noChangeArrowheads="1"/>
                </p:cNvSpPr>
                <p:nvPr/>
              </p:nvSpPr>
              <p:spPr bwMode="auto">
                <a:xfrm>
                  <a:off x="3192" y="1920"/>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132621" name="Oval 77"/>
                <p:cNvSpPr>
                  <a:spLocks noChangeArrowheads="1"/>
                </p:cNvSpPr>
                <p:nvPr/>
              </p:nvSpPr>
              <p:spPr bwMode="auto">
                <a:xfrm>
                  <a:off x="3192" y="1920"/>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sp>
          <p:nvSpPr>
            <p:cNvPr id="1132622" name="Freeform 78"/>
            <p:cNvSpPr>
              <a:spLocks/>
            </p:cNvSpPr>
            <p:nvPr/>
          </p:nvSpPr>
          <p:spPr bwMode="auto">
            <a:xfrm>
              <a:off x="1008" y="3737"/>
              <a:ext cx="679" cy="222"/>
            </a:xfrm>
            <a:custGeom>
              <a:avLst/>
              <a:gdLst/>
              <a:ahLst/>
              <a:cxnLst>
                <a:cxn ang="0">
                  <a:pos x="0" y="199"/>
                </a:cxn>
                <a:cxn ang="0">
                  <a:pos x="199" y="218"/>
                </a:cxn>
                <a:cxn ang="0">
                  <a:pos x="432" y="175"/>
                </a:cxn>
                <a:cxn ang="0">
                  <a:pos x="679" y="0"/>
                </a:cxn>
              </a:cxnLst>
              <a:rect l="0" t="0" r="r" b="b"/>
              <a:pathLst>
                <a:path w="679" h="222">
                  <a:moveTo>
                    <a:pt x="0" y="199"/>
                  </a:moveTo>
                  <a:cubicBezTo>
                    <a:pt x="33" y="202"/>
                    <a:pt x="127" y="222"/>
                    <a:pt x="199" y="218"/>
                  </a:cubicBezTo>
                  <a:cubicBezTo>
                    <a:pt x="271" y="214"/>
                    <a:pt x="352" y="211"/>
                    <a:pt x="432" y="175"/>
                  </a:cubicBezTo>
                  <a:cubicBezTo>
                    <a:pt x="512" y="139"/>
                    <a:pt x="628" y="37"/>
                    <a:pt x="679" y="0"/>
                  </a:cubicBezTo>
                </a:path>
              </a:pathLst>
            </a:custGeom>
            <a:noFill/>
            <a:ln w="28575" cmpd="sng">
              <a:solidFill>
                <a:srgbClr val="000000"/>
              </a:solidFill>
              <a:round/>
              <a:headEnd type="none" w="med" len="med"/>
              <a:tailEnd type="triangle" w="med" len="med"/>
            </a:ln>
          </p:spPr>
          <p:txBody>
            <a:bodyPr/>
            <a:lstStyle/>
            <a:p>
              <a:endParaRPr lang="en-US"/>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32547">
                                            <p:txEl>
                                              <p:pRg st="0" end="0"/>
                                            </p:txEl>
                                          </p:spTgt>
                                        </p:tgtEl>
                                        <p:attrNameLst>
                                          <p:attrName>style.visibility</p:attrName>
                                        </p:attrNameLst>
                                      </p:cBhvr>
                                      <p:to>
                                        <p:strVal val="visible"/>
                                      </p:to>
                                    </p:set>
                                    <p:animEffect transition="in" filter="wipe(left)">
                                      <p:cBhvr>
                                        <p:cTn id="7" dur="500"/>
                                        <p:tgtEl>
                                          <p:spTgt spid="1132547">
                                            <p:txEl>
                                              <p:pRg st="0" end="0"/>
                                            </p:txEl>
                                          </p:spTgt>
                                        </p:tgtEl>
                                      </p:cBhvr>
                                    </p:animEffect>
                                  </p:childTnLst>
                                  <p:subTnLst>
                                    <p:animClr clrSpc="rgb" dir="cw">
                                      <p:cBhvr override="childStyle">
                                        <p:cTn dur="1" fill="hold" display="0" masterRel="nextClick" afterEffect="1"/>
                                        <p:tgtEl>
                                          <p:spTgt spid="1132547">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32548"/>
                                        </p:tgtEl>
                                        <p:attrNameLst>
                                          <p:attrName>style.visibility</p:attrName>
                                        </p:attrNameLst>
                                      </p:cBhvr>
                                      <p:to>
                                        <p:strVal val="visible"/>
                                      </p:to>
                                    </p:set>
                                    <p:animEffect transition="in" filter="dissolve">
                                      <p:cBhvr>
                                        <p:cTn id="12" dur="500"/>
                                        <p:tgtEl>
                                          <p:spTgt spid="113254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32572"/>
                                        </p:tgtEl>
                                        <p:attrNameLst>
                                          <p:attrName>style.visibility</p:attrName>
                                        </p:attrNameLst>
                                      </p:cBhvr>
                                      <p:to>
                                        <p:strVal val="visible"/>
                                      </p:to>
                                    </p:set>
                                    <p:animEffect transition="in" filter="dissolve">
                                      <p:cBhvr>
                                        <p:cTn id="17" dur="500"/>
                                        <p:tgtEl>
                                          <p:spTgt spid="113257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32557"/>
                                        </p:tgtEl>
                                        <p:attrNameLst>
                                          <p:attrName>style.visibility</p:attrName>
                                        </p:attrNameLst>
                                      </p:cBhvr>
                                      <p:to>
                                        <p:strVal val="visible"/>
                                      </p:to>
                                    </p:set>
                                    <p:animEffect transition="in" filter="dissolve">
                                      <p:cBhvr>
                                        <p:cTn id="22" dur="500"/>
                                        <p:tgtEl>
                                          <p:spTgt spid="113255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32580"/>
                                        </p:tgtEl>
                                        <p:attrNameLst>
                                          <p:attrName>style.visibility</p:attrName>
                                        </p:attrNameLst>
                                      </p:cBhvr>
                                      <p:to>
                                        <p:strVal val="visible"/>
                                      </p:to>
                                    </p:set>
                                    <p:animEffect transition="in" filter="dissolve">
                                      <p:cBhvr>
                                        <p:cTn id="27" dur="500"/>
                                        <p:tgtEl>
                                          <p:spTgt spid="113258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32599"/>
                                        </p:tgtEl>
                                        <p:attrNameLst>
                                          <p:attrName>style.visibility</p:attrName>
                                        </p:attrNameLst>
                                      </p:cBhvr>
                                      <p:to>
                                        <p:strVal val="visible"/>
                                      </p:to>
                                    </p:set>
                                    <p:animEffect transition="in" filter="dissolve">
                                      <p:cBhvr>
                                        <p:cTn id="32" dur="500"/>
                                        <p:tgtEl>
                                          <p:spTgt spid="113259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132591"/>
                                        </p:tgtEl>
                                        <p:attrNameLst>
                                          <p:attrName>style.visibility</p:attrName>
                                        </p:attrNameLst>
                                      </p:cBhvr>
                                      <p:to>
                                        <p:strVal val="visible"/>
                                      </p:to>
                                    </p:set>
                                    <p:animEffect transition="in" filter="dissolve">
                                      <p:cBhvr>
                                        <p:cTn id="37" dur="500"/>
                                        <p:tgtEl>
                                          <p:spTgt spid="113259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32583"/>
                                        </p:tgtEl>
                                        <p:attrNameLst>
                                          <p:attrName>style.visibility</p:attrName>
                                        </p:attrNameLst>
                                      </p:cBhvr>
                                      <p:to>
                                        <p:strVal val="visible"/>
                                      </p:to>
                                    </p:set>
                                    <p:animEffect transition="in" filter="dissolve">
                                      <p:cBhvr>
                                        <p:cTn id="42" dur="500"/>
                                        <p:tgtEl>
                                          <p:spTgt spid="1132583"/>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132601"/>
                                        </p:tgtEl>
                                        <p:attrNameLst>
                                          <p:attrName>style.visibility</p:attrName>
                                        </p:attrNameLst>
                                      </p:cBhvr>
                                      <p:to>
                                        <p:strVal val="visible"/>
                                      </p:to>
                                    </p:set>
                                    <p:animEffect transition="in" filter="dissolve">
                                      <p:cBhvr>
                                        <p:cTn id="47" dur="500"/>
                                        <p:tgtEl>
                                          <p:spTgt spid="113260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132600"/>
                                        </p:tgtEl>
                                        <p:attrNameLst>
                                          <p:attrName>style.visibility</p:attrName>
                                        </p:attrNameLst>
                                      </p:cBhvr>
                                      <p:to>
                                        <p:strVal val="visible"/>
                                      </p:to>
                                    </p:set>
                                    <p:animEffect transition="in" filter="dissolve">
                                      <p:cBhvr>
                                        <p:cTn id="52" dur="500"/>
                                        <p:tgtEl>
                                          <p:spTgt spid="1132600"/>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132560"/>
                                        </p:tgtEl>
                                        <p:attrNameLst>
                                          <p:attrName>style.visibility</p:attrName>
                                        </p:attrNameLst>
                                      </p:cBhvr>
                                      <p:to>
                                        <p:strVal val="visible"/>
                                      </p:to>
                                    </p:set>
                                    <p:animEffect transition="in" filter="dissolve">
                                      <p:cBhvr>
                                        <p:cTn id="57" dur="500"/>
                                        <p:tgtEl>
                                          <p:spTgt spid="1132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547" grpId="0" build="p" autoUpdateAnimBg="0"/>
      <p:bldP spid="1132599" grpId="0" animBg="1"/>
      <p:bldP spid="1132600" grpId="0" animBg="1"/>
    </p:bldLst>
  </p:timing>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7953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35" name="Rectangle 3"/>
          <p:cNvSpPr>
            <a:spLocks noChangeArrowheads="1"/>
          </p:cNvSpPr>
          <p:nvPr/>
        </p:nvSpPr>
        <p:spPr bwMode="auto">
          <a:xfrm>
            <a:off x="7953375" y="36766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36" name="Rectangle 4"/>
          <p:cNvSpPr>
            <a:spLocks noChangeArrowheads="1"/>
          </p:cNvSpPr>
          <p:nvPr/>
        </p:nvSpPr>
        <p:spPr bwMode="auto">
          <a:xfrm>
            <a:off x="7953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37" name="Rectangle 5"/>
          <p:cNvSpPr>
            <a:spLocks noChangeArrowheads="1"/>
          </p:cNvSpPr>
          <p:nvPr/>
        </p:nvSpPr>
        <p:spPr bwMode="auto">
          <a:xfrm>
            <a:off x="7953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38" name="Rectangle 6"/>
          <p:cNvSpPr>
            <a:spLocks noChangeArrowheads="1"/>
          </p:cNvSpPr>
          <p:nvPr/>
        </p:nvSpPr>
        <p:spPr bwMode="auto">
          <a:xfrm>
            <a:off x="7953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39" name="Rectangle 7"/>
          <p:cNvSpPr>
            <a:spLocks noChangeArrowheads="1"/>
          </p:cNvSpPr>
          <p:nvPr/>
        </p:nvSpPr>
        <p:spPr bwMode="auto">
          <a:xfrm>
            <a:off x="7953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F</a:t>
            </a:r>
            <a:endParaRPr lang="en-US" sz="1000">
              <a:solidFill>
                <a:schemeClr val="bg2"/>
              </a:solidFill>
            </a:endParaRPr>
          </a:p>
          <a:p>
            <a:pPr algn="ctr"/>
            <a:endParaRPr lang="en-US" sz="1000">
              <a:solidFill>
                <a:schemeClr val="bg2"/>
              </a:solidFill>
            </a:endParaRPr>
          </a:p>
          <a:p>
            <a:pPr algn="ctr"/>
            <a:r>
              <a:rPr lang="en-US" sz="1000">
                <a:solidFill>
                  <a:srgbClr val="FF0000"/>
                </a:solidFill>
              </a:rPr>
              <a:t>4.0</a:t>
            </a:r>
            <a:endParaRPr lang="en-US" sz="1000" baseline="30000">
              <a:solidFill>
                <a:srgbClr val="FF0000"/>
              </a:solidFill>
            </a:endParaRPr>
          </a:p>
        </p:txBody>
      </p:sp>
      <p:sp>
        <p:nvSpPr>
          <p:cNvPr id="581640" name="Rectangle 8"/>
          <p:cNvSpPr>
            <a:spLocks noChangeArrowheads="1"/>
          </p:cNvSpPr>
          <p:nvPr/>
        </p:nvSpPr>
        <p:spPr bwMode="auto">
          <a:xfrm>
            <a:off x="7953375" y="36766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Ar</a:t>
            </a:r>
            <a:endParaRPr lang="en-US" sz="1000">
              <a:solidFill>
                <a:schemeClr val="bg2"/>
              </a:solidFill>
            </a:endParaRPr>
          </a:p>
          <a:p>
            <a:pPr algn="ctr"/>
            <a:endParaRPr lang="en-US" sz="1000">
              <a:solidFill>
                <a:schemeClr val="bg2"/>
              </a:solidFill>
            </a:endParaRPr>
          </a:p>
          <a:p>
            <a:pPr algn="ctr"/>
            <a:r>
              <a:rPr lang="en-US" sz="1000">
                <a:solidFill>
                  <a:srgbClr val="FF0000"/>
                </a:solidFill>
              </a:rPr>
              <a:t>--</a:t>
            </a:r>
            <a:endParaRPr lang="en-US" sz="1000" baseline="30000">
              <a:solidFill>
                <a:srgbClr val="FF0000"/>
              </a:solidFill>
            </a:endParaRPr>
          </a:p>
        </p:txBody>
      </p:sp>
      <p:sp>
        <p:nvSpPr>
          <p:cNvPr id="581641" name="Rectangle 9"/>
          <p:cNvSpPr>
            <a:spLocks noChangeArrowheads="1"/>
          </p:cNvSpPr>
          <p:nvPr/>
        </p:nvSpPr>
        <p:spPr bwMode="auto">
          <a:xfrm>
            <a:off x="7953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Kr</a:t>
            </a:r>
            <a:endParaRPr lang="en-US" sz="1000">
              <a:solidFill>
                <a:schemeClr val="bg2"/>
              </a:solidFill>
            </a:endParaRPr>
          </a:p>
          <a:p>
            <a:pPr algn="ctr"/>
            <a:endParaRPr lang="en-US" sz="1000">
              <a:solidFill>
                <a:schemeClr val="bg2"/>
              </a:solidFill>
            </a:endParaRPr>
          </a:p>
          <a:p>
            <a:pPr algn="ctr"/>
            <a:r>
              <a:rPr lang="en-US" sz="1000">
                <a:solidFill>
                  <a:srgbClr val="FF0000"/>
                </a:solidFill>
              </a:rPr>
              <a:t>3.0</a:t>
            </a:r>
            <a:endParaRPr lang="en-US" sz="1000" baseline="30000">
              <a:solidFill>
                <a:srgbClr val="FF0000"/>
              </a:solidFill>
            </a:endParaRPr>
          </a:p>
        </p:txBody>
      </p:sp>
      <p:sp>
        <p:nvSpPr>
          <p:cNvPr id="581642" name="Rectangle 10"/>
          <p:cNvSpPr>
            <a:spLocks noChangeArrowheads="1"/>
          </p:cNvSpPr>
          <p:nvPr/>
        </p:nvSpPr>
        <p:spPr bwMode="auto">
          <a:xfrm>
            <a:off x="7953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Xe</a:t>
            </a:r>
            <a:endParaRPr lang="en-US" sz="1000">
              <a:solidFill>
                <a:schemeClr val="bg2"/>
              </a:solidFill>
            </a:endParaRPr>
          </a:p>
          <a:p>
            <a:pPr algn="ctr"/>
            <a:endParaRPr lang="en-US" sz="1000">
              <a:solidFill>
                <a:schemeClr val="bg2"/>
              </a:solidFill>
            </a:endParaRPr>
          </a:p>
          <a:p>
            <a:pPr algn="ctr"/>
            <a:r>
              <a:rPr lang="en-US" sz="1000">
                <a:solidFill>
                  <a:srgbClr val="FF0000"/>
                </a:solidFill>
              </a:rPr>
              <a:t>2.6</a:t>
            </a:r>
            <a:endParaRPr lang="en-US" sz="1000" baseline="30000">
              <a:solidFill>
                <a:srgbClr val="FF0000"/>
              </a:solidFill>
            </a:endParaRPr>
          </a:p>
        </p:txBody>
      </p:sp>
      <p:sp>
        <p:nvSpPr>
          <p:cNvPr id="581643" name="Rectangle 11"/>
          <p:cNvSpPr>
            <a:spLocks noChangeArrowheads="1"/>
          </p:cNvSpPr>
          <p:nvPr/>
        </p:nvSpPr>
        <p:spPr bwMode="auto">
          <a:xfrm>
            <a:off x="7953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Rn</a:t>
            </a:r>
            <a:endParaRPr lang="en-US" sz="1000">
              <a:solidFill>
                <a:schemeClr val="bg2"/>
              </a:solidFill>
            </a:endParaRPr>
          </a:p>
          <a:p>
            <a:pPr algn="ctr"/>
            <a:endParaRPr lang="en-US" sz="1000">
              <a:solidFill>
                <a:schemeClr val="bg2"/>
              </a:solidFill>
            </a:endParaRPr>
          </a:p>
          <a:p>
            <a:pPr algn="ctr"/>
            <a:r>
              <a:rPr lang="en-US" sz="1000">
                <a:solidFill>
                  <a:srgbClr val="FF0000"/>
                </a:solidFill>
              </a:rPr>
              <a:t>2.4</a:t>
            </a:r>
          </a:p>
        </p:txBody>
      </p:sp>
      <p:sp>
        <p:nvSpPr>
          <p:cNvPr id="581644" name="AutoShape 12"/>
          <p:cNvSpPr>
            <a:spLocks noChangeArrowheads="1"/>
          </p:cNvSpPr>
          <p:nvPr/>
        </p:nvSpPr>
        <p:spPr bwMode="auto">
          <a:xfrm flipH="1">
            <a:off x="1582738" y="1982788"/>
            <a:ext cx="6294437" cy="439737"/>
          </a:xfrm>
          <a:prstGeom prst="leftArrow">
            <a:avLst>
              <a:gd name="adj1" fmla="val 50907"/>
              <a:gd name="adj2" fmla="val 122332"/>
            </a:avLst>
          </a:prstGeom>
          <a:gradFill rotWithShape="0">
            <a:gsLst>
              <a:gs pos="0">
                <a:srgbClr val="3333CC"/>
              </a:gs>
              <a:gs pos="100000">
                <a:srgbClr val="FF0000"/>
              </a:gs>
            </a:gsLst>
            <a:lin ang="0" scaled="1"/>
          </a:gradFill>
          <a:ln w="9525">
            <a:noFill/>
            <a:miter lim="800000"/>
            <a:headEnd/>
            <a:tailEnd/>
          </a:ln>
          <a:effectLst/>
        </p:spPr>
        <p:txBody>
          <a:bodyPr wrap="none" anchor="ctr"/>
          <a:lstStyle/>
          <a:p>
            <a:endParaRPr lang="en-US"/>
          </a:p>
        </p:txBody>
      </p:sp>
      <p:sp>
        <p:nvSpPr>
          <p:cNvPr id="581645" name="AutoShape 13"/>
          <p:cNvSpPr>
            <a:spLocks noChangeArrowheads="1"/>
          </p:cNvSpPr>
          <p:nvPr/>
        </p:nvSpPr>
        <p:spPr bwMode="auto">
          <a:xfrm rot="5400000" flipV="1">
            <a:off x="-810418" y="4363244"/>
            <a:ext cx="3041650" cy="439737"/>
          </a:xfrm>
          <a:prstGeom prst="leftArrow">
            <a:avLst>
              <a:gd name="adj1" fmla="val 50907"/>
              <a:gd name="adj2" fmla="val 108654"/>
            </a:avLst>
          </a:prstGeom>
          <a:gradFill rotWithShape="0">
            <a:gsLst>
              <a:gs pos="0">
                <a:srgbClr val="FF0000"/>
              </a:gs>
              <a:gs pos="100000">
                <a:srgbClr val="3333CC"/>
              </a:gs>
            </a:gsLst>
            <a:lin ang="5400000" scaled="1"/>
          </a:gradFill>
          <a:ln w="9525">
            <a:noFill/>
            <a:miter lim="800000"/>
            <a:headEnd/>
            <a:tailEnd/>
          </a:ln>
          <a:effectLst/>
        </p:spPr>
        <p:txBody>
          <a:bodyPr wrap="none" anchor="ctr"/>
          <a:lstStyle/>
          <a:p>
            <a:endParaRPr lang="en-US"/>
          </a:p>
        </p:txBody>
      </p:sp>
      <p:sp>
        <p:nvSpPr>
          <p:cNvPr id="581646" name="Rectangle 14"/>
          <p:cNvSpPr>
            <a:spLocks noGrp="1" noChangeArrowheads="1"/>
          </p:cNvSpPr>
          <p:nvPr>
            <p:ph type="title"/>
          </p:nvPr>
        </p:nvSpPr>
        <p:spPr/>
        <p:txBody>
          <a:bodyPr/>
          <a:lstStyle/>
          <a:p>
            <a:r>
              <a:rPr lang="en-US"/>
              <a:t>Bond Polarity</a:t>
            </a:r>
          </a:p>
        </p:txBody>
      </p:sp>
      <p:sp>
        <p:nvSpPr>
          <p:cNvPr id="581647" name="Rectangle 15"/>
          <p:cNvSpPr>
            <a:spLocks noGrp="1" noChangeArrowheads="1"/>
          </p:cNvSpPr>
          <p:nvPr>
            <p:ph type="body" idx="1"/>
          </p:nvPr>
        </p:nvSpPr>
        <p:spPr>
          <a:xfrm>
            <a:off x="685800" y="1295400"/>
            <a:ext cx="7772400" cy="1262063"/>
          </a:xfrm>
        </p:spPr>
        <p:txBody>
          <a:bodyPr/>
          <a:lstStyle/>
          <a:p>
            <a:r>
              <a:rPr lang="en-US" b="1"/>
              <a:t>Electronegativity Trend</a:t>
            </a:r>
            <a:endParaRPr lang="en-US"/>
          </a:p>
          <a:p>
            <a:pPr lvl="1"/>
            <a:r>
              <a:rPr lang="en-US"/>
              <a:t>Increases up and to the right.</a:t>
            </a:r>
          </a:p>
        </p:txBody>
      </p:sp>
      <p:sp>
        <p:nvSpPr>
          <p:cNvPr id="581649" name="Rectangle 17"/>
          <p:cNvSpPr>
            <a:spLocks noChangeArrowheads="1"/>
          </p:cNvSpPr>
          <p:nvPr/>
        </p:nvSpPr>
        <p:spPr bwMode="auto">
          <a:xfrm>
            <a:off x="1476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50" name="Rectangle 18"/>
          <p:cNvSpPr>
            <a:spLocks noChangeArrowheads="1"/>
          </p:cNvSpPr>
          <p:nvPr/>
        </p:nvSpPr>
        <p:spPr bwMode="auto">
          <a:xfrm>
            <a:off x="6429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51" name="Rectangle 19"/>
          <p:cNvSpPr>
            <a:spLocks noChangeArrowheads="1"/>
          </p:cNvSpPr>
          <p:nvPr/>
        </p:nvSpPr>
        <p:spPr bwMode="auto">
          <a:xfrm>
            <a:off x="6810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52" name="Rectangle 20"/>
          <p:cNvSpPr>
            <a:spLocks noChangeArrowheads="1"/>
          </p:cNvSpPr>
          <p:nvPr/>
        </p:nvSpPr>
        <p:spPr bwMode="auto">
          <a:xfrm>
            <a:off x="7191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53" name="Rectangle 21"/>
          <p:cNvSpPr>
            <a:spLocks noChangeArrowheads="1"/>
          </p:cNvSpPr>
          <p:nvPr/>
        </p:nvSpPr>
        <p:spPr bwMode="auto">
          <a:xfrm>
            <a:off x="7572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54" name="Rectangle 22"/>
          <p:cNvSpPr>
            <a:spLocks noChangeArrowheads="1"/>
          </p:cNvSpPr>
          <p:nvPr/>
        </p:nvSpPr>
        <p:spPr bwMode="auto">
          <a:xfrm>
            <a:off x="7953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55" name="Rectangle 23"/>
          <p:cNvSpPr>
            <a:spLocks noChangeArrowheads="1"/>
          </p:cNvSpPr>
          <p:nvPr/>
        </p:nvSpPr>
        <p:spPr bwMode="auto">
          <a:xfrm>
            <a:off x="1476375" y="36766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56" name="Rectangle 24"/>
          <p:cNvSpPr>
            <a:spLocks noChangeArrowheads="1"/>
          </p:cNvSpPr>
          <p:nvPr/>
        </p:nvSpPr>
        <p:spPr bwMode="auto">
          <a:xfrm>
            <a:off x="6048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57" name="Rectangle 25"/>
          <p:cNvSpPr>
            <a:spLocks noChangeArrowheads="1"/>
          </p:cNvSpPr>
          <p:nvPr/>
        </p:nvSpPr>
        <p:spPr bwMode="auto">
          <a:xfrm>
            <a:off x="1857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58" name="Rectangle 26"/>
          <p:cNvSpPr>
            <a:spLocks noChangeArrowheads="1"/>
          </p:cNvSpPr>
          <p:nvPr/>
        </p:nvSpPr>
        <p:spPr bwMode="auto">
          <a:xfrm>
            <a:off x="6048375" y="36766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59" name="Rectangle 27"/>
          <p:cNvSpPr>
            <a:spLocks noChangeArrowheads="1"/>
          </p:cNvSpPr>
          <p:nvPr/>
        </p:nvSpPr>
        <p:spPr bwMode="auto">
          <a:xfrm>
            <a:off x="6429375" y="36766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60" name="Rectangle 28"/>
          <p:cNvSpPr>
            <a:spLocks noChangeArrowheads="1"/>
          </p:cNvSpPr>
          <p:nvPr/>
        </p:nvSpPr>
        <p:spPr bwMode="auto">
          <a:xfrm>
            <a:off x="6810375" y="36766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61" name="Rectangle 29"/>
          <p:cNvSpPr>
            <a:spLocks noChangeArrowheads="1"/>
          </p:cNvSpPr>
          <p:nvPr/>
        </p:nvSpPr>
        <p:spPr bwMode="auto">
          <a:xfrm>
            <a:off x="7191375" y="36766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62" name="Rectangle 30"/>
          <p:cNvSpPr>
            <a:spLocks noChangeArrowheads="1"/>
          </p:cNvSpPr>
          <p:nvPr/>
        </p:nvSpPr>
        <p:spPr bwMode="auto">
          <a:xfrm>
            <a:off x="7572375" y="36766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63" name="Rectangle 31"/>
          <p:cNvSpPr>
            <a:spLocks noChangeArrowheads="1"/>
          </p:cNvSpPr>
          <p:nvPr/>
        </p:nvSpPr>
        <p:spPr bwMode="auto">
          <a:xfrm>
            <a:off x="1476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64" name="Rectangle 32"/>
          <p:cNvSpPr>
            <a:spLocks noChangeArrowheads="1"/>
          </p:cNvSpPr>
          <p:nvPr/>
        </p:nvSpPr>
        <p:spPr bwMode="auto">
          <a:xfrm>
            <a:off x="1857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65" name="Rectangle 33"/>
          <p:cNvSpPr>
            <a:spLocks noChangeArrowheads="1"/>
          </p:cNvSpPr>
          <p:nvPr/>
        </p:nvSpPr>
        <p:spPr bwMode="auto">
          <a:xfrm>
            <a:off x="2238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66" name="Rectangle 34"/>
          <p:cNvSpPr>
            <a:spLocks noChangeArrowheads="1"/>
          </p:cNvSpPr>
          <p:nvPr/>
        </p:nvSpPr>
        <p:spPr bwMode="auto">
          <a:xfrm>
            <a:off x="2619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67" name="Rectangle 35"/>
          <p:cNvSpPr>
            <a:spLocks noChangeArrowheads="1"/>
          </p:cNvSpPr>
          <p:nvPr/>
        </p:nvSpPr>
        <p:spPr bwMode="auto">
          <a:xfrm>
            <a:off x="3000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68" name="Rectangle 36"/>
          <p:cNvSpPr>
            <a:spLocks noChangeArrowheads="1"/>
          </p:cNvSpPr>
          <p:nvPr/>
        </p:nvSpPr>
        <p:spPr bwMode="auto">
          <a:xfrm>
            <a:off x="3381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69" name="Rectangle 37"/>
          <p:cNvSpPr>
            <a:spLocks noChangeArrowheads="1"/>
          </p:cNvSpPr>
          <p:nvPr/>
        </p:nvSpPr>
        <p:spPr bwMode="auto">
          <a:xfrm>
            <a:off x="3762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70" name="Rectangle 38"/>
          <p:cNvSpPr>
            <a:spLocks noChangeArrowheads="1"/>
          </p:cNvSpPr>
          <p:nvPr/>
        </p:nvSpPr>
        <p:spPr bwMode="auto">
          <a:xfrm>
            <a:off x="4143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71" name="Rectangle 39"/>
          <p:cNvSpPr>
            <a:spLocks noChangeArrowheads="1"/>
          </p:cNvSpPr>
          <p:nvPr/>
        </p:nvSpPr>
        <p:spPr bwMode="auto">
          <a:xfrm>
            <a:off x="4524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72" name="Rectangle 40"/>
          <p:cNvSpPr>
            <a:spLocks noChangeArrowheads="1"/>
          </p:cNvSpPr>
          <p:nvPr/>
        </p:nvSpPr>
        <p:spPr bwMode="auto">
          <a:xfrm>
            <a:off x="4905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73" name="Rectangle 41"/>
          <p:cNvSpPr>
            <a:spLocks noChangeArrowheads="1"/>
          </p:cNvSpPr>
          <p:nvPr/>
        </p:nvSpPr>
        <p:spPr bwMode="auto">
          <a:xfrm>
            <a:off x="5286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74" name="Rectangle 42"/>
          <p:cNvSpPr>
            <a:spLocks noChangeArrowheads="1"/>
          </p:cNvSpPr>
          <p:nvPr/>
        </p:nvSpPr>
        <p:spPr bwMode="auto">
          <a:xfrm>
            <a:off x="5667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75" name="Rectangle 43"/>
          <p:cNvSpPr>
            <a:spLocks noChangeArrowheads="1"/>
          </p:cNvSpPr>
          <p:nvPr/>
        </p:nvSpPr>
        <p:spPr bwMode="auto">
          <a:xfrm>
            <a:off x="6048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76" name="Rectangle 44"/>
          <p:cNvSpPr>
            <a:spLocks noChangeArrowheads="1"/>
          </p:cNvSpPr>
          <p:nvPr/>
        </p:nvSpPr>
        <p:spPr bwMode="auto">
          <a:xfrm>
            <a:off x="6429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77" name="Rectangle 45"/>
          <p:cNvSpPr>
            <a:spLocks noChangeArrowheads="1"/>
          </p:cNvSpPr>
          <p:nvPr/>
        </p:nvSpPr>
        <p:spPr bwMode="auto">
          <a:xfrm>
            <a:off x="6810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78" name="Rectangle 46"/>
          <p:cNvSpPr>
            <a:spLocks noChangeArrowheads="1"/>
          </p:cNvSpPr>
          <p:nvPr/>
        </p:nvSpPr>
        <p:spPr bwMode="auto">
          <a:xfrm>
            <a:off x="7191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79" name="Rectangle 47"/>
          <p:cNvSpPr>
            <a:spLocks noChangeArrowheads="1"/>
          </p:cNvSpPr>
          <p:nvPr/>
        </p:nvSpPr>
        <p:spPr bwMode="auto">
          <a:xfrm>
            <a:off x="7572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80" name="Rectangle 48"/>
          <p:cNvSpPr>
            <a:spLocks noChangeArrowheads="1"/>
          </p:cNvSpPr>
          <p:nvPr/>
        </p:nvSpPr>
        <p:spPr bwMode="auto">
          <a:xfrm>
            <a:off x="1476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81" name="Rectangle 49"/>
          <p:cNvSpPr>
            <a:spLocks noChangeArrowheads="1"/>
          </p:cNvSpPr>
          <p:nvPr/>
        </p:nvSpPr>
        <p:spPr bwMode="auto">
          <a:xfrm>
            <a:off x="1857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82" name="Rectangle 50"/>
          <p:cNvSpPr>
            <a:spLocks noChangeArrowheads="1"/>
          </p:cNvSpPr>
          <p:nvPr/>
        </p:nvSpPr>
        <p:spPr bwMode="auto">
          <a:xfrm>
            <a:off x="2238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83" name="Rectangle 51"/>
          <p:cNvSpPr>
            <a:spLocks noChangeArrowheads="1"/>
          </p:cNvSpPr>
          <p:nvPr/>
        </p:nvSpPr>
        <p:spPr bwMode="auto">
          <a:xfrm>
            <a:off x="2619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84" name="Rectangle 52"/>
          <p:cNvSpPr>
            <a:spLocks noChangeArrowheads="1"/>
          </p:cNvSpPr>
          <p:nvPr/>
        </p:nvSpPr>
        <p:spPr bwMode="auto">
          <a:xfrm>
            <a:off x="3000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85" name="Rectangle 53"/>
          <p:cNvSpPr>
            <a:spLocks noChangeArrowheads="1"/>
          </p:cNvSpPr>
          <p:nvPr/>
        </p:nvSpPr>
        <p:spPr bwMode="auto">
          <a:xfrm>
            <a:off x="3381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86" name="Rectangle 54"/>
          <p:cNvSpPr>
            <a:spLocks noChangeArrowheads="1"/>
          </p:cNvSpPr>
          <p:nvPr/>
        </p:nvSpPr>
        <p:spPr bwMode="auto">
          <a:xfrm>
            <a:off x="3762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87" name="Rectangle 55"/>
          <p:cNvSpPr>
            <a:spLocks noChangeArrowheads="1"/>
          </p:cNvSpPr>
          <p:nvPr/>
        </p:nvSpPr>
        <p:spPr bwMode="auto">
          <a:xfrm>
            <a:off x="4143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88" name="Rectangle 56"/>
          <p:cNvSpPr>
            <a:spLocks noChangeArrowheads="1"/>
          </p:cNvSpPr>
          <p:nvPr/>
        </p:nvSpPr>
        <p:spPr bwMode="auto">
          <a:xfrm>
            <a:off x="4524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89" name="Rectangle 57"/>
          <p:cNvSpPr>
            <a:spLocks noChangeArrowheads="1"/>
          </p:cNvSpPr>
          <p:nvPr/>
        </p:nvSpPr>
        <p:spPr bwMode="auto">
          <a:xfrm>
            <a:off x="4905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90" name="Rectangle 58"/>
          <p:cNvSpPr>
            <a:spLocks noChangeArrowheads="1"/>
          </p:cNvSpPr>
          <p:nvPr/>
        </p:nvSpPr>
        <p:spPr bwMode="auto">
          <a:xfrm>
            <a:off x="5286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91" name="Rectangle 59"/>
          <p:cNvSpPr>
            <a:spLocks noChangeArrowheads="1"/>
          </p:cNvSpPr>
          <p:nvPr/>
        </p:nvSpPr>
        <p:spPr bwMode="auto">
          <a:xfrm>
            <a:off x="5667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92" name="Rectangle 60"/>
          <p:cNvSpPr>
            <a:spLocks noChangeArrowheads="1"/>
          </p:cNvSpPr>
          <p:nvPr/>
        </p:nvSpPr>
        <p:spPr bwMode="auto">
          <a:xfrm>
            <a:off x="6048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93" name="Rectangle 61"/>
          <p:cNvSpPr>
            <a:spLocks noChangeArrowheads="1"/>
          </p:cNvSpPr>
          <p:nvPr/>
        </p:nvSpPr>
        <p:spPr bwMode="auto">
          <a:xfrm>
            <a:off x="6429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94" name="Rectangle 62"/>
          <p:cNvSpPr>
            <a:spLocks noChangeArrowheads="1"/>
          </p:cNvSpPr>
          <p:nvPr/>
        </p:nvSpPr>
        <p:spPr bwMode="auto">
          <a:xfrm>
            <a:off x="6810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95" name="Rectangle 63"/>
          <p:cNvSpPr>
            <a:spLocks noChangeArrowheads="1"/>
          </p:cNvSpPr>
          <p:nvPr/>
        </p:nvSpPr>
        <p:spPr bwMode="auto">
          <a:xfrm>
            <a:off x="7191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96" name="Rectangle 64"/>
          <p:cNvSpPr>
            <a:spLocks noChangeArrowheads="1"/>
          </p:cNvSpPr>
          <p:nvPr/>
        </p:nvSpPr>
        <p:spPr bwMode="auto">
          <a:xfrm>
            <a:off x="7572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97" name="Rectangle 65"/>
          <p:cNvSpPr>
            <a:spLocks noChangeArrowheads="1"/>
          </p:cNvSpPr>
          <p:nvPr/>
        </p:nvSpPr>
        <p:spPr bwMode="auto">
          <a:xfrm>
            <a:off x="1476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98" name="Rectangle 66"/>
          <p:cNvSpPr>
            <a:spLocks noChangeArrowheads="1"/>
          </p:cNvSpPr>
          <p:nvPr/>
        </p:nvSpPr>
        <p:spPr bwMode="auto">
          <a:xfrm>
            <a:off x="1857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699" name="Rectangle 67"/>
          <p:cNvSpPr>
            <a:spLocks noChangeArrowheads="1"/>
          </p:cNvSpPr>
          <p:nvPr/>
        </p:nvSpPr>
        <p:spPr bwMode="auto">
          <a:xfrm>
            <a:off x="2619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00" name="Rectangle 68"/>
          <p:cNvSpPr>
            <a:spLocks noChangeArrowheads="1"/>
          </p:cNvSpPr>
          <p:nvPr/>
        </p:nvSpPr>
        <p:spPr bwMode="auto">
          <a:xfrm>
            <a:off x="3000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01" name="Rectangle 69"/>
          <p:cNvSpPr>
            <a:spLocks noChangeArrowheads="1"/>
          </p:cNvSpPr>
          <p:nvPr/>
        </p:nvSpPr>
        <p:spPr bwMode="auto">
          <a:xfrm>
            <a:off x="3381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02" name="Rectangle 70"/>
          <p:cNvSpPr>
            <a:spLocks noChangeArrowheads="1"/>
          </p:cNvSpPr>
          <p:nvPr/>
        </p:nvSpPr>
        <p:spPr bwMode="auto">
          <a:xfrm>
            <a:off x="3762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03" name="Rectangle 71"/>
          <p:cNvSpPr>
            <a:spLocks noChangeArrowheads="1"/>
          </p:cNvSpPr>
          <p:nvPr/>
        </p:nvSpPr>
        <p:spPr bwMode="auto">
          <a:xfrm>
            <a:off x="4143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04" name="Rectangle 72"/>
          <p:cNvSpPr>
            <a:spLocks noChangeArrowheads="1"/>
          </p:cNvSpPr>
          <p:nvPr/>
        </p:nvSpPr>
        <p:spPr bwMode="auto">
          <a:xfrm>
            <a:off x="4524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05" name="Rectangle 73"/>
          <p:cNvSpPr>
            <a:spLocks noChangeArrowheads="1"/>
          </p:cNvSpPr>
          <p:nvPr/>
        </p:nvSpPr>
        <p:spPr bwMode="auto">
          <a:xfrm>
            <a:off x="4905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06" name="Rectangle 74"/>
          <p:cNvSpPr>
            <a:spLocks noChangeArrowheads="1"/>
          </p:cNvSpPr>
          <p:nvPr/>
        </p:nvSpPr>
        <p:spPr bwMode="auto">
          <a:xfrm>
            <a:off x="5286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07" name="Rectangle 75"/>
          <p:cNvSpPr>
            <a:spLocks noChangeArrowheads="1"/>
          </p:cNvSpPr>
          <p:nvPr/>
        </p:nvSpPr>
        <p:spPr bwMode="auto">
          <a:xfrm>
            <a:off x="5667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08" name="Rectangle 76"/>
          <p:cNvSpPr>
            <a:spLocks noChangeArrowheads="1"/>
          </p:cNvSpPr>
          <p:nvPr/>
        </p:nvSpPr>
        <p:spPr bwMode="auto">
          <a:xfrm>
            <a:off x="6048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09" name="Rectangle 77"/>
          <p:cNvSpPr>
            <a:spLocks noChangeArrowheads="1"/>
          </p:cNvSpPr>
          <p:nvPr/>
        </p:nvSpPr>
        <p:spPr bwMode="auto">
          <a:xfrm>
            <a:off x="6429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10" name="Rectangle 78"/>
          <p:cNvSpPr>
            <a:spLocks noChangeArrowheads="1"/>
          </p:cNvSpPr>
          <p:nvPr/>
        </p:nvSpPr>
        <p:spPr bwMode="auto">
          <a:xfrm>
            <a:off x="6810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11" name="Rectangle 79"/>
          <p:cNvSpPr>
            <a:spLocks noChangeArrowheads="1"/>
          </p:cNvSpPr>
          <p:nvPr/>
        </p:nvSpPr>
        <p:spPr bwMode="auto">
          <a:xfrm>
            <a:off x="7191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12" name="Rectangle 80"/>
          <p:cNvSpPr>
            <a:spLocks noChangeArrowheads="1"/>
          </p:cNvSpPr>
          <p:nvPr/>
        </p:nvSpPr>
        <p:spPr bwMode="auto">
          <a:xfrm>
            <a:off x="7572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13" name="Rectangle 81"/>
          <p:cNvSpPr>
            <a:spLocks noChangeArrowheads="1"/>
          </p:cNvSpPr>
          <p:nvPr/>
        </p:nvSpPr>
        <p:spPr bwMode="auto">
          <a:xfrm>
            <a:off x="1857375" y="36766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14" name="Text Box 82"/>
          <p:cNvSpPr txBox="1">
            <a:spLocks noChangeArrowheads="1"/>
          </p:cNvSpPr>
          <p:nvPr/>
        </p:nvSpPr>
        <p:spPr bwMode="auto">
          <a:xfrm>
            <a:off x="1155700" y="2719388"/>
            <a:ext cx="268288" cy="274637"/>
          </a:xfrm>
          <a:prstGeom prst="rect">
            <a:avLst/>
          </a:prstGeom>
          <a:noFill/>
          <a:ln w="9525">
            <a:noFill/>
            <a:miter lim="800000"/>
            <a:headEnd/>
            <a:tailEnd/>
          </a:ln>
          <a:effectLst/>
        </p:spPr>
        <p:txBody>
          <a:bodyPr wrap="none">
            <a:spAutoFit/>
          </a:bodyPr>
          <a:lstStyle/>
          <a:p>
            <a:r>
              <a:rPr lang="en-US" sz="1200" b="1">
                <a:solidFill>
                  <a:schemeClr val="bg2"/>
                </a:solidFill>
              </a:rPr>
              <a:t>1</a:t>
            </a:r>
          </a:p>
        </p:txBody>
      </p:sp>
      <p:sp>
        <p:nvSpPr>
          <p:cNvPr id="581715" name="Text Box 83"/>
          <p:cNvSpPr txBox="1">
            <a:spLocks noChangeArrowheads="1"/>
          </p:cNvSpPr>
          <p:nvPr/>
        </p:nvSpPr>
        <p:spPr bwMode="auto">
          <a:xfrm>
            <a:off x="1155700" y="3252788"/>
            <a:ext cx="268288" cy="274637"/>
          </a:xfrm>
          <a:prstGeom prst="rect">
            <a:avLst/>
          </a:prstGeom>
          <a:noFill/>
          <a:ln w="9525">
            <a:noFill/>
            <a:miter lim="800000"/>
            <a:headEnd/>
            <a:tailEnd/>
          </a:ln>
          <a:effectLst/>
        </p:spPr>
        <p:txBody>
          <a:bodyPr wrap="none">
            <a:spAutoFit/>
          </a:bodyPr>
          <a:lstStyle/>
          <a:p>
            <a:r>
              <a:rPr lang="en-US" sz="1200" b="1">
                <a:solidFill>
                  <a:schemeClr val="bg2"/>
                </a:solidFill>
              </a:rPr>
              <a:t>2</a:t>
            </a:r>
          </a:p>
        </p:txBody>
      </p:sp>
      <p:sp>
        <p:nvSpPr>
          <p:cNvPr id="581716" name="Text Box 84"/>
          <p:cNvSpPr txBox="1">
            <a:spLocks noChangeArrowheads="1"/>
          </p:cNvSpPr>
          <p:nvPr/>
        </p:nvSpPr>
        <p:spPr bwMode="auto">
          <a:xfrm>
            <a:off x="1155700" y="3786188"/>
            <a:ext cx="268288" cy="274637"/>
          </a:xfrm>
          <a:prstGeom prst="rect">
            <a:avLst/>
          </a:prstGeom>
          <a:noFill/>
          <a:ln w="9525">
            <a:noFill/>
            <a:miter lim="800000"/>
            <a:headEnd/>
            <a:tailEnd/>
          </a:ln>
          <a:effectLst/>
        </p:spPr>
        <p:txBody>
          <a:bodyPr wrap="none">
            <a:spAutoFit/>
          </a:bodyPr>
          <a:lstStyle/>
          <a:p>
            <a:r>
              <a:rPr lang="en-US" sz="1200" b="1">
                <a:solidFill>
                  <a:schemeClr val="bg2"/>
                </a:solidFill>
              </a:rPr>
              <a:t>3</a:t>
            </a:r>
          </a:p>
        </p:txBody>
      </p:sp>
      <p:sp>
        <p:nvSpPr>
          <p:cNvPr id="581717" name="Text Box 85"/>
          <p:cNvSpPr txBox="1">
            <a:spLocks noChangeArrowheads="1"/>
          </p:cNvSpPr>
          <p:nvPr/>
        </p:nvSpPr>
        <p:spPr bwMode="auto">
          <a:xfrm>
            <a:off x="1155700" y="4319588"/>
            <a:ext cx="268288" cy="274637"/>
          </a:xfrm>
          <a:prstGeom prst="rect">
            <a:avLst/>
          </a:prstGeom>
          <a:noFill/>
          <a:ln w="9525">
            <a:noFill/>
            <a:miter lim="800000"/>
            <a:headEnd/>
            <a:tailEnd/>
          </a:ln>
          <a:effectLst/>
        </p:spPr>
        <p:txBody>
          <a:bodyPr wrap="none">
            <a:spAutoFit/>
          </a:bodyPr>
          <a:lstStyle/>
          <a:p>
            <a:r>
              <a:rPr lang="en-US" sz="1200" b="1">
                <a:solidFill>
                  <a:schemeClr val="bg2"/>
                </a:solidFill>
              </a:rPr>
              <a:t>4</a:t>
            </a:r>
          </a:p>
        </p:txBody>
      </p:sp>
      <p:sp>
        <p:nvSpPr>
          <p:cNvPr id="581718" name="Text Box 86"/>
          <p:cNvSpPr txBox="1">
            <a:spLocks noChangeArrowheads="1"/>
          </p:cNvSpPr>
          <p:nvPr/>
        </p:nvSpPr>
        <p:spPr bwMode="auto">
          <a:xfrm>
            <a:off x="1155700" y="4852988"/>
            <a:ext cx="268288" cy="274637"/>
          </a:xfrm>
          <a:prstGeom prst="rect">
            <a:avLst/>
          </a:prstGeom>
          <a:noFill/>
          <a:ln w="9525">
            <a:noFill/>
            <a:miter lim="800000"/>
            <a:headEnd/>
            <a:tailEnd/>
          </a:ln>
          <a:effectLst/>
        </p:spPr>
        <p:txBody>
          <a:bodyPr wrap="none">
            <a:spAutoFit/>
          </a:bodyPr>
          <a:lstStyle/>
          <a:p>
            <a:r>
              <a:rPr lang="en-US" sz="1200" b="1">
                <a:solidFill>
                  <a:schemeClr val="bg2"/>
                </a:solidFill>
              </a:rPr>
              <a:t>5</a:t>
            </a:r>
          </a:p>
        </p:txBody>
      </p:sp>
      <p:sp>
        <p:nvSpPr>
          <p:cNvPr id="581719" name="Text Box 87"/>
          <p:cNvSpPr txBox="1">
            <a:spLocks noChangeArrowheads="1"/>
          </p:cNvSpPr>
          <p:nvPr/>
        </p:nvSpPr>
        <p:spPr bwMode="auto">
          <a:xfrm>
            <a:off x="1155700" y="5386388"/>
            <a:ext cx="268288" cy="274637"/>
          </a:xfrm>
          <a:prstGeom prst="rect">
            <a:avLst/>
          </a:prstGeom>
          <a:noFill/>
          <a:ln w="9525">
            <a:noFill/>
            <a:miter lim="800000"/>
            <a:headEnd/>
            <a:tailEnd/>
          </a:ln>
          <a:effectLst/>
        </p:spPr>
        <p:txBody>
          <a:bodyPr wrap="none">
            <a:spAutoFit/>
          </a:bodyPr>
          <a:lstStyle/>
          <a:p>
            <a:r>
              <a:rPr lang="en-US" sz="1200" b="1">
                <a:solidFill>
                  <a:schemeClr val="bg2"/>
                </a:solidFill>
              </a:rPr>
              <a:t>6</a:t>
            </a:r>
          </a:p>
        </p:txBody>
      </p:sp>
      <p:sp>
        <p:nvSpPr>
          <p:cNvPr id="581720" name="Text Box 88"/>
          <p:cNvSpPr txBox="1">
            <a:spLocks noChangeArrowheads="1"/>
          </p:cNvSpPr>
          <p:nvPr/>
        </p:nvSpPr>
        <p:spPr bwMode="auto">
          <a:xfrm>
            <a:off x="1155700" y="2719388"/>
            <a:ext cx="268288" cy="274637"/>
          </a:xfrm>
          <a:prstGeom prst="rect">
            <a:avLst/>
          </a:prstGeom>
          <a:noFill/>
          <a:ln w="9525">
            <a:noFill/>
            <a:miter lim="800000"/>
            <a:headEnd/>
            <a:tailEnd/>
          </a:ln>
          <a:effectLst/>
        </p:spPr>
        <p:txBody>
          <a:bodyPr wrap="none">
            <a:spAutoFit/>
          </a:bodyPr>
          <a:lstStyle/>
          <a:p>
            <a:r>
              <a:rPr lang="en-US" sz="1200" b="1"/>
              <a:t>1</a:t>
            </a:r>
          </a:p>
        </p:txBody>
      </p:sp>
      <p:sp>
        <p:nvSpPr>
          <p:cNvPr id="581721" name="Text Box 89"/>
          <p:cNvSpPr txBox="1">
            <a:spLocks noChangeArrowheads="1"/>
          </p:cNvSpPr>
          <p:nvPr/>
        </p:nvSpPr>
        <p:spPr bwMode="auto">
          <a:xfrm>
            <a:off x="1155700" y="3252788"/>
            <a:ext cx="268288" cy="274637"/>
          </a:xfrm>
          <a:prstGeom prst="rect">
            <a:avLst/>
          </a:prstGeom>
          <a:noFill/>
          <a:ln w="9525">
            <a:noFill/>
            <a:miter lim="800000"/>
            <a:headEnd/>
            <a:tailEnd/>
          </a:ln>
          <a:effectLst/>
        </p:spPr>
        <p:txBody>
          <a:bodyPr wrap="none">
            <a:spAutoFit/>
          </a:bodyPr>
          <a:lstStyle/>
          <a:p>
            <a:r>
              <a:rPr lang="en-US" sz="1200" b="1"/>
              <a:t>2</a:t>
            </a:r>
          </a:p>
        </p:txBody>
      </p:sp>
      <p:sp>
        <p:nvSpPr>
          <p:cNvPr id="581722" name="Text Box 90"/>
          <p:cNvSpPr txBox="1">
            <a:spLocks noChangeArrowheads="1"/>
          </p:cNvSpPr>
          <p:nvPr/>
        </p:nvSpPr>
        <p:spPr bwMode="auto">
          <a:xfrm>
            <a:off x="1155700" y="3786188"/>
            <a:ext cx="268288" cy="274637"/>
          </a:xfrm>
          <a:prstGeom prst="rect">
            <a:avLst/>
          </a:prstGeom>
          <a:noFill/>
          <a:ln w="9525">
            <a:noFill/>
            <a:miter lim="800000"/>
            <a:headEnd/>
            <a:tailEnd/>
          </a:ln>
          <a:effectLst/>
        </p:spPr>
        <p:txBody>
          <a:bodyPr wrap="none">
            <a:spAutoFit/>
          </a:bodyPr>
          <a:lstStyle/>
          <a:p>
            <a:r>
              <a:rPr lang="en-US" sz="1200" b="1"/>
              <a:t>3</a:t>
            </a:r>
          </a:p>
        </p:txBody>
      </p:sp>
      <p:sp>
        <p:nvSpPr>
          <p:cNvPr id="581723" name="Text Box 91"/>
          <p:cNvSpPr txBox="1">
            <a:spLocks noChangeArrowheads="1"/>
          </p:cNvSpPr>
          <p:nvPr/>
        </p:nvSpPr>
        <p:spPr bwMode="auto">
          <a:xfrm>
            <a:off x="1155700" y="4319588"/>
            <a:ext cx="268288" cy="274637"/>
          </a:xfrm>
          <a:prstGeom prst="rect">
            <a:avLst/>
          </a:prstGeom>
          <a:noFill/>
          <a:ln w="9525">
            <a:noFill/>
            <a:miter lim="800000"/>
            <a:headEnd/>
            <a:tailEnd/>
          </a:ln>
          <a:effectLst/>
        </p:spPr>
        <p:txBody>
          <a:bodyPr wrap="none">
            <a:spAutoFit/>
          </a:bodyPr>
          <a:lstStyle/>
          <a:p>
            <a:r>
              <a:rPr lang="en-US" sz="1200" b="1"/>
              <a:t>4</a:t>
            </a:r>
          </a:p>
        </p:txBody>
      </p:sp>
      <p:sp>
        <p:nvSpPr>
          <p:cNvPr id="581724" name="Text Box 92"/>
          <p:cNvSpPr txBox="1">
            <a:spLocks noChangeArrowheads="1"/>
          </p:cNvSpPr>
          <p:nvPr/>
        </p:nvSpPr>
        <p:spPr bwMode="auto">
          <a:xfrm>
            <a:off x="1155700" y="4852988"/>
            <a:ext cx="268288" cy="274637"/>
          </a:xfrm>
          <a:prstGeom prst="rect">
            <a:avLst/>
          </a:prstGeom>
          <a:noFill/>
          <a:ln w="9525">
            <a:noFill/>
            <a:miter lim="800000"/>
            <a:headEnd/>
            <a:tailEnd/>
          </a:ln>
          <a:effectLst/>
        </p:spPr>
        <p:txBody>
          <a:bodyPr wrap="none">
            <a:spAutoFit/>
          </a:bodyPr>
          <a:lstStyle/>
          <a:p>
            <a:r>
              <a:rPr lang="en-US" sz="1200" b="1"/>
              <a:t>5</a:t>
            </a:r>
          </a:p>
        </p:txBody>
      </p:sp>
      <p:sp>
        <p:nvSpPr>
          <p:cNvPr id="581725" name="Text Box 93"/>
          <p:cNvSpPr txBox="1">
            <a:spLocks noChangeArrowheads="1"/>
          </p:cNvSpPr>
          <p:nvPr/>
        </p:nvSpPr>
        <p:spPr bwMode="auto">
          <a:xfrm>
            <a:off x="1155700" y="5386388"/>
            <a:ext cx="268288" cy="274637"/>
          </a:xfrm>
          <a:prstGeom prst="rect">
            <a:avLst/>
          </a:prstGeom>
          <a:noFill/>
          <a:ln w="9525">
            <a:noFill/>
            <a:miter lim="800000"/>
            <a:headEnd/>
            <a:tailEnd/>
          </a:ln>
          <a:effectLst/>
        </p:spPr>
        <p:txBody>
          <a:bodyPr wrap="none">
            <a:spAutoFit/>
          </a:bodyPr>
          <a:lstStyle/>
          <a:p>
            <a:r>
              <a:rPr lang="en-US" sz="1200" b="1"/>
              <a:t>6</a:t>
            </a:r>
          </a:p>
        </p:txBody>
      </p:sp>
      <p:sp>
        <p:nvSpPr>
          <p:cNvPr id="581726" name="Rectangle 94"/>
          <p:cNvSpPr>
            <a:spLocks noChangeArrowheads="1"/>
          </p:cNvSpPr>
          <p:nvPr/>
        </p:nvSpPr>
        <p:spPr bwMode="auto">
          <a:xfrm>
            <a:off x="2238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27" name="Rectangle 95"/>
          <p:cNvSpPr>
            <a:spLocks noChangeArrowheads="1"/>
          </p:cNvSpPr>
          <p:nvPr/>
        </p:nvSpPr>
        <p:spPr bwMode="auto">
          <a:xfrm>
            <a:off x="1476375" y="5810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28" name="Rectangle 96"/>
          <p:cNvSpPr>
            <a:spLocks noChangeArrowheads="1"/>
          </p:cNvSpPr>
          <p:nvPr/>
        </p:nvSpPr>
        <p:spPr bwMode="auto">
          <a:xfrm>
            <a:off x="1857375" y="5810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29" name="Text Box 97"/>
          <p:cNvSpPr txBox="1">
            <a:spLocks noChangeArrowheads="1"/>
          </p:cNvSpPr>
          <p:nvPr/>
        </p:nvSpPr>
        <p:spPr bwMode="auto">
          <a:xfrm>
            <a:off x="1155700" y="5924550"/>
            <a:ext cx="268288" cy="274638"/>
          </a:xfrm>
          <a:prstGeom prst="rect">
            <a:avLst/>
          </a:prstGeom>
          <a:noFill/>
          <a:ln w="9525">
            <a:noFill/>
            <a:miter lim="800000"/>
            <a:headEnd/>
            <a:tailEnd/>
          </a:ln>
          <a:effectLst/>
        </p:spPr>
        <p:txBody>
          <a:bodyPr wrap="none">
            <a:spAutoFit/>
          </a:bodyPr>
          <a:lstStyle/>
          <a:p>
            <a:r>
              <a:rPr lang="en-US" sz="1200" b="1"/>
              <a:t>7</a:t>
            </a:r>
          </a:p>
        </p:txBody>
      </p:sp>
      <p:sp>
        <p:nvSpPr>
          <p:cNvPr id="581730" name="Rectangle 98"/>
          <p:cNvSpPr>
            <a:spLocks noChangeArrowheads="1"/>
          </p:cNvSpPr>
          <p:nvPr/>
        </p:nvSpPr>
        <p:spPr bwMode="auto">
          <a:xfrm>
            <a:off x="2238375" y="5810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1731" name="Rectangle 99"/>
          <p:cNvSpPr>
            <a:spLocks noChangeArrowheads="1"/>
          </p:cNvSpPr>
          <p:nvPr/>
        </p:nvSpPr>
        <p:spPr bwMode="auto">
          <a:xfrm>
            <a:off x="1857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Be</a:t>
            </a:r>
            <a:endParaRPr lang="en-US" sz="1000">
              <a:solidFill>
                <a:schemeClr val="bg2"/>
              </a:solidFill>
            </a:endParaRPr>
          </a:p>
          <a:p>
            <a:pPr algn="ctr"/>
            <a:endParaRPr lang="en-US" sz="1000">
              <a:solidFill>
                <a:schemeClr val="bg2"/>
              </a:solidFill>
            </a:endParaRPr>
          </a:p>
          <a:p>
            <a:pPr algn="ctr"/>
            <a:r>
              <a:rPr lang="en-US" sz="1000">
                <a:solidFill>
                  <a:srgbClr val="FF0000"/>
                </a:solidFill>
              </a:rPr>
              <a:t>1.5</a:t>
            </a:r>
            <a:endParaRPr lang="en-US" sz="1000" baseline="30000">
              <a:solidFill>
                <a:srgbClr val="FF0000"/>
              </a:solidFill>
            </a:endParaRPr>
          </a:p>
        </p:txBody>
      </p:sp>
      <p:sp>
        <p:nvSpPr>
          <p:cNvPr id="581732" name="Rectangle 100"/>
          <p:cNvSpPr>
            <a:spLocks noChangeArrowheads="1"/>
          </p:cNvSpPr>
          <p:nvPr/>
        </p:nvSpPr>
        <p:spPr bwMode="auto">
          <a:xfrm>
            <a:off x="6048375" y="36766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Al</a:t>
            </a:r>
            <a:endParaRPr lang="en-US" sz="1000">
              <a:solidFill>
                <a:schemeClr val="bg2"/>
              </a:solidFill>
            </a:endParaRPr>
          </a:p>
          <a:p>
            <a:pPr algn="ctr"/>
            <a:endParaRPr lang="en-US" sz="1000">
              <a:solidFill>
                <a:schemeClr val="bg2"/>
              </a:solidFill>
            </a:endParaRPr>
          </a:p>
          <a:p>
            <a:pPr algn="ctr"/>
            <a:r>
              <a:rPr lang="en-US" sz="1000">
                <a:solidFill>
                  <a:srgbClr val="FF0000"/>
                </a:solidFill>
              </a:rPr>
              <a:t>1.5</a:t>
            </a:r>
            <a:endParaRPr lang="en-US" sz="1000" baseline="30000">
              <a:solidFill>
                <a:srgbClr val="FF0000"/>
              </a:solidFill>
            </a:endParaRPr>
          </a:p>
        </p:txBody>
      </p:sp>
      <p:sp>
        <p:nvSpPr>
          <p:cNvPr id="581733" name="Rectangle 101"/>
          <p:cNvSpPr>
            <a:spLocks noChangeArrowheads="1"/>
          </p:cNvSpPr>
          <p:nvPr/>
        </p:nvSpPr>
        <p:spPr bwMode="auto">
          <a:xfrm>
            <a:off x="6429375" y="36766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Si</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1734" name="Rectangle 102"/>
          <p:cNvSpPr>
            <a:spLocks noChangeArrowheads="1"/>
          </p:cNvSpPr>
          <p:nvPr/>
        </p:nvSpPr>
        <p:spPr bwMode="auto">
          <a:xfrm>
            <a:off x="2619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Ti</a:t>
            </a:r>
            <a:endParaRPr lang="en-US" sz="1000">
              <a:solidFill>
                <a:schemeClr val="bg2"/>
              </a:solidFill>
            </a:endParaRPr>
          </a:p>
          <a:p>
            <a:pPr algn="ctr"/>
            <a:endParaRPr lang="en-US" sz="1000">
              <a:solidFill>
                <a:schemeClr val="bg2"/>
              </a:solidFill>
            </a:endParaRPr>
          </a:p>
          <a:p>
            <a:pPr algn="ctr"/>
            <a:r>
              <a:rPr lang="en-US" sz="1000">
                <a:solidFill>
                  <a:srgbClr val="FF0000"/>
                </a:solidFill>
              </a:rPr>
              <a:t>1.5</a:t>
            </a:r>
            <a:endParaRPr lang="en-US" sz="1000" baseline="30000">
              <a:solidFill>
                <a:srgbClr val="FF0000"/>
              </a:solidFill>
            </a:endParaRPr>
          </a:p>
        </p:txBody>
      </p:sp>
      <p:sp>
        <p:nvSpPr>
          <p:cNvPr id="581735" name="Rectangle 103"/>
          <p:cNvSpPr>
            <a:spLocks noChangeArrowheads="1"/>
          </p:cNvSpPr>
          <p:nvPr/>
        </p:nvSpPr>
        <p:spPr bwMode="auto">
          <a:xfrm>
            <a:off x="3000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V</a:t>
            </a:r>
            <a:endParaRPr lang="en-US" sz="1000">
              <a:solidFill>
                <a:schemeClr val="bg2"/>
              </a:solidFill>
            </a:endParaRPr>
          </a:p>
          <a:p>
            <a:pPr algn="ctr"/>
            <a:endParaRPr lang="en-US" sz="1000">
              <a:solidFill>
                <a:schemeClr val="bg2"/>
              </a:solidFill>
            </a:endParaRPr>
          </a:p>
          <a:p>
            <a:pPr algn="ctr"/>
            <a:r>
              <a:rPr lang="en-US" sz="1000">
                <a:solidFill>
                  <a:srgbClr val="FF0000"/>
                </a:solidFill>
              </a:rPr>
              <a:t>1.6</a:t>
            </a:r>
            <a:endParaRPr lang="en-US" sz="1000" baseline="30000">
              <a:solidFill>
                <a:srgbClr val="FF0000"/>
              </a:solidFill>
            </a:endParaRPr>
          </a:p>
        </p:txBody>
      </p:sp>
      <p:sp>
        <p:nvSpPr>
          <p:cNvPr id="581736" name="Rectangle 104"/>
          <p:cNvSpPr>
            <a:spLocks noChangeArrowheads="1"/>
          </p:cNvSpPr>
          <p:nvPr/>
        </p:nvSpPr>
        <p:spPr bwMode="auto">
          <a:xfrm>
            <a:off x="3381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Cr</a:t>
            </a:r>
            <a:endParaRPr lang="en-US" sz="1000">
              <a:solidFill>
                <a:schemeClr val="bg2"/>
              </a:solidFill>
            </a:endParaRPr>
          </a:p>
          <a:p>
            <a:pPr algn="ctr"/>
            <a:endParaRPr lang="en-US" sz="1000">
              <a:solidFill>
                <a:schemeClr val="bg2"/>
              </a:solidFill>
            </a:endParaRPr>
          </a:p>
          <a:p>
            <a:pPr algn="ctr"/>
            <a:r>
              <a:rPr lang="en-US" sz="1000">
                <a:solidFill>
                  <a:srgbClr val="FF0000"/>
                </a:solidFill>
              </a:rPr>
              <a:t>1.6</a:t>
            </a:r>
            <a:endParaRPr lang="en-US" sz="1000" baseline="30000">
              <a:solidFill>
                <a:srgbClr val="FF0000"/>
              </a:solidFill>
            </a:endParaRPr>
          </a:p>
        </p:txBody>
      </p:sp>
      <p:sp>
        <p:nvSpPr>
          <p:cNvPr id="581737" name="Rectangle 105"/>
          <p:cNvSpPr>
            <a:spLocks noChangeArrowheads="1"/>
          </p:cNvSpPr>
          <p:nvPr/>
        </p:nvSpPr>
        <p:spPr bwMode="auto">
          <a:xfrm>
            <a:off x="3762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Mn</a:t>
            </a:r>
            <a:endParaRPr lang="en-US" sz="1000">
              <a:solidFill>
                <a:schemeClr val="bg2"/>
              </a:solidFill>
            </a:endParaRPr>
          </a:p>
          <a:p>
            <a:pPr algn="ctr"/>
            <a:endParaRPr lang="en-US" sz="1000">
              <a:solidFill>
                <a:schemeClr val="bg2"/>
              </a:solidFill>
            </a:endParaRPr>
          </a:p>
          <a:p>
            <a:pPr algn="ctr"/>
            <a:r>
              <a:rPr lang="en-US" sz="1000">
                <a:solidFill>
                  <a:srgbClr val="FF0000"/>
                </a:solidFill>
              </a:rPr>
              <a:t>1.5</a:t>
            </a:r>
            <a:endParaRPr lang="en-US" sz="1000" baseline="30000">
              <a:solidFill>
                <a:srgbClr val="FF0000"/>
              </a:solidFill>
            </a:endParaRPr>
          </a:p>
        </p:txBody>
      </p:sp>
      <p:sp>
        <p:nvSpPr>
          <p:cNvPr id="581738" name="Rectangle 106"/>
          <p:cNvSpPr>
            <a:spLocks noChangeArrowheads="1"/>
          </p:cNvSpPr>
          <p:nvPr/>
        </p:nvSpPr>
        <p:spPr bwMode="auto">
          <a:xfrm>
            <a:off x="4143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Fe</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1739" name="Rectangle 107"/>
          <p:cNvSpPr>
            <a:spLocks noChangeArrowheads="1"/>
          </p:cNvSpPr>
          <p:nvPr/>
        </p:nvSpPr>
        <p:spPr bwMode="auto">
          <a:xfrm>
            <a:off x="4524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Co</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1740" name="Rectangle 108"/>
          <p:cNvSpPr>
            <a:spLocks noChangeArrowheads="1"/>
          </p:cNvSpPr>
          <p:nvPr/>
        </p:nvSpPr>
        <p:spPr bwMode="auto">
          <a:xfrm>
            <a:off x="4905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Ni</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1741" name="Rectangle 109"/>
          <p:cNvSpPr>
            <a:spLocks noChangeArrowheads="1"/>
          </p:cNvSpPr>
          <p:nvPr/>
        </p:nvSpPr>
        <p:spPr bwMode="auto">
          <a:xfrm>
            <a:off x="5286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Cu</a:t>
            </a:r>
            <a:endParaRPr lang="en-US" sz="1000">
              <a:solidFill>
                <a:schemeClr val="bg2"/>
              </a:solidFill>
            </a:endParaRPr>
          </a:p>
          <a:p>
            <a:pPr algn="ct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1742" name="Rectangle 110"/>
          <p:cNvSpPr>
            <a:spLocks noChangeArrowheads="1"/>
          </p:cNvSpPr>
          <p:nvPr/>
        </p:nvSpPr>
        <p:spPr bwMode="auto">
          <a:xfrm>
            <a:off x="5667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Zn</a:t>
            </a:r>
            <a:endParaRPr lang="en-US" sz="1000">
              <a:solidFill>
                <a:schemeClr val="bg2"/>
              </a:solidFill>
            </a:endParaRPr>
          </a:p>
          <a:p>
            <a:pPr algn="ctr"/>
            <a:endParaRPr lang="en-US" sz="1000">
              <a:solidFill>
                <a:schemeClr val="bg2"/>
              </a:solidFill>
            </a:endParaRPr>
          </a:p>
          <a:p>
            <a:pPr algn="ctr"/>
            <a:r>
              <a:rPr lang="en-US" sz="1000">
                <a:solidFill>
                  <a:srgbClr val="FF0000"/>
                </a:solidFill>
              </a:rPr>
              <a:t>1.7</a:t>
            </a:r>
            <a:endParaRPr lang="en-US" sz="1000" baseline="30000">
              <a:solidFill>
                <a:srgbClr val="FF0000"/>
              </a:solidFill>
            </a:endParaRPr>
          </a:p>
        </p:txBody>
      </p:sp>
      <p:sp>
        <p:nvSpPr>
          <p:cNvPr id="581743" name="Rectangle 111"/>
          <p:cNvSpPr>
            <a:spLocks noChangeArrowheads="1"/>
          </p:cNvSpPr>
          <p:nvPr/>
        </p:nvSpPr>
        <p:spPr bwMode="auto">
          <a:xfrm>
            <a:off x="6048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Ga</a:t>
            </a:r>
            <a:endParaRPr lang="en-US" sz="1000">
              <a:solidFill>
                <a:schemeClr val="bg2"/>
              </a:solidFill>
            </a:endParaRPr>
          </a:p>
          <a:p>
            <a:pPr algn="ctr"/>
            <a:endParaRPr lang="en-US" sz="1000">
              <a:solidFill>
                <a:schemeClr val="bg2"/>
              </a:solidFill>
            </a:endParaRPr>
          </a:p>
          <a:p>
            <a:pPr algn="ctr"/>
            <a:r>
              <a:rPr lang="en-US" sz="1000">
                <a:solidFill>
                  <a:srgbClr val="FF0000"/>
                </a:solidFill>
              </a:rPr>
              <a:t>1.6</a:t>
            </a:r>
            <a:endParaRPr lang="en-US" sz="1000" baseline="30000">
              <a:solidFill>
                <a:srgbClr val="FF0000"/>
              </a:solidFill>
            </a:endParaRPr>
          </a:p>
        </p:txBody>
      </p:sp>
      <p:sp>
        <p:nvSpPr>
          <p:cNvPr id="581744" name="Rectangle 112"/>
          <p:cNvSpPr>
            <a:spLocks noChangeArrowheads="1"/>
          </p:cNvSpPr>
          <p:nvPr/>
        </p:nvSpPr>
        <p:spPr bwMode="auto">
          <a:xfrm>
            <a:off x="6429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Ge</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1745" name="Rectangle 113"/>
          <p:cNvSpPr>
            <a:spLocks noChangeArrowheads="1"/>
          </p:cNvSpPr>
          <p:nvPr/>
        </p:nvSpPr>
        <p:spPr bwMode="auto">
          <a:xfrm>
            <a:off x="3000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Nb</a:t>
            </a:r>
            <a:endParaRPr lang="en-US" sz="1000">
              <a:solidFill>
                <a:schemeClr val="bg2"/>
              </a:solidFill>
            </a:endParaRPr>
          </a:p>
          <a:p>
            <a:pPr algn="ctr"/>
            <a:endParaRPr lang="en-US" sz="1000">
              <a:solidFill>
                <a:schemeClr val="bg2"/>
              </a:solidFill>
            </a:endParaRPr>
          </a:p>
          <a:p>
            <a:pPr algn="ctr"/>
            <a:r>
              <a:rPr lang="en-US" sz="1000">
                <a:solidFill>
                  <a:srgbClr val="FF0000"/>
                </a:solidFill>
              </a:rPr>
              <a:t>1.6</a:t>
            </a:r>
            <a:endParaRPr lang="en-US" sz="1000" baseline="30000">
              <a:solidFill>
                <a:srgbClr val="FF0000"/>
              </a:solidFill>
            </a:endParaRPr>
          </a:p>
        </p:txBody>
      </p:sp>
      <p:sp>
        <p:nvSpPr>
          <p:cNvPr id="581746" name="Rectangle 114"/>
          <p:cNvSpPr>
            <a:spLocks noChangeArrowheads="1"/>
          </p:cNvSpPr>
          <p:nvPr/>
        </p:nvSpPr>
        <p:spPr bwMode="auto">
          <a:xfrm>
            <a:off x="3381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Mo</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1747" name="Rectangle 115"/>
          <p:cNvSpPr>
            <a:spLocks noChangeArrowheads="1"/>
          </p:cNvSpPr>
          <p:nvPr/>
        </p:nvSpPr>
        <p:spPr bwMode="auto">
          <a:xfrm>
            <a:off x="3762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Tc</a:t>
            </a:r>
            <a:endParaRPr lang="en-US" sz="1000">
              <a:solidFill>
                <a:schemeClr val="bg2"/>
              </a:solidFill>
            </a:endParaRPr>
          </a:p>
          <a:p>
            <a:pPr algn="ct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1748" name="Rectangle 116"/>
          <p:cNvSpPr>
            <a:spLocks noChangeArrowheads="1"/>
          </p:cNvSpPr>
          <p:nvPr/>
        </p:nvSpPr>
        <p:spPr bwMode="auto">
          <a:xfrm>
            <a:off x="5286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Ag</a:t>
            </a:r>
            <a:endParaRPr lang="en-US" sz="1000">
              <a:solidFill>
                <a:schemeClr val="bg2"/>
              </a:solidFill>
            </a:endParaRPr>
          </a:p>
          <a:p>
            <a:pPr algn="ct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1749" name="Rectangle 117"/>
          <p:cNvSpPr>
            <a:spLocks noChangeArrowheads="1"/>
          </p:cNvSpPr>
          <p:nvPr/>
        </p:nvSpPr>
        <p:spPr bwMode="auto">
          <a:xfrm>
            <a:off x="5667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Cd</a:t>
            </a:r>
            <a:endParaRPr lang="en-US" sz="1000">
              <a:solidFill>
                <a:schemeClr val="bg2"/>
              </a:solidFill>
            </a:endParaRPr>
          </a:p>
          <a:p>
            <a:pPr algn="ctr"/>
            <a:endParaRPr lang="en-US" sz="1000">
              <a:solidFill>
                <a:schemeClr val="bg2"/>
              </a:solidFill>
            </a:endParaRPr>
          </a:p>
          <a:p>
            <a:pPr algn="ctr"/>
            <a:r>
              <a:rPr lang="en-US" sz="1000">
                <a:solidFill>
                  <a:srgbClr val="FF0000"/>
                </a:solidFill>
              </a:rPr>
              <a:t>1.7</a:t>
            </a:r>
            <a:endParaRPr lang="en-US" sz="1000" baseline="30000">
              <a:solidFill>
                <a:srgbClr val="FF0000"/>
              </a:solidFill>
            </a:endParaRPr>
          </a:p>
        </p:txBody>
      </p:sp>
      <p:sp>
        <p:nvSpPr>
          <p:cNvPr id="581750" name="Rectangle 118"/>
          <p:cNvSpPr>
            <a:spLocks noChangeArrowheads="1"/>
          </p:cNvSpPr>
          <p:nvPr/>
        </p:nvSpPr>
        <p:spPr bwMode="auto">
          <a:xfrm>
            <a:off x="6048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In</a:t>
            </a:r>
            <a:endParaRPr lang="en-US" sz="1000">
              <a:solidFill>
                <a:schemeClr val="bg2"/>
              </a:solidFill>
            </a:endParaRPr>
          </a:p>
          <a:p>
            <a:pPr algn="ctr"/>
            <a:endParaRPr lang="en-US" sz="1000">
              <a:solidFill>
                <a:schemeClr val="bg2"/>
              </a:solidFill>
            </a:endParaRPr>
          </a:p>
          <a:p>
            <a:pPr algn="ctr"/>
            <a:r>
              <a:rPr lang="en-US" sz="1000">
                <a:solidFill>
                  <a:srgbClr val="FF0000"/>
                </a:solidFill>
              </a:rPr>
              <a:t>1.7</a:t>
            </a:r>
            <a:endParaRPr lang="en-US" sz="1000" baseline="30000">
              <a:solidFill>
                <a:srgbClr val="FF0000"/>
              </a:solidFill>
            </a:endParaRPr>
          </a:p>
        </p:txBody>
      </p:sp>
      <p:sp>
        <p:nvSpPr>
          <p:cNvPr id="581751" name="Rectangle 119"/>
          <p:cNvSpPr>
            <a:spLocks noChangeArrowheads="1"/>
          </p:cNvSpPr>
          <p:nvPr/>
        </p:nvSpPr>
        <p:spPr bwMode="auto">
          <a:xfrm>
            <a:off x="6429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Sn</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1752" name="Rectangle 120"/>
          <p:cNvSpPr>
            <a:spLocks noChangeArrowheads="1"/>
          </p:cNvSpPr>
          <p:nvPr/>
        </p:nvSpPr>
        <p:spPr bwMode="auto">
          <a:xfrm>
            <a:off x="6810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Sb</a:t>
            </a:r>
            <a:endParaRPr lang="en-US" sz="1000">
              <a:solidFill>
                <a:schemeClr val="bg2"/>
              </a:solidFill>
            </a:endParaRPr>
          </a:p>
          <a:p>
            <a:pPr algn="ct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1753" name="Rectangle 121"/>
          <p:cNvSpPr>
            <a:spLocks noChangeArrowheads="1"/>
          </p:cNvSpPr>
          <p:nvPr/>
        </p:nvSpPr>
        <p:spPr bwMode="auto">
          <a:xfrm>
            <a:off x="3000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Ta</a:t>
            </a:r>
            <a:endParaRPr lang="en-US" sz="1000">
              <a:solidFill>
                <a:schemeClr val="bg2"/>
              </a:solidFill>
            </a:endParaRPr>
          </a:p>
          <a:p>
            <a:pPr algn="ctr"/>
            <a:endParaRPr lang="en-US" sz="1000">
              <a:solidFill>
                <a:schemeClr val="bg2"/>
              </a:solidFill>
            </a:endParaRPr>
          </a:p>
          <a:p>
            <a:pPr algn="ctr"/>
            <a:r>
              <a:rPr lang="en-US" sz="1000">
                <a:solidFill>
                  <a:srgbClr val="FF0000"/>
                </a:solidFill>
              </a:rPr>
              <a:t>1.5</a:t>
            </a:r>
            <a:endParaRPr lang="en-US" sz="1000" baseline="30000">
              <a:solidFill>
                <a:srgbClr val="FF0000"/>
              </a:solidFill>
            </a:endParaRPr>
          </a:p>
        </p:txBody>
      </p:sp>
      <p:sp>
        <p:nvSpPr>
          <p:cNvPr id="581754" name="Rectangle 122"/>
          <p:cNvSpPr>
            <a:spLocks noChangeArrowheads="1"/>
          </p:cNvSpPr>
          <p:nvPr/>
        </p:nvSpPr>
        <p:spPr bwMode="auto">
          <a:xfrm>
            <a:off x="3381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W</a:t>
            </a:r>
            <a:endParaRPr lang="en-US" sz="1000">
              <a:solidFill>
                <a:schemeClr val="bg2"/>
              </a:solidFill>
            </a:endParaRPr>
          </a:p>
          <a:p>
            <a:pPr algn="ctr"/>
            <a:endParaRPr lang="en-US" sz="1000">
              <a:solidFill>
                <a:schemeClr val="bg2"/>
              </a:solidFill>
            </a:endParaRPr>
          </a:p>
          <a:p>
            <a:pPr algn="ctr"/>
            <a:r>
              <a:rPr lang="en-US" sz="1000">
                <a:solidFill>
                  <a:srgbClr val="FF0000"/>
                </a:solidFill>
              </a:rPr>
              <a:t>1.7</a:t>
            </a:r>
            <a:endParaRPr lang="en-US" sz="1000" baseline="30000">
              <a:solidFill>
                <a:srgbClr val="FF0000"/>
              </a:solidFill>
            </a:endParaRPr>
          </a:p>
        </p:txBody>
      </p:sp>
      <p:sp>
        <p:nvSpPr>
          <p:cNvPr id="581755" name="Rectangle 123"/>
          <p:cNvSpPr>
            <a:spLocks noChangeArrowheads="1"/>
          </p:cNvSpPr>
          <p:nvPr/>
        </p:nvSpPr>
        <p:spPr bwMode="auto">
          <a:xfrm>
            <a:off x="3762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Re</a:t>
            </a:r>
            <a:endParaRPr lang="en-US" sz="1000">
              <a:solidFill>
                <a:schemeClr val="bg2"/>
              </a:solidFill>
            </a:endParaRPr>
          </a:p>
          <a:p>
            <a:pPr algn="ct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1756" name="Rectangle 124"/>
          <p:cNvSpPr>
            <a:spLocks noChangeArrowheads="1"/>
          </p:cNvSpPr>
          <p:nvPr/>
        </p:nvSpPr>
        <p:spPr bwMode="auto">
          <a:xfrm>
            <a:off x="5667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Hg</a:t>
            </a:r>
            <a:endParaRPr lang="en-US" sz="1000">
              <a:solidFill>
                <a:schemeClr val="bg2"/>
              </a:solidFill>
            </a:endParaRPr>
          </a:p>
          <a:p>
            <a:pPr algn="ct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1757" name="Rectangle 125"/>
          <p:cNvSpPr>
            <a:spLocks noChangeArrowheads="1"/>
          </p:cNvSpPr>
          <p:nvPr/>
        </p:nvSpPr>
        <p:spPr bwMode="auto">
          <a:xfrm>
            <a:off x="6048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Tl</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1758" name="Rectangle 126"/>
          <p:cNvSpPr>
            <a:spLocks noChangeArrowheads="1"/>
          </p:cNvSpPr>
          <p:nvPr/>
        </p:nvSpPr>
        <p:spPr bwMode="auto">
          <a:xfrm>
            <a:off x="6429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Pb</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1759" name="Rectangle 127"/>
          <p:cNvSpPr>
            <a:spLocks noChangeArrowheads="1"/>
          </p:cNvSpPr>
          <p:nvPr/>
        </p:nvSpPr>
        <p:spPr bwMode="auto">
          <a:xfrm>
            <a:off x="6810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Bi</a:t>
            </a:r>
            <a:endParaRPr lang="en-US" sz="1000">
              <a:solidFill>
                <a:schemeClr val="bg2"/>
              </a:solidFill>
            </a:endParaRPr>
          </a:p>
          <a:p>
            <a:pPr algn="ct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1760" name="Rectangle 128"/>
          <p:cNvSpPr>
            <a:spLocks noChangeArrowheads="1"/>
          </p:cNvSpPr>
          <p:nvPr/>
        </p:nvSpPr>
        <p:spPr bwMode="auto">
          <a:xfrm>
            <a:off x="6810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N</a:t>
            </a:r>
            <a:endParaRPr lang="en-US" sz="1000">
              <a:solidFill>
                <a:schemeClr val="bg2"/>
              </a:solidFill>
            </a:endParaRPr>
          </a:p>
          <a:p>
            <a:pPr algn="ctr"/>
            <a:endParaRPr lang="en-US" sz="1000">
              <a:solidFill>
                <a:schemeClr val="bg2"/>
              </a:solidFill>
            </a:endParaRPr>
          </a:p>
          <a:p>
            <a:pPr algn="ctr"/>
            <a:r>
              <a:rPr lang="en-US" sz="1000">
                <a:solidFill>
                  <a:srgbClr val="FF0000"/>
                </a:solidFill>
              </a:rPr>
              <a:t>3.0</a:t>
            </a:r>
            <a:endParaRPr lang="en-US" sz="1000" baseline="30000">
              <a:solidFill>
                <a:srgbClr val="FF0000"/>
              </a:solidFill>
            </a:endParaRPr>
          </a:p>
        </p:txBody>
      </p:sp>
      <p:sp>
        <p:nvSpPr>
          <p:cNvPr id="581761" name="Rectangle 129"/>
          <p:cNvSpPr>
            <a:spLocks noChangeArrowheads="1"/>
          </p:cNvSpPr>
          <p:nvPr/>
        </p:nvSpPr>
        <p:spPr bwMode="auto">
          <a:xfrm>
            <a:off x="7191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O</a:t>
            </a:r>
            <a:endParaRPr lang="en-US" sz="1000">
              <a:solidFill>
                <a:schemeClr val="bg2"/>
              </a:solidFill>
            </a:endParaRPr>
          </a:p>
          <a:p>
            <a:pPr algn="ctr"/>
            <a:endParaRPr lang="en-US" sz="1000">
              <a:solidFill>
                <a:schemeClr val="bg2"/>
              </a:solidFill>
            </a:endParaRPr>
          </a:p>
          <a:p>
            <a:pPr algn="ctr"/>
            <a:r>
              <a:rPr lang="en-US" sz="1000">
                <a:solidFill>
                  <a:srgbClr val="FF0000"/>
                </a:solidFill>
              </a:rPr>
              <a:t>3.5</a:t>
            </a:r>
            <a:endParaRPr lang="en-US" sz="1000" baseline="30000">
              <a:solidFill>
                <a:srgbClr val="FF0000"/>
              </a:solidFill>
            </a:endParaRPr>
          </a:p>
        </p:txBody>
      </p:sp>
      <p:sp>
        <p:nvSpPr>
          <p:cNvPr id="581762" name="Rectangle 130"/>
          <p:cNvSpPr>
            <a:spLocks noChangeArrowheads="1"/>
          </p:cNvSpPr>
          <p:nvPr/>
        </p:nvSpPr>
        <p:spPr bwMode="auto">
          <a:xfrm>
            <a:off x="7572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F</a:t>
            </a:r>
            <a:endParaRPr lang="en-US" sz="1000">
              <a:solidFill>
                <a:schemeClr val="bg2"/>
              </a:solidFill>
            </a:endParaRPr>
          </a:p>
          <a:p>
            <a:pPr algn="ctr"/>
            <a:endParaRPr lang="en-US" sz="1000">
              <a:solidFill>
                <a:schemeClr val="bg2"/>
              </a:solidFill>
            </a:endParaRPr>
          </a:p>
          <a:p>
            <a:pPr algn="ctr"/>
            <a:r>
              <a:rPr lang="en-US" sz="1000">
                <a:solidFill>
                  <a:srgbClr val="FF0000"/>
                </a:solidFill>
              </a:rPr>
              <a:t>4.0</a:t>
            </a:r>
            <a:endParaRPr lang="en-US" sz="1000" baseline="30000">
              <a:solidFill>
                <a:srgbClr val="FF0000"/>
              </a:solidFill>
            </a:endParaRPr>
          </a:p>
        </p:txBody>
      </p:sp>
      <p:sp>
        <p:nvSpPr>
          <p:cNvPr id="581763" name="Rectangle 131"/>
          <p:cNvSpPr>
            <a:spLocks noChangeArrowheads="1"/>
          </p:cNvSpPr>
          <p:nvPr/>
        </p:nvSpPr>
        <p:spPr bwMode="auto">
          <a:xfrm>
            <a:off x="7572375" y="36766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Cl</a:t>
            </a:r>
            <a:endParaRPr lang="en-US" sz="1000">
              <a:solidFill>
                <a:schemeClr val="bg2"/>
              </a:solidFill>
            </a:endParaRPr>
          </a:p>
          <a:p>
            <a:pPr algn="ctr"/>
            <a:endParaRPr lang="en-US" sz="1000">
              <a:solidFill>
                <a:schemeClr val="bg2"/>
              </a:solidFill>
            </a:endParaRPr>
          </a:p>
          <a:p>
            <a:pPr algn="ctr"/>
            <a:r>
              <a:rPr lang="en-US" sz="1000">
                <a:solidFill>
                  <a:srgbClr val="FF0000"/>
                </a:solidFill>
              </a:rPr>
              <a:t>3.0</a:t>
            </a:r>
            <a:endParaRPr lang="en-US" sz="1000" baseline="30000">
              <a:solidFill>
                <a:srgbClr val="FF0000"/>
              </a:solidFill>
            </a:endParaRPr>
          </a:p>
        </p:txBody>
      </p:sp>
      <p:sp>
        <p:nvSpPr>
          <p:cNvPr id="581764" name="Rectangle 132"/>
          <p:cNvSpPr>
            <a:spLocks noChangeArrowheads="1"/>
          </p:cNvSpPr>
          <p:nvPr/>
        </p:nvSpPr>
        <p:spPr bwMode="auto">
          <a:xfrm>
            <a:off x="6429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C</a:t>
            </a:r>
            <a:endParaRPr lang="en-US" sz="1000">
              <a:solidFill>
                <a:schemeClr val="bg2"/>
              </a:solidFill>
            </a:endParaRPr>
          </a:p>
          <a:p>
            <a:pPr algn="ctr"/>
            <a:endParaRPr lang="en-US" sz="1000">
              <a:solidFill>
                <a:schemeClr val="bg2"/>
              </a:solidFill>
            </a:endParaRPr>
          </a:p>
          <a:p>
            <a:pPr algn="ctr"/>
            <a:r>
              <a:rPr lang="en-US" sz="1000">
                <a:solidFill>
                  <a:srgbClr val="FF0000"/>
                </a:solidFill>
              </a:rPr>
              <a:t>2.5</a:t>
            </a:r>
            <a:endParaRPr lang="en-US" sz="1000" baseline="30000">
              <a:solidFill>
                <a:srgbClr val="FF0000"/>
              </a:solidFill>
            </a:endParaRPr>
          </a:p>
        </p:txBody>
      </p:sp>
      <p:sp>
        <p:nvSpPr>
          <p:cNvPr id="581765" name="Rectangle 133"/>
          <p:cNvSpPr>
            <a:spLocks noChangeArrowheads="1"/>
          </p:cNvSpPr>
          <p:nvPr/>
        </p:nvSpPr>
        <p:spPr bwMode="auto">
          <a:xfrm>
            <a:off x="7191375" y="36766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S</a:t>
            </a:r>
            <a:endParaRPr lang="en-US" sz="1000">
              <a:solidFill>
                <a:schemeClr val="bg2"/>
              </a:solidFill>
            </a:endParaRPr>
          </a:p>
          <a:p>
            <a:pPr algn="ctr"/>
            <a:endParaRPr lang="en-US" sz="1000">
              <a:solidFill>
                <a:schemeClr val="bg2"/>
              </a:solidFill>
            </a:endParaRPr>
          </a:p>
          <a:p>
            <a:pPr algn="ctr"/>
            <a:r>
              <a:rPr lang="en-US" sz="1000">
                <a:solidFill>
                  <a:srgbClr val="FF0000"/>
                </a:solidFill>
              </a:rPr>
              <a:t>2.5</a:t>
            </a:r>
            <a:endParaRPr lang="en-US" sz="1000" baseline="30000">
              <a:solidFill>
                <a:srgbClr val="FF0000"/>
              </a:solidFill>
            </a:endParaRPr>
          </a:p>
        </p:txBody>
      </p:sp>
      <p:sp>
        <p:nvSpPr>
          <p:cNvPr id="581766" name="Rectangle 134"/>
          <p:cNvSpPr>
            <a:spLocks noChangeArrowheads="1"/>
          </p:cNvSpPr>
          <p:nvPr/>
        </p:nvSpPr>
        <p:spPr bwMode="auto">
          <a:xfrm>
            <a:off x="7572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Br</a:t>
            </a:r>
            <a:endParaRPr lang="en-US" sz="1000">
              <a:solidFill>
                <a:schemeClr val="bg2"/>
              </a:solidFill>
            </a:endParaRPr>
          </a:p>
          <a:p>
            <a:pPr algn="ctr"/>
            <a:endParaRPr lang="en-US" sz="1000">
              <a:solidFill>
                <a:schemeClr val="bg2"/>
              </a:solidFill>
            </a:endParaRPr>
          </a:p>
          <a:p>
            <a:pPr algn="ctr"/>
            <a:r>
              <a:rPr lang="en-US" sz="1000">
                <a:solidFill>
                  <a:srgbClr val="FF0000"/>
                </a:solidFill>
              </a:rPr>
              <a:t>2.8</a:t>
            </a:r>
            <a:endParaRPr lang="en-US" sz="1000" baseline="30000">
              <a:solidFill>
                <a:srgbClr val="FF0000"/>
              </a:solidFill>
            </a:endParaRPr>
          </a:p>
        </p:txBody>
      </p:sp>
      <p:sp>
        <p:nvSpPr>
          <p:cNvPr id="581767" name="Rectangle 135"/>
          <p:cNvSpPr>
            <a:spLocks noChangeArrowheads="1"/>
          </p:cNvSpPr>
          <p:nvPr/>
        </p:nvSpPr>
        <p:spPr bwMode="auto">
          <a:xfrm>
            <a:off x="7572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I</a:t>
            </a:r>
            <a:endParaRPr lang="en-US" sz="1000">
              <a:solidFill>
                <a:schemeClr val="bg2"/>
              </a:solidFill>
            </a:endParaRPr>
          </a:p>
          <a:p>
            <a:pPr algn="ctr"/>
            <a:endParaRPr lang="en-US" sz="1000">
              <a:solidFill>
                <a:schemeClr val="bg2"/>
              </a:solidFill>
            </a:endParaRPr>
          </a:p>
          <a:p>
            <a:pPr algn="ctr"/>
            <a:r>
              <a:rPr lang="en-US" sz="1000">
                <a:solidFill>
                  <a:srgbClr val="FF0000"/>
                </a:solidFill>
              </a:rPr>
              <a:t>2.5</a:t>
            </a:r>
            <a:endParaRPr lang="en-US" sz="1000" baseline="30000">
              <a:solidFill>
                <a:srgbClr val="FF0000"/>
              </a:solidFill>
            </a:endParaRPr>
          </a:p>
        </p:txBody>
      </p:sp>
      <p:sp>
        <p:nvSpPr>
          <p:cNvPr id="581768" name="Rectangle 136"/>
          <p:cNvSpPr>
            <a:spLocks noChangeArrowheads="1"/>
          </p:cNvSpPr>
          <p:nvPr/>
        </p:nvSpPr>
        <p:spPr bwMode="auto">
          <a:xfrm>
            <a:off x="1476375" y="36766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Na</a:t>
            </a:r>
            <a:endParaRPr lang="en-US" sz="1000">
              <a:solidFill>
                <a:schemeClr val="bg2"/>
              </a:solidFill>
            </a:endParaRPr>
          </a:p>
          <a:p>
            <a:pPr algn="ctr"/>
            <a:endParaRPr lang="en-US" sz="1000">
              <a:solidFill>
                <a:schemeClr val="bg2"/>
              </a:solidFill>
            </a:endParaRPr>
          </a:p>
          <a:p>
            <a:pPr algn="ctr"/>
            <a:r>
              <a:rPr lang="en-US" sz="1000">
                <a:solidFill>
                  <a:srgbClr val="FF0000"/>
                </a:solidFill>
              </a:rPr>
              <a:t>0.9</a:t>
            </a:r>
            <a:endParaRPr lang="en-US" sz="1000" baseline="30000">
              <a:solidFill>
                <a:srgbClr val="FF0000"/>
              </a:solidFill>
            </a:endParaRPr>
          </a:p>
        </p:txBody>
      </p:sp>
      <p:sp>
        <p:nvSpPr>
          <p:cNvPr id="581769" name="Rectangle 137"/>
          <p:cNvSpPr>
            <a:spLocks noChangeArrowheads="1"/>
          </p:cNvSpPr>
          <p:nvPr/>
        </p:nvSpPr>
        <p:spPr bwMode="auto">
          <a:xfrm>
            <a:off x="1476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K</a:t>
            </a:r>
            <a:endParaRPr lang="en-US" sz="1000">
              <a:solidFill>
                <a:schemeClr val="bg2"/>
              </a:solidFill>
            </a:endParaRPr>
          </a:p>
          <a:p>
            <a:pPr algn="ctr"/>
            <a:endParaRPr lang="en-US" sz="1000" baseline="30000">
              <a:solidFill>
                <a:schemeClr val="bg2"/>
              </a:solidFill>
            </a:endParaRPr>
          </a:p>
          <a:p>
            <a:pPr algn="ctr"/>
            <a:r>
              <a:rPr lang="en-US" sz="1000">
                <a:solidFill>
                  <a:srgbClr val="FF0000"/>
                </a:solidFill>
              </a:rPr>
              <a:t>0.8</a:t>
            </a:r>
          </a:p>
        </p:txBody>
      </p:sp>
      <p:sp>
        <p:nvSpPr>
          <p:cNvPr id="581770" name="Rectangle 138"/>
          <p:cNvSpPr>
            <a:spLocks noChangeArrowheads="1"/>
          </p:cNvSpPr>
          <p:nvPr/>
        </p:nvSpPr>
        <p:spPr bwMode="auto">
          <a:xfrm>
            <a:off x="1476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Rb</a:t>
            </a:r>
            <a:endParaRPr lang="en-US" sz="1000">
              <a:solidFill>
                <a:schemeClr val="bg2"/>
              </a:solidFill>
            </a:endParaRPr>
          </a:p>
          <a:p>
            <a:pPr algn="ctr"/>
            <a:endParaRPr lang="en-US" sz="1000">
              <a:solidFill>
                <a:schemeClr val="bg2"/>
              </a:solidFill>
            </a:endParaRPr>
          </a:p>
          <a:p>
            <a:pPr algn="ctr"/>
            <a:r>
              <a:rPr lang="en-US" sz="1000">
                <a:solidFill>
                  <a:srgbClr val="FF0000"/>
                </a:solidFill>
              </a:rPr>
              <a:t>0.8</a:t>
            </a:r>
            <a:endParaRPr lang="en-US" sz="1000" baseline="30000">
              <a:solidFill>
                <a:srgbClr val="FF0000"/>
              </a:solidFill>
            </a:endParaRPr>
          </a:p>
        </p:txBody>
      </p:sp>
      <p:sp>
        <p:nvSpPr>
          <p:cNvPr id="581771" name="Rectangle 139"/>
          <p:cNvSpPr>
            <a:spLocks noChangeArrowheads="1"/>
          </p:cNvSpPr>
          <p:nvPr/>
        </p:nvSpPr>
        <p:spPr bwMode="auto">
          <a:xfrm>
            <a:off x="1476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Cs</a:t>
            </a:r>
            <a:endParaRPr lang="en-US" sz="1000">
              <a:solidFill>
                <a:schemeClr val="bg2"/>
              </a:solidFill>
            </a:endParaRPr>
          </a:p>
          <a:p>
            <a:pPr algn="ctr"/>
            <a:endParaRPr lang="en-US" sz="1000">
              <a:solidFill>
                <a:schemeClr val="bg2"/>
              </a:solidFill>
            </a:endParaRPr>
          </a:p>
          <a:p>
            <a:pPr algn="ctr"/>
            <a:r>
              <a:rPr lang="en-US" sz="1000">
                <a:solidFill>
                  <a:srgbClr val="FF0000"/>
                </a:solidFill>
              </a:rPr>
              <a:t>0.7</a:t>
            </a:r>
            <a:endParaRPr lang="en-US" sz="1000" baseline="30000">
              <a:solidFill>
                <a:srgbClr val="FF0000"/>
              </a:solidFill>
            </a:endParaRPr>
          </a:p>
        </p:txBody>
      </p:sp>
      <p:sp>
        <p:nvSpPr>
          <p:cNvPr id="581772" name="Rectangle 140"/>
          <p:cNvSpPr>
            <a:spLocks noChangeArrowheads="1"/>
          </p:cNvSpPr>
          <p:nvPr/>
        </p:nvSpPr>
        <p:spPr bwMode="auto">
          <a:xfrm>
            <a:off x="1857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Ba</a:t>
            </a:r>
            <a:endParaRPr lang="en-US" sz="1000">
              <a:solidFill>
                <a:schemeClr val="bg2"/>
              </a:solidFill>
            </a:endParaRPr>
          </a:p>
          <a:p>
            <a:pPr algn="ctr"/>
            <a:endParaRPr lang="en-US" sz="1000">
              <a:solidFill>
                <a:schemeClr val="bg2"/>
              </a:solidFill>
            </a:endParaRPr>
          </a:p>
          <a:p>
            <a:pPr algn="ctr"/>
            <a:r>
              <a:rPr lang="en-US" sz="1000">
                <a:solidFill>
                  <a:srgbClr val="FF0000"/>
                </a:solidFill>
              </a:rPr>
              <a:t>0.9</a:t>
            </a:r>
            <a:endParaRPr lang="en-US" sz="1000" baseline="30000">
              <a:solidFill>
                <a:srgbClr val="FF0000"/>
              </a:solidFill>
            </a:endParaRPr>
          </a:p>
        </p:txBody>
      </p:sp>
      <p:sp>
        <p:nvSpPr>
          <p:cNvPr id="581773" name="Rectangle 141"/>
          <p:cNvSpPr>
            <a:spLocks noChangeArrowheads="1"/>
          </p:cNvSpPr>
          <p:nvPr/>
        </p:nvSpPr>
        <p:spPr bwMode="auto">
          <a:xfrm>
            <a:off x="1476375" y="5810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Fr</a:t>
            </a:r>
            <a:endParaRPr lang="en-US" sz="1000">
              <a:solidFill>
                <a:schemeClr val="bg2"/>
              </a:solidFill>
            </a:endParaRPr>
          </a:p>
          <a:p>
            <a:pPr algn="ctr"/>
            <a:endParaRPr lang="en-US" sz="1000">
              <a:solidFill>
                <a:schemeClr val="bg2"/>
              </a:solidFill>
            </a:endParaRPr>
          </a:p>
          <a:p>
            <a:pPr algn="ctr"/>
            <a:r>
              <a:rPr lang="en-US" sz="1000">
                <a:solidFill>
                  <a:srgbClr val="FF0000"/>
                </a:solidFill>
              </a:rPr>
              <a:t>0.7</a:t>
            </a:r>
            <a:endParaRPr lang="en-US" sz="1000" baseline="30000">
              <a:solidFill>
                <a:srgbClr val="FF0000"/>
              </a:solidFill>
            </a:endParaRPr>
          </a:p>
        </p:txBody>
      </p:sp>
      <p:sp>
        <p:nvSpPr>
          <p:cNvPr id="581774" name="Rectangle 142"/>
          <p:cNvSpPr>
            <a:spLocks noChangeArrowheads="1"/>
          </p:cNvSpPr>
          <p:nvPr/>
        </p:nvSpPr>
        <p:spPr bwMode="auto">
          <a:xfrm>
            <a:off x="1857375" y="5810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Ra</a:t>
            </a:r>
            <a:endParaRPr lang="en-US" sz="1000">
              <a:solidFill>
                <a:schemeClr val="bg2"/>
              </a:solidFill>
            </a:endParaRPr>
          </a:p>
          <a:p>
            <a:pPr algn="ctr"/>
            <a:endParaRPr lang="en-US" sz="1000">
              <a:solidFill>
                <a:schemeClr val="bg2"/>
              </a:solidFill>
            </a:endParaRPr>
          </a:p>
          <a:p>
            <a:pPr algn="ctr"/>
            <a:r>
              <a:rPr lang="en-US" sz="1000">
                <a:solidFill>
                  <a:srgbClr val="FF0000"/>
                </a:solidFill>
              </a:rPr>
              <a:t>0.9</a:t>
            </a:r>
            <a:endParaRPr lang="en-US" sz="1000" baseline="30000">
              <a:solidFill>
                <a:srgbClr val="FF0000"/>
              </a:solidFill>
            </a:endParaRPr>
          </a:p>
        </p:txBody>
      </p:sp>
      <p:sp>
        <p:nvSpPr>
          <p:cNvPr id="581775" name="Rectangle 143"/>
          <p:cNvSpPr>
            <a:spLocks noChangeArrowheads="1"/>
          </p:cNvSpPr>
          <p:nvPr/>
        </p:nvSpPr>
        <p:spPr bwMode="auto">
          <a:xfrm>
            <a:off x="1476375" y="2609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H</a:t>
            </a:r>
          </a:p>
          <a:p>
            <a:pPr algn="ctr"/>
            <a:endParaRPr lang="en-US" sz="1000"/>
          </a:p>
          <a:p>
            <a:pPr algn="ctr"/>
            <a:r>
              <a:rPr lang="en-US" sz="1000">
                <a:solidFill>
                  <a:schemeClr val="accent2"/>
                </a:solidFill>
              </a:rPr>
              <a:t>2.1</a:t>
            </a:r>
            <a:endParaRPr lang="en-US" sz="1000" baseline="30000">
              <a:solidFill>
                <a:schemeClr val="accent2"/>
              </a:solidFill>
            </a:endParaRPr>
          </a:p>
        </p:txBody>
      </p:sp>
      <p:sp>
        <p:nvSpPr>
          <p:cNvPr id="581776" name="Rectangle 144"/>
          <p:cNvSpPr>
            <a:spLocks noChangeArrowheads="1"/>
          </p:cNvSpPr>
          <p:nvPr/>
        </p:nvSpPr>
        <p:spPr bwMode="auto">
          <a:xfrm>
            <a:off x="6048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B</a:t>
            </a:r>
            <a:endParaRPr lang="en-US" sz="1000">
              <a:solidFill>
                <a:schemeClr val="bg2"/>
              </a:solidFill>
            </a:endParaRPr>
          </a:p>
          <a:p>
            <a:pPr algn="ctr"/>
            <a:endParaRPr lang="en-US" sz="1000">
              <a:solidFill>
                <a:schemeClr val="bg2"/>
              </a:solidFill>
            </a:endParaRPr>
          </a:p>
          <a:p>
            <a:pPr algn="ctr"/>
            <a:r>
              <a:rPr lang="en-US" sz="1000">
                <a:solidFill>
                  <a:srgbClr val="FF0000"/>
                </a:solidFill>
              </a:rPr>
              <a:t>2.0</a:t>
            </a:r>
            <a:endParaRPr lang="en-US" sz="1000" baseline="30000">
              <a:solidFill>
                <a:srgbClr val="FF0000"/>
              </a:solidFill>
            </a:endParaRPr>
          </a:p>
        </p:txBody>
      </p:sp>
      <p:sp>
        <p:nvSpPr>
          <p:cNvPr id="581777" name="Rectangle 145"/>
          <p:cNvSpPr>
            <a:spLocks noChangeArrowheads="1"/>
          </p:cNvSpPr>
          <p:nvPr/>
        </p:nvSpPr>
        <p:spPr bwMode="auto">
          <a:xfrm>
            <a:off x="6810375" y="36766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P</a:t>
            </a:r>
            <a:endParaRPr lang="en-US" sz="1000">
              <a:solidFill>
                <a:schemeClr val="bg2"/>
              </a:solidFill>
            </a:endParaRPr>
          </a:p>
          <a:p>
            <a:pPr algn="ctr"/>
            <a:endParaRPr lang="en-US" sz="1000">
              <a:solidFill>
                <a:schemeClr val="bg2"/>
              </a:solidFill>
            </a:endParaRPr>
          </a:p>
          <a:p>
            <a:pPr algn="ctr"/>
            <a:r>
              <a:rPr lang="en-US" sz="1000">
                <a:solidFill>
                  <a:srgbClr val="FF0000"/>
                </a:solidFill>
              </a:rPr>
              <a:t>2.1</a:t>
            </a:r>
            <a:endParaRPr lang="en-US" sz="1000" baseline="30000">
              <a:solidFill>
                <a:srgbClr val="FF0000"/>
              </a:solidFill>
            </a:endParaRPr>
          </a:p>
        </p:txBody>
      </p:sp>
      <p:sp>
        <p:nvSpPr>
          <p:cNvPr id="581778" name="Rectangle 146"/>
          <p:cNvSpPr>
            <a:spLocks noChangeArrowheads="1"/>
          </p:cNvSpPr>
          <p:nvPr/>
        </p:nvSpPr>
        <p:spPr bwMode="auto">
          <a:xfrm>
            <a:off x="6810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As</a:t>
            </a:r>
            <a:endParaRPr lang="en-US" sz="1000">
              <a:solidFill>
                <a:schemeClr val="bg2"/>
              </a:solidFill>
            </a:endParaRPr>
          </a:p>
          <a:p>
            <a:pPr algn="ctr"/>
            <a:endParaRPr lang="en-US" sz="1000">
              <a:solidFill>
                <a:schemeClr val="bg2"/>
              </a:solidFill>
            </a:endParaRPr>
          </a:p>
          <a:p>
            <a:pPr algn="ctr"/>
            <a:r>
              <a:rPr lang="en-US" sz="1000">
                <a:solidFill>
                  <a:srgbClr val="FF0000"/>
                </a:solidFill>
              </a:rPr>
              <a:t>2.0</a:t>
            </a:r>
            <a:endParaRPr lang="en-US" sz="1000" baseline="30000">
              <a:solidFill>
                <a:srgbClr val="FF0000"/>
              </a:solidFill>
            </a:endParaRPr>
          </a:p>
        </p:txBody>
      </p:sp>
      <p:sp>
        <p:nvSpPr>
          <p:cNvPr id="581779" name="Rectangle 147"/>
          <p:cNvSpPr>
            <a:spLocks noChangeArrowheads="1"/>
          </p:cNvSpPr>
          <p:nvPr/>
        </p:nvSpPr>
        <p:spPr bwMode="auto">
          <a:xfrm>
            <a:off x="7191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Se</a:t>
            </a:r>
            <a:endParaRPr lang="en-US" sz="1000">
              <a:solidFill>
                <a:schemeClr val="bg2"/>
              </a:solidFill>
            </a:endParaRPr>
          </a:p>
          <a:p>
            <a:pPr algn="ctr"/>
            <a:endParaRPr lang="en-US" sz="1000">
              <a:solidFill>
                <a:schemeClr val="bg2"/>
              </a:solidFill>
            </a:endParaRPr>
          </a:p>
          <a:p>
            <a:pPr algn="ctr"/>
            <a:r>
              <a:rPr lang="en-US" sz="1000">
                <a:solidFill>
                  <a:srgbClr val="FF0000"/>
                </a:solidFill>
              </a:rPr>
              <a:t>2.4</a:t>
            </a:r>
            <a:endParaRPr lang="en-US" sz="1000" baseline="30000">
              <a:solidFill>
                <a:srgbClr val="FF0000"/>
              </a:solidFill>
            </a:endParaRPr>
          </a:p>
        </p:txBody>
      </p:sp>
      <p:sp>
        <p:nvSpPr>
          <p:cNvPr id="581780" name="Rectangle 148"/>
          <p:cNvSpPr>
            <a:spLocks noChangeArrowheads="1"/>
          </p:cNvSpPr>
          <p:nvPr/>
        </p:nvSpPr>
        <p:spPr bwMode="auto">
          <a:xfrm>
            <a:off x="4143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Ru</a:t>
            </a:r>
            <a:endParaRPr lang="en-US" sz="1000">
              <a:solidFill>
                <a:schemeClr val="bg2"/>
              </a:solidFill>
            </a:endParaRPr>
          </a:p>
          <a:p>
            <a:pPr algn="ct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1781" name="Rectangle 149"/>
          <p:cNvSpPr>
            <a:spLocks noChangeArrowheads="1"/>
          </p:cNvSpPr>
          <p:nvPr/>
        </p:nvSpPr>
        <p:spPr bwMode="auto">
          <a:xfrm>
            <a:off x="4524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Rh</a:t>
            </a:r>
            <a:endParaRPr lang="en-US" sz="1000">
              <a:solidFill>
                <a:schemeClr val="bg2"/>
              </a:solidFill>
            </a:endParaRPr>
          </a:p>
          <a:p>
            <a:pPr algn="ct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1782" name="Rectangle 150"/>
          <p:cNvSpPr>
            <a:spLocks noChangeArrowheads="1"/>
          </p:cNvSpPr>
          <p:nvPr/>
        </p:nvSpPr>
        <p:spPr bwMode="auto">
          <a:xfrm>
            <a:off x="4905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Pd</a:t>
            </a:r>
            <a:endParaRPr lang="en-US" sz="1000">
              <a:solidFill>
                <a:schemeClr val="bg2"/>
              </a:solidFill>
            </a:endParaRPr>
          </a:p>
          <a:p>
            <a:pPr algn="ct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1783" name="Rectangle 151"/>
          <p:cNvSpPr>
            <a:spLocks noChangeArrowheads="1"/>
          </p:cNvSpPr>
          <p:nvPr/>
        </p:nvSpPr>
        <p:spPr bwMode="auto">
          <a:xfrm>
            <a:off x="7191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Te</a:t>
            </a:r>
            <a:endParaRPr lang="en-US" sz="1000">
              <a:solidFill>
                <a:schemeClr val="bg2"/>
              </a:solidFill>
            </a:endParaRPr>
          </a:p>
          <a:p>
            <a:pPr algn="ctr"/>
            <a:endParaRPr lang="en-US" sz="1000">
              <a:solidFill>
                <a:schemeClr val="bg2"/>
              </a:solidFill>
            </a:endParaRPr>
          </a:p>
          <a:p>
            <a:pPr algn="ctr"/>
            <a:r>
              <a:rPr lang="en-US" sz="1000">
                <a:solidFill>
                  <a:srgbClr val="FF0000"/>
                </a:solidFill>
              </a:rPr>
              <a:t>2.1</a:t>
            </a:r>
            <a:endParaRPr lang="en-US" sz="1000" baseline="30000">
              <a:solidFill>
                <a:srgbClr val="FF0000"/>
              </a:solidFill>
            </a:endParaRPr>
          </a:p>
        </p:txBody>
      </p:sp>
      <p:sp>
        <p:nvSpPr>
          <p:cNvPr id="581784" name="Rectangle 152"/>
          <p:cNvSpPr>
            <a:spLocks noChangeArrowheads="1"/>
          </p:cNvSpPr>
          <p:nvPr/>
        </p:nvSpPr>
        <p:spPr bwMode="auto">
          <a:xfrm>
            <a:off x="4143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Os</a:t>
            </a:r>
            <a:endParaRPr lang="en-US" sz="1000">
              <a:solidFill>
                <a:schemeClr val="bg2"/>
              </a:solidFill>
            </a:endParaRPr>
          </a:p>
          <a:p>
            <a:pPr algn="ct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1785" name="Rectangle 153"/>
          <p:cNvSpPr>
            <a:spLocks noChangeArrowheads="1"/>
          </p:cNvSpPr>
          <p:nvPr/>
        </p:nvSpPr>
        <p:spPr bwMode="auto">
          <a:xfrm>
            <a:off x="4524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Ir</a:t>
            </a:r>
            <a:endParaRPr lang="en-US" sz="1000">
              <a:solidFill>
                <a:schemeClr val="bg2"/>
              </a:solidFill>
            </a:endParaRPr>
          </a:p>
          <a:p>
            <a:pPr algn="ct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1786" name="Rectangle 154"/>
          <p:cNvSpPr>
            <a:spLocks noChangeArrowheads="1"/>
          </p:cNvSpPr>
          <p:nvPr/>
        </p:nvSpPr>
        <p:spPr bwMode="auto">
          <a:xfrm>
            <a:off x="4905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Pt</a:t>
            </a:r>
            <a:endParaRPr lang="en-US" sz="1000">
              <a:solidFill>
                <a:schemeClr val="bg2"/>
              </a:solidFill>
            </a:endParaRPr>
          </a:p>
          <a:p>
            <a:pPr algn="ct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1787" name="Rectangle 155"/>
          <p:cNvSpPr>
            <a:spLocks noChangeArrowheads="1"/>
          </p:cNvSpPr>
          <p:nvPr/>
        </p:nvSpPr>
        <p:spPr bwMode="auto">
          <a:xfrm>
            <a:off x="5286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Au</a:t>
            </a:r>
            <a:endParaRPr lang="en-US" sz="1000">
              <a:solidFill>
                <a:schemeClr val="bg2"/>
              </a:solidFill>
            </a:endParaRPr>
          </a:p>
          <a:p>
            <a:pPr algn="ctr"/>
            <a:endParaRPr lang="en-US" sz="1000">
              <a:solidFill>
                <a:schemeClr val="bg2"/>
              </a:solidFill>
            </a:endParaRPr>
          </a:p>
          <a:p>
            <a:pPr algn="ctr"/>
            <a:r>
              <a:rPr lang="en-US" sz="1000">
                <a:solidFill>
                  <a:srgbClr val="FF0000"/>
                </a:solidFill>
              </a:rPr>
              <a:t>2.4</a:t>
            </a:r>
            <a:endParaRPr lang="en-US" sz="1000" baseline="30000">
              <a:solidFill>
                <a:srgbClr val="FF0000"/>
              </a:solidFill>
            </a:endParaRPr>
          </a:p>
        </p:txBody>
      </p:sp>
      <p:sp>
        <p:nvSpPr>
          <p:cNvPr id="581788" name="Rectangle 156"/>
          <p:cNvSpPr>
            <a:spLocks noChangeArrowheads="1"/>
          </p:cNvSpPr>
          <p:nvPr/>
        </p:nvSpPr>
        <p:spPr bwMode="auto">
          <a:xfrm>
            <a:off x="7191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Po</a:t>
            </a:r>
            <a:endParaRPr lang="en-US" sz="1000">
              <a:solidFill>
                <a:schemeClr val="bg2"/>
              </a:solidFill>
            </a:endParaRPr>
          </a:p>
          <a:p>
            <a:pPr algn="ctr"/>
            <a:endParaRPr lang="en-US" sz="1000">
              <a:solidFill>
                <a:schemeClr val="bg2"/>
              </a:solidFill>
            </a:endParaRPr>
          </a:p>
          <a:p>
            <a:pPr algn="ctr"/>
            <a:r>
              <a:rPr lang="en-US" sz="1000">
                <a:solidFill>
                  <a:srgbClr val="FF0000"/>
                </a:solidFill>
              </a:rPr>
              <a:t>2.0</a:t>
            </a:r>
            <a:endParaRPr lang="en-US" sz="1000" baseline="30000">
              <a:solidFill>
                <a:srgbClr val="FF0000"/>
              </a:solidFill>
            </a:endParaRPr>
          </a:p>
        </p:txBody>
      </p:sp>
      <p:sp>
        <p:nvSpPr>
          <p:cNvPr id="581789" name="Rectangle 157"/>
          <p:cNvSpPr>
            <a:spLocks noChangeArrowheads="1"/>
          </p:cNvSpPr>
          <p:nvPr/>
        </p:nvSpPr>
        <p:spPr bwMode="auto">
          <a:xfrm>
            <a:off x="7572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At</a:t>
            </a:r>
            <a:endParaRPr lang="en-US" sz="1000">
              <a:solidFill>
                <a:schemeClr val="bg2"/>
              </a:solidFill>
            </a:endParaRPr>
          </a:p>
          <a:p>
            <a:pPr algn="ctr"/>
            <a:endParaRPr lang="en-US" sz="1000">
              <a:solidFill>
                <a:schemeClr val="bg2"/>
              </a:solidFill>
            </a:endParaRPr>
          </a:p>
          <a:p>
            <a:pPr algn="ctr"/>
            <a:r>
              <a:rPr lang="en-US" sz="1000">
                <a:solidFill>
                  <a:srgbClr val="FF0000"/>
                </a:solidFill>
              </a:rPr>
              <a:t>2.2</a:t>
            </a:r>
          </a:p>
        </p:txBody>
      </p:sp>
      <p:sp>
        <p:nvSpPr>
          <p:cNvPr id="581790" name="Text Box 158"/>
          <p:cNvSpPr txBox="1">
            <a:spLocks noChangeArrowheads="1"/>
          </p:cNvSpPr>
          <p:nvPr/>
        </p:nvSpPr>
        <p:spPr bwMode="auto">
          <a:xfrm rot="-5400000">
            <a:off x="635794" y="4052094"/>
            <a:ext cx="844550" cy="366712"/>
          </a:xfrm>
          <a:prstGeom prst="rect">
            <a:avLst/>
          </a:prstGeom>
          <a:noFill/>
          <a:ln w="9525">
            <a:noFill/>
            <a:miter lim="800000"/>
            <a:headEnd/>
            <a:tailEnd/>
          </a:ln>
          <a:effectLst/>
        </p:spPr>
        <p:txBody>
          <a:bodyPr wrap="none">
            <a:spAutoFit/>
          </a:bodyPr>
          <a:lstStyle/>
          <a:p>
            <a:r>
              <a:rPr lang="en-US"/>
              <a:t>Period</a:t>
            </a:r>
          </a:p>
        </p:txBody>
      </p:sp>
      <p:sp>
        <p:nvSpPr>
          <p:cNvPr id="581791" name="Text Box 159"/>
          <p:cNvSpPr txBox="1">
            <a:spLocks noChangeArrowheads="1"/>
          </p:cNvSpPr>
          <p:nvPr/>
        </p:nvSpPr>
        <p:spPr bwMode="auto">
          <a:xfrm>
            <a:off x="2770188" y="6069013"/>
            <a:ext cx="1263650" cy="244475"/>
          </a:xfrm>
          <a:prstGeom prst="rect">
            <a:avLst/>
          </a:prstGeom>
          <a:noFill/>
          <a:ln w="3175">
            <a:noFill/>
            <a:miter lim="800000"/>
            <a:headEnd/>
            <a:tailEnd/>
          </a:ln>
          <a:effectLst/>
        </p:spPr>
        <p:txBody>
          <a:bodyPr wrap="none">
            <a:spAutoFit/>
          </a:bodyPr>
          <a:lstStyle/>
          <a:p>
            <a:r>
              <a:rPr lang="en-US" sz="1000"/>
              <a:t>Actinides:  1.3 - 1.5</a:t>
            </a:r>
          </a:p>
        </p:txBody>
      </p:sp>
      <p:sp>
        <p:nvSpPr>
          <p:cNvPr id="581792" name="Rectangle 160"/>
          <p:cNvSpPr>
            <a:spLocks noChangeArrowheads="1"/>
          </p:cNvSpPr>
          <p:nvPr/>
        </p:nvSpPr>
        <p:spPr bwMode="auto">
          <a:xfrm>
            <a:off x="1476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Li</a:t>
            </a:r>
            <a:endParaRPr lang="en-US" sz="1000">
              <a:solidFill>
                <a:schemeClr val="bg2"/>
              </a:solidFill>
            </a:endParaRPr>
          </a:p>
          <a:p>
            <a:pPr algn="ctr"/>
            <a:endParaRPr lang="en-US" sz="1000">
              <a:solidFill>
                <a:schemeClr val="bg2"/>
              </a:solidFill>
            </a:endParaRPr>
          </a:p>
          <a:p>
            <a:pPr algn="ctr"/>
            <a:r>
              <a:rPr lang="en-US" sz="1000">
                <a:solidFill>
                  <a:srgbClr val="FF0000"/>
                </a:solidFill>
              </a:rPr>
              <a:t>1.0</a:t>
            </a:r>
          </a:p>
        </p:txBody>
      </p:sp>
      <p:sp>
        <p:nvSpPr>
          <p:cNvPr id="581793" name="Rectangle 161"/>
          <p:cNvSpPr>
            <a:spLocks noChangeArrowheads="1"/>
          </p:cNvSpPr>
          <p:nvPr/>
        </p:nvSpPr>
        <p:spPr bwMode="auto">
          <a:xfrm>
            <a:off x="1857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Ca</a:t>
            </a:r>
            <a:endParaRPr lang="en-US" sz="1000">
              <a:solidFill>
                <a:schemeClr val="bg2"/>
              </a:solidFill>
            </a:endParaRPr>
          </a:p>
          <a:p>
            <a:pPr algn="ctr"/>
            <a:endParaRPr lang="en-US" sz="1000">
              <a:solidFill>
                <a:schemeClr val="bg2"/>
              </a:solidFill>
            </a:endParaRPr>
          </a:p>
          <a:p>
            <a:pPr algn="ctr"/>
            <a:r>
              <a:rPr lang="en-US" sz="1000">
                <a:solidFill>
                  <a:srgbClr val="FF0000"/>
                </a:solidFill>
              </a:rPr>
              <a:t>1.0</a:t>
            </a:r>
            <a:endParaRPr lang="en-US" sz="1000" baseline="30000">
              <a:solidFill>
                <a:srgbClr val="FF0000"/>
              </a:solidFill>
            </a:endParaRPr>
          </a:p>
        </p:txBody>
      </p:sp>
      <p:sp>
        <p:nvSpPr>
          <p:cNvPr id="581794" name="Rectangle 162"/>
          <p:cNvSpPr>
            <a:spLocks noChangeArrowheads="1"/>
          </p:cNvSpPr>
          <p:nvPr/>
        </p:nvSpPr>
        <p:spPr bwMode="auto">
          <a:xfrm>
            <a:off x="2238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Sc</a:t>
            </a:r>
            <a:endParaRPr lang="en-US" sz="1000">
              <a:solidFill>
                <a:schemeClr val="bg2"/>
              </a:solidFill>
            </a:endParaRPr>
          </a:p>
          <a:p>
            <a:pPr algn="ctr"/>
            <a:endParaRPr lang="en-US" sz="1000">
              <a:solidFill>
                <a:schemeClr val="bg2"/>
              </a:solidFill>
            </a:endParaRPr>
          </a:p>
          <a:p>
            <a:pPr algn="ctr"/>
            <a:r>
              <a:rPr lang="en-US" sz="1000">
                <a:solidFill>
                  <a:srgbClr val="FF0000"/>
                </a:solidFill>
              </a:rPr>
              <a:t>1.3</a:t>
            </a:r>
            <a:endParaRPr lang="en-US" sz="1000" baseline="30000">
              <a:solidFill>
                <a:srgbClr val="FF0000"/>
              </a:solidFill>
            </a:endParaRPr>
          </a:p>
        </p:txBody>
      </p:sp>
      <p:sp>
        <p:nvSpPr>
          <p:cNvPr id="581795" name="Rectangle 163"/>
          <p:cNvSpPr>
            <a:spLocks noChangeArrowheads="1"/>
          </p:cNvSpPr>
          <p:nvPr/>
        </p:nvSpPr>
        <p:spPr bwMode="auto">
          <a:xfrm>
            <a:off x="1857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Sr</a:t>
            </a:r>
            <a:endParaRPr lang="en-US" sz="1000">
              <a:solidFill>
                <a:schemeClr val="bg2"/>
              </a:solidFill>
            </a:endParaRPr>
          </a:p>
          <a:p>
            <a:pPr algn="ctr"/>
            <a:endParaRPr lang="en-US" sz="1000">
              <a:solidFill>
                <a:schemeClr val="bg2"/>
              </a:solidFill>
            </a:endParaRPr>
          </a:p>
          <a:p>
            <a:pPr algn="ctr"/>
            <a:r>
              <a:rPr lang="en-US" sz="1000">
                <a:solidFill>
                  <a:srgbClr val="FF0000"/>
                </a:solidFill>
              </a:rPr>
              <a:t>1.0</a:t>
            </a:r>
            <a:endParaRPr lang="en-US" sz="1000" baseline="30000">
              <a:solidFill>
                <a:srgbClr val="FF0000"/>
              </a:solidFill>
            </a:endParaRPr>
          </a:p>
        </p:txBody>
      </p:sp>
      <p:sp>
        <p:nvSpPr>
          <p:cNvPr id="581796" name="Rectangle 164"/>
          <p:cNvSpPr>
            <a:spLocks noChangeArrowheads="1"/>
          </p:cNvSpPr>
          <p:nvPr/>
        </p:nvSpPr>
        <p:spPr bwMode="auto">
          <a:xfrm>
            <a:off x="2238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Y</a:t>
            </a:r>
            <a:r>
              <a:rPr lang="en-US" sz="1000" b="1">
                <a:solidFill>
                  <a:schemeClr val="bg2"/>
                </a:solidFill>
              </a:rPr>
              <a:t> </a:t>
            </a:r>
          </a:p>
          <a:p>
            <a:pPr algn="ctr"/>
            <a:endParaRPr lang="en-US" sz="1000">
              <a:solidFill>
                <a:schemeClr val="bg2"/>
              </a:solidFill>
            </a:endParaRPr>
          </a:p>
          <a:p>
            <a:pPr algn="ctr"/>
            <a:r>
              <a:rPr lang="en-US" sz="1000">
                <a:solidFill>
                  <a:srgbClr val="FF0000"/>
                </a:solidFill>
              </a:rPr>
              <a:t>1.2</a:t>
            </a:r>
            <a:endParaRPr lang="en-US" sz="1000" baseline="30000">
              <a:solidFill>
                <a:srgbClr val="FF0000"/>
              </a:solidFill>
            </a:endParaRPr>
          </a:p>
        </p:txBody>
      </p:sp>
      <p:sp>
        <p:nvSpPr>
          <p:cNvPr id="581797" name="Rectangle 165"/>
          <p:cNvSpPr>
            <a:spLocks noChangeArrowheads="1"/>
          </p:cNvSpPr>
          <p:nvPr/>
        </p:nvSpPr>
        <p:spPr bwMode="auto">
          <a:xfrm>
            <a:off x="2619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Zr</a:t>
            </a:r>
            <a:endParaRPr lang="en-US" sz="1000">
              <a:solidFill>
                <a:schemeClr val="bg2"/>
              </a:solidFill>
            </a:endParaRPr>
          </a:p>
          <a:p>
            <a:pPr algn="ctr"/>
            <a:endParaRPr lang="en-US" sz="1000">
              <a:solidFill>
                <a:schemeClr val="bg2"/>
              </a:solidFill>
            </a:endParaRPr>
          </a:p>
          <a:p>
            <a:pPr algn="ctr"/>
            <a:r>
              <a:rPr lang="en-US" sz="1000">
                <a:solidFill>
                  <a:srgbClr val="FF0000"/>
                </a:solidFill>
              </a:rPr>
              <a:t>1.4</a:t>
            </a:r>
            <a:endParaRPr lang="en-US" sz="1000" baseline="30000">
              <a:solidFill>
                <a:srgbClr val="FF0000"/>
              </a:solidFill>
            </a:endParaRPr>
          </a:p>
        </p:txBody>
      </p:sp>
      <p:sp>
        <p:nvSpPr>
          <p:cNvPr id="581798" name="Rectangle 166"/>
          <p:cNvSpPr>
            <a:spLocks noChangeArrowheads="1"/>
          </p:cNvSpPr>
          <p:nvPr/>
        </p:nvSpPr>
        <p:spPr bwMode="auto">
          <a:xfrm>
            <a:off x="2619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Hf</a:t>
            </a:r>
            <a:endParaRPr lang="en-US" sz="1000">
              <a:solidFill>
                <a:schemeClr val="bg2"/>
              </a:solidFill>
            </a:endParaRPr>
          </a:p>
          <a:p>
            <a:pPr algn="ctr"/>
            <a:endParaRPr lang="en-US" sz="1000">
              <a:solidFill>
                <a:schemeClr val="bg2"/>
              </a:solidFill>
            </a:endParaRPr>
          </a:p>
          <a:p>
            <a:pPr algn="ctr"/>
            <a:r>
              <a:rPr lang="en-US" sz="1000">
                <a:solidFill>
                  <a:srgbClr val="FF0000"/>
                </a:solidFill>
              </a:rPr>
              <a:t>1.3</a:t>
            </a:r>
            <a:endParaRPr lang="en-US" sz="1000" baseline="30000">
              <a:solidFill>
                <a:srgbClr val="FF0000"/>
              </a:solidFill>
            </a:endParaRPr>
          </a:p>
        </p:txBody>
      </p:sp>
      <p:sp>
        <p:nvSpPr>
          <p:cNvPr id="581799" name="Rectangle 167"/>
          <p:cNvSpPr>
            <a:spLocks noChangeArrowheads="1"/>
          </p:cNvSpPr>
          <p:nvPr/>
        </p:nvSpPr>
        <p:spPr bwMode="auto">
          <a:xfrm>
            <a:off x="1857375" y="36766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Mg</a:t>
            </a:r>
            <a:endParaRPr lang="en-US" sz="1000">
              <a:solidFill>
                <a:schemeClr val="bg2"/>
              </a:solidFill>
            </a:endParaRPr>
          </a:p>
          <a:p>
            <a:pPr algn="ctr"/>
            <a:endParaRPr lang="en-US" sz="1000">
              <a:solidFill>
                <a:srgbClr val="FF0000"/>
              </a:solidFill>
            </a:endParaRPr>
          </a:p>
          <a:p>
            <a:pPr algn="ctr"/>
            <a:r>
              <a:rPr lang="en-US" sz="1000">
                <a:solidFill>
                  <a:srgbClr val="FF0000"/>
                </a:solidFill>
              </a:rPr>
              <a:t>1.2</a:t>
            </a:r>
            <a:endParaRPr lang="en-US" sz="1000" baseline="30000">
              <a:solidFill>
                <a:srgbClr val="FF0000"/>
              </a:solidFill>
            </a:endParaRPr>
          </a:p>
        </p:txBody>
      </p:sp>
      <p:sp>
        <p:nvSpPr>
          <p:cNvPr id="581800" name="Rectangle 168"/>
          <p:cNvSpPr>
            <a:spLocks noChangeArrowheads="1"/>
          </p:cNvSpPr>
          <p:nvPr/>
        </p:nvSpPr>
        <p:spPr bwMode="auto">
          <a:xfrm>
            <a:off x="2238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La</a:t>
            </a:r>
            <a:endParaRPr lang="en-US" sz="1000">
              <a:solidFill>
                <a:schemeClr val="bg2"/>
              </a:solidFill>
            </a:endParaRPr>
          </a:p>
          <a:p>
            <a:pPr algn="ctr"/>
            <a:endParaRPr lang="en-US" sz="1000">
              <a:solidFill>
                <a:schemeClr val="bg2"/>
              </a:solidFill>
            </a:endParaRPr>
          </a:p>
          <a:p>
            <a:pPr algn="ctr"/>
            <a:r>
              <a:rPr lang="en-US" sz="1000">
                <a:solidFill>
                  <a:srgbClr val="FF0000"/>
                </a:solidFill>
              </a:rPr>
              <a:t>1.1</a:t>
            </a:r>
            <a:endParaRPr lang="en-US" sz="1000" baseline="30000">
              <a:solidFill>
                <a:srgbClr val="FF0000"/>
              </a:solidFill>
            </a:endParaRPr>
          </a:p>
        </p:txBody>
      </p:sp>
      <p:sp>
        <p:nvSpPr>
          <p:cNvPr id="581801" name="Rectangle 169"/>
          <p:cNvSpPr>
            <a:spLocks noChangeArrowheads="1"/>
          </p:cNvSpPr>
          <p:nvPr/>
        </p:nvSpPr>
        <p:spPr bwMode="auto">
          <a:xfrm>
            <a:off x="2238375" y="5810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Ac</a:t>
            </a:r>
            <a:endParaRPr lang="en-US" sz="1000">
              <a:solidFill>
                <a:schemeClr val="bg2"/>
              </a:solidFill>
            </a:endParaRPr>
          </a:p>
          <a:p>
            <a:pPr algn="ctr"/>
            <a:endParaRPr lang="en-US" sz="1000">
              <a:solidFill>
                <a:schemeClr val="bg2"/>
              </a:solidFill>
            </a:endParaRPr>
          </a:p>
          <a:p>
            <a:pPr algn="ctr"/>
            <a:r>
              <a:rPr lang="en-US" sz="1000">
                <a:solidFill>
                  <a:srgbClr val="FF0000"/>
                </a:solidFill>
              </a:rPr>
              <a:t>1.1</a:t>
            </a:r>
            <a:endParaRPr lang="en-US" sz="1000" baseline="30000">
              <a:solidFill>
                <a:srgbClr val="FF0000"/>
              </a:solidFill>
            </a:endParaRPr>
          </a:p>
        </p:txBody>
      </p:sp>
      <p:sp>
        <p:nvSpPr>
          <p:cNvPr id="581802" name="Text Box 170"/>
          <p:cNvSpPr txBox="1">
            <a:spLocks noChangeArrowheads="1"/>
          </p:cNvSpPr>
          <p:nvPr/>
        </p:nvSpPr>
        <p:spPr bwMode="auto">
          <a:xfrm>
            <a:off x="2770188" y="5878513"/>
            <a:ext cx="1436687" cy="244475"/>
          </a:xfrm>
          <a:prstGeom prst="rect">
            <a:avLst/>
          </a:prstGeom>
          <a:noFill/>
          <a:ln w="3175">
            <a:noFill/>
            <a:miter lim="800000"/>
            <a:headEnd/>
            <a:tailEnd/>
          </a:ln>
          <a:effectLst/>
        </p:spPr>
        <p:txBody>
          <a:bodyPr wrap="none">
            <a:spAutoFit/>
          </a:bodyPr>
          <a:lstStyle/>
          <a:p>
            <a:r>
              <a:rPr lang="en-US" sz="1000"/>
              <a:t>Lanthanides:  1.1 - 1.3</a:t>
            </a:r>
          </a:p>
        </p:txBody>
      </p:sp>
      <p:sp>
        <p:nvSpPr>
          <p:cNvPr id="581803" name="Text Box 171"/>
          <p:cNvSpPr txBox="1">
            <a:spLocks noChangeArrowheads="1"/>
          </p:cNvSpPr>
          <p:nvPr/>
        </p:nvSpPr>
        <p:spPr bwMode="auto">
          <a:xfrm>
            <a:off x="2446338" y="5230813"/>
            <a:ext cx="247650" cy="244475"/>
          </a:xfrm>
          <a:prstGeom prst="rect">
            <a:avLst/>
          </a:prstGeom>
          <a:noFill/>
          <a:ln w="3175">
            <a:noFill/>
            <a:miter lim="800000"/>
            <a:headEnd/>
            <a:tailEnd/>
          </a:ln>
          <a:effectLst/>
        </p:spPr>
        <p:txBody>
          <a:bodyPr wrap="none">
            <a:spAutoFit/>
          </a:bodyPr>
          <a:lstStyle/>
          <a:p>
            <a:r>
              <a:rPr lang="en-US" sz="1000">
                <a:solidFill>
                  <a:schemeClr val="bg2"/>
                </a:solidFill>
                <a:latin typeface="Symbol" pitchFamily="18" charset="2"/>
              </a:rPr>
              <a:t>*</a:t>
            </a:r>
          </a:p>
        </p:txBody>
      </p:sp>
      <p:sp>
        <p:nvSpPr>
          <p:cNvPr id="581804" name="Text Box 172"/>
          <p:cNvSpPr txBox="1">
            <a:spLocks noChangeArrowheads="1"/>
          </p:cNvSpPr>
          <p:nvPr/>
        </p:nvSpPr>
        <p:spPr bwMode="auto">
          <a:xfrm>
            <a:off x="2698750" y="5854700"/>
            <a:ext cx="247650" cy="244475"/>
          </a:xfrm>
          <a:prstGeom prst="rect">
            <a:avLst/>
          </a:prstGeom>
          <a:noFill/>
          <a:ln w="3175">
            <a:noFill/>
            <a:miter lim="800000"/>
            <a:headEnd/>
            <a:tailEnd/>
          </a:ln>
          <a:effectLst/>
        </p:spPr>
        <p:txBody>
          <a:bodyPr wrap="none">
            <a:spAutoFit/>
          </a:bodyPr>
          <a:lstStyle/>
          <a:p>
            <a:r>
              <a:rPr lang="en-US" sz="1000">
                <a:latin typeface="Symbol" pitchFamily="18" charset="2"/>
              </a:rPr>
              <a:t>*</a:t>
            </a:r>
          </a:p>
        </p:txBody>
      </p:sp>
      <p:sp>
        <p:nvSpPr>
          <p:cNvPr id="581805" name="Text Box 173"/>
          <p:cNvSpPr txBox="1">
            <a:spLocks noChangeArrowheads="1"/>
          </p:cNvSpPr>
          <p:nvPr/>
        </p:nvSpPr>
        <p:spPr bwMode="auto">
          <a:xfrm>
            <a:off x="2698750" y="6045200"/>
            <a:ext cx="254000" cy="214313"/>
          </a:xfrm>
          <a:prstGeom prst="rect">
            <a:avLst/>
          </a:prstGeom>
          <a:noFill/>
          <a:ln w="3175">
            <a:noFill/>
            <a:miter lim="800000"/>
            <a:headEnd/>
            <a:tailEnd/>
          </a:ln>
          <a:effectLst/>
        </p:spPr>
        <p:txBody>
          <a:bodyPr wrap="none">
            <a:spAutoFit/>
          </a:bodyPr>
          <a:lstStyle/>
          <a:p>
            <a:r>
              <a:rPr lang="en-US" sz="800">
                <a:latin typeface="Symbol" pitchFamily="18" charset="2"/>
              </a:rPr>
              <a:t>y</a:t>
            </a:r>
          </a:p>
        </p:txBody>
      </p:sp>
      <p:sp>
        <p:nvSpPr>
          <p:cNvPr id="581806" name="Text Box 174"/>
          <p:cNvSpPr txBox="1">
            <a:spLocks noChangeArrowheads="1"/>
          </p:cNvSpPr>
          <p:nvPr/>
        </p:nvSpPr>
        <p:spPr bwMode="auto">
          <a:xfrm>
            <a:off x="2441575" y="5759450"/>
            <a:ext cx="254000" cy="214313"/>
          </a:xfrm>
          <a:prstGeom prst="rect">
            <a:avLst/>
          </a:prstGeom>
          <a:noFill/>
          <a:ln w="3175">
            <a:noFill/>
            <a:miter lim="800000"/>
            <a:headEnd/>
            <a:tailEnd/>
          </a:ln>
          <a:effectLst/>
        </p:spPr>
        <p:txBody>
          <a:bodyPr wrap="none">
            <a:spAutoFit/>
          </a:bodyPr>
          <a:lstStyle/>
          <a:p>
            <a:r>
              <a:rPr lang="en-US" sz="800">
                <a:solidFill>
                  <a:schemeClr val="bg2"/>
                </a:solidFill>
                <a:latin typeface="Symbol" pitchFamily="18" charset="2"/>
              </a:rPr>
              <a:t>y</a:t>
            </a:r>
          </a:p>
        </p:txBody>
      </p:sp>
      <p:sp>
        <p:nvSpPr>
          <p:cNvPr id="581807" name="Text Box 175"/>
          <p:cNvSpPr txBox="1">
            <a:spLocks noChangeArrowheads="1"/>
          </p:cNvSpPr>
          <p:nvPr/>
        </p:nvSpPr>
        <p:spPr bwMode="auto">
          <a:xfrm>
            <a:off x="1527175" y="2314575"/>
            <a:ext cx="268288" cy="274638"/>
          </a:xfrm>
          <a:prstGeom prst="rect">
            <a:avLst/>
          </a:prstGeom>
          <a:noFill/>
          <a:ln w="9525">
            <a:noFill/>
            <a:miter lim="800000"/>
            <a:headEnd/>
            <a:tailEnd/>
          </a:ln>
          <a:effectLst/>
        </p:spPr>
        <p:txBody>
          <a:bodyPr wrap="none">
            <a:spAutoFit/>
          </a:bodyPr>
          <a:lstStyle/>
          <a:p>
            <a:r>
              <a:rPr lang="en-US" sz="1200"/>
              <a:t>1</a:t>
            </a:r>
          </a:p>
        </p:txBody>
      </p:sp>
      <p:sp>
        <p:nvSpPr>
          <p:cNvPr id="581808" name="Text Box 176"/>
          <p:cNvSpPr txBox="1">
            <a:spLocks noChangeArrowheads="1"/>
          </p:cNvSpPr>
          <p:nvPr/>
        </p:nvSpPr>
        <p:spPr bwMode="auto">
          <a:xfrm>
            <a:off x="1912938" y="2847975"/>
            <a:ext cx="268287" cy="274638"/>
          </a:xfrm>
          <a:prstGeom prst="rect">
            <a:avLst/>
          </a:prstGeom>
          <a:noFill/>
          <a:ln w="9525">
            <a:noFill/>
            <a:miter lim="800000"/>
            <a:headEnd/>
            <a:tailEnd/>
          </a:ln>
          <a:effectLst/>
        </p:spPr>
        <p:txBody>
          <a:bodyPr wrap="none">
            <a:spAutoFit/>
          </a:bodyPr>
          <a:lstStyle/>
          <a:p>
            <a:r>
              <a:rPr lang="en-US" sz="1200"/>
              <a:t>2</a:t>
            </a:r>
          </a:p>
        </p:txBody>
      </p:sp>
      <p:sp>
        <p:nvSpPr>
          <p:cNvPr id="581809" name="Text Box 177"/>
          <p:cNvSpPr txBox="1">
            <a:spLocks noChangeArrowheads="1"/>
          </p:cNvSpPr>
          <p:nvPr/>
        </p:nvSpPr>
        <p:spPr bwMode="auto">
          <a:xfrm>
            <a:off x="2289175" y="3914775"/>
            <a:ext cx="268288" cy="274638"/>
          </a:xfrm>
          <a:prstGeom prst="rect">
            <a:avLst/>
          </a:prstGeom>
          <a:noFill/>
          <a:ln w="3175">
            <a:noFill/>
            <a:miter lim="800000"/>
            <a:headEnd/>
            <a:tailEnd/>
          </a:ln>
          <a:effectLst/>
        </p:spPr>
        <p:txBody>
          <a:bodyPr wrap="none">
            <a:spAutoFit/>
          </a:bodyPr>
          <a:lstStyle/>
          <a:p>
            <a:r>
              <a:rPr lang="en-US" sz="1200"/>
              <a:t>3</a:t>
            </a:r>
          </a:p>
        </p:txBody>
      </p:sp>
      <p:sp>
        <p:nvSpPr>
          <p:cNvPr id="581810" name="Text Box 178"/>
          <p:cNvSpPr txBox="1">
            <a:spLocks noChangeArrowheads="1"/>
          </p:cNvSpPr>
          <p:nvPr/>
        </p:nvSpPr>
        <p:spPr bwMode="auto">
          <a:xfrm>
            <a:off x="2670175" y="3910013"/>
            <a:ext cx="268288" cy="274637"/>
          </a:xfrm>
          <a:prstGeom prst="rect">
            <a:avLst/>
          </a:prstGeom>
          <a:noFill/>
          <a:ln w="3175">
            <a:noFill/>
            <a:miter lim="800000"/>
            <a:headEnd/>
            <a:tailEnd/>
          </a:ln>
          <a:effectLst/>
        </p:spPr>
        <p:txBody>
          <a:bodyPr wrap="none">
            <a:spAutoFit/>
          </a:bodyPr>
          <a:lstStyle/>
          <a:p>
            <a:r>
              <a:rPr lang="en-US" sz="1200"/>
              <a:t>4</a:t>
            </a:r>
          </a:p>
        </p:txBody>
      </p:sp>
      <p:sp>
        <p:nvSpPr>
          <p:cNvPr id="581811" name="Text Box 179"/>
          <p:cNvSpPr txBox="1">
            <a:spLocks noChangeArrowheads="1"/>
          </p:cNvSpPr>
          <p:nvPr/>
        </p:nvSpPr>
        <p:spPr bwMode="auto">
          <a:xfrm>
            <a:off x="3055938" y="3914775"/>
            <a:ext cx="268287" cy="274638"/>
          </a:xfrm>
          <a:prstGeom prst="rect">
            <a:avLst/>
          </a:prstGeom>
          <a:noFill/>
          <a:ln w="3175">
            <a:noFill/>
            <a:miter lim="800000"/>
            <a:headEnd/>
            <a:tailEnd/>
          </a:ln>
          <a:effectLst/>
        </p:spPr>
        <p:txBody>
          <a:bodyPr wrap="none">
            <a:spAutoFit/>
          </a:bodyPr>
          <a:lstStyle/>
          <a:p>
            <a:r>
              <a:rPr lang="en-US" sz="1200"/>
              <a:t>5</a:t>
            </a:r>
          </a:p>
        </p:txBody>
      </p:sp>
      <p:sp>
        <p:nvSpPr>
          <p:cNvPr id="581812" name="Text Box 180"/>
          <p:cNvSpPr txBox="1">
            <a:spLocks noChangeArrowheads="1"/>
          </p:cNvSpPr>
          <p:nvPr/>
        </p:nvSpPr>
        <p:spPr bwMode="auto">
          <a:xfrm>
            <a:off x="3436938" y="3910013"/>
            <a:ext cx="268287" cy="274637"/>
          </a:xfrm>
          <a:prstGeom prst="rect">
            <a:avLst/>
          </a:prstGeom>
          <a:noFill/>
          <a:ln w="3175">
            <a:noFill/>
            <a:miter lim="800000"/>
            <a:headEnd/>
            <a:tailEnd/>
          </a:ln>
          <a:effectLst/>
        </p:spPr>
        <p:txBody>
          <a:bodyPr wrap="none">
            <a:spAutoFit/>
          </a:bodyPr>
          <a:lstStyle/>
          <a:p>
            <a:r>
              <a:rPr lang="en-US" sz="1200"/>
              <a:t>6</a:t>
            </a:r>
          </a:p>
        </p:txBody>
      </p:sp>
      <p:sp>
        <p:nvSpPr>
          <p:cNvPr id="581813" name="Text Box 181"/>
          <p:cNvSpPr txBox="1">
            <a:spLocks noChangeArrowheads="1"/>
          </p:cNvSpPr>
          <p:nvPr/>
        </p:nvSpPr>
        <p:spPr bwMode="auto">
          <a:xfrm>
            <a:off x="3817938" y="3914775"/>
            <a:ext cx="268287" cy="274638"/>
          </a:xfrm>
          <a:prstGeom prst="rect">
            <a:avLst/>
          </a:prstGeom>
          <a:noFill/>
          <a:ln w="3175">
            <a:noFill/>
            <a:miter lim="800000"/>
            <a:headEnd/>
            <a:tailEnd/>
          </a:ln>
          <a:effectLst/>
        </p:spPr>
        <p:txBody>
          <a:bodyPr wrap="none">
            <a:spAutoFit/>
          </a:bodyPr>
          <a:lstStyle/>
          <a:p>
            <a:r>
              <a:rPr lang="en-US" sz="1200"/>
              <a:t>7</a:t>
            </a:r>
          </a:p>
        </p:txBody>
      </p:sp>
      <p:sp>
        <p:nvSpPr>
          <p:cNvPr id="581814" name="Text Box 182"/>
          <p:cNvSpPr txBox="1">
            <a:spLocks noChangeArrowheads="1"/>
          </p:cNvSpPr>
          <p:nvPr/>
        </p:nvSpPr>
        <p:spPr bwMode="auto">
          <a:xfrm>
            <a:off x="5289550" y="3910013"/>
            <a:ext cx="352425" cy="274637"/>
          </a:xfrm>
          <a:prstGeom prst="rect">
            <a:avLst/>
          </a:prstGeom>
          <a:noFill/>
          <a:ln w="3175">
            <a:noFill/>
            <a:miter lim="800000"/>
            <a:headEnd/>
            <a:tailEnd/>
          </a:ln>
          <a:effectLst/>
        </p:spPr>
        <p:txBody>
          <a:bodyPr wrap="none">
            <a:spAutoFit/>
          </a:bodyPr>
          <a:lstStyle/>
          <a:p>
            <a:r>
              <a:rPr lang="en-US" sz="1200"/>
              <a:t>11</a:t>
            </a:r>
          </a:p>
        </p:txBody>
      </p:sp>
      <p:sp>
        <p:nvSpPr>
          <p:cNvPr id="581815" name="Text Box 183"/>
          <p:cNvSpPr txBox="1">
            <a:spLocks noChangeArrowheads="1"/>
          </p:cNvSpPr>
          <p:nvPr/>
        </p:nvSpPr>
        <p:spPr bwMode="auto">
          <a:xfrm>
            <a:off x="5680075" y="3905250"/>
            <a:ext cx="352425" cy="274638"/>
          </a:xfrm>
          <a:prstGeom prst="rect">
            <a:avLst/>
          </a:prstGeom>
          <a:noFill/>
          <a:ln w="3175">
            <a:noFill/>
            <a:miter lim="800000"/>
            <a:headEnd/>
            <a:tailEnd/>
          </a:ln>
          <a:effectLst/>
        </p:spPr>
        <p:txBody>
          <a:bodyPr wrap="none">
            <a:spAutoFit/>
          </a:bodyPr>
          <a:lstStyle/>
          <a:p>
            <a:r>
              <a:rPr lang="en-US" sz="1200"/>
              <a:t>12</a:t>
            </a:r>
          </a:p>
        </p:txBody>
      </p:sp>
      <p:sp>
        <p:nvSpPr>
          <p:cNvPr id="581816" name="Text Box 184"/>
          <p:cNvSpPr txBox="1">
            <a:spLocks noChangeArrowheads="1"/>
          </p:cNvSpPr>
          <p:nvPr/>
        </p:nvSpPr>
        <p:spPr bwMode="auto">
          <a:xfrm>
            <a:off x="6051550" y="2843213"/>
            <a:ext cx="352425" cy="274637"/>
          </a:xfrm>
          <a:prstGeom prst="rect">
            <a:avLst/>
          </a:prstGeom>
          <a:noFill/>
          <a:ln w="9525">
            <a:noFill/>
            <a:miter lim="800000"/>
            <a:headEnd/>
            <a:tailEnd/>
          </a:ln>
          <a:effectLst/>
        </p:spPr>
        <p:txBody>
          <a:bodyPr wrap="none">
            <a:spAutoFit/>
          </a:bodyPr>
          <a:lstStyle/>
          <a:p>
            <a:r>
              <a:rPr lang="en-US" sz="1200"/>
              <a:t>13</a:t>
            </a:r>
          </a:p>
        </p:txBody>
      </p:sp>
      <p:sp>
        <p:nvSpPr>
          <p:cNvPr id="581817" name="Text Box 185"/>
          <p:cNvSpPr txBox="1">
            <a:spLocks noChangeArrowheads="1"/>
          </p:cNvSpPr>
          <p:nvPr/>
        </p:nvSpPr>
        <p:spPr bwMode="auto">
          <a:xfrm>
            <a:off x="6432550" y="2847975"/>
            <a:ext cx="352425" cy="274638"/>
          </a:xfrm>
          <a:prstGeom prst="rect">
            <a:avLst/>
          </a:prstGeom>
          <a:noFill/>
          <a:ln w="9525">
            <a:noFill/>
            <a:miter lim="800000"/>
            <a:headEnd/>
            <a:tailEnd/>
          </a:ln>
          <a:effectLst/>
        </p:spPr>
        <p:txBody>
          <a:bodyPr wrap="none">
            <a:spAutoFit/>
          </a:bodyPr>
          <a:lstStyle/>
          <a:p>
            <a:r>
              <a:rPr lang="en-US" sz="1200"/>
              <a:t>14</a:t>
            </a:r>
          </a:p>
        </p:txBody>
      </p:sp>
      <p:sp>
        <p:nvSpPr>
          <p:cNvPr id="581818" name="Text Box 186"/>
          <p:cNvSpPr txBox="1">
            <a:spLocks noChangeArrowheads="1"/>
          </p:cNvSpPr>
          <p:nvPr/>
        </p:nvSpPr>
        <p:spPr bwMode="auto">
          <a:xfrm>
            <a:off x="6818313" y="2843213"/>
            <a:ext cx="352425" cy="274637"/>
          </a:xfrm>
          <a:prstGeom prst="rect">
            <a:avLst/>
          </a:prstGeom>
          <a:noFill/>
          <a:ln w="9525">
            <a:noFill/>
            <a:miter lim="800000"/>
            <a:headEnd/>
            <a:tailEnd/>
          </a:ln>
          <a:effectLst/>
        </p:spPr>
        <p:txBody>
          <a:bodyPr wrap="none">
            <a:spAutoFit/>
          </a:bodyPr>
          <a:lstStyle/>
          <a:p>
            <a:r>
              <a:rPr lang="en-US" sz="1200"/>
              <a:t>15</a:t>
            </a:r>
          </a:p>
        </p:txBody>
      </p:sp>
      <p:sp>
        <p:nvSpPr>
          <p:cNvPr id="581819" name="Text Box 187"/>
          <p:cNvSpPr txBox="1">
            <a:spLocks noChangeArrowheads="1"/>
          </p:cNvSpPr>
          <p:nvPr/>
        </p:nvSpPr>
        <p:spPr bwMode="auto">
          <a:xfrm>
            <a:off x="7199313" y="2847975"/>
            <a:ext cx="352425" cy="274638"/>
          </a:xfrm>
          <a:prstGeom prst="rect">
            <a:avLst/>
          </a:prstGeom>
          <a:noFill/>
          <a:ln w="9525">
            <a:noFill/>
            <a:miter lim="800000"/>
            <a:headEnd/>
            <a:tailEnd/>
          </a:ln>
          <a:effectLst/>
        </p:spPr>
        <p:txBody>
          <a:bodyPr wrap="none">
            <a:spAutoFit/>
          </a:bodyPr>
          <a:lstStyle/>
          <a:p>
            <a:r>
              <a:rPr lang="en-US" sz="1200"/>
              <a:t>16</a:t>
            </a:r>
          </a:p>
        </p:txBody>
      </p:sp>
      <p:sp>
        <p:nvSpPr>
          <p:cNvPr id="581820" name="Text Box 188"/>
          <p:cNvSpPr txBox="1">
            <a:spLocks noChangeArrowheads="1"/>
          </p:cNvSpPr>
          <p:nvPr/>
        </p:nvSpPr>
        <p:spPr bwMode="auto">
          <a:xfrm>
            <a:off x="7580313" y="2843213"/>
            <a:ext cx="352425" cy="274637"/>
          </a:xfrm>
          <a:prstGeom prst="rect">
            <a:avLst/>
          </a:prstGeom>
          <a:noFill/>
          <a:ln w="9525">
            <a:noFill/>
            <a:miter lim="800000"/>
            <a:headEnd/>
            <a:tailEnd/>
          </a:ln>
          <a:effectLst/>
        </p:spPr>
        <p:txBody>
          <a:bodyPr wrap="none">
            <a:spAutoFit/>
          </a:bodyPr>
          <a:lstStyle/>
          <a:p>
            <a:r>
              <a:rPr lang="en-US" sz="1200"/>
              <a:t>17</a:t>
            </a:r>
          </a:p>
        </p:txBody>
      </p:sp>
      <p:sp>
        <p:nvSpPr>
          <p:cNvPr id="581821" name="Text Box 189"/>
          <p:cNvSpPr txBox="1">
            <a:spLocks noChangeArrowheads="1"/>
          </p:cNvSpPr>
          <p:nvPr/>
        </p:nvSpPr>
        <p:spPr bwMode="auto">
          <a:xfrm>
            <a:off x="7961313" y="2314575"/>
            <a:ext cx="352425" cy="274638"/>
          </a:xfrm>
          <a:prstGeom prst="rect">
            <a:avLst/>
          </a:prstGeom>
          <a:noFill/>
          <a:ln w="9525">
            <a:noFill/>
            <a:miter lim="800000"/>
            <a:headEnd/>
            <a:tailEnd/>
          </a:ln>
          <a:effectLst/>
        </p:spPr>
        <p:txBody>
          <a:bodyPr wrap="none">
            <a:spAutoFit/>
          </a:bodyPr>
          <a:lstStyle/>
          <a:p>
            <a:r>
              <a:rPr lang="en-US" sz="1200"/>
              <a:t>18</a:t>
            </a:r>
          </a:p>
        </p:txBody>
      </p:sp>
      <p:sp>
        <p:nvSpPr>
          <p:cNvPr id="581822" name="Text Box 190"/>
          <p:cNvSpPr txBox="1">
            <a:spLocks noChangeArrowheads="1"/>
          </p:cNvSpPr>
          <p:nvPr/>
        </p:nvSpPr>
        <p:spPr bwMode="auto">
          <a:xfrm>
            <a:off x="4579938" y="3910013"/>
            <a:ext cx="268287" cy="274637"/>
          </a:xfrm>
          <a:prstGeom prst="rect">
            <a:avLst/>
          </a:prstGeom>
          <a:noFill/>
          <a:ln w="3175">
            <a:noFill/>
            <a:miter lim="800000"/>
            <a:headEnd/>
            <a:tailEnd/>
          </a:ln>
          <a:effectLst/>
        </p:spPr>
        <p:txBody>
          <a:bodyPr wrap="none">
            <a:spAutoFit/>
          </a:bodyPr>
          <a:lstStyle/>
          <a:p>
            <a:r>
              <a:rPr lang="en-US" sz="1200"/>
              <a:t>9</a:t>
            </a:r>
          </a:p>
        </p:txBody>
      </p:sp>
      <p:sp>
        <p:nvSpPr>
          <p:cNvPr id="581823" name="Text Box 191"/>
          <p:cNvSpPr txBox="1">
            <a:spLocks noChangeArrowheads="1"/>
          </p:cNvSpPr>
          <p:nvPr/>
        </p:nvSpPr>
        <p:spPr bwMode="auto">
          <a:xfrm>
            <a:off x="4918075" y="3910013"/>
            <a:ext cx="352425" cy="274637"/>
          </a:xfrm>
          <a:prstGeom prst="rect">
            <a:avLst/>
          </a:prstGeom>
          <a:noFill/>
          <a:ln w="3175">
            <a:noFill/>
            <a:miter lim="800000"/>
            <a:headEnd/>
            <a:tailEnd/>
          </a:ln>
          <a:effectLst/>
        </p:spPr>
        <p:txBody>
          <a:bodyPr wrap="none">
            <a:spAutoFit/>
          </a:bodyPr>
          <a:lstStyle/>
          <a:p>
            <a:r>
              <a:rPr lang="en-US" sz="1200"/>
              <a:t>10</a:t>
            </a:r>
          </a:p>
        </p:txBody>
      </p:sp>
      <p:sp>
        <p:nvSpPr>
          <p:cNvPr id="581824" name="Text Box 192"/>
          <p:cNvSpPr txBox="1">
            <a:spLocks noChangeArrowheads="1"/>
          </p:cNvSpPr>
          <p:nvPr/>
        </p:nvSpPr>
        <p:spPr bwMode="auto">
          <a:xfrm>
            <a:off x="4194175" y="3910013"/>
            <a:ext cx="268288" cy="274637"/>
          </a:xfrm>
          <a:prstGeom prst="rect">
            <a:avLst/>
          </a:prstGeom>
          <a:noFill/>
          <a:ln w="3175">
            <a:noFill/>
            <a:miter lim="800000"/>
            <a:headEnd/>
            <a:tailEnd/>
          </a:ln>
          <a:effectLst/>
        </p:spPr>
        <p:txBody>
          <a:bodyPr wrap="none">
            <a:spAutoFit/>
          </a:bodyPr>
          <a:lstStyle/>
          <a:p>
            <a:r>
              <a:rPr lang="en-US" sz="1200"/>
              <a:t>8</a:t>
            </a:r>
          </a:p>
        </p:txBody>
      </p:sp>
      <p:sp>
        <p:nvSpPr>
          <p:cNvPr id="581825" name="Rectangle 193"/>
          <p:cNvSpPr>
            <a:spLocks noChangeArrowheads="1"/>
          </p:cNvSpPr>
          <p:nvPr/>
        </p:nvSpPr>
        <p:spPr bwMode="auto">
          <a:xfrm>
            <a:off x="7953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Ne</a:t>
            </a:r>
            <a:endParaRPr lang="en-US" sz="1000">
              <a:solidFill>
                <a:schemeClr val="bg2"/>
              </a:solidFill>
            </a:endParaRPr>
          </a:p>
          <a:p>
            <a:pPr algn="ctr"/>
            <a:endParaRPr lang="en-US" sz="1000">
              <a:solidFill>
                <a:schemeClr val="bg2"/>
              </a:solidFill>
            </a:endParaRPr>
          </a:p>
          <a:p>
            <a:pPr algn="ctr"/>
            <a:r>
              <a:rPr lang="en-US" sz="1000">
                <a:solidFill>
                  <a:srgbClr val="FF0000"/>
                </a:solidFill>
              </a:rPr>
              <a:t>--</a:t>
            </a:r>
            <a:endParaRPr lang="en-US" sz="1000" baseline="30000">
              <a:solidFill>
                <a:srgbClr val="FF0000"/>
              </a:solidFill>
            </a:endParaRPr>
          </a:p>
        </p:txBody>
      </p:sp>
      <p:sp>
        <p:nvSpPr>
          <p:cNvPr id="581826" name="Rectangle 194"/>
          <p:cNvSpPr>
            <a:spLocks noChangeArrowheads="1"/>
          </p:cNvSpPr>
          <p:nvPr/>
        </p:nvSpPr>
        <p:spPr bwMode="auto">
          <a:xfrm>
            <a:off x="7953375" y="2609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He</a:t>
            </a:r>
            <a:endParaRPr lang="en-US" sz="1000">
              <a:solidFill>
                <a:schemeClr val="bg2"/>
              </a:solidFill>
            </a:endParaRPr>
          </a:p>
          <a:p>
            <a:pPr algn="ctr"/>
            <a:endParaRPr lang="en-US" sz="1000">
              <a:solidFill>
                <a:schemeClr val="bg2"/>
              </a:solidFill>
            </a:endParaRPr>
          </a:p>
          <a:p>
            <a:pPr algn="ctr"/>
            <a:r>
              <a:rPr lang="en-US" sz="1000">
                <a:solidFill>
                  <a:srgbClr val="FF0000"/>
                </a:solidFill>
              </a:rPr>
              <a:t>--</a:t>
            </a:r>
            <a:endParaRPr lang="en-US" sz="1000" baseline="300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81645"/>
                                        </p:tgtEl>
                                        <p:attrNameLst>
                                          <p:attrName>style.visibility</p:attrName>
                                        </p:attrNameLst>
                                      </p:cBhvr>
                                      <p:to>
                                        <p:strVal val="visible"/>
                                      </p:to>
                                    </p:set>
                                    <p:animEffect transition="in" filter="wipe(down)">
                                      <p:cBhvr>
                                        <p:cTn id="7" dur="500"/>
                                        <p:tgtEl>
                                          <p:spTgt spid="58164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1644"/>
                                        </p:tgtEl>
                                        <p:attrNameLst>
                                          <p:attrName>style.visibility</p:attrName>
                                        </p:attrNameLst>
                                      </p:cBhvr>
                                      <p:to>
                                        <p:strVal val="visible"/>
                                      </p:to>
                                    </p:set>
                                    <p:animEffect transition="in" filter="wipe(left)">
                                      <p:cBhvr>
                                        <p:cTn id="11" dur="500"/>
                                        <p:tgtEl>
                                          <p:spTgt spid="581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44" grpId="0" animBg="1"/>
      <p:bldP spid="581645" grpId="0" animBg="1"/>
    </p:bld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682" name="Rectangle 2"/>
          <p:cNvSpPr>
            <a:spLocks noChangeArrowheads="1"/>
          </p:cNvSpPr>
          <p:nvPr/>
        </p:nvSpPr>
        <p:spPr bwMode="auto">
          <a:xfrm>
            <a:off x="7953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683" name="Rectangle 3"/>
          <p:cNvSpPr>
            <a:spLocks noChangeArrowheads="1"/>
          </p:cNvSpPr>
          <p:nvPr/>
        </p:nvSpPr>
        <p:spPr bwMode="auto">
          <a:xfrm>
            <a:off x="7953375" y="36766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684" name="Rectangle 4"/>
          <p:cNvSpPr>
            <a:spLocks noChangeArrowheads="1"/>
          </p:cNvSpPr>
          <p:nvPr/>
        </p:nvSpPr>
        <p:spPr bwMode="auto">
          <a:xfrm>
            <a:off x="7953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685" name="Rectangle 5"/>
          <p:cNvSpPr>
            <a:spLocks noChangeArrowheads="1"/>
          </p:cNvSpPr>
          <p:nvPr/>
        </p:nvSpPr>
        <p:spPr bwMode="auto">
          <a:xfrm>
            <a:off x="7953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686" name="Rectangle 6"/>
          <p:cNvSpPr>
            <a:spLocks noChangeArrowheads="1"/>
          </p:cNvSpPr>
          <p:nvPr/>
        </p:nvSpPr>
        <p:spPr bwMode="auto">
          <a:xfrm>
            <a:off x="7953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687" name="Rectangle 7"/>
          <p:cNvSpPr>
            <a:spLocks noChangeArrowheads="1"/>
          </p:cNvSpPr>
          <p:nvPr/>
        </p:nvSpPr>
        <p:spPr bwMode="auto">
          <a:xfrm>
            <a:off x="7953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400" b="1">
                <a:solidFill>
                  <a:schemeClr val="bg2"/>
                </a:solidFill>
              </a:rPr>
              <a:t>F</a:t>
            </a:r>
            <a:endParaRPr lang="en-US" sz="1000">
              <a:solidFill>
                <a:schemeClr val="bg2"/>
              </a:solidFill>
            </a:endParaRPr>
          </a:p>
          <a:p>
            <a:pPr algn="ctr"/>
            <a:endParaRPr lang="en-US" sz="1000">
              <a:solidFill>
                <a:schemeClr val="bg2"/>
              </a:solidFill>
            </a:endParaRPr>
          </a:p>
          <a:p>
            <a:pPr algn="ctr"/>
            <a:r>
              <a:rPr lang="en-US" sz="1000">
                <a:solidFill>
                  <a:srgbClr val="FF0000"/>
                </a:solidFill>
              </a:rPr>
              <a:t>4.0</a:t>
            </a:r>
            <a:endParaRPr lang="en-US" sz="1000" baseline="30000">
              <a:solidFill>
                <a:srgbClr val="FF0000"/>
              </a:solidFill>
            </a:endParaRPr>
          </a:p>
        </p:txBody>
      </p:sp>
      <p:sp>
        <p:nvSpPr>
          <p:cNvPr id="583688" name="Rectangle 8"/>
          <p:cNvSpPr>
            <a:spLocks noChangeArrowheads="1"/>
          </p:cNvSpPr>
          <p:nvPr/>
        </p:nvSpPr>
        <p:spPr bwMode="auto">
          <a:xfrm>
            <a:off x="7953375" y="36766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18</a:t>
            </a:r>
          </a:p>
          <a:p>
            <a:pPr algn="ctr"/>
            <a:r>
              <a:rPr lang="en-US" sz="1400" b="1">
                <a:solidFill>
                  <a:schemeClr val="bg2"/>
                </a:solidFill>
              </a:rPr>
              <a:t>Ar</a:t>
            </a:r>
            <a:endParaRPr lang="en-US" sz="1000">
              <a:solidFill>
                <a:schemeClr val="bg2"/>
              </a:solidFill>
            </a:endParaRPr>
          </a:p>
          <a:p>
            <a:pPr algn="ctr"/>
            <a:r>
              <a:rPr lang="en-US" sz="1000">
                <a:solidFill>
                  <a:srgbClr val="FF0000"/>
                </a:solidFill>
              </a:rPr>
              <a:t>--</a:t>
            </a:r>
            <a:endParaRPr lang="en-US" sz="1000" baseline="30000">
              <a:solidFill>
                <a:srgbClr val="FF0000"/>
              </a:solidFill>
            </a:endParaRPr>
          </a:p>
        </p:txBody>
      </p:sp>
      <p:sp>
        <p:nvSpPr>
          <p:cNvPr id="583689" name="Rectangle 9"/>
          <p:cNvSpPr>
            <a:spLocks noChangeArrowheads="1"/>
          </p:cNvSpPr>
          <p:nvPr/>
        </p:nvSpPr>
        <p:spPr bwMode="auto">
          <a:xfrm>
            <a:off x="7953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36</a:t>
            </a:r>
          </a:p>
          <a:p>
            <a:pPr algn="ctr"/>
            <a:r>
              <a:rPr lang="en-US" sz="1400" b="1">
                <a:solidFill>
                  <a:schemeClr val="bg2"/>
                </a:solidFill>
              </a:rPr>
              <a:t>Kr</a:t>
            </a:r>
            <a:endParaRPr lang="en-US" sz="1000">
              <a:solidFill>
                <a:schemeClr val="bg2"/>
              </a:solidFill>
            </a:endParaRPr>
          </a:p>
          <a:p>
            <a:pPr algn="ctr"/>
            <a:r>
              <a:rPr lang="en-US" sz="1000">
                <a:solidFill>
                  <a:srgbClr val="FF0000"/>
                </a:solidFill>
              </a:rPr>
              <a:t>3.0</a:t>
            </a:r>
            <a:endParaRPr lang="en-US" sz="1000" baseline="30000">
              <a:solidFill>
                <a:srgbClr val="FF0000"/>
              </a:solidFill>
            </a:endParaRPr>
          </a:p>
        </p:txBody>
      </p:sp>
      <p:sp>
        <p:nvSpPr>
          <p:cNvPr id="583690" name="Rectangle 10"/>
          <p:cNvSpPr>
            <a:spLocks noChangeArrowheads="1"/>
          </p:cNvSpPr>
          <p:nvPr/>
        </p:nvSpPr>
        <p:spPr bwMode="auto">
          <a:xfrm>
            <a:off x="7953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54</a:t>
            </a:r>
          </a:p>
          <a:p>
            <a:pPr algn="ctr"/>
            <a:r>
              <a:rPr lang="en-US" sz="1400" b="1">
                <a:solidFill>
                  <a:schemeClr val="bg2"/>
                </a:solidFill>
              </a:rPr>
              <a:t>Xe</a:t>
            </a:r>
            <a:endParaRPr lang="en-US" sz="1000">
              <a:solidFill>
                <a:schemeClr val="bg2"/>
              </a:solidFill>
            </a:endParaRPr>
          </a:p>
          <a:p>
            <a:pPr algn="ctr"/>
            <a:r>
              <a:rPr lang="en-US" sz="1000">
                <a:solidFill>
                  <a:srgbClr val="FF0000"/>
                </a:solidFill>
              </a:rPr>
              <a:t>2.6</a:t>
            </a:r>
            <a:endParaRPr lang="en-US" sz="1000" baseline="30000">
              <a:solidFill>
                <a:srgbClr val="FF0000"/>
              </a:solidFill>
            </a:endParaRPr>
          </a:p>
        </p:txBody>
      </p:sp>
      <p:sp>
        <p:nvSpPr>
          <p:cNvPr id="583691" name="Rectangle 11"/>
          <p:cNvSpPr>
            <a:spLocks noChangeArrowheads="1"/>
          </p:cNvSpPr>
          <p:nvPr/>
        </p:nvSpPr>
        <p:spPr bwMode="auto">
          <a:xfrm>
            <a:off x="7953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86</a:t>
            </a:r>
          </a:p>
          <a:p>
            <a:pPr algn="ctr"/>
            <a:r>
              <a:rPr lang="en-US" sz="1400" b="1">
                <a:solidFill>
                  <a:schemeClr val="bg2"/>
                </a:solidFill>
              </a:rPr>
              <a:t>Rn</a:t>
            </a:r>
            <a:endParaRPr lang="en-US" sz="1000">
              <a:solidFill>
                <a:schemeClr val="bg2"/>
              </a:solidFill>
            </a:endParaRPr>
          </a:p>
          <a:p>
            <a:pPr algn="ctr"/>
            <a:r>
              <a:rPr lang="en-US" sz="1000">
                <a:solidFill>
                  <a:srgbClr val="FF0000"/>
                </a:solidFill>
              </a:rPr>
              <a:t>2.4</a:t>
            </a:r>
          </a:p>
        </p:txBody>
      </p:sp>
      <p:sp>
        <p:nvSpPr>
          <p:cNvPr id="583692" name="AutoShape 12"/>
          <p:cNvSpPr>
            <a:spLocks noChangeArrowheads="1"/>
          </p:cNvSpPr>
          <p:nvPr/>
        </p:nvSpPr>
        <p:spPr bwMode="auto">
          <a:xfrm flipH="1">
            <a:off x="1582738" y="1982788"/>
            <a:ext cx="6294437" cy="439737"/>
          </a:xfrm>
          <a:prstGeom prst="leftArrow">
            <a:avLst>
              <a:gd name="adj1" fmla="val 50907"/>
              <a:gd name="adj2" fmla="val 122332"/>
            </a:avLst>
          </a:prstGeom>
          <a:gradFill rotWithShape="0">
            <a:gsLst>
              <a:gs pos="0">
                <a:srgbClr val="3333CC"/>
              </a:gs>
              <a:gs pos="100000">
                <a:srgbClr val="FF0000"/>
              </a:gs>
            </a:gsLst>
            <a:lin ang="0" scaled="1"/>
          </a:gradFill>
          <a:ln w="9525">
            <a:noFill/>
            <a:miter lim="800000"/>
            <a:headEnd/>
            <a:tailEnd/>
          </a:ln>
          <a:effectLst/>
        </p:spPr>
        <p:txBody>
          <a:bodyPr wrap="none" anchor="ctr"/>
          <a:lstStyle/>
          <a:p>
            <a:endParaRPr lang="en-US"/>
          </a:p>
        </p:txBody>
      </p:sp>
      <p:sp>
        <p:nvSpPr>
          <p:cNvPr id="583693" name="AutoShape 13"/>
          <p:cNvSpPr>
            <a:spLocks noChangeArrowheads="1"/>
          </p:cNvSpPr>
          <p:nvPr/>
        </p:nvSpPr>
        <p:spPr bwMode="auto">
          <a:xfrm rot="5400000" flipV="1">
            <a:off x="-810418" y="4363244"/>
            <a:ext cx="3041650" cy="439737"/>
          </a:xfrm>
          <a:prstGeom prst="leftArrow">
            <a:avLst>
              <a:gd name="adj1" fmla="val 50907"/>
              <a:gd name="adj2" fmla="val 108654"/>
            </a:avLst>
          </a:prstGeom>
          <a:gradFill rotWithShape="0">
            <a:gsLst>
              <a:gs pos="0">
                <a:srgbClr val="FF0000"/>
              </a:gs>
              <a:gs pos="100000">
                <a:srgbClr val="3333CC"/>
              </a:gs>
            </a:gsLst>
            <a:lin ang="5400000" scaled="1"/>
          </a:gradFill>
          <a:ln w="9525">
            <a:noFill/>
            <a:miter lim="800000"/>
            <a:headEnd/>
            <a:tailEnd/>
          </a:ln>
          <a:effectLst/>
        </p:spPr>
        <p:txBody>
          <a:bodyPr wrap="none" anchor="ctr"/>
          <a:lstStyle/>
          <a:p>
            <a:endParaRPr lang="en-US"/>
          </a:p>
        </p:txBody>
      </p:sp>
      <p:sp>
        <p:nvSpPr>
          <p:cNvPr id="583694" name="Rectangle 14"/>
          <p:cNvSpPr>
            <a:spLocks noGrp="1" noChangeArrowheads="1"/>
          </p:cNvSpPr>
          <p:nvPr>
            <p:ph type="title"/>
          </p:nvPr>
        </p:nvSpPr>
        <p:spPr/>
        <p:txBody>
          <a:bodyPr/>
          <a:lstStyle/>
          <a:p>
            <a:r>
              <a:rPr lang="en-US"/>
              <a:t>Bond Polarity</a:t>
            </a:r>
          </a:p>
        </p:txBody>
      </p:sp>
      <p:sp>
        <p:nvSpPr>
          <p:cNvPr id="583695" name="Rectangle 15"/>
          <p:cNvSpPr>
            <a:spLocks noGrp="1" noChangeArrowheads="1"/>
          </p:cNvSpPr>
          <p:nvPr>
            <p:ph type="body" idx="1"/>
          </p:nvPr>
        </p:nvSpPr>
        <p:spPr>
          <a:xfrm>
            <a:off x="685800" y="1295400"/>
            <a:ext cx="7772400" cy="1262063"/>
          </a:xfrm>
        </p:spPr>
        <p:txBody>
          <a:bodyPr/>
          <a:lstStyle/>
          <a:p>
            <a:r>
              <a:rPr lang="en-US" b="1"/>
              <a:t>Electronegativity Trend</a:t>
            </a:r>
            <a:endParaRPr lang="en-US"/>
          </a:p>
          <a:p>
            <a:pPr lvl="1"/>
            <a:r>
              <a:rPr lang="en-US"/>
              <a:t>Increases up and to the right.</a:t>
            </a:r>
          </a:p>
        </p:txBody>
      </p:sp>
      <p:sp>
        <p:nvSpPr>
          <p:cNvPr id="583697" name="Rectangle 17"/>
          <p:cNvSpPr>
            <a:spLocks noChangeArrowheads="1"/>
          </p:cNvSpPr>
          <p:nvPr/>
        </p:nvSpPr>
        <p:spPr bwMode="auto">
          <a:xfrm>
            <a:off x="1476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698" name="Rectangle 18"/>
          <p:cNvSpPr>
            <a:spLocks noChangeArrowheads="1"/>
          </p:cNvSpPr>
          <p:nvPr/>
        </p:nvSpPr>
        <p:spPr bwMode="auto">
          <a:xfrm>
            <a:off x="6429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699" name="Rectangle 19"/>
          <p:cNvSpPr>
            <a:spLocks noChangeArrowheads="1"/>
          </p:cNvSpPr>
          <p:nvPr/>
        </p:nvSpPr>
        <p:spPr bwMode="auto">
          <a:xfrm>
            <a:off x="6810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00" name="Rectangle 20"/>
          <p:cNvSpPr>
            <a:spLocks noChangeArrowheads="1"/>
          </p:cNvSpPr>
          <p:nvPr/>
        </p:nvSpPr>
        <p:spPr bwMode="auto">
          <a:xfrm>
            <a:off x="7191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01" name="Rectangle 21"/>
          <p:cNvSpPr>
            <a:spLocks noChangeArrowheads="1"/>
          </p:cNvSpPr>
          <p:nvPr/>
        </p:nvSpPr>
        <p:spPr bwMode="auto">
          <a:xfrm>
            <a:off x="7572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02" name="Rectangle 22"/>
          <p:cNvSpPr>
            <a:spLocks noChangeArrowheads="1"/>
          </p:cNvSpPr>
          <p:nvPr/>
        </p:nvSpPr>
        <p:spPr bwMode="auto">
          <a:xfrm>
            <a:off x="7953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03" name="Rectangle 23"/>
          <p:cNvSpPr>
            <a:spLocks noChangeArrowheads="1"/>
          </p:cNvSpPr>
          <p:nvPr/>
        </p:nvSpPr>
        <p:spPr bwMode="auto">
          <a:xfrm>
            <a:off x="1476375" y="36766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04" name="Rectangle 24"/>
          <p:cNvSpPr>
            <a:spLocks noChangeArrowheads="1"/>
          </p:cNvSpPr>
          <p:nvPr/>
        </p:nvSpPr>
        <p:spPr bwMode="auto">
          <a:xfrm>
            <a:off x="6048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05" name="Rectangle 25"/>
          <p:cNvSpPr>
            <a:spLocks noChangeArrowheads="1"/>
          </p:cNvSpPr>
          <p:nvPr/>
        </p:nvSpPr>
        <p:spPr bwMode="auto">
          <a:xfrm>
            <a:off x="1857375" y="3143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06" name="Rectangle 26"/>
          <p:cNvSpPr>
            <a:spLocks noChangeArrowheads="1"/>
          </p:cNvSpPr>
          <p:nvPr/>
        </p:nvSpPr>
        <p:spPr bwMode="auto">
          <a:xfrm>
            <a:off x="6048375" y="36766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07" name="Rectangle 27"/>
          <p:cNvSpPr>
            <a:spLocks noChangeArrowheads="1"/>
          </p:cNvSpPr>
          <p:nvPr/>
        </p:nvSpPr>
        <p:spPr bwMode="auto">
          <a:xfrm>
            <a:off x="6429375" y="36766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08" name="Rectangle 28"/>
          <p:cNvSpPr>
            <a:spLocks noChangeArrowheads="1"/>
          </p:cNvSpPr>
          <p:nvPr/>
        </p:nvSpPr>
        <p:spPr bwMode="auto">
          <a:xfrm>
            <a:off x="6810375" y="36766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09" name="Rectangle 29"/>
          <p:cNvSpPr>
            <a:spLocks noChangeArrowheads="1"/>
          </p:cNvSpPr>
          <p:nvPr/>
        </p:nvSpPr>
        <p:spPr bwMode="auto">
          <a:xfrm>
            <a:off x="7191375" y="36766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10" name="Rectangle 30"/>
          <p:cNvSpPr>
            <a:spLocks noChangeArrowheads="1"/>
          </p:cNvSpPr>
          <p:nvPr/>
        </p:nvSpPr>
        <p:spPr bwMode="auto">
          <a:xfrm>
            <a:off x="7572375" y="36766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11" name="Rectangle 31"/>
          <p:cNvSpPr>
            <a:spLocks noChangeArrowheads="1"/>
          </p:cNvSpPr>
          <p:nvPr/>
        </p:nvSpPr>
        <p:spPr bwMode="auto">
          <a:xfrm>
            <a:off x="1476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12" name="Rectangle 32"/>
          <p:cNvSpPr>
            <a:spLocks noChangeArrowheads="1"/>
          </p:cNvSpPr>
          <p:nvPr/>
        </p:nvSpPr>
        <p:spPr bwMode="auto">
          <a:xfrm>
            <a:off x="1857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13" name="Rectangle 33"/>
          <p:cNvSpPr>
            <a:spLocks noChangeArrowheads="1"/>
          </p:cNvSpPr>
          <p:nvPr/>
        </p:nvSpPr>
        <p:spPr bwMode="auto">
          <a:xfrm>
            <a:off x="2238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14" name="Rectangle 34"/>
          <p:cNvSpPr>
            <a:spLocks noChangeArrowheads="1"/>
          </p:cNvSpPr>
          <p:nvPr/>
        </p:nvSpPr>
        <p:spPr bwMode="auto">
          <a:xfrm>
            <a:off x="2619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15" name="Rectangle 35"/>
          <p:cNvSpPr>
            <a:spLocks noChangeArrowheads="1"/>
          </p:cNvSpPr>
          <p:nvPr/>
        </p:nvSpPr>
        <p:spPr bwMode="auto">
          <a:xfrm>
            <a:off x="3000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16" name="Rectangle 36"/>
          <p:cNvSpPr>
            <a:spLocks noChangeArrowheads="1"/>
          </p:cNvSpPr>
          <p:nvPr/>
        </p:nvSpPr>
        <p:spPr bwMode="auto">
          <a:xfrm>
            <a:off x="3381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17" name="Rectangle 37"/>
          <p:cNvSpPr>
            <a:spLocks noChangeArrowheads="1"/>
          </p:cNvSpPr>
          <p:nvPr/>
        </p:nvSpPr>
        <p:spPr bwMode="auto">
          <a:xfrm>
            <a:off x="3762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18" name="Rectangle 38"/>
          <p:cNvSpPr>
            <a:spLocks noChangeArrowheads="1"/>
          </p:cNvSpPr>
          <p:nvPr/>
        </p:nvSpPr>
        <p:spPr bwMode="auto">
          <a:xfrm>
            <a:off x="4143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19" name="Rectangle 39"/>
          <p:cNvSpPr>
            <a:spLocks noChangeArrowheads="1"/>
          </p:cNvSpPr>
          <p:nvPr/>
        </p:nvSpPr>
        <p:spPr bwMode="auto">
          <a:xfrm>
            <a:off x="4524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20" name="Rectangle 40"/>
          <p:cNvSpPr>
            <a:spLocks noChangeArrowheads="1"/>
          </p:cNvSpPr>
          <p:nvPr/>
        </p:nvSpPr>
        <p:spPr bwMode="auto">
          <a:xfrm>
            <a:off x="4905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21" name="Rectangle 41"/>
          <p:cNvSpPr>
            <a:spLocks noChangeArrowheads="1"/>
          </p:cNvSpPr>
          <p:nvPr/>
        </p:nvSpPr>
        <p:spPr bwMode="auto">
          <a:xfrm>
            <a:off x="5286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22" name="Rectangle 42"/>
          <p:cNvSpPr>
            <a:spLocks noChangeArrowheads="1"/>
          </p:cNvSpPr>
          <p:nvPr/>
        </p:nvSpPr>
        <p:spPr bwMode="auto">
          <a:xfrm>
            <a:off x="5667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23" name="Rectangle 43"/>
          <p:cNvSpPr>
            <a:spLocks noChangeArrowheads="1"/>
          </p:cNvSpPr>
          <p:nvPr/>
        </p:nvSpPr>
        <p:spPr bwMode="auto">
          <a:xfrm>
            <a:off x="6048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24" name="Rectangle 44"/>
          <p:cNvSpPr>
            <a:spLocks noChangeArrowheads="1"/>
          </p:cNvSpPr>
          <p:nvPr/>
        </p:nvSpPr>
        <p:spPr bwMode="auto">
          <a:xfrm>
            <a:off x="6429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25" name="Rectangle 45"/>
          <p:cNvSpPr>
            <a:spLocks noChangeArrowheads="1"/>
          </p:cNvSpPr>
          <p:nvPr/>
        </p:nvSpPr>
        <p:spPr bwMode="auto">
          <a:xfrm>
            <a:off x="6810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26" name="Rectangle 46"/>
          <p:cNvSpPr>
            <a:spLocks noChangeArrowheads="1"/>
          </p:cNvSpPr>
          <p:nvPr/>
        </p:nvSpPr>
        <p:spPr bwMode="auto">
          <a:xfrm>
            <a:off x="7191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27" name="Rectangle 47"/>
          <p:cNvSpPr>
            <a:spLocks noChangeArrowheads="1"/>
          </p:cNvSpPr>
          <p:nvPr/>
        </p:nvSpPr>
        <p:spPr bwMode="auto">
          <a:xfrm>
            <a:off x="7572375" y="42100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28" name="Rectangle 48"/>
          <p:cNvSpPr>
            <a:spLocks noChangeArrowheads="1"/>
          </p:cNvSpPr>
          <p:nvPr/>
        </p:nvSpPr>
        <p:spPr bwMode="auto">
          <a:xfrm>
            <a:off x="1476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29" name="Rectangle 49"/>
          <p:cNvSpPr>
            <a:spLocks noChangeArrowheads="1"/>
          </p:cNvSpPr>
          <p:nvPr/>
        </p:nvSpPr>
        <p:spPr bwMode="auto">
          <a:xfrm>
            <a:off x="1857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30" name="Rectangle 50"/>
          <p:cNvSpPr>
            <a:spLocks noChangeArrowheads="1"/>
          </p:cNvSpPr>
          <p:nvPr/>
        </p:nvSpPr>
        <p:spPr bwMode="auto">
          <a:xfrm>
            <a:off x="2238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31" name="Rectangle 51"/>
          <p:cNvSpPr>
            <a:spLocks noChangeArrowheads="1"/>
          </p:cNvSpPr>
          <p:nvPr/>
        </p:nvSpPr>
        <p:spPr bwMode="auto">
          <a:xfrm>
            <a:off x="2619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32" name="Rectangle 52"/>
          <p:cNvSpPr>
            <a:spLocks noChangeArrowheads="1"/>
          </p:cNvSpPr>
          <p:nvPr/>
        </p:nvSpPr>
        <p:spPr bwMode="auto">
          <a:xfrm>
            <a:off x="3000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33" name="Rectangle 53"/>
          <p:cNvSpPr>
            <a:spLocks noChangeArrowheads="1"/>
          </p:cNvSpPr>
          <p:nvPr/>
        </p:nvSpPr>
        <p:spPr bwMode="auto">
          <a:xfrm>
            <a:off x="3381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34" name="Rectangle 54"/>
          <p:cNvSpPr>
            <a:spLocks noChangeArrowheads="1"/>
          </p:cNvSpPr>
          <p:nvPr/>
        </p:nvSpPr>
        <p:spPr bwMode="auto">
          <a:xfrm>
            <a:off x="3762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35" name="Rectangle 55"/>
          <p:cNvSpPr>
            <a:spLocks noChangeArrowheads="1"/>
          </p:cNvSpPr>
          <p:nvPr/>
        </p:nvSpPr>
        <p:spPr bwMode="auto">
          <a:xfrm>
            <a:off x="4143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36" name="Rectangle 56"/>
          <p:cNvSpPr>
            <a:spLocks noChangeArrowheads="1"/>
          </p:cNvSpPr>
          <p:nvPr/>
        </p:nvSpPr>
        <p:spPr bwMode="auto">
          <a:xfrm>
            <a:off x="4524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37" name="Rectangle 57"/>
          <p:cNvSpPr>
            <a:spLocks noChangeArrowheads="1"/>
          </p:cNvSpPr>
          <p:nvPr/>
        </p:nvSpPr>
        <p:spPr bwMode="auto">
          <a:xfrm>
            <a:off x="4905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38" name="Rectangle 58"/>
          <p:cNvSpPr>
            <a:spLocks noChangeArrowheads="1"/>
          </p:cNvSpPr>
          <p:nvPr/>
        </p:nvSpPr>
        <p:spPr bwMode="auto">
          <a:xfrm>
            <a:off x="5286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39" name="Rectangle 59"/>
          <p:cNvSpPr>
            <a:spLocks noChangeArrowheads="1"/>
          </p:cNvSpPr>
          <p:nvPr/>
        </p:nvSpPr>
        <p:spPr bwMode="auto">
          <a:xfrm>
            <a:off x="5667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40" name="Rectangle 60"/>
          <p:cNvSpPr>
            <a:spLocks noChangeArrowheads="1"/>
          </p:cNvSpPr>
          <p:nvPr/>
        </p:nvSpPr>
        <p:spPr bwMode="auto">
          <a:xfrm>
            <a:off x="6048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41" name="Rectangle 61"/>
          <p:cNvSpPr>
            <a:spLocks noChangeArrowheads="1"/>
          </p:cNvSpPr>
          <p:nvPr/>
        </p:nvSpPr>
        <p:spPr bwMode="auto">
          <a:xfrm>
            <a:off x="6429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42" name="Rectangle 62"/>
          <p:cNvSpPr>
            <a:spLocks noChangeArrowheads="1"/>
          </p:cNvSpPr>
          <p:nvPr/>
        </p:nvSpPr>
        <p:spPr bwMode="auto">
          <a:xfrm>
            <a:off x="6810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43" name="Rectangle 63"/>
          <p:cNvSpPr>
            <a:spLocks noChangeArrowheads="1"/>
          </p:cNvSpPr>
          <p:nvPr/>
        </p:nvSpPr>
        <p:spPr bwMode="auto">
          <a:xfrm>
            <a:off x="7191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44" name="Rectangle 64"/>
          <p:cNvSpPr>
            <a:spLocks noChangeArrowheads="1"/>
          </p:cNvSpPr>
          <p:nvPr/>
        </p:nvSpPr>
        <p:spPr bwMode="auto">
          <a:xfrm>
            <a:off x="7572375" y="47434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45" name="Rectangle 65"/>
          <p:cNvSpPr>
            <a:spLocks noChangeArrowheads="1"/>
          </p:cNvSpPr>
          <p:nvPr/>
        </p:nvSpPr>
        <p:spPr bwMode="auto">
          <a:xfrm>
            <a:off x="1476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46" name="Rectangle 66"/>
          <p:cNvSpPr>
            <a:spLocks noChangeArrowheads="1"/>
          </p:cNvSpPr>
          <p:nvPr/>
        </p:nvSpPr>
        <p:spPr bwMode="auto">
          <a:xfrm>
            <a:off x="1857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47" name="Rectangle 67"/>
          <p:cNvSpPr>
            <a:spLocks noChangeArrowheads="1"/>
          </p:cNvSpPr>
          <p:nvPr/>
        </p:nvSpPr>
        <p:spPr bwMode="auto">
          <a:xfrm>
            <a:off x="2619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48" name="Rectangle 68"/>
          <p:cNvSpPr>
            <a:spLocks noChangeArrowheads="1"/>
          </p:cNvSpPr>
          <p:nvPr/>
        </p:nvSpPr>
        <p:spPr bwMode="auto">
          <a:xfrm>
            <a:off x="3000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49" name="Rectangle 69"/>
          <p:cNvSpPr>
            <a:spLocks noChangeArrowheads="1"/>
          </p:cNvSpPr>
          <p:nvPr/>
        </p:nvSpPr>
        <p:spPr bwMode="auto">
          <a:xfrm>
            <a:off x="3381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50" name="Rectangle 70"/>
          <p:cNvSpPr>
            <a:spLocks noChangeArrowheads="1"/>
          </p:cNvSpPr>
          <p:nvPr/>
        </p:nvSpPr>
        <p:spPr bwMode="auto">
          <a:xfrm>
            <a:off x="3762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51" name="Rectangle 71"/>
          <p:cNvSpPr>
            <a:spLocks noChangeArrowheads="1"/>
          </p:cNvSpPr>
          <p:nvPr/>
        </p:nvSpPr>
        <p:spPr bwMode="auto">
          <a:xfrm>
            <a:off x="4143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52" name="Rectangle 72"/>
          <p:cNvSpPr>
            <a:spLocks noChangeArrowheads="1"/>
          </p:cNvSpPr>
          <p:nvPr/>
        </p:nvSpPr>
        <p:spPr bwMode="auto">
          <a:xfrm>
            <a:off x="4524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53" name="Rectangle 73"/>
          <p:cNvSpPr>
            <a:spLocks noChangeArrowheads="1"/>
          </p:cNvSpPr>
          <p:nvPr/>
        </p:nvSpPr>
        <p:spPr bwMode="auto">
          <a:xfrm>
            <a:off x="4905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54" name="Rectangle 74"/>
          <p:cNvSpPr>
            <a:spLocks noChangeArrowheads="1"/>
          </p:cNvSpPr>
          <p:nvPr/>
        </p:nvSpPr>
        <p:spPr bwMode="auto">
          <a:xfrm>
            <a:off x="5286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55" name="Rectangle 75"/>
          <p:cNvSpPr>
            <a:spLocks noChangeArrowheads="1"/>
          </p:cNvSpPr>
          <p:nvPr/>
        </p:nvSpPr>
        <p:spPr bwMode="auto">
          <a:xfrm>
            <a:off x="5667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56" name="Rectangle 76"/>
          <p:cNvSpPr>
            <a:spLocks noChangeArrowheads="1"/>
          </p:cNvSpPr>
          <p:nvPr/>
        </p:nvSpPr>
        <p:spPr bwMode="auto">
          <a:xfrm>
            <a:off x="6048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57" name="Rectangle 77"/>
          <p:cNvSpPr>
            <a:spLocks noChangeArrowheads="1"/>
          </p:cNvSpPr>
          <p:nvPr/>
        </p:nvSpPr>
        <p:spPr bwMode="auto">
          <a:xfrm>
            <a:off x="6429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58" name="Rectangle 78"/>
          <p:cNvSpPr>
            <a:spLocks noChangeArrowheads="1"/>
          </p:cNvSpPr>
          <p:nvPr/>
        </p:nvSpPr>
        <p:spPr bwMode="auto">
          <a:xfrm>
            <a:off x="6810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59" name="Rectangle 79"/>
          <p:cNvSpPr>
            <a:spLocks noChangeArrowheads="1"/>
          </p:cNvSpPr>
          <p:nvPr/>
        </p:nvSpPr>
        <p:spPr bwMode="auto">
          <a:xfrm>
            <a:off x="7191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60" name="Rectangle 80"/>
          <p:cNvSpPr>
            <a:spLocks noChangeArrowheads="1"/>
          </p:cNvSpPr>
          <p:nvPr/>
        </p:nvSpPr>
        <p:spPr bwMode="auto">
          <a:xfrm>
            <a:off x="7572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61" name="Rectangle 81"/>
          <p:cNvSpPr>
            <a:spLocks noChangeArrowheads="1"/>
          </p:cNvSpPr>
          <p:nvPr/>
        </p:nvSpPr>
        <p:spPr bwMode="auto">
          <a:xfrm>
            <a:off x="1857375" y="36766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62" name="Text Box 82"/>
          <p:cNvSpPr txBox="1">
            <a:spLocks noChangeArrowheads="1"/>
          </p:cNvSpPr>
          <p:nvPr/>
        </p:nvSpPr>
        <p:spPr bwMode="auto">
          <a:xfrm>
            <a:off x="1155700" y="2719388"/>
            <a:ext cx="268288" cy="274637"/>
          </a:xfrm>
          <a:prstGeom prst="rect">
            <a:avLst/>
          </a:prstGeom>
          <a:noFill/>
          <a:ln w="9525">
            <a:noFill/>
            <a:miter lim="800000"/>
            <a:headEnd/>
            <a:tailEnd/>
          </a:ln>
          <a:effectLst/>
        </p:spPr>
        <p:txBody>
          <a:bodyPr wrap="none">
            <a:spAutoFit/>
          </a:bodyPr>
          <a:lstStyle/>
          <a:p>
            <a:r>
              <a:rPr lang="en-US" sz="1200" b="1">
                <a:solidFill>
                  <a:schemeClr val="bg2"/>
                </a:solidFill>
              </a:rPr>
              <a:t>1</a:t>
            </a:r>
          </a:p>
        </p:txBody>
      </p:sp>
      <p:sp>
        <p:nvSpPr>
          <p:cNvPr id="583763" name="Text Box 83"/>
          <p:cNvSpPr txBox="1">
            <a:spLocks noChangeArrowheads="1"/>
          </p:cNvSpPr>
          <p:nvPr/>
        </p:nvSpPr>
        <p:spPr bwMode="auto">
          <a:xfrm>
            <a:off x="1155700" y="3252788"/>
            <a:ext cx="268288" cy="274637"/>
          </a:xfrm>
          <a:prstGeom prst="rect">
            <a:avLst/>
          </a:prstGeom>
          <a:noFill/>
          <a:ln w="9525">
            <a:noFill/>
            <a:miter lim="800000"/>
            <a:headEnd/>
            <a:tailEnd/>
          </a:ln>
          <a:effectLst/>
        </p:spPr>
        <p:txBody>
          <a:bodyPr wrap="none">
            <a:spAutoFit/>
          </a:bodyPr>
          <a:lstStyle/>
          <a:p>
            <a:r>
              <a:rPr lang="en-US" sz="1200" b="1">
                <a:solidFill>
                  <a:schemeClr val="bg2"/>
                </a:solidFill>
              </a:rPr>
              <a:t>2</a:t>
            </a:r>
          </a:p>
        </p:txBody>
      </p:sp>
      <p:sp>
        <p:nvSpPr>
          <p:cNvPr id="583764" name="Text Box 84"/>
          <p:cNvSpPr txBox="1">
            <a:spLocks noChangeArrowheads="1"/>
          </p:cNvSpPr>
          <p:nvPr/>
        </p:nvSpPr>
        <p:spPr bwMode="auto">
          <a:xfrm>
            <a:off x="1155700" y="3786188"/>
            <a:ext cx="268288" cy="274637"/>
          </a:xfrm>
          <a:prstGeom prst="rect">
            <a:avLst/>
          </a:prstGeom>
          <a:noFill/>
          <a:ln w="9525">
            <a:noFill/>
            <a:miter lim="800000"/>
            <a:headEnd/>
            <a:tailEnd/>
          </a:ln>
          <a:effectLst/>
        </p:spPr>
        <p:txBody>
          <a:bodyPr wrap="none">
            <a:spAutoFit/>
          </a:bodyPr>
          <a:lstStyle/>
          <a:p>
            <a:r>
              <a:rPr lang="en-US" sz="1200" b="1">
                <a:solidFill>
                  <a:schemeClr val="bg2"/>
                </a:solidFill>
              </a:rPr>
              <a:t>3</a:t>
            </a:r>
          </a:p>
        </p:txBody>
      </p:sp>
      <p:sp>
        <p:nvSpPr>
          <p:cNvPr id="583765" name="Text Box 85"/>
          <p:cNvSpPr txBox="1">
            <a:spLocks noChangeArrowheads="1"/>
          </p:cNvSpPr>
          <p:nvPr/>
        </p:nvSpPr>
        <p:spPr bwMode="auto">
          <a:xfrm>
            <a:off x="1155700" y="4319588"/>
            <a:ext cx="268288" cy="274637"/>
          </a:xfrm>
          <a:prstGeom prst="rect">
            <a:avLst/>
          </a:prstGeom>
          <a:noFill/>
          <a:ln w="9525">
            <a:noFill/>
            <a:miter lim="800000"/>
            <a:headEnd/>
            <a:tailEnd/>
          </a:ln>
          <a:effectLst/>
        </p:spPr>
        <p:txBody>
          <a:bodyPr wrap="none">
            <a:spAutoFit/>
          </a:bodyPr>
          <a:lstStyle/>
          <a:p>
            <a:r>
              <a:rPr lang="en-US" sz="1200" b="1">
                <a:solidFill>
                  <a:schemeClr val="bg2"/>
                </a:solidFill>
              </a:rPr>
              <a:t>4</a:t>
            </a:r>
          </a:p>
        </p:txBody>
      </p:sp>
      <p:sp>
        <p:nvSpPr>
          <p:cNvPr id="583766" name="Text Box 86"/>
          <p:cNvSpPr txBox="1">
            <a:spLocks noChangeArrowheads="1"/>
          </p:cNvSpPr>
          <p:nvPr/>
        </p:nvSpPr>
        <p:spPr bwMode="auto">
          <a:xfrm>
            <a:off x="1155700" y="4852988"/>
            <a:ext cx="268288" cy="274637"/>
          </a:xfrm>
          <a:prstGeom prst="rect">
            <a:avLst/>
          </a:prstGeom>
          <a:noFill/>
          <a:ln w="9525">
            <a:noFill/>
            <a:miter lim="800000"/>
            <a:headEnd/>
            <a:tailEnd/>
          </a:ln>
          <a:effectLst/>
        </p:spPr>
        <p:txBody>
          <a:bodyPr wrap="none">
            <a:spAutoFit/>
          </a:bodyPr>
          <a:lstStyle/>
          <a:p>
            <a:r>
              <a:rPr lang="en-US" sz="1200" b="1">
                <a:solidFill>
                  <a:schemeClr val="bg2"/>
                </a:solidFill>
              </a:rPr>
              <a:t>5</a:t>
            </a:r>
          </a:p>
        </p:txBody>
      </p:sp>
      <p:sp>
        <p:nvSpPr>
          <p:cNvPr id="583767" name="Text Box 87"/>
          <p:cNvSpPr txBox="1">
            <a:spLocks noChangeArrowheads="1"/>
          </p:cNvSpPr>
          <p:nvPr/>
        </p:nvSpPr>
        <p:spPr bwMode="auto">
          <a:xfrm>
            <a:off x="1155700" y="5386388"/>
            <a:ext cx="268288" cy="274637"/>
          </a:xfrm>
          <a:prstGeom prst="rect">
            <a:avLst/>
          </a:prstGeom>
          <a:noFill/>
          <a:ln w="9525">
            <a:noFill/>
            <a:miter lim="800000"/>
            <a:headEnd/>
            <a:tailEnd/>
          </a:ln>
          <a:effectLst/>
        </p:spPr>
        <p:txBody>
          <a:bodyPr wrap="none">
            <a:spAutoFit/>
          </a:bodyPr>
          <a:lstStyle/>
          <a:p>
            <a:r>
              <a:rPr lang="en-US" sz="1200" b="1">
                <a:solidFill>
                  <a:schemeClr val="bg2"/>
                </a:solidFill>
              </a:rPr>
              <a:t>6</a:t>
            </a:r>
          </a:p>
        </p:txBody>
      </p:sp>
      <p:sp>
        <p:nvSpPr>
          <p:cNvPr id="583768" name="Text Box 88"/>
          <p:cNvSpPr txBox="1">
            <a:spLocks noChangeArrowheads="1"/>
          </p:cNvSpPr>
          <p:nvPr/>
        </p:nvSpPr>
        <p:spPr bwMode="auto">
          <a:xfrm>
            <a:off x="1155700" y="2719388"/>
            <a:ext cx="268288" cy="274637"/>
          </a:xfrm>
          <a:prstGeom prst="rect">
            <a:avLst/>
          </a:prstGeom>
          <a:noFill/>
          <a:ln w="9525">
            <a:noFill/>
            <a:miter lim="800000"/>
            <a:headEnd/>
            <a:tailEnd/>
          </a:ln>
          <a:effectLst/>
        </p:spPr>
        <p:txBody>
          <a:bodyPr wrap="none">
            <a:spAutoFit/>
          </a:bodyPr>
          <a:lstStyle/>
          <a:p>
            <a:r>
              <a:rPr lang="en-US" sz="1200" b="1"/>
              <a:t>1</a:t>
            </a:r>
          </a:p>
        </p:txBody>
      </p:sp>
      <p:sp>
        <p:nvSpPr>
          <p:cNvPr id="583769" name="Text Box 89"/>
          <p:cNvSpPr txBox="1">
            <a:spLocks noChangeArrowheads="1"/>
          </p:cNvSpPr>
          <p:nvPr/>
        </p:nvSpPr>
        <p:spPr bwMode="auto">
          <a:xfrm>
            <a:off x="1155700" y="3252788"/>
            <a:ext cx="268288" cy="274637"/>
          </a:xfrm>
          <a:prstGeom prst="rect">
            <a:avLst/>
          </a:prstGeom>
          <a:noFill/>
          <a:ln w="9525">
            <a:noFill/>
            <a:miter lim="800000"/>
            <a:headEnd/>
            <a:tailEnd/>
          </a:ln>
          <a:effectLst/>
        </p:spPr>
        <p:txBody>
          <a:bodyPr wrap="none">
            <a:spAutoFit/>
          </a:bodyPr>
          <a:lstStyle/>
          <a:p>
            <a:r>
              <a:rPr lang="en-US" sz="1200" b="1"/>
              <a:t>2</a:t>
            </a:r>
          </a:p>
        </p:txBody>
      </p:sp>
      <p:sp>
        <p:nvSpPr>
          <p:cNvPr id="583770" name="Text Box 90"/>
          <p:cNvSpPr txBox="1">
            <a:spLocks noChangeArrowheads="1"/>
          </p:cNvSpPr>
          <p:nvPr/>
        </p:nvSpPr>
        <p:spPr bwMode="auto">
          <a:xfrm>
            <a:off x="1155700" y="3786188"/>
            <a:ext cx="268288" cy="274637"/>
          </a:xfrm>
          <a:prstGeom prst="rect">
            <a:avLst/>
          </a:prstGeom>
          <a:noFill/>
          <a:ln w="9525">
            <a:noFill/>
            <a:miter lim="800000"/>
            <a:headEnd/>
            <a:tailEnd/>
          </a:ln>
          <a:effectLst/>
        </p:spPr>
        <p:txBody>
          <a:bodyPr wrap="none">
            <a:spAutoFit/>
          </a:bodyPr>
          <a:lstStyle/>
          <a:p>
            <a:r>
              <a:rPr lang="en-US" sz="1200" b="1"/>
              <a:t>3</a:t>
            </a:r>
          </a:p>
        </p:txBody>
      </p:sp>
      <p:sp>
        <p:nvSpPr>
          <p:cNvPr id="583771" name="Text Box 91"/>
          <p:cNvSpPr txBox="1">
            <a:spLocks noChangeArrowheads="1"/>
          </p:cNvSpPr>
          <p:nvPr/>
        </p:nvSpPr>
        <p:spPr bwMode="auto">
          <a:xfrm>
            <a:off x="1155700" y="4319588"/>
            <a:ext cx="268288" cy="274637"/>
          </a:xfrm>
          <a:prstGeom prst="rect">
            <a:avLst/>
          </a:prstGeom>
          <a:noFill/>
          <a:ln w="9525">
            <a:noFill/>
            <a:miter lim="800000"/>
            <a:headEnd/>
            <a:tailEnd/>
          </a:ln>
          <a:effectLst/>
        </p:spPr>
        <p:txBody>
          <a:bodyPr wrap="none">
            <a:spAutoFit/>
          </a:bodyPr>
          <a:lstStyle/>
          <a:p>
            <a:r>
              <a:rPr lang="en-US" sz="1200" b="1"/>
              <a:t>4</a:t>
            </a:r>
          </a:p>
        </p:txBody>
      </p:sp>
      <p:sp>
        <p:nvSpPr>
          <p:cNvPr id="583772" name="Text Box 92"/>
          <p:cNvSpPr txBox="1">
            <a:spLocks noChangeArrowheads="1"/>
          </p:cNvSpPr>
          <p:nvPr/>
        </p:nvSpPr>
        <p:spPr bwMode="auto">
          <a:xfrm>
            <a:off x="1155700" y="4852988"/>
            <a:ext cx="268288" cy="274637"/>
          </a:xfrm>
          <a:prstGeom prst="rect">
            <a:avLst/>
          </a:prstGeom>
          <a:noFill/>
          <a:ln w="9525">
            <a:noFill/>
            <a:miter lim="800000"/>
            <a:headEnd/>
            <a:tailEnd/>
          </a:ln>
          <a:effectLst/>
        </p:spPr>
        <p:txBody>
          <a:bodyPr wrap="none">
            <a:spAutoFit/>
          </a:bodyPr>
          <a:lstStyle/>
          <a:p>
            <a:r>
              <a:rPr lang="en-US" sz="1200" b="1"/>
              <a:t>5</a:t>
            </a:r>
          </a:p>
        </p:txBody>
      </p:sp>
      <p:sp>
        <p:nvSpPr>
          <p:cNvPr id="583773" name="Text Box 93"/>
          <p:cNvSpPr txBox="1">
            <a:spLocks noChangeArrowheads="1"/>
          </p:cNvSpPr>
          <p:nvPr/>
        </p:nvSpPr>
        <p:spPr bwMode="auto">
          <a:xfrm>
            <a:off x="1155700" y="5386388"/>
            <a:ext cx="268288" cy="274637"/>
          </a:xfrm>
          <a:prstGeom prst="rect">
            <a:avLst/>
          </a:prstGeom>
          <a:noFill/>
          <a:ln w="9525">
            <a:noFill/>
            <a:miter lim="800000"/>
            <a:headEnd/>
            <a:tailEnd/>
          </a:ln>
          <a:effectLst/>
        </p:spPr>
        <p:txBody>
          <a:bodyPr wrap="none">
            <a:spAutoFit/>
          </a:bodyPr>
          <a:lstStyle/>
          <a:p>
            <a:r>
              <a:rPr lang="en-US" sz="1200" b="1"/>
              <a:t>6</a:t>
            </a:r>
          </a:p>
        </p:txBody>
      </p:sp>
      <p:sp>
        <p:nvSpPr>
          <p:cNvPr id="583774" name="Rectangle 94"/>
          <p:cNvSpPr>
            <a:spLocks noChangeArrowheads="1"/>
          </p:cNvSpPr>
          <p:nvPr/>
        </p:nvSpPr>
        <p:spPr bwMode="auto">
          <a:xfrm>
            <a:off x="2238375" y="52768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75" name="Rectangle 95"/>
          <p:cNvSpPr>
            <a:spLocks noChangeArrowheads="1"/>
          </p:cNvSpPr>
          <p:nvPr/>
        </p:nvSpPr>
        <p:spPr bwMode="auto">
          <a:xfrm>
            <a:off x="1476375" y="5810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76" name="Rectangle 96"/>
          <p:cNvSpPr>
            <a:spLocks noChangeArrowheads="1"/>
          </p:cNvSpPr>
          <p:nvPr/>
        </p:nvSpPr>
        <p:spPr bwMode="auto">
          <a:xfrm>
            <a:off x="1857375" y="5810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77" name="Text Box 97"/>
          <p:cNvSpPr txBox="1">
            <a:spLocks noChangeArrowheads="1"/>
          </p:cNvSpPr>
          <p:nvPr/>
        </p:nvSpPr>
        <p:spPr bwMode="auto">
          <a:xfrm>
            <a:off x="1155700" y="5924550"/>
            <a:ext cx="268288" cy="274638"/>
          </a:xfrm>
          <a:prstGeom prst="rect">
            <a:avLst/>
          </a:prstGeom>
          <a:noFill/>
          <a:ln w="9525">
            <a:noFill/>
            <a:miter lim="800000"/>
            <a:headEnd/>
            <a:tailEnd/>
          </a:ln>
          <a:effectLst/>
        </p:spPr>
        <p:txBody>
          <a:bodyPr wrap="none">
            <a:spAutoFit/>
          </a:bodyPr>
          <a:lstStyle/>
          <a:p>
            <a:r>
              <a:rPr lang="en-US" sz="1200" b="1"/>
              <a:t>7</a:t>
            </a:r>
          </a:p>
        </p:txBody>
      </p:sp>
      <p:sp>
        <p:nvSpPr>
          <p:cNvPr id="583778" name="Rectangle 98"/>
          <p:cNvSpPr>
            <a:spLocks noChangeArrowheads="1"/>
          </p:cNvSpPr>
          <p:nvPr/>
        </p:nvSpPr>
        <p:spPr bwMode="auto">
          <a:xfrm>
            <a:off x="2238375" y="5810250"/>
            <a:ext cx="381000" cy="533400"/>
          </a:xfrm>
          <a:prstGeom prst="rect">
            <a:avLst/>
          </a:prstGeom>
          <a:solidFill>
            <a:schemeClr val="tx1"/>
          </a:solidFill>
          <a:ln w="3175">
            <a:solidFill>
              <a:schemeClr val="bg2"/>
            </a:solidFill>
            <a:miter lim="800000"/>
            <a:headEnd/>
            <a:tailEnd/>
          </a:ln>
          <a:effectLst/>
        </p:spPr>
        <p:txBody>
          <a:bodyPr wrap="none" anchor="ctr"/>
          <a:lstStyle/>
          <a:p>
            <a:endParaRPr lang="en-US"/>
          </a:p>
        </p:txBody>
      </p:sp>
      <p:sp>
        <p:nvSpPr>
          <p:cNvPr id="583779" name="Rectangle 99"/>
          <p:cNvSpPr>
            <a:spLocks noChangeArrowheads="1"/>
          </p:cNvSpPr>
          <p:nvPr/>
        </p:nvSpPr>
        <p:spPr bwMode="auto">
          <a:xfrm>
            <a:off x="1857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4</a:t>
            </a:r>
          </a:p>
          <a:p>
            <a:pPr algn="ctr"/>
            <a:r>
              <a:rPr lang="en-US" sz="1400" b="1">
                <a:solidFill>
                  <a:schemeClr val="bg2"/>
                </a:solidFill>
              </a:rPr>
              <a:t>Be</a:t>
            </a:r>
            <a:endParaRPr lang="en-US" sz="1000">
              <a:solidFill>
                <a:schemeClr val="bg2"/>
              </a:solidFill>
            </a:endParaRPr>
          </a:p>
          <a:p>
            <a:pPr algn="ctr"/>
            <a:r>
              <a:rPr lang="en-US" sz="1000">
                <a:solidFill>
                  <a:srgbClr val="FF0000"/>
                </a:solidFill>
              </a:rPr>
              <a:t>1.5</a:t>
            </a:r>
            <a:endParaRPr lang="en-US" sz="1000" baseline="30000">
              <a:solidFill>
                <a:srgbClr val="FF0000"/>
              </a:solidFill>
            </a:endParaRPr>
          </a:p>
        </p:txBody>
      </p:sp>
      <p:sp>
        <p:nvSpPr>
          <p:cNvPr id="583780" name="Rectangle 100"/>
          <p:cNvSpPr>
            <a:spLocks noChangeArrowheads="1"/>
          </p:cNvSpPr>
          <p:nvPr/>
        </p:nvSpPr>
        <p:spPr bwMode="auto">
          <a:xfrm>
            <a:off x="6048375" y="36766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13</a:t>
            </a:r>
          </a:p>
          <a:p>
            <a:pPr algn="ctr"/>
            <a:r>
              <a:rPr lang="en-US" sz="1400" b="1">
                <a:solidFill>
                  <a:schemeClr val="bg2"/>
                </a:solidFill>
              </a:rPr>
              <a:t>Al</a:t>
            </a:r>
            <a:endParaRPr lang="en-US" sz="1000">
              <a:solidFill>
                <a:schemeClr val="bg2"/>
              </a:solidFill>
            </a:endParaRPr>
          </a:p>
          <a:p>
            <a:pPr algn="ctr"/>
            <a:r>
              <a:rPr lang="en-US" sz="1000">
                <a:solidFill>
                  <a:srgbClr val="FF0000"/>
                </a:solidFill>
              </a:rPr>
              <a:t>1.5</a:t>
            </a:r>
            <a:endParaRPr lang="en-US" sz="1000" baseline="30000">
              <a:solidFill>
                <a:srgbClr val="FF0000"/>
              </a:solidFill>
            </a:endParaRPr>
          </a:p>
        </p:txBody>
      </p:sp>
      <p:sp>
        <p:nvSpPr>
          <p:cNvPr id="583781" name="Rectangle 101"/>
          <p:cNvSpPr>
            <a:spLocks noChangeArrowheads="1"/>
          </p:cNvSpPr>
          <p:nvPr/>
        </p:nvSpPr>
        <p:spPr bwMode="auto">
          <a:xfrm>
            <a:off x="6429375" y="36766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14</a:t>
            </a:r>
          </a:p>
          <a:p>
            <a:pPr algn="ctr"/>
            <a:r>
              <a:rPr lang="en-US" sz="1400" b="1">
                <a:solidFill>
                  <a:schemeClr val="bg2"/>
                </a:solidFill>
              </a:rPr>
              <a:t>Si</a:t>
            </a: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3782" name="Rectangle 102"/>
          <p:cNvSpPr>
            <a:spLocks noChangeArrowheads="1"/>
          </p:cNvSpPr>
          <p:nvPr/>
        </p:nvSpPr>
        <p:spPr bwMode="auto">
          <a:xfrm>
            <a:off x="2619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22</a:t>
            </a:r>
          </a:p>
          <a:p>
            <a:pPr algn="ctr"/>
            <a:r>
              <a:rPr lang="en-US" sz="1400" b="1">
                <a:solidFill>
                  <a:schemeClr val="bg2"/>
                </a:solidFill>
              </a:rPr>
              <a:t>Ti</a:t>
            </a:r>
            <a:endParaRPr lang="en-US" sz="1000">
              <a:solidFill>
                <a:schemeClr val="bg2"/>
              </a:solidFill>
            </a:endParaRPr>
          </a:p>
          <a:p>
            <a:pPr algn="ctr"/>
            <a:r>
              <a:rPr lang="en-US" sz="1000">
                <a:solidFill>
                  <a:srgbClr val="FF0000"/>
                </a:solidFill>
              </a:rPr>
              <a:t>1.5</a:t>
            </a:r>
            <a:endParaRPr lang="en-US" sz="1000" baseline="30000">
              <a:solidFill>
                <a:srgbClr val="FF0000"/>
              </a:solidFill>
            </a:endParaRPr>
          </a:p>
        </p:txBody>
      </p:sp>
      <p:sp>
        <p:nvSpPr>
          <p:cNvPr id="583783" name="Rectangle 103"/>
          <p:cNvSpPr>
            <a:spLocks noChangeArrowheads="1"/>
          </p:cNvSpPr>
          <p:nvPr/>
        </p:nvSpPr>
        <p:spPr bwMode="auto">
          <a:xfrm>
            <a:off x="3000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23</a:t>
            </a:r>
          </a:p>
          <a:p>
            <a:pPr algn="ctr"/>
            <a:r>
              <a:rPr lang="en-US" sz="1400" b="1">
                <a:solidFill>
                  <a:schemeClr val="bg2"/>
                </a:solidFill>
              </a:rPr>
              <a:t>V</a:t>
            </a:r>
            <a:endParaRPr lang="en-US" sz="1000">
              <a:solidFill>
                <a:schemeClr val="bg2"/>
              </a:solidFill>
            </a:endParaRPr>
          </a:p>
          <a:p>
            <a:pPr algn="ctr"/>
            <a:r>
              <a:rPr lang="en-US" sz="1000">
                <a:solidFill>
                  <a:srgbClr val="FF0000"/>
                </a:solidFill>
              </a:rPr>
              <a:t>1.6</a:t>
            </a:r>
            <a:endParaRPr lang="en-US" sz="1000" baseline="30000">
              <a:solidFill>
                <a:srgbClr val="FF0000"/>
              </a:solidFill>
            </a:endParaRPr>
          </a:p>
        </p:txBody>
      </p:sp>
      <p:sp>
        <p:nvSpPr>
          <p:cNvPr id="583784" name="Rectangle 104"/>
          <p:cNvSpPr>
            <a:spLocks noChangeArrowheads="1"/>
          </p:cNvSpPr>
          <p:nvPr/>
        </p:nvSpPr>
        <p:spPr bwMode="auto">
          <a:xfrm>
            <a:off x="3381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24</a:t>
            </a:r>
          </a:p>
          <a:p>
            <a:pPr algn="ctr"/>
            <a:r>
              <a:rPr lang="en-US" sz="1400" b="1">
                <a:solidFill>
                  <a:schemeClr val="bg2"/>
                </a:solidFill>
              </a:rPr>
              <a:t>Cr</a:t>
            </a:r>
            <a:endParaRPr lang="en-US" sz="1000">
              <a:solidFill>
                <a:schemeClr val="bg2"/>
              </a:solidFill>
            </a:endParaRPr>
          </a:p>
          <a:p>
            <a:pPr algn="ctr"/>
            <a:r>
              <a:rPr lang="en-US" sz="1000">
                <a:solidFill>
                  <a:srgbClr val="FF0000"/>
                </a:solidFill>
              </a:rPr>
              <a:t>1.6</a:t>
            </a:r>
            <a:endParaRPr lang="en-US" sz="1000" baseline="30000">
              <a:solidFill>
                <a:srgbClr val="FF0000"/>
              </a:solidFill>
            </a:endParaRPr>
          </a:p>
        </p:txBody>
      </p:sp>
      <p:sp>
        <p:nvSpPr>
          <p:cNvPr id="583785" name="Rectangle 105"/>
          <p:cNvSpPr>
            <a:spLocks noChangeArrowheads="1"/>
          </p:cNvSpPr>
          <p:nvPr/>
        </p:nvSpPr>
        <p:spPr bwMode="auto">
          <a:xfrm>
            <a:off x="3762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25</a:t>
            </a:r>
          </a:p>
          <a:p>
            <a:pPr algn="ctr"/>
            <a:r>
              <a:rPr lang="en-US" sz="1400" b="1">
                <a:solidFill>
                  <a:schemeClr val="bg2"/>
                </a:solidFill>
              </a:rPr>
              <a:t>Mn</a:t>
            </a:r>
            <a:endParaRPr lang="en-US" sz="1000">
              <a:solidFill>
                <a:schemeClr val="bg2"/>
              </a:solidFill>
            </a:endParaRPr>
          </a:p>
          <a:p>
            <a:pPr algn="ctr"/>
            <a:r>
              <a:rPr lang="en-US" sz="1000">
                <a:solidFill>
                  <a:srgbClr val="FF0000"/>
                </a:solidFill>
              </a:rPr>
              <a:t>1.5</a:t>
            </a:r>
            <a:endParaRPr lang="en-US" sz="1000" baseline="30000">
              <a:solidFill>
                <a:srgbClr val="FF0000"/>
              </a:solidFill>
            </a:endParaRPr>
          </a:p>
        </p:txBody>
      </p:sp>
      <p:sp>
        <p:nvSpPr>
          <p:cNvPr id="583786" name="Rectangle 106"/>
          <p:cNvSpPr>
            <a:spLocks noChangeArrowheads="1"/>
          </p:cNvSpPr>
          <p:nvPr/>
        </p:nvSpPr>
        <p:spPr bwMode="auto">
          <a:xfrm>
            <a:off x="4143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26</a:t>
            </a:r>
          </a:p>
          <a:p>
            <a:pPr algn="ctr"/>
            <a:r>
              <a:rPr lang="en-US" sz="1400" b="1">
                <a:solidFill>
                  <a:schemeClr val="bg2"/>
                </a:solidFill>
              </a:rPr>
              <a:t>Fe</a:t>
            </a: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3787" name="Rectangle 107"/>
          <p:cNvSpPr>
            <a:spLocks noChangeArrowheads="1"/>
          </p:cNvSpPr>
          <p:nvPr/>
        </p:nvSpPr>
        <p:spPr bwMode="auto">
          <a:xfrm>
            <a:off x="4524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27</a:t>
            </a:r>
          </a:p>
          <a:p>
            <a:pPr algn="ctr"/>
            <a:r>
              <a:rPr lang="en-US" sz="1400" b="1">
                <a:solidFill>
                  <a:schemeClr val="bg2"/>
                </a:solidFill>
              </a:rPr>
              <a:t>Co</a:t>
            </a: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3788" name="Rectangle 108"/>
          <p:cNvSpPr>
            <a:spLocks noChangeArrowheads="1"/>
          </p:cNvSpPr>
          <p:nvPr/>
        </p:nvSpPr>
        <p:spPr bwMode="auto">
          <a:xfrm>
            <a:off x="4905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28</a:t>
            </a:r>
          </a:p>
          <a:p>
            <a:pPr algn="ctr"/>
            <a:r>
              <a:rPr lang="en-US" sz="1400" b="1">
                <a:solidFill>
                  <a:schemeClr val="bg2"/>
                </a:solidFill>
              </a:rPr>
              <a:t>Ni</a:t>
            </a: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3789" name="Rectangle 109"/>
          <p:cNvSpPr>
            <a:spLocks noChangeArrowheads="1"/>
          </p:cNvSpPr>
          <p:nvPr/>
        </p:nvSpPr>
        <p:spPr bwMode="auto">
          <a:xfrm>
            <a:off x="5286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29</a:t>
            </a:r>
          </a:p>
          <a:p>
            <a:pPr algn="ctr"/>
            <a:r>
              <a:rPr lang="en-US" sz="1400" b="1">
                <a:solidFill>
                  <a:schemeClr val="bg2"/>
                </a:solidFill>
              </a:rPr>
              <a:t>Cu</a:t>
            </a: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3790" name="Rectangle 110"/>
          <p:cNvSpPr>
            <a:spLocks noChangeArrowheads="1"/>
          </p:cNvSpPr>
          <p:nvPr/>
        </p:nvSpPr>
        <p:spPr bwMode="auto">
          <a:xfrm>
            <a:off x="5667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30</a:t>
            </a:r>
          </a:p>
          <a:p>
            <a:pPr algn="ctr"/>
            <a:r>
              <a:rPr lang="en-US" sz="1400" b="1">
                <a:solidFill>
                  <a:schemeClr val="bg2"/>
                </a:solidFill>
              </a:rPr>
              <a:t>Zn</a:t>
            </a:r>
            <a:endParaRPr lang="en-US" sz="1000">
              <a:solidFill>
                <a:schemeClr val="bg2"/>
              </a:solidFill>
            </a:endParaRPr>
          </a:p>
          <a:p>
            <a:pPr algn="ctr"/>
            <a:r>
              <a:rPr lang="en-US" sz="1000">
                <a:solidFill>
                  <a:srgbClr val="FF0000"/>
                </a:solidFill>
              </a:rPr>
              <a:t>1.7</a:t>
            </a:r>
            <a:endParaRPr lang="en-US" sz="1000" baseline="30000">
              <a:solidFill>
                <a:srgbClr val="FF0000"/>
              </a:solidFill>
            </a:endParaRPr>
          </a:p>
        </p:txBody>
      </p:sp>
      <p:sp>
        <p:nvSpPr>
          <p:cNvPr id="583791" name="Rectangle 111"/>
          <p:cNvSpPr>
            <a:spLocks noChangeArrowheads="1"/>
          </p:cNvSpPr>
          <p:nvPr/>
        </p:nvSpPr>
        <p:spPr bwMode="auto">
          <a:xfrm>
            <a:off x="6048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31</a:t>
            </a:r>
          </a:p>
          <a:p>
            <a:pPr algn="ctr"/>
            <a:r>
              <a:rPr lang="en-US" sz="1400" b="1">
                <a:solidFill>
                  <a:schemeClr val="bg2"/>
                </a:solidFill>
              </a:rPr>
              <a:t>Ga</a:t>
            </a:r>
            <a:endParaRPr lang="en-US" sz="1000">
              <a:solidFill>
                <a:schemeClr val="bg2"/>
              </a:solidFill>
            </a:endParaRPr>
          </a:p>
          <a:p>
            <a:pPr algn="ctr"/>
            <a:r>
              <a:rPr lang="en-US" sz="1000">
                <a:solidFill>
                  <a:srgbClr val="FF0000"/>
                </a:solidFill>
              </a:rPr>
              <a:t>1.6</a:t>
            </a:r>
            <a:endParaRPr lang="en-US" sz="1000" baseline="30000">
              <a:solidFill>
                <a:srgbClr val="FF0000"/>
              </a:solidFill>
            </a:endParaRPr>
          </a:p>
        </p:txBody>
      </p:sp>
      <p:sp>
        <p:nvSpPr>
          <p:cNvPr id="583792" name="Rectangle 112"/>
          <p:cNvSpPr>
            <a:spLocks noChangeArrowheads="1"/>
          </p:cNvSpPr>
          <p:nvPr/>
        </p:nvSpPr>
        <p:spPr bwMode="auto">
          <a:xfrm>
            <a:off x="6429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32</a:t>
            </a:r>
          </a:p>
          <a:p>
            <a:pPr algn="ctr"/>
            <a:r>
              <a:rPr lang="en-US" sz="1400" b="1">
                <a:solidFill>
                  <a:schemeClr val="bg2"/>
                </a:solidFill>
              </a:rPr>
              <a:t>Ge</a:t>
            </a: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3793" name="Rectangle 113"/>
          <p:cNvSpPr>
            <a:spLocks noChangeArrowheads="1"/>
          </p:cNvSpPr>
          <p:nvPr/>
        </p:nvSpPr>
        <p:spPr bwMode="auto">
          <a:xfrm>
            <a:off x="3000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41</a:t>
            </a:r>
          </a:p>
          <a:p>
            <a:pPr algn="ctr"/>
            <a:r>
              <a:rPr lang="en-US" sz="1400" b="1">
                <a:solidFill>
                  <a:schemeClr val="bg2"/>
                </a:solidFill>
              </a:rPr>
              <a:t>Nb</a:t>
            </a:r>
            <a:endParaRPr lang="en-US" sz="1000">
              <a:solidFill>
                <a:schemeClr val="bg2"/>
              </a:solidFill>
            </a:endParaRPr>
          </a:p>
          <a:p>
            <a:pPr algn="ctr"/>
            <a:r>
              <a:rPr lang="en-US" sz="1000">
                <a:solidFill>
                  <a:srgbClr val="FF0000"/>
                </a:solidFill>
              </a:rPr>
              <a:t>1.6</a:t>
            </a:r>
            <a:endParaRPr lang="en-US" sz="1000" baseline="30000">
              <a:solidFill>
                <a:srgbClr val="FF0000"/>
              </a:solidFill>
            </a:endParaRPr>
          </a:p>
        </p:txBody>
      </p:sp>
      <p:sp>
        <p:nvSpPr>
          <p:cNvPr id="583794" name="Rectangle 114"/>
          <p:cNvSpPr>
            <a:spLocks noChangeArrowheads="1"/>
          </p:cNvSpPr>
          <p:nvPr/>
        </p:nvSpPr>
        <p:spPr bwMode="auto">
          <a:xfrm>
            <a:off x="3381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42</a:t>
            </a:r>
          </a:p>
          <a:p>
            <a:pPr algn="ctr"/>
            <a:r>
              <a:rPr lang="en-US" sz="1400" b="1">
                <a:solidFill>
                  <a:schemeClr val="bg2"/>
                </a:solidFill>
              </a:rPr>
              <a:t>Mo</a:t>
            </a: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3795" name="Rectangle 115"/>
          <p:cNvSpPr>
            <a:spLocks noChangeArrowheads="1"/>
          </p:cNvSpPr>
          <p:nvPr/>
        </p:nvSpPr>
        <p:spPr bwMode="auto">
          <a:xfrm>
            <a:off x="3762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43</a:t>
            </a:r>
          </a:p>
          <a:p>
            <a:pPr algn="ctr"/>
            <a:r>
              <a:rPr lang="en-US" sz="1400" b="1">
                <a:solidFill>
                  <a:schemeClr val="bg2"/>
                </a:solidFill>
              </a:rPr>
              <a:t>Tc</a:t>
            </a: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3796" name="Rectangle 116"/>
          <p:cNvSpPr>
            <a:spLocks noChangeArrowheads="1"/>
          </p:cNvSpPr>
          <p:nvPr/>
        </p:nvSpPr>
        <p:spPr bwMode="auto">
          <a:xfrm>
            <a:off x="5286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47</a:t>
            </a:r>
          </a:p>
          <a:p>
            <a:pPr algn="ctr"/>
            <a:r>
              <a:rPr lang="en-US" sz="1400" b="1">
                <a:solidFill>
                  <a:schemeClr val="bg2"/>
                </a:solidFill>
              </a:rPr>
              <a:t>Ag</a:t>
            </a: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3797" name="Rectangle 117"/>
          <p:cNvSpPr>
            <a:spLocks noChangeArrowheads="1"/>
          </p:cNvSpPr>
          <p:nvPr/>
        </p:nvSpPr>
        <p:spPr bwMode="auto">
          <a:xfrm>
            <a:off x="5667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48</a:t>
            </a:r>
          </a:p>
          <a:p>
            <a:pPr algn="ctr"/>
            <a:r>
              <a:rPr lang="en-US" sz="1400" b="1">
                <a:solidFill>
                  <a:schemeClr val="bg2"/>
                </a:solidFill>
              </a:rPr>
              <a:t>Cd</a:t>
            </a:r>
            <a:endParaRPr lang="en-US" sz="1000">
              <a:solidFill>
                <a:schemeClr val="bg2"/>
              </a:solidFill>
            </a:endParaRPr>
          </a:p>
          <a:p>
            <a:pPr algn="ctr"/>
            <a:r>
              <a:rPr lang="en-US" sz="1000">
                <a:solidFill>
                  <a:srgbClr val="FF0000"/>
                </a:solidFill>
              </a:rPr>
              <a:t>1.7</a:t>
            </a:r>
            <a:endParaRPr lang="en-US" sz="1000" baseline="30000">
              <a:solidFill>
                <a:srgbClr val="FF0000"/>
              </a:solidFill>
            </a:endParaRPr>
          </a:p>
        </p:txBody>
      </p:sp>
      <p:sp>
        <p:nvSpPr>
          <p:cNvPr id="583798" name="Rectangle 118"/>
          <p:cNvSpPr>
            <a:spLocks noChangeArrowheads="1"/>
          </p:cNvSpPr>
          <p:nvPr/>
        </p:nvSpPr>
        <p:spPr bwMode="auto">
          <a:xfrm>
            <a:off x="6048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49</a:t>
            </a:r>
          </a:p>
          <a:p>
            <a:pPr algn="ctr"/>
            <a:r>
              <a:rPr lang="en-US" sz="1400" b="1">
                <a:solidFill>
                  <a:schemeClr val="bg2"/>
                </a:solidFill>
              </a:rPr>
              <a:t>In</a:t>
            </a:r>
            <a:endParaRPr lang="en-US" sz="1000">
              <a:solidFill>
                <a:schemeClr val="bg2"/>
              </a:solidFill>
            </a:endParaRPr>
          </a:p>
          <a:p>
            <a:pPr algn="ctr"/>
            <a:r>
              <a:rPr lang="en-US" sz="1000">
                <a:solidFill>
                  <a:srgbClr val="FF0000"/>
                </a:solidFill>
              </a:rPr>
              <a:t>1.7</a:t>
            </a:r>
            <a:endParaRPr lang="en-US" sz="1000" baseline="30000">
              <a:solidFill>
                <a:srgbClr val="FF0000"/>
              </a:solidFill>
            </a:endParaRPr>
          </a:p>
        </p:txBody>
      </p:sp>
      <p:sp>
        <p:nvSpPr>
          <p:cNvPr id="583799" name="Rectangle 119"/>
          <p:cNvSpPr>
            <a:spLocks noChangeArrowheads="1"/>
          </p:cNvSpPr>
          <p:nvPr/>
        </p:nvSpPr>
        <p:spPr bwMode="auto">
          <a:xfrm>
            <a:off x="6429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50</a:t>
            </a:r>
          </a:p>
          <a:p>
            <a:pPr algn="ctr"/>
            <a:r>
              <a:rPr lang="en-US" sz="1400" b="1">
                <a:solidFill>
                  <a:schemeClr val="bg2"/>
                </a:solidFill>
              </a:rPr>
              <a:t>Sn</a:t>
            </a: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3800" name="Rectangle 120"/>
          <p:cNvSpPr>
            <a:spLocks noChangeArrowheads="1"/>
          </p:cNvSpPr>
          <p:nvPr/>
        </p:nvSpPr>
        <p:spPr bwMode="auto">
          <a:xfrm>
            <a:off x="6810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51</a:t>
            </a:r>
          </a:p>
          <a:p>
            <a:pPr algn="ctr"/>
            <a:r>
              <a:rPr lang="en-US" sz="1400" b="1">
                <a:solidFill>
                  <a:schemeClr val="bg2"/>
                </a:solidFill>
              </a:rPr>
              <a:t>Sb</a:t>
            </a: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3801" name="Rectangle 121"/>
          <p:cNvSpPr>
            <a:spLocks noChangeArrowheads="1"/>
          </p:cNvSpPr>
          <p:nvPr/>
        </p:nvSpPr>
        <p:spPr bwMode="auto">
          <a:xfrm>
            <a:off x="3000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73</a:t>
            </a:r>
          </a:p>
          <a:p>
            <a:pPr algn="ctr"/>
            <a:r>
              <a:rPr lang="en-US" sz="1400" b="1">
                <a:solidFill>
                  <a:schemeClr val="bg2"/>
                </a:solidFill>
              </a:rPr>
              <a:t>Ta</a:t>
            </a:r>
            <a:endParaRPr lang="en-US" sz="1000">
              <a:solidFill>
                <a:schemeClr val="bg2"/>
              </a:solidFill>
            </a:endParaRPr>
          </a:p>
          <a:p>
            <a:pPr algn="ctr"/>
            <a:r>
              <a:rPr lang="en-US" sz="1000">
                <a:solidFill>
                  <a:srgbClr val="FF0000"/>
                </a:solidFill>
              </a:rPr>
              <a:t>1.5</a:t>
            </a:r>
            <a:endParaRPr lang="en-US" sz="1000" baseline="30000">
              <a:solidFill>
                <a:srgbClr val="FF0000"/>
              </a:solidFill>
            </a:endParaRPr>
          </a:p>
        </p:txBody>
      </p:sp>
      <p:sp>
        <p:nvSpPr>
          <p:cNvPr id="583802" name="Rectangle 122"/>
          <p:cNvSpPr>
            <a:spLocks noChangeArrowheads="1"/>
          </p:cNvSpPr>
          <p:nvPr/>
        </p:nvSpPr>
        <p:spPr bwMode="auto">
          <a:xfrm>
            <a:off x="3381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74</a:t>
            </a:r>
          </a:p>
          <a:p>
            <a:pPr algn="ctr"/>
            <a:r>
              <a:rPr lang="en-US" sz="1400" b="1">
                <a:solidFill>
                  <a:schemeClr val="bg2"/>
                </a:solidFill>
              </a:rPr>
              <a:t>W</a:t>
            </a:r>
            <a:endParaRPr lang="en-US" sz="1000">
              <a:solidFill>
                <a:schemeClr val="bg2"/>
              </a:solidFill>
            </a:endParaRPr>
          </a:p>
          <a:p>
            <a:pPr algn="ctr"/>
            <a:r>
              <a:rPr lang="en-US" sz="1000">
                <a:solidFill>
                  <a:srgbClr val="FF0000"/>
                </a:solidFill>
              </a:rPr>
              <a:t>1.7</a:t>
            </a:r>
            <a:endParaRPr lang="en-US" sz="1000" baseline="30000">
              <a:solidFill>
                <a:srgbClr val="FF0000"/>
              </a:solidFill>
            </a:endParaRPr>
          </a:p>
        </p:txBody>
      </p:sp>
      <p:sp>
        <p:nvSpPr>
          <p:cNvPr id="583803" name="Rectangle 123"/>
          <p:cNvSpPr>
            <a:spLocks noChangeArrowheads="1"/>
          </p:cNvSpPr>
          <p:nvPr/>
        </p:nvSpPr>
        <p:spPr bwMode="auto">
          <a:xfrm>
            <a:off x="3762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75</a:t>
            </a:r>
          </a:p>
          <a:p>
            <a:pPr algn="ctr"/>
            <a:r>
              <a:rPr lang="en-US" sz="1400" b="1">
                <a:solidFill>
                  <a:schemeClr val="bg2"/>
                </a:solidFill>
              </a:rPr>
              <a:t>Re</a:t>
            </a: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3804" name="Rectangle 124"/>
          <p:cNvSpPr>
            <a:spLocks noChangeArrowheads="1"/>
          </p:cNvSpPr>
          <p:nvPr/>
        </p:nvSpPr>
        <p:spPr bwMode="auto">
          <a:xfrm>
            <a:off x="5667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80</a:t>
            </a:r>
          </a:p>
          <a:p>
            <a:pPr algn="ctr"/>
            <a:r>
              <a:rPr lang="en-US" sz="1400" b="1">
                <a:solidFill>
                  <a:schemeClr val="bg2"/>
                </a:solidFill>
              </a:rPr>
              <a:t>Hg</a:t>
            </a: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3805" name="Rectangle 125"/>
          <p:cNvSpPr>
            <a:spLocks noChangeArrowheads="1"/>
          </p:cNvSpPr>
          <p:nvPr/>
        </p:nvSpPr>
        <p:spPr bwMode="auto">
          <a:xfrm>
            <a:off x="6048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81</a:t>
            </a:r>
          </a:p>
          <a:p>
            <a:pPr algn="ctr"/>
            <a:r>
              <a:rPr lang="en-US" sz="1400" b="1">
                <a:solidFill>
                  <a:schemeClr val="bg2"/>
                </a:solidFill>
              </a:rPr>
              <a:t>Tl</a:t>
            </a: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3806" name="Rectangle 126"/>
          <p:cNvSpPr>
            <a:spLocks noChangeArrowheads="1"/>
          </p:cNvSpPr>
          <p:nvPr/>
        </p:nvSpPr>
        <p:spPr bwMode="auto">
          <a:xfrm>
            <a:off x="6429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82</a:t>
            </a:r>
          </a:p>
          <a:p>
            <a:pPr algn="ctr"/>
            <a:r>
              <a:rPr lang="en-US" sz="1400" b="1">
                <a:solidFill>
                  <a:schemeClr val="bg2"/>
                </a:solidFill>
              </a:rPr>
              <a:t>Pb</a:t>
            </a: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3807" name="Rectangle 127"/>
          <p:cNvSpPr>
            <a:spLocks noChangeArrowheads="1"/>
          </p:cNvSpPr>
          <p:nvPr/>
        </p:nvSpPr>
        <p:spPr bwMode="auto">
          <a:xfrm>
            <a:off x="6810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83</a:t>
            </a:r>
          </a:p>
          <a:p>
            <a:pPr algn="ctr"/>
            <a:r>
              <a:rPr lang="en-US" sz="1400" b="1">
                <a:solidFill>
                  <a:schemeClr val="bg2"/>
                </a:solidFill>
              </a:rPr>
              <a:t>Bi</a:t>
            </a: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3808" name="Rectangle 128"/>
          <p:cNvSpPr>
            <a:spLocks noChangeArrowheads="1"/>
          </p:cNvSpPr>
          <p:nvPr/>
        </p:nvSpPr>
        <p:spPr bwMode="auto">
          <a:xfrm>
            <a:off x="6810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7</a:t>
            </a:r>
          </a:p>
          <a:p>
            <a:pPr algn="ctr"/>
            <a:r>
              <a:rPr lang="en-US" sz="1400" b="1">
                <a:solidFill>
                  <a:schemeClr val="bg2"/>
                </a:solidFill>
              </a:rPr>
              <a:t>N</a:t>
            </a:r>
            <a:endParaRPr lang="en-US" sz="1000">
              <a:solidFill>
                <a:schemeClr val="bg2"/>
              </a:solidFill>
            </a:endParaRPr>
          </a:p>
          <a:p>
            <a:pPr algn="ctr"/>
            <a:r>
              <a:rPr lang="en-US" sz="1000">
                <a:solidFill>
                  <a:srgbClr val="FF0000"/>
                </a:solidFill>
              </a:rPr>
              <a:t>3.0</a:t>
            </a:r>
            <a:endParaRPr lang="en-US" sz="1000" baseline="30000">
              <a:solidFill>
                <a:srgbClr val="FF0000"/>
              </a:solidFill>
            </a:endParaRPr>
          </a:p>
        </p:txBody>
      </p:sp>
      <p:sp>
        <p:nvSpPr>
          <p:cNvPr id="583809" name="Rectangle 129"/>
          <p:cNvSpPr>
            <a:spLocks noChangeArrowheads="1"/>
          </p:cNvSpPr>
          <p:nvPr/>
        </p:nvSpPr>
        <p:spPr bwMode="auto">
          <a:xfrm>
            <a:off x="7191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8</a:t>
            </a:r>
          </a:p>
          <a:p>
            <a:pPr algn="ctr"/>
            <a:r>
              <a:rPr lang="en-US" sz="1400" b="1">
                <a:solidFill>
                  <a:schemeClr val="bg2"/>
                </a:solidFill>
              </a:rPr>
              <a:t>O</a:t>
            </a:r>
            <a:endParaRPr lang="en-US" sz="1000">
              <a:solidFill>
                <a:schemeClr val="bg2"/>
              </a:solidFill>
            </a:endParaRPr>
          </a:p>
          <a:p>
            <a:pPr algn="ctr"/>
            <a:r>
              <a:rPr lang="en-US" sz="1000">
                <a:solidFill>
                  <a:srgbClr val="FF0000"/>
                </a:solidFill>
              </a:rPr>
              <a:t>3.5</a:t>
            </a:r>
            <a:endParaRPr lang="en-US" sz="1000" baseline="30000">
              <a:solidFill>
                <a:srgbClr val="FF0000"/>
              </a:solidFill>
            </a:endParaRPr>
          </a:p>
        </p:txBody>
      </p:sp>
      <p:sp>
        <p:nvSpPr>
          <p:cNvPr id="583810" name="Rectangle 130"/>
          <p:cNvSpPr>
            <a:spLocks noChangeArrowheads="1"/>
          </p:cNvSpPr>
          <p:nvPr/>
        </p:nvSpPr>
        <p:spPr bwMode="auto">
          <a:xfrm>
            <a:off x="7572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9</a:t>
            </a:r>
          </a:p>
          <a:p>
            <a:pPr algn="ctr"/>
            <a:r>
              <a:rPr lang="en-US" sz="1400" b="1">
                <a:solidFill>
                  <a:schemeClr val="bg2"/>
                </a:solidFill>
              </a:rPr>
              <a:t>F</a:t>
            </a:r>
            <a:endParaRPr lang="en-US" sz="1000">
              <a:solidFill>
                <a:schemeClr val="bg2"/>
              </a:solidFill>
            </a:endParaRPr>
          </a:p>
          <a:p>
            <a:pPr algn="ctr"/>
            <a:r>
              <a:rPr lang="en-US" sz="1000">
                <a:solidFill>
                  <a:srgbClr val="FF0000"/>
                </a:solidFill>
              </a:rPr>
              <a:t>4.0</a:t>
            </a:r>
            <a:endParaRPr lang="en-US" sz="1000" baseline="30000">
              <a:solidFill>
                <a:srgbClr val="FF0000"/>
              </a:solidFill>
            </a:endParaRPr>
          </a:p>
        </p:txBody>
      </p:sp>
      <p:sp>
        <p:nvSpPr>
          <p:cNvPr id="583811" name="Rectangle 131"/>
          <p:cNvSpPr>
            <a:spLocks noChangeArrowheads="1"/>
          </p:cNvSpPr>
          <p:nvPr/>
        </p:nvSpPr>
        <p:spPr bwMode="auto">
          <a:xfrm>
            <a:off x="7572375" y="36766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17</a:t>
            </a:r>
          </a:p>
          <a:p>
            <a:pPr algn="ctr"/>
            <a:r>
              <a:rPr lang="en-US" sz="1400" b="1">
                <a:solidFill>
                  <a:schemeClr val="bg2"/>
                </a:solidFill>
              </a:rPr>
              <a:t>Cl</a:t>
            </a:r>
            <a:endParaRPr lang="en-US" sz="1000">
              <a:solidFill>
                <a:schemeClr val="bg2"/>
              </a:solidFill>
            </a:endParaRPr>
          </a:p>
          <a:p>
            <a:pPr algn="ctr"/>
            <a:r>
              <a:rPr lang="en-US" sz="1000">
                <a:solidFill>
                  <a:srgbClr val="FF0000"/>
                </a:solidFill>
              </a:rPr>
              <a:t>3.0</a:t>
            </a:r>
            <a:endParaRPr lang="en-US" sz="1000" baseline="30000">
              <a:solidFill>
                <a:srgbClr val="FF0000"/>
              </a:solidFill>
            </a:endParaRPr>
          </a:p>
        </p:txBody>
      </p:sp>
      <p:sp>
        <p:nvSpPr>
          <p:cNvPr id="583812" name="Rectangle 132"/>
          <p:cNvSpPr>
            <a:spLocks noChangeArrowheads="1"/>
          </p:cNvSpPr>
          <p:nvPr/>
        </p:nvSpPr>
        <p:spPr bwMode="auto">
          <a:xfrm>
            <a:off x="6429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6</a:t>
            </a:r>
          </a:p>
          <a:p>
            <a:pPr algn="ctr"/>
            <a:r>
              <a:rPr lang="en-US" sz="1400" b="1">
                <a:solidFill>
                  <a:schemeClr val="bg2"/>
                </a:solidFill>
              </a:rPr>
              <a:t>C</a:t>
            </a:r>
            <a:endParaRPr lang="en-US" sz="1000">
              <a:solidFill>
                <a:schemeClr val="bg2"/>
              </a:solidFill>
            </a:endParaRPr>
          </a:p>
          <a:p>
            <a:pPr algn="ctr"/>
            <a:r>
              <a:rPr lang="en-US" sz="1000">
                <a:solidFill>
                  <a:srgbClr val="FF0000"/>
                </a:solidFill>
              </a:rPr>
              <a:t>2.5</a:t>
            </a:r>
            <a:endParaRPr lang="en-US" sz="1000" baseline="30000">
              <a:solidFill>
                <a:srgbClr val="FF0000"/>
              </a:solidFill>
            </a:endParaRPr>
          </a:p>
        </p:txBody>
      </p:sp>
      <p:sp>
        <p:nvSpPr>
          <p:cNvPr id="583813" name="Rectangle 133"/>
          <p:cNvSpPr>
            <a:spLocks noChangeArrowheads="1"/>
          </p:cNvSpPr>
          <p:nvPr/>
        </p:nvSpPr>
        <p:spPr bwMode="auto">
          <a:xfrm>
            <a:off x="7191375" y="36766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16</a:t>
            </a:r>
          </a:p>
          <a:p>
            <a:pPr algn="ctr"/>
            <a:r>
              <a:rPr lang="en-US" sz="1400" b="1">
                <a:solidFill>
                  <a:schemeClr val="bg2"/>
                </a:solidFill>
              </a:rPr>
              <a:t>S</a:t>
            </a:r>
            <a:endParaRPr lang="en-US" sz="1000">
              <a:solidFill>
                <a:schemeClr val="bg2"/>
              </a:solidFill>
            </a:endParaRPr>
          </a:p>
          <a:p>
            <a:pPr algn="ctr"/>
            <a:r>
              <a:rPr lang="en-US" sz="1000">
                <a:solidFill>
                  <a:srgbClr val="FF0000"/>
                </a:solidFill>
              </a:rPr>
              <a:t>2.5</a:t>
            </a:r>
            <a:endParaRPr lang="en-US" sz="1000" baseline="30000">
              <a:solidFill>
                <a:srgbClr val="FF0000"/>
              </a:solidFill>
            </a:endParaRPr>
          </a:p>
        </p:txBody>
      </p:sp>
      <p:sp>
        <p:nvSpPr>
          <p:cNvPr id="583814" name="Rectangle 134"/>
          <p:cNvSpPr>
            <a:spLocks noChangeArrowheads="1"/>
          </p:cNvSpPr>
          <p:nvPr/>
        </p:nvSpPr>
        <p:spPr bwMode="auto">
          <a:xfrm>
            <a:off x="7572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35</a:t>
            </a:r>
          </a:p>
          <a:p>
            <a:pPr algn="ctr"/>
            <a:r>
              <a:rPr lang="en-US" sz="1400" b="1">
                <a:solidFill>
                  <a:schemeClr val="bg2"/>
                </a:solidFill>
              </a:rPr>
              <a:t>Br</a:t>
            </a:r>
            <a:endParaRPr lang="en-US" sz="1000">
              <a:solidFill>
                <a:schemeClr val="bg2"/>
              </a:solidFill>
            </a:endParaRPr>
          </a:p>
          <a:p>
            <a:pPr algn="ctr"/>
            <a:r>
              <a:rPr lang="en-US" sz="1000">
                <a:solidFill>
                  <a:srgbClr val="FF0000"/>
                </a:solidFill>
              </a:rPr>
              <a:t>2.8</a:t>
            </a:r>
            <a:endParaRPr lang="en-US" sz="1000" baseline="30000">
              <a:solidFill>
                <a:srgbClr val="FF0000"/>
              </a:solidFill>
            </a:endParaRPr>
          </a:p>
        </p:txBody>
      </p:sp>
      <p:sp>
        <p:nvSpPr>
          <p:cNvPr id="583815" name="Rectangle 135"/>
          <p:cNvSpPr>
            <a:spLocks noChangeArrowheads="1"/>
          </p:cNvSpPr>
          <p:nvPr/>
        </p:nvSpPr>
        <p:spPr bwMode="auto">
          <a:xfrm>
            <a:off x="7572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53</a:t>
            </a:r>
          </a:p>
          <a:p>
            <a:pPr algn="ctr"/>
            <a:r>
              <a:rPr lang="en-US" sz="1400" b="1">
                <a:solidFill>
                  <a:schemeClr val="bg2"/>
                </a:solidFill>
              </a:rPr>
              <a:t>I</a:t>
            </a:r>
            <a:endParaRPr lang="en-US" sz="1000">
              <a:solidFill>
                <a:schemeClr val="bg2"/>
              </a:solidFill>
            </a:endParaRPr>
          </a:p>
          <a:p>
            <a:pPr algn="ctr"/>
            <a:r>
              <a:rPr lang="en-US" sz="1000">
                <a:solidFill>
                  <a:srgbClr val="FF0000"/>
                </a:solidFill>
              </a:rPr>
              <a:t>2.5</a:t>
            </a:r>
            <a:endParaRPr lang="en-US" sz="1000" baseline="30000">
              <a:solidFill>
                <a:srgbClr val="FF0000"/>
              </a:solidFill>
            </a:endParaRPr>
          </a:p>
        </p:txBody>
      </p:sp>
      <p:sp>
        <p:nvSpPr>
          <p:cNvPr id="583816" name="Rectangle 136"/>
          <p:cNvSpPr>
            <a:spLocks noChangeArrowheads="1"/>
          </p:cNvSpPr>
          <p:nvPr/>
        </p:nvSpPr>
        <p:spPr bwMode="auto">
          <a:xfrm>
            <a:off x="1476375" y="36766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11</a:t>
            </a:r>
          </a:p>
          <a:p>
            <a:pPr algn="ctr"/>
            <a:r>
              <a:rPr lang="en-US" sz="1400" b="1">
                <a:solidFill>
                  <a:schemeClr val="bg2"/>
                </a:solidFill>
              </a:rPr>
              <a:t>Na</a:t>
            </a:r>
            <a:endParaRPr lang="en-US" sz="1000">
              <a:solidFill>
                <a:schemeClr val="bg2"/>
              </a:solidFill>
            </a:endParaRPr>
          </a:p>
          <a:p>
            <a:pPr algn="ctr"/>
            <a:r>
              <a:rPr lang="en-US" sz="1000">
                <a:solidFill>
                  <a:srgbClr val="FF0000"/>
                </a:solidFill>
              </a:rPr>
              <a:t>0.9</a:t>
            </a:r>
            <a:endParaRPr lang="en-US" sz="1000" baseline="30000">
              <a:solidFill>
                <a:srgbClr val="FF0000"/>
              </a:solidFill>
            </a:endParaRPr>
          </a:p>
        </p:txBody>
      </p:sp>
      <p:sp>
        <p:nvSpPr>
          <p:cNvPr id="583817" name="Rectangle 137"/>
          <p:cNvSpPr>
            <a:spLocks noChangeArrowheads="1"/>
          </p:cNvSpPr>
          <p:nvPr/>
        </p:nvSpPr>
        <p:spPr bwMode="auto">
          <a:xfrm>
            <a:off x="1476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19</a:t>
            </a:r>
          </a:p>
          <a:p>
            <a:pPr algn="ctr"/>
            <a:r>
              <a:rPr lang="en-US" sz="1400" b="1">
                <a:solidFill>
                  <a:schemeClr val="bg2"/>
                </a:solidFill>
              </a:rPr>
              <a:t>K</a:t>
            </a:r>
            <a:endParaRPr lang="en-US" sz="1000">
              <a:solidFill>
                <a:schemeClr val="bg2"/>
              </a:solidFill>
            </a:endParaRPr>
          </a:p>
          <a:p>
            <a:pPr algn="ctr"/>
            <a:r>
              <a:rPr lang="en-US" sz="1000">
                <a:solidFill>
                  <a:srgbClr val="FF0000"/>
                </a:solidFill>
              </a:rPr>
              <a:t>0.8</a:t>
            </a:r>
          </a:p>
        </p:txBody>
      </p:sp>
      <p:sp>
        <p:nvSpPr>
          <p:cNvPr id="583818" name="Rectangle 138"/>
          <p:cNvSpPr>
            <a:spLocks noChangeArrowheads="1"/>
          </p:cNvSpPr>
          <p:nvPr/>
        </p:nvSpPr>
        <p:spPr bwMode="auto">
          <a:xfrm>
            <a:off x="1476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37</a:t>
            </a:r>
          </a:p>
          <a:p>
            <a:pPr algn="ctr"/>
            <a:r>
              <a:rPr lang="en-US" sz="1400" b="1">
                <a:solidFill>
                  <a:schemeClr val="bg2"/>
                </a:solidFill>
              </a:rPr>
              <a:t>Rb</a:t>
            </a:r>
            <a:endParaRPr lang="en-US" sz="1000">
              <a:solidFill>
                <a:schemeClr val="bg2"/>
              </a:solidFill>
            </a:endParaRPr>
          </a:p>
          <a:p>
            <a:pPr algn="ctr"/>
            <a:r>
              <a:rPr lang="en-US" sz="1000">
                <a:solidFill>
                  <a:srgbClr val="FF0000"/>
                </a:solidFill>
              </a:rPr>
              <a:t>0.8</a:t>
            </a:r>
            <a:endParaRPr lang="en-US" sz="1000" baseline="30000">
              <a:solidFill>
                <a:srgbClr val="FF0000"/>
              </a:solidFill>
            </a:endParaRPr>
          </a:p>
        </p:txBody>
      </p:sp>
      <p:sp>
        <p:nvSpPr>
          <p:cNvPr id="583819" name="Rectangle 139"/>
          <p:cNvSpPr>
            <a:spLocks noChangeArrowheads="1"/>
          </p:cNvSpPr>
          <p:nvPr/>
        </p:nvSpPr>
        <p:spPr bwMode="auto">
          <a:xfrm>
            <a:off x="1476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55</a:t>
            </a:r>
          </a:p>
          <a:p>
            <a:pPr algn="ctr"/>
            <a:r>
              <a:rPr lang="en-US" sz="1400" b="1">
                <a:solidFill>
                  <a:schemeClr val="bg2"/>
                </a:solidFill>
              </a:rPr>
              <a:t>Cs</a:t>
            </a:r>
            <a:endParaRPr lang="en-US" sz="1000">
              <a:solidFill>
                <a:schemeClr val="bg2"/>
              </a:solidFill>
            </a:endParaRPr>
          </a:p>
          <a:p>
            <a:pPr algn="ctr"/>
            <a:r>
              <a:rPr lang="en-US" sz="1000">
                <a:solidFill>
                  <a:srgbClr val="FF0000"/>
                </a:solidFill>
              </a:rPr>
              <a:t>0.7</a:t>
            </a:r>
            <a:endParaRPr lang="en-US" sz="1000" baseline="30000">
              <a:solidFill>
                <a:srgbClr val="FF0000"/>
              </a:solidFill>
            </a:endParaRPr>
          </a:p>
        </p:txBody>
      </p:sp>
      <p:sp>
        <p:nvSpPr>
          <p:cNvPr id="583820" name="Rectangle 140"/>
          <p:cNvSpPr>
            <a:spLocks noChangeArrowheads="1"/>
          </p:cNvSpPr>
          <p:nvPr/>
        </p:nvSpPr>
        <p:spPr bwMode="auto">
          <a:xfrm>
            <a:off x="1857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56</a:t>
            </a:r>
          </a:p>
          <a:p>
            <a:pPr algn="ctr"/>
            <a:r>
              <a:rPr lang="en-US" sz="1400" b="1">
                <a:solidFill>
                  <a:schemeClr val="bg2"/>
                </a:solidFill>
              </a:rPr>
              <a:t>Ba</a:t>
            </a:r>
            <a:endParaRPr lang="en-US" sz="1000">
              <a:solidFill>
                <a:schemeClr val="bg2"/>
              </a:solidFill>
            </a:endParaRPr>
          </a:p>
          <a:p>
            <a:pPr algn="ctr"/>
            <a:r>
              <a:rPr lang="en-US" sz="1000">
                <a:solidFill>
                  <a:srgbClr val="FF0000"/>
                </a:solidFill>
              </a:rPr>
              <a:t>0.9</a:t>
            </a:r>
            <a:endParaRPr lang="en-US" sz="1000" baseline="30000">
              <a:solidFill>
                <a:srgbClr val="FF0000"/>
              </a:solidFill>
            </a:endParaRPr>
          </a:p>
        </p:txBody>
      </p:sp>
      <p:sp>
        <p:nvSpPr>
          <p:cNvPr id="583821" name="Rectangle 141"/>
          <p:cNvSpPr>
            <a:spLocks noChangeArrowheads="1"/>
          </p:cNvSpPr>
          <p:nvPr/>
        </p:nvSpPr>
        <p:spPr bwMode="auto">
          <a:xfrm>
            <a:off x="1476375" y="5810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87</a:t>
            </a:r>
          </a:p>
          <a:p>
            <a:pPr algn="ctr"/>
            <a:r>
              <a:rPr lang="en-US" sz="1400" b="1">
                <a:solidFill>
                  <a:schemeClr val="bg2"/>
                </a:solidFill>
              </a:rPr>
              <a:t>Fr</a:t>
            </a:r>
            <a:endParaRPr lang="en-US" sz="1000">
              <a:solidFill>
                <a:schemeClr val="bg2"/>
              </a:solidFill>
            </a:endParaRPr>
          </a:p>
          <a:p>
            <a:pPr algn="ctr"/>
            <a:r>
              <a:rPr lang="en-US" sz="1000">
                <a:solidFill>
                  <a:srgbClr val="FF0000"/>
                </a:solidFill>
              </a:rPr>
              <a:t>0.7</a:t>
            </a:r>
            <a:endParaRPr lang="en-US" sz="1000" baseline="30000">
              <a:solidFill>
                <a:srgbClr val="FF0000"/>
              </a:solidFill>
            </a:endParaRPr>
          </a:p>
        </p:txBody>
      </p:sp>
      <p:sp>
        <p:nvSpPr>
          <p:cNvPr id="583822" name="Rectangle 142"/>
          <p:cNvSpPr>
            <a:spLocks noChangeArrowheads="1"/>
          </p:cNvSpPr>
          <p:nvPr/>
        </p:nvSpPr>
        <p:spPr bwMode="auto">
          <a:xfrm>
            <a:off x="1857375" y="5810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88</a:t>
            </a:r>
          </a:p>
          <a:p>
            <a:pPr algn="ctr"/>
            <a:r>
              <a:rPr lang="en-US" sz="1400" b="1">
                <a:solidFill>
                  <a:schemeClr val="bg2"/>
                </a:solidFill>
              </a:rPr>
              <a:t>Ra</a:t>
            </a:r>
            <a:endParaRPr lang="en-US" sz="1000">
              <a:solidFill>
                <a:schemeClr val="bg2"/>
              </a:solidFill>
            </a:endParaRPr>
          </a:p>
          <a:p>
            <a:pPr algn="ctr"/>
            <a:r>
              <a:rPr lang="en-US" sz="1000">
                <a:solidFill>
                  <a:srgbClr val="FF0000"/>
                </a:solidFill>
              </a:rPr>
              <a:t>0.9</a:t>
            </a:r>
            <a:endParaRPr lang="en-US" sz="1000" baseline="30000">
              <a:solidFill>
                <a:srgbClr val="FF0000"/>
              </a:solidFill>
            </a:endParaRPr>
          </a:p>
        </p:txBody>
      </p:sp>
      <p:sp>
        <p:nvSpPr>
          <p:cNvPr id="583823" name="Rectangle 143"/>
          <p:cNvSpPr>
            <a:spLocks noChangeArrowheads="1"/>
          </p:cNvSpPr>
          <p:nvPr/>
        </p:nvSpPr>
        <p:spPr bwMode="auto">
          <a:xfrm>
            <a:off x="1476375" y="2609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1</a:t>
            </a:r>
          </a:p>
          <a:p>
            <a:pPr algn="ctr"/>
            <a:r>
              <a:rPr lang="en-US" sz="1400" b="1">
                <a:solidFill>
                  <a:schemeClr val="bg2"/>
                </a:solidFill>
              </a:rPr>
              <a:t>H</a:t>
            </a:r>
            <a:endParaRPr lang="en-US" sz="1000"/>
          </a:p>
          <a:p>
            <a:pPr algn="ctr"/>
            <a:r>
              <a:rPr lang="en-US" sz="1000">
                <a:solidFill>
                  <a:srgbClr val="FF0000"/>
                </a:solidFill>
              </a:rPr>
              <a:t>2.1</a:t>
            </a:r>
            <a:endParaRPr lang="en-US" sz="1000" baseline="30000">
              <a:solidFill>
                <a:srgbClr val="FF0000"/>
              </a:solidFill>
            </a:endParaRPr>
          </a:p>
        </p:txBody>
      </p:sp>
      <p:sp>
        <p:nvSpPr>
          <p:cNvPr id="583824" name="Rectangle 144"/>
          <p:cNvSpPr>
            <a:spLocks noChangeArrowheads="1"/>
          </p:cNvSpPr>
          <p:nvPr/>
        </p:nvSpPr>
        <p:spPr bwMode="auto">
          <a:xfrm>
            <a:off x="6048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5</a:t>
            </a:r>
          </a:p>
          <a:p>
            <a:pPr algn="ctr"/>
            <a:r>
              <a:rPr lang="en-US" sz="1400" b="1">
                <a:solidFill>
                  <a:schemeClr val="bg2"/>
                </a:solidFill>
              </a:rPr>
              <a:t>B</a:t>
            </a:r>
            <a:endParaRPr lang="en-US" sz="1000">
              <a:solidFill>
                <a:schemeClr val="bg2"/>
              </a:solidFill>
            </a:endParaRPr>
          </a:p>
          <a:p>
            <a:pPr algn="ctr"/>
            <a:r>
              <a:rPr lang="en-US" sz="1000">
                <a:solidFill>
                  <a:srgbClr val="FF0000"/>
                </a:solidFill>
              </a:rPr>
              <a:t>2.0</a:t>
            </a:r>
            <a:endParaRPr lang="en-US" sz="1000" baseline="30000">
              <a:solidFill>
                <a:srgbClr val="FF0000"/>
              </a:solidFill>
            </a:endParaRPr>
          </a:p>
        </p:txBody>
      </p:sp>
      <p:sp>
        <p:nvSpPr>
          <p:cNvPr id="583825" name="Rectangle 145"/>
          <p:cNvSpPr>
            <a:spLocks noChangeArrowheads="1"/>
          </p:cNvSpPr>
          <p:nvPr/>
        </p:nvSpPr>
        <p:spPr bwMode="auto">
          <a:xfrm>
            <a:off x="6810375" y="36766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15</a:t>
            </a:r>
          </a:p>
          <a:p>
            <a:pPr algn="ctr"/>
            <a:r>
              <a:rPr lang="en-US" sz="1400" b="1">
                <a:solidFill>
                  <a:schemeClr val="bg2"/>
                </a:solidFill>
              </a:rPr>
              <a:t>P</a:t>
            </a:r>
            <a:endParaRPr lang="en-US" sz="1000">
              <a:solidFill>
                <a:schemeClr val="bg2"/>
              </a:solidFill>
            </a:endParaRPr>
          </a:p>
          <a:p>
            <a:pPr algn="ctr"/>
            <a:r>
              <a:rPr lang="en-US" sz="1000">
                <a:solidFill>
                  <a:srgbClr val="FF0000"/>
                </a:solidFill>
              </a:rPr>
              <a:t>2.1</a:t>
            </a:r>
            <a:endParaRPr lang="en-US" sz="1000" baseline="30000">
              <a:solidFill>
                <a:srgbClr val="FF0000"/>
              </a:solidFill>
            </a:endParaRPr>
          </a:p>
        </p:txBody>
      </p:sp>
      <p:sp>
        <p:nvSpPr>
          <p:cNvPr id="583826" name="Rectangle 146"/>
          <p:cNvSpPr>
            <a:spLocks noChangeArrowheads="1"/>
          </p:cNvSpPr>
          <p:nvPr/>
        </p:nvSpPr>
        <p:spPr bwMode="auto">
          <a:xfrm>
            <a:off x="6810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33</a:t>
            </a:r>
          </a:p>
          <a:p>
            <a:pPr algn="ctr"/>
            <a:r>
              <a:rPr lang="en-US" sz="1400" b="1">
                <a:solidFill>
                  <a:schemeClr val="bg2"/>
                </a:solidFill>
              </a:rPr>
              <a:t>As</a:t>
            </a:r>
            <a:endParaRPr lang="en-US" sz="1000">
              <a:solidFill>
                <a:schemeClr val="bg2"/>
              </a:solidFill>
            </a:endParaRPr>
          </a:p>
          <a:p>
            <a:pPr algn="ctr"/>
            <a:r>
              <a:rPr lang="en-US" sz="1000">
                <a:solidFill>
                  <a:srgbClr val="FF0000"/>
                </a:solidFill>
              </a:rPr>
              <a:t>2.0</a:t>
            </a:r>
            <a:endParaRPr lang="en-US" sz="1000" baseline="30000">
              <a:solidFill>
                <a:srgbClr val="FF0000"/>
              </a:solidFill>
            </a:endParaRPr>
          </a:p>
        </p:txBody>
      </p:sp>
      <p:sp>
        <p:nvSpPr>
          <p:cNvPr id="583827" name="Rectangle 147"/>
          <p:cNvSpPr>
            <a:spLocks noChangeArrowheads="1"/>
          </p:cNvSpPr>
          <p:nvPr/>
        </p:nvSpPr>
        <p:spPr bwMode="auto">
          <a:xfrm>
            <a:off x="7191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34</a:t>
            </a:r>
          </a:p>
          <a:p>
            <a:pPr algn="ctr"/>
            <a:r>
              <a:rPr lang="en-US" sz="1400" b="1">
                <a:solidFill>
                  <a:schemeClr val="bg2"/>
                </a:solidFill>
              </a:rPr>
              <a:t>Se</a:t>
            </a:r>
            <a:endParaRPr lang="en-US" sz="1000">
              <a:solidFill>
                <a:schemeClr val="bg2"/>
              </a:solidFill>
            </a:endParaRPr>
          </a:p>
          <a:p>
            <a:pPr algn="ctr"/>
            <a:r>
              <a:rPr lang="en-US" sz="1000">
                <a:solidFill>
                  <a:srgbClr val="FF0000"/>
                </a:solidFill>
              </a:rPr>
              <a:t>2.4</a:t>
            </a:r>
            <a:endParaRPr lang="en-US" sz="1000" baseline="30000">
              <a:solidFill>
                <a:srgbClr val="FF0000"/>
              </a:solidFill>
            </a:endParaRPr>
          </a:p>
        </p:txBody>
      </p:sp>
      <p:sp>
        <p:nvSpPr>
          <p:cNvPr id="583828" name="Rectangle 148"/>
          <p:cNvSpPr>
            <a:spLocks noChangeArrowheads="1"/>
          </p:cNvSpPr>
          <p:nvPr/>
        </p:nvSpPr>
        <p:spPr bwMode="auto">
          <a:xfrm>
            <a:off x="4143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44</a:t>
            </a:r>
          </a:p>
          <a:p>
            <a:pPr algn="ctr"/>
            <a:r>
              <a:rPr lang="en-US" sz="1400" b="1">
                <a:solidFill>
                  <a:schemeClr val="bg2"/>
                </a:solidFill>
              </a:rPr>
              <a:t>Ru</a:t>
            </a: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3829" name="Rectangle 149"/>
          <p:cNvSpPr>
            <a:spLocks noChangeArrowheads="1"/>
          </p:cNvSpPr>
          <p:nvPr/>
        </p:nvSpPr>
        <p:spPr bwMode="auto">
          <a:xfrm>
            <a:off x="4524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45</a:t>
            </a:r>
          </a:p>
          <a:p>
            <a:pPr algn="ctr"/>
            <a:r>
              <a:rPr lang="en-US" sz="1400" b="1">
                <a:solidFill>
                  <a:schemeClr val="bg2"/>
                </a:solidFill>
              </a:rPr>
              <a:t>Rh</a:t>
            </a: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3830" name="Rectangle 150"/>
          <p:cNvSpPr>
            <a:spLocks noChangeArrowheads="1"/>
          </p:cNvSpPr>
          <p:nvPr/>
        </p:nvSpPr>
        <p:spPr bwMode="auto">
          <a:xfrm>
            <a:off x="4905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46</a:t>
            </a:r>
          </a:p>
          <a:p>
            <a:pPr algn="ctr"/>
            <a:r>
              <a:rPr lang="en-US" sz="1400" b="1">
                <a:solidFill>
                  <a:schemeClr val="bg2"/>
                </a:solidFill>
              </a:rPr>
              <a:t>Pd</a:t>
            </a: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3831" name="Rectangle 151"/>
          <p:cNvSpPr>
            <a:spLocks noChangeArrowheads="1"/>
          </p:cNvSpPr>
          <p:nvPr/>
        </p:nvSpPr>
        <p:spPr bwMode="auto">
          <a:xfrm>
            <a:off x="7191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52</a:t>
            </a:r>
          </a:p>
          <a:p>
            <a:pPr algn="ctr"/>
            <a:r>
              <a:rPr lang="en-US" sz="1400" b="1">
                <a:solidFill>
                  <a:schemeClr val="bg2"/>
                </a:solidFill>
              </a:rPr>
              <a:t>Te</a:t>
            </a:r>
            <a:endParaRPr lang="en-US" sz="1000">
              <a:solidFill>
                <a:schemeClr val="bg2"/>
              </a:solidFill>
            </a:endParaRPr>
          </a:p>
          <a:p>
            <a:pPr algn="ctr"/>
            <a:r>
              <a:rPr lang="en-US" sz="1000">
                <a:solidFill>
                  <a:srgbClr val="FF0000"/>
                </a:solidFill>
              </a:rPr>
              <a:t>2.1</a:t>
            </a:r>
            <a:endParaRPr lang="en-US" sz="1000" baseline="30000">
              <a:solidFill>
                <a:srgbClr val="FF0000"/>
              </a:solidFill>
            </a:endParaRPr>
          </a:p>
        </p:txBody>
      </p:sp>
      <p:sp>
        <p:nvSpPr>
          <p:cNvPr id="583832" name="Rectangle 152"/>
          <p:cNvSpPr>
            <a:spLocks noChangeArrowheads="1"/>
          </p:cNvSpPr>
          <p:nvPr/>
        </p:nvSpPr>
        <p:spPr bwMode="auto">
          <a:xfrm>
            <a:off x="4143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76</a:t>
            </a:r>
          </a:p>
          <a:p>
            <a:pPr algn="ctr"/>
            <a:r>
              <a:rPr lang="en-US" sz="1400" b="1">
                <a:solidFill>
                  <a:schemeClr val="bg2"/>
                </a:solidFill>
              </a:rPr>
              <a:t>Os</a:t>
            </a: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3833" name="Rectangle 153"/>
          <p:cNvSpPr>
            <a:spLocks noChangeArrowheads="1"/>
          </p:cNvSpPr>
          <p:nvPr/>
        </p:nvSpPr>
        <p:spPr bwMode="auto">
          <a:xfrm>
            <a:off x="4524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77</a:t>
            </a:r>
          </a:p>
          <a:p>
            <a:pPr algn="ctr"/>
            <a:r>
              <a:rPr lang="en-US" sz="1400" b="1">
                <a:solidFill>
                  <a:schemeClr val="bg2"/>
                </a:solidFill>
              </a:rPr>
              <a:t>Ir</a:t>
            </a: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3834" name="Rectangle 154"/>
          <p:cNvSpPr>
            <a:spLocks noChangeArrowheads="1"/>
          </p:cNvSpPr>
          <p:nvPr/>
        </p:nvSpPr>
        <p:spPr bwMode="auto">
          <a:xfrm>
            <a:off x="4905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78</a:t>
            </a:r>
          </a:p>
          <a:p>
            <a:pPr algn="ctr"/>
            <a:r>
              <a:rPr lang="en-US" sz="1400" b="1">
                <a:solidFill>
                  <a:schemeClr val="bg2"/>
                </a:solidFill>
              </a:rPr>
              <a:t>Pt</a:t>
            </a: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3835" name="Rectangle 155"/>
          <p:cNvSpPr>
            <a:spLocks noChangeArrowheads="1"/>
          </p:cNvSpPr>
          <p:nvPr/>
        </p:nvSpPr>
        <p:spPr bwMode="auto">
          <a:xfrm>
            <a:off x="5286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79</a:t>
            </a:r>
          </a:p>
          <a:p>
            <a:pPr algn="ctr"/>
            <a:r>
              <a:rPr lang="en-US" sz="1400" b="1">
                <a:solidFill>
                  <a:schemeClr val="bg2"/>
                </a:solidFill>
              </a:rPr>
              <a:t>Au</a:t>
            </a:r>
            <a:endParaRPr lang="en-US" sz="1000">
              <a:solidFill>
                <a:schemeClr val="bg2"/>
              </a:solidFill>
            </a:endParaRPr>
          </a:p>
          <a:p>
            <a:pPr algn="ctr"/>
            <a:r>
              <a:rPr lang="en-US" sz="1000">
                <a:solidFill>
                  <a:srgbClr val="FF0000"/>
                </a:solidFill>
              </a:rPr>
              <a:t>2.4</a:t>
            </a:r>
            <a:endParaRPr lang="en-US" sz="1000" baseline="30000">
              <a:solidFill>
                <a:srgbClr val="FF0000"/>
              </a:solidFill>
            </a:endParaRPr>
          </a:p>
        </p:txBody>
      </p:sp>
      <p:sp>
        <p:nvSpPr>
          <p:cNvPr id="583836" name="Rectangle 156"/>
          <p:cNvSpPr>
            <a:spLocks noChangeArrowheads="1"/>
          </p:cNvSpPr>
          <p:nvPr/>
        </p:nvSpPr>
        <p:spPr bwMode="auto">
          <a:xfrm>
            <a:off x="7191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84</a:t>
            </a:r>
          </a:p>
          <a:p>
            <a:pPr algn="ctr"/>
            <a:r>
              <a:rPr lang="en-US" sz="1400" b="1">
                <a:solidFill>
                  <a:schemeClr val="bg2"/>
                </a:solidFill>
              </a:rPr>
              <a:t>Po</a:t>
            </a:r>
            <a:endParaRPr lang="en-US" sz="1000">
              <a:solidFill>
                <a:schemeClr val="bg2"/>
              </a:solidFill>
            </a:endParaRPr>
          </a:p>
          <a:p>
            <a:pPr algn="ctr"/>
            <a:r>
              <a:rPr lang="en-US" sz="1000">
                <a:solidFill>
                  <a:srgbClr val="FF0000"/>
                </a:solidFill>
              </a:rPr>
              <a:t>2.0</a:t>
            </a:r>
            <a:endParaRPr lang="en-US" sz="1000" baseline="30000">
              <a:solidFill>
                <a:srgbClr val="FF0000"/>
              </a:solidFill>
            </a:endParaRPr>
          </a:p>
        </p:txBody>
      </p:sp>
      <p:sp>
        <p:nvSpPr>
          <p:cNvPr id="583837" name="Rectangle 157"/>
          <p:cNvSpPr>
            <a:spLocks noChangeArrowheads="1"/>
          </p:cNvSpPr>
          <p:nvPr/>
        </p:nvSpPr>
        <p:spPr bwMode="auto">
          <a:xfrm>
            <a:off x="7572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85</a:t>
            </a:r>
          </a:p>
          <a:p>
            <a:pPr algn="ctr"/>
            <a:r>
              <a:rPr lang="en-US" sz="1400" b="1">
                <a:solidFill>
                  <a:schemeClr val="bg2"/>
                </a:solidFill>
              </a:rPr>
              <a:t>At</a:t>
            </a:r>
            <a:endParaRPr lang="en-US" sz="1000">
              <a:solidFill>
                <a:schemeClr val="bg2"/>
              </a:solidFill>
            </a:endParaRPr>
          </a:p>
          <a:p>
            <a:pPr algn="ctr"/>
            <a:r>
              <a:rPr lang="en-US" sz="1000">
                <a:solidFill>
                  <a:srgbClr val="FF0000"/>
                </a:solidFill>
              </a:rPr>
              <a:t>2.2</a:t>
            </a:r>
          </a:p>
        </p:txBody>
      </p:sp>
      <p:sp>
        <p:nvSpPr>
          <p:cNvPr id="583838" name="Text Box 158"/>
          <p:cNvSpPr txBox="1">
            <a:spLocks noChangeArrowheads="1"/>
          </p:cNvSpPr>
          <p:nvPr/>
        </p:nvSpPr>
        <p:spPr bwMode="auto">
          <a:xfrm rot="-5400000">
            <a:off x="635794" y="4052094"/>
            <a:ext cx="844550" cy="366712"/>
          </a:xfrm>
          <a:prstGeom prst="rect">
            <a:avLst/>
          </a:prstGeom>
          <a:noFill/>
          <a:ln w="9525">
            <a:noFill/>
            <a:miter lim="800000"/>
            <a:headEnd/>
            <a:tailEnd/>
          </a:ln>
          <a:effectLst/>
        </p:spPr>
        <p:txBody>
          <a:bodyPr wrap="none">
            <a:spAutoFit/>
          </a:bodyPr>
          <a:lstStyle/>
          <a:p>
            <a:r>
              <a:rPr lang="en-US"/>
              <a:t>Period</a:t>
            </a:r>
          </a:p>
        </p:txBody>
      </p:sp>
      <p:sp>
        <p:nvSpPr>
          <p:cNvPr id="583839" name="Text Box 159"/>
          <p:cNvSpPr txBox="1">
            <a:spLocks noChangeArrowheads="1"/>
          </p:cNvSpPr>
          <p:nvPr/>
        </p:nvSpPr>
        <p:spPr bwMode="auto">
          <a:xfrm>
            <a:off x="2770188" y="6069013"/>
            <a:ext cx="1263650" cy="244475"/>
          </a:xfrm>
          <a:prstGeom prst="rect">
            <a:avLst/>
          </a:prstGeom>
          <a:noFill/>
          <a:ln w="3175">
            <a:noFill/>
            <a:miter lim="800000"/>
            <a:headEnd/>
            <a:tailEnd/>
          </a:ln>
          <a:effectLst/>
        </p:spPr>
        <p:txBody>
          <a:bodyPr wrap="none">
            <a:spAutoFit/>
          </a:bodyPr>
          <a:lstStyle/>
          <a:p>
            <a:r>
              <a:rPr lang="en-US" sz="1000"/>
              <a:t>Actinides:  1.3 - 1.5</a:t>
            </a:r>
          </a:p>
        </p:txBody>
      </p:sp>
      <p:sp>
        <p:nvSpPr>
          <p:cNvPr id="583840" name="Rectangle 160"/>
          <p:cNvSpPr>
            <a:spLocks noChangeArrowheads="1"/>
          </p:cNvSpPr>
          <p:nvPr/>
        </p:nvSpPr>
        <p:spPr bwMode="auto">
          <a:xfrm>
            <a:off x="1476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3</a:t>
            </a:r>
          </a:p>
          <a:p>
            <a:pPr algn="ctr"/>
            <a:r>
              <a:rPr lang="en-US" sz="1400" b="1">
                <a:solidFill>
                  <a:schemeClr val="bg2"/>
                </a:solidFill>
              </a:rPr>
              <a:t>Li</a:t>
            </a:r>
            <a:endParaRPr lang="en-US" sz="1000">
              <a:solidFill>
                <a:schemeClr val="bg2"/>
              </a:solidFill>
            </a:endParaRPr>
          </a:p>
          <a:p>
            <a:pPr algn="ctr"/>
            <a:r>
              <a:rPr lang="en-US" sz="1000">
                <a:solidFill>
                  <a:srgbClr val="FF0000"/>
                </a:solidFill>
              </a:rPr>
              <a:t>1.0</a:t>
            </a:r>
          </a:p>
        </p:txBody>
      </p:sp>
      <p:sp>
        <p:nvSpPr>
          <p:cNvPr id="583841" name="Rectangle 161"/>
          <p:cNvSpPr>
            <a:spLocks noChangeArrowheads="1"/>
          </p:cNvSpPr>
          <p:nvPr/>
        </p:nvSpPr>
        <p:spPr bwMode="auto">
          <a:xfrm>
            <a:off x="1857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20</a:t>
            </a:r>
          </a:p>
          <a:p>
            <a:pPr algn="ctr"/>
            <a:r>
              <a:rPr lang="en-US" sz="1400" b="1">
                <a:solidFill>
                  <a:schemeClr val="bg2"/>
                </a:solidFill>
              </a:rPr>
              <a:t>Ca</a:t>
            </a:r>
            <a:endParaRPr lang="en-US" sz="1000">
              <a:solidFill>
                <a:schemeClr val="bg2"/>
              </a:solidFill>
            </a:endParaRPr>
          </a:p>
          <a:p>
            <a:pPr algn="ctr"/>
            <a:r>
              <a:rPr lang="en-US" sz="1000">
                <a:solidFill>
                  <a:srgbClr val="FF0000"/>
                </a:solidFill>
              </a:rPr>
              <a:t>1.0</a:t>
            </a:r>
            <a:endParaRPr lang="en-US" sz="1000" baseline="30000">
              <a:solidFill>
                <a:srgbClr val="FF0000"/>
              </a:solidFill>
            </a:endParaRPr>
          </a:p>
        </p:txBody>
      </p:sp>
      <p:sp>
        <p:nvSpPr>
          <p:cNvPr id="583842" name="Rectangle 162"/>
          <p:cNvSpPr>
            <a:spLocks noChangeArrowheads="1"/>
          </p:cNvSpPr>
          <p:nvPr/>
        </p:nvSpPr>
        <p:spPr bwMode="auto">
          <a:xfrm>
            <a:off x="2238375" y="42100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21</a:t>
            </a:r>
          </a:p>
          <a:p>
            <a:pPr algn="ctr"/>
            <a:r>
              <a:rPr lang="en-US" sz="1400" b="1">
                <a:solidFill>
                  <a:schemeClr val="bg2"/>
                </a:solidFill>
              </a:rPr>
              <a:t>Sc</a:t>
            </a:r>
            <a:endParaRPr lang="en-US" sz="1000">
              <a:solidFill>
                <a:schemeClr val="bg2"/>
              </a:solidFill>
            </a:endParaRPr>
          </a:p>
          <a:p>
            <a:pPr algn="ctr"/>
            <a:r>
              <a:rPr lang="en-US" sz="1000">
                <a:solidFill>
                  <a:srgbClr val="FF0000"/>
                </a:solidFill>
              </a:rPr>
              <a:t>1.3</a:t>
            </a:r>
            <a:endParaRPr lang="en-US" sz="1000" baseline="30000">
              <a:solidFill>
                <a:srgbClr val="FF0000"/>
              </a:solidFill>
            </a:endParaRPr>
          </a:p>
        </p:txBody>
      </p:sp>
      <p:sp>
        <p:nvSpPr>
          <p:cNvPr id="583843" name="Rectangle 163"/>
          <p:cNvSpPr>
            <a:spLocks noChangeArrowheads="1"/>
          </p:cNvSpPr>
          <p:nvPr/>
        </p:nvSpPr>
        <p:spPr bwMode="auto">
          <a:xfrm>
            <a:off x="1857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38</a:t>
            </a:r>
          </a:p>
          <a:p>
            <a:pPr algn="ctr"/>
            <a:r>
              <a:rPr lang="en-US" sz="1400" b="1">
                <a:solidFill>
                  <a:schemeClr val="bg2"/>
                </a:solidFill>
              </a:rPr>
              <a:t>Sr</a:t>
            </a:r>
            <a:endParaRPr lang="en-US" sz="1000">
              <a:solidFill>
                <a:schemeClr val="bg2"/>
              </a:solidFill>
            </a:endParaRPr>
          </a:p>
          <a:p>
            <a:pPr algn="ctr"/>
            <a:r>
              <a:rPr lang="en-US" sz="1000">
                <a:solidFill>
                  <a:srgbClr val="FF0000"/>
                </a:solidFill>
              </a:rPr>
              <a:t>1.0</a:t>
            </a:r>
            <a:endParaRPr lang="en-US" sz="1000" baseline="30000">
              <a:solidFill>
                <a:srgbClr val="FF0000"/>
              </a:solidFill>
            </a:endParaRPr>
          </a:p>
        </p:txBody>
      </p:sp>
      <p:sp>
        <p:nvSpPr>
          <p:cNvPr id="583844" name="Rectangle 164"/>
          <p:cNvSpPr>
            <a:spLocks noChangeArrowheads="1"/>
          </p:cNvSpPr>
          <p:nvPr/>
        </p:nvSpPr>
        <p:spPr bwMode="auto">
          <a:xfrm>
            <a:off x="2238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39</a:t>
            </a:r>
          </a:p>
          <a:p>
            <a:pPr algn="ctr"/>
            <a:r>
              <a:rPr lang="en-US" sz="1400" b="1">
                <a:solidFill>
                  <a:schemeClr val="bg2"/>
                </a:solidFill>
              </a:rPr>
              <a:t>Y</a:t>
            </a:r>
            <a:r>
              <a:rPr lang="en-US" sz="1000" b="1">
                <a:solidFill>
                  <a:schemeClr val="bg2"/>
                </a:solidFill>
              </a:rPr>
              <a:t> </a:t>
            </a:r>
          </a:p>
          <a:p>
            <a:pPr algn="ctr"/>
            <a:r>
              <a:rPr lang="en-US" sz="1000">
                <a:solidFill>
                  <a:srgbClr val="FF0000"/>
                </a:solidFill>
              </a:rPr>
              <a:t>1.2</a:t>
            </a:r>
            <a:endParaRPr lang="en-US" sz="1000" baseline="30000">
              <a:solidFill>
                <a:srgbClr val="FF0000"/>
              </a:solidFill>
            </a:endParaRPr>
          </a:p>
        </p:txBody>
      </p:sp>
      <p:sp>
        <p:nvSpPr>
          <p:cNvPr id="583845" name="Rectangle 165"/>
          <p:cNvSpPr>
            <a:spLocks noChangeArrowheads="1"/>
          </p:cNvSpPr>
          <p:nvPr/>
        </p:nvSpPr>
        <p:spPr bwMode="auto">
          <a:xfrm>
            <a:off x="2619375" y="47434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40</a:t>
            </a:r>
          </a:p>
          <a:p>
            <a:pPr algn="ctr"/>
            <a:r>
              <a:rPr lang="en-US" sz="1400" b="1">
                <a:solidFill>
                  <a:schemeClr val="bg2"/>
                </a:solidFill>
              </a:rPr>
              <a:t>Zr</a:t>
            </a:r>
            <a:endParaRPr lang="en-US" sz="1000">
              <a:solidFill>
                <a:schemeClr val="bg2"/>
              </a:solidFill>
            </a:endParaRPr>
          </a:p>
          <a:p>
            <a:pPr algn="ctr"/>
            <a:r>
              <a:rPr lang="en-US" sz="1000">
                <a:solidFill>
                  <a:srgbClr val="FF0000"/>
                </a:solidFill>
              </a:rPr>
              <a:t>1.4</a:t>
            </a:r>
            <a:endParaRPr lang="en-US" sz="1000" baseline="30000">
              <a:solidFill>
                <a:srgbClr val="FF0000"/>
              </a:solidFill>
            </a:endParaRPr>
          </a:p>
        </p:txBody>
      </p:sp>
      <p:sp>
        <p:nvSpPr>
          <p:cNvPr id="583846" name="Rectangle 166"/>
          <p:cNvSpPr>
            <a:spLocks noChangeArrowheads="1"/>
          </p:cNvSpPr>
          <p:nvPr/>
        </p:nvSpPr>
        <p:spPr bwMode="auto">
          <a:xfrm>
            <a:off x="2619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72</a:t>
            </a:r>
          </a:p>
          <a:p>
            <a:pPr algn="ctr"/>
            <a:r>
              <a:rPr lang="en-US" sz="1400" b="1">
                <a:solidFill>
                  <a:schemeClr val="bg2"/>
                </a:solidFill>
              </a:rPr>
              <a:t>Hf</a:t>
            </a:r>
            <a:endParaRPr lang="en-US" sz="1000">
              <a:solidFill>
                <a:schemeClr val="bg2"/>
              </a:solidFill>
            </a:endParaRPr>
          </a:p>
          <a:p>
            <a:pPr algn="ctr"/>
            <a:r>
              <a:rPr lang="en-US" sz="1000">
                <a:solidFill>
                  <a:srgbClr val="FF0000"/>
                </a:solidFill>
              </a:rPr>
              <a:t>1.3</a:t>
            </a:r>
            <a:endParaRPr lang="en-US" sz="1000" baseline="30000">
              <a:solidFill>
                <a:srgbClr val="FF0000"/>
              </a:solidFill>
            </a:endParaRPr>
          </a:p>
        </p:txBody>
      </p:sp>
      <p:sp>
        <p:nvSpPr>
          <p:cNvPr id="583847" name="Rectangle 167"/>
          <p:cNvSpPr>
            <a:spLocks noChangeArrowheads="1"/>
          </p:cNvSpPr>
          <p:nvPr/>
        </p:nvSpPr>
        <p:spPr bwMode="auto">
          <a:xfrm>
            <a:off x="1857375" y="36766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12</a:t>
            </a:r>
          </a:p>
          <a:p>
            <a:pPr algn="ctr"/>
            <a:r>
              <a:rPr lang="en-US" sz="1400" b="1">
                <a:solidFill>
                  <a:schemeClr val="bg2"/>
                </a:solidFill>
              </a:rPr>
              <a:t>Mg</a:t>
            </a:r>
            <a:endParaRPr lang="en-US" sz="1000">
              <a:solidFill>
                <a:schemeClr val="bg2"/>
              </a:solidFill>
            </a:endParaRPr>
          </a:p>
          <a:p>
            <a:pPr algn="ctr"/>
            <a:r>
              <a:rPr lang="en-US" sz="1000">
                <a:solidFill>
                  <a:srgbClr val="FF0000"/>
                </a:solidFill>
              </a:rPr>
              <a:t>1.2</a:t>
            </a:r>
            <a:endParaRPr lang="en-US" sz="1000" baseline="30000">
              <a:solidFill>
                <a:srgbClr val="FF0000"/>
              </a:solidFill>
            </a:endParaRPr>
          </a:p>
        </p:txBody>
      </p:sp>
      <p:sp>
        <p:nvSpPr>
          <p:cNvPr id="583848" name="Rectangle 168"/>
          <p:cNvSpPr>
            <a:spLocks noChangeArrowheads="1"/>
          </p:cNvSpPr>
          <p:nvPr/>
        </p:nvSpPr>
        <p:spPr bwMode="auto">
          <a:xfrm>
            <a:off x="2238375" y="5276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57</a:t>
            </a:r>
          </a:p>
          <a:p>
            <a:pPr algn="ctr"/>
            <a:r>
              <a:rPr lang="en-US" sz="1400" b="1">
                <a:solidFill>
                  <a:schemeClr val="bg2"/>
                </a:solidFill>
              </a:rPr>
              <a:t>La</a:t>
            </a:r>
            <a:endParaRPr lang="en-US" sz="1000">
              <a:solidFill>
                <a:schemeClr val="bg2"/>
              </a:solidFill>
            </a:endParaRPr>
          </a:p>
          <a:p>
            <a:pPr algn="ctr"/>
            <a:r>
              <a:rPr lang="en-US" sz="1000">
                <a:solidFill>
                  <a:srgbClr val="FF0000"/>
                </a:solidFill>
              </a:rPr>
              <a:t>1.1</a:t>
            </a:r>
            <a:endParaRPr lang="en-US" sz="1000" baseline="30000">
              <a:solidFill>
                <a:srgbClr val="FF0000"/>
              </a:solidFill>
            </a:endParaRPr>
          </a:p>
        </p:txBody>
      </p:sp>
      <p:sp>
        <p:nvSpPr>
          <p:cNvPr id="583849" name="Rectangle 169"/>
          <p:cNvSpPr>
            <a:spLocks noChangeArrowheads="1"/>
          </p:cNvSpPr>
          <p:nvPr/>
        </p:nvSpPr>
        <p:spPr bwMode="auto">
          <a:xfrm>
            <a:off x="2238375" y="5810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89</a:t>
            </a:r>
          </a:p>
          <a:p>
            <a:pPr algn="ctr"/>
            <a:r>
              <a:rPr lang="en-US" sz="1400" b="1">
                <a:solidFill>
                  <a:schemeClr val="bg2"/>
                </a:solidFill>
              </a:rPr>
              <a:t>Ac</a:t>
            </a:r>
            <a:endParaRPr lang="en-US" sz="1000">
              <a:solidFill>
                <a:schemeClr val="bg2"/>
              </a:solidFill>
            </a:endParaRPr>
          </a:p>
          <a:p>
            <a:pPr algn="ctr"/>
            <a:r>
              <a:rPr lang="en-US" sz="1000">
                <a:solidFill>
                  <a:srgbClr val="FF0000"/>
                </a:solidFill>
              </a:rPr>
              <a:t>1.1</a:t>
            </a:r>
            <a:endParaRPr lang="en-US" sz="1000" baseline="30000">
              <a:solidFill>
                <a:srgbClr val="FF0000"/>
              </a:solidFill>
            </a:endParaRPr>
          </a:p>
        </p:txBody>
      </p:sp>
      <p:sp>
        <p:nvSpPr>
          <p:cNvPr id="583850" name="Text Box 170"/>
          <p:cNvSpPr txBox="1">
            <a:spLocks noChangeArrowheads="1"/>
          </p:cNvSpPr>
          <p:nvPr/>
        </p:nvSpPr>
        <p:spPr bwMode="auto">
          <a:xfrm>
            <a:off x="2770188" y="5878513"/>
            <a:ext cx="1436687" cy="244475"/>
          </a:xfrm>
          <a:prstGeom prst="rect">
            <a:avLst/>
          </a:prstGeom>
          <a:noFill/>
          <a:ln w="3175">
            <a:noFill/>
            <a:miter lim="800000"/>
            <a:headEnd/>
            <a:tailEnd/>
          </a:ln>
          <a:effectLst/>
        </p:spPr>
        <p:txBody>
          <a:bodyPr wrap="none">
            <a:spAutoFit/>
          </a:bodyPr>
          <a:lstStyle/>
          <a:p>
            <a:r>
              <a:rPr lang="en-US" sz="1000"/>
              <a:t>Lanthanides:  1.1 - 1.3</a:t>
            </a:r>
          </a:p>
        </p:txBody>
      </p:sp>
      <p:sp>
        <p:nvSpPr>
          <p:cNvPr id="583851" name="Text Box 171"/>
          <p:cNvSpPr txBox="1">
            <a:spLocks noChangeArrowheads="1"/>
          </p:cNvSpPr>
          <p:nvPr/>
        </p:nvSpPr>
        <p:spPr bwMode="auto">
          <a:xfrm>
            <a:off x="2446338" y="5230813"/>
            <a:ext cx="247650" cy="244475"/>
          </a:xfrm>
          <a:prstGeom prst="rect">
            <a:avLst/>
          </a:prstGeom>
          <a:noFill/>
          <a:ln w="3175">
            <a:noFill/>
            <a:miter lim="800000"/>
            <a:headEnd/>
            <a:tailEnd/>
          </a:ln>
          <a:effectLst/>
        </p:spPr>
        <p:txBody>
          <a:bodyPr wrap="none">
            <a:spAutoFit/>
          </a:bodyPr>
          <a:lstStyle/>
          <a:p>
            <a:r>
              <a:rPr lang="en-US" sz="1000">
                <a:solidFill>
                  <a:schemeClr val="bg2"/>
                </a:solidFill>
                <a:latin typeface="Symbol" pitchFamily="18" charset="2"/>
              </a:rPr>
              <a:t>*</a:t>
            </a:r>
          </a:p>
        </p:txBody>
      </p:sp>
      <p:sp>
        <p:nvSpPr>
          <p:cNvPr id="583852" name="Text Box 172"/>
          <p:cNvSpPr txBox="1">
            <a:spLocks noChangeArrowheads="1"/>
          </p:cNvSpPr>
          <p:nvPr/>
        </p:nvSpPr>
        <p:spPr bwMode="auto">
          <a:xfrm>
            <a:off x="2698750" y="5854700"/>
            <a:ext cx="247650" cy="244475"/>
          </a:xfrm>
          <a:prstGeom prst="rect">
            <a:avLst/>
          </a:prstGeom>
          <a:noFill/>
          <a:ln w="3175">
            <a:noFill/>
            <a:miter lim="800000"/>
            <a:headEnd/>
            <a:tailEnd/>
          </a:ln>
          <a:effectLst/>
        </p:spPr>
        <p:txBody>
          <a:bodyPr wrap="none">
            <a:spAutoFit/>
          </a:bodyPr>
          <a:lstStyle/>
          <a:p>
            <a:r>
              <a:rPr lang="en-US" sz="1000">
                <a:latin typeface="Symbol" pitchFamily="18" charset="2"/>
              </a:rPr>
              <a:t>*</a:t>
            </a:r>
          </a:p>
        </p:txBody>
      </p:sp>
      <p:sp>
        <p:nvSpPr>
          <p:cNvPr id="583853" name="Text Box 173"/>
          <p:cNvSpPr txBox="1">
            <a:spLocks noChangeArrowheads="1"/>
          </p:cNvSpPr>
          <p:nvPr/>
        </p:nvSpPr>
        <p:spPr bwMode="auto">
          <a:xfrm>
            <a:off x="2698750" y="6045200"/>
            <a:ext cx="254000" cy="214313"/>
          </a:xfrm>
          <a:prstGeom prst="rect">
            <a:avLst/>
          </a:prstGeom>
          <a:noFill/>
          <a:ln w="3175">
            <a:noFill/>
            <a:miter lim="800000"/>
            <a:headEnd/>
            <a:tailEnd/>
          </a:ln>
          <a:effectLst/>
        </p:spPr>
        <p:txBody>
          <a:bodyPr wrap="none">
            <a:spAutoFit/>
          </a:bodyPr>
          <a:lstStyle/>
          <a:p>
            <a:r>
              <a:rPr lang="en-US" sz="800">
                <a:latin typeface="Symbol" pitchFamily="18" charset="2"/>
              </a:rPr>
              <a:t>y</a:t>
            </a:r>
          </a:p>
        </p:txBody>
      </p:sp>
      <p:sp>
        <p:nvSpPr>
          <p:cNvPr id="583854" name="Text Box 174"/>
          <p:cNvSpPr txBox="1">
            <a:spLocks noChangeArrowheads="1"/>
          </p:cNvSpPr>
          <p:nvPr/>
        </p:nvSpPr>
        <p:spPr bwMode="auto">
          <a:xfrm>
            <a:off x="2441575" y="5759450"/>
            <a:ext cx="254000" cy="214313"/>
          </a:xfrm>
          <a:prstGeom prst="rect">
            <a:avLst/>
          </a:prstGeom>
          <a:noFill/>
          <a:ln w="3175">
            <a:noFill/>
            <a:miter lim="800000"/>
            <a:headEnd/>
            <a:tailEnd/>
          </a:ln>
          <a:effectLst/>
        </p:spPr>
        <p:txBody>
          <a:bodyPr wrap="none">
            <a:spAutoFit/>
          </a:bodyPr>
          <a:lstStyle/>
          <a:p>
            <a:r>
              <a:rPr lang="en-US" sz="800">
                <a:solidFill>
                  <a:schemeClr val="bg2"/>
                </a:solidFill>
                <a:latin typeface="Symbol" pitchFamily="18" charset="2"/>
              </a:rPr>
              <a:t>y</a:t>
            </a:r>
          </a:p>
        </p:txBody>
      </p:sp>
      <p:sp>
        <p:nvSpPr>
          <p:cNvPr id="583855" name="Text Box 175"/>
          <p:cNvSpPr txBox="1">
            <a:spLocks noChangeArrowheads="1"/>
          </p:cNvSpPr>
          <p:nvPr/>
        </p:nvSpPr>
        <p:spPr bwMode="auto">
          <a:xfrm>
            <a:off x="1527175" y="2314575"/>
            <a:ext cx="268288" cy="274638"/>
          </a:xfrm>
          <a:prstGeom prst="rect">
            <a:avLst/>
          </a:prstGeom>
          <a:noFill/>
          <a:ln w="9525">
            <a:noFill/>
            <a:miter lim="800000"/>
            <a:headEnd/>
            <a:tailEnd/>
          </a:ln>
          <a:effectLst/>
        </p:spPr>
        <p:txBody>
          <a:bodyPr wrap="none">
            <a:spAutoFit/>
          </a:bodyPr>
          <a:lstStyle/>
          <a:p>
            <a:r>
              <a:rPr lang="en-US" sz="1200"/>
              <a:t>1</a:t>
            </a:r>
          </a:p>
        </p:txBody>
      </p:sp>
      <p:sp>
        <p:nvSpPr>
          <p:cNvPr id="583856" name="Text Box 176"/>
          <p:cNvSpPr txBox="1">
            <a:spLocks noChangeArrowheads="1"/>
          </p:cNvSpPr>
          <p:nvPr/>
        </p:nvSpPr>
        <p:spPr bwMode="auto">
          <a:xfrm>
            <a:off x="1912938" y="2847975"/>
            <a:ext cx="268287" cy="274638"/>
          </a:xfrm>
          <a:prstGeom prst="rect">
            <a:avLst/>
          </a:prstGeom>
          <a:noFill/>
          <a:ln w="9525">
            <a:noFill/>
            <a:miter lim="800000"/>
            <a:headEnd/>
            <a:tailEnd/>
          </a:ln>
          <a:effectLst/>
        </p:spPr>
        <p:txBody>
          <a:bodyPr wrap="none">
            <a:spAutoFit/>
          </a:bodyPr>
          <a:lstStyle/>
          <a:p>
            <a:r>
              <a:rPr lang="en-US" sz="1200"/>
              <a:t>2</a:t>
            </a:r>
          </a:p>
        </p:txBody>
      </p:sp>
      <p:sp>
        <p:nvSpPr>
          <p:cNvPr id="583857" name="Text Box 177"/>
          <p:cNvSpPr txBox="1">
            <a:spLocks noChangeArrowheads="1"/>
          </p:cNvSpPr>
          <p:nvPr/>
        </p:nvSpPr>
        <p:spPr bwMode="auto">
          <a:xfrm>
            <a:off x="2289175" y="3914775"/>
            <a:ext cx="268288" cy="274638"/>
          </a:xfrm>
          <a:prstGeom prst="rect">
            <a:avLst/>
          </a:prstGeom>
          <a:noFill/>
          <a:ln w="3175">
            <a:noFill/>
            <a:miter lim="800000"/>
            <a:headEnd/>
            <a:tailEnd/>
          </a:ln>
          <a:effectLst/>
        </p:spPr>
        <p:txBody>
          <a:bodyPr wrap="none">
            <a:spAutoFit/>
          </a:bodyPr>
          <a:lstStyle/>
          <a:p>
            <a:r>
              <a:rPr lang="en-US" sz="1200"/>
              <a:t>3</a:t>
            </a:r>
          </a:p>
        </p:txBody>
      </p:sp>
      <p:sp>
        <p:nvSpPr>
          <p:cNvPr id="583858" name="Text Box 178"/>
          <p:cNvSpPr txBox="1">
            <a:spLocks noChangeArrowheads="1"/>
          </p:cNvSpPr>
          <p:nvPr/>
        </p:nvSpPr>
        <p:spPr bwMode="auto">
          <a:xfrm>
            <a:off x="2670175" y="3910013"/>
            <a:ext cx="268288" cy="274637"/>
          </a:xfrm>
          <a:prstGeom prst="rect">
            <a:avLst/>
          </a:prstGeom>
          <a:noFill/>
          <a:ln w="3175">
            <a:noFill/>
            <a:miter lim="800000"/>
            <a:headEnd/>
            <a:tailEnd/>
          </a:ln>
          <a:effectLst/>
        </p:spPr>
        <p:txBody>
          <a:bodyPr wrap="none">
            <a:spAutoFit/>
          </a:bodyPr>
          <a:lstStyle/>
          <a:p>
            <a:r>
              <a:rPr lang="en-US" sz="1200"/>
              <a:t>4</a:t>
            </a:r>
          </a:p>
        </p:txBody>
      </p:sp>
      <p:sp>
        <p:nvSpPr>
          <p:cNvPr id="583859" name="Text Box 179"/>
          <p:cNvSpPr txBox="1">
            <a:spLocks noChangeArrowheads="1"/>
          </p:cNvSpPr>
          <p:nvPr/>
        </p:nvSpPr>
        <p:spPr bwMode="auto">
          <a:xfrm>
            <a:off x="3055938" y="3914775"/>
            <a:ext cx="268287" cy="274638"/>
          </a:xfrm>
          <a:prstGeom prst="rect">
            <a:avLst/>
          </a:prstGeom>
          <a:noFill/>
          <a:ln w="3175">
            <a:noFill/>
            <a:miter lim="800000"/>
            <a:headEnd/>
            <a:tailEnd/>
          </a:ln>
          <a:effectLst/>
        </p:spPr>
        <p:txBody>
          <a:bodyPr wrap="none">
            <a:spAutoFit/>
          </a:bodyPr>
          <a:lstStyle/>
          <a:p>
            <a:r>
              <a:rPr lang="en-US" sz="1200"/>
              <a:t>5</a:t>
            </a:r>
          </a:p>
        </p:txBody>
      </p:sp>
      <p:sp>
        <p:nvSpPr>
          <p:cNvPr id="583860" name="Text Box 180"/>
          <p:cNvSpPr txBox="1">
            <a:spLocks noChangeArrowheads="1"/>
          </p:cNvSpPr>
          <p:nvPr/>
        </p:nvSpPr>
        <p:spPr bwMode="auto">
          <a:xfrm>
            <a:off x="3436938" y="3910013"/>
            <a:ext cx="268287" cy="274637"/>
          </a:xfrm>
          <a:prstGeom prst="rect">
            <a:avLst/>
          </a:prstGeom>
          <a:noFill/>
          <a:ln w="3175">
            <a:noFill/>
            <a:miter lim="800000"/>
            <a:headEnd/>
            <a:tailEnd/>
          </a:ln>
          <a:effectLst/>
        </p:spPr>
        <p:txBody>
          <a:bodyPr wrap="none">
            <a:spAutoFit/>
          </a:bodyPr>
          <a:lstStyle/>
          <a:p>
            <a:r>
              <a:rPr lang="en-US" sz="1200"/>
              <a:t>6</a:t>
            </a:r>
          </a:p>
        </p:txBody>
      </p:sp>
      <p:sp>
        <p:nvSpPr>
          <p:cNvPr id="583861" name="Text Box 181"/>
          <p:cNvSpPr txBox="1">
            <a:spLocks noChangeArrowheads="1"/>
          </p:cNvSpPr>
          <p:nvPr/>
        </p:nvSpPr>
        <p:spPr bwMode="auto">
          <a:xfrm>
            <a:off x="3817938" y="3914775"/>
            <a:ext cx="268287" cy="274638"/>
          </a:xfrm>
          <a:prstGeom prst="rect">
            <a:avLst/>
          </a:prstGeom>
          <a:noFill/>
          <a:ln w="3175">
            <a:noFill/>
            <a:miter lim="800000"/>
            <a:headEnd/>
            <a:tailEnd/>
          </a:ln>
          <a:effectLst/>
        </p:spPr>
        <p:txBody>
          <a:bodyPr wrap="none">
            <a:spAutoFit/>
          </a:bodyPr>
          <a:lstStyle/>
          <a:p>
            <a:r>
              <a:rPr lang="en-US" sz="1200"/>
              <a:t>7</a:t>
            </a:r>
          </a:p>
        </p:txBody>
      </p:sp>
      <p:sp>
        <p:nvSpPr>
          <p:cNvPr id="583862" name="Text Box 182"/>
          <p:cNvSpPr txBox="1">
            <a:spLocks noChangeArrowheads="1"/>
          </p:cNvSpPr>
          <p:nvPr/>
        </p:nvSpPr>
        <p:spPr bwMode="auto">
          <a:xfrm>
            <a:off x="5289550" y="3910013"/>
            <a:ext cx="352425" cy="274637"/>
          </a:xfrm>
          <a:prstGeom prst="rect">
            <a:avLst/>
          </a:prstGeom>
          <a:noFill/>
          <a:ln w="3175">
            <a:noFill/>
            <a:miter lim="800000"/>
            <a:headEnd/>
            <a:tailEnd/>
          </a:ln>
          <a:effectLst/>
        </p:spPr>
        <p:txBody>
          <a:bodyPr wrap="none">
            <a:spAutoFit/>
          </a:bodyPr>
          <a:lstStyle/>
          <a:p>
            <a:r>
              <a:rPr lang="en-US" sz="1200"/>
              <a:t>11</a:t>
            </a:r>
          </a:p>
        </p:txBody>
      </p:sp>
      <p:sp>
        <p:nvSpPr>
          <p:cNvPr id="583863" name="Text Box 183"/>
          <p:cNvSpPr txBox="1">
            <a:spLocks noChangeArrowheads="1"/>
          </p:cNvSpPr>
          <p:nvPr/>
        </p:nvSpPr>
        <p:spPr bwMode="auto">
          <a:xfrm>
            <a:off x="5680075" y="3905250"/>
            <a:ext cx="352425" cy="274638"/>
          </a:xfrm>
          <a:prstGeom prst="rect">
            <a:avLst/>
          </a:prstGeom>
          <a:noFill/>
          <a:ln w="3175">
            <a:noFill/>
            <a:miter lim="800000"/>
            <a:headEnd/>
            <a:tailEnd/>
          </a:ln>
          <a:effectLst/>
        </p:spPr>
        <p:txBody>
          <a:bodyPr wrap="none">
            <a:spAutoFit/>
          </a:bodyPr>
          <a:lstStyle/>
          <a:p>
            <a:r>
              <a:rPr lang="en-US" sz="1200"/>
              <a:t>12</a:t>
            </a:r>
          </a:p>
        </p:txBody>
      </p:sp>
      <p:sp>
        <p:nvSpPr>
          <p:cNvPr id="583864" name="Text Box 184"/>
          <p:cNvSpPr txBox="1">
            <a:spLocks noChangeArrowheads="1"/>
          </p:cNvSpPr>
          <p:nvPr/>
        </p:nvSpPr>
        <p:spPr bwMode="auto">
          <a:xfrm>
            <a:off x="6051550" y="2843213"/>
            <a:ext cx="352425" cy="274637"/>
          </a:xfrm>
          <a:prstGeom prst="rect">
            <a:avLst/>
          </a:prstGeom>
          <a:noFill/>
          <a:ln w="9525">
            <a:noFill/>
            <a:miter lim="800000"/>
            <a:headEnd/>
            <a:tailEnd/>
          </a:ln>
          <a:effectLst/>
        </p:spPr>
        <p:txBody>
          <a:bodyPr wrap="none">
            <a:spAutoFit/>
          </a:bodyPr>
          <a:lstStyle/>
          <a:p>
            <a:r>
              <a:rPr lang="en-US" sz="1200"/>
              <a:t>13</a:t>
            </a:r>
          </a:p>
        </p:txBody>
      </p:sp>
      <p:sp>
        <p:nvSpPr>
          <p:cNvPr id="583865" name="Text Box 185"/>
          <p:cNvSpPr txBox="1">
            <a:spLocks noChangeArrowheads="1"/>
          </p:cNvSpPr>
          <p:nvPr/>
        </p:nvSpPr>
        <p:spPr bwMode="auto">
          <a:xfrm>
            <a:off x="6432550" y="2847975"/>
            <a:ext cx="352425" cy="274638"/>
          </a:xfrm>
          <a:prstGeom prst="rect">
            <a:avLst/>
          </a:prstGeom>
          <a:noFill/>
          <a:ln w="9525">
            <a:noFill/>
            <a:miter lim="800000"/>
            <a:headEnd/>
            <a:tailEnd/>
          </a:ln>
          <a:effectLst/>
        </p:spPr>
        <p:txBody>
          <a:bodyPr wrap="none">
            <a:spAutoFit/>
          </a:bodyPr>
          <a:lstStyle/>
          <a:p>
            <a:r>
              <a:rPr lang="en-US" sz="1200"/>
              <a:t>14</a:t>
            </a:r>
          </a:p>
        </p:txBody>
      </p:sp>
      <p:sp>
        <p:nvSpPr>
          <p:cNvPr id="583866" name="Text Box 186"/>
          <p:cNvSpPr txBox="1">
            <a:spLocks noChangeArrowheads="1"/>
          </p:cNvSpPr>
          <p:nvPr/>
        </p:nvSpPr>
        <p:spPr bwMode="auto">
          <a:xfrm>
            <a:off x="6818313" y="2843213"/>
            <a:ext cx="352425" cy="274637"/>
          </a:xfrm>
          <a:prstGeom prst="rect">
            <a:avLst/>
          </a:prstGeom>
          <a:noFill/>
          <a:ln w="9525">
            <a:noFill/>
            <a:miter lim="800000"/>
            <a:headEnd/>
            <a:tailEnd/>
          </a:ln>
          <a:effectLst/>
        </p:spPr>
        <p:txBody>
          <a:bodyPr wrap="none">
            <a:spAutoFit/>
          </a:bodyPr>
          <a:lstStyle/>
          <a:p>
            <a:r>
              <a:rPr lang="en-US" sz="1200"/>
              <a:t>15</a:t>
            </a:r>
          </a:p>
        </p:txBody>
      </p:sp>
      <p:sp>
        <p:nvSpPr>
          <p:cNvPr id="583867" name="Text Box 187"/>
          <p:cNvSpPr txBox="1">
            <a:spLocks noChangeArrowheads="1"/>
          </p:cNvSpPr>
          <p:nvPr/>
        </p:nvSpPr>
        <p:spPr bwMode="auto">
          <a:xfrm>
            <a:off x="7199313" y="2847975"/>
            <a:ext cx="352425" cy="274638"/>
          </a:xfrm>
          <a:prstGeom prst="rect">
            <a:avLst/>
          </a:prstGeom>
          <a:noFill/>
          <a:ln w="9525">
            <a:noFill/>
            <a:miter lim="800000"/>
            <a:headEnd/>
            <a:tailEnd/>
          </a:ln>
          <a:effectLst/>
        </p:spPr>
        <p:txBody>
          <a:bodyPr wrap="none">
            <a:spAutoFit/>
          </a:bodyPr>
          <a:lstStyle/>
          <a:p>
            <a:r>
              <a:rPr lang="en-US" sz="1200"/>
              <a:t>16</a:t>
            </a:r>
          </a:p>
        </p:txBody>
      </p:sp>
      <p:sp>
        <p:nvSpPr>
          <p:cNvPr id="583868" name="Text Box 188"/>
          <p:cNvSpPr txBox="1">
            <a:spLocks noChangeArrowheads="1"/>
          </p:cNvSpPr>
          <p:nvPr/>
        </p:nvSpPr>
        <p:spPr bwMode="auto">
          <a:xfrm>
            <a:off x="7580313" y="2843213"/>
            <a:ext cx="352425" cy="274637"/>
          </a:xfrm>
          <a:prstGeom prst="rect">
            <a:avLst/>
          </a:prstGeom>
          <a:noFill/>
          <a:ln w="9525">
            <a:noFill/>
            <a:miter lim="800000"/>
            <a:headEnd/>
            <a:tailEnd/>
          </a:ln>
          <a:effectLst/>
        </p:spPr>
        <p:txBody>
          <a:bodyPr wrap="none">
            <a:spAutoFit/>
          </a:bodyPr>
          <a:lstStyle/>
          <a:p>
            <a:r>
              <a:rPr lang="en-US" sz="1200"/>
              <a:t>17</a:t>
            </a:r>
          </a:p>
        </p:txBody>
      </p:sp>
      <p:sp>
        <p:nvSpPr>
          <p:cNvPr id="583869" name="Text Box 189"/>
          <p:cNvSpPr txBox="1">
            <a:spLocks noChangeArrowheads="1"/>
          </p:cNvSpPr>
          <p:nvPr/>
        </p:nvSpPr>
        <p:spPr bwMode="auto">
          <a:xfrm>
            <a:off x="7961313" y="2314575"/>
            <a:ext cx="352425" cy="274638"/>
          </a:xfrm>
          <a:prstGeom prst="rect">
            <a:avLst/>
          </a:prstGeom>
          <a:noFill/>
          <a:ln w="9525">
            <a:noFill/>
            <a:miter lim="800000"/>
            <a:headEnd/>
            <a:tailEnd/>
          </a:ln>
          <a:effectLst/>
        </p:spPr>
        <p:txBody>
          <a:bodyPr wrap="none">
            <a:spAutoFit/>
          </a:bodyPr>
          <a:lstStyle/>
          <a:p>
            <a:r>
              <a:rPr lang="en-US" sz="1200"/>
              <a:t>18</a:t>
            </a:r>
          </a:p>
        </p:txBody>
      </p:sp>
      <p:sp>
        <p:nvSpPr>
          <p:cNvPr id="583870" name="Text Box 190"/>
          <p:cNvSpPr txBox="1">
            <a:spLocks noChangeArrowheads="1"/>
          </p:cNvSpPr>
          <p:nvPr/>
        </p:nvSpPr>
        <p:spPr bwMode="auto">
          <a:xfrm>
            <a:off x="4579938" y="3910013"/>
            <a:ext cx="268287" cy="274637"/>
          </a:xfrm>
          <a:prstGeom prst="rect">
            <a:avLst/>
          </a:prstGeom>
          <a:noFill/>
          <a:ln w="3175">
            <a:noFill/>
            <a:miter lim="800000"/>
            <a:headEnd/>
            <a:tailEnd/>
          </a:ln>
          <a:effectLst/>
        </p:spPr>
        <p:txBody>
          <a:bodyPr wrap="none">
            <a:spAutoFit/>
          </a:bodyPr>
          <a:lstStyle/>
          <a:p>
            <a:r>
              <a:rPr lang="en-US" sz="1200"/>
              <a:t>9</a:t>
            </a:r>
          </a:p>
        </p:txBody>
      </p:sp>
      <p:sp>
        <p:nvSpPr>
          <p:cNvPr id="583871" name="Text Box 191"/>
          <p:cNvSpPr txBox="1">
            <a:spLocks noChangeArrowheads="1"/>
          </p:cNvSpPr>
          <p:nvPr/>
        </p:nvSpPr>
        <p:spPr bwMode="auto">
          <a:xfrm>
            <a:off x="4918075" y="3910013"/>
            <a:ext cx="352425" cy="274637"/>
          </a:xfrm>
          <a:prstGeom prst="rect">
            <a:avLst/>
          </a:prstGeom>
          <a:noFill/>
          <a:ln w="3175">
            <a:noFill/>
            <a:miter lim="800000"/>
            <a:headEnd/>
            <a:tailEnd/>
          </a:ln>
          <a:effectLst/>
        </p:spPr>
        <p:txBody>
          <a:bodyPr wrap="none">
            <a:spAutoFit/>
          </a:bodyPr>
          <a:lstStyle/>
          <a:p>
            <a:r>
              <a:rPr lang="en-US" sz="1200"/>
              <a:t>10</a:t>
            </a:r>
          </a:p>
        </p:txBody>
      </p:sp>
      <p:sp>
        <p:nvSpPr>
          <p:cNvPr id="583872" name="Text Box 192"/>
          <p:cNvSpPr txBox="1">
            <a:spLocks noChangeArrowheads="1"/>
          </p:cNvSpPr>
          <p:nvPr/>
        </p:nvSpPr>
        <p:spPr bwMode="auto">
          <a:xfrm>
            <a:off x="4194175" y="3910013"/>
            <a:ext cx="268288" cy="274637"/>
          </a:xfrm>
          <a:prstGeom prst="rect">
            <a:avLst/>
          </a:prstGeom>
          <a:noFill/>
          <a:ln w="3175">
            <a:noFill/>
            <a:miter lim="800000"/>
            <a:headEnd/>
            <a:tailEnd/>
          </a:ln>
          <a:effectLst/>
        </p:spPr>
        <p:txBody>
          <a:bodyPr wrap="none">
            <a:spAutoFit/>
          </a:bodyPr>
          <a:lstStyle/>
          <a:p>
            <a:r>
              <a:rPr lang="en-US" sz="1200"/>
              <a:t>8</a:t>
            </a:r>
          </a:p>
        </p:txBody>
      </p:sp>
      <p:sp>
        <p:nvSpPr>
          <p:cNvPr id="583873" name="Rectangle 193"/>
          <p:cNvSpPr>
            <a:spLocks noChangeArrowheads="1"/>
          </p:cNvSpPr>
          <p:nvPr/>
        </p:nvSpPr>
        <p:spPr bwMode="auto">
          <a:xfrm>
            <a:off x="7953375" y="31432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10</a:t>
            </a:r>
          </a:p>
          <a:p>
            <a:pPr algn="ctr"/>
            <a:r>
              <a:rPr lang="en-US" sz="1400" b="1">
                <a:solidFill>
                  <a:schemeClr val="bg2"/>
                </a:solidFill>
              </a:rPr>
              <a:t>Ne</a:t>
            </a:r>
            <a:endParaRPr lang="en-US" sz="1000">
              <a:solidFill>
                <a:schemeClr val="bg2"/>
              </a:solidFill>
            </a:endParaRPr>
          </a:p>
          <a:p>
            <a:pPr algn="ctr"/>
            <a:r>
              <a:rPr lang="en-US" sz="1000">
                <a:solidFill>
                  <a:srgbClr val="FF0000"/>
                </a:solidFill>
              </a:rPr>
              <a:t>--</a:t>
            </a:r>
            <a:endParaRPr lang="en-US" sz="1000" baseline="30000">
              <a:solidFill>
                <a:srgbClr val="FF0000"/>
              </a:solidFill>
            </a:endParaRPr>
          </a:p>
        </p:txBody>
      </p:sp>
      <p:sp>
        <p:nvSpPr>
          <p:cNvPr id="583874" name="Rectangle 194"/>
          <p:cNvSpPr>
            <a:spLocks noChangeArrowheads="1"/>
          </p:cNvSpPr>
          <p:nvPr/>
        </p:nvSpPr>
        <p:spPr bwMode="auto">
          <a:xfrm>
            <a:off x="7953375" y="2609850"/>
            <a:ext cx="381000" cy="533400"/>
          </a:xfrm>
          <a:prstGeom prst="rect">
            <a:avLst/>
          </a:prstGeom>
          <a:solidFill>
            <a:schemeClr val="tx1"/>
          </a:solidFill>
          <a:ln w="3175">
            <a:solidFill>
              <a:schemeClr val="bg2"/>
            </a:solidFill>
            <a:miter lim="800000"/>
            <a:headEnd/>
            <a:tailEnd/>
          </a:ln>
          <a:effectLst/>
        </p:spPr>
        <p:txBody>
          <a:bodyPr wrap="none" anchor="ctr"/>
          <a:lstStyle/>
          <a:p>
            <a:pPr algn="ctr"/>
            <a:r>
              <a:rPr lang="en-US" sz="1000" b="1">
                <a:solidFill>
                  <a:schemeClr val="bg2"/>
                </a:solidFill>
              </a:rPr>
              <a:t>2</a:t>
            </a:r>
          </a:p>
          <a:p>
            <a:pPr algn="ctr"/>
            <a:r>
              <a:rPr lang="en-US" sz="1400" b="1">
                <a:solidFill>
                  <a:schemeClr val="bg2"/>
                </a:solidFill>
              </a:rPr>
              <a:t>He</a:t>
            </a:r>
            <a:endParaRPr lang="en-US" sz="1000">
              <a:solidFill>
                <a:schemeClr val="bg2"/>
              </a:solidFill>
            </a:endParaRPr>
          </a:p>
          <a:p>
            <a:pPr algn="ctr"/>
            <a:r>
              <a:rPr lang="en-US" sz="1000">
                <a:solidFill>
                  <a:srgbClr val="FF0000"/>
                </a:solidFill>
              </a:rPr>
              <a:t>--</a:t>
            </a:r>
            <a:endParaRPr lang="en-US" sz="1000" baseline="300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83693"/>
                                        </p:tgtEl>
                                        <p:attrNameLst>
                                          <p:attrName>style.visibility</p:attrName>
                                        </p:attrNameLst>
                                      </p:cBhvr>
                                      <p:to>
                                        <p:strVal val="visible"/>
                                      </p:to>
                                    </p:set>
                                    <p:animEffect transition="in" filter="wipe(down)">
                                      <p:cBhvr>
                                        <p:cTn id="7" dur="500"/>
                                        <p:tgtEl>
                                          <p:spTgt spid="58369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3692"/>
                                        </p:tgtEl>
                                        <p:attrNameLst>
                                          <p:attrName>style.visibility</p:attrName>
                                        </p:attrNameLst>
                                      </p:cBhvr>
                                      <p:to>
                                        <p:strVal val="visible"/>
                                      </p:to>
                                    </p:set>
                                    <p:animEffect transition="in" filter="wipe(left)">
                                      <p:cBhvr>
                                        <p:cTn id="11" dur="500"/>
                                        <p:tgtEl>
                                          <p:spTgt spid="583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92" grpId="0" animBg="1"/>
      <p:bldP spid="583693"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ChangeArrowheads="1"/>
          </p:cNvSpPr>
          <p:nvPr/>
        </p:nvSpPr>
        <p:spPr bwMode="auto">
          <a:xfrm>
            <a:off x="7953375" y="31432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31" name="Rectangle 3"/>
          <p:cNvSpPr>
            <a:spLocks noChangeArrowheads="1"/>
          </p:cNvSpPr>
          <p:nvPr/>
        </p:nvSpPr>
        <p:spPr bwMode="auto">
          <a:xfrm>
            <a:off x="7953375" y="36766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32" name="Rectangle 4"/>
          <p:cNvSpPr>
            <a:spLocks noChangeArrowheads="1"/>
          </p:cNvSpPr>
          <p:nvPr/>
        </p:nvSpPr>
        <p:spPr bwMode="auto">
          <a:xfrm>
            <a:off x="7953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33" name="Rectangle 5"/>
          <p:cNvSpPr>
            <a:spLocks noChangeArrowheads="1"/>
          </p:cNvSpPr>
          <p:nvPr/>
        </p:nvSpPr>
        <p:spPr bwMode="auto">
          <a:xfrm>
            <a:off x="7953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34" name="Rectangle 6"/>
          <p:cNvSpPr>
            <a:spLocks noChangeArrowheads="1"/>
          </p:cNvSpPr>
          <p:nvPr/>
        </p:nvSpPr>
        <p:spPr bwMode="auto">
          <a:xfrm>
            <a:off x="7953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35" name="Rectangle 7"/>
          <p:cNvSpPr>
            <a:spLocks noChangeArrowheads="1"/>
          </p:cNvSpPr>
          <p:nvPr/>
        </p:nvSpPr>
        <p:spPr bwMode="auto">
          <a:xfrm>
            <a:off x="7953375" y="31432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F</a:t>
            </a:r>
            <a:endParaRPr lang="en-US" sz="1000">
              <a:solidFill>
                <a:schemeClr val="bg2"/>
              </a:solidFill>
            </a:endParaRPr>
          </a:p>
          <a:p>
            <a:pPr algn="ctr"/>
            <a:endParaRPr lang="en-US" sz="1000">
              <a:solidFill>
                <a:schemeClr val="bg2"/>
              </a:solidFill>
            </a:endParaRPr>
          </a:p>
          <a:p>
            <a:pPr algn="ctr"/>
            <a:r>
              <a:rPr lang="en-US" sz="1000">
                <a:solidFill>
                  <a:srgbClr val="FF0000"/>
                </a:solidFill>
              </a:rPr>
              <a:t>4.0</a:t>
            </a:r>
            <a:endParaRPr lang="en-US" sz="1000" baseline="30000">
              <a:solidFill>
                <a:srgbClr val="FF0000"/>
              </a:solidFill>
            </a:endParaRPr>
          </a:p>
        </p:txBody>
      </p:sp>
      <p:sp>
        <p:nvSpPr>
          <p:cNvPr id="585736" name="Rectangle 8"/>
          <p:cNvSpPr>
            <a:spLocks noChangeArrowheads="1"/>
          </p:cNvSpPr>
          <p:nvPr/>
        </p:nvSpPr>
        <p:spPr bwMode="auto">
          <a:xfrm>
            <a:off x="7953375" y="36766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Ar</a:t>
            </a:r>
            <a:endParaRPr lang="en-US" sz="1000">
              <a:solidFill>
                <a:schemeClr val="bg2"/>
              </a:solidFill>
            </a:endParaRPr>
          </a:p>
          <a:p>
            <a:pPr algn="ctr"/>
            <a:endParaRPr lang="en-US" sz="1000">
              <a:solidFill>
                <a:schemeClr val="bg2"/>
              </a:solidFill>
            </a:endParaRPr>
          </a:p>
          <a:p>
            <a:pPr algn="ctr"/>
            <a:r>
              <a:rPr lang="en-US" sz="1000">
                <a:solidFill>
                  <a:srgbClr val="FF0000"/>
                </a:solidFill>
              </a:rPr>
              <a:t>--</a:t>
            </a:r>
            <a:endParaRPr lang="en-US" sz="1000" baseline="30000">
              <a:solidFill>
                <a:srgbClr val="FF0000"/>
              </a:solidFill>
            </a:endParaRPr>
          </a:p>
        </p:txBody>
      </p:sp>
      <p:sp>
        <p:nvSpPr>
          <p:cNvPr id="585737" name="Rectangle 9"/>
          <p:cNvSpPr>
            <a:spLocks noChangeArrowheads="1"/>
          </p:cNvSpPr>
          <p:nvPr/>
        </p:nvSpPr>
        <p:spPr bwMode="auto">
          <a:xfrm>
            <a:off x="7953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Kr</a:t>
            </a:r>
            <a:endParaRPr lang="en-US" sz="1000">
              <a:solidFill>
                <a:schemeClr val="bg2"/>
              </a:solidFill>
            </a:endParaRPr>
          </a:p>
          <a:p>
            <a:pPr algn="ctr"/>
            <a:endParaRPr lang="en-US" sz="1000">
              <a:solidFill>
                <a:schemeClr val="bg2"/>
              </a:solidFill>
            </a:endParaRPr>
          </a:p>
          <a:p>
            <a:pPr algn="ctr"/>
            <a:r>
              <a:rPr lang="en-US" sz="1000">
                <a:solidFill>
                  <a:srgbClr val="FF0000"/>
                </a:solidFill>
              </a:rPr>
              <a:t>3.0</a:t>
            </a:r>
            <a:endParaRPr lang="en-US" sz="1000" baseline="30000">
              <a:solidFill>
                <a:srgbClr val="FF0000"/>
              </a:solidFill>
            </a:endParaRPr>
          </a:p>
        </p:txBody>
      </p:sp>
      <p:sp>
        <p:nvSpPr>
          <p:cNvPr id="585738" name="Rectangle 10"/>
          <p:cNvSpPr>
            <a:spLocks noChangeArrowheads="1"/>
          </p:cNvSpPr>
          <p:nvPr/>
        </p:nvSpPr>
        <p:spPr bwMode="auto">
          <a:xfrm>
            <a:off x="7953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Xe</a:t>
            </a:r>
            <a:endParaRPr lang="en-US" sz="1000">
              <a:solidFill>
                <a:schemeClr val="bg2"/>
              </a:solidFill>
            </a:endParaRPr>
          </a:p>
          <a:p>
            <a:pPr algn="ctr"/>
            <a:endParaRPr lang="en-US" sz="1000">
              <a:solidFill>
                <a:schemeClr val="bg2"/>
              </a:solidFill>
            </a:endParaRPr>
          </a:p>
          <a:p>
            <a:pPr algn="ctr"/>
            <a:r>
              <a:rPr lang="en-US" sz="1000">
                <a:solidFill>
                  <a:srgbClr val="FF0000"/>
                </a:solidFill>
              </a:rPr>
              <a:t>2.6</a:t>
            </a:r>
            <a:endParaRPr lang="en-US" sz="1000" baseline="30000">
              <a:solidFill>
                <a:srgbClr val="FF0000"/>
              </a:solidFill>
            </a:endParaRPr>
          </a:p>
        </p:txBody>
      </p:sp>
      <p:sp>
        <p:nvSpPr>
          <p:cNvPr id="585739" name="Rectangle 11"/>
          <p:cNvSpPr>
            <a:spLocks noChangeArrowheads="1"/>
          </p:cNvSpPr>
          <p:nvPr/>
        </p:nvSpPr>
        <p:spPr bwMode="auto">
          <a:xfrm>
            <a:off x="7953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Rn</a:t>
            </a:r>
            <a:endParaRPr lang="en-US" sz="1000">
              <a:solidFill>
                <a:schemeClr val="bg2"/>
              </a:solidFill>
            </a:endParaRPr>
          </a:p>
          <a:p>
            <a:pPr algn="ctr"/>
            <a:endParaRPr lang="en-US" sz="1000">
              <a:solidFill>
                <a:schemeClr val="bg2"/>
              </a:solidFill>
            </a:endParaRPr>
          </a:p>
          <a:p>
            <a:pPr algn="ctr"/>
            <a:r>
              <a:rPr lang="en-US" sz="1000">
                <a:solidFill>
                  <a:srgbClr val="FF0000"/>
                </a:solidFill>
              </a:rPr>
              <a:t>2.4</a:t>
            </a:r>
          </a:p>
        </p:txBody>
      </p:sp>
      <p:sp>
        <p:nvSpPr>
          <p:cNvPr id="585740" name="AutoShape 12"/>
          <p:cNvSpPr>
            <a:spLocks noChangeArrowheads="1"/>
          </p:cNvSpPr>
          <p:nvPr/>
        </p:nvSpPr>
        <p:spPr bwMode="auto">
          <a:xfrm flipH="1">
            <a:off x="1582738" y="2230438"/>
            <a:ext cx="6294437" cy="439737"/>
          </a:xfrm>
          <a:prstGeom prst="leftArrow">
            <a:avLst>
              <a:gd name="adj1" fmla="val 50907"/>
              <a:gd name="adj2" fmla="val 122332"/>
            </a:avLst>
          </a:prstGeom>
          <a:gradFill rotWithShape="0">
            <a:gsLst>
              <a:gs pos="0">
                <a:srgbClr val="3333CC"/>
              </a:gs>
              <a:gs pos="100000">
                <a:srgbClr val="FF0000"/>
              </a:gs>
            </a:gsLst>
            <a:lin ang="0" scaled="1"/>
          </a:gradFill>
          <a:ln w="9525">
            <a:noFill/>
            <a:miter lim="800000"/>
            <a:headEnd/>
            <a:tailEnd/>
          </a:ln>
          <a:effectLst/>
        </p:spPr>
        <p:txBody>
          <a:bodyPr wrap="none" anchor="ctr"/>
          <a:lstStyle/>
          <a:p>
            <a:endParaRPr lang="en-US"/>
          </a:p>
        </p:txBody>
      </p:sp>
      <p:sp>
        <p:nvSpPr>
          <p:cNvPr id="585741" name="AutoShape 13"/>
          <p:cNvSpPr>
            <a:spLocks noChangeArrowheads="1"/>
          </p:cNvSpPr>
          <p:nvPr/>
        </p:nvSpPr>
        <p:spPr bwMode="auto">
          <a:xfrm rot="5400000" flipV="1">
            <a:off x="-486568" y="4315619"/>
            <a:ext cx="3041650" cy="439737"/>
          </a:xfrm>
          <a:prstGeom prst="leftArrow">
            <a:avLst>
              <a:gd name="adj1" fmla="val 50907"/>
              <a:gd name="adj2" fmla="val 108654"/>
            </a:avLst>
          </a:prstGeom>
          <a:gradFill rotWithShape="0">
            <a:gsLst>
              <a:gs pos="0">
                <a:srgbClr val="FF0000"/>
              </a:gs>
              <a:gs pos="100000">
                <a:srgbClr val="3333CC"/>
              </a:gs>
            </a:gsLst>
            <a:lin ang="5400000" scaled="1"/>
          </a:gradFill>
          <a:ln w="9525">
            <a:noFill/>
            <a:miter lim="800000"/>
            <a:headEnd/>
            <a:tailEnd/>
          </a:ln>
          <a:effectLst/>
        </p:spPr>
        <p:txBody>
          <a:bodyPr wrap="none" anchor="ctr"/>
          <a:lstStyle/>
          <a:p>
            <a:endParaRPr lang="en-US"/>
          </a:p>
        </p:txBody>
      </p:sp>
      <p:sp>
        <p:nvSpPr>
          <p:cNvPr id="585742" name="Rectangle 14"/>
          <p:cNvSpPr>
            <a:spLocks noGrp="1" noChangeArrowheads="1"/>
          </p:cNvSpPr>
          <p:nvPr>
            <p:ph type="title"/>
          </p:nvPr>
        </p:nvSpPr>
        <p:spPr/>
        <p:txBody>
          <a:bodyPr/>
          <a:lstStyle/>
          <a:p>
            <a:r>
              <a:rPr lang="en-US"/>
              <a:t>Bond Polarity</a:t>
            </a:r>
          </a:p>
        </p:txBody>
      </p:sp>
      <p:sp>
        <p:nvSpPr>
          <p:cNvPr id="585743" name="Rectangle 15"/>
          <p:cNvSpPr>
            <a:spLocks noGrp="1" noChangeArrowheads="1"/>
          </p:cNvSpPr>
          <p:nvPr>
            <p:ph type="body" idx="1"/>
          </p:nvPr>
        </p:nvSpPr>
        <p:spPr>
          <a:xfrm>
            <a:off x="685800" y="1238250"/>
            <a:ext cx="7772400" cy="1262063"/>
          </a:xfrm>
        </p:spPr>
        <p:txBody>
          <a:bodyPr/>
          <a:lstStyle/>
          <a:p>
            <a:r>
              <a:rPr lang="en-US" b="1"/>
              <a:t>Electronegativity Trend</a:t>
            </a:r>
            <a:endParaRPr lang="en-US"/>
          </a:p>
          <a:p>
            <a:pPr lvl="1"/>
            <a:r>
              <a:rPr lang="en-US"/>
              <a:t>Increases up and to the right.</a:t>
            </a:r>
          </a:p>
        </p:txBody>
      </p:sp>
      <p:sp>
        <p:nvSpPr>
          <p:cNvPr id="585745" name="Rectangle 17"/>
          <p:cNvSpPr>
            <a:spLocks noChangeArrowheads="1"/>
          </p:cNvSpPr>
          <p:nvPr/>
        </p:nvSpPr>
        <p:spPr bwMode="auto">
          <a:xfrm>
            <a:off x="1476375" y="31432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46" name="Rectangle 18"/>
          <p:cNvSpPr>
            <a:spLocks noChangeArrowheads="1"/>
          </p:cNvSpPr>
          <p:nvPr/>
        </p:nvSpPr>
        <p:spPr bwMode="auto">
          <a:xfrm>
            <a:off x="6429375" y="31432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47" name="Rectangle 19"/>
          <p:cNvSpPr>
            <a:spLocks noChangeArrowheads="1"/>
          </p:cNvSpPr>
          <p:nvPr/>
        </p:nvSpPr>
        <p:spPr bwMode="auto">
          <a:xfrm>
            <a:off x="6810375" y="31432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48" name="Rectangle 20"/>
          <p:cNvSpPr>
            <a:spLocks noChangeArrowheads="1"/>
          </p:cNvSpPr>
          <p:nvPr/>
        </p:nvSpPr>
        <p:spPr bwMode="auto">
          <a:xfrm>
            <a:off x="7191375" y="31432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49" name="Rectangle 21"/>
          <p:cNvSpPr>
            <a:spLocks noChangeArrowheads="1"/>
          </p:cNvSpPr>
          <p:nvPr/>
        </p:nvSpPr>
        <p:spPr bwMode="auto">
          <a:xfrm>
            <a:off x="7572375" y="31432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50" name="Rectangle 22"/>
          <p:cNvSpPr>
            <a:spLocks noChangeArrowheads="1"/>
          </p:cNvSpPr>
          <p:nvPr/>
        </p:nvSpPr>
        <p:spPr bwMode="auto">
          <a:xfrm>
            <a:off x="7953375" y="31432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51" name="Rectangle 23"/>
          <p:cNvSpPr>
            <a:spLocks noChangeArrowheads="1"/>
          </p:cNvSpPr>
          <p:nvPr/>
        </p:nvSpPr>
        <p:spPr bwMode="auto">
          <a:xfrm>
            <a:off x="1476375" y="36766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52" name="Rectangle 24"/>
          <p:cNvSpPr>
            <a:spLocks noChangeArrowheads="1"/>
          </p:cNvSpPr>
          <p:nvPr/>
        </p:nvSpPr>
        <p:spPr bwMode="auto">
          <a:xfrm>
            <a:off x="6048375" y="31432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53" name="Rectangle 25"/>
          <p:cNvSpPr>
            <a:spLocks noChangeArrowheads="1"/>
          </p:cNvSpPr>
          <p:nvPr/>
        </p:nvSpPr>
        <p:spPr bwMode="auto">
          <a:xfrm>
            <a:off x="1857375" y="31432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54" name="Rectangle 26"/>
          <p:cNvSpPr>
            <a:spLocks noChangeArrowheads="1"/>
          </p:cNvSpPr>
          <p:nvPr/>
        </p:nvSpPr>
        <p:spPr bwMode="auto">
          <a:xfrm>
            <a:off x="6048375" y="36766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55" name="Rectangle 27"/>
          <p:cNvSpPr>
            <a:spLocks noChangeArrowheads="1"/>
          </p:cNvSpPr>
          <p:nvPr/>
        </p:nvSpPr>
        <p:spPr bwMode="auto">
          <a:xfrm>
            <a:off x="6429375" y="36766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56" name="Rectangle 28"/>
          <p:cNvSpPr>
            <a:spLocks noChangeArrowheads="1"/>
          </p:cNvSpPr>
          <p:nvPr/>
        </p:nvSpPr>
        <p:spPr bwMode="auto">
          <a:xfrm>
            <a:off x="6810375" y="36766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57" name="Rectangle 29"/>
          <p:cNvSpPr>
            <a:spLocks noChangeArrowheads="1"/>
          </p:cNvSpPr>
          <p:nvPr/>
        </p:nvSpPr>
        <p:spPr bwMode="auto">
          <a:xfrm>
            <a:off x="7191375" y="36766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58" name="Rectangle 30"/>
          <p:cNvSpPr>
            <a:spLocks noChangeArrowheads="1"/>
          </p:cNvSpPr>
          <p:nvPr/>
        </p:nvSpPr>
        <p:spPr bwMode="auto">
          <a:xfrm>
            <a:off x="7572375" y="36766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59" name="Rectangle 31"/>
          <p:cNvSpPr>
            <a:spLocks noChangeArrowheads="1"/>
          </p:cNvSpPr>
          <p:nvPr/>
        </p:nvSpPr>
        <p:spPr bwMode="auto">
          <a:xfrm>
            <a:off x="1476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60" name="Rectangle 32"/>
          <p:cNvSpPr>
            <a:spLocks noChangeArrowheads="1"/>
          </p:cNvSpPr>
          <p:nvPr/>
        </p:nvSpPr>
        <p:spPr bwMode="auto">
          <a:xfrm>
            <a:off x="1857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61" name="Rectangle 33"/>
          <p:cNvSpPr>
            <a:spLocks noChangeArrowheads="1"/>
          </p:cNvSpPr>
          <p:nvPr/>
        </p:nvSpPr>
        <p:spPr bwMode="auto">
          <a:xfrm>
            <a:off x="2238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62" name="Rectangle 34"/>
          <p:cNvSpPr>
            <a:spLocks noChangeArrowheads="1"/>
          </p:cNvSpPr>
          <p:nvPr/>
        </p:nvSpPr>
        <p:spPr bwMode="auto">
          <a:xfrm>
            <a:off x="2619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63" name="Rectangle 35"/>
          <p:cNvSpPr>
            <a:spLocks noChangeArrowheads="1"/>
          </p:cNvSpPr>
          <p:nvPr/>
        </p:nvSpPr>
        <p:spPr bwMode="auto">
          <a:xfrm>
            <a:off x="3000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64" name="Rectangle 36"/>
          <p:cNvSpPr>
            <a:spLocks noChangeArrowheads="1"/>
          </p:cNvSpPr>
          <p:nvPr/>
        </p:nvSpPr>
        <p:spPr bwMode="auto">
          <a:xfrm>
            <a:off x="3381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65" name="Rectangle 37"/>
          <p:cNvSpPr>
            <a:spLocks noChangeArrowheads="1"/>
          </p:cNvSpPr>
          <p:nvPr/>
        </p:nvSpPr>
        <p:spPr bwMode="auto">
          <a:xfrm>
            <a:off x="3762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66" name="Rectangle 38"/>
          <p:cNvSpPr>
            <a:spLocks noChangeArrowheads="1"/>
          </p:cNvSpPr>
          <p:nvPr/>
        </p:nvSpPr>
        <p:spPr bwMode="auto">
          <a:xfrm>
            <a:off x="4143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67" name="Rectangle 39"/>
          <p:cNvSpPr>
            <a:spLocks noChangeArrowheads="1"/>
          </p:cNvSpPr>
          <p:nvPr/>
        </p:nvSpPr>
        <p:spPr bwMode="auto">
          <a:xfrm>
            <a:off x="4524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68" name="Rectangle 40"/>
          <p:cNvSpPr>
            <a:spLocks noChangeArrowheads="1"/>
          </p:cNvSpPr>
          <p:nvPr/>
        </p:nvSpPr>
        <p:spPr bwMode="auto">
          <a:xfrm>
            <a:off x="4905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69" name="Rectangle 41"/>
          <p:cNvSpPr>
            <a:spLocks noChangeArrowheads="1"/>
          </p:cNvSpPr>
          <p:nvPr/>
        </p:nvSpPr>
        <p:spPr bwMode="auto">
          <a:xfrm>
            <a:off x="5286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70" name="Rectangle 42"/>
          <p:cNvSpPr>
            <a:spLocks noChangeArrowheads="1"/>
          </p:cNvSpPr>
          <p:nvPr/>
        </p:nvSpPr>
        <p:spPr bwMode="auto">
          <a:xfrm>
            <a:off x="5667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71" name="Rectangle 43"/>
          <p:cNvSpPr>
            <a:spLocks noChangeArrowheads="1"/>
          </p:cNvSpPr>
          <p:nvPr/>
        </p:nvSpPr>
        <p:spPr bwMode="auto">
          <a:xfrm>
            <a:off x="6048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72" name="Rectangle 44"/>
          <p:cNvSpPr>
            <a:spLocks noChangeArrowheads="1"/>
          </p:cNvSpPr>
          <p:nvPr/>
        </p:nvSpPr>
        <p:spPr bwMode="auto">
          <a:xfrm>
            <a:off x="6429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73" name="Rectangle 45"/>
          <p:cNvSpPr>
            <a:spLocks noChangeArrowheads="1"/>
          </p:cNvSpPr>
          <p:nvPr/>
        </p:nvSpPr>
        <p:spPr bwMode="auto">
          <a:xfrm>
            <a:off x="6810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74" name="Rectangle 46"/>
          <p:cNvSpPr>
            <a:spLocks noChangeArrowheads="1"/>
          </p:cNvSpPr>
          <p:nvPr/>
        </p:nvSpPr>
        <p:spPr bwMode="auto">
          <a:xfrm>
            <a:off x="7191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75" name="Rectangle 47"/>
          <p:cNvSpPr>
            <a:spLocks noChangeArrowheads="1"/>
          </p:cNvSpPr>
          <p:nvPr/>
        </p:nvSpPr>
        <p:spPr bwMode="auto">
          <a:xfrm>
            <a:off x="7572375" y="42100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76" name="Rectangle 48"/>
          <p:cNvSpPr>
            <a:spLocks noChangeArrowheads="1"/>
          </p:cNvSpPr>
          <p:nvPr/>
        </p:nvSpPr>
        <p:spPr bwMode="auto">
          <a:xfrm>
            <a:off x="1476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77" name="Rectangle 49"/>
          <p:cNvSpPr>
            <a:spLocks noChangeArrowheads="1"/>
          </p:cNvSpPr>
          <p:nvPr/>
        </p:nvSpPr>
        <p:spPr bwMode="auto">
          <a:xfrm>
            <a:off x="1857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78" name="Rectangle 50"/>
          <p:cNvSpPr>
            <a:spLocks noChangeArrowheads="1"/>
          </p:cNvSpPr>
          <p:nvPr/>
        </p:nvSpPr>
        <p:spPr bwMode="auto">
          <a:xfrm>
            <a:off x="2238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79" name="Rectangle 51"/>
          <p:cNvSpPr>
            <a:spLocks noChangeArrowheads="1"/>
          </p:cNvSpPr>
          <p:nvPr/>
        </p:nvSpPr>
        <p:spPr bwMode="auto">
          <a:xfrm>
            <a:off x="2619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80" name="Rectangle 52"/>
          <p:cNvSpPr>
            <a:spLocks noChangeArrowheads="1"/>
          </p:cNvSpPr>
          <p:nvPr/>
        </p:nvSpPr>
        <p:spPr bwMode="auto">
          <a:xfrm>
            <a:off x="3000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81" name="Rectangle 53"/>
          <p:cNvSpPr>
            <a:spLocks noChangeArrowheads="1"/>
          </p:cNvSpPr>
          <p:nvPr/>
        </p:nvSpPr>
        <p:spPr bwMode="auto">
          <a:xfrm>
            <a:off x="3381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82" name="Rectangle 54"/>
          <p:cNvSpPr>
            <a:spLocks noChangeArrowheads="1"/>
          </p:cNvSpPr>
          <p:nvPr/>
        </p:nvSpPr>
        <p:spPr bwMode="auto">
          <a:xfrm>
            <a:off x="3762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83" name="Rectangle 55"/>
          <p:cNvSpPr>
            <a:spLocks noChangeArrowheads="1"/>
          </p:cNvSpPr>
          <p:nvPr/>
        </p:nvSpPr>
        <p:spPr bwMode="auto">
          <a:xfrm>
            <a:off x="4143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84" name="Rectangle 56"/>
          <p:cNvSpPr>
            <a:spLocks noChangeArrowheads="1"/>
          </p:cNvSpPr>
          <p:nvPr/>
        </p:nvSpPr>
        <p:spPr bwMode="auto">
          <a:xfrm>
            <a:off x="4524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85" name="Rectangle 57"/>
          <p:cNvSpPr>
            <a:spLocks noChangeArrowheads="1"/>
          </p:cNvSpPr>
          <p:nvPr/>
        </p:nvSpPr>
        <p:spPr bwMode="auto">
          <a:xfrm>
            <a:off x="4905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86" name="Rectangle 58"/>
          <p:cNvSpPr>
            <a:spLocks noChangeArrowheads="1"/>
          </p:cNvSpPr>
          <p:nvPr/>
        </p:nvSpPr>
        <p:spPr bwMode="auto">
          <a:xfrm>
            <a:off x="5286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87" name="Rectangle 59"/>
          <p:cNvSpPr>
            <a:spLocks noChangeArrowheads="1"/>
          </p:cNvSpPr>
          <p:nvPr/>
        </p:nvSpPr>
        <p:spPr bwMode="auto">
          <a:xfrm>
            <a:off x="5667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88" name="Rectangle 60"/>
          <p:cNvSpPr>
            <a:spLocks noChangeArrowheads="1"/>
          </p:cNvSpPr>
          <p:nvPr/>
        </p:nvSpPr>
        <p:spPr bwMode="auto">
          <a:xfrm>
            <a:off x="6048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89" name="Rectangle 61"/>
          <p:cNvSpPr>
            <a:spLocks noChangeArrowheads="1"/>
          </p:cNvSpPr>
          <p:nvPr/>
        </p:nvSpPr>
        <p:spPr bwMode="auto">
          <a:xfrm>
            <a:off x="6429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90" name="Rectangle 62"/>
          <p:cNvSpPr>
            <a:spLocks noChangeArrowheads="1"/>
          </p:cNvSpPr>
          <p:nvPr/>
        </p:nvSpPr>
        <p:spPr bwMode="auto">
          <a:xfrm>
            <a:off x="6810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91" name="Rectangle 63"/>
          <p:cNvSpPr>
            <a:spLocks noChangeArrowheads="1"/>
          </p:cNvSpPr>
          <p:nvPr/>
        </p:nvSpPr>
        <p:spPr bwMode="auto">
          <a:xfrm>
            <a:off x="7191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92" name="Rectangle 64"/>
          <p:cNvSpPr>
            <a:spLocks noChangeArrowheads="1"/>
          </p:cNvSpPr>
          <p:nvPr/>
        </p:nvSpPr>
        <p:spPr bwMode="auto">
          <a:xfrm>
            <a:off x="7572375" y="47434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93" name="Rectangle 65"/>
          <p:cNvSpPr>
            <a:spLocks noChangeArrowheads="1"/>
          </p:cNvSpPr>
          <p:nvPr/>
        </p:nvSpPr>
        <p:spPr bwMode="auto">
          <a:xfrm>
            <a:off x="1476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94" name="Rectangle 66"/>
          <p:cNvSpPr>
            <a:spLocks noChangeArrowheads="1"/>
          </p:cNvSpPr>
          <p:nvPr/>
        </p:nvSpPr>
        <p:spPr bwMode="auto">
          <a:xfrm>
            <a:off x="1857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95" name="Rectangle 67"/>
          <p:cNvSpPr>
            <a:spLocks noChangeArrowheads="1"/>
          </p:cNvSpPr>
          <p:nvPr/>
        </p:nvSpPr>
        <p:spPr bwMode="auto">
          <a:xfrm>
            <a:off x="2619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96" name="Rectangle 68"/>
          <p:cNvSpPr>
            <a:spLocks noChangeArrowheads="1"/>
          </p:cNvSpPr>
          <p:nvPr/>
        </p:nvSpPr>
        <p:spPr bwMode="auto">
          <a:xfrm>
            <a:off x="3000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97" name="Rectangle 69"/>
          <p:cNvSpPr>
            <a:spLocks noChangeArrowheads="1"/>
          </p:cNvSpPr>
          <p:nvPr/>
        </p:nvSpPr>
        <p:spPr bwMode="auto">
          <a:xfrm>
            <a:off x="3381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98" name="Rectangle 70"/>
          <p:cNvSpPr>
            <a:spLocks noChangeArrowheads="1"/>
          </p:cNvSpPr>
          <p:nvPr/>
        </p:nvSpPr>
        <p:spPr bwMode="auto">
          <a:xfrm>
            <a:off x="3762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799" name="Rectangle 71"/>
          <p:cNvSpPr>
            <a:spLocks noChangeArrowheads="1"/>
          </p:cNvSpPr>
          <p:nvPr/>
        </p:nvSpPr>
        <p:spPr bwMode="auto">
          <a:xfrm>
            <a:off x="4143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800" name="Rectangle 72"/>
          <p:cNvSpPr>
            <a:spLocks noChangeArrowheads="1"/>
          </p:cNvSpPr>
          <p:nvPr/>
        </p:nvSpPr>
        <p:spPr bwMode="auto">
          <a:xfrm>
            <a:off x="4524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801" name="Rectangle 73"/>
          <p:cNvSpPr>
            <a:spLocks noChangeArrowheads="1"/>
          </p:cNvSpPr>
          <p:nvPr/>
        </p:nvSpPr>
        <p:spPr bwMode="auto">
          <a:xfrm>
            <a:off x="4905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802" name="Rectangle 74"/>
          <p:cNvSpPr>
            <a:spLocks noChangeArrowheads="1"/>
          </p:cNvSpPr>
          <p:nvPr/>
        </p:nvSpPr>
        <p:spPr bwMode="auto">
          <a:xfrm>
            <a:off x="5286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803" name="Rectangle 75"/>
          <p:cNvSpPr>
            <a:spLocks noChangeArrowheads="1"/>
          </p:cNvSpPr>
          <p:nvPr/>
        </p:nvSpPr>
        <p:spPr bwMode="auto">
          <a:xfrm>
            <a:off x="5667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804" name="Rectangle 76"/>
          <p:cNvSpPr>
            <a:spLocks noChangeArrowheads="1"/>
          </p:cNvSpPr>
          <p:nvPr/>
        </p:nvSpPr>
        <p:spPr bwMode="auto">
          <a:xfrm>
            <a:off x="6048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805" name="Rectangle 77"/>
          <p:cNvSpPr>
            <a:spLocks noChangeArrowheads="1"/>
          </p:cNvSpPr>
          <p:nvPr/>
        </p:nvSpPr>
        <p:spPr bwMode="auto">
          <a:xfrm>
            <a:off x="6429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806" name="Rectangle 78"/>
          <p:cNvSpPr>
            <a:spLocks noChangeArrowheads="1"/>
          </p:cNvSpPr>
          <p:nvPr/>
        </p:nvSpPr>
        <p:spPr bwMode="auto">
          <a:xfrm>
            <a:off x="6810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807" name="Rectangle 79"/>
          <p:cNvSpPr>
            <a:spLocks noChangeArrowheads="1"/>
          </p:cNvSpPr>
          <p:nvPr/>
        </p:nvSpPr>
        <p:spPr bwMode="auto">
          <a:xfrm>
            <a:off x="7191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808" name="Rectangle 80"/>
          <p:cNvSpPr>
            <a:spLocks noChangeArrowheads="1"/>
          </p:cNvSpPr>
          <p:nvPr/>
        </p:nvSpPr>
        <p:spPr bwMode="auto">
          <a:xfrm>
            <a:off x="7572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809" name="Rectangle 81"/>
          <p:cNvSpPr>
            <a:spLocks noChangeArrowheads="1"/>
          </p:cNvSpPr>
          <p:nvPr/>
        </p:nvSpPr>
        <p:spPr bwMode="auto">
          <a:xfrm>
            <a:off x="1857375" y="36766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810" name="Rectangle 82"/>
          <p:cNvSpPr>
            <a:spLocks noChangeArrowheads="1"/>
          </p:cNvSpPr>
          <p:nvPr/>
        </p:nvSpPr>
        <p:spPr bwMode="auto">
          <a:xfrm>
            <a:off x="2238375" y="52768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811" name="Rectangle 83"/>
          <p:cNvSpPr>
            <a:spLocks noChangeArrowheads="1"/>
          </p:cNvSpPr>
          <p:nvPr/>
        </p:nvSpPr>
        <p:spPr bwMode="auto">
          <a:xfrm>
            <a:off x="1476375" y="58102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812" name="Rectangle 84"/>
          <p:cNvSpPr>
            <a:spLocks noChangeArrowheads="1"/>
          </p:cNvSpPr>
          <p:nvPr/>
        </p:nvSpPr>
        <p:spPr bwMode="auto">
          <a:xfrm>
            <a:off x="1857375" y="58102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813" name="Rectangle 85"/>
          <p:cNvSpPr>
            <a:spLocks noChangeArrowheads="1"/>
          </p:cNvSpPr>
          <p:nvPr/>
        </p:nvSpPr>
        <p:spPr bwMode="auto">
          <a:xfrm>
            <a:off x="2238375" y="5810250"/>
            <a:ext cx="381000" cy="533400"/>
          </a:xfrm>
          <a:prstGeom prst="rect">
            <a:avLst/>
          </a:prstGeom>
          <a:solidFill>
            <a:schemeClr val="tx1"/>
          </a:solidFill>
          <a:ln w="9525">
            <a:solidFill>
              <a:schemeClr val="bg1"/>
            </a:solidFill>
            <a:miter lim="800000"/>
            <a:headEnd/>
            <a:tailEnd/>
          </a:ln>
          <a:effectLst/>
        </p:spPr>
        <p:txBody>
          <a:bodyPr wrap="none" anchor="ctr"/>
          <a:lstStyle/>
          <a:p>
            <a:endParaRPr lang="en-US"/>
          </a:p>
        </p:txBody>
      </p:sp>
      <p:sp>
        <p:nvSpPr>
          <p:cNvPr id="585814" name="Rectangle 86"/>
          <p:cNvSpPr>
            <a:spLocks noChangeArrowheads="1"/>
          </p:cNvSpPr>
          <p:nvPr/>
        </p:nvSpPr>
        <p:spPr bwMode="auto">
          <a:xfrm>
            <a:off x="1857375" y="31432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Be</a:t>
            </a:r>
            <a:endParaRPr lang="en-US" sz="1000">
              <a:solidFill>
                <a:schemeClr val="bg2"/>
              </a:solidFill>
            </a:endParaRPr>
          </a:p>
          <a:p>
            <a:pPr algn="ctr"/>
            <a:endParaRPr lang="en-US" sz="1000">
              <a:solidFill>
                <a:schemeClr val="bg2"/>
              </a:solidFill>
            </a:endParaRPr>
          </a:p>
          <a:p>
            <a:pPr algn="ctr"/>
            <a:r>
              <a:rPr lang="en-US" sz="1000">
                <a:solidFill>
                  <a:srgbClr val="FF0000"/>
                </a:solidFill>
              </a:rPr>
              <a:t>1.5</a:t>
            </a:r>
            <a:endParaRPr lang="en-US" sz="1000" baseline="30000">
              <a:solidFill>
                <a:srgbClr val="FF0000"/>
              </a:solidFill>
            </a:endParaRPr>
          </a:p>
        </p:txBody>
      </p:sp>
      <p:sp>
        <p:nvSpPr>
          <p:cNvPr id="585815" name="Rectangle 87"/>
          <p:cNvSpPr>
            <a:spLocks noChangeArrowheads="1"/>
          </p:cNvSpPr>
          <p:nvPr/>
        </p:nvSpPr>
        <p:spPr bwMode="auto">
          <a:xfrm>
            <a:off x="6048375" y="36766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Al</a:t>
            </a:r>
            <a:endParaRPr lang="en-US" sz="1000">
              <a:solidFill>
                <a:schemeClr val="bg2"/>
              </a:solidFill>
            </a:endParaRPr>
          </a:p>
          <a:p>
            <a:pPr algn="ctr"/>
            <a:endParaRPr lang="en-US" sz="1000">
              <a:solidFill>
                <a:schemeClr val="bg2"/>
              </a:solidFill>
            </a:endParaRPr>
          </a:p>
          <a:p>
            <a:pPr algn="ctr"/>
            <a:r>
              <a:rPr lang="en-US" sz="1000">
                <a:solidFill>
                  <a:srgbClr val="FF0000"/>
                </a:solidFill>
              </a:rPr>
              <a:t>1.5</a:t>
            </a:r>
            <a:endParaRPr lang="en-US" sz="1000" baseline="30000">
              <a:solidFill>
                <a:srgbClr val="FF0000"/>
              </a:solidFill>
            </a:endParaRPr>
          </a:p>
        </p:txBody>
      </p:sp>
      <p:sp>
        <p:nvSpPr>
          <p:cNvPr id="585816" name="Rectangle 88"/>
          <p:cNvSpPr>
            <a:spLocks noChangeArrowheads="1"/>
          </p:cNvSpPr>
          <p:nvPr/>
        </p:nvSpPr>
        <p:spPr bwMode="auto">
          <a:xfrm>
            <a:off x="6429375" y="36766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Si</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5817" name="Rectangle 89"/>
          <p:cNvSpPr>
            <a:spLocks noChangeArrowheads="1"/>
          </p:cNvSpPr>
          <p:nvPr/>
        </p:nvSpPr>
        <p:spPr bwMode="auto">
          <a:xfrm>
            <a:off x="2619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Ti</a:t>
            </a:r>
            <a:endParaRPr lang="en-US" sz="1000">
              <a:solidFill>
                <a:schemeClr val="bg2"/>
              </a:solidFill>
            </a:endParaRPr>
          </a:p>
          <a:p>
            <a:pPr algn="ctr"/>
            <a:endParaRPr lang="en-US" sz="1000">
              <a:solidFill>
                <a:schemeClr val="bg2"/>
              </a:solidFill>
            </a:endParaRPr>
          </a:p>
          <a:p>
            <a:pPr algn="ctr"/>
            <a:r>
              <a:rPr lang="en-US" sz="1000">
                <a:solidFill>
                  <a:srgbClr val="FF0000"/>
                </a:solidFill>
              </a:rPr>
              <a:t>1.5</a:t>
            </a:r>
            <a:endParaRPr lang="en-US" sz="1000" baseline="30000">
              <a:solidFill>
                <a:srgbClr val="FF0000"/>
              </a:solidFill>
            </a:endParaRPr>
          </a:p>
        </p:txBody>
      </p:sp>
      <p:sp>
        <p:nvSpPr>
          <p:cNvPr id="585818" name="Rectangle 90"/>
          <p:cNvSpPr>
            <a:spLocks noChangeArrowheads="1"/>
          </p:cNvSpPr>
          <p:nvPr/>
        </p:nvSpPr>
        <p:spPr bwMode="auto">
          <a:xfrm>
            <a:off x="3000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V</a:t>
            </a:r>
            <a:endParaRPr lang="en-US" sz="1000">
              <a:solidFill>
                <a:schemeClr val="bg2"/>
              </a:solidFill>
            </a:endParaRPr>
          </a:p>
          <a:p>
            <a:pPr algn="ctr"/>
            <a:endParaRPr lang="en-US" sz="1000">
              <a:solidFill>
                <a:schemeClr val="bg2"/>
              </a:solidFill>
            </a:endParaRPr>
          </a:p>
          <a:p>
            <a:pPr algn="ctr"/>
            <a:r>
              <a:rPr lang="en-US" sz="1000">
                <a:solidFill>
                  <a:srgbClr val="FF0000"/>
                </a:solidFill>
              </a:rPr>
              <a:t>1.6</a:t>
            </a:r>
            <a:endParaRPr lang="en-US" sz="1000" baseline="30000">
              <a:solidFill>
                <a:srgbClr val="FF0000"/>
              </a:solidFill>
            </a:endParaRPr>
          </a:p>
        </p:txBody>
      </p:sp>
      <p:sp>
        <p:nvSpPr>
          <p:cNvPr id="585819" name="Rectangle 91"/>
          <p:cNvSpPr>
            <a:spLocks noChangeArrowheads="1"/>
          </p:cNvSpPr>
          <p:nvPr/>
        </p:nvSpPr>
        <p:spPr bwMode="auto">
          <a:xfrm>
            <a:off x="3381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Cr</a:t>
            </a:r>
            <a:endParaRPr lang="en-US" sz="1000">
              <a:solidFill>
                <a:schemeClr val="bg2"/>
              </a:solidFill>
            </a:endParaRPr>
          </a:p>
          <a:p>
            <a:pPr algn="ctr"/>
            <a:endParaRPr lang="en-US" sz="1000">
              <a:solidFill>
                <a:schemeClr val="bg2"/>
              </a:solidFill>
            </a:endParaRPr>
          </a:p>
          <a:p>
            <a:pPr algn="ctr"/>
            <a:r>
              <a:rPr lang="en-US" sz="1000">
                <a:solidFill>
                  <a:srgbClr val="FF0000"/>
                </a:solidFill>
              </a:rPr>
              <a:t>1.6</a:t>
            </a:r>
            <a:endParaRPr lang="en-US" sz="1000" baseline="30000">
              <a:solidFill>
                <a:srgbClr val="FF0000"/>
              </a:solidFill>
            </a:endParaRPr>
          </a:p>
        </p:txBody>
      </p:sp>
      <p:sp>
        <p:nvSpPr>
          <p:cNvPr id="585820" name="Rectangle 92"/>
          <p:cNvSpPr>
            <a:spLocks noChangeArrowheads="1"/>
          </p:cNvSpPr>
          <p:nvPr/>
        </p:nvSpPr>
        <p:spPr bwMode="auto">
          <a:xfrm>
            <a:off x="3762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Mn</a:t>
            </a:r>
            <a:endParaRPr lang="en-US" sz="1000">
              <a:solidFill>
                <a:schemeClr val="bg2"/>
              </a:solidFill>
            </a:endParaRPr>
          </a:p>
          <a:p>
            <a:pPr algn="ctr"/>
            <a:endParaRPr lang="en-US" sz="1000">
              <a:solidFill>
                <a:schemeClr val="bg2"/>
              </a:solidFill>
            </a:endParaRPr>
          </a:p>
          <a:p>
            <a:pPr algn="ctr"/>
            <a:r>
              <a:rPr lang="en-US" sz="1000">
                <a:solidFill>
                  <a:srgbClr val="FF0000"/>
                </a:solidFill>
              </a:rPr>
              <a:t>1.5</a:t>
            </a:r>
            <a:endParaRPr lang="en-US" sz="1000" baseline="30000">
              <a:solidFill>
                <a:srgbClr val="FF0000"/>
              </a:solidFill>
            </a:endParaRPr>
          </a:p>
        </p:txBody>
      </p:sp>
      <p:sp>
        <p:nvSpPr>
          <p:cNvPr id="585821" name="Rectangle 93"/>
          <p:cNvSpPr>
            <a:spLocks noChangeArrowheads="1"/>
          </p:cNvSpPr>
          <p:nvPr/>
        </p:nvSpPr>
        <p:spPr bwMode="auto">
          <a:xfrm>
            <a:off x="4143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Fe</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5822" name="Rectangle 94"/>
          <p:cNvSpPr>
            <a:spLocks noChangeArrowheads="1"/>
          </p:cNvSpPr>
          <p:nvPr/>
        </p:nvSpPr>
        <p:spPr bwMode="auto">
          <a:xfrm>
            <a:off x="4524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Co</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5823" name="Rectangle 95"/>
          <p:cNvSpPr>
            <a:spLocks noChangeArrowheads="1"/>
          </p:cNvSpPr>
          <p:nvPr/>
        </p:nvSpPr>
        <p:spPr bwMode="auto">
          <a:xfrm>
            <a:off x="4905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Ni</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5824" name="Rectangle 96"/>
          <p:cNvSpPr>
            <a:spLocks noChangeArrowheads="1"/>
          </p:cNvSpPr>
          <p:nvPr/>
        </p:nvSpPr>
        <p:spPr bwMode="auto">
          <a:xfrm>
            <a:off x="5286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Cu</a:t>
            </a:r>
            <a:endParaRPr lang="en-US" sz="1000">
              <a:solidFill>
                <a:schemeClr val="bg2"/>
              </a:solidFill>
            </a:endParaRPr>
          </a:p>
          <a:p>
            <a:pPr algn="ct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5825" name="Rectangle 97"/>
          <p:cNvSpPr>
            <a:spLocks noChangeArrowheads="1"/>
          </p:cNvSpPr>
          <p:nvPr/>
        </p:nvSpPr>
        <p:spPr bwMode="auto">
          <a:xfrm>
            <a:off x="5667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Zn</a:t>
            </a:r>
            <a:endParaRPr lang="en-US" sz="1000">
              <a:solidFill>
                <a:schemeClr val="bg2"/>
              </a:solidFill>
            </a:endParaRPr>
          </a:p>
          <a:p>
            <a:pPr algn="ctr"/>
            <a:endParaRPr lang="en-US" sz="1000">
              <a:solidFill>
                <a:schemeClr val="bg2"/>
              </a:solidFill>
            </a:endParaRPr>
          </a:p>
          <a:p>
            <a:pPr algn="ctr"/>
            <a:r>
              <a:rPr lang="en-US" sz="1000">
                <a:solidFill>
                  <a:srgbClr val="FF0000"/>
                </a:solidFill>
              </a:rPr>
              <a:t>1.7</a:t>
            </a:r>
            <a:endParaRPr lang="en-US" sz="1000" baseline="30000">
              <a:solidFill>
                <a:srgbClr val="FF0000"/>
              </a:solidFill>
            </a:endParaRPr>
          </a:p>
        </p:txBody>
      </p:sp>
      <p:sp>
        <p:nvSpPr>
          <p:cNvPr id="585826" name="Rectangle 98"/>
          <p:cNvSpPr>
            <a:spLocks noChangeArrowheads="1"/>
          </p:cNvSpPr>
          <p:nvPr/>
        </p:nvSpPr>
        <p:spPr bwMode="auto">
          <a:xfrm>
            <a:off x="6048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Ga</a:t>
            </a:r>
            <a:endParaRPr lang="en-US" sz="1000">
              <a:solidFill>
                <a:schemeClr val="bg2"/>
              </a:solidFill>
            </a:endParaRPr>
          </a:p>
          <a:p>
            <a:pPr algn="ctr"/>
            <a:endParaRPr lang="en-US" sz="1000">
              <a:solidFill>
                <a:schemeClr val="bg2"/>
              </a:solidFill>
            </a:endParaRPr>
          </a:p>
          <a:p>
            <a:pPr algn="ctr"/>
            <a:r>
              <a:rPr lang="en-US" sz="1000">
                <a:solidFill>
                  <a:srgbClr val="FF0000"/>
                </a:solidFill>
              </a:rPr>
              <a:t>1.6</a:t>
            </a:r>
            <a:endParaRPr lang="en-US" sz="1000" baseline="30000">
              <a:solidFill>
                <a:srgbClr val="FF0000"/>
              </a:solidFill>
            </a:endParaRPr>
          </a:p>
        </p:txBody>
      </p:sp>
      <p:sp>
        <p:nvSpPr>
          <p:cNvPr id="585827" name="Rectangle 99"/>
          <p:cNvSpPr>
            <a:spLocks noChangeArrowheads="1"/>
          </p:cNvSpPr>
          <p:nvPr/>
        </p:nvSpPr>
        <p:spPr bwMode="auto">
          <a:xfrm>
            <a:off x="6429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Ge</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5828" name="Rectangle 100"/>
          <p:cNvSpPr>
            <a:spLocks noChangeArrowheads="1"/>
          </p:cNvSpPr>
          <p:nvPr/>
        </p:nvSpPr>
        <p:spPr bwMode="auto">
          <a:xfrm>
            <a:off x="3000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Nb</a:t>
            </a:r>
            <a:endParaRPr lang="en-US" sz="1000">
              <a:solidFill>
                <a:schemeClr val="bg2"/>
              </a:solidFill>
            </a:endParaRPr>
          </a:p>
          <a:p>
            <a:pPr algn="ctr"/>
            <a:endParaRPr lang="en-US" sz="1000">
              <a:solidFill>
                <a:schemeClr val="bg2"/>
              </a:solidFill>
            </a:endParaRPr>
          </a:p>
          <a:p>
            <a:pPr algn="ctr"/>
            <a:r>
              <a:rPr lang="en-US" sz="1000">
                <a:solidFill>
                  <a:srgbClr val="FF0000"/>
                </a:solidFill>
              </a:rPr>
              <a:t>1.6</a:t>
            </a:r>
            <a:endParaRPr lang="en-US" sz="1000" baseline="30000">
              <a:solidFill>
                <a:srgbClr val="FF0000"/>
              </a:solidFill>
            </a:endParaRPr>
          </a:p>
        </p:txBody>
      </p:sp>
      <p:sp>
        <p:nvSpPr>
          <p:cNvPr id="585829" name="Rectangle 101"/>
          <p:cNvSpPr>
            <a:spLocks noChangeArrowheads="1"/>
          </p:cNvSpPr>
          <p:nvPr/>
        </p:nvSpPr>
        <p:spPr bwMode="auto">
          <a:xfrm>
            <a:off x="3381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Mo</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5830" name="Rectangle 102"/>
          <p:cNvSpPr>
            <a:spLocks noChangeArrowheads="1"/>
          </p:cNvSpPr>
          <p:nvPr/>
        </p:nvSpPr>
        <p:spPr bwMode="auto">
          <a:xfrm>
            <a:off x="3762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Tc</a:t>
            </a:r>
            <a:endParaRPr lang="en-US" sz="1000">
              <a:solidFill>
                <a:schemeClr val="bg2"/>
              </a:solidFill>
            </a:endParaRPr>
          </a:p>
          <a:p>
            <a:pPr algn="ct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5831" name="Rectangle 103"/>
          <p:cNvSpPr>
            <a:spLocks noChangeArrowheads="1"/>
          </p:cNvSpPr>
          <p:nvPr/>
        </p:nvSpPr>
        <p:spPr bwMode="auto">
          <a:xfrm>
            <a:off x="5286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Ag</a:t>
            </a:r>
            <a:endParaRPr lang="en-US" sz="1000">
              <a:solidFill>
                <a:schemeClr val="bg2"/>
              </a:solidFill>
            </a:endParaRPr>
          </a:p>
          <a:p>
            <a:pPr algn="ct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5832" name="Rectangle 104"/>
          <p:cNvSpPr>
            <a:spLocks noChangeArrowheads="1"/>
          </p:cNvSpPr>
          <p:nvPr/>
        </p:nvSpPr>
        <p:spPr bwMode="auto">
          <a:xfrm>
            <a:off x="5667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Cd</a:t>
            </a:r>
            <a:endParaRPr lang="en-US" sz="1000">
              <a:solidFill>
                <a:schemeClr val="bg2"/>
              </a:solidFill>
            </a:endParaRPr>
          </a:p>
          <a:p>
            <a:pPr algn="ctr"/>
            <a:endParaRPr lang="en-US" sz="1000">
              <a:solidFill>
                <a:schemeClr val="bg2"/>
              </a:solidFill>
            </a:endParaRPr>
          </a:p>
          <a:p>
            <a:pPr algn="ctr"/>
            <a:r>
              <a:rPr lang="en-US" sz="1000">
                <a:solidFill>
                  <a:srgbClr val="FF0000"/>
                </a:solidFill>
              </a:rPr>
              <a:t>1.7</a:t>
            </a:r>
            <a:endParaRPr lang="en-US" sz="1000" baseline="30000">
              <a:solidFill>
                <a:srgbClr val="FF0000"/>
              </a:solidFill>
            </a:endParaRPr>
          </a:p>
        </p:txBody>
      </p:sp>
      <p:sp>
        <p:nvSpPr>
          <p:cNvPr id="585833" name="Rectangle 105"/>
          <p:cNvSpPr>
            <a:spLocks noChangeArrowheads="1"/>
          </p:cNvSpPr>
          <p:nvPr/>
        </p:nvSpPr>
        <p:spPr bwMode="auto">
          <a:xfrm>
            <a:off x="6048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In</a:t>
            </a:r>
            <a:endParaRPr lang="en-US" sz="1000">
              <a:solidFill>
                <a:schemeClr val="bg2"/>
              </a:solidFill>
            </a:endParaRPr>
          </a:p>
          <a:p>
            <a:pPr algn="ctr"/>
            <a:endParaRPr lang="en-US" sz="1000">
              <a:solidFill>
                <a:schemeClr val="bg2"/>
              </a:solidFill>
            </a:endParaRPr>
          </a:p>
          <a:p>
            <a:pPr algn="ctr"/>
            <a:r>
              <a:rPr lang="en-US" sz="1000">
                <a:solidFill>
                  <a:srgbClr val="FF0000"/>
                </a:solidFill>
              </a:rPr>
              <a:t>1.7</a:t>
            </a:r>
            <a:endParaRPr lang="en-US" sz="1000" baseline="30000">
              <a:solidFill>
                <a:srgbClr val="FF0000"/>
              </a:solidFill>
            </a:endParaRPr>
          </a:p>
        </p:txBody>
      </p:sp>
      <p:sp>
        <p:nvSpPr>
          <p:cNvPr id="585834" name="Rectangle 106"/>
          <p:cNvSpPr>
            <a:spLocks noChangeArrowheads="1"/>
          </p:cNvSpPr>
          <p:nvPr/>
        </p:nvSpPr>
        <p:spPr bwMode="auto">
          <a:xfrm>
            <a:off x="6429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Sn</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5835" name="Rectangle 107"/>
          <p:cNvSpPr>
            <a:spLocks noChangeArrowheads="1"/>
          </p:cNvSpPr>
          <p:nvPr/>
        </p:nvSpPr>
        <p:spPr bwMode="auto">
          <a:xfrm>
            <a:off x="6810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Sb</a:t>
            </a:r>
            <a:endParaRPr lang="en-US" sz="1000">
              <a:solidFill>
                <a:schemeClr val="bg2"/>
              </a:solidFill>
            </a:endParaRPr>
          </a:p>
          <a:p>
            <a:pPr algn="ct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5836" name="Rectangle 108"/>
          <p:cNvSpPr>
            <a:spLocks noChangeArrowheads="1"/>
          </p:cNvSpPr>
          <p:nvPr/>
        </p:nvSpPr>
        <p:spPr bwMode="auto">
          <a:xfrm>
            <a:off x="3000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Ta</a:t>
            </a:r>
            <a:endParaRPr lang="en-US" sz="1000">
              <a:solidFill>
                <a:schemeClr val="bg2"/>
              </a:solidFill>
            </a:endParaRPr>
          </a:p>
          <a:p>
            <a:pPr algn="ctr"/>
            <a:endParaRPr lang="en-US" sz="1000">
              <a:solidFill>
                <a:schemeClr val="bg2"/>
              </a:solidFill>
            </a:endParaRPr>
          </a:p>
          <a:p>
            <a:pPr algn="ctr"/>
            <a:r>
              <a:rPr lang="en-US" sz="1000">
                <a:solidFill>
                  <a:srgbClr val="FF0000"/>
                </a:solidFill>
              </a:rPr>
              <a:t>1.5</a:t>
            </a:r>
            <a:endParaRPr lang="en-US" sz="1000" baseline="30000">
              <a:solidFill>
                <a:srgbClr val="FF0000"/>
              </a:solidFill>
            </a:endParaRPr>
          </a:p>
        </p:txBody>
      </p:sp>
      <p:sp>
        <p:nvSpPr>
          <p:cNvPr id="585837" name="Rectangle 109"/>
          <p:cNvSpPr>
            <a:spLocks noChangeArrowheads="1"/>
          </p:cNvSpPr>
          <p:nvPr/>
        </p:nvSpPr>
        <p:spPr bwMode="auto">
          <a:xfrm>
            <a:off x="3381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W</a:t>
            </a:r>
            <a:endParaRPr lang="en-US" sz="1000">
              <a:solidFill>
                <a:schemeClr val="bg2"/>
              </a:solidFill>
            </a:endParaRPr>
          </a:p>
          <a:p>
            <a:pPr algn="ctr"/>
            <a:endParaRPr lang="en-US" sz="1000">
              <a:solidFill>
                <a:schemeClr val="bg2"/>
              </a:solidFill>
            </a:endParaRPr>
          </a:p>
          <a:p>
            <a:pPr algn="ctr"/>
            <a:r>
              <a:rPr lang="en-US" sz="1000">
                <a:solidFill>
                  <a:srgbClr val="FF0000"/>
                </a:solidFill>
              </a:rPr>
              <a:t>1.7</a:t>
            </a:r>
            <a:endParaRPr lang="en-US" sz="1000" baseline="30000">
              <a:solidFill>
                <a:srgbClr val="FF0000"/>
              </a:solidFill>
            </a:endParaRPr>
          </a:p>
        </p:txBody>
      </p:sp>
      <p:sp>
        <p:nvSpPr>
          <p:cNvPr id="585838" name="Rectangle 110"/>
          <p:cNvSpPr>
            <a:spLocks noChangeArrowheads="1"/>
          </p:cNvSpPr>
          <p:nvPr/>
        </p:nvSpPr>
        <p:spPr bwMode="auto">
          <a:xfrm>
            <a:off x="3762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Re</a:t>
            </a:r>
            <a:endParaRPr lang="en-US" sz="1000">
              <a:solidFill>
                <a:schemeClr val="bg2"/>
              </a:solidFill>
            </a:endParaRPr>
          </a:p>
          <a:p>
            <a:pPr algn="ct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5839" name="Rectangle 111"/>
          <p:cNvSpPr>
            <a:spLocks noChangeArrowheads="1"/>
          </p:cNvSpPr>
          <p:nvPr/>
        </p:nvSpPr>
        <p:spPr bwMode="auto">
          <a:xfrm>
            <a:off x="5667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Hg</a:t>
            </a:r>
            <a:endParaRPr lang="en-US" sz="1000">
              <a:solidFill>
                <a:schemeClr val="bg2"/>
              </a:solidFill>
            </a:endParaRPr>
          </a:p>
          <a:p>
            <a:pPr algn="ct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5840" name="Rectangle 112"/>
          <p:cNvSpPr>
            <a:spLocks noChangeArrowheads="1"/>
          </p:cNvSpPr>
          <p:nvPr/>
        </p:nvSpPr>
        <p:spPr bwMode="auto">
          <a:xfrm>
            <a:off x="6048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Tl</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5841" name="Rectangle 113"/>
          <p:cNvSpPr>
            <a:spLocks noChangeArrowheads="1"/>
          </p:cNvSpPr>
          <p:nvPr/>
        </p:nvSpPr>
        <p:spPr bwMode="auto">
          <a:xfrm>
            <a:off x="6429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Pb</a:t>
            </a:r>
            <a:endParaRPr lang="en-US" sz="1000">
              <a:solidFill>
                <a:schemeClr val="bg2"/>
              </a:solidFill>
            </a:endParaRPr>
          </a:p>
          <a:p>
            <a:pPr algn="ctr"/>
            <a:endParaRPr lang="en-US" sz="1000">
              <a:solidFill>
                <a:schemeClr val="bg2"/>
              </a:solidFill>
            </a:endParaRPr>
          </a:p>
          <a:p>
            <a:pPr algn="ctr"/>
            <a:r>
              <a:rPr lang="en-US" sz="1000">
                <a:solidFill>
                  <a:srgbClr val="FF0000"/>
                </a:solidFill>
              </a:rPr>
              <a:t>1.8</a:t>
            </a:r>
            <a:endParaRPr lang="en-US" sz="1000" baseline="30000">
              <a:solidFill>
                <a:srgbClr val="FF0000"/>
              </a:solidFill>
            </a:endParaRPr>
          </a:p>
        </p:txBody>
      </p:sp>
      <p:sp>
        <p:nvSpPr>
          <p:cNvPr id="585842" name="Rectangle 114"/>
          <p:cNvSpPr>
            <a:spLocks noChangeArrowheads="1"/>
          </p:cNvSpPr>
          <p:nvPr/>
        </p:nvSpPr>
        <p:spPr bwMode="auto">
          <a:xfrm>
            <a:off x="6810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Bi</a:t>
            </a:r>
            <a:endParaRPr lang="en-US" sz="1000">
              <a:solidFill>
                <a:schemeClr val="bg2"/>
              </a:solidFill>
            </a:endParaRPr>
          </a:p>
          <a:p>
            <a:pPr algn="ctr"/>
            <a:endParaRPr lang="en-US" sz="1000">
              <a:solidFill>
                <a:schemeClr val="bg2"/>
              </a:solidFill>
            </a:endParaRPr>
          </a:p>
          <a:p>
            <a:pPr algn="ctr"/>
            <a:r>
              <a:rPr lang="en-US" sz="1000">
                <a:solidFill>
                  <a:srgbClr val="FF0000"/>
                </a:solidFill>
              </a:rPr>
              <a:t>1.9</a:t>
            </a:r>
            <a:endParaRPr lang="en-US" sz="1000" baseline="30000">
              <a:solidFill>
                <a:srgbClr val="FF0000"/>
              </a:solidFill>
            </a:endParaRPr>
          </a:p>
        </p:txBody>
      </p:sp>
      <p:sp>
        <p:nvSpPr>
          <p:cNvPr id="585843" name="Rectangle 115"/>
          <p:cNvSpPr>
            <a:spLocks noChangeArrowheads="1"/>
          </p:cNvSpPr>
          <p:nvPr/>
        </p:nvSpPr>
        <p:spPr bwMode="auto">
          <a:xfrm>
            <a:off x="6810375" y="31432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N</a:t>
            </a:r>
            <a:endParaRPr lang="en-US" sz="1000">
              <a:solidFill>
                <a:schemeClr val="bg2"/>
              </a:solidFill>
            </a:endParaRPr>
          </a:p>
          <a:p>
            <a:pPr algn="ctr"/>
            <a:endParaRPr lang="en-US" sz="1000">
              <a:solidFill>
                <a:schemeClr val="bg2"/>
              </a:solidFill>
            </a:endParaRPr>
          </a:p>
          <a:p>
            <a:pPr algn="ctr"/>
            <a:r>
              <a:rPr lang="en-US" sz="1000">
                <a:solidFill>
                  <a:srgbClr val="FF0000"/>
                </a:solidFill>
              </a:rPr>
              <a:t>3.0</a:t>
            </a:r>
            <a:endParaRPr lang="en-US" sz="1000" baseline="30000">
              <a:solidFill>
                <a:srgbClr val="FF0000"/>
              </a:solidFill>
            </a:endParaRPr>
          </a:p>
        </p:txBody>
      </p:sp>
      <p:sp>
        <p:nvSpPr>
          <p:cNvPr id="585844" name="Rectangle 116"/>
          <p:cNvSpPr>
            <a:spLocks noChangeArrowheads="1"/>
          </p:cNvSpPr>
          <p:nvPr/>
        </p:nvSpPr>
        <p:spPr bwMode="auto">
          <a:xfrm>
            <a:off x="7191375" y="31432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O</a:t>
            </a:r>
            <a:endParaRPr lang="en-US" sz="1000">
              <a:solidFill>
                <a:schemeClr val="bg2"/>
              </a:solidFill>
            </a:endParaRPr>
          </a:p>
          <a:p>
            <a:pPr algn="ctr"/>
            <a:endParaRPr lang="en-US" sz="1000">
              <a:solidFill>
                <a:schemeClr val="bg2"/>
              </a:solidFill>
            </a:endParaRPr>
          </a:p>
          <a:p>
            <a:pPr algn="ctr"/>
            <a:r>
              <a:rPr lang="en-US" sz="1000">
                <a:solidFill>
                  <a:srgbClr val="FF0000"/>
                </a:solidFill>
              </a:rPr>
              <a:t>3.5</a:t>
            </a:r>
            <a:endParaRPr lang="en-US" sz="1000" baseline="30000">
              <a:solidFill>
                <a:srgbClr val="FF0000"/>
              </a:solidFill>
            </a:endParaRPr>
          </a:p>
        </p:txBody>
      </p:sp>
      <p:sp>
        <p:nvSpPr>
          <p:cNvPr id="585845" name="Rectangle 117"/>
          <p:cNvSpPr>
            <a:spLocks noChangeArrowheads="1"/>
          </p:cNvSpPr>
          <p:nvPr/>
        </p:nvSpPr>
        <p:spPr bwMode="auto">
          <a:xfrm>
            <a:off x="7572375" y="31432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F</a:t>
            </a:r>
            <a:endParaRPr lang="en-US" sz="1000">
              <a:solidFill>
                <a:schemeClr val="bg2"/>
              </a:solidFill>
            </a:endParaRPr>
          </a:p>
          <a:p>
            <a:pPr algn="ctr"/>
            <a:endParaRPr lang="en-US" sz="1000">
              <a:solidFill>
                <a:schemeClr val="bg2"/>
              </a:solidFill>
            </a:endParaRPr>
          </a:p>
          <a:p>
            <a:pPr algn="ctr"/>
            <a:r>
              <a:rPr lang="en-US" sz="1000">
                <a:solidFill>
                  <a:srgbClr val="FF0000"/>
                </a:solidFill>
              </a:rPr>
              <a:t>4.0</a:t>
            </a:r>
            <a:endParaRPr lang="en-US" sz="1000" baseline="30000">
              <a:solidFill>
                <a:srgbClr val="FF0000"/>
              </a:solidFill>
            </a:endParaRPr>
          </a:p>
        </p:txBody>
      </p:sp>
      <p:sp>
        <p:nvSpPr>
          <p:cNvPr id="585846" name="Rectangle 118"/>
          <p:cNvSpPr>
            <a:spLocks noChangeArrowheads="1"/>
          </p:cNvSpPr>
          <p:nvPr/>
        </p:nvSpPr>
        <p:spPr bwMode="auto">
          <a:xfrm>
            <a:off x="7572375" y="36766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Cl</a:t>
            </a:r>
            <a:endParaRPr lang="en-US" sz="1000">
              <a:solidFill>
                <a:schemeClr val="bg2"/>
              </a:solidFill>
            </a:endParaRPr>
          </a:p>
          <a:p>
            <a:pPr algn="ctr"/>
            <a:endParaRPr lang="en-US" sz="1000">
              <a:solidFill>
                <a:schemeClr val="bg2"/>
              </a:solidFill>
            </a:endParaRPr>
          </a:p>
          <a:p>
            <a:pPr algn="ctr"/>
            <a:r>
              <a:rPr lang="en-US" sz="1000">
                <a:solidFill>
                  <a:srgbClr val="FF0000"/>
                </a:solidFill>
              </a:rPr>
              <a:t>3.0</a:t>
            </a:r>
            <a:endParaRPr lang="en-US" sz="1000" baseline="30000">
              <a:solidFill>
                <a:srgbClr val="FF0000"/>
              </a:solidFill>
            </a:endParaRPr>
          </a:p>
        </p:txBody>
      </p:sp>
      <p:sp>
        <p:nvSpPr>
          <p:cNvPr id="585847" name="Rectangle 119"/>
          <p:cNvSpPr>
            <a:spLocks noChangeArrowheads="1"/>
          </p:cNvSpPr>
          <p:nvPr/>
        </p:nvSpPr>
        <p:spPr bwMode="auto">
          <a:xfrm>
            <a:off x="6429375" y="31432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C</a:t>
            </a:r>
            <a:endParaRPr lang="en-US" sz="1000">
              <a:solidFill>
                <a:schemeClr val="bg2"/>
              </a:solidFill>
            </a:endParaRPr>
          </a:p>
          <a:p>
            <a:pPr algn="ctr"/>
            <a:endParaRPr lang="en-US" sz="1000">
              <a:solidFill>
                <a:schemeClr val="bg2"/>
              </a:solidFill>
            </a:endParaRPr>
          </a:p>
          <a:p>
            <a:pPr algn="ctr"/>
            <a:r>
              <a:rPr lang="en-US" sz="1000">
                <a:solidFill>
                  <a:srgbClr val="FF0000"/>
                </a:solidFill>
              </a:rPr>
              <a:t>2.5</a:t>
            </a:r>
            <a:endParaRPr lang="en-US" sz="1000" baseline="30000">
              <a:solidFill>
                <a:srgbClr val="FF0000"/>
              </a:solidFill>
            </a:endParaRPr>
          </a:p>
        </p:txBody>
      </p:sp>
      <p:sp>
        <p:nvSpPr>
          <p:cNvPr id="585848" name="Rectangle 120"/>
          <p:cNvSpPr>
            <a:spLocks noChangeArrowheads="1"/>
          </p:cNvSpPr>
          <p:nvPr/>
        </p:nvSpPr>
        <p:spPr bwMode="auto">
          <a:xfrm>
            <a:off x="7191375" y="36766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S</a:t>
            </a:r>
            <a:endParaRPr lang="en-US" sz="1000">
              <a:solidFill>
                <a:schemeClr val="bg2"/>
              </a:solidFill>
            </a:endParaRPr>
          </a:p>
          <a:p>
            <a:pPr algn="ctr"/>
            <a:endParaRPr lang="en-US" sz="1000">
              <a:solidFill>
                <a:schemeClr val="bg2"/>
              </a:solidFill>
            </a:endParaRPr>
          </a:p>
          <a:p>
            <a:pPr algn="ctr"/>
            <a:r>
              <a:rPr lang="en-US" sz="1000">
                <a:solidFill>
                  <a:srgbClr val="FF0000"/>
                </a:solidFill>
              </a:rPr>
              <a:t>2.5</a:t>
            </a:r>
            <a:endParaRPr lang="en-US" sz="1000" baseline="30000">
              <a:solidFill>
                <a:srgbClr val="FF0000"/>
              </a:solidFill>
            </a:endParaRPr>
          </a:p>
        </p:txBody>
      </p:sp>
      <p:sp>
        <p:nvSpPr>
          <p:cNvPr id="585849" name="Rectangle 121"/>
          <p:cNvSpPr>
            <a:spLocks noChangeArrowheads="1"/>
          </p:cNvSpPr>
          <p:nvPr/>
        </p:nvSpPr>
        <p:spPr bwMode="auto">
          <a:xfrm>
            <a:off x="7572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Br</a:t>
            </a:r>
            <a:endParaRPr lang="en-US" sz="1000">
              <a:solidFill>
                <a:schemeClr val="bg2"/>
              </a:solidFill>
            </a:endParaRPr>
          </a:p>
          <a:p>
            <a:pPr algn="ctr"/>
            <a:endParaRPr lang="en-US" sz="1000">
              <a:solidFill>
                <a:schemeClr val="bg2"/>
              </a:solidFill>
            </a:endParaRPr>
          </a:p>
          <a:p>
            <a:pPr algn="ctr"/>
            <a:r>
              <a:rPr lang="en-US" sz="1000">
                <a:solidFill>
                  <a:srgbClr val="FF0000"/>
                </a:solidFill>
              </a:rPr>
              <a:t>2.8</a:t>
            </a:r>
            <a:endParaRPr lang="en-US" sz="1000" baseline="30000">
              <a:solidFill>
                <a:srgbClr val="FF0000"/>
              </a:solidFill>
            </a:endParaRPr>
          </a:p>
        </p:txBody>
      </p:sp>
      <p:sp>
        <p:nvSpPr>
          <p:cNvPr id="585850" name="Rectangle 122"/>
          <p:cNvSpPr>
            <a:spLocks noChangeArrowheads="1"/>
          </p:cNvSpPr>
          <p:nvPr/>
        </p:nvSpPr>
        <p:spPr bwMode="auto">
          <a:xfrm>
            <a:off x="7572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I</a:t>
            </a:r>
            <a:endParaRPr lang="en-US" sz="1000">
              <a:solidFill>
                <a:schemeClr val="bg2"/>
              </a:solidFill>
            </a:endParaRPr>
          </a:p>
          <a:p>
            <a:pPr algn="ctr"/>
            <a:endParaRPr lang="en-US" sz="1000">
              <a:solidFill>
                <a:schemeClr val="bg2"/>
              </a:solidFill>
            </a:endParaRPr>
          </a:p>
          <a:p>
            <a:pPr algn="ctr"/>
            <a:r>
              <a:rPr lang="en-US" sz="1000">
                <a:solidFill>
                  <a:srgbClr val="FF0000"/>
                </a:solidFill>
              </a:rPr>
              <a:t>2.5</a:t>
            </a:r>
            <a:endParaRPr lang="en-US" sz="1000" baseline="30000">
              <a:solidFill>
                <a:srgbClr val="FF0000"/>
              </a:solidFill>
            </a:endParaRPr>
          </a:p>
        </p:txBody>
      </p:sp>
      <p:sp>
        <p:nvSpPr>
          <p:cNvPr id="585851" name="Rectangle 123"/>
          <p:cNvSpPr>
            <a:spLocks noChangeArrowheads="1"/>
          </p:cNvSpPr>
          <p:nvPr/>
        </p:nvSpPr>
        <p:spPr bwMode="auto">
          <a:xfrm>
            <a:off x="1476375" y="36766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Na</a:t>
            </a:r>
            <a:endParaRPr lang="en-US" sz="1000">
              <a:solidFill>
                <a:schemeClr val="bg2"/>
              </a:solidFill>
            </a:endParaRPr>
          </a:p>
          <a:p>
            <a:pPr algn="ctr"/>
            <a:endParaRPr lang="en-US" sz="1000">
              <a:solidFill>
                <a:schemeClr val="bg2"/>
              </a:solidFill>
            </a:endParaRPr>
          </a:p>
          <a:p>
            <a:pPr algn="ctr"/>
            <a:r>
              <a:rPr lang="en-US" sz="1000">
                <a:solidFill>
                  <a:srgbClr val="FF0000"/>
                </a:solidFill>
              </a:rPr>
              <a:t>0.9</a:t>
            </a:r>
            <a:endParaRPr lang="en-US" sz="1000" baseline="30000">
              <a:solidFill>
                <a:srgbClr val="FF0000"/>
              </a:solidFill>
            </a:endParaRPr>
          </a:p>
        </p:txBody>
      </p:sp>
      <p:sp>
        <p:nvSpPr>
          <p:cNvPr id="585852" name="Rectangle 124"/>
          <p:cNvSpPr>
            <a:spLocks noChangeArrowheads="1"/>
          </p:cNvSpPr>
          <p:nvPr/>
        </p:nvSpPr>
        <p:spPr bwMode="auto">
          <a:xfrm>
            <a:off x="1476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K</a:t>
            </a:r>
            <a:endParaRPr lang="en-US" sz="1000">
              <a:solidFill>
                <a:schemeClr val="bg2"/>
              </a:solidFill>
            </a:endParaRPr>
          </a:p>
          <a:p>
            <a:pPr algn="ctr"/>
            <a:endParaRPr lang="en-US" sz="1000" baseline="30000">
              <a:solidFill>
                <a:schemeClr val="bg2"/>
              </a:solidFill>
            </a:endParaRPr>
          </a:p>
          <a:p>
            <a:pPr algn="ctr"/>
            <a:r>
              <a:rPr lang="en-US" sz="1000">
                <a:solidFill>
                  <a:srgbClr val="FF0000"/>
                </a:solidFill>
              </a:rPr>
              <a:t>0.8</a:t>
            </a:r>
          </a:p>
        </p:txBody>
      </p:sp>
      <p:sp>
        <p:nvSpPr>
          <p:cNvPr id="585853" name="Rectangle 125"/>
          <p:cNvSpPr>
            <a:spLocks noChangeArrowheads="1"/>
          </p:cNvSpPr>
          <p:nvPr/>
        </p:nvSpPr>
        <p:spPr bwMode="auto">
          <a:xfrm>
            <a:off x="1476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Rb</a:t>
            </a:r>
            <a:endParaRPr lang="en-US" sz="1000">
              <a:solidFill>
                <a:schemeClr val="bg2"/>
              </a:solidFill>
            </a:endParaRPr>
          </a:p>
          <a:p>
            <a:pPr algn="ctr"/>
            <a:endParaRPr lang="en-US" sz="1000">
              <a:solidFill>
                <a:schemeClr val="bg2"/>
              </a:solidFill>
            </a:endParaRPr>
          </a:p>
          <a:p>
            <a:pPr algn="ctr"/>
            <a:r>
              <a:rPr lang="en-US" sz="1000">
                <a:solidFill>
                  <a:srgbClr val="FF0000"/>
                </a:solidFill>
              </a:rPr>
              <a:t>0.8</a:t>
            </a:r>
            <a:endParaRPr lang="en-US" sz="1000" baseline="30000">
              <a:solidFill>
                <a:srgbClr val="FF0000"/>
              </a:solidFill>
            </a:endParaRPr>
          </a:p>
        </p:txBody>
      </p:sp>
      <p:sp>
        <p:nvSpPr>
          <p:cNvPr id="585854" name="Rectangle 126"/>
          <p:cNvSpPr>
            <a:spLocks noChangeArrowheads="1"/>
          </p:cNvSpPr>
          <p:nvPr/>
        </p:nvSpPr>
        <p:spPr bwMode="auto">
          <a:xfrm>
            <a:off x="1476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Cs</a:t>
            </a:r>
            <a:endParaRPr lang="en-US" sz="1000">
              <a:solidFill>
                <a:schemeClr val="bg2"/>
              </a:solidFill>
            </a:endParaRPr>
          </a:p>
          <a:p>
            <a:pPr algn="ctr"/>
            <a:endParaRPr lang="en-US" sz="1000">
              <a:solidFill>
                <a:schemeClr val="bg2"/>
              </a:solidFill>
            </a:endParaRPr>
          </a:p>
          <a:p>
            <a:pPr algn="ctr"/>
            <a:r>
              <a:rPr lang="en-US" sz="1000">
                <a:solidFill>
                  <a:srgbClr val="FF0000"/>
                </a:solidFill>
              </a:rPr>
              <a:t>0.7</a:t>
            </a:r>
            <a:endParaRPr lang="en-US" sz="1000" baseline="30000">
              <a:solidFill>
                <a:srgbClr val="FF0000"/>
              </a:solidFill>
            </a:endParaRPr>
          </a:p>
        </p:txBody>
      </p:sp>
      <p:sp>
        <p:nvSpPr>
          <p:cNvPr id="585855" name="Rectangle 127"/>
          <p:cNvSpPr>
            <a:spLocks noChangeArrowheads="1"/>
          </p:cNvSpPr>
          <p:nvPr/>
        </p:nvSpPr>
        <p:spPr bwMode="auto">
          <a:xfrm>
            <a:off x="1857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Ba</a:t>
            </a:r>
            <a:endParaRPr lang="en-US" sz="1000">
              <a:solidFill>
                <a:schemeClr val="bg2"/>
              </a:solidFill>
            </a:endParaRPr>
          </a:p>
          <a:p>
            <a:pPr algn="ctr"/>
            <a:endParaRPr lang="en-US" sz="1000">
              <a:solidFill>
                <a:schemeClr val="bg2"/>
              </a:solidFill>
            </a:endParaRPr>
          </a:p>
          <a:p>
            <a:pPr algn="ctr"/>
            <a:r>
              <a:rPr lang="en-US" sz="1000">
                <a:solidFill>
                  <a:srgbClr val="FF0000"/>
                </a:solidFill>
              </a:rPr>
              <a:t>0.9</a:t>
            </a:r>
            <a:endParaRPr lang="en-US" sz="1000" baseline="30000">
              <a:solidFill>
                <a:srgbClr val="FF0000"/>
              </a:solidFill>
            </a:endParaRPr>
          </a:p>
        </p:txBody>
      </p:sp>
      <p:sp>
        <p:nvSpPr>
          <p:cNvPr id="585856" name="Rectangle 128"/>
          <p:cNvSpPr>
            <a:spLocks noChangeArrowheads="1"/>
          </p:cNvSpPr>
          <p:nvPr/>
        </p:nvSpPr>
        <p:spPr bwMode="auto">
          <a:xfrm>
            <a:off x="1476375" y="58102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Fr</a:t>
            </a:r>
            <a:endParaRPr lang="en-US" sz="1000">
              <a:solidFill>
                <a:schemeClr val="bg2"/>
              </a:solidFill>
            </a:endParaRPr>
          </a:p>
          <a:p>
            <a:pPr algn="ctr"/>
            <a:endParaRPr lang="en-US" sz="1000">
              <a:solidFill>
                <a:schemeClr val="bg2"/>
              </a:solidFill>
            </a:endParaRPr>
          </a:p>
          <a:p>
            <a:pPr algn="ctr"/>
            <a:r>
              <a:rPr lang="en-US" sz="1000">
                <a:solidFill>
                  <a:srgbClr val="FF0000"/>
                </a:solidFill>
              </a:rPr>
              <a:t>0.7</a:t>
            </a:r>
            <a:endParaRPr lang="en-US" sz="1000" baseline="30000">
              <a:solidFill>
                <a:srgbClr val="FF0000"/>
              </a:solidFill>
            </a:endParaRPr>
          </a:p>
        </p:txBody>
      </p:sp>
      <p:sp>
        <p:nvSpPr>
          <p:cNvPr id="585857" name="Rectangle 129"/>
          <p:cNvSpPr>
            <a:spLocks noChangeArrowheads="1"/>
          </p:cNvSpPr>
          <p:nvPr/>
        </p:nvSpPr>
        <p:spPr bwMode="auto">
          <a:xfrm>
            <a:off x="1857375" y="58102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Ra</a:t>
            </a:r>
            <a:endParaRPr lang="en-US" sz="1000">
              <a:solidFill>
                <a:schemeClr val="bg2"/>
              </a:solidFill>
            </a:endParaRPr>
          </a:p>
          <a:p>
            <a:pPr algn="ctr"/>
            <a:endParaRPr lang="en-US" sz="1000">
              <a:solidFill>
                <a:schemeClr val="bg2"/>
              </a:solidFill>
            </a:endParaRPr>
          </a:p>
          <a:p>
            <a:pPr algn="ctr"/>
            <a:r>
              <a:rPr lang="en-US" sz="1000">
                <a:solidFill>
                  <a:srgbClr val="FF0000"/>
                </a:solidFill>
              </a:rPr>
              <a:t>0.9</a:t>
            </a:r>
            <a:endParaRPr lang="en-US" sz="1000" baseline="30000">
              <a:solidFill>
                <a:srgbClr val="FF0000"/>
              </a:solidFill>
            </a:endParaRPr>
          </a:p>
        </p:txBody>
      </p:sp>
      <p:sp>
        <p:nvSpPr>
          <p:cNvPr id="585858" name="Rectangle 130"/>
          <p:cNvSpPr>
            <a:spLocks noChangeArrowheads="1"/>
          </p:cNvSpPr>
          <p:nvPr/>
        </p:nvSpPr>
        <p:spPr bwMode="auto">
          <a:xfrm>
            <a:off x="1476375" y="2609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H</a:t>
            </a:r>
          </a:p>
          <a:p>
            <a:pPr algn="ctr"/>
            <a:endParaRPr lang="en-US" sz="1000"/>
          </a:p>
          <a:p>
            <a:pPr algn="ctr"/>
            <a:r>
              <a:rPr lang="en-US" sz="1000">
                <a:solidFill>
                  <a:schemeClr val="accent2"/>
                </a:solidFill>
              </a:rPr>
              <a:t>2.1</a:t>
            </a:r>
            <a:endParaRPr lang="en-US" sz="1000" baseline="30000">
              <a:solidFill>
                <a:schemeClr val="accent2"/>
              </a:solidFill>
            </a:endParaRPr>
          </a:p>
        </p:txBody>
      </p:sp>
      <p:sp>
        <p:nvSpPr>
          <p:cNvPr id="585859" name="Rectangle 131"/>
          <p:cNvSpPr>
            <a:spLocks noChangeArrowheads="1"/>
          </p:cNvSpPr>
          <p:nvPr/>
        </p:nvSpPr>
        <p:spPr bwMode="auto">
          <a:xfrm>
            <a:off x="6048375" y="31432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B</a:t>
            </a:r>
            <a:endParaRPr lang="en-US" sz="1000">
              <a:solidFill>
                <a:schemeClr val="bg2"/>
              </a:solidFill>
            </a:endParaRPr>
          </a:p>
          <a:p>
            <a:pPr algn="ctr"/>
            <a:endParaRPr lang="en-US" sz="1000">
              <a:solidFill>
                <a:schemeClr val="bg2"/>
              </a:solidFill>
            </a:endParaRPr>
          </a:p>
          <a:p>
            <a:pPr algn="ctr"/>
            <a:r>
              <a:rPr lang="en-US" sz="1000">
                <a:solidFill>
                  <a:srgbClr val="FF0000"/>
                </a:solidFill>
              </a:rPr>
              <a:t>2.0</a:t>
            </a:r>
            <a:endParaRPr lang="en-US" sz="1000" baseline="30000">
              <a:solidFill>
                <a:srgbClr val="FF0000"/>
              </a:solidFill>
            </a:endParaRPr>
          </a:p>
        </p:txBody>
      </p:sp>
      <p:sp>
        <p:nvSpPr>
          <p:cNvPr id="585860" name="Rectangle 132"/>
          <p:cNvSpPr>
            <a:spLocks noChangeArrowheads="1"/>
          </p:cNvSpPr>
          <p:nvPr/>
        </p:nvSpPr>
        <p:spPr bwMode="auto">
          <a:xfrm>
            <a:off x="6810375" y="36766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P</a:t>
            </a:r>
            <a:endParaRPr lang="en-US" sz="1000">
              <a:solidFill>
                <a:schemeClr val="bg2"/>
              </a:solidFill>
            </a:endParaRPr>
          </a:p>
          <a:p>
            <a:pPr algn="ctr"/>
            <a:endParaRPr lang="en-US" sz="1000">
              <a:solidFill>
                <a:schemeClr val="bg2"/>
              </a:solidFill>
            </a:endParaRPr>
          </a:p>
          <a:p>
            <a:pPr algn="ctr"/>
            <a:r>
              <a:rPr lang="en-US" sz="1000">
                <a:solidFill>
                  <a:srgbClr val="FF0000"/>
                </a:solidFill>
              </a:rPr>
              <a:t>2.1</a:t>
            </a:r>
            <a:endParaRPr lang="en-US" sz="1000" baseline="30000">
              <a:solidFill>
                <a:srgbClr val="FF0000"/>
              </a:solidFill>
            </a:endParaRPr>
          </a:p>
        </p:txBody>
      </p:sp>
      <p:sp>
        <p:nvSpPr>
          <p:cNvPr id="585861" name="Rectangle 133"/>
          <p:cNvSpPr>
            <a:spLocks noChangeArrowheads="1"/>
          </p:cNvSpPr>
          <p:nvPr/>
        </p:nvSpPr>
        <p:spPr bwMode="auto">
          <a:xfrm>
            <a:off x="6810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As</a:t>
            </a:r>
            <a:endParaRPr lang="en-US" sz="1000">
              <a:solidFill>
                <a:schemeClr val="bg2"/>
              </a:solidFill>
            </a:endParaRPr>
          </a:p>
          <a:p>
            <a:pPr algn="ctr"/>
            <a:endParaRPr lang="en-US" sz="1000">
              <a:solidFill>
                <a:schemeClr val="bg2"/>
              </a:solidFill>
            </a:endParaRPr>
          </a:p>
          <a:p>
            <a:pPr algn="ctr"/>
            <a:r>
              <a:rPr lang="en-US" sz="1000">
                <a:solidFill>
                  <a:srgbClr val="FF0000"/>
                </a:solidFill>
              </a:rPr>
              <a:t>2.0</a:t>
            </a:r>
            <a:endParaRPr lang="en-US" sz="1000" baseline="30000">
              <a:solidFill>
                <a:srgbClr val="FF0000"/>
              </a:solidFill>
            </a:endParaRPr>
          </a:p>
        </p:txBody>
      </p:sp>
      <p:sp>
        <p:nvSpPr>
          <p:cNvPr id="585862" name="Rectangle 134"/>
          <p:cNvSpPr>
            <a:spLocks noChangeArrowheads="1"/>
          </p:cNvSpPr>
          <p:nvPr/>
        </p:nvSpPr>
        <p:spPr bwMode="auto">
          <a:xfrm>
            <a:off x="7191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Se</a:t>
            </a:r>
            <a:endParaRPr lang="en-US" sz="1000">
              <a:solidFill>
                <a:schemeClr val="bg2"/>
              </a:solidFill>
            </a:endParaRPr>
          </a:p>
          <a:p>
            <a:pPr algn="ctr"/>
            <a:endParaRPr lang="en-US" sz="1000">
              <a:solidFill>
                <a:schemeClr val="bg2"/>
              </a:solidFill>
            </a:endParaRPr>
          </a:p>
          <a:p>
            <a:pPr algn="ctr"/>
            <a:r>
              <a:rPr lang="en-US" sz="1000">
                <a:solidFill>
                  <a:srgbClr val="FF0000"/>
                </a:solidFill>
              </a:rPr>
              <a:t>2.4</a:t>
            </a:r>
            <a:endParaRPr lang="en-US" sz="1000" baseline="30000">
              <a:solidFill>
                <a:srgbClr val="FF0000"/>
              </a:solidFill>
            </a:endParaRPr>
          </a:p>
        </p:txBody>
      </p:sp>
      <p:sp>
        <p:nvSpPr>
          <p:cNvPr id="585863" name="Rectangle 135"/>
          <p:cNvSpPr>
            <a:spLocks noChangeArrowheads="1"/>
          </p:cNvSpPr>
          <p:nvPr/>
        </p:nvSpPr>
        <p:spPr bwMode="auto">
          <a:xfrm>
            <a:off x="4143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Ru</a:t>
            </a:r>
            <a:endParaRPr lang="en-US" sz="1000">
              <a:solidFill>
                <a:schemeClr val="bg2"/>
              </a:solidFill>
            </a:endParaRPr>
          </a:p>
          <a:p>
            <a:pPr algn="ct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5864" name="Rectangle 136"/>
          <p:cNvSpPr>
            <a:spLocks noChangeArrowheads="1"/>
          </p:cNvSpPr>
          <p:nvPr/>
        </p:nvSpPr>
        <p:spPr bwMode="auto">
          <a:xfrm>
            <a:off x="4524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Rh</a:t>
            </a:r>
            <a:endParaRPr lang="en-US" sz="1000">
              <a:solidFill>
                <a:schemeClr val="bg2"/>
              </a:solidFill>
            </a:endParaRPr>
          </a:p>
          <a:p>
            <a:pPr algn="ct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5865" name="Rectangle 137"/>
          <p:cNvSpPr>
            <a:spLocks noChangeArrowheads="1"/>
          </p:cNvSpPr>
          <p:nvPr/>
        </p:nvSpPr>
        <p:spPr bwMode="auto">
          <a:xfrm>
            <a:off x="4905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Pd</a:t>
            </a:r>
            <a:endParaRPr lang="en-US" sz="1000">
              <a:solidFill>
                <a:schemeClr val="bg2"/>
              </a:solidFill>
            </a:endParaRPr>
          </a:p>
          <a:p>
            <a:pPr algn="ct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5866" name="Rectangle 138"/>
          <p:cNvSpPr>
            <a:spLocks noChangeArrowheads="1"/>
          </p:cNvSpPr>
          <p:nvPr/>
        </p:nvSpPr>
        <p:spPr bwMode="auto">
          <a:xfrm>
            <a:off x="7191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Te</a:t>
            </a:r>
            <a:endParaRPr lang="en-US" sz="1000">
              <a:solidFill>
                <a:schemeClr val="bg2"/>
              </a:solidFill>
            </a:endParaRPr>
          </a:p>
          <a:p>
            <a:pPr algn="ctr"/>
            <a:endParaRPr lang="en-US" sz="1000">
              <a:solidFill>
                <a:schemeClr val="bg2"/>
              </a:solidFill>
            </a:endParaRPr>
          </a:p>
          <a:p>
            <a:pPr algn="ctr"/>
            <a:r>
              <a:rPr lang="en-US" sz="1000">
                <a:solidFill>
                  <a:srgbClr val="FF0000"/>
                </a:solidFill>
              </a:rPr>
              <a:t>2.1</a:t>
            </a:r>
            <a:endParaRPr lang="en-US" sz="1000" baseline="30000">
              <a:solidFill>
                <a:srgbClr val="FF0000"/>
              </a:solidFill>
            </a:endParaRPr>
          </a:p>
        </p:txBody>
      </p:sp>
      <p:sp>
        <p:nvSpPr>
          <p:cNvPr id="585867" name="Rectangle 139"/>
          <p:cNvSpPr>
            <a:spLocks noChangeArrowheads="1"/>
          </p:cNvSpPr>
          <p:nvPr/>
        </p:nvSpPr>
        <p:spPr bwMode="auto">
          <a:xfrm>
            <a:off x="4143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Os</a:t>
            </a:r>
            <a:endParaRPr lang="en-US" sz="1000">
              <a:solidFill>
                <a:schemeClr val="bg2"/>
              </a:solidFill>
            </a:endParaRPr>
          </a:p>
          <a:p>
            <a:pPr algn="ct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5868" name="Rectangle 140"/>
          <p:cNvSpPr>
            <a:spLocks noChangeArrowheads="1"/>
          </p:cNvSpPr>
          <p:nvPr/>
        </p:nvSpPr>
        <p:spPr bwMode="auto">
          <a:xfrm>
            <a:off x="4524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Ir</a:t>
            </a:r>
            <a:endParaRPr lang="en-US" sz="1000">
              <a:solidFill>
                <a:schemeClr val="bg2"/>
              </a:solidFill>
            </a:endParaRPr>
          </a:p>
          <a:p>
            <a:pPr algn="ct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5869" name="Rectangle 141"/>
          <p:cNvSpPr>
            <a:spLocks noChangeArrowheads="1"/>
          </p:cNvSpPr>
          <p:nvPr/>
        </p:nvSpPr>
        <p:spPr bwMode="auto">
          <a:xfrm>
            <a:off x="4905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Pt</a:t>
            </a:r>
            <a:endParaRPr lang="en-US" sz="1000">
              <a:solidFill>
                <a:schemeClr val="bg2"/>
              </a:solidFill>
            </a:endParaRPr>
          </a:p>
          <a:p>
            <a:pPr algn="ctr"/>
            <a:endParaRPr lang="en-US" sz="1000">
              <a:solidFill>
                <a:schemeClr val="bg2"/>
              </a:solidFill>
            </a:endParaRPr>
          </a:p>
          <a:p>
            <a:pPr algn="ctr"/>
            <a:r>
              <a:rPr lang="en-US" sz="1000">
                <a:solidFill>
                  <a:srgbClr val="FF0000"/>
                </a:solidFill>
              </a:rPr>
              <a:t>2.2</a:t>
            </a:r>
            <a:endParaRPr lang="en-US" sz="1000" baseline="30000">
              <a:solidFill>
                <a:srgbClr val="FF0000"/>
              </a:solidFill>
            </a:endParaRPr>
          </a:p>
        </p:txBody>
      </p:sp>
      <p:sp>
        <p:nvSpPr>
          <p:cNvPr id="585870" name="Rectangle 142"/>
          <p:cNvSpPr>
            <a:spLocks noChangeArrowheads="1"/>
          </p:cNvSpPr>
          <p:nvPr/>
        </p:nvSpPr>
        <p:spPr bwMode="auto">
          <a:xfrm>
            <a:off x="5286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Au</a:t>
            </a:r>
            <a:endParaRPr lang="en-US" sz="1000">
              <a:solidFill>
                <a:schemeClr val="bg2"/>
              </a:solidFill>
            </a:endParaRPr>
          </a:p>
          <a:p>
            <a:pPr algn="ctr"/>
            <a:endParaRPr lang="en-US" sz="1000">
              <a:solidFill>
                <a:schemeClr val="bg2"/>
              </a:solidFill>
            </a:endParaRPr>
          </a:p>
          <a:p>
            <a:pPr algn="ctr"/>
            <a:r>
              <a:rPr lang="en-US" sz="1000">
                <a:solidFill>
                  <a:srgbClr val="FF0000"/>
                </a:solidFill>
              </a:rPr>
              <a:t>2.4</a:t>
            </a:r>
            <a:endParaRPr lang="en-US" sz="1000" baseline="30000">
              <a:solidFill>
                <a:srgbClr val="FF0000"/>
              </a:solidFill>
            </a:endParaRPr>
          </a:p>
        </p:txBody>
      </p:sp>
      <p:sp>
        <p:nvSpPr>
          <p:cNvPr id="585871" name="Rectangle 143"/>
          <p:cNvSpPr>
            <a:spLocks noChangeArrowheads="1"/>
          </p:cNvSpPr>
          <p:nvPr/>
        </p:nvSpPr>
        <p:spPr bwMode="auto">
          <a:xfrm>
            <a:off x="7191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Po</a:t>
            </a:r>
            <a:endParaRPr lang="en-US" sz="1000">
              <a:solidFill>
                <a:schemeClr val="bg2"/>
              </a:solidFill>
            </a:endParaRPr>
          </a:p>
          <a:p>
            <a:pPr algn="ctr"/>
            <a:endParaRPr lang="en-US" sz="1000">
              <a:solidFill>
                <a:schemeClr val="bg2"/>
              </a:solidFill>
            </a:endParaRPr>
          </a:p>
          <a:p>
            <a:pPr algn="ctr"/>
            <a:r>
              <a:rPr lang="en-US" sz="1000">
                <a:solidFill>
                  <a:srgbClr val="FF0000"/>
                </a:solidFill>
              </a:rPr>
              <a:t>2.0</a:t>
            </a:r>
            <a:endParaRPr lang="en-US" sz="1000" baseline="30000">
              <a:solidFill>
                <a:srgbClr val="FF0000"/>
              </a:solidFill>
            </a:endParaRPr>
          </a:p>
        </p:txBody>
      </p:sp>
      <p:sp>
        <p:nvSpPr>
          <p:cNvPr id="585872" name="Rectangle 144"/>
          <p:cNvSpPr>
            <a:spLocks noChangeArrowheads="1"/>
          </p:cNvSpPr>
          <p:nvPr/>
        </p:nvSpPr>
        <p:spPr bwMode="auto">
          <a:xfrm>
            <a:off x="7572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At</a:t>
            </a:r>
            <a:endParaRPr lang="en-US" sz="1000">
              <a:solidFill>
                <a:schemeClr val="bg2"/>
              </a:solidFill>
            </a:endParaRPr>
          </a:p>
          <a:p>
            <a:pPr algn="ctr"/>
            <a:endParaRPr lang="en-US" sz="1000">
              <a:solidFill>
                <a:schemeClr val="bg2"/>
              </a:solidFill>
            </a:endParaRPr>
          </a:p>
          <a:p>
            <a:pPr algn="ctr"/>
            <a:r>
              <a:rPr lang="en-US" sz="1000">
                <a:solidFill>
                  <a:srgbClr val="FF0000"/>
                </a:solidFill>
              </a:rPr>
              <a:t>2.2</a:t>
            </a:r>
          </a:p>
        </p:txBody>
      </p:sp>
      <p:sp>
        <p:nvSpPr>
          <p:cNvPr id="585873" name="Text Box 145"/>
          <p:cNvSpPr txBox="1">
            <a:spLocks noChangeArrowheads="1"/>
          </p:cNvSpPr>
          <p:nvPr/>
        </p:nvSpPr>
        <p:spPr bwMode="auto">
          <a:xfrm>
            <a:off x="2770188" y="6069013"/>
            <a:ext cx="1263650" cy="244475"/>
          </a:xfrm>
          <a:prstGeom prst="rect">
            <a:avLst/>
          </a:prstGeom>
          <a:noFill/>
          <a:ln w="9525">
            <a:noFill/>
            <a:miter lim="800000"/>
            <a:headEnd/>
            <a:tailEnd/>
          </a:ln>
          <a:effectLst/>
        </p:spPr>
        <p:txBody>
          <a:bodyPr wrap="none">
            <a:spAutoFit/>
          </a:bodyPr>
          <a:lstStyle/>
          <a:p>
            <a:r>
              <a:rPr lang="en-US" sz="1000"/>
              <a:t>Actinides:  1.3 - 1.5</a:t>
            </a:r>
          </a:p>
        </p:txBody>
      </p:sp>
      <p:sp>
        <p:nvSpPr>
          <p:cNvPr id="585874" name="Rectangle 146"/>
          <p:cNvSpPr>
            <a:spLocks noChangeArrowheads="1"/>
          </p:cNvSpPr>
          <p:nvPr/>
        </p:nvSpPr>
        <p:spPr bwMode="auto">
          <a:xfrm>
            <a:off x="1476375" y="31432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Li</a:t>
            </a:r>
            <a:endParaRPr lang="en-US" sz="1000">
              <a:solidFill>
                <a:schemeClr val="bg2"/>
              </a:solidFill>
            </a:endParaRPr>
          </a:p>
          <a:p>
            <a:pPr algn="ctr"/>
            <a:endParaRPr lang="en-US" sz="1000">
              <a:solidFill>
                <a:schemeClr val="bg2"/>
              </a:solidFill>
            </a:endParaRPr>
          </a:p>
          <a:p>
            <a:pPr algn="ctr"/>
            <a:r>
              <a:rPr lang="en-US" sz="1000">
                <a:solidFill>
                  <a:srgbClr val="FF0000"/>
                </a:solidFill>
              </a:rPr>
              <a:t>1.0</a:t>
            </a:r>
          </a:p>
        </p:txBody>
      </p:sp>
      <p:sp>
        <p:nvSpPr>
          <p:cNvPr id="585875" name="Rectangle 147"/>
          <p:cNvSpPr>
            <a:spLocks noChangeArrowheads="1"/>
          </p:cNvSpPr>
          <p:nvPr/>
        </p:nvSpPr>
        <p:spPr bwMode="auto">
          <a:xfrm>
            <a:off x="1857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Ca</a:t>
            </a:r>
            <a:endParaRPr lang="en-US" sz="1000">
              <a:solidFill>
                <a:schemeClr val="bg2"/>
              </a:solidFill>
            </a:endParaRPr>
          </a:p>
          <a:p>
            <a:pPr algn="ctr"/>
            <a:endParaRPr lang="en-US" sz="1000">
              <a:solidFill>
                <a:schemeClr val="bg2"/>
              </a:solidFill>
            </a:endParaRPr>
          </a:p>
          <a:p>
            <a:pPr algn="ctr"/>
            <a:r>
              <a:rPr lang="en-US" sz="1000">
                <a:solidFill>
                  <a:srgbClr val="FF0000"/>
                </a:solidFill>
              </a:rPr>
              <a:t>1.0</a:t>
            </a:r>
            <a:endParaRPr lang="en-US" sz="1000" baseline="30000">
              <a:solidFill>
                <a:srgbClr val="FF0000"/>
              </a:solidFill>
            </a:endParaRPr>
          </a:p>
        </p:txBody>
      </p:sp>
      <p:sp>
        <p:nvSpPr>
          <p:cNvPr id="585876" name="Rectangle 148"/>
          <p:cNvSpPr>
            <a:spLocks noChangeArrowheads="1"/>
          </p:cNvSpPr>
          <p:nvPr/>
        </p:nvSpPr>
        <p:spPr bwMode="auto">
          <a:xfrm>
            <a:off x="2238375" y="42100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Sc</a:t>
            </a:r>
            <a:endParaRPr lang="en-US" sz="1000">
              <a:solidFill>
                <a:schemeClr val="bg2"/>
              </a:solidFill>
            </a:endParaRPr>
          </a:p>
          <a:p>
            <a:pPr algn="ctr"/>
            <a:endParaRPr lang="en-US" sz="1000">
              <a:solidFill>
                <a:schemeClr val="bg2"/>
              </a:solidFill>
            </a:endParaRPr>
          </a:p>
          <a:p>
            <a:pPr algn="ctr"/>
            <a:r>
              <a:rPr lang="en-US" sz="1000">
                <a:solidFill>
                  <a:srgbClr val="FF0000"/>
                </a:solidFill>
              </a:rPr>
              <a:t>1.3</a:t>
            </a:r>
            <a:endParaRPr lang="en-US" sz="1000" baseline="30000">
              <a:solidFill>
                <a:srgbClr val="FF0000"/>
              </a:solidFill>
            </a:endParaRPr>
          </a:p>
        </p:txBody>
      </p:sp>
      <p:sp>
        <p:nvSpPr>
          <p:cNvPr id="585877" name="Rectangle 149"/>
          <p:cNvSpPr>
            <a:spLocks noChangeArrowheads="1"/>
          </p:cNvSpPr>
          <p:nvPr/>
        </p:nvSpPr>
        <p:spPr bwMode="auto">
          <a:xfrm>
            <a:off x="1857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Sr</a:t>
            </a:r>
            <a:endParaRPr lang="en-US" sz="1000">
              <a:solidFill>
                <a:schemeClr val="bg2"/>
              </a:solidFill>
            </a:endParaRPr>
          </a:p>
          <a:p>
            <a:pPr algn="ctr"/>
            <a:endParaRPr lang="en-US" sz="1000">
              <a:solidFill>
                <a:schemeClr val="bg2"/>
              </a:solidFill>
            </a:endParaRPr>
          </a:p>
          <a:p>
            <a:pPr algn="ctr"/>
            <a:r>
              <a:rPr lang="en-US" sz="1000">
                <a:solidFill>
                  <a:srgbClr val="FF0000"/>
                </a:solidFill>
              </a:rPr>
              <a:t>1.0</a:t>
            </a:r>
            <a:endParaRPr lang="en-US" sz="1000" baseline="30000">
              <a:solidFill>
                <a:srgbClr val="FF0000"/>
              </a:solidFill>
            </a:endParaRPr>
          </a:p>
        </p:txBody>
      </p:sp>
      <p:sp>
        <p:nvSpPr>
          <p:cNvPr id="585878" name="Rectangle 150"/>
          <p:cNvSpPr>
            <a:spLocks noChangeArrowheads="1"/>
          </p:cNvSpPr>
          <p:nvPr/>
        </p:nvSpPr>
        <p:spPr bwMode="auto">
          <a:xfrm>
            <a:off x="2238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Y</a:t>
            </a:r>
            <a:r>
              <a:rPr lang="en-US" sz="1000" b="1">
                <a:solidFill>
                  <a:schemeClr val="bg2"/>
                </a:solidFill>
              </a:rPr>
              <a:t> </a:t>
            </a:r>
          </a:p>
          <a:p>
            <a:pPr algn="ctr"/>
            <a:endParaRPr lang="en-US" sz="1000">
              <a:solidFill>
                <a:schemeClr val="bg2"/>
              </a:solidFill>
            </a:endParaRPr>
          </a:p>
          <a:p>
            <a:pPr algn="ctr"/>
            <a:r>
              <a:rPr lang="en-US" sz="1000">
                <a:solidFill>
                  <a:srgbClr val="FF0000"/>
                </a:solidFill>
              </a:rPr>
              <a:t>1.2</a:t>
            </a:r>
            <a:endParaRPr lang="en-US" sz="1000" baseline="30000">
              <a:solidFill>
                <a:srgbClr val="FF0000"/>
              </a:solidFill>
            </a:endParaRPr>
          </a:p>
        </p:txBody>
      </p:sp>
      <p:sp>
        <p:nvSpPr>
          <p:cNvPr id="585879" name="Rectangle 151"/>
          <p:cNvSpPr>
            <a:spLocks noChangeArrowheads="1"/>
          </p:cNvSpPr>
          <p:nvPr/>
        </p:nvSpPr>
        <p:spPr bwMode="auto">
          <a:xfrm>
            <a:off x="2619375" y="47434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Zr</a:t>
            </a:r>
            <a:endParaRPr lang="en-US" sz="1000">
              <a:solidFill>
                <a:schemeClr val="bg2"/>
              </a:solidFill>
            </a:endParaRPr>
          </a:p>
          <a:p>
            <a:pPr algn="ctr"/>
            <a:endParaRPr lang="en-US" sz="1000">
              <a:solidFill>
                <a:schemeClr val="bg2"/>
              </a:solidFill>
            </a:endParaRPr>
          </a:p>
          <a:p>
            <a:pPr algn="ctr"/>
            <a:r>
              <a:rPr lang="en-US" sz="1000">
                <a:solidFill>
                  <a:srgbClr val="FF0000"/>
                </a:solidFill>
              </a:rPr>
              <a:t>1.4</a:t>
            </a:r>
            <a:endParaRPr lang="en-US" sz="1000" baseline="30000">
              <a:solidFill>
                <a:srgbClr val="FF0000"/>
              </a:solidFill>
            </a:endParaRPr>
          </a:p>
        </p:txBody>
      </p:sp>
      <p:sp>
        <p:nvSpPr>
          <p:cNvPr id="585880" name="Rectangle 152"/>
          <p:cNvSpPr>
            <a:spLocks noChangeArrowheads="1"/>
          </p:cNvSpPr>
          <p:nvPr/>
        </p:nvSpPr>
        <p:spPr bwMode="auto">
          <a:xfrm>
            <a:off x="2619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Hf</a:t>
            </a:r>
            <a:endParaRPr lang="en-US" sz="1000">
              <a:solidFill>
                <a:schemeClr val="bg2"/>
              </a:solidFill>
            </a:endParaRPr>
          </a:p>
          <a:p>
            <a:pPr algn="ctr"/>
            <a:endParaRPr lang="en-US" sz="1000">
              <a:solidFill>
                <a:schemeClr val="bg2"/>
              </a:solidFill>
            </a:endParaRPr>
          </a:p>
          <a:p>
            <a:pPr algn="ctr"/>
            <a:r>
              <a:rPr lang="en-US" sz="1000">
                <a:solidFill>
                  <a:srgbClr val="FF0000"/>
                </a:solidFill>
              </a:rPr>
              <a:t>1.3</a:t>
            </a:r>
            <a:endParaRPr lang="en-US" sz="1000" baseline="30000">
              <a:solidFill>
                <a:srgbClr val="FF0000"/>
              </a:solidFill>
            </a:endParaRPr>
          </a:p>
        </p:txBody>
      </p:sp>
      <p:sp>
        <p:nvSpPr>
          <p:cNvPr id="585881" name="Rectangle 153"/>
          <p:cNvSpPr>
            <a:spLocks noChangeArrowheads="1"/>
          </p:cNvSpPr>
          <p:nvPr/>
        </p:nvSpPr>
        <p:spPr bwMode="auto">
          <a:xfrm>
            <a:off x="1857375" y="36766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Mg</a:t>
            </a:r>
            <a:endParaRPr lang="en-US" sz="1000">
              <a:solidFill>
                <a:schemeClr val="bg2"/>
              </a:solidFill>
            </a:endParaRPr>
          </a:p>
          <a:p>
            <a:pPr algn="ctr"/>
            <a:endParaRPr lang="en-US" sz="1000">
              <a:solidFill>
                <a:srgbClr val="FF0000"/>
              </a:solidFill>
            </a:endParaRPr>
          </a:p>
          <a:p>
            <a:pPr algn="ctr"/>
            <a:r>
              <a:rPr lang="en-US" sz="1000">
                <a:solidFill>
                  <a:srgbClr val="FF0000"/>
                </a:solidFill>
              </a:rPr>
              <a:t>1.2</a:t>
            </a:r>
            <a:endParaRPr lang="en-US" sz="1000" baseline="30000">
              <a:solidFill>
                <a:srgbClr val="FF0000"/>
              </a:solidFill>
            </a:endParaRPr>
          </a:p>
        </p:txBody>
      </p:sp>
      <p:sp>
        <p:nvSpPr>
          <p:cNvPr id="585882" name="Rectangle 154"/>
          <p:cNvSpPr>
            <a:spLocks noChangeArrowheads="1"/>
          </p:cNvSpPr>
          <p:nvPr/>
        </p:nvSpPr>
        <p:spPr bwMode="auto">
          <a:xfrm>
            <a:off x="2238375" y="5276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La</a:t>
            </a:r>
            <a:endParaRPr lang="en-US" sz="1000">
              <a:solidFill>
                <a:schemeClr val="bg2"/>
              </a:solidFill>
            </a:endParaRPr>
          </a:p>
          <a:p>
            <a:pPr algn="ctr"/>
            <a:endParaRPr lang="en-US" sz="1000">
              <a:solidFill>
                <a:schemeClr val="bg2"/>
              </a:solidFill>
            </a:endParaRPr>
          </a:p>
          <a:p>
            <a:pPr algn="ctr"/>
            <a:r>
              <a:rPr lang="en-US" sz="1000">
                <a:solidFill>
                  <a:srgbClr val="FF0000"/>
                </a:solidFill>
              </a:rPr>
              <a:t>1.1</a:t>
            </a:r>
            <a:endParaRPr lang="en-US" sz="1000" baseline="30000">
              <a:solidFill>
                <a:srgbClr val="FF0000"/>
              </a:solidFill>
            </a:endParaRPr>
          </a:p>
        </p:txBody>
      </p:sp>
      <p:sp>
        <p:nvSpPr>
          <p:cNvPr id="585883" name="Rectangle 155"/>
          <p:cNvSpPr>
            <a:spLocks noChangeArrowheads="1"/>
          </p:cNvSpPr>
          <p:nvPr/>
        </p:nvSpPr>
        <p:spPr bwMode="auto">
          <a:xfrm>
            <a:off x="2238375" y="58102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Ac</a:t>
            </a:r>
            <a:endParaRPr lang="en-US" sz="1000">
              <a:solidFill>
                <a:schemeClr val="bg2"/>
              </a:solidFill>
            </a:endParaRPr>
          </a:p>
          <a:p>
            <a:pPr algn="ctr"/>
            <a:endParaRPr lang="en-US" sz="1000">
              <a:solidFill>
                <a:schemeClr val="bg2"/>
              </a:solidFill>
            </a:endParaRPr>
          </a:p>
          <a:p>
            <a:pPr algn="ctr"/>
            <a:r>
              <a:rPr lang="en-US" sz="1000">
                <a:solidFill>
                  <a:srgbClr val="FF0000"/>
                </a:solidFill>
              </a:rPr>
              <a:t>1.1</a:t>
            </a:r>
            <a:endParaRPr lang="en-US" sz="1000" baseline="30000">
              <a:solidFill>
                <a:srgbClr val="FF0000"/>
              </a:solidFill>
            </a:endParaRPr>
          </a:p>
        </p:txBody>
      </p:sp>
      <p:sp>
        <p:nvSpPr>
          <p:cNvPr id="585884" name="Text Box 156"/>
          <p:cNvSpPr txBox="1">
            <a:spLocks noChangeArrowheads="1"/>
          </p:cNvSpPr>
          <p:nvPr/>
        </p:nvSpPr>
        <p:spPr bwMode="auto">
          <a:xfrm>
            <a:off x="2770188" y="5878513"/>
            <a:ext cx="1436687" cy="244475"/>
          </a:xfrm>
          <a:prstGeom prst="rect">
            <a:avLst/>
          </a:prstGeom>
          <a:noFill/>
          <a:ln w="9525">
            <a:noFill/>
            <a:miter lim="800000"/>
            <a:headEnd/>
            <a:tailEnd/>
          </a:ln>
          <a:effectLst/>
        </p:spPr>
        <p:txBody>
          <a:bodyPr wrap="none">
            <a:spAutoFit/>
          </a:bodyPr>
          <a:lstStyle/>
          <a:p>
            <a:r>
              <a:rPr lang="en-US" sz="1000"/>
              <a:t>Lanthanides:  1.1 - 1.3</a:t>
            </a:r>
          </a:p>
        </p:txBody>
      </p:sp>
      <p:sp>
        <p:nvSpPr>
          <p:cNvPr id="585885" name="Text Box 157"/>
          <p:cNvSpPr txBox="1">
            <a:spLocks noChangeArrowheads="1"/>
          </p:cNvSpPr>
          <p:nvPr/>
        </p:nvSpPr>
        <p:spPr bwMode="auto">
          <a:xfrm>
            <a:off x="2446338" y="5230813"/>
            <a:ext cx="247650" cy="244475"/>
          </a:xfrm>
          <a:prstGeom prst="rect">
            <a:avLst/>
          </a:prstGeom>
          <a:noFill/>
          <a:ln w="9525">
            <a:noFill/>
            <a:miter lim="800000"/>
            <a:headEnd/>
            <a:tailEnd/>
          </a:ln>
          <a:effectLst/>
        </p:spPr>
        <p:txBody>
          <a:bodyPr wrap="none">
            <a:spAutoFit/>
          </a:bodyPr>
          <a:lstStyle/>
          <a:p>
            <a:r>
              <a:rPr lang="en-US" sz="1000">
                <a:solidFill>
                  <a:schemeClr val="bg2"/>
                </a:solidFill>
                <a:latin typeface="Symbol" pitchFamily="18" charset="2"/>
              </a:rPr>
              <a:t>*</a:t>
            </a:r>
          </a:p>
        </p:txBody>
      </p:sp>
      <p:sp>
        <p:nvSpPr>
          <p:cNvPr id="585886" name="Text Box 158"/>
          <p:cNvSpPr txBox="1">
            <a:spLocks noChangeArrowheads="1"/>
          </p:cNvSpPr>
          <p:nvPr/>
        </p:nvSpPr>
        <p:spPr bwMode="auto">
          <a:xfrm>
            <a:off x="2698750" y="5854700"/>
            <a:ext cx="247650" cy="244475"/>
          </a:xfrm>
          <a:prstGeom prst="rect">
            <a:avLst/>
          </a:prstGeom>
          <a:noFill/>
          <a:ln w="9525">
            <a:noFill/>
            <a:miter lim="800000"/>
            <a:headEnd/>
            <a:tailEnd/>
          </a:ln>
          <a:effectLst/>
        </p:spPr>
        <p:txBody>
          <a:bodyPr wrap="none">
            <a:spAutoFit/>
          </a:bodyPr>
          <a:lstStyle/>
          <a:p>
            <a:r>
              <a:rPr lang="en-US" sz="1000">
                <a:latin typeface="Symbol" pitchFamily="18" charset="2"/>
              </a:rPr>
              <a:t>*</a:t>
            </a:r>
          </a:p>
        </p:txBody>
      </p:sp>
      <p:sp>
        <p:nvSpPr>
          <p:cNvPr id="585887" name="Text Box 159"/>
          <p:cNvSpPr txBox="1">
            <a:spLocks noChangeArrowheads="1"/>
          </p:cNvSpPr>
          <p:nvPr/>
        </p:nvSpPr>
        <p:spPr bwMode="auto">
          <a:xfrm>
            <a:off x="2698750" y="6045200"/>
            <a:ext cx="254000" cy="214313"/>
          </a:xfrm>
          <a:prstGeom prst="rect">
            <a:avLst/>
          </a:prstGeom>
          <a:noFill/>
          <a:ln w="9525">
            <a:noFill/>
            <a:miter lim="800000"/>
            <a:headEnd/>
            <a:tailEnd/>
          </a:ln>
          <a:effectLst/>
        </p:spPr>
        <p:txBody>
          <a:bodyPr wrap="none">
            <a:spAutoFit/>
          </a:bodyPr>
          <a:lstStyle/>
          <a:p>
            <a:r>
              <a:rPr lang="en-US" sz="800">
                <a:latin typeface="Symbol" pitchFamily="18" charset="2"/>
              </a:rPr>
              <a:t>y</a:t>
            </a:r>
          </a:p>
        </p:txBody>
      </p:sp>
      <p:sp>
        <p:nvSpPr>
          <p:cNvPr id="585888" name="Text Box 160"/>
          <p:cNvSpPr txBox="1">
            <a:spLocks noChangeArrowheads="1"/>
          </p:cNvSpPr>
          <p:nvPr/>
        </p:nvSpPr>
        <p:spPr bwMode="auto">
          <a:xfrm>
            <a:off x="2441575" y="5759450"/>
            <a:ext cx="254000" cy="214313"/>
          </a:xfrm>
          <a:prstGeom prst="rect">
            <a:avLst/>
          </a:prstGeom>
          <a:noFill/>
          <a:ln w="9525">
            <a:noFill/>
            <a:miter lim="800000"/>
            <a:headEnd/>
            <a:tailEnd/>
          </a:ln>
          <a:effectLst/>
        </p:spPr>
        <p:txBody>
          <a:bodyPr wrap="none">
            <a:spAutoFit/>
          </a:bodyPr>
          <a:lstStyle/>
          <a:p>
            <a:r>
              <a:rPr lang="en-US" sz="800">
                <a:solidFill>
                  <a:schemeClr val="bg2"/>
                </a:solidFill>
                <a:latin typeface="Symbol" pitchFamily="18" charset="2"/>
              </a:rPr>
              <a:t>y</a:t>
            </a:r>
          </a:p>
        </p:txBody>
      </p:sp>
      <p:sp>
        <p:nvSpPr>
          <p:cNvPr id="585889" name="Rectangle 161"/>
          <p:cNvSpPr>
            <a:spLocks noChangeArrowheads="1"/>
          </p:cNvSpPr>
          <p:nvPr/>
        </p:nvSpPr>
        <p:spPr bwMode="auto">
          <a:xfrm>
            <a:off x="7953375" y="31432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Ne</a:t>
            </a:r>
            <a:endParaRPr lang="en-US" sz="1000">
              <a:solidFill>
                <a:schemeClr val="bg2"/>
              </a:solidFill>
            </a:endParaRPr>
          </a:p>
          <a:p>
            <a:pPr algn="ctr"/>
            <a:endParaRPr lang="en-US" sz="1000">
              <a:solidFill>
                <a:schemeClr val="bg2"/>
              </a:solidFill>
            </a:endParaRPr>
          </a:p>
          <a:p>
            <a:pPr algn="ctr"/>
            <a:r>
              <a:rPr lang="en-US" sz="1000">
                <a:solidFill>
                  <a:srgbClr val="FF0000"/>
                </a:solidFill>
              </a:rPr>
              <a:t>--</a:t>
            </a:r>
            <a:endParaRPr lang="en-US" sz="1000" baseline="30000">
              <a:solidFill>
                <a:srgbClr val="FF0000"/>
              </a:solidFill>
            </a:endParaRPr>
          </a:p>
        </p:txBody>
      </p:sp>
      <p:sp>
        <p:nvSpPr>
          <p:cNvPr id="585890" name="Rectangle 162"/>
          <p:cNvSpPr>
            <a:spLocks noChangeArrowheads="1"/>
          </p:cNvSpPr>
          <p:nvPr/>
        </p:nvSpPr>
        <p:spPr bwMode="auto">
          <a:xfrm>
            <a:off x="7953375" y="2609850"/>
            <a:ext cx="381000" cy="533400"/>
          </a:xfrm>
          <a:prstGeom prst="rect">
            <a:avLst/>
          </a:prstGeom>
          <a:solidFill>
            <a:schemeClr val="tx1"/>
          </a:solidFill>
          <a:ln w="9525">
            <a:solidFill>
              <a:schemeClr val="bg1"/>
            </a:solidFill>
            <a:miter lim="800000"/>
            <a:headEnd/>
            <a:tailEnd/>
          </a:ln>
          <a:effectLst/>
        </p:spPr>
        <p:txBody>
          <a:bodyPr wrap="none" anchor="ctr"/>
          <a:lstStyle/>
          <a:p>
            <a:pPr algn="ctr"/>
            <a:r>
              <a:rPr lang="en-US" sz="1400" b="1">
                <a:solidFill>
                  <a:schemeClr val="bg2"/>
                </a:solidFill>
              </a:rPr>
              <a:t>He</a:t>
            </a:r>
            <a:endParaRPr lang="en-US" sz="1000">
              <a:solidFill>
                <a:schemeClr val="bg2"/>
              </a:solidFill>
            </a:endParaRPr>
          </a:p>
          <a:p>
            <a:pPr algn="ctr"/>
            <a:endParaRPr lang="en-US" sz="1000">
              <a:solidFill>
                <a:schemeClr val="bg2"/>
              </a:solidFill>
            </a:endParaRPr>
          </a:p>
          <a:p>
            <a:pPr algn="ctr"/>
            <a:r>
              <a:rPr lang="en-US" sz="1000">
                <a:solidFill>
                  <a:srgbClr val="FF0000"/>
                </a:solidFill>
              </a:rPr>
              <a:t>--</a:t>
            </a:r>
            <a:endParaRPr lang="en-US" sz="1000" baseline="30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85741"/>
                                        </p:tgtEl>
                                        <p:attrNameLst>
                                          <p:attrName>style.visibility</p:attrName>
                                        </p:attrNameLst>
                                      </p:cBhvr>
                                      <p:to>
                                        <p:strVal val="visible"/>
                                      </p:to>
                                    </p:set>
                                    <p:animEffect transition="in" filter="wipe(down)">
                                      <p:cBhvr>
                                        <p:cTn id="7" dur="500"/>
                                        <p:tgtEl>
                                          <p:spTgt spid="58574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5740"/>
                                        </p:tgtEl>
                                        <p:attrNameLst>
                                          <p:attrName>style.visibility</p:attrName>
                                        </p:attrNameLst>
                                      </p:cBhvr>
                                      <p:to>
                                        <p:strVal val="visible"/>
                                      </p:to>
                                    </p:set>
                                    <p:animEffect transition="in" filter="wipe(left)">
                                      <p:cBhvr>
                                        <p:cTn id="11"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40" grpId="0" animBg="1"/>
      <p:bldP spid="585741"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AutoShape 2"/>
          <p:cNvSpPr>
            <a:spLocks noChangeArrowheads="1"/>
          </p:cNvSpPr>
          <p:nvPr/>
        </p:nvSpPr>
        <p:spPr bwMode="auto">
          <a:xfrm flipH="1">
            <a:off x="1563688" y="2201863"/>
            <a:ext cx="6294437" cy="439737"/>
          </a:xfrm>
          <a:prstGeom prst="leftArrow">
            <a:avLst>
              <a:gd name="adj1" fmla="val 50907"/>
              <a:gd name="adj2" fmla="val 122332"/>
            </a:avLst>
          </a:prstGeom>
          <a:gradFill rotWithShape="0">
            <a:gsLst>
              <a:gs pos="0">
                <a:srgbClr val="3333CC"/>
              </a:gs>
              <a:gs pos="100000">
                <a:srgbClr val="FF0000"/>
              </a:gs>
            </a:gsLst>
            <a:lin ang="0" scaled="1"/>
          </a:gradFill>
          <a:ln w="9525">
            <a:noFill/>
            <a:miter lim="800000"/>
            <a:headEnd/>
            <a:tailEnd/>
          </a:ln>
          <a:effectLst/>
        </p:spPr>
        <p:txBody>
          <a:bodyPr wrap="none" anchor="ctr"/>
          <a:lstStyle/>
          <a:p>
            <a:endParaRPr lang="en-US"/>
          </a:p>
        </p:txBody>
      </p:sp>
      <p:sp>
        <p:nvSpPr>
          <p:cNvPr id="587779" name="AutoShape 3"/>
          <p:cNvSpPr>
            <a:spLocks noChangeArrowheads="1"/>
          </p:cNvSpPr>
          <p:nvPr/>
        </p:nvSpPr>
        <p:spPr bwMode="auto">
          <a:xfrm rot="5400000" flipV="1">
            <a:off x="-696118" y="4258469"/>
            <a:ext cx="3041650" cy="439737"/>
          </a:xfrm>
          <a:prstGeom prst="leftArrow">
            <a:avLst>
              <a:gd name="adj1" fmla="val 50907"/>
              <a:gd name="adj2" fmla="val 108654"/>
            </a:avLst>
          </a:prstGeom>
          <a:gradFill rotWithShape="0">
            <a:gsLst>
              <a:gs pos="0">
                <a:srgbClr val="FF0000"/>
              </a:gs>
              <a:gs pos="100000">
                <a:srgbClr val="3333CC"/>
              </a:gs>
            </a:gsLst>
            <a:lin ang="5400000" scaled="1"/>
          </a:gradFill>
          <a:ln w="9525">
            <a:noFill/>
            <a:miter lim="800000"/>
            <a:headEnd/>
            <a:tailEnd/>
          </a:ln>
          <a:effectLst/>
        </p:spPr>
        <p:txBody>
          <a:bodyPr wrap="none" anchor="ctr"/>
          <a:lstStyle/>
          <a:p>
            <a:endParaRPr lang="en-US"/>
          </a:p>
        </p:txBody>
      </p:sp>
      <p:sp>
        <p:nvSpPr>
          <p:cNvPr id="587780" name="Rectangle 4"/>
          <p:cNvSpPr>
            <a:spLocks noGrp="1" noChangeArrowheads="1"/>
          </p:cNvSpPr>
          <p:nvPr>
            <p:ph type="title"/>
          </p:nvPr>
        </p:nvSpPr>
        <p:spPr/>
        <p:txBody>
          <a:bodyPr/>
          <a:lstStyle/>
          <a:p>
            <a:r>
              <a:rPr lang="en-US"/>
              <a:t>Bond Polarity</a:t>
            </a:r>
          </a:p>
        </p:txBody>
      </p:sp>
      <p:sp>
        <p:nvSpPr>
          <p:cNvPr id="587781" name="Rectangle 5"/>
          <p:cNvSpPr>
            <a:spLocks noGrp="1" noChangeArrowheads="1"/>
          </p:cNvSpPr>
          <p:nvPr>
            <p:ph type="body" idx="1"/>
          </p:nvPr>
        </p:nvSpPr>
        <p:spPr>
          <a:xfrm>
            <a:off x="685800" y="1219200"/>
            <a:ext cx="7772400" cy="1262063"/>
          </a:xfrm>
        </p:spPr>
        <p:txBody>
          <a:bodyPr/>
          <a:lstStyle/>
          <a:p>
            <a:r>
              <a:rPr lang="en-US" b="1"/>
              <a:t>Electronegativity Trend</a:t>
            </a:r>
            <a:endParaRPr lang="en-US"/>
          </a:p>
          <a:p>
            <a:pPr lvl="1"/>
            <a:r>
              <a:rPr lang="en-US"/>
              <a:t>Increases up and to the right.</a:t>
            </a:r>
          </a:p>
        </p:txBody>
      </p:sp>
      <p:sp>
        <p:nvSpPr>
          <p:cNvPr id="587783" name="Rectangle 7"/>
          <p:cNvSpPr>
            <a:spLocks noChangeArrowheads="1"/>
          </p:cNvSpPr>
          <p:nvPr/>
        </p:nvSpPr>
        <p:spPr bwMode="auto">
          <a:xfrm>
            <a:off x="1438275" y="31908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784" name="Rectangle 8"/>
          <p:cNvSpPr>
            <a:spLocks noChangeArrowheads="1"/>
          </p:cNvSpPr>
          <p:nvPr/>
        </p:nvSpPr>
        <p:spPr bwMode="auto">
          <a:xfrm>
            <a:off x="7915275" y="2657475"/>
            <a:ext cx="381000" cy="5334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87785" name="Rectangle 9"/>
          <p:cNvSpPr>
            <a:spLocks noChangeArrowheads="1"/>
          </p:cNvSpPr>
          <p:nvPr/>
        </p:nvSpPr>
        <p:spPr bwMode="auto">
          <a:xfrm>
            <a:off x="6391275" y="31908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786" name="Rectangle 10"/>
          <p:cNvSpPr>
            <a:spLocks noChangeArrowheads="1"/>
          </p:cNvSpPr>
          <p:nvPr/>
        </p:nvSpPr>
        <p:spPr bwMode="auto">
          <a:xfrm>
            <a:off x="6772275" y="31908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787" name="Rectangle 11"/>
          <p:cNvSpPr>
            <a:spLocks noChangeArrowheads="1"/>
          </p:cNvSpPr>
          <p:nvPr/>
        </p:nvSpPr>
        <p:spPr bwMode="auto">
          <a:xfrm>
            <a:off x="7153275" y="31908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788" name="Rectangle 12"/>
          <p:cNvSpPr>
            <a:spLocks noChangeArrowheads="1"/>
          </p:cNvSpPr>
          <p:nvPr/>
        </p:nvSpPr>
        <p:spPr bwMode="auto">
          <a:xfrm>
            <a:off x="7534275" y="31908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789" name="Rectangle 13"/>
          <p:cNvSpPr>
            <a:spLocks noChangeArrowheads="1"/>
          </p:cNvSpPr>
          <p:nvPr/>
        </p:nvSpPr>
        <p:spPr bwMode="auto">
          <a:xfrm>
            <a:off x="7915275" y="3190875"/>
            <a:ext cx="381000" cy="5334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87790" name="Rectangle 14"/>
          <p:cNvSpPr>
            <a:spLocks noChangeArrowheads="1"/>
          </p:cNvSpPr>
          <p:nvPr/>
        </p:nvSpPr>
        <p:spPr bwMode="auto">
          <a:xfrm>
            <a:off x="1438275" y="37242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791" name="Rectangle 15"/>
          <p:cNvSpPr>
            <a:spLocks noChangeArrowheads="1"/>
          </p:cNvSpPr>
          <p:nvPr/>
        </p:nvSpPr>
        <p:spPr bwMode="auto">
          <a:xfrm>
            <a:off x="6010275" y="31908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792" name="Rectangle 16"/>
          <p:cNvSpPr>
            <a:spLocks noChangeArrowheads="1"/>
          </p:cNvSpPr>
          <p:nvPr/>
        </p:nvSpPr>
        <p:spPr bwMode="auto">
          <a:xfrm>
            <a:off x="1819275" y="31908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793" name="Rectangle 17"/>
          <p:cNvSpPr>
            <a:spLocks noChangeArrowheads="1"/>
          </p:cNvSpPr>
          <p:nvPr/>
        </p:nvSpPr>
        <p:spPr bwMode="auto">
          <a:xfrm>
            <a:off x="1438275" y="26574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794" name="Rectangle 18"/>
          <p:cNvSpPr>
            <a:spLocks noChangeArrowheads="1"/>
          </p:cNvSpPr>
          <p:nvPr/>
        </p:nvSpPr>
        <p:spPr bwMode="auto">
          <a:xfrm>
            <a:off x="6010275" y="37242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795" name="Rectangle 19"/>
          <p:cNvSpPr>
            <a:spLocks noChangeArrowheads="1"/>
          </p:cNvSpPr>
          <p:nvPr/>
        </p:nvSpPr>
        <p:spPr bwMode="auto">
          <a:xfrm>
            <a:off x="6391275" y="37242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796" name="Rectangle 20"/>
          <p:cNvSpPr>
            <a:spLocks noChangeArrowheads="1"/>
          </p:cNvSpPr>
          <p:nvPr/>
        </p:nvSpPr>
        <p:spPr bwMode="auto">
          <a:xfrm>
            <a:off x="6772275" y="37242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797" name="Rectangle 21"/>
          <p:cNvSpPr>
            <a:spLocks noChangeArrowheads="1"/>
          </p:cNvSpPr>
          <p:nvPr/>
        </p:nvSpPr>
        <p:spPr bwMode="auto">
          <a:xfrm>
            <a:off x="7153275" y="37242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798" name="Rectangle 22"/>
          <p:cNvSpPr>
            <a:spLocks noChangeArrowheads="1"/>
          </p:cNvSpPr>
          <p:nvPr/>
        </p:nvSpPr>
        <p:spPr bwMode="auto">
          <a:xfrm>
            <a:off x="7534275" y="37242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799" name="Rectangle 23"/>
          <p:cNvSpPr>
            <a:spLocks noChangeArrowheads="1"/>
          </p:cNvSpPr>
          <p:nvPr/>
        </p:nvSpPr>
        <p:spPr bwMode="auto">
          <a:xfrm>
            <a:off x="7915275" y="3724275"/>
            <a:ext cx="381000" cy="5334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87800" name="Rectangle 24"/>
          <p:cNvSpPr>
            <a:spLocks noChangeArrowheads="1"/>
          </p:cNvSpPr>
          <p:nvPr/>
        </p:nvSpPr>
        <p:spPr bwMode="auto">
          <a:xfrm>
            <a:off x="1438275" y="42576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01" name="Rectangle 25"/>
          <p:cNvSpPr>
            <a:spLocks noChangeArrowheads="1"/>
          </p:cNvSpPr>
          <p:nvPr/>
        </p:nvSpPr>
        <p:spPr bwMode="auto">
          <a:xfrm>
            <a:off x="1819275" y="42576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02" name="Rectangle 26"/>
          <p:cNvSpPr>
            <a:spLocks noChangeArrowheads="1"/>
          </p:cNvSpPr>
          <p:nvPr/>
        </p:nvSpPr>
        <p:spPr bwMode="auto">
          <a:xfrm>
            <a:off x="2200275" y="42576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03" name="Rectangle 27"/>
          <p:cNvSpPr>
            <a:spLocks noChangeArrowheads="1"/>
          </p:cNvSpPr>
          <p:nvPr/>
        </p:nvSpPr>
        <p:spPr bwMode="auto">
          <a:xfrm>
            <a:off x="2581275" y="42576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04" name="Rectangle 28"/>
          <p:cNvSpPr>
            <a:spLocks noChangeArrowheads="1"/>
          </p:cNvSpPr>
          <p:nvPr/>
        </p:nvSpPr>
        <p:spPr bwMode="auto">
          <a:xfrm>
            <a:off x="2962275" y="42576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05" name="Rectangle 29"/>
          <p:cNvSpPr>
            <a:spLocks noChangeArrowheads="1"/>
          </p:cNvSpPr>
          <p:nvPr/>
        </p:nvSpPr>
        <p:spPr bwMode="auto">
          <a:xfrm>
            <a:off x="3343275" y="42576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06" name="Rectangle 30"/>
          <p:cNvSpPr>
            <a:spLocks noChangeArrowheads="1"/>
          </p:cNvSpPr>
          <p:nvPr/>
        </p:nvSpPr>
        <p:spPr bwMode="auto">
          <a:xfrm>
            <a:off x="3724275" y="42576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07" name="Rectangle 31"/>
          <p:cNvSpPr>
            <a:spLocks noChangeArrowheads="1"/>
          </p:cNvSpPr>
          <p:nvPr/>
        </p:nvSpPr>
        <p:spPr bwMode="auto">
          <a:xfrm>
            <a:off x="4105275" y="42576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08" name="Rectangle 32"/>
          <p:cNvSpPr>
            <a:spLocks noChangeArrowheads="1"/>
          </p:cNvSpPr>
          <p:nvPr/>
        </p:nvSpPr>
        <p:spPr bwMode="auto">
          <a:xfrm>
            <a:off x="4486275" y="42576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09" name="Rectangle 33"/>
          <p:cNvSpPr>
            <a:spLocks noChangeArrowheads="1"/>
          </p:cNvSpPr>
          <p:nvPr/>
        </p:nvSpPr>
        <p:spPr bwMode="auto">
          <a:xfrm>
            <a:off x="4867275" y="42576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10" name="Rectangle 34"/>
          <p:cNvSpPr>
            <a:spLocks noChangeArrowheads="1"/>
          </p:cNvSpPr>
          <p:nvPr/>
        </p:nvSpPr>
        <p:spPr bwMode="auto">
          <a:xfrm>
            <a:off x="5248275" y="42576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11" name="Rectangle 35"/>
          <p:cNvSpPr>
            <a:spLocks noChangeArrowheads="1"/>
          </p:cNvSpPr>
          <p:nvPr/>
        </p:nvSpPr>
        <p:spPr bwMode="auto">
          <a:xfrm>
            <a:off x="5629275" y="42576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12" name="Rectangle 36"/>
          <p:cNvSpPr>
            <a:spLocks noChangeArrowheads="1"/>
          </p:cNvSpPr>
          <p:nvPr/>
        </p:nvSpPr>
        <p:spPr bwMode="auto">
          <a:xfrm>
            <a:off x="6010275" y="42576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13" name="Rectangle 37"/>
          <p:cNvSpPr>
            <a:spLocks noChangeArrowheads="1"/>
          </p:cNvSpPr>
          <p:nvPr/>
        </p:nvSpPr>
        <p:spPr bwMode="auto">
          <a:xfrm>
            <a:off x="6391275" y="42576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14" name="Rectangle 38"/>
          <p:cNvSpPr>
            <a:spLocks noChangeArrowheads="1"/>
          </p:cNvSpPr>
          <p:nvPr/>
        </p:nvSpPr>
        <p:spPr bwMode="auto">
          <a:xfrm>
            <a:off x="6772275" y="42576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15" name="Rectangle 39"/>
          <p:cNvSpPr>
            <a:spLocks noChangeArrowheads="1"/>
          </p:cNvSpPr>
          <p:nvPr/>
        </p:nvSpPr>
        <p:spPr bwMode="auto">
          <a:xfrm>
            <a:off x="7153275" y="42576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16" name="Rectangle 40"/>
          <p:cNvSpPr>
            <a:spLocks noChangeArrowheads="1"/>
          </p:cNvSpPr>
          <p:nvPr/>
        </p:nvSpPr>
        <p:spPr bwMode="auto">
          <a:xfrm>
            <a:off x="7534275" y="42576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17" name="Rectangle 41"/>
          <p:cNvSpPr>
            <a:spLocks noChangeArrowheads="1"/>
          </p:cNvSpPr>
          <p:nvPr/>
        </p:nvSpPr>
        <p:spPr bwMode="auto">
          <a:xfrm>
            <a:off x="7915275" y="4257675"/>
            <a:ext cx="381000" cy="5334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87818" name="Rectangle 42"/>
          <p:cNvSpPr>
            <a:spLocks noChangeArrowheads="1"/>
          </p:cNvSpPr>
          <p:nvPr/>
        </p:nvSpPr>
        <p:spPr bwMode="auto">
          <a:xfrm>
            <a:off x="1438275" y="47910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19" name="Rectangle 43"/>
          <p:cNvSpPr>
            <a:spLocks noChangeArrowheads="1"/>
          </p:cNvSpPr>
          <p:nvPr/>
        </p:nvSpPr>
        <p:spPr bwMode="auto">
          <a:xfrm>
            <a:off x="1819275" y="47910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20" name="Rectangle 44"/>
          <p:cNvSpPr>
            <a:spLocks noChangeArrowheads="1"/>
          </p:cNvSpPr>
          <p:nvPr/>
        </p:nvSpPr>
        <p:spPr bwMode="auto">
          <a:xfrm>
            <a:off x="2200275" y="47910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21" name="Rectangle 45"/>
          <p:cNvSpPr>
            <a:spLocks noChangeArrowheads="1"/>
          </p:cNvSpPr>
          <p:nvPr/>
        </p:nvSpPr>
        <p:spPr bwMode="auto">
          <a:xfrm>
            <a:off x="2581275" y="47910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22" name="Rectangle 46"/>
          <p:cNvSpPr>
            <a:spLocks noChangeArrowheads="1"/>
          </p:cNvSpPr>
          <p:nvPr/>
        </p:nvSpPr>
        <p:spPr bwMode="auto">
          <a:xfrm>
            <a:off x="2962275" y="47910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23" name="Rectangle 47"/>
          <p:cNvSpPr>
            <a:spLocks noChangeArrowheads="1"/>
          </p:cNvSpPr>
          <p:nvPr/>
        </p:nvSpPr>
        <p:spPr bwMode="auto">
          <a:xfrm>
            <a:off x="3343275" y="47910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24" name="Rectangle 48"/>
          <p:cNvSpPr>
            <a:spLocks noChangeArrowheads="1"/>
          </p:cNvSpPr>
          <p:nvPr/>
        </p:nvSpPr>
        <p:spPr bwMode="auto">
          <a:xfrm>
            <a:off x="3724275" y="47910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25" name="Rectangle 49"/>
          <p:cNvSpPr>
            <a:spLocks noChangeArrowheads="1"/>
          </p:cNvSpPr>
          <p:nvPr/>
        </p:nvSpPr>
        <p:spPr bwMode="auto">
          <a:xfrm>
            <a:off x="4105275" y="47910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26" name="Rectangle 50"/>
          <p:cNvSpPr>
            <a:spLocks noChangeArrowheads="1"/>
          </p:cNvSpPr>
          <p:nvPr/>
        </p:nvSpPr>
        <p:spPr bwMode="auto">
          <a:xfrm>
            <a:off x="4486275" y="47910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27" name="Rectangle 51"/>
          <p:cNvSpPr>
            <a:spLocks noChangeArrowheads="1"/>
          </p:cNvSpPr>
          <p:nvPr/>
        </p:nvSpPr>
        <p:spPr bwMode="auto">
          <a:xfrm>
            <a:off x="4867275" y="47910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28" name="Rectangle 52"/>
          <p:cNvSpPr>
            <a:spLocks noChangeArrowheads="1"/>
          </p:cNvSpPr>
          <p:nvPr/>
        </p:nvSpPr>
        <p:spPr bwMode="auto">
          <a:xfrm>
            <a:off x="5248275" y="47910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29" name="Rectangle 53"/>
          <p:cNvSpPr>
            <a:spLocks noChangeArrowheads="1"/>
          </p:cNvSpPr>
          <p:nvPr/>
        </p:nvSpPr>
        <p:spPr bwMode="auto">
          <a:xfrm>
            <a:off x="5629275" y="47910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30" name="Rectangle 54"/>
          <p:cNvSpPr>
            <a:spLocks noChangeArrowheads="1"/>
          </p:cNvSpPr>
          <p:nvPr/>
        </p:nvSpPr>
        <p:spPr bwMode="auto">
          <a:xfrm>
            <a:off x="6010275" y="47910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31" name="Rectangle 55"/>
          <p:cNvSpPr>
            <a:spLocks noChangeArrowheads="1"/>
          </p:cNvSpPr>
          <p:nvPr/>
        </p:nvSpPr>
        <p:spPr bwMode="auto">
          <a:xfrm>
            <a:off x="6391275" y="47910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32" name="Rectangle 56"/>
          <p:cNvSpPr>
            <a:spLocks noChangeArrowheads="1"/>
          </p:cNvSpPr>
          <p:nvPr/>
        </p:nvSpPr>
        <p:spPr bwMode="auto">
          <a:xfrm>
            <a:off x="6772275" y="47910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33" name="Rectangle 57"/>
          <p:cNvSpPr>
            <a:spLocks noChangeArrowheads="1"/>
          </p:cNvSpPr>
          <p:nvPr/>
        </p:nvSpPr>
        <p:spPr bwMode="auto">
          <a:xfrm>
            <a:off x="7153275" y="47910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34" name="Rectangle 58"/>
          <p:cNvSpPr>
            <a:spLocks noChangeArrowheads="1"/>
          </p:cNvSpPr>
          <p:nvPr/>
        </p:nvSpPr>
        <p:spPr bwMode="auto">
          <a:xfrm>
            <a:off x="7534275" y="47910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35" name="Rectangle 59"/>
          <p:cNvSpPr>
            <a:spLocks noChangeArrowheads="1"/>
          </p:cNvSpPr>
          <p:nvPr/>
        </p:nvSpPr>
        <p:spPr bwMode="auto">
          <a:xfrm>
            <a:off x="7915275" y="4791075"/>
            <a:ext cx="381000" cy="5334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87836" name="Rectangle 60"/>
          <p:cNvSpPr>
            <a:spLocks noChangeArrowheads="1"/>
          </p:cNvSpPr>
          <p:nvPr/>
        </p:nvSpPr>
        <p:spPr bwMode="auto">
          <a:xfrm>
            <a:off x="1438275" y="53244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37" name="Rectangle 61"/>
          <p:cNvSpPr>
            <a:spLocks noChangeArrowheads="1"/>
          </p:cNvSpPr>
          <p:nvPr/>
        </p:nvSpPr>
        <p:spPr bwMode="auto">
          <a:xfrm>
            <a:off x="1819275" y="53244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38" name="Rectangle 62"/>
          <p:cNvSpPr>
            <a:spLocks noChangeArrowheads="1"/>
          </p:cNvSpPr>
          <p:nvPr/>
        </p:nvSpPr>
        <p:spPr bwMode="auto">
          <a:xfrm>
            <a:off x="2581275" y="53244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39" name="Rectangle 63"/>
          <p:cNvSpPr>
            <a:spLocks noChangeArrowheads="1"/>
          </p:cNvSpPr>
          <p:nvPr/>
        </p:nvSpPr>
        <p:spPr bwMode="auto">
          <a:xfrm>
            <a:off x="2962275" y="53244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40" name="Rectangle 64"/>
          <p:cNvSpPr>
            <a:spLocks noChangeArrowheads="1"/>
          </p:cNvSpPr>
          <p:nvPr/>
        </p:nvSpPr>
        <p:spPr bwMode="auto">
          <a:xfrm>
            <a:off x="3343275" y="53244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41" name="Rectangle 65"/>
          <p:cNvSpPr>
            <a:spLocks noChangeArrowheads="1"/>
          </p:cNvSpPr>
          <p:nvPr/>
        </p:nvSpPr>
        <p:spPr bwMode="auto">
          <a:xfrm>
            <a:off x="3724275" y="53244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42" name="Rectangle 66"/>
          <p:cNvSpPr>
            <a:spLocks noChangeArrowheads="1"/>
          </p:cNvSpPr>
          <p:nvPr/>
        </p:nvSpPr>
        <p:spPr bwMode="auto">
          <a:xfrm>
            <a:off x="4105275" y="53244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43" name="Rectangle 67"/>
          <p:cNvSpPr>
            <a:spLocks noChangeArrowheads="1"/>
          </p:cNvSpPr>
          <p:nvPr/>
        </p:nvSpPr>
        <p:spPr bwMode="auto">
          <a:xfrm>
            <a:off x="4486275" y="53244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44" name="Rectangle 68"/>
          <p:cNvSpPr>
            <a:spLocks noChangeArrowheads="1"/>
          </p:cNvSpPr>
          <p:nvPr/>
        </p:nvSpPr>
        <p:spPr bwMode="auto">
          <a:xfrm>
            <a:off x="4867275" y="53244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45" name="Rectangle 69"/>
          <p:cNvSpPr>
            <a:spLocks noChangeArrowheads="1"/>
          </p:cNvSpPr>
          <p:nvPr/>
        </p:nvSpPr>
        <p:spPr bwMode="auto">
          <a:xfrm>
            <a:off x="5248275" y="53244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46" name="Rectangle 70"/>
          <p:cNvSpPr>
            <a:spLocks noChangeArrowheads="1"/>
          </p:cNvSpPr>
          <p:nvPr/>
        </p:nvSpPr>
        <p:spPr bwMode="auto">
          <a:xfrm>
            <a:off x="5629275" y="53244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47" name="Rectangle 71"/>
          <p:cNvSpPr>
            <a:spLocks noChangeArrowheads="1"/>
          </p:cNvSpPr>
          <p:nvPr/>
        </p:nvSpPr>
        <p:spPr bwMode="auto">
          <a:xfrm>
            <a:off x="6010275" y="53244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48" name="Rectangle 72"/>
          <p:cNvSpPr>
            <a:spLocks noChangeArrowheads="1"/>
          </p:cNvSpPr>
          <p:nvPr/>
        </p:nvSpPr>
        <p:spPr bwMode="auto">
          <a:xfrm>
            <a:off x="6391275" y="53244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49" name="Rectangle 73"/>
          <p:cNvSpPr>
            <a:spLocks noChangeArrowheads="1"/>
          </p:cNvSpPr>
          <p:nvPr/>
        </p:nvSpPr>
        <p:spPr bwMode="auto">
          <a:xfrm>
            <a:off x="6772275" y="53244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50" name="Rectangle 74"/>
          <p:cNvSpPr>
            <a:spLocks noChangeArrowheads="1"/>
          </p:cNvSpPr>
          <p:nvPr/>
        </p:nvSpPr>
        <p:spPr bwMode="auto">
          <a:xfrm>
            <a:off x="7153275" y="53244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51" name="Rectangle 75"/>
          <p:cNvSpPr>
            <a:spLocks noChangeArrowheads="1"/>
          </p:cNvSpPr>
          <p:nvPr/>
        </p:nvSpPr>
        <p:spPr bwMode="auto">
          <a:xfrm>
            <a:off x="7534275" y="53244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52" name="Rectangle 76"/>
          <p:cNvSpPr>
            <a:spLocks noChangeArrowheads="1"/>
          </p:cNvSpPr>
          <p:nvPr/>
        </p:nvSpPr>
        <p:spPr bwMode="auto">
          <a:xfrm>
            <a:off x="7915275" y="5324475"/>
            <a:ext cx="381000" cy="5334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87853" name="Rectangle 77"/>
          <p:cNvSpPr>
            <a:spLocks noChangeArrowheads="1"/>
          </p:cNvSpPr>
          <p:nvPr/>
        </p:nvSpPr>
        <p:spPr bwMode="auto">
          <a:xfrm>
            <a:off x="1819275" y="37242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54" name="Text Box 78"/>
          <p:cNvSpPr txBox="1">
            <a:spLocks noChangeArrowheads="1"/>
          </p:cNvSpPr>
          <p:nvPr/>
        </p:nvSpPr>
        <p:spPr bwMode="auto">
          <a:xfrm>
            <a:off x="1117600" y="2767013"/>
            <a:ext cx="268288" cy="274637"/>
          </a:xfrm>
          <a:prstGeom prst="rect">
            <a:avLst/>
          </a:prstGeom>
          <a:noFill/>
          <a:ln w="9525">
            <a:noFill/>
            <a:miter lim="800000"/>
            <a:headEnd/>
            <a:tailEnd/>
          </a:ln>
          <a:effectLst/>
        </p:spPr>
        <p:txBody>
          <a:bodyPr wrap="none">
            <a:spAutoFit/>
          </a:bodyPr>
          <a:lstStyle/>
          <a:p>
            <a:r>
              <a:rPr lang="en-US" sz="1200" b="1"/>
              <a:t>1</a:t>
            </a:r>
          </a:p>
        </p:txBody>
      </p:sp>
      <p:sp>
        <p:nvSpPr>
          <p:cNvPr id="587855" name="Text Box 79"/>
          <p:cNvSpPr txBox="1">
            <a:spLocks noChangeArrowheads="1"/>
          </p:cNvSpPr>
          <p:nvPr/>
        </p:nvSpPr>
        <p:spPr bwMode="auto">
          <a:xfrm>
            <a:off x="1117600" y="3300413"/>
            <a:ext cx="268288" cy="274637"/>
          </a:xfrm>
          <a:prstGeom prst="rect">
            <a:avLst/>
          </a:prstGeom>
          <a:noFill/>
          <a:ln w="9525">
            <a:noFill/>
            <a:miter lim="800000"/>
            <a:headEnd/>
            <a:tailEnd/>
          </a:ln>
          <a:effectLst/>
        </p:spPr>
        <p:txBody>
          <a:bodyPr wrap="none">
            <a:spAutoFit/>
          </a:bodyPr>
          <a:lstStyle/>
          <a:p>
            <a:r>
              <a:rPr lang="en-US" sz="1200" b="1"/>
              <a:t>2</a:t>
            </a:r>
          </a:p>
        </p:txBody>
      </p:sp>
      <p:sp>
        <p:nvSpPr>
          <p:cNvPr id="587856" name="Text Box 80"/>
          <p:cNvSpPr txBox="1">
            <a:spLocks noChangeArrowheads="1"/>
          </p:cNvSpPr>
          <p:nvPr/>
        </p:nvSpPr>
        <p:spPr bwMode="auto">
          <a:xfrm>
            <a:off x="1117600" y="3833813"/>
            <a:ext cx="268288" cy="274637"/>
          </a:xfrm>
          <a:prstGeom prst="rect">
            <a:avLst/>
          </a:prstGeom>
          <a:noFill/>
          <a:ln w="9525">
            <a:noFill/>
            <a:miter lim="800000"/>
            <a:headEnd/>
            <a:tailEnd/>
          </a:ln>
          <a:effectLst/>
        </p:spPr>
        <p:txBody>
          <a:bodyPr wrap="none">
            <a:spAutoFit/>
          </a:bodyPr>
          <a:lstStyle/>
          <a:p>
            <a:r>
              <a:rPr lang="en-US" sz="1200" b="1"/>
              <a:t>3</a:t>
            </a:r>
          </a:p>
        </p:txBody>
      </p:sp>
      <p:sp>
        <p:nvSpPr>
          <p:cNvPr id="587857" name="Text Box 81"/>
          <p:cNvSpPr txBox="1">
            <a:spLocks noChangeArrowheads="1"/>
          </p:cNvSpPr>
          <p:nvPr/>
        </p:nvSpPr>
        <p:spPr bwMode="auto">
          <a:xfrm>
            <a:off x="1117600" y="4367213"/>
            <a:ext cx="268288" cy="274637"/>
          </a:xfrm>
          <a:prstGeom prst="rect">
            <a:avLst/>
          </a:prstGeom>
          <a:noFill/>
          <a:ln w="9525">
            <a:noFill/>
            <a:miter lim="800000"/>
            <a:headEnd/>
            <a:tailEnd/>
          </a:ln>
          <a:effectLst/>
        </p:spPr>
        <p:txBody>
          <a:bodyPr wrap="none">
            <a:spAutoFit/>
          </a:bodyPr>
          <a:lstStyle/>
          <a:p>
            <a:r>
              <a:rPr lang="en-US" sz="1200" b="1"/>
              <a:t>4</a:t>
            </a:r>
          </a:p>
        </p:txBody>
      </p:sp>
      <p:sp>
        <p:nvSpPr>
          <p:cNvPr id="587858" name="Text Box 82"/>
          <p:cNvSpPr txBox="1">
            <a:spLocks noChangeArrowheads="1"/>
          </p:cNvSpPr>
          <p:nvPr/>
        </p:nvSpPr>
        <p:spPr bwMode="auto">
          <a:xfrm>
            <a:off x="1117600" y="4900613"/>
            <a:ext cx="268288" cy="274637"/>
          </a:xfrm>
          <a:prstGeom prst="rect">
            <a:avLst/>
          </a:prstGeom>
          <a:noFill/>
          <a:ln w="9525">
            <a:noFill/>
            <a:miter lim="800000"/>
            <a:headEnd/>
            <a:tailEnd/>
          </a:ln>
          <a:effectLst/>
        </p:spPr>
        <p:txBody>
          <a:bodyPr wrap="none">
            <a:spAutoFit/>
          </a:bodyPr>
          <a:lstStyle/>
          <a:p>
            <a:r>
              <a:rPr lang="en-US" sz="1200" b="1"/>
              <a:t>5</a:t>
            </a:r>
          </a:p>
        </p:txBody>
      </p:sp>
      <p:sp>
        <p:nvSpPr>
          <p:cNvPr id="587859" name="Text Box 83"/>
          <p:cNvSpPr txBox="1">
            <a:spLocks noChangeArrowheads="1"/>
          </p:cNvSpPr>
          <p:nvPr/>
        </p:nvSpPr>
        <p:spPr bwMode="auto">
          <a:xfrm>
            <a:off x="1117600" y="5434013"/>
            <a:ext cx="268288" cy="274637"/>
          </a:xfrm>
          <a:prstGeom prst="rect">
            <a:avLst/>
          </a:prstGeom>
          <a:noFill/>
          <a:ln w="9525">
            <a:noFill/>
            <a:miter lim="800000"/>
            <a:headEnd/>
            <a:tailEnd/>
          </a:ln>
          <a:effectLst/>
        </p:spPr>
        <p:txBody>
          <a:bodyPr wrap="none">
            <a:spAutoFit/>
          </a:bodyPr>
          <a:lstStyle/>
          <a:p>
            <a:r>
              <a:rPr lang="en-US" sz="1200" b="1"/>
              <a:t>6</a:t>
            </a:r>
          </a:p>
        </p:txBody>
      </p:sp>
      <p:sp>
        <p:nvSpPr>
          <p:cNvPr id="587860" name="Text Box 84"/>
          <p:cNvSpPr txBox="1">
            <a:spLocks noChangeArrowheads="1"/>
          </p:cNvSpPr>
          <p:nvPr/>
        </p:nvSpPr>
        <p:spPr bwMode="auto">
          <a:xfrm>
            <a:off x="1117600" y="2767013"/>
            <a:ext cx="268288" cy="274637"/>
          </a:xfrm>
          <a:prstGeom prst="rect">
            <a:avLst/>
          </a:prstGeom>
          <a:noFill/>
          <a:ln w="9525">
            <a:noFill/>
            <a:miter lim="800000"/>
            <a:headEnd/>
            <a:tailEnd/>
          </a:ln>
          <a:effectLst/>
        </p:spPr>
        <p:txBody>
          <a:bodyPr wrap="none">
            <a:spAutoFit/>
          </a:bodyPr>
          <a:lstStyle/>
          <a:p>
            <a:r>
              <a:rPr lang="en-US" sz="1200" b="1"/>
              <a:t>1</a:t>
            </a:r>
          </a:p>
        </p:txBody>
      </p:sp>
      <p:sp>
        <p:nvSpPr>
          <p:cNvPr id="587861" name="Text Box 85"/>
          <p:cNvSpPr txBox="1">
            <a:spLocks noChangeArrowheads="1"/>
          </p:cNvSpPr>
          <p:nvPr/>
        </p:nvSpPr>
        <p:spPr bwMode="auto">
          <a:xfrm>
            <a:off x="1117600" y="3300413"/>
            <a:ext cx="268288" cy="274637"/>
          </a:xfrm>
          <a:prstGeom prst="rect">
            <a:avLst/>
          </a:prstGeom>
          <a:noFill/>
          <a:ln w="9525">
            <a:noFill/>
            <a:miter lim="800000"/>
            <a:headEnd/>
            <a:tailEnd/>
          </a:ln>
          <a:effectLst/>
        </p:spPr>
        <p:txBody>
          <a:bodyPr wrap="none">
            <a:spAutoFit/>
          </a:bodyPr>
          <a:lstStyle/>
          <a:p>
            <a:r>
              <a:rPr lang="en-US" sz="1200" b="1"/>
              <a:t>2</a:t>
            </a:r>
          </a:p>
        </p:txBody>
      </p:sp>
      <p:sp>
        <p:nvSpPr>
          <p:cNvPr id="587862" name="Text Box 86"/>
          <p:cNvSpPr txBox="1">
            <a:spLocks noChangeArrowheads="1"/>
          </p:cNvSpPr>
          <p:nvPr/>
        </p:nvSpPr>
        <p:spPr bwMode="auto">
          <a:xfrm>
            <a:off x="1117600" y="3833813"/>
            <a:ext cx="268288" cy="274637"/>
          </a:xfrm>
          <a:prstGeom prst="rect">
            <a:avLst/>
          </a:prstGeom>
          <a:noFill/>
          <a:ln w="9525">
            <a:noFill/>
            <a:miter lim="800000"/>
            <a:headEnd/>
            <a:tailEnd/>
          </a:ln>
          <a:effectLst/>
        </p:spPr>
        <p:txBody>
          <a:bodyPr wrap="none">
            <a:spAutoFit/>
          </a:bodyPr>
          <a:lstStyle/>
          <a:p>
            <a:r>
              <a:rPr lang="en-US" sz="1200" b="1"/>
              <a:t>3</a:t>
            </a:r>
          </a:p>
        </p:txBody>
      </p:sp>
      <p:sp>
        <p:nvSpPr>
          <p:cNvPr id="587863" name="Text Box 87"/>
          <p:cNvSpPr txBox="1">
            <a:spLocks noChangeArrowheads="1"/>
          </p:cNvSpPr>
          <p:nvPr/>
        </p:nvSpPr>
        <p:spPr bwMode="auto">
          <a:xfrm>
            <a:off x="1117600" y="4367213"/>
            <a:ext cx="268288" cy="274637"/>
          </a:xfrm>
          <a:prstGeom prst="rect">
            <a:avLst/>
          </a:prstGeom>
          <a:noFill/>
          <a:ln w="9525">
            <a:noFill/>
            <a:miter lim="800000"/>
            <a:headEnd/>
            <a:tailEnd/>
          </a:ln>
          <a:effectLst/>
        </p:spPr>
        <p:txBody>
          <a:bodyPr wrap="none">
            <a:spAutoFit/>
          </a:bodyPr>
          <a:lstStyle/>
          <a:p>
            <a:r>
              <a:rPr lang="en-US" sz="1200" b="1"/>
              <a:t>4</a:t>
            </a:r>
          </a:p>
        </p:txBody>
      </p:sp>
      <p:sp>
        <p:nvSpPr>
          <p:cNvPr id="587864" name="Text Box 88"/>
          <p:cNvSpPr txBox="1">
            <a:spLocks noChangeArrowheads="1"/>
          </p:cNvSpPr>
          <p:nvPr/>
        </p:nvSpPr>
        <p:spPr bwMode="auto">
          <a:xfrm>
            <a:off x="1117600" y="4900613"/>
            <a:ext cx="268288" cy="274637"/>
          </a:xfrm>
          <a:prstGeom prst="rect">
            <a:avLst/>
          </a:prstGeom>
          <a:noFill/>
          <a:ln w="9525">
            <a:noFill/>
            <a:miter lim="800000"/>
            <a:headEnd/>
            <a:tailEnd/>
          </a:ln>
          <a:effectLst/>
        </p:spPr>
        <p:txBody>
          <a:bodyPr wrap="none">
            <a:spAutoFit/>
          </a:bodyPr>
          <a:lstStyle/>
          <a:p>
            <a:r>
              <a:rPr lang="en-US" sz="1200" b="1"/>
              <a:t>5</a:t>
            </a:r>
          </a:p>
        </p:txBody>
      </p:sp>
      <p:sp>
        <p:nvSpPr>
          <p:cNvPr id="587865" name="Text Box 89"/>
          <p:cNvSpPr txBox="1">
            <a:spLocks noChangeArrowheads="1"/>
          </p:cNvSpPr>
          <p:nvPr/>
        </p:nvSpPr>
        <p:spPr bwMode="auto">
          <a:xfrm>
            <a:off x="1117600" y="5434013"/>
            <a:ext cx="268288" cy="274637"/>
          </a:xfrm>
          <a:prstGeom prst="rect">
            <a:avLst/>
          </a:prstGeom>
          <a:noFill/>
          <a:ln w="9525">
            <a:noFill/>
            <a:miter lim="800000"/>
            <a:headEnd/>
            <a:tailEnd/>
          </a:ln>
          <a:effectLst/>
        </p:spPr>
        <p:txBody>
          <a:bodyPr wrap="none">
            <a:spAutoFit/>
          </a:bodyPr>
          <a:lstStyle/>
          <a:p>
            <a:r>
              <a:rPr lang="en-US" sz="1200" b="1"/>
              <a:t>6</a:t>
            </a:r>
          </a:p>
        </p:txBody>
      </p:sp>
      <p:sp>
        <p:nvSpPr>
          <p:cNvPr id="587866" name="Rectangle 90"/>
          <p:cNvSpPr>
            <a:spLocks noChangeArrowheads="1"/>
          </p:cNvSpPr>
          <p:nvPr/>
        </p:nvSpPr>
        <p:spPr bwMode="auto">
          <a:xfrm>
            <a:off x="2200275" y="5324475"/>
            <a:ext cx="381000" cy="5334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87867" name="Rectangle 91"/>
          <p:cNvSpPr>
            <a:spLocks noChangeArrowheads="1"/>
          </p:cNvSpPr>
          <p:nvPr/>
        </p:nvSpPr>
        <p:spPr bwMode="auto">
          <a:xfrm>
            <a:off x="1438275" y="58578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68" name="Rectangle 92"/>
          <p:cNvSpPr>
            <a:spLocks noChangeArrowheads="1"/>
          </p:cNvSpPr>
          <p:nvPr/>
        </p:nvSpPr>
        <p:spPr bwMode="auto">
          <a:xfrm>
            <a:off x="1819275" y="5857875"/>
            <a:ext cx="381000" cy="533400"/>
          </a:xfrm>
          <a:prstGeom prst="rect">
            <a:avLst/>
          </a:prstGeom>
          <a:solidFill>
            <a:schemeClr val="bg1">
              <a:alpha val="50000"/>
            </a:schemeClr>
          </a:solidFill>
          <a:ln w="9525">
            <a:solidFill>
              <a:schemeClr val="tx1"/>
            </a:solidFill>
            <a:miter lim="800000"/>
            <a:headEnd/>
            <a:tailEnd/>
          </a:ln>
          <a:effectLst/>
        </p:spPr>
        <p:txBody>
          <a:bodyPr wrap="none" anchor="ctr"/>
          <a:lstStyle/>
          <a:p>
            <a:endParaRPr lang="en-US"/>
          </a:p>
        </p:txBody>
      </p:sp>
      <p:sp>
        <p:nvSpPr>
          <p:cNvPr id="587869" name="Text Box 93"/>
          <p:cNvSpPr txBox="1">
            <a:spLocks noChangeArrowheads="1"/>
          </p:cNvSpPr>
          <p:nvPr/>
        </p:nvSpPr>
        <p:spPr bwMode="auto">
          <a:xfrm>
            <a:off x="1117600" y="5972175"/>
            <a:ext cx="268288" cy="274638"/>
          </a:xfrm>
          <a:prstGeom prst="rect">
            <a:avLst/>
          </a:prstGeom>
          <a:noFill/>
          <a:ln w="9525">
            <a:noFill/>
            <a:miter lim="800000"/>
            <a:headEnd/>
            <a:tailEnd/>
          </a:ln>
          <a:effectLst/>
        </p:spPr>
        <p:txBody>
          <a:bodyPr wrap="none">
            <a:spAutoFit/>
          </a:bodyPr>
          <a:lstStyle/>
          <a:p>
            <a:r>
              <a:rPr lang="en-US" sz="1200" b="1"/>
              <a:t>7</a:t>
            </a:r>
          </a:p>
        </p:txBody>
      </p:sp>
      <p:sp>
        <p:nvSpPr>
          <p:cNvPr id="587870" name="Rectangle 94"/>
          <p:cNvSpPr>
            <a:spLocks noChangeArrowheads="1"/>
          </p:cNvSpPr>
          <p:nvPr/>
        </p:nvSpPr>
        <p:spPr bwMode="auto">
          <a:xfrm>
            <a:off x="2200275" y="5857875"/>
            <a:ext cx="381000" cy="5334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587871" name="Text Box 95"/>
          <p:cNvSpPr txBox="1">
            <a:spLocks noChangeArrowheads="1"/>
          </p:cNvSpPr>
          <p:nvPr/>
        </p:nvSpPr>
        <p:spPr bwMode="auto">
          <a:xfrm>
            <a:off x="1446213" y="2362200"/>
            <a:ext cx="369887" cy="274638"/>
          </a:xfrm>
          <a:prstGeom prst="rect">
            <a:avLst/>
          </a:prstGeom>
          <a:noFill/>
          <a:ln w="9525">
            <a:noFill/>
            <a:miter lim="800000"/>
            <a:headEnd/>
            <a:tailEnd/>
          </a:ln>
          <a:effectLst/>
        </p:spPr>
        <p:txBody>
          <a:bodyPr wrap="none">
            <a:spAutoFit/>
          </a:bodyPr>
          <a:lstStyle/>
          <a:p>
            <a:r>
              <a:rPr lang="en-US" sz="1200"/>
              <a:t>1A</a:t>
            </a:r>
          </a:p>
        </p:txBody>
      </p:sp>
      <p:sp>
        <p:nvSpPr>
          <p:cNvPr id="587872" name="Text Box 96"/>
          <p:cNvSpPr txBox="1">
            <a:spLocks noChangeArrowheads="1"/>
          </p:cNvSpPr>
          <p:nvPr/>
        </p:nvSpPr>
        <p:spPr bwMode="auto">
          <a:xfrm>
            <a:off x="1822450" y="2895600"/>
            <a:ext cx="369888" cy="274638"/>
          </a:xfrm>
          <a:prstGeom prst="rect">
            <a:avLst/>
          </a:prstGeom>
          <a:noFill/>
          <a:ln w="9525">
            <a:noFill/>
            <a:miter lim="800000"/>
            <a:headEnd/>
            <a:tailEnd/>
          </a:ln>
          <a:effectLst/>
        </p:spPr>
        <p:txBody>
          <a:bodyPr wrap="none">
            <a:spAutoFit/>
          </a:bodyPr>
          <a:lstStyle/>
          <a:p>
            <a:r>
              <a:rPr lang="en-US" sz="1200"/>
              <a:t>2A</a:t>
            </a:r>
          </a:p>
        </p:txBody>
      </p:sp>
      <p:sp>
        <p:nvSpPr>
          <p:cNvPr id="587873" name="Text Box 97"/>
          <p:cNvSpPr txBox="1">
            <a:spLocks noChangeArrowheads="1"/>
          </p:cNvSpPr>
          <p:nvPr/>
        </p:nvSpPr>
        <p:spPr bwMode="auto">
          <a:xfrm>
            <a:off x="2198688" y="3962400"/>
            <a:ext cx="369887" cy="274638"/>
          </a:xfrm>
          <a:prstGeom prst="rect">
            <a:avLst/>
          </a:prstGeom>
          <a:noFill/>
          <a:ln w="9525">
            <a:noFill/>
            <a:miter lim="800000"/>
            <a:headEnd/>
            <a:tailEnd/>
          </a:ln>
          <a:effectLst/>
        </p:spPr>
        <p:txBody>
          <a:bodyPr wrap="none">
            <a:spAutoFit/>
          </a:bodyPr>
          <a:lstStyle/>
          <a:p>
            <a:r>
              <a:rPr lang="en-US" sz="1200"/>
              <a:t>3B</a:t>
            </a:r>
          </a:p>
        </p:txBody>
      </p:sp>
      <p:sp>
        <p:nvSpPr>
          <p:cNvPr id="587874" name="Text Box 98"/>
          <p:cNvSpPr txBox="1">
            <a:spLocks noChangeArrowheads="1"/>
          </p:cNvSpPr>
          <p:nvPr/>
        </p:nvSpPr>
        <p:spPr bwMode="auto">
          <a:xfrm>
            <a:off x="2584450" y="3957638"/>
            <a:ext cx="369888" cy="274637"/>
          </a:xfrm>
          <a:prstGeom prst="rect">
            <a:avLst/>
          </a:prstGeom>
          <a:noFill/>
          <a:ln w="9525">
            <a:noFill/>
            <a:miter lim="800000"/>
            <a:headEnd/>
            <a:tailEnd/>
          </a:ln>
          <a:effectLst/>
        </p:spPr>
        <p:txBody>
          <a:bodyPr wrap="none">
            <a:spAutoFit/>
          </a:bodyPr>
          <a:lstStyle/>
          <a:p>
            <a:r>
              <a:rPr lang="en-US" sz="1200"/>
              <a:t>4B</a:t>
            </a:r>
          </a:p>
        </p:txBody>
      </p:sp>
      <p:sp>
        <p:nvSpPr>
          <p:cNvPr id="587875" name="Text Box 99"/>
          <p:cNvSpPr txBox="1">
            <a:spLocks noChangeArrowheads="1"/>
          </p:cNvSpPr>
          <p:nvPr/>
        </p:nvSpPr>
        <p:spPr bwMode="auto">
          <a:xfrm>
            <a:off x="2974975" y="3962400"/>
            <a:ext cx="369888" cy="274638"/>
          </a:xfrm>
          <a:prstGeom prst="rect">
            <a:avLst/>
          </a:prstGeom>
          <a:noFill/>
          <a:ln w="9525">
            <a:noFill/>
            <a:miter lim="800000"/>
            <a:headEnd/>
            <a:tailEnd/>
          </a:ln>
          <a:effectLst/>
        </p:spPr>
        <p:txBody>
          <a:bodyPr wrap="none">
            <a:spAutoFit/>
          </a:bodyPr>
          <a:lstStyle/>
          <a:p>
            <a:r>
              <a:rPr lang="en-US" sz="1200"/>
              <a:t>5B</a:t>
            </a:r>
          </a:p>
        </p:txBody>
      </p:sp>
      <p:sp>
        <p:nvSpPr>
          <p:cNvPr id="587876" name="Text Box 100"/>
          <p:cNvSpPr txBox="1">
            <a:spLocks noChangeArrowheads="1"/>
          </p:cNvSpPr>
          <p:nvPr/>
        </p:nvSpPr>
        <p:spPr bwMode="auto">
          <a:xfrm>
            <a:off x="3351213" y="3957638"/>
            <a:ext cx="369887" cy="274637"/>
          </a:xfrm>
          <a:prstGeom prst="rect">
            <a:avLst/>
          </a:prstGeom>
          <a:noFill/>
          <a:ln w="9525">
            <a:noFill/>
            <a:miter lim="800000"/>
            <a:headEnd/>
            <a:tailEnd/>
          </a:ln>
          <a:effectLst/>
        </p:spPr>
        <p:txBody>
          <a:bodyPr wrap="none">
            <a:spAutoFit/>
          </a:bodyPr>
          <a:lstStyle/>
          <a:p>
            <a:r>
              <a:rPr lang="en-US" sz="1200"/>
              <a:t>6B</a:t>
            </a:r>
          </a:p>
        </p:txBody>
      </p:sp>
      <p:sp>
        <p:nvSpPr>
          <p:cNvPr id="587877" name="Text Box 101"/>
          <p:cNvSpPr txBox="1">
            <a:spLocks noChangeArrowheads="1"/>
          </p:cNvSpPr>
          <p:nvPr/>
        </p:nvSpPr>
        <p:spPr bwMode="auto">
          <a:xfrm>
            <a:off x="3727450" y="3962400"/>
            <a:ext cx="369888" cy="274638"/>
          </a:xfrm>
          <a:prstGeom prst="rect">
            <a:avLst/>
          </a:prstGeom>
          <a:noFill/>
          <a:ln w="9525">
            <a:noFill/>
            <a:miter lim="800000"/>
            <a:headEnd/>
            <a:tailEnd/>
          </a:ln>
          <a:effectLst/>
        </p:spPr>
        <p:txBody>
          <a:bodyPr wrap="none">
            <a:spAutoFit/>
          </a:bodyPr>
          <a:lstStyle/>
          <a:p>
            <a:r>
              <a:rPr lang="en-US" sz="1200"/>
              <a:t>7B</a:t>
            </a:r>
          </a:p>
        </p:txBody>
      </p:sp>
      <p:sp>
        <p:nvSpPr>
          <p:cNvPr id="587878" name="Text Box 102"/>
          <p:cNvSpPr txBox="1">
            <a:spLocks noChangeArrowheads="1"/>
          </p:cNvSpPr>
          <p:nvPr/>
        </p:nvSpPr>
        <p:spPr bwMode="auto">
          <a:xfrm>
            <a:off x="5251450" y="3957638"/>
            <a:ext cx="369888" cy="274637"/>
          </a:xfrm>
          <a:prstGeom prst="rect">
            <a:avLst/>
          </a:prstGeom>
          <a:noFill/>
          <a:ln w="9525">
            <a:noFill/>
            <a:miter lim="800000"/>
            <a:headEnd/>
            <a:tailEnd/>
          </a:ln>
          <a:effectLst/>
        </p:spPr>
        <p:txBody>
          <a:bodyPr wrap="none">
            <a:spAutoFit/>
          </a:bodyPr>
          <a:lstStyle/>
          <a:p>
            <a:r>
              <a:rPr lang="en-US" sz="1200"/>
              <a:t>1B</a:t>
            </a:r>
          </a:p>
        </p:txBody>
      </p:sp>
      <p:sp>
        <p:nvSpPr>
          <p:cNvPr id="587879" name="Text Box 103"/>
          <p:cNvSpPr txBox="1">
            <a:spLocks noChangeArrowheads="1"/>
          </p:cNvSpPr>
          <p:nvPr/>
        </p:nvSpPr>
        <p:spPr bwMode="auto">
          <a:xfrm>
            <a:off x="5641975" y="3952875"/>
            <a:ext cx="369888" cy="274638"/>
          </a:xfrm>
          <a:prstGeom prst="rect">
            <a:avLst/>
          </a:prstGeom>
          <a:noFill/>
          <a:ln w="9525">
            <a:noFill/>
            <a:miter lim="800000"/>
            <a:headEnd/>
            <a:tailEnd/>
          </a:ln>
          <a:effectLst/>
        </p:spPr>
        <p:txBody>
          <a:bodyPr wrap="none">
            <a:spAutoFit/>
          </a:bodyPr>
          <a:lstStyle/>
          <a:p>
            <a:r>
              <a:rPr lang="en-US" sz="1200"/>
              <a:t>2B</a:t>
            </a:r>
          </a:p>
        </p:txBody>
      </p:sp>
      <p:sp>
        <p:nvSpPr>
          <p:cNvPr id="587880" name="Text Box 104"/>
          <p:cNvSpPr txBox="1">
            <a:spLocks noChangeArrowheads="1"/>
          </p:cNvSpPr>
          <p:nvPr/>
        </p:nvSpPr>
        <p:spPr bwMode="auto">
          <a:xfrm>
            <a:off x="6013450" y="2890838"/>
            <a:ext cx="369888" cy="274637"/>
          </a:xfrm>
          <a:prstGeom prst="rect">
            <a:avLst/>
          </a:prstGeom>
          <a:noFill/>
          <a:ln w="9525">
            <a:noFill/>
            <a:miter lim="800000"/>
            <a:headEnd/>
            <a:tailEnd/>
          </a:ln>
          <a:effectLst/>
        </p:spPr>
        <p:txBody>
          <a:bodyPr wrap="none">
            <a:spAutoFit/>
          </a:bodyPr>
          <a:lstStyle/>
          <a:p>
            <a:r>
              <a:rPr lang="en-US" sz="1200"/>
              <a:t>3A</a:t>
            </a:r>
          </a:p>
        </p:txBody>
      </p:sp>
      <p:sp>
        <p:nvSpPr>
          <p:cNvPr id="587881" name="Text Box 105"/>
          <p:cNvSpPr txBox="1">
            <a:spLocks noChangeArrowheads="1"/>
          </p:cNvSpPr>
          <p:nvPr/>
        </p:nvSpPr>
        <p:spPr bwMode="auto">
          <a:xfrm>
            <a:off x="6394450" y="2895600"/>
            <a:ext cx="369888" cy="274638"/>
          </a:xfrm>
          <a:prstGeom prst="rect">
            <a:avLst/>
          </a:prstGeom>
          <a:noFill/>
          <a:ln w="9525">
            <a:noFill/>
            <a:miter lim="800000"/>
            <a:headEnd/>
            <a:tailEnd/>
          </a:ln>
          <a:effectLst/>
        </p:spPr>
        <p:txBody>
          <a:bodyPr wrap="none">
            <a:spAutoFit/>
          </a:bodyPr>
          <a:lstStyle/>
          <a:p>
            <a:r>
              <a:rPr lang="en-US" sz="1200"/>
              <a:t>4A</a:t>
            </a:r>
          </a:p>
        </p:txBody>
      </p:sp>
      <p:sp>
        <p:nvSpPr>
          <p:cNvPr id="587882" name="Text Box 106"/>
          <p:cNvSpPr txBox="1">
            <a:spLocks noChangeArrowheads="1"/>
          </p:cNvSpPr>
          <p:nvPr/>
        </p:nvSpPr>
        <p:spPr bwMode="auto">
          <a:xfrm>
            <a:off x="6780213" y="2890838"/>
            <a:ext cx="369887" cy="274637"/>
          </a:xfrm>
          <a:prstGeom prst="rect">
            <a:avLst/>
          </a:prstGeom>
          <a:noFill/>
          <a:ln w="9525">
            <a:noFill/>
            <a:miter lim="800000"/>
            <a:headEnd/>
            <a:tailEnd/>
          </a:ln>
          <a:effectLst/>
        </p:spPr>
        <p:txBody>
          <a:bodyPr wrap="none">
            <a:spAutoFit/>
          </a:bodyPr>
          <a:lstStyle/>
          <a:p>
            <a:r>
              <a:rPr lang="en-US" sz="1200"/>
              <a:t>5A</a:t>
            </a:r>
          </a:p>
        </p:txBody>
      </p:sp>
      <p:sp>
        <p:nvSpPr>
          <p:cNvPr id="587883" name="Text Box 107"/>
          <p:cNvSpPr txBox="1">
            <a:spLocks noChangeArrowheads="1"/>
          </p:cNvSpPr>
          <p:nvPr/>
        </p:nvSpPr>
        <p:spPr bwMode="auto">
          <a:xfrm>
            <a:off x="7161213" y="2895600"/>
            <a:ext cx="369887" cy="274638"/>
          </a:xfrm>
          <a:prstGeom prst="rect">
            <a:avLst/>
          </a:prstGeom>
          <a:noFill/>
          <a:ln w="9525">
            <a:noFill/>
            <a:miter lim="800000"/>
            <a:headEnd/>
            <a:tailEnd/>
          </a:ln>
          <a:effectLst/>
        </p:spPr>
        <p:txBody>
          <a:bodyPr wrap="none">
            <a:spAutoFit/>
          </a:bodyPr>
          <a:lstStyle/>
          <a:p>
            <a:r>
              <a:rPr lang="en-US" sz="1200"/>
              <a:t>6A</a:t>
            </a:r>
          </a:p>
        </p:txBody>
      </p:sp>
      <p:sp>
        <p:nvSpPr>
          <p:cNvPr id="587884" name="Text Box 108"/>
          <p:cNvSpPr txBox="1">
            <a:spLocks noChangeArrowheads="1"/>
          </p:cNvSpPr>
          <p:nvPr/>
        </p:nvSpPr>
        <p:spPr bwMode="auto">
          <a:xfrm>
            <a:off x="7542213" y="2890838"/>
            <a:ext cx="369887" cy="274637"/>
          </a:xfrm>
          <a:prstGeom prst="rect">
            <a:avLst/>
          </a:prstGeom>
          <a:noFill/>
          <a:ln w="9525">
            <a:noFill/>
            <a:miter lim="800000"/>
            <a:headEnd/>
            <a:tailEnd/>
          </a:ln>
          <a:effectLst/>
        </p:spPr>
        <p:txBody>
          <a:bodyPr wrap="none">
            <a:spAutoFit/>
          </a:bodyPr>
          <a:lstStyle/>
          <a:p>
            <a:r>
              <a:rPr lang="en-US" sz="1200"/>
              <a:t>7A</a:t>
            </a:r>
          </a:p>
        </p:txBody>
      </p:sp>
      <p:sp>
        <p:nvSpPr>
          <p:cNvPr id="587885" name="Text Box 109"/>
          <p:cNvSpPr txBox="1">
            <a:spLocks noChangeArrowheads="1"/>
          </p:cNvSpPr>
          <p:nvPr/>
        </p:nvSpPr>
        <p:spPr bwMode="auto">
          <a:xfrm>
            <a:off x="7923213" y="2362200"/>
            <a:ext cx="369887" cy="274638"/>
          </a:xfrm>
          <a:prstGeom prst="rect">
            <a:avLst/>
          </a:prstGeom>
          <a:noFill/>
          <a:ln w="9525">
            <a:noFill/>
            <a:miter lim="800000"/>
            <a:headEnd/>
            <a:tailEnd/>
          </a:ln>
          <a:effectLst/>
        </p:spPr>
        <p:txBody>
          <a:bodyPr wrap="none">
            <a:spAutoFit/>
          </a:bodyPr>
          <a:lstStyle/>
          <a:p>
            <a:r>
              <a:rPr lang="en-US" sz="1200"/>
              <a:t>8A</a:t>
            </a:r>
          </a:p>
        </p:txBody>
      </p:sp>
      <p:sp>
        <p:nvSpPr>
          <p:cNvPr id="587886" name="AutoShape 110"/>
          <p:cNvSpPr>
            <a:spLocks/>
          </p:cNvSpPr>
          <p:nvPr/>
        </p:nvSpPr>
        <p:spPr bwMode="auto">
          <a:xfrm rot="-5400000">
            <a:off x="4646613" y="3592513"/>
            <a:ext cx="77787" cy="1100137"/>
          </a:xfrm>
          <a:prstGeom prst="rightBracket">
            <a:avLst>
              <a:gd name="adj" fmla="val 117858"/>
            </a:avLst>
          </a:prstGeom>
          <a:noFill/>
          <a:ln w="9525">
            <a:solidFill>
              <a:schemeClr val="tx1"/>
            </a:solidFill>
            <a:round/>
            <a:headEnd/>
            <a:tailEnd/>
          </a:ln>
          <a:effectLst/>
        </p:spPr>
        <p:txBody>
          <a:bodyPr wrap="none" anchor="ctr"/>
          <a:lstStyle/>
          <a:p>
            <a:endParaRPr lang="en-US"/>
          </a:p>
        </p:txBody>
      </p:sp>
      <p:sp>
        <p:nvSpPr>
          <p:cNvPr id="587887" name="Text Box 111"/>
          <p:cNvSpPr txBox="1">
            <a:spLocks noChangeArrowheads="1"/>
          </p:cNvSpPr>
          <p:nvPr/>
        </p:nvSpPr>
        <p:spPr bwMode="auto">
          <a:xfrm>
            <a:off x="4489450" y="3957638"/>
            <a:ext cx="369888" cy="274637"/>
          </a:xfrm>
          <a:prstGeom prst="rect">
            <a:avLst/>
          </a:prstGeom>
          <a:solidFill>
            <a:schemeClr val="bg1"/>
          </a:solidFill>
          <a:ln w="9525">
            <a:noFill/>
            <a:miter lim="800000"/>
            <a:headEnd/>
            <a:tailEnd/>
          </a:ln>
          <a:effectLst/>
        </p:spPr>
        <p:txBody>
          <a:bodyPr wrap="none">
            <a:spAutoFit/>
          </a:bodyPr>
          <a:lstStyle/>
          <a:p>
            <a:r>
              <a:rPr lang="en-US" sz="1200"/>
              <a:t>8B</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87779"/>
                                        </p:tgtEl>
                                        <p:attrNameLst>
                                          <p:attrName>style.visibility</p:attrName>
                                        </p:attrNameLst>
                                      </p:cBhvr>
                                      <p:to>
                                        <p:strVal val="visible"/>
                                      </p:to>
                                    </p:set>
                                    <p:animEffect transition="in" filter="wipe(down)">
                                      <p:cBhvr>
                                        <p:cTn id="7" dur="500"/>
                                        <p:tgtEl>
                                          <p:spTgt spid="58777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7778"/>
                                        </p:tgtEl>
                                        <p:attrNameLst>
                                          <p:attrName>style.visibility</p:attrName>
                                        </p:attrNameLst>
                                      </p:cBhvr>
                                      <p:to>
                                        <p:strVal val="visible"/>
                                      </p:to>
                                    </p:set>
                                    <p:animEffect transition="in" filter="wipe(left)">
                                      <p:cBhvr>
                                        <p:cTn id="11" dur="500"/>
                                        <p:tgtEl>
                                          <p:spTgt spid="587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778" grpId="0" animBg="1"/>
      <p:bldP spid="587779"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33" name="Rectangle 9"/>
          <p:cNvSpPr>
            <a:spLocks noChangeArrowheads="1"/>
          </p:cNvSpPr>
          <p:nvPr/>
        </p:nvSpPr>
        <p:spPr bwMode="auto">
          <a:xfrm>
            <a:off x="2344738" y="4100513"/>
            <a:ext cx="4481512" cy="2046287"/>
          </a:xfrm>
          <a:prstGeom prst="rect">
            <a:avLst/>
          </a:prstGeom>
          <a:solidFill>
            <a:schemeClr val="tx1"/>
          </a:solidFill>
          <a:ln w="19050">
            <a:solidFill>
              <a:schemeClr val="bg2"/>
            </a:solidFill>
            <a:miter lim="800000"/>
            <a:headEnd/>
            <a:tailEnd/>
          </a:ln>
          <a:effectLst/>
        </p:spPr>
        <p:txBody>
          <a:bodyPr wrap="none" anchor="ctr"/>
          <a:lstStyle/>
          <a:p>
            <a:endParaRPr lang="en-US"/>
          </a:p>
        </p:txBody>
      </p:sp>
      <p:sp>
        <p:nvSpPr>
          <p:cNvPr id="589827" name="Rectangle 3"/>
          <p:cNvSpPr>
            <a:spLocks noGrp="1" noChangeArrowheads="1"/>
          </p:cNvSpPr>
          <p:nvPr>
            <p:ph type="body" idx="1"/>
          </p:nvPr>
        </p:nvSpPr>
        <p:spPr>
          <a:xfrm>
            <a:off x="685800" y="1400175"/>
            <a:ext cx="7772400" cy="2481263"/>
          </a:xfrm>
        </p:spPr>
        <p:txBody>
          <a:bodyPr/>
          <a:lstStyle/>
          <a:p>
            <a:r>
              <a:rPr lang="en-US" b="1"/>
              <a:t>Nonpolar Covalent Bond</a:t>
            </a:r>
          </a:p>
          <a:p>
            <a:pPr lvl="1"/>
            <a:r>
              <a:rPr lang="en-US"/>
              <a:t>electrons are shared equally</a:t>
            </a:r>
          </a:p>
          <a:p>
            <a:pPr lvl="1"/>
            <a:r>
              <a:rPr lang="en-US"/>
              <a:t>symmetrical electron density</a:t>
            </a:r>
          </a:p>
          <a:p>
            <a:pPr lvl="1"/>
            <a:r>
              <a:rPr lang="en-US"/>
              <a:t>usually identical atoms </a:t>
            </a:r>
          </a:p>
        </p:txBody>
      </p:sp>
      <p:sp>
        <p:nvSpPr>
          <p:cNvPr id="589828" name="Rectangle 4"/>
          <p:cNvSpPr>
            <a:spLocks noGrp="1" noChangeArrowheads="1"/>
          </p:cNvSpPr>
          <p:nvPr>
            <p:ph type="title"/>
          </p:nvPr>
        </p:nvSpPr>
        <p:spPr/>
        <p:txBody>
          <a:bodyPr/>
          <a:lstStyle/>
          <a:p>
            <a:r>
              <a:rPr lang="en-US"/>
              <a:t>Bond Polarity</a:t>
            </a:r>
          </a:p>
        </p:txBody>
      </p:sp>
      <p:sp>
        <p:nvSpPr>
          <p:cNvPr id="589830" name="Oval 6"/>
          <p:cNvSpPr>
            <a:spLocks noChangeArrowheads="1"/>
          </p:cNvSpPr>
          <p:nvPr/>
        </p:nvSpPr>
        <p:spPr bwMode="auto">
          <a:xfrm>
            <a:off x="2454275" y="4192588"/>
            <a:ext cx="4210050" cy="1844675"/>
          </a:xfrm>
          <a:prstGeom prst="ellipse">
            <a:avLst/>
          </a:prstGeom>
          <a:gradFill rotWithShape="1">
            <a:gsLst>
              <a:gs pos="0">
                <a:srgbClr val="3366FF"/>
              </a:gs>
              <a:gs pos="50000">
                <a:schemeClr val="tx1"/>
              </a:gs>
              <a:gs pos="100000">
                <a:srgbClr val="3366FF"/>
              </a:gs>
            </a:gsLst>
            <a:lin ang="5400000" scaled="1"/>
          </a:gradFill>
          <a:ln w="3175">
            <a:solidFill>
              <a:schemeClr val="folHlink"/>
            </a:solidFill>
            <a:round/>
            <a:headEnd/>
            <a:tailEnd/>
          </a:ln>
          <a:effectLst/>
        </p:spPr>
        <p:txBody>
          <a:bodyPr wrap="none" anchor="ctr"/>
          <a:lstStyle/>
          <a:p>
            <a:endParaRPr lang="en-US"/>
          </a:p>
        </p:txBody>
      </p:sp>
      <p:sp>
        <p:nvSpPr>
          <p:cNvPr id="589831" name="Oval 7"/>
          <p:cNvSpPr>
            <a:spLocks noChangeArrowheads="1"/>
          </p:cNvSpPr>
          <p:nvPr/>
        </p:nvSpPr>
        <p:spPr bwMode="auto">
          <a:xfrm>
            <a:off x="3363913" y="4997450"/>
            <a:ext cx="180975" cy="180975"/>
          </a:xfrm>
          <a:prstGeom prst="ellipse">
            <a:avLst/>
          </a:prstGeom>
          <a:solidFill>
            <a:srgbClr val="000000"/>
          </a:solidFill>
          <a:ln w="9525">
            <a:noFill/>
            <a:round/>
            <a:headEnd/>
            <a:tailEnd/>
          </a:ln>
          <a:effectLst/>
        </p:spPr>
        <p:txBody>
          <a:bodyPr wrap="none" anchor="ctr"/>
          <a:lstStyle/>
          <a:p>
            <a:endParaRPr lang="en-US"/>
          </a:p>
        </p:txBody>
      </p:sp>
      <p:sp>
        <p:nvSpPr>
          <p:cNvPr id="589832" name="Oval 8"/>
          <p:cNvSpPr>
            <a:spLocks noChangeArrowheads="1"/>
          </p:cNvSpPr>
          <p:nvPr/>
        </p:nvSpPr>
        <p:spPr bwMode="auto">
          <a:xfrm>
            <a:off x="5719763" y="5022850"/>
            <a:ext cx="180975" cy="180975"/>
          </a:xfrm>
          <a:prstGeom prst="ellipse">
            <a:avLst/>
          </a:prstGeom>
          <a:solidFill>
            <a:srgbClr val="000000"/>
          </a:solidFill>
          <a:ln w="9525">
            <a:no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4" name="Picture 2" descr="polar"/>
          <p:cNvPicPr>
            <a:picLocks noChangeAspect="1" noChangeArrowheads="1"/>
          </p:cNvPicPr>
          <p:nvPr/>
        </p:nvPicPr>
        <p:blipFill>
          <a:blip r:embed="rId3" cstate="print"/>
          <a:srcRect/>
          <a:stretch>
            <a:fillRect/>
          </a:stretch>
        </p:blipFill>
        <p:spPr bwMode="auto">
          <a:xfrm>
            <a:off x="2362200" y="3962400"/>
            <a:ext cx="4419600" cy="2257425"/>
          </a:xfrm>
          <a:prstGeom prst="rect">
            <a:avLst/>
          </a:prstGeom>
          <a:noFill/>
          <a:ln w="28575">
            <a:solidFill>
              <a:srgbClr val="000000"/>
            </a:solidFill>
            <a:miter lim="800000"/>
            <a:headEnd/>
            <a:tailEnd/>
          </a:ln>
        </p:spPr>
      </p:pic>
      <p:grpSp>
        <p:nvGrpSpPr>
          <p:cNvPr id="591875" name="Group 3"/>
          <p:cNvGrpSpPr>
            <a:grpSpLocks/>
          </p:cNvGrpSpPr>
          <p:nvPr/>
        </p:nvGrpSpPr>
        <p:grpSpPr bwMode="auto">
          <a:xfrm>
            <a:off x="669925" y="3825875"/>
            <a:ext cx="7935913" cy="2193925"/>
            <a:chOff x="422" y="2591"/>
            <a:chExt cx="4999" cy="1382"/>
          </a:xfrm>
        </p:grpSpPr>
        <p:sp>
          <p:nvSpPr>
            <p:cNvPr id="591876" name="Text Box 4"/>
            <p:cNvSpPr txBox="1">
              <a:spLocks noChangeArrowheads="1"/>
            </p:cNvSpPr>
            <p:nvPr/>
          </p:nvSpPr>
          <p:spPr bwMode="auto">
            <a:xfrm>
              <a:off x="422" y="2592"/>
              <a:ext cx="1005" cy="1381"/>
            </a:xfrm>
            <a:prstGeom prst="rect">
              <a:avLst/>
            </a:prstGeom>
            <a:noFill/>
            <a:ln w="9525">
              <a:noFill/>
              <a:miter lim="800000"/>
              <a:headEnd/>
              <a:tailEnd/>
            </a:ln>
            <a:effectLst/>
          </p:spPr>
          <p:txBody>
            <a:bodyPr>
              <a:spAutoFit/>
            </a:bodyPr>
            <a:lstStyle/>
            <a:p>
              <a:pPr eaLnBrk="0" hangingPunct="0">
                <a:lnSpc>
                  <a:spcPct val="130000"/>
                </a:lnSpc>
                <a:spcBef>
                  <a:spcPct val="50000"/>
                </a:spcBef>
                <a:buClr>
                  <a:schemeClr val="accent2"/>
                </a:buClr>
                <a:buFont typeface="Monotype Sorts" pitchFamily="2" charset="2"/>
                <a:buNone/>
              </a:pPr>
              <a:r>
                <a:rPr kumimoji="1" lang="en-US" sz="10600">
                  <a:solidFill>
                    <a:srgbClr val="FFFFCC"/>
                  </a:solidFill>
                  <a:sym typeface="Symbol" pitchFamily="18" charset="2"/>
                </a:rPr>
                <a:t></a:t>
              </a:r>
              <a:r>
                <a:rPr kumimoji="1" lang="en-US" sz="9600" baseline="30000">
                  <a:solidFill>
                    <a:srgbClr val="FFFFCC"/>
                  </a:solidFill>
                  <a:sym typeface="Symbol" pitchFamily="18" charset="2"/>
                </a:rPr>
                <a:t>+</a:t>
              </a:r>
              <a:endParaRPr kumimoji="1" lang="en-US" sz="9600">
                <a:solidFill>
                  <a:srgbClr val="FFFFCC"/>
                </a:solidFill>
              </a:endParaRPr>
            </a:p>
          </p:txBody>
        </p:sp>
        <p:sp>
          <p:nvSpPr>
            <p:cNvPr id="591877" name="Text Box 5"/>
            <p:cNvSpPr txBox="1">
              <a:spLocks noChangeArrowheads="1"/>
            </p:cNvSpPr>
            <p:nvPr/>
          </p:nvSpPr>
          <p:spPr bwMode="auto">
            <a:xfrm>
              <a:off x="4416" y="2591"/>
              <a:ext cx="1005" cy="1381"/>
            </a:xfrm>
            <a:prstGeom prst="rect">
              <a:avLst/>
            </a:prstGeom>
            <a:noFill/>
            <a:ln w="9525">
              <a:noFill/>
              <a:miter lim="800000"/>
              <a:headEnd/>
              <a:tailEnd/>
            </a:ln>
            <a:effectLst/>
          </p:spPr>
          <p:txBody>
            <a:bodyPr>
              <a:spAutoFit/>
            </a:bodyPr>
            <a:lstStyle/>
            <a:p>
              <a:pPr eaLnBrk="0" hangingPunct="0">
                <a:lnSpc>
                  <a:spcPct val="130000"/>
                </a:lnSpc>
                <a:spcBef>
                  <a:spcPct val="50000"/>
                </a:spcBef>
                <a:buClr>
                  <a:schemeClr val="accent2"/>
                </a:buClr>
                <a:buFont typeface="Monotype Sorts" pitchFamily="2" charset="2"/>
                <a:buNone/>
              </a:pPr>
              <a:r>
                <a:rPr kumimoji="1" lang="en-US" sz="10600">
                  <a:solidFill>
                    <a:srgbClr val="FFFFCC"/>
                  </a:solidFill>
                  <a:sym typeface="Symbol" pitchFamily="18" charset="2"/>
                </a:rPr>
                <a:t></a:t>
              </a:r>
              <a:r>
                <a:rPr kumimoji="1" lang="en-US" sz="9600" baseline="30000">
                  <a:solidFill>
                    <a:srgbClr val="FFFFCC"/>
                  </a:solidFill>
                  <a:sym typeface="Symbol" pitchFamily="18" charset="2"/>
                </a:rPr>
                <a:t>-</a:t>
              </a:r>
              <a:endParaRPr kumimoji="1" lang="en-US" sz="9600">
                <a:solidFill>
                  <a:srgbClr val="FFFFCC"/>
                </a:solidFill>
              </a:endParaRPr>
            </a:p>
          </p:txBody>
        </p:sp>
      </p:grpSp>
      <p:sp>
        <p:nvSpPr>
          <p:cNvPr id="591878" name="Rectangle 6"/>
          <p:cNvSpPr>
            <a:spLocks noGrp="1" noChangeArrowheads="1"/>
          </p:cNvSpPr>
          <p:nvPr>
            <p:ph type="title"/>
          </p:nvPr>
        </p:nvSpPr>
        <p:spPr/>
        <p:txBody>
          <a:bodyPr/>
          <a:lstStyle/>
          <a:p>
            <a:r>
              <a:rPr lang="en-US"/>
              <a:t>Bond Polarity</a:t>
            </a:r>
          </a:p>
        </p:txBody>
      </p:sp>
      <p:sp>
        <p:nvSpPr>
          <p:cNvPr id="591879" name="Rectangle 7"/>
          <p:cNvSpPr>
            <a:spLocks noGrp="1" noChangeArrowheads="1"/>
          </p:cNvSpPr>
          <p:nvPr>
            <p:ph type="body" idx="1"/>
          </p:nvPr>
        </p:nvSpPr>
        <p:spPr/>
        <p:txBody>
          <a:bodyPr/>
          <a:lstStyle/>
          <a:p>
            <a:r>
              <a:rPr lang="en-US" b="1"/>
              <a:t>Polar Covalent Bond</a:t>
            </a:r>
          </a:p>
          <a:p>
            <a:pPr lvl="1"/>
            <a:r>
              <a:rPr lang="en-US"/>
              <a:t>electrons are shared unequally</a:t>
            </a:r>
          </a:p>
          <a:p>
            <a:pPr lvl="1"/>
            <a:r>
              <a:rPr lang="en-US"/>
              <a:t>asymmetrical e</a:t>
            </a:r>
            <a:r>
              <a:rPr lang="en-US" baseline="30000"/>
              <a:t>-</a:t>
            </a:r>
            <a:r>
              <a:rPr lang="en-US"/>
              <a:t> density</a:t>
            </a:r>
          </a:p>
          <a:p>
            <a:pPr lvl="1"/>
            <a:r>
              <a:rPr lang="en-US"/>
              <a:t>results in partial charges (dipole</a:t>
            </a:r>
            <a:r>
              <a:rPr lang="en-US">
                <a:sym typeface="Symbol" pitchFamily="18" charset="2"/>
              </a:rPr>
              <a:t>)</a:t>
            </a:r>
            <a:r>
              <a:rPr lang="en-US"/>
              <a:t> </a:t>
            </a:r>
          </a:p>
        </p:txBody>
      </p:sp>
      <p:sp>
        <p:nvSpPr>
          <p:cNvPr id="591880" name="Rectangle 8"/>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91874"/>
                                        </p:tgtEl>
                                        <p:attrNameLst>
                                          <p:attrName>style.visibility</p:attrName>
                                        </p:attrNameLst>
                                      </p:cBhvr>
                                      <p:to>
                                        <p:strVal val="visible"/>
                                      </p:to>
                                    </p:set>
                                    <p:animEffect transition="in" filter="dissolve">
                                      <p:cBhvr>
                                        <p:cTn id="7" dur="500"/>
                                        <p:tgtEl>
                                          <p:spTgt spid="59187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91875"/>
                                        </p:tgtEl>
                                        <p:attrNameLst>
                                          <p:attrName>style.visibility</p:attrName>
                                        </p:attrNameLst>
                                      </p:cBhvr>
                                      <p:to>
                                        <p:strVal val="visible"/>
                                      </p:to>
                                    </p:set>
                                    <p:animEffect transition="in" filter="barn(outVertical)">
                                      <p:cBhvr>
                                        <p:cTn id="11" dur="500"/>
                                        <p:tgtEl>
                                          <p:spTgt spid="591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3686" name="Picture 6" descr="43277044"/>
          <p:cNvPicPr>
            <a:picLocks noChangeAspect="1" noChangeArrowheads="1"/>
          </p:cNvPicPr>
          <p:nvPr/>
        </p:nvPicPr>
        <p:blipFill>
          <a:blip r:embed="rId3" cstate="print"/>
          <a:srcRect/>
          <a:stretch>
            <a:fillRect/>
          </a:stretch>
        </p:blipFill>
        <p:spPr bwMode="auto">
          <a:xfrm>
            <a:off x="304800" y="119063"/>
            <a:ext cx="4724400" cy="6619875"/>
          </a:xfrm>
          <a:prstGeom prst="rect">
            <a:avLst/>
          </a:prstGeom>
          <a:noFill/>
        </p:spPr>
      </p:pic>
      <p:sp>
        <p:nvSpPr>
          <p:cNvPr id="1223684" name="Rectangle 4"/>
          <p:cNvSpPr>
            <a:spLocks noChangeArrowheads="1"/>
          </p:cNvSpPr>
          <p:nvPr/>
        </p:nvSpPr>
        <p:spPr bwMode="auto">
          <a:xfrm>
            <a:off x="1530350" y="268288"/>
            <a:ext cx="7113588" cy="1143000"/>
          </a:xfrm>
          <a:prstGeom prst="rect">
            <a:avLst/>
          </a:prstGeom>
          <a:noFill/>
          <a:ln w="9525">
            <a:noFill/>
            <a:miter lim="800000"/>
            <a:headEnd/>
            <a:tailEnd/>
          </a:ln>
          <a:effectLst/>
        </p:spPr>
        <p:txBody>
          <a:bodyPr anchor="ctr"/>
          <a:lstStyle/>
          <a:p>
            <a:pPr algn="ctr"/>
            <a:r>
              <a:rPr lang="en-US" sz="4400">
                <a:solidFill>
                  <a:schemeClr val="tx2"/>
                </a:solidFill>
              </a:rPr>
              <a:t>A Lone </a:t>
            </a:r>
            <a:r>
              <a:rPr lang="en-US" sz="4400" i="1">
                <a:solidFill>
                  <a:schemeClr val="tx2"/>
                </a:solidFill>
              </a:rPr>
              <a:t>Pair</a:t>
            </a:r>
          </a:p>
        </p:txBody>
      </p:sp>
      <p:sp>
        <p:nvSpPr>
          <p:cNvPr id="1223682" name="Rectangle 2"/>
          <p:cNvSpPr>
            <a:spLocks noGrp="1" noChangeArrowheads="1"/>
          </p:cNvSpPr>
          <p:nvPr>
            <p:ph type="title"/>
          </p:nvPr>
        </p:nvSpPr>
        <p:spPr>
          <a:xfrm>
            <a:off x="1625600" y="268288"/>
            <a:ext cx="7113588" cy="1143000"/>
          </a:xfrm>
        </p:spPr>
        <p:txBody>
          <a:bodyPr/>
          <a:lstStyle/>
          <a:p>
            <a:r>
              <a:rPr lang="en-US"/>
              <a:t>A Lone Pear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3682"/>
                                        </p:tgtEl>
                                        <p:attrNameLst>
                                          <p:attrName>style.visibility</p:attrName>
                                        </p:attrNameLst>
                                      </p:cBhvr>
                                      <p:to>
                                        <p:strVal val="visible"/>
                                      </p:to>
                                    </p:set>
                                    <p:animEffect transition="in" filter="dissolve">
                                      <p:cBhvr>
                                        <p:cTn id="7" dur="500"/>
                                        <p:tgtEl>
                                          <p:spTgt spid="12236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3684"/>
                                        </p:tgtEl>
                                        <p:attrNameLst>
                                          <p:attrName>style.visibility</p:attrName>
                                        </p:attrNameLst>
                                      </p:cBhvr>
                                      <p:to>
                                        <p:strVal val="visible"/>
                                      </p:to>
                                    </p:set>
                                    <p:animEffect transition="in" filter="dissolve">
                                      <p:cBhvr>
                                        <p:cTn id="12" dur="500"/>
                                        <p:tgtEl>
                                          <p:spTgt spid="1223684"/>
                                        </p:tgtEl>
                                      </p:cBhvr>
                                    </p:animEffect>
                                  </p:childTnLst>
                                </p:cTn>
                              </p:par>
                              <p:par>
                                <p:cTn id="13" presetID="9" presetClass="exit" presetSubtype="0" fill="hold" grpId="1" nodeType="withEffect">
                                  <p:stCondLst>
                                    <p:cond delay="0"/>
                                  </p:stCondLst>
                                  <p:childTnLst>
                                    <p:animEffect transition="out" filter="dissolve">
                                      <p:cBhvr>
                                        <p:cTn id="14" dur="500"/>
                                        <p:tgtEl>
                                          <p:spTgt spid="1223682"/>
                                        </p:tgtEl>
                                      </p:cBhvr>
                                    </p:animEffect>
                                    <p:set>
                                      <p:cBhvr>
                                        <p:cTn id="15" dur="1" fill="hold">
                                          <p:stCondLst>
                                            <p:cond delay="499"/>
                                          </p:stCondLst>
                                        </p:cTn>
                                        <p:tgtEl>
                                          <p:spTgt spid="12236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3684" grpId="0"/>
      <p:bldP spid="1223682" grpId="0"/>
      <p:bldP spid="1223682" grpId="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ChangeArrowheads="1"/>
          </p:cNvSpPr>
          <p:nvPr/>
        </p:nvSpPr>
        <p:spPr bwMode="auto">
          <a:xfrm>
            <a:off x="1647825" y="1565275"/>
            <a:ext cx="2462213" cy="4373563"/>
          </a:xfrm>
          <a:prstGeom prst="rect">
            <a:avLst/>
          </a:prstGeom>
          <a:noFill/>
          <a:ln w="9525">
            <a:noFill/>
            <a:miter lim="800000"/>
            <a:headEnd/>
            <a:tailEnd/>
          </a:ln>
        </p:spPr>
        <p:txBody>
          <a:bodyPr/>
          <a:lstStyle/>
          <a:p>
            <a:pPr marL="342900" indent="-342900">
              <a:lnSpc>
                <a:spcPct val="140000"/>
              </a:lnSpc>
              <a:spcBef>
                <a:spcPct val="20000"/>
              </a:spcBef>
              <a:buClr>
                <a:schemeClr val="accent1"/>
              </a:buClr>
              <a:buSzPct val="75000"/>
              <a:buFont typeface="Monotype Sorts" pitchFamily="2" charset="2"/>
              <a:buChar char="l"/>
            </a:pPr>
            <a:r>
              <a:rPr lang="en-US" sz="3200" b="1"/>
              <a:t>Nonpolar</a:t>
            </a:r>
          </a:p>
          <a:p>
            <a:pPr marL="342900" indent="-342900">
              <a:lnSpc>
                <a:spcPct val="140000"/>
              </a:lnSpc>
              <a:spcBef>
                <a:spcPct val="20000"/>
              </a:spcBef>
              <a:buClr>
                <a:schemeClr val="accent1"/>
              </a:buClr>
              <a:buSzPct val="75000"/>
              <a:buFont typeface="Monotype Sorts" pitchFamily="2" charset="2"/>
              <a:buChar char="l"/>
            </a:pPr>
            <a:endParaRPr lang="en-US" sz="3200" b="1"/>
          </a:p>
          <a:p>
            <a:pPr marL="342900" indent="-342900">
              <a:lnSpc>
                <a:spcPct val="140000"/>
              </a:lnSpc>
              <a:spcBef>
                <a:spcPct val="20000"/>
              </a:spcBef>
              <a:buClr>
                <a:schemeClr val="accent1"/>
              </a:buClr>
              <a:buSzPct val="75000"/>
              <a:buFont typeface="Monotype Sorts" pitchFamily="2" charset="2"/>
              <a:buChar char="l"/>
            </a:pPr>
            <a:r>
              <a:rPr lang="en-US" sz="3200" b="1"/>
              <a:t>Polar</a:t>
            </a:r>
          </a:p>
          <a:p>
            <a:pPr marL="342900" indent="-342900">
              <a:lnSpc>
                <a:spcPct val="140000"/>
              </a:lnSpc>
              <a:spcBef>
                <a:spcPct val="20000"/>
              </a:spcBef>
              <a:buClr>
                <a:schemeClr val="accent1"/>
              </a:buClr>
              <a:buSzPct val="75000"/>
              <a:buFont typeface="Monotype Sorts" pitchFamily="2" charset="2"/>
              <a:buChar char="l"/>
            </a:pPr>
            <a:endParaRPr lang="en-US" sz="3200" b="1"/>
          </a:p>
          <a:p>
            <a:pPr marL="342900" indent="-342900">
              <a:lnSpc>
                <a:spcPct val="140000"/>
              </a:lnSpc>
              <a:spcBef>
                <a:spcPct val="20000"/>
              </a:spcBef>
              <a:buClr>
                <a:schemeClr val="accent1"/>
              </a:buClr>
              <a:buSzPct val="75000"/>
              <a:buFont typeface="Monotype Sorts" pitchFamily="2" charset="2"/>
              <a:buChar char="l"/>
            </a:pPr>
            <a:r>
              <a:rPr lang="en-US" sz="3200" b="1"/>
              <a:t>Ionic</a:t>
            </a:r>
            <a:endParaRPr lang="en-US" sz="3200"/>
          </a:p>
        </p:txBody>
      </p:sp>
      <p:pic>
        <p:nvPicPr>
          <p:cNvPr id="593923" name="Picture 3" descr="nonpolar"/>
          <p:cNvPicPr>
            <a:picLocks noChangeAspect="1" noChangeArrowheads="1"/>
          </p:cNvPicPr>
          <p:nvPr/>
        </p:nvPicPr>
        <p:blipFill>
          <a:blip r:embed="rId3" cstate="print"/>
          <a:srcRect/>
          <a:stretch>
            <a:fillRect/>
          </a:stretch>
        </p:blipFill>
        <p:spPr bwMode="auto">
          <a:xfrm>
            <a:off x="3997325" y="1319213"/>
            <a:ext cx="3090863" cy="1390650"/>
          </a:xfrm>
          <a:prstGeom prst="rect">
            <a:avLst/>
          </a:prstGeom>
          <a:noFill/>
          <a:ln w="28575">
            <a:solidFill>
              <a:srgbClr val="000000"/>
            </a:solidFill>
            <a:miter lim="800000"/>
            <a:headEnd/>
            <a:tailEnd/>
          </a:ln>
        </p:spPr>
      </p:pic>
      <p:pic>
        <p:nvPicPr>
          <p:cNvPr id="593924" name="Picture 4" descr="polar"/>
          <p:cNvPicPr>
            <a:picLocks noChangeAspect="1" noChangeArrowheads="1"/>
          </p:cNvPicPr>
          <p:nvPr/>
        </p:nvPicPr>
        <p:blipFill>
          <a:blip r:embed="rId4" cstate="print"/>
          <a:srcRect/>
          <a:stretch>
            <a:fillRect/>
          </a:stretch>
        </p:blipFill>
        <p:spPr bwMode="auto">
          <a:xfrm>
            <a:off x="3995738" y="2919413"/>
            <a:ext cx="3095625" cy="1581150"/>
          </a:xfrm>
          <a:prstGeom prst="rect">
            <a:avLst/>
          </a:prstGeom>
          <a:noFill/>
          <a:ln w="28575">
            <a:solidFill>
              <a:srgbClr val="000000"/>
            </a:solidFill>
            <a:miter lim="800000"/>
            <a:headEnd/>
            <a:tailEnd/>
          </a:ln>
        </p:spPr>
      </p:pic>
      <p:pic>
        <p:nvPicPr>
          <p:cNvPr id="593925" name="Picture 5" descr="ionic"/>
          <p:cNvPicPr>
            <a:picLocks noChangeAspect="1" noChangeArrowheads="1"/>
          </p:cNvPicPr>
          <p:nvPr/>
        </p:nvPicPr>
        <p:blipFill>
          <a:blip r:embed="rId5" cstate="print"/>
          <a:srcRect/>
          <a:stretch>
            <a:fillRect/>
          </a:stretch>
        </p:blipFill>
        <p:spPr bwMode="auto">
          <a:xfrm>
            <a:off x="3994150" y="4708525"/>
            <a:ext cx="3097213" cy="1668463"/>
          </a:xfrm>
          <a:prstGeom prst="rect">
            <a:avLst/>
          </a:prstGeom>
          <a:noFill/>
          <a:ln w="28575">
            <a:solidFill>
              <a:srgbClr val="000000"/>
            </a:solidFill>
            <a:miter lim="800000"/>
            <a:headEnd/>
            <a:tailEnd/>
          </a:ln>
        </p:spPr>
      </p:pic>
      <p:sp>
        <p:nvSpPr>
          <p:cNvPr id="593930" name="Rectangle 10"/>
          <p:cNvSpPr>
            <a:spLocks noGrp="1" noChangeArrowheads="1"/>
          </p:cNvSpPr>
          <p:nvPr>
            <p:ph type="title"/>
          </p:nvPr>
        </p:nvSpPr>
        <p:spPr/>
        <p:txBody>
          <a:bodyPr/>
          <a:lstStyle/>
          <a:p>
            <a:r>
              <a:rPr lang="en-US"/>
              <a:t>Bond Polarity</a:t>
            </a:r>
          </a:p>
        </p:txBody>
      </p:sp>
      <p:sp>
        <p:nvSpPr>
          <p:cNvPr id="593931" name="Rectangle 11"/>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5970" name="Rectangle 2"/>
          <p:cNvSpPr>
            <a:spLocks noGrp="1" noChangeArrowheads="1"/>
          </p:cNvSpPr>
          <p:nvPr>
            <p:ph type="title"/>
          </p:nvPr>
        </p:nvSpPr>
        <p:spPr/>
        <p:txBody>
          <a:bodyPr/>
          <a:lstStyle/>
          <a:p>
            <a:r>
              <a:rPr lang="en-US"/>
              <a:t>Bond Polarity</a:t>
            </a:r>
          </a:p>
        </p:txBody>
      </p:sp>
      <p:sp>
        <p:nvSpPr>
          <p:cNvPr id="595971" name="Rectangle 3"/>
          <p:cNvSpPr>
            <a:spLocks noGrp="1" noChangeArrowheads="1"/>
          </p:cNvSpPr>
          <p:nvPr>
            <p:ph type="body" sz="half" idx="2"/>
          </p:nvPr>
        </p:nvSpPr>
        <p:spPr>
          <a:xfrm>
            <a:off x="4343400" y="1295400"/>
            <a:ext cx="3813175" cy="4953000"/>
          </a:xfrm>
        </p:spPr>
        <p:txBody>
          <a:bodyPr/>
          <a:lstStyle/>
          <a:p>
            <a:pPr>
              <a:spcBef>
                <a:spcPct val="150000"/>
              </a:spcBef>
              <a:buFont typeface="Monotype Sorts" pitchFamily="2" charset="2"/>
              <a:buNone/>
            </a:pPr>
            <a:r>
              <a:rPr lang="en-US" b="1"/>
              <a:t>Examples:</a:t>
            </a:r>
          </a:p>
          <a:p>
            <a:pPr>
              <a:spcBef>
                <a:spcPct val="50000"/>
              </a:spcBef>
            </a:pPr>
            <a:r>
              <a:rPr lang="en-US"/>
              <a:t>Cl</a:t>
            </a:r>
            <a:r>
              <a:rPr lang="en-US" baseline="-25000"/>
              <a:t>2</a:t>
            </a:r>
          </a:p>
          <a:p>
            <a:pPr>
              <a:spcBef>
                <a:spcPct val="200000"/>
              </a:spcBef>
            </a:pPr>
            <a:r>
              <a:rPr lang="en-US"/>
              <a:t>HCl</a:t>
            </a:r>
          </a:p>
          <a:p>
            <a:pPr>
              <a:spcBef>
                <a:spcPct val="200000"/>
              </a:spcBef>
            </a:pPr>
            <a:r>
              <a:rPr lang="en-US"/>
              <a:t>NaCl</a:t>
            </a:r>
          </a:p>
        </p:txBody>
      </p:sp>
      <p:sp>
        <p:nvSpPr>
          <p:cNvPr id="595972" name="Rectangle 4"/>
          <p:cNvSpPr>
            <a:spLocks noChangeArrowheads="1"/>
          </p:cNvSpPr>
          <p:nvPr/>
        </p:nvSpPr>
        <p:spPr bwMode="auto">
          <a:xfrm>
            <a:off x="6019800" y="2162175"/>
            <a:ext cx="2846388" cy="3038475"/>
          </a:xfrm>
          <a:prstGeom prst="rect">
            <a:avLst/>
          </a:prstGeom>
          <a:noFill/>
          <a:ln w="9525">
            <a:noFill/>
            <a:miter lim="800000"/>
            <a:headEnd/>
            <a:tailEnd/>
          </a:ln>
        </p:spPr>
        <p:txBody>
          <a:bodyPr/>
          <a:lstStyle/>
          <a:p>
            <a:pPr>
              <a:spcBef>
                <a:spcPct val="200000"/>
              </a:spcBef>
              <a:buClr>
                <a:schemeClr val="accent1"/>
              </a:buClr>
              <a:buSzPct val="75000"/>
              <a:buFont typeface="Monotype Sorts" pitchFamily="2" charset="2"/>
              <a:buNone/>
            </a:pPr>
            <a:r>
              <a:rPr lang="en-US" sz="3200"/>
              <a:t>3.0 - 3.0 = 0.0</a:t>
            </a:r>
          </a:p>
          <a:p>
            <a:pPr>
              <a:buClr>
                <a:schemeClr val="accent1"/>
              </a:buClr>
              <a:buSzPct val="75000"/>
              <a:buFont typeface="Monotype Sorts" pitchFamily="2" charset="2"/>
              <a:buNone/>
            </a:pPr>
            <a:r>
              <a:rPr lang="en-US" sz="3200" i="1"/>
              <a:t>    Nonpolar</a:t>
            </a:r>
            <a:endParaRPr lang="en-US" sz="3200" i="1" baseline="-25000"/>
          </a:p>
          <a:p>
            <a:pPr>
              <a:spcBef>
                <a:spcPct val="100000"/>
              </a:spcBef>
              <a:buClr>
                <a:schemeClr val="accent1"/>
              </a:buClr>
              <a:buSzPct val="75000"/>
              <a:buFont typeface="Monotype Sorts" pitchFamily="2" charset="2"/>
              <a:buNone/>
            </a:pPr>
            <a:r>
              <a:rPr lang="en-US" sz="3200"/>
              <a:t>3.0 - 2.1 = 0.9</a:t>
            </a:r>
          </a:p>
          <a:p>
            <a:pPr>
              <a:buClr>
                <a:schemeClr val="accent1"/>
              </a:buClr>
              <a:buSzPct val="75000"/>
              <a:buFont typeface="Monotype Sorts" pitchFamily="2" charset="2"/>
              <a:buNone/>
            </a:pPr>
            <a:r>
              <a:rPr lang="en-US" sz="3200" i="1"/>
              <a:t>       Polar</a:t>
            </a:r>
          </a:p>
          <a:p>
            <a:pPr>
              <a:spcBef>
                <a:spcPct val="100000"/>
              </a:spcBef>
              <a:buClr>
                <a:schemeClr val="accent1"/>
              </a:buClr>
              <a:buSzPct val="75000"/>
              <a:buFont typeface="Monotype Sorts" pitchFamily="2" charset="2"/>
              <a:buNone/>
            </a:pPr>
            <a:r>
              <a:rPr lang="en-US" sz="3200"/>
              <a:t>3.0 - 0.9 = 2.1</a:t>
            </a:r>
          </a:p>
          <a:p>
            <a:pPr>
              <a:buClr>
                <a:schemeClr val="accent1"/>
              </a:buClr>
              <a:buSzPct val="75000"/>
              <a:buFont typeface="Monotype Sorts" pitchFamily="2" charset="2"/>
              <a:buNone/>
            </a:pPr>
            <a:r>
              <a:rPr lang="en-US" sz="3200" i="1"/>
              <a:t>       Ionic</a:t>
            </a:r>
          </a:p>
        </p:txBody>
      </p:sp>
      <p:grpSp>
        <p:nvGrpSpPr>
          <p:cNvPr id="595974" name="Group 6"/>
          <p:cNvGrpSpPr>
            <a:grpSpLocks/>
          </p:cNvGrpSpPr>
          <p:nvPr/>
        </p:nvGrpSpPr>
        <p:grpSpPr bwMode="auto">
          <a:xfrm>
            <a:off x="704850" y="1811338"/>
            <a:ext cx="3441700" cy="4371975"/>
            <a:chOff x="444" y="1141"/>
            <a:chExt cx="2168" cy="2754"/>
          </a:xfrm>
        </p:grpSpPr>
        <p:sp>
          <p:nvSpPr>
            <p:cNvPr id="595975" name="Rectangle 7"/>
            <p:cNvSpPr>
              <a:spLocks noChangeArrowheads="1"/>
            </p:cNvSpPr>
            <p:nvPr/>
          </p:nvSpPr>
          <p:spPr bwMode="auto">
            <a:xfrm>
              <a:off x="445" y="1141"/>
              <a:ext cx="2167" cy="2754"/>
            </a:xfrm>
            <a:prstGeom prst="rect">
              <a:avLst/>
            </a:prstGeom>
            <a:solidFill>
              <a:schemeClr val="tx1"/>
            </a:solidFill>
            <a:ln w="25400">
              <a:solidFill>
                <a:schemeClr val="bg2"/>
              </a:solidFill>
              <a:miter lim="800000"/>
              <a:headEnd type="none" w="sm" len="sm"/>
              <a:tailEnd type="none" w="sm" len="sm"/>
            </a:ln>
            <a:effectLst/>
          </p:spPr>
          <p:txBody>
            <a:bodyPr wrap="none" anchor="ctr"/>
            <a:lstStyle/>
            <a:p>
              <a:endParaRPr lang="en-US"/>
            </a:p>
          </p:txBody>
        </p:sp>
        <p:sp>
          <p:nvSpPr>
            <p:cNvPr id="595976" name="Rectangle 8"/>
            <p:cNvSpPr>
              <a:spLocks noChangeArrowheads="1"/>
            </p:cNvSpPr>
            <p:nvPr/>
          </p:nvSpPr>
          <p:spPr bwMode="auto">
            <a:xfrm>
              <a:off x="873" y="1261"/>
              <a:ext cx="1169" cy="2503"/>
            </a:xfrm>
            <a:prstGeom prst="rect">
              <a:avLst/>
            </a:prstGeom>
            <a:gradFill rotWithShape="1">
              <a:gsLst>
                <a:gs pos="0">
                  <a:srgbClr val="8CADFE"/>
                </a:gs>
                <a:gs pos="100000">
                  <a:srgbClr val="99FF99"/>
                </a:gs>
              </a:gsLst>
              <a:lin ang="5400000" scaled="1"/>
            </a:gradFill>
            <a:ln w="12700">
              <a:solidFill>
                <a:schemeClr val="tx1"/>
              </a:solidFill>
              <a:miter lim="800000"/>
              <a:headEnd type="none" w="sm" len="sm"/>
              <a:tailEnd type="none" w="sm" len="sm"/>
            </a:ln>
            <a:effectLst/>
          </p:spPr>
          <p:txBody>
            <a:bodyPr wrap="none" anchor="ctr"/>
            <a:lstStyle/>
            <a:p>
              <a:endParaRPr lang="en-US"/>
            </a:p>
          </p:txBody>
        </p:sp>
        <p:sp>
          <p:nvSpPr>
            <p:cNvPr id="595977" name="Text Box 9"/>
            <p:cNvSpPr txBox="1">
              <a:spLocks noChangeArrowheads="1"/>
            </p:cNvSpPr>
            <p:nvPr/>
          </p:nvSpPr>
          <p:spPr bwMode="auto">
            <a:xfrm>
              <a:off x="1253" y="1765"/>
              <a:ext cx="386"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Ionic</a:t>
              </a:r>
            </a:p>
          </p:txBody>
        </p:sp>
        <p:sp>
          <p:nvSpPr>
            <p:cNvPr id="595978" name="Text Box 10"/>
            <p:cNvSpPr txBox="1">
              <a:spLocks noChangeArrowheads="1"/>
            </p:cNvSpPr>
            <p:nvPr/>
          </p:nvSpPr>
          <p:spPr bwMode="auto">
            <a:xfrm>
              <a:off x="989" y="2900"/>
              <a:ext cx="933"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Polar-covalent</a:t>
              </a:r>
            </a:p>
          </p:txBody>
        </p:sp>
        <p:sp>
          <p:nvSpPr>
            <p:cNvPr id="595979" name="Text Box 11"/>
            <p:cNvSpPr txBox="1">
              <a:spLocks noChangeArrowheads="1"/>
            </p:cNvSpPr>
            <p:nvPr/>
          </p:nvSpPr>
          <p:spPr bwMode="auto">
            <a:xfrm>
              <a:off x="880" y="3533"/>
              <a:ext cx="1153"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Nonpolar-covalent</a:t>
              </a:r>
            </a:p>
          </p:txBody>
        </p:sp>
        <p:sp>
          <p:nvSpPr>
            <p:cNvPr id="595980" name="Text Box 12"/>
            <p:cNvSpPr txBox="1">
              <a:spLocks noChangeArrowheads="1"/>
            </p:cNvSpPr>
            <p:nvPr/>
          </p:nvSpPr>
          <p:spPr bwMode="auto">
            <a:xfrm>
              <a:off x="609" y="1153"/>
              <a:ext cx="294"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3.3</a:t>
              </a:r>
            </a:p>
          </p:txBody>
        </p:sp>
        <p:sp>
          <p:nvSpPr>
            <p:cNvPr id="595981" name="Text Box 13"/>
            <p:cNvSpPr txBox="1">
              <a:spLocks noChangeArrowheads="1"/>
            </p:cNvSpPr>
            <p:nvPr/>
          </p:nvSpPr>
          <p:spPr bwMode="auto">
            <a:xfrm>
              <a:off x="612" y="2407"/>
              <a:ext cx="294"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1.7</a:t>
              </a:r>
            </a:p>
          </p:txBody>
        </p:sp>
        <p:sp>
          <p:nvSpPr>
            <p:cNvPr id="595982" name="Text Box 14"/>
            <p:cNvSpPr txBox="1">
              <a:spLocks noChangeArrowheads="1"/>
            </p:cNvSpPr>
            <p:nvPr/>
          </p:nvSpPr>
          <p:spPr bwMode="auto">
            <a:xfrm>
              <a:off x="608" y="3411"/>
              <a:ext cx="294"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0.3</a:t>
              </a:r>
            </a:p>
          </p:txBody>
        </p:sp>
        <p:sp>
          <p:nvSpPr>
            <p:cNvPr id="595983" name="Text Box 15"/>
            <p:cNvSpPr txBox="1">
              <a:spLocks noChangeArrowheads="1"/>
            </p:cNvSpPr>
            <p:nvPr/>
          </p:nvSpPr>
          <p:spPr bwMode="auto">
            <a:xfrm>
              <a:off x="705" y="3627"/>
              <a:ext cx="187"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0</a:t>
              </a:r>
            </a:p>
          </p:txBody>
        </p:sp>
        <p:sp>
          <p:nvSpPr>
            <p:cNvPr id="595984" name="Text Box 16"/>
            <p:cNvSpPr txBox="1">
              <a:spLocks noChangeArrowheads="1"/>
            </p:cNvSpPr>
            <p:nvPr/>
          </p:nvSpPr>
          <p:spPr bwMode="auto">
            <a:xfrm>
              <a:off x="2029" y="1157"/>
              <a:ext cx="443"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100%</a:t>
              </a:r>
            </a:p>
          </p:txBody>
        </p:sp>
        <p:sp>
          <p:nvSpPr>
            <p:cNvPr id="595985" name="Text Box 17"/>
            <p:cNvSpPr txBox="1">
              <a:spLocks noChangeArrowheads="1"/>
            </p:cNvSpPr>
            <p:nvPr/>
          </p:nvSpPr>
          <p:spPr bwMode="auto">
            <a:xfrm>
              <a:off x="2027" y="2412"/>
              <a:ext cx="372"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50%</a:t>
              </a:r>
            </a:p>
          </p:txBody>
        </p:sp>
        <p:sp>
          <p:nvSpPr>
            <p:cNvPr id="595986" name="Text Box 18"/>
            <p:cNvSpPr txBox="1">
              <a:spLocks noChangeArrowheads="1"/>
            </p:cNvSpPr>
            <p:nvPr/>
          </p:nvSpPr>
          <p:spPr bwMode="auto">
            <a:xfrm>
              <a:off x="2027" y="3416"/>
              <a:ext cx="301"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5%</a:t>
              </a:r>
            </a:p>
          </p:txBody>
        </p:sp>
        <p:sp>
          <p:nvSpPr>
            <p:cNvPr id="595987" name="Text Box 19"/>
            <p:cNvSpPr txBox="1">
              <a:spLocks noChangeArrowheads="1"/>
            </p:cNvSpPr>
            <p:nvPr/>
          </p:nvSpPr>
          <p:spPr bwMode="auto">
            <a:xfrm>
              <a:off x="2033" y="3633"/>
              <a:ext cx="301"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0%</a:t>
              </a:r>
            </a:p>
          </p:txBody>
        </p:sp>
        <p:sp>
          <p:nvSpPr>
            <p:cNvPr id="595988" name="Text Box 20"/>
            <p:cNvSpPr txBox="1">
              <a:spLocks noChangeArrowheads="1"/>
            </p:cNvSpPr>
            <p:nvPr/>
          </p:nvSpPr>
          <p:spPr bwMode="auto">
            <a:xfrm rot="-5400000">
              <a:off x="-397" y="2408"/>
              <a:ext cx="1893"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Difference in electronegativities</a:t>
              </a:r>
            </a:p>
          </p:txBody>
        </p:sp>
        <p:sp>
          <p:nvSpPr>
            <p:cNvPr id="595989" name="Text Box 21"/>
            <p:cNvSpPr txBox="1">
              <a:spLocks noChangeArrowheads="1"/>
            </p:cNvSpPr>
            <p:nvPr/>
          </p:nvSpPr>
          <p:spPr bwMode="auto">
            <a:xfrm rot="-16200000">
              <a:off x="1652" y="2424"/>
              <a:ext cx="1638" cy="212"/>
            </a:xfrm>
            <a:prstGeom prst="rect">
              <a:avLst/>
            </a:prstGeom>
            <a:noFill/>
            <a:ln w="12700">
              <a:noFill/>
              <a:miter lim="800000"/>
              <a:headEnd type="none" w="sm" len="sm"/>
              <a:tailEnd type="none" w="sm" len="sm"/>
            </a:ln>
            <a:effectLst/>
          </p:spPr>
          <p:txBody>
            <a:bodyPr wrap="none">
              <a:spAutoFit/>
            </a:bodyPr>
            <a:lstStyle/>
            <a:p>
              <a:pPr eaLnBrk="0" hangingPunct="0"/>
              <a:r>
                <a:rPr lang="en-US" sz="1600">
                  <a:solidFill>
                    <a:schemeClr val="bg2"/>
                  </a:solidFill>
                </a:rPr>
                <a:t>Percentage ionic character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95972">
                                            <p:txEl>
                                              <p:pRg st="0" end="0"/>
                                            </p:txEl>
                                          </p:spTgt>
                                        </p:tgtEl>
                                        <p:attrNameLst>
                                          <p:attrName>style.visibility</p:attrName>
                                        </p:attrNameLst>
                                      </p:cBhvr>
                                      <p:to>
                                        <p:strVal val="visible"/>
                                      </p:to>
                                    </p:set>
                                    <p:animEffect transition="in" filter="wipe(up)">
                                      <p:cBhvr>
                                        <p:cTn id="7" dur="500"/>
                                        <p:tgtEl>
                                          <p:spTgt spid="5959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95972">
                                            <p:txEl>
                                              <p:pRg st="1" end="1"/>
                                            </p:txEl>
                                          </p:spTgt>
                                        </p:tgtEl>
                                        <p:attrNameLst>
                                          <p:attrName>style.visibility</p:attrName>
                                        </p:attrNameLst>
                                      </p:cBhvr>
                                      <p:to>
                                        <p:strVal val="visible"/>
                                      </p:to>
                                    </p:set>
                                    <p:animEffect transition="in" filter="wipe(up)">
                                      <p:cBhvr>
                                        <p:cTn id="12" dur="500"/>
                                        <p:tgtEl>
                                          <p:spTgt spid="5959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95972">
                                            <p:txEl>
                                              <p:pRg st="2" end="2"/>
                                            </p:txEl>
                                          </p:spTgt>
                                        </p:tgtEl>
                                        <p:attrNameLst>
                                          <p:attrName>style.visibility</p:attrName>
                                        </p:attrNameLst>
                                      </p:cBhvr>
                                      <p:to>
                                        <p:strVal val="visible"/>
                                      </p:to>
                                    </p:set>
                                    <p:animEffect transition="in" filter="wipe(up)">
                                      <p:cBhvr>
                                        <p:cTn id="17" dur="500"/>
                                        <p:tgtEl>
                                          <p:spTgt spid="5959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95972">
                                            <p:txEl>
                                              <p:pRg st="3" end="3"/>
                                            </p:txEl>
                                          </p:spTgt>
                                        </p:tgtEl>
                                        <p:attrNameLst>
                                          <p:attrName>style.visibility</p:attrName>
                                        </p:attrNameLst>
                                      </p:cBhvr>
                                      <p:to>
                                        <p:strVal val="visible"/>
                                      </p:to>
                                    </p:set>
                                    <p:animEffect transition="in" filter="wipe(up)">
                                      <p:cBhvr>
                                        <p:cTn id="22" dur="500"/>
                                        <p:tgtEl>
                                          <p:spTgt spid="59597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95972">
                                            <p:txEl>
                                              <p:pRg st="4" end="4"/>
                                            </p:txEl>
                                          </p:spTgt>
                                        </p:tgtEl>
                                        <p:attrNameLst>
                                          <p:attrName>style.visibility</p:attrName>
                                        </p:attrNameLst>
                                      </p:cBhvr>
                                      <p:to>
                                        <p:strVal val="visible"/>
                                      </p:to>
                                    </p:set>
                                    <p:animEffect transition="in" filter="wipe(up)">
                                      <p:cBhvr>
                                        <p:cTn id="27" dur="500"/>
                                        <p:tgtEl>
                                          <p:spTgt spid="59597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95972">
                                            <p:txEl>
                                              <p:pRg st="5" end="5"/>
                                            </p:txEl>
                                          </p:spTgt>
                                        </p:tgtEl>
                                        <p:attrNameLst>
                                          <p:attrName>style.visibility</p:attrName>
                                        </p:attrNameLst>
                                      </p:cBhvr>
                                      <p:to>
                                        <p:strVal val="visible"/>
                                      </p:to>
                                    </p:set>
                                    <p:animEffect transition="in" filter="wipe(up)">
                                      <p:cBhvr>
                                        <p:cTn id="32" dur="500"/>
                                        <p:tgtEl>
                                          <p:spTgt spid="59597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2" grpId="0" build="p"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1314" name="Text Box 2"/>
          <p:cNvSpPr txBox="1">
            <a:spLocks noChangeArrowheads="1"/>
          </p:cNvSpPr>
          <p:nvPr/>
        </p:nvSpPr>
        <p:spPr bwMode="auto">
          <a:xfrm>
            <a:off x="5127625" y="2374900"/>
            <a:ext cx="747713" cy="579438"/>
          </a:xfrm>
          <a:prstGeom prst="rect">
            <a:avLst/>
          </a:prstGeom>
          <a:noFill/>
          <a:ln w="12700">
            <a:noFill/>
            <a:miter lim="800000"/>
            <a:headEnd type="none" w="sm" len="sm"/>
            <a:tailEnd type="none" w="sm" len="sm"/>
          </a:ln>
          <a:effectLst/>
        </p:spPr>
        <p:txBody>
          <a:bodyPr wrap="none">
            <a:spAutoFit/>
          </a:bodyPr>
          <a:lstStyle/>
          <a:p>
            <a:pPr eaLnBrk="0" hangingPunct="0"/>
            <a:r>
              <a:rPr lang="en-US" sz="3200"/>
              <a:t>Mg</a:t>
            </a:r>
          </a:p>
        </p:txBody>
      </p:sp>
      <p:sp>
        <p:nvSpPr>
          <p:cNvPr id="781315" name="Rectangle 3"/>
          <p:cNvSpPr>
            <a:spLocks noGrp="1" noChangeArrowheads="1"/>
          </p:cNvSpPr>
          <p:nvPr>
            <p:ph type="title"/>
          </p:nvPr>
        </p:nvSpPr>
        <p:spPr>
          <a:xfrm>
            <a:off x="685800" y="495300"/>
            <a:ext cx="7772400" cy="701675"/>
          </a:xfrm>
          <a:noFill/>
          <a:ln/>
        </p:spPr>
        <p:txBody>
          <a:bodyPr anchor="t"/>
          <a:lstStyle/>
          <a:p>
            <a:r>
              <a:rPr lang="en-US" sz="4000"/>
              <a:t>Write the electron dot diagram for</a:t>
            </a:r>
          </a:p>
        </p:txBody>
      </p:sp>
      <p:sp>
        <p:nvSpPr>
          <p:cNvPr id="781316" name="Rectangle 4"/>
          <p:cNvSpPr>
            <a:spLocks noGrp="1" noChangeArrowheads="1"/>
          </p:cNvSpPr>
          <p:nvPr>
            <p:ph type="body" idx="1"/>
          </p:nvPr>
        </p:nvSpPr>
        <p:spPr>
          <a:xfrm>
            <a:off x="685800" y="1671638"/>
            <a:ext cx="7772400" cy="4221162"/>
          </a:xfrm>
          <a:noFill/>
          <a:ln/>
        </p:spPr>
        <p:txBody>
          <a:bodyPr/>
          <a:lstStyle/>
          <a:p>
            <a:r>
              <a:rPr lang="en-US"/>
              <a:t>Na</a:t>
            </a:r>
          </a:p>
          <a:p>
            <a:r>
              <a:rPr lang="en-US"/>
              <a:t>Mg</a:t>
            </a:r>
          </a:p>
          <a:p>
            <a:r>
              <a:rPr lang="en-US"/>
              <a:t>C</a:t>
            </a:r>
          </a:p>
          <a:p>
            <a:r>
              <a:rPr lang="en-US"/>
              <a:t>O</a:t>
            </a:r>
          </a:p>
          <a:p>
            <a:r>
              <a:rPr lang="en-US"/>
              <a:t>F</a:t>
            </a:r>
          </a:p>
          <a:p>
            <a:r>
              <a:rPr lang="en-US"/>
              <a:t>Ne</a:t>
            </a:r>
          </a:p>
          <a:p>
            <a:r>
              <a:rPr lang="en-US"/>
              <a:t>He</a:t>
            </a:r>
          </a:p>
        </p:txBody>
      </p:sp>
      <p:sp>
        <p:nvSpPr>
          <p:cNvPr id="781317" name="Text Box 5"/>
          <p:cNvSpPr txBox="1">
            <a:spLocks noChangeArrowheads="1"/>
          </p:cNvSpPr>
          <p:nvPr/>
        </p:nvSpPr>
        <p:spPr bwMode="auto">
          <a:xfrm>
            <a:off x="2022475" y="1897063"/>
            <a:ext cx="1941513" cy="457200"/>
          </a:xfrm>
          <a:prstGeom prst="rect">
            <a:avLst/>
          </a:prstGeom>
          <a:noFill/>
          <a:ln w="12700">
            <a:noFill/>
            <a:miter lim="800000"/>
            <a:headEnd type="none" w="sm" len="sm"/>
            <a:tailEnd type="none" w="sm" len="sm"/>
          </a:ln>
          <a:effectLst/>
        </p:spPr>
        <p:txBody>
          <a:bodyPr wrap="none">
            <a:spAutoFit/>
          </a:bodyPr>
          <a:lstStyle/>
          <a:p>
            <a:pPr eaLnBrk="0" hangingPunct="0"/>
            <a:r>
              <a:rPr lang="en-US" sz="2400"/>
              <a:t>1</a:t>
            </a:r>
            <a:r>
              <a:rPr lang="en-US" sz="2400" i="1"/>
              <a:t>s</a:t>
            </a:r>
            <a:r>
              <a:rPr lang="en-US" sz="2400" baseline="30000"/>
              <a:t>2</a:t>
            </a:r>
            <a:r>
              <a:rPr lang="en-US" sz="2400"/>
              <a:t>2</a:t>
            </a:r>
            <a:r>
              <a:rPr lang="en-US" sz="2400" i="1"/>
              <a:t>s</a:t>
            </a:r>
            <a:r>
              <a:rPr lang="en-US" sz="2400" baseline="30000"/>
              <a:t>2</a:t>
            </a:r>
            <a:r>
              <a:rPr lang="en-US" sz="2400"/>
              <a:t>2</a:t>
            </a:r>
            <a:r>
              <a:rPr lang="en-US" sz="2400" i="1"/>
              <a:t>p</a:t>
            </a:r>
            <a:r>
              <a:rPr lang="en-US" sz="2400" baseline="30000"/>
              <a:t>6</a:t>
            </a:r>
            <a:r>
              <a:rPr lang="en-US" sz="2400"/>
              <a:t>3s</a:t>
            </a:r>
            <a:r>
              <a:rPr lang="en-US" sz="2400" baseline="30000">
                <a:solidFill>
                  <a:srgbClr val="FAFD00"/>
                </a:solidFill>
              </a:rPr>
              <a:t>1</a:t>
            </a:r>
          </a:p>
        </p:txBody>
      </p:sp>
      <p:sp>
        <p:nvSpPr>
          <p:cNvPr id="781318" name="Text Box 6"/>
          <p:cNvSpPr txBox="1">
            <a:spLocks noChangeArrowheads="1"/>
          </p:cNvSpPr>
          <p:nvPr/>
        </p:nvSpPr>
        <p:spPr bwMode="auto">
          <a:xfrm>
            <a:off x="2022475" y="2470150"/>
            <a:ext cx="1941513" cy="457200"/>
          </a:xfrm>
          <a:prstGeom prst="rect">
            <a:avLst/>
          </a:prstGeom>
          <a:noFill/>
          <a:ln w="12700">
            <a:noFill/>
            <a:miter lim="800000"/>
            <a:headEnd type="none" w="sm" len="sm"/>
            <a:tailEnd type="none" w="sm" len="sm"/>
          </a:ln>
          <a:effectLst/>
        </p:spPr>
        <p:txBody>
          <a:bodyPr wrap="none">
            <a:spAutoFit/>
          </a:bodyPr>
          <a:lstStyle/>
          <a:p>
            <a:pPr eaLnBrk="0" hangingPunct="0"/>
            <a:r>
              <a:rPr lang="en-US" sz="2400"/>
              <a:t>1</a:t>
            </a:r>
            <a:r>
              <a:rPr lang="en-US" sz="2400" i="1"/>
              <a:t>s</a:t>
            </a:r>
            <a:r>
              <a:rPr lang="en-US" sz="2400" baseline="30000"/>
              <a:t>2</a:t>
            </a:r>
            <a:r>
              <a:rPr lang="en-US" sz="2400"/>
              <a:t>2</a:t>
            </a:r>
            <a:r>
              <a:rPr lang="en-US" sz="2400" i="1"/>
              <a:t>s</a:t>
            </a:r>
            <a:r>
              <a:rPr lang="en-US" sz="2400" baseline="30000"/>
              <a:t>2</a:t>
            </a:r>
            <a:r>
              <a:rPr lang="en-US" sz="2400"/>
              <a:t>2</a:t>
            </a:r>
            <a:r>
              <a:rPr lang="en-US" sz="2400" i="1"/>
              <a:t>p</a:t>
            </a:r>
            <a:r>
              <a:rPr lang="en-US" sz="2400" baseline="30000"/>
              <a:t>6</a:t>
            </a:r>
            <a:r>
              <a:rPr lang="en-US" sz="2400"/>
              <a:t>3s</a:t>
            </a:r>
            <a:r>
              <a:rPr lang="en-US" sz="2400" baseline="30000">
                <a:solidFill>
                  <a:srgbClr val="FAFD00"/>
                </a:solidFill>
              </a:rPr>
              <a:t>2</a:t>
            </a:r>
          </a:p>
        </p:txBody>
      </p:sp>
      <p:sp>
        <p:nvSpPr>
          <p:cNvPr id="781319" name="Text Box 7"/>
          <p:cNvSpPr txBox="1">
            <a:spLocks noChangeArrowheads="1"/>
          </p:cNvSpPr>
          <p:nvPr/>
        </p:nvSpPr>
        <p:spPr bwMode="auto">
          <a:xfrm>
            <a:off x="2022475" y="3073400"/>
            <a:ext cx="1506538" cy="457200"/>
          </a:xfrm>
          <a:prstGeom prst="rect">
            <a:avLst/>
          </a:prstGeom>
          <a:noFill/>
          <a:ln w="12700">
            <a:noFill/>
            <a:miter lim="800000"/>
            <a:headEnd type="none" w="sm" len="sm"/>
            <a:tailEnd type="none" w="sm" len="sm"/>
          </a:ln>
          <a:effectLst/>
        </p:spPr>
        <p:txBody>
          <a:bodyPr wrap="none">
            <a:spAutoFit/>
          </a:bodyPr>
          <a:lstStyle/>
          <a:p>
            <a:pPr eaLnBrk="0" hangingPunct="0"/>
            <a:r>
              <a:rPr lang="en-US" sz="2400"/>
              <a:t>1</a:t>
            </a:r>
            <a:r>
              <a:rPr lang="en-US" sz="2400" i="1"/>
              <a:t>s</a:t>
            </a:r>
            <a:r>
              <a:rPr lang="en-US" sz="2400" baseline="30000"/>
              <a:t>2</a:t>
            </a:r>
            <a:r>
              <a:rPr lang="en-US" sz="2400"/>
              <a:t>2</a:t>
            </a:r>
            <a:r>
              <a:rPr lang="en-US" sz="2400" i="1"/>
              <a:t>s</a:t>
            </a:r>
            <a:r>
              <a:rPr lang="en-US" sz="2400" baseline="30000">
                <a:solidFill>
                  <a:srgbClr val="FAFD00"/>
                </a:solidFill>
              </a:rPr>
              <a:t>2</a:t>
            </a:r>
            <a:r>
              <a:rPr lang="en-US" sz="2400"/>
              <a:t>2</a:t>
            </a:r>
            <a:r>
              <a:rPr lang="en-US" sz="2400" i="1"/>
              <a:t>p</a:t>
            </a:r>
            <a:r>
              <a:rPr lang="en-US" sz="2400" baseline="30000">
                <a:solidFill>
                  <a:srgbClr val="FAFD00"/>
                </a:solidFill>
              </a:rPr>
              <a:t>2</a:t>
            </a:r>
          </a:p>
        </p:txBody>
      </p:sp>
      <p:sp>
        <p:nvSpPr>
          <p:cNvPr id="781320" name="Text Box 8"/>
          <p:cNvSpPr txBox="1">
            <a:spLocks noChangeArrowheads="1"/>
          </p:cNvSpPr>
          <p:nvPr/>
        </p:nvSpPr>
        <p:spPr bwMode="auto">
          <a:xfrm>
            <a:off x="2022475" y="3656013"/>
            <a:ext cx="1506538" cy="457200"/>
          </a:xfrm>
          <a:prstGeom prst="rect">
            <a:avLst/>
          </a:prstGeom>
          <a:noFill/>
          <a:ln w="12700">
            <a:noFill/>
            <a:miter lim="800000"/>
            <a:headEnd type="none" w="sm" len="sm"/>
            <a:tailEnd type="none" w="sm" len="sm"/>
          </a:ln>
          <a:effectLst/>
        </p:spPr>
        <p:txBody>
          <a:bodyPr wrap="none">
            <a:spAutoFit/>
          </a:bodyPr>
          <a:lstStyle/>
          <a:p>
            <a:pPr eaLnBrk="0" hangingPunct="0"/>
            <a:r>
              <a:rPr lang="en-US" sz="2400"/>
              <a:t>1</a:t>
            </a:r>
            <a:r>
              <a:rPr lang="en-US" sz="2400" i="1"/>
              <a:t>s</a:t>
            </a:r>
            <a:r>
              <a:rPr lang="en-US" sz="2400" baseline="30000"/>
              <a:t>2</a:t>
            </a:r>
            <a:r>
              <a:rPr lang="en-US" sz="2400"/>
              <a:t>2</a:t>
            </a:r>
            <a:r>
              <a:rPr lang="en-US" sz="2400" i="1"/>
              <a:t>s</a:t>
            </a:r>
            <a:r>
              <a:rPr lang="en-US" sz="2400" baseline="30000">
                <a:solidFill>
                  <a:srgbClr val="FAFD00"/>
                </a:solidFill>
              </a:rPr>
              <a:t>2</a:t>
            </a:r>
            <a:r>
              <a:rPr lang="en-US" sz="2400"/>
              <a:t>2</a:t>
            </a:r>
            <a:r>
              <a:rPr lang="en-US" sz="2400" i="1"/>
              <a:t>p</a:t>
            </a:r>
            <a:r>
              <a:rPr lang="en-US" sz="2400" baseline="30000">
                <a:solidFill>
                  <a:srgbClr val="FAFD00"/>
                </a:solidFill>
              </a:rPr>
              <a:t>4</a:t>
            </a:r>
          </a:p>
        </p:txBody>
      </p:sp>
      <p:sp>
        <p:nvSpPr>
          <p:cNvPr id="781321" name="Text Box 9"/>
          <p:cNvSpPr txBox="1">
            <a:spLocks noChangeArrowheads="1"/>
          </p:cNvSpPr>
          <p:nvPr/>
        </p:nvSpPr>
        <p:spPr bwMode="auto">
          <a:xfrm>
            <a:off x="2022475" y="4229100"/>
            <a:ext cx="1506538" cy="457200"/>
          </a:xfrm>
          <a:prstGeom prst="rect">
            <a:avLst/>
          </a:prstGeom>
          <a:noFill/>
          <a:ln w="12700">
            <a:noFill/>
            <a:miter lim="800000"/>
            <a:headEnd type="none" w="sm" len="sm"/>
            <a:tailEnd type="none" w="sm" len="sm"/>
          </a:ln>
          <a:effectLst/>
        </p:spPr>
        <p:txBody>
          <a:bodyPr wrap="none">
            <a:spAutoFit/>
          </a:bodyPr>
          <a:lstStyle/>
          <a:p>
            <a:pPr eaLnBrk="0" hangingPunct="0"/>
            <a:r>
              <a:rPr lang="en-US" sz="2400"/>
              <a:t>1</a:t>
            </a:r>
            <a:r>
              <a:rPr lang="en-US" sz="2400" i="1"/>
              <a:t>s</a:t>
            </a:r>
            <a:r>
              <a:rPr lang="en-US" sz="2400" baseline="30000"/>
              <a:t>2</a:t>
            </a:r>
            <a:r>
              <a:rPr lang="en-US" sz="2400"/>
              <a:t>2</a:t>
            </a:r>
            <a:r>
              <a:rPr lang="en-US" sz="2400" i="1"/>
              <a:t>s</a:t>
            </a:r>
            <a:r>
              <a:rPr lang="en-US" sz="2400" baseline="30000">
                <a:solidFill>
                  <a:srgbClr val="FAFD00"/>
                </a:solidFill>
              </a:rPr>
              <a:t>2</a:t>
            </a:r>
            <a:r>
              <a:rPr lang="en-US" sz="2400"/>
              <a:t>2</a:t>
            </a:r>
            <a:r>
              <a:rPr lang="en-US" sz="2400" i="1"/>
              <a:t>p</a:t>
            </a:r>
            <a:r>
              <a:rPr lang="en-US" sz="2400" baseline="30000">
                <a:solidFill>
                  <a:srgbClr val="FAFD00"/>
                </a:solidFill>
              </a:rPr>
              <a:t>5</a:t>
            </a:r>
          </a:p>
        </p:txBody>
      </p:sp>
      <p:sp>
        <p:nvSpPr>
          <p:cNvPr id="781322" name="Text Box 10"/>
          <p:cNvSpPr txBox="1">
            <a:spLocks noChangeArrowheads="1"/>
          </p:cNvSpPr>
          <p:nvPr/>
        </p:nvSpPr>
        <p:spPr bwMode="auto">
          <a:xfrm>
            <a:off x="2022475" y="4819650"/>
            <a:ext cx="1506538" cy="457200"/>
          </a:xfrm>
          <a:prstGeom prst="rect">
            <a:avLst/>
          </a:prstGeom>
          <a:noFill/>
          <a:ln w="12700">
            <a:noFill/>
            <a:miter lim="800000"/>
            <a:headEnd type="none" w="sm" len="sm"/>
            <a:tailEnd type="none" w="sm" len="sm"/>
          </a:ln>
          <a:effectLst/>
        </p:spPr>
        <p:txBody>
          <a:bodyPr wrap="none">
            <a:spAutoFit/>
          </a:bodyPr>
          <a:lstStyle/>
          <a:p>
            <a:pPr eaLnBrk="0" hangingPunct="0"/>
            <a:r>
              <a:rPr lang="en-US" sz="2400"/>
              <a:t>1</a:t>
            </a:r>
            <a:r>
              <a:rPr lang="en-US" sz="2400" i="1"/>
              <a:t>s</a:t>
            </a:r>
            <a:r>
              <a:rPr lang="en-US" sz="2400" baseline="30000"/>
              <a:t>2</a:t>
            </a:r>
            <a:r>
              <a:rPr lang="en-US" sz="2400"/>
              <a:t>2</a:t>
            </a:r>
            <a:r>
              <a:rPr lang="en-US" sz="2400" i="1"/>
              <a:t>s</a:t>
            </a:r>
            <a:r>
              <a:rPr lang="en-US" sz="2400" baseline="30000">
                <a:solidFill>
                  <a:srgbClr val="FAFD00"/>
                </a:solidFill>
              </a:rPr>
              <a:t>2</a:t>
            </a:r>
            <a:r>
              <a:rPr lang="en-US" sz="2400"/>
              <a:t>2</a:t>
            </a:r>
            <a:r>
              <a:rPr lang="en-US" sz="2400" i="1"/>
              <a:t>p</a:t>
            </a:r>
            <a:r>
              <a:rPr lang="en-US" sz="2400" baseline="30000">
                <a:solidFill>
                  <a:srgbClr val="FAFD00"/>
                </a:solidFill>
              </a:rPr>
              <a:t>6</a:t>
            </a:r>
          </a:p>
        </p:txBody>
      </p:sp>
      <p:sp>
        <p:nvSpPr>
          <p:cNvPr id="781323" name="Text Box 11"/>
          <p:cNvSpPr txBox="1">
            <a:spLocks noChangeArrowheads="1"/>
          </p:cNvSpPr>
          <p:nvPr/>
        </p:nvSpPr>
        <p:spPr bwMode="auto">
          <a:xfrm>
            <a:off x="2022475" y="5403850"/>
            <a:ext cx="619125" cy="457200"/>
          </a:xfrm>
          <a:prstGeom prst="rect">
            <a:avLst/>
          </a:prstGeom>
          <a:noFill/>
          <a:ln w="12700">
            <a:noFill/>
            <a:miter lim="800000"/>
            <a:headEnd type="none" w="sm" len="sm"/>
            <a:tailEnd type="none" w="sm" len="sm"/>
          </a:ln>
          <a:effectLst/>
        </p:spPr>
        <p:txBody>
          <a:bodyPr wrap="none">
            <a:spAutoFit/>
          </a:bodyPr>
          <a:lstStyle/>
          <a:p>
            <a:pPr eaLnBrk="0" hangingPunct="0"/>
            <a:r>
              <a:rPr lang="en-US" sz="2400"/>
              <a:t>1</a:t>
            </a:r>
            <a:r>
              <a:rPr lang="en-US" sz="2400" i="1"/>
              <a:t>s</a:t>
            </a:r>
            <a:r>
              <a:rPr lang="en-US" sz="2400" baseline="30000">
                <a:solidFill>
                  <a:srgbClr val="FAFD00"/>
                </a:solidFill>
              </a:rPr>
              <a:t>2</a:t>
            </a:r>
          </a:p>
        </p:txBody>
      </p:sp>
      <p:sp>
        <p:nvSpPr>
          <p:cNvPr id="781324" name="Text Box 12"/>
          <p:cNvSpPr txBox="1">
            <a:spLocks noChangeArrowheads="1"/>
          </p:cNvSpPr>
          <p:nvPr/>
        </p:nvSpPr>
        <p:spPr bwMode="auto">
          <a:xfrm>
            <a:off x="4130675" y="1800225"/>
            <a:ext cx="703263" cy="579438"/>
          </a:xfrm>
          <a:prstGeom prst="rect">
            <a:avLst/>
          </a:prstGeom>
          <a:noFill/>
          <a:ln w="12700">
            <a:noFill/>
            <a:miter lim="800000"/>
            <a:headEnd type="none" w="sm" len="sm"/>
            <a:tailEnd type="none" w="sm" len="sm"/>
          </a:ln>
          <a:effectLst/>
        </p:spPr>
        <p:txBody>
          <a:bodyPr wrap="none">
            <a:spAutoFit/>
          </a:bodyPr>
          <a:lstStyle/>
          <a:p>
            <a:pPr eaLnBrk="0" hangingPunct="0"/>
            <a:r>
              <a:rPr lang="en-US" sz="3200"/>
              <a:t>Na</a:t>
            </a:r>
          </a:p>
        </p:txBody>
      </p:sp>
      <p:sp>
        <p:nvSpPr>
          <p:cNvPr id="781325" name="Oval 13"/>
          <p:cNvSpPr>
            <a:spLocks noChangeArrowheads="1"/>
          </p:cNvSpPr>
          <p:nvPr/>
        </p:nvSpPr>
        <p:spPr bwMode="auto">
          <a:xfrm>
            <a:off x="4819650" y="2151063"/>
            <a:ext cx="88900" cy="88900"/>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26" name="Text Box 14"/>
          <p:cNvSpPr txBox="1">
            <a:spLocks noChangeArrowheads="1"/>
          </p:cNvSpPr>
          <p:nvPr/>
        </p:nvSpPr>
        <p:spPr bwMode="auto">
          <a:xfrm>
            <a:off x="6161088" y="2967038"/>
            <a:ext cx="477837" cy="579437"/>
          </a:xfrm>
          <a:prstGeom prst="rect">
            <a:avLst/>
          </a:prstGeom>
          <a:noFill/>
          <a:ln w="12700">
            <a:noFill/>
            <a:miter lim="800000"/>
            <a:headEnd type="none" w="sm" len="sm"/>
            <a:tailEnd type="none" w="sm" len="sm"/>
          </a:ln>
          <a:effectLst/>
        </p:spPr>
        <p:txBody>
          <a:bodyPr wrap="none">
            <a:spAutoFit/>
          </a:bodyPr>
          <a:lstStyle/>
          <a:p>
            <a:pPr eaLnBrk="0" hangingPunct="0"/>
            <a:r>
              <a:rPr lang="en-US" sz="3200"/>
              <a:t>C</a:t>
            </a:r>
          </a:p>
        </p:txBody>
      </p:sp>
      <p:grpSp>
        <p:nvGrpSpPr>
          <p:cNvPr id="781327" name="Group 15"/>
          <p:cNvGrpSpPr>
            <a:grpSpLocks/>
          </p:cNvGrpSpPr>
          <p:nvPr/>
        </p:nvGrpSpPr>
        <p:grpSpPr bwMode="auto">
          <a:xfrm>
            <a:off x="6113463" y="2973388"/>
            <a:ext cx="590550" cy="593725"/>
            <a:chOff x="3319" y="1922"/>
            <a:chExt cx="372" cy="374"/>
          </a:xfrm>
        </p:grpSpPr>
        <p:sp>
          <p:nvSpPr>
            <p:cNvPr id="781328" name="Oval 16"/>
            <p:cNvSpPr>
              <a:spLocks noChangeArrowheads="1"/>
            </p:cNvSpPr>
            <p:nvPr/>
          </p:nvSpPr>
          <p:spPr bwMode="auto">
            <a:xfrm>
              <a:off x="3635" y="2081"/>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29" name="Oval 17"/>
            <p:cNvSpPr>
              <a:spLocks noChangeArrowheads="1"/>
            </p:cNvSpPr>
            <p:nvPr/>
          </p:nvSpPr>
          <p:spPr bwMode="auto">
            <a:xfrm>
              <a:off x="3476" y="2240"/>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30" name="Oval 18"/>
            <p:cNvSpPr>
              <a:spLocks noChangeArrowheads="1"/>
            </p:cNvSpPr>
            <p:nvPr/>
          </p:nvSpPr>
          <p:spPr bwMode="auto">
            <a:xfrm>
              <a:off x="3319" y="2083"/>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31" name="Oval 19"/>
            <p:cNvSpPr>
              <a:spLocks noChangeArrowheads="1"/>
            </p:cNvSpPr>
            <p:nvPr/>
          </p:nvSpPr>
          <p:spPr bwMode="auto">
            <a:xfrm>
              <a:off x="3477" y="1922"/>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grpSp>
      <p:sp>
        <p:nvSpPr>
          <p:cNvPr id="781332" name="Text Box 20"/>
          <p:cNvSpPr txBox="1">
            <a:spLocks noChangeArrowheads="1"/>
          </p:cNvSpPr>
          <p:nvPr/>
        </p:nvSpPr>
        <p:spPr bwMode="auto">
          <a:xfrm>
            <a:off x="6962775" y="3541713"/>
            <a:ext cx="500063" cy="579437"/>
          </a:xfrm>
          <a:prstGeom prst="rect">
            <a:avLst/>
          </a:prstGeom>
          <a:noFill/>
          <a:ln w="12700">
            <a:noFill/>
            <a:miter lim="800000"/>
            <a:headEnd type="none" w="sm" len="sm"/>
            <a:tailEnd type="none" w="sm" len="sm"/>
          </a:ln>
          <a:effectLst/>
        </p:spPr>
        <p:txBody>
          <a:bodyPr wrap="none">
            <a:spAutoFit/>
          </a:bodyPr>
          <a:lstStyle/>
          <a:p>
            <a:pPr eaLnBrk="0" hangingPunct="0"/>
            <a:r>
              <a:rPr lang="en-US" sz="3200"/>
              <a:t>O</a:t>
            </a:r>
          </a:p>
        </p:txBody>
      </p:sp>
      <p:grpSp>
        <p:nvGrpSpPr>
          <p:cNvPr id="781333" name="Group 21"/>
          <p:cNvGrpSpPr>
            <a:grpSpLocks/>
          </p:cNvGrpSpPr>
          <p:nvPr/>
        </p:nvGrpSpPr>
        <p:grpSpPr bwMode="auto">
          <a:xfrm>
            <a:off x="6864350" y="3548063"/>
            <a:ext cx="682625" cy="595312"/>
            <a:chOff x="3299" y="2405"/>
            <a:chExt cx="430" cy="375"/>
          </a:xfrm>
        </p:grpSpPr>
        <p:sp>
          <p:nvSpPr>
            <p:cNvPr id="781334" name="Oval 22"/>
            <p:cNvSpPr>
              <a:spLocks noChangeArrowheads="1"/>
            </p:cNvSpPr>
            <p:nvPr/>
          </p:nvSpPr>
          <p:spPr bwMode="auto">
            <a:xfrm>
              <a:off x="3671" y="2614"/>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35" name="Oval 23"/>
            <p:cNvSpPr>
              <a:spLocks noChangeArrowheads="1"/>
            </p:cNvSpPr>
            <p:nvPr/>
          </p:nvSpPr>
          <p:spPr bwMode="auto">
            <a:xfrm>
              <a:off x="3673" y="2493"/>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36" name="Oval 24"/>
            <p:cNvSpPr>
              <a:spLocks noChangeArrowheads="1"/>
            </p:cNvSpPr>
            <p:nvPr/>
          </p:nvSpPr>
          <p:spPr bwMode="auto">
            <a:xfrm>
              <a:off x="3552" y="2724"/>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37" name="Oval 25"/>
            <p:cNvSpPr>
              <a:spLocks noChangeArrowheads="1"/>
            </p:cNvSpPr>
            <p:nvPr/>
          </p:nvSpPr>
          <p:spPr bwMode="auto">
            <a:xfrm>
              <a:off x="3299" y="2615"/>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38" name="Oval 26"/>
            <p:cNvSpPr>
              <a:spLocks noChangeArrowheads="1"/>
            </p:cNvSpPr>
            <p:nvPr/>
          </p:nvSpPr>
          <p:spPr bwMode="auto">
            <a:xfrm>
              <a:off x="3417" y="2406"/>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39" name="Oval 27"/>
            <p:cNvSpPr>
              <a:spLocks noChangeArrowheads="1"/>
            </p:cNvSpPr>
            <p:nvPr/>
          </p:nvSpPr>
          <p:spPr bwMode="auto">
            <a:xfrm>
              <a:off x="3553" y="2405"/>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grpSp>
      <p:grpSp>
        <p:nvGrpSpPr>
          <p:cNvPr id="781340" name="Group 28"/>
          <p:cNvGrpSpPr>
            <a:grpSpLocks/>
          </p:cNvGrpSpPr>
          <p:nvPr/>
        </p:nvGrpSpPr>
        <p:grpSpPr bwMode="auto">
          <a:xfrm>
            <a:off x="5514975" y="2381250"/>
            <a:ext cx="381000" cy="452438"/>
            <a:chOff x="4289" y="1580"/>
            <a:chExt cx="240" cy="285"/>
          </a:xfrm>
        </p:grpSpPr>
        <p:sp>
          <p:nvSpPr>
            <p:cNvPr id="781341" name="Oval 29"/>
            <p:cNvSpPr>
              <a:spLocks noChangeArrowheads="1"/>
            </p:cNvSpPr>
            <p:nvPr/>
          </p:nvSpPr>
          <p:spPr bwMode="auto">
            <a:xfrm>
              <a:off x="4473" y="1809"/>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42" name="Oval 30"/>
            <p:cNvSpPr>
              <a:spLocks noChangeArrowheads="1"/>
            </p:cNvSpPr>
            <p:nvPr/>
          </p:nvSpPr>
          <p:spPr bwMode="auto">
            <a:xfrm>
              <a:off x="4289" y="1580"/>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grpSp>
      <p:sp>
        <p:nvSpPr>
          <p:cNvPr id="781343" name="Text Box 31"/>
          <p:cNvSpPr txBox="1">
            <a:spLocks noChangeArrowheads="1"/>
          </p:cNvSpPr>
          <p:nvPr/>
        </p:nvSpPr>
        <p:spPr bwMode="auto">
          <a:xfrm>
            <a:off x="7966075" y="4129088"/>
            <a:ext cx="431800" cy="579437"/>
          </a:xfrm>
          <a:prstGeom prst="rect">
            <a:avLst/>
          </a:prstGeom>
          <a:noFill/>
          <a:ln w="12700">
            <a:noFill/>
            <a:miter lim="800000"/>
            <a:headEnd type="none" w="sm" len="sm"/>
            <a:tailEnd type="none" w="sm" len="sm"/>
          </a:ln>
          <a:effectLst/>
        </p:spPr>
        <p:txBody>
          <a:bodyPr wrap="none">
            <a:spAutoFit/>
          </a:bodyPr>
          <a:lstStyle/>
          <a:p>
            <a:pPr eaLnBrk="0" hangingPunct="0"/>
            <a:r>
              <a:rPr lang="en-US" sz="3200"/>
              <a:t>F</a:t>
            </a:r>
          </a:p>
        </p:txBody>
      </p:sp>
      <p:grpSp>
        <p:nvGrpSpPr>
          <p:cNvPr id="781344" name="Group 32"/>
          <p:cNvGrpSpPr>
            <a:grpSpLocks/>
          </p:cNvGrpSpPr>
          <p:nvPr/>
        </p:nvGrpSpPr>
        <p:grpSpPr bwMode="auto">
          <a:xfrm>
            <a:off x="7896225" y="4135438"/>
            <a:ext cx="574675" cy="569912"/>
            <a:chOff x="4229" y="2600"/>
            <a:chExt cx="362" cy="359"/>
          </a:xfrm>
        </p:grpSpPr>
        <p:sp>
          <p:nvSpPr>
            <p:cNvPr id="781345" name="Oval 33"/>
            <p:cNvSpPr>
              <a:spLocks noChangeArrowheads="1"/>
            </p:cNvSpPr>
            <p:nvPr/>
          </p:nvSpPr>
          <p:spPr bwMode="auto">
            <a:xfrm>
              <a:off x="4533" y="2801"/>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46" name="Oval 34"/>
            <p:cNvSpPr>
              <a:spLocks noChangeArrowheads="1"/>
            </p:cNvSpPr>
            <p:nvPr/>
          </p:nvSpPr>
          <p:spPr bwMode="auto">
            <a:xfrm>
              <a:off x="4535" y="2696"/>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47" name="Oval 35"/>
            <p:cNvSpPr>
              <a:spLocks noChangeArrowheads="1"/>
            </p:cNvSpPr>
            <p:nvPr/>
          </p:nvSpPr>
          <p:spPr bwMode="auto">
            <a:xfrm>
              <a:off x="4438" y="2903"/>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48" name="Oval 36"/>
            <p:cNvSpPr>
              <a:spLocks noChangeArrowheads="1"/>
            </p:cNvSpPr>
            <p:nvPr/>
          </p:nvSpPr>
          <p:spPr bwMode="auto">
            <a:xfrm>
              <a:off x="4229" y="2802"/>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49" name="Oval 37"/>
            <p:cNvSpPr>
              <a:spLocks noChangeArrowheads="1"/>
            </p:cNvSpPr>
            <p:nvPr/>
          </p:nvSpPr>
          <p:spPr bwMode="auto">
            <a:xfrm>
              <a:off x="4229" y="2697"/>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50" name="Oval 38"/>
            <p:cNvSpPr>
              <a:spLocks noChangeArrowheads="1"/>
            </p:cNvSpPr>
            <p:nvPr/>
          </p:nvSpPr>
          <p:spPr bwMode="auto">
            <a:xfrm>
              <a:off x="4331" y="2601"/>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51" name="Oval 39"/>
            <p:cNvSpPr>
              <a:spLocks noChangeArrowheads="1"/>
            </p:cNvSpPr>
            <p:nvPr/>
          </p:nvSpPr>
          <p:spPr bwMode="auto">
            <a:xfrm>
              <a:off x="4439" y="2600"/>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grpSp>
      <p:sp>
        <p:nvSpPr>
          <p:cNvPr id="781352" name="Text Box 40"/>
          <p:cNvSpPr txBox="1">
            <a:spLocks noChangeArrowheads="1"/>
          </p:cNvSpPr>
          <p:nvPr/>
        </p:nvSpPr>
        <p:spPr bwMode="auto">
          <a:xfrm>
            <a:off x="5588000" y="5310188"/>
            <a:ext cx="703263" cy="579437"/>
          </a:xfrm>
          <a:prstGeom prst="rect">
            <a:avLst/>
          </a:prstGeom>
          <a:noFill/>
          <a:ln w="12700">
            <a:noFill/>
            <a:miter lim="800000"/>
            <a:headEnd type="none" w="sm" len="sm"/>
            <a:tailEnd type="none" w="sm" len="sm"/>
          </a:ln>
          <a:effectLst/>
        </p:spPr>
        <p:txBody>
          <a:bodyPr wrap="none">
            <a:spAutoFit/>
          </a:bodyPr>
          <a:lstStyle/>
          <a:p>
            <a:pPr eaLnBrk="0" hangingPunct="0"/>
            <a:r>
              <a:rPr lang="en-US" sz="3200"/>
              <a:t>He</a:t>
            </a:r>
          </a:p>
        </p:txBody>
      </p:sp>
      <p:grpSp>
        <p:nvGrpSpPr>
          <p:cNvPr id="781353" name="Group 41"/>
          <p:cNvGrpSpPr>
            <a:grpSpLocks/>
          </p:cNvGrpSpPr>
          <p:nvPr/>
        </p:nvGrpSpPr>
        <p:grpSpPr bwMode="auto">
          <a:xfrm>
            <a:off x="6242050" y="5500688"/>
            <a:ext cx="92075" cy="258762"/>
            <a:chOff x="3797" y="3580"/>
            <a:chExt cx="58" cy="163"/>
          </a:xfrm>
        </p:grpSpPr>
        <p:sp>
          <p:nvSpPr>
            <p:cNvPr id="781354" name="Oval 42"/>
            <p:cNvSpPr>
              <a:spLocks noChangeArrowheads="1"/>
            </p:cNvSpPr>
            <p:nvPr/>
          </p:nvSpPr>
          <p:spPr bwMode="auto">
            <a:xfrm>
              <a:off x="3797" y="3687"/>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55" name="Oval 43"/>
            <p:cNvSpPr>
              <a:spLocks noChangeArrowheads="1"/>
            </p:cNvSpPr>
            <p:nvPr/>
          </p:nvSpPr>
          <p:spPr bwMode="auto">
            <a:xfrm>
              <a:off x="3799" y="3580"/>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grpSp>
      <p:sp>
        <p:nvSpPr>
          <p:cNvPr id="781356" name="Text Box 44"/>
          <p:cNvSpPr txBox="1">
            <a:spLocks noChangeArrowheads="1"/>
          </p:cNvSpPr>
          <p:nvPr/>
        </p:nvSpPr>
        <p:spPr bwMode="auto">
          <a:xfrm>
            <a:off x="4430713" y="4722813"/>
            <a:ext cx="703262" cy="579437"/>
          </a:xfrm>
          <a:prstGeom prst="rect">
            <a:avLst/>
          </a:prstGeom>
          <a:noFill/>
          <a:ln w="12700">
            <a:noFill/>
            <a:miter lim="800000"/>
            <a:headEnd type="none" w="sm" len="sm"/>
            <a:tailEnd type="none" w="sm" len="sm"/>
          </a:ln>
          <a:effectLst/>
        </p:spPr>
        <p:txBody>
          <a:bodyPr wrap="none">
            <a:spAutoFit/>
          </a:bodyPr>
          <a:lstStyle/>
          <a:p>
            <a:pPr eaLnBrk="0" hangingPunct="0"/>
            <a:r>
              <a:rPr lang="en-US" sz="3200"/>
              <a:t>Ne</a:t>
            </a:r>
          </a:p>
        </p:txBody>
      </p:sp>
      <p:grpSp>
        <p:nvGrpSpPr>
          <p:cNvPr id="781357" name="Group 45"/>
          <p:cNvGrpSpPr>
            <a:grpSpLocks/>
          </p:cNvGrpSpPr>
          <p:nvPr/>
        </p:nvGrpSpPr>
        <p:grpSpPr bwMode="auto">
          <a:xfrm>
            <a:off x="4373563" y="4729163"/>
            <a:ext cx="812800" cy="595312"/>
            <a:chOff x="2755" y="3134"/>
            <a:chExt cx="512" cy="375"/>
          </a:xfrm>
        </p:grpSpPr>
        <p:sp>
          <p:nvSpPr>
            <p:cNvPr id="781358" name="Oval 46"/>
            <p:cNvSpPr>
              <a:spLocks noChangeArrowheads="1"/>
            </p:cNvSpPr>
            <p:nvPr/>
          </p:nvSpPr>
          <p:spPr bwMode="auto">
            <a:xfrm>
              <a:off x="3209" y="3343"/>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59" name="Oval 47"/>
            <p:cNvSpPr>
              <a:spLocks noChangeArrowheads="1"/>
            </p:cNvSpPr>
            <p:nvPr/>
          </p:nvSpPr>
          <p:spPr bwMode="auto">
            <a:xfrm>
              <a:off x="3211" y="3222"/>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60" name="Oval 48"/>
            <p:cNvSpPr>
              <a:spLocks noChangeArrowheads="1"/>
            </p:cNvSpPr>
            <p:nvPr/>
          </p:nvSpPr>
          <p:spPr bwMode="auto">
            <a:xfrm>
              <a:off x="2918" y="3452"/>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61" name="Oval 49"/>
            <p:cNvSpPr>
              <a:spLocks noChangeArrowheads="1"/>
            </p:cNvSpPr>
            <p:nvPr/>
          </p:nvSpPr>
          <p:spPr bwMode="auto">
            <a:xfrm>
              <a:off x="3054" y="3453"/>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62" name="Oval 50"/>
            <p:cNvSpPr>
              <a:spLocks noChangeArrowheads="1"/>
            </p:cNvSpPr>
            <p:nvPr/>
          </p:nvSpPr>
          <p:spPr bwMode="auto">
            <a:xfrm>
              <a:off x="2755" y="3344"/>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63" name="Oval 51"/>
            <p:cNvSpPr>
              <a:spLocks noChangeArrowheads="1"/>
            </p:cNvSpPr>
            <p:nvPr/>
          </p:nvSpPr>
          <p:spPr bwMode="auto">
            <a:xfrm>
              <a:off x="2755" y="3223"/>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64" name="Oval 52"/>
            <p:cNvSpPr>
              <a:spLocks noChangeArrowheads="1"/>
            </p:cNvSpPr>
            <p:nvPr/>
          </p:nvSpPr>
          <p:spPr bwMode="auto">
            <a:xfrm>
              <a:off x="2919" y="3135"/>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sp>
          <p:nvSpPr>
            <p:cNvPr id="781365" name="Oval 53"/>
            <p:cNvSpPr>
              <a:spLocks noChangeArrowheads="1"/>
            </p:cNvSpPr>
            <p:nvPr/>
          </p:nvSpPr>
          <p:spPr bwMode="auto">
            <a:xfrm>
              <a:off x="3055" y="3134"/>
              <a:ext cx="56" cy="56"/>
            </a:xfrm>
            <a:prstGeom prst="ellipse">
              <a:avLst/>
            </a:prstGeom>
            <a:solidFill>
              <a:srgbClr val="FAFD00"/>
            </a:solidFill>
            <a:ln w="12700">
              <a:solidFill>
                <a:schemeClr val="tx1"/>
              </a:solidFill>
              <a:round/>
              <a:headEnd type="none" w="sm" len="sm"/>
              <a:tailEnd type="none" w="sm" len="sm"/>
            </a:ln>
            <a:effec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81316">
                                            <p:txEl>
                                              <p:pRg st="0" end="0"/>
                                            </p:txEl>
                                          </p:spTgt>
                                        </p:tgtEl>
                                        <p:attrNameLst>
                                          <p:attrName>style.visibility</p:attrName>
                                        </p:attrNameLst>
                                      </p:cBhvr>
                                      <p:to>
                                        <p:strVal val="visible"/>
                                      </p:to>
                                    </p:set>
                                    <p:anim calcmode="lin" valueType="num">
                                      <p:cBhvr>
                                        <p:cTn id="7" dur="500" fill="hold"/>
                                        <p:tgtEl>
                                          <p:spTgt spid="7813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131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81317"/>
                                        </p:tgtEl>
                                        <p:attrNameLst>
                                          <p:attrName>style.visibility</p:attrName>
                                        </p:attrNameLst>
                                      </p:cBhvr>
                                      <p:to>
                                        <p:strVal val="visible"/>
                                      </p:to>
                                    </p:set>
                                    <p:animEffect transition="in" filter="wipe(left)">
                                      <p:cBhvr>
                                        <p:cTn id="13" dur="5000"/>
                                        <p:tgtEl>
                                          <p:spTgt spid="7813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781324"/>
                                        </p:tgtEl>
                                        <p:attrNameLst>
                                          <p:attrName>style.visibility</p:attrName>
                                        </p:attrNameLst>
                                      </p:cBhvr>
                                      <p:to>
                                        <p:strVal val="visible"/>
                                      </p:to>
                                    </p:set>
                                    <p:anim calcmode="lin" valueType="num">
                                      <p:cBhvr>
                                        <p:cTn id="18" dur="500" fill="hold"/>
                                        <p:tgtEl>
                                          <p:spTgt spid="781324"/>
                                        </p:tgtEl>
                                        <p:attrNameLst>
                                          <p:attrName>ppt_w</p:attrName>
                                        </p:attrNameLst>
                                      </p:cBhvr>
                                      <p:tavLst>
                                        <p:tav tm="0">
                                          <p:val>
                                            <p:fltVal val="0"/>
                                          </p:val>
                                        </p:tav>
                                        <p:tav tm="100000">
                                          <p:val>
                                            <p:strVal val="#ppt_w"/>
                                          </p:val>
                                        </p:tav>
                                      </p:tavLst>
                                    </p:anim>
                                    <p:anim calcmode="lin" valueType="num">
                                      <p:cBhvr>
                                        <p:cTn id="19" dur="500" fill="hold"/>
                                        <p:tgtEl>
                                          <p:spTgt spid="781324"/>
                                        </p:tgtEl>
                                        <p:attrNameLst>
                                          <p:attrName>ppt_h</p:attrName>
                                        </p:attrNameLst>
                                      </p:cBhvr>
                                      <p:tavLst>
                                        <p:tav tm="0">
                                          <p:val>
                                            <p:fltVal val="0"/>
                                          </p:val>
                                        </p:tav>
                                        <p:tav tm="100000">
                                          <p:val>
                                            <p:strVal val="#ppt_h"/>
                                          </p:val>
                                        </p:tav>
                                      </p:tavLst>
                                    </p:anim>
                                    <p:animEffect transition="in" filter="fade">
                                      <p:cBhvr>
                                        <p:cTn id="20" dur="500"/>
                                        <p:tgtEl>
                                          <p:spTgt spid="78132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81325"/>
                                        </p:tgtEl>
                                        <p:attrNameLst>
                                          <p:attrName>style.visibility</p:attrName>
                                        </p:attrNameLst>
                                      </p:cBhvr>
                                      <p:to>
                                        <p:strVal val="visible"/>
                                      </p:to>
                                    </p:set>
                                    <p:animEffect transition="in" filter="dissolve">
                                      <p:cBhvr>
                                        <p:cTn id="25" dur="500"/>
                                        <p:tgtEl>
                                          <p:spTgt spid="781325"/>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781316">
                                            <p:txEl>
                                              <p:pRg st="1" end="1"/>
                                            </p:txEl>
                                          </p:spTgt>
                                        </p:tgtEl>
                                        <p:attrNameLst>
                                          <p:attrName>style.visibility</p:attrName>
                                        </p:attrNameLst>
                                      </p:cBhvr>
                                      <p:to>
                                        <p:strVal val="visible"/>
                                      </p:to>
                                    </p:set>
                                    <p:anim calcmode="lin" valueType="num">
                                      <p:cBhvr>
                                        <p:cTn id="30" dur="500" fill="hold"/>
                                        <p:tgtEl>
                                          <p:spTgt spid="781316">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78131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81318"/>
                                        </p:tgtEl>
                                        <p:attrNameLst>
                                          <p:attrName>style.visibility</p:attrName>
                                        </p:attrNameLst>
                                      </p:cBhvr>
                                      <p:to>
                                        <p:strVal val="visible"/>
                                      </p:to>
                                    </p:set>
                                    <p:animEffect transition="in" filter="wipe(left)">
                                      <p:cBhvr>
                                        <p:cTn id="36" dur="5000"/>
                                        <p:tgtEl>
                                          <p:spTgt spid="78131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781314"/>
                                        </p:tgtEl>
                                        <p:attrNameLst>
                                          <p:attrName>style.visibility</p:attrName>
                                        </p:attrNameLst>
                                      </p:cBhvr>
                                      <p:to>
                                        <p:strVal val="visible"/>
                                      </p:to>
                                    </p:set>
                                    <p:anim calcmode="lin" valueType="num">
                                      <p:cBhvr>
                                        <p:cTn id="41" dur="500" fill="hold"/>
                                        <p:tgtEl>
                                          <p:spTgt spid="781314"/>
                                        </p:tgtEl>
                                        <p:attrNameLst>
                                          <p:attrName>ppt_w</p:attrName>
                                        </p:attrNameLst>
                                      </p:cBhvr>
                                      <p:tavLst>
                                        <p:tav tm="0">
                                          <p:val>
                                            <p:fltVal val="0"/>
                                          </p:val>
                                        </p:tav>
                                        <p:tav tm="100000">
                                          <p:val>
                                            <p:strVal val="#ppt_w"/>
                                          </p:val>
                                        </p:tav>
                                      </p:tavLst>
                                    </p:anim>
                                    <p:anim calcmode="lin" valueType="num">
                                      <p:cBhvr>
                                        <p:cTn id="42" dur="500" fill="hold"/>
                                        <p:tgtEl>
                                          <p:spTgt spid="781314"/>
                                        </p:tgtEl>
                                        <p:attrNameLst>
                                          <p:attrName>ppt_h</p:attrName>
                                        </p:attrNameLst>
                                      </p:cBhvr>
                                      <p:tavLst>
                                        <p:tav tm="0">
                                          <p:val>
                                            <p:fltVal val="0"/>
                                          </p:val>
                                        </p:tav>
                                        <p:tav tm="100000">
                                          <p:val>
                                            <p:strVal val="#ppt_h"/>
                                          </p:val>
                                        </p:tav>
                                      </p:tavLst>
                                    </p:anim>
                                    <p:animEffect transition="in" filter="fade">
                                      <p:cBhvr>
                                        <p:cTn id="43" dur="500"/>
                                        <p:tgtEl>
                                          <p:spTgt spid="78131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781340"/>
                                        </p:tgtEl>
                                        <p:attrNameLst>
                                          <p:attrName>style.visibility</p:attrName>
                                        </p:attrNameLst>
                                      </p:cBhvr>
                                      <p:to>
                                        <p:strVal val="visible"/>
                                      </p:to>
                                    </p:set>
                                    <p:animEffect transition="in" filter="dissolve">
                                      <p:cBhvr>
                                        <p:cTn id="48" dur="500"/>
                                        <p:tgtEl>
                                          <p:spTgt spid="781340"/>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10" fill="hold" grpId="0" nodeType="clickEffect">
                                  <p:stCondLst>
                                    <p:cond delay="0"/>
                                  </p:stCondLst>
                                  <p:childTnLst>
                                    <p:set>
                                      <p:cBhvr>
                                        <p:cTn id="52" dur="1" fill="hold">
                                          <p:stCondLst>
                                            <p:cond delay="0"/>
                                          </p:stCondLst>
                                        </p:cTn>
                                        <p:tgtEl>
                                          <p:spTgt spid="781316">
                                            <p:txEl>
                                              <p:pRg st="2" end="2"/>
                                            </p:txEl>
                                          </p:spTgt>
                                        </p:tgtEl>
                                        <p:attrNameLst>
                                          <p:attrName>style.visibility</p:attrName>
                                        </p:attrNameLst>
                                      </p:cBhvr>
                                      <p:to>
                                        <p:strVal val="visible"/>
                                      </p:to>
                                    </p:set>
                                    <p:anim calcmode="lin" valueType="num">
                                      <p:cBhvr>
                                        <p:cTn id="53" dur="500" fill="hold"/>
                                        <p:tgtEl>
                                          <p:spTgt spid="781316">
                                            <p:txEl>
                                              <p:pRg st="2" end="2"/>
                                            </p:txEl>
                                          </p:spTgt>
                                        </p:tgtEl>
                                        <p:attrNameLst>
                                          <p:attrName>ppt_w</p:attrName>
                                        </p:attrNameLst>
                                      </p:cBhvr>
                                      <p:tavLst>
                                        <p:tav tm="0">
                                          <p:val>
                                            <p:fltVal val="0"/>
                                          </p:val>
                                        </p:tav>
                                        <p:tav tm="100000">
                                          <p:val>
                                            <p:strVal val="#ppt_w"/>
                                          </p:val>
                                        </p:tav>
                                      </p:tavLst>
                                    </p:anim>
                                    <p:anim calcmode="lin" valueType="num">
                                      <p:cBhvr>
                                        <p:cTn id="54" dur="500" fill="hold"/>
                                        <p:tgtEl>
                                          <p:spTgt spid="78131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781319"/>
                                        </p:tgtEl>
                                        <p:attrNameLst>
                                          <p:attrName>style.visibility</p:attrName>
                                        </p:attrNameLst>
                                      </p:cBhvr>
                                      <p:to>
                                        <p:strVal val="visible"/>
                                      </p:to>
                                    </p:set>
                                    <p:animEffect transition="in" filter="wipe(left)">
                                      <p:cBhvr>
                                        <p:cTn id="59" dur="5000"/>
                                        <p:tgtEl>
                                          <p:spTgt spid="78131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grpId="0" nodeType="clickEffect">
                                  <p:stCondLst>
                                    <p:cond delay="0"/>
                                  </p:stCondLst>
                                  <p:childTnLst>
                                    <p:set>
                                      <p:cBhvr>
                                        <p:cTn id="63" dur="1" fill="hold">
                                          <p:stCondLst>
                                            <p:cond delay="0"/>
                                          </p:stCondLst>
                                        </p:cTn>
                                        <p:tgtEl>
                                          <p:spTgt spid="781326"/>
                                        </p:tgtEl>
                                        <p:attrNameLst>
                                          <p:attrName>style.visibility</p:attrName>
                                        </p:attrNameLst>
                                      </p:cBhvr>
                                      <p:to>
                                        <p:strVal val="visible"/>
                                      </p:to>
                                    </p:set>
                                    <p:anim calcmode="lin" valueType="num">
                                      <p:cBhvr>
                                        <p:cTn id="64" dur="500" fill="hold"/>
                                        <p:tgtEl>
                                          <p:spTgt spid="781326"/>
                                        </p:tgtEl>
                                        <p:attrNameLst>
                                          <p:attrName>ppt_w</p:attrName>
                                        </p:attrNameLst>
                                      </p:cBhvr>
                                      <p:tavLst>
                                        <p:tav tm="0">
                                          <p:val>
                                            <p:fltVal val="0"/>
                                          </p:val>
                                        </p:tav>
                                        <p:tav tm="100000">
                                          <p:val>
                                            <p:strVal val="#ppt_w"/>
                                          </p:val>
                                        </p:tav>
                                      </p:tavLst>
                                    </p:anim>
                                    <p:anim calcmode="lin" valueType="num">
                                      <p:cBhvr>
                                        <p:cTn id="65" dur="500" fill="hold"/>
                                        <p:tgtEl>
                                          <p:spTgt spid="781326"/>
                                        </p:tgtEl>
                                        <p:attrNameLst>
                                          <p:attrName>ppt_h</p:attrName>
                                        </p:attrNameLst>
                                      </p:cBhvr>
                                      <p:tavLst>
                                        <p:tav tm="0">
                                          <p:val>
                                            <p:fltVal val="0"/>
                                          </p:val>
                                        </p:tav>
                                        <p:tav tm="100000">
                                          <p:val>
                                            <p:strVal val="#ppt_h"/>
                                          </p:val>
                                        </p:tav>
                                      </p:tavLst>
                                    </p:anim>
                                    <p:animEffect transition="in" filter="fade">
                                      <p:cBhvr>
                                        <p:cTn id="66" dur="500"/>
                                        <p:tgtEl>
                                          <p:spTgt spid="781326"/>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781327"/>
                                        </p:tgtEl>
                                        <p:attrNameLst>
                                          <p:attrName>style.visibility</p:attrName>
                                        </p:attrNameLst>
                                      </p:cBhvr>
                                      <p:to>
                                        <p:strVal val="visible"/>
                                      </p:to>
                                    </p:set>
                                    <p:animEffect transition="in" filter="dissolve">
                                      <p:cBhvr>
                                        <p:cTn id="71" dur="500"/>
                                        <p:tgtEl>
                                          <p:spTgt spid="781327"/>
                                        </p:tgtEl>
                                      </p:cBhvr>
                                    </p:animEffect>
                                  </p:childTnLst>
                                </p:cTn>
                              </p:par>
                            </p:childTnLst>
                          </p:cTn>
                        </p:par>
                      </p:childTnLst>
                    </p:cTn>
                  </p:par>
                  <p:par>
                    <p:cTn id="72" fill="hold">
                      <p:stCondLst>
                        <p:cond delay="indefinite"/>
                      </p:stCondLst>
                      <p:childTnLst>
                        <p:par>
                          <p:cTn id="73" fill="hold">
                            <p:stCondLst>
                              <p:cond delay="0"/>
                            </p:stCondLst>
                            <p:childTnLst>
                              <p:par>
                                <p:cTn id="74" presetID="17" presetClass="entr" presetSubtype="10" fill="hold" grpId="0" nodeType="clickEffect">
                                  <p:stCondLst>
                                    <p:cond delay="0"/>
                                  </p:stCondLst>
                                  <p:childTnLst>
                                    <p:set>
                                      <p:cBhvr>
                                        <p:cTn id="75" dur="1" fill="hold">
                                          <p:stCondLst>
                                            <p:cond delay="0"/>
                                          </p:stCondLst>
                                        </p:cTn>
                                        <p:tgtEl>
                                          <p:spTgt spid="781316">
                                            <p:txEl>
                                              <p:pRg st="3" end="3"/>
                                            </p:txEl>
                                          </p:spTgt>
                                        </p:tgtEl>
                                        <p:attrNameLst>
                                          <p:attrName>style.visibility</p:attrName>
                                        </p:attrNameLst>
                                      </p:cBhvr>
                                      <p:to>
                                        <p:strVal val="visible"/>
                                      </p:to>
                                    </p:set>
                                    <p:anim calcmode="lin" valueType="num">
                                      <p:cBhvr>
                                        <p:cTn id="76" dur="500" fill="hold"/>
                                        <p:tgtEl>
                                          <p:spTgt spid="781316">
                                            <p:txEl>
                                              <p:pRg st="3" end="3"/>
                                            </p:txEl>
                                          </p:spTgt>
                                        </p:tgtEl>
                                        <p:attrNameLst>
                                          <p:attrName>ppt_w</p:attrName>
                                        </p:attrNameLst>
                                      </p:cBhvr>
                                      <p:tavLst>
                                        <p:tav tm="0">
                                          <p:val>
                                            <p:fltVal val="0"/>
                                          </p:val>
                                        </p:tav>
                                        <p:tav tm="100000">
                                          <p:val>
                                            <p:strVal val="#ppt_w"/>
                                          </p:val>
                                        </p:tav>
                                      </p:tavLst>
                                    </p:anim>
                                    <p:anim calcmode="lin" valueType="num">
                                      <p:cBhvr>
                                        <p:cTn id="77" dur="500" fill="hold"/>
                                        <p:tgtEl>
                                          <p:spTgt spid="78131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781320"/>
                                        </p:tgtEl>
                                        <p:attrNameLst>
                                          <p:attrName>style.visibility</p:attrName>
                                        </p:attrNameLst>
                                      </p:cBhvr>
                                      <p:to>
                                        <p:strVal val="visible"/>
                                      </p:to>
                                    </p:set>
                                    <p:animEffect transition="in" filter="wipe(left)">
                                      <p:cBhvr>
                                        <p:cTn id="82" dur="5000"/>
                                        <p:tgtEl>
                                          <p:spTgt spid="781320"/>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0" fill="hold" grpId="0" nodeType="clickEffect">
                                  <p:stCondLst>
                                    <p:cond delay="0"/>
                                  </p:stCondLst>
                                  <p:childTnLst>
                                    <p:set>
                                      <p:cBhvr>
                                        <p:cTn id="86" dur="1" fill="hold">
                                          <p:stCondLst>
                                            <p:cond delay="0"/>
                                          </p:stCondLst>
                                        </p:cTn>
                                        <p:tgtEl>
                                          <p:spTgt spid="781332"/>
                                        </p:tgtEl>
                                        <p:attrNameLst>
                                          <p:attrName>style.visibility</p:attrName>
                                        </p:attrNameLst>
                                      </p:cBhvr>
                                      <p:to>
                                        <p:strVal val="visible"/>
                                      </p:to>
                                    </p:set>
                                    <p:anim calcmode="lin" valueType="num">
                                      <p:cBhvr>
                                        <p:cTn id="87" dur="500" fill="hold"/>
                                        <p:tgtEl>
                                          <p:spTgt spid="781332"/>
                                        </p:tgtEl>
                                        <p:attrNameLst>
                                          <p:attrName>ppt_w</p:attrName>
                                        </p:attrNameLst>
                                      </p:cBhvr>
                                      <p:tavLst>
                                        <p:tav tm="0">
                                          <p:val>
                                            <p:fltVal val="0"/>
                                          </p:val>
                                        </p:tav>
                                        <p:tav tm="100000">
                                          <p:val>
                                            <p:strVal val="#ppt_w"/>
                                          </p:val>
                                        </p:tav>
                                      </p:tavLst>
                                    </p:anim>
                                    <p:anim calcmode="lin" valueType="num">
                                      <p:cBhvr>
                                        <p:cTn id="88" dur="500" fill="hold"/>
                                        <p:tgtEl>
                                          <p:spTgt spid="781332"/>
                                        </p:tgtEl>
                                        <p:attrNameLst>
                                          <p:attrName>ppt_h</p:attrName>
                                        </p:attrNameLst>
                                      </p:cBhvr>
                                      <p:tavLst>
                                        <p:tav tm="0">
                                          <p:val>
                                            <p:fltVal val="0"/>
                                          </p:val>
                                        </p:tav>
                                        <p:tav tm="100000">
                                          <p:val>
                                            <p:strVal val="#ppt_h"/>
                                          </p:val>
                                        </p:tav>
                                      </p:tavLst>
                                    </p:anim>
                                    <p:animEffect transition="in" filter="fade">
                                      <p:cBhvr>
                                        <p:cTn id="89" dur="500"/>
                                        <p:tgtEl>
                                          <p:spTgt spid="781332"/>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nodeType="clickEffect">
                                  <p:stCondLst>
                                    <p:cond delay="0"/>
                                  </p:stCondLst>
                                  <p:childTnLst>
                                    <p:set>
                                      <p:cBhvr>
                                        <p:cTn id="93" dur="1" fill="hold">
                                          <p:stCondLst>
                                            <p:cond delay="0"/>
                                          </p:stCondLst>
                                        </p:cTn>
                                        <p:tgtEl>
                                          <p:spTgt spid="781333"/>
                                        </p:tgtEl>
                                        <p:attrNameLst>
                                          <p:attrName>style.visibility</p:attrName>
                                        </p:attrNameLst>
                                      </p:cBhvr>
                                      <p:to>
                                        <p:strVal val="visible"/>
                                      </p:to>
                                    </p:set>
                                    <p:animEffect transition="in" filter="dissolve">
                                      <p:cBhvr>
                                        <p:cTn id="94" dur="500"/>
                                        <p:tgtEl>
                                          <p:spTgt spid="781333"/>
                                        </p:tgtEl>
                                      </p:cBhvr>
                                    </p:animEffect>
                                  </p:childTnLst>
                                </p:cTn>
                              </p:par>
                            </p:childTnLst>
                          </p:cTn>
                        </p:par>
                      </p:childTnLst>
                    </p:cTn>
                  </p:par>
                  <p:par>
                    <p:cTn id="95" fill="hold">
                      <p:stCondLst>
                        <p:cond delay="indefinite"/>
                      </p:stCondLst>
                      <p:childTnLst>
                        <p:par>
                          <p:cTn id="96" fill="hold">
                            <p:stCondLst>
                              <p:cond delay="0"/>
                            </p:stCondLst>
                            <p:childTnLst>
                              <p:par>
                                <p:cTn id="97" presetID="17" presetClass="entr" presetSubtype="10" fill="hold" grpId="0" nodeType="clickEffect">
                                  <p:stCondLst>
                                    <p:cond delay="0"/>
                                  </p:stCondLst>
                                  <p:childTnLst>
                                    <p:set>
                                      <p:cBhvr>
                                        <p:cTn id="98" dur="1" fill="hold">
                                          <p:stCondLst>
                                            <p:cond delay="0"/>
                                          </p:stCondLst>
                                        </p:cTn>
                                        <p:tgtEl>
                                          <p:spTgt spid="781316">
                                            <p:txEl>
                                              <p:pRg st="4" end="4"/>
                                            </p:txEl>
                                          </p:spTgt>
                                        </p:tgtEl>
                                        <p:attrNameLst>
                                          <p:attrName>style.visibility</p:attrName>
                                        </p:attrNameLst>
                                      </p:cBhvr>
                                      <p:to>
                                        <p:strVal val="visible"/>
                                      </p:to>
                                    </p:set>
                                    <p:anim calcmode="lin" valueType="num">
                                      <p:cBhvr>
                                        <p:cTn id="99" dur="500" fill="hold"/>
                                        <p:tgtEl>
                                          <p:spTgt spid="781316">
                                            <p:txEl>
                                              <p:pRg st="4" end="4"/>
                                            </p:txEl>
                                          </p:spTgt>
                                        </p:tgtEl>
                                        <p:attrNameLst>
                                          <p:attrName>ppt_w</p:attrName>
                                        </p:attrNameLst>
                                      </p:cBhvr>
                                      <p:tavLst>
                                        <p:tav tm="0">
                                          <p:val>
                                            <p:fltVal val="0"/>
                                          </p:val>
                                        </p:tav>
                                        <p:tav tm="100000">
                                          <p:val>
                                            <p:strVal val="#ppt_w"/>
                                          </p:val>
                                        </p:tav>
                                      </p:tavLst>
                                    </p:anim>
                                    <p:anim calcmode="lin" valueType="num">
                                      <p:cBhvr>
                                        <p:cTn id="100" dur="500" fill="hold"/>
                                        <p:tgtEl>
                                          <p:spTgt spid="78131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781321"/>
                                        </p:tgtEl>
                                        <p:attrNameLst>
                                          <p:attrName>style.visibility</p:attrName>
                                        </p:attrNameLst>
                                      </p:cBhvr>
                                      <p:to>
                                        <p:strVal val="visible"/>
                                      </p:to>
                                    </p:set>
                                    <p:animEffect transition="in" filter="wipe(left)">
                                      <p:cBhvr>
                                        <p:cTn id="105" dur="5000"/>
                                        <p:tgtEl>
                                          <p:spTgt spid="781321"/>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0" fill="hold" grpId="0" nodeType="clickEffect">
                                  <p:stCondLst>
                                    <p:cond delay="0"/>
                                  </p:stCondLst>
                                  <p:childTnLst>
                                    <p:set>
                                      <p:cBhvr>
                                        <p:cTn id="109" dur="1" fill="hold">
                                          <p:stCondLst>
                                            <p:cond delay="0"/>
                                          </p:stCondLst>
                                        </p:cTn>
                                        <p:tgtEl>
                                          <p:spTgt spid="781343"/>
                                        </p:tgtEl>
                                        <p:attrNameLst>
                                          <p:attrName>style.visibility</p:attrName>
                                        </p:attrNameLst>
                                      </p:cBhvr>
                                      <p:to>
                                        <p:strVal val="visible"/>
                                      </p:to>
                                    </p:set>
                                    <p:anim calcmode="lin" valueType="num">
                                      <p:cBhvr>
                                        <p:cTn id="110" dur="500" fill="hold"/>
                                        <p:tgtEl>
                                          <p:spTgt spid="781343"/>
                                        </p:tgtEl>
                                        <p:attrNameLst>
                                          <p:attrName>ppt_w</p:attrName>
                                        </p:attrNameLst>
                                      </p:cBhvr>
                                      <p:tavLst>
                                        <p:tav tm="0">
                                          <p:val>
                                            <p:fltVal val="0"/>
                                          </p:val>
                                        </p:tav>
                                        <p:tav tm="100000">
                                          <p:val>
                                            <p:strVal val="#ppt_w"/>
                                          </p:val>
                                        </p:tav>
                                      </p:tavLst>
                                    </p:anim>
                                    <p:anim calcmode="lin" valueType="num">
                                      <p:cBhvr>
                                        <p:cTn id="111" dur="500" fill="hold"/>
                                        <p:tgtEl>
                                          <p:spTgt spid="781343"/>
                                        </p:tgtEl>
                                        <p:attrNameLst>
                                          <p:attrName>ppt_h</p:attrName>
                                        </p:attrNameLst>
                                      </p:cBhvr>
                                      <p:tavLst>
                                        <p:tav tm="0">
                                          <p:val>
                                            <p:fltVal val="0"/>
                                          </p:val>
                                        </p:tav>
                                        <p:tav tm="100000">
                                          <p:val>
                                            <p:strVal val="#ppt_h"/>
                                          </p:val>
                                        </p:tav>
                                      </p:tavLst>
                                    </p:anim>
                                    <p:animEffect transition="in" filter="fade">
                                      <p:cBhvr>
                                        <p:cTn id="112" dur="500"/>
                                        <p:tgtEl>
                                          <p:spTgt spid="781343"/>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781344"/>
                                        </p:tgtEl>
                                        <p:attrNameLst>
                                          <p:attrName>style.visibility</p:attrName>
                                        </p:attrNameLst>
                                      </p:cBhvr>
                                      <p:to>
                                        <p:strVal val="visible"/>
                                      </p:to>
                                    </p:set>
                                    <p:animEffect transition="in" filter="dissolve">
                                      <p:cBhvr>
                                        <p:cTn id="117" dur="500"/>
                                        <p:tgtEl>
                                          <p:spTgt spid="781344"/>
                                        </p:tgtEl>
                                      </p:cBhvr>
                                    </p:animEffect>
                                  </p:childTnLst>
                                </p:cTn>
                              </p:par>
                            </p:childTnLst>
                          </p:cTn>
                        </p:par>
                      </p:childTnLst>
                    </p:cTn>
                  </p:par>
                  <p:par>
                    <p:cTn id="118" fill="hold">
                      <p:stCondLst>
                        <p:cond delay="indefinite"/>
                      </p:stCondLst>
                      <p:childTnLst>
                        <p:par>
                          <p:cTn id="119" fill="hold">
                            <p:stCondLst>
                              <p:cond delay="0"/>
                            </p:stCondLst>
                            <p:childTnLst>
                              <p:par>
                                <p:cTn id="120" presetID="17" presetClass="entr" presetSubtype="10" fill="hold" grpId="0" nodeType="clickEffect">
                                  <p:stCondLst>
                                    <p:cond delay="0"/>
                                  </p:stCondLst>
                                  <p:childTnLst>
                                    <p:set>
                                      <p:cBhvr>
                                        <p:cTn id="121" dur="1" fill="hold">
                                          <p:stCondLst>
                                            <p:cond delay="0"/>
                                          </p:stCondLst>
                                        </p:cTn>
                                        <p:tgtEl>
                                          <p:spTgt spid="781316">
                                            <p:txEl>
                                              <p:pRg st="5" end="5"/>
                                            </p:txEl>
                                          </p:spTgt>
                                        </p:tgtEl>
                                        <p:attrNameLst>
                                          <p:attrName>style.visibility</p:attrName>
                                        </p:attrNameLst>
                                      </p:cBhvr>
                                      <p:to>
                                        <p:strVal val="visible"/>
                                      </p:to>
                                    </p:set>
                                    <p:anim calcmode="lin" valueType="num">
                                      <p:cBhvr>
                                        <p:cTn id="122" dur="500" fill="hold"/>
                                        <p:tgtEl>
                                          <p:spTgt spid="781316">
                                            <p:txEl>
                                              <p:pRg st="5" end="5"/>
                                            </p:txEl>
                                          </p:spTgt>
                                        </p:tgtEl>
                                        <p:attrNameLst>
                                          <p:attrName>ppt_w</p:attrName>
                                        </p:attrNameLst>
                                      </p:cBhvr>
                                      <p:tavLst>
                                        <p:tav tm="0">
                                          <p:val>
                                            <p:fltVal val="0"/>
                                          </p:val>
                                        </p:tav>
                                        <p:tav tm="100000">
                                          <p:val>
                                            <p:strVal val="#ppt_w"/>
                                          </p:val>
                                        </p:tav>
                                      </p:tavLst>
                                    </p:anim>
                                    <p:anim calcmode="lin" valueType="num">
                                      <p:cBhvr>
                                        <p:cTn id="123" dur="500" fill="hold"/>
                                        <p:tgtEl>
                                          <p:spTgt spid="781316">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781322"/>
                                        </p:tgtEl>
                                        <p:attrNameLst>
                                          <p:attrName>style.visibility</p:attrName>
                                        </p:attrNameLst>
                                      </p:cBhvr>
                                      <p:to>
                                        <p:strVal val="visible"/>
                                      </p:to>
                                    </p:set>
                                    <p:animEffect transition="in" filter="wipe(left)">
                                      <p:cBhvr>
                                        <p:cTn id="128" dur="5000"/>
                                        <p:tgtEl>
                                          <p:spTgt spid="781322"/>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0" fill="hold" grpId="0" nodeType="clickEffect">
                                  <p:stCondLst>
                                    <p:cond delay="0"/>
                                  </p:stCondLst>
                                  <p:childTnLst>
                                    <p:set>
                                      <p:cBhvr>
                                        <p:cTn id="132" dur="1" fill="hold">
                                          <p:stCondLst>
                                            <p:cond delay="0"/>
                                          </p:stCondLst>
                                        </p:cTn>
                                        <p:tgtEl>
                                          <p:spTgt spid="781356"/>
                                        </p:tgtEl>
                                        <p:attrNameLst>
                                          <p:attrName>style.visibility</p:attrName>
                                        </p:attrNameLst>
                                      </p:cBhvr>
                                      <p:to>
                                        <p:strVal val="visible"/>
                                      </p:to>
                                    </p:set>
                                    <p:anim calcmode="lin" valueType="num">
                                      <p:cBhvr>
                                        <p:cTn id="133" dur="500" fill="hold"/>
                                        <p:tgtEl>
                                          <p:spTgt spid="781356"/>
                                        </p:tgtEl>
                                        <p:attrNameLst>
                                          <p:attrName>ppt_w</p:attrName>
                                        </p:attrNameLst>
                                      </p:cBhvr>
                                      <p:tavLst>
                                        <p:tav tm="0">
                                          <p:val>
                                            <p:fltVal val="0"/>
                                          </p:val>
                                        </p:tav>
                                        <p:tav tm="100000">
                                          <p:val>
                                            <p:strVal val="#ppt_w"/>
                                          </p:val>
                                        </p:tav>
                                      </p:tavLst>
                                    </p:anim>
                                    <p:anim calcmode="lin" valueType="num">
                                      <p:cBhvr>
                                        <p:cTn id="134" dur="500" fill="hold"/>
                                        <p:tgtEl>
                                          <p:spTgt spid="781356"/>
                                        </p:tgtEl>
                                        <p:attrNameLst>
                                          <p:attrName>ppt_h</p:attrName>
                                        </p:attrNameLst>
                                      </p:cBhvr>
                                      <p:tavLst>
                                        <p:tav tm="0">
                                          <p:val>
                                            <p:fltVal val="0"/>
                                          </p:val>
                                        </p:tav>
                                        <p:tav tm="100000">
                                          <p:val>
                                            <p:strVal val="#ppt_h"/>
                                          </p:val>
                                        </p:tav>
                                      </p:tavLst>
                                    </p:anim>
                                    <p:animEffect transition="in" filter="fade">
                                      <p:cBhvr>
                                        <p:cTn id="135" dur="500"/>
                                        <p:tgtEl>
                                          <p:spTgt spid="781356"/>
                                        </p:tgtEl>
                                      </p:cBhvr>
                                    </p:animEffect>
                                  </p:childTnLst>
                                </p:cTn>
                              </p:par>
                            </p:childTnLst>
                          </p:cTn>
                        </p:par>
                      </p:childTnLst>
                    </p:cTn>
                  </p:par>
                  <p:par>
                    <p:cTn id="136" fill="hold">
                      <p:stCondLst>
                        <p:cond delay="indefinite"/>
                      </p:stCondLst>
                      <p:childTnLst>
                        <p:par>
                          <p:cTn id="137" fill="hold">
                            <p:stCondLst>
                              <p:cond delay="0"/>
                            </p:stCondLst>
                            <p:childTnLst>
                              <p:par>
                                <p:cTn id="138" presetID="9" presetClass="entr" presetSubtype="0" fill="hold" nodeType="clickEffect">
                                  <p:stCondLst>
                                    <p:cond delay="0"/>
                                  </p:stCondLst>
                                  <p:childTnLst>
                                    <p:set>
                                      <p:cBhvr>
                                        <p:cTn id="139" dur="1" fill="hold">
                                          <p:stCondLst>
                                            <p:cond delay="0"/>
                                          </p:stCondLst>
                                        </p:cTn>
                                        <p:tgtEl>
                                          <p:spTgt spid="781357"/>
                                        </p:tgtEl>
                                        <p:attrNameLst>
                                          <p:attrName>style.visibility</p:attrName>
                                        </p:attrNameLst>
                                      </p:cBhvr>
                                      <p:to>
                                        <p:strVal val="visible"/>
                                      </p:to>
                                    </p:set>
                                    <p:animEffect transition="in" filter="dissolve">
                                      <p:cBhvr>
                                        <p:cTn id="140" dur="500"/>
                                        <p:tgtEl>
                                          <p:spTgt spid="781357"/>
                                        </p:tgtEl>
                                      </p:cBhvr>
                                    </p:animEffect>
                                  </p:childTnLst>
                                </p:cTn>
                              </p:par>
                            </p:childTnLst>
                          </p:cTn>
                        </p:par>
                      </p:childTnLst>
                    </p:cTn>
                  </p:par>
                  <p:par>
                    <p:cTn id="141" fill="hold">
                      <p:stCondLst>
                        <p:cond delay="indefinite"/>
                      </p:stCondLst>
                      <p:childTnLst>
                        <p:par>
                          <p:cTn id="142" fill="hold">
                            <p:stCondLst>
                              <p:cond delay="0"/>
                            </p:stCondLst>
                            <p:childTnLst>
                              <p:par>
                                <p:cTn id="143" presetID="17" presetClass="entr" presetSubtype="10" fill="hold" grpId="0" nodeType="clickEffect">
                                  <p:stCondLst>
                                    <p:cond delay="0"/>
                                  </p:stCondLst>
                                  <p:childTnLst>
                                    <p:set>
                                      <p:cBhvr>
                                        <p:cTn id="144" dur="1" fill="hold">
                                          <p:stCondLst>
                                            <p:cond delay="0"/>
                                          </p:stCondLst>
                                        </p:cTn>
                                        <p:tgtEl>
                                          <p:spTgt spid="781316">
                                            <p:txEl>
                                              <p:pRg st="6" end="6"/>
                                            </p:txEl>
                                          </p:spTgt>
                                        </p:tgtEl>
                                        <p:attrNameLst>
                                          <p:attrName>style.visibility</p:attrName>
                                        </p:attrNameLst>
                                      </p:cBhvr>
                                      <p:to>
                                        <p:strVal val="visible"/>
                                      </p:to>
                                    </p:set>
                                    <p:anim calcmode="lin" valueType="num">
                                      <p:cBhvr>
                                        <p:cTn id="145" dur="500" fill="hold"/>
                                        <p:tgtEl>
                                          <p:spTgt spid="781316">
                                            <p:txEl>
                                              <p:pRg st="6" end="6"/>
                                            </p:txEl>
                                          </p:spTgt>
                                        </p:tgtEl>
                                        <p:attrNameLst>
                                          <p:attrName>ppt_w</p:attrName>
                                        </p:attrNameLst>
                                      </p:cBhvr>
                                      <p:tavLst>
                                        <p:tav tm="0">
                                          <p:val>
                                            <p:fltVal val="0"/>
                                          </p:val>
                                        </p:tav>
                                        <p:tav tm="100000">
                                          <p:val>
                                            <p:strVal val="#ppt_w"/>
                                          </p:val>
                                        </p:tav>
                                      </p:tavLst>
                                    </p:anim>
                                    <p:anim calcmode="lin" valueType="num">
                                      <p:cBhvr>
                                        <p:cTn id="146" dur="500" fill="hold"/>
                                        <p:tgtEl>
                                          <p:spTgt spid="781316">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781323"/>
                                        </p:tgtEl>
                                        <p:attrNameLst>
                                          <p:attrName>style.visibility</p:attrName>
                                        </p:attrNameLst>
                                      </p:cBhvr>
                                      <p:to>
                                        <p:strVal val="visible"/>
                                      </p:to>
                                    </p:set>
                                    <p:animEffect transition="in" filter="wipe(left)">
                                      <p:cBhvr>
                                        <p:cTn id="151" dur="500"/>
                                        <p:tgtEl>
                                          <p:spTgt spid="781323"/>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0" fill="hold" grpId="0" nodeType="clickEffect">
                                  <p:stCondLst>
                                    <p:cond delay="0"/>
                                  </p:stCondLst>
                                  <p:childTnLst>
                                    <p:set>
                                      <p:cBhvr>
                                        <p:cTn id="155" dur="1" fill="hold">
                                          <p:stCondLst>
                                            <p:cond delay="0"/>
                                          </p:stCondLst>
                                        </p:cTn>
                                        <p:tgtEl>
                                          <p:spTgt spid="781352"/>
                                        </p:tgtEl>
                                        <p:attrNameLst>
                                          <p:attrName>style.visibility</p:attrName>
                                        </p:attrNameLst>
                                      </p:cBhvr>
                                      <p:to>
                                        <p:strVal val="visible"/>
                                      </p:to>
                                    </p:set>
                                    <p:anim calcmode="lin" valueType="num">
                                      <p:cBhvr>
                                        <p:cTn id="156" dur="500" fill="hold"/>
                                        <p:tgtEl>
                                          <p:spTgt spid="781352"/>
                                        </p:tgtEl>
                                        <p:attrNameLst>
                                          <p:attrName>ppt_w</p:attrName>
                                        </p:attrNameLst>
                                      </p:cBhvr>
                                      <p:tavLst>
                                        <p:tav tm="0">
                                          <p:val>
                                            <p:fltVal val="0"/>
                                          </p:val>
                                        </p:tav>
                                        <p:tav tm="100000">
                                          <p:val>
                                            <p:strVal val="#ppt_w"/>
                                          </p:val>
                                        </p:tav>
                                      </p:tavLst>
                                    </p:anim>
                                    <p:anim calcmode="lin" valueType="num">
                                      <p:cBhvr>
                                        <p:cTn id="157" dur="500" fill="hold"/>
                                        <p:tgtEl>
                                          <p:spTgt spid="781352"/>
                                        </p:tgtEl>
                                        <p:attrNameLst>
                                          <p:attrName>ppt_h</p:attrName>
                                        </p:attrNameLst>
                                      </p:cBhvr>
                                      <p:tavLst>
                                        <p:tav tm="0">
                                          <p:val>
                                            <p:fltVal val="0"/>
                                          </p:val>
                                        </p:tav>
                                        <p:tav tm="100000">
                                          <p:val>
                                            <p:strVal val="#ppt_h"/>
                                          </p:val>
                                        </p:tav>
                                      </p:tavLst>
                                    </p:anim>
                                    <p:animEffect transition="in" filter="fade">
                                      <p:cBhvr>
                                        <p:cTn id="158" dur="500"/>
                                        <p:tgtEl>
                                          <p:spTgt spid="781352"/>
                                        </p:tgtEl>
                                      </p:cBhvr>
                                    </p:animEffect>
                                  </p:childTnLst>
                                </p:cTn>
                              </p:par>
                            </p:childTnLst>
                          </p:cTn>
                        </p:par>
                      </p:childTnLst>
                    </p:cTn>
                  </p:par>
                  <p:par>
                    <p:cTn id="159" fill="hold">
                      <p:stCondLst>
                        <p:cond delay="indefinite"/>
                      </p:stCondLst>
                      <p:childTnLst>
                        <p:par>
                          <p:cTn id="160" fill="hold">
                            <p:stCondLst>
                              <p:cond delay="0"/>
                            </p:stCondLst>
                            <p:childTnLst>
                              <p:par>
                                <p:cTn id="161" presetID="9" presetClass="entr" presetSubtype="0" fill="hold" nodeType="clickEffect">
                                  <p:stCondLst>
                                    <p:cond delay="0"/>
                                  </p:stCondLst>
                                  <p:childTnLst>
                                    <p:set>
                                      <p:cBhvr>
                                        <p:cTn id="162" dur="1" fill="hold">
                                          <p:stCondLst>
                                            <p:cond delay="0"/>
                                          </p:stCondLst>
                                        </p:cTn>
                                        <p:tgtEl>
                                          <p:spTgt spid="781353"/>
                                        </p:tgtEl>
                                        <p:attrNameLst>
                                          <p:attrName>style.visibility</p:attrName>
                                        </p:attrNameLst>
                                      </p:cBhvr>
                                      <p:to>
                                        <p:strVal val="visible"/>
                                      </p:to>
                                    </p:set>
                                    <p:animEffect transition="in" filter="dissolve">
                                      <p:cBhvr>
                                        <p:cTn id="163" dur="500"/>
                                        <p:tgtEl>
                                          <p:spTgt spid="781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314" grpId="0"/>
      <p:bldP spid="781316" grpId="0" build="p" autoUpdateAnimBg="0"/>
      <p:bldP spid="781317" grpId="0"/>
      <p:bldP spid="781318" grpId="0"/>
      <p:bldP spid="781319" grpId="0"/>
      <p:bldP spid="781320" grpId="0"/>
      <p:bldP spid="781321" grpId="0"/>
      <p:bldP spid="781322" grpId="0"/>
      <p:bldP spid="781323" grpId="0"/>
      <p:bldP spid="781324" grpId="0"/>
      <p:bldP spid="781325" grpId="0" animBg="1"/>
      <p:bldP spid="781326" grpId="0"/>
      <p:bldP spid="781332" grpId="0"/>
      <p:bldP spid="781343" grpId="0"/>
      <p:bldP spid="781352" grpId="0"/>
      <p:bldP spid="781356"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p:cNvSpPr>
            <a:spLocks noGrp="1" noChangeArrowheads="1"/>
          </p:cNvSpPr>
          <p:nvPr>
            <p:ph type="title"/>
          </p:nvPr>
        </p:nvSpPr>
        <p:spPr>
          <a:noFill/>
          <a:ln/>
        </p:spPr>
        <p:txBody>
          <a:bodyPr anchor="t"/>
          <a:lstStyle/>
          <a:p>
            <a:r>
              <a:rPr lang="en-US"/>
              <a:t>Ionic Bonding</a:t>
            </a:r>
          </a:p>
        </p:txBody>
      </p:sp>
      <p:sp>
        <p:nvSpPr>
          <p:cNvPr id="783363" name="Rectangle 3"/>
          <p:cNvSpPr>
            <a:spLocks noChangeArrowheads="1"/>
          </p:cNvSpPr>
          <p:nvPr/>
        </p:nvSpPr>
        <p:spPr bwMode="auto">
          <a:xfrm>
            <a:off x="2828925" y="2743200"/>
            <a:ext cx="1447800" cy="1235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7500"/>
              <a:t>Na</a:t>
            </a:r>
          </a:p>
        </p:txBody>
      </p:sp>
      <p:sp>
        <p:nvSpPr>
          <p:cNvPr id="783364" name="Rectangle 4"/>
          <p:cNvSpPr>
            <a:spLocks noChangeArrowheads="1"/>
          </p:cNvSpPr>
          <p:nvPr/>
        </p:nvSpPr>
        <p:spPr bwMode="auto">
          <a:xfrm>
            <a:off x="4886325" y="2743200"/>
            <a:ext cx="1143000" cy="1235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7500"/>
              <a:t>Cl</a:t>
            </a:r>
          </a:p>
        </p:txBody>
      </p:sp>
      <p:grpSp>
        <p:nvGrpSpPr>
          <p:cNvPr id="783365" name="Group 5"/>
          <p:cNvGrpSpPr>
            <a:grpSpLocks/>
          </p:cNvGrpSpPr>
          <p:nvPr/>
        </p:nvGrpSpPr>
        <p:grpSpPr bwMode="auto">
          <a:xfrm>
            <a:off x="4733925" y="2638425"/>
            <a:ext cx="1371600" cy="1400175"/>
            <a:chOff x="2982" y="1662"/>
            <a:chExt cx="864" cy="882"/>
          </a:xfrm>
        </p:grpSpPr>
        <p:sp>
          <p:nvSpPr>
            <p:cNvPr id="783366" name="Oval 6"/>
            <p:cNvSpPr>
              <a:spLocks noChangeArrowheads="1"/>
            </p:cNvSpPr>
            <p:nvPr/>
          </p:nvSpPr>
          <p:spPr bwMode="auto">
            <a:xfrm>
              <a:off x="3222" y="1662"/>
              <a:ext cx="96" cy="96"/>
            </a:xfrm>
            <a:prstGeom prst="ellipse">
              <a:avLst/>
            </a:prstGeom>
            <a:solidFill>
              <a:schemeClr val="tx2"/>
            </a:solidFill>
            <a:ln w="9525">
              <a:noFill/>
              <a:round/>
              <a:headEnd/>
              <a:tailEnd/>
            </a:ln>
            <a:effectLst/>
          </p:spPr>
          <p:txBody>
            <a:bodyPr wrap="none" anchor="ctr"/>
            <a:lstStyle/>
            <a:p>
              <a:endParaRPr lang="en-US"/>
            </a:p>
          </p:txBody>
        </p:sp>
        <p:sp>
          <p:nvSpPr>
            <p:cNvPr id="783367" name="Oval 7"/>
            <p:cNvSpPr>
              <a:spLocks noChangeArrowheads="1"/>
            </p:cNvSpPr>
            <p:nvPr/>
          </p:nvSpPr>
          <p:spPr bwMode="auto">
            <a:xfrm>
              <a:off x="3510" y="1662"/>
              <a:ext cx="96" cy="96"/>
            </a:xfrm>
            <a:prstGeom prst="ellipse">
              <a:avLst/>
            </a:prstGeom>
            <a:solidFill>
              <a:schemeClr val="tx2"/>
            </a:solidFill>
            <a:ln w="9525">
              <a:noFill/>
              <a:round/>
              <a:headEnd/>
              <a:tailEnd/>
            </a:ln>
            <a:effectLst/>
          </p:spPr>
          <p:txBody>
            <a:bodyPr wrap="none" anchor="ctr"/>
            <a:lstStyle/>
            <a:p>
              <a:endParaRPr lang="en-US"/>
            </a:p>
          </p:txBody>
        </p:sp>
        <p:sp>
          <p:nvSpPr>
            <p:cNvPr id="783368" name="Oval 8"/>
            <p:cNvSpPr>
              <a:spLocks noChangeArrowheads="1"/>
            </p:cNvSpPr>
            <p:nvPr/>
          </p:nvSpPr>
          <p:spPr bwMode="auto">
            <a:xfrm>
              <a:off x="3222" y="2448"/>
              <a:ext cx="96" cy="96"/>
            </a:xfrm>
            <a:prstGeom prst="ellipse">
              <a:avLst/>
            </a:prstGeom>
            <a:solidFill>
              <a:schemeClr val="tx2"/>
            </a:solidFill>
            <a:ln w="9525">
              <a:noFill/>
              <a:round/>
              <a:headEnd/>
              <a:tailEnd/>
            </a:ln>
            <a:effectLst/>
          </p:spPr>
          <p:txBody>
            <a:bodyPr wrap="none" anchor="ctr"/>
            <a:lstStyle/>
            <a:p>
              <a:endParaRPr lang="en-US"/>
            </a:p>
          </p:txBody>
        </p:sp>
        <p:sp>
          <p:nvSpPr>
            <p:cNvPr id="783369" name="Oval 9"/>
            <p:cNvSpPr>
              <a:spLocks noChangeArrowheads="1"/>
            </p:cNvSpPr>
            <p:nvPr/>
          </p:nvSpPr>
          <p:spPr bwMode="auto">
            <a:xfrm>
              <a:off x="3510" y="2448"/>
              <a:ext cx="96" cy="96"/>
            </a:xfrm>
            <a:prstGeom prst="ellipse">
              <a:avLst/>
            </a:prstGeom>
            <a:solidFill>
              <a:schemeClr val="tx2"/>
            </a:solidFill>
            <a:ln w="9525">
              <a:noFill/>
              <a:round/>
              <a:headEnd/>
              <a:tailEnd/>
            </a:ln>
            <a:effectLst/>
          </p:spPr>
          <p:txBody>
            <a:bodyPr wrap="none" anchor="ctr"/>
            <a:lstStyle/>
            <a:p>
              <a:endParaRPr lang="en-US"/>
            </a:p>
          </p:txBody>
        </p:sp>
        <p:grpSp>
          <p:nvGrpSpPr>
            <p:cNvPr id="783370" name="Group 10"/>
            <p:cNvGrpSpPr>
              <a:grpSpLocks/>
            </p:cNvGrpSpPr>
            <p:nvPr/>
          </p:nvGrpSpPr>
          <p:grpSpPr bwMode="auto">
            <a:xfrm>
              <a:off x="3750" y="1920"/>
              <a:ext cx="96" cy="384"/>
              <a:chOff x="2880" y="1920"/>
              <a:chExt cx="96" cy="384"/>
            </a:xfrm>
          </p:grpSpPr>
          <p:sp>
            <p:nvSpPr>
              <p:cNvPr id="783371" name="Oval 11"/>
              <p:cNvSpPr>
                <a:spLocks noChangeArrowheads="1"/>
              </p:cNvSpPr>
              <p:nvPr/>
            </p:nvSpPr>
            <p:spPr bwMode="auto">
              <a:xfrm>
                <a:off x="2880" y="2208"/>
                <a:ext cx="96" cy="96"/>
              </a:xfrm>
              <a:prstGeom prst="ellipse">
                <a:avLst/>
              </a:prstGeom>
              <a:solidFill>
                <a:schemeClr val="tx2"/>
              </a:solidFill>
              <a:ln w="9525">
                <a:noFill/>
                <a:round/>
                <a:headEnd/>
                <a:tailEnd/>
              </a:ln>
              <a:effectLst/>
            </p:spPr>
            <p:txBody>
              <a:bodyPr wrap="none" anchor="ctr"/>
              <a:lstStyle/>
              <a:p>
                <a:endParaRPr lang="en-US"/>
              </a:p>
            </p:txBody>
          </p:sp>
          <p:sp>
            <p:nvSpPr>
              <p:cNvPr id="783372" name="Oval 12"/>
              <p:cNvSpPr>
                <a:spLocks noChangeArrowheads="1"/>
              </p:cNvSpPr>
              <p:nvPr/>
            </p:nvSpPr>
            <p:spPr bwMode="auto">
              <a:xfrm>
                <a:off x="2880" y="1920"/>
                <a:ext cx="96" cy="96"/>
              </a:xfrm>
              <a:prstGeom prst="ellipse">
                <a:avLst/>
              </a:prstGeom>
              <a:solidFill>
                <a:schemeClr val="tx2"/>
              </a:solidFill>
              <a:ln w="9525">
                <a:noFill/>
                <a:round/>
                <a:headEnd/>
                <a:tailEnd/>
              </a:ln>
              <a:effectLst/>
            </p:spPr>
            <p:txBody>
              <a:bodyPr wrap="none" anchor="ctr"/>
              <a:lstStyle/>
              <a:p>
                <a:endParaRPr lang="en-US"/>
              </a:p>
            </p:txBody>
          </p:sp>
        </p:grpSp>
        <p:sp>
          <p:nvSpPr>
            <p:cNvPr id="783373" name="Oval 13"/>
            <p:cNvSpPr>
              <a:spLocks noChangeArrowheads="1"/>
            </p:cNvSpPr>
            <p:nvPr/>
          </p:nvSpPr>
          <p:spPr bwMode="auto">
            <a:xfrm>
              <a:off x="2982" y="2160"/>
              <a:ext cx="96" cy="96"/>
            </a:xfrm>
            <a:prstGeom prst="ellipse">
              <a:avLst/>
            </a:prstGeom>
            <a:solidFill>
              <a:schemeClr val="tx2"/>
            </a:solidFill>
            <a:ln w="9525">
              <a:noFill/>
              <a:round/>
              <a:headEnd/>
              <a:tailEnd/>
            </a:ln>
            <a:effectLst/>
          </p:spPr>
          <p:txBody>
            <a:bodyPr wrap="none" anchor="ctr"/>
            <a:lstStyle/>
            <a:p>
              <a:endParaRPr lang="en-US"/>
            </a:p>
          </p:txBody>
        </p:sp>
      </p:grpSp>
      <p:sp>
        <p:nvSpPr>
          <p:cNvPr id="783374" name="Arc 14"/>
          <p:cNvSpPr>
            <a:spLocks/>
          </p:cNvSpPr>
          <p:nvPr/>
        </p:nvSpPr>
        <p:spPr bwMode="auto">
          <a:xfrm>
            <a:off x="3222625" y="2135188"/>
            <a:ext cx="1530350" cy="900112"/>
          </a:xfrm>
          <a:custGeom>
            <a:avLst/>
            <a:gdLst>
              <a:gd name="G0" fmla="+- 17242 0 0"/>
              <a:gd name="G1" fmla="+- 21600 0 0"/>
              <a:gd name="G2" fmla="+- 21600 0 0"/>
              <a:gd name="T0" fmla="*/ 0 w 38720"/>
              <a:gd name="T1" fmla="*/ 8589 h 21600"/>
              <a:gd name="T2" fmla="*/ 38720 w 38720"/>
              <a:gd name="T3" fmla="*/ 19310 h 21600"/>
              <a:gd name="T4" fmla="*/ 17242 w 38720"/>
              <a:gd name="T5" fmla="*/ 21600 h 21600"/>
            </a:gdLst>
            <a:ahLst/>
            <a:cxnLst>
              <a:cxn ang="0">
                <a:pos x="T0" y="T1"/>
              </a:cxn>
              <a:cxn ang="0">
                <a:pos x="T2" y="T3"/>
              </a:cxn>
              <a:cxn ang="0">
                <a:pos x="T4" y="T5"/>
              </a:cxn>
            </a:cxnLst>
            <a:rect l="0" t="0" r="r" b="b"/>
            <a:pathLst>
              <a:path w="38720" h="21600" fill="none" extrusionOk="0">
                <a:moveTo>
                  <a:pt x="0" y="8589"/>
                </a:moveTo>
                <a:cubicBezTo>
                  <a:pt x="4082" y="3180"/>
                  <a:pt x="10465" y="-1"/>
                  <a:pt x="17242" y="0"/>
                </a:cubicBezTo>
                <a:cubicBezTo>
                  <a:pt x="28284" y="0"/>
                  <a:pt x="37549" y="8329"/>
                  <a:pt x="38720" y="19309"/>
                </a:cubicBezTo>
              </a:path>
              <a:path w="38720" h="21600" stroke="0" extrusionOk="0">
                <a:moveTo>
                  <a:pt x="0" y="8589"/>
                </a:moveTo>
                <a:cubicBezTo>
                  <a:pt x="4082" y="3180"/>
                  <a:pt x="10465" y="-1"/>
                  <a:pt x="17242" y="0"/>
                </a:cubicBezTo>
                <a:cubicBezTo>
                  <a:pt x="28284" y="0"/>
                  <a:pt x="37549" y="8329"/>
                  <a:pt x="38720" y="19309"/>
                </a:cubicBezTo>
                <a:lnTo>
                  <a:pt x="17242" y="21600"/>
                </a:lnTo>
                <a:close/>
              </a:path>
            </a:pathLst>
          </a:custGeom>
          <a:noFill/>
          <a:ln w="25400" cap="rnd">
            <a:solidFill>
              <a:schemeClr val="tx1"/>
            </a:solidFill>
            <a:round/>
            <a:headEnd type="none" w="sm" len="sm"/>
            <a:tailEnd type="stealth" w="med" len="lg"/>
          </a:ln>
          <a:effectLst/>
        </p:spPr>
        <p:txBody>
          <a:bodyPr wrap="none" anchor="ctr"/>
          <a:lstStyle/>
          <a:p>
            <a:endParaRPr lang="en-US"/>
          </a:p>
        </p:txBody>
      </p:sp>
      <p:sp>
        <p:nvSpPr>
          <p:cNvPr id="783375" name="Oval 15"/>
          <p:cNvSpPr>
            <a:spLocks noChangeArrowheads="1"/>
          </p:cNvSpPr>
          <p:nvPr/>
        </p:nvSpPr>
        <p:spPr bwMode="auto">
          <a:xfrm>
            <a:off x="3098800" y="2630488"/>
            <a:ext cx="152400" cy="152400"/>
          </a:xfrm>
          <a:prstGeom prst="ellipse">
            <a:avLst/>
          </a:prstGeom>
          <a:solidFill>
            <a:schemeClr val="tx2"/>
          </a:solidFill>
          <a:ln w="9525">
            <a:noFill/>
            <a:round/>
            <a:headEnd/>
            <a:tailEnd/>
          </a:ln>
          <a:effectLst/>
        </p:spPr>
        <p:txBody>
          <a:bodyPr wrap="none" anchor="ctr"/>
          <a:lstStyle/>
          <a:p>
            <a:endParaRPr lang="en-US"/>
          </a:p>
        </p:txBody>
      </p:sp>
      <p:sp>
        <p:nvSpPr>
          <p:cNvPr id="783376" name="Text Box 16"/>
          <p:cNvSpPr txBox="1">
            <a:spLocks noChangeArrowheads="1"/>
          </p:cNvSpPr>
          <p:nvPr/>
        </p:nvSpPr>
        <p:spPr bwMode="auto">
          <a:xfrm>
            <a:off x="3209925" y="1795463"/>
            <a:ext cx="1660525" cy="304800"/>
          </a:xfrm>
          <a:prstGeom prst="rect">
            <a:avLst/>
          </a:prstGeom>
          <a:noFill/>
          <a:ln w="12700">
            <a:noFill/>
            <a:miter lim="800000"/>
            <a:headEnd type="none" w="sm" len="sm"/>
            <a:tailEnd type="none" w="sm" len="sm"/>
          </a:ln>
          <a:effectLst/>
        </p:spPr>
        <p:txBody>
          <a:bodyPr wrap="none">
            <a:spAutoFit/>
          </a:bodyPr>
          <a:lstStyle/>
          <a:p>
            <a:pPr eaLnBrk="0" hangingPunct="0"/>
            <a:r>
              <a:rPr lang="en-US" sz="1400"/>
              <a:t>transfer of electron</a:t>
            </a:r>
          </a:p>
        </p:txBody>
      </p:sp>
      <p:grpSp>
        <p:nvGrpSpPr>
          <p:cNvPr id="783377" name="Group 17"/>
          <p:cNvGrpSpPr>
            <a:grpSpLocks/>
          </p:cNvGrpSpPr>
          <p:nvPr/>
        </p:nvGrpSpPr>
        <p:grpSpPr bwMode="auto">
          <a:xfrm>
            <a:off x="4017963" y="2439988"/>
            <a:ext cx="2386012" cy="617537"/>
            <a:chOff x="2531" y="1537"/>
            <a:chExt cx="1503" cy="389"/>
          </a:xfrm>
        </p:grpSpPr>
        <p:sp>
          <p:nvSpPr>
            <p:cNvPr id="783378" name="Text Box 18"/>
            <p:cNvSpPr txBox="1">
              <a:spLocks noChangeArrowheads="1"/>
            </p:cNvSpPr>
            <p:nvPr/>
          </p:nvSpPr>
          <p:spPr bwMode="auto">
            <a:xfrm>
              <a:off x="2531" y="1561"/>
              <a:ext cx="266" cy="365"/>
            </a:xfrm>
            <a:prstGeom prst="rect">
              <a:avLst/>
            </a:prstGeom>
            <a:noFill/>
            <a:ln w="12700">
              <a:noFill/>
              <a:miter lim="800000"/>
              <a:headEnd type="none" w="sm" len="sm"/>
              <a:tailEnd type="none" w="sm" len="sm"/>
            </a:ln>
            <a:effectLst/>
          </p:spPr>
          <p:txBody>
            <a:bodyPr wrap="none">
              <a:spAutoFit/>
            </a:bodyPr>
            <a:lstStyle/>
            <a:p>
              <a:pPr eaLnBrk="0" hangingPunct="0"/>
              <a:r>
                <a:rPr lang="en-US" sz="3200"/>
                <a:t>+</a:t>
              </a:r>
            </a:p>
          </p:txBody>
        </p:sp>
        <p:sp>
          <p:nvSpPr>
            <p:cNvPr id="783379" name="Text Box 19"/>
            <p:cNvSpPr txBox="1">
              <a:spLocks noChangeArrowheads="1"/>
            </p:cNvSpPr>
            <p:nvPr/>
          </p:nvSpPr>
          <p:spPr bwMode="auto">
            <a:xfrm>
              <a:off x="3833" y="1537"/>
              <a:ext cx="201" cy="365"/>
            </a:xfrm>
            <a:prstGeom prst="rect">
              <a:avLst/>
            </a:prstGeom>
            <a:noFill/>
            <a:ln w="12700">
              <a:noFill/>
              <a:miter lim="800000"/>
              <a:headEnd type="none" w="sm" len="sm"/>
              <a:tailEnd type="none" w="sm" len="sm"/>
            </a:ln>
            <a:effectLst/>
          </p:spPr>
          <p:txBody>
            <a:bodyPr wrap="none">
              <a:spAutoFit/>
            </a:bodyPr>
            <a:lstStyle/>
            <a:p>
              <a:pPr eaLnBrk="0" hangingPunct="0"/>
              <a:r>
                <a:rPr lang="en-US" sz="3200"/>
                <a:t>-</a:t>
              </a:r>
            </a:p>
          </p:txBody>
        </p:sp>
      </p:grpSp>
      <p:sp>
        <p:nvSpPr>
          <p:cNvPr id="783380" name="Text Box 20"/>
          <p:cNvSpPr txBox="1">
            <a:spLocks noChangeArrowheads="1"/>
          </p:cNvSpPr>
          <p:nvPr/>
        </p:nvSpPr>
        <p:spPr bwMode="auto">
          <a:xfrm>
            <a:off x="3459163" y="4362450"/>
            <a:ext cx="2216150" cy="1189038"/>
          </a:xfrm>
          <a:prstGeom prst="rect">
            <a:avLst/>
          </a:prstGeom>
          <a:noFill/>
          <a:ln w="12700">
            <a:noFill/>
            <a:miter lim="800000"/>
            <a:headEnd type="none" w="sm" len="sm"/>
            <a:tailEnd type="none" w="sm" len="sm"/>
          </a:ln>
          <a:effectLst/>
        </p:spPr>
        <p:txBody>
          <a:bodyPr wrap="none">
            <a:spAutoFit/>
          </a:bodyPr>
          <a:lstStyle/>
          <a:p>
            <a:pPr eaLnBrk="0" hangingPunct="0"/>
            <a:r>
              <a:rPr lang="en-US" sz="7200"/>
              <a:t>NaCl</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3363"/>
                                        </p:tgtEl>
                                        <p:attrNameLst>
                                          <p:attrName>style.visibility</p:attrName>
                                        </p:attrNameLst>
                                      </p:cBhvr>
                                      <p:to>
                                        <p:strVal val="visible"/>
                                      </p:to>
                                    </p:set>
                                    <p:animEffect transition="in" filter="fade">
                                      <p:cBhvr>
                                        <p:cTn id="7" dur="2000"/>
                                        <p:tgtEl>
                                          <p:spTgt spid="78336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83375"/>
                                        </p:tgtEl>
                                        <p:attrNameLst>
                                          <p:attrName>style.visibility</p:attrName>
                                        </p:attrNameLst>
                                      </p:cBhvr>
                                      <p:to>
                                        <p:strVal val="visible"/>
                                      </p:to>
                                    </p:set>
                                    <p:animEffect transition="in" filter="dissolve">
                                      <p:cBhvr>
                                        <p:cTn id="12" dur="500"/>
                                        <p:tgtEl>
                                          <p:spTgt spid="7833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83364"/>
                                        </p:tgtEl>
                                        <p:attrNameLst>
                                          <p:attrName>style.visibility</p:attrName>
                                        </p:attrNameLst>
                                      </p:cBhvr>
                                      <p:to>
                                        <p:strVal val="visible"/>
                                      </p:to>
                                    </p:set>
                                    <p:animEffect transition="in" filter="fade">
                                      <p:cBhvr>
                                        <p:cTn id="17" dur="2000"/>
                                        <p:tgtEl>
                                          <p:spTgt spid="78336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83365"/>
                                        </p:tgtEl>
                                        <p:attrNameLst>
                                          <p:attrName>style.visibility</p:attrName>
                                        </p:attrNameLst>
                                      </p:cBhvr>
                                      <p:to>
                                        <p:strVal val="visible"/>
                                      </p:to>
                                    </p:set>
                                    <p:animEffect transition="in" filter="dissolve">
                                      <p:cBhvr>
                                        <p:cTn id="22" dur="500"/>
                                        <p:tgtEl>
                                          <p:spTgt spid="7833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83374"/>
                                        </p:tgtEl>
                                        <p:attrNameLst>
                                          <p:attrName>style.visibility</p:attrName>
                                        </p:attrNameLst>
                                      </p:cBhvr>
                                      <p:to>
                                        <p:strVal val="visible"/>
                                      </p:to>
                                    </p:set>
                                    <p:animEffect transition="in" filter="wipe(left)">
                                      <p:cBhvr>
                                        <p:cTn id="27" dur="1000"/>
                                        <p:tgtEl>
                                          <p:spTgt spid="783374"/>
                                        </p:tgtEl>
                                      </p:cBhvr>
                                    </p:animEffect>
                                  </p:childTnLst>
                                </p:cTn>
                              </p:par>
                              <p:par>
                                <p:cTn id="28" presetID="0" presetClass="path" presetSubtype="0" accel="50000" decel="50000" fill="hold" grpId="1" nodeType="withEffect">
                                  <p:stCondLst>
                                    <p:cond delay="0"/>
                                  </p:stCondLst>
                                  <p:childTnLst>
                                    <p:animMotion origin="layout" path="M -0.00069 -2.03562E-6 C 0.00018 -0.01249 0.00122 -0.02475 0.00625 -0.03516 C 0.01129 -0.04557 0.02188 -0.05482 0.02952 -0.06199 C 0.03716 -0.06916 0.04341 -0.07471 0.05174 -0.07818 C 0.06007 -0.08165 0.07049 -0.08397 0.08004 -0.0835 C 0.08959 -0.08304 0.09931 -0.0805 0.10938 -0.07541 C 0.11945 -0.07032 0.13177 -0.06292 0.14063 -0.05251 C 0.14948 -0.0421 0.15764 -0.02591 0.16285 -0.01341 C 0.16806 -0.00092 0.16945 0.01111 0.17205 0.0229 C 0.17466 0.0347 0.17622 0.04627 0.17795 0.05783 " pathEditMode="relative" ptsTypes="aaaaaaaaaA">
                                      <p:cBhvr>
                                        <p:cTn id="29" dur="2000" fill="hold"/>
                                        <p:tgtEl>
                                          <p:spTgt spid="783375"/>
                                        </p:tgtEl>
                                        <p:attrNameLst>
                                          <p:attrName>ppt_x</p:attrName>
                                          <p:attrName>ppt_y</p:attrName>
                                        </p:attrNameLst>
                                      </p:cBhvr>
                                    </p:animMotion>
                                  </p:childTnLst>
                                </p:cTn>
                              </p:par>
                            </p:childTnLst>
                          </p:cTn>
                        </p:par>
                        <p:par>
                          <p:cTn id="30" fill="hold">
                            <p:stCondLst>
                              <p:cond delay="2000"/>
                            </p:stCondLst>
                            <p:childTnLst>
                              <p:par>
                                <p:cTn id="31" presetID="53" presetClass="entr" presetSubtype="0" fill="hold" nodeType="afterEffect">
                                  <p:stCondLst>
                                    <p:cond delay="0"/>
                                  </p:stCondLst>
                                  <p:iterate type="lt">
                                    <p:tmPct val="0"/>
                                  </p:iterate>
                                  <p:childTnLst>
                                    <p:set>
                                      <p:cBhvr>
                                        <p:cTn id="32" dur="1" fill="hold">
                                          <p:stCondLst>
                                            <p:cond delay="0"/>
                                          </p:stCondLst>
                                        </p:cTn>
                                        <p:tgtEl>
                                          <p:spTgt spid="783376">
                                            <p:txEl>
                                              <p:pRg st="0" end="0"/>
                                            </p:txEl>
                                          </p:spTgt>
                                        </p:tgtEl>
                                        <p:attrNameLst>
                                          <p:attrName>style.visibility</p:attrName>
                                        </p:attrNameLst>
                                      </p:cBhvr>
                                      <p:to>
                                        <p:strVal val="visible"/>
                                      </p:to>
                                    </p:set>
                                    <p:anim calcmode="lin" valueType="num">
                                      <p:cBhvr>
                                        <p:cTn id="33" dur="500" fill="hold"/>
                                        <p:tgtEl>
                                          <p:spTgt spid="783376">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783376">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78337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6" presetClass="emph" presetSubtype="0" fill="hold" nodeType="clickEffect">
                                  <p:stCondLst>
                                    <p:cond delay="0"/>
                                  </p:stCondLst>
                                  <p:iterate type="lt">
                                    <p:tmPct val="10000"/>
                                  </p:iterate>
                                  <p:childTnLst>
                                    <p:animScale>
                                      <p:cBhvr>
                                        <p:cTn id="39" dur="250" autoRev="1" fill="hold">
                                          <p:stCondLst>
                                            <p:cond delay="0"/>
                                          </p:stCondLst>
                                        </p:cTn>
                                        <p:tgtEl>
                                          <p:spTgt spid="783376">
                                            <p:txEl>
                                              <p:pRg st="0" end="0"/>
                                            </p:txEl>
                                          </p:spTgt>
                                        </p:tgtEl>
                                      </p:cBhvr>
                                      <p:to x="80000" y="100000"/>
                                    </p:animScale>
                                    <p:anim by="(#ppt_w*0.10)" calcmode="lin" valueType="num">
                                      <p:cBhvr>
                                        <p:cTn id="40" dur="250" autoRev="1" fill="hold">
                                          <p:stCondLst>
                                            <p:cond delay="0"/>
                                          </p:stCondLst>
                                        </p:cTn>
                                        <p:tgtEl>
                                          <p:spTgt spid="783376">
                                            <p:txEl>
                                              <p:pRg st="0" end="0"/>
                                            </p:txEl>
                                          </p:spTgt>
                                        </p:tgtEl>
                                        <p:attrNameLst>
                                          <p:attrName>ppt_x</p:attrName>
                                        </p:attrNameLst>
                                      </p:cBhvr>
                                    </p:anim>
                                    <p:anim by="(-#ppt_w*0.10)" calcmode="lin" valueType="num">
                                      <p:cBhvr>
                                        <p:cTn id="41" dur="250" autoRev="1" fill="hold">
                                          <p:stCondLst>
                                            <p:cond delay="0"/>
                                          </p:stCondLst>
                                        </p:cTn>
                                        <p:tgtEl>
                                          <p:spTgt spid="783376">
                                            <p:txEl>
                                              <p:pRg st="0" end="0"/>
                                            </p:txEl>
                                          </p:spTgt>
                                        </p:tgtEl>
                                        <p:attrNameLst>
                                          <p:attrName>ppt_y</p:attrName>
                                        </p:attrNameLst>
                                      </p:cBhvr>
                                    </p:anim>
                                    <p:animRot by="-480000">
                                      <p:cBhvr>
                                        <p:cTn id="42" dur="250" autoRev="1" fill="hold">
                                          <p:stCondLst>
                                            <p:cond delay="0"/>
                                          </p:stCondLst>
                                        </p:cTn>
                                        <p:tgtEl>
                                          <p:spTgt spid="783376">
                                            <p:txEl>
                                              <p:pRg st="0" end="0"/>
                                            </p:txEl>
                                          </p:spTgt>
                                        </p:tgtEl>
                                        <p:attrNameLst>
                                          <p:attrName>r</p:attrName>
                                        </p:attrNameLst>
                                      </p:cBhvr>
                                    </p:animRot>
                                  </p:childTnLst>
                                </p:cTn>
                              </p:par>
                            </p:childTnLst>
                          </p:cTn>
                        </p:par>
                        <p:par>
                          <p:cTn id="43" fill="hold">
                            <p:stCondLst>
                              <p:cond delay="1350"/>
                            </p:stCondLst>
                            <p:childTnLst>
                              <p:par>
                                <p:cTn id="44" presetID="9" presetClass="exit" presetSubtype="0" fill="hold" nodeType="afterEffect">
                                  <p:stCondLst>
                                    <p:cond delay="0"/>
                                  </p:stCondLst>
                                  <p:iterate type="lt">
                                    <p:tmPct val="0"/>
                                  </p:iterate>
                                  <p:childTnLst>
                                    <p:animEffect transition="out" filter="dissolve">
                                      <p:cBhvr>
                                        <p:cTn id="45" dur="500"/>
                                        <p:tgtEl>
                                          <p:spTgt spid="783376">
                                            <p:txEl>
                                              <p:pRg st="0" end="0"/>
                                            </p:txEl>
                                          </p:spTgt>
                                        </p:tgtEl>
                                      </p:cBhvr>
                                    </p:animEffect>
                                    <p:set>
                                      <p:cBhvr>
                                        <p:cTn id="46" dur="1" fill="hold">
                                          <p:stCondLst>
                                            <p:cond delay="499"/>
                                          </p:stCondLst>
                                        </p:cTn>
                                        <p:tgtEl>
                                          <p:spTgt spid="783376">
                                            <p:txEl>
                                              <p:pRg st="0" end="0"/>
                                            </p:txEl>
                                          </p:spTgt>
                                        </p:tgtEl>
                                        <p:attrNameLst>
                                          <p:attrName>style.visibility</p:attrName>
                                        </p:attrNameLst>
                                      </p:cBhvr>
                                      <p:to>
                                        <p:strVal val="hidden"/>
                                      </p:to>
                                    </p:set>
                                  </p:childTnLst>
                                </p:cTn>
                              </p:par>
                            </p:childTnLst>
                          </p:cTn>
                        </p:par>
                        <p:par>
                          <p:cTn id="47" fill="hold">
                            <p:stCondLst>
                              <p:cond delay="1850"/>
                            </p:stCondLst>
                            <p:childTnLst>
                              <p:par>
                                <p:cTn id="48" presetID="10" presetClass="exit" presetSubtype="0" fill="hold" grpId="1" nodeType="afterEffect">
                                  <p:stCondLst>
                                    <p:cond delay="0"/>
                                  </p:stCondLst>
                                  <p:childTnLst>
                                    <p:animEffect transition="out" filter="fade">
                                      <p:cBhvr>
                                        <p:cTn id="49" dur="2000"/>
                                        <p:tgtEl>
                                          <p:spTgt spid="783374"/>
                                        </p:tgtEl>
                                      </p:cBhvr>
                                    </p:animEffect>
                                    <p:set>
                                      <p:cBhvr>
                                        <p:cTn id="50" dur="1" fill="hold">
                                          <p:stCondLst>
                                            <p:cond delay="1999"/>
                                          </p:stCondLst>
                                        </p:cTn>
                                        <p:tgtEl>
                                          <p:spTgt spid="783374"/>
                                        </p:tgtEl>
                                        <p:attrNameLst>
                                          <p:attrName>style.visibility</p:attrName>
                                        </p:attrNameLst>
                                      </p:cBhvr>
                                      <p:to>
                                        <p:strVal val="hidden"/>
                                      </p:to>
                                    </p:set>
                                  </p:childTnLst>
                                </p:cTn>
                              </p:par>
                            </p:childTnLst>
                          </p:cTn>
                        </p:par>
                        <p:par>
                          <p:cTn id="51" fill="hold">
                            <p:stCondLst>
                              <p:cond delay="3850"/>
                            </p:stCondLst>
                            <p:childTnLst>
                              <p:par>
                                <p:cTn id="52" presetID="9" presetClass="entr" presetSubtype="0" fill="hold" nodeType="afterEffect">
                                  <p:stCondLst>
                                    <p:cond delay="0"/>
                                  </p:stCondLst>
                                  <p:childTnLst>
                                    <p:set>
                                      <p:cBhvr>
                                        <p:cTn id="53" dur="1" fill="hold">
                                          <p:stCondLst>
                                            <p:cond delay="0"/>
                                          </p:stCondLst>
                                        </p:cTn>
                                        <p:tgtEl>
                                          <p:spTgt spid="783377"/>
                                        </p:tgtEl>
                                        <p:attrNameLst>
                                          <p:attrName>style.visibility</p:attrName>
                                        </p:attrNameLst>
                                      </p:cBhvr>
                                      <p:to>
                                        <p:strVal val="visible"/>
                                      </p:to>
                                    </p:set>
                                    <p:animEffect transition="in" filter="dissolve">
                                      <p:cBhvr>
                                        <p:cTn id="54" dur="500"/>
                                        <p:tgtEl>
                                          <p:spTgt spid="783377"/>
                                        </p:tgtEl>
                                      </p:cBhvr>
                                    </p:animEffect>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783380"/>
                                        </p:tgtEl>
                                        <p:attrNameLst>
                                          <p:attrName>style.visibility</p:attrName>
                                        </p:attrNameLst>
                                      </p:cBhvr>
                                      <p:to>
                                        <p:strVal val="visible"/>
                                      </p:to>
                                    </p:set>
                                    <p:animEffect transition="in" filter="fade">
                                      <p:cBhvr>
                                        <p:cTn id="59" dur="1000"/>
                                        <p:tgtEl>
                                          <p:spTgt spid="783380"/>
                                        </p:tgtEl>
                                      </p:cBhvr>
                                    </p:animEffect>
                                    <p:anim calcmode="lin" valueType="num">
                                      <p:cBhvr>
                                        <p:cTn id="60" dur="1000" fill="hold"/>
                                        <p:tgtEl>
                                          <p:spTgt spid="783380"/>
                                        </p:tgtEl>
                                        <p:attrNameLst>
                                          <p:attrName>ppt_x</p:attrName>
                                        </p:attrNameLst>
                                      </p:cBhvr>
                                      <p:tavLst>
                                        <p:tav tm="0">
                                          <p:val>
                                            <p:strVal val="#ppt_x"/>
                                          </p:val>
                                        </p:tav>
                                        <p:tav tm="100000">
                                          <p:val>
                                            <p:strVal val="#ppt_x"/>
                                          </p:val>
                                        </p:tav>
                                      </p:tavLst>
                                    </p:anim>
                                    <p:anim calcmode="lin" valueType="num">
                                      <p:cBhvr>
                                        <p:cTn id="61" dur="1000" fill="hold"/>
                                        <p:tgtEl>
                                          <p:spTgt spid="7833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363" grpId="0"/>
      <p:bldP spid="783364" grpId="0"/>
      <p:bldP spid="783374" grpId="0" animBg="1"/>
      <p:bldP spid="783374" grpId="1" animBg="1"/>
      <p:bldP spid="783375" grpId="0" animBg="1"/>
      <p:bldP spid="783375" grpId="1" animBg="1"/>
      <p:bldP spid="783380"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ChangeArrowheads="1"/>
          </p:cNvSpPr>
          <p:nvPr/>
        </p:nvSpPr>
        <p:spPr bwMode="auto">
          <a:xfrm>
            <a:off x="1295400" y="1981200"/>
            <a:ext cx="2362200" cy="1235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7500"/>
              <a:t>Ca</a:t>
            </a:r>
            <a:r>
              <a:rPr lang="en-US" sz="7500" baseline="30000"/>
              <a:t> </a:t>
            </a:r>
          </a:p>
        </p:txBody>
      </p:sp>
      <p:sp>
        <p:nvSpPr>
          <p:cNvPr id="785411" name="Rectangle 3"/>
          <p:cNvSpPr>
            <a:spLocks noChangeArrowheads="1"/>
          </p:cNvSpPr>
          <p:nvPr/>
        </p:nvSpPr>
        <p:spPr bwMode="auto">
          <a:xfrm>
            <a:off x="2505075" y="2293938"/>
            <a:ext cx="908050" cy="854075"/>
          </a:xfrm>
          <a:prstGeom prst="rect">
            <a:avLst/>
          </a:prstGeom>
          <a:noFill/>
          <a:ln w="12700">
            <a:noFill/>
            <a:miter lim="800000"/>
            <a:headEnd type="none" w="sm" len="sm"/>
            <a:tailEnd type="none" w="sm" len="sm"/>
          </a:ln>
          <a:effectLst/>
        </p:spPr>
        <p:txBody>
          <a:bodyPr wrap="none">
            <a:spAutoFit/>
          </a:bodyPr>
          <a:lstStyle/>
          <a:p>
            <a:pPr eaLnBrk="0" hangingPunct="0"/>
            <a:r>
              <a:rPr lang="en-US" sz="7500" baseline="30000"/>
              <a:t>+2</a:t>
            </a:r>
          </a:p>
        </p:txBody>
      </p:sp>
      <p:sp>
        <p:nvSpPr>
          <p:cNvPr id="785412" name="Rectangle 4"/>
          <p:cNvSpPr>
            <a:spLocks noChangeArrowheads="1"/>
          </p:cNvSpPr>
          <p:nvPr/>
        </p:nvSpPr>
        <p:spPr bwMode="auto">
          <a:xfrm>
            <a:off x="5486400" y="4876800"/>
            <a:ext cx="1905000" cy="1235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7500"/>
              <a:t>P</a:t>
            </a:r>
            <a:r>
              <a:rPr lang="en-US" sz="7500" baseline="60000"/>
              <a:t> </a:t>
            </a:r>
          </a:p>
        </p:txBody>
      </p:sp>
      <p:sp>
        <p:nvSpPr>
          <p:cNvPr id="785413" name="Rectangle 5"/>
          <p:cNvSpPr>
            <a:spLocks noChangeArrowheads="1"/>
          </p:cNvSpPr>
          <p:nvPr/>
        </p:nvSpPr>
        <p:spPr bwMode="auto">
          <a:xfrm>
            <a:off x="6472238" y="4906963"/>
            <a:ext cx="747712" cy="854075"/>
          </a:xfrm>
          <a:prstGeom prst="rect">
            <a:avLst/>
          </a:prstGeom>
          <a:noFill/>
          <a:ln w="12700">
            <a:noFill/>
            <a:miter lim="800000"/>
            <a:headEnd type="none" w="sm" len="sm"/>
            <a:tailEnd type="none" w="sm" len="sm"/>
          </a:ln>
          <a:effectLst/>
        </p:spPr>
        <p:txBody>
          <a:bodyPr wrap="none">
            <a:spAutoFit/>
          </a:bodyPr>
          <a:lstStyle/>
          <a:p>
            <a:pPr eaLnBrk="0" hangingPunct="0"/>
            <a:r>
              <a:rPr lang="en-US" sz="7500" baseline="30000"/>
              <a:t>-3</a:t>
            </a:r>
          </a:p>
        </p:txBody>
      </p:sp>
      <p:sp>
        <p:nvSpPr>
          <p:cNvPr id="785414" name="Rectangle 6"/>
          <p:cNvSpPr>
            <a:spLocks noChangeArrowheads="1"/>
          </p:cNvSpPr>
          <p:nvPr/>
        </p:nvSpPr>
        <p:spPr bwMode="auto">
          <a:xfrm>
            <a:off x="1295400" y="4724400"/>
            <a:ext cx="2743200" cy="1235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7500"/>
              <a:t>Ca</a:t>
            </a:r>
            <a:r>
              <a:rPr lang="en-US" sz="7500" baseline="30000"/>
              <a:t> </a:t>
            </a:r>
          </a:p>
        </p:txBody>
      </p:sp>
      <p:sp>
        <p:nvSpPr>
          <p:cNvPr id="785415" name="Rectangle 7"/>
          <p:cNvSpPr>
            <a:spLocks noChangeArrowheads="1"/>
          </p:cNvSpPr>
          <p:nvPr/>
        </p:nvSpPr>
        <p:spPr bwMode="auto">
          <a:xfrm>
            <a:off x="2501900" y="5043488"/>
            <a:ext cx="908050" cy="854075"/>
          </a:xfrm>
          <a:prstGeom prst="rect">
            <a:avLst/>
          </a:prstGeom>
          <a:noFill/>
          <a:ln w="12700">
            <a:noFill/>
            <a:miter lim="800000"/>
            <a:headEnd type="none" w="sm" len="sm"/>
            <a:tailEnd type="none" w="sm" len="sm"/>
          </a:ln>
          <a:effectLst/>
        </p:spPr>
        <p:txBody>
          <a:bodyPr wrap="none">
            <a:spAutoFit/>
          </a:bodyPr>
          <a:lstStyle/>
          <a:p>
            <a:pPr eaLnBrk="0" hangingPunct="0"/>
            <a:r>
              <a:rPr lang="en-US" sz="7500" baseline="30000"/>
              <a:t>+2</a:t>
            </a:r>
          </a:p>
        </p:txBody>
      </p:sp>
      <p:sp>
        <p:nvSpPr>
          <p:cNvPr id="785416" name="Rectangle 8"/>
          <p:cNvSpPr>
            <a:spLocks noChangeArrowheads="1"/>
          </p:cNvSpPr>
          <p:nvPr/>
        </p:nvSpPr>
        <p:spPr bwMode="auto">
          <a:xfrm>
            <a:off x="5638800" y="3200400"/>
            <a:ext cx="1524000" cy="1235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7500"/>
              <a:t>P</a:t>
            </a:r>
            <a:r>
              <a:rPr lang="en-US" sz="7500" baseline="60000"/>
              <a:t> </a:t>
            </a:r>
          </a:p>
        </p:txBody>
      </p:sp>
      <p:sp>
        <p:nvSpPr>
          <p:cNvPr id="785417" name="Rectangle 9"/>
          <p:cNvSpPr>
            <a:spLocks noChangeArrowheads="1"/>
          </p:cNvSpPr>
          <p:nvPr/>
        </p:nvSpPr>
        <p:spPr bwMode="auto">
          <a:xfrm>
            <a:off x="685800" y="1439863"/>
            <a:ext cx="7772400" cy="609600"/>
          </a:xfrm>
          <a:prstGeom prst="rect">
            <a:avLst/>
          </a:prstGeom>
          <a:noFill/>
          <a:ln w="9525">
            <a:noFill/>
            <a:miter lim="800000"/>
            <a:headEnd/>
            <a:tailEnd/>
          </a:ln>
          <a:effectLst/>
        </p:spPr>
        <p:txBody>
          <a:bodyPr lIns="92075" tIns="46038" rIns="92075" bIns="46038"/>
          <a:lstStyle/>
          <a:p>
            <a:pPr marL="342900" indent="-342900">
              <a:spcBef>
                <a:spcPct val="20000"/>
              </a:spcBef>
              <a:buClr>
                <a:schemeClr val="accent1"/>
              </a:buClr>
              <a:buSzPct val="75000"/>
              <a:buFont typeface="Monotype Sorts" pitchFamily="2" charset="2"/>
              <a:buChar char="l"/>
            </a:pPr>
            <a:r>
              <a:rPr lang="en-US" sz="3200"/>
              <a:t>All the electrons must be accounted for!</a:t>
            </a:r>
          </a:p>
        </p:txBody>
      </p:sp>
      <p:sp>
        <p:nvSpPr>
          <p:cNvPr id="785418" name="Rectangle 10"/>
          <p:cNvSpPr>
            <a:spLocks noChangeArrowheads="1"/>
          </p:cNvSpPr>
          <p:nvPr/>
        </p:nvSpPr>
        <p:spPr bwMode="auto">
          <a:xfrm>
            <a:off x="2430463" y="3516313"/>
            <a:ext cx="908050" cy="854075"/>
          </a:xfrm>
          <a:prstGeom prst="rect">
            <a:avLst/>
          </a:prstGeom>
          <a:noFill/>
          <a:ln w="12700">
            <a:noFill/>
            <a:miter lim="800000"/>
            <a:headEnd type="none" w="sm" len="sm"/>
            <a:tailEnd type="none" w="sm" len="sm"/>
          </a:ln>
          <a:effectLst/>
        </p:spPr>
        <p:txBody>
          <a:bodyPr wrap="none">
            <a:spAutoFit/>
          </a:bodyPr>
          <a:lstStyle/>
          <a:p>
            <a:pPr eaLnBrk="0" hangingPunct="0"/>
            <a:r>
              <a:rPr lang="en-US" sz="7500" baseline="30000"/>
              <a:t>+2</a:t>
            </a:r>
          </a:p>
        </p:txBody>
      </p:sp>
      <p:sp>
        <p:nvSpPr>
          <p:cNvPr id="785419" name="Rectangle 11"/>
          <p:cNvSpPr>
            <a:spLocks noChangeArrowheads="1"/>
          </p:cNvSpPr>
          <p:nvPr/>
        </p:nvSpPr>
        <p:spPr bwMode="auto">
          <a:xfrm>
            <a:off x="685800" y="609600"/>
            <a:ext cx="7772400" cy="762000"/>
          </a:xfrm>
          <a:prstGeom prst="rect">
            <a:avLst/>
          </a:prstGeom>
          <a:noFill/>
          <a:ln w="9525">
            <a:noFill/>
            <a:miter lim="800000"/>
            <a:headEnd/>
            <a:tailEnd/>
          </a:ln>
          <a:effectLst/>
        </p:spPr>
        <p:txBody>
          <a:bodyPr lIns="92075" tIns="46038" rIns="92075" bIns="46038" anchorCtr="1">
            <a:spAutoFit/>
          </a:bodyPr>
          <a:lstStyle/>
          <a:p>
            <a:pPr algn="ctr" eaLnBrk="0" hangingPunct="0"/>
            <a:r>
              <a:rPr lang="en-US" sz="4400">
                <a:solidFill>
                  <a:schemeClr val="tx2"/>
                </a:solidFill>
              </a:rPr>
              <a:t>Ionic Bonding</a:t>
            </a:r>
          </a:p>
        </p:txBody>
      </p:sp>
      <p:sp>
        <p:nvSpPr>
          <p:cNvPr id="785420" name="Rectangle 12"/>
          <p:cNvSpPr>
            <a:spLocks noChangeArrowheads="1"/>
          </p:cNvSpPr>
          <p:nvPr/>
        </p:nvSpPr>
        <p:spPr bwMode="auto">
          <a:xfrm>
            <a:off x="1219200" y="3200400"/>
            <a:ext cx="2362200" cy="1235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7500"/>
              <a:t>Ca</a:t>
            </a:r>
            <a:r>
              <a:rPr lang="en-US" sz="7500" baseline="30000"/>
              <a:t> </a:t>
            </a:r>
          </a:p>
        </p:txBody>
      </p:sp>
      <p:grpSp>
        <p:nvGrpSpPr>
          <p:cNvPr id="785421" name="Group 13"/>
          <p:cNvGrpSpPr>
            <a:grpSpLocks/>
          </p:cNvGrpSpPr>
          <p:nvPr/>
        </p:nvGrpSpPr>
        <p:grpSpPr bwMode="auto">
          <a:xfrm>
            <a:off x="5410200" y="3048000"/>
            <a:ext cx="1219200" cy="1371600"/>
            <a:chOff x="3408" y="1920"/>
            <a:chExt cx="768" cy="864"/>
          </a:xfrm>
        </p:grpSpPr>
        <p:sp>
          <p:nvSpPr>
            <p:cNvPr id="785422" name="Oval 14"/>
            <p:cNvSpPr>
              <a:spLocks noChangeArrowheads="1"/>
            </p:cNvSpPr>
            <p:nvPr/>
          </p:nvSpPr>
          <p:spPr bwMode="auto">
            <a:xfrm>
              <a:off x="3840" y="1920"/>
              <a:ext cx="96" cy="96"/>
            </a:xfrm>
            <a:prstGeom prst="ellipse">
              <a:avLst/>
            </a:prstGeom>
            <a:solidFill>
              <a:schemeClr val="tx2"/>
            </a:solidFill>
            <a:ln w="9525">
              <a:noFill/>
              <a:round/>
              <a:headEnd/>
              <a:tailEnd/>
            </a:ln>
            <a:effectLst/>
          </p:spPr>
          <p:txBody>
            <a:bodyPr wrap="none" anchor="ctr"/>
            <a:lstStyle/>
            <a:p>
              <a:endParaRPr lang="en-US"/>
            </a:p>
          </p:txBody>
        </p:sp>
        <p:sp>
          <p:nvSpPr>
            <p:cNvPr id="785423" name="Oval 15"/>
            <p:cNvSpPr>
              <a:spLocks noChangeArrowheads="1"/>
            </p:cNvSpPr>
            <p:nvPr/>
          </p:nvSpPr>
          <p:spPr bwMode="auto">
            <a:xfrm>
              <a:off x="4080" y="2160"/>
              <a:ext cx="96" cy="96"/>
            </a:xfrm>
            <a:prstGeom prst="ellipse">
              <a:avLst/>
            </a:prstGeom>
            <a:solidFill>
              <a:schemeClr val="tx2"/>
            </a:solidFill>
            <a:ln w="9525">
              <a:noFill/>
              <a:round/>
              <a:headEnd/>
              <a:tailEnd/>
            </a:ln>
            <a:effectLst/>
          </p:spPr>
          <p:txBody>
            <a:bodyPr wrap="none" anchor="ctr"/>
            <a:lstStyle/>
            <a:p>
              <a:endParaRPr lang="en-US"/>
            </a:p>
          </p:txBody>
        </p:sp>
        <p:sp>
          <p:nvSpPr>
            <p:cNvPr id="785424" name="Oval 16"/>
            <p:cNvSpPr>
              <a:spLocks noChangeArrowheads="1"/>
            </p:cNvSpPr>
            <p:nvPr/>
          </p:nvSpPr>
          <p:spPr bwMode="auto">
            <a:xfrm>
              <a:off x="4080" y="2400"/>
              <a:ext cx="96" cy="96"/>
            </a:xfrm>
            <a:prstGeom prst="ellipse">
              <a:avLst/>
            </a:prstGeom>
            <a:solidFill>
              <a:schemeClr val="tx2"/>
            </a:solidFill>
            <a:ln w="9525">
              <a:noFill/>
              <a:round/>
              <a:headEnd/>
              <a:tailEnd/>
            </a:ln>
            <a:effectLst/>
          </p:spPr>
          <p:txBody>
            <a:bodyPr wrap="none" anchor="ctr"/>
            <a:lstStyle/>
            <a:p>
              <a:endParaRPr lang="en-US"/>
            </a:p>
          </p:txBody>
        </p:sp>
        <p:sp>
          <p:nvSpPr>
            <p:cNvPr id="785425" name="Oval 17"/>
            <p:cNvSpPr>
              <a:spLocks noChangeArrowheads="1"/>
            </p:cNvSpPr>
            <p:nvPr/>
          </p:nvSpPr>
          <p:spPr bwMode="auto">
            <a:xfrm>
              <a:off x="3840" y="2688"/>
              <a:ext cx="96" cy="96"/>
            </a:xfrm>
            <a:prstGeom prst="ellipse">
              <a:avLst/>
            </a:prstGeom>
            <a:solidFill>
              <a:schemeClr val="tx2"/>
            </a:solidFill>
            <a:ln w="9525">
              <a:noFill/>
              <a:round/>
              <a:headEnd/>
              <a:tailEnd/>
            </a:ln>
            <a:effectLst/>
          </p:spPr>
          <p:txBody>
            <a:bodyPr wrap="none" anchor="ctr"/>
            <a:lstStyle/>
            <a:p>
              <a:endParaRPr lang="en-US"/>
            </a:p>
          </p:txBody>
        </p:sp>
        <p:sp>
          <p:nvSpPr>
            <p:cNvPr id="785426" name="Oval 18"/>
            <p:cNvSpPr>
              <a:spLocks noChangeArrowheads="1"/>
            </p:cNvSpPr>
            <p:nvPr/>
          </p:nvSpPr>
          <p:spPr bwMode="auto">
            <a:xfrm>
              <a:off x="3408" y="2400"/>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785427" name="Group 19"/>
          <p:cNvGrpSpPr>
            <a:grpSpLocks/>
          </p:cNvGrpSpPr>
          <p:nvPr/>
        </p:nvGrpSpPr>
        <p:grpSpPr bwMode="auto">
          <a:xfrm>
            <a:off x="5257800" y="4724400"/>
            <a:ext cx="1219200" cy="1371600"/>
            <a:chOff x="3312" y="2976"/>
            <a:chExt cx="768" cy="864"/>
          </a:xfrm>
        </p:grpSpPr>
        <p:sp>
          <p:nvSpPr>
            <p:cNvPr id="785428" name="Oval 20"/>
            <p:cNvSpPr>
              <a:spLocks noChangeArrowheads="1"/>
            </p:cNvSpPr>
            <p:nvPr/>
          </p:nvSpPr>
          <p:spPr bwMode="auto">
            <a:xfrm>
              <a:off x="3744" y="2976"/>
              <a:ext cx="96" cy="96"/>
            </a:xfrm>
            <a:prstGeom prst="ellipse">
              <a:avLst/>
            </a:prstGeom>
            <a:solidFill>
              <a:schemeClr val="tx2"/>
            </a:solidFill>
            <a:ln w="9525">
              <a:noFill/>
              <a:round/>
              <a:headEnd/>
              <a:tailEnd/>
            </a:ln>
            <a:effectLst/>
          </p:spPr>
          <p:txBody>
            <a:bodyPr wrap="none" anchor="ctr"/>
            <a:lstStyle/>
            <a:p>
              <a:endParaRPr lang="en-US"/>
            </a:p>
          </p:txBody>
        </p:sp>
        <p:sp>
          <p:nvSpPr>
            <p:cNvPr id="785429" name="Oval 21"/>
            <p:cNvSpPr>
              <a:spLocks noChangeArrowheads="1"/>
            </p:cNvSpPr>
            <p:nvPr/>
          </p:nvSpPr>
          <p:spPr bwMode="auto">
            <a:xfrm>
              <a:off x="3312" y="3216"/>
              <a:ext cx="96" cy="96"/>
            </a:xfrm>
            <a:prstGeom prst="ellipse">
              <a:avLst/>
            </a:prstGeom>
            <a:solidFill>
              <a:schemeClr val="tx2"/>
            </a:solidFill>
            <a:ln w="9525">
              <a:noFill/>
              <a:round/>
              <a:headEnd/>
              <a:tailEnd/>
            </a:ln>
            <a:effectLst/>
          </p:spPr>
          <p:txBody>
            <a:bodyPr wrap="none" anchor="ctr"/>
            <a:lstStyle/>
            <a:p>
              <a:endParaRPr lang="en-US"/>
            </a:p>
          </p:txBody>
        </p:sp>
        <p:sp>
          <p:nvSpPr>
            <p:cNvPr id="785430" name="Oval 22"/>
            <p:cNvSpPr>
              <a:spLocks noChangeArrowheads="1"/>
            </p:cNvSpPr>
            <p:nvPr/>
          </p:nvSpPr>
          <p:spPr bwMode="auto">
            <a:xfrm>
              <a:off x="3984" y="3216"/>
              <a:ext cx="96" cy="96"/>
            </a:xfrm>
            <a:prstGeom prst="ellipse">
              <a:avLst/>
            </a:prstGeom>
            <a:solidFill>
              <a:schemeClr val="tx2"/>
            </a:solidFill>
            <a:ln w="9525">
              <a:noFill/>
              <a:round/>
              <a:headEnd/>
              <a:tailEnd/>
            </a:ln>
            <a:effectLst/>
          </p:spPr>
          <p:txBody>
            <a:bodyPr wrap="none" anchor="ctr"/>
            <a:lstStyle/>
            <a:p>
              <a:endParaRPr lang="en-US"/>
            </a:p>
          </p:txBody>
        </p:sp>
        <p:sp>
          <p:nvSpPr>
            <p:cNvPr id="785431" name="Oval 23"/>
            <p:cNvSpPr>
              <a:spLocks noChangeArrowheads="1"/>
            </p:cNvSpPr>
            <p:nvPr/>
          </p:nvSpPr>
          <p:spPr bwMode="auto">
            <a:xfrm>
              <a:off x="3984" y="3456"/>
              <a:ext cx="96" cy="96"/>
            </a:xfrm>
            <a:prstGeom prst="ellipse">
              <a:avLst/>
            </a:prstGeom>
            <a:solidFill>
              <a:schemeClr val="tx2"/>
            </a:solidFill>
            <a:ln w="9525">
              <a:noFill/>
              <a:round/>
              <a:headEnd/>
              <a:tailEnd/>
            </a:ln>
            <a:effectLst/>
          </p:spPr>
          <p:txBody>
            <a:bodyPr wrap="none" anchor="ctr"/>
            <a:lstStyle/>
            <a:p>
              <a:endParaRPr lang="en-US"/>
            </a:p>
          </p:txBody>
        </p:sp>
        <p:sp>
          <p:nvSpPr>
            <p:cNvPr id="785432" name="Oval 24"/>
            <p:cNvSpPr>
              <a:spLocks noChangeArrowheads="1"/>
            </p:cNvSpPr>
            <p:nvPr/>
          </p:nvSpPr>
          <p:spPr bwMode="auto">
            <a:xfrm>
              <a:off x="3744" y="3744"/>
              <a:ext cx="96" cy="96"/>
            </a:xfrm>
            <a:prstGeom prst="ellipse">
              <a:avLst/>
            </a:prstGeom>
            <a:solidFill>
              <a:schemeClr val="tx2"/>
            </a:solidFill>
            <a:ln w="9525">
              <a:noFill/>
              <a:round/>
              <a:headEnd/>
              <a:tailEnd/>
            </a:ln>
            <a:effectLst/>
          </p:spPr>
          <p:txBody>
            <a:bodyPr wrap="none" anchor="ctr"/>
            <a:lstStyle/>
            <a:p>
              <a:endParaRPr lang="en-US"/>
            </a:p>
          </p:txBody>
        </p:sp>
      </p:grpSp>
      <p:sp>
        <p:nvSpPr>
          <p:cNvPr id="785433" name="Oval 25"/>
          <p:cNvSpPr>
            <a:spLocks noChangeArrowheads="1"/>
          </p:cNvSpPr>
          <p:nvPr/>
        </p:nvSpPr>
        <p:spPr bwMode="auto">
          <a:xfrm>
            <a:off x="1676400" y="1905000"/>
            <a:ext cx="152400" cy="152400"/>
          </a:xfrm>
          <a:prstGeom prst="ellipse">
            <a:avLst/>
          </a:prstGeom>
          <a:solidFill>
            <a:schemeClr val="tx2"/>
          </a:solidFill>
          <a:ln w="9525">
            <a:noFill/>
            <a:round/>
            <a:headEnd/>
            <a:tailEnd/>
          </a:ln>
          <a:effectLst/>
        </p:spPr>
        <p:txBody>
          <a:bodyPr wrap="none" anchor="ctr"/>
          <a:lstStyle/>
          <a:p>
            <a:endParaRPr lang="en-US"/>
          </a:p>
        </p:txBody>
      </p:sp>
      <p:sp>
        <p:nvSpPr>
          <p:cNvPr id="785434" name="Oval 26"/>
          <p:cNvSpPr>
            <a:spLocks noChangeArrowheads="1"/>
          </p:cNvSpPr>
          <p:nvPr/>
        </p:nvSpPr>
        <p:spPr bwMode="auto">
          <a:xfrm>
            <a:off x="2743200" y="2286000"/>
            <a:ext cx="152400" cy="152400"/>
          </a:xfrm>
          <a:prstGeom prst="ellipse">
            <a:avLst/>
          </a:prstGeom>
          <a:solidFill>
            <a:schemeClr val="tx2"/>
          </a:solidFill>
          <a:ln w="9525">
            <a:noFill/>
            <a:round/>
            <a:headEnd/>
            <a:tailEnd/>
          </a:ln>
          <a:effectLst/>
        </p:spPr>
        <p:txBody>
          <a:bodyPr wrap="none" anchor="ctr"/>
          <a:lstStyle/>
          <a:p>
            <a:endParaRPr lang="en-US"/>
          </a:p>
        </p:txBody>
      </p:sp>
      <p:sp>
        <p:nvSpPr>
          <p:cNvPr id="785435" name="Arc 27"/>
          <p:cNvSpPr>
            <a:spLocks/>
          </p:cNvSpPr>
          <p:nvPr/>
        </p:nvSpPr>
        <p:spPr bwMode="auto">
          <a:xfrm>
            <a:off x="1760538" y="1955800"/>
            <a:ext cx="3871912" cy="2767013"/>
          </a:xfrm>
          <a:custGeom>
            <a:avLst/>
            <a:gdLst>
              <a:gd name="G0" fmla="+- 0 0 0"/>
              <a:gd name="G1" fmla="+- 21588 0 0"/>
              <a:gd name="G2" fmla="+- 21600 0 0"/>
              <a:gd name="T0" fmla="*/ 709 w 21600"/>
              <a:gd name="T1" fmla="*/ 0 h 21588"/>
              <a:gd name="T2" fmla="*/ 21600 w 21600"/>
              <a:gd name="T3" fmla="*/ 21588 h 21588"/>
              <a:gd name="T4" fmla="*/ 0 w 21600"/>
              <a:gd name="T5" fmla="*/ 21588 h 21588"/>
            </a:gdLst>
            <a:ahLst/>
            <a:cxnLst>
              <a:cxn ang="0">
                <a:pos x="T0" y="T1"/>
              </a:cxn>
              <a:cxn ang="0">
                <a:pos x="T2" y="T3"/>
              </a:cxn>
              <a:cxn ang="0">
                <a:pos x="T4" y="T5"/>
              </a:cxn>
            </a:cxnLst>
            <a:rect l="0" t="0" r="r" b="b"/>
            <a:pathLst>
              <a:path w="21600" h="21588" fill="none" extrusionOk="0">
                <a:moveTo>
                  <a:pt x="709" y="-1"/>
                </a:moveTo>
                <a:cubicBezTo>
                  <a:pt x="12356" y="382"/>
                  <a:pt x="21600" y="9934"/>
                  <a:pt x="21600" y="21588"/>
                </a:cubicBezTo>
              </a:path>
              <a:path w="21600" h="21588" stroke="0" extrusionOk="0">
                <a:moveTo>
                  <a:pt x="709" y="-1"/>
                </a:moveTo>
                <a:cubicBezTo>
                  <a:pt x="12356" y="382"/>
                  <a:pt x="21600" y="9934"/>
                  <a:pt x="21600" y="21588"/>
                </a:cubicBezTo>
                <a:lnTo>
                  <a:pt x="0" y="21588"/>
                </a:lnTo>
                <a:close/>
              </a:path>
            </a:pathLst>
          </a:custGeom>
          <a:noFill/>
          <a:ln w="25400" cap="rnd">
            <a:solidFill>
              <a:schemeClr val="tx1"/>
            </a:solidFill>
            <a:round/>
            <a:headEnd type="none" w="sm" len="sm"/>
            <a:tailEnd type="stealth" w="med" len="lg"/>
          </a:ln>
          <a:effectLst/>
        </p:spPr>
        <p:txBody>
          <a:bodyPr wrap="none" anchor="ctr"/>
          <a:lstStyle/>
          <a:p>
            <a:endParaRPr lang="en-US"/>
          </a:p>
        </p:txBody>
      </p:sp>
      <p:sp>
        <p:nvSpPr>
          <p:cNvPr id="785436" name="Arc 28"/>
          <p:cNvSpPr>
            <a:spLocks/>
          </p:cNvSpPr>
          <p:nvPr/>
        </p:nvSpPr>
        <p:spPr bwMode="auto">
          <a:xfrm>
            <a:off x="2895600" y="2365375"/>
            <a:ext cx="2436813" cy="3198813"/>
          </a:xfrm>
          <a:custGeom>
            <a:avLst/>
            <a:gdLst>
              <a:gd name="G0" fmla="+- 0 0 0"/>
              <a:gd name="G1" fmla="+- 21593 0 0"/>
              <a:gd name="G2" fmla="+- 21600 0 0"/>
              <a:gd name="T0" fmla="*/ 535 w 21588"/>
              <a:gd name="T1" fmla="*/ 0 h 21593"/>
              <a:gd name="T2" fmla="*/ 21588 w 21588"/>
              <a:gd name="T3" fmla="*/ 20873 h 21593"/>
              <a:gd name="T4" fmla="*/ 0 w 21588"/>
              <a:gd name="T5" fmla="*/ 21593 h 21593"/>
            </a:gdLst>
            <a:ahLst/>
            <a:cxnLst>
              <a:cxn ang="0">
                <a:pos x="T0" y="T1"/>
              </a:cxn>
              <a:cxn ang="0">
                <a:pos x="T2" y="T3"/>
              </a:cxn>
              <a:cxn ang="0">
                <a:pos x="T4" y="T5"/>
              </a:cxn>
            </a:cxnLst>
            <a:rect l="0" t="0" r="r" b="b"/>
            <a:pathLst>
              <a:path w="21588" h="21593" fill="none" extrusionOk="0">
                <a:moveTo>
                  <a:pt x="535" y="-1"/>
                </a:moveTo>
                <a:cubicBezTo>
                  <a:pt x="11973" y="283"/>
                  <a:pt x="21206" y="9437"/>
                  <a:pt x="21587" y="20873"/>
                </a:cubicBezTo>
              </a:path>
              <a:path w="21588" h="21593" stroke="0" extrusionOk="0">
                <a:moveTo>
                  <a:pt x="535" y="-1"/>
                </a:moveTo>
                <a:cubicBezTo>
                  <a:pt x="11973" y="283"/>
                  <a:pt x="21206" y="9437"/>
                  <a:pt x="21587" y="20873"/>
                </a:cubicBezTo>
                <a:lnTo>
                  <a:pt x="0" y="21593"/>
                </a:lnTo>
                <a:close/>
              </a:path>
            </a:pathLst>
          </a:custGeom>
          <a:noFill/>
          <a:ln w="25400" cap="rnd">
            <a:solidFill>
              <a:schemeClr val="tx1"/>
            </a:solidFill>
            <a:round/>
            <a:headEnd type="none" w="sm" len="sm"/>
            <a:tailEnd type="stealth" w="med" len="lg"/>
          </a:ln>
          <a:effectLst/>
        </p:spPr>
        <p:txBody>
          <a:bodyPr wrap="none" anchor="ctr"/>
          <a:lstStyle/>
          <a:p>
            <a:endParaRPr lang="en-US"/>
          </a:p>
        </p:txBody>
      </p:sp>
      <p:sp>
        <p:nvSpPr>
          <p:cNvPr id="785437" name="Oval 29"/>
          <p:cNvSpPr>
            <a:spLocks noChangeArrowheads="1"/>
          </p:cNvSpPr>
          <p:nvPr/>
        </p:nvSpPr>
        <p:spPr bwMode="auto">
          <a:xfrm>
            <a:off x="1676400" y="4638675"/>
            <a:ext cx="152400" cy="152400"/>
          </a:xfrm>
          <a:prstGeom prst="ellipse">
            <a:avLst/>
          </a:prstGeom>
          <a:solidFill>
            <a:schemeClr val="tx2"/>
          </a:solidFill>
          <a:ln w="9525">
            <a:noFill/>
            <a:round/>
            <a:headEnd/>
            <a:tailEnd/>
          </a:ln>
          <a:effectLst/>
        </p:spPr>
        <p:txBody>
          <a:bodyPr wrap="none" anchor="ctr"/>
          <a:lstStyle/>
          <a:p>
            <a:endParaRPr lang="en-US"/>
          </a:p>
        </p:txBody>
      </p:sp>
      <p:sp>
        <p:nvSpPr>
          <p:cNvPr id="785438" name="Oval 30"/>
          <p:cNvSpPr>
            <a:spLocks noChangeArrowheads="1"/>
          </p:cNvSpPr>
          <p:nvPr/>
        </p:nvSpPr>
        <p:spPr bwMode="auto">
          <a:xfrm>
            <a:off x="2743200" y="5029200"/>
            <a:ext cx="152400" cy="152400"/>
          </a:xfrm>
          <a:prstGeom prst="ellipse">
            <a:avLst/>
          </a:prstGeom>
          <a:solidFill>
            <a:schemeClr val="tx2"/>
          </a:solidFill>
          <a:ln w="9525">
            <a:noFill/>
            <a:round/>
            <a:headEnd/>
            <a:tailEnd/>
          </a:ln>
          <a:effectLst/>
        </p:spPr>
        <p:txBody>
          <a:bodyPr wrap="none" anchor="ctr"/>
          <a:lstStyle/>
          <a:p>
            <a:endParaRPr lang="en-US"/>
          </a:p>
        </p:txBody>
      </p:sp>
      <p:sp>
        <p:nvSpPr>
          <p:cNvPr id="785439" name="Arc 31"/>
          <p:cNvSpPr>
            <a:spLocks/>
          </p:cNvSpPr>
          <p:nvPr/>
        </p:nvSpPr>
        <p:spPr bwMode="auto">
          <a:xfrm>
            <a:off x="2971800" y="4432300"/>
            <a:ext cx="2819400" cy="692150"/>
          </a:xfrm>
          <a:custGeom>
            <a:avLst/>
            <a:gdLst>
              <a:gd name="G0" fmla="+- 0 0 0"/>
              <a:gd name="G1" fmla="+- 3050 0 0"/>
              <a:gd name="G2" fmla="+- 21600 0 0"/>
              <a:gd name="T0" fmla="*/ 21384 w 21600"/>
              <a:gd name="T1" fmla="*/ 0 h 24650"/>
              <a:gd name="T2" fmla="*/ 0 w 21600"/>
              <a:gd name="T3" fmla="*/ 24650 h 24650"/>
              <a:gd name="T4" fmla="*/ 0 w 21600"/>
              <a:gd name="T5" fmla="*/ 3050 h 24650"/>
            </a:gdLst>
            <a:ahLst/>
            <a:cxnLst>
              <a:cxn ang="0">
                <a:pos x="T0" y="T1"/>
              </a:cxn>
              <a:cxn ang="0">
                <a:pos x="T2" y="T3"/>
              </a:cxn>
              <a:cxn ang="0">
                <a:pos x="T4" y="T5"/>
              </a:cxn>
            </a:cxnLst>
            <a:rect l="0" t="0" r="r" b="b"/>
            <a:pathLst>
              <a:path w="21600" h="24650" fill="none" extrusionOk="0">
                <a:moveTo>
                  <a:pt x="21383" y="0"/>
                </a:moveTo>
                <a:cubicBezTo>
                  <a:pt x="21527" y="1010"/>
                  <a:pt x="21600" y="2029"/>
                  <a:pt x="21600" y="3050"/>
                </a:cubicBezTo>
                <a:cubicBezTo>
                  <a:pt x="21600" y="14979"/>
                  <a:pt x="11929" y="24649"/>
                  <a:pt x="0" y="24650"/>
                </a:cubicBezTo>
              </a:path>
              <a:path w="21600" h="24650" stroke="0" extrusionOk="0">
                <a:moveTo>
                  <a:pt x="21383" y="0"/>
                </a:moveTo>
                <a:cubicBezTo>
                  <a:pt x="21527" y="1010"/>
                  <a:pt x="21600" y="2029"/>
                  <a:pt x="21600" y="3050"/>
                </a:cubicBezTo>
                <a:cubicBezTo>
                  <a:pt x="21600" y="14979"/>
                  <a:pt x="11929" y="24649"/>
                  <a:pt x="0" y="24650"/>
                </a:cubicBezTo>
                <a:lnTo>
                  <a:pt x="0" y="3050"/>
                </a:lnTo>
                <a:close/>
              </a:path>
            </a:pathLst>
          </a:custGeom>
          <a:noFill/>
          <a:ln w="25400" cap="rnd">
            <a:solidFill>
              <a:schemeClr val="tx1"/>
            </a:solidFill>
            <a:round/>
            <a:headEnd type="stealth" w="med" len="lg"/>
            <a:tailEnd type="none" w="sm" len="sm"/>
          </a:ln>
          <a:effectLst/>
        </p:spPr>
        <p:txBody>
          <a:bodyPr wrap="none" anchor="ctr"/>
          <a:lstStyle/>
          <a:p>
            <a:endParaRPr lang="en-US"/>
          </a:p>
        </p:txBody>
      </p:sp>
      <p:sp>
        <p:nvSpPr>
          <p:cNvPr id="785440" name="Oval 32"/>
          <p:cNvSpPr>
            <a:spLocks noChangeArrowheads="1"/>
          </p:cNvSpPr>
          <p:nvPr/>
        </p:nvSpPr>
        <p:spPr bwMode="auto">
          <a:xfrm>
            <a:off x="1600200" y="3143250"/>
            <a:ext cx="152400" cy="152400"/>
          </a:xfrm>
          <a:prstGeom prst="ellipse">
            <a:avLst/>
          </a:prstGeom>
          <a:solidFill>
            <a:schemeClr val="tx2"/>
          </a:solidFill>
          <a:ln w="9525">
            <a:noFill/>
            <a:round/>
            <a:headEnd/>
            <a:tailEnd/>
          </a:ln>
          <a:effectLst/>
        </p:spPr>
        <p:txBody>
          <a:bodyPr wrap="none" anchor="ctr"/>
          <a:lstStyle/>
          <a:p>
            <a:endParaRPr lang="en-US"/>
          </a:p>
        </p:txBody>
      </p:sp>
      <p:sp>
        <p:nvSpPr>
          <p:cNvPr id="785441" name="Oval 33"/>
          <p:cNvSpPr>
            <a:spLocks noChangeArrowheads="1"/>
          </p:cNvSpPr>
          <p:nvPr/>
        </p:nvSpPr>
        <p:spPr bwMode="auto">
          <a:xfrm>
            <a:off x="2667000" y="3505200"/>
            <a:ext cx="152400" cy="152400"/>
          </a:xfrm>
          <a:prstGeom prst="ellipse">
            <a:avLst/>
          </a:prstGeom>
          <a:solidFill>
            <a:schemeClr val="tx2"/>
          </a:solidFill>
          <a:ln w="9525">
            <a:noFill/>
            <a:round/>
            <a:headEnd/>
            <a:tailEnd/>
          </a:ln>
          <a:effectLst/>
        </p:spPr>
        <p:txBody>
          <a:bodyPr wrap="none" anchor="ctr"/>
          <a:lstStyle/>
          <a:p>
            <a:endParaRPr lang="en-US"/>
          </a:p>
        </p:txBody>
      </p:sp>
      <p:sp>
        <p:nvSpPr>
          <p:cNvPr id="785442" name="Arc 34"/>
          <p:cNvSpPr>
            <a:spLocks/>
          </p:cNvSpPr>
          <p:nvPr/>
        </p:nvSpPr>
        <p:spPr bwMode="auto">
          <a:xfrm>
            <a:off x="2743200" y="2230438"/>
            <a:ext cx="2738438" cy="1219200"/>
          </a:xfrm>
          <a:custGeom>
            <a:avLst/>
            <a:gdLst>
              <a:gd name="G0" fmla="+- 21600 0 0"/>
              <a:gd name="G1" fmla="+- 21600 0 0"/>
              <a:gd name="G2" fmla="+- 21600 0 0"/>
              <a:gd name="T0" fmla="*/ 0 w 43169"/>
              <a:gd name="T1" fmla="*/ 21600 h 21600"/>
              <a:gd name="T2" fmla="*/ 43169 w 43169"/>
              <a:gd name="T3" fmla="*/ 20446 h 21600"/>
              <a:gd name="T4" fmla="*/ 21600 w 43169"/>
              <a:gd name="T5" fmla="*/ 21600 h 21600"/>
            </a:gdLst>
            <a:ahLst/>
            <a:cxnLst>
              <a:cxn ang="0">
                <a:pos x="T0" y="T1"/>
              </a:cxn>
              <a:cxn ang="0">
                <a:pos x="T2" y="T3"/>
              </a:cxn>
              <a:cxn ang="0">
                <a:pos x="T4" y="T5"/>
              </a:cxn>
            </a:cxnLst>
            <a:rect l="0" t="0" r="r" b="b"/>
            <a:pathLst>
              <a:path w="43169" h="21600" fill="none" extrusionOk="0">
                <a:moveTo>
                  <a:pt x="0" y="21600"/>
                </a:moveTo>
                <a:cubicBezTo>
                  <a:pt x="0" y="9670"/>
                  <a:pt x="9670" y="0"/>
                  <a:pt x="21600" y="0"/>
                </a:cubicBezTo>
                <a:cubicBezTo>
                  <a:pt x="33080" y="0"/>
                  <a:pt x="42555" y="8981"/>
                  <a:pt x="43169" y="20445"/>
                </a:cubicBezTo>
              </a:path>
              <a:path w="43169" h="21600" stroke="0" extrusionOk="0">
                <a:moveTo>
                  <a:pt x="0" y="21600"/>
                </a:moveTo>
                <a:cubicBezTo>
                  <a:pt x="0" y="9670"/>
                  <a:pt x="9670" y="0"/>
                  <a:pt x="21600" y="0"/>
                </a:cubicBezTo>
                <a:cubicBezTo>
                  <a:pt x="33080" y="0"/>
                  <a:pt x="42555" y="8981"/>
                  <a:pt x="43169" y="20445"/>
                </a:cubicBezTo>
                <a:lnTo>
                  <a:pt x="21600" y="21600"/>
                </a:lnTo>
                <a:close/>
              </a:path>
            </a:pathLst>
          </a:custGeom>
          <a:noFill/>
          <a:ln w="25400" cap="rnd">
            <a:solidFill>
              <a:schemeClr val="tx1"/>
            </a:solidFill>
            <a:round/>
            <a:headEnd type="none" w="sm" len="sm"/>
            <a:tailEnd type="stealth" w="med" len="lg"/>
          </a:ln>
          <a:effectLst/>
        </p:spPr>
        <p:txBody>
          <a:bodyPr wrap="none" anchor="ctr"/>
          <a:lstStyle/>
          <a:p>
            <a:endParaRPr lang="en-US"/>
          </a:p>
        </p:txBody>
      </p:sp>
      <p:sp>
        <p:nvSpPr>
          <p:cNvPr id="785443" name="Arc 35"/>
          <p:cNvSpPr>
            <a:spLocks/>
          </p:cNvSpPr>
          <p:nvPr/>
        </p:nvSpPr>
        <p:spPr bwMode="auto">
          <a:xfrm>
            <a:off x="1681163" y="1754188"/>
            <a:ext cx="4094162" cy="1295400"/>
          </a:xfrm>
          <a:custGeom>
            <a:avLst/>
            <a:gdLst>
              <a:gd name="G0" fmla="+- 21600 0 0"/>
              <a:gd name="G1" fmla="+- 21600 0 0"/>
              <a:gd name="G2" fmla="+- 21600 0 0"/>
              <a:gd name="T0" fmla="*/ 0 w 43168"/>
              <a:gd name="T1" fmla="*/ 21600 h 21600"/>
              <a:gd name="T2" fmla="*/ 43168 w 43168"/>
              <a:gd name="T3" fmla="*/ 20433 h 21600"/>
              <a:gd name="T4" fmla="*/ 21600 w 43168"/>
              <a:gd name="T5" fmla="*/ 21600 h 21600"/>
            </a:gdLst>
            <a:ahLst/>
            <a:cxnLst>
              <a:cxn ang="0">
                <a:pos x="T0" y="T1"/>
              </a:cxn>
              <a:cxn ang="0">
                <a:pos x="T2" y="T3"/>
              </a:cxn>
              <a:cxn ang="0">
                <a:pos x="T4" y="T5"/>
              </a:cxn>
            </a:cxnLst>
            <a:rect l="0" t="0" r="r" b="b"/>
            <a:pathLst>
              <a:path w="43168" h="21600" fill="none" extrusionOk="0">
                <a:moveTo>
                  <a:pt x="0" y="21600"/>
                </a:moveTo>
                <a:cubicBezTo>
                  <a:pt x="0" y="9670"/>
                  <a:pt x="9670" y="0"/>
                  <a:pt x="21600" y="0"/>
                </a:cubicBezTo>
                <a:cubicBezTo>
                  <a:pt x="33075" y="0"/>
                  <a:pt x="42548" y="8973"/>
                  <a:pt x="43168" y="20432"/>
                </a:cubicBezTo>
              </a:path>
              <a:path w="43168" h="21600" stroke="0" extrusionOk="0">
                <a:moveTo>
                  <a:pt x="0" y="21600"/>
                </a:moveTo>
                <a:cubicBezTo>
                  <a:pt x="0" y="9670"/>
                  <a:pt x="9670" y="0"/>
                  <a:pt x="21600" y="0"/>
                </a:cubicBezTo>
                <a:cubicBezTo>
                  <a:pt x="33075" y="0"/>
                  <a:pt x="42548" y="8973"/>
                  <a:pt x="43168" y="20432"/>
                </a:cubicBezTo>
                <a:lnTo>
                  <a:pt x="21600" y="21600"/>
                </a:lnTo>
                <a:close/>
              </a:path>
            </a:pathLst>
          </a:custGeom>
          <a:noFill/>
          <a:ln w="25400" cap="rnd">
            <a:solidFill>
              <a:schemeClr val="tx1"/>
            </a:solidFill>
            <a:round/>
            <a:headEnd type="none" w="sm" len="sm"/>
            <a:tailEnd type="stealth" w="med" len="lg"/>
          </a:ln>
          <a:effectLst/>
        </p:spPr>
        <p:txBody>
          <a:bodyPr wrap="none" anchor="ctr"/>
          <a:lstStyle/>
          <a:p>
            <a:endParaRPr lang="en-US"/>
          </a:p>
        </p:txBody>
      </p:sp>
      <p:sp>
        <p:nvSpPr>
          <p:cNvPr id="785444" name="Arc 36"/>
          <p:cNvSpPr>
            <a:spLocks/>
          </p:cNvSpPr>
          <p:nvPr/>
        </p:nvSpPr>
        <p:spPr bwMode="auto">
          <a:xfrm>
            <a:off x="744538" y="4719638"/>
            <a:ext cx="4803775" cy="1444625"/>
          </a:xfrm>
          <a:custGeom>
            <a:avLst/>
            <a:gdLst>
              <a:gd name="G0" fmla="+- 21600 0 0"/>
              <a:gd name="G1" fmla="+- 15008 0 0"/>
              <a:gd name="G2" fmla="+- 21600 0 0"/>
              <a:gd name="T0" fmla="*/ 33128 w 33128"/>
              <a:gd name="T1" fmla="*/ 33274 h 36608"/>
              <a:gd name="T2" fmla="*/ 6066 w 33128"/>
              <a:gd name="T3" fmla="*/ 0 h 36608"/>
              <a:gd name="T4" fmla="*/ 21600 w 33128"/>
              <a:gd name="T5" fmla="*/ 15008 h 36608"/>
            </a:gdLst>
            <a:ahLst/>
            <a:cxnLst>
              <a:cxn ang="0">
                <a:pos x="T0" y="T1"/>
              </a:cxn>
              <a:cxn ang="0">
                <a:pos x="T2" y="T3"/>
              </a:cxn>
              <a:cxn ang="0">
                <a:pos x="T4" y="T5"/>
              </a:cxn>
            </a:cxnLst>
            <a:rect l="0" t="0" r="r" b="b"/>
            <a:pathLst>
              <a:path w="33128" h="36608" fill="none" extrusionOk="0">
                <a:moveTo>
                  <a:pt x="33128" y="33274"/>
                </a:moveTo>
                <a:cubicBezTo>
                  <a:pt x="29677" y="35452"/>
                  <a:pt x="25680" y="36607"/>
                  <a:pt x="21600" y="36608"/>
                </a:cubicBezTo>
                <a:cubicBezTo>
                  <a:pt x="9670" y="36608"/>
                  <a:pt x="0" y="26937"/>
                  <a:pt x="0" y="15008"/>
                </a:cubicBezTo>
                <a:cubicBezTo>
                  <a:pt x="-1" y="9408"/>
                  <a:pt x="2174" y="4027"/>
                  <a:pt x="6065" y="-1"/>
                </a:cubicBezTo>
              </a:path>
              <a:path w="33128" h="36608" stroke="0" extrusionOk="0">
                <a:moveTo>
                  <a:pt x="33128" y="33274"/>
                </a:moveTo>
                <a:cubicBezTo>
                  <a:pt x="29677" y="35452"/>
                  <a:pt x="25680" y="36607"/>
                  <a:pt x="21600" y="36608"/>
                </a:cubicBezTo>
                <a:cubicBezTo>
                  <a:pt x="9670" y="36608"/>
                  <a:pt x="0" y="26937"/>
                  <a:pt x="0" y="15008"/>
                </a:cubicBezTo>
                <a:cubicBezTo>
                  <a:pt x="-1" y="9408"/>
                  <a:pt x="2174" y="4027"/>
                  <a:pt x="6065" y="-1"/>
                </a:cubicBezTo>
                <a:lnTo>
                  <a:pt x="21600" y="15008"/>
                </a:lnTo>
                <a:close/>
              </a:path>
            </a:pathLst>
          </a:custGeom>
          <a:noFill/>
          <a:ln w="25400" cap="rnd">
            <a:solidFill>
              <a:schemeClr val="tx1"/>
            </a:solidFill>
            <a:round/>
            <a:headEnd type="stealth" w="med" len="lg"/>
            <a:tailEnd type="none" w="sm" len="sm"/>
          </a:ln>
          <a:effectLst/>
        </p:spPr>
        <p:txBody>
          <a:bodyPr wrap="none" anchor="ctr"/>
          <a:lstStyle/>
          <a:p>
            <a:endParaRPr lang="en-US"/>
          </a:p>
        </p:txBody>
      </p:sp>
      <p:sp>
        <p:nvSpPr>
          <p:cNvPr id="785445" name="Rectangle 37"/>
          <p:cNvSpPr>
            <a:spLocks noChangeArrowheads="1"/>
          </p:cNvSpPr>
          <p:nvPr/>
        </p:nvSpPr>
        <p:spPr bwMode="auto">
          <a:xfrm>
            <a:off x="6577013" y="3201988"/>
            <a:ext cx="747712" cy="854075"/>
          </a:xfrm>
          <a:prstGeom prst="rect">
            <a:avLst/>
          </a:prstGeom>
          <a:noFill/>
          <a:ln w="12700">
            <a:noFill/>
            <a:miter lim="800000"/>
            <a:headEnd type="none" w="sm" len="sm"/>
            <a:tailEnd type="none" w="sm" len="sm"/>
          </a:ln>
          <a:effectLst/>
        </p:spPr>
        <p:txBody>
          <a:bodyPr wrap="none">
            <a:spAutoFit/>
          </a:bodyPr>
          <a:lstStyle/>
          <a:p>
            <a:pPr eaLnBrk="0" hangingPunct="0"/>
            <a:r>
              <a:rPr lang="en-US" sz="7500" baseline="30000"/>
              <a:t>-3</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785417">
                                            <p:txEl>
                                              <p:pRg st="0" end="0"/>
                                            </p:txEl>
                                          </p:spTgt>
                                        </p:tgtEl>
                                        <p:attrNameLst>
                                          <p:attrName>style.visibility</p:attrName>
                                        </p:attrNameLst>
                                      </p:cBhvr>
                                      <p:to>
                                        <p:strVal val="visible"/>
                                      </p:to>
                                    </p:set>
                                    <p:animEffect transition="in" filter="fade">
                                      <p:cBhvr>
                                        <p:cTn id="7" dur="1000"/>
                                        <p:tgtEl>
                                          <p:spTgt spid="785417">
                                            <p:txEl>
                                              <p:pRg st="0" end="0"/>
                                            </p:txEl>
                                          </p:spTgt>
                                        </p:tgtEl>
                                      </p:cBhvr>
                                    </p:animEffect>
                                    <p:anim calcmode="lin" valueType="num">
                                      <p:cBhvr>
                                        <p:cTn id="8" dur="1000" fill="hold"/>
                                        <p:tgtEl>
                                          <p:spTgt spid="785417">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7854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85420"/>
                                        </p:tgtEl>
                                        <p:attrNameLst>
                                          <p:attrName>style.visibility</p:attrName>
                                        </p:attrNameLst>
                                      </p:cBhvr>
                                      <p:to>
                                        <p:strVal val="visible"/>
                                      </p:to>
                                    </p:set>
                                    <p:anim calcmode="lin" valueType="num">
                                      <p:cBhvr>
                                        <p:cTn id="14" dur="500" fill="hold"/>
                                        <p:tgtEl>
                                          <p:spTgt spid="785420"/>
                                        </p:tgtEl>
                                        <p:attrNameLst>
                                          <p:attrName>ppt_w</p:attrName>
                                        </p:attrNameLst>
                                      </p:cBhvr>
                                      <p:tavLst>
                                        <p:tav tm="0">
                                          <p:val>
                                            <p:fltVal val="0"/>
                                          </p:val>
                                        </p:tav>
                                        <p:tav tm="100000">
                                          <p:val>
                                            <p:strVal val="#ppt_w"/>
                                          </p:val>
                                        </p:tav>
                                      </p:tavLst>
                                    </p:anim>
                                    <p:anim calcmode="lin" valueType="num">
                                      <p:cBhvr>
                                        <p:cTn id="15" dur="500" fill="hold"/>
                                        <p:tgtEl>
                                          <p:spTgt spid="785420"/>
                                        </p:tgtEl>
                                        <p:attrNameLst>
                                          <p:attrName>ppt_h</p:attrName>
                                        </p:attrNameLst>
                                      </p:cBhvr>
                                      <p:tavLst>
                                        <p:tav tm="0">
                                          <p:val>
                                            <p:fltVal val="0"/>
                                          </p:val>
                                        </p:tav>
                                        <p:tav tm="100000">
                                          <p:val>
                                            <p:strVal val="#ppt_h"/>
                                          </p:val>
                                        </p:tav>
                                      </p:tavLst>
                                    </p:anim>
                                    <p:animEffect transition="in" filter="fade">
                                      <p:cBhvr>
                                        <p:cTn id="16" dur="500"/>
                                        <p:tgtEl>
                                          <p:spTgt spid="7854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85416"/>
                                        </p:tgtEl>
                                        <p:attrNameLst>
                                          <p:attrName>style.visibility</p:attrName>
                                        </p:attrNameLst>
                                      </p:cBhvr>
                                      <p:to>
                                        <p:strVal val="visible"/>
                                      </p:to>
                                    </p:set>
                                    <p:anim calcmode="lin" valueType="num">
                                      <p:cBhvr>
                                        <p:cTn id="21" dur="500" fill="hold"/>
                                        <p:tgtEl>
                                          <p:spTgt spid="785416"/>
                                        </p:tgtEl>
                                        <p:attrNameLst>
                                          <p:attrName>ppt_w</p:attrName>
                                        </p:attrNameLst>
                                      </p:cBhvr>
                                      <p:tavLst>
                                        <p:tav tm="0">
                                          <p:val>
                                            <p:fltVal val="0"/>
                                          </p:val>
                                        </p:tav>
                                        <p:tav tm="100000">
                                          <p:val>
                                            <p:strVal val="#ppt_w"/>
                                          </p:val>
                                        </p:tav>
                                      </p:tavLst>
                                    </p:anim>
                                    <p:anim calcmode="lin" valueType="num">
                                      <p:cBhvr>
                                        <p:cTn id="22" dur="500" fill="hold"/>
                                        <p:tgtEl>
                                          <p:spTgt spid="785416"/>
                                        </p:tgtEl>
                                        <p:attrNameLst>
                                          <p:attrName>ppt_h</p:attrName>
                                        </p:attrNameLst>
                                      </p:cBhvr>
                                      <p:tavLst>
                                        <p:tav tm="0">
                                          <p:val>
                                            <p:fltVal val="0"/>
                                          </p:val>
                                        </p:tav>
                                        <p:tav tm="100000">
                                          <p:val>
                                            <p:strVal val="#ppt_h"/>
                                          </p:val>
                                        </p:tav>
                                      </p:tavLst>
                                    </p:anim>
                                    <p:animEffect transition="in" filter="fade">
                                      <p:cBhvr>
                                        <p:cTn id="23" dur="500"/>
                                        <p:tgtEl>
                                          <p:spTgt spid="78541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85441"/>
                                        </p:tgtEl>
                                        <p:attrNameLst>
                                          <p:attrName>style.visibility</p:attrName>
                                        </p:attrNameLst>
                                      </p:cBhvr>
                                      <p:to>
                                        <p:strVal val="visible"/>
                                      </p:to>
                                    </p:set>
                                    <p:animEffect transition="in" filter="dissolve">
                                      <p:cBhvr>
                                        <p:cTn id="28" dur="500"/>
                                        <p:tgtEl>
                                          <p:spTgt spid="785441"/>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785440"/>
                                        </p:tgtEl>
                                        <p:attrNameLst>
                                          <p:attrName>style.visibility</p:attrName>
                                        </p:attrNameLst>
                                      </p:cBhvr>
                                      <p:to>
                                        <p:strVal val="visible"/>
                                      </p:to>
                                    </p:set>
                                    <p:animEffect transition="in" filter="dissolve">
                                      <p:cBhvr>
                                        <p:cTn id="32" dur="500"/>
                                        <p:tgtEl>
                                          <p:spTgt spid="78544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85421"/>
                                        </p:tgtEl>
                                        <p:attrNameLst>
                                          <p:attrName>style.visibility</p:attrName>
                                        </p:attrNameLst>
                                      </p:cBhvr>
                                      <p:to>
                                        <p:strVal val="visible"/>
                                      </p:to>
                                    </p:set>
                                    <p:animEffect transition="in" filter="dissolve">
                                      <p:cBhvr>
                                        <p:cTn id="37" dur="500"/>
                                        <p:tgtEl>
                                          <p:spTgt spid="7854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85442"/>
                                        </p:tgtEl>
                                        <p:attrNameLst>
                                          <p:attrName>style.visibility</p:attrName>
                                        </p:attrNameLst>
                                      </p:cBhvr>
                                      <p:to>
                                        <p:strVal val="visible"/>
                                      </p:to>
                                    </p:set>
                                    <p:animEffect transition="in" filter="wipe(left)">
                                      <p:cBhvr>
                                        <p:cTn id="42" dur="1000"/>
                                        <p:tgtEl>
                                          <p:spTgt spid="785442"/>
                                        </p:tgtEl>
                                      </p:cBhvr>
                                    </p:animEffect>
                                  </p:childTnLst>
                                </p:cTn>
                              </p:par>
                              <p:par>
                                <p:cTn id="43" presetID="0" presetClass="path" presetSubtype="0" accel="50000" decel="50000" fill="hold" grpId="1" nodeType="withEffect">
                                  <p:stCondLst>
                                    <p:cond delay="0"/>
                                  </p:stCondLst>
                                  <p:childTnLst>
                                    <p:animMotion origin="layout" path="M 1.66667E-6 -1.32084E-6 C -0.00035 -0.01874 -0.00052 -0.03747 0.00312 -0.05644 C 0.00677 -0.07541 0.01458 -0.09831 0.02222 -0.11427 C 0.02986 -0.13023 0.03871 -0.1418 0.04844 -0.15198 C 0.05816 -0.16215 0.06979 -0.16817 0.0809 -0.17488 C 0.09201 -0.18159 0.10208 -0.18876 0.1151 -0.19246 C 0.12812 -0.19616 0.14531 -0.1987 0.15955 -0.19778 C 0.17378 -0.19685 0.18785 -0.19223 0.20104 -0.18691 C 0.21423 -0.18159 0.22673 -0.17557 0.23837 -0.16539 C 0.25 -0.15522 0.26163 -0.1411 0.27066 -0.1263 C 0.27969 -0.1115 0.28785 -0.09068 0.29288 -0.07657 C 0.29792 -0.06246 0.29965 -0.05228 0.30104 -0.04164 C 0.30243 -0.031 0.30173 -0.02151 0.30104 -0.01203 " pathEditMode="relative" ptsTypes="aaaaaaaaaaaaA">
                                      <p:cBhvr>
                                        <p:cTn id="44" dur="2000" fill="hold"/>
                                        <p:tgtEl>
                                          <p:spTgt spid="785441"/>
                                        </p:tgtEl>
                                        <p:attrNameLst>
                                          <p:attrName>ppt_x</p:attrName>
                                          <p:attrName>ppt_y</p:attrName>
                                        </p:attrNameLst>
                                      </p:cBhvr>
                                    </p:animMotion>
                                  </p:childTnLst>
                                </p:cTn>
                              </p:par>
                            </p:childTnLst>
                          </p:cTn>
                        </p:par>
                        <p:par>
                          <p:cTn id="45" fill="hold">
                            <p:stCondLst>
                              <p:cond delay="2000"/>
                            </p:stCondLst>
                            <p:childTnLst>
                              <p:par>
                                <p:cTn id="46" presetID="10" presetClass="exit" presetSubtype="0" fill="hold" grpId="1" nodeType="afterEffect">
                                  <p:stCondLst>
                                    <p:cond delay="0"/>
                                  </p:stCondLst>
                                  <p:childTnLst>
                                    <p:animEffect transition="out" filter="fade">
                                      <p:cBhvr>
                                        <p:cTn id="47" dur="2000"/>
                                        <p:tgtEl>
                                          <p:spTgt spid="785442"/>
                                        </p:tgtEl>
                                      </p:cBhvr>
                                    </p:animEffect>
                                    <p:set>
                                      <p:cBhvr>
                                        <p:cTn id="48" dur="1" fill="hold">
                                          <p:stCondLst>
                                            <p:cond delay="1999"/>
                                          </p:stCondLst>
                                        </p:cTn>
                                        <p:tgtEl>
                                          <p:spTgt spid="78544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85443"/>
                                        </p:tgtEl>
                                        <p:attrNameLst>
                                          <p:attrName>style.visibility</p:attrName>
                                        </p:attrNameLst>
                                      </p:cBhvr>
                                      <p:to>
                                        <p:strVal val="visible"/>
                                      </p:to>
                                    </p:set>
                                    <p:animEffect transition="in" filter="wipe(left)">
                                      <p:cBhvr>
                                        <p:cTn id="53" dur="500"/>
                                        <p:tgtEl>
                                          <p:spTgt spid="785443"/>
                                        </p:tgtEl>
                                      </p:cBhvr>
                                    </p:animEffect>
                                  </p:childTnLst>
                                </p:cTn>
                              </p:par>
                              <p:par>
                                <p:cTn id="54" presetID="0" presetClass="path" presetSubtype="0" accel="50000" decel="50000" fill="hold" grpId="1" nodeType="withEffect">
                                  <p:stCondLst>
                                    <p:cond delay="0"/>
                                  </p:stCondLst>
                                  <p:childTnLst>
                                    <p:animMotion origin="layout" path="M -3.33333E-6 -4.44444E-6 C -0.00017 -0.01388 -0.00034 -0.02777 0.00157 -0.04236 C 0.00348 -0.05694 0.00608 -0.07314 0.01198 -0.0875 C 0.01789 -0.10185 0.02709 -0.1162 0.0375 -0.12916 C 0.04792 -0.14213 0.06216 -0.15555 0.075 -0.16527 C 0.08785 -0.175 0.10122 -0.18171 0.11459 -0.18819 C 0.12795 -0.19467 0.14011 -0.20069 0.15573 -0.20486 C 0.17136 -0.20902 0.19132 -0.21273 0.20834 -0.21388 C 0.22535 -0.21504 0.24202 -0.21365 0.2573 -0.2118 C 0.27257 -0.20995 0.28785 -0.20648 0.30052 -0.20277 C 0.3132 -0.19907 0.32188 -0.19629 0.33386 -0.19027 C 0.34584 -0.18425 0.36129 -0.175 0.37188 -0.16736 C 0.38247 -0.15972 0.38924 -0.153 0.3967 -0.14513 C 0.40452 -0.13726 0.41129 -0.12963 0.41771 -0.12013 C 0.42414 -0.11064 0.43073 -0.09861 0.43542 -0.08819 C 0.44011 -0.07777 0.44393 -0.06527 0.44584 -0.05694 C 0.44775 -0.04861 0.4467 -0.04537 0.4474 -0.03819 C 0.44809 -0.03101 0.44896 -0.02245 0.45 -0.01388 " pathEditMode="relative" ptsTypes="aaaaaaaaaaaaaaaaaA">
                                      <p:cBhvr>
                                        <p:cTn id="55" dur="2000" fill="hold"/>
                                        <p:tgtEl>
                                          <p:spTgt spid="785440"/>
                                        </p:tgtEl>
                                        <p:attrNameLst>
                                          <p:attrName>ppt_x</p:attrName>
                                          <p:attrName>ppt_y</p:attrName>
                                        </p:attrNameLst>
                                      </p:cBhvr>
                                    </p:animMotion>
                                  </p:childTnLst>
                                </p:cTn>
                              </p:par>
                            </p:childTnLst>
                          </p:cTn>
                        </p:par>
                        <p:par>
                          <p:cTn id="56" fill="hold">
                            <p:stCondLst>
                              <p:cond delay="2000"/>
                            </p:stCondLst>
                            <p:childTnLst>
                              <p:par>
                                <p:cTn id="57" presetID="10" presetClass="exit" presetSubtype="0" fill="hold" grpId="1" nodeType="afterEffect">
                                  <p:stCondLst>
                                    <p:cond delay="0"/>
                                  </p:stCondLst>
                                  <p:childTnLst>
                                    <p:animEffect transition="out" filter="fade">
                                      <p:cBhvr>
                                        <p:cTn id="58" dur="2000"/>
                                        <p:tgtEl>
                                          <p:spTgt spid="785443"/>
                                        </p:tgtEl>
                                      </p:cBhvr>
                                    </p:animEffect>
                                    <p:set>
                                      <p:cBhvr>
                                        <p:cTn id="59" dur="1" fill="hold">
                                          <p:stCondLst>
                                            <p:cond delay="1999"/>
                                          </p:stCondLst>
                                        </p:cTn>
                                        <p:tgtEl>
                                          <p:spTgt spid="78544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785418"/>
                                        </p:tgtEl>
                                        <p:attrNameLst>
                                          <p:attrName>style.visibility</p:attrName>
                                        </p:attrNameLst>
                                      </p:cBhvr>
                                      <p:to>
                                        <p:strVal val="visible"/>
                                      </p:to>
                                    </p:set>
                                    <p:animEffect transition="in" filter="dissolve">
                                      <p:cBhvr>
                                        <p:cTn id="64" dur="500"/>
                                        <p:tgtEl>
                                          <p:spTgt spid="78541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grpId="0" nodeType="clickEffect">
                                  <p:stCondLst>
                                    <p:cond delay="0"/>
                                  </p:stCondLst>
                                  <p:childTnLst>
                                    <p:set>
                                      <p:cBhvr>
                                        <p:cTn id="68" dur="1" fill="hold">
                                          <p:stCondLst>
                                            <p:cond delay="0"/>
                                          </p:stCondLst>
                                        </p:cTn>
                                        <p:tgtEl>
                                          <p:spTgt spid="785414"/>
                                        </p:tgtEl>
                                        <p:attrNameLst>
                                          <p:attrName>style.visibility</p:attrName>
                                        </p:attrNameLst>
                                      </p:cBhvr>
                                      <p:to>
                                        <p:strVal val="visible"/>
                                      </p:to>
                                    </p:set>
                                    <p:anim calcmode="lin" valueType="num">
                                      <p:cBhvr>
                                        <p:cTn id="69" dur="500" fill="hold"/>
                                        <p:tgtEl>
                                          <p:spTgt spid="785414"/>
                                        </p:tgtEl>
                                        <p:attrNameLst>
                                          <p:attrName>ppt_w</p:attrName>
                                        </p:attrNameLst>
                                      </p:cBhvr>
                                      <p:tavLst>
                                        <p:tav tm="0">
                                          <p:val>
                                            <p:fltVal val="0"/>
                                          </p:val>
                                        </p:tav>
                                        <p:tav tm="100000">
                                          <p:val>
                                            <p:strVal val="#ppt_w"/>
                                          </p:val>
                                        </p:tav>
                                      </p:tavLst>
                                    </p:anim>
                                    <p:anim calcmode="lin" valueType="num">
                                      <p:cBhvr>
                                        <p:cTn id="70" dur="500" fill="hold"/>
                                        <p:tgtEl>
                                          <p:spTgt spid="785414"/>
                                        </p:tgtEl>
                                        <p:attrNameLst>
                                          <p:attrName>ppt_h</p:attrName>
                                        </p:attrNameLst>
                                      </p:cBhvr>
                                      <p:tavLst>
                                        <p:tav tm="0">
                                          <p:val>
                                            <p:fltVal val="0"/>
                                          </p:val>
                                        </p:tav>
                                        <p:tav tm="100000">
                                          <p:val>
                                            <p:strVal val="#ppt_h"/>
                                          </p:val>
                                        </p:tav>
                                      </p:tavLst>
                                    </p:anim>
                                    <p:animEffect transition="in" filter="fade">
                                      <p:cBhvr>
                                        <p:cTn id="71" dur="500"/>
                                        <p:tgtEl>
                                          <p:spTgt spid="785414"/>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785438"/>
                                        </p:tgtEl>
                                        <p:attrNameLst>
                                          <p:attrName>style.visibility</p:attrName>
                                        </p:attrNameLst>
                                      </p:cBhvr>
                                      <p:to>
                                        <p:strVal val="visible"/>
                                      </p:to>
                                    </p:set>
                                    <p:animEffect transition="in" filter="dissolve">
                                      <p:cBhvr>
                                        <p:cTn id="76" dur="500"/>
                                        <p:tgtEl>
                                          <p:spTgt spid="785438"/>
                                        </p:tgtEl>
                                      </p:cBhvr>
                                    </p:animEffect>
                                  </p:childTnLst>
                                </p:cTn>
                              </p:par>
                            </p:childTnLst>
                          </p:cTn>
                        </p:par>
                        <p:par>
                          <p:cTn id="77" fill="hold">
                            <p:stCondLst>
                              <p:cond delay="500"/>
                            </p:stCondLst>
                            <p:childTnLst>
                              <p:par>
                                <p:cTn id="78" presetID="9" presetClass="entr" presetSubtype="0" fill="hold" grpId="0" nodeType="afterEffect">
                                  <p:stCondLst>
                                    <p:cond delay="0"/>
                                  </p:stCondLst>
                                  <p:childTnLst>
                                    <p:set>
                                      <p:cBhvr>
                                        <p:cTn id="79" dur="1" fill="hold">
                                          <p:stCondLst>
                                            <p:cond delay="0"/>
                                          </p:stCondLst>
                                        </p:cTn>
                                        <p:tgtEl>
                                          <p:spTgt spid="785437"/>
                                        </p:tgtEl>
                                        <p:attrNameLst>
                                          <p:attrName>style.visibility</p:attrName>
                                        </p:attrNameLst>
                                      </p:cBhvr>
                                      <p:to>
                                        <p:strVal val="visible"/>
                                      </p:to>
                                    </p:set>
                                    <p:animEffect transition="in" filter="dissolve">
                                      <p:cBhvr>
                                        <p:cTn id="80" dur="500"/>
                                        <p:tgtEl>
                                          <p:spTgt spid="785437"/>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785439"/>
                                        </p:tgtEl>
                                        <p:attrNameLst>
                                          <p:attrName>style.visibility</p:attrName>
                                        </p:attrNameLst>
                                      </p:cBhvr>
                                      <p:to>
                                        <p:strVal val="visible"/>
                                      </p:to>
                                    </p:set>
                                    <p:animEffect transition="in" filter="wipe(down)">
                                      <p:cBhvr>
                                        <p:cTn id="85" dur="500"/>
                                        <p:tgtEl>
                                          <p:spTgt spid="785439"/>
                                        </p:tgtEl>
                                      </p:cBhvr>
                                    </p:animEffect>
                                  </p:childTnLst>
                                </p:cTn>
                              </p:par>
                              <p:par>
                                <p:cTn id="86" presetID="0" presetClass="path" presetSubtype="0" accel="50000" decel="50000" fill="hold" grpId="1" nodeType="withEffect">
                                  <p:stCondLst>
                                    <p:cond delay="0"/>
                                  </p:stCondLst>
                                  <p:childTnLst>
                                    <p:animMotion origin="layout" path="M -0.00086 -4.44444E-6 C 0.0125 0.0007 0.02605 0.00162 0.04757 0.00116 C 0.0691 0.0007 0.10261 -0.00069 0.1283 -0.00324 C 0.154 -0.00578 0.17813 -0.00925 0.20174 -0.01435 C 0.22535 -0.01944 0.25191 -0.02731 0.26997 -0.03449 C 0.28802 -0.04166 0.30087 -0.05046 0.31007 -0.05787 C 0.31927 -0.06527 0.32257 -0.07314 0.325 -0.07893 C 0.32743 -0.08472 0.325 -0.08657 0.325 -0.09213 C 0.325 -0.09768 0.325 -0.10509 0.325 -0.11226 " pathEditMode="relative" ptsTypes="aaaaaaaaA">
                                      <p:cBhvr>
                                        <p:cTn id="87" dur="2000" fill="hold"/>
                                        <p:tgtEl>
                                          <p:spTgt spid="785438"/>
                                        </p:tgtEl>
                                        <p:attrNameLst>
                                          <p:attrName>ppt_x</p:attrName>
                                          <p:attrName>ppt_y</p:attrName>
                                        </p:attrNameLst>
                                      </p:cBhvr>
                                    </p:animMotion>
                                  </p:childTnLst>
                                </p:cTn>
                              </p:par>
                            </p:childTnLst>
                          </p:cTn>
                        </p:par>
                        <p:par>
                          <p:cTn id="88" fill="hold">
                            <p:stCondLst>
                              <p:cond delay="2000"/>
                            </p:stCondLst>
                            <p:childTnLst>
                              <p:par>
                                <p:cTn id="89" presetID="10" presetClass="exit" presetSubtype="0" fill="hold" grpId="1" nodeType="afterEffect">
                                  <p:stCondLst>
                                    <p:cond delay="0"/>
                                  </p:stCondLst>
                                  <p:childTnLst>
                                    <p:animEffect transition="out" filter="fade">
                                      <p:cBhvr>
                                        <p:cTn id="90" dur="2000"/>
                                        <p:tgtEl>
                                          <p:spTgt spid="785439"/>
                                        </p:tgtEl>
                                      </p:cBhvr>
                                    </p:animEffect>
                                    <p:set>
                                      <p:cBhvr>
                                        <p:cTn id="91" dur="1" fill="hold">
                                          <p:stCondLst>
                                            <p:cond delay="1999"/>
                                          </p:stCondLst>
                                        </p:cTn>
                                        <p:tgtEl>
                                          <p:spTgt spid="785439"/>
                                        </p:tgtEl>
                                        <p:attrNameLst>
                                          <p:attrName>style.visibility</p:attrName>
                                        </p:attrNameLst>
                                      </p:cBhvr>
                                      <p:to>
                                        <p:strVal val="hidden"/>
                                      </p:to>
                                    </p:set>
                                  </p:childTnLst>
                                </p:cTn>
                              </p:par>
                            </p:childTnLst>
                          </p:cTn>
                        </p:par>
                        <p:par>
                          <p:cTn id="92" fill="hold">
                            <p:stCondLst>
                              <p:cond delay="4000"/>
                            </p:stCondLst>
                            <p:childTnLst>
                              <p:par>
                                <p:cTn id="93" presetID="9" presetClass="entr" presetSubtype="0" fill="hold" grpId="0" nodeType="afterEffect">
                                  <p:stCondLst>
                                    <p:cond delay="0"/>
                                  </p:stCondLst>
                                  <p:childTnLst>
                                    <p:set>
                                      <p:cBhvr>
                                        <p:cTn id="94" dur="1" fill="hold">
                                          <p:stCondLst>
                                            <p:cond delay="0"/>
                                          </p:stCondLst>
                                        </p:cTn>
                                        <p:tgtEl>
                                          <p:spTgt spid="785445"/>
                                        </p:tgtEl>
                                        <p:attrNameLst>
                                          <p:attrName>style.visibility</p:attrName>
                                        </p:attrNameLst>
                                      </p:cBhvr>
                                      <p:to>
                                        <p:strVal val="visible"/>
                                      </p:to>
                                    </p:set>
                                    <p:animEffect transition="in" filter="dissolve">
                                      <p:cBhvr>
                                        <p:cTn id="95" dur="500"/>
                                        <p:tgtEl>
                                          <p:spTgt spid="785445"/>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0" fill="hold" grpId="0" nodeType="clickEffect">
                                  <p:stCondLst>
                                    <p:cond delay="0"/>
                                  </p:stCondLst>
                                  <p:childTnLst>
                                    <p:set>
                                      <p:cBhvr>
                                        <p:cTn id="99" dur="1" fill="hold">
                                          <p:stCondLst>
                                            <p:cond delay="0"/>
                                          </p:stCondLst>
                                        </p:cTn>
                                        <p:tgtEl>
                                          <p:spTgt spid="785412"/>
                                        </p:tgtEl>
                                        <p:attrNameLst>
                                          <p:attrName>style.visibility</p:attrName>
                                        </p:attrNameLst>
                                      </p:cBhvr>
                                      <p:to>
                                        <p:strVal val="visible"/>
                                      </p:to>
                                    </p:set>
                                    <p:anim calcmode="lin" valueType="num">
                                      <p:cBhvr>
                                        <p:cTn id="100" dur="500" fill="hold"/>
                                        <p:tgtEl>
                                          <p:spTgt spid="785412"/>
                                        </p:tgtEl>
                                        <p:attrNameLst>
                                          <p:attrName>ppt_w</p:attrName>
                                        </p:attrNameLst>
                                      </p:cBhvr>
                                      <p:tavLst>
                                        <p:tav tm="0">
                                          <p:val>
                                            <p:fltVal val="0"/>
                                          </p:val>
                                        </p:tav>
                                        <p:tav tm="100000">
                                          <p:val>
                                            <p:strVal val="#ppt_w"/>
                                          </p:val>
                                        </p:tav>
                                      </p:tavLst>
                                    </p:anim>
                                    <p:anim calcmode="lin" valueType="num">
                                      <p:cBhvr>
                                        <p:cTn id="101" dur="500" fill="hold"/>
                                        <p:tgtEl>
                                          <p:spTgt spid="785412"/>
                                        </p:tgtEl>
                                        <p:attrNameLst>
                                          <p:attrName>ppt_h</p:attrName>
                                        </p:attrNameLst>
                                      </p:cBhvr>
                                      <p:tavLst>
                                        <p:tav tm="0">
                                          <p:val>
                                            <p:fltVal val="0"/>
                                          </p:val>
                                        </p:tav>
                                        <p:tav tm="100000">
                                          <p:val>
                                            <p:strVal val="#ppt_h"/>
                                          </p:val>
                                        </p:tav>
                                      </p:tavLst>
                                    </p:anim>
                                    <p:animEffect transition="in" filter="fade">
                                      <p:cBhvr>
                                        <p:cTn id="102" dur="500"/>
                                        <p:tgtEl>
                                          <p:spTgt spid="785412"/>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nodeType="clickEffect">
                                  <p:stCondLst>
                                    <p:cond delay="0"/>
                                  </p:stCondLst>
                                  <p:childTnLst>
                                    <p:set>
                                      <p:cBhvr>
                                        <p:cTn id="106" dur="1" fill="hold">
                                          <p:stCondLst>
                                            <p:cond delay="0"/>
                                          </p:stCondLst>
                                        </p:cTn>
                                        <p:tgtEl>
                                          <p:spTgt spid="785427"/>
                                        </p:tgtEl>
                                        <p:attrNameLst>
                                          <p:attrName>style.visibility</p:attrName>
                                        </p:attrNameLst>
                                      </p:cBhvr>
                                      <p:to>
                                        <p:strVal val="visible"/>
                                      </p:to>
                                    </p:set>
                                    <p:animEffect transition="in" filter="dissolve">
                                      <p:cBhvr>
                                        <p:cTn id="107" dur="500"/>
                                        <p:tgtEl>
                                          <p:spTgt spid="78542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grpId="0" nodeType="clickEffect">
                                  <p:stCondLst>
                                    <p:cond delay="0"/>
                                  </p:stCondLst>
                                  <p:childTnLst>
                                    <p:set>
                                      <p:cBhvr>
                                        <p:cTn id="111" dur="1" fill="hold">
                                          <p:stCondLst>
                                            <p:cond delay="0"/>
                                          </p:stCondLst>
                                        </p:cTn>
                                        <p:tgtEl>
                                          <p:spTgt spid="785444"/>
                                        </p:tgtEl>
                                        <p:attrNameLst>
                                          <p:attrName>style.visibility</p:attrName>
                                        </p:attrNameLst>
                                      </p:cBhvr>
                                      <p:to>
                                        <p:strVal val="visible"/>
                                      </p:to>
                                    </p:set>
                                    <p:animEffect transition="in" filter="wipe(up)">
                                      <p:cBhvr>
                                        <p:cTn id="112" dur="1000"/>
                                        <p:tgtEl>
                                          <p:spTgt spid="785444"/>
                                        </p:tgtEl>
                                      </p:cBhvr>
                                    </p:animEffect>
                                  </p:childTnLst>
                                </p:cTn>
                              </p:par>
                              <p:par>
                                <p:cTn id="113" presetID="0" presetClass="path" presetSubtype="0" accel="50000" decel="50000" fill="hold" grpId="1" nodeType="withEffect">
                                  <p:stCondLst>
                                    <p:cond delay="0"/>
                                  </p:stCondLst>
                                  <p:childTnLst>
                                    <p:animMotion origin="layout" path="M 3.33333E-6 0.00023 C -0.00816 0.00023 -0.01615 0.00023 -0.02743 0.00463 C -0.03872 0.00903 -0.05486 0.01806 -0.06754 0.02685 C -0.08021 0.03565 -0.09618 0.04745 -0.1033 0.0581 C -0.11042 0.06875 -0.11164 0.07986 -0.11077 0.09028 C -0.1099 0.10069 -0.10521 0.11157 -0.09757 0.1213 C -0.08993 0.13102 -0.07882 0.14051 -0.06493 0.14907 C -0.05104 0.15764 -0.03316 0.16528 -0.01424 0.17245 C 0.00468 0.17963 0.02604 0.18727 0.04826 0.19259 C 0.07048 0.19792 0.09149 0.20139 0.11909 0.20463 C 0.1467 0.20787 0.18593 0.21181 0.21423 0.2125 C 0.24253 0.21319 0.2651 0.21088 0.28923 0.20926 C 0.31336 0.20764 0.3401 0.20486 0.3592 0.20255 C 0.3783 0.20023 0.39323 0.19676 0.40416 0.19468 C 0.4151 0.19259 0.41996 0.19144 0.425 0.19028 " pathEditMode="relative" ptsTypes="aaaaaaaaaaaaaaA">
                                      <p:cBhvr>
                                        <p:cTn id="114" dur="2000" fill="hold"/>
                                        <p:tgtEl>
                                          <p:spTgt spid="785437"/>
                                        </p:tgtEl>
                                        <p:attrNameLst>
                                          <p:attrName>ppt_x</p:attrName>
                                          <p:attrName>ppt_y</p:attrName>
                                        </p:attrNameLst>
                                      </p:cBhvr>
                                    </p:animMotion>
                                  </p:childTnLst>
                                </p:cTn>
                              </p:par>
                            </p:childTnLst>
                          </p:cTn>
                        </p:par>
                        <p:par>
                          <p:cTn id="115" fill="hold">
                            <p:stCondLst>
                              <p:cond delay="2000"/>
                            </p:stCondLst>
                            <p:childTnLst>
                              <p:par>
                                <p:cTn id="116" presetID="10" presetClass="exit" presetSubtype="0" fill="hold" grpId="1" nodeType="afterEffect">
                                  <p:stCondLst>
                                    <p:cond delay="0"/>
                                  </p:stCondLst>
                                  <p:childTnLst>
                                    <p:animEffect transition="out" filter="fade">
                                      <p:cBhvr>
                                        <p:cTn id="117" dur="2000"/>
                                        <p:tgtEl>
                                          <p:spTgt spid="785444"/>
                                        </p:tgtEl>
                                      </p:cBhvr>
                                    </p:animEffect>
                                    <p:set>
                                      <p:cBhvr>
                                        <p:cTn id="118" dur="1" fill="hold">
                                          <p:stCondLst>
                                            <p:cond delay="1999"/>
                                          </p:stCondLst>
                                        </p:cTn>
                                        <p:tgtEl>
                                          <p:spTgt spid="785444"/>
                                        </p:tgtEl>
                                        <p:attrNameLst>
                                          <p:attrName>style.visibility</p:attrName>
                                        </p:attrNameLst>
                                      </p:cBhvr>
                                      <p:to>
                                        <p:strVal val="hidden"/>
                                      </p:to>
                                    </p:set>
                                  </p:childTnLst>
                                </p:cTn>
                              </p:par>
                            </p:childTnLst>
                          </p:cTn>
                        </p:par>
                        <p:par>
                          <p:cTn id="119" fill="hold">
                            <p:stCondLst>
                              <p:cond delay="4000"/>
                            </p:stCondLst>
                            <p:childTnLst>
                              <p:par>
                                <p:cTn id="120" presetID="9" presetClass="entr" presetSubtype="0" fill="hold" grpId="0" nodeType="afterEffect">
                                  <p:stCondLst>
                                    <p:cond delay="0"/>
                                  </p:stCondLst>
                                  <p:childTnLst>
                                    <p:set>
                                      <p:cBhvr>
                                        <p:cTn id="121" dur="1" fill="hold">
                                          <p:stCondLst>
                                            <p:cond delay="0"/>
                                          </p:stCondLst>
                                        </p:cTn>
                                        <p:tgtEl>
                                          <p:spTgt spid="785415"/>
                                        </p:tgtEl>
                                        <p:attrNameLst>
                                          <p:attrName>style.visibility</p:attrName>
                                        </p:attrNameLst>
                                      </p:cBhvr>
                                      <p:to>
                                        <p:strVal val="visible"/>
                                      </p:to>
                                    </p:set>
                                    <p:animEffect transition="in" filter="dissolve">
                                      <p:cBhvr>
                                        <p:cTn id="122" dur="500"/>
                                        <p:tgtEl>
                                          <p:spTgt spid="785415"/>
                                        </p:tgtEl>
                                      </p:cBhvr>
                                    </p:animEffect>
                                  </p:childTnLst>
                                </p:cTn>
                              </p:par>
                            </p:childTnLst>
                          </p:cTn>
                        </p:par>
                        <p:par>
                          <p:cTn id="123" fill="hold">
                            <p:stCondLst>
                              <p:cond delay="4500"/>
                            </p:stCondLst>
                            <p:childTnLst>
                              <p:par>
                                <p:cTn id="124" presetID="55" presetClass="exit" presetSubtype="0" fill="hold" grpId="1" nodeType="afterEffect">
                                  <p:stCondLst>
                                    <p:cond delay="0"/>
                                  </p:stCondLst>
                                  <p:iterate type="lt">
                                    <p:tmPct val="0"/>
                                  </p:iterate>
                                  <p:childTnLst>
                                    <p:anim calcmode="lin" valueType="num">
                                      <p:cBhvr>
                                        <p:cTn id="125" dur="1000"/>
                                        <p:tgtEl>
                                          <p:spTgt spid="785417">
                                            <p:txEl>
                                              <p:pRg st="0" end="0"/>
                                            </p:txEl>
                                          </p:spTgt>
                                        </p:tgtEl>
                                        <p:attrNameLst>
                                          <p:attrName>ppt_w</p:attrName>
                                        </p:attrNameLst>
                                      </p:cBhvr>
                                      <p:tavLst>
                                        <p:tav tm="0">
                                          <p:val>
                                            <p:strVal val="ppt_w"/>
                                          </p:val>
                                        </p:tav>
                                        <p:tav tm="100000">
                                          <p:val>
                                            <p:strVal val="ppt_w*0.70"/>
                                          </p:val>
                                        </p:tav>
                                      </p:tavLst>
                                    </p:anim>
                                    <p:anim calcmode="lin" valueType="num">
                                      <p:cBhvr>
                                        <p:cTn id="126" dur="1000"/>
                                        <p:tgtEl>
                                          <p:spTgt spid="785417">
                                            <p:txEl>
                                              <p:pRg st="0" end="0"/>
                                            </p:txEl>
                                          </p:spTgt>
                                        </p:tgtEl>
                                        <p:attrNameLst>
                                          <p:attrName>ppt_h</p:attrName>
                                        </p:attrNameLst>
                                      </p:cBhvr>
                                      <p:tavLst>
                                        <p:tav tm="0">
                                          <p:val>
                                            <p:strVal val="ppt_h"/>
                                          </p:val>
                                        </p:tav>
                                        <p:tav tm="100000">
                                          <p:val>
                                            <p:strVal val="ppt_h"/>
                                          </p:val>
                                        </p:tav>
                                      </p:tavLst>
                                    </p:anim>
                                    <p:animEffect transition="out" filter="fade">
                                      <p:cBhvr>
                                        <p:cTn id="127" dur="1000"/>
                                        <p:tgtEl>
                                          <p:spTgt spid="785417">
                                            <p:txEl>
                                              <p:pRg st="0" end="0"/>
                                            </p:txEl>
                                          </p:spTgt>
                                        </p:tgtEl>
                                      </p:cBhvr>
                                    </p:animEffect>
                                    <p:set>
                                      <p:cBhvr>
                                        <p:cTn id="128" dur="1" fill="hold">
                                          <p:stCondLst>
                                            <p:cond delay="999"/>
                                          </p:stCondLst>
                                        </p:cTn>
                                        <p:tgtEl>
                                          <p:spTgt spid="785417">
                                            <p:txEl>
                                              <p:pRg st="0" end="0"/>
                                            </p:txEl>
                                          </p:spTgt>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53" presetClass="entr" presetSubtype="0" fill="hold" grpId="0" nodeType="clickEffect">
                                  <p:stCondLst>
                                    <p:cond delay="0"/>
                                  </p:stCondLst>
                                  <p:childTnLst>
                                    <p:set>
                                      <p:cBhvr>
                                        <p:cTn id="132" dur="1" fill="hold">
                                          <p:stCondLst>
                                            <p:cond delay="0"/>
                                          </p:stCondLst>
                                        </p:cTn>
                                        <p:tgtEl>
                                          <p:spTgt spid="785410"/>
                                        </p:tgtEl>
                                        <p:attrNameLst>
                                          <p:attrName>style.visibility</p:attrName>
                                        </p:attrNameLst>
                                      </p:cBhvr>
                                      <p:to>
                                        <p:strVal val="visible"/>
                                      </p:to>
                                    </p:set>
                                    <p:anim calcmode="lin" valueType="num">
                                      <p:cBhvr>
                                        <p:cTn id="133" dur="500" fill="hold"/>
                                        <p:tgtEl>
                                          <p:spTgt spid="785410"/>
                                        </p:tgtEl>
                                        <p:attrNameLst>
                                          <p:attrName>ppt_w</p:attrName>
                                        </p:attrNameLst>
                                      </p:cBhvr>
                                      <p:tavLst>
                                        <p:tav tm="0">
                                          <p:val>
                                            <p:fltVal val="0"/>
                                          </p:val>
                                        </p:tav>
                                        <p:tav tm="100000">
                                          <p:val>
                                            <p:strVal val="#ppt_w"/>
                                          </p:val>
                                        </p:tav>
                                      </p:tavLst>
                                    </p:anim>
                                    <p:anim calcmode="lin" valueType="num">
                                      <p:cBhvr>
                                        <p:cTn id="134" dur="500" fill="hold"/>
                                        <p:tgtEl>
                                          <p:spTgt spid="785410"/>
                                        </p:tgtEl>
                                        <p:attrNameLst>
                                          <p:attrName>ppt_h</p:attrName>
                                        </p:attrNameLst>
                                      </p:cBhvr>
                                      <p:tavLst>
                                        <p:tav tm="0">
                                          <p:val>
                                            <p:fltVal val="0"/>
                                          </p:val>
                                        </p:tav>
                                        <p:tav tm="100000">
                                          <p:val>
                                            <p:strVal val="#ppt_h"/>
                                          </p:val>
                                        </p:tav>
                                      </p:tavLst>
                                    </p:anim>
                                    <p:animEffect transition="in" filter="fade">
                                      <p:cBhvr>
                                        <p:cTn id="135" dur="500"/>
                                        <p:tgtEl>
                                          <p:spTgt spid="785410"/>
                                        </p:tgtEl>
                                      </p:cBhvr>
                                    </p:animEffect>
                                  </p:childTnLst>
                                </p:cTn>
                              </p:par>
                            </p:childTnLst>
                          </p:cTn>
                        </p:par>
                      </p:childTnLst>
                    </p:cTn>
                  </p:par>
                  <p:par>
                    <p:cTn id="136" fill="hold">
                      <p:stCondLst>
                        <p:cond delay="indefinite"/>
                      </p:stCondLst>
                      <p:childTnLst>
                        <p:par>
                          <p:cTn id="137" fill="hold">
                            <p:stCondLst>
                              <p:cond delay="0"/>
                            </p:stCondLst>
                            <p:childTnLst>
                              <p:par>
                                <p:cTn id="138" presetID="9" presetClass="entr" presetSubtype="0" fill="hold" grpId="0" nodeType="clickEffect">
                                  <p:stCondLst>
                                    <p:cond delay="0"/>
                                  </p:stCondLst>
                                  <p:childTnLst>
                                    <p:set>
                                      <p:cBhvr>
                                        <p:cTn id="139" dur="1" fill="hold">
                                          <p:stCondLst>
                                            <p:cond delay="0"/>
                                          </p:stCondLst>
                                        </p:cTn>
                                        <p:tgtEl>
                                          <p:spTgt spid="785434"/>
                                        </p:tgtEl>
                                        <p:attrNameLst>
                                          <p:attrName>style.visibility</p:attrName>
                                        </p:attrNameLst>
                                      </p:cBhvr>
                                      <p:to>
                                        <p:strVal val="visible"/>
                                      </p:to>
                                    </p:set>
                                    <p:animEffect transition="in" filter="dissolve">
                                      <p:cBhvr>
                                        <p:cTn id="140" dur="500"/>
                                        <p:tgtEl>
                                          <p:spTgt spid="785434"/>
                                        </p:tgtEl>
                                      </p:cBhvr>
                                    </p:animEffect>
                                  </p:childTnLst>
                                </p:cTn>
                              </p:par>
                            </p:childTnLst>
                          </p:cTn>
                        </p:par>
                        <p:par>
                          <p:cTn id="141" fill="hold">
                            <p:stCondLst>
                              <p:cond delay="500"/>
                            </p:stCondLst>
                            <p:childTnLst>
                              <p:par>
                                <p:cTn id="142" presetID="9" presetClass="entr" presetSubtype="0" fill="hold" grpId="0" nodeType="afterEffect">
                                  <p:stCondLst>
                                    <p:cond delay="0"/>
                                  </p:stCondLst>
                                  <p:childTnLst>
                                    <p:set>
                                      <p:cBhvr>
                                        <p:cTn id="143" dur="1" fill="hold">
                                          <p:stCondLst>
                                            <p:cond delay="0"/>
                                          </p:stCondLst>
                                        </p:cTn>
                                        <p:tgtEl>
                                          <p:spTgt spid="785433"/>
                                        </p:tgtEl>
                                        <p:attrNameLst>
                                          <p:attrName>style.visibility</p:attrName>
                                        </p:attrNameLst>
                                      </p:cBhvr>
                                      <p:to>
                                        <p:strVal val="visible"/>
                                      </p:to>
                                    </p:set>
                                    <p:animEffect transition="in" filter="dissolve">
                                      <p:cBhvr>
                                        <p:cTn id="144" dur="500"/>
                                        <p:tgtEl>
                                          <p:spTgt spid="785433"/>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785436"/>
                                        </p:tgtEl>
                                        <p:attrNameLst>
                                          <p:attrName>style.visibility</p:attrName>
                                        </p:attrNameLst>
                                      </p:cBhvr>
                                      <p:to>
                                        <p:strVal val="visible"/>
                                      </p:to>
                                    </p:set>
                                    <p:animEffect transition="in" filter="wipe(left)">
                                      <p:cBhvr>
                                        <p:cTn id="149" dur="500"/>
                                        <p:tgtEl>
                                          <p:spTgt spid="785436"/>
                                        </p:tgtEl>
                                      </p:cBhvr>
                                    </p:animEffect>
                                  </p:childTnLst>
                                </p:cTn>
                              </p:par>
                              <p:par>
                                <p:cTn id="150" presetID="0" presetClass="path" presetSubtype="0" accel="50000" decel="50000" fill="hold" grpId="1" nodeType="withEffect">
                                  <p:stCondLst>
                                    <p:cond delay="0"/>
                                  </p:stCondLst>
                                  <p:childTnLst>
                                    <p:animMotion origin="layout" path="M -3.33333E-6 4.81481E-6 C 0.01493 0.00116 0.03004 0.00255 0.04497 0.00671 C 0.0599 0.01088 0.0757 0.01667 0.08993 0.02454 C 0.10417 0.03241 0.11736 0.04213 0.13091 0.05463 C 0.14445 0.06713 0.15834 0.08241 0.17084 0.09907 C 0.18334 0.11574 0.19566 0.13518 0.20591 0.15463 C 0.21615 0.17407 0.22396 0.19167 0.23247 0.21574 C 0.24098 0.23981 0.25122 0.27268 0.25747 0.29907 C 0.26372 0.32546 0.26719 0.35023 0.26997 0.37454 C 0.27275 0.39884 0.27344 0.42778 0.27414 0.44444 C 0.27483 0.46111 0.27448 0.46782 0.27414 0.47454 " pathEditMode="relative" ptsTypes="aaaaaaaaaaA">
                                      <p:cBhvr>
                                        <p:cTn id="151" dur="2000" fill="hold"/>
                                        <p:tgtEl>
                                          <p:spTgt spid="785434"/>
                                        </p:tgtEl>
                                        <p:attrNameLst>
                                          <p:attrName>ppt_x</p:attrName>
                                          <p:attrName>ppt_y</p:attrName>
                                        </p:attrNameLst>
                                      </p:cBhvr>
                                    </p:animMotion>
                                  </p:childTnLst>
                                </p:cTn>
                              </p:par>
                            </p:childTnLst>
                          </p:cTn>
                        </p:par>
                        <p:par>
                          <p:cTn id="152" fill="hold">
                            <p:stCondLst>
                              <p:cond delay="2000"/>
                            </p:stCondLst>
                            <p:childTnLst>
                              <p:par>
                                <p:cTn id="153" presetID="10" presetClass="exit" presetSubtype="0" fill="hold" grpId="1" nodeType="afterEffect">
                                  <p:stCondLst>
                                    <p:cond delay="0"/>
                                  </p:stCondLst>
                                  <p:childTnLst>
                                    <p:animEffect transition="out" filter="fade">
                                      <p:cBhvr>
                                        <p:cTn id="154" dur="2000"/>
                                        <p:tgtEl>
                                          <p:spTgt spid="785436"/>
                                        </p:tgtEl>
                                      </p:cBhvr>
                                    </p:animEffect>
                                    <p:set>
                                      <p:cBhvr>
                                        <p:cTn id="155" dur="1" fill="hold">
                                          <p:stCondLst>
                                            <p:cond delay="1999"/>
                                          </p:stCondLst>
                                        </p:cTn>
                                        <p:tgtEl>
                                          <p:spTgt spid="785436"/>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grpId="0" nodeType="clickEffect">
                                  <p:stCondLst>
                                    <p:cond delay="0"/>
                                  </p:stCondLst>
                                  <p:childTnLst>
                                    <p:set>
                                      <p:cBhvr>
                                        <p:cTn id="159" dur="1" fill="hold">
                                          <p:stCondLst>
                                            <p:cond delay="0"/>
                                          </p:stCondLst>
                                        </p:cTn>
                                        <p:tgtEl>
                                          <p:spTgt spid="785435"/>
                                        </p:tgtEl>
                                        <p:attrNameLst>
                                          <p:attrName>style.visibility</p:attrName>
                                        </p:attrNameLst>
                                      </p:cBhvr>
                                      <p:to>
                                        <p:strVal val="visible"/>
                                      </p:to>
                                    </p:set>
                                    <p:animEffect transition="in" filter="wipe(left)">
                                      <p:cBhvr>
                                        <p:cTn id="160" dur="500"/>
                                        <p:tgtEl>
                                          <p:spTgt spid="785435"/>
                                        </p:tgtEl>
                                      </p:cBhvr>
                                    </p:animEffect>
                                  </p:childTnLst>
                                </p:cTn>
                              </p:par>
                              <p:par>
                                <p:cTn id="161" presetID="0" presetClass="path" presetSubtype="0" accel="50000" decel="50000" fill="hold" grpId="1" nodeType="withEffect">
                                  <p:stCondLst>
                                    <p:cond delay="0"/>
                                  </p:stCondLst>
                                  <p:childTnLst>
                                    <p:animMotion origin="layout" path="M 3.33333E-6 -2.59259E-6 C 0.01215 -0.00162 0.0243 -0.00301 0.03993 -0.00208 C 0.05555 -0.00116 0.07274 0.0007 0.0934 0.00556 C 0.11406 0.01042 0.14045 0.01783 0.16423 0.02778 C 0.18802 0.03773 0.2125 0.04954 0.23576 0.06458 C 0.25902 0.07963 0.28368 0.09792 0.30416 0.11783 C 0.32465 0.13773 0.34375 0.16158 0.3592 0.18449 C 0.37465 0.20741 0.38698 0.23148 0.3967 0.25556 C 0.40642 0.27963 0.41284 0.30278 0.41753 0.32894 C 0.42222 0.35509 0.42361 0.38357 0.425 0.41227 " pathEditMode="relative" ptsTypes="aaaaaaaaaA">
                                      <p:cBhvr>
                                        <p:cTn id="162" dur="2000" fill="hold"/>
                                        <p:tgtEl>
                                          <p:spTgt spid="785433"/>
                                        </p:tgtEl>
                                        <p:attrNameLst>
                                          <p:attrName>ppt_x</p:attrName>
                                          <p:attrName>ppt_y</p:attrName>
                                        </p:attrNameLst>
                                      </p:cBhvr>
                                    </p:animMotion>
                                  </p:childTnLst>
                                </p:cTn>
                              </p:par>
                            </p:childTnLst>
                          </p:cTn>
                        </p:par>
                        <p:par>
                          <p:cTn id="163" fill="hold">
                            <p:stCondLst>
                              <p:cond delay="2000"/>
                            </p:stCondLst>
                            <p:childTnLst>
                              <p:par>
                                <p:cTn id="164" presetID="10" presetClass="exit" presetSubtype="0" fill="hold" grpId="1" nodeType="afterEffect">
                                  <p:stCondLst>
                                    <p:cond delay="0"/>
                                  </p:stCondLst>
                                  <p:childTnLst>
                                    <p:animEffect transition="out" filter="fade">
                                      <p:cBhvr>
                                        <p:cTn id="165" dur="2000"/>
                                        <p:tgtEl>
                                          <p:spTgt spid="785435"/>
                                        </p:tgtEl>
                                      </p:cBhvr>
                                    </p:animEffect>
                                    <p:set>
                                      <p:cBhvr>
                                        <p:cTn id="166" dur="1" fill="hold">
                                          <p:stCondLst>
                                            <p:cond delay="1999"/>
                                          </p:stCondLst>
                                        </p:cTn>
                                        <p:tgtEl>
                                          <p:spTgt spid="785435"/>
                                        </p:tgtEl>
                                        <p:attrNameLst>
                                          <p:attrName>style.visibility</p:attrName>
                                        </p:attrNameLst>
                                      </p:cBhvr>
                                      <p:to>
                                        <p:strVal val="hidden"/>
                                      </p:to>
                                    </p:set>
                                  </p:childTnLst>
                                </p:cTn>
                              </p:par>
                            </p:childTnLst>
                          </p:cTn>
                        </p:par>
                        <p:par>
                          <p:cTn id="167" fill="hold">
                            <p:stCondLst>
                              <p:cond delay="4000"/>
                            </p:stCondLst>
                            <p:childTnLst>
                              <p:par>
                                <p:cTn id="168" presetID="9" presetClass="entr" presetSubtype="0" fill="hold" grpId="0" nodeType="afterEffect">
                                  <p:stCondLst>
                                    <p:cond delay="0"/>
                                  </p:stCondLst>
                                  <p:childTnLst>
                                    <p:set>
                                      <p:cBhvr>
                                        <p:cTn id="169" dur="1" fill="hold">
                                          <p:stCondLst>
                                            <p:cond delay="0"/>
                                          </p:stCondLst>
                                        </p:cTn>
                                        <p:tgtEl>
                                          <p:spTgt spid="785411"/>
                                        </p:tgtEl>
                                        <p:attrNameLst>
                                          <p:attrName>style.visibility</p:attrName>
                                        </p:attrNameLst>
                                      </p:cBhvr>
                                      <p:to>
                                        <p:strVal val="visible"/>
                                      </p:to>
                                    </p:set>
                                    <p:animEffect transition="in" filter="dissolve">
                                      <p:cBhvr>
                                        <p:cTn id="170" dur="500"/>
                                        <p:tgtEl>
                                          <p:spTgt spid="785411"/>
                                        </p:tgtEl>
                                      </p:cBhvr>
                                    </p:animEffect>
                                  </p:childTnLst>
                                </p:cTn>
                              </p:par>
                            </p:childTnLst>
                          </p:cTn>
                        </p:par>
                        <p:par>
                          <p:cTn id="171" fill="hold">
                            <p:stCondLst>
                              <p:cond delay="4500"/>
                            </p:stCondLst>
                            <p:childTnLst>
                              <p:par>
                                <p:cTn id="172" presetID="9" presetClass="entr" presetSubtype="0" fill="hold" grpId="0" nodeType="afterEffect">
                                  <p:stCondLst>
                                    <p:cond delay="0"/>
                                  </p:stCondLst>
                                  <p:childTnLst>
                                    <p:set>
                                      <p:cBhvr>
                                        <p:cTn id="173" dur="1" fill="hold">
                                          <p:stCondLst>
                                            <p:cond delay="0"/>
                                          </p:stCondLst>
                                        </p:cTn>
                                        <p:tgtEl>
                                          <p:spTgt spid="785413"/>
                                        </p:tgtEl>
                                        <p:attrNameLst>
                                          <p:attrName>style.visibility</p:attrName>
                                        </p:attrNameLst>
                                      </p:cBhvr>
                                      <p:to>
                                        <p:strVal val="visible"/>
                                      </p:to>
                                    </p:set>
                                    <p:animEffect transition="in" filter="dissolve">
                                      <p:cBhvr>
                                        <p:cTn id="174" dur="500"/>
                                        <p:tgtEl>
                                          <p:spTgt spid="78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10" grpId="0"/>
      <p:bldP spid="785411" grpId="0"/>
      <p:bldP spid="785412" grpId="0"/>
      <p:bldP spid="785413" grpId="0"/>
      <p:bldP spid="785414" grpId="0"/>
      <p:bldP spid="785415" grpId="0"/>
      <p:bldP spid="785416" grpId="0"/>
      <p:bldP spid="785417" grpId="0" build="p" autoUpdateAnimBg="0"/>
      <p:bldP spid="785417" grpId="1" build="allAtOnce"/>
      <p:bldP spid="785418" grpId="0"/>
      <p:bldP spid="785420" grpId="0"/>
      <p:bldP spid="785433" grpId="0" animBg="1"/>
      <p:bldP spid="785433" grpId="1" animBg="1"/>
      <p:bldP spid="785434" grpId="0" animBg="1"/>
      <p:bldP spid="785434" grpId="1" animBg="1"/>
      <p:bldP spid="785435" grpId="0" animBg="1"/>
      <p:bldP spid="785435" grpId="1" animBg="1"/>
      <p:bldP spid="785436" grpId="0" animBg="1"/>
      <p:bldP spid="785436" grpId="1" animBg="1"/>
      <p:bldP spid="785437" grpId="0" animBg="1"/>
      <p:bldP spid="785437" grpId="1" animBg="1"/>
      <p:bldP spid="785438" grpId="0" animBg="1"/>
      <p:bldP spid="785438" grpId="1" animBg="1"/>
      <p:bldP spid="785439" grpId="0" animBg="1"/>
      <p:bldP spid="785439" grpId="1" animBg="1"/>
      <p:bldP spid="785440" grpId="0" animBg="1"/>
      <p:bldP spid="785440" grpId="1" animBg="1"/>
      <p:bldP spid="785441" grpId="0" animBg="1"/>
      <p:bldP spid="785441" grpId="1" animBg="1"/>
      <p:bldP spid="785442" grpId="0" animBg="1"/>
      <p:bldP spid="785442" grpId="1" animBg="1"/>
      <p:bldP spid="785443" grpId="0" animBg="1"/>
      <p:bldP spid="785443" grpId="1" animBg="1"/>
      <p:bldP spid="785444" grpId="0" animBg="1"/>
      <p:bldP spid="785444" grpId="1" animBg="1"/>
      <p:bldP spid="785445"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ChangeArrowheads="1"/>
          </p:cNvSpPr>
          <p:nvPr/>
        </p:nvSpPr>
        <p:spPr bwMode="auto">
          <a:xfrm>
            <a:off x="685800" y="609600"/>
            <a:ext cx="7772400" cy="762000"/>
          </a:xfrm>
          <a:prstGeom prst="rect">
            <a:avLst/>
          </a:prstGeom>
          <a:noFill/>
          <a:ln w="9525">
            <a:noFill/>
            <a:miter lim="800000"/>
            <a:headEnd/>
            <a:tailEnd/>
          </a:ln>
          <a:effectLst/>
        </p:spPr>
        <p:txBody>
          <a:bodyPr lIns="92075" tIns="46038" rIns="92075" bIns="46038" anchorCtr="1">
            <a:spAutoFit/>
          </a:bodyPr>
          <a:lstStyle/>
          <a:p>
            <a:pPr algn="ctr" eaLnBrk="0" hangingPunct="0"/>
            <a:r>
              <a:rPr lang="en-US" sz="4400">
                <a:solidFill>
                  <a:schemeClr val="tx2"/>
                </a:solidFill>
              </a:rPr>
              <a:t>Ionic Bonding</a:t>
            </a:r>
          </a:p>
        </p:txBody>
      </p:sp>
      <p:sp>
        <p:nvSpPr>
          <p:cNvPr id="787459" name="Rectangle 3"/>
          <p:cNvSpPr>
            <a:spLocks noChangeArrowheads="1"/>
          </p:cNvSpPr>
          <p:nvPr/>
        </p:nvSpPr>
        <p:spPr bwMode="auto">
          <a:xfrm>
            <a:off x="3276600" y="2971800"/>
            <a:ext cx="2743200" cy="1235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7500"/>
              <a:t>Ca</a:t>
            </a:r>
            <a:r>
              <a:rPr lang="en-US" sz="7500" baseline="-25000"/>
              <a:t>3</a:t>
            </a:r>
            <a:r>
              <a:rPr lang="en-US" sz="7500"/>
              <a:t>P</a:t>
            </a:r>
            <a:r>
              <a:rPr lang="en-US" sz="7500" baseline="-25000"/>
              <a:t>2</a:t>
            </a:r>
          </a:p>
        </p:txBody>
      </p:sp>
      <p:sp>
        <p:nvSpPr>
          <p:cNvPr id="787460" name="Rectangle 4"/>
          <p:cNvSpPr>
            <a:spLocks noChangeArrowheads="1"/>
          </p:cNvSpPr>
          <p:nvPr/>
        </p:nvSpPr>
        <p:spPr bwMode="auto">
          <a:xfrm>
            <a:off x="2000250" y="4724400"/>
            <a:ext cx="3124200" cy="60960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3400"/>
              <a:t>Formula Unit</a:t>
            </a:r>
          </a:p>
        </p:txBody>
      </p:sp>
      <p:grpSp>
        <p:nvGrpSpPr>
          <p:cNvPr id="787461" name="Group 5"/>
          <p:cNvGrpSpPr>
            <a:grpSpLocks/>
          </p:cNvGrpSpPr>
          <p:nvPr/>
        </p:nvGrpSpPr>
        <p:grpSpPr bwMode="auto">
          <a:xfrm>
            <a:off x="7518400" y="2566988"/>
            <a:ext cx="796925" cy="974725"/>
            <a:chOff x="4558" y="1461"/>
            <a:chExt cx="502" cy="614"/>
          </a:xfrm>
        </p:grpSpPr>
        <p:sp>
          <p:nvSpPr>
            <p:cNvPr id="787462" name="Freeform 6"/>
            <p:cNvSpPr>
              <a:spLocks/>
            </p:cNvSpPr>
            <p:nvPr/>
          </p:nvSpPr>
          <p:spPr bwMode="auto">
            <a:xfrm>
              <a:off x="4560" y="1461"/>
              <a:ext cx="500" cy="614"/>
            </a:xfrm>
            <a:custGeom>
              <a:avLst/>
              <a:gdLst/>
              <a:ahLst/>
              <a:cxnLst>
                <a:cxn ang="0">
                  <a:pos x="0" y="0"/>
                </a:cxn>
                <a:cxn ang="0">
                  <a:pos x="816" y="0"/>
                </a:cxn>
                <a:cxn ang="0">
                  <a:pos x="384" y="240"/>
                </a:cxn>
                <a:cxn ang="0">
                  <a:pos x="816" y="480"/>
                </a:cxn>
                <a:cxn ang="0">
                  <a:pos x="384" y="720"/>
                </a:cxn>
                <a:cxn ang="0">
                  <a:pos x="816" y="960"/>
                </a:cxn>
                <a:cxn ang="0">
                  <a:pos x="0" y="960"/>
                </a:cxn>
                <a:cxn ang="0">
                  <a:pos x="0" y="0"/>
                </a:cxn>
              </a:cxnLst>
              <a:rect l="0" t="0" r="r" b="b"/>
              <a:pathLst>
                <a:path w="816" h="960">
                  <a:moveTo>
                    <a:pt x="0" y="0"/>
                  </a:moveTo>
                  <a:lnTo>
                    <a:pt x="816" y="0"/>
                  </a:lnTo>
                  <a:lnTo>
                    <a:pt x="384" y="240"/>
                  </a:lnTo>
                  <a:lnTo>
                    <a:pt x="816" y="480"/>
                  </a:lnTo>
                  <a:lnTo>
                    <a:pt x="384" y="720"/>
                  </a:lnTo>
                  <a:lnTo>
                    <a:pt x="816" y="960"/>
                  </a:lnTo>
                  <a:lnTo>
                    <a:pt x="0" y="960"/>
                  </a:lnTo>
                  <a:lnTo>
                    <a:pt x="0" y="0"/>
                  </a:lnTo>
                  <a:close/>
                </a:path>
              </a:pathLst>
            </a:custGeom>
            <a:solidFill>
              <a:srgbClr val="FFC1C1"/>
            </a:solidFill>
            <a:ln w="9525">
              <a:solidFill>
                <a:srgbClr val="000000"/>
              </a:solidFill>
              <a:round/>
              <a:headEnd/>
              <a:tailEnd/>
            </a:ln>
            <a:effectLst/>
          </p:spPr>
          <p:txBody>
            <a:bodyPr/>
            <a:lstStyle/>
            <a:p>
              <a:endParaRPr lang="en-US"/>
            </a:p>
          </p:txBody>
        </p:sp>
        <p:sp>
          <p:nvSpPr>
            <p:cNvPr id="787463" name="Text Box 7"/>
            <p:cNvSpPr txBox="1">
              <a:spLocks noChangeArrowheads="1"/>
            </p:cNvSpPr>
            <p:nvPr/>
          </p:nvSpPr>
          <p:spPr bwMode="auto">
            <a:xfrm>
              <a:off x="4558" y="1676"/>
              <a:ext cx="409" cy="231"/>
            </a:xfrm>
            <a:prstGeom prst="rect">
              <a:avLst/>
            </a:prstGeom>
            <a:noFill/>
            <a:ln w="9525">
              <a:noFill/>
              <a:miter lim="800000"/>
              <a:headEnd/>
              <a:tailEnd/>
            </a:ln>
            <a:effectLst/>
          </p:spPr>
          <p:txBody>
            <a:bodyPr wrap="none">
              <a:spAutoFit/>
            </a:bodyPr>
            <a:lstStyle/>
            <a:p>
              <a:r>
                <a:rPr lang="en-US">
                  <a:solidFill>
                    <a:srgbClr val="000000"/>
                  </a:solidFill>
                </a:rPr>
                <a:t>Ca</a:t>
              </a:r>
              <a:r>
                <a:rPr lang="en-US" baseline="30000">
                  <a:solidFill>
                    <a:srgbClr val="000000"/>
                  </a:solidFill>
                </a:rPr>
                <a:t>2+</a:t>
              </a:r>
              <a:endParaRPr lang="en-US">
                <a:solidFill>
                  <a:srgbClr val="000000"/>
                </a:solidFill>
              </a:endParaRPr>
            </a:p>
          </p:txBody>
        </p:sp>
      </p:grpSp>
      <p:grpSp>
        <p:nvGrpSpPr>
          <p:cNvPr id="787464" name="Group 8"/>
          <p:cNvGrpSpPr>
            <a:grpSpLocks/>
          </p:cNvGrpSpPr>
          <p:nvPr/>
        </p:nvGrpSpPr>
        <p:grpSpPr bwMode="auto">
          <a:xfrm>
            <a:off x="7519988" y="3533775"/>
            <a:ext cx="796925" cy="974725"/>
            <a:chOff x="4557" y="2070"/>
            <a:chExt cx="502" cy="614"/>
          </a:xfrm>
        </p:grpSpPr>
        <p:sp>
          <p:nvSpPr>
            <p:cNvPr id="787465" name="Freeform 9"/>
            <p:cNvSpPr>
              <a:spLocks/>
            </p:cNvSpPr>
            <p:nvPr/>
          </p:nvSpPr>
          <p:spPr bwMode="auto">
            <a:xfrm>
              <a:off x="4559" y="2070"/>
              <a:ext cx="500" cy="614"/>
            </a:xfrm>
            <a:custGeom>
              <a:avLst/>
              <a:gdLst/>
              <a:ahLst/>
              <a:cxnLst>
                <a:cxn ang="0">
                  <a:pos x="0" y="0"/>
                </a:cxn>
                <a:cxn ang="0">
                  <a:pos x="816" y="0"/>
                </a:cxn>
                <a:cxn ang="0">
                  <a:pos x="384" y="240"/>
                </a:cxn>
                <a:cxn ang="0">
                  <a:pos x="816" y="480"/>
                </a:cxn>
                <a:cxn ang="0">
                  <a:pos x="384" y="720"/>
                </a:cxn>
                <a:cxn ang="0">
                  <a:pos x="816" y="960"/>
                </a:cxn>
                <a:cxn ang="0">
                  <a:pos x="0" y="960"/>
                </a:cxn>
                <a:cxn ang="0">
                  <a:pos x="0" y="0"/>
                </a:cxn>
              </a:cxnLst>
              <a:rect l="0" t="0" r="r" b="b"/>
              <a:pathLst>
                <a:path w="816" h="960">
                  <a:moveTo>
                    <a:pt x="0" y="0"/>
                  </a:moveTo>
                  <a:lnTo>
                    <a:pt x="816" y="0"/>
                  </a:lnTo>
                  <a:lnTo>
                    <a:pt x="384" y="240"/>
                  </a:lnTo>
                  <a:lnTo>
                    <a:pt x="816" y="480"/>
                  </a:lnTo>
                  <a:lnTo>
                    <a:pt x="384" y="720"/>
                  </a:lnTo>
                  <a:lnTo>
                    <a:pt x="816" y="960"/>
                  </a:lnTo>
                  <a:lnTo>
                    <a:pt x="0" y="960"/>
                  </a:lnTo>
                  <a:lnTo>
                    <a:pt x="0" y="0"/>
                  </a:lnTo>
                  <a:close/>
                </a:path>
              </a:pathLst>
            </a:custGeom>
            <a:solidFill>
              <a:srgbClr val="FFC1C1"/>
            </a:solidFill>
            <a:ln w="9525">
              <a:solidFill>
                <a:srgbClr val="000000"/>
              </a:solidFill>
              <a:round/>
              <a:headEnd/>
              <a:tailEnd/>
            </a:ln>
            <a:effectLst/>
          </p:spPr>
          <p:txBody>
            <a:bodyPr/>
            <a:lstStyle/>
            <a:p>
              <a:endParaRPr lang="en-US"/>
            </a:p>
          </p:txBody>
        </p:sp>
        <p:sp>
          <p:nvSpPr>
            <p:cNvPr id="787466" name="Text Box 10"/>
            <p:cNvSpPr txBox="1">
              <a:spLocks noChangeArrowheads="1"/>
            </p:cNvSpPr>
            <p:nvPr/>
          </p:nvSpPr>
          <p:spPr bwMode="auto">
            <a:xfrm>
              <a:off x="4557" y="2285"/>
              <a:ext cx="409" cy="231"/>
            </a:xfrm>
            <a:prstGeom prst="rect">
              <a:avLst/>
            </a:prstGeom>
            <a:noFill/>
            <a:ln w="9525">
              <a:noFill/>
              <a:miter lim="800000"/>
              <a:headEnd/>
              <a:tailEnd/>
            </a:ln>
            <a:effectLst/>
          </p:spPr>
          <p:txBody>
            <a:bodyPr wrap="none">
              <a:spAutoFit/>
            </a:bodyPr>
            <a:lstStyle/>
            <a:p>
              <a:r>
                <a:rPr lang="en-US">
                  <a:solidFill>
                    <a:srgbClr val="000000"/>
                  </a:solidFill>
                </a:rPr>
                <a:t>Ca</a:t>
              </a:r>
              <a:r>
                <a:rPr lang="en-US" baseline="30000">
                  <a:solidFill>
                    <a:srgbClr val="000000"/>
                  </a:solidFill>
                </a:rPr>
                <a:t>2+</a:t>
              </a:r>
              <a:endParaRPr lang="en-US">
                <a:solidFill>
                  <a:srgbClr val="000000"/>
                </a:solidFill>
              </a:endParaRPr>
            </a:p>
          </p:txBody>
        </p:sp>
      </p:grpSp>
      <p:grpSp>
        <p:nvGrpSpPr>
          <p:cNvPr id="787467" name="Group 11"/>
          <p:cNvGrpSpPr>
            <a:grpSpLocks/>
          </p:cNvGrpSpPr>
          <p:nvPr/>
        </p:nvGrpSpPr>
        <p:grpSpPr bwMode="auto">
          <a:xfrm>
            <a:off x="7518400" y="4510088"/>
            <a:ext cx="796925" cy="974725"/>
            <a:chOff x="4558" y="3381"/>
            <a:chExt cx="502" cy="614"/>
          </a:xfrm>
        </p:grpSpPr>
        <p:sp>
          <p:nvSpPr>
            <p:cNvPr id="787468" name="Freeform 12"/>
            <p:cNvSpPr>
              <a:spLocks/>
            </p:cNvSpPr>
            <p:nvPr/>
          </p:nvSpPr>
          <p:spPr bwMode="auto">
            <a:xfrm>
              <a:off x="4560" y="3381"/>
              <a:ext cx="500" cy="614"/>
            </a:xfrm>
            <a:custGeom>
              <a:avLst/>
              <a:gdLst/>
              <a:ahLst/>
              <a:cxnLst>
                <a:cxn ang="0">
                  <a:pos x="0" y="0"/>
                </a:cxn>
                <a:cxn ang="0">
                  <a:pos x="816" y="0"/>
                </a:cxn>
                <a:cxn ang="0">
                  <a:pos x="384" y="240"/>
                </a:cxn>
                <a:cxn ang="0">
                  <a:pos x="816" y="480"/>
                </a:cxn>
                <a:cxn ang="0">
                  <a:pos x="384" y="720"/>
                </a:cxn>
                <a:cxn ang="0">
                  <a:pos x="816" y="960"/>
                </a:cxn>
                <a:cxn ang="0">
                  <a:pos x="0" y="960"/>
                </a:cxn>
                <a:cxn ang="0">
                  <a:pos x="0" y="0"/>
                </a:cxn>
              </a:cxnLst>
              <a:rect l="0" t="0" r="r" b="b"/>
              <a:pathLst>
                <a:path w="816" h="960">
                  <a:moveTo>
                    <a:pt x="0" y="0"/>
                  </a:moveTo>
                  <a:lnTo>
                    <a:pt x="816" y="0"/>
                  </a:lnTo>
                  <a:lnTo>
                    <a:pt x="384" y="240"/>
                  </a:lnTo>
                  <a:lnTo>
                    <a:pt x="816" y="480"/>
                  </a:lnTo>
                  <a:lnTo>
                    <a:pt x="384" y="720"/>
                  </a:lnTo>
                  <a:lnTo>
                    <a:pt x="816" y="960"/>
                  </a:lnTo>
                  <a:lnTo>
                    <a:pt x="0" y="960"/>
                  </a:lnTo>
                  <a:lnTo>
                    <a:pt x="0" y="0"/>
                  </a:lnTo>
                  <a:close/>
                </a:path>
              </a:pathLst>
            </a:custGeom>
            <a:solidFill>
              <a:srgbClr val="FFC1C1"/>
            </a:solidFill>
            <a:ln w="9525">
              <a:solidFill>
                <a:srgbClr val="000000"/>
              </a:solidFill>
              <a:round/>
              <a:headEnd/>
              <a:tailEnd/>
            </a:ln>
            <a:effectLst/>
          </p:spPr>
          <p:txBody>
            <a:bodyPr/>
            <a:lstStyle/>
            <a:p>
              <a:endParaRPr lang="en-US"/>
            </a:p>
          </p:txBody>
        </p:sp>
        <p:sp>
          <p:nvSpPr>
            <p:cNvPr id="787469" name="Text Box 13"/>
            <p:cNvSpPr txBox="1">
              <a:spLocks noChangeArrowheads="1"/>
            </p:cNvSpPr>
            <p:nvPr/>
          </p:nvSpPr>
          <p:spPr bwMode="auto">
            <a:xfrm>
              <a:off x="4558" y="3596"/>
              <a:ext cx="409" cy="231"/>
            </a:xfrm>
            <a:prstGeom prst="rect">
              <a:avLst/>
            </a:prstGeom>
            <a:noFill/>
            <a:ln w="9525">
              <a:noFill/>
              <a:miter lim="800000"/>
              <a:headEnd/>
              <a:tailEnd/>
            </a:ln>
            <a:effectLst/>
          </p:spPr>
          <p:txBody>
            <a:bodyPr wrap="none">
              <a:spAutoFit/>
            </a:bodyPr>
            <a:lstStyle/>
            <a:p>
              <a:r>
                <a:rPr lang="en-US">
                  <a:solidFill>
                    <a:srgbClr val="000000"/>
                  </a:solidFill>
                </a:rPr>
                <a:t>Ca</a:t>
              </a:r>
              <a:r>
                <a:rPr lang="en-US" baseline="30000">
                  <a:solidFill>
                    <a:srgbClr val="000000"/>
                  </a:solidFill>
                </a:rPr>
                <a:t>2+</a:t>
              </a:r>
              <a:endParaRPr lang="en-US">
                <a:solidFill>
                  <a:srgbClr val="000000"/>
                </a:solidFill>
              </a:endParaRPr>
            </a:p>
          </p:txBody>
        </p:sp>
      </p:grpSp>
      <p:grpSp>
        <p:nvGrpSpPr>
          <p:cNvPr id="787470" name="Group 14"/>
          <p:cNvGrpSpPr>
            <a:grpSpLocks/>
          </p:cNvGrpSpPr>
          <p:nvPr/>
        </p:nvGrpSpPr>
        <p:grpSpPr bwMode="auto">
          <a:xfrm>
            <a:off x="7886700" y="2563813"/>
            <a:ext cx="792163" cy="1463675"/>
            <a:chOff x="960" y="720"/>
            <a:chExt cx="816" cy="1440"/>
          </a:xfrm>
        </p:grpSpPr>
        <p:sp>
          <p:nvSpPr>
            <p:cNvPr id="787471" name="Freeform 15"/>
            <p:cNvSpPr>
              <a:spLocks/>
            </p:cNvSpPr>
            <p:nvPr/>
          </p:nvSpPr>
          <p:spPr bwMode="auto">
            <a:xfrm>
              <a:off x="960" y="720"/>
              <a:ext cx="816" cy="1440"/>
            </a:xfrm>
            <a:custGeom>
              <a:avLst/>
              <a:gdLst/>
              <a:ahLst/>
              <a:cxnLst>
                <a:cxn ang="0">
                  <a:pos x="816" y="1440"/>
                </a:cxn>
                <a:cxn ang="0">
                  <a:pos x="432" y="1440"/>
                </a:cxn>
                <a:cxn ang="0">
                  <a:pos x="0" y="1200"/>
                </a:cxn>
                <a:cxn ang="0">
                  <a:pos x="432" y="960"/>
                </a:cxn>
                <a:cxn ang="0">
                  <a:pos x="0" y="720"/>
                </a:cxn>
                <a:cxn ang="0">
                  <a:pos x="432" y="480"/>
                </a:cxn>
                <a:cxn ang="0">
                  <a:pos x="0" y="240"/>
                </a:cxn>
                <a:cxn ang="0">
                  <a:pos x="432" y="0"/>
                </a:cxn>
                <a:cxn ang="0">
                  <a:pos x="816" y="0"/>
                </a:cxn>
                <a:cxn ang="0">
                  <a:pos x="816" y="1440"/>
                </a:cxn>
              </a:cxnLst>
              <a:rect l="0" t="0" r="r" b="b"/>
              <a:pathLst>
                <a:path w="816" h="1440">
                  <a:moveTo>
                    <a:pt x="816" y="1440"/>
                  </a:moveTo>
                  <a:lnTo>
                    <a:pt x="432" y="1440"/>
                  </a:lnTo>
                  <a:lnTo>
                    <a:pt x="0" y="1200"/>
                  </a:lnTo>
                  <a:lnTo>
                    <a:pt x="432" y="960"/>
                  </a:lnTo>
                  <a:lnTo>
                    <a:pt x="0" y="720"/>
                  </a:lnTo>
                  <a:lnTo>
                    <a:pt x="432" y="480"/>
                  </a:lnTo>
                  <a:lnTo>
                    <a:pt x="0" y="240"/>
                  </a:lnTo>
                  <a:lnTo>
                    <a:pt x="432" y="0"/>
                  </a:lnTo>
                  <a:lnTo>
                    <a:pt x="816" y="0"/>
                  </a:lnTo>
                  <a:lnTo>
                    <a:pt x="816" y="1440"/>
                  </a:lnTo>
                  <a:close/>
                </a:path>
              </a:pathLst>
            </a:custGeom>
            <a:solidFill>
              <a:srgbClr val="9BCDFF"/>
            </a:solidFill>
            <a:ln w="9525">
              <a:solidFill>
                <a:srgbClr val="000000"/>
              </a:solidFill>
              <a:round/>
              <a:headEnd/>
              <a:tailEnd/>
            </a:ln>
            <a:effectLst/>
          </p:spPr>
          <p:txBody>
            <a:bodyPr/>
            <a:lstStyle/>
            <a:p>
              <a:endParaRPr lang="en-US"/>
            </a:p>
          </p:txBody>
        </p:sp>
        <p:sp>
          <p:nvSpPr>
            <p:cNvPr id="787472" name="Text Box 16"/>
            <p:cNvSpPr txBox="1">
              <a:spLocks noChangeArrowheads="1"/>
            </p:cNvSpPr>
            <p:nvPr/>
          </p:nvSpPr>
          <p:spPr bwMode="auto">
            <a:xfrm>
              <a:off x="1267" y="1306"/>
              <a:ext cx="485" cy="360"/>
            </a:xfrm>
            <a:prstGeom prst="rect">
              <a:avLst/>
            </a:prstGeom>
            <a:noFill/>
            <a:ln w="9525">
              <a:noFill/>
              <a:miter lim="800000"/>
              <a:headEnd/>
              <a:tailEnd/>
            </a:ln>
            <a:effectLst/>
          </p:spPr>
          <p:txBody>
            <a:bodyPr wrap="none">
              <a:spAutoFit/>
            </a:bodyPr>
            <a:lstStyle/>
            <a:p>
              <a:r>
                <a:rPr lang="en-US">
                  <a:solidFill>
                    <a:srgbClr val="000000"/>
                  </a:solidFill>
                </a:rPr>
                <a:t>P</a:t>
              </a:r>
              <a:r>
                <a:rPr lang="en-US" baseline="30000">
                  <a:solidFill>
                    <a:srgbClr val="000000"/>
                  </a:solidFill>
                </a:rPr>
                <a:t>3-</a:t>
              </a:r>
              <a:endParaRPr lang="en-US">
                <a:solidFill>
                  <a:srgbClr val="000000"/>
                </a:solidFill>
              </a:endParaRPr>
            </a:p>
          </p:txBody>
        </p:sp>
      </p:grpSp>
      <p:grpSp>
        <p:nvGrpSpPr>
          <p:cNvPr id="787473" name="Group 17"/>
          <p:cNvGrpSpPr>
            <a:grpSpLocks/>
          </p:cNvGrpSpPr>
          <p:nvPr/>
        </p:nvGrpSpPr>
        <p:grpSpPr bwMode="auto">
          <a:xfrm>
            <a:off x="7885113" y="4016375"/>
            <a:ext cx="833437" cy="1463675"/>
            <a:chOff x="960" y="720"/>
            <a:chExt cx="858" cy="1440"/>
          </a:xfrm>
        </p:grpSpPr>
        <p:sp>
          <p:nvSpPr>
            <p:cNvPr id="787474" name="Freeform 18"/>
            <p:cNvSpPr>
              <a:spLocks/>
            </p:cNvSpPr>
            <p:nvPr/>
          </p:nvSpPr>
          <p:spPr bwMode="auto">
            <a:xfrm>
              <a:off x="960" y="720"/>
              <a:ext cx="816" cy="1440"/>
            </a:xfrm>
            <a:custGeom>
              <a:avLst/>
              <a:gdLst/>
              <a:ahLst/>
              <a:cxnLst>
                <a:cxn ang="0">
                  <a:pos x="816" y="1440"/>
                </a:cxn>
                <a:cxn ang="0">
                  <a:pos x="432" y="1440"/>
                </a:cxn>
                <a:cxn ang="0">
                  <a:pos x="0" y="1200"/>
                </a:cxn>
                <a:cxn ang="0">
                  <a:pos x="432" y="960"/>
                </a:cxn>
                <a:cxn ang="0">
                  <a:pos x="0" y="720"/>
                </a:cxn>
                <a:cxn ang="0">
                  <a:pos x="432" y="480"/>
                </a:cxn>
                <a:cxn ang="0">
                  <a:pos x="0" y="240"/>
                </a:cxn>
                <a:cxn ang="0">
                  <a:pos x="432" y="0"/>
                </a:cxn>
                <a:cxn ang="0">
                  <a:pos x="816" y="0"/>
                </a:cxn>
                <a:cxn ang="0">
                  <a:pos x="816" y="1440"/>
                </a:cxn>
              </a:cxnLst>
              <a:rect l="0" t="0" r="r" b="b"/>
              <a:pathLst>
                <a:path w="816" h="1440">
                  <a:moveTo>
                    <a:pt x="816" y="1440"/>
                  </a:moveTo>
                  <a:lnTo>
                    <a:pt x="432" y="1440"/>
                  </a:lnTo>
                  <a:lnTo>
                    <a:pt x="0" y="1200"/>
                  </a:lnTo>
                  <a:lnTo>
                    <a:pt x="432" y="960"/>
                  </a:lnTo>
                  <a:lnTo>
                    <a:pt x="0" y="720"/>
                  </a:lnTo>
                  <a:lnTo>
                    <a:pt x="432" y="480"/>
                  </a:lnTo>
                  <a:lnTo>
                    <a:pt x="0" y="240"/>
                  </a:lnTo>
                  <a:lnTo>
                    <a:pt x="432" y="0"/>
                  </a:lnTo>
                  <a:lnTo>
                    <a:pt x="816" y="0"/>
                  </a:lnTo>
                  <a:lnTo>
                    <a:pt x="816" y="1440"/>
                  </a:lnTo>
                  <a:close/>
                </a:path>
              </a:pathLst>
            </a:custGeom>
            <a:solidFill>
              <a:srgbClr val="9BCDFF"/>
            </a:solidFill>
            <a:ln w="9525">
              <a:solidFill>
                <a:srgbClr val="000000"/>
              </a:solidFill>
              <a:round/>
              <a:headEnd/>
              <a:tailEnd/>
            </a:ln>
            <a:effectLst/>
          </p:spPr>
          <p:txBody>
            <a:bodyPr/>
            <a:lstStyle/>
            <a:p>
              <a:endParaRPr lang="en-US"/>
            </a:p>
          </p:txBody>
        </p:sp>
        <p:sp>
          <p:nvSpPr>
            <p:cNvPr id="787475" name="Text Box 19"/>
            <p:cNvSpPr txBox="1">
              <a:spLocks noChangeArrowheads="1"/>
            </p:cNvSpPr>
            <p:nvPr/>
          </p:nvSpPr>
          <p:spPr bwMode="auto">
            <a:xfrm>
              <a:off x="1267" y="1306"/>
              <a:ext cx="551" cy="360"/>
            </a:xfrm>
            <a:prstGeom prst="rect">
              <a:avLst/>
            </a:prstGeom>
            <a:noFill/>
            <a:ln w="9525">
              <a:noFill/>
              <a:miter lim="800000"/>
              <a:headEnd/>
              <a:tailEnd/>
            </a:ln>
            <a:effectLst/>
          </p:spPr>
          <p:txBody>
            <a:bodyPr wrap="none">
              <a:spAutoFit/>
            </a:bodyPr>
            <a:lstStyle/>
            <a:p>
              <a:r>
                <a:rPr lang="en-US">
                  <a:solidFill>
                    <a:srgbClr val="000000"/>
                  </a:solidFill>
                </a:rPr>
                <a:t>P </a:t>
              </a:r>
              <a:r>
                <a:rPr lang="en-US" baseline="30000">
                  <a:solidFill>
                    <a:srgbClr val="000000"/>
                  </a:solidFill>
                </a:rPr>
                <a:t>3-</a:t>
              </a:r>
              <a:endParaRPr lang="en-US">
                <a:solidFill>
                  <a:srgbClr val="000000"/>
                </a:solidFill>
              </a:endParaRPr>
            </a:p>
          </p:txBody>
        </p:sp>
      </p:grpSp>
      <p:sp>
        <p:nvSpPr>
          <p:cNvPr id="787476" name="Rectangle 20"/>
          <p:cNvSpPr>
            <a:spLocks noChangeArrowheads="1"/>
          </p:cNvSpPr>
          <p:nvPr/>
        </p:nvSpPr>
        <p:spPr bwMode="auto">
          <a:xfrm>
            <a:off x="1295400" y="1981200"/>
            <a:ext cx="2362200" cy="1235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7500"/>
              <a:t>Ca</a:t>
            </a:r>
            <a:r>
              <a:rPr lang="en-US" sz="7500" baseline="30000"/>
              <a:t>2+ </a:t>
            </a:r>
          </a:p>
        </p:txBody>
      </p:sp>
      <p:sp>
        <p:nvSpPr>
          <p:cNvPr id="787477" name="Rectangle 21"/>
          <p:cNvSpPr>
            <a:spLocks noChangeArrowheads="1"/>
          </p:cNvSpPr>
          <p:nvPr/>
        </p:nvSpPr>
        <p:spPr bwMode="auto">
          <a:xfrm>
            <a:off x="5486400" y="4876800"/>
            <a:ext cx="1905000" cy="1235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7500"/>
              <a:t>P</a:t>
            </a:r>
            <a:r>
              <a:rPr lang="en-US" sz="7500" baseline="30000"/>
              <a:t>3-</a:t>
            </a:r>
            <a:r>
              <a:rPr lang="en-US" sz="7500" baseline="60000"/>
              <a:t> </a:t>
            </a:r>
          </a:p>
        </p:txBody>
      </p:sp>
      <p:sp>
        <p:nvSpPr>
          <p:cNvPr id="787478" name="Rectangle 22"/>
          <p:cNvSpPr>
            <a:spLocks noChangeArrowheads="1"/>
          </p:cNvSpPr>
          <p:nvPr/>
        </p:nvSpPr>
        <p:spPr bwMode="auto">
          <a:xfrm>
            <a:off x="1295400" y="4724400"/>
            <a:ext cx="2743200" cy="1235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7500"/>
              <a:t>Ca</a:t>
            </a:r>
            <a:r>
              <a:rPr lang="en-US" sz="7500" baseline="30000"/>
              <a:t>2+ </a:t>
            </a:r>
          </a:p>
        </p:txBody>
      </p:sp>
      <p:sp>
        <p:nvSpPr>
          <p:cNvPr id="787479" name="Rectangle 23"/>
          <p:cNvSpPr>
            <a:spLocks noChangeArrowheads="1"/>
          </p:cNvSpPr>
          <p:nvPr/>
        </p:nvSpPr>
        <p:spPr bwMode="auto">
          <a:xfrm>
            <a:off x="5638800" y="3200400"/>
            <a:ext cx="1524000" cy="1235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7500"/>
              <a:t>P</a:t>
            </a:r>
            <a:r>
              <a:rPr lang="en-US" sz="7500" baseline="30000"/>
              <a:t>3-</a:t>
            </a:r>
            <a:r>
              <a:rPr lang="en-US" sz="7500" baseline="60000"/>
              <a:t> </a:t>
            </a:r>
          </a:p>
        </p:txBody>
      </p:sp>
      <p:sp>
        <p:nvSpPr>
          <p:cNvPr id="787480" name="Rectangle 24"/>
          <p:cNvSpPr>
            <a:spLocks noChangeArrowheads="1"/>
          </p:cNvSpPr>
          <p:nvPr/>
        </p:nvSpPr>
        <p:spPr bwMode="auto">
          <a:xfrm>
            <a:off x="1219200" y="3200400"/>
            <a:ext cx="2362200" cy="1235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7500"/>
              <a:t>Ca</a:t>
            </a:r>
            <a:r>
              <a:rPr lang="en-US" sz="7500" baseline="30000"/>
              <a:t>2+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1" nodeType="clickEffect">
                                  <p:stCondLst>
                                    <p:cond delay="0"/>
                                  </p:stCondLst>
                                  <p:iterate type="lt">
                                    <p:tmPct val="10000"/>
                                  </p:iterate>
                                  <p:childTnLst>
                                    <p:set>
                                      <p:cBhvr>
                                        <p:cTn id="6" dur="1" fill="hold">
                                          <p:stCondLst>
                                            <p:cond delay="0"/>
                                          </p:stCondLst>
                                        </p:cTn>
                                        <p:tgtEl>
                                          <p:spTgt spid="787459"/>
                                        </p:tgtEl>
                                        <p:attrNameLst>
                                          <p:attrName>style.visibility</p:attrName>
                                        </p:attrNameLst>
                                      </p:cBhvr>
                                      <p:to>
                                        <p:strVal val="visible"/>
                                      </p:to>
                                    </p:set>
                                    <p:animEffect transition="in" filter="fade">
                                      <p:cBhvr>
                                        <p:cTn id="7" dur="1000"/>
                                        <p:tgtEl>
                                          <p:spTgt spid="787459"/>
                                        </p:tgtEl>
                                      </p:cBhvr>
                                    </p:animEffect>
                                    <p:anim calcmode="lin" valueType="num">
                                      <p:cBhvr>
                                        <p:cTn id="8" dur="1000" fill="hold"/>
                                        <p:tgtEl>
                                          <p:spTgt spid="787459"/>
                                        </p:tgtEl>
                                        <p:attrNameLst>
                                          <p:attrName>ppt_x</p:attrName>
                                        </p:attrNameLst>
                                      </p:cBhvr>
                                      <p:tavLst>
                                        <p:tav tm="0">
                                          <p:val>
                                            <p:strVal val="#ppt_x-.1"/>
                                          </p:val>
                                        </p:tav>
                                        <p:tav tm="100000">
                                          <p:val>
                                            <p:strVal val="#ppt_x"/>
                                          </p:val>
                                        </p:tav>
                                      </p:tavLst>
                                    </p:anim>
                                    <p:anim calcmode="lin" valueType="num">
                                      <p:cBhvr>
                                        <p:cTn id="9" dur="1000" fill="hold"/>
                                        <p:tgtEl>
                                          <p:spTgt spid="787459"/>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1" nodeType="clickEffect">
                                  <p:stCondLst>
                                    <p:cond delay="0"/>
                                  </p:stCondLst>
                                  <p:childTnLst>
                                    <p:set>
                                      <p:cBhvr>
                                        <p:cTn id="13" dur="1" fill="hold">
                                          <p:stCondLst>
                                            <p:cond delay="0"/>
                                          </p:stCondLst>
                                        </p:cTn>
                                        <p:tgtEl>
                                          <p:spTgt spid="787476"/>
                                        </p:tgtEl>
                                        <p:attrNameLst>
                                          <p:attrName>style.visibility</p:attrName>
                                        </p:attrNameLst>
                                      </p:cBhvr>
                                      <p:to>
                                        <p:strVal val="visible"/>
                                      </p:to>
                                    </p:set>
                                    <p:anim calcmode="lin" valueType="num">
                                      <p:cBhvr>
                                        <p:cTn id="14" dur="500" fill="hold"/>
                                        <p:tgtEl>
                                          <p:spTgt spid="787476"/>
                                        </p:tgtEl>
                                        <p:attrNameLst>
                                          <p:attrName>ppt_w</p:attrName>
                                        </p:attrNameLst>
                                      </p:cBhvr>
                                      <p:tavLst>
                                        <p:tav tm="0">
                                          <p:val>
                                            <p:fltVal val="0"/>
                                          </p:val>
                                        </p:tav>
                                        <p:tav tm="100000">
                                          <p:val>
                                            <p:strVal val="#ppt_w"/>
                                          </p:val>
                                        </p:tav>
                                      </p:tavLst>
                                    </p:anim>
                                    <p:anim calcmode="lin" valueType="num">
                                      <p:cBhvr>
                                        <p:cTn id="15" dur="500" fill="hold"/>
                                        <p:tgtEl>
                                          <p:spTgt spid="787476"/>
                                        </p:tgtEl>
                                        <p:attrNameLst>
                                          <p:attrName>ppt_h</p:attrName>
                                        </p:attrNameLst>
                                      </p:cBhvr>
                                      <p:tavLst>
                                        <p:tav tm="0">
                                          <p:val>
                                            <p:fltVal val="0"/>
                                          </p:val>
                                        </p:tav>
                                        <p:tav tm="100000">
                                          <p:val>
                                            <p:strVal val="#ppt_h"/>
                                          </p:val>
                                        </p:tav>
                                      </p:tavLst>
                                    </p:anim>
                                    <p:animEffect transition="in" filter="fade">
                                      <p:cBhvr>
                                        <p:cTn id="16" dur="500"/>
                                        <p:tgtEl>
                                          <p:spTgt spid="787476"/>
                                        </p:tgtEl>
                                      </p:cBhvr>
                                    </p:animEffect>
                                  </p:childTnLst>
                                </p:cTn>
                              </p:par>
                              <p:par>
                                <p:cTn id="17" presetID="53" presetClass="entr" presetSubtype="0" fill="hold" grpId="1" nodeType="withEffect">
                                  <p:stCondLst>
                                    <p:cond delay="0"/>
                                  </p:stCondLst>
                                  <p:childTnLst>
                                    <p:set>
                                      <p:cBhvr>
                                        <p:cTn id="18" dur="1" fill="hold">
                                          <p:stCondLst>
                                            <p:cond delay="0"/>
                                          </p:stCondLst>
                                        </p:cTn>
                                        <p:tgtEl>
                                          <p:spTgt spid="787480"/>
                                        </p:tgtEl>
                                        <p:attrNameLst>
                                          <p:attrName>style.visibility</p:attrName>
                                        </p:attrNameLst>
                                      </p:cBhvr>
                                      <p:to>
                                        <p:strVal val="visible"/>
                                      </p:to>
                                    </p:set>
                                    <p:anim calcmode="lin" valueType="num">
                                      <p:cBhvr>
                                        <p:cTn id="19" dur="500" fill="hold"/>
                                        <p:tgtEl>
                                          <p:spTgt spid="787480"/>
                                        </p:tgtEl>
                                        <p:attrNameLst>
                                          <p:attrName>ppt_w</p:attrName>
                                        </p:attrNameLst>
                                      </p:cBhvr>
                                      <p:tavLst>
                                        <p:tav tm="0">
                                          <p:val>
                                            <p:fltVal val="0"/>
                                          </p:val>
                                        </p:tav>
                                        <p:tav tm="100000">
                                          <p:val>
                                            <p:strVal val="#ppt_w"/>
                                          </p:val>
                                        </p:tav>
                                      </p:tavLst>
                                    </p:anim>
                                    <p:anim calcmode="lin" valueType="num">
                                      <p:cBhvr>
                                        <p:cTn id="20" dur="500" fill="hold"/>
                                        <p:tgtEl>
                                          <p:spTgt spid="787480"/>
                                        </p:tgtEl>
                                        <p:attrNameLst>
                                          <p:attrName>ppt_h</p:attrName>
                                        </p:attrNameLst>
                                      </p:cBhvr>
                                      <p:tavLst>
                                        <p:tav tm="0">
                                          <p:val>
                                            <p:fltVal val="0"/>
                                          </p:val>
                                        </p:tav>
                                        <p:tav tm="100000">
                                          <p:val>
                                            <p:strVal val="#ppt_h"/>
                                          </p:val>
                                        </p:tav>
                                      </p:tavLst>
                                    </p:anim>
                                    <p:animEffect transition="in" filter="fade">
                                      <p:cBhvr>
                                        <p:cTn id="21" dur="500"/>
                                        <p:tgtEl>
                                          <p:spTgt spid="787480"/>
                                        </p:tgtEl>
                                      </p:cBhvr>
                                    </p:animEffect>
                                  </p:childTnLst>
                                </p:cTn>
                              </p:par>
                              <p:par>
                                <p:cTn id="22" presetID="53" presetClass="entr" presetSubtype="0" fill="hold" grpId="1" nodeType="withEffect">
                                  <p:stCondLst>
                                    <p:cond delay="0"/>
                                  </p:stCondLst>
                                  <p:childTnLst>
                                    <p:set>
                                      <p:cBhvr>
                                        <p:cTn id="23" dur="1" fill="hold">
                                          <p:stCondLst>
                                            <p:cond delay="0"/>
                                          </p:stCondLst>
                                        </p:cTn>
                                        <p:tgtEl>
                                          <p:spTgt spid="787478"/>
                                        </p:tgtEl>
                                        <p:attrNameLst>
                                          <p:attrName>style.visibility</p:attrName>
                                        </p:attrNameLst>
                                      </p:cBhvr>
                                      <p:to>
                                        <p:strVal val="visible"/>
                                      </p:to>
                                    </p:set>
                                    <p:anim calcmode="lin" valueType="num">
                                      <p:cBhvr>
                                        <p:cTn id="24" dur="500" fill="hold"/>
                                        <p:tgtEl>
                                          <p:spTgt spid="787478"/>
                                        </p:tgtEl>
                                        <p:attrNameLst>
                                          <p:attrName>ppt_w</p:attrName>
                                        </p:attrNameLst>
                                      </p:cBhvr>
                                      <p:tavLst>
                                        <p:tav tm="0">
                                          <p:val>
                                            <p:fltVal val="0"/>
                                          </p:val>
                                        </p:tav>
                                        <p:tav tm="100000">
                                          <p:val>
                                            <p:strVal val="#ppt_w"/>
                                          </p:val>
                                        </p:tav>
                                      </p:tavLst>
                                    </p:anim>
                                    <p:anim calcmode="lin" valueType="num">
                                      <p:cBhvr>
                                        <p:cTn id="25" dur="500" fill="hold"/>
                                        <p:tgtEl>
                                          <p:spTgt spid="787478"/>
                                        </p:tgtEl>
                                        <p:attrNameLst>
                                          <p:attrName>ppt_h</p:attrName>
                                        </p:attrNameLst>
                                      </p:cBhvr>
                                      <p:tavLst>
                                        <p:tav tm="0">
                                          <p:val>
                                            <p:fltVal val="0"/>
                                          </p:val>
                                        </p:tav>
                                        <p:tav tm="100000">
                                          <p:val>
                                            <p:strVal val="#ppt_h"/>
                                          </p:val>
                                        </p:tav>
                                      </p:tavLst>
                                    </p:anim>
                                    <p:animEffect transition="in" filter="fade">
                                      <p:cBhvr>
                                        <p:cTn id="26" dur="500"/>
                                        <p:tgtEl>
                                          <p:spTgt spid="787478"/>
                                        </p:tgtEl>
                                      </p:cBhvr>
                                    </p:animEffect>
                                  </p:childTnLst>
                                </p:cTn>
                              </p:par>
                              <p:par>
                                <p:cTn id="27" presetID="1" presetClass="exit" presetSubtype="0" fill="hold" grpId="2" nodeType="withEffect">
                                  <p:stCondLst>
                                    <p:cond delay="0"/>
                                  </p:stCondLst>
                                  <p:iterate type="lt">
                                    <p:tmAbs val="0"/>
                                  </p:iterate>
                                  <p:childTnLst>
                                    <p:set>
                                      <p:cBhvr>
                                        <p:cTn id="28" dur="1" fill="hold">
                                          <p:stCondLst>
                                            <p:cond delay="0"/>
                                          </p:stCondLst>
                                        </p:cTn>
                                        <p:tgtEl>
                                          <p:spTgt spid="787459"/>
                                        </p:tgtEl>
                                        <p:attrNameLst>
                                          <p:attrName>style.visibility</p:attrName>
                                        </p:attrNameLst>
                                      </p:cBhvr>
                                      <p:to>
                                        <p:strVal val="hidden"/>
                                      </p:to>
                                    </p:set>
                                  </p:childTnLst>
                                </p:cTn>
                              </p:par>
                            </p:childTnLst>
                          </p:cTn>
                        </p:par>
                        <p:par>
                          <p:cTn id="29" fill="hold">
                            <p:stCondLst>
                              <p:cond delay="500"/>
                            </p:stCondLst>
                            <p:childTnLst>
                              <p:par>
                                <p:cTn id="30" presetID="53" presetClass="entr" presetSubtype="0" fill="hold" grpId="1" nodeType="afterEffect">
                                  <p:stCondLst>
                                    <p:cond delay="0"/>
                                  </p:stCondLst>
                                  <p:childTnLst>
                                    <p:set>
                                      <p:cBhvr>
                                        <p:cTn id="31" dur="1" fill="hold">
                                          <p:stCondLst>
                                            <p:cond delay="0"/>
                                          </p:stCondLst>
                                        </p:cTn>
                                        <p:tgtEl>
                                          <p:spTgt spid="787479"/>
                                        </p:tgtEl>
                                        <p:attrNameLst>
                                          <p:attrName>style.visibility</p:attrName>
                                        </p:attrNameLst>
                                      </p:cBhvr>
                                      <p:to>
                                        <p:strVal val="visible"/>
                                      </p:to>
                                    </p:set>
                                    <p:anim calcmode="lin" valueType="num">
                                      <p:cBhvr>
                                        <p:cTn id="32" dur="500" fill="hold"/>
                                        <p:tgtEl>
                                          <p:spTgt spid="787479"/>
                                        </p:tgtEl>
                                        <p:attrNameLst>
                                          <p:attrName>ppt_w</p:attrName>
                                        </p:attrNameLst>
                                      </p:cBhvr>
                                      <p:tavLst>
                                        <p:tav tm="0">
                                          <p:val>
                                            <p:fltVal val="0"/>
                                          </p:val>
                                        </p:tav>
                                        <p:tav tm="100000">
                                          <p:val>
                                            <p:strVal val="#ppt_w"/>
                                          </p:val>
                                        </p:tav>
                                      </p:tavLst>
                                    </p:anim>
                                    <p:anim calcmode="lin" valueType="num">
                                      <p:cBhvr>
                                        <p:cTn id="33" dur="500" fill="hold"/>
                                        <p:tgtEl>
                                          <p:spTgt spid="787479"/>
                                        </p:tgtEl>
                                        <p:attrNameLst>
                                          <p:attrName>ppt_h</p:attrName>
                                        </p:attrNameLst>
                                      </p:cBhvr>
                                      <p:tavLst>
                                        <p:tav tm="0">
                                          <p:val>
                                            <p:fltVal val="0"/>
                                          </p:val>
                                        </p:tav>
                                        <p:tav tm="100000">
                                          <p:val>
                                            <p:strVal val="#ppt_h"/>
                                          </p:val>
                                        </p:tav>
                                      </p:tavLst>
                                    </p:anim>
                                    <p:animEffect transition="in" filter="fade">
                                      <p:cBhvr>
                                        <p:cTn id="34" dur="500"/>
                                        <p:tgtEl>
                                          <p:spTgt spid="787479"/>
                                        </p:tgtEl>
                                      </p:cBhvr>
                                    </p:animEffect>
                                  </p:childTnLst>
                                </p:cTn>
                              </p:par>
                              <p:par>
                                <p:cTn id="35" presetID="53" presetClass="entr" presetSubtype="0" fill="hold" grpId="1" nodeType="withEffect">
                                  <p:stCondLst>
                                    <p:cond delay="0"/>
                                  </p:stCondLst>
                                  <p:childTnLst>
                                    <p:set>
                                      <p:cBhvr>
                                        <p:cTn id="36" dur="1" fill="hold">
                                          <p:stCondLst>
                                            <p:cond delay="0"/>
                                          </p:stCondLst>
                                        </p:cTn>
                                        <p:tgtEl>
                                          <p:spTgt spid="787477"/>
                                        </p:tgtEl>
                                        <p:attrNameLst>
                                          <p:attrName>style.visibility</p:attrName>
                                        </p:attrNameLst>
                                      </p:cBhvr>
                                      <p:to>
                                        <p:strVal val="visible"/>
                                      </p:to>
                                    </p:set>
                                    <p:anim calcmode="lin" valueType="num">
                                      <p:cBhvr>
                                        <p:cTn id="37" dur="500" fill="hold"/>
                                        <p:tgtEl>
                                          <p:spTgt spid="787477"/>
                                        </p:tgtEl>
                                        <p:attrNameLst>
                                          <p:attrName>ppt_w</p:attrName>
                                        </p:attrNameLst>
                                      </p:cBhvr>
                                      <p:tavLst>
                                        <p:tav tm="0">
                                          <p:val>
                                            <p:fltVal val="0"/>
                                          </p:val>
                                        </p:tav>
                                        <p:tav tm="100000">
                                          <p:val>
                                            <p:strVal val="#ppt_w"/>
                                          </p:val>
                                        </p:tav>
                                      </p:tavLst>
                                    </p:anim>
                                    <p:anim calcmode="lin" valueType="num">
                                      <p:cBhvr>
                                        <p:cTn id="38" dur="500" fill="hold"/>
                                        <p:tgtEl>
                                          <p:spTgt spid="787477"/>
                                        </p:tgtEl>
                                        <p:attrNameLst>
                                          <p:attrName>ppt_h</p:attrName>
                                        </p:attrNameLst>
                                      </p:cBhvr>
                                      <p:tavLst>
                                        <p:tav tm="0">
                                          <p:val>
                                            <p:fltVal val="0"/>
                                          </p:val>
                                        </p:tav>
                                        <p:tav tm="100000">
                                          <p:val>
                                            <p:strVal val="#ppt_h"/>
                                          </p:val>
                                        </p:tav>
                                      </p:tavLst>
                                    </p:anim>
                                    <p:animEffect transition="in" filter="fade">
                                      <p:cBhvr>
                                        <p:cTn id="39" dur="500"/>
                                        <p:tgtEl>
                                          <p:spTgt spid="78747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nodeType="clickEffect">
                                  <p:stCondLst>
                                    <p:cond delay="0"/>
                                  </p:stCondLst>
                                  <p:childTnLst>
                                    <p:set>
                                      <p:cBhvr>
                                        <p:cTn id="43" dur="1" fill="hold">
                                          <p:stCondLst>
                                            <p:cond delay="0"/>
                                          </p:stCondLst>
                                        </p:cTn>
                                        <p:tgtEl>
                                          <p:spTgt spid="787461"/>
                                        </p:tgtEl>
                                        <p:attrNameLst>
                                          <p:attrName>style.visibility</p:attrName>
                                        </p:attrNameLst>
                                      </p:cBhvr>
                                      <p:to>
                                        <p:strVal val="visible"/>
                                      </p:to>
                                    </p:set>
                                    <p:anim calcmode="lin" valueType="num">
                                      <p:cBhvr>
                                        <p:cTn id="44" dur="500" fill="hold"/>
                                        <p:tgtEl>
                                          <p:spTgt spid="787461"/>
                                        </p:tgtEl>
                                        <p:attrNameLst>
                                          <p:attrName>ppt_w</p:attrName>
                                        </p:attrNameLst>
                                      </p:cBhvr>
                                      <p:tavLst>
                                        <p:tav tm="0">
                                          <p:val>
                                            <p:fltVal val="0"/>
                                          </p:val>
                                        </p:tav>
                                        <p:tav tm="100000">
                                          <p:val>
                                            <p:strVal val="#ppt_w"/>
                                          </p:val>
                                        </p:tav>
                                      </p:tavLst>
                                    </p:anim>
                                    <p:anim calcmode="lin" valueType="num">
                                      <p:cBhvr>
                                        <p:cTn id="45" dur="500" fill="hold"/>
                                        <p:tgtEl>
                                          <p:spTgt spid="787461"/>
                                        </p:tgtEl>
                                        <p:attrNameLst>
                                          <p:attrName>ppt_h</p:attrName>
                                        </p:attrNameLst>
                                      </p:cBhvr>
                                      <p:tavLst>
                                        <p:tav tm="0">
                                          <p:val>
                                            <p:fltVal val="0"/>
                                          </p:val>
                                        </p:tav>
                                        <p:tav tm="100000">
                                          <p:val>
                                            <p:strVal val="#ppt_h"/>
                                          </p:val>
                                        </p:tav>
                                      </p:tavLst>
                                    </p:anim>
                                    <p:animEffect transition="in" filter="fade">
                                      <p:cBhvr>
                                        <p:cTn id="46" dur="500"/>
                                        <p:tgtEl>
                                          <p:spTgt spid="787461"/>
                                        </p:tgtEl>
                                      </p:cBhvr>
                                    </p:animEffect>
                                  </p:childTnLst>
                                </p:cTn>
                              </p:par>
                              <p:par>
                                <p:cTn id="47" presetID="0" presetClass="path" presetSubtype="0" accel="50000" decel="50000" fill="hold" nodeType="withEffect">
                                  <p:stCondLst>
                                    <p:cond delay="0"/>
                                  </p:stCondLst>
                                  <p:childTnLst>
                                    <p:animMotion origin="layout" path="M 4.16667E-6 -1.30002E-6 L -0.68594 -0.0687 " pathEditMode="relative" rAng="0" ptsTypes="AA">
                                      <p:cBhvr>
                                        <p:cTn id="48" dur="2000" spd="-100000" fill="hold"/>
                                        <p:tgtEl>
                                          <p:spTgt spid="787461"/>
                                        </p:tgtEl>
                                        <p:attrNameLst>
                                          <p:attrName>ppt_x</p:attrName>
                                          <p:attrName>ppt_y</p:attrName>
                                        </p:attrNameLst>
                                      </p:cBhvr>
                                      <p:rCtr x="-343" y="-34"/>
                                    </p:animMotion>
                                  </p:childTnLst>
                                </p:cTn>
                              </p:par>
                            </p:childTnLst>
                          </p:cTn>
                        </p:par>
                        <p:par>
                          <p:cTn id="49" fill="hold">
                            <p:stCondLst>
                              <p:cond delay="2000"/>
                            </p:stCondLst>
                            <p:childTnLst>
                              <p:par>
                                <p:cTn id="50" presetID="9" presetClass="emph" presetSubtype="0" grpId="2" nodeType="afterEffect">
                                  <p:stCondLst>
                                    <p:cond delay="0"/>
                                  </p:stCondLst>
                                  <p:childTnLst>
                                    <p:set>
                                      <p:cBhvr rctx="PPT">
                                        <p:cTn id="51" dur="indefinite"/>
                                        <p:tgtEl>
                                          <p:spTgt spid="787476"/>
                                        </p:tgtEl>
                                        <p:attrNameLst>
                                          <p:attrName>style.opacity</p:attrName>
                                        </p:attrNameLst>
                                      </p:cBhvr>
                                      <p:to>
                                        <p:strVal val="0.5"/>
                                      </p:to>
                                    </p:set>
                                    <p:animEffect filter="image" prLst="opacity: 0.5">
                                      <p:cBhvr rctx="IE">
                                        <p:cTn id="52" dur="indefinite"/>
                                        <p:tgtEl>
                                          <p:spTgt spid="78747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nodeType="clickEffect">
                                  <p:stCondLst>
                                    <p:cond delay="0"/>
                                  </p:stCondLst>
                                  <p:childTnLst>
                                    <p:set>
                                      <p:cBhvr>
                                        <p:cTn id="56" dur="1" fill="hold">
                                          <p:stCondLst>
                                            <p:cond delay="0"/>
                                          </p:stCondLst>
                                        </p:cTn>
                                        <p:tgtEl>
                                          <p:spTgt spid="787470"/>
                                        </p:tgtEl>
                                        <p:attrNameLst>
                                          <p:attrName>style.visibility</p:attrName>
                                        </p:attrNameLst>
                                      </p:cBhvr>
                                      <p:to>
                                        <p:strVal val="visible"/>
                                      </p:to>
                                    </p:set>
                                    <p:anim calcmode="lin" valueType="num">
                                      <p:cBhvr>
                                        <p:cTn id="57" dur="500" fill="hold"/>
                                        <p:tgtEl>
                                          <p:spTgt spid="787470"/>
                                        </p:tgtEl>
                                        <p:attrNameLst>
                                          <p:attrName>ppt_w</p:attrName>
                                        </p:attrNameLst>
                                      </p:cBhvr>
                                      <p:tavLst>
                                        <p:tav tm="0">
                                          <p:val>
                                            <p:fltVal val="0"/>
                                          </p:val>
                                        </p:tav>
                                        <p:tav tm="100000">
                                          <p:val>
                                            <p:strVal val="#ppt_w"/>
                                          </p:val>
                                        </p:tav>
                                      </p:tavLst>
                                    </p:anim>
                                    <p:anim calcmode="lin" valueType="num">
                                      <p:cBhvr>
                                        <p:cTn id="58" dur="500" fill="hold"/>
                                        <p:tgtEl>
                                          <p:spTgt spid="787470"/>
                                        </p:tgtEl>
                                        <p:attrNameLst>
                                          <p:attrName>ppt_h</p:attrName>
                                        </p:attrNameLst>
                                      </p:cBhvr>
                                      <p:tavLst>
                                        <p:tav tm="0">
                                          <p:val>
                                            <p:fltVal val="0"/>
                                          </p:val>
                                        </p:tav>
                                        <p:tav tm="100000">
                                          <p:val>
                                            <p:strVal val="#ppt_h"/>
                                          </p:val>
                                        </p:tav>
                                      </p:tavLst>
                                    </p:anim>
                                    <p:animEffect transition="in" filter="fade">
                                      <p:cBhvr>
                                        <p:cTn id="59" dur="500"/>
                                        <p:tgtEl>
                                          <p:spTgt spid="787470"/>
                                        </p:tgtEl>
                                      </p:cBhvr>
                                    </p:animEffect>
                                  </p:childTnLst>
                                </p:cTn>
                              </p:par>
                              <p:par>
                                <p:cTn id="60" presetID="0" presetClass="path" presetSubtype="0" accel="50000" decel="50000" fill="hold" nodeType="withEffect">
                                  <p:stCondLst>
                                    <p:cond delay="0"/>
                                  </p:stCondLst>
                                  <p:childTnLst>
                                    <p:animMotion origin="layout" path="M -3.61111E-6 2.82905E-6 L -0.24444 0.07402 " pathEditMode="relative" ptsTypes="AA">
                                      <p:cBhvr>
                                        <p:cTn id="61" dur="2000" spd="-100000" fill="hold"/>
                                        <p:tgtEl>
                                          <p:spTgt spid="787470"/>
                                        </p:tgtEl>
                                        <p:attrNameLst>
                                          <p:attrName>ppt_x</p:attrName>
                                          <p:attrName>ppt_y</p:attrName>
                                        </p:attrNameLst>
                                      </p:cBhvr>
                                    </p:animMotion>
                                  </p:childTnLst>
                                </p:cTn>
                              </p:par>
                            </p:childTnLst>
                          </p:cTn>
                        </p:par>
                        <p:par>
                          <p:cTn id="62" fill="hold">
                            <p:stCondLst>
                              <p:cond delay="2000"/>
                            </p:stCondLst>
                            <p:childTnLst>
                              <p:par>
                                <p:cTn id="63" presetID="9" presetClass="emph" presetSubtype="0" grpId="2" nodeType="afterEffect">
                                  <p:stCondLst>
                                    <p:cond delay="0"/>
                                  </p:stCondLst>
                                  <p:childTnLst>
                                    <p:set>
                                      <p:cBhvr rctx="PPT">
                                        <p:cTn id="64" dur="indefinite"/>
                                        <p:tgtEl>
                                          <p:spTgt spid="787479"/>
                                        </p:tgtEl>
                                        <p:attrNameLst>
                                          <p:attrName>style.opacity</p:attrName>
                                        </p:attrNameLst>
                                      </p:cBhvr>
                                      <p:to>
                                        <p:strVal val="0.5"/>
                                      </p:to>
                                    </p:set>
                                    <p:animEffect filter="image" prLst="opacity: 0.5">
                                      <p:cBhvr rctx="IE">
                                        <p:cTn id="65" dur="indefinite"/>
                                        <p:tgtEl>
                                          <p:spTgt spid="78747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nodeType="clickEffect">
                                  <p:stCondLst>
                                    <p:cond delay="0"/>
                                  </p:stCondLst>
                                  <p:childTnLst>
                                    <p:set>
                                      <p:cBhvr>
                                        <p:cTn id="69" dur="1" fill="hold">
                                          <p:stCondLst>
                                            <p:cond delay="0"/>
                                          </p:stCondLst>
                                        </p:cTn>
                                        <p:tgtEl>
                                          <p:spTgt spid="787464"/>
                                        </p:tgtEl>
                                        <p:attrNameLst>
                                          <p:attrName>style.visibility</p:attrName>
                                        </p:attrNameLst>
                                      </p:cBhvr>
                                      <p:to>
                                        <p:strVal val="visible"/>
                                      </p:to>
                                    </p:set>
                                    <p:anim calcmode="lin" valueType="num">
                                      <p:cBhvr>
                                        <p:cTn id="70" dur="500" fill="hold"/>
                                        <p:tgtEl>
                                          <p:spTgt spid="787464"/>
                                        </p:tgtEl>
                                        <p:attrNameLst>
                                          <p:attrName>ppt_w</p:attrName>
                                        </p:attrNameLst>
                                      </p:cBhvr>
                                      <p:tavLst>
                                        <p:tav tm="0">
                                          <p:val>
                                            <p:fltVal val="0"/>
                                          </p:val>
                                        </p:tav>
                                        <p:tav tm="100000">
                                          <p:val>
                                            <p:strVal val="#ppt_w"/>
                                          </p:val>
                                        </p:tav>
                                      </p:tavLst>
                                    </p:anim>
                                    <p:anim calcmode="lin" valueType="num">
                                      <p:cBhvr>
                                        <p:cTn id="71" dur="500" fill="hold"/>
                                        <p:tgtEl>
                                          <p:spTgt spid="787464"/>
                                        </p:tgtEl>
                                        <p:attrNameLst>
                                          <p:attrName>ppt_h</p:attrName>
                                        </p:attrNameLst>
                                      </p:cBhvr>
                                      <p:tavLst>
                                        <p:tav tm="0">
                                          <p:val>
                                            <p:fltVal val="0"/>
                                          </p:val>
                                        </p:tav>
                                        <p:tav tm="100000">
                                          <p:val>
                                            <p:strVal val="#ppt_h"/>
                                          </p:val>
                                        </p:tav>
                                      </p:tavLst>
                                    </p:anim>
                                    <p:animEffect transition="in" filter="fade">
                                      <p:cBhvr>
                                        <p:cTn id="72" dur="500"/>
                                        <p:tgtEl>
                                          <p:spTgt spid="787464"/>
                                        </p:tgtEl>
                                      </p:cBhvr>
                                    </p:animEffect>
                                  </p:childTnLst>
                                </p:cTn>
                              </p:par>
                              <p:par>
                                <p:cTn id="73" presetID="0" presetClass="path" presetSubtype="0" accel="50000" decel="50000" fill="hold" nodeType="withEffect">
                                  <p:stCondLst>
                                    <p:cond delay="0"/>
                                  </p:stCondLst>
                                  <p:childTnLst>
                                    <p:animMotion origin="layout" path="M -2.22222E-6 4.30719E-6 L -0.68715 -0.03493 " pathEditMode="relative" rAng="0" ptsTypes="AA">
                                      <p:cBhvr>
                                        <p:cTn id="74" dur="2000" spd="-100000" fill="hold"/>
                                        <p:tgtEl>
                                          <p:spTgt spid="787464"/>
                                        </p:tgtEl>
                                        <p:attrNameLst>
                                          <p:attrName>ppt_x</p:attrName>
                                          <p:attrName>ppt_y</p:attrName>
                                        </p:attrNameLst>
                                      </p:cBhvr>
                                      <p:rCtr x="-344" y="-18"/>
                                    </p:animMotion>
                                  </p:childTnLst>
                                </p:cTn>
                              </p:par>
                            </p:childTnLst>
                          </p:cTn>
                        </p:par>
                        <p:par>
                          <p:cTn id="75" fill="hold">
                            <p:stCondLst>
                              <p:cond delay="2000"/>
                            </p:stCondLst>
                            <p:childTnLst>
                              <p:par>
                                <p:cTn id="76" presetID="9" presetClass="emph" presetSubtype="0" grpId="2" nodeType="afterEffect">
                                  <p:stCondLst>
                                    <p:cond delay="0"/>
                                  </p:stCondLst>
                                  <p:childTnLst>
                                    <p:set>
                                      <p:cBhvr rctx="PPT">
                                        <p:cTn id="77" dur="indefinite"/>
                                        <p:tgtEl>
                                          <p:spTgt spid="787480"/>
                                        </p:tgtEl>
                                        <p:attrNameLst>
                                          <p:attrName>style.opacity</p:attrName>
                                        </p:attrNameLst>
                                      </p:cBhvr>
                                      <p:to>
                                        <p:strVal val="0.5"/>
                                      </p:to>
                                    </p:set>
                                    <p:animEffect filter="image" prLst="opacity: 0.5">
                                      <p:cBhvr rctx="IE">
                                        <p:cTn id="78" dur="indefinite"/>
                                        <p:tgtEl>
                                          <p:spTgt spid="787480"/>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0" fill="hold" nodeType="clickEffect">
                                  <p:stCondLst>
                                    <p:cond delay="0"/>
                                  </p:stCondLst>
                                  <p:childTnLst>
                                    <p:set>
                                      <p:cBhvr>
                                        <p:cTn id="82" dur="1" fill="hold">
                                          <p:stCondLst>
                                            <p:cond delay="0"/>
                                          </p:stCondLst>
                                        </p:cTn>
                                        <p:tgtEl>
                                          <p:spTgt spid="787473"/>
                                        </p:tgtEl>
                                        <p:attrNameLst>
                                          <p:attrName>style.visibility</p:attrName>
                                        </p:attrNameLst>
                                      </p:cBhvr>
                                      <p:to>
                                        <p:strVal val="visible"/>
                                      </p:to>
                                    </p:set>
                                    <p:anim calcmode="lin" valueType="num">
                                      <p:cBhvr>
                                        <p:cTn id="83" dur="500" fill="hold"/>
                                        <p:tgtEl>
                                          <p:spTgt spid="787473"/>
                                        </p:tgtEl>
                                        <p:attrNameLst>
                                          <p:attrName>ppt_w</p:attrName>
                                        </p:attrNameLst>
                                      </p:cBhvr>
                                      <p:tavLst>
                                        <p:tav tm="0">
                                          <p:val>
                                            <p:fltVal val="0"/>
                                          </p:val>
                                        </p:tav>
                                        <p:tav tm="100000">
                                          <p:val>
                                            <p:strVal val="#ppt_w"/>
                                          </p:val>
                                        </p:tav>
                                      </p:tavLst>
                                    </p:anim>
                                    <p:anim calcmode="lin" valueType="num">
                                      <p:cBhvr>
                                        <p:cTn id="84" dur="500" fill="hold"/>
                                        <p:tgtEl>
                                          <p:spTgt spid="787473"/>
                                        </p:tgtEl>
                                        <p:attrNameLst>
                                          <p:attrName>ppt_h</p:attrName>
                                        </p:attrNameLst>
                                      </p:cBhvr>
                                      <p:tavLst>
                                        <p:tav tm="0">
                                          <p:val>
                                            <p:fltVal val="0"/>
                                          </p:val>
                                        </p:tav>
                                        <p:tav tm="100000">
                                          <p:val>
                                            <p:strVal val="#ppt_h"/>
                                          </p:val>
                                        </p:tav>
                                      </p:tavLst>
                                    </p:anim>
                                    <p:animEffect transition="in" filter="fade">
                                      <p:cBhvr>
                                        <p:cTn id="85" dur="500"/>
                                        <p:tgtEl>
                                          <p:spTgt spid="787473"/>
                                        </p:tgtEl>
                                      </p:cBhvr>
                                    </p:animEffect>
                                  </p:childTnLst>
                                </p:cTn>
                              </p:par>
                              <p:par>
                                <p:cTn id="86" presetID="0" presetClass="path" presetSubtype="0" accel="50000" decel="50000" fill="hold" nodeType="withEffect">
                                  <p:stCondLst>
                                    <p:cond delay="0"/>
                                  </p:stCondLst>
                                  <p:childTnLst>
                                    <p:animMotion origin="layout" path="M 1.38889E-6 3.39579E-6 L -0.26267 0.10918 " pathEditMode="relative" ptsTypes="AA">
                                      <p:cBhvr>
                                        <p:cTn id="87" dur="2000" spd="-100000" fill="hold"/>
                                        <p:tgtEl>
                                          <p:spTgt spid="787473"/>
                                        </p:tgtEl>
                                        <p:attrNameLst>
                                          <p:attrName>ppt_x</p:attrName>
                                          <p:attrName>ppt_y</p:attrName>
                                        </p:attrNameLst>
                                      </p:cBhvr>
                                    </p:animMotion>
                                  </p:childTnLst>
                                </p:cTn>
                              </p:par>
                            </p:childTnLst>
                          </p:cTn>
                        </p:par>
                        <p:par>
                          <p:cTn id="88" fill="hold">
                            <p:stCondLst>
                              <p:cond delay="2000"/>
                            </p:stCondLst>
                            <p:childTnLst>
                              <p:par>
                                <p:cTn id="89" presetID="9" presetClass="emph" presetSubtype="0" grpId="2" nodeType="afterEffect">
                                  <p:stCondLst>
                                    <p:cond delay="0"/>
                                  </p:stCondLst>
                                  <p:childTnLst>
                                    <p:set>
                                      <p:cBhvr rctx="PPT">
                                        <p:cTn id="90" dur="indefinite"/>
                                        <p:tgtEl>
                                          <p:spTgt spid="787477"/>
                                        </p:tgtEl>
                                        <p:attrNameLst>
                                          <p:attrName>style.opacity</p:attrName>
                                        </p:attrNameLst>
                                      </p:cBhvr>
                                      <p:to>
                                        <p:strVal val="0.5"/>
                                      </p:to>
                                    </p:set>
                                    <p:animEffect filter="image" prLst="opacity: 0.5">
                                      <p:cBhvr rctx="IE">
                                        <p:cTn id="91" dur="indefinite"/>
                                        <p:tgtEl>
                                          <p:spTgt spid="787477"/>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0" fill="hold" nodeType="clickEffect">
                                  <p:stCondLst>
                                    <p:cond delay="0"/>
                                  </p:stCondLst>
                                  <p:childTnLst>
                                    <p:set>
                                      <p:cBhvr>
                                        <p:cTn id="95" dur="1" fill="hold">
                                          <p:stCondLst>
                                            <p:cond delay="0"/>
                                          </p:stCondLst>
                                        </p:cTn>
                                        <p:tgtEl>
                                          <p:spTgt spid="787467"/>
                                        </p:tgtEl>
                                        <p:attrNameLst>
                                          <p:attrName>style.visibility</p:attrName>
                                        </p:attrNameLst>
                                      </p:cBhvr>
                                      <p:to>
                                        <p:strVal val="visible"/>
                                      </p:to>
                                    </p:set>
                                    <p:anim calcmode="lin" valueType="num">
                                      <p:cBhvr>
                                        <p:cTn id="96" dur="500" fill="hold"/>
                                        <p:tgtEl>
                                          <p:spTgt spid="787467"/>
                                        </p:tgtEl>
                                        <p:attrNameLst>
                                          <p:attrName>ppt_w</p:attrName>
                                        </p:attrNameLst>
                                      </p:cBhvr>
                                      <p:tavLst>
                                        <p:tav tm="0">
                                          <p:val>
                                            <p:fltVal val="0"/>
                                          </p:val>
                                        </p:tav>
                                        <p:tav tm="100000">
                                          <p:val>
                                            <p:strVal val="#ppt_w"/>
                                          </p:val>
                                        </p:tav>
                                      </p:tavLst>
                                    </p:anim>
                                    <p:anim calcmode="lin" valueType="num">
                                      <p:cBhvr>
                                        <p:cTn id="97" dur="500" fill="hold"/>
                                        <p:tgtEl>
                                          <p:spTgt spid="787467"/>
                                        </p:tgtEl>
                                        <p:attrNameLst>
                                          <p:attrName>ppt_h</p:attrName>
                                        </p:attrNameLst>
                                      </p:cBhvr>
                                      <p:tavLst>
                                        <p:tav tm="0">
                                          <p:val>
                                            <p:fltVal val="0"/>
                                          </p:val>
                                        </p:tav>
                                        <p:tav tm="100000">
                                          <p:val>
                                            <p:strVal val="#ppt_h"/>
                                          </p:val>
                                        </p:tav>
                                      </p:tavLst>
                                    </p:anim>
                                    <p:animEffect transition="in" filter="fade">
                                      <p:cBhvr>
                                        <p:cTn id="98" dur="500"/>
                                        <p:tgtEl>
                                          <p:spTgt spid="787467"/>
                                        </p:tgtEl>
                                      </p:cBhvr>
                                    </p:animEffect>
                                  </p:childTnLst>
                                </p:cTn>
                              </p:par>
                              <p:par>
                                <p:cTn id="99" presetID="0" presetClass="path" presetSubtype="0" accel="50000" decel="50000" fill="hold" nodeType="withEffect">
                                  <p:stCondLst>
                                    <p:cond delay="0"/>
                                  </p:stCondLst>
                                  <p:childTnLst>
                                    <p:animMotion origin="layout" path="M 0.00052 1.98936E-6 L -0.68542 0.05783 " pathEditMode="relative" ptsTypes="AA">
                                      <p:cBhvr>
                                        <p:cTn id="100" dur="2000" spd="-100000" fill="hold"/>
                                        <p:tgtEl>
                                          <p:spTgt spid="787467"/>
                                        </p:tgtEl>
                                        <p:attrNameLst>
                                          <p:attrName>ppt_x</p:attrName>
                                          <p:attrName>ppt_y</p:attrName>
                                        </p:attrNameLst>
                                      </p:cBhvr>
                                    </p:animMotion>
                                  </p:childTnLst>
                                </p:cTn>
                              </p:par>
                            </p:childTnLst>
                          </p:cTn>
                        </p:par>
                        <p:par>
                          <p:cTn id="101" fill="hold">
                            <p:stCondLst>
                              <p:cond delay="2000"/>
                            </p:stCondLst>
                            <p:childTnLst>
                              <p:par>
                                <p:cTn id="102" presetID="9" presetClass="emph" presetSubtype="0" grpId="2" nodeType="afterEffect">
                                  <p:stCondLst>
                                    <p:cond delay="0"/>
                                  </p:stCondLst>
                                  <p:childTnLst>
                                    <p:set>
                                      <p:cBhvr rctx="PPT">
                                        <p:cTn id="103" dur="indefinite"/>
                                        <p:tgtEl>
                                          <p:spTgt spid="787478"/>
                                        </p:tgtEl>
                                        <p:attrNameLst>
                                          <p:attrName>style.opacity</p:attrName>
                                        </p:attrNameLst>
                                      </p:cBhvr>
                                      <p:to>
                                        <p:strVal val="0.5"/>
                                      </p:to>
                                    </p:set>
                                    <p:animEffect filter="image" prLst="opacity: 0.5">
                                      <p:cBhvr rctx="IE">
                                        <p:cTn id="104" dur="indefinite"/>
                                        <p:tgtEl>
                                          <p:spTgt spid="787478"/>
                                        </p:tgtEl>
                                      </p:cBhvr>
                                    </p:animEffect>
                                  </p:childTnLst>
                                </p:cTn>
                              </p:par>
                            </p:childTnLst>
                          </p:cTn>
                        </p:par>
                      </p:childTnLst>
                    </p:cTn>
                  </p:par>
                  <p:par>
                    <p:cTn id="105" fill="hold">
                      <p:stCondLst>
                        <p:cond delay="indefinite"/>
                      </p:stCondLst>
                      <p:childTnLst>
                        <p:par>
                          <p:cTn id="106" fill="hold">
                            <p:stCondLst>
                              <p:cond delay="0"/>
                            </p:stCondLst>
                            <p:childTnLst>
                              <p:par>
                                <p:cTn id="107" presetID="9" presetClass="exit" presetSubtype="0" fill="hold" grpId="0" nodeType="clickEffect">
                                  <p:stCondLst>
                                    <p:cond delay="0"/>
                                  </p:stCondLst>
                                  <p:childTnLst>
                                    <p:animEffect transition="out" filter="dissolve">
                                      <p:cBhvr>
                                        <p:cTn id="108" dur="500"/>
                                        <p:tgtEl>
                                          <p:spTgt spid="787476"/>
                                        </p:tgtEl>
                                      </p:cBhvr>
                                    </p:animEffect>
                                    <p:set>
                                      <p:cBhvr>
                                        <p:cTn id="109" dur="1" fill="hold">
                                          <p:stCondLst>
                                            <p:cond delay="499"/>
                                          </p:stCondLst>
                                        </p:cTn>
                                        <p:tgtEl>
                                          <p:spTgt spid="787476"/>
                                        </p:tgtEl>
                                        <p:attrNameLst>
                                          <p:attrName>style.visibility</p:attrName>
                                        </p:attrNameLst>
                                      </p:cBhvr>
                                      <p:to>
                                        <p:strVal val="hidden"/>
                                      </p:to>
                                    </p:set>
                                  </p:childTnLst>
                                </p:cTn>
                              </p:par>
                              <p:par>
                                <p:cTn id="110" presetID="9" presetClass="exit" presetSubtype="0" fill="hold" grpId="0" nodeType="withEffect">
                                  <p:stCondLst>
                                    <p:cond delay="0"/>
                                  </p:stCondLst>
                                  <p:childTnLst>
                                    <p:animEffect transition="out" filter="dissolve">
                                      <p:cBhvr>
                                        <p:cTn id="111" dur="500"/>
                                        <p:tgtEl>
                                          <p:spTgt spid="787480"/>
                                        </p:tgtEl>
                                      </p:cBhvr>
                                    </p:animEffect>
                                    <p:set>
                                      <p:cBhvr>
                                        <p:cTn id="112" dur="1" fill="hold">
                                          <p:stCondLst>
                                            <p:cond delay="499"/>
                                          </p:stCondLst>
                                        </p:cTn>
                                        <p:tgtEl>
                                          <p:spTgt spid="787480"/>
                                        </p:tgtEl>
                                        <p:attrNameLst>
                                          <p:attrName>style.visibility</p:attrName>
                                        </p:attrNameLst>
                                      </p:cBhvr>
                                      <p:to>
                                        <p:strVal val="hidden"/>
                                      </p:to>
                                    </p:set>
                                  </p:childTnLst>
                                </p:cTn>
                              </p:par>
                              <p:par>
                                <p:cTn id="113" presetID="9" presetClass="exit" presetSubtype="0" fill="hold" grpId="0" nodeType="withEffect">
                                  <p:stCondLst>
                                    <p:cond delay="0"/>
                                  </p:stCondLst>
                                  <p:childTnLst>
                                    <p:animEffect transition="out" filter="dissolve">
                                      <p:cBhvr>
                                        <p:cTn id="114" dur="500"/>
                                        <p:tgtEl>
                                          <p:spTgt spid="787478"/>
                                        </p:tgtEl>
                                      </p:cBhvr>
                                    </p:animEffect>
                                    <p:set>
                                      <p:cBhvr>
                                        <p:cTn id="115" dur="1" fill="hold">
                                          <p:stCondLst>
                                            <p:cond delay="499"/>
                                          </p:stCondLst>
                                        </p:cTn>
                                        <p:tgtEl>
                                          <p:spTgt spid="787478"/>
                                        </p:tgtEl>
                                        <p:attrNameLst>
                                          <p:attrName>style.visibility</p:attrName>
                                        </p:attrNameLst>
                                      </p:cBhvr>
                                      <p:to>
                                        <p:strVal val="hidden"/>
                                      </p:to>
                                    </p:set>
                                  </p:childTnLst>
                                </p:cTn>
                              </p:par>
                              <p:par>
                                <p:cTn id="116" presetID="9" presetClass="exit" presetSubtype="0" fill="hold" grpId="0" nodeType="withEffect">
                                  <p:stCondLst>
                                    <p:cond delay="0"/>
                                  </p:stCondLst>
                                  <p:childTnLst>
                                    <p:animEffect transition="out" filter="dissolve">
                                      <p:cBhvr>
                                        <p:cTn id="117" dur="500"/>
                                        <p:tgtEl>
                                          <p:spTgt spid="787479"/>
                                        </p:tgtEl>
                                      </p:cBhvr>
                                    </p:animEffect>
                                    <p:set>
                                      <p:cBhvr>
                                        <p:cTn id="118" dur="1" fill="hold">
                                          <p:stCondLst>
                                            <p:cond delay="499"/>
                                          </p:stCondLst>
                                        </p:cTn>
                                        <p:tgtEl>
                                          <p:spTgt spid="787479"/>
                                        </p:tgtEl>
                                        <p:attrNameLst>
                                          <p:attrName>style.visibility</p:attrName>
                                        </p:attrNameLst>
                                      </p:cBhvr>
                                      <p:to>
                                        <p:strVal val="hidden"/>
                                      </p:to>
                                    </p:set>
                                  </p:childTnLst>
                                </p:cTn>
                              </p:par>
                              <p:par>
                                <p:cTn id="119" presetID="9" presetClass="exit" presetSubtype="0" fill="hold" grpId="0" nodeType="withEffect">
                                  <p:stCondLst>
                                    <p:cond delay="0"/>
                                  </p:stCondLst>
                                  <p:childTnLst>
                                    <p:animEffect transition="out" filter="dissolve">
                                      <p:cBhvr>
                                        <p:cTn id="120" dur="500"/>
                                        <p:tgtEl>
                                          <p:spTgt spid="787477"/>
                                        </p:tgtEl>
                                      </p:cBhvr>
                                    </p:animEffect>
                                    <p:set>
                                      <p:cBhvr>
                                        <p:cTn id="121" dur="1" fill="hold">
                                          <p:stCondLst>
                                            <p:cond delay="499"/>
                                          </p:stCondLst>
                                        </p:cTn>
                                        <p:tgtEl>
                                          <p:spTgt spid="787477"/>
                                        </p:tgtEl>
                                        <p:attrNameLst>
                                          <p:attrName>style.visibility</p:attrName>
                                        </p:attrNameLst>
                                      </p:cBhvr>
                                      <p:to>
                                        <p:strVal val="hidden"/>
                                      </p:to>
                                    </p:set>
                                  </p:childTnLst>
                                </p:cTn>
                              </p:par>
                              <p:par>
                                <p:cTn id="122" presetID="37" presetClass="entr" presetSubtype="0" fill="hold" grpId="0" nodeType="withEffect">
                                  <p:stCondLst>
                                    <p:cond delay="0"/>
                                  </p:stCondLst>
                                  <p:iterate type="lt">
                                    <p:tmPct val="0"/>
                                  </p:iterate>
                                  <p:childTnLst>
                                    <p:set>
                                      <p:cBhvr>
                                        <p:cTn id="123" dur="1" fill="hold">
                                          <p:stCondLst>
                                            <p:cond delay="0"/>
                                          </p:stCondLst>
                                        </p:cTn>
                                        <p:tgtEl>
                                          <p:spTgt spid="787459"/>
                                        </p:tgtEl>
                                        <p:attrNameLst>
                                          <p:attrName>style.visibility</p:attrName>
                                        </p:attrNameLst>
                                      </p:cBhvr>
                                      <p:to>
                                        <p:strVal val="visible"/>
                                      </p:to>
                                    </p:set>
                                    <p:animEffect transition="in" filter="fade">
                                      <p:cBhvr>
                                        <p:cTn id="124" dur="1000"/>
                                        <p:tgtEl>
                                          <p:spTgt spid="787459"/>
                                        </p:tgtEl>
                                      </p:cBhvr>
                                    </p:animEffect>
                                    <p:anim calcmode="lin" valueType="num">
                                      <p:cBhvr>
                                        <p:cTn id="125" dur="1000" fill="hold"/>
                                        <p:tgtEl>
                                          <p:spTgt spid="787459"/>
                                        </p:tgtEl>
                                        <p:attrNameLst>
                                          <p:attrName>ppt_x</p:attrName>
                                        </p:attrNameLst>
                                      </p:cBhvr>
                                      <p:tavLst>
                                        <p:tav tm="0">
                                          <p:val>
                                            <p:strVal val="#ppt_x"/>
                                          </p:val>
                                        </p:tav>
                                        <p:tav tm="100000">
                                          <p:val>
                                            <p:strVal val="#ppt_x"/>
                                          </p:val>
                                        </p:tav>
                                      </p:tavLst>
                                    </p:anim>
                                    <p:anim calcmode="lin" valueType="num">
                                      <p:cBhvr>
                                        <p:cTn id="126" dur="900" decel="100000" fill="hold"/>
                                        <p:tgtEl>
                                          <p:spTgt spid="787459"/>
                                        </p:tgtEl>
                                        <p:attrNameLst>
                                          <p:attrName>ppt_y</p:attrName>
                                        </p:attrNameLst>
                                      </p:cBhvr>
                                      <p:tavLst>
                                        <p:tav tm="0">
                                          <p:val>
                                            <p:strVal val="#ppt_y+1"/>
                                          </p:val>
                                        </p:tav>
                                        <p:tav tm="100000">
                                          <p:val>
                                            <p:strVal val="#ppt_y-.03"/>
                                          </p:val>
                                        </p:tav>
                                      </p:tavLst>
                                    </p:anim>
                                    <p:anim calcmode="lin" valueType="num">
                                      <p:cBhvr>
                                        <p:cTn id="127" dur="100" accel="100000" fill="hold">
                                          <p:stCondLst>
                                            <p:cond delay="900"/>
                                          </p:stCondLst>
                                        </p:cTn>
                                        <p:tgtEl>
                                          <p:spTgt spid="787459"/>
                                        </p:tgtEl>
                                        <p:attrNameLst>
                                          <p:attrName>ppt_y</p:attrName>
                                        </p:attrNameLst>
                                      </p:cBhvr>
                                      <p:tavLst>
                                        <p:tav tm="0">
                                          <p:val>
                                            <p:strVal val="#ppt_y-.03"/>
                                          </p:val>
                                        </p:tav>
                                        <p:tav tm="100000">
                                          <p:val>
                                            <p:strVal val="#ppt_y"/>
                                          </p:val>
                                        </p:tav>
                                      </p:tavLst>
                                    </p:anim>
                                  </p:childTnLst>
                                </p:cTn>
                              </p:par>
                            </p:childTnLst>
                          </p:cTn>
                        </p:par>
                        <p:par>
                          <p:cTn id="128" fill="hold">
                            <p:stCondLst>
                              <p:cond delay="1000"/>
                            </p:stCondLst>
                            <p:childTnLst>
                              <p:par>
                                <p:cTn id="129" presetID="0" presetClass="path" presetSubtype="0" accel="50000" decel="50000" fill="hold" grpId="3" nodeType="afterEffect">
                                  <p:stCondLst>
                                    <p:cond delay="0"/>
                                  </p:stCondLst>
                                  <p:iterate type="lt">
                                    <p:tmPct val="0"/>
                                  </p:iterate>
                                  <p:childTnLst>
                                    <p:animMotion origin="layout" path="M 0 0 L -0.18993 0 " pathEditMode="relative" ptsTypes="AA">
                                      <p:cBhvr>
                                        <p:cTn id="130" dur="2000" fill="hold"/>
                                        <p:tgtEl>
                                          <p:spTgt spid="787459"/>
                                        </p:tgtEl>
                                        <p:attrNameLst>
                                          <p:attrName>ppt_x</p:attrName>
                                          <p:attrName>ppt_y</p:attrName>
                                        </p:attrNameLst>
                                      </p:cBhvr>
                                    </p:animMotion>
                                  </p:childTnLst>
                                </p:cTn>
                              </p:par>
                              <p:par>
                                <p:cTn id="131" presetID="0" presetClass="path" presetSubtype="0" accel="50000" decel="50000" fill="hold" nodeType="withEffect">
                                  <p:stCondLst>
                                    <p:cond delay="0"/>
                                  </p:stCondLst>
                                  <p:childTnLst>
                                    <p:animMotion origin="layout" path="M 0 0 L -0.18993 0 " pathEditMode="relative" ptsTypes="AA">
                                      <p:cBhvr>
                                        <p:cTn id="132" dur="2000" fill="hold"/>
                                        <p:tgtEl>
                                          <p:spTgt spid="787461"/>
                                        </p:tgtEl>
                                        <p:attrNameLst>
                                          <p:attrName>ppt_x</p:attrName>
                                          <p:attrName>ppt_y</p:attrName>
                                        </p:attrNameLst>
                                      </p:cBhvr>
                                    </p:animMotion>
                                  </p:childTnLst>
                                </p:cTn>
                              </p:par>
                              <p:par>
                                <p:cTn id="133" presetID="0" presetClass="path" presetSubtype="0" accel="50000" decel="50000" fill="hold" nodeType="withEffect">
                                  <p:stCondLst>
                                    <p:cond delay="0"/>
                                  </p:stCondLst>
                                  <p:childTnLst>
                                    <p:animMotion origin="layout" path="M 0 0 L -0.18993 0 " pathEditMode="relative" ptsTypes="AA">
                                      <p:cBhvr>
                                        <p:cTn id="134" dur="2000" fill="hold"/>
                                        <p:tgtEl>
                                          <p:spTgt spid="787464"/>
                                        </p:tgtEl>
                                        <p:attrNameLst>
                                          <p:attrName>ppt_x</p:attrName>
                                          <p:attrName>ppt_y</p:attrName>
                                        </p:attrNameLst>
                                      </p:cBhvr>
                                    </p:animMotion>
                                  </p:childTnLst>
                                </p:cTn>
                              </p:par>
                              <p:par>
                                <p:cTn id="135" presetID="0" presetClass="path" presetSubtype="0" accel="50000" decel="50000" fill="hold" nodeType="withEffect">
                                  <p:stCondLst>
                                    <p:cond delay="0"/>
                                  </p:stCondLst>
                                  <p:childTnLst>
                                    <p:animMotion origin="layout" path="M 0 0 L -0.18993 0 " pathEditMode="relative" ptsTypes="AA">
                                      <p:cBhvr>
                                        <p:cTn id="136" dur="2000" fill="hold"/>
                                        <p:tgtEl>
                                          <p:spTgt spid="787467"/>
                                        </p:tgtEl>
                                        <p:attrNameLst>
                                          <p:attrName>ppt_x</p:attrName>
                                          <p:attrName>ppt_y</p:attrName>
                                        </p:attrNameLst>
                                      </p:cBhvr>
                                    </p:animMotion>
                                  </p:childTnLst>
                                </p:cTn>
                              </p:par>
                              <p:par>
                                <p:cTn id="137" presetID="0" presetClass="path" presetSubtype="0" accel="50000" decel="50000" fill="hold" nodeType="withEffect">
                                  <p:stCondLst>
                                    <p:cond delay="0"/>
                                  </p:stCondLst>
                                  <p:childTnLst>
                                    <p:animMotion origin="layout" path="M 0 0 L -0.18993 0 " pathEditMode="relative" ptsTypes="AA">
                                      <p:cBhvr>
                                        <p:cTn id="138" dur="2000" fill="hold"/>
                                        <p:tgtEl>
                                          <p:spTgt spid="787470"/>
                                        </p:tgtEl>
                                        <p:attrNameLst>
                                          <p:attrName>ppt_x</p:attrName>
                                          <p:attrName>ppt_y</p:attrName>
                                        </p:attrNameLst>
                                      </p:cBhvr>
                                    </p:animMotion>
                                  </p:childTnLst>
                                </p:cTn>
                              </p:par>
                              <p:par>
                                <p:cTn id="139" presetID="0" presetClass="path" presetSubtype="0" accel="50000" decel="50000" fill="hold" nodeType="withEffect">
                                  <p:stCondLst>
                                    <p:cond delay="0"/>
                                  </p:stCondLst>
                                  <p:childTnLst>
                                    <p:animMotion origin="layout" path="M 0 0 L -0.18993 0 " pathEditMode="relative" ptsTypes="AA">
                                      <p:cBhvr>
                                        <p:cTn id="140" dur="2000" fill="hold"/>
                                        <p:tgtEl>
                                          <p:spTgt spid="787473"/>
                                        </p:tgtEl>
                                        <p:attrNameLst>
                                          <p:attrName>ppt_x</p:attrName>
                                          <p:attrName>ppt_y</p:attrName>
                                        </p:attrNameLst>
                                      </p:cBhvr>
                                    </p:animMotion>
                                  </p:childTnLst>
                                </p:cTn>
                              </p:par>
                            </p:childTnLst>
                          </p:cTn>
                        </p:par>
                      </p:childTnLst>
                    </p:cTn>
                  </p:par>
                  <p:par>
                    <p:cTn id="141" fill="hold">
                      <p:stCondLst>
                        <p:cond delay="indefinite"/>
                      </p:stCondLst>
                      <p:childTnLst>
                        <p:par>
                          <p:cTn id="142" fill="hold">
                            <p:stCondLst>
                              <p:cond delay="0"/>
                            </p:stCondLst>
                            <p:childTnLst>
                              <p:par>
                                <p:cTn id="143" presetID="47" presetClass="entr" presetSubtype="0" fill="hold" grpId="0" nodeType="clickEffect">
                                  <p:stCondLst>
                                    <p:cond delay="0"/>
                                  </p:stCondLst>
                                  <p:childTnLst>
                                    <p:set>
                                      <p:cBhvr>
                                        <p:cTn id="144" dur="1" fill="hold">
                                          <p:stCondLst>
                                            <p:cond delay="0"/>
                                          </p:stCondLst>
                                        </p:cTn>
                                        <p:tgtEl>
                                          <p:spTgt spid="787460"/>
                                        </p:tgtEl>
                                        <p:attrNameLst>
                                          <p:attrName>style.visibility</p:attrName>
                                        </p:attrNameLst>
                                      </p:cBhvr>
                                      <p:to>
                                        <p:strVal val="visible"/>
                                      </p:to>
                                    </p:set>
                                    <p:animEffect transition="in" filter="fade">
                                      <p:cBhvr>
                                        <p:cTn id="145" dur="1000"/>
                                        <p:tgtEl>
                                          <p:spTgt spid="787460"/>
                                        </p:tgtEl>
                                      </p:cBhvr>
                                    </p:animEffect>
                                    <p:anim calcmode="lin" valueType="num">
                                      <p:cBhvr>
                                        <p:cTn id="146" dur="1000" fill="hold"/>
                                        <p:tgtEl>
                                          <p:spTgt spid="787460"/>
                                        </p:tgtEl>
                                        <p:attrNameLst>
                                          <p:attrName>ppt_x</p:attrName>
                                        </p:attrNameLst>
                                      </p:cBhvr>
                                      <p:tavLst>
                                        <p:tav tm="0">
                                          <p:val>
                                            <p:strVal val="#ppt_x"/>
                                          </p:val>
                                        </p:tav>
                                        <p:tav tm="100000">
                                          <p:val>
                                            <p:strVal val="#ppt_x"/>
                                          </p:val>
                                        </p:tav>
                                      </p:tavLst>
                                    </p:anim>
                                    <p:anim calcmode="lin" valueType="num">
                                      <p:cBhvr>
                                        <p:cTn id="147" dur="1000" fill="hold"/>
                                        <p:tgtEl>
                                          <p:spTgt spid="7874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59" grpId="0"/>
      <p:bldP spid="787459" grpId="1"/>
      <p:bldP spid="787459" grpId="2"/>
      <p:bldP spid="787459" grpId="3"/>
      <p:bldP spid="787460" grpId="0"/>
      <p:bldP spid="787476" grpId="0"/>
      <p:bldP spid="787476" grpId="1"/>
      <p:bldP spid="787476" grpId="2"/>
      <p:bldP spid="787477" grpId="0"/>
      <p:bldP spid="787477" grpId="1"/>
      <p:bldP spid="787477" grpId="2"/>
      <p:bldP spid="787478" grpId="0"/>
      <p:bldP spid="787478" grpId="1"/>
      <p:bldP spid="787478" grpId="2"/>
      <p:bldP spid="787479" grpId="0"/>
      <p:bldP spid="787479" grpId="1"/>
      <p:bldP spid="787479" grpId="2"/>
      <p:bldP spid="787480" grpId="0"/>
      <p:bldP spid="787480" grpId="1"/>
      <p:bldP spid="787480" grpId="2"/>
    </p:bldLst>
  </p:timing>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a:noFill/>
          <a:ln/>
        </p:spPr>
        <p:txBody>
          <a:bodyPr anchor="t"/>
          <a:lstStyle/>
          <a:p>
            <a:r>
              <a:rPr lang="en-US"/>
              <a:t>Metals are Malleable</a:t>
            </a:r>
          </a:p>
        </p:txBody>
      </p:sp>
      <p:sp>
        <p:nvSpPr>
          <p:cNvPr id="789507" name="Rectangle 3"/>
          <p:cNvSpPr>
            <a:spLocks noGrp="1" noChangeArrowheads="1"/>
          </p:cNvSpPr>
          <p:nvPr>
            <p:ph type="body" idx="1"/>
          </p:nvPr>
        </p:nvSpPr>
        <p:spPr>
          <a:noFill/>
          <a:ln/>
        </p:spPr>
        <p:txBody>
          <a:bodyPr/>
          <a:lstStyle/>
          <a:p>
            <a:r>
              <a:rPr lang="en-US"/>
              <a:t>Hammered into shape (bend).</a:t>
            </a:r>
          </a:p>
          <a:p>
            <a:r>
              <a:rPr lang="en-US"/>
              <a:t>Ductile - drawn into wires.</a:t>
            </a:r>
          </a:p>
          <a:p>
            <a:r>
              <a:rPr lang="en-US"/>
              <a:t>Electrons allow atoms to slide by.</a:t>
            </a:r>
          </a:p>
          <a:p>
            <a:endParaRPr lang="en-US"/>
          </a:p>
        </p:txBody>
      </p:sp>
      <p:grpSp>
        <p:nvGrpSpPr>
          <p:cNvPr id="789508" name="Group 4"/>
          <p:cNvGrpSpPr>
            <a:grpSpLocks/>
          </p:cNvGrpSpPr>
          <p:nvPr/>
        </p:nvGrpSpPr>
        <p:grpSpPr bwMode="auto">
          <a:xfrm>
            <a:off x="4259263" y="4679950"/>
            <a:ext cx="457200" cy="701675"/>
            <a:chOff x="2482" y="2271"/>
            <a:chExt cx="288" cy="442"/>
          </a:xfrm>
        </p:grpSpPr>
        <p:sp>
          <p:nvSpPr>
            <p:cNvPr id="789509" name="Oval 5"/>
            <p:cNvSpPr>
              <a:spLocks noChangeArrowheads="1"/>
            </p:cNvSpPr>
            <p:nvPr/>
          </p:nvSpPr>
          <p:spPr bwMode="auto">
            <a:xfrm>
              <a:off x="2482" y="2327"/>
              <a:ext cx="288" cy="288"/>
            </a:xfrm>
            <a:prstGeom prst="ellipse">
              <a:avLst/>
            </a:prstGeom>
            <a:gradFill rotWithShape="0">
              <a:gsLst>
                <a:gs pos="0">
                  <a:srgbClr val="FC0128"/>
                </a:gs>
                <a:gs pos="100000">
                  <a:srgbClr val="FC0128">
                    <a:gamma/>
                    <a:shade val="40000"/>
                    <a:invGamma/>
                  </a:srgbClr>
                </a:gs>
              </a:gsLst>
              <a:path path="shape">
                <a:fillToRect l="50000" t="50000" r="50000" b="50000"/>
              </a:path>
            </a:gradFill>
            <a:ln w="9525">
              <a:noFill/>
              <a:round/>
              <a:headEnd/>
              <a:tailEnd/>
            </a:ln>
            <a:effectLst/>
          </p:spPr>
          <p:txBody>
            <a:bodyPr wrap="none" anchor="ctr"/>
            <a:lstStyle/>
            <a:p>
              <a:endParaRPr lang="en-US"/>
            </a:p>
          </p:txBody>
        </p:sp>
        <p:sp>
          <p:nvSpPr>
            <p:cNvPr id="789510" name="Rectangle 6"/>
            <p:cNvSpPr>
              <a:spLocks noChangeArrowheads="1"/>
            </p:cNvSpPr>
            <p:nvPr/>
          </p:nvSpPr>
          <p:spPr bwMode="auto">
            <a:xfrm>
              <a:off x="2501" y="2271"/>
              <a:ext cx="192"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grpSp>
        <p:nvGrpSpPr>
          <p:cNvPr id="789511" name="Group 7"/>
          <p:cNvGrpSpPr>
            <a:grpSpLocks/>
          </p:cNvGrpSpPr>
          <p:nvPr/>
        </p:nvGrpSpPr>
        <p:grpSpPr bwMode="auto">
          <a:xfrm>
            <a:off x="5089525" y="4679950"/>
            <a:ext cx="457200" cy="701675"/>
            <a:chOff x="3005" y="2271"/>
            <a:chExt cx="288" cy="442"/>
          </a:xfrm>
        </p:grpSpPr>
        <p:sp>
          <p:nvSpPr>
            <p:cNvPr id="789512" name="Oval 8"/>
            <p:cNvSpPr>
              <a:spLocks noChangeArrowheads="1"/>
            </p:cNvSpPr>
            <p:nvPr/>
          </p:nvSpPr>
          <p:spPr bwMode="auto">
            <a:xfrm>
              <a:off x="3005" y="2327"/>
              <a:ext cx="288" cy="288"/>
            </a:xfrm>
            <a:prstGeom prst="ellipse">
              <a:avLst/>
            </a:prstGeom>
            <a:gradFill rotWithShape="0">
              <a:gsLst>
                <a:gs pos="0">
                  <a:srgbClr val="FC0128"/>
                </a:gs>
                <a:gs pos="100000">
                  <a:srgbClr val="FC0128">
                    <a:gamma/>
                    <a:shade val="40000"/>
                    <a:invGamma/>
                  </a:srgbClr>
                </a:gs>
              </a:gsLst>
              <a:path path="shape">
                <a:fillToRect l="50000" t="50000" r="50000" b="50000"/>
              </a:path>
            </a:gradFill>
            <a:ln w="9525">
              <a:noFill/>
              <a:round/>
              <a:headEnd/>
              <a:tailEnd/>
            </a:ln>
            <a:effectLst/>
          </p:spPr>
          <p:txBody>
            <a:bodyPr wrap="none" anchor="ctr"/>
            <a:lstStyle/>
            <a:p>
              <a:endParaRPr lang="en-US"/>
            </a:p>
          </p:txBody>
        </p:sp>
        <p:sp>
          <p:nvSpPr>
            <p:cNvPr id="789513" name="Rectangle 9"/>
            <p:cNvSpPr>
              <a:spLocks noChangeArrowheads="1"/>
            </p:cNvSpPr>
            <p:nvPr/>
          </p:nvSpPr>
          <p:spPr bwMode="auto">
            <a:xfrm>
              <a:off x="3024" y="2271"/>
              <a:ext cx="192"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grpSp>
        <p:nvGrpSpPr>
          <p:cNvPr id="789514" name="Group 10"/>
          <p:cNvGrpSpPr>
            <a:grpSpLocks/>
          </p:cNvGrpSpPr>
          <p:nvPr/>
        </p:nvGrpSpPr>
        <p:grpSpPr bwMode="auto">
          <a:xfrm>
            <a:off x="5873750" y="4679950"/>
            <a:ext cx="457200" cy="701675"/>
            <a:chOff x="3499" y="2271"/>
            <a:chExt cx="288" cy="442"/>
          </a:xfrm>
        </p:grpSpPr>
        <p:sp>
          <p:nvSpPr>
            <p:cNvPr id="789515" name="Oval 11"/>
            <p:cNvSpPr>
              <a:spLocks noChangeArrowheads="1"/>
            </p:cNvSpPr>
            <p:nvPr/>
          </p:nvSpPr>
          <p:spPr bwMode="auto">
            <a:xfrm>
              <a:off x="3499" y="2327"/>
              <a:ext cx="288" cy="288"/>
            </a:xfrm>
            <a:prstGeom prst="ellipse">
              <a:avLst/>
            </a:prstGeom>
            <a:gradFill rotWithShape="0">
              <a:gsLst>
                <a:gs pos="0">
                  <a:srgbClr val="FC0128"/>
                </a:gs>
                <a:gs pos="100000">
                  <a:srgbClr val="FC0128">
                    <a:gamma/>
                    <a:shade val="40000"/>
                    <a:invGamma/>
                  </a:srgbClr>
                </a:gs>
              </a:gsLst>
              <a:path path="shape">
                <a:fillToRect l="50000" t="50000" r="50000" b="50000"/>
              </a:path>
            </a:gradFill>
            <a:ln w="9525">
              <a:noFill/>
              <a:round/>
              <a:headEnd/>
              <a:tailEnd/>
            </a:ln>
            <a:effectLst/>
          </p:spPr>
          <p:txBody>
            <a:bodyPr wrap="none" anchor="ctr"/>
            <a:lstStyle/>
            <a:p>
              <a:endParaRPr lang="en-US"/>
            </a:p>
          </p:txBody>
        </p:sp>
        <p:sp>
          <p:nvSpPr>
            <p:cNvPr id="789516" name="Rectangle 12"/>
            <p:cNvSpPr>
              <a:spLocks noChangeArrowheads="1"/>
            </p:cNvSpPr>
            <p:nvPr/>
          </p:nvSpPr>
          <p:spPr bwMode="auto">
            <a:xfrm>
              <a:off x="3518" y="2271"/>
              <a:ext cx="192"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grpSp>
        <p:nvGrpSpPr>
          <p:cNvPr id="789517" name="Group 13"/>
          <p:cNvGrpSpPr>
            <a:grpSpLocks/>
          </p:cNvGrpSpPr>
          <p:nvPr/>
        </p:nvGrpSpPr>
        <p:grpSpPr bwMode="auto">
          <a:xfrm>
            <a:off x="6656388" y="4679950"/>
            <a:ext cx="457200" cy="701675"/>
            <a:chOff x="3992" y="2271"/>
            <a:chExt cx="288" cy="442"/>
          </a:xfrm>
        </p:grpSpPr>
        <p:sp>
          <p:nvSpPr>
            <p:cNvPr id="789518" name="Oval 14"/>
            <p:cNvSpPr>
              <a:spLocks noChangeArrowheads="1"/>
            </p:cNvSpPr>
            <p:nvPr/>
          </p:nvSpPr>
          <p:spPr bwMode="auto">
            <a:xfrm>
              <a:off x="3992" y="2327"/>
              <a:ext cx="288" cy="288"/>
            </a:xfrm>
            <a:prstGeom prst="ellipse">
              <a:avLst/>
            </a:prstGeom>
            <a:gradFill rotWithShape="0">
              <a:gsLst>
                <a:gs pos="0">
                  <a:srgbClr val="FC0128"/>
                </a:gs>
                <a:gs pos="100000">
                  <a:srgbClr val="FC0128">
                    <a:gamma/>
                    <a:shade val="40000"/>
                    <a:invGamma/>
                  </a:srgbClr>
                </a:gs>
              </a:gsLst>
              <a:path path="shape">
                <a:fillToRect l="50000" t="50000" r="50000" b="50000"/>
              </a:path>
            </a:gradFill>
            <a:ln w="9525">
              <a:noFill/>
              <a:round/>
              <a:headEnd/>
              <a:tailEnd/>
            </a:ln>
            <a:effectLst/>
          </p:spPr>
          <p:txBody>
            <a:bodyPr wrap="none" anchor="ctr"/>
            <a:lstStyle/>
            <a:p>
              <a:endParaRPr lang="en-US"/>
            </a:p>
          </p:txBody>
        </p:sp>
        <p:sp>
          <p:nvSpPr>
            <p:cNvPr id="789519" name="Rectangle 15"/>
            <p:cNvSpPr>
              <a:spLocks noChangeArrowheads="1"/>
            </p:cNvSpPr>
            <p:nvPr/>
          </p:nvSpPr>
          <p:spPr bwMode="auto">
            <a:xfrm>
              <a:off x="4011" y="2271"/>
              <a:ext cx="192"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grpSp>
        <p:nvGrpSpPr>
          <p:cNvPr id="789520" name="Group 16"/>
          <p:cNvGrpSpPr>
            <a:grpSpLocks/>
          </p:cNvGrpSpPr>
          <p:nvPr/>
        </p:nvGrpSpPr>
        <p:grpSpPr bwMode="auto">
          <a:xfrm>
            <a:off x="4703763" y="5316538"/>
            <a:ext cx="457200" cy="701675"/>
            <a:chOff x="2762" y="2672"/>
            <a:chExt cx="288" cy="442"/>
          </a:xfrm>
        </p:grpSpPr>
        <p:sp>
          <p:nvSpPr>
            <p:cNvPr id="789521" name="Oval 17"/>
            <p:cNvSpPr>
              <a:spLocks noChangeArrowheads="1"/>
            </p:cNvSpPr>
            <p:nvPr/>
          </p:nvSpPr>
          <p:spPr bwMode="auto">
            <a:xfrm>
              <a:off x="2762" y="2728"/>
              <a:ext cx="288" cy="288"/>
            </a:xfrm>
            <a:prstGeom prst="ellipse">
              <a:avLst/>
            </a:prstGeom>
            <a:gradFill rotWithShape="0">
              <a:gsLst>
                <a:gs pos="0">
                  <a:srgbClr val="FC0128"/>
                </a:gs>
                <a:gs pos="100000">
                  <a:srgbClr val="FC0128">
                    <a:gamma/>
                    <a:shade val="40000"/>
                    <a:invGamma/>
                  </a:srgbClr>
                </a:gs>
              </a:gsLst>
              <a:path path="shape">
                <a:fillToRect l="50000" t="50000" r="50000" b="50000"/>
              </a:path>
            </a:gradFill>
            <a:ln w="9525">
              <a:noFill/>
              <a:round/>
              <a:headEnd/>
              <a:tailEnd/>
            </a:ln>
            <a:effectLst/>
          </p:spPr>
          <p:txBody>
            <a:bodyPr wrap="none" anchor="ctr"/>
            <a:lstStyle/>
            <a:p>
              <a:endParaRPr lang="en-US"/>
            </a:p>
          </p:txBody>
        </p:sp>
        <p:sp>
          <p:nvSpPr>
            <p:cNvPr id="789522" name="Rectangle 18"/>
            <p:cNvSpPr>
              <a:spLocks noChangeArrowheads="1"/>
            </p:cNvSpPr>
            <p:nvPr/>
          </p:nvSpPr>
          <p:spPr bwMode="auto">
            <a:xfrm>
              <a:off x="2781" y="2672"/>
              <a:ext cx="192"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grpSp>
        <p:nvGrpSpPr>
          <p:cNvPr id="789523" name="Group 19"/>
          <p:cNvGrpSpPr>
            <a:grpSpLocks/>
          </p:cNvGrpSpPr>
          <p:nvPr/>
        </p:nvGrpSpPr>
        <p:grpSpPr bwMode="auto">
          <a:xfrm>
            <a:off x="5532438" y="5316538"/>
            <a:ext cx="457200" cy="701675"/>
            <a:chOff x="3284" y="2672"/>
            <a:chExt cx="288" cy="442"/>
          </a:xfrm>
        </p:grpSpPr>
        <p:sp>
          <p:nvSpPr>
            <p:cNvPr id="789524" name="Oval 20"/>
            <p:cNvSpPr>
              <a:spLocks noChangeArrowheads="1"/>
            </p:cNvSpPr>
            <p:nvPr/>
          </p:nvSpPr>
          <p:spPr bwMode="auto">
            <a:xfrm>
              <a:off x="3284" y="2728"/>
              <a:ext cx="288" cy="288"/>
            </a:xfrm>
            <a:prstGeom prst="ellipse">
              <a:avLst/>
            </a:prstGeom>
            <a:gradFill rotWithShape="0">
              <a:gsLst>
                <a:gs pos="0">
                  <a:srgbClr val="FC0128"/>
                </a:gs>
                <a:gs pos="100000">
                  <a:srgbClr val="FC0128">
                    <a:gamma/>
                    <a:shade val="40000"/>
                    <a:invGamma/>
                  </a:srgbClr>
                </a:gs>
              </a:gsLst>
              <a:path path="shape">
                <a:fillToRect l="50000" t="50000" r="50000" b="50000"/>
              </a:path>
            </a:gradFill>
            <a:ln w="9525">
              <a:noFill/>
              <a:round/>
              <a:headEnd/>
              <a:tailEnd/>
            </a:ln>
            <a:effectLst/>
          </p:spPr>
          <p:txBody>
            <a:bodyPr wrap="none" anchor="ctr"/>
            <a:lstStyle/>
            <a:p>
              <a:endParaRPr lang="en-US"/>
            </a:p>
          </p:txBody>
        </p:sp>
        <p:sp>
          <p:nvSpPr>
            <p:cNvPr id="789525" name="Rectangle 21"/>
            <p:cNvSpPr>
              <a:spLocks noChangeArrowheads="1"/>
            </p:cNvSpPr>
            <p:nvPr/>
          </p:nvSpPr>
          <p:spPr bwMode="auto">
            <a:xfrm>
              <a:off x="3303" y="2672"/>
              <a:ext cx="192"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grpSp>
        <p:nvGrpSpPr>
          <p:cNvPr id="789526" name="Group 22"/>
          <p:cNvGrpSpPr>
            <a:grpSpLocks/>
          </p:cNvGrpSpPr>
          <p:nvPr/>
        </p:nvGrpSpPr>
        <p:grpSpPr bwMode="auto">
          <a:xfrm>
            <a:off x="6176963" y="5316538"/>
            <a:ext cx="457200" cy="701675"/>
            <a:chOff x="3690" y="2672"/>
            <a:chExt cx="288" cy="442"/>
          </a:xfrm>
        </p:grpSpPr>
        <p:sp>
          <p:nvSpPr>
            <p:cNvPr id="789527" name="Oval 23"/>
            <p:cNvSpPr>
              <a:spLocks noChangeArrowheads="1"/>
            </p:cNvSpPr>
            <p:nvPr/>
          </p:nvSpPr>
          <p:spPr bwMode="auto">
            <a:xfrm>
              <a:off x="3690" y="2728"/>
              <a:ext cx="288" cy="288"/>
            </a:xfrm>
            <a:prstGeom prst="ellipse">
              <a:avLst/>
            </a:prstGeom>
            <a:gradFill rotWithShape="0">
              <a:gsLst>
                <a:gs pos="0">
                  <a:srgbClr val="FC0128"/>
                </a:gs>
                <a:gs pos="100000">
                  <a:srgbClr val="FC0128">
                    <a:gamma/>
                    <a:shade val="40000"/>
                    <a:invGamma/>
                  </a:srgbClr>
                </a:gs>
              </a:gsLst>
              <a:path path="shape">
                <a:fillToRect l="50000" t="50000" r="50000" b="50000"/>
              </a:path>
            </a:gradFill>
            <a:ln w="9525">
              <a:noFill/>
              <a:round/>
              <a:headEnd/>
              <a:tailEnd/>
            </a:ln>
            <a:effectLst/>
          </p:spPr>
          <p:txBody>
            <a:bodyPr wrap="none" anchor="ctr"/>
            <a:lstStyle/>
            <a:p>
              <a:endParaRPr lang="en-US"/>
            </a:p>
          </p:txBody>
        </p:sp>
        <p:sp>
          <p:nvSpPr>
            <p:cNvPr id="789528" name="Rectangle 24"/>
            <p:cNvSpPr>
              <a:spLocks noChangeArrowheads="1"/>
            </p:cNvSpPr>
            <p:nvPr/>
          </p:nvSpPr>
          <p:spPr bwMode="auto">
            <a:xfrm>
              <a:off x="3709" y="2672"/>
              <a:ext cx="192"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grpSp>
        <p:nvGrpSpPr>
          <p:cNvPr id="789529" name="Group 25"/>
          <p:cNvGrpSpPr>
            <a:grpSpLocks/>
          </p:cNvGrpSpPr>
          <p:nvPr/>
        </p:nvGrpSpPr>
        <p:grpSpPr bwMode="auto">
          <a:xfrm>
            <a:off x="6991350" y="5316538"/>
            <a:ext cx="457200" cy="701675"/>
            <a:chOff x="4203" y="2672"/>
            <a:chExt cx="288" cy="442"/>
          </a:xfrm>
        </p:grpSpPr>
        <p:sp>
          <p:nvSpPr>
            <p:cNvPr id="789530" name="Oval 26"/>
            <p:cNvSpPr>
              <a:spLocks noChangeArrowheads="1"/>
            </p:cNvSpPr>
            <p:nvPr/>
          </p:nvSpPr>
          <p:spPr bwMode="auto">
            <a:xfrm>
              <a:off x="4203" y="2728"/>
              <a:ext cx="288" cy="288"/>
            </a:xfrm>
            <a:prstGeom prst="ellipse">
              <a:avLst/>
            </a:prstGeom>
            <a:gradFill rotWithShape="0">
              <a:gsLst>
                <a:gs pos="0">
                  <a:srgbClr val="FC0128"/>
                </a:gs>
                <a:gs pos="100000">
                  <a:srgbClr val="FC0128">
                    <a:gamma/>
                    <a:shade val="40000"/>
                    <a:invGamma/>
                  </a:srgbClr>
                </a:gs>
              </a:gsLst>
              <a:path path="shape">
                <a:fillToRect l="50000" t="50000" r="50000" b="50000"/>
              </a:path>
            </a:gradFill>
            <a:ln w="9525">
              <a:noFill/>
              <a:round/>
              <a:headEnd/>
              <a:tailEnd/>
            </a:ln>
            <a:effectLst/>
          </p:spPr>
          <p:txBody>
            <a:bodyPr wrap="none" anchor="ctr"/>
            <a:lstStyle/>
            <a:p>
              <a:endParaRPr lang="en-US"/>
            </a:p>
          </p:txBody>
        </p:sp>
        <p:sp>
          <p:nvSpPr>
            <p:cNvPr id="789531" name="Rectangle 27"/>
            <p:cNvSpPr>
              <a:spLocks noChangeArrowheads="1"/>
            </p:cNvSpPr>
            <p:nvPr/>
          </p:nvSpPr>
          <p:spPr bwMode="auto">
            <a:xfrm>
              <a:off x="4222" y="2672"/>
              <a:ext cx="192"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sp>
        <p:nvSpPr>
          <p:cNvPr id="789532" name="Oval 28"/>
          <p:cNvSpPr>
            <a:spLocks noChangeArrowheads="1"/>
          </p:cNvSpPr>
          <p:nvPr/>
        </p:nvSpPr>
        <p:spPr bwMode="auto">
          <a:xfrm>
            <a:off x="4457700" y="5378450"/>
            <a:ext cx="169863" cy="169863"/>
          </a:xfrm>
          <a:prstGeom prst="ellipse">
            <a:avLst/>
          </a:prstGeom>
          <a:solidFill>
            <a:schemeClr val="tx2"/>
          </a:solidFill>
          <a:ln w="9525">
            <a:noFill/>
            <a:round/>
            <a:headEnd/>
            <a:tailEnd/>
          </a:ln>
          <a:effectLst/>
        </p:spPr>
        <p:txBody>
          <a:bodyPr wrap="none" anchor="ctr"/>
          <a:lstStyle/>
          <a:p>
            <a:endParaRPr lang="en-US"/>
          </a:p>
        </p:txBody>
      </p:sp>
      <p:sp>
        <p:nvSpPr>
          <p:cNvPr id="789533" name="Oval 29"/>
          <p:cNvSpPr>
            <a:spLocks noChangeArrowheads="1"/>
          </p:cNvSpPr>
          <p:nvPr/>
        </p:nvSpPr>
        <p:spPr bwMode="auto">
          <a:xfrm>
            <a:off x="4811713" y="4900613"/>
            <a:ext cx="169862" cy="169862"/>
          </a:xfrm>
          <a:prstGeom prst="ellipse">
            <a:avLst/>
          </a:prstGeom>
          <a:solidFill>
            <a:schemeClr val="tx2"/>
          </a:solidFill>
          <a:ln w="9525">
            <a:noFill/>
            <a:round/>
            <a:headEnd/>
            <a:tailEnd/>
          </a:ln>
          <a:effectLst/>
        </p:spPr>
        <p:txBody>
          <a:bodyPr wrap="none" anchor="ctr"/>
          <a:lstStyle/>
          <a:p>
            <a:endParaRPr lang="en-US"/>
          </a:p>
        </p:txBody>
      </p:sp>
      <p:sp>
        <p:nvSpPr>
          <p:cNvPr id="789534" name="Oval 30"/>
          <p:cNvSpPr>
            <a:spLocks noChangeArrowheads="1"/>
          </p:cNvSpPr>
          <p:nvPr/>
        </p:nvSpPr>
        <p:spPr bwMode="auto">
          <a:xfrm>
            <a:off x="5286375" y="5575300"/>
            <a:ext cx="169863" cy="169863"/>
          </a:xfrm>
          <a:prstGeom prst="ellipse">
            <a:avLst/>
          </a:prstGeom>
          <a:solidFill>
            <a:schemeClr val="tx2"/>
          </a:solidFill>
          <a:ln w="9525">
            <a:noFill/>
            <a:round/>
            <a:headEnd/>
            <a:tailEnd/>
          </a:ln>
          <a:effectLst/>
        </p:spPr>
        <p:txBody>
          <a:bodyPr wrap="none" anchor="ctr"/>
          <a:lstStyle/>
          <a:p>
            <a:endParaRPr lang="en-US"/>
          </a:p>
        </p:txBody>
      </p:sp>
      <p:sp>
        <p:nvSpPr>
          <p:cNvPr id="789535" name="Oval 31"/>
          <p:cNvSpPr>
            <a:spLocks noChangeArrowheads="1"/>
          </p:cNvSpPr>
          <p:nvPr/>
        </p:nvSpPr>
        <p:spPr bwMode="auto">
          <a:xfrm>
            <a:off x="6700838" y="5424488"/>
            <a:ext cx="169862" cy="169862"/>
          </a:xfrm>
          <a:prstGeom prst="ellipse">
            <a:avLst/>
          </a:prstGeom>
          <a:solidFill>
            <a:schemeClr val="tx2"/>
          </a:solidFill>
          <a:ln w="9525">
            <a:noFill/>
            <a:round/>
            <a:headEnd/>
            <a:tailEnd/>
          </a:ln>
          <a:effectLst/>
        </p:spPr>
        <p:txBody>
          <a:bodyPr wrap="none" anchor="ctr"/>
          <a:lstStyle/>
          <a:p>
            <a:endParaRPr lang="en-US"/>
          </a:p>
        </p:txBody>
      </p:sp>
      <p:sp>
        <p:nvSpPr>
          <p:cNvPr id="789536" name="Oval 32"/>
          <p:cNvSpPr>
            <a:spLocks noChangeArrowheads="1"/>
          </p:cNvSpPr>
          <p:nvPr/>
        </p:nvSpPr>
        <p:spPr bwMode="auto">
          <a:xfrm>
            <a:off x="5670550" y="5160963"/>
            <a:ext cx="169863" cy="169862"/>
          </a:xfrm>
          <a:prstGeom prst="ellipse">
            <a:avLst/>
          </a:prstGeom>
          <a:solidFill>
            <a:schemeClr val="tx2"/>
          </a:solidFill>
          <a:ln w="9525">
            <a:noFill/>
            <a:round/>
            <a:headEnd/>
            <a:tailEnd/>
          </a:ln>
          <a:effectLst/>
        </p:spPr>
        <p:txBody>
          <a:bodyPr wrap="none" anchor="ctr"/>
          <a:lstStyle/>
          <a:p>
            <a:endParaRPr lang="en-US"/>
          </a:p>
        </p:txBody>
      </p:sp>
      <p:sp>
        <p:nvSpPr>
          <p:cNvPr id="789537" name="Oval 33"/>
          <p:cNvSpPr>
            <a:spLocks noChangeArrowheads="1"/>
          </p:cNvSpPr>
          <p:nvPr/>
        </p:nvSpPr>
        <p:spPr bwMode="auto">
          <a:xfrm>
            <a:off x="6027738" y="5318125"/>
            <a:ext cx="169862" cy="169863"/>
          </a:xfrm>
          <a:prstGeom prst="ellipse">
            <a:avLst/>
          </a:prstGeom>
          <a:solidFill>
            <a:schemeClr val="tx2"/>
          </a:solidFill>
          <a:ln w="9525">
            <a:noFill/>
            <a:round/>
            <a:headEnd/>
            <a:tailEnd/>
          </a:ln>
          <a:effectLst/>
        </p:spPr>
        <p:txBody>
          <a:bodyPr wrap="none" anchor="ctr"/>
          <a:lstStyle/>
          <a:p>
            <a:endParaRPr lang="en-US"/>
          </a:p>
        </p:txBody>
      </p:sp>
      <p:sp>
        <p:nvSpPr>
          <p:cNvPr id="789538" name="Oval 34"/>
          <p:cNvSpPr>
            <a:spLocks noChangeArrowheads="1"/>
          </p:cNvSpPr>
          <p:nvPr/>
        </p:nvSpPr>
        <p:spPr bwMode="auto">
          <a:xfrm>
            <a:off x="6408738" y="5070475"/>
            <a:ext cx="169862" cy="169863"/>
          </a:xfrm>
          <a:prstGeom prst="ellipse">
            <a:avLst/>
          </a:prstGeom>
          <a:solidFill>
            <a:schemeClr val="tx2"/>
          </a:solidFill>
          <a:ln w="9525">
            <a:noFill/>
            <a:round/>
            <a:headEnd/>
            <a:tailEnd/>
          </a:ln>
          <a:effectLst/>
        </p:spPr>
        <p:txBody>
          <a:bodyPr wrap="none" anchor="ctr"/>
          <a:lstStyle/>
          <a:p>
            <a:endParaRPr lang="en-US"/>
          </a:p>
        </p:txBody>
      </p:sp>
      <p:grpSp>
        <p:nvGrpSpPr>
          <p:cNvPr id="789539" name="Group 35"/>
          <p:cNvGrpSpPr>
            <a:grpSpLocks/>
          </p:cNvGrpSpPr>
          <p:nvPr/>
        </p:nvGrpSpPr>
        <p:grpSpPr bwMode="auto">
          <a:xfrm>
            <a:off x="3830638" y="4029075"/>
            <a:ext cx="2744787" cy="782638"/>
            <a:chOff x="2212" y="1861"/>
            <a:chExt cx="1729" cy="493"/>
          </a:xfrm>
        </p:grpSpPr>
        <p:grpSp>
          <p:nvGrpSpPr>
            <p:cNvPr id="789540" name="Group 36"/>
            <p:cNvGrpSpPr>
              <a:grpSpLocks/>
            </p:cNvGrpSpPr>
            <p:nvPr/>
          </p:nvGrpSpPr>
          <p:grpSpPr bwMode="auto">
            <a:xfrm>
              <a:off x="2212" y="1861"/>
              <a:ext cx="288" cy="442"/>
              <a:chOff x="2212" y="1861"/>
              <a:chExt cx="288" cy="442"/>
            </a:xfrm>
          </p:grpSpPr>
          <p:sp>
            <p:nvSpPr>
              <p:cNvPr id="789541" name="Oval 37"/>
              <p:cNvSpPr>
                <a:spLocks noChangeArrowheads="1"/>
              </p:cNvSpPr>
              <p:nvPr/>
            </p:nvSpPr>
            <p:spPr bwMode="auto">
              <a:xfrm>
                <a:off x="2212" y="1917"/>
                <a:ext cx="288" cy="288"/>
              </a:xfrm>
              <a:prstGeom prst="ellipse">
                <a:avLst/>
              </a:prstGeom>
              <a:gradFill rotWithShape="0">
                <a:gsLst>
                  <a:gs pos="0">
                    <a:srgbClr val="FC0128"/>
                  </a:gs>
                  <a:gs pos="100000">
                    <a:srgbClr val="FC0128">
                      <a:gamma/>
                      <a:shade val="40000"/>
                      <a:invGamma/>
                    </a:srgbClr>
                  </a:gs>
                </a:gsLst>
                <a:path path="shape">
                  <a:fillToRect l="50000" t="50000" r="50000" b="50000"/>
                </a:path>
              </a:gradFill>
              <a:ln w="9525">
                <a:noFill/>
                <a:round/>
                <a:headEnd/>
                <a:tailEnd/>
              </a:ln>
              <a:effectLst/>
            </p:spPr>
            <p:txBody>
              <a:bodyPr wrap="none" anchor="ctr"/>
              <a:lstStyle/>
              <a:p>
                <a:endParaRPr lang="en-US"/>
              </a:p>
            </p:txBody>
          </p:sp>
          <p:sp>
            <p:nvSpPr>
              <p:cNvPr id="789542" name="Rectangle 38"/>
              <p:cNvSpPr>
                <a:spLocks noChangeArrowheads="1"/>
              </p:cNvSpPr>
              <p:nvPr/>
            </p:nvSpPr>
            <p:spPr bwMode="auto">
              <a:xfrm>
                <a:off x="2231" y="1861"/>
                <a:ext cx="192"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grpSp>
          <p:nvGrpSpPr>
            <p:cNvPr id="789543" name="Group 39"/>
            <p:cNvGrpSpPr>
              <a:grpSpLocks/>
            </p:cNvGrpSpPr>
            <p:nvPr/>
          </p:nvGrpSpPr>
          <p:grpSpPr bwMode="auto">
            <a:xfrm>
              <a:off x="2734" y="1861"/>
              <a:ext cx="288" cy="442"/>
              <a:chOff x="2734" y="1861"/>
              <a:chExt cx="288" cy="442"/>
            </a:xfrm>
          </p:grpSpPr>
          <p:sp>
            <p:nvSpPr>
              <p:cNvPr id="789544" name="Oval 40"/>
              <p:cNvSpPr>
                <a:spLocks noChangeArrowheads="1"/>
              </p:cNvSpPr>
              <p:nvPr/>
            </p:nvSpPr>
            <p:spPr bwMode="auto">
              <a:xfrm>
                <a:off x="2734" y="1917"/>
                <a:ext cx="288" cy="288"/>
              </a:xfrm>
              <a:prstGeom prst="ellipse">
                <a:avLst/>
              </a:prstGeom>
              <a:gradFill rotWithShape="0">
                <a:gsLst>
                  <a:gs pos="0">
                    <a:srgbClr val="FC0128"/>
                  </a:gs>
                  <a:gs pos="100000">
                    <a:srgbClr val="FC0128">
                      <a:gamma/>
                      <a:shade val="40000"/>
                      <a:invGamma/>
                    </a:srgbClr>
                  </a:gs>
                </a:gsLst>
                <a:path path="shape">
                  <a:fillToRect l="50000" t="50000" r="50000" b="50000"/>
                </a:path>
              </a:gradFill>
              <a:ln w="9525">
                <a:noFill/>
                <a:round/>
                <a:headEnd/>
                <a:tailEnd/>
              </a:ln>
              <a:effectLst/>
            </p:spPr>
            <p:txBody>
              <a:bodyPr wrap="none" anchor="ctr"/>
              <a:lstStyle/>
              <a:p>
                <a:endParaRPr lang="en-US"/>
              </a:p>
            </p:txBody>
          </p:sp>
          <p:sp>
            <p:nvSpPr>
              <p:cNvPr id="789545" name="Rectangle 41"/>
              <p:cNvSpPr>
                <a:spLocks noChangeArrowheads="1"/>
              </p:cNvSpPr>
              <p:nvPr/>
            </p:nvSpPr>
            <p:spPr bwMode="auto">
              <a:xfrm>
                <a:off x="2753" y="1861"/>
                <a:ext cx="192"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grpSp>
          <p:nvGrpSpPr>
            <p:cNvPr id="789546" name="Group 42"/>
            <p:cNvGrpSpPr>
              <a:grpSpLocks/>
            </p:cNvGrpSpPr>
            <p:nvPr/>
          </p:nvGrpSpPr>
          <p:grpSpPr bwMode="auto">
            <a:xfrm>
              <a:off x="3140" y="1861"/>
              <a:ext cx="288" cy="442"/>
              <a:chOff x="3140" y="1861"/>
              <a:chExt cx="288" cy="442"/>
            </a:xfrm>
          </p:grpSpPr>
          <p:sp>
            <p:nvSpPr>
              <p:cNvPr id="789547" name="Oval 43"/>
              <p:cNvSpPr>
                <a:spLocks noChangeArrowheads="1"/>
              </p:cNvSpPr>
              <p:nvPr/>
            </p:nvSpPr>
            <p:spPr bwMode="auto">
              <a:xfrm>
                <a:off x="3140" y="1917"/>
                <a:ext cx="288" cy="288"/>
              </a:xfrm>
              <a:prstGeom prst="ellipse">
                <a:avLst/>
              </a:prstGeom>
              <a:gradFill rotWithShape="0">
                <a:gsLst>
                  <a:gs pos="0">
                    <a:srgbClr val="FC0128"/>
                  </a:gs>
                  <a:gs pos="100000">
                    <a:srgbClr val="FC0128">
                      <a:gamma/>
                      <a:shade val="40000"/>
                      <a:invGamma/>
                    </a:srgbClr>
                  </a:gs>
                </a:gsLst>
                <a:path path="shape">
                  <a:fillToRect l="50000" t="50000" r="50000" b="50000"/>
                </a:path>
              </a:gradFill>
              <a:ln w="9525">
                <a:noFill/>
                <a:round/>
                <a:headEnd/>
                <a:tailEnd/>
              </a:ln>
              <a:effectLst/>
            </p:spPr>
            <p:txBody>
              <a:bodyPr wrap="none" anchor="ctr"/>
              <a:lstStyle/>
              <a:p>
                <a:endParaRPr lang="en-US"/>
              </a:p>
            </p:txBody>
          </p:sp>
          <p:sp>
            <p:nvSpPr>
              <p:cNvPr id="789548" name="Rectangle 44"/>
              <p:cNvSpPr>
                <a:spLocks noChangeArrowheads="1"/>
              </p:cNvSpPr>
              <p:nvPr/>
            </p:nvSpPr>
            <p:spPr bwMode="auto">
              <a:xfrm>
                <a:off x="3159" y="1861"/>
                <a:ext cx="192"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grpSp>
          <p:nvGrpSpPr>
            <p:cNvPr id="789549" name="Group 45"/>
            <p:cNvGrpSpPr>
              <a:grpSpLocks/>
            </p:cNvGrpSpPr>
            <p:nvPr/>
          </p:nvGrpSpPr>
          <p:grpSpPr bwMode="auto">
            <a:xfrm>
              <a:off x="3653" y="1861"/>
              <a:ext cx="288" cy="442"/>
              <a:chOff x="3653" y="1861"/>
              <a:chExt cx="288" cy="442"/>
            </a:xfrm>
          </p:grpSpPr>
          <p:sp>
            <p:nvSpPr>
              <p:cNvPr id="789550" name="Oval 46"/>
              <p:cNvSpPr>
                <a:spLocks noChangeArrowheads="1"/>
              </p:cNvSpPr>
              <p:nvPr/>
            </p:nvSpPr>
            <p:spPr bwMode="auto">
              <a:xfrm>
                <a:off x="3653" y="1917"/>
                <a:ext cx="288" cy="288"/>
              </a:xfrm>
              <a:prstGeom prst="ellipse">
                <a:avLst/>
              </a:prstGeom>
              <a:gradFill rotWithShape="0">
                <a:gsLst>
                  <a:gs pos="0">
                    <a:srgbClr val="FC0128"/>
                  </a:gs>
                  <a:gs pos="100000">
                    <a:srgbClr val="FC0128">
                      <a:gamma/>
                      <a:shade val="40000"/>
                      <a:invGamma/>
                    </a:srgbClr>
                  </a:gs>
                </a:gsLst>
                <a:path path="shape">
                  <a:fillToRect l="50000" t="50000" r="50000" b="50000"/>
                </a:path>
              </a:gradFill>
              <a:ln w="9525">
                <a:noFill/>
                <a:round/>
                <a:headEnd/>
                <a:tailEnd/>
              </a:ln>
              <a:effectLst/>
            </p:spPr>
            <p:txBody>
              <a:bodyPr wrap="none" anchor="ctr"/>
              <a:lstStyle/>
              <a:p>
                <a:endParaRPr lang="en-US"/>
              </a:p>
            </p:txBody>
          </p:sp>
          <p:sp>
            <p:nvSpPr>
              <p:cNvPr id="789551" name="Rectangle 47"/>
              <p:cNvSpPr>
                <a:spLocks noChangeArrowheads="1"/>
              </p:cNvSpPr>
              <p:nvPr/>
            </p:nvSpPr>
            <p:spPr bwMode="auto">
              <a:xfrm>
                <a:off x="3672" y="1861"/>
                <a:ext cx="192"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sp>
          <p:nvSpPr>
            <p:cNvPr id="789552" name="Oval 48"/>
            <p:cNvSpPr>
              <a:spLocks noChangeArrowheads="1"/>
            </p:cNvSpPr>
            <p:nvPr/>
          </p:nvSpPr>
          <p:spPr bwMode="auto">
            <a:xfrm>
              <a:off x="3363" y="2218"/>
              <a:ext cx="107" cy="107"/>
            </a:xfrm>
            <a:prstGeom prst="ellipse">
              <a:avLst/>
            </a:prstGeom>
            <a:solidFill>
              <a:schemeClr val="tx2"/>
            </a:solidFill>
            <a:ln w="9525">
              <a:noFill/>
              <a:round/>
              <a:headEnd/>
              <a:tailEnd/>
            </a:ln>
            <a:effectLst/>
          </p:spPr>
          <p:txBody>
            <a:bodyPr wrap="none" anchor="ctr"/>
            <a:lstStyle/>
            <a:p>
              <a:endParaRPr lang="en-US"/>
            </a:p>
          </p:txBody>
        </p:sp>
        <p:sp>
          <p:nvSpPr>
            <p:cNvPr id="789553" name="Oval 49"/>
            <p:cNvSpPr>
              <a:spLocks noChangeArrowheads="1"/>
            </p:cNvSpPr>
            <p:nvPr/>
          </p:nvSpPr>
          <p:spPr bwMode="auto">
            <a:xfrm>
              <a:off x="2588" y="2160"/>
              <a:ext cx="107" cy="107"/>
            </a:xfrm>
            <a:prstGeom prst="ellipse">
              <a:avLst/>
            </a:prstGeom>
            <a:solidFill>
              <a:schemeClr val="tx2"/>
            </a:solidFill>
            <a:ln w="9525">
              <a:noFill/>
              <a:round/>
              <a:headEnd/>
              <a:tailEnd/>
            </a:ln>
            <a:effectLst/>
          </p:spPr>
          <p:txBody>
            <a:bodyPr wrap="none" anchor="ctr"/>
            <a:lstStyle/>
            <a:p>
              <a:endParaRPr lang="en-US"/>
            </a:p>
          </p:txBody>
        </p:sp>
        <p:sp>
          <p:nvSpPr>
            <p:cNvPr id="789554" name="Oval 50"/>
            <p:cNvSpPr>
              <a:spLocks noChangeArrowheads="1"/>
            </p:cNvSpPr>
            <p:nvPr/>
          </p:nvSpPr>
          <p:spPr bwMode="auto">
            <a:xfrm>
              <a:off x="2916" y="2217"/>
              <a:ext cx="107" cy="107"/>
            </a:xfrm>
            <a:prstGeom prst="ellipse">
              <a:avLst/>
            </a:prstGeom>
            <a:solidFill>
              <a:schemeClr val="tx2"/>
            </a:solidFill>
            <a:ln w="9525">
              <a:noFill/>
              <a:round/>
              <a:headEnd/>
              <a:tailEnd/>
            </a:ln>
            <a:effectLst/>
          </p:spPr>
          <p:txBody>
            <a:bodyPr wrap="none" anchor="ctr"/>
            <a:lstStyle/>
            <a:p>
              <a:endParaRPr lang="en-US"/>
            </a:p>
          </p:txBody>
        </p:sp>
        <p:sp>
          <p:nvSpPr>
            <p:cNvPr id="789555" name="Oval 51"/>
            <p:cNvSpPr>
              <a:spLocks noChangeArrowheads="1"/>
            </p:cNvSpPr>
            <p:nvPr/>
          </p:nvSpPr>
          <p:spPr bwMode="auto">
            <a:xfrm>
              <a:off x="3817" y="2246"/>
              <a:ext cx="107" cy="107"/>
            </a:xfrm>
            <a:prstGeom prst="ellipse">
              <a:avLst/>
            </a:prstGeom>
            <a:solidFill>
              <a:schemeClr val="tx2"/>
            </a:solidFill>
            <a:ln w="9525">
              <a:noFill/>
              <a:round/>
              <a:headEnd/>
              <a:tailEnd/>
            </a:ln>
            <a:effectLst/>
          </p:spPr>
          <p:txBody>
            <a:bodyPr wrap="none" anchor="ctr"/>
            <a:lstStyle/>
            <a:p>
              <a:endParaRPr lang="en-US"/>
            </a:p>
          </p:txBody>
        </p:sp>
        <p:sp>
          <p:nvSpPr>
            <p:cNvPr id="789556" name="Oval 52"/>
            <p:cNvSpPr>
              <a:spLocks noChangeArrowheads="1"/>
            </p:cNvSpPr>
            <p:nvPr/>
          </p:nvSpPr>
          <p:spPr bwMode="auto">
            <a:xfrm>
              <a:off x="3496" y="2041"/>
              <a:ext cx="107" cy="107"/>
            </a:xfrm>
            <a:prstGeom prst="ellipse">
              <a:avLst/>
            </a:prstGeom>
            <a:solidFill>
              <a:schemeClr val="tx2"/>
            </a:solidFill>
            <a:ln w="9525">
              <a:noFill/>
              <a:round/>
              <a:headEnd/>
              <a:tailEnd/>
            </a:ln>
            <a:effectLst/>
          </p:spPr>
          <p:txBody>
            <a:bodyPr wrap="none" anchor="ctr"/>
            <a:lstStyle/>
            <a:p>
              <a:endParaRPr lang="en-US"/>
            </a:p>
          </p:txBody>
        </p:sp>
        <p:sp>
          <p:nvSpPr>
            <p:cNvPr id="789557" name="Oval 53"/>
            <p:cNvSpPr>
              <a:spLocks noChangeArrowheads="1"/>
            </p:cNvSpPr>
            <p:nvPr/>
          </p:nvSpPr>
          <p:spPr bwMode="auto">
            <a:xfrm>
              <a:off x="2377" y="2247"/>
              <a:ext cx="107" cy="107"/>
            </a:xfrm>
            <a:prstGeom prst="ellipse">
              <a:avLst/>
            </a:prstGeom>
            <a:solidFill>
              <a:schemeClr val="tx2"/>
            </a:solidFill>
            <a:ln w="9525">
              <a:noFill/>
              <a:round/>
              <a:headEnd/>
              <a:tailEnd/>
            </a:ln>
            <a:effectLst/>
          </p:spPr>
          <p:txBody>
            <a:bodyPr wrap="none" anchor="ctr"/>
            <a:lstStyle/>
            <a:p>
              <a:endParaRPr lang="en-US"/>
            </a:p>
          </p:txBody>
        </p:sp>
      </p:grpSp>
      <p:sp>
        <p:nvSpPr>
          <p:cNvPr id="789558" name="Oval 54"/>
          <p:cNvSpPr>
            <a:spLocks noChangeArrowheads="1"/>
          </p:cNvSpPr>
          <p:nvPr/>
        </p:nvSpPr>
        <p:spPr bwMode="auto">
          <a:xfrm>
            <a:off x="5210175" y="5300663"/>
            <a:ext cx="169863" cy="169862"/>
          </a:xfrm>
          <a:prstGeom prst="ellipse">
            <a:avLst/>
          </a:prstGeom>
          <a:solidFill>
            <a:schemeClr val="tx2"/>
          </a:solidFill>
          <a:ln w="9525">
            <a:noFill/>
            <a:round/>
            <a:headEnd/>
            <a:tailEnd/>
          </a:ln>
          <a:effectLst/>
        </p:spPr>
        <p:txBody>
          <a:bodyPr wrap="none" anchor="ctr"/>
          <a:lstStyle/>
          <a:p>
            <a:endParaRPr lang="en-US"/>
          </a:p>
        </p:txBody>
      </p:sp>
      <p:sp>
        <p:nvSpPr>
          <p:cNvPr id="789559" name="AutoShape 55"/>
          <p:cNvSpPr>
            <a:spLocks noChangeArrowheads="1"/>
          </p:cNvSpPr>
          <p:nvPr/>
        </p:nvSpPr>
        <p:spPr bwMode="auto">
          <a:xfrm>
            <a:off x="1281113" y="3859213"/>
            <a:ext cx="2519362" cy="1704975"/>
          </a:xfrm>
          <a:prstGeom prst="rightArrow">
            <a:avLst>
              <a:gd name="adj1" fmla="val 50000"/>
              <a:gd name="adj2" fmla="val 73890"/>
            </a:avLst>
          </a:prstGeom>
          <a:solidFill>
            <a:schemeClr val="tx2"/>
          </a:solidFill>
          <a:ln w="9525">
            <a:noFill/>
            <a:miter lim="800000"/>
            <a:headEnd/>
            <a:tailEnd/>
          </a:ln>
          <a:effectLst/>
        </p:spPr>
        <p:txBody>
          <a:bodyPr wrap="none" anchor="ct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89507">
                                            <p:txEl>
                                              <p:pRg st="0" end="0"/>
                                            </p:txEl>
                                          </p:spTgt>
                                        </p:tgtEl>
                                        <p:attrNameLst>
                                          <p:attrName>style.visibility</p:attrName>
                                        </p:attrNameLst>
                                      </p:cBhvr>
                                      <p:to>
                                        <p:strVal val="visible"/>
                                      </p:to>
                                    </p:set>
                                    <p:animEffect transition="in" filter="wipe(down)">
                                      <p:cBhvr>
                                        <p:cTn id="7" dur="580">
                                          <p:stCondLst>
                                            <p:cond delay="0"/>
                                          </p:stCondLst>
                                        </p:cTn>
                                        <p:tgtEl>
                                          <p:spTgt spid="789507">
                                            <p:txEl>
                                              <p:pRg st="0" end="0"/>
                                            </p:txEl>
                                          </p:spTgt>
                                        </p:tgtEl>
                                      </p:cBhvr>
                                    </p:animEffect>
                                    <p:anim calcmode="lin" valueType="num">
                                      <p:cBhvr>
                                        <p:cTn id="8" dur="1822" tmFilter="0,0; 0.14,0.36; 0.43,0.73; 0.71,0.91; 1.0,1.0">
                                          <p:stCondLst>
                                            <p:cond delay="0"/>
                                          </p:stCondLst>
                                        </p:cTn>
                                        <p:tgtEl>
                                          <p:spTgt spid="78950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8950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8950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8950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8950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89507">
                                            <p:txEl>
                                              <p:pRg st="0" end="0"/>
                                            </p:txEl>
                                          </p:spTgt>
                                        </p:tgtEl>
                                      </p:cBhvr>
                                      <p:to x="100000" y="60000"/>
                                    </p:animScale>
                                    <p:animScale>
                                      <p:cBhvr>
                                        <p:cTn id="14" dur="166" decel="50000">
                                          <p:stCondLst>
                                            <p:cond delay="676"/>
                                          </p:stCondLst>
                                        </p:cTn>
                                        <p:tgtEl>
                                          <p:spTgt spid="789507">
                                            <p:txEl>
                                              <p:pRg st="0" end="0"/>
                                            </p:txEl>
                                          </p:spTgt>
                                        </p:tgtEl>
                                      </p:cBhvr>
                                      <p:to x="100000" y="100000"/>
                                    </p:animScale>
                                    <p:animScale>
                                      <p:cBhvr>
                                        <p:cTn id="15" dur="26">
                                          <p:stCondLst>
                                            <p:cond delay="1312"/>
                                          </p:stCondLst>
                                        </p:cTn>
                                        <p:tgtEl>
                                          <p:spTgt spid="789507">
                                            <p:txEl>
                                              <p:pRg st="0" end="0"/>
                                            </p:txEl>
                                          </p:spTgt>
                                        </p:tgtEl>
                                      </p:cBhvr>
                                      <p:to x="100000" y="80000"/>
                                    </p:animScale>
                                    <p:animScale>
                                      <p:cBhvr>
                                        <p:cTn id="16" dur="166" decel="50000">
                                          <p:stCondLst>
                                            <p:cond delay="1338"/>
                                          </p:stCondLst>
                                        </p:cTn>
                                        <p:tgtEl>
                                          <p:spTgt spid="789507">
                                            <p:txEl>
                                              <p:pRg st="0" end="0"/>
                                            </p:txEl>
                                          </p:spTgt>
                                        </p:tgtEl>
                                      </p:cBhvr>
                                      <p:to x="100000" y="100000"/>
                                    </p:animScale>
                                    <p:animScale>
                                      <p:cBhvr>
                                        <p:cTn id="17" dur="26">
                                          <p:stCondLst>
                                            <p:cond delay="1642"/>
                                          </p:stCondLst>
                                        </p:cTn>
                                        <p:tgtEl>
                                          <p:spTgt spid="789507">
                                            <p:txEl>
                                              <p:pRg st="0" end="0"/>
                                            </p:txEl>
                                          </p:spTgt>
                                        </p:tgtEl>
                                      </p:cBhvr>
                                      <p:to x="100000" y="90000"/>
                                    </p:animScale>
                                    <p:animScale>
                                      <p:cBhvr>
                                        <p:cTn id="18" dur="166" decel="50000">
                                          <p:stCondLst>
                                            <p:cond delay="1668"/>
                                          </p:stCondLst>
                                        </p:cTn>
                                        <p:tgtEl>
                                          <p:spTgt spid="789507">
                                            <p:txEl>
                                              <p:pRg st="0" end="0"/>
                                            </p:txEl>
                                          </p:spTgt>
                                        </p:tgtEl>
                                      </p:cBhvr>
                                      <p:to x="100000" y="100000"/>
                                    </p:animScale>
                                    <p:animScale>
                                      <p:cBhvr>
                                        <p:cTn id="19" dur="26">
                                          <p:stCondLst>
                                            <p:cond delay="1808"/>
                                          </p:stCondLst>
                                        </p:cTn>
                                        <p:tgtEl>
                                          <p:spTgt spid="789507">
                                            <p:txEl>
                                              <p:pRg st="0" end="0"/>
                                            </p:txEl>
                                          </p:spTgt>
                                        </p:tgtEl>
                                      </p:cBhvr>
                                      <p:to x="100000" y="95000"/>
                                    </p:animScale>
                                    <p:animScale>
                                      <p:cBhvr>
                                        <p:cTn id="20" dur="166" decel="50000">
                                          <p:stCondLst>
                                            <p:cond delay="1834"/>
                                          </p:stCondLst>
                                        </p:cTn>
                                        <p:tgtEl>
                                          <p:spTgt spid="789507">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iterate type="lt">
                                    <p:tmPct val="5000"/>
                                  </p:iterate>
                                  <p:childTnLst>
                                    <p:set>
                                      <p:cBhvr>
                                        <p:cTn id="24" dur="1" fill="hold">
                                          <p:stCondLst>
                                            <p:cond delay="0"/>
                                          </p:stCondLst>
                                        </p:cTn>
                                        <p:tgtEl>
                                          <p:spTgt spid="789507">
                                            <p:txEl>
                                              <p:pRg st="1" end="1"/>
                                            </p:txEl>
                                          </p:spTgt>
                                        </p:tgtEl>
                                        <p:attrNameLst>
                                          <p:attrName>style.visibility</p:attrName>
                                        </p:attrNameLst>
                                      </p:cBhvr>
                                      <p:to>
                                        <p:strVal val="visible"/>
                                      </p:to>
                                    </p:set>
                                    <p:anim calcmode="lin" valueType="num">
                                      <p:cBhvr>
                                        <p:cTn id="25" dur="1000" fill="hold"/>
                                        <p:tgtEl>
                                          <p:spTgt spid="789507">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789507">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789507">
                                            <p:txEl>
                                              <p:pRg st="1" end="1"/>
                                            </p:txEl>
                                          </p:spTgt>
                                        </p:tgtEl>
                                        <p:attrNameLst>
                                          <p:attrName>style.rotation</p:attrName>
                                        </p:attrNameLst>
                                      </p:cBhvr>
                                      <p:tavLst>
                                        <p:tav tm="0">
                                          <p:val>
                                            <p:fltVal val="90"/>
                                          </p:val>
                                        </p:tav>
                                        <p:tav tm="100000">
                                          <p:val>
                                            <p:fltVal val="0"/>
                                          </p:val>
                                        </p:tav>
                                      </p:tavLst>
                                    </p:anim>
                                    <p:animEffect transition="in" filter="fade">
                                      <p:cBhvr>
                                        <p:cTn id="28" dur="1000"/>
                                        <p:tgtEl>
                                          <p:spTgt spid="78950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789559"/>
                                        </p:tgtEl>
                                        <p:attrNameLst>
                                          <p:attrName>style.visibility</p:attrName>
                                        </p:attrNameLst>
                                      </p:cBhvr>
                                      <p:to>
                                        <p:strVal val="visible"/>
                                      </p:to>
                                    </p:set>
                                    <p:anim calcmode="lin" valueType="num">
                                      <p:cBhvr>
                                        <p:cTn id="33" dur="1000" fill="hold"/>
                                        <p:tgtEl>
                                          <p:spTgt spid="789559"/>
                                        </p:tgtEl>
                                        <p:attrNameLst>
                                          <p:attrName>ppt_x</p:attrName>
                                        </p:attrNameLst>
                                      </p:cBhvr>
                                      <p:tavLst>
                                        <p:tav tm="0">
                                          <p:val>
                                            <p:strVal val="#ppt_x-.2"/>
                                          </p:val>
                                        </p:tav>
                                        <p:tav tm="100000">
                                          <p:val>
                                            <p:strVal val="#ppt_x"/>
                                          </p:val>
                                        </p:tav>
                                      </p:tavLst>
                                    </p:anim>
                                    <p:anim calcmode="lin" valueType="num">
                                      <p:cBhvr>
                                        <p:cTn id="34" dur="1000" fill="hold"/>
                                        <p:tgtEl>
                                          <p:spTgt spid="789559"/>
                                        </p:tgtEl>
                                        <p:attrNameLst>
                                          <p:attrName>ppt_y</p:attrName>
                                        </p:attrNameLst>
                                      </p:cBhvr>
                                      <p:tavLst>
                                        <p:tav tm="0">
                                          <p:val>
                                            <p:strVal val="#ppt_y"/>
                                          </p:val>
                                        </p:tav>
                                        <p:tav tm="100000">
                                          <p:val>
                                            <p:strVal val="#ppt_y"/>
                                          </p:val>
                                        </p:tav>
                                      </p:tavLst>
                                    </p:anim>
                                    <p:animEffect transition="in" filter="wipe(right)" prLst="gradientSize: 0.1">
                                      <p:cBhvr>
                                        <p:cTn id="35" dur="1000"/>
                                        <p:tgtEl>
                                          <p:spTgt spid="789559"/>
                                        </p:tgtEl>
                                      </p:cBhvr>
                                    </p:animEffect>
                                  </p:childTnLst>
                                </p:cTn>
                              </p:par>
                            </p:childTnLst>
                          </p:cTn>
                        </p:par>
                        <p:par>
                          <p:cTn id="36" fill="hold">
                            <p:stCondLst>
                              <p:cond delay="1000"/>
                            </p:stCondLst>
                            <p:childTnLst>
                              <p:par>
                                <p:cTn id="37" presetID="0" presetClass="path" presetSubtype="0" accel="50000" decel="50000" fill="hold" nodeType="afterEffect">
                                  <p:stCondLst>
                                    <p:cond delay="0"/>
                                  </p:stCondLst>
                                  <p:childTnLst>
                                    <p:animMotion origin="layout" path="M 2.22222E-6 -3.01411E-6 L 0.08802 -0.00162 " pathEditMode="relative" rAng="0" ptsTypes="AA">
                                      <p:cBhvr>
                                        <p:cTn id="38" dur="2000" fill="hold"/>
                                        <p:tgtEl>
                                          <p:spTgt spid="789539"/>
                                        </p:tgtEl>
                                        <p:attrNameLst>
                                          <p:attrName>ppt_x</p:attrName>
                                          <p:attrName>ppt_y</p:attrName>
                                        </p:attrNameLst>
                                      </p:cBhvr>
                                      <p:rCtr x="44" y="-1"/>
                                    </p:animMotion>
                                  </p:childTnLst>
                                </p:cTn>
                              </p:par>
                            </p:childTnLst>
                          </p:cTn>
                        </p:par>
                        <p:par>
                          <p:cTn id="39" fill="hold">
                            <p:stCondLst>
                              <p:cond delay="3000"/>
                            </p:stCondLst>
                            <p:childTnLst>
                              <p:par>
                                <p:cTn id="40" presetID="3" presetClass="entr" presetSubtype="10" fill="hold" grpId="0" nodeType="afterEffect">
                                  <p:stCondLst>
                                    <p:cond delay="0"/>
                                  </p:stCondLst>
                                  <p:childTnLst>
                                    <p:set>
                                      <p:cBhvr>
                                        <p:cTn id="41" dur="1" fill="hold">
                                          <p:stCondLst>
                                            <p:cond delay="0"/>
                                          </p:stCondLst>
                                        </p:cTn>
                                        <p:tgtEl>
                                          <p:spTgt spid="789507">
                                            <p:txEl>
                                              <p:pRg st="2" end="2"/>
                                            </p:txEl>
                                          </p:spTgt>
                                        </p:tgtEl>
                                        <p:attrNameLst>
                                          <p:attrName>style.visibility</p:attrName>
                                        </p:attrNameLst>
                                      </p:cBhvr>
                                      <p:to>
                                        <p:strVal val="visible"/>
                                      </p:to>
                                    </p:set>
                                    <p:animEffect transition="in" filter="blinds(horizontal)">
                                      <p:cBhvr>
                                        <p:cTn id="42" dur="500"/>
                                        <p:tgtEl>
                                          <p:spTgt spid="7895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07" grpId="0" build="p" autoUpdateAnimBg="0"/>
      <p:bldP spid="789559"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noFill/>
          <a:ln/>
        </p:spPr>
        <p:txBody>
          <a:bodyPr anchor="t"/>
          <a:lstStyle/>
          <a:p>
            <a:r>
              <a:rPr lang="en-US"/>
              <a:t>Ionic solids are brittle</a:t>
            </a:r>
          </a:p>
        </p:txBody>
      </p:sp>
      <p:grpSp>
        <p:nvGrpSpPr>
          <p:cNvPr id="791555" name="Group 3"/>
          <p:cNvGrpSpPr>
            <a:grpSpLocks/>
          </p:cNvGrpSpPr>
          <p:nvPr/>
        </p:nvGrpSpPr>
        <p:grpSpPr bwMode="auto">
          <a:xfrm>
            <a:off x="3829050" y="3279775"/>
            <a:ext cx="2087563" cy="701675"/>
            <a:chOff x="2412" y="2066"/>
            <a:chExt cx="1315" cy="442"/>
          </a:xfrm>
        </p:grpSpPr>
        <p:grpSp>
          <p:nvGrpSpPr>
            <p:cNvPr id="791556" name="Group 4"/>
            <p:cNvGrpSpPr>
              <a:grpSpLocks/>
            </p:cNvGrpSpPr>
            <p:nvPr/>
          </p:nvGrpSpPr>
          <p:grpSpPr bwMode="auto">
            <a:xfrm>
              <a:off x="2412" y="2066"/>
              <a:ext cx="677" cy="442"/>
              <a:chOff x="2412" y="2066"/>
              <a:chExt cx="677" cy="442"/>
            </a:xfrm>
          </p:grpSpPr>
          <p:grpSp>
            <p:nvGrpSpPr>
              <p:cNvPr id="791557" name="Group 5"/>
              <p:cNvGrpSpPr>
                <a:grpSpLocks/>
              </p:cNvGrpSpPr>
              <p:nvPr/>
            </p:nvGrpSpPr>
            <p:grpSpPr bwMode="auto">
              <a:xfrm>
                <a:off x="2412" y="2066"/>
                <a:ext cx="349" cy="442"/>
                <a:chOff x="2412" y="2066"/>
                <a:chExt cx="349" cy="442"/>
              </a:xfrm>
            </p:grpSpPr>
            <p:sp>
              <p:nvSpPr>
                <p:cNvPr id="791558" name="Oval 6"/>
                <p:cNvSpPr>
                  <a:spLocks noChangeArrowheads="1"/>
                </p:cNvSpPr>
                <p:nvPr/>
              </p:nvSpPr>
              <p:spPr bwMode="auto">
                <a:xfrm>
                  <a:off x="2412" y="2095"/>
                  <a:ext cx="349" cy="349"/>
                </a:xfrm>
                <a:prstGeom prst="ellipse">
                  <a:avLst/>
                </a:prstGeom>
                <a:gradFill rotWithShape="0">
                  <a:gsLst>
                    <a:gs pos="0">
                      <a:srgbClr val="FC0128"/>
                    </a:gs>
                    <a:gs pos="100000">
                      <a:srgbClr val="FC0128">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559" name="Rectangle 7"/>
                <p:cNvSpPr>
                  <a:spLocks noChangeArrowheads="1"/>
                </p:cNvSpPr>
                <p:nvPr/>
              </p:nvSpPr>
              <p:spPr bwMode="auto">
                <a:xfrm>
                  <a:off x="2450" y="2066"/>
                  <a:ext cx="281"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grpSp>
            <p:nvGrpSpPr>
              <p:cNvPr id="791560" name="Group 8"/>
              <p:cNvGrpSpPr>
                <a:grpSpLocks/>
              </p:cNvGrpSpPr>
              <p:nvPr/>
            </p:nvGrpSpPr>
            <p:grpSpPr bwMode="auto">
              <a:xfrm>
                <a:off x="2779" y="2066"/>
                <a:ext cx="310" cy="442"/>
                <a:chOff x="2779" y="2066"/>
                <a:chExt cx="310" cy="442"/>
              </a:xfrm>
            </p:grpSpPr>
            <p:sp>
              <p:nvSpPr>
                <p:cNvPr id="791561" name="Oval 9"/>
                <p:cNvSpPr>
                  <a:spLocks noChangeArrowheads="1"/>
                </p:cNvSpPr>
                <p:nvPr/>
              </p:nvSpPr>
              <p:spPr bwMode="auto">
                <a:xfrm>
                  <a:off x="2779" y="2153"/>
                  <a:ext cx="252" cy="252"/>
                </a:xfrm>
                <a:prstGeom prst="ellipse">
                  <a:avLst/>
                </a:prstGeom>
                <a:gradFill rotWithShape="0">
                  <a:gsLst>
                    <a:gs pos="0">
                      <a:srgbClr val="FAFD00"/>
                    </a:gs>
                    <a:gs pos="100000">
                      <a:srgbClr val="FAFD00">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562" name="Rectangle 10"/>
                <p:cNvSpPr>
                  <a:spLocks noChangeArrowheads="1"/>
                </p:cNvSpPr>
                <p:nvPr/>
              </p:nvSpPr>
              <p:spPr bwMode="auto">
                <a:xfrm>
                  <a:off x="2799" y="2066"/>
                  <a:ext cx="290"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solidFill>
                        <a:schemeClr val="bg2"/>
                      </a:solidFill>
                    </a:rPr>
                    <a:t>-</a:t>
                  </a:r>
                </a:p>
              </p:txBody>
            </p:sp>
          </p:grpSp>
        </p:grpSp>
        <p:grpSp>
          <p:nvGrpSpPr>
            <p:cNvPr id="791563" name="Group 11"/>
            <p:cNvGrpSpPr>
              <a:grpSpLocks/>
            </p:cNvGrpSpPr>
            <p:nvPr/>
          </p:nvGrpSpPr>
          <p:grpSpPr bwMode="auto">
            <a:xfrm>
              <a:off x="3050" y="2066"/>
              <a:ext cx="677" cy="442"/>
              <a:chOff x="3050" y="2066"/>
              <a:chExt cx="677" cy="442"/>
            </a:xfrm>
          </p:grpSpPr>
          <p:grpSp>
            <p:nvGrpSpPr>
              <p:cNvPr id="791564" name="Group 12"/>
              <p:cNvGrpSpPr>
                <a:grpSpLocks/>
              </p:cNvGrpSpPr>
              <p:nvPr/>
            </p:nvGrpSpPr>
            <p:grpSpPr bwMode="auto">
              <a:xfrm>
                <a:off x="3050" y="2066"/>
                <a:ext cx="349" cy="442"/>
                <a:chOff x="3050" y="2066"/>
                <a:chExt cx="349" cy="442"/>
              </a:xfrm>
            </p:grpSpPr>
            <p:sp>
              <p:nvSpPr>
                <p:cNvPr id="791565" name="Oval 13"/>
                <p:cNvSpPr>
                  <a:spLocks noChangeArrowheads="1"/>
                </p:cNvSpPr>
                <p:nvPr/>
              </p:nvSpPr>
              <p:spPr bwMode="auto">
                <a:xfrm>
                  <a:off x="3050" y="2095"/>
                  <a:ext cx="349" cy="349"/>
                </a:xfrm>
                <a:prstGeom prst="ellipse">
                  <a:avLst/>
                </a:prstGeom>
                <a:gradFill rotWithShape="0">
                  <a:gsLst>
                    <a:gs pos="0">
                      <a:srgbClr val="FC0128"/>
                    </a:gs>
                    <a:gs pos="100000">
                      <a:srgbClr val="FC0128">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566" name="Rectangle 14"/>
                <p:cNvSpPr>
                  <a:spLocks noChangeArrowheads="1"/>
                </p:cNvSpPr>
                <p:nvPr/>
              </p:nvSpPr>
              <p:spPr bwMode="auto">
                <a:xfrm>
                  <a:off x="3088" y="2066"/>
                  <a:ext cx="281"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grpSp>
            <p:nvGrpSpPr>
              <p:cNvPr id="791567" name="Group 15"/>
              <p:cNvGrpSpPr>
                <a:grpSpLocks/>
              </p:cNvGrpSpPr>
              <p:nvPr/>
            </p:nvGrpSpPr>
            <p:grpSpPr bwMode="auto">
              <a:xfrm>
                <a:off x="3417" y="2066"/>
                <a:ext cx="310" cy="442"/>
                <a:chOff x="3417" y="2066"/>
                <a:chExt cx="310" cy="442"/>
              </a:xfrm>
            </p:grpSpPr>
            <p:sp>
              <p:nvSpPr>
                <p:cNvPr id="791568" name="Oval 16"/>
                <p:cNvSpPr>
                  <a:spLocks noChangeArrowheads="1"/>
                </p:cNvSpPr>
                <p:nvPr/>
              </p:nvSpPr>
              <p:spPr bwMode="auto">
                <a:xfrm>
                  <a:off x="3417" y="2153"/>
                  <a:ext cx="252" cy="252"/>
                </a:xfrm>
                <a:prstGeom prst="ellipse">
                  <a:avLst/>
                </a:prstGeom>
                <a:gradFill rotWithShape="0">
                  <a:gsLst>
                    <a:gs pos="0">
                      <a:srgbClr val="FAFD00"/>
                    </a:gs>
                    <a:gs pos="100000">
                      <a:srgbClr val="FAFD00">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569" name="Rectangle 17"/>
                <p:cNvSpPr>
                  <a:spLocks noChangeArrowheads="1"/>
                </p:cNvSpPr>
                <p:nvPr/>
              </p:nvSpPr>
              <p:spPr bwMode="auto">
                <a:xfrm>
                  <a:off x="3437" y="2066"/>
                  <a:ext cx="290"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solidFill>
                        <a:schemeClr val="bg2"/>
                      </a:solidFill>
                    </a:rPr>
                    <a:t>-</a:t>
                  </a:r>
                </a:p>
              </p:txBody>
            </p:sp>
          </p:grpSp>
        </p:grpSp>
      </p:grpSp>
      <p:grpSp>
        <p:nvGrpSpPr>
          <p:cNvPr id="791570" name="Group 18"/>
          <p:cNvGrpSpPr>
            <a:grpSpLocks/>
          </p:cNvGrpSpPr>
          <p:nvPr/>
        </p:nvGrpSpPr>
        <p:grpSpPr bwMode="auto">
          <a:xfrm>
            <a:off x="3875088" y="3770313"/>
            <a:ext cx="1995487" cy="715962"/>
            <a:chOff x="2441" y="2375"/>
            <a:chExt cx="1257" cy="451"/>
          </a:xfrm>
        </p:grpSpPr>
        <p:grpSp>
          <p:nvGrpSpPr>
            <p:cNvPr id="791571" name="Group 19"/>
            <p:cNvGrpSpPr>
              <a:grpSpLocks/>
            </p:cNvGrpSpPr>
            <p:nvPr/>
          </p:nvGrpSpPr>
          <p:grpSpPr bwMode="auto">
            <a:xfrm>
              <a:off x="2711" y="2384"/>
              <a:ext cx="349" cy="442"/>
              <a:chOff x="2711" y="2384"/>
              <a:chExt cx="349" cy="442"/>
            </a:xfrm>
          </p:grpSpPr>
          <p:sp>
            <p:nvSpPr>
              <p:cNvPr id="791572" name="Oval 20"/>
              <p:cNvSpPr>
                <a:spLocks noChangeArrowheads="1"/>
              </p:cNvSpPr>
              <p:nvPr/>
            </p:nvSpPr>
            <p:spPr bwMode="auto">
              <a:xfrm>
                <a:off x="2711" y="2413"/>
                <a:ext cx="349" cy="349"/>
              </a:xfrm>
              <a:prstGeom prst="ellipse">
                <a:avLst/>
              </a:prstGeom>
              <a:gradFill rotWithShape="0">
                <a:gsLst>
                  <a:gs pos="0">
                    <a:srgbClr val="FC0128"/>
                  </a:gs>
                  <a:gs pos="100000">
                    <a:srgbClr val="FC0128">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573" name="Rectangle 21"/>
              <p:cNvSpPr>
                <a:spLocks noChangeArrowheads="1"/>
              </p:cNvSpPr>
              <p:nvPr/>
            </p:nvSpPr>
            <p:spPr bwMode="auto">
              <a:xfrm flipH="1">
                <a:off x="2741" y="2384"/>
                <a:ext cx="281"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sp>
          <p:nvSpPr>
            <p:cNvPr id="791574" name="Oval 22"/>
            <p:cNvSpPr>
              <a:spLocks noChangeArrowheads="1"/>
            </p:cNvSpPr>
            <p:nvPr/>
          </p:nvSpPr>
          <p:spPr bwMode="auto">
            <a:xfrm>
              <a:off x="2441" y="2471"/>
              <a:ext cx="252" cy="252"/>
            </a:xfrm>
            <a:prstGeom prst="ellipse">
              <a:avLst/>
            </a:prstGeom>
            <a:gradFill rotWithShape="0">
              <a:gsLst>
                <a:gs pos="0">
                  <a:srgbClr val="FAFD00"/>
                </a:gs>
                <a:gs pos="100000">
                  <a:srgbClr val="FAFD00">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575" name="Rectangle 23"/>
            <p:cNvSpPr>
              <a:spLocks noChangeArrowheads="1"/>
            </p:cNvSpPr>
            <p:nvPr/>
          </p:nvSpPr>
          <p:spPr bwMode="auto">
            <a:xfrm flipH="1">
              <a:off x="2480" y="2375"/>
              <a:ext cx="290"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solidFill>
                    <a:schemeClr val="bg2"/>
                  </a:solidFill>
                </a:rPr>
                <a:t>-</a:t>
              </a:r>
            </a:p>
          </p:txBody>
        </p:sp>
        <p:grpSp>
          <p:nvGrpSpPr>
            <p:cNvPr id="791576" name="Group 24"/>
            <p:cNvGrpSpPr>
              <a:grpSpLocks/>
            </p:cNvGrpSpPr>
            <p:nvPr/>
          </p:nvGrpSpPr>
          <p:grpSpPr bwMode="auto">
            <a:xfrm>
              <a:off x="3349" y="2384"/>
              <a:ext cx="349" cy="442"/>
              <a:chOff x="3349" y="2384"/>
              <a:chExt cx="349" cy="442"/>
            </a:xfrm>
          </p:grpSpPr>
          <p:sp>
            <p:nvSpPr>
              <p:cNvPr id="791577" name="Oval 25"/>
              <p:cNvSpPr>
                <a:spLocks noChangeArrowheads="1"/>
              </p:cNvSpPr>
              <p:nvPr/>
            </p:nvSpPr>
            <p:spPr bwMode="auto">
              <a:xfrm>
                <a:off x="3349" y="2413"/>
                <a:ext cx="349" cy="349"/>
              </a:xfrm>
              <a:prstGeom prst="ellipse">
                <a:avLst/>
              </a:prstGeom>
              <a:gradFill rotWithShape="0">
                <a:gsLst>
                  <a:gs pos="0">
                    <a:srgbClr val="FC0128"/>
                  </a:gs>
                  <a:gs pos="100000">
                    <a:srgbClr val="FC0128">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578" name="Rectangle 26"/>
              <p:cNvSpPr>
                <a:spLocks noChangeArrowheads="1"/>
              </p:cNvSpPr>
              <p:nvPr/>
            </p:nvSpPr>
            <p:spPr bwMode="auto">
              <a:xfrm flipH="1">
                <a:off x="3379" y="2384"/>
                <a:ext cx="281"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sp>
          <p:nvSpPr>
            <p:cNvPr id="791579" name="Oval 27"/>
            <p:cNvSpPr>
              <a:spLocks noChangeArrowheads="1"/>
            </p:cNvSpPr>
            <p:nvPr/>
          </p:nvSpPr>
          <p:spPr bwMode="auto">
            <a:xfrm>
              <a:off x="3079" y="2471"/>
              <a:ext cx="252" cy="252"/>
            </a:xfrm>
            <a:prstGeom prst="ellipse">
              <a:avLst/>
            </a:prstGeom>
            <a:gradFill rotWithShape="0">
              <a:gsLst>
                <a:gs pos="0">
                  <a:srgbClr val="FAFD00"/>
                </a:gs>
                <a:gs pos="100000">
                  <a:srgbClr val="FAFD00">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580" name="Rectangle 28"/>
            <p:cNvSpPr>
              <a:spLocks noChangeArrowheads="1"/>
            </p:cNvSpPr>
            <p:nvPr/>
          </p:nvSpPr>
          <p:spPr bwMode="auto">
            <a:xfrm flipH="1">
              <a:off x="3108" y="2384"/>
              <a:ext cx="290"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solidFill>
                    <a:schemeClr val="bg2"/>
                  </a:solidFill>
                </a:rPr>
                <a:t>-</a:t>
              </a:r>
            </a:p>
          </p:txBody>
        </p:sp>
      </p:grpSp>
      <p:grpSp>
        <p:nvGrpSpPr>
          <p:cNvPr id="791581" name="Group 29"/>
          <p:cNvGrpSpPr>
            <a:grpSpLocks/>
          </p:cNvGrpSpPr>
          <p:nvPr/>
        </p:nvGrpSpPr>
        <p:grpSpPr bwMode="auto">
          <a:xfrm>
            <a:off x="3829050" y="4306888"/>
            <a:ext cx="2087563" cy="701675"/>
            <a:chOff x="2412" y="2713"/>
            <a:chExt cx="1315" cy="442"/>
          </a:xfrm>
        </p:grpSpPr>
        <p:grpSp>
          <p:nvGrpSpPr>
            <p:cNvPr id="791582" name="Group 30"/>
            <p:cNvGrpSpPr>
              <a:grpSpLocks/>
            </p:cNvGrpSpPr>
            <p:nvPr/>
          </p:nvGrpSpPr>
          <p:grpSpPr bwMode="auto">
            <a:xfrm>
              <a:off x="2412" y="2713"/>
              <a:ext cx="677" cy="442"/>
              <a:chOff x="2412" y="2713"/>
              <a:chExt cx="677" cy="442"/>
            </a:xfrm>
          </p:grpSpPr>
          <p:grpSp>
            <p:nvGrpSpPr>
              <p:cNvPr id="791583" name="Group 31"/>
              <p:cNvGrpSpPr>
                <a:grpSpLocks/>
              </p:cNvGrpSpPr>
              <p:nvPr/>
            </p:nvGrpSpPr>
            <p:grpSpPr bwMode="auto">
              <a:xfrm>
                <a:off x="2412" y="2713"/>
                <a:ext cx="349" cy="442"/>
                <a:chOff x="2412" y="2713"/>
                <a:chExt cx="349" cy="442"/>
              </a:xfrm>
            </p:grpSpPr>
            <p:sp>
              <p:nvSpPr>
                <p:cNvPr id="791584" name="Oval 32"/>
                <p:cNvSpPr>
                  <a:spLocks noChangeArrowheads="1"/>
                </p:cNvSpPr>
                <p:nvPr/>
              </p:nvSpPr>
              <p:spPr bwMode="auto">
                <a:xfrm>
                  <a:off x="2412" y="2742"/>
                  <a:ext cx="349" cy="349"/>
                </a:xfrm>
                <a:prstGeom prst="ellipse">
                  <a:avLst/>
                </a:prstGeom>
                <a:gradFill rotWithShape="0">
                  <a:gsLst>
                    <a:gs pos="0">
                      <a:srgbClr val="FC0128"/>
                    </a:gs>
                    <a:gs pos="100000">
                      <a:srgbClr val="FC0128">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585" name="Rectangle 33"/>
                <p:cNvSpPr>
                  <a:spLocks noChangeArrowheads="1"/>
                </p:cNvSpPr>
                <p:nvPr/>
              </p:nvSpPr>
              <p:spPr bwMode="auto">
                <a:xfrm>
                  <a:off x="2450" y="2713"/>
                  <a:ext cx="281"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grpSp>
            <p:nvGrpSpPr>
              <p:cNvPr id="791586" name="Group 34"/>
              <p:cNvGrpSpPr>
                <a:grpSpLocks/>
              </p:cNvGrpSpPr>
              <p:nvPr/>
            </p:nvGrpSpPr>
            <p:grpSpPr bwMode="auto">
              <a:xfrm>
                <a:off x="2779" y="2713"/>
                <a:ext cx="310" cy="442"/>
                <a:chOff x="2779" y="2713"/>
                <a:chExt cx="310" cy="442"/>
              </a:xfrm>
            </p:grpSpPr>
            <p:sp>
              <p:nvSpPr>
                <p:cNvPr id="791587" name="Oval 35"/>
                <p:cNvSpPr>
                  <a:spLocks noChangeArrowheads="1"/>
                </p:cNvSpPr>
                <p:nvPr/>
              </p:nvSpPr>
              <p:spPr bwMode="auto">
                <a:xfrm>
                  <a:off x="2779" y="2800"/>
                  <a:ext cx="252" cy="252"/>
                </a:xfrm>
                <a:prstGeom prst="ellipse">
                  <a:avLst/>
                </a:prstGeom>
                <a:gradFill rotWithShape="0">
                  <a:gsLst>
                    <a:gs pos="0">
                      <a:srgbClr val="FAFD00"/>
                    </a:gs>
                    <a:gs pos="100000">
                      <a:srgbClr val="FAFD00">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588" name="Rectangle 36"/>
                <p:cNvSpPr>
                  <a:spLocks noChangeArrowheads="1"/>
                </p:cNvSpPr>
                <p:nvPr/>
              </p:nvSpPr>
              <p:spPr bwMode="auto">
                <a:xfrm>
                  <a:off x="2799" y="2713"/>
                  <a:ext cx="290"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solidFill>
                        <a:schemeClr val="bg2"/>
                      </a:solidFill>
                    </a:rPr>
                    <a:t>-</a:t>
                  </a:r>
                </a:p>
              </p:txBody>
            </p:sp>
          </p:grpSp>
        </p:grpSp>
        <p:grpSp>
          <p:nvGrpSpPr>
            <p:cNvPr id="791589" name="Group 37"/>
            <p:cNvGrpSpPr>
              <a:grpSpLocks/>
            </p:cNvGrpSpPr>
            <p:nvPr/>
          </p:nvGrpSpPr>
          <p:grpSpPr bwMode="auto">
            <a:xfrm>
              <a:off x="3050" y="2713"/>
              <a:ext cx="677" cy="442"/>
              <a:chOff x="3050" y="2713"/>
              <a:chExt cx="677" cy="442"/>
            </a:xfrm>
          </p:grpSpPr>
          <p:grpSp>
            <p:nvGrpSpPr>
              <p:cNvPr id="791590" name="Group 38"/>
              <p:cNvGrpSpPr>
                <a:grpSpLocks/>
              </p:cNvGrpSpPr>
              <p:nvPr/>
            </p:nvGrpSpPr>
            <p:grpSpPr bwMode="auto">
              <a:xfrm>
                <a:off x="3050" y="2713"/>
                <a:ext cx="349" cy="442"/>
                <a:chOff x="3050" y="2713"/>
                <a:chExt cx="349" cy="442"/>
              </a:xfrm>
            </p:grpSpPr>
            <p:sp>
              <p:nvSpPr>
                <p:cNvPr id="791591" name="Oval 39"/>
                <p:cNvSpPr>
                  <a:spLocks noChangeArrowheads="1"/>
                </p:cNvSpPr>
                <p:nvPr/>
              </p:nvSpPr>
              <p:spPr bwMode="auto">
                <a:xfrm>
                  <a:off x="3050" y="2742"/>
                  <a:ext cx="349" cy="349"/>
                </a:xfrm>
                <a:prstGeom prst="ellipse">
                  <a:avLst/>
                </a:prstGeom>
                <a:gradFill rotWithShape="0">
                  <a:gsLst>
                    <a:gs pos="0">
                      <a:srgbClr val="FC0128"/>
                    </a:gs>
                    <a:gs pos="100000">
                      <a:srgbClr val="FC0128">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592" name="Rectangle 40"/>
                <p:cNvSpPr>
                  <a:spLocks noChangeArrowheads="1"/>
                </p:cNvSpPr>
                <p:nvPr/>
              </p:nvSpPr>
              <p:spPr bwMode="auto">
                <a:xfrm>
                  <a:off x="3088" y="2713"/>
                  <a:ext cx="281"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grpSp>
            <p:nvGrpSpPr>
              <p:cNvPr id="791593" name="Group 41"/>
              <p:cNvGrpSpPr>
                <a:grpSpLocks/>
              </p:cNvGrpSpPr>
              <p:nvPr/>
            </p:nvGrpSpPr>
            <p:grpSpPr bwMode="auto">
              <a:xfrm>
                <a:off x="3417" y="2713"/>
                <a:ext cx="310" cy="442"/>
                <a:chOff x="3417" y="2713"/>
                <a:chExt cx="310" cy="442"/>
              </a:xfrm>
            </p:grpSpPr>
            <p:sp>
              <p:nvSpPr>
                <p:cNvPr id="791594" name="Oval 42"/>
                <p:cNvSpPr>
                  <a:spLocks noChangeArrowheads="1"/>
                </p:cNvSpPr>
                <p:nvPr/>
              </p:nvSpPr>
              <p:spPr bwMode="auto">
                <a:xfrm>
                  <a:off x="3417" y="2800"/>
                  <a:ext cx="252" cy="252"/>
                </a:xfrm>
                <a:prstGeom prst="ellipse">
                  <a:avLst/>
                </a:prstGeom>
                <a:gradFill rotWithShape="0">
                  <a:gsLst>
                    <a:gs pos="0">
                      <a:srgbClr val="FAFD00"/>
                    </a:gs>
                    <a:gs pos="100000">
                      <a:srgbClr val="FAFD00">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595" name="Rectangle 43"/>
                <p:cNvSpPr>
                  <a:spLocks noChangeArrowheads="1"/>
                </p:cNvSpPr>
                <p:nvPr/>
              </p:nvSpPr>
              <p:spPr bwMode="auto">
                <a:xfrm>
                  <a:off x="3437" y="2713"/>
                  <a:ext cx="290"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solidFill>
                        <a:schemeClr val="bg2"/>
                      </a:solidFill>
                    </a:rPr>
                    <a:t>-</a:t>
                  </a:r>
                </a:p>
              </p:txBody>
            </p:sp>
          </p:grpSp>
        </p:grpSp>
      </p:grpSp>
      <p:grpSp>
        <p:nvGrpSpPr>
          <p:cNvPr id="791596" name="Group 44"/>
          <p:cNvGrpSpPr>
            <a:grpSpLocks/>
          </p:cNvGrpSpPr>
          <p:nvPr/>
        </p:nvGrpSpPr>
        <p:grpSpPr bwMode="auto">
          <a:xfrm>
            <a:off x="3875088" y="4813300"/>
            <a:ext cx="1995487" cy="715963"/>
            <a:chOff x="2441" y="3032"/>
            <a:chExt cx="1257" cy="451"/>
          </a:xfrm>
        </p:grpSpPr>
        <p:grpSp>
          <p:nvGrpSpPr>
            <p:cNvPr id="791597" name="Group 45"/>
            <p:cNvGrpSpPr>
              <a:grpSpLocks/>
            </p:cNvGrpSpPr>
            <p:nvPr/>
          </p:nvGrpSpPr>
          <p:grpSpPr bwMode="auto">
            <a:xfrm>
              <a:off x="2711" y="3041"/>
              <a:ext cx="349" cy="442"/>
              <a:chOff x="2711" y="3041"/>
              <a:chExt cx="349" cy="442"/>
            </a:xfrm>
          </p:grpSpPr>
          <p:sp>
            <p:nvSpPr>
              <p:cNvPr id="791598" name="Oval 46"/>
              <p:cNvSpPr>
                <a:spLocks noChangeArrowheads="1"/>
              </p:cNvSpPr>
              <p:nvPr/>
            </p:nvSpPr>
            <p:spPr bwMode="auto">
              <a:xfrm>
                <a:off x="2711" y="3070"/>
                <a:ext cx="349" cy="349"/>
              </a:xfrm>
              <a:prstGeom prst="ellipse">
                <a:avLst/>
              </a:prstGeom>
              <a:gradFill rotWithShape="0">
                <a:gsLst>
                  <a:gs pos="0">
                    <a:srgbClr val="FC0128"/>
                  </a:gs>
                  <a:gs pos="100000">
                    <a:srgbClr val="FC0128">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599" name="Rectangle 47"/>
              <p:cNvSpPr>
                <a:spLocks noChangeArrowheads="1"/>
              </p:cNvSpPr>
              <p:nvPr/>
            </p:nvSpPr>
            <p:spPr bwMode="auto">
              <a:xfrm flipH="1">
                <a:off x="2741" y="3041"/>
                <a:ext cx="281"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sp>
          <p:nvSpPr>
            <p:cNvPr id="791600" name="Oval 48"/>
            <p:cNvSpPr>
              <a:spLocks noChangeArrowheads="1"/>
            </p:cNvSpPr>
            <p:nvPr/>
          </p:nvSpPr>
          <p:spPr bwMode="auto">
            <a:xfrm>
              <a:off x="2441" y="3128"/>
              <a:ext cx="252" cy="252"/>
            </a:xfrm>
            <a:prstGeom prst="ellipse">
              <a:avLst/>
            </a:prstGeom>
            <a:gradFill rotWithShape="0">
              <a:gsLst>
                <a:gs pos="0">
                  <a:srgbClr val="FAFD00"/>
                </a:gs>
                <a:gs pos="100000">
                  <a:srgbClr val="FAFD00">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601" name="Rectangle 49"/>
            <p:cNvSpPr>
              <a:spLocks noChangeArrowheads="1"/>
            </p:cNvSpPr>
            <p:nvPr/>
          </p:nvSpPr>
          <p:spPr bwMode="auto">
            <a:xfrm flipH="1">
              <a:off x="2480" y="3032"/>
              <a:ext cx="290"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solidFill>
                    <a:schemeClr val="bg2"/>
                  </a:solidFill>
                </a:rPr>
                <a:t>-</a:t>
              </a:r>
            </a:p>
          </p:txBody>
        </p:sp>
        <p:grpSp>
          <p:nvGrpSpPr>
            <p:cNvPr id="791602" name="Group 50"/>
            <p:cNvGrpSpPr>
              <a:grpSpLocks/>
            </p:cNvGrpSpPr>
            <p:nvPr/>
          </p:nvGrpSpPr>
          <p:grpSpPr bwMode="auto">
            <a:xfrm>
              <a:off x="3349" y="3041"/>
              <a:ext cx="349" cy="442"/>
              <a:chOff x="3349" y="3041"/>
              <a:chExt cx="349" cy="442"/>
            </a:xfrm>
          </p:grpSpPr>
          <p:sp>
            <p:nvSpPr>
              <p:cNvPr id="791603" name="Oval 51"/>
              <p:cNvSpPr>
                <a:spLocks noChangeArrowheads="1"/>
              </p:cNvSpPr>
              <p:nvPr/>
            </p:nvSpPr>
            <p:spPr bwMode="auto">
              <a:xfrm>
                <a:off x="3349" y="3070"/>
                <a:ext cx="349" cy="349"/>
              </a:xfrm>
              <a:prstGeom prst="ellipse">
                <a:avLst/>
              </a:prstGeom>
              <a:gradFill rotWithShape="0">
                <a:gsLst>
                  <a:gs pos="0">
                    <a:srgbClr val="FC0128"/>
                  </a:gs>
                  <a:gs pos="100000">
                    <a:srgbClr val="FC0128">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604" name="Rectangle 52"/>
              <p:cNvSpPr>
                <a:spLocks noChangeArrowheads="1"/>
              </p:cNvSpPr>
              <p:nvPr/>
            </p:nvSpPr>
            <p:spPr bwMode="auto">
              <a:xfrm flipH="1">
                <a:off x="3379" y="3041"/>
                <a:ext cx="281"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sp>
          <p:nvSpPr>
            <p:cNvPr id="791605" name="Oval 53"/>
            <p:cNvSpPr>
              <a:spLocks noChangeArrowheads="1"/>
            </p:cNvSpPr>
            <p:nvPr/>
          </p:nvSpPr>
          <p:spPr bwMode="auto">
            <a:xfrm>
              <a:off x="3079" y="3128"/>
              <a:ext cx="252" cy="252"/>
            </a:xfrm>
            <a:prstGeom prst="ellipse">
              <a:avLst/>
            </a:prstGeom>
            <a:gradFill rotWithShape="0">
              <a:gsLst>
                <a:gs pos="0">
                  <a:srgbClr val="FAFD00"/>
                </a:gs>
                <a:gs pos="100000">
                  <a:srgbClr val="FAFD00">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606" name="Rectangle 54"/>
            <p:cNvSpPr>
              <a:spLocks noChangeArrowheads="1"/>
            </p:cNvSpPr>
            <p:nvPr/>
          </p:nvSpPr>
          <p:spPr bwMode="auto">
            <a:xfrm flipH="1">
              <a:off x="3108" y="3041"/>
              <a:ext cx="290"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solidFill>
                    <a:schemeClr val="bg2"/>
                  </a:solidFill>
                </a:rPr>
                <a:t>-</a:t>
              </a:r>
            </a:p>
          </p:txBody>
        </p:sp>
      </p:grpSp>
      <p:sp>
        <p:nvSpPr>
          <p:cNvPr id="791607" name="AutoShape 55"/>
          <p:cNvSpPr>
            <a:spLocks noChangeArrowheads="1"/>
          </p:cNvSpPr>
          <p:nvPr/>
        </p:nvSpPr>
        <p:spPr bwMode="auto">
          <a:xfrm>
            <a:off x="1636713" y="2876550"/>
            <a:ext cx="2058987" cy="1428750"/>
          </a:xfrm>
          <a:prstGeom prst="rightArrow">
            <a:avLst>
              <a:gd name="adj1" fmla="val 50000"/>
              <a:gd name="adj2" fmla="val 72062"/>
            </a:avLst>
          </a:prstGeom>
          <a:solidFill>
            <a:schemeClr val="tx2"/>
          </a:solidFill>
          <a:ln w="9525">
            <a:noFill/>
            <a:miter lim="800000"/>
            <a:headEnd/>
            <a:tailEnd/>
          </a:ln>
          <a:effectLst/>
        </p:spPr>
        <p:txBody>
          <a:bodyPr wrap="none" anchor="ctr"/>
          <a:lstStyle/>
          <a:p>
            <a:pPr algn="ctr" eaLnBrk="0" hangingPunct="0"/>
            <a:r>
              <a:rPr lang="en-US" sz="2400">
                <a:solidFill>
                  <a:schemeClr val="bg2"/>
                </a:solidFill>
              </a:rPr>
              <a:t>Force</a:t>
            </a:r>
          </a:p>
        </p:txBody>
      </p:sp>
      <p:grpSp>
        <p:nvGrpSpPr>
          <p:cNvPr id="791608" name="Group 56"/>
          <p:cNvGrpSpPr>
            <a:grpSpLocks/>
          </p:cNvGrpSpPr>
          <p:nvPr/>
        </p:nvGrpSpPr>
        <p:grpSpPr bwMode="auto">
          <a:xfrm>
            <a:off x="4244975" y="2759075"/>
            <a:ext cx="2047875" cy="1082675"/>
            <a:chOff x="2674" y="1738"/>
            <a:chExt cx="1290" cy="682"/>
          </a:xfrm>
        </p:grpSpPr>
        <p:grpSp>
          <p:nvGrpSpPr>
            <p:cNvPr id="791609" name="Group 57"/>
            <p:cNvGrpSpPr>
              <a:grpSpLocks/>
            </p:cNvGrpSpPr>
            <p:nvPr/>
          </p:nvGrpSpPr>
          <p:grpSpPr bwMode="auto">
            <a:xfrm>
              <a:off x="2674" y="1892"/>
              <a:ext cx="671" cy="528"/>
              <a:chOff x="2674" y="1892"/>
              <a:chExt cx="671" cy="528"/>
            </a:xfrm>
          </p:grpSpPr>
          <p:grpSp>
            <p:nvGrpSpPr>
              <p:cNvPr id="791610" name="Group 58"/>
              <p:cNvGrpSpPr>
                <a:grpSpLocks/>
              </p:cNvGrpSpPr>
              <p:nvPr/>
            </p:nvGrpSpPr>
            <p:grpSpPr bwMode="auto">
              <a:xfrm>
                <a:off x="2674" y="1978"/>
                <a:ext cx="349" cy="442"/>
                <a:chOff x="2674" y="1978"/>
                <a:chExt cx="349" cy="442"/>
              </a:xfrm>
            </p:grpSpPr>
            <p:sp>
              <p:nvSpPr>
                <p:cNvPr id="791611" name="Oval 59"/>
                <p:cNvSpPr>
                  <a:spLocks noChangeArrowheads="1"/>
                </p:cNvSpPr>
                <p:nvPr/>
              </p:nvSpPr>
              <p:spPr bwMode="auto">
                <a:xfrm rot="20760000">
                  <a:off x="2674" y="2010"/>
                  <a:ext cx="349" cy="349"/>
                </a:xfrm>
                <a:prstGeom prst="ellipse">
                  <a:avLst/>
                </a:prstGeom>
                <a:gradFill rotWithShape="0">
                  <a:gsLst>
                    <a:gs pos="0">
                      <a:srgbClr val="FC0128"/>
                    </a:gs>
                    <a:gs pos="100000">
                      <a:srgbClr val="FC0128">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612" name="Rectangle 60"/>
                <p:cNvSpPr>
                  <a:spLocks noChangeArrowheads="1"/>
                </p:cNvSpPr>
                <p:nvPr/>
              </p:nvSpPr>
              <p:spPr bwMode="auto">
                <a:xfrm rot="20760000">
                  <a:off x="2716" y="1978"/>
                  <a:ext cx="281"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grpSp>
            <p:nvGrpSpPr>
              <p:cNvPr id="791613" name="Group 61"/>
              <p:cNvGrpSpPr>
                <a:grpSpLocks/>
              </p:cNvGrpSpPr>
              <p:nvPr/>
            </p:nvGrpSpPr>
            <p:grpSpPr bwMode="auto">
              <a:xfrm>
                <a:off x="3034" y="1892"/>
                <a:ext cx="311" cy="442"/>
                <a:chOff x="3034" y="1892"/>
                <a:chExt cx="311" cy="442"/>
              </a:xfrm>
            </p:grpSpPr>
            <p:sp>
              <p:nvSpPr>
                <p:cNvPr id="791614" name="Oval 62"/>
                <p:cNvSpPr>
                  <a:spLocks noChangeArrowheads="1"/>
                </p:cNvSpPr>
                <p:nvPr/>
              </p:nvSpPr>
              <p:spPr bwMode="auto">
                <a:xfrm rot="20760000">
                  <a:off x="3034" y="1990"/>
                  <a:ext cx="252" cy="252"/>
                </a:xfrm>
                <a:prstGeom prst="ellipse">
                  <a:avLst/>
                </a:prstGeom>
                <a:gradFill rotWithShape="0">
                  <a:gsLst>
                    <a:gs pos="0">
                      <a:srgbClr val="FAFD00"/>
                    </a:gs>
                    <a:gs pos="100000">
                      <a:srgbClr val="FAFD00">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615" name="Rectangle 63"/>
                <p:cNvSpPr>
                  <a:spLocks noChangeArrowheads="1"/>
                </p:cNvSpPr>
                <p:nvPr/>
              </p:nvSpPr>
              <p:spPr bwMode="auto">
                <a:xfrm rot="20760000">
                  <a:off x="3055" y="1892"/>
                  <a:ext cx="290"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solidFill>
                        <a:schemeClr val="bg2"/>
                      </a:solidFill>
                    </a:rPr>
                    <a:t>-</a:t>
                  </a:r>
                </a:p>
              </p:txBody>
            </p:sp>
          </p:grpSp>
        </p:grpSp>
        <p:grpSp>
          <p:nvGrpSpPr>
            <p:cNvPr id="791616" name="Group 64"/>
            <p:cNvGrpSpPr>
              <a:grpSpLocks/>
            </p:cNvGrpSpPr>
            <p:nvPr/>
          </p:nvGrpSpPr>
          <p:grpSpPr bwMode="auto">
            <a:xfrm>
              <a:off x="3293" y="1738"/>
              <a:ext cx="671" cy="528"/>
              <a:chOff x="3293" y="1738"/>
              <a:chExt cx="671" cy="528"/>
            </a:xfrm>
          </p:grpSpPr>
          <p:grpSp>
            <p:nvGrpSpPr>
              <p:cNvPr id="791617" name="Group 65"/>
              <p:cNvGrpSpPr>
                <a:grpSpLocks/>
              </p:cNvGrpSpPr>
              <p:nvPr/>
            </p:nvGrpSpPr>
            <p:grpSpPr bwMode="auto">
              <a:xfrm>
                <a:off x="3293" y="1824"/>
                <a:ext cx="349" cy="442"/>
                <a:chOff x="3293" y="1824"/>
                <a:chExt cx="349" cy="442"/>
              </a:xfrm>
            </p:grpSpPr>
            <p:sp>
              <p:nvSpPr>
                <p:cNvPr id="791618" name="Oval 66"/>
                <p:cNvSpPr>
                  <a:spLocks noChangeArrowheads="1"/>
                </p:cNvSpPr>
                <p:nvPr/>
              </p:nvSpPr>
              <p:spPr bwMode="auto">
                <a:xfrm rot="20760000">
                  <a:off x="3293" y="1856"/>
                  <a:ext cx="349" cy="349"/>
                </a:xfrm>
                <a:prstGeom prst="ellipse">
                  <a:avLst/>
                </a:prstGeom>
                <a:gradFill rotWithShape="0">
                  <a:gsLst>
                    <a:gs pos="0">
                      <a:srgbClr val="FC0128"/>
                    </a:gs>
                    <a:gs pos="100000">
                      <a:srgbClr val="FC0128">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619" name="Rectangle 67"/>
                <p:cNvSpPr>
                  <a:spLocks noChangeArrowheads="1"/>
                </p:cNvSpPr>
                <p:nvPr/>
              </p:nvSpPr>
              <p:spPr bwMode="auto">
                <a:xfrm rot="20760000">
                  <a:off x="3335" y="1824"/>
                  <a:ext cx="281"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t>+</a:t>
                  </a:r>
                </a:p>
              </p:txBody>
            </p:sp>
          </p:grpSp>
          <p:grpSp>
            <p:nvGrpSpPr>
              <p:cNvPr id="791620" name="Group 68"/>
              <p:cNvGrpSpPr>
                <a:grpSpLocks/>
              </p:cNvGrpSpPr>
              <p:nvPr/>
            </p:nvGrpSpPr>
            <p:grpSpPr bwMode="auto">
              <a:xfrm>
                <a:off x="3653" y="1738"/>
                <a:ext cx="311" cy="442"/>
                <a:chOff x="3653" y="1738"/>
                <a:chExt cx="311" cy="442"/>
              </a:xfrm>
            </p:grpSpPr>
            <p:sp>
              <p:nvSpPr>
                <p:cNvPr id="791621" name="Oval 69"/>
                <p:cNvSpPr>
                  <a:spLocks noChangeArrowheads="1"/>
                </p:cNvSpPr>
                <p:nvPr/>
              </p:nvSpPr>
              <p:spPr bwMode="auto">
                <a:xfrm rot="20760000">
                  <a:off x="3653" y="1835"/>
                  <a:ext cx="252" cy="252"/>
                </a:xfrm>
                <a:prstGeom prst="ellipse">
                  <a:avLst/>
                </a:prstGeom>
                <a:gradFill rotWithShape="0">
                  <a:gsLst>
                    <a:gs pos="0">
                      <a:srgbClr val="FAFD00"/>
                    </a:gs>
                    <a:gs pos="100000">
                      <a:srgbClr val="FAFD00">
                        <a:gamma/>
                        <a:shade val="29804"/>
                        <a:invGamma/>
                      </a:srgbClr>
                    </a:gs>
                  </a:gsLst>
                  <a:path path="shape">
                    <a:fillToRect l="50000" t="50000" r="50000" b="50000"/>
                  </a:path>
                </a:gradFill>
                <a:ln w="9525">
                  <a:noFill/>
                  <a:round/>
                  <a:headEnd/>
                  <a:tailEnd/>
                </a:ln>
                <a:effectLst/>
              </p:spPr>
              <p:txBody>
                <a:bodyPr wrap="none" anchor="ctr"/>
                <a:lstStyle/>
                <a:p>
                  <a:endParaRPr lang="en-US"/>
                </a:p>
              </p:txBody>
            </p:sp>
            <p:sp>
              <p:nvSpPr>
                <p:cNvPr id="791622" name="Rectangle 70"/>
                <p:cNvSpPr>
                  <a:spLocks noChangeArrowheads="1"/>
                </p:cNvSpPr>
                <p:nvPr/>
              </p:nvSpPr>
              <p:spPr bwMode="auto">
                <a:xfrm rot="20760000">
                  <a:off x="3674" y="1738"/>
                  <a:ext cx="290" cy="44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000">
                      <a:solidFill>
                        <a:schemeClr val="bg2"/>
                      </a:solidFill>
                    </a:rPr>
                    <a:t>-</a:t>
                  </a:r>
                </a:p>
              </p:txBody>
            </p:sp>
          </p:grpSp>
        </p:grpSp>
      </p:grpSp>
      <p:sp>
        <p:nvSpPr>
          <p:cNvPr id="791623" name="Rectangle 71"/>
          <p:cNvSpPr>
            <a:spLocks noChangeArrowheads="1"/>
          </p:cNvSpPr>
          <p:nvPr/>
        </p:nvSpPr>
        <p:spPr bwMode="auto">
          <a:xfrm>
            <a:off x="1030288" y="1685925"/>
            <a:ext cx="6904037" cy="579438"/>
          </a:xfrm>
          <a:prstGeom prst="rect">
            <a:avLst/>
          </a:prstGeom>
          <a:noFill/>
          <a:ln w="12700">
            <a:noFill/>
            <a:miter lim="800000"/>
            <a:headEnd type="none" w="sm" len="sm"/>
            <a:tailEnd type="none" w="sm" len="sm"/>
          </a:ln>
          <a:effectLst/>
        </p:spPr>
        <p:txBody>
          <a:bodyPr wrap="none">
            <a:spAutoFit/>
          </a:bodyPr>
          <a:lstStyle/>
          <a:p>
            <a:pPr eaLnBrk="0" hangingPunct="0"/>
            <a:r>
              <a:rPr lang="en-US" sz="3200"/>
              <a:t>Strong repulsion breaks crystal apart.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91607"/>
                                        </p:tgtEl>
                                        <p:attrNameLst>
                                          <p:attrName>style.visibility</p:attrName>
                                        </p:attrNameLst>
                                      </p:cBhvr>
                                      <p:to>
                                        <p:strVal val="visible"/>
                                      </p:to>
                                    </p:set>
                                    <p:anim calcmode="lin" valueType="num">
                                      <p:cBhvr>
                                        <p:cTn id="7" dur="1000" fill="hold"/>
                                        <p:tgtEl>
                                          <p:spTgt spid="791607"/>
                                        </p:tgtEl>
                                        <p:attrNameLst>
                                          <p:attrName>ppt_x</p:attrName>
                                        </p:attrNameLst>
                                      </p:cBhvr>
                                      <p:tavLst>
                                        <p:tav tm="0">
                                          <p:val>
                                            <p:strVal val="#ppt_x-.2"/>
                                          </p:val>
                                        </p:tav>
                                        <p:tav tm="100000">
                                          <p:val>
                                            <p:strVal val="#ppt_x"/>
                                          </p:val>
                                        </p:tav>
                                      </p:tavLst>
                                    </p:anim>
                                    <p:anim calcmode="lin" valueType="num">
                                      <p:cBhvr>
                                        <p:cTn id="8" dur="1000" fill="hold"/>
                                        <p:tgtEl>
                                          <p:spTgt spid="79160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91607"/>
                                        </p:tgtEl>
                                      </p:cBhvr>
                                    </p:animEffect>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5.83333E-6 3.77516E-6 C 0.01285 0.00092 0.02587 0.00208 0.0349 -0.01596 C 0.04393 -0.03401 0.04897 -0.07171 0.05417 -0.10919 " pathEditMode="relative" rAng="0" ptsTypes="aaA">
                                      <p:cBhvr>
                                        <p:cTn id="12" dur="3000" fill="hold"/>
                                        <p:tgtEl>
                                          <p:spTgt spid="791555"/>
                                        </p:tgtEl>
                                        <p:attrNameLst>
                                          <p:attrName>ppt_x</p:attrName>
                                          <p:attrName>ppt_y</p:attrName>
                                        </p:attrNameLst>
                                      </p:cBhvr>
                                      <p:rCtr x="0" y="0"/>
                                    </p:animMotion>
                                  </p:childTnLst>
                                </p:cTn>
                              </p:par>
                              <p:par>
                                <p:cTn id="13" presetID="10" presetClass="exit" presetSubtype="0" fill="hold" nodeType="withEffect">
                                  <p:stCondLst>
                                    <p:cond delay="0"/>
                                  </p:stCondLst>
                                  <p:childTnLst>
                                    <p:animEffect transition="out" filter="fade">
                                      <p:cBhvr>
                                        <p:cTn id="14" dur="1000"/>
                                        <p:tgtEl>
                                          <p:spTgt spid="791555"/>
                                        </p:tgtEl>
                                      </p:cBhvr>
                                    </p:animEffect>
                                    <p:set>
                                      <p:cBhvr>
                                        <p:cTn id="15" dur="1" fill="hold">
                                          <p:stCondLst>
                                            <p:cond delay="999"/>
                                          </p:stCondLst>
                                        </p:cTn>
                                        <p:tgtEl>
                                          <p:spTgt spid="79155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91608"/>
                                        </p:tgtEl>
                                        <p:attrNameLst>
                                          <p:attrName>style.visibility</p:attrName>
                                        </p:attrNameLst>
                                      </p:cBhvr>
                                      <p:to>
                                        <p:strVal val="visible"/>
                                      </p:to>
                                    </p:set>
                                    <p:animEffect transition="in" filter="fade">
                                      <p:cBhvr>
                                        <p:cTn id="18" dur="1000"/>
                                        <p:tgtEl>
                                          <p:spTgt spid="791608"/>
                                        </p:tgtEl>
                                      </p:cBhvr>
                                    </p:animEffect>
                                  </p:childTnLst>
                                </p:cTn>
                              </p:par>
                            </p:childTnLst>
                          </p:cTn>
                        </p:par>
                        <p:par>
                          <p:cTn id="19" fill="hold">
                            <p:stCondLst>
                              <p:cond delay="4000"/>
                            </p:stCondLst>
                            <p:childTnLst>
                              <p:par>
                                <p:cTn id="20" presetID="10" presetClass="exit" presetSubtype="0" fill="hold" nodeType="afterEffect">
                                  <p:stCondLst>
                                    <p:cond delay="0"/>
                                  </p:stCondLst>
                                  <p:childTnLst>
                                    <p:animEffect transition="out" filter="fade">
                                      <p:cBhvr>
                                        <p:cTn id="21" dur="1000"/>
                                        <p:tgtEl>
                                          <p:spTgt spid="791608"/>
                                        </p:tgtEl>
                                      </p:cBhvr>
                                    </p:animEffect>
                                    <p:set>
                                      <p:cBhvr>
                                        <p:cTn id="22" dur="1" fill="hold">
                                          <p:stCondLst>
                                            <p:cond delay="999"/>
                                          </p:stCondLst>
                                        </p:cTn>
                                        <p:tgtEl>
                                          <p:spTgt spid="791608"/>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791555"/>
                                        </p:tgtEl>
                                        <p:attrNameLst>
                                          <p:attrName>style.visibility</p:attrName>
                                        </p:attrNameLst>
                                      </p:cBhvr>
                                      <p:to>
                                        <p:strVal val="visible"/>
                                      </p:to>
                                    </p:set>
                                    <p:animEffect transition="in" filter="fade">
                                      <p:cBhvr>
                                        <p:cTn id="25" dur="1000"/>
                                        <p:tgtEl>
                                          <p:spTgt spid="791555"/>
                                        </p:tgtEl>
                                      </p:cBhvr>
                                    </p:animEffect>
                                  </p:childTnLst>
                                </p:cTn>
                              </p:par>
                            </p:childTnLst>
                          </p:cTn>
                        </p:par>
                        <p:par>
                          <p:cTn id="26" fill="hold">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91623"/>
                                        </p:tgtEl>
                                        <p:attrNameLst>
                                          <p:attrName>style.visibility</p:attrName>
                                        </p:attrNameLst>
                                      </p:cBhvr>
                                      <p:to>
                                        <p:strVal val="visible"/>
                                      </p:to>
                                    </p:set>
                                    <p:animEffect transition="in" filter="dissolve">
                                      <p:cBhvr>
                                        <p:cTn id="29" dur="500"/>
                                        <p:tgtEl>
                                          <p:spTgt spid="791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607" grpId="0" animBg="1"/>
      <p:bldP spid="791623" grpId="0"/>
    </p:bld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noFill/>
          <a:ln/>
        </p:spPr>
        <p:txBody>
          <a:bodyPr/>
          <a:lstStyle/>
          <a:p>
            <a:r>
              <a:rPr lang="en-US"/>
              <a:t>How does H</a:t>
            </a:r>
            <a:r>
              <a:rPr lang="en-US" baseline="-25000"/>
              <a:t>2</a:t>
            </a:r>
            <a:r>
              <a:rPr lang="en-US"/>
              <a:t> form?</a:t>
            </a:r>
          </a:p>
        </p:txBody>
      </p:sp>
      <p:sp>
        <p:nvSpPr>
          <p:cNvPr id="778243" name="AutoShape 3"/>
          <p:cNvSpPr>
            <a:spLocks noChangeArrowheads="1"/>
          </p:cNvSpPr>
          <p:nvPr/>
        </p:nvSpPr>
        <p:spPr bwMode="auto">
          <a:xfrm>
            <a:off x="4648200" y="4903788"/>
            <a:ext cx="914400" cy="685800"/>
          </a:xfrm>
          <a:prstGeom prst="rightArrow">
            <a:avLst>
              <a:gd name="adj1" fmla="val 50000"/>
              <a:gd name="adj2" fmla="val 66673"/>
            </a:avLst>
          </a:prstGeom>
          <a:solidFill>
            <a:schemeClr val="tx2"/>
          </a:solidFill>
          <a:ln w="9525">
            <a:noFill/>
            <a:miter lim="800000"/>
            <a:headEnd/>
            <a:tailEnd/>
          </a:ln>
          <a:effectLst/>
        </p:spPr>
        <p:txBody>
          <a:bodyPr wrap="none" anchor="ctr"/>
          <a:lstStyle/>
          <a:p>
            <a:endParaRPr lang="en-US"/>
          </a:p>
        </p:txBody>
      </p:sp>
      <p:sp>
        <p:nvSpPr>
          <p:cNvPr id="778244" name="AutoShape 4"/>
          <p:cNvSpPr>
            <a:spLocks noChangeArrowheads="1"/>
          </p:cNvSpPr>
          <p:nvPr/>
        </p:nvSpPr>
        <p:spPr bwMode="auto">
          <a:xfrm>
            <a:off x="3505200" y="4903788"/>
            <a:ext cx="914400" cy="685800"/>
          </a:xfrm>
          <a:prstGeom prst="leftArrow">
            <a:avLst>
              <a:gd name="adj1" fmla="val 50000"/>
              <a:gd name="adj2" fmla="val 66660"/>
            </a:avLst>
          </a:prstGeom>
          <a:solidFill>
            <a:schemeClr val="tx2"/>
          </a:solidFill>
          <a:ln w="9525">
            <a:noFill/>
            <a:miter lim="800000"/>
            <a:headEnd/>
            <a:tailEnd/>
          </a:ln>
          <a:effectLst/>
        </p:spPr>
        <p:txBody>
          <a:bodyPr wrap="none" anchor="ctr"/>
          <a:lstStyle/>
          <a:p>
            <a:endParaRPr lang="en-US"/>
          </a:p>
        </p:txBody>
      </p:sp>
      <p:sp>
        <p:nvSpPr>
          <p:cNvPr id="778245" name="Oval 5"/>
          <p:cNvSpPr>
            <a:spLocks noChangeArrowheads="1"/>
          </p:cNvSpPr>
          <p:nvPr/>
        </p:nvSpPr>
        <p:spPr bwMode="auto">
          <a:xfrm>
            <a:off x="3810000" y="4876800"/>
            <a:ext cx="685800" cy="685800"/>
          </a:xfrm>
          <a:prstGeom prst="ellipse">
            <a:avLst/>
          </a:prstGeom>
          <a:gradFill rotWithShape="1">
            <a:gsLst>
              <a:gs pos="0">
                <a:srgbClr val="3366FF"/>
              </a:gs>
              <a:gs pos="100000">
                <a:srgbClr val="3366FF">
                  <a:gamma/>
                  <a:shade val="46275"/>
                  <a:invGamma/>
                </a:srgbClr>
              </a:gs>
            </a:gsLst>
            <a:path path="shape">
              <a:fillToRect l="50000" t="50000" r="50000" b="50000"/>
            </a:path>
          </a:gradFill>
          <a:ln w="9525">
            <a:solidFill>
              <a:schemeClr val="tx1"/>
            </a:solidFill>
            <a:round/>
            <a:headEnd/>
            <a:tailEnd/>
          </a:ln>
          <a:effectLst/>
        </p:spPr>
        <p:txBody>
          <a:bodyPr wrap="none" anchor="ctr"/>
          <a:lstStyle/>
          <a:p>
            <a:pPr algn="ctr" eaLnBrk="0" hangingPunct="0"/>
            <a:r>
              <a:rPr lang="en-US" sz="3200"/>
              <a:t>+</a:t>
            </a:r>
          </a:p>
        </p:txBody>
      </p:sp>
      <p:sp>
        <p:nvSpPr>
          <p:cNvPr id="778246" name="Oval 6"/>
          <p:cNvSpPr>
            <a:spLocks noChangeArrowheads="1"/>
          </p:cNvSpPr>
          <p:nvPr/>
        </p:nvSpPr>
        <p:spPr bwMode="auto">
          <a:xfrm>
            <a:off x="4495800" y="4876800"/>
            <a:ext cx="685800" cy="685800"/>
          </a:xfrm>
          <a:prstGeom prst="ellipse">
            <a:avLst/>
          </a:prstGeom>
          <a:gradFill rotWithShape="1">
            <a:gsLst>
              <a:gs pos="0">
                <a:srgbClr val="3366FF"/>
              </a:gs>
              <a:gs pos="100000">
                <a:srgbClr val="3366FF">
                  <a:gamma/>
                  <a:shade val="46275"/>
                  <a:invGamma/>
                </a:srgbClr>
              </a:gs>
            </a:gsLst>
            <a:path path="shape">
              <a:fillToRect l="50000" t="50000" r="50000" b="50000"/>
            </a:path>
          </a:gradFill>
          <a:ln w="9525">
            <a:solidFill>
              <a:schemeClr val="tx1"/>
            </a:solidFill>
            <a:round/>
            <a:headEnd/>
            <a:tailEnd/>
          </a:ln>
          <a:effectLst/>
        </p:spPr>
        <p:txBody>
          <a:bodyPr wrap="none" anchor="ctr"/>
          <a:lstStyle/>
          <a:p>
            <a:pPr algn="ctr" eaLnBrk="0" hangingPunct="0"/>
            <a:r>
              <a:rPr lang="en-US" sz="3200"/>
              <a:t>+</a:t>
            </a:r>
          </a:p>
        </p:txBody>
      </p:sp>
      <p:sp>
        <p:nvSpPr>
          <p:cNvPr id="778247" name="Rectangle 7"/>
          <p:cNvSpPr>
            <a:spLocks noChangeArrowheads="1"/>
          </p:cNvSpPr>
          <p:nvPr/>
        </p:nvSpPr>
        <p:spPr bwMode="auto">
          <a:xfrm>
            <a:off x="838200" y="1600200"/>
            <a:ext cx="3070225" cy="579438"/>
          </a:xfrm>
          <a:prstGeom prst="rect">
            <a:avLst/>
          </a:prstGeom>
          <a:noFill/>
          <a:ln w="9525">
            <a:noFill/>
            <a:miter lim="800000"/>
            <a:headEnd/>
            <a:tailEnd/>
          </a:ln>
          <a:effectLst/>
        </p:spPr>
        <p:txBody>
          <a:bodyPr wrap="none">
            <a:spAutoFit/>
          </a:bodyPr>
          <a:lstStyle/>
          <a:p>
            <a:pPr eaLnBrk="0" hangingPunct="0"/>
            <a:r>
              <a:rPr lang="en-US" sz="3200"/>
              <a:t>The nuclei repel</a:t>
            </a:r>
          </a:p>
        </p:txBody>
      </p:sp>
      <p:sp>
        <p:nvSpPr>
          <p:cNvPr id="778248" name="Rectangle 8"/>
          <p:cNvSpPr>
            <a:spLocks noChangeArrowheads="1"/>
          </p:cNvSpPr>
          <p:nvPr/>
        </p:nvSpPr>
        <p:spPr bwMode="auto">
          <a:xfrm>
            <a:off x="890588" y="2362200"/>
            <a:ext cx="6272212" cy="579438"/>
          </a:xfrm>
          <a:prstGeom prst="rect">
            <a:avLst/>
          </a:prstGeom>
          <a:noFill/>
          <a:ln w="9525">
            <a:noFill/>
            <a:miter lim="800000"/>
            <a:headEnd/>
            <a:tailEnd/>
          </a:ln>
          <a:effectLst/>
        </p:spPr>
        <p:txBody>
          <a:bodyPr wrap="none">
            <a:spAutoFit/>
          </a:bodyPr>
          <a:lstStyle/>
          <a:p>
            <a:pPr eaLnBrk="0" hangingPunct="0"/>
            <a:r>
              <a:rPr lang="en-US" sz="3200"/>
              <a:t>But they are attracted to electrons</a:t>
            </a:r>
          </a:p>
        </p:txBody>
      </p:sp>
      <p:sp>
        <p:nvSpPr>
          <p:cNvPr id="778249" name="Rectangle 9"/>
          <p:cNvSpPr>
            <a:spLocks noChangeArrowheads="1"/>
          </p:cNvSpPr>
          <p:nvPr/>
        </p:nvSpPr>
        <p:spPr bwMode="auto">
          <a:xfrm>
            <a:off x="914400" y="3124200"/>
            <a:ext cx="4648200" cy="579438"/>
          </a:xfrm>
          <a:prstGeom prst="rect">
            <a:avLst/>
          </a:prstGeom>
          <a:noFill/>
          <a:ln w="9525">
            <a:noFill/>
            <a:miter lim="800000"/>
            <a:headEnd/>
            <a:tailEnd/>
          </a:ln>
          <a:effectLst/>
        </p:spPr>
        <p:txBody>
          <a:bodyPr wrap="none">
            <a:spAutoFit/>
          </a:bodyPr>
          <a:lstStyle/>
          <a:p>
            <a:pPr eaLnBrk="0" hangingPunct="0"/>
            <a:r>
              <a:rPr lang="en-US" sz="3200"/>
              <a:t>They share the electrons</a:t>
            </a:r>
          </a:p>
        </p:txBody>
      </p:sp>
      <p:grpSp>
        <p:nvGrpSpPr>
          <p:cNvPr id="778250" name="Group 10"/>
          <p:cNvGrpSpPr>
            <a:grpSpLocks/>
          </p:cNvGrpSpPr>
          <p:nvPr/>
        </p:nvGrpSpPr>
        <p:grpSpPr bwMode="auto">
          <a:xfrm>
            <a:off x="4419600" y="4419600"/>
            <a:ext cx="152400" cy="1676400"/>
            <a:chOff x="2784" y="2784"/>
            <a:chExt cx="96" cy="1056"/>
          </a:xfrm>
        </p:grpSpPr>
        <p:sp>
          <p:nvSpPr>
            <p:cNvPr id="778251" name="Oval 11"/>
            <p:cNvSpPr>
              <a:spLocks noChangeArrowheads="1"/>
            </p:cNvSpPr>
            <p:nvPr/>
          </p:nvSpPr>
          <p:spPr bwMode="auto">
            <a:xfrm>
              <a:off x="2784" y="2784"/>
              <a:ext cx="96" cy="96"/>
            </a:xfrm>
            <a:prstGeom prst="ellipse">
              <a:avLst/>
            </a:prstGeom>
            <a:gradFill rotWithShape="1">
              <a:gsLst>
                <a:gs pos="0">
                  <a:schemeClr val="tx2"/>
                </a:gs>
                <a:gs pos="100000">
                  <a:schemeClr val="tx2">
                    <a:gamma/>
                    <a:shade val="46275"/>
                    <a:invGamma/>
                  </a:schemeClr>
                </a:gs>
              </a:gsLst>
              <a:path path="shape">
                <a:fillToRect l="50000" t="50000" r="50000" b="50000"/>
              </a:path>
            </a:gradFill>
            <a:ln w="9525">
              <a:noFill/>
              <a:round/>
              <a:headEnd/>
              <a:tailEnd/>
            </a:ln>
            <a:effectLst/>
          </p:spPr>
          <p:txBody>
            <a:bodyPr wrap="none" anchor="ctr"/>
            <a:lstStyle/>
            <a:p>
              <a:endParaRPr lang="en-US"/>
            </a:p>
          </p:txBody>
        </p:sp>
        <p:sp>
          <p:nvSpPr>
            <p:cNvPr id="778252" name="Oval 12"/>
            <p:cNvSpPr>
              <a:spLocks noChangeArrowheads="1"/>
            </p:cNvSpPr>
            <p:nvPr/>
          </p:nvSpPr>
          <p:spPr bwMode="auto">
            <a:xfrm>
              <a:off x="2784" y="3744"/>
              <a:ext cx="96" cy="96"/>
            </a:xfrm>
            <a:prstGeom prst="ellipse">
              <a:avLst/>
            </a:prstGeom>
            <a:gradFill rotWithShape="1">
              <a:gsLst>
                <a:gs pos="0">
                  <a:schemeClr val="tx2"/>
                </a:gs>
                <a:gs pos="100000">
                  <a:schemeClr val="tx2">
                    <a:gamma/>
                    <a:shade val="46275"/>
                    <a:invGamma/>
                  </a:schemeClr>
                </a:gs>
              </a:gsLst>
              <a:path path="shape">
                <a:fillToRect l="50000" t="50000" r="50000" b="50000"/>
              </a:path>
            </a:gradFill>
            <a:ln w="9525">
              <a:noFill/>
              <a:round/>
              <a:headEnd/>
              <a:tailEnd/>
            </a:ln>
            <a:effectLst/>
          </p:spPr>
          <p:txBody>
            <a:bodyPr wrap="none" anchor="ctr"/>
            <a:lstStyle/>
            <a:p>
              <a:endParaRPr lang="en-US"/>
            </a:p>
          </p:txBody>
        </p:sp>
      </p:grpSp>
      <p:sp>
        <p:nvSpPr>
          <p:cNvPr id="778253" name="Line 13"/>
          <p:cNvSpPr>
            <a:spLocks noChangeShapeType="1"/>
          </p:cNvSpPr>
          <p:nvPr/>
        </p:nvSpPr>
        <p:spPr bwMode="auto">
          <a:xfrm flipV="1">
            <a:off x="3505200" y="4572000"/>
            <a:ext cx="838200" cy="457200"/>
          </a:xfrm>
          <a:prstGeom prst="line">
            <a:avLst/>
          </a:prstGeom>
          <a:noFill/>
          <a:ln w="12700">
            <a:solidFill>
              <a:schemeClr val="tx1"/>
            </a:solidFill>
            <a:round/>
            <a:headEnd type="stealth" w="med" len="lg"/>
            <a:tailEnd type="stealth" w="med" len="lg"/>
          </a:ln>
          <a:effectLst/>
        </p:spPr>
        <p:txBody>
          <a:bodyPr/>
          <a:lstStyle/>
          <a:p>
            <a:endParaRPr lang="en-US"/>
          </a:p>
        </p:txBody>
      </p:sp>
      <p:sp>
        <p:nvSpPr>
          <p:cNvPr id="778254" name="Line 14"/>
          <p:cNvSpPr>
            <a:spLocks noChangeShapeType="1"/>
          </p:cNvSpPr>
          <p:nvPr/>
        </p:nvSpPr>
        <p:spPr bwMode="auto">
          <a:xfrm>
            <a:off x="3505200" y="5486400"/>
            <a:ext cx="838200" cy="457200"/>
          </a:xfrm>
          <a:prstGeom prst="line">
            <a:avLst/>
          </a:prstGeom>
          <a:noFill/>
          <a:ln w="12700">
            <a:solidFill>
              <a:schemeClr val="tx1"/>
            </a:solidFill>
            <a:round/>
            <a:headEnd type="stealth" w="med" len="lg"/>
            <a:tailEnd type="stealth" w="med" len="lg"/>
          </a:ln>
          <a:effectLst/>
        </p:spPr>
        <p:txBody>
          <a:bodyPr/>
          <a:lstStyle/>
          <a:p>
            <a:endParaRPr lang="en-US"/>
          </a:p>
        </p:txBody>
      </p:sp>
      <p:sp>
        <p:nvSpPr>
          <p:cNvPr id="778255" name="Line 15"/>
          <p:cNvSpPr>
            <a:spLocks noChangeShapeType="1"/>
          </p:cNvSpPr>
          <p:nvPr/>
        </p:nvSpPr>
        <p:spPr bwMode="auto">
          <a:xfrm flipH="1" flipV="1">
            <a:off x="4648200" y="4572000"/>
            <a:ext cx="838200" cy="457200"/>
          </a:xfrm>
          <a:prstGeom prst="line">
            <a:avLst/>
          </a:prstGeom>
          <a:noFill/>
          <a:ln w="12700">
            <a:solidFill>
              <a:schemeClr val="tx1"/>
            </a:solidFill>
            <a:round/>
            <a:headEnd type="stealth" w="med" len="lg"/>
            <a:tailEnd type="stealth" w="med" len="lg"/>
          </a:ln>
          <a:effectLst/>
        </p:spPr>
        <p:txBody>
          <a:bodyPr/>
          <a:lstStyle/>
          <a:p>
            <a:endParaRPr lang="en-US"/>
          </a:p>
        </p:txBody>
      </p:sp>
      <p:sp>
        <p:nvSpPr>
          <p:cNvPr id="778256" name="Line 16"/>
          <p:cNvSpPr>
            <a:spLocks noChangeShapeType="1"/>
          </p:cNvSpPr>
          <p:nvPr/>
        </p:nvSpPr>
        <p:spPr bwMode="auto">
          <a:xfrm flipH="1">
            <a:off x="4724400" y="5486400"/>
            <a:ext cx="838200" cy="457200"/>
          </a:xfrm>
          <a:prstGeom prst="line">
            <a:avLst/>
          </a:prstGeom>
          <a:noFill/>
          <a:ln w="12700">
            <a:solidFill>
              <a:schemeClr val="tx1"/>
            </a:solidFill>
            <a:round/>
            <a:headEnd type="stealth" w="med" len="lg"/>
            <a:tailEnd type="stealth" w="med" len="lg"/>
          </a:ln>
          <a:effectLst/>
        </p:spPr>
        <p:txBody>
          <a:bodyP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78247"/>
                                        </p:tgtEl>
                                        <p:attrNameLst>
                                          <p:attrName>style.visibility</p:attrName>
                                        </p:attrNameLst>
                                      </p:cBhvr>
                                      <p:to>
                                        <p:strVal val="visible"/>
                                      </p:to>
                                    </p:set>
                                    <p:anim calcmode="lin" valueType="num">
                                      <p:cBhvr>
                                        <p:cTn id="7" dur="500" fill="hold"/>
                                        <p:tgtEl>
                                          <p:spTgt spid="778247"/>
                                        </p:tgtEl>
                                        <p:attrNameLst>
                                          <p:attrName>ppt_w</p:attrName>
                                        </p:attrNameLst>
                                      </p:cBhvr>
                                      <p:tavLst>
                                        <p:tav tm="0">
                                          <p:val>
                                            <p:fltVal val="0"/>
                                          </p:val>
                                        </p:tav>
                                        <p:tav tm="100000">
                                          <p:val>
                                            <p:strVal val="#ppt_w"/>
                                          </p:val>
                                        </p:tav>
                                      </p:tavLst>
                                    </p:anim>
                                    <p:anim calcmode="lin" valueType="num">
                                      <p:cBhvr>
                                        <p:cTn id="8" dur="500" fill="hold"/>
                                        <p:tgtEl>
                                          <p:spTgt spid="77824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778246"/>
                                        </p:tgtEl>
                                        <p:attrNameLst>
                                          <p:attrName>style.visibility</p:attrName>
                                        </p:attrNameLst>
                                      </p:cBhvr>
                                      <p:to>
                                        <p:strVal val="visible"/>
                                      </p:to>
                                    </p:set>
                                    <p:anim calcmode="lin" valueType="num">
                                      <p:cBhvr>
                                        <p:cTn id="13" dur="500" fill="hold"/>
                                        <p:tgtEl>
                                          <p:spTgt spid="778246"/>
                                        </p:tgtEl>
                                        <p:attrNameLst>
                                          <p:attrName>ppt_w</p:attrName>
                                        </p:attrNameLst>
                                      </p:cBhvr>
                                      <p:tavLst>
                                        <p:tav tm="0">
                                          <p:val>
                                            <p:fltVal val="0"/>
                                          </p:val>
                                        </p:tav>
                                        <p:tav tm="100000">
                                          <p:val>
                                            <p:strVal val="#ppt_w"/>
                                          </p:val>
                                        </p:tav>
                                      </p:tavLst>
                                    </p:anim>
                                    <p:anim calcmode="lin" valueType="num">
                                      <p:cBhvr>
                                        <p:cTn id="14" dur="500" fill="hold"/>
                                        <p:tgtEl>
                                          <p:spTgt spid="778246"/>
                                        </p:tgtEl>
                                        <p:attrNameLst>
                                          <p:attrName>ppt_h</p:attrName>
                                        </p:attrNameLst>
                                      </p:cBhvr>
                                      <p:tavLst>
                                        <p:tav tm="0">
                                          <p:val>
                                            <p:fltVal val="0"/>
                                          </p:val>
                                        </p:tav>
                                        <p:tav tm="100000">
                                          <p:val>
                                            <p:strVal val="#ppt_h"/>
                                          </p:val>
                                        </p:tav>
                                      </p:tavLst>
                                    </p:anim>
                                    <p:animEffect transition="in" filter="fade">
                                      <p:cBhvr>
                                        <p:cTn id="15" dur="500"/>
                                        <p:tgtEl>
                                          <p:spTgt spid="778246"/>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778245"/>
                                        </p:tgtEl>
                                        <p:attrNameLst>
                                          <p:attrName>style.visibility</p:attrName>
                                        </p:attrNameLst>
                                      </p:cBhvr>
                                      <p:to>
                                        <p:strVal val="visible"/>
                                      </p:to>
                                    </p:set>
                                    <p:anim calcmode="lin" valueType="num">
                                      <p:cBhvr>
                                        <p:cTn id="18" dur="500" fill="hold"/>
                                        <p:tgtEl>
                                          <p:spTgt spid="778245"/>
                                        </p:tgtEl>
                                        <p:attrNameLst>
                                          <p:attrName>ppt_w</p:attrName>
                                        </p:attrNameLst>
                                      </p:cBhvr>
                                      <p:tavLst>
                                        <p:tav tm="0">
                                          <p:val>
                                            <p:fltVal val="0"/>
                                          </p:val>
                                        </p:tav>
                                        <p:tav tm="100000">
                                          <p:val>
                                            <p:strVal val="#ppt_w"/>
                                          </p:val>
                                        </p:tav>
                                      </p:tavLst>
                                    </p:anim>
                                    <p:anim calcmode="lin" valueType="num">
                                      <p:cBhvr>
                                        <p:cTn id="19" dur="500" fill="hold"/>
                                        <p:tgtEl>
                                          <p:spTgt spid="778245"/>
                                        </p:tgtEl>
                                        <p:attrNameLst>
                                          <p:attrName>ppt_h</p:attrName>
                                        </p:attrNameLst>
                                      </p:cBhvr>
                                      <p:tavLst>
                                        <p:tav tm="0">
                                          <p:val>
                                            <p:fltVal val="0"/>
                                          </p:val>
                                        </p:tav>
                                        <p:tav tm="100000">
                                          <p:val>
                                            <p:strVal val="#ppt_h"/>
                                          </p:val>
                                        </p:tav>
                                      </p:tavLst>
                                    </p:anim>
                                    <p:animEffect transition="in" filter="fade">
                                      <p:cBhvr>
                                        <p:cTn id="20" dur="500"/>
                                        <p:tgtEl>
                                          <p:spTgt spid="778245"/>
                                        </p:tgtEl>
                                      </p:cBhvr>
                                    </p:animEffect>
                                  </p:childTnLst>
                                </p:cTn>
                              </p:par>
                            </p:childTnLst>
                          </p:cTn>
                        </p:par>
                        <p:par>
                          <p:cTn id="21" fill="hold">
                            <p:stCondLst>
                              <p:cond delay="500"/>
                            </p:stCondLst>
                            <p:childTnLst>
                              <p:par>
                                <p:cTn id="22" presetID="0" presetClass="path" presetSubtype="0" accel="50000" decel="50000" fill="hold" grpId="1" nodeType="afterEffect">
                                  <p:stCondLst>
                                    <p:cond delay="0"/>
                                  </p:stCondLst>
                                  <p:childTnLst>
                                    <p:animMotion origin="layout" path="M 0 0 L 0.16667 0 " pathEditMode="relative" rAng="0" ptsTypes="AA">
                                      <p:cBhvr>
                                        <p:cTn id="23" dur="2000" fill="hold"/>
                                        <p:tgtEl>
                                          <p:spTgt spid="778246"/>
                                        </p:tgtEl>
                                        <p:attrNameLst>
                                          <p:attrName>ppt_x</p:attrName>
                                          <p:attrName>ppt_y</p:attrName>
                                        </p:attrNameLst>
                                      </p:cBhvr>
                                      <p:rCtr x="0" y="0"/>
                                    </p:animMotion>
                                  </p:childTnLst>
                                </p:cTn>
                              </p:par>
                              <p:par>
                                <p:cTn id="24" presetID="0" presetClass="path" presetSubtype="0" accel="50000" decel="50000" fill="hold" grpId="1" nodeType="withEffect">
                                  <p:stCondLst>
                                    <p:cond delay="0"/>
                                  </p:stCondLst>
                                  <p:childTnLst>
                                    <p:animMotion origin="layout" path="M 0 0 L -0.15833 0 " pathEditMode="relative" rAng="0" ptsTypes="AA">
                                      <p:cBhvr>
                                        <p:cTn id="25" dur="2000" fill="hold"/>
                                        <p:tgtEl>
                                          <p:spTgt spid="778245"/>
                                        </p:tgtEl>
                                        <p:attrNameLst>
                                          <p:attrName>ppt_x</p:attrName>
                                          <p:attrName>ppt_y</p:attrName>
                                        </p:attrNameLst>
                                      </p:cBhvr>
                                      <p:rCtr x="0" y="0"/>
                                    </p:animMotion>
                                  </p:childTnLst>
                                </p:cTn>
                              </p:par>
                              <p:par>
                                <p:cTn id="26" presetID="22" presetClass="entr" presetSubtype="8" fill="hold" grpId="0" nodeType="withEffect">
                                  <p:stCondLst>
                                    <p:cond delay="0"/>
                                  </p:stCondLst>
                                  <p:childTnLst>
                                    <p:set>
                                      <p:cBhvr>
                                        <p:cTn id="27" dur="1" fill="hold">
                                          <p:stCondLst>
                                            <p:cond delay="0"/>
                                          </p:stCondLst>
                                        </p:cTn>
                                        <p:tgtEl>
                                          <p:spTgt spid="778243"/>
                                        </p:tgtEl>
                                        <p:attrNameLst>
                                          <p:attrName>style.visibility</p:attrName>
                                        </p:attrNameLst>
                                      </p:cBhvr>
                                      <p:to>
                                        <p:strVal val="visible"/>
                                      </p:to>
                                    </p:set>
                                    <p:animEffect transition="in" filter="wipe(left)">
                                      <p:cBhvr>
                                        <p:cTn id="28" dur="2000"/>
                                        <p:tgtEl>
                                          <p:spTgt spid="778243"/>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778244"/>
                                        </p:tgtEl>
                                        <p:attrNameLst>
                                          <p:attrName>style.visibility</p:attrName>
                                        </p:attrNameLst>
                                      </p:cBhvr>
                                      <p:to>
                                        <p:strVal val="visible"/>
                                      </p:to>
                                    </p:set>
                                    <p:animEffect transition="in" filter="wipe(right)">
                                      <p:cBhvr>
                                        <p:cTn id="31" dur="2000"/>
                                        <p:tgtEl>
                                          <p:spTgt spid="778244"/>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778248"/>
                                        </p:tgtEl>
                                        <p:attrNameLst>
                                          <p:attrName>style.visibility</p:attrName>
                                        </p:attrNameLst>
                                      </p:cBhvr>
                                      <p:to>
                                        <p:strVal val="visible"/>
                                      </p:to>
                                    </p:set>
                                    <p:anim calcmode="lin" valueType="num">
                                      <p:cBhvr>
                                        <p:cTn id="36" dur="500" fill="hold"/>
                                        <p:tgtEl>
                                          <p:spTgt spid="778248"/>
                                        </p:tgtEl>
                                        <p:attrNameLst>
                                          <p:attrName>ppt_w</p:attrName>
                                        </p:attrNameLst>
                                      </p:cBhvr>
                                      <p:tavLst>
                                        <p:tav tm="0">
                                          <p:val>
                                            <p:fltVal val="0"/>
                                          </p:val>
                                        </p:tav>
                                        <p:tav tm="100000">
                                          <p:val>
                                            <p:strVal val="#ppt_w"/>
                                          </p:val>
                                        </p:tav>
                                      </p:tavLst>
                                    </p:anim>
                                    <p:anim calcmode="lin" valueType="num">
                                      <p:cBhvr>
                                        <p:cTn id="37" dur="500" fill="hold"/>
                                        <p:tgtEl>
                                          <p:spTgt spid="778248"/>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0"/>
                                  </p:stCondLst>
                                  <p:childTnLst>
                                    <p:animEffect transition="out" filter="dissolve">
                                      <p:cBhvr>
                                        <p:cTn id="41" dur="500"/>
                                        <p:tgtEl>
                                          <p:spTgt spid="778244"/>
                                        </p:tgtEl>
                                      </p:cBhvr>
                                    </p:animEffect>
                                    <p:set>
                                      <p:cBhvr>
                                        <p:cTn id="42" dur="1" fill="hold">
                                          <p:stCondLst>
                                            <p:cond delay="499"/>
                                          </p:stCondLst>
                                        </p:cTn>
                                        <p:tgtEl>
                                          <p:spTgt spid="778244"/>
                                        </p:tgtEl>
                                        <p:attrNameLst>
                                          <p:attrName>style.visibility</p:attrName>
                                        </p:attrNameLst>
                                      </p:cBhvr>
                                      <p:to>
                                        <p:strVal val="hidden"/>
                                      </p:to>
                                    </p:set>
                                  </p:childTnLst>
                                </p:cTn>
                              </p:par>
                              <p:par>
                                <p:cTn id="43" presetID="9" presetClass="exit" presetSubtype="0" fill="hold" grpId="1" nodeType="withEffect">
                                  <p:stCondLst>
                                    <p:cond delay="0"/>
                                  </p:stCondLst>
                                  <p:childTnLst>
                                    <p:animEffect transition="out" filter="dissolve">
                                      <p:cBhvr>
                                        <p:cTn id="44" dur="500"/>
                                        <p:tgtEl>
                                          <p:spTgt spid="778243"/>
                                        </p:tgtEl>
                                      </p:cBhvr>
                                    </p:animEffect>
                                    <p:set>
                                      <p:cBhvr>
                                        <p:cTn id="45" dur="1" fill="hold">
                                          <p:stCondLst>
                                            <p:cond delay="499"/>
                                          </p:stCondLst>
                                        </p:cTn>
                                        <p:tgtEl>
                                          <p:spTgt spid="778243"/>
                                        </p:tgtEl>
                                        <p:attrNameLst>
                                          <p:attrName>style.visibility</p:attrName>
                                        </p:attrNameLst>
                                      </p:cBhvr>
                                      <p:to>
                                        <p:strVal val="hidden"/>
                                      </p:to>
                                    </p:set>
                                  </p:childTnLst>
                                </p:cTn>
                              </p:par>
                            </p:childTnLst>
                          </p:cTn>
                        </p:par>
                        <p:par>
                          <p:cTn id="46" fill="hold">
                            <p:stCondLst>
                              <p:cond delay="500"/>
                            </p:stCondLst>
                            <p:childTnLst>
                              <p:par>
                                <p:cTn id="47" presetID="55" presetClass="entr" presetSubtype="0" fill="hold" nodeType="afterEffect">
                                  <p:stCondLst>
                                    <p:cond delay="0"/>
                                  </p:stCondLst>
                                  <p:childTnLst>
                                    <p:set>
                                      <p:cBhvr>
                                        <p:cTn id="48" dur="1" fill="hold">
                                          <p:stCondLst>
                                            <p:cond delay="0"/>
                                          </p:stCondLst>
                                        </p:cTn>
                                        <p:tgtEl>
                                          <p:spTgt spid="778250"/>
                                        </p:tgtEl>
                                        <p:attrNameLst>
                                          <p:attrName>style.visibility</p:attrName>
                                        </p:attrNameLst>
                                      </p:cBhvr>
                                      <p:to>
                                        <p:strVal val="visible"/>
                                      </p:to>
                                    </p:set>
                                    <p:anim calcmode="lin" valueType="num">
                                      <p:cBhvr>
                                        <p:cTn id="49" dur="1000" fill="hold"/>
                                        <p:tgtEl>
                                          <p:spTgt spid="778250"/>
                                        </p:tgtEl>
                                        <p:attrNameLst>
                                          <p:attrName>ppt_w</p:attrName>
                                        </p:attrNameLst>
                                      </p:cBhvr>
                                      <p:tavLst>
                                        <p:tav tm="0">
                                          <p:val>
                                            <p:strVal val="#ppt_w*0.70"/>
                                          </p:val>
                                        </p:tav>
                                        <p:tav tm="100000">
                                          <p:val>
                                            <p:strVal val="#ppt_w"/>
                                          </p:val>
                                        </p:tav>
                                      </p:tavLst>
                                    </p:anim>
                                    <p:anim calcmode="lin" valueType="num">
                                      <p:cBhvr>
                                        <p:cTn id="50" dur="1000" fill="hold"/>
                                        <p:tgtEl>
                                          <p:spTgt spid="778250"/>
                                        </p:tgtEl>
                                        <p:attrNameLst>
                                          <p:attrName>ppt_h</p:attrName>
                                        </p:attrNameLst>
                                      </p:cBhvr>
                                      <p:tavLst>
                                        <p:tav tm="0">
                                          <p:val>
                                            <p:strVal val="#ppt_h"/>
                                          </p:val>
                                        </p:tav>
                                        <p:tav tm="100000">
                                          <p:val>
                                            <p:strVal val="#ppt_h"/>
                                          </p:val>
                                        </p:tav>
                                      </p:tavLst>
                                    </p:anim>
                                    <p:animEffect transition="in" filter="fade">
                                      <p:cBhvr>
                                        <p:cTn id="51" dur="1000"/>
                                        <p:tgtEl>
                                          <p:spTgt spid="778250"/>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778253"/>
                                        </p:tgtEl>
                                        <p:attrNameLst>
                                          <p:attrName>style.visibility</p:attrName>
                                        </p:attrNameLst>
                                      </p:cBhvr>
                                      <p:to>
                                        <p:strVal val="visible"/>
                                      </p:to>
                                    </p:set>
                                    <p:anim calcmode="lin" valueType="num">
                                      <p:cBhvr>
                                        <p:cTn id="54" dur="1000" fill="hold"/>
                                        <p:tgtEl>
                                          <p:spTgt spid="778253"/>
                                        </p:tgtEl>
                                        <p:attrNameLst>
                                          <p:attrName>ppt_w</p:attrName>
                                        </p:attrNameLst>
                                      </p:cBhvr>
                                      <p:tavLst>
                                        <p:tav tm="0">
                                          <p:val>
                                            <p:strVal val="#ppt_w*0.70"/>
                                          </p:val>
                                        </p:tav>
                                        <p:tav tm="100000">
                                          <p:val>
                                            <p:strVal val="#ppt_w"/>
                                          </p:val>
                                        </p:tav>
                                      </p:tavLst>
                                    </p:anim>
                                    <p:anim calcmode="lin" valueType="num">
                                      <p:cBhvr>
                                        <p:cTn id="55" dur="1000" fill="hold"/>
                                        <p:tgtEl>
                                          <p:spTgt spid="778253"/>
                                        </p:tgtEl>
                                        <p:attrNameLst>
                                          <p:attrName>ppt_h</p:attrName>
                                        </p:attrNameLst>
                                      </p:cBhvr>
                                      <p:tavLst>
                                        <p:tav tm="0">
                                          <p:val>
                                            <p:strVal val="#ppt_h"/>
                                          </p:val>
                                        </p:tav>
                                        <p:tav tm="100000">
                                          <p:val>
                                            <p:strVal val="#ppt_h"/>
                                          </p:val>
                                        </p:tav>
                                      </p:tavLst>
                                    </p:anim>
                                    <p:animEffect transition="in" filter="fade">
                                      <p:cBhvr>
                                        <p:cTn id="56" dur="1000"/>
                                        <p:tgtEl>
                                          <p:spTgt spid="778253"/>
                                        </p:tgtEl>
                                      </p:cBhvr>
                                    </p:animEffect>
                                  </p:childTnLst>
                                </p:cTn>
                              </p:par>
                              <p:par>
                                <p:cTn id="57" presetID="55" presetClass="entr" presetSubtype="0" fill="hold" grpId="0" nodeType="withEffect">
                                  <p:stCondLst>
                                    <p:cond delay="0"/>
                                  </p:stCondLst>
                                  <p:childTnLst>
                                    <p:set>
                                      <p:cBhvr>
                                        <p:cTn id="58" dur="1" fill="hold">
                                          <p:stCondLst>
                                            <p:cond delay="0"/>
                                          </p:stCondLst>
                                        </p:cTn>
                                        <p:tgtEl>
                                          <p:spTgt spid="778254"/>
                                        </p:tgtEl>
                                        <p:attrNameLst>
                                          <p:attrName>style.visibility</p:attrName>
                                        </p:attrNameLst>
                                      </p:cBhvr>
                                      <p:to>
                                        <p:strVal val="visible"/>
                                      </p:to>
                                    </p:set>
                                    <p:anim calcmode="lin" valueType="num">
                                      <p:cBhvr>
                                        <p:cTn id="59" dur="1000" fill="hold"/>
                                        <p:tgtEl>
                                          <p:spTgt spid="778254"/>
                                        </p:tgtEl>
                                        <p:attrNameLst>
                                          <p:attrName>ppt_w</p:attrName>
                                        </p:attrNameLst>
                                      </p:cBhvr>
                                      <p:tavLst>
                                        <p:tav tm="0">
                                          <p:val>
                                            <p:strVal val="#ppt_w*0.70"/>
                                          </p:val>
                                        </p:tav>
                                        <p:tav tm="100000">
                                          <p:val>
                                            <p:strVal val="#ppt_w"/>
                                          </p:val>
                                        </p:tav>
                                      </p:tavLst>
                                    </p:anim>
                                    <p:anim calcmode="lin" valueType="num">
                                      <p:cBhvr>
                                        <p:cTn id="60" dur="1000" fill="hold"/>
                                        <p:tgtEl>
                                          <p:spTgt spid="778254"/>
                                        </p:tgtEl>
                                        <p:attrNameLst>
                                          <p:attrName>ppt_h</p:attrName>
                                        </p:attrNameLst>
                                      </p:cBhvr>
                                      <p:tavLst>
                                        <p:tav tm="0">
                                          <p:val>
                                            <p:strVal val="#ppt_h"/>
                                          </p:val>
                                        </p:tav>
                                        <p:tav tm="100000">
                                          <p:val>
                                            <p:strVal val="#ppt_h"/>
                                          </p:val>
                                        </p:tav>
                                      </p:tavLst>
                                    </p:anim>
                                    <p:animEffect transition="in" filter="fade">
                                      <p:cBhvr>
                                        <p:cTn id="61" dur="1000"/>
                                        <p:tgtEl>
                                          <p:spTgt spid="778254"/>
                                        </p:tgtEl>
                                      </p:cBhvr>
                                    </p:animEffect>
                                  </p:childTnLst>
                                </p:cTn>
                              </p:par>
                              <p:par>
                                <p:cTn id="62" presetID="55" presetClass="entr" presetSubtype="0" fill="hold" grpId="0" nodeType="withEffect">
                                  <p:stCondLst>
                                    <p:cond delay="0"/>
                                  </p:stCondLst>
                                  <p:childTnLst>
                                    <p:set>
                                      <p:cBhvr>
                                        <p:cTn id="63" dur="1" fill="hold">
                                          <p:stCondLst>
                                            <p:cond delay="0"/>
                                          </p:stCondLst>
                                        </p:cTn>
                                        <p:tgtEl>
                                          <p:spTgt spid="778255"/>
                                        </p:tgtEl>
                                        <p:attrNameLst>
                                          <p:attrName>style.visibility</p:attrName>
                                        </p:attrNameLst>
                                      </p:cBhvr>
                                      <p:to>
                                        <p:strVal val="visible"/>
                                      </p:to>
                                    </p:set>
                                    <p:anim calcmode="lin" valueType="num">
                                      <p:cBhvr>
                                        <p:cTn id="64" dur="1000" fill="hold"/>
                                        <p:tgtEl>
                                          <p:spTgt spid="778255"/>
                                        </p:tgtEl>
                                        <p:attrNameLst>
                                          <p:attrName>ppt_w</p:attrName>
                                        </p:attrNameLst>
                                      </p:cBhvr>
                                      <p:tavLst>
                                        <p:tav tm="0">
                                          <p:val>
                                            <p:strVal val="#ppt_w*0.70"/>
                                          </p:val>
                                        </p:tav>
                                        <p:tav tm="100000">
                                          <p:val>
                                            <p:strVal val="#ppt_w"/>
                                          </p:val>
                                        </p:tav>
                                      </p:tavLst>
                                    </p:anim>
                                    <p:anim calcmode="lin" valueType="num">
                                      <p:cBhvr>
                                        <p:cTn id="65" dur="1000" fill="hold"/>
                                        <p:tgtEl>
                                          <p:spTgt spid="778255"/>
                                        </p:tgtEl>
                                        <p:attrNameLst>
                                          <p:attrName>ppt_h</p:attrName>
                                        </p:attrNameLst>
                                      </p:cBhvr>
                                      <p:tavLst>
                                        <p:tav tm="0">
                                          <p:val>
                                            <p:strVal val="#ppt_h"/>
                                          </p:val>
                                        </p:tav>
                                        <p:tav tm="100000">
                                          <p:val>
                                            <p:strVal val="#ppt_h"/>
                                          </p:val>
                                        </p:tav>
                                      </p:tavLst>
                                    </p:anim>
                                    <p:animEffect transition="in" filter="fade">
                                      <p:cBhvr>
                                        <p:cTn id="66" dur="1000"/>
                                        <p:tgtEl>
                                          <p:spTgt spid="778255"/>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778256"/>
                                        </p:tgtEl>
                                        <p:attrNameLst>
                                          <p:attrName>style.visibility</p:attrName>
                                        </p:attrNameLst>
                                      </p:cBhvr>
                                      <p:to>
                                        <p:strVal val="visible"/>
                                      </p:to>
                                    </p:set>
                                    <p:anim calcmode="lin" valueType="num">
                                      <p:cBhvr>
                                        <p:cTn id="69" dur="1000" fill="hold"/>
                                        <p:tgtEl>
                                          <p:spTgt spid="778256"/>
                                        </p:tgtEl>
                                        <p:attrNameLst>
                                          <p:attrName>ppt_w</p:attrName>
                                        </p:attrNameLst>
                                      </p:cBhvr>
                                      <p:tavLst>
                                        <p:tav tm="0">
                                          <p:val>
                                            <p:strVal val="#ppt_w*0.70"/>
                                          </p:val>
                                        </p:tav>
                                        <p:tav tm="100000">
                                          <p:val>
                                            <p:strVal val="#ppt_w"/>
                                          </p:val>
                                        </p:tav>
                                      </p:tavLst>
                                    </p:anim>
                                    <p:anim calcmode="lin" valueType="num">
                                      <p:cBhvr>
                                        <p:cTn id="70" dur="1000" fill="hold"/>
                                        <p:tgtEl>
                                          <p:spTgt spid="778256"/>
                                        </p:tgtEl>
                                        <p:attrNameLst>
                                          <p:attrName>ppt_h</p:attrName>
                                        </p:attrNameLst>
                                      </p:cBhvr>
                                      <p:tavLst>
                                        <p:tav tm="0">
                                          <p:val>
                                            <p:strVal val="#ppt_h"/>
                                          </p:val>
                                        </p:tav>
                                        <p:tav tm="100000">
                                          <p:val>
                                            <p:strVal val="#ppt_h"/>
                                          </p:val>
                                        </p:tav>
                                      </p:tavLst>
                                    </p:anim>
                                    <p:animEffect transition="in" filter="fade">
                                      <p:cBhvr>
                                        <p:cTn id="71" dur="1000"/>
                                        <p:tgtEl>
                                          <p:spTgt spid="778256"/>
                                        </p:tgtEl>
                                      </p:cBhvr>
                                    </p:animEffect>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778249"/>
                                        </p:tgtEl>
                                        <p:attrNameLst>
                                          <p:attrName>style.visibility</p:attrName>
                                        </p:attrNameLst>
                                      </p:cBhvr>
                                      <p:to>
                                        <p:strVal val="visible"/>
                                      </p:to>
                                    </p:set>
                                    <p:animEffect transition="in" filter="fade">
                                      <p:cBhvr>
                                        <p:cTn id="76" dur="1000"/>
                                        <p:tgtEl>
                                          <p:spTgt spid="778249"/>
                                        </p:tgtEl>
                                      </p:cBhvr>
                                    </p:animEffect>
                                    <p:anim calcmode="lin" valueType="num">
                                      <p:cBhvr>
                                        <p:cTn id="77" dur="1000" fill="hold"/>
                                        <p:tgtEl>
                                          <p:spTgt spid="778249"/>
                                        </p:tgtEl>
                                        <p:attrNameLst>
                                          <p:attrName>ppt_x</p:attrName>
                                        </p:attrNameLst>
                                      </p:cBhvr>
                                      <p:tavLst>
                                        <p:tav tm="0">
                                          <p:val>
                                            <p:strVal val="#ppt_x"/>
                                          </p:val>
                                        </p:tav>
                                        <p:tav tm="100000">
                                          <p:val>
                                            <p:strVal val="#ppt_x"/>
                                          </p:val>
                                        </p:tav>
                                      </p:tavLst>
                                    </p:anim>
                                    <p:anim calcmode="lin" valueType="num">
                                      <p:cBhvr>
                                        <p:cTn id="78" dur="1000" fill="hold"/>
                                        <p:tgtEl>
                                          <p:spTgt spid="7782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43" grpId="0" animBg="1"/>
      <p:bldP spid="778243" grpId="1" animBg="1"/>
      <p:bldP spid="778244" grpId="0" animBg="1"/>
      <p:bldP spid="778244" grpId="1" animBg="1"/>
      <p:bldP spid="778245" grpId="0" animBg="1"/>
      <p:bldP spid="778245" grpId="1" animBg="1"/>
      <p:bldP spid="778246" grpId="0" animBg="1"/>
      <p:bldP spid="778246" grpId="1" animBg="1"/>
      <p:bldP spid="778247" grpId="0"/>
      <p:bldP spid="778248" grpId="0"/>
      <p:bldP spid="778249" grpId="0"/>
      <p:bldP spid="778253" grpId="0" animBg="1"/>
      <p:bldP spid="778254" grpId="0" animBg="1"/>
      <p:bldP spid="778255" grpId="0" animBg="1"/>
      <p:bldP spid="778256"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a:xfrm>
            <a:off x="457200" y="304800"/>
            <a:ext cx="8229600" cy="1143000"/>
          </a:xfrm>
        </p:spPr>
        <p:txBody>
          <a:bodyPr/>
          <a:lstStyle/>
          <a:p>
            <a:r>
              <a:rPr lang="en-US"/>
              <a:t>Hydrogen Bond Formation</a:t>
            </a:r>
          </a:p>
        </p:txBody>
      </p:sp>
      <p:sp>
        <p:nvSpPr>
          <p:cNvPr id="602115" name="Rectangle 3"/>
          <p:cNvSpPr>
            <a:spLocks noChangeArrowheads="1"/>
          </p:cNvSpPr>
          <p:nvPr/>
        </p:nvSpPr>
        <p:spPr bwMode="auto">
          <a:xfrm>
            <a:off x="1905000" y="1752600"/>
            <a:ext cx="6324600" cy="3810000"/>
          </a:xfrm>
          <a:prstGeom prst="rect">
            <a:avLst/>
          </a:prstGeom>
          <a:noFill/>
          <a:ln w="9525">
            <a:solidFill>
              <a:schemeClr val="tx1"/>
            </a:solidFill>
            <a:miter lim="800000"/>
            <a:headEnd/>
            <a:tailEnd/>
          </a:ln>
          <a:effectLst/>
        </p:spPr>
        <p:txBody>
          <a:bodyPr wrap="none" anchor="ctr"/>
          <a:lstStyle/>
          <a:p>
            <a:endParaRPr lang="en-US"/>
          </a:p>
        </p:txBody>
      </p:sp>
      <p:sp>
        <p:nvSpPr>
          <p:cNvPr id="602116" name="Line 4"/>
          <p:cNvSpPr>
            <a:spLocks noChangeShapeType="1"/>
          </p:cNvSpPr>
          <p:nvPr/>
        </p:nvSpPr>
        <p:spPr bwMode="auto">
          <a:xfrm>
            <a:off x="1905000" y="2971800"/>
            <a:ext cx="6324600" cy="0"/>
          </a:xfrm>
          <a:prstGeom prst="line">
            <a:avLst/>
          </a:prstGeom>
          <a:noFill/>
          <a:ln w="9525">
            <a:solidFill>
              <a:schemeClr val="tx1"/>
            </a:solidFill>
            <a:round/>
            <a:headEnd/>
            <a:tailEnd/>
          </a:ln>
          <a:effectLst/>
        </p:spPr>
        <p:txBody>
          <a:bodyPr/>
          <a:lstStyle/>
          <a:p>
            <a:endParaRPr lang="en-US"/>
          </a:p>
        </p:txBody>
      </p:sp>
      <p:grpSp>
        <p:nvGrpSpPr>
          <p:cNvPr id="602117" name="Group 5"/>
          <p:cNvGrpSpPr>
            <a:grpSpLocks/>
          </p:cNvGrpSpPr>
          <p:nvPr/>
        </p:nvGrpSpPr>
        <p:grpSpPr bwMode="auto">
          <a:xfrm>
            <a:off x="3048000" y="2057400"/>
            <a:ext cx="762000" cy="457200"/>
            <a:chOff x="1920" y="1296"/>
            <a:chExt cx="480" cy="288"/>
          </a:xfrm>
        </p:grpSpPr>
        <p:sp>
          <p:nvSpPr>
            <p:cNvPr id="602118" name="Oval 6"/>
            <p:cNvSpPr>
              <a:spLocks noChangeArrowheads="1"/>
            </p:cNvSpPr>
            <p:nvPr/>
          </p:nvSpPr>
          <p:spPr bwMode="auto">
            <a:xfrm>
              <a:off x="1920" y="1296"/>
              <a:ext cx="288" cy="288"/>
            </a:xfrm>
            <a:prstGeom prst="ellipse">
              <a:avLst/>
            </a:prstGeom>
            <a:gradFill rotWithShape="1">
              <a:gsLst>
                <a:gs pos="0">
                  <a:schemeClr val="accent1">
                    <a:alpha val="50000"/>
                  </a:schemeClr>
                </a:gs>
                <a:gs pos="100000">
                  <a:schemeClr val="accent1">
                    <a:gamma/>
                    <a:shade val="46275"/>
                    <a:invGamma/>
                  </a:schemeClr>
                </a:gs>
              </a:gsLst>
              <a:lin ang="2700000" scaled="1"/>
            </a:gradFill>
            <a:ln w="9525">
              <a:solidFill>
                <a:schemeClr val="accent1"/>
              </a:solidFill>
              <a:round/>
              <a:headEnd/>
              <a:tailEnd/>
            </a:ln>
            <a:effectLst/>
          </p:spPr>
          <p:txBody>
            <a:bodyPr wrap="none" anchor="ctr"/>
            <a:lstStyle/>
            <a:p>
              <a:endParaRPr lang="en-US"/>
            </a:p>
          </p:txBody>
        </p:sp>
        <p:sp>
          <p:nvSpPr>
            <p:cNvPr id="602119" name="Oval 7"/>
            <p:cNvSpPr>
              <a:spLocks noChangeAspect="1" noChangeArrowheads="1"/>
            </p:cNvSpPr>
            <p:nvPr/>
          </p:nvSpPr>
          <p:spPr bwMode="auto">
            <a:xfrm>
              <a:off x="2041" y="1440"/>
              <a:ext cx="23" cy="23"/>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02120" name="Oval 8"/>
            <p:cNvSpPr>
              <a:spLocks noChangeArrowheads="1"/>
            </p:cNvSpPr>
            <p:nvPr/>
          </p:nvSpPr>
          <p:spPr bwMode="auto">
            <a:xfrm>
              <a:off x="2112" y="1296"/>
              <a:ext cx="288" cy="288"/>
            </a:xfrm>
            <a:prstGeom prst="ellipse">
              <a:avLst/>
            </a:prstGeom>
            <a:gradFill rotWithShape="1">
              <a:gsLst>
                <a:gs pos="0">
                  <a:schemeClr val="accent1">
                    <a:alpha val="50000"/>
                  </a:schemeClr>
                </a:gs>
                <a:gs pos="100000">
                  <a:schemeClr val="accent1">
                    <a:gamma/>
                    <a:shade val="46275"/>
                    <a:invGamma/>
                  </a:schemeClr>
                </a:gs>
              </a:gsLst>
              <a:lin ang="2700000" scaled="1"/>
            </a:gradFill>
            <a:ln w="9525">
              <a:solidFill>
                <a:schemeClr val="accent1"/>
              </a:solidFill>
              <a:round/>
              <a:headEnd/>
              <a:tailEnd/>
            </a:ln>
            <a:effectLst/>
          </p:spPr>
          <p:txBody>
            <a:bodyPr wrap="none" anchor="ctr"/>
            <a:lstStyle/>
            <a:p>
              <a:endParaRPr lang="en-US"/>
            </a:p>
          </p:txBody>
        </p:sp>
        <p:sp>
          <p:nvSpPr>
            <p:cNvPr id="602121" name="Oval 9"/>
            <p:cNvSpPr>
              <a:spLocks noChangeAspect="1" noChangeArrowheads="1"/>
            </p:cNvSpPr>
            <p:nvPr/>
          </p:nvSpPr>
          <p:spPr bwMode="auto">
            <a:xfrm>
              <a:off x="2256" y="1440"/>
              <a:ext cx="23" cy="23"/>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602122" name="Group 10"/>
          <p:cNvGrpSpPr>
            <a:grpSpLocks/>
          </p:cNvGrpSpPr>
          <p:nvPr/>
        </p:nvGrpSpPr>
        <p:grpSpPr bwMode="auto">
          <a:xfrm>
            <a:off x="4572000" y="2057400"/>
            <a:ext cx="838200" cy="457200"/>
            <a:chOff x="2880" y="1296"/>
            <a:chExt cx="528" cy="288"/>
          </a:xfrm>
        </p:grpSpPr>
        <p:sp>
          <p:nvSpPr>
            <p:cNvPr id="602123" name="Oval 11"/>
            <p:cNvSpPr>
              <a:spLocks noChangeArrowheads="1"/>
            </p:cNvSpPr>
            <p:nvPr/>
          </p:nvSpPr>
          <p:spPr bwMode="auto">
            <a:xfrm>
              <a:off x="2880" y="1296"/>
              <a:ext cx="288" cy="288"/>
            </a:xfrm>
            <a:prstGeom prst="ellipse">
              <a:avLst/>
            </a:prstGeom>
            <a:gradFill rotWithShape="1">
              <a:gsLst>
                <a:gs pos="0">
                  <a:schemeClr val="accent1">
                    <a:alpha val="50000"/>
                  </a:schemeClr>
                </a:gs>
                <a:gs pos="100000">
                  <a:schemeClr val="accent1">
                    <a:gamma/>
                    <a:shade val="46275"/>
                    <a:invGamma/>
                  </a:schemeClr>
                </a:gs>
              </a:gsLst>
              <a:lin ang="2700000" scaled="1"/>
            </a:gradFill>
            <a:ln w="9525">
              <a:solidFill>
                <a:schemeClr val="accent1"/>
              </a:solidFill>
              <a:round/>
              <a:headEnd/>
              <a:tailEnd/>
            </a:ln>
            <a:effectLst/>
          </p:spPr>
          <p:txBody>
            <a:bodyPr wrap="none" anchor="ctr"/>
            <a:lstStyle/>
            <a:p>
              <a:endParaRPr lang="en-US"/>
            </a:p>
          </p:txBody>
        </p:sp>
        <p:sp>
          <p:nvSpPr>
            <p:cNvPr id="602124" name="Oval 12"/>
            <p:cNvSpPr>
              <a:spLocks noChangeAspect="1" noChangeArrowheads="1"/>
            </p:cNvSpPr>
            <p:nvPr/>
          </p:nvSpPr>
          <p:spPr bwMode="auto">
            <a:xfrm>
              <a:off x="3024" y="1440"/>
              <a:ext cx="23" cy="23"/>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02125" name="Oval 13"/>
            <p:cNvSpPr>
              <a:spLocks noChangeArrowheads="1"/>
            </p:cNvSpPr>
            <p:nvPr/>
          </p:nvSpPr>
          <p:spPr bwMode="auto">
            <a:xfrm>
              <a:off x="3120" y="1296"/>
              <a:ext cx="288" cy="288"/>
            </a:xfrm>
            <a:prstGeom prst="ellipse">
              <a:avLst/>
            </a:prstGeom>
            <a:gradFill rotWithShape="1">
              <a:gsLst>
                <a:gs pos="0">
                  <a:schemeClr val="accent1">
                    <a:alpha val="50000"/>
                  </a:schemeClr>
                </a:gs>
                <a:gs pos="100000">
                  <a:schemeClr val="accent1">
                    <a:gamma/>
                    <a:shade val="46275"/>
                    <a:invGamma/>
                  </a:schemeClr>
                </a:gs>
              </a:gsLst>
              <a:lin ang="2700000" scaled="1"/>
            </a:gradFill>
            <a:ln w="9525">
              <a:solidFill>
                <a:schemeClr val="accent1"/>
              </a:solidFill>
              <a:round/>
              <a:headEnd/>
              <a:tailEnd/>
            </a:ln>
            <a:effectLst/>
          </p:spPr>
          <p:txBody>
            <a:bodyPr wrap="none" anchor="ctr"/>
            <a:lstStyle/>
            <a:p>
              <a:endParaRPr lang="en-US"/>
            </a:p>
          </p:txBody>
        </p:sp>
        <p:sp>
          <p:nvSpPr>
            <p:cNvPr id="602126" name="Oval 14"/>
            <p:cNvSpPr>
              <a:spLocks noChangeAspect="1" noChangeArrowheads="1"/>
            </p:cNvSpPr>
            <p:nvPr/>
          </p:nvSpPr>
          <p:spPr bwMode="auto">
            <a:xfrm>
              <a:off x="3241" y="1440"/>
              <a:ext cx="23" cy="23"/>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602127" name="Group 15"/>
          <p:cNvGrpSpPr>
            <a:grpSpLocks/>
          </p:cNvGrpSpPr>
          <p:nvPr/>
        </p:nvGrpSpPr>
        <p:grpSpPr bwMode="auto">
          <a:xfrm>
            <a:off x="6705600" y="2057400"/>
            <a:ext cx="1066800" cy="457200"/>
            <a:chOff x="4224" y="1296"/>
            <a:chExt cx="672" cy="288"/>
          </a:xfrm>
        </p:grpSpPr>
        <p:sp>
          <p:nvSpPr>
            <p:cNvPr id="602128" name="Oval 16"/>
            <p:cNvSpPr>
              <a:spLocks noChangeArrowheads="1"/>
            </p:cNvSpPr>
            <p:nvPr/>
          </p:nvSpPr>
          <p:spPr bwMode="auto">
            <a:xfrm>
              <a:off x="4224" y="1296"/>
              <a:ext cx="288" cy="288"/>
            </a:xfrm>
            <a:prstGeom prst="ellipse">
              <a:avLst/>
            </a:prstGeom>
            <a:gradFill rotWithShape="1">
              <a:gsLst>
                <a:gs pos="0">
                  <a:schemeClr val="accent1">
                    <a:alpha val="50000"/>
                  </a:schemeClr>
                </a:gs>
                <a:gs pos="100000">
                  <a:schemeClr val="accent1">
                    <a:gamma/>
                    <a:shade val="46275"/>
                    <a:invGamma/>
                  </a:schemeClr>
                </a:gs>
              </a:gsLst>
              <a:lin ang="2700000" scaled="1"/>
            </a:gradFill>
            <a:ln w="9525">
              <a:solidFill>
                <a:schemeClr val="accent1"/>
              </a:solidFill>
              <a:round/>
              <a:headEnd/>
              <a:tailEnd/>
            </a:ln>
            <a:effectLst/>
          </p:spPr>
          <p:txBody>
            <a:bodyPr wrap="none" anchor="ctr"/>
            <a:lstStyle/>
            <a:p>
              <a:endParaRPr lang="en-US"/>
            </a:p>
          </p:txBody>
        </p:sp>
        <p:sp>
          <p:nvSpPr>
            <p:cNvPr id="602129" name="Oval 17"/>
            <p:cNvSpPr>
              <a:spLocks noChangeAspect="1" noChangeArrowheads="1"/>
            </p:cNvSpPr>
            <p:nvPr/>
          </p:nvSpPr>
          <p:spPr bwMode="auto">
            <a:xfrm>
              <a:off x="4368" y="1440"/>
              <a:ext cx="23" cy="23"/>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02130" name="Oval 18"/>
            <p:cNvSpPr>
              <a:spLocks noChangeArrowheads="1"/>
            </p:cNvSpPr>
            <p:nvPr/>
          </p:nvSpPr>
          <p:spPr bwMode="auto">
            <a:xfrm>
              <a:off x="4608" y="1296"/>
              <a:ext cx="288" cy="288"/>
            </a:xfrm>
            <a:prstGeom prst="ellipse">
              <a:avLst/>
            </a:prstGeom>
            <a:gradFill rotWithShape="1">
              <a:gsLst>
                <a:gs pos="0">
                  <a:schemeClr val="accent1">
                    <a:alpha val="50000"/>
                  </a:schemeClr>
                </a:gs>
                <a:gs pos="100000">
                  <a:schemeClr val="accent1">
                    <a:gamma/>
                    <a:shade val="46275"/>
                    <a:invGamma/>
                  </a:schemeClr>
                </a:gs>
              </a:gsLst>
              <a:lin ang="2700000" scaled="1"/>
            </a:gradFill>
            <a:ln w="9525">
              <a:solidFill>
                <a:schemeClr val="accent1"/>
              </a:solidFill>
              <a:round/>
              <a:headEnd/>
              <a:tailEnd/>
            </a:ln>
            <a:effectLst/>
          </p:spPr>
          <p:txBody>
            <a:bodyPr wrap="none" anchor="ctr"/>
            <a:lstStyle/>
            <a:p>
              <a:endParaRPr lang="en-US"/>
            </a:p>
          </p:txBody>
        </p:sp>
        <p:sp>
          <p:nvSpPr>
            <p:cNvPr id="602131" name="Oval 19"/>
            <p:cNvSpPr>
              <a:spLocks noChangeAspect="1" noChangeArrowheads="1"/>
            </p:cNvSpPr>
            <p:nvPr/>
          </p:nvSpPr>
          <p:spPr bwMode="auto">
            <a:xfrm>
              <a:off x="4752" y="1440"/>
              <a:ext cx="23" cy="23"/>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602132" name="Line 20"/>
          <p:cNvSpPr>
            <a:spLocks noChangeAspect="1" noChangeShapeType="1"/>
          </p:cNvSpPr>
          <p:nvPr/>
        </p:nvSpPr>
        <p:spPr bwMode="auto">
          <a:xfrm>
            <a:off x="3429000" y="2473325"/>
            <a:ext cx="1588" cy="3089275"/>
          </a:xfrm>
          <a:prstGeom prst="line">
            <a:avLst/>
          </a:prstGeom>
          <a:noFill/>
          <a:ln w="9525">
            <a:solidFill>
              <a:schemeClr val="tx1"/>
            </a:solidFill>
            <a:prstDash val="dash"/>
            <a:round/>
            <a:headEnd/>
            <a:tailEnd/>
          </a:ln>
          <a:effectLst/>
        </p:spPr>
        <p:txBody>
          <a:bodyPr/>
          <a:lstStyle/>
          <a:p>
            <a:endParaRPr lang="en-US"/>
          </a:p>
        </p:txBody>
      </p:sp>
      <p:grpSp>
        <p:nvGrpSpPr>
          <p:cNvPr id="602133" name="Group 21"/>
          <p:cNvGrpSpPr>
            <a:grpSpLocks/>
          </p:cNvGrpSpPr>
          <p:nvPr/>
        </p:nvGrpSpPr>
        <p:grpSpPr bwMode="auto">
          <a:xfrm>
            <a:off x="3108325" y="5599113"/>
            <a:ext cx="844550" cy="366712"/>
            <a:chOff x="1958" y="3527"/>
            <a:chExt cx="532" cy="231"/>
          </a:xfrm>
        </p:grpSpPr>
        <p:sp>
          <p:nvSpPr>
            <p:cNvPr id="602134" name="Text Box 22"/>
            <p:cNvSpPr txBox="1">
              <a:spLocks noChangeArrowheads="1"/>
            </p:cNvSpPr>
            <p:nvPr/>
          </p:nvSpPr>
          <p:spPr bwMode="auto">
            <a:xfrm>
              <a:off x="1958" y="3527"/>
              <a:ext cx="532" cy="231"/>
            </a:xfrm>
            <a:prstGeom prst="rect">
              <a:avLst/>
            </a:prstGeom>
            <a:noFill/>
            <a:ln w="9525">
              <a:noFill/>
              <a:miter lim="800000"/>
              <a:headEnd/>
              <a:tailEnd/>
            </a:ln>
            <a:effectLst/>
          </p:spPr>
          <p:txBody>
            <a:bodyPr wrap="none">
              <a:spAutoFit/>
            </a:bodyPr>
            <a:lstStyle/>
            <a:p>
              <a:r>
                <a:rPr lang="en-US"/>
                <a:t>0.74 A</a:t>
              </a:r>
            </a:p>
          </p:txBody>
        </p:sp>
        <p:sp>
          <p:nvSpPr>
            <p:cNvPr id="602135" name="Oval 23"/>
            <p:cNvSpPr>
              <a:spLocks noChangeAspect="1" noChangeArrowheads="1"/>
            </p:cNvSpPr>
            <p:nvPr/>
          </p:nvSpPr>
          <p:spPr bwMode="auto">
            <a:xfrm>
              <a:off x="2377" y="3552"/>
              <a:ext cx="29" cy="29"/>
            </a:xfrm>
            <a:prstGeom prst="ellipse">
              <a:avLst/>
            </a:prstGeom>
            <a:noFill/>
            <a:ln w="9525">
              <a:solidFill>
                <a:schemeClr val="tx1"/>
              </a:solidFill>
              <a:round/>
              <a:headEnd/>
              <a:tailEnd/>
            </a:ln>
            <a:effectLst/>
          </p:spPr>
          <p:txBody>
            <a:bodyPr wrap="none" anchor="ctr"/>
            <a:lstStyle/>
            <a:p>
              <a:endParaRPr lang="en-US"/>
            </a:p>
          </p:txBody>
        </p:sp>
      </p:grpSp>
      <p:sp>
        <p:nvSpPr>
          <p:cNvPr id="602136" name="Line 24"/>
          <p:cNvSpPr>
            <a:spLocks noChangeShapeType="1"/>
          </p:cNvSpPr>
          <p:nvPr/>
        </p:nvSpPr>
        <p:spPr bwMode="auto">
          <a:xfrm>
            <a:off x="4953000" y="2514600"/>
            <a:ext cx="0" cy="1371600"/>
          </a:xfrm>
          <a:prstGeom prst="line">
            <a:avLst/>
          </a:prstGeom>
          <a:noFill/>
          <a:ln w="9525">
            <a:solidFill>
              <a:schemeClr val="tx1"/>
            </a:solidFill>
            <a:prstDash val="dash"/>
            <a:round/>
            <a:headEnd/>
            <a:tailEnd/>
          </a:ln>
          <a:effectLst/>
        </p:spPr>
        <p:txBody>
          <a:bodyPr/>
          <a:lstStyle/>
          <a:p>
            <a:endParaRPr lang="en-US"/>
          </a:p>
        </p:txBody>
      </p:sp>
      <p:sp>
        <p:nvSpPr>
          <p:cNvPr id="602137" name="Line 25"/>
          <p:cNvSpPr>
            <a:spLocks noChangeShapeType="1"/>
          </p:cNvSpPr>
          <p:nvPr/>
        </p:nvSpPr>
        <p:spPr bwMode="auto">
          <a:xfrm>
            <a:off x="7239000" y="2438400"/>
            <a:ext cx="0" cy="762000"/>
          </a:xfrm>
          <a:prstGeom prst="line">
            <a:avLst/>
          </a:prstGeom>
          <a:noFill/>
          <a:ln w="9525">
            <a:solidFill>
              <a:schemeClr val="tx1"/>
            </a:solidFill>
            <a:prstDash val="dash"/>
            <a:round/>
            <a:headEnd/>
            <a:tailEnd/>
          </a:ln>
          <a:effectLst/>
        </p:spPr>
        <p:txBody>
          <a:bodyPr/>
          <a:lstStyle/>
          <a:p>
            <a:endParaRPr lang="en-US"/>
          </a:p>
        </p:txBody>
      </p:sp>
      <p:sp>
        <p:nvSpPr>
          <p:cNvPr id="602138" name="Freeform 26"/>
          <p:cNvSpPr>
            <a:spLocks/>
          </p:cNvSpPr>
          <p:nvPr/>
        </p:nvSpPr>
        <p:spPr bwMode="auto">
          <a:xfrm>
            <a:off x="2181225" y="1755775"/>
            <a:ext cx="6048375" cy="3346450"/>
          </a:xfrm>
          <a:custGeom>
            <a:avLst/>
            <a:gdLst/>
            <a:ahLst/>
            <a:cxnLst>
              <a:cxn ang="0">
                <a:pos x="0" y="0"/>
              </a:cxn>
              <a:cxn ang="0">
                <a:pos x="384" y="1564"/>
              </a:cxn>
              <a:cxn ang="0">
                <a:pos x="859" y="2067"/>
              </a:cxn>
              <a:cxn ang="0">
                <a:pos x="1792" y="1317"/>
              </a:cxn>
              <a:cxn ang="0">
                <a:pos x="2587" y="969"/>
              </a:cxn>
              <a:cxn ang="0">
                <a:pos x="3810" y="862"/>
              </a:cxn>
            </a:cxnLst>
            <a:rect l="0" t="0" r="r" b="b"/>
            <a:pathLst>
              <a:path w="3810" h="2108">
                <a:moveTo>
                  <a:pt x="0" y="0"/>
                </a:moveTo>
                <a:cubicBezTo>
                  <a:pt x="64" y="261"/>
                  <a:pt x="241" y="1219"/>
                  <a:pt x="384" y="1564"/>
                </a:cubicBezTo>
                <a:cubicBezTo>
                  <a:pt x="527" y="1909"/>
                  <a:pt x="624" y="2108"/>
                  <a:pt x="859" y="2067"/>
                </a:cubicBezTo>
                <a:cubicBezTo>
                  <a:pt x="1094" y="2026"/>
                  <a:pt x="1504" y="1500"/>
                  <a:pt x="1792" y="1317"/>
                </a:cubicBezTo>
                <a:cubicBezTo>
                  <a:pt x="2080" y="1134"/>
                  <a:pt x="2251" y="1045"/>
                  <a:pt x="2587" y="969"/>
                </a:cubicBezTo>
                <a:cubicBezTo>
                  <a:pt x="2923" y="893"/>
                  <a:pt x="3555" y="884"/>
                  <a:pt x="3810" y="862"/>
                </a:cubicBezTo>
              </a:path>
            </a:pathLst>
          </a:custGeom>
          <a:noFill/>
          <a:ln w="25400">
            <a:solidFill>
              <a:srgbClr val="FF0000"/>
            </a:solidFill>
            <a:round/>
            <a:headEnd/>
            <a:tailEnd/>
          </a:ln>
          <a:effectLst/>
        </p:spPr>
        <p:txBody>
          <a:bodyPr/>
          <a:lstStyle/>
          <a:p>
            <a:endParaRPr lang="en-US"/>
          </a:p>
        </p:txBody>
      </p:sp>
      <p:sp>
        <p:nvSpPr>
          <p:cNvPr id="602139" name="Text Box 27"/>
          <p:cNvSpPr txBox="1">
            <a:spLocks noChangeArrowheads="1"/>
          </p:cNvSpPr>
          <p:nvPr/>
        </p:nvSpPr>
        <p:spPr bwMode="auto">
          <a:xfrm>
            <a:off x="1203325" y="4760913"/>
            <a:ext cx="768350" cy="366712"/>
          </a:xfrm>
          <a:prstGeom prst="rect">
            <a:avLst/>
          </a:prstGeom>
          <a:noFill/>
          <a:ln w="9525">
            <a:noFill/>
            <a:miter lim="800000"/>
            <a:headEnd/>
            <a:tailEnd/>
          </a:ln>
          <a:effectLst/>
        </p:spPr>
        <p:txBody>
          <a:bodyPr wrap="none">
            <a:spAutoFit/>
          </a:bodyPr>
          <a:lstStyle/>
          <a:p>
            <a:r>
              <a:rPr lang="en-US"/>
              <a:t>- 436 </a:t>
            </a:r>
          </a:p>
        </p:txBody>
      </p:sp>
      <p:sp>
        <p:nvSpPr>
          <p:cNvPr id="602140" name="Text Box 28"/>
          <p:cNvSpPr txBox="1">
            <a:spLocks noChangeArrowheads="1"/>
          </p:cNvSpPr>
          <p:nvPr/>
        </p:nvSpPr>
        <p:spPr bwMode="auto">
          <a:xfrm>
            <a:off x="1593850" y="2757488"/>
            <a:ext cx="311150" cy="366712"/>
          </a:xfrm>
          <a:prstGeom prst="rect">
            <a:avLst/>
          </a:prstGeom>
          <a:noFill/>
          <a:ln w="9525">
            <a:noFill/>
            <a:miter lim="800000"/>
            <a:headEnd/>
            <a:tailEnd/>
          </a:ln>
          <a:effectLst/>
        </p:spPr>
        <p:txBody>
          <a:bodyPr wrap="none">
            <a:spAutoFit/>
          </a:bodyPr>
          <a:lstStyle/>
          <a:p>
            <a:r>
              <a:rPr lang="en-US"/>
              <a:t>0</a:t>
            </a:r>
          </a:p>
        </p:txBody>
      </p:sp>
      <p:grpSp>
        <p:nvGrpSpPr>
          <p:cNvPr id="602141" name="Group 29"/>
          <p:cNvGrpSpPr>
            <a:grpSpLocks/>
          </p:cNvGrpSpPr>
          <p:nvPr/>
        </p:nvGrpSpPr>
        <p:grpSpPr bwMode="auto">
          <a:xfrm>
            <a:off x="3657600" y="5905500"/>
            <a:ext cx="3368675" cy="366713"/>
            <a:chOff x="2390" y="3863"/>
            <a:chExt cx="2122" cy="231"/>
          </a:xfrm>
        </p:grpSpPr>
        <p:sp>
          <p:nvSpPr>
            <p:cNvPr id="602142" name="Text Box 30"/>
            <p:cNvSpPr txBox="1">
              <a:spLocks noChangeArrowheads="1"/>
            </p:cNvSpPr>
            <p:nvPr/>
          </p:nvSpPr>
          <p:spPr bwMode="auto">
            <a:xfrm>
              <a:off x="2390" y="3863"/>
              <a:ext cx="1060" cy="231"/>
            </a:xfrm>
            <a:prstGeom prst="rect">
              <a:avLst/>
            </a:prstGeom>
            <a:noFill/>
            <a:ln w="9525">
              <a:noFill/>
              <a:miter lim="800000"/>
              <a:headEnd/>
              <a:tailEnd/>
            </a:ln>
            <a:effectLst/>
          </p:spPr>
          <p:txBody>
            <a:bodyPr wrap="none">
              <a:spAutoFit/>
            </a:bodyPr>
            <a:lstStyle/>
            <a:p>
              <a:r>
                <a:rPr lang="en-US"/>
                <a:t>H – H distance</a:t>
              </a:r>
            </a:p>
          </p:txBody>
        </p:sp>
        <p:sp>
          <p:nvSpPr>
            <p:cNvPr id="602143" name="Line 31"/>
            <p:cNvSpPr>
              <a:spLocks noChangeShapeType="1"/>
            </p:cNvSpPr>
            <p:nvPr/>
          </p:nvSpPr>
          <p:spPr bwMode="auto">
            <a:xfrm>
              <a:off x="3456" y="3984"/>
              <a:ext cx="1056" cy="0"/>
            </a:xfrm>
            <a:prstGeom prst="line">
              <a:avLst/>
            </a:prstGeom>
            <a:noFill/>
            <a:ln w="9525">
              <a:solidFill>
                <a:schemeClr val="tx1"/>
              </a:solidFill>
              <a:round/>
              <a:headEnd/>
              <a:tailEnd type="triangle" w="med" len="med"/>
            </a:ln>
            <a:effectLst/>
          </p:spPr>
          <p:txBody>
            <a:bodyPr/>
            <a:lstStyle/>
            <a:p>
              <a:endParaRPr lang="en-US"/>
            </a:p>
          </p:txBody>
        </p:sp>
      </p:grpSp>
      <p:grpSp>
        <p:nvGrpSpPr>
          <p:cNvPr id="602144" name="Group 32"/>
          <p:cNvGrpSpPr>
            <a:grpSpLocks/>
          </p:cNvGrpSpPr>
          <p:nvPr/>
        </p:nvGrpSpPr>
        <p:grpSpPr bwMode="auto">
          <a:xfrm>
            <a:off x="838200" y="1828800"/>
            <a:ext cx="366713" cy="2819400"/>
            <a:chOff x="528" y="1152"/>
            <a:chExt cx="231" cy="1776"/>
          </a:xfrm>
        </p:grpSpPr>
        <p:sp>
          <p:nvSpPr>
            <p:cNvPr id="602145" name="Text Box 33"/>
            <p:cNvSpPr txBox="1">
              <a:spLocks noChangeArrowheads="1"/>
            </p:cNvSpPr>
            <p:nvPr/>
          </p:nvSpPr>
          <p:spPr bwMode="auto">
            <a:xfrm rot="-5400000">
              <a:off x="70" y="2238"/>
              <a:ext cx="1148" cy="231"/>
            </a:xfrm>
            <a:prstGeom prst="rect">
              <a:avLst/>
            </a:prstGeom>
            <a:noFill/>
            <a:ln w="9525">
              <a:noFill/>
              <a:miter lim="800000"/>
              <a:headEnd/>
              <a:tailEnd/>
            </a:ln>
            <a:effectLst/>
          </p:spPr>
          <p:txBody>
            <a:bodyPr wrap="none">
              <a:spAutoFit/>
            </a:bodyPr>
            <a:lstStyle/>
            <a:p>
              <a:r>
                <a:rPr lang="en-US"/>
                <a:t>Energy (KJ/mol)</a:t>
              </a:r>
            </a:p>
          </p:txBody>
        </p:sp>
        <p:sp>
          <p:nvSpPr>
            <p:cNvPr id="602146" name="Line 34"/>
            <p:cNvSpPr>
              <a:spLocks noChangeShapeType="1"/>
            </p:cNvSpPr>
            <p:nvPr/>
          </p:nvSpPr>
          <p:spPr bwMode="auto">
            <a:xfrm flipV="1">
              <a:off x="672" y="1152"/>
              <a:ext cx="0" cy="624"/>
            </a:xfrm>
            <a:prstGeom prst="line">
              <a:avLst/>
            </a:prstGeom>
            <a:noFill/>
            <a:ln w="9525">
              <a:solidFill>
                <a:schemeClr val="tx1"/>
              </a:solidFill>
              <a:round/>
              <a:headEnd/>
              <a:tailEnd type="triangle" w="med" len="med"/>
            </a:ln>
            <a:effectLst/>
          </p:spPr>
          <p:txBody>
            <a:bodyPr/>
            <a:lstStyle/>
            <a:p>
              <a:endParaRPr lang="en-US"/>
            </a:p>
          </p:txBody>
        </p:sp>
      </p:grpSp>
      <p:sp>
        <p:nvSpPr>
          <p:cNvPr id="602147" name="Rectangle 35"/>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318</a:t>
            </a:r>
          </a:p>
        </p:txBody>
      </p:sp>
      <p:sp>
        <p:nvSpPr>
          <p:cNvPr id="602148" name="Text Box 36"/>
          <p:cNvSpPr txBox="1">
            <a:spLocks noChangeArrowheads="1"/>
          </p:cNvSpPr>
          <p:nvPr/>
        </p:nvSpPr>
        <p:spPr bwMode="auto">
          <a:xfrm>
            <a:off x="6477000" y="3276600"/>
            <a:ext cx="1555750" cy="366713"/>
          </a:xfrm>
          <a:prstGeom prst="rect">
            <a:avLst/>
          </a:prstGeom>
          <a:noFill/>
          <a:ln w="9525">
            <a:noFill/>
            <a:miter lim="800000"/>
            <a:headEnd/>
            <a:tailEnd/>
          </a:ln>
          <a:effectLst/>
        </p:spPr>
        <p:txBody>
          <a:bodyPr wrap="none">
            <a:spAutoFit/>
          </a:bodyPr>
          <a:lstStyle/>
          <a:p>
            <a:r>
              <a:rPr lang="en-US"/>
              <a:t>no interaction</a:t>
            </a:r>
          </a:p>
        </p:txBody>
      </p:sp>
      <p:sp>
        <p:nvSpPr>
          <p:cNvPr id="602149" name="Text Box 37"/>
          <p:cNvSpPr txBox="1">
            <a:spLocks noChangeArrowheads="1"/>
          </p:cNvSpPr>
          <p:nvPr/>
        </p:nvSpPr>
        <p:spPr bwMode="auto">
          <a:xfrm>
            <a:off x="4632325" y="4083050"/>
            <a:ext cx="1174750" cy="641350"/>
          </a:xfrm>
          <a:prstGeom prst="rect">
            <a:avLst/>
          </a:prstGeom>
          <a:noFill/>
          <a:ln w="9525">
            <a:noFill/>
            <a:miter lim="800000"/>
            <a:headEnd/>
            <a:tailEnd/>
          </a:ln>
          <a:effectLst/>
        </p:spPr>
        <p:txBody>
          <a:bodyPr wrap="none">
            <a:spAutoFit/>
          </a:bodyPr>
          <a:lstStyle/>
          <a:p>
            <a:pPr algn="ctr"/>
            <a:r>
              <a:rPr lang="en-US"/>
              <a:t>increased</a:t>
            </a:r>
          </a:p>
          <a:p>
            <a:pPr algn="ctr"/>
            <a:r>
              <a:rPr lang="en-US"/>
              <a:t>attraction</a:t>
            </a:r>
          </a:p>
        </p:txBody>
      </p:sp>
      <p:sp>
        <p:nvSpPr>
          <p:cNvPr id="602150" name="Text Box 38"/>
          <p:cNvSpPr txBox="1">
            <a:spLocks noChangeArrowheads="1"/>
          </p:cNvSpPr>
          <p:nvPr/>
        </p:nvSpPr>
        <p:spPr bwMode="auto">
          <a:xfrm>
            <a:off x="2590800" y="3048000"/>
            <a:ext cx="2114550" cy="641350"/>
          </a:xfrm>
          <a:prstGeom prst="rect">
            <a:avLst/>
          </a:prstGeom>
          <a:noFill/>
          <a:ln w="9525">
            <a:noFill/>
            <a:miter lim="800000"/>
            <a:headEnd/>
            <a:tailEnd/>
          </a:ln>
          <a:effectLst/>
        </p:spPr>
        <p:txBody>
          <a:bodyPr wrap="none">
            <a:spAutoFit/>
          </a:bodyPr>
          <a:lstStyle/>
          <a:p>
            <a:pPr algn="ctr"/>
            <a:r>
              <a:rPr lang="en-US"/>
              <a:t>balanced attraction</a:t>
            </a:r>
          </a:p>
          <a:p>
            <a:pPr algn="ctr"/>
            <a:r>
              <a:rPr lang="en-US"/>
              <a:t>&amp; repulsion</a:t>
            </a:r>
          </a:p>
        </p:txBody>
      </p:sp>
      <p:sp>
        <p:nvSpPr>
          <p:cNvPr id="602151" name="Text Box 39"/>
          <p:cNvSpPr txBox="1">
            <a:spLocks noChangeArrowheads="1"/>
          </p:cNvSpPr>
          <p:nvPr/>
        </p:nvSpPr>
        <p:spPr bwMode="auto">
          <a:xfrm>
            <a:off x="1828800" y="4495800"/>
            <a:ext cx="1174750" cy="641350"/>
          </a:xfrm>
          <a:prstGeom prst="rect">
            <a:avLst/>
          </a:prstGeom>
          <a:noFill/>
          <a:ln w="9525">
            <a:noFill/>
            <a:miter lim="800000"/>
            <a:headEnd/>
            <a:tailEnd/>
          </a:ln>
          <a:effectLst/>
        </p:spPr>
        <p:txBody>
          <a:bodyPr wrap="none">
            <a:spAutoFit/>
          </a:bodyPr>
          <a:lstStyle/>
          <a:p>
            <a:r>
              <a:rPr lang="en-US"/>
              <a:t>increased</a:t>
            </a:r>
          </a:p>
          <a:p>
            <a:r>
              <a:rPr lang="en-US"/>
              <a:t>repulsion</a:t>
            </a:r>
          </a:p>
        </p:txBody>
      </p:sp>
      <p:grpSp>
        <p:nvGrpSpPr>
          <p:cNvPr id="602152" name="Group 40"/>
          <p:cNvGrpSpPr>
            <a:grpSpLocks/>
          </p:cNvGrpSpPr>
          <p:nvPr/>
        </p:nvGrpSpPr>
        <p:grpSpPr bwMode="auto">
          <a:xfrm>
            <a:off x="2057400" y="2057400"/>
            <a:ext cx="533400" cy="457200"/>
            <a:chOff x="1296" y="1296"/>
            <a:chExt cx="336" cy="288"/>
          </a:xfrm>
        </p:grpSpPr>
        <p:sp>
          <p:nvSpPr>
            <p:cNvPr id="602153" name="Oval 41"/>
            <p:cNvSpPr>
              <a:spLocks noChangeArrowheads="1"/>
            </p:cNvSpPr>
            <p:nvPr/>
          </p:nvSpPr>
          <p:spPr bwMode="auto">
            <a:xfrm>
              <a:off x="1296" y="1296"/>
              <a:ext cx="288" cy="288"/>
            </a:xfrm>
            <a:prstGeom prst="ellipse">
              <a:avLst/>
            </a:prstGeom>
            <a:gradFill rotWithShape="1">
              <a:gsLst>
                <a:gs pos="0">
                  <a:schemeClr val="accent1">
                    <a:alpha val="50000"/>
                  </a:schemeClr>
                </a:gs>
                <a:gs pos="100000">
                  <a:schemeClr val="accent1">
                    <a:gamma/>
                    <a:shade val="46275"/>
                    <a:invGamma/>
                  </a:schemeClr>
                </a:gs>
              </a:gsLst>
              <a:lin ang="2700000" scaled="1"/>
            </a:gradFill>
            <a:ln w="9525">
              <a:solidFill>
                <a:schemeClr val="accent1"/>
              </a:solidFill>
              <a:round/>
              <a:headEnd/>
              <a:tailEnd/>
            </a:ln>
            <a:effectLst/>
          </p:spPr>
          <p:txBody>
            <a:bodyPr wrap="none" anchor="ctr"/>
            <a:lstStyle/>
            <a:p>
              <a:endParaRPr lang="en-US"/>
            </a:p>
          </p:txBody>
        </p:sp>
        <p:sp>
          <p:nvSpPr>
            <p:cNvPr id="602154" name="Oval 42"/>
            <p:cNvSpPr>
              <a:spLocks noChangeAspect="1" noChangeArrowheads="1"/>
            </p:cNvSpPr>
            <p:nvPr/>
          </p:nvSpPr>
          <p:spPr bwMode="auto">
            <a:xfrm>
              <a:off x="1417" y="1440"/>
              <a:ext cx="23" cy="23"/>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602155" name="Oval 43"/>
            <p:cNvSpPr>
              <a:spLocks noChangeArrowheads="1"/>
            </p:cNvSpPr>
            <p:nvPr/>
          </p:nvSpPr>
          <p:spPr bwMode="auto">
            <a:xfrm>
              <a:off x="1344" y="1296"/>
              <a:ext cx="288" cy="288"/>
            </a:xfrm>
            <a:prstGeom prst="ellipse">
              <a:avLst/>
            </a:prstGeom>
            <a:gradFill rotWithShape="1">
              <a:gsLst>
                <a:gs pos="0">
                  <a:schemeClr val="accent1">
                    <a:alpha val="50000"/>
                  </a:schemeClr>
                </a:gs>
                <a:gs pos="100000">
                  <a:schemeClr val="accent1">
                    <a:gamma/>
                    <a:shade val="46275"/>
                    <a:invGamma/>
                  </a:schemeClr>
                </a:gs>
              </a:gsLst>
              <a:lin ang="2700000" scaled="1"/>
            </a:gradFill>
            <a:ln w="9525">
              <a:solidFill>
                <a:schemeClr val="accent1"/>
              </a:solidFill>
              <a:round/>
              <a:headEnd/>
              <a:tailEnd/>
            </a:ln>
            <a:effectLst/>
          </p:spPr>
          <p:txBody>
            <a:bodyPr wrap="none" anchor="ctr"/>
            <a:lstStyle/>
            <a:p>
              <a:endParaRPr lang="en-US"/>
            </a:p>
          </p:txBody>
        </p:sp>
        <p:sp>
          <p:nvSpPr>
            <p:cNvPr id="602156" name="Oval 44"/>
            <p:cNvSpPr>
              <a:spLocks noChangeAspect="1" noChangeArrowheads="1"/>
            </p:cNvSpPr>
            <p:nvPr/>
          </p:nvSpPr>
          <p:spPr bwMode="auto">
            <a:xfrm>
              <a:off x="1488" y="1440"/>
              <a:ext cx="23" cy="23"/>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602157" name="Text Box 45"/>
          <p:cNvSpPr txBox="1">
            <a:spLocks noChangeArrowheads="1"/>
          </p:cNvSpPr>
          <p:nvPr/>
        </p:nvSpPr>
        <p:spPr bwMode="auto">
          <a:xfrm>
            <a:off x="2000250" y="1255713"/>
            <a:ext cx="5391150" cy="366712"/>
          </a:xfrm>
          <a:prstGeom prst="rect">
            <a:avLst/>
          </a:prstGeom>
          <a:noFill/>
          <a:ln w="9525">
            <a:noFill/>
            <a:miter lim="800000"/>
            <a:headEnd/>
            <a:tailEnd/>
          </a:ln>
          <a:effectLst/>
        </p:spPr>
        <p:txBody>
          <a:bodyPr wrap="none">
            <a:spAutoFit/>
          </a:bodyPr>
          <a:lstStyle/>
          <a:p>
            <a:r>
              <a:rPr lang="en-US"/>
              <a:t>Potential Energy Diagram - </a:t>
            </a:r>
            <a:r>
              <a:rPr lang="en-US" i="1"/>
              <a:t>Attraction vs. Repulsion</a:t>
            </a:r>
          </a:p>
        </p:txBody>
      </p:sp>
      <p:sp>
        <p:nvSpPr>
          <p:cNvPr id="602158" name="Text Box 46"/>
          <p:cNvSpPr txBox="1">
            <a:spLocks noChangeArrowheads="1"/>
          </p:cNvSpPr>
          <p:nvPr/>
        </p:nvSpPr>
        <p:spPr bwMode="auto">
          <a:xfrm>
            <a:off x="3956050" y="6124575"/>
            <a:ext cx="2444750" cy="366713"/>
          </a:xfrm>
          <a:prstGeom prst="rect">
            <a:avLst/>
          </a:prstGeom>
          <a:noFill/>
          <a:ln w="9525">
            <a:noFill/>
            <a:miter lim="800000"/>
            <a:headEnd/>
            <a:tailEnd/>
          </a:ln>
          <a:effectLst/>
        </p:spPr>
        <p:txBody>
          <a:bodyPr wrap="none">
            <a:spAutoFit/>
          </a:bodyPr>
          <a:lstStyle/>
          <a:p>
            <a:r>
              <a:rPr lang="en-US"/>
              <a:t>(internuclear distance)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02138"/>
                                        </p:tgtEl>
                                        <p:attrNameLst>
                                          <p:attrName>style.visibility</p:attrName>
                                        </p:attrNameLst>
                                      </p:cBhvr>
                                      <p:to>
                                        <p:strVal val="visible"/>
                                      </p:to>
                                    </p:set>
                                    <p:animEffect transition="in" filter="wipe(right)">
                                      <p:cBhvr>
                                        <p:cTn id="7" dur="5000"/>
                                        <p:tgtEl>
                                          <p:spTgt spid="602138"/>
                                        </p:tgtEl>
                                      </p:cBhvr>
                                    </p:animEffect>
                                  </p:childTnLst>
                                </p:cTn>
                              </p:par>
                              <p:par>
                                <p:cTn id="8" presetID="9" presetClass="entr" presetSubtype="0" fill="hold" nodeType="withEffect">
                                  <p:stCondLst>
                                    <p:cond delay="500"/>
                                  </p:stCondLst>
                                  <p:childTnLst>
                                    <p:set>
                                      <p:cBhvr>
                                        <p:cTn id="9" dur="1" fill="hold">
                                          <p:stCondLst>
                                            <p:cond delay="0"/>
                                          </p:stCondLst>
                                        </p:cTn>
                                        <p:tgtEl>
                                          <p:spTgt spid="602127"/>
                                        </p:tgtEl>
                                        <p:attrNameLst>
                                          <p:attrName>style.visibility</p:attrName>
                                        </p:attrNameLst>
                                      </p:cBhvr>
                                      <p:to>
                                        <p:strVal val="visible"/>
                                      </p:to>
                                    </p:set>
                                    <p:animEffect transition="in" filter="dissolve">
                                      <p:cBhvr>
                                        <p:cTn id="10" dur="500"/>
                                        <p:tgtEl>
                                          <p:spTgt spid="602127"/>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602137"/>
                                        </p:tgtEl>
                                        <p:attrNameLst>
                                          <p:attrName>style.visibility</p:attrName>
                                        </p:attrNameLst>
                                      </p:cBhvr>
                                      <p:to>
                                        <p:strVal val="visible"/>
                                      </p:to>
                                    </p:set>
                                    <p:animEffect transition="in" filter="fade">
                                      <p:cBhvr>
                                        <p:cTn id="13" dur="2000"/>
                                        <p:tgtEl>
                                          <p:spTgt spid="602137"/>
                                        </p:tgtEl>
                                      </p:cBhvr>
                                    </p:animEffect>
                                  </p:childTnLst>
                                </p:cTn>
                              </p:par>
                              <p:par>
                                <p:cTn id="14" presetID="39" presetClass="entr" presetSubtype="0" accel="100000" fill="hold" nodeType="withEffect">
                                  <p:stCondLst>
                                    <p:cond delay="2500"/>
                                  </p:stCondLst>
                                  <p:childTnLst>
                                    <p:set>
                                      <p:cBhvr>
                                        <p:cTn id="15" dur="1" fill="hold">
                                          <p:stCondLst>
                                            <p:cond delay="0"/>
                                          </p:stCondLst>
                                        </p:cTn>
                                        <p:tgtEl>
                                          <p:spTgt spid="602122"/>
                                        </p:tgtEl>
                                        <p:attrNameLst>
                                          <p:attrName>style.visibility</p:attrName>
                                        </p:attrNameLst>
                                      </p:cBhvr>
                                      <p:to>
                                        <p:strVal val="visible"/>
                                      </p:to>
                                    </p:set>
                                    <p:anim calcmode="lin" valueType="num">
                                      <p:cBhvr>
                                        <p:cTn id="16" dur="500" fill="hold"/>
                                        <p:tgtEl>
                                          <p:spTgt spid="602122"/>
                                        </p:tgtEl>
                                        <p:attrNameLst>
                                          <p:attrName>ppt_h</p:attrName>
                                        </p:attrNameLst>
                                      </p:cBhvr>
                                      <p:tavLst>
                                        <p:tav tm="0">
                                          <p:val>
                                            <p:strVal val="#ppt_h/20"/>
                                          </p:val>
                                        </p:tav>
                                        <p:tav tm="50000">
                                          <p:val>
                                            <p:strVal val="#ppt_h/20"/>
                                          </p:val>
                                        </p:tav>
                                        <p:tav tm="100000">
                                          <p:val>
                                            <p:strVal val="#ppt_h"/>
                                          </p:val>
                                        </p:tav>
                                      </p:tavLst>
                                    </p:anim>
                                    <p:anim calcmode="lin" valueType="num">
                                      <p:cBhvr>
                                        <p:cTn id="17" dur="500" fill="hold"/>
                                        <p:tgtEl>
                                          <p:spTgt spid="602122"/>
                                        </p:tgtEl>
                                        <p:attrNameLst>
                                          <p:attrName>ppt_w</p:attrName>
                                        </p:attrNameLst>
                                      </p:cBhvr>
                                      <p:tavLst>
                                        <p:tav tm="0">
                                          <p:val>
                                            <p:strVal val="#ppt_w+.3"/>
                                          </p:val>
                                        </p:tav>
                                        <p:tav tm="50000">
                                          <p:val>
                                            <p:strVal val="#ppt_w+.3"/>
                                          </p:val>
                                        </p:tav>
                                        <p:tav tm="100000">
                                          <p:val>
                                            <p:strVal val="#ppt_w"/>
                                          </p:val>
                                        </p:tav>
                                      </p:tavLst>
                                    </p:anim>
                                    <p:anim calcmode="lin" valueType="num">
                                      <p:cBhvr>
                                        <p:cTn id="18" dur="500" fill="hold"/>
                                        <p:tgtEl>
                                          <p:spTgt spid="602122"/>
                                        </p:tgtEl>
                                        <p:attrNameLst>
                                          <p:attrName>ppt_x</p:attrName>
                                        </p:attrNameLst>
                                      </p:cBhvr>
                                      <p:tavLst>
                                        <p:tav tm="0">
                                          <p:val>
                                            <p:strVal val="#ppt_x-.3"/>
                                          </p:val>
                                        </p:tav>
                                        <p:tav tm="50000">
                                          <p:val>
                                            <p:strVal val="#ppt_x"/>
                                          </p:val>
                                        </p:tav>
                                        <p:tav tm="100000">
                                          <p:val>
                                            <p:strVal val="#ppt_x"/>
                                          </p:val>
                                        </p:tav>
                                      </p:tavLst>
                                    </p:anim>
                                    <p:anim calcmode="lin" valueType="num">
                                      <p:cBhvr>
                                        <p:cTn id="19" dur="500" fill="hold"/>
                                        <p:tgtEl>
                                          <p:spTgt spid="602122"/>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3500"/>
                                  </p:stCondLst>
                                  <p:childTnLst>
                                    <p:set>
                                      <p:cBhvr>
                                        <p:cTn id="21" dur="1" fill="hold">
                                          <p:stCondLst>
                                            <p:cond delay="0"/>
                                          </p:stCondLst>
                                        </p:cTn>
                                        <p:tgtEl>
                                          <p:spTgt spid="602136"/>
                                        </p:tgtEl>
                                        <p:attrNameLst>
                                          <p:attrName>style.visibility</p:attrName>
                                        </p:attrNameLst>
                                      </p:cBhvr>
                                      <p:to>
                                        <p:strVal val="visible"/>
                                      </p:to>
                                    </p:set>
                                    <p:animEffect transition="in" filter="fade">
                                      <p:cBhvr>
                                        <p:cTn id="22" dur="2000"/>
                                        <p:tgtEl>
                                          <p:spTgt spid="602136"/>
                                        </p:tgtEl>
                                      </p:cBhvr>
                                    </p:animEffect>
                                  </p:childTnLst>
                                </p:cTn>
                              </p:par>
                              <p:par>
                                <p:cTn id="23" presetID="9" presetClass="entr" presetSubtype="0" fill="hold" nodeType="withEffect">
                                  <p:stCondLst>
                                    <p:cond delay="4000"/>
                                  </p:stCondLst>
                                  <p:childTnLst>
                                    <p:set>
                                      <p:cBhvr>
                                        <p:cTn id="24" dur="1" fill="hold">
                                          <p:stCondLst>
                                            <p:cond delay="0"/>
                                          </p:stCondLst>
                                        </p:cTn>
                                        <p:tgtEl>
                                          <p:spTgt spid="602117"/>
                                        </p:tgtEl>
                                        <p:attrNameLst>
                                          <p:attrName>style.visibility</p:attrName>
                                        </p:attrNameLst>
                                      </p:cBhvr>
                                      <p:to>
                                        <p:strVal val="visible"/>
                                      </p:to>
                                    </p:set>
                                    <p:animEffect transition="in" filter="dissolve">
                                      <p:cBhvr>
                                        <p:cTn id="25" dur="500"/>
                                        <p:tgtEl>
                                          <p:spTgt spid="602117"/>
                                        </p:tgtEl>
                                      </p:cBhvr>
                                    </p:animEffect>
                                  </p:childTnLst>
                                </p:cTn>
                              </p:par>
                              <p:par>
                                <p:cTn id="26" presetID="10" presetClass="entr" presetSubtype="0" fill="hold" grpId="0" nodeType="withEffect">
                                  <p:stCondLst>
                                    <p:cond delay="4500"/>
                                  </p:stCondLst>
                                  <p:childTnLst>
                                    <p:set>
                                      <p:cBhvr>
                                        <p:cTn id="27" dur="1" fill="hold">
                                          <p:stCondLst>
                                            <p:cond delay="0"/>
                                          </p:stCondLst>
                                        </p:cTn>
                                        <p:tgtEl>
                                          <p:spTgt spid="602132"/>
                                        </p:tgtEl>
                                        <p:attrNameLst>
                                          <p:attrName>style.visibility</p:attrName>
                                        </p:attrNameLst>
                                      </p:cBhvr>
                                      <p:to>
                                        <p:strVal val="visible"/>
                                      </p:to>
                                    </p:set>
                                    <p:animEffect transition="in" filter="fade">
                                      <p:cBhvr>
                                        <p:cTn id="28" dur="2000"/>
                                        <p:tgtEl>
                                          <p:spTgt spid="602132"/>
                                        </p:tgtEl>
                                      </p:cBhvr>
                                    </p:animEffect>
                                  </p:childTnLst>
                                </p:cTn>
                              </p:par>
                            </p:childTnLst>
                          </p:cTn>
                        </p:par>
                        <p:par>
                          <p:cTn id="29" fill="hold">
                            <p:stCondLst>
                              <p:cond delay="6500"/>
                            </p:stCondLst>
                            <p:childTnLst>
                              <p:par>
                                <p:cTn id="30" presetID="10" presetClass="entr" presetSubtype="0" fill="hold" nodeType="afterEffect">
                                  <p:stCondLst>
                                    <p:cond delay="0"/>
                                  </p:stCondLst>
                                  <p:childTnLst>
                                    <p:set>
                                      <p:cBhvr>
                                        <p:cTn id="31" dur="1" fill="hold">
                                          <p:stCondLst>
                                            <p:cond delay="0"/>
                                          </p:stCondLst>
                                        </p:cTn>
                                        <p:tgtEl>
                                          <p:spTgt spid="602152"/>
                                        </p:tgtEl>
                                        <p:attrNameLst>
                                          <p:attrName>style.visibility</p:attrName>
                                        </p:attrNameLst>
                                      </p:cBhvr>
                                      <p:to>
                                        <p:strVal val="visible"/>
                                      </p:to>
                                    </p:set>
                                    <p:animEffect transition="in" filter="fade">
                                      <p:cBhvr>
                                        <p:cTn id="32" dur="2000"/>
                                        <p:tgtEl>
                                          <p:spTgt spid="602152"/>
                                        </p:tgtEl>
                                      </p:cBhvr>
                                    </p:animEffect>
                                  </p:childTnLst>
                                </p:cTn>
                              </p:par>
                            </p:childTnLst>
                          </p:cTn>
                        </p:par>
                        <p:par>
                          <p:cTn id="33" fill="hold">
                            <p:stCondLst>
                              <p:cond delay="8500"/>
                            </p:stCondLst>
                            <p:childTnLst>
                              <p:par>
                                <p:cTn id="34" presetID="47" presetClass="entr" presetSubtype="0" fill="hold" nodeType="afterEffect">
                                  <p:stCondLst>
                                    <p:cond delay="0"/>
                                  </p:stCondLst>
                                  <p:childTnLst>
                                    <p:set>
                                      <p:cBhvr>
                                        <p:cTn id="35" dur="1" fill="hold">
                                          <p:stCondLst>
                                            <p:cond delay="0"/>
                                          </p:stCondLst>
                                        </p:cTn>
                                        <p:tgtEl>
                                          <p:spTgt spid="602133"/>
                                        </p:tgtEl>
                                        <p:attrNameLst>
                                          <p:attrName>style.visibility</p:attrName>
                                        </p:attrNameLst>
                                      </p:cBhvr>
                                      <p:to>
                                        <p:strVal val="visible"/>
                                      </p:to>
                                    </p:set>
                                    <p:animEffect transition="in" filter="fade">
                                      <p:cBhvr>
                                        <p:cTn id="36" dur="1000"/>
                                        <p:tgtEl>
                                          <p:spTgt spid="602133"/>
                                        </p:tgtEl>
                                      </p:cBhvr>
                                    </p:animEffect>
                                    <p:anim calcmode="lin" valueType="num">
                                      <p:cBhvr>
                                        <p:cTn id="37" dur="1000" fill="hold"/>
                                        <p:tgtEl>
                                          <p:spTgt spid="602133"/>
                                        </p:tgtEl>
                                        <p:attrNameLst>
                                          <p:attrName>ppt_x</p:attrName>
                                        </p:attrNameLst>
                                      </p:cBhvr>
                                      <p:tavLst>
                                        <p:tav tm="0">
                                          <p:val>
                                            <p:strVal val="#ppt_x"/>
                                          </p:val>
                                        </p:tav>
                                        <p:tav tm="100000">
                                          <p:val>
                                            <p:strVal val="#ppt_x"/>
                                          </p:val>
                                        </p:tav>
                                      </p:tavLst>
                                    </p:anim>
                                    <p:anim calcmode="lin" valueType="num">
                                      <p:cBhvr>
                                        <p:cTn id="38" dur="1000" fill="hold"/>
                                        <p:tgtEl>
                                          <p:spTgt spid="602133"/>
                                        </p:tgtEl>
                                        <p:attrNameLst>
                                          <p:attrName>ppt_y</p:attrName>
                                        </p:attrNameLst>
                                      </p:cBhvr>
                                      <p:tavLst>
                                        <p:tav tm="0">
                                          <p:val>
                                            <p:strVal val="#ppt_y-.1"/>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602139"/>
                                        </p:tgtEl>
                                        <p:attrNameLst>
                                          <p:attrName>style.visibility</p:attrName>
                                        </p:attrNameLst>
                                      </p:cBhvr>
                                      <p:to>
                                        <p:strVal val="visible"/>
                                      </p:to>
                                    </p:set>
                                    <p:anim calcmode="lin" valueType="num">
                                      <p:cBhvr additive="base">
                                        <p:cTn id="41" dur="500" fill="hold"/>
                                        <p:tgtEl>
                                          <p:spTgt spid="602139"/>
                                        </p:tgtEl>
                                        <p:attrNameLst>
                                          <p:attrName>ppt_x</p:attrName>
                                        </p:attrNameLst>
                                      </p:cBhvr>
                                      <p:tavLst>
                                        <p:tav tm="0">
                                          <p:val>
                                            <p:strVal val="0-#ppt_w/2"/>
                                          </p:val>
                                        </p:tav>
                                        <p:tav tm="100000">
                                          <p:val>
                                            <p:strVal val="#ppt_x"/>
                                          </p:val>
                                        </p:tav>
                                      </p:tavLst>
                                    </p:anim>
                                    <p:anim calcmode="lin" valueType="num">
                                      <p:cBhvr additive="base">
                                        <p:cTn id="42" dur="500" fill="hold"/>
                                        <p:tgtEl>
                                          <p:spTgt spid="60213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02148"/>
                                        </p:tgtEl>
                                        <p:attrNameLst>
                                          <p:attrName>style.visibility</p:attrName>
                                        </p:attrNameLst>
                                      </p:cBhvr>
                                      <p:to>
                                        <p:strVal val="visible"/>
                                      </p:to>
                                    </p:set>
                                    <p:animEffect transition="in" filter="fade">
                                      <p:cBhvr>
                                        <p:cTn id="47" dur="2000"/>
                                        <p:tgtEl>
                                          <p:spTgt spid="602148"/>
                                        </p:tgtEl>
                                      </p:cBhvr>
                                    </p:animEffect>
                                  </p:childTnLst>
                                  <p:subTnLst>
                                    <p:animClr clrSpc="rgb" dir="cw">
                                      <p:cBhvr override="childStyle">
                                        <p:cTn dur="1" fill="hold" display="0" masterRel="nextClick" afterEffect="1"/>
                                        <p:tgtEl>
                                          <p:spTgt spid="602148"/>
                                        </p:tgtEl>
                                        <p:attrNameLst>
                                          <p:attrName>ppt_c</p:attrName>
                                        </p:attrNameLst>
                                      </p:cBhvr>
                                      <p:to>
                                        <a:schemeClr val="bg2"/>
                                      </p:to>
                                    </p:animClr>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02149"/>
                                        </p:tgtEl>
                                        <p:attrNameLst>
                                          <p:attrName>style.visibility</p:attrName>
                                        </p:attrNameLst>
                                      </p:cBhvr>
                                      <p:to>
                                        <p:strVal val="visible"/>
                                      </p:to>
                                    </p:set>
                                    <p:animEffect transition="in" filter="fade">
                                      <p:cBhvr>
                                        <p:cTn id="52" dur="2000"/>
                                        <p:tgtEl>
                                          <p:spTgt spid="602149"/>
                                        </p:tgtEl>
                                      </p:cBhvr>
                                    </p:animEffect>
                                  </p:childTnLst>
                                  <p:subTnLst>
                                    <p:animClr clrSpc="rgb" dir="cw">
                                      <p:cBhvr override="childStyle">
                                        <p:cTn dur="1" fill="hold" display="0" masterRel="nextClick" afterEffect="1"/>
                                        <p:tgtEl>
                                          <p:spTgt spid="602149"/>
                                        </p:tgtEl>
                                        <p:attrNameLst>
                                          <p:attrName>ppt_c</p:attrName>
                                        </p:attrNameLst>
                                      </p:cBhvr>
                                      <p:to>
                                        <a:schemeClr val="bg2"/>
                                      </p:to>
                                    </p:animClr>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02150"/>
                                        </p:tgtEl>
                                        <p:attrNameLst>
                                          <p:attrName>style.visibility</p:attrName>
                                        </p:attrNameLst>
                                      </p:cBhvr>
                                      <p:to>
                                        <p:strVal val="visible"/>
                                      </p:to>
                                    </p:set>
                                    <p:animEffect transition="in" filter="fade">
                                      <p:cBhvr>
                                        <p:cTn id="57" dur="2000"/>
                                        <p:tgtEl>
                                          <p:spTgt spid="602150"/>
                                        </p:tgtEl>
                                      </p:cBhvr>
                                    </p:animEffect>
                                  </p:childTnLst>
                                  <p:subTnLst>
                                    <p:animClr clrSpc="rgb" dir="cw">
                                      <p:cBhvr override="childStyle">
                                        <p:cTn dur="1" fill="hold" display="0" masterRel="nextClick" afterEffect="1"/>
                                        <p:tgtEl>
                                          <p:spTgt spid="602150"/>
                                        </p:tgtEl>
                                        <p:attrNameLst>
                                          <p:attrName>ppt_c</p:attrName>
                                        </p:attrNameLst>
                                      </p:cBhvr>
                                      <p:to>
                                        <a:schemeClr val="accent2"/>
                                      </p:to>
                                    </p:animClr>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02151"/>
                                        </p:tgtEl>
                                        <p:attrNameLst>
                                          <p:attrName>style.visibility</p:attrName>
                                        </p:attrNameLst>
                                      </p:cBhvr>
                                      <p:to>
                                        <p:strVal val="visible"/>
                                      </p:to>
                                    </p:set>
                                    <p:animEffect transition="in" filter="fade">
                                      <p:cBhvr>
                                        <p:cTn id="62" dur="2000"/>
                                        <p:tgtEl>
                                          <p:spTgt spid="602151"/>
                                        </p:tgtEl>
                                      </p:cBhvr>
                                    </p:animEffect>
                                  </p:childTnLst>
                                  <p:subTnLst>
                                    <p:animClr clrSpc="rgb" dir="cw">
                                      <p:cBhvr override="childStyle">
                                        <p:cTn dur="1" fill="hold" display="0" masterRel="nextClick" afterEffect="1"/>
                                        <p:tgtEl>
                                          <p:spTgt spid="602151"/>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32" grpId="0" animBg="1"/>
      <p:bldP spid="602136" grpId="0" animBg="1"/>
      <p:bldP spid="602137" grpId="0" animBg="1"/>
      <p:bldP spid="602138" grpId="0" animBg="1"/>
      <p:bldP spid="602139" grpId="0"/>
      <p:bldP spid="602148" grpId="0"/>
      <p:bldP spid="602149" grpId="0"/>
      <p:bldP spid="602150" grpId="0"/>
      <p:bldP spid="6021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
          <p:cNvGrpSpPr>
            <a:grpSpLocks/>
          </p:cNvGrpSpPr>
          <p:nvPr/>
        </p:nvGrpSpPr>
        <p:grpSpPr bwMode="auto">
          <a:xfrm>
            <a:off x="838200" y="806450"/>
            <a:ext cx="1981200" cy="2332038"/>
            <a:chOff x="528" y="1459"/>
            <a:chExt cx="1248" cy="1469"/>
          </a:xfrm>
        </p:grpSpPr>
        <p:sp>
          <p:nvSpPr>
            <p:cNvPr id="66563" name="Text Box 3"/>
            <p:cNvSpPr txBox="1">
              <a:spLocks noChangeArrowheads="1"/>
            </p:cNvSpPr>
            <p:nvPr/>
          </p:nvSpPr>
          <p:spPr bwMode="auto">
            <a:xfrm>
              <a:off x="998" y="2026"/>
              <a:ext cx="301" cy="365"/>
            </a:xfrm>
            <a:prstGeom prst="rect">
              <a:avLst/>
            </a:prstGeom>
            <a:noFill/>
            <a:ln w="9525">
              <a:noFill/>
              <a:miter lim="800000"/>
              <a:headEnd/>
              <a:tailEnd/>
            </a:ln>
            <a:effectLst/>
          </p:spPr>
          <p:txBody>
            <a:bodyPr wrap="none">
              <a:spAutoFit/>
            </a:bodyPr>
            <a:lstStyle/>
            <a:p>
              <a:r>
                <a:rPr lang="en-US" sz="3200"/>
                <a:t>C</a:t>
              </a:r>
            </a:p>
          </p:txBody>
        </p:sp>
        <p:sp>
          <p:nvSpPr>
            <p:cNvPr id="66564" name="Line 4"/>
            <p:cNvSpPr>
              <a:spLocks noChangeShapeType="1"/>
            </p:cNvSpPr>
            <p:nvPr/>
          </p:nvSpPr>
          <p:spPr bwMode="auto">
            <a:xfrm flipV="1">
              <a:off x="1152" y="1776"/>
              <a:ext cx="0" cy="288"/>
            </a:xfrm>
            <a:prstGeom prst="line">
              <a:avLst/>
            </a:prstGeom>
            <a:noFill/>
            <a:ln w="9525">
              <a:solidFill>
                <a:schemeClr val="tx1"/>
              </a:solidFill>
              <a:round/>
              <a:headEnd/>
              <a:tailEnd/>
            </a:ln>
            <a:effectLst/>
          </p:spPr>
          <p:txBody>
            <a:bodyPr/>
            <a:lstStyle/>
            <a:p>
              <a:endParaRPr lang="en-US"/>
            </a:p>
          </p:txBody>
        </p:sp>
        <p:sp>
          <p:nvSpPr>
            <p:cNvPr id="66565" name="Freeform 5"/>
            <p:cNvSpPr>
              <a:spLocks/>
            </p:cNvSpPr>
            <p:nvPr/>
          </p:nvSpPr>
          <p:spPr bwMode="auto">
            <a:xfrm>
              <a:off x="831" y="2304"/>
              <a:ext cx="225" cy="170"/>
            </a:xfrm>
            <a:custGeom>
              <a:avLst/>
              <a:gdLst/>
              <a:ahLst/>
              <a:cxnLst>
                <a:cxn ang="0">
                  <a:pos x="225" y="0"/>
                </a:cxn>
                <a:cxn ang="0">
                  <a:pos x="0" y="170"/>
                </a:cxn>
              </a:cxnLst>
              <a:rect l="0" t="0" r="r" b="b"/>
              <a:pathLst>
                <a:path w="225" h="170">
                  <a:moveTo>
                    <a:pt x="225" y="0"/>
                  </a:moveTo>
                  <a:lnTo>
                    <a:pt x="0" y="17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6566" name="AutoShape 6"/>
            <p:cNvSpPr>
              <a:spLocks noChangeArrowheads="1"/>
            </p:cNvSpPr>
            <p:nvPr/>
          </p:nvSpPr>
          <p:spPr bwMode="auto">
            <a:xfrm rot="1576671">
              <a:off x="1056" y="2304"/>
              <a:ext cx="48" cy="336"/>
            </a:xfrm>
            <a:prstGeom prst="triangle">
              <a:avLst>
                <a:gd name="adj" fmla="val 41667"/>
              </a:avLst>
            </a:prstGeom>
            <a:gradFill rotWithShape="1">
              <a:gsLst>
                <a:gs pos="0">
                  <a:schemeClr val="bg2"/>
                </a:gs>
                <a:gs pos="100000">
                  <a:schemeClr val="tx2"/>
                </a:gs>
              </a:gsLst>
              <a:lin ang="5400000" scaled="1"/>
            </a:gradFill>
            <a:ln w="9525">
              <a:solidFill>
                <a:schemeClr val="tx1"/>
              </a:solidFill>
              <a:miter lim="800000"/>
              <a:headEnd/>
              <a:tailEnd/>
            </a:ln>
            <a:effectLst/>
          </p:spPr>
          <p:txBody>
            <a:bodyPr wrap="none" anchor="ctr"/>
            <a:lstStyle/>
            <a:p>
              <a:endParaRPr lang="en-US"/>
            </a:p>
          </p:txBody>
        </p:sp>
        <p:sp>
          <p:nvSpPr>
            <p:cNvPr id="66567" name="Line 7"/>
            <p:cNvSpPr>
              <a:spLocks noChangeShapeType="1"/>
            </p:cNvSpPr>
            <p:nvPr/>
          </p:nvSpPr>
          <p:spPr bwMode="auto">
            <a:xfrm>
              <a:off x="1248" y="2304"/>
              <a:ext cx="240" cy="192"/>
            </a:xfrm>
            <a:prstGeom prst="line">
              <a:avLst/>
            </a:prstGeom>
            <a:noFill/>
            <a:ln w="9525">
              <a:solidFill>
                <a:schemeClr val="tx1"/>
              </a:solidFill>
              <a:round/>
              <a:headEnd/>
              <a:tailEnd/>
            </a:ln>
            <a:effectLst/>
          </p:spPr>
          <p:txBody>
            <a:bodyPr/>
            <a:lstStyle/>
            <a:p>
              <a:endParaRPr lang="en-US"/>
            </a:p>
          </p:txBody>
        </p:sp>
        <p:sp>
          <p:nvSpPr>
            <p:cNvPr id="66568" name="Freeform 8"/>
            <p:cNvSpPr>
              <a:spLocks/>
            </p:cNvSpPr>
            <p:nvPr/>
          </p:nvSpPr>
          <p:spPr bwMode="auto">
            <a:xfrm>
              <a:off x="1104" y="2400"/>
              <a:ext cx="192" cy="112"/>
            </a:xfrm>
            <a:custGeom>
              <a:avLst/>
              <a:gdLst/>
              <a:ahLst/>
              <a:cxnLst>
                <a:cxn ang="0">
                  <a:pos x="0" y="96"/>
                </a:cxn>
                <a:cxn ang="0">
                  <a:pos x="144" y="96"/>
                </a:cxn>
                <a:cxn ang="0">
                  <a:pos x="192" y="0"/>
                </a:cxn>
              </a:cxnLst>
              <a:rect l="0" t="0" r="r" b="b"/>
              <a:pathLst>
                <a:path w="192" h="112">
                  <a:moveTo>
                    <a:pt x="0" y="96"/>
                  </a:moveTo>
                  <a:cubicBezTo>
                    <a:pt x="56" y="104"/>
                    <a:pt x="112" y="112"/>
                    <a:pt x="144" y="96"/>
                  </a:cubicBezTo>
                  <a:cubicBezTo>
                    <a:pt x="176" y="80"/>
                    <a:pt x="184" y="40"/>
                    <a:pt x="192" y="0"/>
                  </a:cubicBezTo>
                </a:path>
              </a:pathLst>
            </a:custGeom>
            <a:noFill/>
            <a:ln w="9525">
              <a:solidFill>
                <a:schemeClr val="accent2"/>
              </a:solidFill>
              <a:round/>
              <a:headEnd type="triangle" w="med" len="med"/>
              <a:tailEnd type="triangle" w="med" len="med"/>
            </a:ln>
            <a:effectLst/>
          </p:spPr>
          <p:txBody>
            <a:bodyPr/>
            <a:lstStyle/>
            <a:p>
              <a:endParaRPr lang="en-US"/>
            </a:p>
          </p:txBody>
        </p:sp>
        <p:sp>
          <p:nvSpPr>
            <p:cNvPr id="66569" name="Text Box 9"/>
            <p:cNvSpPr txBox="1">
              <a:spLocks noChangeArrowheads="1"/>
            </p:cNvSpPr>
            <p:nvPr/>
          </p:nvSpPr>
          <p:spPr bwMode="auto">
            <a:xfrm>
              <a:off x="1104" y="2467"/>
              <a:ext cx="391" cy="173"/>
            </a:xfrm>
            <a:prstGeom prst="rect">
              <a:avLst/>
            </a:prstGeom>
            <a:noFill/>
            <a:ln w="9525">
              <a:noFill/>
              <a:miter lim="800000"/>
              <a:headEnd/>
              <a:tailEnd/>
            </a:ln>
            <a:effectLst/>
          </p:spPr>
          <p:txBody>
            <a:bodyPr wrap="none">
              <a:spAutoFit/>
            </a:bodyPr>
            <a:lstStyle/>
            <a:p>
              <a:r>
                <a:rPr lang="en-US" sz="1200"/>
                <a:t>109.5</a:t>
              </a:r>
              <a:r>
                <a:rPr lang="en-US" sz="1200" baseline="30000"/>
                <a:t>o</a:t>
              </a:r>
            </a:p>
          </p:txBody>
        </p:sp>
        <p:sp>
          <p:nvSpPr>
            <p:cNvPr id="66570" name="Text Box 10"/>
            <p:cNvSpPr txBox="1">
              <a:spLocks noChangeArrowheads="1"/>
            </p:cNvSpPr>
            <p:nvPr/>
          </p:nvSpPr>
          <p:spPr bwMode="auto">
            <a:xfrm>
              <a:off x="998" y="1459"/>
              <a:ext cx="301" cy="365"/>
            </a:xfrm>
            <a:prstGeom prst="rect">
              <a:avLst/>
            </a:prstGeom>
            <a:noFill/>
            <a:ln w="9525">
              <a:noFill/>
              <a:miter lim="800000"/>
              <a:headEnd/>
              <a:tailEnd/>
            </a:ln>
            <a:effectLst/>
          </p:spPr>
          <p:txBody>
            <a:bodyPr wrap="none">
              <a:spAutoFit/>
            </a:bodyPr>
            <a:lstStyle/>
            <a:p>
              <a:r>
                <a:rPr lang="en-US" sz="3200"/>
                <a:t>H</a:t>
              </a:r>
            </a:p>
          </p:txBody>
        </p:sp>
        <p:sp>
          <p:nvSpPr>
            <p:cNvPr id="66571" name="Text Box 11"/>
            <p:cNvSpPr txBox="1">
              <a:spLocks noChangeArrowheads="1"/>
            </p:cNvSpPr>
            <p:nvPr/>
          </p:nvSpPr>
          <p:spPr bwMode="auto">
            <a:xfrm>
              <a:off x="1475" y="2352"/>
              <a:ext cx="301" cy="365"/>
            </a:xfrm>
            <a:prstGeom prst="rect">
              <a:avLst/>
            </a:prstGeom>
            <a:noFill/>
            <a:ln w="9525">
              <a:noFill/>
              <a:miter lim="800000"/>
              <a:headEnd/>
              <a:tailEnd/>
            </a:ln>
            <a:effectLst/>
          </p:spPr>
          <p:txBody>
            <a:bodyPr wrap="none">
              <a:spAutoFit/>
            </a:bodyPr>
            <a:lstStyle/>
            <a:p>
              <a:r>
                <a:rPr lang="en-US" sz="3200"/>
                <a:t>H</a:t>
              </a:r>
            </a:p>
          </p:txBody>
        </p:sp>
        <p:sp>
          <p:nvSpPr>
            <p:cNvPr id="66572" name="Text Box 12"/>
            <p:cNvSpPr txBox="1">
              <a:spLocks noChangeArrowheads="1"/>
            </p:cNvSpPr>
            <p:nvPr/>
          </p:nvSpPr>
          <p:spPr bwMode="auto">
            <a:xfrm>
              <a:off x="528" y="2371"/>
              <a:ext cx="301" cy="365"/>
            </a:xfrm>
            <a:prstGeom prst="rect">
              <a:avLst/>
            </a:prstGeom>
            <a:noFill/>
            <a:ln w="9525">
              <a:noFill/>
              <a:miter lim="800000"/>
              <a:headEnd/>
              <a:tailEnd/>
            </a:ln>
            <a:effectLst/>
          </p:spPr>
          <p:txBody>
            <a:bodyPr wrap="none">
              <a:spAutoFit/>
            </a:bodyPr>
            <a:lstStyle/>
            <a:p>
              <a:r>
                <a:rPr lang="en-US" sz="3200"/>
                <a:t>H</a:t>
              </a:r>
            </a:p>
          </p:txBody>
        </p:sp>
        <p:sp>
          <p:nvSpPr>
            <p:cNvPr id="66573" name="Text Box 13"/>
            <p:cNvSpPr txBox="1">
              <a:spLocks noChangeArrowheads="1"/>
            </p:cNvSpPr>
            <p:nvPr/>
          </p:nvSpPr>
          <p:spPr bwMode="auto">
            <a:xfrm>
              <a:off x="851" y="2563"/>
              <a:ext cx="301" cy="365"/>
            </a:xfrm>
            <a:prstGeom prst="rect">
              <a:avLst/>
            </a:prstGeom>
            <a:noFill/>
            <a:ln w="9525">
              <a:noFill/>
              <a:miter lim="800000"/>
              <a:headEnd/>
              <a:tailEnd/>
            </a:ln>
            <a:effectLst/>
          </p:spPr>
          <p:txBody>
            <a:bodyPr wrap="none">
              <a:spAutoFit/>
            </a:bodyPr>
            <a:lstStyle/>
            <a:p>
              <a:r>
                <a:rPr lang="en-US" sz="3200"/>
                <a:t>H</a:t>
              </a:r>
            </a:p>
          </p:txBody>
        </p:sp>
      </p:grpSp>
      <p:grpSp>
        <p:nvGrpSpPr>
          <p:cNvPr id="66574" name="Group 14"/>
          <p:cNvGrpSpPr>
            <a:grpSpLocks/>
          </p:cNvGrpSpPr>
          <p:nvPr/>
        </p:nvGrpSpPr>
        <p:grpSpPr bwMode="auto">
          <a:xfrm>
            <a:off x="3657600" y="700088"/>
            <a:ext cx="1981200" cy="2422525"/>
            <a:chOff x="2160" y="1392"/>
            <a:chExt cx="1248" cy="1526"/>
          </a:xfrm>
        </p:grpSpPr>
        <p:sp>
          <p:nvSpPr>
            <p:cNvPr id="66575" name="Text Box 15"/>
            <p:cNvSpPr txBox="1">
              <a:spLocks noChangeArrowheads="1"/>
            </p:cNvSpPr>
            <p:nvPr/>
          </p:nvSpPr>
          <p:spPr bwMode="auto">
            <a:xfrm>
              <a:off x="2630" y="2016"/>
              <a:ext cx="301" cy="365"/>
            </a:xfrm>
            <a:prstGeom prst="rect">
              <a:avLst/>
            </a:prstGeom>
            <a:noFill/>
            <a:ln w="9525">
              <a:noFill/>
              <a:miter lim="800000"/>
              <a:headEnd/>
              <a:tailEnd/>
            </a:ln>
            <a:effectLst/>
          </p:spPr>
          <p:txBody>
            <a:bodyPr wrap="none">
              <a:spAutoFit/>
            </a:bodyPr>
            <a:lstStyle/>
            <a:p>
              <a:r>
                <a:rPr lang="en-US" sz="3200"/>
                <a:t>N</a:t>
              </a:r>
            </a:p>
          </p:txBody>
        </p:sp>
        <p:sp>
          <p:nvSpPr>
            <p:cNvPr id="66576" name="Line 16"/>
            <p:cNvSpPr>
              <a:spLocks noChangeShapeType="1"/>
            </p:cNvSpPr>
            <p:nvPr/>
          </p:nvSpPr>
          <p:spPr bwMode="auto">
            <a:xfrm flipV="1">
              <a:off x="2784" y="1776"/>
              <a:ext cx="0" cy="288"/>
            </a:xfrm>
            <a:prstGeom prst="line">
              <a:avLst/>
            </a:prstGeom>
            <a:noFill/>
            <a:ln w="9525">
              <a:solidFill>
                <a:schemeClr val="tx1"/>
              </a:solidFill>
              <a:round/>
              <a:headEnd/>
              <a:tailEnd/>
            </a:ln>
            <a:effectLst/>
          </p:spPr>
          <p:txBody>
            <a:bodyPr/>
            <a:lstStyle/>
            <a:p>
              <a:endParaRPr lang="en-US"/>
            </a:p>
          </p:txBody>
        </p:sp>
        <p:sp>
          <p:nvSpPr>
            <p:cNvPr id="66577" name="Freeform 17"/>
            <p:cNvSpPr>
              <a:spLocks/>
            </p:cNvSpPr>
            <p:nvPr/>
          </p:nvSpPr>
          <p:spPr bwMode="auto">
            <a:xfrm>
              <a:off x="2463" y="2294"/>
              <a:ext cx="225" cy="170"/>
            </a:xfrm>
            <a:custGeom>
              <a:avLst/>
              <a:gdLst/>
              <a:ahLst/>
              <a:cxnLst>
                <a:cxn ang="0">
                  <a:pos x="225" y="0"/>
                </a:cxn>
                <a:cxn ang="0">
                  <a:pos x="0" y="170"/>
                </a:cxn>
              </a:cxnLst>
              <a:rect l="0" t="0" r="r" b="b"/>
              <a:pathLst>
                <a:path w="225" h="170">
                  <a:moveTo>
                    <a:pt x="225" y="0"/>
                  </a:moveTo>
                  <a:lnTo>
                    <a:pt x="0" y="17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6578" name="AutoShape 18"/>
            <p:cNvSpPr>
              <a:spLocks noChangeArrowheads="1"/>
            </p:cNvSpPr>
            <p:nvPr/>
          </p:nvSpPr>
          <p:spPr bwMode="auto">
            <a:xfrm rot="1576671">
              <a:off x="2688" y="2294"/>
              <a:ext cx="48" cy="336"/>
            </a:xfrm>
            <a:prstGeom prst="triangle">
              <a:avLst>
                <a:gd name="adj" fmla="val 41667"/>
              </a:avLst>
            </a:prstGeom>
            <a:gradFill rotWithShape="1">
              <a:gsLst>
                <a:gs pos="0">
                  <a:schemeClr val="bg2"/>
                </a:gs>
                <a:gs pos="100000">
                  <a:schemeClr val="tx2"/>
                </a:gs>
              </a:gsLst>
              <a:lin ang="5400000" scaled="1"/>
            </a:gradFill>
            <a:ln w="9525">
              <a:solidFill>
                <a:schemeClr val="tx1"/>
              </a:solidFill>
              <a:miter lim="800000"/>
              <a:headEnd/>
              <a:tailEnd/>
            </a:ln>
            <a:effectLst/>
          </p:spPr>
          <p:txBody>
            <a:bodyPr wrap="none" anchor="ctr"/>
            <a:lstStyle/>
            <a:p>
              <a:endParaRPr lang="en-US"/>
            </a:p>
          </p:txBody>
        </p:sp>
        <p:sp>
          <p:nvSpPr>
            <p:cNvPr id="66579" name="Line 19"/>
            <p:cNvSpPr>
              <a:spLocks noChangeShapeType="1"/>
            </p:cNvSpPr>
            <p:nvPr/>
          </p:nvSpPr>
          <p:spPr bwMode="auto">
            <a:xfrm>
              <a:off x="2880" y="2294"/>
              <a:ext cx="240" cy="192"/>
            </a:xfrm>
            <a:prstGeom prst="line">
              <a:avLst/>
            </a:prstGeom>
            <a:noFill/>
            <a:ln w="9525">
              <a:solidFill>
                <a:schemeClr val="tx1"/>
              </a:solidFill>
              <a:round/>
              <a:headEnd/>
              <a:tailEnd/>
            </a:ln>
            <a:effectLst/>
          </p:spPr>
          <p:txBody>
            <a:bodyPr/>
            <a:lstStyle/>
            <a:p>
              <a:endParaRPr lang="en-US"/>
            </a:p>
          </p:txBody>
        </p:sp>
        <p:sp>
          <p:nvSpPr>
            <p:cNvPr id="66580" name="Freeform 20"/>
            <p:cNvSpPr>
              <a:spLocks/>
            </p:cNvSpPr>
            <p:nvPr/>
          </p:nvSpPr>
          <p:spPr bwMode="auto">
            <a:xfrm>
              <a:off x="2736" y="2390"/>
              <a:ext cx="192" cy="112"/>
            </a:xfrm>
            <a:custGeom>
              <a:avLst/>
              <a:gdLst/>
              <a:ahLst/>
              <a:cxnLst>
                <a:cxn ang="0">
                  <a:pos x="0" y="96"/>
                </a:cxn>
                <a:cxn ang="0">
                  <a:pos x="144" y="96"/>
                </a:cxn>
                <a:cxn ang="0">
                  <a:pos x="192" y="0"/>
                </a:cxn>
              </a:cxnLst>
              <a:rect l="0" t="0" r="r" b="b"/>
              <a:pathLst>
                <a:path w="192" h="112">
                  <a:moveTo>
                    <a:pt x="0" y="96"/>
                  </a:moveTo>
                  <a:cubicBezTo>
                    <a:pt x="56" y="104"/>
                    <a:pt x="112" y="112"/>
                    <a:pt x="144" y="96"/>
                  </a:cubicBezTo>
                  <a:cubicBezTo>
                    <a:pt x="176" y="80"/>
                    <a:pt x="184" y="40"/>
                    <a:pt x="192" y="0"/>
                  </a:cubicBezTo>
                </a:path>
              </a:pathLst>
            </a:custGeom>
            <a:noFill/>
            <a:ln w="9525">
              <a:solidFill>
                <a:schemeClr val="accent2"/>
              </a:solidFill>
              <a:round/>
              <a:headEnd type="triangle" w="med" len="med"/>
              <a:tailEnd type="triangle" w="med" len="med"/>
            </a:ln>
            <a:effectLst/>
          </p:spPr>
          <p:txBody>
            <a:bodyPr/>
            <a:lstStyle/>
            <a:p>
              <a:endParaRPr lang="en-US"/>
            </a:p>
          </p:txBody>
        </p:sp>
        <p:sp>
          <p:nvSpPr>
            <p:cNvPr id="66581" name="Text Box 21"/>
            <p:cNvSpPr txBox="1">
              <a:spLocks noChangeArrowheads="1"/>
            </p:cNvSpPr>
            <p:nvPr/>
          </p:nvSpPr>
          <p:spPr bwMode="auto">
            <a:xfrm>
              <a:off x="2736" y="2457"/>
              <a:ext cx="311" cy="173"/>
            </a:xfrm>
            <a:prstGeom prst="rect">
              <a:avLst/>
            </a:prstGeom>
            <a:noFill/>
            <a:ln w="9525">
              <a:noFill/>
              <a:miter lim="800000"/>
              <a:headEnd/>
              <a:tailEnd/>
            </a:ln>
            <a:effectLst/>
          </p:spPr>
          <p:txBody>
            <a:bodyPr wrap="none">
              <a:spAutoFit/>
            </a:bodyPr>
            <a:lstStyle/>
            <a:p>
              <a:r>
                <a:rPr lang="en-US" sz="1200"/>
                <a:t>107</a:t>
              </a:r>
              <a:r>
                <a:rPr lang="en-US" sz="1200" baseline="30000"/>
                <a:t>o</a:t>
              </a:r>
            </a:p>
          </p:txBody>
        </p:sp>
        <p:sp>
          <p:nvSpPr>
            <p:cNvPr id="66582" name="Text Box 22"/>
            <p:cNvSpPr txBox="1">
              <a:spLocks noChangeArrowheads="1"/>
            </p:cNvSpPr>
            <p:nvPr/>
          </p:nvSpPr>
          <p:spPr bwMode="auto">
            <a:xfrm>
              <a:off x="3107" y="2342"/>
              <a:ext cx="301" cy="365"/>
            </a:xfrm>
            <a:prstGeom prst="rect">
              <a:avLst/>
            </a:prstGeom>
            <a:noFill/>
            <a:ln w="9525">
              <a:noFill/>
              <a:miter lim="800000"/>
              <a:headEnd/>
              <a:tailEnd/>
            </a:ln>
            <a:effectLst/>
          </p:spPr>
          <p:txBody>
            <a:bodyPr wrap="none">
              <a:spAutoFit/>
            </a:bodyPr>
            <a:lstStyle/>
            <a:p>
              <a:r>
                <a:rPr lang="en-US" sz="3200"/>
                <a:t>H</a:t>
              </a:r>
            </a:p>
          </p:txBody>
        </p:sp>
        <p:sp>
          <p:nvSpPr>
            <p:cNvPr id="66583" name="Text Box 23"/>
            <p:cNvSpPr txBox="1">
              <a:spLocks noChangeArrowheads="1"/>
            </p:cNvSpPr>
            <p:nvPr/>
          </p:nvSpPr>
          <p:spPr bwMode="auto">
            <a:xfrm>
              <a:off x="2160" y="2361"/>
              <a:ext cx="301" cy="365"/>
            </a:xfrm>
            <a:prstGeom prst="rect">
              <a:avLst/>
            </a:prstGeom>
            <a:noFill/>
            <a:ln w="9525">
              <a:noFill/>
              <a:miter lim="800000"/>
              <a:headEnd/>
              <a:tailEnd/>
            </a:ln>
            <a:effectLst/>
          </p:spPr>
          <p:txBody>
            <a:bodyPr wrap="none">
              <a:spAutoFit/>
            </a:bodyPr>
            <a:lstStyle/>
            <a:p>
              <a:r>
                <a:rPr lang="en-US" sz="3200"/>
                <a:t>H</a:t>
              </a:r>
            </a:p>
          </p:txBody>
        </p:sp>
        <p:sp>
          <p:nvSpPr>
            <p:cNvPr id="66584" name="Text Box 24"/>
            <p:cNvSpPr txBox="1">
              <a:spLocks noChangeArrowheads="1"/>
            </p:cNvSpPr>
            <p:nvPr/>
          </p:nvSpPr>
          <p:spPr bwMode="auto">
            <a:xfrm>
              <a:off x="2483" y="2553"/>
              <a:ext cx="301" cy="365"/>
            </a:xfrm>
            <a:prstGeom prst="rect">
              <a:avLst/>
            </a:prstGeom>
            <a:noFill/>
            <a:ln w="9525">
              <a:noFill/>
              <a:miter lim="800000"/>
              <a:headEnd/>
              <a:tailEnd/>
            </a:ln>
            <a:effectLst/>
          </p:spPr>
          <p:txBody>
            <a:bodyPr wrap="none">
              <a:spAutoFit/>
            </a:bodyPr>
            <a:lstStyle/>
            <a:p>
              <a:r>
                <a:rPr lang="en-US" sz="3200"/>
                <a:t>H</a:t>
              </a:r>
            </a:p>
          </p:txBody>
        </p:sp>
        <p:sp>
          <p:nvSpPr>
            <p:cNvPr id="66585" name="Freeform 25"/>
            <p:cNvSpPr>
              <a:spLocks/>
            </p:cNvSpPr>
            <p:nvPr/>
          </p:nvSpPr>
          <p:spPr bwMode="auto">
            <a:xfrm>
              <a:off x="2584" y="1536"/>
              <a:ext cx="400" cy="528"/>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noFill/>
            <a:ln w="9525">
              <a:solidFill>
                <a:schemeClr val="tx1"/>
              </a:solidFill>
              <a:round/>
              <a:headEnd/>
              <a:tailEnd/>
            </a:ln>
            <a:effectLst/>
          </p:spPr>
          <p:txBody>
            <a:bodyPr/>
            <a:lstStyle/>
            <a:p>
              <a:endParaRPr lang="en-US"/>
            </a:p>
          </p:txBody>
        </p:sp>
        <p:sp>
          <p:nvSpPr>
            <p:cNvPr id="66586" name="Text Box 26"/>
            <p:cNvSpPr txBox="1">
              <a:spLocks noChangeArrowheads="1"/>
            </p:cNvSpPr>
            <p:nvPr/>
          </p:nvSpPr>
          <p:spPr bwMode="auto">
            <a:xfrm>
              <a:off x="2640" y="1392"/>
              <a:ext cx="258" cy="365"/>
            </a:xfrm>
            <a:prstGeom prst="rect">
              <a:avLst/>
            </a:prstGeom>
            <a:noFill/>
            <a:ln w="9525">
              <a:noFill/>
              <a:miter lim="800000"/>
              <a:headEnd/>
              <a:tailEnd/>
            </a:ln>
            <a:effectLst/>
          </p:spPr>
          <p:txBody>
            <a:bodyPr wrap="none">
              <a:spAutoFit/>
            </a:bodyPr>
            <a:lstStyle/>
            <a:p>
              <a:r>
                <a:rPr lang="en-US" sz="3200" b="1">
                  <a:solidFill>
                    <a:srgbClr val="FF0000"/>
                  </a:solidFill>
                </a:rPr>
                <a:t>..</a:t>
              </a:r>
            </a:p>
          </p:txBody>
        </p:sp>
      </p:grpSp>
      <p:sp>
        <p:nvSpPr>
          <p:cNvPr id="66587" name="Text Box 27"/>
          <p:cNvSpPr txBox="1">
            <a:spLocks noChangeArrowheads="1"/>
          </p:cNvSpPr>
          <p:nvPr/>
        </p:nvSpPr>
        <p:spPr bwMode="auto">
          <a:xfrm>
            <a:off x="7070725" y="1690688"/>
            <a:ext cx="500063" cy="579437"/>
          </a:xfrm>
          <a:prstGeom prst="rect">
            <a:avLst/>
          </a:prstGeom>
          <a:noFill/>
          <a:ln w="9525">
            <a:noFill/>
            <a:miter lim="800000"/>
            <a:headEnd/>
            <a:tailEnd/>
          </a:ln>
          <a:effectLst/>
        </p:spPr>
        <p:txBody>
          <a:bodyPr wrap="none">
            <a:spAutoFit/>
          </a:bodyPr>
          <a:lstStyle/>
          <a:p>
            <a:r>
              <a:rPr lang="en-US" sz="3200"/>
              <a:t>O</a:t>
            </a:r>
          </a:p>
        </p:txBody>
      </p:sp>
      <p:sp>
        <p:nvSpPr>
          <p:cNvPr id="66588" name="Line 28"/>
          <p:cNvSpPr>
            <a:spLocks noChangeShapeType="1"/>
          </p:cNvSpPr>
          <p:nvPr/>
        </p:nvSpPr>
        <p:spPr bwMode="auto">
          <a:xfrm flipV="1">
            <a:off x="7315200" y="1309688"/>
            <a:ext cx="0" cy="457200"/>
          </a:xfrm>
          <a:prstGeom prst="line">
            <a:avLst/>
          </a:prstGeom>
          <a:noFill/>
          <a:ln w="9525">
            <a:solidFill>
              <a:schemeClr val="tx1"/>
            </a:solidFill>
            <a:round/>
            <a:headEnd/>
            <a:tailEnd/>
          </a:ln>
          <a:effectLst/>
        </p:spPr>
        <p:txBody>
          <a:bodyPr/>
          <a:lstStyle/>
          <a:p>
            <a:endParaRPr lang="en-US"/>
          </a:p>
        </p:txBody>
      </p:sp>
      <p:sp>
        <p:nvSpPr>
          <p:cNvPr id="66589" name="Freeform 29"/>
          <p:cNvSpPr>
            <a:spLocks/>
          </p:cNvSpPr>
          <p:nvPr/>
        </p:nvSpPr>
        <p:spPr bwMode="auto">
          <a:xfrm>
            <a:off x="6805613" y="2132013"/>
            <a:ext cx="357187" cy="269875"/>
          </a:xfrm>
          <a:custGeom>
            <a:avLst/>
            <a:gdLst/>
            <a:ahLst/>
            <a:cxnLst>
              <a:cxn ang="0">
                <a:pos x="225" y="0"/>
              </a:cxn>
              <a:cxn ang="0">
                <a:pos x="0" y="170"/>
              </a:cxn>
            </a:cxnLst>
            <a:rect l="0" t="0" r="r" b="b"/>
            <a:pathLst>
              <a:path w="225" h="170">
                <a:moveTo>
                  <a:pt x="225" y="0"/>
                </a:moveTo>
                <a:lnTo>
                  <a:pt x="0" y="17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6590" name="AutoShape 30"/>
          <p:cNvSpPr>
            <a:spLocks noChangeArrowheads="1"/>
          </p:cNvSpPr>
          <p:nvPr/>
        </p:nvSpPr>
        <p:spPr bwMode="auto">
          <a:xfrm rot="1576671">
            <a:off x="7162800" y="2132013"/>
            <a:ext cx="76200" cy="533400"/>
          </a:xfrm>
          <a:prstGeom prst="triangle">
            <a:avLst>
              <a:gd name="adj" fmla="val 41667"/>
            </a:avLst>
          </a:prstGeom>
          <a:gradFill rotWithShape="1">
            <a:gsLst>
              <a:gs pos="0">
                <a:schemeClr val="bg2"/>
              </a:gs>
              <a:gs pos="100000">
                <a:schemeClr val="tx2"/>
              </a:gs>
            </a:gsLst>
            <a:lin ang="5400000" scaled="1"/>
          </a:gradFill>
          <a:ln w="9525">
            <a:solidFill>
              <a:schemeClr val="tx1"/>
            </a:solidFill>
            <a:miter lim="800000"/>
            <a:headEnd/>
            <a:tailEnd/>
          </a:ln>
          <a:effectLst/>
        </p:spPr>
        <p:txBody>
          <a:bodyPr wrap="none" anchor="ctr"/>
          <a:lstStyle/>
          <a:p>
            <a:endParaRPr lang="en-US"/>
          </a:p>
        </p:txBody>
      </p:sp>
      <p:sp>
        <p:nvSpPr>
          <p:cNvPr id="66591" name="Line 31"/>
          <p:cNvSpPr>
            <a:spLocks noChangeShapeType="1"/>
          </p:cNvSpPr>
          <p:nvPr/>
        </p:nvSpPr>
        <p:spPr bwMode="auto">
          <a:xfrm>
            <a:off x="7467600" y="2132013"/>
            <a:ext cx="381000" cy="304800"/>
          </a:xfrm>
          <a:prstGeom prst="line">
            <a:avLst/>
          </a:prstGeom>
          <a:noFill/>
          <a:ln w="9525">
            <a:solidFill>
              <a:schemeClr val="tx1"/>
            </a:solidFill>
            <a:round/>
            <a:headEnd/>
            <a:tailEnd/>
          </a:ln>
          <a:effectLst/>
        </p:spPr>
        <p:txBody>
          <a:bodyPr/>
          <a:lstStyle/>
          <a:p>
            <a:endParaRPr lang="en-US"/>
          </a:p>
        </p:txBody>
      </p:sp>
      <p:sp>
        <p:nvSpPr>
          <p:cNvPr id="66592" name="Freeform 32"/>
          <p:cNvSpPr>
            <a:spLocks/>
          </p:cNvSpPr>
          <p:nvPr/>
        </p:nvSpPr>
        <p:spPr bwMode="auto">
          <a:xfrm>
            <a:off x="7239000" y="2284413"/>
            <a:ext cx="304800" cy="177800"/>
          </a:xfrm>
          <a:custGeom>
            <a:avLst/>
            <a:gdLst/>
            <a:ahLst/>
            <a:cxnLst>
              <a:cxn ang="0">
                <a:pos x="0" y="96"/>
              </a:cxn>
              <a:cxn ang="0">
                <a:pos x="144" y="96"/>
              </a:cxn>
              <a:cxn ang="0">
                <a:pos x="192" y="0"/>
              </a:cxn>
            </a:cxnLst>
            <a:rect l="0" t="0" r="r" b="b"/>
            <a:pathLst>
              <a:path w="192" h="112">
                <a:moveTo>
                  <a:pt x="0" y="96"/>
                </a:moveTo>
                <a:cubicBezTo>
                  <a:pt x="56" y="104"/>
                  <a:pt x="112" y="112"/>
                  <a:pt x="144" y="96"/>
                </a:cubicBezTo>
                <a:cubicBezTo>
                  <a:pt x="176" y="80"/>
                  <a:pt x="184" y="40"/>
                  <a:pt x="192" y="0"/>
                </a:cubicBezTo>
              </a:path>
            </a:pathLst>
          </a:custGeom>
          <a:noFill/>
          <a:ln w="9525">
            <a:solidFill>
              <a:schemeClr val="accent2"/>
            </a:solidFill>
            <a:round/>
            <a:headEnd type="triangle" w="med" len="med"/>
            <a:tailEnd type="triangle" w="med" len="med"/>
          </a:ln>
          <a:effectLst/>
        </p:spPr>
        <p:txBody>
          <a:bodyPr/>
          <a:lstStyle/>
          <a:p>
            <a:endParaRPr lang="en-US"/>
          </a:p>
        </p:txBody>
      </p:sp>
      <p:sp>
        <p:nvSpPr>
          <p:cNvPr id="66593" name="Text Box 33"/>
          <p:cNvSpPr txBox="1">
            <a:spLocks noChangeArrowheads="1"/>
          </p:cNvSpPr>
          <p:nvPr/>
        </p:nvSpPr>
        <p:spPr bwMode="auto">
          <a:xfrm>
            <a:off x="7239000" y="2390775"/>
            <a:ext cx="620713" cy="274638"/>
          </a:xfrm>
          <a:prstGeom prst="rect">
            <a:avLst/>
          </a:prstGeom>
          <a:noFill/>
          <a:ln w="9525">
            <a:noFill/>
            <a:miter lim="800000"/>
            <a:headEnd/>
            <a:tailEnd/>
          </a:ln>
          <a:effectLst/>
        </p:spPr>
        <p:txBody>
          <a:bodyPr wrap="none">
            <a:spAutoFit/>
          </a:bodyPr>
          <a:lstStyle/>
          <a:p>
            <a:r>
              <a:rPr lang="en-US" sz="1200"/>
              <a:t>104.5</a:t>
            </a:r>
            <a:r>
              <a:rPr lang="en-US" sz="1200" baseline="30000"/>
              <a:t>o</a:t>
            </a:r>
          </a:p>
        </p:txBody>
      </p:sp>
      <p:sp>
        <p:nvSpPr>
          <p:cNvPr id="66594" name="Text Box 34"/>
          <p:cNvSpPr txBox="1">
            <a:spLocks noChangeArrowheads="1"/>
          </p:cNvSpPr>
          <p:nvPr/>
        </p:nvSpPr>
        <p:spPr bwMode="auto">
          <a:xfrm>
            <a:off x="7827963" y="2208213"/>
            <a:ext cx="477837" cy="579437"/>
          </a:xfrm>
          <a:prstGeom prst="rect">
            <a:avLst/>
          </a:prstGeom>
          <a:noFill/>
          <a:ln w="9525">
            <a:noFill/>
            <a:miter lim="800000"/>
            <a:headEnd/>
            <a:tailEnd/>
          </a:ln>
          <a:effectLst/>
        </p:spPr>
        <p:txBody>
          <a:bodyPr wrap="none">
            <a:spAutoFit/>
          </a:bodyPr>
          <a:lstStyle/>
          <a:p>
            <a:r>
              <a:rPr lang="en-US" sz="3200"/>
              <a:t>H</a:t>
            </a:r>
          </a:p>
        </p:txBody>
      </p:sp>
      <p:sp>
        <p:nvSpPr>
          <p:cNvPr id="66595" name="Text Box 35"/>
          <p:cNvSpPr txBox="1">
            <a:spLocks noChangeArrowheads="1"/>
          </p:cNvSpPr>
          <p:nvPr/>
        </p:nvSpPr>
        <p:spPr bwMode="auto">
          <a:xfrm>
            <a:off x="6837363" y="2543175"/>
            <a:ext cx="477837" cy="579438"/>
          </a:xfrm>
          <a:prstGeom prst="rect">
            <a:avLst/>
          </a:prstGeom>
          <a:noFill/>
          <a:ln w="9525">
            <a:noFill/>
            <a:miter lim="800000"/>
            <a:headEnd/>
            <a:tailEnd/>
          </a:ln>
          <a:effectLst/>
        </p:spPr>
        <p:txBody>
          <a:bodyPr wrap="none">
            <a:spAutoFit/>
          </a:bodyPr>
          <a:lstStyle/>
          <a:p>
            <a:r>
              <a:rPr lang="en-US" sz="3200"/>
              <a:t>H</a:t>
            </a:r>
          </a:p>
        </p:txBody>
      </p:sp>
      <p:sp>
        <p:nvSpPr>
          <p:cNvPr id="66596" name="Freeform 36"/>
          <p:cNvSpPr>
            <a:spLocks/>
          </p:cNvSpPr>
          <p:nvPr/>
        </p:nvSpPr>
        <p:spPr bwMode="auto">
          <a:xfrm>
            <a:off x="6997700" y="928688"/>
            <a:ext cx="635000" cy="838200"/>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noFill/>
          <a:ln w="9525">
            <a:solidFill>
              <a:schemeClr val="tx1"/>
            </a:solidFill>
            <a:round/>
            <a:headEnd/>
            <a:tailEnd/>
          </a:ln>
          <a:effectLst/>
        </p:spPr>
        <p:txBody>
          <a:bodyPr/>
          <a:lstStyle/>
          <a:p>
            <a:endParaRPr lang="en-US"/>
          </a:p>
        </p:txBody>
      </p:sp>
      <p:sp>
        <p:nvSpPr>
          <p:cNvPr id="66597" name="Text Box 37"/>
          <p:cNvSpPr txBox="1">
            <a:spLocks noChangeArrowheads="1"/>
          </p:cNvSpPr>
          <p:nvPr/>
        </p:nvSpPr>
        <p:spPr bwMode="auto">
          <a:xfrm>
            <a:off x="7086600" y="700088"/>
            <a:ext cx="409575" cy="579437"/>
          </a:xfrm>
          <a:prstGeom prst="rect">
            <a:avLst/>
          </a:prstGeom>
          <a:noFill/>
          <a:ln w="9525">
            <a:noFill/>
            <a:miter lim="800000"/>
            <a:headEnd/>
            <a:tailEnd/>
          </a:ln>
          <a:effectLst/>
        </p:spPr>
        <p:txBody>
          <a:bodyPr wrap="none">
            <a:spAutoFit/>
          </a:bodyPr>
          <a:lstStyle/>
          <a:p>
            <a:r>
              <a:rPr lang="en-US" sz="3200" b="1">
                <a:solidFill>
                  <a:srgbClr val="FF0000"/>
                </a:solidFill>
              </a:rPr>
              <a:t>..</a:t>
            </a:r>
          </a:p>
        </p:txBody>
      </p:sp>
      <p:sp>
        <p:nvSpPr>
          <p:cNvPr id="66598" name="Freeform 38"/>
          <p:cNvSpPr>
            <a:spLocks noChangeAspect="1"/>
          </p:cNvSpPr>
          <p:nvPr/>
        </p:nvSpPr>
        <p:spPr bwMode="auto">
          <a:xfrm rot="14250732">
            <a:off x="6654800" y="1990726"/>
            <a:ext cx="503237" cy="665162"/>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noFill/>
          <a:ln w="9525">
            <a:solidFill>
              <a:schemeClr val="tx1"/>
            </a:solidFill>
            <a:round/>
            <a:headEnd/>
            <a:tailEnd/>
          </a:ln>
          <a:effectLst/>
        </p:spPr>
        <p:txBody>
          <a:bodyPr/>
          <a:lstStyle/>
          <a:p>
            <a:endParaRPr lang="en-US"/>
          </a:p>
        </p:txBody>
      </p:sp>
      <p:sp>
        <p:nvSpPr>
          <p:cNvPr id="66599" name="Text Box 39"/>
          <p:cNvSpPr txBox="1">
            <a:spLocks noChangeArrowheads="1"/>
          </p:cNvSpPr>
          <p:nvPr/>
        </p:nvSpPr>
        <p:spPr bwMode="auto">
          <a:xfrm rot="14371117">
            <a:off x="6439694" y="2215357"/>
            <a:ext cx="409575" cy="579437"/>
          </a:xfrm>
          <a:prstGeom prst="rect">
            <a:avLst/>
          </a:prstGeom>
          <a:noFill/>
          <a:ln w="9525">
            <a:noFill/>
            <a:miter lim="800000"/>
            <a:headEnd/>
            <a:tailEnd/>
          </a:ln>
          <a:effectLst/>
        </p:spPr>
        <p:txBody>
          <a:bodyPr wrap="none">
            <a:spAutoFit/>
          </a:bodyPr>
          <a:lstStyle/>
          <a:p>
            <a:r>
              <a:rPr lang="en-US" sz="3200" b="1">
                <a:solidFill>
                  <a:srgbClr val="FF0000"/>
                </a:solidFill>
              </a:rPr>
              <a:t>..</a:t>
            </a:r>
          </a:p>
        </p:txBody>
      </p:sp>
      <p:sp>
        <p:nvSpPr>
          <p:cNvPr id="66600" name="Text Box 40"/>
          <p:cNvSpPr txBox="1">
            <a:spLocks noChangeArrowheads="1"/>
          </p:cNvSpPr>
          <p:nvPr/>
        </p:nvSpPr>
        <p:spPr bwMode="auto">
          <a:xfrm>
            <a:off x="990600" y="3367088"/>
            <a:ext cx="1614488" cy="366712"/>
          </a:xfrm>
          <a:prstGeom prst="rect">
            <a:avLst/>
          </a:prstGeom>
          <a:noFill/>
          <a:ln w="9525">
            <a:noFill/>
            <a:miter lim="800000"/>
            <a:headEnd/>
            <a:tailEnd/>
          </a:ln>
          <a:effectLst/>
        </p:spPr>
        <p:txBody>
          <a:bodyPr wrap="none">
            <a:spAutoFit/>
          </a:bodyPr>
          <a:lstStyle/>
          <a:p>
            <a:r>
              <a:rPr lang="en-US"/>
              <a:t>CH</a:t>
            </a:r>
            <a:r>
              <a:rPr lang="en-US" baseline="-25000"/>
              <a:t>4</a:t>
            </a:r>
            <a:r>
              <a:rPr lang="en-US"/>
              <a:t>, methane</a:t>
            </a:r>
          </a:p>
        </p:txBody>
      </p:sp>
      <p:sp>
        <p:nvSpPr>
          <p:cNvPr id="66601" name="Text Box 41"/>
          <p:cNvSpPr txBox="1">
            <a:spLocks noChangeArrowheads="1"/>
          </p:cNvSpPr>
          <p:nvPr/>
        </p:nvSpPr>
        <p:spPr bwMode="auto">
          <a:xfrm>
            <a:off x="3810000" y="3367088"/>
            <a:ext cx="1665288" cy="366712"/>
          </a:xfrm>
          <a:prstGeom prst="rect">
            <a:avLst/>
          </a:prstGeom>
          <a:noFill/>
          <a:ln w="9525">
            <a:noFill/>
            <a:miter lim="800000"/>
            <a:headEnd/>
            <a:tailEnd/>
          </a:ln>
          <a:effectLst/>
        </p:spPr>
        <p:txBody>
          <a:bodyPr wrap="none">
            <a:spAutoFit/>
          </a:bodyPr>
          <a:lstStyle/>
          <a:p>
            <a:r>
              <a:rPr lang="en-US"/>
              <a:t>NH</a:t>
            </a:r>
            <a:r>
              <a:rPr lang="en-US" baseline="-25000"/>
              <a:t>3</a:t>
            </a:r>
            <a:r>
              <a:rPr lang="en-US"/>
              <a:t>, ammonia</a:t>
            </a:r>
          </a:p>
        </p:txBody>
      </p:sp>
      <p:sp>
        <p:nvSpPr>
          <p:cNvPr id="66602" name="Text Box 42"/>
          <p:cNvSpPr txBox="1">
            <a:spLocks noChangeArrowheads="1"/>
          </p:cNvSpPr>
          <p:nvPr/>
        </p:nvSpPr>
        <p:spPr bwMode="auto">
          <a:xfrm>
            <a:off x="6780213" y="3367088"/>
            <a:ext cx="1296987" cy="366712"/>
          </a:xfrm>
          <a:prstGeom prst="rect">
            <a:avLst/>
          </a:prstGeom>
          <a:noFill/>
          <a:ln w="9525">
            <a:noFill/>
            <a:miter lim="800000"/>
            <a:headEnd/>
            <a:tailEnd/>
          </a:ln>
          <a:effectLst/>
        </p:spPr>
        <p:txBody>
          <a:bodyPr wrap="none">
            <a:spAutoFit/>
          </a:bodyPr>
          <a:lstStyle/>
          <a:p>
            <a:r>
              <a:rPr lang="en-US"/>
              <a:t>H</a:t>
            </a:r>
            <a:r>
              <a:rPr lang="en-US" baseline="-25000"/>
              <a:t>2</a:t>
            </a:r>
            <a:r>
              <a:rPr lang="en-US"/>
              <a:t>O, water</a:t>
            </a:r>
          </a:p>
        </p:txBody>
      </p:sp>
      <p:sp>
        <p:nvSpPr>
          <p:cNvPr id="66603" name="Freeform 43"/>
          <p:cNvSpPr>
            <a:spLocks/>
          </p:cNvSpPr>
          <p:nvPr/>
        </p:nvSpPr>
        <p:spPr bwMode="auto">
          <a:xfrm>
            <a:off x="2362200" y="4114800"/>
            <a:ext cx="635000" cy="838200"/>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gradFill rotWithShape="1">
            <a:gsLst>
              <a:gs pos="0">
                <a:srgbClr val="D6D1FB"/>
              </a:gs>
              <a:gs pos="100000">
                <a:srgbClr val="E3E0FC"/>
              </a:gs>
            </a:gsLst>
            <a:lin ang="5400000" scaled="1"/>
          </a:gradFill>
          <a:ln w="9525">
            <a:noFill/>
            <a:round/>
            <a:headEnd/>
            <a:tailEnd/>
          </a:ln>
          <a:effectLst/>
        </p:spPr>
        <p:txBody>
          <a:bodyPr/>
          <a:lstStyle/>
          <a:p>
            <a:endParaRPr lang="en-US"/>
          </a:p>
        </p:txBody>
      </p:sp>
      <p:sp>
        <p:nvSpPr>
          <p:cNvPr id="66604" name="Text Box 44"/>
          <p:cNvSpPr txBox="1">
            <a:spLocks noChangeArrowheads="1"/>
          </p:cNvSpPr>
          <p:nvPr/>
        </p:nvSpPr>
        <p:spPr bwMode="auto">
          <a:xfrm>
            <a:off x="2451100" y="3886200"/>
            <a:ext cx="409575" cy="579438"/>
          </a:xfrm>
          <a:prstGeom prst="rect">
            <a:avLst/>
          </a:prstGeom>
          <a:noFill/>
          <a:ln w="9525">
            <a:noFill/>
            <a:miter lim="800000"/>
            <a:headEnd/>
            <a:tailEnd/>
          </a:ln>
          <a:effectLst/>
        </p:spPr>
        <p:txBody>
          <a:bodyPr wrap="none">
            <a:spAutoFit/>
          </a:bodyPr>
          <a:lstStyle/>
          <a:p>
            <a:r>
              <a:rPr lang="en-US" sz="3200" b="1">
                <a:solidFill>
                  <a:srgbClr val="FF0000"/>
                </a:solidFill>
              </a:rPr>
              <a:t>..</a:t>
            </a:r>
          </a:p>
        </p:txBody>
      </p:sp>
      <p:sp>
        <p:nvSpPr>
          <p:cNvPr id="66605" name="Line 45"/>
          <p:cNvSpPr>
            <a:spLocks noChangeShapeType="1"/>
          </p:cNvSpPr>
          <p:nvPr/>
        </p:nvSpPr>
        <p:spPr bwMode="auto">
          <a:xfrm>
            <a:off x="3886200" y="5105400"/>
            <a:ext cx="1371600" cy="0"/>
          </a:xfrm>
          <a:prstGeom prst="line">
            <a:avLst/>
          </a:prstGeom>
          <a:noFill/>
          <a:ln w="25400">
            <a:solidFill>
              <a:schemeClr val="tx1"/>
            </a:solidFill>
            <a:round/>
            <a:headEnd/>
            <a:tailEnd type="triangle" w="med" len="med"/>
          </a:ln>
          <a:effectLst/>
        </p:spPr>
        <p:txBody>
          <a:bodyPr/>
          <a:lstStyle/>
          <a:p>
            <a:endParaRPr lang="en-US"/>
          </a:p>
        </p:txBody>
      </p:sp>
      <p:grpSp>
        <p:nvGrpSpPr>
          <p:cNvPr id="66606" name="Group 46"/>
          <p:cNvGrpSpPr>
            <a:grpSpLocks/>
          </p:cNvGrpSpPr>
          <p:nvPr/>
        </p:nvGrpSpPr>
        <p:grpSpPr bwMode="auto">
          <a:xfrm>
            <a:off x="5638800" y="4800600"/>
            <a:ext cx="2209800" cy="1003300"/>
            <a:chOff x="3744" y="3024"/>
            <a:chExt cx="1392" cy="632"/>
          </a:xfrm>
        </p:grpSpPr>
        <p:sp>
          <p:nvSpPr>
            <p:cNvPr id="66607" name="Rectangle 47"/>
            <p:cNvSpPr>
              <a:spLocks noChangeAspect="1" noChangeArrowheads="1"/>
            </p:cNvSpPr>
            <p:nvPr/>
          </p:nvSpPr>
          <p:spPr bwMode="auto">
            <a:xfrm rot="1466637">
              <a:off x="4480" y="3292"/>
              <a:ext cx="468" cy="66"/>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6608" name="Rectangle 48"/>
            <p:cNvSpPr>
              <a:spLocks noChangeAspect="1" noChangeArrowheads="1"/>
            </p:cNvSpPr>
            <p:nvPr/>
          </p:nvSpPr>
          <p:spPr bwMode="auto">
            <a:xfrm rot="-1282237">
              <a:off x="3945" y="3292"/>
              <a:ext cx="468" cy="66"/>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6609" name="Oval 49"/>
            <p:cNvSpPr>
              <a:spLocks noChangeAspect="1" noChangeArrowheads="1"/>
            </p:cNvSpPr>
            <p:nvPr/>
          </p:nvSpPr>
          <p:spPr bwMode="auto">
            <a:xfrm>
              <a:off x="3744" y="3292"/>
              <a:ext cx="345" cy="344"/>
            </a:xfrm>
            <a:prstGeom prst="ellipse">
              <a:avLst/>
            </a:prstGeom>
            <a:solidFill>
              <a:schemeClr val="accent1"/>
            </a:solidFill>
            <a:ln w="9525">
              <a:solidFill>
                <a:schemeClr val="tx1"/>
              </a:solidFill>
              <a:round/>
              <a:headEnd/>
              <a:tailEnd/>
            </a:ln>
            <a:effectLst/>
          </p:spPr>
          <p:txBody>
            <a:bodyPr wrap="none" anchor="ctr"/>
            <a:lstStyle/>
            <a:p>
              <a:pPr algn="ctr"/>
              <a:r>
                <a:rPr lang="en-US"/>
                <a:t>O</a:t>
              </a:r>
            </a:p>
          </p:txBody>
        </p:sp>
        <p:sp>
          <p:nvSpPr>
            <p:cNvPr id="66610" name="Oval 50"/>
            <p:cNvSpPr>
              <a:spLocks noChangeAspect="1" noChangeArrowheads="1"/>
            </p:cNvSpPr>
            <p:nvPr/>
          </p:nvSpPr>
          <p:spPr bwMode="auto">
            <a:xfrm>
              <a:off x="4272" y="3024"/>
              <a:ext cx="345" cy="344"/>
            </a:xfrm>
            <a:prstGeom prst="ellipse">
              <a:avLst/>
            </a:prstGeom>
            <a:solidFill>
              <a:schemeClr val="accent1"/>
            </a:solidFill>
            <a:ln w="9525">
              <a:solidFill>
                <a:schemeClr val="tx1"/>
              </a:solidFill>
              <a:round/>
              <a:headEnd/>
              <a:tailEnd/>
            </a:ln>
            <a:effectLst/>
          </p:spPr>
          <p:txBody>
            <a:bodyPr wrap="none" anchor="ctr"/>
            <a:lstStyle/>
            <a:p>
              <a:pPr algn="ctr"/>
              <a:r>
                <a:rPr lang="en-US"/>
                <a:t>O</a:t>
              </a:r>
            </a:p>
          </p:txBody>
        </p:sp>
        <p:sp>
          <p:nvSpPr>
            <p:cNvPr id="66611" name="Oval 51"/>
            <p:cNvSpPr>
              <a:spLocks noChangeAspect="1" noChangeArrowheads="1"/>
            </p:cNvSpPr>
            <p:nvPr/>
          </p:nvSpPr>
          <p:spPr bwMode="auto">
            <a:xfrm>
              <a:off x="4791" y="3312"/>
              <a:ext cx="345" cy="344"/>
            </a:xfrm>
            <a:prstGeom prst="ellipse">
              <a:avLst/>
            </a:prstGeom>
            <a:solidFill>
              <a:schemeClr val="accent1"/>
            </a:solidFill>
            <a:ln w="9525">
              <a:solidFill>
                <a:schemeClr val="tx1"/>
              </a:solidFill>
              <a:round/>
              <a:headEnd/>
              <a:tailEnd/>
            </a:ln>
            <a:effectLst/>
          </p:spPr>
          <p:txBody>
            <a:bodyPr wrap="none" anchor="ctr"/>
            <a:lstStyle/>
            <a:p>
              <a:pPr algn="ctr"/>
              <a:r>
                <a:rPr lang="en-US"/>
                <a:t>O</a:t>
              </a:r>
            </a:p>
          </p:txBody>
        </p:sp>
      </p:grpSp>
      <p:sp>
        <p:nvSpPr>
          <p:cNvPr id="66612" name="Text Box 52"/>
          <p:cNvSpPr txBox="1">
            <a:spLocks noChangeArrowheads="1"/>
          </p:cNvSpPr>
          <p:nvPr/>
        </p:nvSpPr>
        <p:spPr bwMode="auto">
          <a:xfrm>
            <a:off x="1371600" y="4191000"/>
            <a:ext cx="800100" cy="457200"/>
          </a:xfrm>
          <a:prstGeom prst="rect">
            <a:avLst/>
          </a:prstGeom>
          <a:noFill/>
          <a:ln w="9525">
            <a:noFill/>
            <a:miter lim="800000"/>
            <a:headEnd/>
            <a:tailEnd/>
          </a:ln>
          <a:effectLst/>
        </p:spPr>
        <p:txBody>
          <a:bodyPr wrap="none">
            <a:spAutoFit/>
          </a:bodyPr>
          <a:lstStyle/>
          <a:p>
            <a:pPr algn="ctr"/>
            <a:r>
              <a:rPr lang="en-US" sz="1200"/>
              <a:t>lone pair</a:t>
            </a:r>
          </a:p>
          <a:p>
            <a:pPr algn="ctr"/>
            <a:r>
              <a:rPr lang="en-US" sz="1200"/>
              <a:t>electrons</a:t>
            </a:r>
          </a:p>
        </p:txBody>
      </p:sp>
      <p:grpSp>
        <p:nvGrpSpPr>
          <p:cNvPr id="66613" name="Group 53"/>
          <p:cNvGrpSpPr>
            <a:grpSpLocks/>
          </p:cNvGrpSpPr>
          <p:nvPr/>
        </p:nvGrpSpPr>
        <p:grpSpPr bwMode="auto">
          <a:xfrm>
            <a:off x="1676400" y="4892675"/>
            <a:ext cx="1947863" cy="1584325"/>
            <a:chOff x="1056" y="3082"/>
            <a:chExt cx="1227" cy="998"/>
          </a:xfrm>
        </p:grpSpPr>
        <p:sp>
          <p:nvSpPr>
            <p:cNvPr id="66614" name="Text Box 54"/>
            <p:cNvSpPr txBox="1">
              <a:spLocks noChangeArrowheads="1"/>
            </p:cNvSpPr>
            <p:nvPr/>
          </p:nvSpPr>
          <p:spPr bwMode="auto">
            <a:xfrm>
              <a:off x="1526" y="3082"/>
              <a:ext cx="315" cy="365"/>
            </a:xfrm>
            <a:prstGeom prst="rect">
              <a:avLst/>
            </a:prstGeom>
            <a:noFill/>
            <a:ln w="9525">
              <a:noFill/>
              <a:miter lim="800000"/>
              <a:headEnd/>
              <a:tailEnd/>
            </a:ln>
            <a:effectLst/>
          </p:spPr>
          <p:txBody>
            <a:bodyPr wrap="none">
              <a:spAutoFit/>
            </a:bodyPr>
            <a:lstStyle/>
            <a:p>
              <a:r>
                <a:rPr lang="en-US" sz="3200"/>
                <a:t>O</a:t>
              </a:r>
            </a:p>
          </p:txBody>
        </p:sp>
        <p:sp>
          <p:nvSpPr>
            <p:cNvPr id="66615" name="Freeform 55"/>
            <p:cNvSpPr>
              <a:spLocks/>
            </p:cNvSpPr>
            <p:nvPr/>
          </p:nvSpPr>
          <p:spPr bwMode="auto">
            <a:xfrm>
              <a:off x="1359" y="3360"/>
              <a:ext cx="225" cy="170"/>
            </a:xfrm>
            <a:custGeom>
              <a:avLst/>
              <a:gdLst/>
              <a:ahLst/>
              <a:cxnLst>
                <a:cxn ang="0">
                  <a:pos x="225" y="0"/>
                </a:cxn>
                <a:cxn ang="0">
                  <a:pos x="0" y="170"/>
                </a:cxn>
              </a:cxnLst>
              <a:rect l="0" t="0" r="r" b="b"/>
              <a:pathLst>
                <a:path w="225" h="170">
                  <a:moveTo>
                    <a:pt x="225" y="0"/>
                  </a:moveTo>
                  <a:lnTo>
                    <a:pt x="0" y="170"/>
                  </a:lnTo>
                </a:path>
              </a:pathLst>
            </a:custGeom>
            <a:noFill/>
            <a:ln w="9525" cap="flat">
              <a:solidFill>
                <a:schemeClr val="tx1"/>
              </a:solidFill>
              <a:prstDash val="solid"/>
              <a:round/>
              <a:headEnd type="none" w="med" len="med"/>
              <a:tailEnd type="none" w="med" len="med"/>
            </a:ln>
            <a:effectLst/>
          </p:spPr>
          <p:txBody>
            <a:bodyPr/>
            <a:lstStyle/>
            <a:p>
              <a:endParaRPr lang="en-US"/>
            </a:p>
          </p:txBody>
        </p:sp>
        <p:sp>
          <p:nvSpPr>
            <p:cNvPr id="66616" name="Line 56"/>
            <p:cNvSpPr>
              <a:spLocks noChangeShapeType="1"/>
            </p:cNvSpPr>
            <p:nvPr/>
          </p:nvSpPr>
          <p:spPr bwMode="auto">
            <a:xfrm>
              <a:off x="1824" y="3312"/>
              <a:ext cx="240" cy="192"/>
            </a:xfrm>
            <a:prstGeom prst="line">
              <a:avLst/>
            </a:prstGeom>
            <a:noFill/>
            <a:ln w="9525">
              <a:solidFill>
                <a:schemeClr val="tx1"/>
              </a:solidFill>
              <a:round/>
              <a:headEnd/>
              <a:tailEnd/>
            </a:ln>
            <a:effectLst/>
          </p:spPr>
          <p:txBody>
            <a:bodyPr/>
            <a:lstStyle/>
            <a:p>
              <a:endParaRPr lang="en-US"/>
            </a:p>
          </p:txBody>
        </p:sp>
        <p:sp>
          <p:nvSpPr>
            <p:cNvPr id="66617" name="Text Box 57"/>
            <p:cNvSpPr txBox="1">
              <a:spLocks noChangeArrowheads="1"/>
            </p:cNvSpPr>
            <p:nvPr/>
          </p:nvSpPr>
          <p:spPr bwMode="auto">
            <a:xfrm>
              <a:off x="1968" y="3427"/>
              <a:ext cx="315" cy="365"/>
            </a:xfrm>
            <a:prstGeom prst="rect">
              <a:avLst/>
            </a:prstGeom>
            <a:noFill/>
            <a:ln w="9525">
              <a:noFill/>
              <a:miter lim="800000"/>
              <a:headEnd/>
              <a:tailEnd/>
            </a:ln>
            <a:effectLst/>
          </p:spPr>
          <p:txBody>
            <a:bodyPr wrap="none">
              <a:spAutoFit/>
            </a:bodyPr>
            <a:lstStyle/>
            <a:p>
              <a:r>
                <a:rPr lang="en-US" sz="3200"/>
                <a:t>O</a:t>
              </a:r>
            </a:p>
          </p:txBody>
        </p:sp>
        <p:sp>
          <p:nvSpPr>
            <p:cNvPr id="66618" name="Text Box 58"/>
            <p:cNvSpPr txBox="1">
              <a:spLocks noChangeArrowheads="1"/>
            </p:cNvSpPr>
            <p:nvPr/>
          </p:nvSpPr>
          <p:spPr bwMode="auto">
            <a:xfrm>
              <a:off x="1056" y="3427"/>
              <a:ext cx="315" cy="365"/>
            </a:xfrm>
            <a:prstGeom prst="rect">
              <a:avLst/>
            </a:prstGeom>
            <a:noFill/>
            <a:ln w="9525">
              <a:noFill/>
              <a:miter lim="800000"/>
              <a:headEnd/>
              <a:tailEnd/>
            </a:ln>
            <a:effectLst/>
          </p:spPr>
          <p:txBody>
            <a:bodyPr wrap="none">
              <a:spAutoFit/>
            </a:bodyPr>
            <a:lstStyle/>
            <a:p>
              <a:r>
                <a:rPr lang="en-US" sz="3200"/>
                <a:t>O</a:t>
              </a:r>
            </a:p>
          </p:txBody>
        </p:sp>
        <p:sp>
          <p:nvSpPr>
            <p:cNvPr id="66619" name="Line 59"/>
            <p:cNvSpPr>
              <a:spLocks noChangeShapeType="1"/>
            </p:cNvSpPr>
            <p:nvPr/>
          </p:nvSpPr>
          <p:spPr bwMode="auto">
            <a:xfrm>
              <a:off x="1776" y="3360"/>
              <a:ext cx="240" cy="192"/>
            </a:xfrm>
            <a:prstGeom prst="line">
              <a:avLst/>
            </a:prstGeom>
            <a:noFill/>
            <a:ln w="9525">
              <a:solidFill>
                <a:schemeClr val="tx1"/>
              </a:solidFill>
              <a:round/>
              <a:headEnd/>
              <a:tailEnd/>
            </a:ln>
            <a:effectLst/>
          </p:spPr>
          <p:txBody>
            <a:bodyPr/>
            <a:lstStyle/>
            <a:p>
              <a:endParaRPr lang="en-US"/>
            </a:p>
          </p:txBody>
        </p:sp>
        <p:sp>
          <p:nvSpPr>
            <p:cNvPr id="66620" name="Text Box 60"/>
            <p:cNvSpPr txBox="1">
              <a:spLocks noChangeArrowheads="1"/>
            </p:cNvSpPr>
            <p:nvPr/>
          </p:nvSpPr>
          <p:spPr bwMode="auto">
            <a:xfrm>
              <a:off x="1311" y="3849"/>
              <a:ext cx="753" cy="231"/>
            </a:xfrm>
            <a:prstGeom prst="rect">
              <a:avLst/>
            </a:prstGeom>
            <a:noFill/>
            <a:ln w="9525">
              <a:noFill/>
              <a:miter lim="800000"/>
              <a:headEnd/>
              <a:tailEnd/>
            </a:ln>
            <a:effectLst/>
          </p:spPr>
          <p:txBody>
            <a:bodyPr wrap="none">
              <a:spAutoFit/>
            </a:bodyPr>
            <a:lstStyle/>
            <a:p>
              <a:r>
                <a:rPr lang="en-US"/>
                <a:t>O</a:t>
              </a:r>
              <a:r>
                <a:rPr lang="en-US" baseline="-25000"/>
                <a:t>3</a:t>
              </a:r>
              <a:r>
                <a:rPr lang="en-US"/>
                <a:t>, ozone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6613"/>
                                        </p:tgtEl>
                                        <p:attrNameLst>
                                          <p:attrName>style.visibility</p:attrName>
                                        </p:attrNameLst>
                                      </p:cBhvr>
                                      <p:to>
                                        <p:strVal val="visible"/>
                                      </p:to>
                                    </p:set>
                                    <p:anim calcmode="lin" valueType="num">
                                      <p:cBhvr>
                                        <p:cTn id="7" dur="500" fill="hold"/>
                                        <p:tgtEl>
                                          <p:spTgt spid="66613"/>
                                        </p:tgtEl>
                                        <p:attrNameLst>
                                          <p:attrName>ppt_w</p:attrName>
                                        </p:attrNameLst>
                                      </p:cBhvr>
                                      <p:tavLst>
                                        <p:tav tm="0">
                                          <p:val>
                                            <p:fltVal val="0"/>
                                          </p:val>
                                        </p:tav>
                                        <p:tav tm="100000">
                                          <p:val>
                                            <p:strVal val="#ppt_w"/>
                                          </p:val>
                                        </p:tav>
                                      </p:tavLst>
                                    </p:anim>
                                    <p:anim calcmode="lin" valueType="num">
                                      <p:cBhvr>
                                        <p:cTn id="8" dur="500" fill="hold"/>
                                        <p:tgtEl>
                                          <p:spTgt spid="6661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6603"/>
                                        </p:tgtEl>
                                        <p:attrNameLst>
                                          <p:attrName>style.visibility</p:attrName>
                                        </p:attrNameLst>
                                      </p:cBhvr>
                                      <p:to>
                                        <p:strVal val="visible"/>
                                      </p:to>
                                    </p:set>
                                    <p:animEffect transition="in" filter="wipe(down)">
                                      <p:cBhvr>
                                        <p:cTn id="13" dur="500"/>
                                        <p:tgtEl>
                                          <p:spTgt spid="6660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6604"/>
                                        </p:tgtEl>
                                        <p:attrNameLst>
                                          <p:attrName>style.visibility</p:attrName>
                                        </p:attrNameLst>
                                      </p:cBhvr>
                                      <p:to>
                                        <p:strVal val="visible"/>
                                      </p:to>
                                    </p:set>
                                    <p:animEffect transition="in" filter="dissolve">
                                      <p:cBhvr>
                                        <p:cTn id="16" dur="500"/>
                                        <p:tgtEl>
                                          <p:spTgt spid="66604"/>
                                        </p:tgtEl>
                                      </p:cBhvr>
                                    </p:animEffect>
                                  </p:childTnLst>
                                </p:cTn>
                              </p:par>
                            </p:childTnLst>
                          </p:cTn>
                        </p:par>
                      </p:childTnLst>
                    </p:cTn>
                  </p:par>
                  <p:par>
                    <p:cTn id="17" fill="hold">
                      <p:stCondLst>
                        <p:cond delay="indefinite"/>
                      </p:stCondLst>
                      <p:childTnLst>
                        <p:par>
                          <p:cTn id="18" fill="hold">
                            <p:stCondLst>
                              <p:cond delay="0"/>
                            </p:stCondLst>
                            <p:childTnLst>
                              <p:par>
                                <p:cTn id="19" presetID="34" presetClass="entr" presetSubtype="0" fill="hold" grpId="0" nodeType="clickEffect">
                                  <p:stCondLst>
                                    <p:cond delay="0"/>
                                  </p:stCondLst>
                                  <p:childTnLst>
                                    <p:set>
                                      <p:cBhvr>
                                        <p:cTn id="20" dur="1" fill="hold">
                                          <p:stCondLst>
                                            <p:cond delay="0"/>
                                          </p:stCondLst>
                                        </p:cTn>
                                        <p:tgtEl>
                                          <p:spTgt spid="66612"/>
                                        </p:tgtEl>
                                        <p:attrNameLst>
                                          <p:attrName>style.visibility</p:attrName>
                                        </p:attrNameLst>
                                      </p:cBhvr>
                                      <p:to>
                                        <p:strVal val="visible"/>
                                      </p:to>
                                    </p:set>
                                    <p:anim from="(-#ppt_w/2)" to="(#ppt_x)" calcmode="lin" valueType="num">
                                      <p:cBhvr>
                                        <p:cTn id="21" dur="600" fill="hold">
                                          <p:stCondLst>
                                            <p:cond delay="0"/>
                                          </p:stCondLst>
                                        </p:cTn>
                                        <p:tgtEl>
                                          <p:spTgt spid="66612"/>
                                        </p:tgtEl>
                                        <p:attrNameLst>
                                          <p:attrName>ppt_x</p:attrName>
                                        </p:attrNameLst>
                                      </p:cBhvr>
                                    </p:anim>
                                    <p:anim from="0" to="-1.0" calcmode="lin" valueType="num">
                                      <p:cBhvr>
                                        <p:cTn id="22" dur="200" decel="50000" autoRev="1" fill="hold">
                                          <p:stCondLst>
                                            <p:cond delay="600"/>
                                          </p:stCondLst>
                                        </p:cTn>
                                        <p:tgtEl>
                                          <p:spTgt spid="66612"/>
                                        </p:tgtEl>
                                        <p:attrNameLst>
                                          <p:attrName>xshear</p:attrName>
                                        </p:attrNameLst>
                                      </p:cBhvr>
                                    </p:anim>
                                    <p:animScale>
                                      <p:cBhvr>
                                        <p:cTn id="23" dur="200" decel="100000" autoRev="1" fill="hold">
                                          <p:stCondLst>
                                            <p:cond delay="600"/>
                                          </p:stCondLst>
                                        </p:cTn>
                                        <p:tgtEl>
                                          <p:spTgt spid="66612"/>
                                        </p:tgtEl>
                                      </p:cBhvr>
                                      <p:from x="100000" y="100000"/>
                                      <p:to x="80000" y="100000"/>
                                    </p:animScale>
                                    <p:anim by="(#ppt_h/3+#ppt_w*0.1)" calcmode="lin" valueType="num">
                                      <p:cBhvr additive="sum">
                                        <p:cTn id="24" dur="200" decel="100000" autoRev="1" fill="hold">
                                          <p:stCondLst>
                                            <p:cond delay="600"/>
                                          </p:stCondLst>
                                        </p:cTn>
                                        <p:tgtEl>
                                          <p:spTgt spid="66612"/>
                                        </p:tgtEl>
                                        <p:attrNameLst>
                                          <p:attrName>ppt_x</p:attrName>
                                        </p:attrNameLst>
                                      </p:cBhvr>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6605"/>
                                        </p:tgtEl>
                                        <p:attrNameLst>
                                          <p:attrName>style.visibility</p:attrName>
                                        </p:attrNameLst>
                                      </p:cBhvr>
                                      <p:to>
                                        <p:strVal val="visible"/>
                                      </p:to>
                                    </p:set>
                                    <p:animEffect transition="in" filter="wipe(left)">
                                      <p:cBhvr>
                                        <p:cTn id="29" dur="500"/>
                                        <p:tgtEl>
                                          <p:spTgt spid="66605"/>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66606"/>
                                        </p:tgtEl>
                                        <p:attrNameLst>
                                          <p:attrName>style.visibility</p:attrName>
                                        </p:attrNameLst>
                                      </p:cBhvr>
                                      <p:to>
                                        <p:strVal val="visible"/>
                                      </p:to>
                                    </p:set>
                                    <p:animEffect transition="in" filter="wipe(down)">
                                      <p:cBhvr>
                                        <p:cTn id="34" dur="580">
                                          <p:stCondLst>
                                            <p:cond delay="0"/>
                                          </p:stCondLst>
                                        </p:cTn>
                                        <p:tgtEl>
                                          <p:spTgt spid="66606"/>
                                        </p:tgtEl>
                                      </p:cBhvr>
                                    </p:animEffect>
                                    <p:anim calcmode="lin" valueType="num">
                                      <p:cBhvr>
                                        <p:cTn id="35" dur="1822" tmFilter="0,0; 0.14,0.36; 0.43,0.73; 0.71,0.91; 1.0,1.0">
                                          <p:stCondLst>
                                            <p:cond delay="0"/>
                                          </p:stCondLst>
                                        </p:cTn>
                                        <p:tgtEl>
                                          <p:spTgt spid="66606"/>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66606"/>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66606"/>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66606"/>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66606"/>
                                        </p:tgtEl>
                                        <p:attrNameLst>
                                          <p:attrName>ppt_y</p:attrName>
                                        </p:attrNameLst>
                                      </p:cBhvr>
                                      <p:tavLst>
                                        <p:tav tm="0" fmla="#ppt_y-sin(pi*$)/81">
                                          <p:val>
                                            <p:fltVal val="0"/>
                                          </p:val>
                                        </p:tav>
                                        <p:tav tm="100000">
                                          <p:val>
                                            <p:fltVal val="1"/>
                                          </p:val>
                                        </p:tav>
                                      </p:tavLst>
                                    </p:anim>
                                    <p:animScale>
                                      <p:cBhvr>
                                        <p:cTn id="40" dur="26">
                                          <p:stCondLst>
                                            <p:cond delay="650"/>
                                          </p:stCondLst>
                                        </p:cTn>
                                        <p:tgtEl>
                                          <p:spTgt spid="66606"/>
                                        </p:tgtEl>
                                      </p:cBhvr>
                                      <p:to x="100000" y="60000"/>
                                    </p:animScale>
                                    <p:animScale>
                                      <p:cBhvr>
                                        <p:cTn id="41" dur="166" decel="50000">
                                          <p:stCondLst>
                                            <p:cond delay="676"/>
                                          </p:stCondLst>
                                        </p:cTn>
                                        <p:tgtEl>
                                          <p:spTgt spid="66606"/>
                                        </p:tgtEl>
                                      </p:cBhvr>
                                      <p:to x="100000" y="100000"/>
                                    </p:animScale>
                                    <p:animScale>
                                      <p:cBhvr>
                                        <p:cTn id="42" dur="26">
                                          <p:stCondLst>
                                            <p:cond delay="1312"/>
                                          </p:stCondLst>
                                        </p:cTn>
                                        <p:tgtEl>
                                          <p:spTgt spid="66606"/>
                                        </p:tgtEl>
                                      </p:cBhvr>
                                      <p:to x="100000" y="80000"/>
                                    </p:animScale>
                                    <p:animScale>
                                      <p:cBhvr>
                                        <p:cTn id="43" dur="166" decel="50000">
                                          <p:stCondLst>
                                            <p:cond delay="1338"/>
                                          </p:stCondLst>
                                        </p:cTn>
                                        <p:tgtEl>
                                          <p:spTgt spid="66606"/>
                                        </p:tgtEl>
                                      </p:cBhvr>
                                      <p:to x="100000" y="100000"/>
                                    </p:animScale>
                                    <p:animScale>
                                      <p:cBhvr>
                                        <p:cTn id="44" dur="26">
                                          <p:stCondLst>
                                            <p:cond delay="1642"/>
                                          </p:stCondLst>
                                        </p:cTn>
                                        <p:tgtEl>
                                          <p:spTgt spid="66606"/>
                                        </p:tgtEl>
                                      </p:cBhvr>
                                      <p:to x="100000" y="90000"/>
                                    </p:animScale>
                                    <p:animScale>
                                      <p:cBhvr>
                                        <p:cTn id="45" dur="166" decel="50000">
                                          <p:stCondLst>
                                            <p:cond delay="1668"/>
                                          </p:stCondLst>
                                        </p:cTn>
                                        <p:tgtEl>
                                          <p:spTgt spid="66606"/>
                                        </p:tgtEl>
                                      </p:cBhvr>
                                      <p:to x="100000" y="100000"/>
                                    </p:animScale>
                                    <p:animScale>
                                      <p:cBhvr>
                                        <p:cTn id="46" dur="26">
                                          <p:stCondLst>
                                            <p:cond delay="1808"/>
                                          </p:stCondLst>
                                        </p:cTn>
                                        <p:tgtEl>
                                          <p:spTgt spid="66606"/>
                                        </p:tgtEl>
                                      </p:cBhvr>
                                      <p:to x="100000" y="95000"/>
                                    </p:animScale>
                                    <p:animScale>
                                      <p:cBhvr>
                                        <p:cTn id="47" dur="166" decel="50000">
                                          <p:stCondLst>
                                            <p:cond delay="1834"/>
                                          </p:stCondLst>
                                        </p:cTn>
                                        <p:tgtEl>
                                          <p:spTgt spid="6660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03" grpId="0" animBg="1"/>
      <p:bldP spid="66604" grpId="0"/>
      <p:bldP spid="66605" grpId="0" animBg="1"/>
      <p:bldP spid="66612" grpId="0"/>
    </p:bldLst>
  </p:timing>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a:noFill/>
          <a:ln/>
        </p:spPr>
        <p:txBody>
          <a:bodyPr/>
          <a:lstStyle/>
          <a:p>
            <a:r>
              <a:rPr lang="en-US"/>
              <a:t>Covalent bonds</a:t>
            </a:r>
          </a:p>
        </p:txBody>
      </p:sp>
      <p:sp>
        <p:nvSpPr>
          <p:cNvPr id="604163" name="Rectangle 3"/>
          <p:cNvSpPr>
            <a:spLocks noGrp="1" noChangeArrowheads="1"/>
          </p:cNvSpPr>
          <p:nvPr>
            <p:ph type="body" idx="1"/>
          </p:nvPr>
        </p:nvSpPr>
        <p:spPr>
          <a:noFill/>
          <a:ln/>
        </p:spPr>
        <p:txBody>
          <a:bodyPr/>
          <a:lstStyle/>
          <a:p>
            <a:r>
              <a:rPr lang="en-US"/>
              <a:t>Nonmetals hold onto their valence electrons.</a:t>
            </a:r>
          </a:p>
          <a:p>
            <a:r>
              <a:rPr lang="en-US"/>
              <a:t>They can’t give away electrons to bond.</a:t>
            </a:r>
          </a:p>
          <a:p>
            <a:r>
              <a:rPr lang="en-US"/>
              <a:t>Still want noble gas configuration.</a:t>
            </a:r>
          </a:p>
          <a:p>
            <a:r>
              <a:rPr lang="en-US"/>
              <a:t>Get it by sharing valence electrons with each other.</a:t>
            </a:r>
          </a:p>
          <a:p>
            <a:r>
              <a:rPr lang="en-US"/>
              <a:t>By sharing both atoms get to count the electrons toward noble gas configuration.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04163">
                                            <p:txEl>
                                              <p:pRg st="0" end="0"/>
                                            </p:txEl>
                                          </p:spTgt>
                                        </p:tgtEl>
                                        <p:attrNameLst>
                                          <p:attrName>style.visibility</p:attrName>
                                        </p:attrNameLst>
                                      </p:cBhvr>
                                      <p:to>
                                        <p:strVal val="visible"/>
                                      </p:to>
                                    </p:set>
                                    <p:anim to="" calcmode="lin" valueType="num">
                                      <p:cBhvr>
                                        <p:cTn id="7" dur="1" fill="hold"/>
                                        <p:tgtEl>
                                          <p:spTgt spid="60416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04163">
                                            <p:txEl>
                                              <p:pRg st="1" end="1"/>
                                            </p:txEl>
                                          </p:spTgt>
                                        </p:tgtEl>
                                        <p:attrNameLst>
                                          <p:attrName>style.visibility</p:attrName>
                                        </p:attrNameLst>
                                      </p:cBhvr>
                                      <p:to>
                                        <p:strVal val="visible"/>
                                      </p:to>
                                    </p:set>
                                    <p:anim to="" calcmode="lin" valueType="num">
                                      <p:cBhvr>
                                        <p:cTn id="12" dur="1" fill="hold"/>
                                        <p:tgtEl>
                                          <p:spTgt spid="60416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04163">
                                            <p:txEl>
                                              <p:pRg st="2" end="2"/>
                                            </p:txEl>
                                          </p:spTgt>
                                        </p:tgtEl>
                                        <p:attrNameLst>
                                          <p:attrName>style.visibility</p:attrName>
                                        </p:attrNameLst>
                                      </p:cBhvr>
                                      <p:to>
                                        <p:strVal val="visible"/>
                                      </p:to>
                                    </p:set>
                                    <p:anim to="" calcmode="lin" valueType="num">
                                      <p:cBhvr>
                                        <p:cTn id="17" dur="1" fill="hold"/>
                                        <p:tgtEl>
                                          <p:spTgt spid="60416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604163">
                                            <p:txEl>
                                              <p:pRg st="3" end="3"/>
                                            </p:txEl>
                                          </p:spTgt>
                                        </p:tgtEl>
                                        <p:attrNameLst>
                                          <p:attrName>style.visibility</p:attrName>
                                        </p:attrNameLst>
                                      </p:cBhvr>
                                      <p:to>
                                        <p:strVal val="visible"/>
                                      </p:to>
                                    </p:set>
                                    <p:anim to="" calcmode="lin" valueType="num">
                                      <p:cBhvr>
                                        <p:cTn id="22" dur="1" fill="hold"/>
                                        <p:tgtEl>
                                          <p:spTgt spid="60416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604163">
                                            <p:txEl>
                                              <p:pRg st="4" end="4"/>
                                            </p:txEl>
                                          </p:spTgt>
                                        </p:tgtEl>
                                        <p:attrNameLst>
                                          <p:attrName>style.visibility</p:attrName>
                                        </p:attrNameLst>
                                      </p:cBhvr>
                                      <p:to>
                                        <p:strVal val="visible"/>
                                      </p:to>
                                    </p:set>
                                    <p:anim to="" calcmode="lin" valueType="num">
                                      <p:cBhvr>
                                        <p:cTn id="27" dur="1" fill="hold"/>
                                        <p:tgtEl>
                                          <p:spTgt spid="60416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63" grpId="0" build="p"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Oval 2"/>
          <p:cNvSpPr>
            <a:spLocks noChangeAspect="1" noChangeArrowheads="1"/>
          </p:cNvSpPr>
          <p:nvPr/>
        </p:nvSpPr>
        <p:spPr bwMode="auto">
          <a:xfrm>
            <a:off x="3213100" y="4318000"/>
            <a:ext cx="1508125" cy="1508125"/>
          </a:xfrm>
          <a:prstGeom prst="ellipse">
            <a:avLst/>
          </a:prstGeom>
          <a:solidFill>
            <a:schemeClr val="accent1">
              <a:alpha val="9000"/>
            </a:schemeClr>
          </a:solidFill>
          <a:ln w="12700">
            <a:solidFill>
              <a:schemeClr val="accent1"/>
            </a:solidFill>
            <a:round/>
            <a:headEnd type="none" w="sm" len="sm"/>
            <a:tailEnd type="none" w="sm" len="sm"/>
          </a:ln>
          <a:effectLst/>
        </p:spPr>
        <p:txBody>
          <a:bodyPr wrap="none" anchor="ctr"/>
          <a:lstStyle/>
          <a:p>
            <a:endParaRPr lang="en-US"/>
          </a:p>
        </p:txBody>
      </p:sp>
      <p:sp>
        <p:nvSpPr>
          <p:cNvPr id="606211" name="Oval 3"/>
          <p:cNvSpPr>
            <a:spLocks noChangeArrowheads="1"/>
          </p:cNvSpPr>
          <p:nvPr/>
        </p:nvSpPr>
        <p:spPr bwMode="auto">
          <a:xfrm>
            <a:off x="4381500" y="4305300"/>
            <a:ext cx="1435100" cy="1508125"/>
          </a:xfrm>
          <a:prstGeom prst="ellipse">
            <a:avLst/>
          </a:prstGeom>
          <a:solidFill>
            <a:schemeClr val="accent1">
              <a:alpha val="9000"/>
            </a:schemeClr>
          </a:solidFill>
          <a:ln w="12700">
            <a:solidFill>
              <a:schemeClr val="accent1"/>
            </a:solidFill>
            <a:round/>
            <a:headEnd type="none" w="sm" len="sm"/>
            <a:tailEnd type="none" w="sm" len="sm"/>
          </a:ln>
          <a:effectLst/>
        </p:spPr>
        <p:txBody>
          <a:bodyPr wrap="none" anchor="ctr"/>
          <a:lstStyle/>
          <a:p>
            <a:endParaRPr lang="en-US"/>
          </a:p>
        </p:txBody>
      </p:sp>
      <p:sp>
        <p:nvSpPr>
          <p:cNvPr id="606212" name="Rectangle 4"/>
          <p:cNvSpPr>
            <a:spLocks noGrp="1" noChangeArrowheads="1"/>
          </p:cNvSpPr>
          <p:nvPr>
            <p:ph type="title"/>
          </p:nvPr>
        </p:nvSpPr>
        <p:spPr>
          <a:noFill/>
          <a:ln/>
        </p:spPr>
        <p:txBody>
          <a:bodyPr/>
          <a:lstStyle/>
          <a:p>
            <a:r>
              <a:rPr lang="en-US"/>
              <a:t>Covalent bonding</a:t>
            </a:r>
          </a:p>
        </p:txBody>
      </p:sp>
      <p:grpSp>
        <p:nvGrpSpPr>
          <p:cNvPr id="606213" name="Group 5"/>
          <p:cNvGrpSpPr>
            <a:grpSpLocks/>
          </p:cNvGrpSpPr>
          <p:nvPr/>
        </p:nvGrpSpPr>
        <p:grpSpPr bwMode="auto">
          <a:xfrm>
            <a:off x="1828800" y="4229100"/>
            <a:ext cx="1457325" cy="1657350"/>
            <a:chOff x="1482" y="2664"/>
            <a:chExt cx="918" cy="1044"/>
          </a:xfrm>
        </p:grpSpPr>
        <p:sp>
          <p:nvSpPr>
            <p:cNvPr id="606214" name="Rectangle 6"/>
            <p:cNvSpPr>
              <a:spLocks noChangeArrowheads="1"/>
            </p:cNvSpPr>
            <p:nvPr/>
          </p:nvSpPr>
          <p:spPr bwMode="auto">
            <a:xfrm>
              <a:off x="1632" y="2688"/>
              <a:ext cx="624" cy="1018"/>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10000"/>
                <a:t>F</a:t>
              </a:r>
            </a:p>
          </p:txBody>
        </p:sp>
        <p:grpSp>
          <p:nvGrpSpPr>
            <p:cNvPr id="606215" name="Group 7"/>
            <p:cNvGrpSpPr>
              <a:grpSpLocks/>
            </p:cNvGrpSpPr>
            <p:nvPr/>
          </p:nvGrpSpPr>
          <p:grpSpPr bwMode="auto">
            <a:xfrm>
              <a:off x="1482" y="3012"/>
              <a:ext cx="96" cy="336"/>
              <a:chOff x="1440" y="2928"/>
              <a:chExt cx="96" cy="336"/>
            </a:xfrm>
          </p:grpSpPr>
          <p:sp>
            <p:nvSpPr>
              <p:cNvPr id="606216" name="Oval 8"/>
              <p:cNvSpPr>
                <a:spLocks noChangeArrowheads="1"/>
              </p:cNvSpPr>
              <p:nvPr/>
            </p:nvSpPr>
            <p:spPr bwMode="auto">
              <a:xfrm>
                <a:off x="1440" y="2928"/>
                <a:ext cx="96" cy="96"/>
              </a:xfrm>
              <a:prstGeom prst="ellipse">
                <a:avLst/>
              </a:prstGeom>
              <a:solidFill>
                <a:schemeClr val="tx2"/>
              </a:solidFill>
              <a:ln w="9525">
                <a:noFill/>
                <a:round/>
                <a:headEnd/>
                <a:tailEnd/>
              </a:ln>
              <a:effectLst/>
            </p:spPr>
            <p:txBody>
              <a:bodyPr wrap="none" anchor="ctr"/>
              <a:lstStyle/>
              <a:p>
                <a:endParaRPr lang="en-US"/>
              </a:p>
            </p:txBody>
          </p:sp>
          <p:sp>
            <p:nvSpPr>
              <p:cNvPr id="606217" name="Oval 9"/>
              <p:cNvSpPr>
                <a:spLocks noChangeArrowheads="1"/>
              </p:cNvSpPr>
              <p:nvPr/>
            </p:nvSpPr>
            <p:spPr bwMode="auto">
              <a:xfrm>
                <a:off x="1440" y="3168"/>
                <a:ext cx="96" cy="96"/>
              </a:xfrm>
              <a:prstGeom prst="ellipse">
                <a:avLst/>
              </a:prstGeom>
              <a:solidFill>
                <a:schemeClr val="tx2"/>
              </a:solidFill>
              <a:ln w="9525">
                <a:noFill/>
                <a:round/>
                <a:headEnd/>
                <a:tailEnd/>
              </a:ln>
              <a:effectLst/>
            </p:spPr>
            <p:txBody>
              <a:bodyPr wrap="none" anchor="ctr"/>
              <a:lstStyle/>
              <a:p>
                <a:endParaRPr lang="en-US"/>
              </a:p>
            </p:txBody>
          </p:sp>
        </p:grpSp>
        <p:sp>
          <p:nvSpPr>
            <p:cNvPr id="606218" name="Oval 10"/>
            <p:cNvSpPr>
              <a:spLocks noChangeArrowheads="1"/>
            </p:cNvSpPr>
            <p:nvPr/>
          </p:nvSpPr>
          <p:spPr bwMode="auto">
            <a:xfrm>
              <a:off x="2304" y="3012"/>
              <a:ext cx="96" cy="96"/>
            </a:xfrm>
            <a:prstGeom prst="ellipse">
              <a:avLst/>
            </a:prstGeom>
            <a:solidFill>
              <a:schemeClr val="tx2"/>
            </a:solidFill>
            <a:ln w="9525">
              <a:noFill/>
              <a:round/>
              <a:headEnd/>
              <a:tailEnd/>
            </a:ln>
            <a:effectLst/>
          </p:spPr>
          <p:txBody>
            <a:bodyPr wrap="none" anchor="ctr"/>
            <a:lstStyle/>
            <a:p>
              <a:endParaRPr lang="en-US"/>
            </a:p>
          </p:txBody>
        </p:sp>
        <p:grpSp>
          <p:nvGrpSpPr>
            <p:cNvPr id="606219" name="Group 11"/>
            <p:cNvGrpSpPr>
              <a:grpSpLocks/>
            </p:cNvGrpSpPr>
            <p:nvPr/>
          </p:nvGrpSpPr>
          <p:grpSpPr bwMode="auto">
            <a:xfrm>
              <a:off x="1764" y="2664"/>
              <a:ext cx="336" cy="96"/>
              <a:chOff x="1752" y="2664"/>
              <a:chExt cx="336" cy="96"/>
            </a:xfrm>
          </p:grpSpPr>
          <p:sp>
            <p:nvSpPr>
              <p:cNvPr id="606220" name="Oval 12"/>
              <p:cNvSpPr>
                <a:spLocks noChangeArrowheads="1"/>
              </p:cNvSpPr>
              <p:nvPr/>
            </p:nvSpPr>
            <p:spPr bwMode="auto">
              <a:xfrm>
                <a:off x="1992" y="2664"/>
                <a:ext cx="96" cy="96"/>
              </a:xfrm>
              <a:prstGeom prst="ellipse">
                <a:avLst/>
              </a:prstGeom>
              <a:solidFill>
                <a:schemeClr val="tx2"/>
              </a:solidFill>
              <a:ln w="9525">
                <a:noFill/>
                <a:round/>
                <a:headEnd/>
                <a:tailEnd/>
              </a:ln>
              <a:effectLst/>
            </p:spPr>
            <p:txBody>
              <a:bodyPr wrap="none" anchor="ctr"/>
              <a:lstStyle/>
              <a:p>
                <a:endParaRPr lang="en-US"/>
              </a:p>
            </p:txBody>
          </p:sp>
          <p:sp>
            <p:nvSpPr>
              <p:cNvPr id="606221" name="Oval 13"/>
              <p:cNvSpPr>
                <a:spLocks noChangeArrowheads="1"/>
              </p:cNvSpPr>
              <p:nvPr/>
            </p:nvSpPr>
            <p:spPr bwMode="auto">
              <a:xfrm>
                <a:off x="1752" y="2664"/>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606222" name="Group 14"/>
            <p:cNvGrpSpPr>
              <a:grpSpLocks/>
            </p:cNvGrpSpPr>
            <p:nvPr/>
          </p:nvGrpSpPr>
          <p:grpSpPr bwMode="auto">
            <a:xfrm>
              <a:off x="1764" y="3612"/>
              <a:ext cx="336" cy="96"/>
              <a:chOff x="1800" y="3480"/>
              <a:chExt cx="336" cy="96"/>
            </a:xfrm>
          </p:grpSpPr>
          <p:sp>
            <p:nvSpPr>
              <p:cNvPr id="606223" name="Oval 15"/>
              <p:cNvSpPr>
                <a:spLocks noChangeArrowheads="1"/>
              </p:cNvSpPr>
              <p:nvPr/>
            </p:nvSpPr>
            <p:spPr bwMode="auto">
              <a:xfrm>
                <a:off x="2040" y="3480"/>
                <a:ext cx="96" cy="96"/>
              </a:xfrm>
              <a:prstGeom prst="ellipse">
                <a:avLst/>
              </a:prstGeom>
              <a:solidFill>
                <a:schemeClr val="tx2"/>
              </a:solidFill>
              <a:ln w="9525">
                <a:noFill/>
                <a:round/>
                <a:headEnd/>
                <a:tailEnd/>
              </a:ln>
              <a:effectLst/>
            </p:spPr>
            <p:txBody>
              <a:bodyPr wrap="none" anchor="ctr"/>
              <a:lstStyle/>
              <a:p>
                <a:endParaRPr lang="en-US"/>
              </a:p>
            </p:txBody>
          </p:sp>
          <p:sp>
            <p:nvSpPr>
              <p:cNvPr id="606224" name="Oval 16"/>
              <p:cNvSpPr>
                <a:spLocks noChangeArrowheads="1"/>
              </p:cNvSpPr>
              <p:nvPr/>
            </p:nvSpPr>
            <p:spPr bwMode="auto">
              <a:xfrm>
                <a:off x="1800" y="3480"/>
                <a:ext cx="96" cy="96"/>
              </a:xfrm>
              <a:prstGeom prst="ellipse">
                <a:avLst/>
              </a:prstGeom>
              <a:solidFill>
                <a:schemeClr val="tx2"/>
              </a:solidFill>
              <a:ln w="9525">
                <a:noFill/>
                <a:round/>
                <a:headEnd/>
                <a:tailEnd/>
              </a:ln>
              <a:effectLst/>
            </p:spPr>
            <p:txBody>
              <a:bodyPr wrap="none" anchor="ctr"/>
              <a:lstStyle/>
              <a:p>
                <a:endParaRPr lang="en-US"/>
              </a:p>
            </p:txBody>
          </p:sp>
        </p:grpSp>
      </p:grpSp>
      <p:grpSp>
        <p:nvGrpSpPr>
          <p:cNvPr id="606225" name="Group 17"/>
          <p:cNvGrpSpPr>
            <a:grpSpLocks/>
          </p:cNvGrpSpPr>
          <p:nvPr/>
        </p:nvGrpSpPr>
        <p:grpSpPr bwMode="auto">
          <a:xfrm>
            <a:off x="5840413" y="4224338"/>
            <a:ext cx="1381125" cy="1666875"/>
            <a:chOff x="3264" y="2664"/>
            <a:chExt cx="870" cy="1050"/>
          </a:xfrm>
        </p:grpSpPr>
        <p:sp>
          <p:nvSpPr>
            <p:cNvPr id="606226" name="Rectangle 18"/>
            <p:cNvSpPr>
              <a:spLocks noChangeArrowheads="1"/>
            </p:cNvSpPr>
            <p:nvPr/>
          </p:nvSpPr>
          <p:spPr bwMode="auto">
            <a:xfrm>
              <a:off x="3408" y="2688"/>
              <a:ext cx="624" cy="1018"/>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10000"/>
                <a:t>F</a:t>
              </a:r>
            </a:p>
          </p:txBody>
        </p:sp>
        <p:grpSp>
          <p:nvGrpSpPr>
            <p:cNvPr id="606227" name="Group 19"/>
            <p:cNvGrpSpPr>
              <a:grpSpLocks/>
            </p:cNvGrpSpPr>
            <p:nvPr/>
          </p:nvGrpSpPr>
          <p:grpSpPr bwMode="auto">
            <a:xfrm>
              <a:off x="4038" y="3012"/>
              <a:ext cx="96" cy="336"/>
              <a:chOff x="4128" y="2928"/>
              <a:chExt cx="96" cy="336"/>
            </a:xfrm>
          </p:grpSpPr>
          <p:sp>
            <p:nvSpPr>
              <p:cNvPr id="606228" name="Oval 20"/>
              <p:cNvSpPr>
                <a:spLocks noChangeArrowheads="1"/>
              </p:cNvSpPr>
              <p:nvPr/>
            </p:nvSpPr>
            <p:spPr bwMode="auto">
              <a:xfrm>
                <a:off x="4128" y="2928"/>
                <a:ext cx="96" cy="96"/>
              </a:xfrm>
              <a:prstGeom prst="ellipse">
                <a:avLst/>
              </a:prstGeom>
              <a:solidFill>
                <a:schemeClr val="tx2"/>
              </a:solidFill>
              <a:ln w="9525">
                <a:noFill/>
                <a:round/>
                <a:headEnd/>
                <a:tailEnd/>
              </a:ln>
              <a:effectLst/>
            </p:spPr>
            <p:txBody>
              <a:bodyPr wrap="none" anchor="ctr"/>
              <a:lstStyle/>
              <a:p>
                <a:endParaRPr lang="en-US"/>
              </a:p>
            </p:txBody>
          </p:sp>
          <p:sp>
            <p:nvSpPr>
              <p:cNvPr id="606229" name="Oval 21"/>
              <p:cNvSpPr>
                <a:spLocks noChangeArrowheads="1"/>
              </p:cNvSpPr>
              <p:nvPr/>
            </p:nvSpPr>
            <p:spPr bwMode="auto">
              <a:xfrm>
                <a:off x="4128" y="3168"/>
                <a:ext cx="96" cy="96"/>
              </a:xfrm>
              <a:prstGeom prst="ellipse">
                <a:avLst/>
              </a:prstGeom>
              <a:solidFill>
                <a:schemeClr val="tx2"/>
              </a:solidFill>
              <a:ln w="9525">
                <a:noFill/>
                <a:round/>
                <a:headEnd/>
                <a:tailEnd/>
              </a:ln>
              <a:effectLst/>
            </p:spPr>
            <p:txBody>
              <a:bodyPr wrap="none" anchor="ctr"/>
              <a:lstStyle/>
              <a:p>
                <a:endParaRPr lang="en-US"/>
              </a:p>
            </p:txBody>
          </p:sp>
        </p:grpSp>
        <p:sp>
          <p:nvSpPr>
            <p:cNvPr id="606230" name="Oval 22"/>
            <p:cNvSpPr>
              <a:spLocks noChangeArrowheads="1"/>
            </p:cNvSpPr>
            <p:nvPr/>
          </p:nvSpPr>
          <p:spPr bwMode="auto">
            <a:xfrm>
              <a:off x="3264" y="3264"/>
              <a:ext cx="96" cy="96"/>
            </a:xfrm>
            <a:prstGeom prst="ellipse">
              <a:avLst/>
            </a:prstGeom>
            <a:solidFill>
              <a:schemeClr val="tx2"/>
            </a:solidFill>
            <a:ln w="9525">
              <a:noFill/>
              <a:round/>
              <a:headEnd/>
              <a:tailEnd/>
            </a:ln>
            <a:effectLst/>
          </p:spPr>
          <p:txBody>
            <a:bodyPr wrap="none" anchor="ctr"/>
            <a:lstStyle/>
            <a:p>
              <a:endParaRPr lang="en-US"/>
            </a:p>
          </p:txBody>
        </p:sp>
        <p:grpSp>
          <p:nvGrpSpPr>
            <p:cNvPr id="606231" name="Group 23"/>
            <p:cNvGrpSpPr>
              <a:grpSpLocks/>
            </p:cNvGrpSpPr>
            <p:nvPr/>
          </p:nvGrpSpPr>
          <p:grpSpPr bwMode="auto">
            <a:xfrm>
              <a:off x="3552" y="2664"/>
              <a:ext cx="336" cy="96"/>
              <a:chOff x="3528" y="2664"/>
              <a:chExt cx="336" cy="96"/>
            </a:xfrm>
          </p:grpSpPr>
          <p:sp>
            <p:nvSpPr>
              <p:cNvPr id="606232" name="Oval 24"/>
              <p:cNvSpPr>
                <a:spLocks noChangeArrowheads="1"/>
              </p:cNvSpPr>
              <p:nvPr/>
            </p:nvSpPr>
            <p:spPr bwMode="auto">
              <a:xfrm>
                <a:off x="3768" y="2664"/>
                <a:ext cx="96" cy="96"/>
              </a:xfrm>
              <a:prstGeom prst="ellipse">
                <a:avLst/>
              </a:prstGeom>
              <a:solidFill>
                <a:schemeClr val="tx2"/>
              </a:solidFill>
              <a:ln w="9525">
                <a:noFill/>
                <a:round/>
                <a:headEnd/>
                <a:tailEnd/>
              </a:ln>
              <a:effectLst/>
            </p:spPr>
            <p:txBody>
              <a:bodyPr wrap="none" anchor="ctr"/>
              <a:lstStyle/>
              <a:p>
                <a:endParaRPr lang="en-US"/>
              </a:p>
            </p:txBody>
          </p:sp>
          <p:sp>
            <p:nvSpPr>
              <p:cNvPr id="606233" name="Oval 25"/>
              <p:cNvSpPr>
                <a:spLocks noChangeArrowheads="1"/>
              </p:cNvSpPr>
              <p:nvPr/>
            </p:nvSpPr>
            <p:spPr bwMode="auto">
              <a:xfrm>
                <a:off x="3528" y="2664"/>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606234" name="Group 26"/>
            <p:cNvGrpSpPr>
              <a:grpSpLocks/>
            </p:cNvGrpSpPr>
            <p:nvPr/>
          </p:nvGrpSpPr>
          <p:grpSpPr bwMode="auto">
            <a:xfrm>
              <a:off x="3546" y="3618"/>
              <a:ext cx="336" cy="96"/>
              <a:chOff x="3576" y="3480"/>
              <a:chExt cx="336" cy="96"/>
            </a:xfrm>
          </p:grpSpPr>
          <p:sp>
            <p:nvSpPr>
              <p:cNvPr id="606235" name="Oval 27"/>
              <p:cNvSpPr>
                <a:spLocks noChangeArrowheads="1"/>
              </p:cNvSpPr>
              <p:nvPr/>
            </p:nvSpPr>
            <p:spPr bwMode="auto">
              <a:xfrm>
                <a:off x="3816" y="3480"/>
                <a:ext cx="96" cy="96"/>
              </a:xfrm>
              <a:prstGeom prst="ellipse">
                <a:avLst/>
              </a:prstGeom>
              <a:solidFill>
                <a:schemeClr val="tx2"/>
              </a:solidFill>
              <a:ln w="9525">
                <a:noFill/>
                <a:round/>
                <a:headEnd/>
                <a:tailEnd/>
              </a:ln>
              <a:effectLst/>
            </p:spPr>
            <p:txBody>
              <a:bodyPr wrap="none" anchor="ctr"/>
              <a:lstStyle/>
              <a:p>
                <a:endParaRPr lang="en-US"/>
              </a:p>
            </p:txBody>
          </p:sp>
          <p:sp>
            <p:nvSpPr>
              <p:cNvPr id="606236" name="Oval 28"/>
              <p:cNvSpPr>
                <a:spLocks noChangeArrowheads="1"/>
              </p:cNvSpPr>
              <p:nvPr/>
            </p:nvSpPr>
            <p:spPr bwMode="auto">
              <a:xfrm>
                <a:off x="3576" y="3480"/>
                <a:ext cx="96" cy="96"/>
              </a:xfrm>
              <a:prstGeom prst="ellipse">
                <a:avLst/>
              </a:prstGeom>
              <a:solidFill>
                <a:schemeClr val="tx2"/>
              </a:solidFill>
              <a:ln w="9525">
                <a:noFill/>
                <a:round/>
                <a:headEnd/>
                <a:tailEnd/>
              </a:ln>
              <a:effectLst/>
            </p:spPr>
            <p:txBody>
              <a:bodyPr wrap="none" anchor="ctr"/>
              <a:lstStyle/>
              <a:p>
                <a:endParaRPr lang="en-US"/>
              </a:p>
            </p:txBody>
          </p:sp>
        </p:grpSp>
      </p:grpSp>
      <p:sp>
        <p:nvSpPr>
          <p:cNvPr id="606237" name="Rectangle 29"/>
          <p:cNvSpPr>
            <a:spLocks noGrp="1" noChangeArrowheads="1"/>
          </p:cNvSpPr>
          <p:nvPr>
            <p:ph type="body" idx="1"/>
          </p:nvPr>
        </p:nvSpPr>
        <p:spPr/>
        <p:txBody>
          <a:bodyPr/>
          <a:lstStyle/>
          <a:p>
            <a:r>
              <a:rPr lang="en-US"/>
              <a:t>Fluorine has seven valence electrons</a:t>
            </a:r>
          </a:p>
          <a:p>
            <a:r>
              <a:rPr lang="en-US"/>
              <a:t>A second F atom also has seven</a:t>
            </a:r>
          </a:p>
          <a:p>
            <a:r>
              <a:rPr lang="en-US"/>
              <a:t>By sharing electrons</a:t>
            </a:r>
          </a:p>
          <a:p>
            <a:r>
              <a:rPr lang="en-US"/>
              <a:t>Both end with full orbitals (stable octets)</a:t>
            </a:r>
          </a:p>
        </p:txBody>
      </p:sp>
      <p:grpSp>
        <p:nvGrpSpPr>
          <p:cNvPr id="606238" name="Group 30"/>
          <p:cNvGrpSpPr>
            <a:grpSpLocks/>
          </p:cNvGrpSpPr>
          <p:nvPr/>
        </p:nvGrpSpPr>
        <p:grpSpPr bwMode="auto">
          <a:xfrm>
            <a:off x="5949950" y="4019550"/>
            <a:ext cx="2806700" cy="2044700"/>
            <a:chOff x="3748" y="2452"/>
            <a:chExt cx="1768" cy="1288"/>
          </a:xfrm>
        </p:grpSpPr>
        <p:sp>
          <p:nvSpPr>
            <p:cNvPr id="606239" name="AutoShape 31"/>
            <p:cNvSpPr>
              <a:spLocks noChangeArrowheads="1"/>
            </p:cNvSpPr>
            <p:nvPr/>
          </p:nvSpPr>
          <p:spPr bwMode="auto">
            <a:xfrm>
              <a:off x="3748" y="2452"/>
              <a:ext cx="1768" cy="1288"/>
            </a:xfrm>
            <a:prstGeom prst="leftArrow">
              <a:avLst>
                <a:gd name="adj1" fmla="val 50000"/>
                <a:gd name="adj2" fmla="val 68627"/>
              </a:avLst>
            </a:prstGeom>
            <a:solidFill>
              <a:schemeClr val="accent1"/>
            </a:solidFill>
            <a:ln w="12700">
              <a:solidFill>
                <a:schemeClr val="tx1"/>
              </a:solidFill>
              <a:miter lim="800000"/>
              <a:headEnd/>
              <a:tailEnd/>
            </a:ln>
            <a:effectLst/>
          </p:spPr>
          <p:txBody>
            <a:bodyPr wrap="none" anchor="ctr"/>
            <a:lstStyle/>
            <a:p>
              <a:endParaRPr lang="en-US"/>
            </a:p>
          </p:txBody>
        </p:sp>
        <p:sp>
          <p:nvSpPr>
            <p:cNvPr id="606240" name="Rectangle 32"/>
            <p:cNvSpPr>
              <a:spLocks noChangeArrowheads="1"/>
            </p:cNvSpPr>
            <p:nvPr/>
          </p:nvSpPr>
          <p:spPr bwMode="auto">
            <a:xfrm>
              <a:off x="4176" y="2784"/>
              <a:ext cx="1296" cy="67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3200">
                  <a:solidFill>
                    <a:schemeClr val="bg1"/>
                  </a:solidFill>
                </a:rPr>
                <a:t>8 Valence electrons</a:t>
              </a:r>
            </a:p>
          </p:txBody>
        </p:sp>
      </p:grpSp>
      <p:grpSp>
        <p:nvGrpSpPr>
          <p:cNvPr id="606241" name="Group 33"/>
          <p:cNvGrpSpPr>
            <a:grpSpLocks/>
          </p:cNvGrpSpPr>
          <p:nvPr/>
        </p:nvGrpSpPr>
        <p:grpSpPr bwMode="auto">
          <a:xfrm>
            <a:off x="158750" y="4019550"/>
            <a:ext cx="2882900" cy="2120900"/>
            <a:chOff x="100" y="2452"/>
            <a:chExt cx="1816" cy="1336"/>
          </a:xfrm>
        </p:grpSpPr>
        <p:sp>
          <p:nvSpPr>
            <p:cNvPr id="606242" name="AutoShape 34"/>
            <p:cNvSpPr>
              <a:spLocks noChangeArrowheads="1"/>
            </p:cNvSpPr>
            <p:nvPr/>
          </p:nvSpPr>
          <p:spPr bwMode="auto">
            <a:xfrm>
              <a:off x="100" y="2452"/>
              <a:ext cx="1816" cy="1336"/>
            </a:xfrm>
            <a:prstGeom prst="rightArrow">
              <a:avLst>
                <a:gd name="adj1" fmla="val 50000"/>
                <a:gd name="adj2" fmla="val 67970"/>
              </a:avLst>
            </a:prstGeom>
            <a:solidFill>
              <a:schemeClr val="accent1"/>
            </a:solidFill>
            <a:ln w="12700">
              <a:solidFill>
                <a:schemeClr val="tx1"/>
              </a:solidFill>
              <a:miter lim="800000"/>
              <a:headEnd/>
              <a:tailEnd/>
            </a:ln>
            <a:effectLst/>
          </p:spPr>
          <p:txBody>
            <a:bodyPr wrap="none" anchor="ctr"/>
            <a:lstStyle/>
            <a:p>
              <a:endParaRPr lang="en-US"/>
            </a:p>
          </p:txBody>
        </p:sp>
        <p:sp>
          <p:nvSpPr>
            <p:cNvPr id="606243" name="Rectangle 35"/>
            <p:cNvSpPr>
              <a:spLocks noChangeArrowheads="1"/>
            </p:cNvSpPr>
            <p:nvPr/>
          </p:nvSpPr>
          <p:spPr bwMode="auto">
            <a:xfrm>
              <a:off x="240" y="2784"/>
              <a:ext cx="1296" cy="672"/>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3200">
                  <a:solidFill>
                    <a:schemeClr val="bg1"/>
                  </a:solidFill>
                </a:rPr>
                <a:t>8 Valence electrons</a:t>
              </a:r>
            </a:p>
          </p:txBody>
        </p:sp>
      </p:grpSp>
    </p:spTree>
  </p:cSld>
  <p:clrMapOvr>
    <a:masterClrMapping/>
  </p:clrMapOvr>
  <p:transition advTm="5000">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06237">
                                            <p:txEl>
                                              <p:pRg st="0" end="0"/>
                                            </p:txEl>
                                          </p:spTgt>
                                        </p:tgtEl>
                                        <p:attrNameLst>
                                          <p:attrName>style.visibility</p:attrName>
                                        </p:attrNameLst>
                                      </p:cBhvr>
                                      <p:to>
                                        <p:strVal val="visible"/>
                                      </p:to>
                                    </p:set>
                                    <p:animEffect transition="in" filter="fade">
                                      <p:cBhvr>
                                        <p:cTn id="7" dur="1000"/>
                                        <p:tgtEl>
                                          <p:spTgt spid="606237">
                                            <p:txEl>
                                              <p:pRg st="0" end="0"/>
                                            </p:txEl>
                                          </p:spTgt>
                                        </p:tgtEl>
                                      </p:cBhvr>
                                    </p:animEffect>
                                    <p:anim calcmode="lin" valueType="num">
                                      <p:cBhvr>
                                        <p:cTn id="8" dur="1000" fill="hold"/>
                                        <p:tgtEl>
                                          <p:spTgt spid="60623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60623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06237">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606213"/>
                                        </p:tgtEl>
                                        <p:attrNameLst>
                                          <p:attrName>style.visibility</p:attrName>
                                        </p:attrNameLst>
                                      </p:cBhvr>
                                      <p:to>
                                        <p:strVal val="visible"/>
                                      </p:to>
                                    </p:set>
                                    <p:animEffect transition="in" filter="dissolve">
                                      <p:cBhvr>
                                        <p:cTn id="14" dur="500"/>
                                        <p:tgtEl>
                                          <p:spTgt spid="60621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606237">
                                            <p:txEl>
                                              <p:pRg st="1" end="1"/>
                                            </p:txEl>
                                          </p:spTgt>
                                        </p:tgtEl>
                                        <p:attrNameLst>
                                          <p:attrName>style.visibility</p:attrName>
                                        </p:attrNameLst>
                                      </p:cBhvr>
                                      <p:to>
                                        <p:strVal val="visible"/>
                                      </p:to>
                                    </p:set>
                                    <p:animEffect transition="in" filter="fade">
                                      <p:cBhvr>
                                        <p:cTn id="19" dur="1000"/>
                                        <p:tgtEl>
                                          <p:spTgt spid="606237">
                                            <p:txEl>
                                              <p:pRg st="1" end="1"/>
                                            </p:txEl>
                                          </p:spTgt>
                                        </p:tgtEl>
                                      </p:cBhvr>
                                    </p:animEffect>
                                    <p:anim calcmode="lin" valueType="num">
                                      <p:cBhvr>
                                        <p:cTn id="20" dur="1000" fill="hold"/>
                                        <p:tgtEl>
                                          <p:spTgt spid="60623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0623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9" presetClass="entr" presetSubtype="0" fill="hold" nodeType="afterEffect">
                                  <p:stCondLst>
                                    <p:cond delay="0"/>
                                  </p:stCondLst>
                                  <p:childTnLst>
                                    <p:set>
                                      <p:cBhvr>
                                        <p:cTn id="24" dur="1" fill="hold">
                                          <p:stCondLst>
                                            <p:cond delay="0"/>
                                          </p:stCondLst>
                                        </p:cTn>
                                        <p:tgtEl>
                                          <p:spTgt spid="606225"/>
                                        </p:tgtEl>
                                        <p:attrNameLst>
                                          <p:attrName>style.visibility</p:attrName>
                                        </p:attrNameLst>
                                      </p:cBhvr>
                                      <p:to>
                                        <p:strVal val="visible"/>
                                      </p:to>
                                    </p:set>
                                    <p:animEffect transition="in" filter="dissolve">
                                      <p:cBhvr>
                                        <p:cTn id="25" dur="500"/>
                                        <p:tgtEl>
                                          <p:spTgt spid="606225"/>
                                        </p:tgtEl>
                                      </p:cBhvr>
                                    </p:animEffect>
                                  </p:childTnLst>
                                </p:cTn>
                              </p:par>
                            </p:childTnLst>
                          </p:cTn>
                        </p:par>
                      </p:childTnLst>
                    </p:cTn>
                  </p:par>
                  <p:par>
                    <p:cTn id="26" fill="hold">
                      <p:stCondLst>
                        <p:cond delay="indefinite"/>
                      </p:stCondLst>
                      <p:childTnLst>
                        <p:par>
                          <p:cTn id="27" fill="hold">
                            <p:stCondLst>
                              <p:cond delay="0"/>
                            </p:stCondLst>
                            <p:childTnLst>
                              <p:par>
                                <p:cTn id="28" presetID="40" presetClass="entr" presetSubtype="0" fill="hold" nodeType="clickEffect">
                                  <p:stCondLst>
                                    <p:cond delay="0"/>
                                  </p:stCondLst>
                                  <p:iterate type="lt">
                                    <p:tmPct val="10000"/>
                                  </p:iterate>
                                  <p:childTnLst>
                                    <p:set>
                                      <p:cBhvr>
                                        <p:cTn id="29" dur="1" fill="hold">
                                          <p:stCondLst>
                                            <p:cond delay="0"/>
                                          </p:stCondLst>
                                        </p:cTn>
                                        <p:tgtEl>
                                          <p:spTgt spid="606237">
                                            <p:txEl>
                                              <p:pRg st="2" end="2"/>
                                            </p:txEl>
                                          </p:spTgt>
                                        </p:tgtEl>
                                        <p:attrNameLst>
                                          <p:attrName>style.visibility</p:attrName>
                                        </p:attrNameLst>
                                      </p:cBhvr>
                                      <p:to>
                                        <p:strVal val="visible"/>
                                      </p:to>
                                    </p:set>
                                    <p:animEffect transition="in" filter="fade">
                                      <p:cBhvr>
                                        <p:cTn id="30" dur="1000"/>
                                        <p:tgtEl>
                                          <p:spTgt spid="606237">
                                            <p:txEl>
                                              <p:pRg st="2" end="2"/>
                                            </p:txEl>
                                          </p:spTgt>
                                        </p:tgtEl>
                                      </p:cBhvr>
                                    </p:animEffect>
                                    <p:anim calcmode="lin" valueType="num">
                                      <p:cBhvr>
                                        <p:cTn id="31" dur="1000" fill="hold"/>
                                        <p:tgtEl>
                                          <p:spTgt spid="606237">
                                            <p:txEl>
                                              <p:pRg st="2" end="2"/>
                                            </p:txEl>
                                          </p:spTgt>
                                        </p:tgtEl>
                                        <p:attrNameLst>
                                          <p:attrName>ppt_x</p:attrName>
                                        </p:attrNameLst>
                                      </p:cBhvr>
                                      <p:tavLst>
                                        <p:tav tm="0">
                                          <p:val>
                                            <p:strVal val="#ppt_x-.1"/>
                                          </p:val>
                                        </p:tav>
                                        <p:tav tm="100000">
                                          <p:val>
                                            <p:strVal val="#ppt_x"/>
                                          </p:val>
                                        </p:tav>
                                      </p:tavLst>
                                    </p:anim>
                                    <p:anim calcmode="lin" valueType="num">
                                      <p:cBhvr>
                                        <p:cTn id="32" dur="1000" fill="hold"/>
                                        <p:tgtEl>
                                          <p:spTgt spid="606237">
                                            <p:txEl>
                                              <p:pRg st="2" end="2"/>
                                            </p:txEl>
                                          </p:spTgt>
                                        </p:tgtEl>
                                        <p:attrNameLst>
                                          <p:attrName>ppt_y</p:attrName>
                                        </p:attrNameLst>
                                      </p:cBhvr>
                                      <p:tavLst>
                                        <p:tav tm="0">
                                          <p:val>
                                            <p:strVal val="#ppt_y"/>
                                          </p:val>
                                        </p:tav>
                                        <p:tav tm="100000">
                                          <p:val>
                                            <p:strVal val="#ppt_y"/>
                                          </p:val>
                                        </p:tav>
                                      </p:tavLst>
                                    </p:anim>
                                  </p:childTnLst>
                                </p:cTn>
                              </p:par>
                              <p:par>
                                <p:cTn id="33" presetID="0" presetClass="path" presetSubtype="0" accel="50000" decel="50000" fill="hold" nodeType="withEffect">
                                  <p:stCondLst>
                                    <p:cond delay="0"/>
                                  </p:stCondLst>
                                  <p:childTnLst>
                                    <p:animMotion origin="layout" path="M -2.77778E-7 -7.40741E-7 L 0.14861 -7.40741E-7 " pathEditMode="relative" ptsTypes="AA">
                                      <p:cBhvr>
                                        <p:cTn id="34" dur="5000" fill="hold"/>
                                        <p:tgtEl>
                                          <p:spTgt spid="606213"/>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3.88889E-6 0 L -0.14861 0 " pathEditMode="relative" rAng="0" ptsTypes="AA">
                                      <p:cBhvr>
                                        <p:cTn id="36" dur="5000" fill="hold"/>
                                        <p:tgtEl>
                                          <p:spTgt spid="606225"/>
                                        </p:tgtEl>
                                        <p:attrNameLst>
                                          <p:attrName>ppt_x</p:attrName>
                                          <p:attrName>ppt_y</p:attrName>
                                        </p:attrNameLst>
                                      </p:cBhvr>
                                      <p:rCtr x="-74" y="0"/>
                                    </p:animMotion>
                                  </p:childTnLst>
                                </p:cTn>
                              </p:par>
                            </p:childTnLst>
                          </p:cTn>
                        </p:par>
                        <p:par>
                          <p:cTn id="37" fill="hold">
                            <p:stCondLst>
                              <p:cond delay="5000"/>
                            </p:stCondLst>
                            <p:childTnLst>
                              <p:par>
                                <p:cTn id="38" presetID="40" presetClass="entr" presetSubtype="0" fill="hold" nodeType="afterEffect">
                                  <p:stCondLst>
                                    <p:cond delay="0"/>
                                  </p:stCondLst>
                                  <p:iterate type="lt">
                                    <p:tmPct val="10000"/>
                                  </p:iterate>
                                  <p:childTnLst>
                                    <p:set>
                                      <p:cBhvr>
                                        <p:cTn id="39" dur="1" fill="hold">
                                          <p:stCondLst>
                                            <p:cond delay="0"/>
                                          </p:stCondLst>
                                        </p:cTn>
                                        <p:tgtEl>
                                          <p:spTgt spid="606237">
                                            <p:txEl>
                                              <p:pRg st="3" end="3"/>
                                            </p:txEl>
                                          </p:spTgt>
                                        </p:tgtEl>
                                        <p:attrNameLst>
                                          <p:attrName>style.visibility</p:attrName>
                                        </p:attrNameLst>
                                      </p:cBhvr>
                                      <p:to>
                                        <p:strVal val="visible"/>
                                      </p:to>
                                    </p:set>
                                    <p:animEffect transition="in" filter="fade">
                                      <p:cBhvr>
                                        <p:cTn id="40" dur="1000"/>
                                        <p:tgtEl>
                                          <p:spTgt spid="606237">
                                            <p:txEl>
                                              <p:pRg st="3" end="3"/>
                                            </p:txEl>
                                          </p:spTgt>
                                        </p:tgtEl>
                                      </p:cBhvr>
                                    </p:animEffect>
                                    <p:anim calcmode="lin" valueType="num">
                                      <p:cBhvr>
                                        <p:cTn id="41" dur="1000" fill="hold"/>
                                        <p:tgtEl>
                                          <p:spTgt spid="606237">
                                            <p:txEl>
                                              <p:pRg st="3" end="3"/>
                                            </p:txEl>
                                          </p:spTgt>
                                        </p:tgtEl>
                                        <p:attrNameLst>
                                          <p:attrName>ppt_x</p:attrName>
                                        </p:attrNameLst>
                                      </p:cBhvr>
                                      <p:tavLst>
                                        <p:tav tm="0">
                                          <p:val>
                                            <p:strVal val="#ppt_x-.1"/>
                                          </p:val>
                                        </p:tav>
                                        <p:tav tm="100000">
                                          <p:val>
                                            <p:strVal val="#ppt_x"/>
                                          </p:val>
                                        </p:tav>
                                      </p:tavLst>
                                    </p:anim>
                                    <p:anim calcmode="lin" valueType="num">
                                      <p:cBhvr>
                                        <p:cTn id="42" dur="1000" fill="hold"/>
                                        <p:tgtEl>
                                          <p:spTgt spid="60623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606238"/>
                                        </p:tgtEl>
                                        <p:attrNameLst>
                                          <p:attrName>style.visibility</p:attrName>
                                        </p:attrNameLst>
                                      </p:cBhvr>
                                      <p:to>
                                        <p:strVal val="visible"/>
                                      </p:to>
                                    </p:set>
                                    <p:animEffect transition="in" filter="wipe(right)">
                                      <p:cBhvr>
                                        <p:cTn id="47" dur="500"/>
                                        <p:tgtEl>
                                          <p:spTgt spid="6062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06211"/>
                                        </p:tgtEl>
                                        <p:attrNameLst>
                                          <p:attrName>style.visibility</p:attrName>
                                        </p:attrNameLst>
                                      </p:cBhvr>
                                      <p:to>
                                        <p:strVal val="visible"/>
                                      </p:to>
                                    </p:set>
                                    <p:animEffect transition="in" filter="fade">
                                      <p:cBhvr>
                                        <p:cTn id="50" dur="2000"/>
                                        <p:tgtEl>
                                          <p:spTgt spid="6062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606241"/>
                                        </p:tgtEl>
                                        <p:attrNameLst>
                                          <p:attrName>style.visibility</p:attrName>
                                        </p:attrNameLst>
                                      </p:cBhvr>
                                      <p:to>
                                        <p:strVal val="visible"/>
                                      </p:to>
                                    </p:set>
                                    <p:animEffect transition="in" filter="wipe(left)">
                                      <p:cBhvr>
                                        <p:cTn id="55" dur="500"/>
                                        <p:tgtEl>
                                          <p:spTgt spid="60624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06210"/>
                                        </p:tgtEl>
                                        <p:attrNameLst>
                                          <p:attrName>style.visibility</p:attrName>
                                        </p:attrNameLst>
                                      </p:cBhvr>
                                      <p:to>
                                        <p:strVal val="visible"/>
                                      </p:to>
                                    </p:set>
                                    <p:animEffect transition="in" filter="fade">
                                      <p:cBhvr>
                                        <p:cTn id="58" dur="2000"/>
                                        <p:tgtEl>
                                          <p:spTgt spid="606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0" grpId="0" animBg="1"/>
      <p:bldP spid="606211" grpId="0" animBg="1"/>
    </p:bldLst>
  </p:timing>
</p:sld>
</file>

<file path=ppt/slides/slide2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a:noFill/>
          <a:ln/>
        </p:spPr>
        <p:txBody>
          <a:bodyPr/>
          <a:lstStyle/>
          <a:p>
            <a:r>
              <a:rPr lang="en-US"/>
              <a:t>Single Covalent Bond</a:t>
            </a:r>
          </a:p>
        </p:txBody>
      </p:sp>
      <p:sp>
        <p:nvSpPr>
          <p:cNvPr id="608259" name="Rectangle 3"/>
          <p:cNvSpPr>
            <a:spLocks noGrp="1" noChangeArrowheads="1"/>
          </p:cNvSpPr>
          <p:nvPr>
            <p:ph type="body" idx="1"/>
          </p:nvPr>
        </p:nvSpPr>
        <p:spPr>
          <a:xfrm>
            <a:off x="685800" y="1485900"/>
            <a:ext cx="7772400" cy="4210050"/>
          </a:xfrm>
          <a:noFill/>
          <a:ln/>
        </p:spPr>
        <p:txBody>
          <a:bodyPr/>
          <a:lstStyle/>
          <a:p>
            <a:r>
              <a:rPr lang="en-US"/>
              <a:t>A sharing of two valence electrons.</a:t>
            </a:r>
          </a:p>
          <a:p>
            <a:r>
              <a:rPr lang="en-US"/>
              <a:t>Only nonmetals and </a:t>
            </a:r>
            <a:r>
              <a:rPr lang="en-US">
                <a:solidFill>
                  <a:schemeClr val="tx2"/>
                </a:solidFill>
              </a:rPr>
              <a:t>Hydrogen.</a:t>
            </a:r>
            <a:endParaRPr lang="en-US"/>
          </a:p>
          <a:p>
            <a:r>
              <a:rPr lang="en-US"/>
              <a:t>Different from an ionic bond because they actually form molecules.</a:t>
            </a:r>
          </a:p>
          <a:p>
            <a:r>
              <a:rPr lang="en-US"/>
              <a:t>Two specific atoms are joined.</a:t>
            </a:r>
          </a:p>
          <a:p>
            <a:r>
              <a:rPr lang="en-US"/>
              <a:t>In an ionic solid you can’t tell which atom the electrons moved from or to.</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08259">
                                            <p:txEl>
                                              <p:pRg st="0" end="0"/>
                                            </p:txEl>
                                          </p:spTgt>
                                        </p:tgtEl>
                                        <p:attrNameLst>
                                          <p:attrName>style.visibility</p:attrName>
                                        </p:attrNameLst>
                                      </p:cBhvr>
                                      <p:to>
                                        <p:strVal val="visible"/>
                                      </p:to>
                                    </p:set>
                                    <p:anim to="" calcmode="lin" valueType="num">
                                      <p:cBhvr>
                                        <p:cTn id="7" dur="1" fill="hold"/>
                                        <p:tgtEl>
                                          <p:spTgt spid="60825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08259">
                                            <p:txEl>
                                              <p:pRg st="1" end="1"/>
                                            </p:txEl>
                                          </p:spTgt>
                                        </p:tgtEl>
                                        <p:attrNameLst>
                                          <p:attrName>style.visibility</p:attrName>
                                        </p:attrNameLst>
                                      </p:cBhvr>
                                      <p:to>
                                        <p:strVal val="visible"/>
                                      </p:to>
                                    </p:set>
                                    <p:anim to="" calcmode="lin" valueType="num">
                                      <p:cBhvr>
                                        <p:cTn id="12" dur="1" fill="hold"/>
                                        <p:tgtEl>
                                          <p:spTgt spid="60825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08259">
                                            <p:txEl>
                                              <p:pRg st="2" end="2"/>
                                            </p:txEl>
                                          </p:spTgt>
                                        </p:tgtEl>
                                        <p:attrNameLst>
                                          <p:attrName>style.visibility</p:attrName>
                                        </p:attrNameLst>
                                      </p:cBhvr>
                                      <p:to>
                                        <p:strVal val="visible"/>
                                      </p:to>
                                    </p:set>
                                    <p:anim to="" calcmode="lin" valueType="num">
                                      <p:cBhvr>
                                        <p:cTn id="17" dur="1" fill="hold"/>
                                        <p:tgtEl>
                                          <p:spTgt spid="608259">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608259">
                                            <p:txEl>
                                              <p:pRg st="3" end="3"/>
                                            </p:txEl>
                                          </p:spTgt>
                                        </p:tgtEl>
                                        <p:attrNameLst>
                                          <p:attrName>style.visibility</p:attrName>
                                        </p:attrNameLst>
                                      </p:cBhvr>
                                      <p:to>
                                        <p:strVal val="visible"/>
                                      </p:to>
                                    </p:set>
                                    <p:anim to="" calcmode="lin" valueType="num">
                                      <p:cBhvr>
                                        <p:cTn id="22" dur="1" fill="hold"/>
                                        <p:tgtEl>
                                          <p:spTgt spid="608259">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608259">
                                            <p:txEl>
                                              <p:pRg st="4" end="4"/>
                                            </p:txEl>
                                          </p:spTgt>
                                        </p:tgtEl>
                                        <p:attrNameLst>
                                          <p:attrName>style.visibility</p:attrName>
                                        </p:attrNameLst>
                                      </p:cBhvr>
                                      <p:to>
                                        <p:strVal val="visible"/>
                                      </p:to>
                                    </p:set>
                                    <p:anim to="" calcmode="lin" valueType="num">
                                      <p:cBhvr>
                                        <p:cTn id="27" dur="1" fill="hold"/>
                                        <p:tgtEl>
                                          <p:spTgt spid="608259">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59" grpId="0" build="p"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a:noFill/>
          <a:ln/>
        </p:spPr>
        <p:txBody>
          <a:bodyPr/>
          <a:lstStyle/>
          <a:p>
            <a:r>
              <a:rPr lang="en-US"/>
              <a:t>How to show how they formed</a:t>
            </a:r>
          </a:p>
        </p:txBody>
      </p:sp>
      <p:sp>
        <p:nvSpPr>
          <p:cNvPr id="610307" name="Rectangle 3"/>
          <p:cNvSpPr>
            <a:spLocks noGrp="1" noChangeArrowheads="1"/>
          </p:cNvSpPr>
          <p:nvPr>
            <p:ph type="body" idx="1"/>
          </p:nvPr>
        </p:nvSpPr>
        <p:spPr>
          <a:xfrm>
            <a:off x="685800" y="1485900"/>
            <a:ext cx="7772400" cy="3911600"/>
          </a:xfrm>
          <a:noFill/>
          <a:ln/>
        </p:spPr>
        <p:txBody>
          <a:bodyPr/>
          <a:lstStyle/>
          <a:p>
            <a:r>
              <a:rPr lang="en-US"/>
              <a:t>It’s like a jigsaw puzzle.</a:t>
            </a:r>
          </a:p>
          <a:p>
            <a:r>
              <a:rPr lang="en-US"/>
              <a:t>I have to tell you what the final formula is.</a:t>
            </a:r>
          </a:p>
          <a:p>
            <a:r>
              <a:rPr lang="en-US"/>
              <a:t>You put the pieces together to end up with the right formula.</a:t>
            </a:r>
          </a:p>
          <a:p>
            <a:r>
              <a:rPr lang="en-US"/>
              <a:t>For example - show how water is formed with covalent bonds.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10307">
                                            <p:txEl>
                                              <p:pRg st="0" end="0"/>
                                            </p:txEl>
                                          </p:spTgt>
                                        </p:tgtEl>
                                        <p:attrNameLst>
                                          <p:attrName>style.visibility</p:attrName>
                                        </p:attrNameLst>
                                      </p:cBhvr>
                                      <p:to>
                                        <p:strVal val="visible"/>
                                      </p:to>
                                    </p:set>
                                    <p:anim to="" calcmode="lin" valueType="num">
                                      <p:cBhvr>
                                        <p:cTn id="7" dur="1" fill="hold"/>
                                        <p:tgtEl>
                                          <p:spTgt spid="61030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10307">
                                            <p:txEl>
                                              <p:pRg st="1" end="1"/>
                                            </p:txEl>
                                          </p:spTgt>
                                        </p:tgtEl>
                                        <p:attrNameLst>
                                          <p:attrName>style.visibility</p:attrName>
                                        </p:attrNameLst>
                                      </p:cBhvr>
                                      <p:to>
                                        <p:strVal val="visible"/>
                                      </p:to>
                                    </p:set>
                                    <p:anim to="" calcmode="lin" valueType="num">
                                      <p:cBhvr>
                                        <p:cTn id="12" dur="1" fill="hold"/>
                                        <p:tgtEl>
                                          <p:spTgt spid="610307">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10307">
                                            <p:txEl>
                                              <p:pRg st="2" end="2"/>
                                            </p:txEl>
                                          </p:spTgt>
                                        </p:tgtEl>
                                        <p:attrNameLst>
                                          <p:attrName>style.visibility</p:attrName>
                                        </p:attrNameLst>
                                      </p:cBhvr>
                                      <p:to>
                                        <p:strVal val="visible"/>
                                      </p:to>
                                    </p:set>
                                    <p:anim to="" calcmode="lin" valueType="num">
                                      <p:cBhvr>
                                        <p:cTn id="17" dur="1" fill="hold"/>
                                        <p:tgtEl>
                                          <p:spTgt spid="610307">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610307">
                                            <p:txEl>
                                              <p:pRg st="3" end="3"/>
                                            </p:txEl>
                                          </p:spTgt>
                                        </p:tgtEl>
                                        <p:attrNameLst>
                                          <p:attrName>style.visibility</p:attrName>
                                        </p:attrNameLst>
                                      </p:cBhvr>
                                      <p:to>
                                        <p:strVal val="visible"/>
                                      </p:to>
                                    </p:set>
                                    <p:anim to="" calcmode="lin" valueType="num">
                                      <p:cBhvr>
                                        <p:cTn id="22" dur="1" fill="hold"/>
                                        <p:tgtEl>
                                          <p:spTgt spid="610307">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7" grpId="0" build="p"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1490" name="Rectangle 2"/>
          <p:cNvSpPr>
            <a:spLocks noGrp="1" noChangeArrowheads="1"/>
          </p:cNvSpPr>
          <p:nvPr>
            <p:ph type="title"/>
          </p:nvPr>
        </p:nvSpPr>
        <p:spPr>
          <a:noFill/>
          <a:ln/>
        </p:spPr>
        <p:txBody>
          <a:bodyPr/>
          <a:lstStyle/>
          <a:p>
            <a:r>
              <a:rPr lang="en-US"/>
              <a:t>Water</a:t>
            </a:r>
          </a:p>
        </p:txBody>
      </p:sp>
      <p:grpSp>
        <p:nvGrpSpPr>
          <p:cNvPr id="831491" name="Group 3"/>
          <p:cNvGrpSpPr>
            <a:grpSpLocks/>
          </p:cNvGrpSpPr>
          <p:nvPr/>
        </p:nvGrpSpPr>
        <p:grpSpPr bwMode="auto">
          <a:xfrm>
            <a:off x="1143000" y="1524000"/>
            <a:ext cx="1219200" cy="1555750"/>
            <a:chOff x="720" y="960"/>
            <a:chExt cx="768" cy="980"/>
          </a:xfrm>
        </p:grpSpPr>
        <p:sp>
          <p:nvSpPr>
            <p:cNvPr id="831492" name="Rectangle 4"/>
            <p:cNvSpPr>
              <a:spLocks noChangeArrowheads="1"/>
            </p:cNvSpPr>
            <p:nvPr/>
          </p:nvSpPr>
          <p:spPr bwMode="auto">
            <a:xfrm>
              <a:off x="720" y="960"/>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H</a:t>
              </a:r>
            </a:p>
          </p:txBody>
        </p:sp>
        <p:sp>
          <p:nvSpPr>
            <p:cNvPr id="831493" name="Oval 5"/>
            <p:cNvSpPr>
              <a:spLocks noChangeArrowheads="1"/>
            </p:cNvSpPr>
            <p:nvPr/>
          </p:nvSpPr>
          <p:spPr bwMode="auto">
            <a:xfrm>
              <a:off x="1392" y="1200"/>
              <a:ext cx="96" cy="96"/>
            </a:xfrm>
            <a:prstGeom prst="ellipse">
              <a:avLst/>
            </a:prstGeom>
            <a:solidFill>
              <a:schemeClr val="accent2"/>
            </a:solidFill>
            <a:ln w="9525">
              <a:noFill/>
              <a:round/>
              <a:headEnd/>
              <a:tailEnd/>
            </a:ln>
            <a:effectLst/>
          </p:spPr>
          <p:txBody>
            <a:bodyPr wrap="none" anchor="ctr"/>
            <a:lstStyle/>
            <a:p>
              <a:endParaRPr lang="en-US"/>
            </a:p>
          </p:txBody>
        </p:sp>
      </p:grpSp>
      <p:grpSp>
        <p:nvGrpSpPr>
          <p:cNvPr id="831494" name="Group 6"/>
          <p:cNvGrpSpPr>
            <a:grpSpLocks/>
          </p:cNvGrpSpPr>
          <p:nvPr/>
        </p:nvGrpSpPr>
        <p:grpSpPr bwMode="auto">
          <a:xfrm>
            <a:off x="990600" y="4000500"/>
            <a:ext cx="1447800" cy="1593850"/>
            <a:chOff x="624" y="2520"/>
            <a:chExt cx="912" cy="1004"/>
          </a:xfrm>
        </p:grpSpPr>
        <p:sp>
          <p:nvSpPr>
            <p:cNvPr id="831495" name="Rectangle 7"/>
            <p:cNvSpPr>
              <a:spLocks noChangeArrowheads="1"/>
            </p:cNvSpPr>
            <p:nvPr/>
          </p:nvSpPr>
          <p:spPr bwMode="auto">
            <a:xfrm>
              <a:off x="720" y="2544"/>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O</a:t>
              </a:r>
            </a:p>
          </p:txBody>
        </p:sp>
        <p:grpSp>
          <p:nvGrpSpPr>
            <p:cNvPr id="831496" name="Group 8"/>
            <p:cNvGrpSpPr>
              <a:grpSpLocks/>
            </p:cNvGrpSpPr>
            <p:nvPr/>
          </p:nvGrpSpPr>
          <p:grpSpPr bwMode="auto">
            <a:xfrm>
              <a:off x="1440" y="2784"/>
              <a:ext cx="96" cy="336"/>
              <a:chOff x="1440" y="2784"/>
              <a:chExt cx="96" cy="336"/>
            </a:xfrm>
          </p:grpSpPr>
          <p:sp>
            <p:nvSpPr>
              <p:cNvPr id="831497" name="Oval 9"/>
              <p:cNvSpPr>
                <a:spLocks noChangeArrowheads="1"/>
              </p:cNvSpPr>
              <p:nvPr/>
            </p:nvSpPr>
            <p:spPr bwMode="auto">
              <a:xfrm>
                <a:off x="1440" y="2784"/>
                <a:ext cx="96" cy="96"/>
              </a:xfrm>
              <a:prstGeom prst="ellipse">
                <a:avLst/>
              </a:prstGeom>
              <a:solidFill>
                <a:schemeClr val="tx2"/>
              </a:solidFill>
              <a:ln w="9525">
                <a:noFill/>
                <a:round/>
                <a:headEnd/>
                <a:tailEnd/>
              </a:ln>
              <a:effectLst/>
            </p:spPr>
            <p:txBody>
              <a:bodyPr wrap="none" anchor="ctr"/>
              <a:lstStyle/>
              <a:p>
                <a:endParaRPr lang="en-US"/>
              </a:p>
            </p:txBody>
          </p:sp>
          <p:sp>
            <p:nvSpPr>
              <p:cNvPr id="831498" name="Oval 10"/>
              <p:cNvSpPr>
                <a:spLocks noChangeArrowheads="1"/>
              </p:cNvSpPr>
              <p:nvPr/>
            </p:nvSpPr>
            <p:spPr bwMode="auto">
              <a:xfrm>
                <a:off x="1440" y="3024"/>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31499" name="Group 11"/>
            <p:cNvGrpSpPr>
              <a:grpSpLocks/>
            </p:cNvGrpSpPr>
            <p:nvPr/>
          </p:nvGrpSpPr>
          <p:grpSpPr bwMode="auto">
            <a:xfrm>
              <a:off x="888" y="2520"/>
              <a:ext cx="336" cy="96"/>
              <a:chOff x="888" y="2520"/>
              <a:chExt cx="336" cy="96"/>
            </a:xfrm>
          </p:grpSpPr>
          <p:sp>
            <p:nvSpPr>
              <p:cNvPr id="831500" name="Oval 12"/>
              <p:cNvSpPr>
                <a:spLocks noChangeArrowheads="1"/>
              </p:cNvSpPr>
              <p:nvPr/>
            </p:nvSpPr>
            <p:spPr bwMode="auto">
              <a:xfrm>
                <a:off x="1128" y="2520"/>
                <a:ext cx="96" cy="96"/>
              </a:xfrm>
              <a:prstGeom prst="ellipse">
                <a:avLst/>
              </a:prstGeom>
              <a:solidFill>
                <a:schemeClr val="tx2"/>
              </a:solidFill>
              <a:ln w="9525">
                <a:noFill/>
                <a:round/>
                <a:headEnd/>
                <a:tailEnd/>
              </a:ln>
              <a:effectLst/>
            </p:spPr>
            <p:txBody>
              <a:bodyPr wrap="none" anchor="ctr"/>
              <a:lstStyle/>
              <a:p>
                <a:endParaRPr lang="en-US"/>
              </a:p>
            </p:txBody>
          </p:sp>
          <p:sp>
            <p:nvSpPr>
              <p:cNvPr id="831501" name="Oval 13"/>
              <p:cNvSpPr>
                <a:spLocks noChangeArrowheads="1"/>
              </p:cNvSpPr>
              <p:nvPr/>
            </p:nvSpPr>
            <p:spPr bwMode="auto">
              <a:xfrm>
                <a:off x="888" y="2520"/>
                <a:ext cx="96" cy="96"/>
              </a:xfrm>
              <a:prstGeom prst="ellipse">
                <a:avLst/>
              </a:prstGeom>
              <a:solidFill>
                <a:schemeClr val="tx2"/>
              </a:solidFill>
              <a:ln w="9525">
                <a:noFill/>
                <a:round/>
                <a:headEnd/>
                <a:tailEnd/>
              </a:ln>
              <a:effectLst/>
            </p:spPr>
            <p:txBody>
              <a:bodyPr wrap="none" anchor="ctr"/>
              <a:lstStyle/>
              <a:p>
                <a:endParaRPr lang="en-US"/>
              </a:p>
            </p:txBody>
          </p:sp>
        </p:grpSp>
        <p:sp>
          <p:nvSpPr>
            <p:cNvPr id="831502" name="Oval 14"/>
            <p:cNvSpPr>
              <a:spLocks noChangeArrowheads="1"/>
            </p:cNvSpPr>
            <p:nvPr/>
          </p:nvSpPr>
          <p:spPr bwMode="auto">
            <a:xfrm>
              <a:off x="624" y="2736"/>
              <a:ext cx="96" cy="96"/>
            </a:xfrm>
            <a:prstGeom prst="ellipse">
              <a:avLst/>
            </a:prstGeom>
            <a:solidFill>
              <a:schemeClr val="tx2"/>
            </a:solidFill>
            <a:ln w="9525">
              <a:noFill/>
              <a:round/>
              <a:headEnd/>
              <a:tailEnd/>
            </a:ln>
            <a:effectLst/>
          </p:spPr>
          <p:txBody>
            <a:bodyPr wrap="none" anchor="ctr"/>
            <a:lstStyle/>
            <a:p>
              <a:endParaRPr lang="en-US"/>
            </a:p>
          </p:txBody>
        </p:sp>
        <p:sp>
          <p:nvSpPr>
            <p:cNvPr id="831503" name="Oval 15"/>
            <p:cNvSpPr>
              <a:spLocks noChangeArrowheads="1"/>
            </p:cNvSpPr>
            <p:nvPr/>
          </p:nvSpPr>
          <p:spPr bwMode="auto">
            <a:xfrm>
              <a:off x="888" y="3384"/>
              <a:ext cx="96" cy="96"/>
            </a:xfrm>
            <a:prstGeom prst="ellipse">
              <a:avLst/>
            </a:prstGeom>
            <a:solidFill>
              <a:schemeClr val="tx2"/>
            </a:solidFill>
            <a:ln w="9525">
              <a:noFill/>
              <a:round/>
              <a:headEnd/>
              <a:tailEnd/>
            </a:ln>
            <a:effectLst/>
          </p:spPr>
          <p:txBody>
            <a:bodyPr wrap="none" anchor="ctr"/>
            <a:lstStyle/>
            <a:p>
              <a:endParaRPr lang="en-US"/>
            </a:p>
          </p:txBody>
        </p:sp>
      </p:grpSp>
      <p:sp>
        <p:nvSpPr>
          <p:cNvPr id="831504" name="Rectangle 16"/>
          <p:cNvSpPr>
            <a:spLocks noGrp="1" noChangeArrowheads="1"/>
          </p:cNvSpPr>
          <p:nvPr>
            <p:ph type="body" idx="1"/>
          </p:nvPr>
        </p:nvSpPr>
        <p:spPr>
          <a:xfrm>
            <a:off x="2667000" y="1295400"/>
            <a:ext cx="5943600" cy="4953000"/>
          </a:xfrm>
          <a:noFill/>
          <a:ln/>
        </p:spPr>
        <p:txBody>
          <a:bodyPr/>
          <a:lstStyle/>
          <a:p>
            <a:pPr>
              <a:buFont typeface="Monotype Sorts" pitchFamily="2" charset="2"/>
              <a:buNone/>
            </a:pPr>
            <a:r>
              <a:rPr lang="en-US"/>
              <a:t>Each hydrogen has 1 valence electron</a:t>
            </a:r>
          </a:p>
          <a:p>
            <a:pPr>
              <a:buFont typeface="Monotype Sorts" pitchFamily="2" charset="2"/>
              <a:buNone/>
            </a:pPr>
            <a:r>
              <a:rPr lang="en-US"/>
              <a:t>Each hydrogen wants 1 more		</a:t>
            </a:r>
          </a:p>
          <a:p>
            <a:pPr>
              <a:buFont typeface="Monotype Sorts" pitchFamily="2" charset="2"/>
              <a:buNone/>
            </a:pPr>
            <a:r>
              <a:rPr lang="en-US"/>
              <a:t>The oxygen has 6 valence electrons</a:t>
            </a:r>
          </a:p>
          <a:p>
            <a:pPr>
              <a:buFont typeface="Monotype Sorts" pitchFamily="2" charset="2"/>
              <a:buNone/>
            </a:pPr>
            <a:r>
              <a:rPr lang="en-US"/>
              <a:t>The oxygen wants 2 more</a:t>
            </a:r>
          </a:p>
          <a:p>
            <a:pPr>
              <a:buFont typeface="Monotype Sorts" pitchFamily="2" charset="2"/>
              <a:buNone/>
            </a:pPr>
            <a:r>
              <a:rPr lang="en-US"/>
              <a:t>They share to make each other happy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831504">
                                            <p:txEl>
                                              <p:pRg st="0" end="0"/>
                                            </p:txEl>
                                          </p:spTgt>
                                        </p:tgtEl>
                                        <p:attrNameLst>
                                          <p:attrName>style.visibility</p:attrName>
                                        </p:attrNameLst>
                                      </p:cBhvr>
                                      <p:to>
                                        <p:strVal val="visible"/>
                                      </p:to>
                                    </p:set>
                                    <p:animEffect transition="in" filter="fade">
                                      <p:cBhvr>
                                        <p:cTn id="7" dur="1000"/>
                                        <p:tgtEl>
                                          <p:spTgt spid="831504">
                                            <p:txEl>
                                              <p:pRg st="0" end="0"/>
                                            </p:txEl>
                                          </p:spTgt>
                                        </p:tgtEl>
                                      </p:cBhvr>
                                    </p:animEffect>
                                    <p:anim calcmode="lin" valueType="num">
                                      <p:cBhvr>
                                        <p:cTn id="8" dur="1000" fill="hold"/>
                                        <p:tgtEl>
                                          <p:spTgt spid="831504">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8315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831504">
                                            <p:txEl>
                                              <p:pRg st="1" end="1"/>
                                            </p:txEl>
                                          </p:spTgt>
                                        </p:tgtEl>
                                        <p:attrNameLst>
                                          <p:attrName>style.visibility</p:attrName>
                                        </p:attrNameLst>
                                      </p:cBhvr>
                                      <p:to>
                                        <p:strVal val="visible"/>
                                      </p:to>
                                    </p:set>
                                    <p:animEffect transition="in" filter="fade">
                                      <p:cBhvr>
                                        <p:cTn id="14" dur="1000"/>
                                        <p:tgtEl>
                                          <p:spTgt spid="831504">
                                            <p:txEl>
                                              <p:pRg st="1" end="1"/>
                                            </p:txEl>
                                          </p:spTgt>
                                        </p:tgtEl>
                                      </p:cBhvr>
                                    </p:animEffect>
                                    <p:anim calcmode="lin" valueType="num">
                                      <p:cBhvr>
                                        <p:cTn id="15" dur="1000" fill="hold"/>
                                        <p:tgtEl>
                                          <p:spTgt spid="831504">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83150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grpId="0" nodeType="clickEffect">
                                  <p:stCondLst>
                                    <p:cond delay="0"/>
                                  </p:stCondLst>
                                  <p:childTnLst>
                                    <p:set>
                                      <p:cBhvr>
                                        <p:cTn id="20" dur="1" fill="hold">
                                          <p:stCondLst>
                                            <p:cond delay="0"/>
                                          </p:stCondLst>
                                        </p:cTn>
                                        <p:tgtEl>
                                          <p:spTgt spid="831504">
                                            <p:txEl>
                                              <p:pRg st="2" end="2"/>
                                            </p:txEl>
                                          </p:spTgt>
                                        </p:tgtEl>
                                        <p:attrNameLst>
                                          <p:attrName>style.visibility</p:attrName>
                                        </p:attrNameLst>
                                      </p:cBhvr>
                                      <p:to>
                                        <p:strVal val="visible"/>
                                      </p:to>
                                    </p:set>
                                    <p:anim calcmode="lin" valueType="num">
                                      <p:cBhvr>
                                        <p:cTn id="21" dur="500" fill="hold"/>
                                        <p:tgtEl>
                                          <p:spTgt spid="83150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83150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83150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83150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831504">
                                            <p:txEl>
                                              <p:pRg st="3" end="3"/>
                                            </p:txEl>
                                          </p:spTgt>
                                        </p:tgtEl>
                                        <p:attrNameLst>
                                          <p:attrName>style.visibility</p:attrName>
                                        </p:attrNameLst>
                                      </p:cBhvr>
                                      <p:to>
                                        <p:strVal val="visible"/>
                                      </p:to>
                                    </p:set>
                                    <p:animEffect transition="in" filter="fade">
                                      <p:cBhvr>
                                        <p:cTn id="29" dur="1000"/>
                                        <p:tgtEl>
                                          <p:spTgt spid="831504">
                                            <p:txEl>
                                              <p:pRg st="3" end="3"/>
                                            </p:txEl>
                                          </p:spTgt>
                                        </p:tgtEl>
                                      </p:cBhvr>
                                    </p:animEffect>
                                    <p:anim calcmode="lin" valueType="num">
                                      <p:cBhvr>
                                        <p:cTn id="30" dur="1000" fill="hold"/>
                                        <p:tgtEl>
                                          <p:spTgt spid="831504">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83150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31504">
                                            <p:txEl>
                                              <p:pRg st="4" end="4"/>
                                            </p:txEl>
                                          </p:spTgt>
                                        </p:tgtEl>
                                        <p:attrNameLst>
                                          <p:attrName>style.visibility</p:attrName>
                                        </p:attrNameLst>
                                      </p:cBhvr>
                                      <p:to>
                                        <p:strVal val="visible"/>
                                      </p:to>
                                    </p:set>
                                    <p:animEffect transition="in" filter="dissolve">
                                      <p:cBhvr>
                                        <p:cTn id="36" dur="500"/>
                                        <p:tgtEl>
                                          <p:spTgt spid="83150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504" grpId="0" build="p"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3538" name="Rectangle 2"/>
          <p:cNvSpPr>
            <a:spLocks noGrp="1" noChangeArrowheads="1"/>
          </p:cNvSpPr>
          <p:nvPr>
            <p:ph type="title"/>
          </p:nvPr>
        </p:nvSpPr>
        <p:spPr>
          <a:noFill/>
          <a:ln/>
        </p:spPr>
        <p:txBody>
          <a:bodyPr/>
          <a:lstStyle/>
          <a:p>
            <a:r>
              <a:rPr lang="en-US"/>
              <a:t>Water</a:t>
            </a:r>
          </a:p>
        </p:txBody>
      </p:sp>
      <p:sp>
        <p:nvSpPr>
          <p:cNvPr id="833539" name="Rectangle 3"/>
          <p:cNvSpPr>
            <a:spLocks noGrp="1" noChangeArrowheads="1"/>
          </p:cNvSpPr>
          <p:nvPr>
            <p:ph type="body" idx="1"/>
          </p:nvPr>
        </p:nvSpPr>
        <p:spPr>
          <a:xfrm>
            <a:off x="685800" y="1295400"/>
            <a:ext cx="7772400" cy="1066800"/>
          </a:xfrm>
          <a:noFill/>
          <a:ln/>
        </p:spPr>
        <p:txBody>
          <a:bodyPr/>
          <a:lstStyle/>
          <a:p>
            <a:r>
              <a:rPr lang="en-US"/>
              <a:t>Put the pieces together</a:t>
            </a:r>
          </a:p>
          <a:p>
            <a:r>
              <a:rPr lang="en-US"/>
              <a:t>The first hydrogen is happy</a:t>
            </a:r>
          </a:p>
          <a:p>
            <a:r>
              <a:rPr lang="en-US"/>
              <a:t>The oxygen still wants one more</a:t>
            </a:r>
          </a:p>
        </p:txBody>
      </p:sp>
      <p:grpSp>
        <p:nvGrpSpPr>
          <p:cNvPr id="833540" name="Group 4"/>
          <p:cNvGrpSpPr>
            <a:grpSpLocks/>
          </p:cNvGrpSpPr>
          <p:nvPr/>
        </p:nvGrpSpPr>
        <p:grpSpPr bwMode="auto">
          <a:xfrm>
            <a:off x="438150" y="3522663"/>
            <a:ext cx="1219200" cy="1555750"/>
            <a:chOff x="1046" y="2219"/>
            <a:chExt cx="768" cy="980"/>
          </a:xfrm>
        </p:grpSpPr>
        <p:sp>
          <p:nvSpPr>
            <p:cNvPr id="833541" name="Rectangle 5"/>
            <p:cNvSpPr>
              <a:spLocks noChangeArrowheads="1"/>
            </p:cNvSpPr>
            <p:nvPr/>
          </p:nvSpPr>
          <p:spPr bwMode="auto">
            <a:xfrm>
              <a:off x="1046" y="2219"/>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H</a:t>
              </a:r>
            </a:p>
          </p:txBody>
        </p:sp>
        <p:sp>
          <p:nvSpPr>
            <p:cNvPr id="833542" name="Oval 6"/>
            <p:cNvSpPr>
              <a:spLocks noChangeArrowheads="1"/>
            </p:cNvSpPr>
            <p:nvPr/>
          </p:nvSpPr>
          <p:spPr bwMode="auto">
            <a:xfrm>
              <a:off x="1718" y="2776"/>
              <a:ext cx="96" cy="96"/>
            </a:xfrm>
            <a:prstGeom prst="ellipse">
              <a:avLst/>
            </a:prstGeom>
            <a:solidFill>
              <a:schemeClr val="accent2"/>
            </a:solidFill>
            <a:ln w="9525">
              <a:noFill/>
              <a:round/>
              <a:headEnd/>
              <a:tailEnd/>
            </a:ln>
            <a:effectLst/>
          </p:spPr>
          <p:txBody>
            <a:bodyPr wrap="none" anchor="ctr"/>
            <a:lstStyle/>
            <a:p>
              <a:endParaRPr lang="en-US"/>
            </a:p>
          </p:txBody>
        </p:sp>
      </p:grpSp>
      <p:grpSp>
        <p:nvGrpSpPr>
          <p:cNvPr id="833543" name="Group 7"/>
          <p:cNvGrpSpPr>
            <a:grpSpLocks/>
          </p:cNvGrpSpPr>
          <p:nvPr/>
        </p:nvGrpSpPr>
        <p:grpSpPr bwMode="auto">
          <a:xfrm>
            <a:off x="4016375" y="3522663"/>
            <a:ext cx="1447800" cy="1555750"/>
            <a:chOff x="1718" y="2219"/>
            <a:chExt cx="912" cy="980"/>
          </a:xfrm>
        </p:grpSpPr>
        <p:sp>
          <p:nvSpPr>
            <p:cNvPr id="833544" name="Rectangle 8"/>
            <p:cNvSpPr>
              <a:spLocks noChangeArrowheads="1"/>
            </p:cNvSpPr>
            <p:nvPr/>
          </p:nvSpPr>
          <p:spPr bwMode="auto">
            <a:xfrm>
              <a:off x="1814" y="2219"/>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O</a:t>
              </a:r>
            </a:p>
          </p:txBody>
        </p:sp>
        <p:grpSp>
          <p:nvGrpSpPr>
            <p:cNvPr id="833545" name="Group 9"/>
            <p:cNvGrpSpPr>
              <a:grpSpLocks/>
            </p:cNvGrpSpPr>
            <p:nvPr/>
          </p:nvGrpSpPr>
          <p:grpSpPr bwMode="auto">
            <a:xfrm>
              <a:off x="2534" y="2536"/>
              <a:ext cx="96" cy="336"/>
              <a:chOff x="3360" y="2256"/>
              <a:chExt cx="96" cy="336"/>
            </a:xfrm>
          </p:grpSpPr>
          <p:sp>
            <p:nvSpPr>
              <p:cNvPr id="833546" name="Oval 10"/>
              <p:cNvSpPr>
                <a:spLocks noChangeArrowheads="1"/>
              </p:cNvSpPr>
              <p:nvPr/>
            </p:nvSpPr>
            <p:spPr bwMode="auto">
              <a:xfrm>
                <a:off x="3360" y="2256"/>
                <a:ext cx="96" cy="96"/>
              </a:xfrm>
              <a:prstGeom prst="ellipse">
                <a:avLst/>
              </a:prstGeom>
              <a:solidFill>
                <a:schemeClr val="tx2"/>
              </a:solidFill>
              <a:ln w="9525">
                <a:noFill/>
                <a:round/>
                <a:headEnd/>
                <a:tailEnd/>
              </a:ln>
              <a:effectLst/>
            </p:spPr>
            <p:txBody>
              <a:bodyPr wrap="none" anchor="ctr"/>
              <a:lstStyle/>
              <a:p>
                <a:endParaRPr lang="en-US"/>
              </a:p>
            </p:txBody>
          </p:sp>
          <p:sp>
            <p:nvSpPr>
              <p:cNvPr id="833547" name="Oval 11"/>
              <p:cNvSpPr>
                <a:spLocks noChangeArrowheads="1"/>
              </p:cNvSpPr>
              <p:nvPr/>
            </p:nvSpPr>
            <p:spPr bwMode="auto">
              <a:xfrm>
                <a:off x="3360" y="2496"/>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33548" name="Group 12"/>
            <p:cNvGrpSpPr>
              <a:grpSpLocks/>
            </p:cNvGrpSpPr>
            <p:nvPr/>
          </p:nvGrpSpPr>
          <p:grpSpPr bwMode="auto">
            <a:xfrm>
              <a:off x="2017" y="2223"/>
              <a:ext cx="336" cy="96"/>
              <a:chOff x="2808" y="1992"/>
              <a:chExt cx="336" cy="96"/>
            </a:xfrm>
          </p:grpSpPr>
          <p:sp>
            <p:nvSpPr>
              <p:cNvPr id="833549" name="Oval 13"/>
              <p:cNvSpPr>
                <a:spLocks noChangeArrowheads="1"/>
              </p:cNvSpPr>
              <p:nvPr/>
            </p:nvSpPr>
            <p:spPr bwMode="auto">
              <a:xfrm>
                <a:off x="3048" y="1992"/>
                <a:ext cx="96" cy="96"/>
              </a:xfrm>
              <a:prstGeom prst="ellipse">
                <a:avLst/>
              </a:prstGeom>
              <a:solidFill>
                <a:schemeClr val="tx2"/>
              </a:solidFill>
              <a:ln w="9525">
                <a:noFill/>
                <a:round/>
                <a:headEnd/>
                <a:tailEnd/>
              </a:ln>
              <a:effectLst/>
            </p:spPr>
            <p:txBody>
              <a:bodyPr wrap="none" anchor="ctr"/>
              <a:lstStyle/>
              <a:p>
                <a:endParaRPr lang="en-US"/>
              </a:p>
            </p:txBody>
          </p:sp>
          <p:sp>
            <p:nvSpPr>
              <p:cNvPr id="833550" name="Oval 14"/>
              <p:cNvSpPr>
                <a:spLocks noChangeArrowheads="1"/>
              </p:cNvSpPr>
              <p:nvPr/>
            </p:nvSpPr>
            <p:spPr bwMode="auto">
              <a:xfrm>
                <a:off x="2808" y="1992"/>
                <a:ext cx="96" cy="96"/>
              </a:xfrm>
              <a:prstGeom prst="ellipse">
                <a:avLst/>
              </a:prstGeom>
              <a:solidFill>
                <a:schemeClr val="tx2"/>
              </a:solidFill>
              <a:ln w="9525">
                <a:noFill/>
                <a:round/>
                <a:headEnd/>
                <a:tailEnd/>
              </a:ln>
              <a:effectLst/>
            </p:spPr>
            <p:txBody>
              <a:bodyPr wrap="none" anchor="ctr"/>
              <a:lstStyle/>
              <a:p>
                <a:endParaRPr lang="en-US"/>
              </a:p>
            </p:txBody>
          </p:sp>
        </p:grpSp>
        <p:sp>
          <p:nvSpPr>
            <p:cNvPr id="833551" name="Oval 15"/>
            <p:cNvSpPr>
              <a:spLocks noChangeArrowheads="1"/>
            </p:cNvSpPr>
            <p:nvPr/>
          </p:nvSpPr>
          <p:spPr bwMode="auto">
            <a:xfrm>
              <a:off x="1718" y="2536"/>
              <a:ext cx="96" cy="96"/>
            </a:xfrm>
            <a:prstGeom prst="ellipse">
              <a:avLst/>
            </a:prstGeom>
            <a:solidFill>
              <a:schemeClr val="tx2"/>
            </a:solidFill>
            <a:ln w="9525">
              <a:noFill/>
              <a:round/>
              <a:headEnd/>
              <a:tailEnd/>
            </a:ln>
            <a:effectLst/>
          </p:spPr>
          <p:txBody>
            <a:bodyPr wrap="none" anchor="ctr"/>
            <a:lstStyle/>
            <a:p>
              <a:endParaRPr lang="en-US"/>
            </a:p>
          </p:txBody>
        </p:sp>
        <p:sp>
          <p:nvSpPr>
            <p:cNvPr id="833552" name="Oval 16"/>
            <p:cNvSpPr>
              <a:spLocks noChangeArrowheads="1"/>
            </p:cNvSpPr>
            <p:nvPr/>
          </p:nvSpPr>
          <p:spPr bwMode="auto">
            <a:xfrm>
              <a:off x="1982" y="3083"/>
              <a:ext cx="96" cy="96"/>
            </a:xfrm>
            <a:prstGeom prst="ellipse">
              <a:avLst/>
            </a:prstGeom>
            <a:solidFill>
              <a:schemeClr val="tx2"/>
            </a:solidFill>
            <a:ln w="9525">
              <a:noFill/>
              <a:round/>
              <a:headEnd/>
              <a:tailEnd/>
            </a:ln>
            <a:effectLst/>
          </p:spPr>
          <p:txBody>
            <a:bodyPr wrap="none" anchor="ctr"/>
            <a:lstStyle/>
            <a:p>
              <a:endParaRPr lang="en-US"/>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833539">
                                            <p:txEl>
                                              <p:pRg st="0" end="0"/>
                                            </p:txEl>
                                          </p:spTgt>
                                        </p:tgtEl>
                                        <p:attrNameLst>
                                          <p:attrName>style.visibility</p:attrName>
                                        </p:attrNameLst>
                                      </p:cBhvr>
                                      <p:to>
                                        <p:strVal val="visible"/>
                                      </p:to>
                                    </p:set>
                                    <p:anim to="" calcmode="lin" valueType="num">
                                      <p:cBhvr>
                                        <p:cTn id="7" dur="1" fill="hold"/>
                                        <p:tgtEl>
                                          <p:spTgt spid="833539">
                                            <p:txEl>
                                              <p:pRg st="0" end="0"/>
                                            </p:txEl>
                                          </p:spTgt>
                                        </p:tgtEl>
                                        <p:attrNameLst>
                                          <p:attrName/>
                                        </p:attrNameLst>
                                      </p:cBhvr>
                                    </p:anim>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1.11111E-6 2.64168E-6 L 0.13507 2.64168E-6 " pathEditMode="relative" ptsTypes="AA">
                                      <p:cBhvr>
                                        <p:cTn id="10" dur="2000" fill="hold"/>
                                        <p:tgtEl>
                                          <p:spTgt spid="833540"/>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05556E-6 1.88758E-6 L -0.14097 1.88758E-6 " pathEditMode="relative" ptsTypes="AA">
                                      <p:cBhvr>
                                        <p:cTn id="12" dur="2000" fill="hold"/>
                                        <p:tgtEl>
                                          <p:spTgt spid="833543"/>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833539">
                                            <p:txEl>
                                              <p:pRg st="1" end="1"/>
                                            </p:txEl>
                                          </p:spTgt>
                                        </p:tgtEl>
                                        <p:attrNameLst>
                                          <p:attrName>style.visibility</p:attrName>
                                        </p:attrNameLst>
                                      </p:cBhvr>
                                      <p:to>
                                        <p:strVal val="visible"/>
                                      </p:to>
                                    </p:set>
                                    <p:anim to="" calcmode="lin" valueType="num">
                                      <p:cBhvr>
                                        <p:cTn id="17" dur="1" fill="hold"/>
                                        <p:tgtEl>
                                          <p:spTgt spid="833539">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833539">
                                            <p:txEl>
                                              <p:pRg st="2" end="2"/>
                                            </p:txEl>
                                          </p:spTgt>
                                        </p:tgtEl>
                                        <p:attrNameLst>
                                          <p:attrName>style.visibility</p:attrName>
                                        </p:attrNameLst>
                                      </p:cBhvr>
                                      <p:to>
                                        <p:strVal val="visible"/>
                                      </p:to>
                                    </p:set>
                                    <p:anim to="" calcmode="lin" valueType="num">
                                      <p:cBhvr>
                                        <p:cTn id="22" dur="1" fill="hold"/>
                                        <p:tgtEl>
                                          <p:spTgt spid="83353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539" grpId="0" build="p"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5586" name="Rectangle 2"/>
          <p:cNvSpPr>
            <a:spLocks noGrp="1" noChangeArrowheads="1"/>
          </p:cNvSpPr>
          <p:nvPr>
            <p:ph type="title"/>
          </p:nvPr>
        </p:nvSpPr>
        <p:spPr>
          <a:noFill/>
          <a:ln/>
        </p:spPr>
        <p:txBody>
          <a:bodyPr/>
          <a:lstStyle/>
          <a:p>
            <a:r>
              <a:rPr lang="en-US"/>
              <a:t>Water</a:t>
            </a:r>
          </a:p>
        </p:txBody>
      </p:sp>
      <p:sp>
        <p:nvSpPr>
          <p:cNvPr id="835587" name="Rectangle 3"/>
          <p:cNvSpPr>
            <a:spLocks noGrp="1" noChangeArrowheads="1"/>
          </p:cNvSpPr>
          <p:nvPr>
            <p:ph type="body" idx="1"/>
          </p:nvPr>
        </p:nvSpPr>
        <p:spPr>
          <a:xfrm>
            <a:off x="685800" y="1295400"/>
            <a:ext cx="7772400" cy="2057400"/>
          </a:xfrm>
          <a:noFill/>
          <a:ln/>
        </p:spPr>
        <p:txBody>
          <a:bodyPr/>
          <a:lstStyle/>
          <a:p>
            <a:r>
              <a:rPr lang="en-US"/>
              <a:t>The second hydrogen attaches</a:t>
            </a:r>
          </a:p>
          <a:p>
            <a:r>
              <a:rPr lang="en-US"/>
              <a:t>Every atom has full energy levels</a:t>
            </a:r>
          </a:p>
          <a:p>
            <a:r>
              <a:rPr lang="en-US"/>
              <a:t>A pair of electrons is a single bond</a:t>
            </a:r>
          </a:p>
        </p:txBody>
      </p:sp>
      <p:grpSp>
        <p:nvGrpSpPr>
          <p:cNvPr id="835588" name="Group 4"/>
          <p:cNvGrpSpPr>
            <a:grpSpLocks/>
          </p:cNvGrpSpPr>
          <p:nvPr/>
        </p:nvGrpSpPr>
        <p:grpSpPr bwMode="auto">
          <a:xfrm>
            <a:off x="1660525" y="3522663"/>
            <a:ext cx="2514600" cy="1555750"/>
            <a:chOff x="1046" y="2219"/>
            <a:chExt cx="1584" cy="980"/>
          </a:xfrm>
        </p:grpSpPr>
        <p:sp>
          <p:nvSpPr>
            <p:cNvPr id="835589" name="Rectangle 5"/>
            <p:cNvSpPr>
              <a:spLocks noChangeArrowheads="1"/>
            </p:cNvSpPr>
            <p:nvPr/>
          </p:nvSpPr>
          <p:spPr bwMode="auto">
            <a:xfrm>
              <a:off x="1046" y="2219"/>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H</a:t>
              </a:r>
            </a:p>
          </p:txBody>
        </p:sp>
        <p:sp>
          <p:nvSpPr>
            <p:cNvPr id="835590" name="Oval 6"/>
            <p:cNvSpPr>
              <a:spLocks noChangeArrowheads="1"/>
            </p:cNvSpPr>
            <p:nvPr/>
          </p:nvSpPr>
          <p:spPr bwMode="auto">
            <a:xfrm>
              <a:off x="1718" y="2776"/>
              <a:ext cx="96" cy="96"/>
            </a:xfrm>
            <a:prstGeom prst="ellipse">
              <a:avLst/>
            </a:prstGeom>
            <a:solidFill>
              <a:schemeClr val="accent2"/>
            </a:solidFill>
            <a:ln w="9525">
              <a:noFill/>
              <a:round/>
              <a:headEnd/>
              <a:tailEnd/>
            </a:ln>
            <a:effectLst/>
          </p:spPr>
          <p:txBody>
            <a:bodyPr wrap="none" anchor="ctr"/>
            <a:lstStyle/>
            <a:p>
              <a:endParaRPr lang="en-US"/>
            </a:p>
          </p:txBody>
        </p:sp>
        <p:sp>
          <p:nvSpPr>
            <p:cNvPr id="835591" name="Rectangle 7"/>
            <p:cNvSpPr>
              <a:spLocks noChangeArrowheads="1"/>
            </p:cNvSpPr>
            <p:nvPr/>
          </p:nvSpPr>
          <p:spPr bwMode="auto">
            <a:xfrm>
              <a:off x="1814" y="2219"/>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O</a:t>
              </a:r>
            </a:p>
          </p:txBody>
        </p:sp>
        <p:grpSp>
          <p:nvGrpSpPr>
            <p:cNvPr id="835592" name="Group 8"/>
            <p:cNvGrpSpPr>
              <a:grpSpLocks/>
            </p:cNvGrpSpPr>
            <p:nvPr/>
          </p:nvGrpSpPr>
          <p:grpSpPr bwMode="auto">
            <a:xfrm>
              <a:off x="2534" y="2536"/>
              <a:ext cx="96" cy="336"/>
              <a:chOff x="3360" y="2256"/>
              <a:chExt cx="96" cy="336"/>
            </a:xfrm>
          </p:grpSpPr>
          <p:sp>
            <p:nvSpPr>
              <p:cNvPr id="835593" name="Oval 9"/>
              <p:cNvSpPr>
                <a:spLocks noChangeArrowheads="1"/>
              </p:cNvSpPr>
              <p:nvPr/>
            </p:nvSpPr>
            <p:spPr bwMode="auto">
              <a:xfrm>
                <a:off x="3360" y="2256"/>
                <a:ext cx="96" cy="96"/>
              </a:xfrm>
              <a:prstGeom prst="ellipse">
                <a:avLst/>
              </a:prstGeom>
              <a:solidFill>
                <a:schemeClr val="tx2"/>
              </a:solidFill>
              <a:ln w="9525">
                <a:noFill/>
                <a:round/>
                <a:headEnd/>
                <a:tailEnd/>
              </a:ln>
              <a:effectLst/>
            </p:spPr>
            <p:txBody>
              <a:bodyPr wrap="none" anchor="ctr"/>
              <a:lstStyle/>
              <a:p>
                <a:endParaRPr lang="en-US"/>
              </a:p>
            </p:txBody>
          </p:sp>
          <p:sp>
            <p:nvSpPr>
              <p:cNvPr id="835594" name="Oval 10"/>
              <p:cNvSpPr>
                <a:spLocks noChangeArrowheads="1"/>
              </p:cNvSpPr>
              <p:nvPr/>
            </p:nvSpPr>
            <p:spPr bwMode="auto">
              <a:xfrm>
                <a:off x="3360" y="2496"/>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35595" name="Group 11"/>
            <p:cNvGrpSpPr>
              <a:grpSpLocks/>
            </p:cNvGrpSpPr>
            <p:nvPr/>
          </p:nvGrpSpPr>
          <p:grpSpPr bwMode="auto">
            <a:xfrm>
              <a:off x="2017" y="2223"/>
              <a:ext cx="336" cy="96"/>
              <a:chOff x="2808" y="1992"/>
              <a:chExt cx="336" cy="96"/>
            </a:xfrm>
          </p:grpSpPr>
          <p:sp>
            <p:nvSpPr>
              <p:cNvPr id="835596" name="Oval 12"/>
              <p:cNvSpPr>
                <a:spLocks noChangeArrowheads="1"/>
              </p:cNvSpPr>
              <p:nvPr/>
            </p:nvSpPr>
            <p:spPr bwMode="auto">
              <a:xfrm>
                <a:off x="3048" y="1992"/>
                <a:ext cx="96" cy="96"/>
              </a:xfrm>
              <a:prstGeom prst="ellipse">
                <a:avLst/>
              </a:prstGeom>
              <a:solidFill>
                <a:schemeClr val="tx2"/>
              </a:solidFill>
              <a:ln w="9525">
                <a:noFill/>
                <a:round/>
                <a:headEnd/>
                <a:tailEnd/>
              </a:ln>
              <a:effectLst/>
            </p:spPr>
            <p:txBody>
              <a:bodyPr wrap="none" anchor="ctr"/>
              <a:lstStyle/>
              <a:p>
                <a:endParaRPr lang="en-US"/>
              </a:p>
            </p:txBody>
          </p:sp>
          <p:sp>
            <p:nvSpPr>
              <p:cNvPr id="835597" name="Oval 13"/>
              <p:cNvSpPr>
                <a:spLocks noChangeArrowheads="1"/>
              </p:cNvSpPr>
              <p:nvPr/>
            </p:nvSpPr>
            <p:spPr bwMode="auto">
              <a:xfrm>
                <a:off x="2808" y="1992"/>
                <a:ext cx="96" cy="96"/>
              </a:xfrm>
              <a:prstGeom prst="ellipse">
                <a:avLst/>
              </a:prstGeom>
              <a:solidFill>
                <a:schemeClr val="tx2"/>
              </a:solidFill>
              <a:ln w="9525">
                <a:noFill/>
                <a:round/>
                <a:headEnd/>
                <a:tailEnd/>
              </a:ln>
              <a:effectLst/>
            </p:spPr>
            <p:txBody>
              <a:bodyPr wrap="none" anchor="ctr"/>
              <a:lstStyle/>
              <a:p>
                <a:endParaRPr lang="en-US"/>
              </a:p>
            </p:txBody>
          </p:sp>
        </p:grpSp>
        <p:sp>
          <p:nvSpPr>
            <p:cNvPr id="835598" name="Oval 14"/>
            <p:cNvSpPr>
              <a:spLocks noChangeArrowheads="1"/>
            </p:cNvSpPr>
            <p:nvPr/>
          </p:nvSpPr>
          <p:spPr bwMode="auto">
            <a:xfrm>
              <a:off x="1718" y="2536"/>
              <a:ext cx="96" cy="96"/>
            </a:xfrm>
            <a:prstGeom prst="ellipse">
              <a:avLst/>
            </a:prstGeom>
            <a:solidFill>
              <a:schemeClr val="tx2"/>
            </a:solidFill>
            <a:ln w="9525">
              <a:noFill/>
              <a:round/>
              <a:headEnd/>
              <a:tailEnd/>
            </a:ln>
            <a:effectLst/>
          </p:spPr>
          <p:txBody>
            <a:bodyPr wrap="none" anchor="ctr"/>
            <a:lstStyle/>
            <a:p>
              <a:endParaRPr lang="en-US"/>
            </a:p>
          </p:txBody>
        </p:sp>
        <p:sp>
          <p:nvSpPr>
            <p:cNvPr id="835599" name="Oval 15"/>
            <p:cNvSpPr>
              <a:spLocks noChangeArrowheads="1"/>
            </p:cNvSpPr>
            <p:nvPr/>
          </p:nvSpPr>
          <p:spPr bwMode="auto">
            <a:xfrm>
              <a:off x="1982" y="3083"/>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35600" name="Group 16"/>
          <p:cNvGrpSpPr>
            <a:grpSpLocks/>
          </p:cNvGrpSpPr>
          <p:nvPr/>
        </p:nvGrpSpPr>
        <p:grpSpPr bwMode="auto">
          <a:xfrm>
            <a:off x="2913063" y="4894263"/>
            <a:ext cx="838200" cy="1566862"/>
            <a:chOff x="1835" y="3083"/>
            <a:chExt cx="528" cy="987"/>
          </a:xfrm>
        </p:grpSpPr>
        <p:sp>
          <p:nvSpPr>
            <p:cNvPr id="835601" name="Rectangle 17"/>
            <p:cNvSpPr>
              <a:spLocks noChangeArrowheads="1"/>
            </p:cNvSpPr>
            <p:nvPr/>
          </p:nvSpPr>
          <p:spPr bwMode="auto">
            <a:xfrm>
              <a:off x="1835" y="3090"/>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H</a:t>
              </a:r>
            </a:p>
          </p:txBody>
        </p:sp>
        <p:sp>
          <p:nvSpPr>
            <p:cNvPr id="835602" name="Oval 18"/>
            <p:cNvSpPr>
              <a:spLocks noChangeArrowheads="1"/>
            </p:cNvSpPr>
            <p:nvPr/>
          </p:nvSpPr>
          <p:spPr bwMode="auto">
            <a:xfrm>
              <a:off x="2246" y="3083"/>
              <a:ext cx="96" cy="96"/>
            </a:xfrm>
            <a:prstGeom prst="ellipse">
              <a:avLst/>
            </a:prstGeom>
            <a:solidFill>
              <a:schemeClr val="accent2"/>
            </a:solidFill>
            <a:ln w="9525">
              <a:noFill/>
              <a:round/>
              <a:headEnd/>
              <a:tailEnd/>
            </a:ln>
            <a:effectLst/>
          </p:spPr>
          <p:txBody>
            <a:bodyPr wrap="none" anchor="ctr"/>
            <a:lstStyle/>
            <a:p>
              <a:endParaRPr lang="en-US"/>
            </a:p>
          </p:txBody>
        </p:sp>
      </p:grpSp>
      <p:grpSp>
        <p:nvGrpSpPr>
          <p:cNvPr id="835603" name="Group 19"/>
          <p:cNvGrpSpPr>
            <a:grpSpLocks/>
          </p:cNvGrpSpPr>
          <p:nvPr/>
        </p:nvGrpSpPr>
        <p:grpSpPr bwMode="auto">
          <a:xfrm>
            <a:off x="5168900" y="3530600"/>
            <a:ext cx="2514600" cy="2938463"/>
            <a:chOff x="3256" y="2224"/>
            <a:chExt cx="1584" cy="1851"/>
          </a:xfrm>
        </p:grpSpPr>
        <p:sp>
          <p:nvSpPr>
            <p:cNvPr id="835604" name="Rectangle 20"/>
            <p:cNvSpPr>
              <a:spLocks noChangeArrowheads="1"/>
            </p:cNvSpPr>
            <p:nvPr/>
          </p:nvSpPr>
          <p:spPr bwMode="auto">
            <a:xfrm>
              <a:off x="4045" y="3095"/>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H</a:t>
              </a:r>
            </a:p>
          </p:txBody>
        </p:sp>
        <p:sp>
          <p:nvSpPr>
            <p:cNvPr id="835605" name="Rectangle 21"/>
            <p:cNvSpPr>
              <a:spLocks noChangeArrowheads="1"/>
            </p:cNvSpPr>
            <p:nvPr/>
          </p:nvSpPr>
          <p:spPr bwMode="auto">
            <a:xfrm>
              <a:off x="3256" y="2224"/>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H</a:t>
              </a:r>
            </a:p>
          </p:txBody>
        </p:sp>
        <p:sp>
          <p:nvSpPr>
            <p:cNvPr id="835606" name="Rectangle 22"/>
            <p:cNvSpPr>
              <a:spLocks noChangeArrowheads="1"/>
            </p:cNvSpPr>
            <p:nvPr/>
          </p:nvSpPr>
          <p:spPr bwMode="auto">
            <a:xfrm>
              <a:off x="4024" y="2224"/>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O</a:t>
              </a:r>
            </a:p>
          </p:txBody>
        </p:sp>
        <p:grpSp>
          <p:nvGrpSpPr>
            <p:cNvPr id="835607" name="Group 23"/>
            <p:cNvGrpSpPr>
              <a:grpSpLocks/>
            </p:cNvGrpSpPr>
            <p:nvPr/>
          </p:nvGrpSpPr>
          <p:grpSpPr bwMode="auto">
            <a:xfrm>
              <a:off x="4744" y="2541"/>
              <a:ext cx="96" cy="336"/>
              <a:chOff x="3360" y="2256"/>
              <a:chExt cx="96" cy="336"/>
            </a:xfrm>
          </p:grpSpPr>
          <p:sp>
            <p:nvSpPr>
              <p:cNvPr id="835608" name="Oval 24"/>
              <p:cNvSpPr>
                <a:spLocks noChangeArrowheads="1"/>
              </p:cNvSpPr>
              <p:nvPr/>
            </p:nvSpPr>
            <p:spPr bwMode="auto">
              <a:xfrm>
                <a:off x="3360" y="2256"/>
                <a:ext cx="96" cy="96"/>
              </a:xfrm>
              <a:prstGeom prst="ellipse">
                <a:avLst/>
              </a:prstGeom>
              <a:solidFill>
                <a:schemeClr val="tx2"/>
              </a:solidFill>
              <a:ln w="9525">
                <a:noFill/>
                <a:round/>
                <a:headEnd/>
                <a:tailEnd/>
              </a:ln>
              <a:effectLst/>
            </p:spPr>
            <p:txBody>
              <a:bodyPr wrap="none" anchor="ctr"/>
              <a:lstStyle/>
              <a:p>
                <a:endParaRPr lang="en-US"/>
              </a:p>
            </p:txBody>
          </p:sp>
          <p:sp>
            <p:nvSpPr>
              <p:cNvPr id="835609" name="Oval 25"/>
              <p:cNvSpPr>
                <a:spLocks noChangeArrowheads="1"/>
              </p:cNvSpPr>
              <p:nvPr/>
            </p:nvSpPr>
            <p:spPr bwMode="auto">
              <a:xfrm>
                <a:off x="3360" y="2496"/>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35610" name="Group 26"/>
            <p:cNvGrpSpPr>
              <a:grpSpLocks/>
            </p:cNvGrpSpPr>
            <p:nvPr/>
          </p:nvGrpSpPr>
          <p:grpSpPr bwMode="auto">
            <a:xfrm>
              <a:off x="4227" y="2228"/>
              <a:ext cx="336" cy="96"/>
              <a:chOff x="2808" y="1992"/>
              <a:chExt cx="336" cy="96"/>
            </a:xfrm>
          </p:grpSpPr>
          <p:sp>
            <p:nvSpPr>
              <p:cNvPr id="835611" name="Oval 27"/>
              <p:cNvSpPr>
                <a:spLocks noChangeArrowheads="1"/>
              </p:cNvSpPr>
              <p:nvPr/>
            </p:nvSpPr>
            <p:spPr bwMode="auto">
              <a:xfrm>
                <a:off x="3048" y="1992"/>
                <a:ext cx="96" cy="96"/>
              </a:xfrm>
              <a:prstGeom prst="ellipse">
                <a:avLst/>
              </a:prstGeom>
              <a:solidFill>
                <a:schemeClr val="tx2"/>
              </a:solidFill>
              <a:ln w="9525">
                <a:noFill/>
                <a:round/>
                <a:headEnd/>
                <a:tailEnd/>
              </a:ln>
              <a:effectLst/>
            </p:spPr>
            <p:txBody>
              <a:bodyPr wrap="none" anchor="ctr"/>
              <a:lstStyle/>
              <a:p>
                <a:endParaRPr lang="en-US"/>
              </a:p>
            </p:txBody>
          </p:sp>
          <p:sp>
            <p:nvSpPr>
              <p:cNvPr id="835612" name="Oval 28"/>
              <p:cNvSpPr>
                <a:spLocks noChangeArrowheads="1"/>
              </p:cNvSpPr>
              <p:nvPr/>
            </p:nvSpPr>
            <p:spPr bwMode="auto">
              <a:xfrm>
                <a:off x="2808" y="1992"/>
                <a:ext cx="96" cy="96"/>
              </a:xfrm>
              <a:prstGeom prst="ellipse">
                <a:avLst/>
              </a:prstGeom>
              <a:solidFill>
                <a:schemeClr val="tx2"/>
              </a:solidFill>
              <a:ln w="9525">
                <a:noFill/>
                <a:round/>
                <a:headEnd/>
                <a:tailEnd/>
              </a:ln>
              <a:effectLst/>
            </p:spPr>
            <p:txBody>
              <a:bodyPr wrap="none" anchor="ctr"/>
              <a:lstStyle/>
              <a:p>
                <a:endParaRPr lang="en-US"/>
              </a:p>
            </p:txBody>
          </p:sp>
        </p:grpSp>
        <p:sp>
          <p:nvSpPr>
            <p:cNvPr id="835613" name="Line 29"/>
            <p:cNvSpPr>
              <a:spLocks noChangeShapeType="1"/>
            </p:cNvSpPr>
            <p:nvPr/>
          </p:nvSpPr>
          <p:spPr bwMode="auto">
            <a:xfrm>
              <a:off x="3886" y="2713"/>
              <a:ext cx="174" cy="0"/>
            </a:xfrm>
            <a:prstGeom prst="line">
              <a:avLst/>
            </a:prstGeom>
            <a:noFill/>
            <a:ln w="53975">
              <a:solidFill>
                <a:schemeClr val="accent2"/>
              </a:solidFill>
              <a:round/>
              <a:headEnd/>
              <a:tailEnd/>
            </a:ln>
            <a:effectLst/>
          </p:spPr>
          <p:txBody>
            <a:bodyPr/>
            <a:lstStyle/>
            <a:p>
              <a:endParaRPr lang="en-US"/>
            </a:p>
          </p:txBody>
        </p:sp>
        <p:sp>
          <p:nvSpPr>
            <p:cNvPr id="835614" name="Line 30"/>
            <p:cNvSpPr>
              <a:spLocks noChangeShapeType="1"/>
            </p:cNvSpPr>
            <p:nvPr/>
          </p:nvSpPr>
          <p:spPr bwMode="auto">
            <a:xfrm rot="-5400000">
              <a:off x="4283" y="3159"/>
              <a:ext cx="174" cy="0"/>
            </a:xfrm>
            <a:prstGeom prst="line">
              <a:avLst/>
            </a:prstGeom>
            <a:noFill/>
            <a:ln w="53975">
              <a:solidFill>
                <a:schemeClr val="accent2"/>
              </a:solidFill>
              <a:round/>
              <a:headEnd/>
              <a:tailEnd/>
            </a:ln>
            <a:effectLst/>
          </p:spPr>
          <p:txBody>
            <a:bodyPr/>
            <a:lstStyle/>
            <a:p>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35587">
                                            <p:txEl>
                                              <p:pRg st="0" end="0"/>
                                            </p:txEl>
                                          </p:spTgt>
                                        </p:tgtEl>
                                        <p:attrNameLst>
                                          <p:attrName>style.visibility</p:attrName>
                                        </p:attrNameLst>
                                      </p:cBhvr>
                                      <p:to>
                                        <p:strVal val="visible"/>
                                      </p:to>
                                    </p:set>
                                    <p:animEffect transition="in" filter="dissolve">
                                      <p:cBhvr>
                                        <p:cTn id="7" dur="500"/>
                                        <p:tgtEl>
                                          <p:spTgt spid="835587">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35600"/>
                                        </p:tgtEl>
                                        <p:attrNameLst>
                                          <p:attrName>style.visibility</p:attrName>
                                        </p:attrNameLst>
                                      </p:cBhvr>
                                      <p:to>
                                        <p:strVal val="visible"/>
                                      </p:to>
                                    </p:set>
                                    <p:animEffect transition="in" filter="fade">
                                      <p:cBhvr>
                                        <p:cTn id="11" dur="1000"/>
                                        <p:tgtEl>
                                          <p:spTgt spid="835600"/>
                                        </p:tgtEl>
                                      </p:cBhvr>
                                    </p:animEffect>
                                    <p:anim calcmode="lin" valueType="num">
                                      <p:cBhvr>
                                        <p:cTn id="12" dur="1000" fill="hold"/>
                                        <p:tgtEl>
                                          <p:spTgt spid="835600"/>
                                        </p:tgtEl>
                                        <p:attrNameLst>
                                          <p:attrName>ppt_x</p:attrName>
                                        </p:attrNameLst>
                                      </p:cBhvr>
                                      <p:tavLst>
                                        <p:tav tm="0">
                                          <p:val>
                                            <p:strVal val="#ppt_x"/>
                                          </p:val>
                                        </p:tav>
                                        <p:tav tm="100000">
                                          <p:val>
                                            <p:strVal val="#ppt_x"/>
                                          </p:val>
                                        </p:tav>
                                      </p:tavLst>
                                    </p:anim>
                                    <p:anim calcmode="lin" valueType="num">
                                      <p:cBhvr>
                                        <p:cTn id="13" dur="1000" fill="hold"/>
                                        <p:tgtEl>
                                          <p:spTgt spid="83560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35587">
                                            <p:txEl>
                                              <p:pRg st="1" end="1"/>
                                            </p:txEl>
                                          </p:spTgt>
                                        </p:tgtEl>
                                        <p:attrNameLst>
                                          <p:attrName>style.visibility</p:attrName>
                                        </p:attrNameLst>
                                      </p:cBhvr>
                                      <p:to>
                                        <p:strVal val="visible"/>
                                      </p:to>
                                    </p:set>
                                    <p:animEffect transition="in" filter="fade">
                                      <p:cBhvr>
                                        <p:cTn id="18" dur="2000"/>
                                        <p:tgtEl>
                                          <p:spTgt spid="83558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835587">
                                            <p:txEl>
                                              <p:pRg st="2" end="2"/>
                                            </p:txEl>
                                          </p:spTgt>
                                        </p:tgtEl>
                                        <p:attrNameLst>
                                          <p:attrName>style.visibility</p:attrName>
                                        </p:attrNameLst>
                                      </p:cBhvr>
                                      <p:to>
                                        <p:strVal val="visible"/>
                                      </p:to>
                                    </p:set>
                                    <p:anim calcmode="lin" valueType="num">
                                      <p:cBhvr>
                                        <p:cTn id="23" dur="500" fill="hold"/>
                                        <p:tgtEl>
                                          <p:spTgt spid="83558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83558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83558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835587">
                                            <p:txEl>
                                              <p:pRg st="2" end="2"/>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835603"/>
                                        </p:tgtEl>
                                        <p:attrNameLst>
                                          <p:attrName>style.visibility</p:attrName>
                                        </p:attrNameLst>
                                      </p:cBhvr>
                                      <p:to>
                                        <p:strVal val="visible"/>
                                      </p:to>
                                    </p:set>
                                    <p:animEffect transition="in" filter="fade">
                                      <p:cBhvr>
                                        <p:cTn id="30" dur="2000"/>
                                        <p:tgtEl>
                                          <p:spTgt spid="835603"/>
                                        </p:tgtEl>
                                      </p:cBhvr>
                                    </p:animEffect>
                                  </p:childTnLst>
                                </p:cTn>
                              </p:par>
                              <p:par>
                                <p:cTn id="31" presetID="29" presetClass="entr" presetSubtype="0" fill="hold" nodeType="withEffect">
                                  <p:stCondLst>
                                    <p:cond delay="0"/>
                                  </p:stCondLst>
                                  <p:childTnLst>
                                    <p:set>
                                      <p:cBhvr>
                                        <p:cTn id="32" dur="1" fill="hold">
                                          <p:stCondLst>
                                            <p:cond delay="0"/>
                                          </p:stCondLst>
                                        </p:cTn>
                                        <p:tgtEl>
                                          <p:spTgt spid="835603"/>
                                        </p:tgtEl>
                                        <p:attrNameLst>
                                          <p:attrName>style.visibility</p:attrName>
                                        </p:attrNameLst>
                                      </p:cBhvr>
                                      <p:to>
                                        <p:strVal val="visible"/>
                                      </p:to>
                                    </p:set>
                                    <p:anim calcmode="lin" valueType="num">
                                      <p:cBhvr>
                                        <p:cTn id="33" dur="1000" fill="hold"/>
                                        <p:tgtEl>
                                          <p:spTgt spid="835603"/>
                                        </p:tgtEl>
                                        <p:attrNameLst>
                                          <p:attrName>ppt_x</p:attrName>
                                        </p:attrNameLst>
                                      </p:cBhvr>
                                      <p:tavLst>
                                        <p:tav tm="0">
                                          <p:val>
                                            <p:strVal val="#ppt_x-.2"/>
                                          </p:val>
                                        </p:tav>
                                        <p:tav tm="100000">
                                          <p:val>
                                            <p:strVal val="#ppt_x"/>
                                          </p:val>
                                        </p:tav>
                                      </p:tavLst>
                                    </p:anim>
                                    <p:anim calcmode="lin" valueType="num">
                                      <p:cBhvr>
                                        <p:cTn id="34" dur="1000" fill="hold"/>
                                        <p:tgtEl>
                                          <p:spTgt spid="835603"/>
                                        </p:tgtEl>
                                        <p:attrNameLst>
                                          <p:attrName>ppt_y</p:attrName>
                                        </p:attrNameLst>
                                      </p:cBhvr>
                                      <p:tavLst>
                                        <p:tav tm="0">
                                          <p:val>
                                            <p:strVal val="#ppt_y"/>
                                          </p:val>
                                        </p:tav>
                                        <p:tav tm="100000">
                                          <p:val>
                                            <p:strVal val="#ppt_y"/>
                                          </p:val>
                                        </p:tav>
                                      </p:tavLst>
                                    </p:anim>
                                    <p:animEffect transition="in" filter="wipe(right)" prLst="gradientSize: 0.1">
                                      <p:cBhvr>
                                        <p:cTn id="35" dur="1000"/>
                                        <p:tgtEl>
                                          <p:spTgt spid="835603"/>
                                        </p:tgtEl>
                                      </p:cBhvr>
                                    </p:animEffect>
                                  </p:childTnLst>
                                </p:cTn>
                              </p:par>
                            </p:childTnLst>
                          </p:cTn>
                        </p:par>
                        <p:par>
                          <p:cTn id="36" fill="hold">
                            <p:stCondLst>
                              <p:cond delay="2500"/>
                            </p:stCondLst>
                            <p:childTnLst>
                              <p:par>
                                <p:cTn id="37" presetID="9" presetClass="emph" presetSubtype="0" nodeType="afterEffect">
                                  <p:stCondLst>
                                    <p:cond delay="0"/>
                                  </p:stCondLst>
                                  <p:childTnLst>
                                    <p:set>
                                      <p:cBhvr rctx="PPT">
                                        <p:cTn id="38" dur="indefinite"/>
                                        <p:tgtEl>
                                          <p:spTgt spid="835588"/>
                                        </p:tgtEl>
                                        <p:attrNameLst>
                                          <p:attrName>style.opacity</p:attrName>
                                        </p:attrNameLst>
                                      </p:cBhvr>
                                      <p:to>
                                        <p:strVal val="0.5"/>
                                      </p:to>
                                    </p:set>
                                    <p:animEffect filter="image" prLst="opacity: 0.5">
                                      <p:cBhvr rctx="IE">
                                        <p:cTn id="39" dur="indefinite"/>
                                        <p:tgtEl>
                                          <p:spTgt spid="835588"/>
                                        </p:tgtEl>
                                      </p:cBhvr>
                                    </p:animEffect>
                                  </p:childTnLst>
                                </p:cTn>
                              </p:par>
                            </p:childTnLst>
                          </p:cTn>
                        </p:par>
                        <p:par>
                          <p:cTn id="40" fill="hold">
                            <p:stCondLst>
                              <p:cond delay="2500"/>
                            </p:stCondLst>
                            <p:childTnLst>
                              <p:par>
                                <p:cTn id="41" presetID="9" presetClass="emph" presetSubtype="0" nodeType="afterEffect">
                                  <p:stCondLst>
                                    <p:cond delay="0"/>
                                  </p:stCondLst>
                                  <p:childTnLst>
                                    <p:set>
                                      <p:cBhvr rctx="PPT">
                                        <p:cTn id="42" dur="indefinite"/>
                                        <p:tgtEl>
                                          <p:spTgt spid="835600"/>
                                        </p:tgtEl>
                                        <p:attrNameLst>
                                          <p:attrName>style.opacity</p:attrName>
                                        </p:attrNameLst>
                                      </p:cBhvr>
                                      <p:to>
                                        <p:strVal val="0.5"/>
                                      </p:to>
                                    </p:set>
                                    <p:animEffect filter="image" prLst="opacity: 0.5">
                                      <p:cBhvr rctx="IE">
                                        <p:cTn id="43" dur="indefinite"/>
                                        <p:tgtEl>
                                          <p:spTgt spid="835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87" grpId="0" build="p"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p:txBody>
          <a:bodyPr/>
          <a:lstStyle/>
          <a:p>
            <a:r>
              <a:rPr lang="en-US"/>
              <a:t>Lewis Structures</a:t>
            </a:r>
          </a:p>
        </p:txBody>
      </p:sp>
      <p:sp>
        <p:nvSpPr>
          <p:cNvPr id="837635" name="Text Box 3"/>
          <p:cNvSpPr txBox="1">
            <a:spLocks noChangeArrowheads="1"/>
          </p:cNvSpPr>
          <p:nvPr/>
        </p:nvSpPr>
        <p:spPr bwMode="auto">
          <a:xfrm>
            <a:off x="822325" y="1763713"/>
            <a:ext cx="5386388" cy="396875"/>
          </a:xfrm>
          <a:prstGeom prst="rect">
            <a:avLst/>
          </a:prstGeom>
          <a:noFill/>
          <a:ln w="9525">
            <a:noFill/>
            <a:miter lim="800000"/>
            <a:headEnd/>
            <a:tailEnd/>
          </a:ln>
          <a:effectLst/>
        </p:spPr>
        <p:txBody>
          <a:bodyPr wrap="none">
            <a:spAutoFit/>
          </a:bodyPr>
          <a:lstStyle/>
          <a:p>
            <a:r>
              <a:rPr lang="en-US" sz="2000"/>
              <a:t>1)  Count up total number of valence electrons</a:t>
            </a:r>
          </a:p>
        </p:txBody>
      </p:sp>
      <p:sp>
        <p:nvSpPr>
          <p:cNvPr id="837636" name="Text Box 4"/>
          <p:cNvSpPr txBox="1">
            <a:spLocks noChangeArrowheads="1"/>
          </p:cNvSpPr>
          <p:nvPr/>
        </p:nvSpPr>
        <p:spPr bwMode="auto">
          <a:xfrm>
            <a:off x="825500" y="2151063"/>
            <a:ext cx="4600575" cy="396875"/>
          </a:xfrm>
          <a:prstGeom prst="rect">
            <a:avLst/>
          </a:prstGeom>
          <a:noFill/>
          <a:ln w="9525">
            <a:noFill/>
            <a:miter lim="800000"/>
            <a:headEnd/>
            <a:tailEnd/>
          </a:ln>
          <a:effectLst/>
        </p:spPr>
        <p:txBody>
          <a:bodyPr wrap="none">
            <a:spAutoFit/>
          </a:bodyPr>
          <a:lstStyle/>
          <a:p>
            <a:r>
              <a:rPr lang="en-US" sz="2000"/>
              <a:t>2)  Connect all atoms with single bonds</a:t>
            </a:r>
          </a:p>
        </p:txBody>
      </p:sp>
      <p:sp>
        <p:nvSpPr>
          <p:cNvPr id="837637" name="Text Box 5"/>
          <p:cNvSpPr txBox="1">
            <a:spLocks noChangeArrowheads="1"/>
          </p:cNvSpPr>
          <p:nvPr/>
        </p:nvSpPr>
        <p:spPr bwMode="auto">
          <a:xfrm>
            <a:off x="822325" y="2525713"/>
            <a:ext cx="4595813" cy="396875"/>
          </a:xfrm>
          <a:prstGeom prst="rect">
            <a:avLst/>
          </a:prstGeom>
          <a:noFill/>
          <a:ln w="9525">
            <a:noFill/>
            <a:miter lim="800000"/>
            <a:headEnd/>
            <a:tailEnd/>
          </a:ln>
          <a:effectLst/>
        </p:spPr>
        <p:txBody>
          <a:bodyPr wrap="none">
            <a:spAutoFit/>
          </a:bodyPr>
          <a:lstStyle/>
          <a:p>
            <a:r>
              <a:rPr lang="en-US" sz="2000"/>
              <a:t>     - “multiple” atoms usually on outside</a:t>
            </a:r>
          </a:p>
        </p:txBody>
      </p:sp>
      <p:sp>
        <p:nvSpPr>
          <p:cNvPr id="837638" name="Text Box 6"/>
          <p:cNvSpPr txBox="1">
            <a:spLocks noChangeArrowheads="1"/>
          </p:cNvSpPr>
          <p:nvPr/>
        </p:nvSpPr>
        <p:spPr bwMode="auto">
          <a:xfrm>
            <a:off x="822325" y="2878138"/>
            <a:ext cx="4256088" cy="396875"/>
          </a:xfrm>
          <a:prstGeom prst="rect">
            <a:avLst/>
          </a:prstGeom>
          <a:noFill/>
          <a:ln w="9525">
            <a:noFill/>
            <a:miter lim="800000"/>
            <a:headEnd/>
            <a:tailEnd/>
          </a:ln>
          <a:effectLst/>
        </p:spPr>
        <p:txBody>
          <a:bodyPr wrap="none">
            <a:spAutoFit/>
          </a:bodyPr>
          <a:lstStyle/>
          <a:p>
            <a:r>
              <a:rPr lang="en-US" sz="2000"/>
              <a:t>     - “single” atoms usually in center;</a:t>
            </a:r>
          </a:p>
        </p:txBody>
      </p:sp>
      <p:sp>
        <p:nvSpPr>
          <p:cNvPr id="837639" name="Text Box 7"/>
          <p:cNvSpPr txBox="1">
            <a:spLocks noChangeArrowheads="1"/>
          </p:cNvSpPr>
          <p:nvPr/>
        </p:nvSpPr>
        <p:spPr bwMode="auto">
          <a:xfrm>
            <a:off x="2098675" y="3221038"/>
            <a:ext cx="2382838" cy="396875"/>
          </a:xfrm>
          <a:prstGeom prst="rect">
            <a:avLst/>
          </a:prstGeom>
          <a:noFill/>
          <a:ln w="9525">
            <a:noFill/>
            <a:miter lim="800000"/>
            <a:headEnd/>
            <a:tailEnd/>
          </a:ln>
          <a:effectLst/>
        </p:spPr>
        <p:txBody>
          <a:bodyPr wrap="none">
            <a:spAutoFit/>
          </a:bodyPr>
          <a:lstStyle/>
          <a:p>
            <a:r>
              <a:rPr lang="en-US" sz="2000"/>
              <a:t>C </a:t>
            </a:r>
            <a:r>
              <a:rPr lang="en-US" sz="2000" b="1"/>
              <a:t>always</a:t>
            </a:r>
            <a:r>
              <a:rPr lang="en-US" sz="2000"/>
              <a:t> in center,</a:t>
            </a:r>
          </a:p>
        </p:txBody>
      </p:sp>
      <p:sp>
        <p:nvSpPr>
          <p:cNvPr id="837640" name="Text Box 8"/>
          <p:cNvSpPr txBox="1">
            <a:spLocks noChangeArrowheads="1"/>
          </p:cNvSpPr>
          <p:nvPr/>
        </p:nvSpPr>
        <p:spPr bwMode="auto">
          <a:xfrm>
            <a:off x="2098675" y="3563938"/>
            <a:ext cx="2581275" cy="396875"/>
          </a:xfrm>
          <a:prstGeom prst="rect">
            <a:avLst/>
          </a:prstGeom>
          <a:noFill/>
          <a:ln w="9525">
            <a:noFill/>
            <a:miter lim="800000"/>
            <a:headEnd/>
            <a:tailEnd/>
          </a:ln>
          <a:effectLst/>
        </p:spPr>
        <p:txBody>
          <a:bodyPr wrap="none">
            <a:spAutoFit/>
          </a:bodyPr>
          <a:lstStyle/>
          <a:p>
            <a:r>
              <a:rPr lang="en-US" sz="2000"/>
              <a:t>H </a:t>
            </a:r>
            <a:r>
              <a:rPr lang="en-US" sz="2000" b="1"/>
              <a:t>always</a:t>
            </a:r>
            <a:r>
              <a:rPr lang="en-US" sz="2000"/>
              <a:t> on outside.</a:t>
            </a:r>
          </a:p>
        </p:txBody>
      </p:sp>
      <p:sp>
        <p:nvSpPr>
          <p:cNvPr id="837641" name="Text Box 9"/>
          <p:cNvSpPr txBox="1">
            <a:spLocks noChangeArrowheads="1"/>
          </p:cNvSpPr>
          <p:nvPr/>
        </p:nvSpPr>
        <p:spPr bwMode="auto">
          <a:xfrm>
            <a:off x="825500" y="3913188"/>
            <a:ext cx="4411663" cy="396875"/>
          </a:xfrm>
          <a:prstGeom prst="rect">
            <a:avLst/>
          </a:prstGeom>
          <a:noFill/>
          <a:ln w="9525">
            <a:noFill/>
            <a:miter lim="800000"/>
            <a:headEnd/>
            <a:tailEnd/>
          </a:ln>
          <a:effectLst/>
        </p:spPr>
        <p:txBody>
          <a:bodyPr wrap="none">
            <a:spAutoFit/>
          </a:bodyPr>
          <a:lstStyle/>
          <a:p>
            <a:r>
              <a:rPr lang="en-US" sz="2000"/>
              <a:t>3)  Complete octets on exterior atoms</a:t>
            </a:r>
          </a:p>
        </p:txBody>
      </p:sp>
      <p:sp>
        <p:nvSpPr>
          <p:cNvPr id="837642" name="Rectangle 10"/>
          <p:cNvSpPr>
            <a:spLocks noChangeArrowheads="1"/>
          </p:cNvSpPr>
          <p:nvPr/>
        </p:nvSpPr>
        <p:spPr bwMode="auto">
          <a:xfrm>
            <a:off x="5145088" y="3906838"/>
            <a:ext cx="1874837" cy="396875"/>
          </a:xfrm>
          <a:prstGeom prst="rect">
            <a:avLst/>
          </a:prstGeom>
          <a:noFill/>
          <a:ln w="9525">
            <a:noFill/>
            <a:miter lim="800000"/>
            <a:headEnd/>
            <a:tailEnd/>
          </a:ln>
          <a:effectLst/>
        </p:spPr>
        <p:txBody>
          <a:bodyPr wrap="none">
            <a:spAutoFit/>
          </a:bodyPr>
          <a:lstStyle/>
          <a:p>
            <a:r>
              <a:rPr lang="en-US" sz="2000"/>
              <a:t>(not H, though)</a:t>
            </a:r>
          </a:p>
        </p:txBody>
      </p:sp>
      <p:sp>
        <p:nvSpPr>
          <p:cNvPr id="837643" name="Text Box 11"/>
          <p:cNvSpPr txBox="1">
            <a:spLocks noChangeArrowheads="1"/>
          </p:cNvSpPr>
          <p:nvPr/>
        </p:nvSpPr>
        <p:spPr bwMode="auto">
          <a:xfrm>
            <a:off x="825500" y="4256088"/>
            <a:ext cx="1270000" cy="396875"/>
          </a:xfrm>
          <a:prstGeom prst="rect">
            <a:avLst/>
          </a:prstGeom>
          <a:noFill/>
          <a:ln w="9525">
            <a:noFill/>
            <a:miter lim="800000"/>
            <a:headEnd/>
            <a:tailEnd/>
          </a:ln>
          <a:effectLst/>
        </p:spPr>
        <p:txBody>
          <a:bodyPr wrap="none">
            <a:spAutoFit/>
          </a:bodyPr>
          <a:lstStyle/>
          <a:p>
            <a:r>
              <a:rPr lang="en-US" sz="2000"/>
              <a:t>4)  Check</a:t>
            </a:r>
          </a:p>
        </p:txBody>
      </p:sp>
      <p:sp>
        <p:nvSpPr>
          <p:cNvPr id="837644" name="Text Box 12"/>
          <p:cNvSpPr txBox="1">
            <a:spLocks noChangeArrowheads="1"/>
          </p:cNvSpPr>
          <p:nvPr/>
        </p:nvSpPr>
        <p:spPr bwMode="auto">
          <a:xfrm>
            <a:off x="822325" y="4602163"/>
            <a:ext cx="4622800" cy="396875"/>
          </a:xfrm>
          <a:prstGeom prst="rect">
            <a:avLst/>
          </a:prstGeom>
          <a:noFill/>
          <a:ln w="9525">
            <a:noFill/>
            <a:miter lim="800000"/>
            <a:headEnd/>
            <a:tailEnd/>
          </a:ln>
          <a:effectLst/>
        </p:spPr>
        <p:txBody>
          <a:bodyPr wrap="none">
            <a:spAutoFit/>
          </a:bodyPr>
          <a:lstStyle/>
          <a:p>
            <a:r>
              <a:rPr lang="en-US" sz="2000"/>
              <a:t>     - valence electrons math with Step 1</a:t>
            </a:r>
          </a:p>
        </p:txBody>
      </p:sp>
      <p:sp>
        <p:nvSpPr>
          <p:cNvPr id="837645" name="Text Box 13"/>
          <p:cNvSpPr txBox="1">
            <a:spLocks noChangeArrowheads="1"/>
          </p:cNvSpPr>
          <p:nvPr/>
        </p:nvSpPr>
        <p:spPr bwMode="auto">
          <a:xfrm>
            <a:off x="822325" y="4954588"/>
            <a:ext cx="4745038" cy="396875"/>
          </a:xfrm>
          <a:prstGeom prst="rect">
            <a:avLst/>
          </a:prstGeom>
          <a:noFill/>
          <a:ln w="9525">
            <a:noFill/>
            <a:miter lim="800000"/>
            <a:headEnd/>
            <a:tailEnd/>
          </a:ln>
          <a:effectLst/>
        </p:spPr>
        <p:txBody>
          <a:bodyPr wrap="none">
            <a:spAutoFit/>
          </a:bodyPr>
          <a:lstStyle/>
          <a:p>
            <a:r>
              <a:rPr lang="en-US" sz="2000"/>
              <a:t>     - all atoms (except H) have an octet;  </a:t>
            </a:r>
          </a:p>
        </p:txBody>
      </p:sp>
      <p:sp>
        <p:nvSpPr>
          <p:cNvPr id="837646" name="Rectangle 14"/>
          <p:cNvSpPr>
            <a:spLocks noChangeArrowheads="1"/>
          </p:cNvSpPr>
          <p:nvPr/>
        </p:nvSpPr>
        <p:spPr bwMode="auto">
          <a:xfrm>
            <a:off x="5327650" y="4954588"/>
            <a:ext cx="2862263" cy="396875"/>
          </a:xfrm>
          <a:prstGeom prst="rect">
            <a:avLst/>
          </a:prstGeom>
          <a:noFill/>
          <a:ln w="9525">
            <a:noFill/>
            <a:miter lim="800000"/>
            <a:headEnd/>
            <a:tailEnd/>
          </a:ln>
          <a:effectLst/>
        </p:spPr>
        <p:txBody>
          <a:bodyPr wrap="none">
            <a:spAutoFit/>
          </a:bodyPr>
          <a:lstStyle/>
          <a:p>
            <a:r>
              <a:rPr lang="en-US" sz="2000"/>
              <a:t>if not, try multiple bonds</a:t>
            </a:r>
          </a:p>
        </p:txBody>
      </p:sp>
      <p:sp>
        <p:nvSpPr>
          <p:cNvPr id="837647" name="Text Box 15"/>
          <p:cNvSpPr txBox="1">
            <a:spLocks noChangeArrowheads="1"/>
          </p:cNvSpPr>
          <p:nvPr/>
        </p:nvSpPr>
        <p:spPr bwMode="auto">
          <a:xfrm>
            <a:off x="822325" y="5307013"/>
            <a:ext cx="3181350" cy="396875"/>
          </a:xfrm>
          <a:prstGeom prst="rect">
            <a:avLst/>
          </a:prstGeom>
          <a:noFill/>
          <a:ln w="9525">
            <a:noFill/>
            <a:miter lim="800000"/>
            <a:headEnd/>
            <a:tailEnd/>
          </a:ln>
          <a:effectLst/>
        </p:spPr>
        <p:txBody>
          <a:bodyPr wrap="none">
            <a:spAutoFit/>
          </a:bodyPr>
          <a:lstStyle/>
          <a:p>
            <a:r>
              <a:rPr lang="en-US" sz="2000"/>
              <a:t>     - any extra electrons?   </a:t>
            </a:r>
          </a:p>
        </p:txBody>
      </p:sp>
      <p:sp>
        <p:nvSpPr>
          <p:cNvPr id="837648" name="Rectangle 16"/>
          <p:cNvSpPr>
            <a:spLocks noChangeArrowheads="1"/>
          </p:cNvSpPr>
          <p:nvPr/>
        </p:nvSpPr>
        <p:spPr bwMode="auto">
          <a:xfrm>
            <a:off x="3770313" y="5307013"/>
            <a:ext cx="2382837" cy="396875"/>
          </a:xfrm>
          <a:prstGeom prst="rect">
            <a:avLst/>
          </a:prstGeom>
          <a:noFill/>
          <a:ln w="9525">
            <a:noFill/>
            <a:miter lim="800000"/>
            <a:headEnd/>
            <a:tailEnd/>
          </a:ln>
          <a:effectLst/>
        </p:spPr>
        <p:txBody>
          <a:bodyPr wrap="none">
            <a:spAutoFit/>
          </a:bodyPr>
          <a:lstStyle/>
          <a:p>
            <a:r>
              <a:rPr lang="en-US" sz="2000"/>
              <a:t>Put on central atom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37635"/>
                                        </p:tgtEl>
                                        <p:attrNameLst>
                                          <p:attrName>style.visibility</p:attrName>
                                        </p:attrNameLst>
                                      </p:cBhvr>
                                      <p:to>
                                        <p:strVal val="visible"/>
                                      </p:to>
                                    </p:set>
                                    <p:anim calcmode="lin" valueType="num">
                                      <p:cBhvr>
                                        <p:cTn id="7" dur="500" fill="hold"/>
                                        <p:tgtEl>
                                          <p:spTgt spid="837635"/>
                                        </p:tgtEl>
                                        <p:attrNameLst>
                                          <p:attrName>ppt_w</p:attrName>
                                        </p:attrNameLst>
                                      </p:cBhvr>
                                      <p:tavLst>
                                        <p:tav tm="0">
                                          <p:val>
                                            <p:fltVal val="0"/>
                                          </p:val>
                                        </p:tav>
                                        <p:tav tm="100000">
                                          <p:val>
                                            <p:strVal val="#ppt_w"/>
                                          </p:val>
                                        </p:tav>
                                      </p:tavLst>
                                    </p:anim>
                                    <p:anim calcmode="lin" valueType="num">
                                      <p:cBhvr>
                                        <p:cTn id="8" dur="500" fill="hold"/>
                                        <p:tgtEl>
                                          <p:spTgt spid="837635"/>
                                        </p:tgtEl>
                                        <p:attrNameLst>
                                          <p:attrName>ppt_h</p:attrName>
                                        </p:attrNameLst>
                                      </p:cBhvr>
                                      <p:tavLst>
                                        <p:tav tm="0">
                                          <p:val>
                                            <p:fltVal val="0"/>
                                          </p:val>
                                        </p:tav>
                                        <p:tav tm="100000">
                                          <p:val>
                                            <p:strVal val="#ppt_h"/>
                                          </p:val>
                                        </p:tav>
                                      </p:tavLst>
                                    </p:anim>
                                    <p:animEffect transition="in" filter="fade">
                                      <p:cBhvr>
                                        <p:cTn id="9" dur="500"/>
                                        <p:tgtEl>
                                          <p:spTgt spid="83763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37636"/>
                                        </p:tgtEl>
                                        <p:attrNameLst>
                                          <p:attrName>style.visibility</p:attrName>
                                        </p:attrNameLst>
                                      </p:cBhvr>
                                      <p:to>
                                        <p:strVal val="visible"/>
                                      </p:to>
                                    </p:set>
                                    <p:anim calcmode="lin" valueType="num">
                                      <p:cBhvr>
                                        <p:cTn id="14" dur="500" fill="hold"/>
                                        <p:tgtEl>
                                          <p:spTgt spid="837636"/>
                                        </p:tgtEl>
                                        <p:attrNameLst>
                                          <p:attrName>ppt_w</p:attrName>
                                        </p:attrNameLst>
                                      </p:cBhvr>
                                      <p:tavLst>
                                        <p:tav tm="0">
                                          <p:val>
                                            <p:fltVal val="0"/>
                                          </p:val>
                                        </p:tav>
                                        <p:tav tm="100000">
                                          <p:val>
                                            <p:strVal val="#ppt_w"/>
                                          </p:val>
                                        </p:tav>
                                      </p:tavLst>
                                    </p:anim>
                                    <p:anim calcmode="lin" valueType="num">
                                      <p:cBhvr>
                                        <p:cTn id="15" dur="500" fill="hold"/>
                                        <p:tgtEl>
                                          <p:spTgt spid="837636"/>
                                        </p:tgtEl>
                                        <p:attrNameLst>
                                          <p:attrName>ppt_h</p:attrName>
                                        </p:attrNameLst>
                                      </p:cBhvr>
                                      <p:tavLst>
                                        <p:tav tm="0">
                                          <p:val>
                                            <p:fltVal val="0"/>
                                          </p:val>
                                        </p:tav>
                                        <p:tav tm="100000">
                                          <p:val>
                                            <p:strVal val="#ppt_h"/>
                                          </p:val>
                                        </p:tav>
                                      </p:tavLst>
                                    </p:anim>
                                    <p:animEffect transition="in" filter="fade">
                                      <p:cBhvr>
                                        <p:cTn id="16" dur="500"/>
                                        <p:tgtEl>
                                          <p:spTgt spid="837636"/>
                                        </p:tgtEl>
                                      </p:cBhvr>
                                    </p:animEffect>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10000"/>
                                  </p:iterate>
                                  <p:childTnLst>
                                    <p:set>
                                      <p:cBhvr>
                                        <p:cTn id="20" dur="1" fill="hold">
                                          <p:stCondLst>
                                            <p:cond delay="0"/>
                                          </p:stCondLst>
                                        </p:cTn>
                                        <p:tgtEl>
                                          <p:spTgt spid="837637"/>
                                        </p:tgtEl>
                                        <p:attrNameLst>
                                          <p:attrName>style.visibility</p:attrName>
                                        </p:attrNameLst>
                                      </p:cBhvr>
                                      <p:to>
                                        <p:strVal val="visible"/>
                                      </p:to>
                                    </p:set>
                                    <p:animEffect transition="in" filter="fade">
                                      <p:cBhvr>
                                        <p:cTn id="21" dur="1000"/>
                                        <p:tgtEl>
                                          <p:spTgt spid="837637"/>
                                        </p:tgtEl>
                                      </p:cBhvr>
                                    </p:animEffect>
                                    <p:anim calcmode="lin" valueType="num">
                                      <p:cBhvr>
                                        <p:cTn id="22" dur="1000" fill="hold"/>
                                        <p:tgtEl>
                                          <p:spTgt spid="837637"/>
                                        </p:tgtEl>
                                        <p:attrNameLst>
                                          <p:attrName>ppt_x</p:attrName>
                                        </p:attrNameLst>
                                      </p:cBhvr>
                                      <p:tavLst>
                                        <p:tav tm="0">
                                          <p:val>
                                            <p:strVal val="#ppt_x-.1"/>
                                          </p:val>
                                        </p:tav>
                                        <p:tav tm="100000">
                                          <p:val>
                                            <p:strVal val="#ppt_x"/>
                                          </p:val>
                                        </p:tav>
                                      </p:tavLst>
                                    </p:anim>
                                    <p:anim calcmode="lin" valueType="num">
                                      <p:cBhvr>
                                        <p:cTn id="23" dur="1000" fill="hold"/>
                                        <p:tgtEl>
                                          <p:spTgt spid="83763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10000"/>
                                  </p:iterate>
                                  <p:childTnLst>
                                    <p:set>
                                      <p:cBhvr>
                                        <p:cTn id="27" dur="1" fill="hold">
                                          <p:stCondLst>
                                            <p:cond delay="0"/>
                                          </p:stCondLst>
                                        </p:cTn>
                                        <p:tgtEl>
                                          <p:spTgt spid="837638"/>
                                        </p:tgtEl>
                                        <p:attrNameLst>
                                          <p:attrName>style.visibility</p:attrName>
                                        </p:attrNameLst>
                                      </p:cBhvr>
                                      <p:to>
                                        <p:strVal val="visible"/>
                                      </p:to>
                                    </p:set>
                                    <p:animEffect transition="in" filter="fade">
                                      <p:cBhvr>
                                        <p:cTn id="28" dur="1000"/>
                                        <p:tgtEl>
                                          <p:spTgt spid="837638"/>
                                        </p:tgtEl>
                                      </p:cBhvr>
                                    </p:animEffect>
                                    <p:anim calcmode="lin" valueType="num">
                                      <p:cBhvr>
                                        <p:cTn id="29" dur="1000" fill="hold"/>
                                        <p:tgtEl>
                                          <p:spTgt spid="837638"/>
                                        </p:tgtEl>
                                        <p:attrNameLst>
                                          <p:attrName>ppt_x</p:attrName>
                                        </p:attrNameLst>
                                      </p:cBhvr>
                                      <p:tavLst>
                                        <p:tav tm="0">
                                          <p:val>
                                            <p:strVal val="#ppt_x-.1"/>
                                          </p:val>
                                        </p:tav>
                                        <p:tav tm="100000">
                                          <p:val>
                                            <p:strVal val="#ppt_x"/>
                                          </p:val>
                                        </p:tav>
                                      </p:tavLst>
                                    </p:anim>
                                    <p:anim calcmode="lin" valueType="num">
                                      <p:cBhvr>
                                        <p:cTn id="30" dur="1000" fill="hold"/>
                                        <p:tgtEl>
                                          <p:spTgt spid="83763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837639"/>
                                        </p:tgtEl>
                                        <p:attrNameLst>
                                          <p:attrName>style.visibility</p:attrName>
                                        </p:attrNameLst>
                                      </p:cBhvr>
                                      <p:to>
                                        <p:strVal val="visible"/>
                                      </p:to>
                                    </p:set>
                                    <p:anim calcmode="lin" valueType="num">
                                      <p:cBhvr>
                                        <p:cTn id="35" dur="500" fill="hold"/>
                                        <p:tgtEl>
                                          <p:spTgt spid="837639"/>
                                        </p:tgtEl>
                                        <p:attrNameLst>
                                          <p:attrName>ppt_w</p:attrName>
                                        </p:attrNameLst>
                                      </p:cBhvr>
                                      <p:tavLst>
                                        <p:tav tm="0">
                                          <p:val>
                                            <p:fltVal val="0"/>
                                          </p:val>
                                        </p:tav>
                                        <p:tav tm="100000">
                                          <p:val>
                                            <p:strVal val="#ppt_w"/>
                                          </p:val>
                                        </p:tav>
                                      </p:tavLst>
                                    </p:anim>
                                    <p:anim calcmode="lin" valueType="num">
                                      <p:cBhvr>
                                        <p:cTn id="36" dur="500" fill="hold"/>
                                        <p:tgtEl>
                                          <p:spTgt spid="837639"/>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837640"/>
                                        </p:tgtEl>
                                        <p:attrNameLst>
                                          <p:attrName>style.visibility</p:attrName>
                                        </p:attrNameLst>
                                      </p:cBhvr>
                                      <p:to>
                                        <p:strVal val="visible"/>
                                      </p:to>
                                    </p:set>
                                    <p:anim calcmode="lin" valueType="num">
                                      <p:cBhvr>
                                        <p:cTn id="41" dur="500" fill="hold"/>
                                        <p:tgtEl>
                                          <p:spTgt spid="837640"/>
                                        </p:tgtEl>
                                        <p:attrNameLst>
                                          <p:attrName>ppt_w</p:attrName>
                                        </p:attrNameLst>
                                      </p:cBhvr>
                                      <p:tavLst>
                                        <p:tav tm="0">
                                          <p:val>
                                            <p:fltVal val="0"/>
                                          </p:val>
                                        </p:tav>
                                        <p:tav tm="100000">
                                          <p:val>
                                            <p:strVal val="#ppt_w"/>
                                          </p:val>
                                        </p:tav>
                                      </p:tavLst>
                                    </p:anim>
                                    <p:anim calcmode="lin" valueType="num">
                                      <p:cBhvr>
                                        <p:cTn id="42" dur="500" fill="hold"/>
                                        <p:tgtEl>
                                          <p:spTgt spid="837640"/>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837641"/>
                                        </p:tgtEl>
                                        <p:attrNameLst>
                                          <p:attrName>style.visibility</p:attrName>
                                        </p:attrNameLst>
                                      </p:cBhvr>
                                      <p:to>
                                        <p:strVal val="visible"/>
                                      </p:to>
                                    </p:set>
                                    <p:anim calcmode="lin" valueType="num">
                                      <p:cBhvr>
                                        <p:cTn id="47" dur="500" fill="hold"/>
                                        <p:tgtEl>
                                          <p:spTgt spid="837641"/>
                                        </p:tgtEl>
                                        <p:attrNameLst>
                                          <p:attrName>ppt_w</p:attrName>
                                        </p:attrNameLst>
                                      </p:cBhvr>
                                      <p:tavLst>
                                        <p:tav tm="0">
                                          <p:val>
                                            <p:fltVal val="0"/>
                                          </p:val>
                                        </p:tav>
                                        <p:tav tm="100000">
                                          <p:val>
                                            <p:strVal val="#ppt_w"/>
                                          </p:val>
                                        </p:tav>
                                      </p:tavLst>
                                    </p:anim>
                                    <p:anim calcmode="lin" valueType="num">
                                      <p:cBhvr>
                                        <p:cTn id="48" dur="500" fill="hold"/>
                                        <p:tgtEl>
                                          <p:spTgt spid="837641"/>
                                        </p:tgtEl>
                                        <p:attrNameLst>
                                          <p:attrName>ppt_h</p:attrName>
                                        </p:attrNameLst>
                                      </p:cBhvr>
                                      <p:tavLst>
                                        <p:tav tm="0">
                                          <p:val>
                                            <p:fltVal val="0"/>
                                          </p:val>
                                        </p:tav>
                                        <p:tav tm="100000">
                                          <p:val>
                                            <p:strVal val="#ppt_h"/>
                                          </p:val>
                                        </p:tav>
                                      </p:tavLst>
                                    </p:anim>
                                    <p:animEffect transition="in" filter="fade">
                                      <p:cBhvr>
                                        <p:cTn id="49" dur="500"/>
                                        <p:tgtEl>
                                          <p:spTgt spid="837641"/>
                                        </p:tgtEl>
                                      </p:cBhvr>
                                    </p:animEffect>
                                  </p:childTnLst>
                                </p:cTn>
                              </p:par>
                            </p:childTnLst>
                          </p:cTn>
                        </p:par>
                      </p:childTnLst>
                    </p:cTn>
                  </p:par>
                  <p:par>
                    <p:cTn id="50" fill="hold">
                      <p:stCondLst>
                        <p:cond delay="indefinite"/>
                      </p:stCondLst>
                      <p:childTnLst>
                        <p:par>
                          <p:cTn id="51" fill="hold">
                            <p:stCondLst>
                              <p:cond delay="0"/>
                            </p:stCondLst>
                            <p:childTnLst>
                              <p:par>
                                <p:cTn id="52" presetID="40" presetClass="entr" presetSubtype="0" fill="hold" grpId="0" nodeType="clickEffect">
                                  <p:stCondLst>
                                    <p:cond delay="0"/>
                                  </p:stCondLst>
                                  <p:iterate type="lt">
                                    <p:tmPct val="10000"/>
                                  </p:iterate>
                                  <p:childTnLst>
                                    <p:set>
                                      <p:cBhvr>
                                        <p:cTn id="53" dur="1" fill="hold">
                                          <p:stCondLst>
                                            <p:cond delay="0"/>
                                          </p:stCondLst>
                                        </p:cTn>
                                        <p:tgtEl>
                                          <p:spTgt spid="837642"/>
                                        </p:tgtEl>
                                        <p:attrNameLst>
                                          <p:attrName>style.visibility</p:attrName>
                                        </p:attrNameLst>
                                      </p:cBhvr>
                                      <p:to>
                                        <p:strVal val="visible"/>
                                      </p:to>
                                    </p:set>
                                    <p:animEffect transition="in" filter="fade">
                                      <p:cBhvr>
                                        <p:cTn id="54" dur="1000"/>
                                        <p:tgtEl>
                                          <p:spTgt spid="837642"/>
                                        </p:tgtEl>
                                      </p:cBhvr>
                                    </p:animEffect>
                                    <p:anim calcmode="lin" valueType="num">
                                      <p:cBhvr>
                                        <p:cTn id="55" dur="1000" fill="hold"/>
                                        <p:tgtEl>
                                          <p:spTgt spid="837642"/>
                                        </p:tgtEl>
                                        <p:attrNameLst>
                                          <p:attrName>ppt_x</p:attrName>
                                        </p:attrNameLst>
                                      </p:cBhvr>
                                      <p:tavLst>
                                        <p:tav tm="0">
                                          <p:val>
                                            <p:strVal val="#ppt_x-.1"/>
                                          </p:val>
                                        </p:tav>
                                        <p:tav tm="100000">
                                          <p:val>
                                            <p:strVal val="#ppt_x"/>
                                          </p:val>
                                        </p:tav>
                                      </p:tavLst>
                                    </p:anim>
                                    <p:anim calcmode="lin" valueType="num">
                                      <p:cBhvr>
                                        <p:cTn id="56" dur="1000" fill="hold"/>
                                        <p:tgtEl>
                                          <p:spTgt spid="83764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6" presetClass="entr" presetSubtype="0" fill="hold" grpId="0" nodeType="clickEffect">
                                  <p:stCondLst>
                                    <p:cond delay="0"/>
                                  </p:stCondLst>
                                  <p:iterate type="lt">
                                    <p:tmPct val="10000"/>
                                  </p:iterate>
                                  <p:childTnLst>
                                    <p:set>
                                      <p:cBhvr>
                                        <p:cTn id="60" dur="1" fill="hold">
                                          <p:stCondLst>
                                            <p:cond delay="0"/>
                                          </p:stCondLst>
                                        </p:cTn>
                                        <p:tgtEl>
                                          <p:spTgt spid="837643"/>
                                        </p:tgtEl>
                                        <p:attrNameLst>
                                          <p:attrName>style.visibility</p:attrName>
                                        </p:attrNameLst>
                                      </p:cBhvr>
                                      <p:to>
                                        <p:strVal val="visible"/>
                                      </p:to>
                                    </p:set>
                                    <p:anim by="(-#ppt_w*2)" calcmode="lin" valueType="num">
                                      <p:cBhvr rctx="PPT">
                                        <p:cTn id="61" dur="500" autoRev="1" fill="hold">
                                          <p:stCondLst>
                                            <p:cond delay="0"/>
                                          </p:stCondLst>
                                        </p:cTn>
                                        <p:tgtEl>
                                          <p:spTgt spid="837643"/>
                                        </p:tgtEl>
                                        <p:attrNameLst>
                                          <p:attrName>ppt_w</p:attrName>
                                        </p:attrNameLst>
                                      </p:cBhvr>
                                    </p:anim>
                                    <p:anim by="(#ppt_w*0.50)" calcmode="lin" valueType="num">
                                      <p:cBhvr>
                                        <p:cTn id="62" dur="500" decel="50000" autoRev="1" fill="hold">
                                          <p:stCondLst>
                                            <p:cond delay="0"/>
                                          </p:stCondLst>
                                        </p:cTn>
                                        <p:tgtEl>
                                          <p:spTgt spid="837643"/>
                                        </p:tgtEl>
                                        <p:attrNameLst>
                                          <p:attrName>ppt_x</p:attrName>
                                        </p:attrNameLst>
                                      </p:cBhvr>
                                    </p:anim>
                                    <p:anim from="(-#ppt_h/2)" to="(#ppt_y)" calcmode="lin" valueType="num">
                                      <p:cBhvr>
                                        <p:cTn id="63" dur="1000" fill="hold">
                                          <p:stCondLst>
                                            <p:cond delay="0"/>
                                          </p:stCondLst>
                                        </p:cTn>
                                        <p:tgtEl>
                                          <p:spTgt spid="837643"/>
                                        </p:tgtEl>
                                        <p:attrNameLst>
                                          <p:attrName>ppt_y</p:attrName>
                                        </p:attrNameLst>
                                      </p:cBhvr>
                                    </p:anim>
                                    <p:animRot by="21600000">
                                      <p:cBhvr>
                                        <p:cTn id="64" dur="1000" fill="hold">
                                          <p:stCondLst>
                                            <p:cond delay="0"/>
                                          </p:stCondLst>
                                        </p:cTn>
                                        <p:tgtEl>
                                          <p:spTgt spid="837643"/>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9" presetClass="entr" presetSubtype="0" accel="100000" fill="hold" grpId="0" nodeType="clickEffect">
                                  <p:stCondLst>
                                    <p:cond delay="0"/>
                                  </p:stCondLst>
                                  <p:childTnLst>
                                    <p:set>
                                      <p:cBhvr>
                                        <p:cTn id="68" dur="1" fill="hold">
                                          <p:stCondLst>
                                            <p:cond delay="0"/>
                                          </p:stCondLst>
                                        </p:cTn>
                                        <p:tgtEl>
                                          <p:spTgt spid="837644"/>
                                        </p:tgtEl>
                                        <p:attrNameLst>
                                          <p:attrName>style.visibility</p:attrName>
                                        </p:attrNameLst>
                                      </p:cBhvr>
                                      <p:to>
                                        <p:strVal val="visible"/>
                                      </p:to>
                                    </p:set>
                                    <p:anim calcmode="lin" valueType="num">
                                      <p:cBhvr>
                                        <p:cTn id="69" dur="500" fill="hold"/>
                                        <p:tgtEl>
                                          <p:spTgt spid="837644"/>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837644"/>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837644"/>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837644"/>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9" presetClass="entr" presetSubtype="0" accel="100000" fill="hold" grpId="0" nodeType="clickEffect">
                                  <p:stCondLst>
                                    <p:cond delay="0"/>
                                  </p:stCondLst>
                                  <p:childTnLst>
                                    <p:set>
                                      <p:cBhvr>
                                        <p:cTn id="76" dur="1" fill="hold">
                                          <p:stCondLst>
                                            <p:cond delay="0"/>
                                          </p:stCondLst>
                                        </p:cTn>
                                        <p:tgtEl>
                                          <p:spTgt spid="837645"/>
                                        </p:tgtEl>
                                        <p:attrNameLst>
                                          <p:attrName>style.visibility</p:attrName>
                                        </p:attrNameLst>
                                      </p:cBhvr>
                                      <p:to>
                                        <p:strVal val="visible"/>
                                      </p:to>
                                    </p:set>
                                    <p:anim calcmode="lin" valueType="num">
                                      <p:cBhvr>
                                        <p:cTn id="77" dur="500" fill="hold"/>
                                        <p:tgtEl>
                                          <p:spTgt spid="837645"/>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837645"/>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837645"/>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837645"/>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837646"/>
                                        </p:tgtEl>
                                        <p:attrNameLst>
                                          <p:attrName>style.visibility</p:attrName>
                                        </p:attrNameLst>
                                      </p:cBhvr>
                                      <p:to>
                                        <p:strVal val="visible"/>
                                      </p:to>
                                    </p:set>
                                    <p:animEffect transition="in" filter="fade">
                                      <p:cBhvr>
                                        <p:cTn id="85" dur="2000"/>
                                        <p:tgtEl>
                                          <p:spTgt spid="837646"/>
                                        </p:tgtEl>
                                      </p:cBhvr>
                                    </p:animEffect>
                                  </p:childTnLst>
                                </p:cTn>
                              </p:par>
                            </p:childTnLst>
                          </p:cTn>
                        </p:par>
                      </p:childTnLst>
                    </p:cTn>
                  </p:par>
                  <p:par>
                    <p:cTn id="86" fill="hold">
                      <p:stCondLst>
                        <p:cond delay="indefinite"/>
                      </p:stCondLst>
                      <p:childTnLst>
                        <p:par>
                          <p:cTn id="87" fill="hold">
                            <p:stCondLst>
                              <p:cond delay="0"/>
                            </p:stCondLst>
                            <p:childTnLst>
                              <p:par>
                                <p:cTn id="88" presetID="39" presetClass="entr" presetSubtype="0" accel="100000" fill="hold" grpId="0" nodeType="clickEffect">
                                  <p:stCondLst>
                                    <p:cond delay="0"/>
                                  </p:stCondLst>
                                  <p:childTnLst>
                                    <p:set>
                                      <p:cBhvr>
                                        <p:cTn id="89" dur="1" fill="hold">
                                          <p:stCondLst>
                                            <p:cond delay="0"/>
                                          </p:stCondLst>
                                        </p:cTn>
                                        <p:tgtEl>
                                          <p:spTgt spid="837647"/>
                                        </p:tgtEl>
                                        <p:attrNameLst>
                                          <p:attrName>style.visibility</p:attrName>
                                        </p:attrNameLst>
                                      </p:cBhvr>
                                      <p:to>
                                        <p:strVal val="visible"/>
                                      </p:to>
                                    </p:set>
                                    <p:anim calcmode="lin" valueType="num">
                                      <p:cBhvr>
                                        <p:cTn id="90" dur="500" fill="hold"/>
                                        <p:tgtEl>
                                          <p:spTgt spid="837647"/>
                                        </p:tgtEl>
                                        <p:attrNameLst>
                                          <p:attrName>ppt_h</p:attrName>
                                        </p:attrNameLst>
                                      </p:cBhvr>
                                      <p:tavLst>
                                        <p:tav tm="0">
                                          <p:val>
                                            <p:strVal val="#ppt_h/20"/>
                                          </p:val>
                                        </p:tav>
                                        <p:tav tm="50000">
                                          <p:val>
                                            <p:strVal val="#ppt_h/20"/>
                                          </p:val>
                                        </p:tav>
                                        <p:tav tm="100000">
                                          <p:val>
                                            <p:strVal val="#ppt_h"/>
                                          </p:val>
                                        </p:tav>
                                      </p:tavLst>
                                    </p:anim>
                                    <p:anim calcmode="lin" valueType="num">
                                      <p:cBhvr>
                                        <p:cTn id="91" dur="500" fill="hold"/>
                                        <p:tgtEl>
                                          <p:spTgt spid="837647"/>
                                        </p:tgtEl>
                                        <p:attrNameLst>
                                          <p:attrName>ppt_w</p:attrName>
                                        </p:attrNameLst>
                                      </p:cBhvr>
                                      <p:tavLst>
                                        <p:tav tm="0">
                                          <p:val>
                                            <p:strVal val="#ppt_w+.3"/>
                                          </p:val>
                                        </p:tav>
                                        <p:tav tm="50000">
                                          <p:val>
                                            <p:strVal val="#ppt_w+.3"/>
                                          </p:val>
                                        </p:tav>
                                        <p:tav tm="100000">
                                          <p:val>
                                            <p:strVal val="#ppt_w"/>
                                          </p:val>
                                        </p:tav>
                                      </p:tavLst>
                                    </p:anim>
                                    <p:anim calcmode="lin" valueType="num">
                                      <p:cBhvr>
                                        <p:cTn id="92" dur="500" fill="hold"/>
                                        <p:tgtEl>
                                          <p:spTgt spid="837647"/>
                                        </p:tgtEl>
                                        <p:attrNameLst>
                                          <p:attrName>ppt_x</p:attrName>
                                        </p:attrNameLst>
                                      </p:cBhvr>
                                      <p:tavLst>
                                        <p:tav tm="0">
                                          <p:val>
                                            <p:strVal val="#ppt_x-.3"/>
                                          </p:val>
                                        </p:tav>
                                        <p:tav tm="50000">
                                          <p:val>
                                            <p:strVal val="#ppt_x"/>
                                          </p:val>
                                        </p:tav>
                                        <p:tav tm="100000">
                                          <p:val>
                                            <p:strVal val="#ppt_x"/>
                                          </p:val>
                                        </p:tav>
                                      </p:tavLst>
                                    </p:anim>
                                    <p:anim calcmode="lin" valueType="num">
                                      <p:cBhvr>
                                        <p:cTn id="93" dur="500" fill="hold"/>
                                        <p:tgtEl>
                                          <p:spTgt spid="837647"/>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4" presetClass="entr" presetSubtype="0" fill="hold" grpId="0" nodeType="clickEffect">
                                  <p:stCondLst>
                                    <p:cond delay="0"/>
                                  </p:stCondLst>
                                  <p:childTnLst>
                                    <p:set>
                                      <p:cBhvr>
                                        <p:cTn id="97" dur="1" fill="hold">
                                          <p:stCondLst>
                                            <p:cond delay="0"/>
                                          </p:stCondLst>
                                        </p:cTn>
                                        <p:tgtEl>
                                          <p:spTgt spid="837648"/>
                                        </p:tgtEl>
                                        <p:attrNameLst>
                                          <p:attrName>style.visibility</p:attrName>
                                        </p:attrNameLst>
                                      </p:cBhvr>
                                      <p:to>
                                        <p:strVal val="visible"/>
                                      </p:to>
                                    </p:set>
                                    <p:anim from="(-#ppt_w/2)" to="(#ppt_x)" calcmode="lin" valueType="num">
                                      <p:cBhvr>
                                        <p:cTn id="98" dur="600" fill="hold">
                                          <p:stCondLst>
                                            <p:cond delay="0"/>
                                          </p:stCondLst>
                                        </p:cTn>
                                        <p:tgtEl>
                                          <p:spTgt spid="837648"/>
                                        </p:tgtEl>
                                        <p:attrNameLst>
                                          <p:attrName>ppt_x</p:attrName>
                                        </p:attrNameLst>
                                      </p:cBhvr>
                                    </p:anim>
                                    <p:anim from="0" to="-1.0" calcmode="lin" valueType="num">
                                      <p:cBhvr>
                                        <p:cTn id="99" dur="200" decel="50000" autoRev="1" fill="hold">
                                          <p:stCondLst>
                                            <p:cond delay="600"/>
                                          </p:stCondLst>
                                        </p:cTn>
                                        <p:tgtEl>
                                          <p:spTgt spid="837648"/>
                                        </p:tgtEl>
                                        <p:attrNameLst>
                                          <p:attrName>xshear</p:attrName>
                                        </p:attrNameLst>
                                      </p:cBhvr>
                                    </p:anim>
                                    <p:animScale>
                                      <p:cBhvr>
                                        <p:cTn id="100" dur="200" decel="100000" autoRev="1" fill="hold">
                                          <p:stCondLst>
                                            <p:cond delay="600"/>
                                          </p:stCondLst>
                                        </p:cTn>
                                        <p:tgtEl>
                                          <p:spTgt spid="837648"/>
                                        </p:tgtEl>
                                      </p:cBhvr>
                                      <p:from x="100000" y="100000"/>
                                      <p:to x="80000" y="100000"/>
                                    </p:animScale>
                                    <p:anim by="(#ppt_h/3+#ppt_w*0.1)" calcmode="lin" valueType="num">
                                      <p:cBhvr additive="sum">
                                        <p:cTn id="101" dur="200" decel="100000" autoRev="1" fill="hold">
                                          <p:stCondLst>
                                            <p:cond delay="600"/>
                                          </p:stCondLst>
                                        </p:cTn>
                                        <p:tgtEl>
                                          <p:spTgt spid="83764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35" grpId="0"/>
      <p:bldP spid="837636" grpId="0"/>
      <p:bldP spid="837637" grpId="0"/>
      <p:bldP spid="837638" grpId="0"/>
      <p:bldP spid="837639" grpId="0"/>
      <p:bldP spid="837640" grpId="0"/>
      <p:bldP spid="837641" grpId="0"/>
      <p:bldP spid="837642" grpId="0"/>
      <p:bldP spid="837643" grpId="0"/>
      <p:bldP spid="837644" grpId="0"/>
      <p:bldP spid="837645" grpId="0"/>
      <p:bldP spid="837646" grpId="0"/>
      <p:bldP spid="837647" grpId="0"/>
      <p:bldP spid="837648" grpId="0"/>
    </p:bldLst>
  </p:timing>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8658" name="Rectangle 2"/>
          <p:cNvSpPr>
            <a:spLocks noGrp="1" noChangeArrowheads="1"/>
          </p:cNvSpPr>
          <p:nvPr>
            <p:ph type="title"/>
          </p:nvPr>
        </p:nvSpPr>
        <p:spPr>
          <a:noFill/>
          <a:ln/>
        </p:spPr>
        <p:txBody>
          <a:bodyPr/>
          <a:lstStyle/>
          <a:p>
            <a:r>
              <a:rPr lang="en-US"/>
              <a:t>Multiple Bonds</a:t>
            </a:r>
          </a:p>
        </p:txBody>
      </p:sp>
      <p:sp>
        <p:nvSpPr>
          <p:cNvPr id="838659" name="Rectangle 3"/>
          <p:cNvSpPr>
            <a:spLocks noGrp="1" noChangeArrowheads="1"/>
          </p:cNvSpPr>
          <p:nvPr>
            <p:ph type="body" idx="1"/>
          </p:nvPr>
        </p:nvSpPr>
        <p:spPr>
          <a:noFill/>
          <a:ln/>
        </p:spPr>
        <p:txBody>
          <a:bodyPr/>
          <a:lstStyle/>
          <a:p>
            <a:r>
              <a:rPr lang="en-US"/>
              <a:t>Sometimes atoms share more than one pair of valence electrons.</a:t>
            </a:r>
          </a:p>
          <a:p>
            <a:r>
              <a:rPr lang="en-US"/>
              <a:t>A double bond is when atoms share two pair (4) of electrons.</a:t>
            </a:r>
          </a:p>
          <a:p>
            <a:r>
              <a:rPr lang="en-US"/>
              <a:t>A triple bond is when atoms share three pair (6) of electrons.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838659">
                                            <p:txEl>
                                              <p:pRg st="0" end="0"/>
                                            </p:txEl>
                                          </p:spTgt>
                                        </p:tgtEl>
                                        <p:attrNameLst>
                                          <p:attrName>style.visibility</p:attrName>
                                        </p:attrNameLst>
                                      </p:cBhvr>
                                      <p:to>
                                        <p:strVal val="visible"/>
                                      </p:to>
                                    </p:set>
                                    <p:anim to="" calcmode="lin" valueType="num">
                                      <p:cBhvr>
                                        <p:cTn id="7" dur="1" fill="hold"/>
                                        <p:tgtEl>
                                          <p:spTgt spid="83865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838659">
                                            <p:txEl>
                                              <p:pRg st="1" end="1"/>
                                            </p:txEl>
                                          </p:spTgt>
                                        </p:tgtEl>
                                        <p:attrNameLst>
                                          <p:attrName>style.visibility</p:attrName>
                                        </p:attrNameLst>
                                      </p:cBhvr>
                                      <p:to>
                                        <p:strVal val="visible"/>
                                      </p:to>
                                    </p:set>
                                    <p:anim to="" calcmode="lin" valueType="num">
                                      <p:cBhvr>
                                        <p:cTn id="12" dur="1" fill="hold"/>
                                        <p:tgtEl>
                                          <p:spTgt spid="83865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838659">
                                            <p:txEl>
                                              <p:pRg st="2" end="2"/>
                                            </p:txEl>
                                          </p:spTgt>
                                        </p:tgtEl>
                                        <p:attrNameLst>
                                          <p:attrName>style.visibility</p:attrName>
                                        </p:attrNameLst>
                                      </p:cBhvr>
                                      <p:to>
                                        <p:strVal val="visible"/>
                                      </p:to>
                                    </p:set>
                                    <p:anim to="" calcmode="lin" valueType="num">
                                      <p:cBhvr>
                                        <p:cTn id="17" dur="1" fill="hold"/>
                                        <p:tgtEl>
                                          <p:spTgt spid="83865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8659" grpId="0" build="p"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0706" name="Rectangle 2"/>
          <p:cNvSpPr>
            <a:spLocks noGrp="1" noChangeArrowheads="1"/>
          </p:cNvSpPr>
          <p:nvPr>
            <p:ph type="title"/>
          </p:nvPr>
        </p:nvSpPr>
        <p:spPr>
          <a:noFill/>
          <a:ln/>
        </p:spPr>
        <p:txBody>
          <a:bodyPr/>
          <a:lstStyle/>
          <a:p>
            <a:r>
              <a:rPr lang="en-US"/>
              <a:t>Carbon dioxide</a:t>
            </a:r>
          </a:p>
        </p:txBody>
      </p:sp>
      <p:sp>
        <p:nvSpPr>
          <p:cNvPr id="840707" name="Rectangle 3"/>
          <p:cNvSpPr>
            <a:spLocks noGrp="1" noChangeArrowheads="1"/>
          </p:cNvSpPr>
          <p:nvPr>
            <p:ph type="body" idx="1"/>
          </p:nvPr>
        </p:nvSpPr>
        <p:spPr>
          <a:xfrm>
            <a:off x="3048000" y="1219200"/>
            <a:ext cx="5638800" cy="4953000"/>
          </a:xfrm>
          <a:noFill/>
          <a:ln/>
        </p:spPr>
        <p:txBody>
          <a:bodyPr/>
          <a:lstStyle/>
          <a:p>
            <a:r>
              <a:rPr lang="en-US"/>
              <a:t>CO</a:t>
            </a:r>
            <a:r>
              <a:rPr lang="en-US" sz="4000" baseline="-25000"/>
              <a:t>2</a:t>
            </a:r>
            <a:r>
              <a:rPr lang="en-US" sz="4000"/>
              <a:t> </a:t>
            </a:r>
            <a:r>
              <a:rPr lang="en-US" sz="3600"/>
              <a:t>- </a:t>
            </a:r>
            <a:r>
              <a:rPr lang="en-US"/>
              <a:t>Carbon is central atom</a:t>
            </a:r>
            <a:r>
              <a:rPr lang="en-US" sz="4000" baseline="-25000"/>
              <a:t> </a:t>
            </a:r>
            <a:r>
              <a:rPr lang="en-US"/>
              <a:t>( I have to tell you)</a:t>
            </a:r>
          </a:p>
          <a:p>
            <a:r>
              <a:rPr lang="en-US"/>
              <a:t>Carbon has  4 valence electrons</a:t>
            </a:r>
          </a:p>
          <a:p>
            <a:r>
              <a:rPr lang="en-US"/>
              <a:t>Wants 4 more</a:t>
            </a:r>
          </a:p>
          <a:p>
            <a:r>
              <a:rPr lang="en-US"/>
              <a:t>Oxygen has 6 valence electrons</a:t>
            </a:r>
          </a:p>
          <a:p>
            <a:r>
              <a:rPr lang="en-US"/>
              <a:t>Wants 2 more</a:t>
            </a:r>
          </a:p>
        </p:txBody>
      </p:sp>
      <p:grpSp>
        <p:nvGrpSpPr>
          <p:cNvPr id="840708" name="Group 4"/>
          <p:cNvGrpSpPr>
            <a:grpSpLocks/>
          </p:cNvGrpSpPr>
          <p:nvPr/>
        </p:nvGrpSpPr>
        <p:grpSpPr bwMode="auto">
          <a:xfrm>
            <a:off x="990600" y="4000500"/>
            <a:ext cx="1447800" cy="1593850"/>
            <a:chOff x="624" y="2520"/>
            <a:chExt cx="912" cy="1004"/>
          </a:xfrm>
        </p:grpSpPr>
        <p:sp>
          <p:nvSpPr>
            <p:cNvPr id="840709" name="Rectangle 5"/>
            <p:cNvSpPr>
              <a:spLocks noChangeArrowheads="1"/>
            </p:cNvSpPr>
            <p:nvPr/>
          </p:nvSpPr>
          <p:spPr bwMode="auto">
            <a:xfrm>
              <a:off x="720" y="2544"/>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tx2"/>
                  </a:solidFill>
                </a:rPr>
                <a:t>O</a:t>
              </a:r>
            </a:p>
          </p:txBody>
        </p:sp>
        <p:grpSp>
          <p:nvGrpSpPr>
            <p:cNvPr id="840710" name="Group 6"/>
            <p:cNvGrpSpPr>
              <a:grpSpLocks/>
            </p:cNvGrpSpPr>
            <p:nvPr/>
          </p:nvGrpSpPr>
          <p:grpSpPr bwMode="auto">
            <a:xfrm>
              <a:off x="1440" y="2784"/>
              <a:ext cx="96" cy="336"/>
              <a:chOff x="1440" y="2784"/>
              <a:chExt cx="96" cy="336"/>
            </a:xfrm>
          </p:grpSpPr>
          <p:sp>
            <p:nvSpPr>
              <p:cNvPr id="840711" name="Oval 7"/>
              <p:cNvSpPr>
                <a:spLocks noChangeArrowheads="1"/>
              </p:cNvSpPr>
              <p:nvPr/>
            </p:nvSpPr>
            <p:spPr bwMode="auto">
              <a:xfrm>
                <a:off x="1440" y="2784"/>
                <a:ext cx="96" cy="96"/>
              </a:xfrm>
              <a:prstGeom prst="ellipse">
                <a:avLst/>
              </a:prstGeom>
              <a:solidFill>
                <a:schemeClr val="tx2"/>
              </a:solidFill>
              <a:ln w="9525">
                <a:noFill/>
                <a:round/>
                <a:headEnd/>
                <a:tailEnd/>
              </a:ln>
              <a:effectLst/>
            </p:spPr>
            <p:txBody>
              <a:bodyPr wrap="none" anchor="ctr"/>
              <a:lstStyle/>
              <a:p>
                <a:endParaRPr lang="en-US"/>
              </a:p>
            </p:txBody>
          </p:sp>
          <p:sp>
            <p:nvSpPr>
              <p:cNvPr id="840712" name="Oval 8"/>
              <p:cNvSpPr>
                <a:spLocks noChangeArrowheads="1"/>
              </p:cNvSpPr>
              <p:nvPr/>
            </p:nvSpPr>
            <p:spPr bwMode="auto">
              <a:xfrm>
                <a:off x="1440" y="3024"/>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40713" name="Group 9"/>
            <p:cNvGrpSpPr>
              <a:grpSpLocks/>
            </p:cNvGrpSpPr>
            <p:nvPr/>
          </p:nvGrpSpPr>
          <p:grpSpPr bwMode="auto">
            <a:xfrm>
              <a:off x="888" y="2520"/>
              <a:ext cx="336" cy="96"/>
              <a:chOff x="888" y="2520"/>
              <a:chExt cx="336" cy="96"/>
            </a:xfrm>
          </p:grpSpPr>
          <p:sp>
            <p:nvSpPr>
              <p:cNvPr id="840714" name="Oval 10"/>
              <p:cNvSpPr>
                <a:spLocks noChangeArrowheads="1"/>
              </p:cNvSpPr>
              <p:nvPr/>
            </p:nvSpPr>
            <p:spPr bwMode="auto">
              <a:xfrm>
                <a:off x="1128" y="2520"/>
                <a:ext cx="96" cy="96"/>
              </a:xfrm>
              <a:prstGeom prst="ellipse">
                <a:avLst/>
              </a:prstGeom>
              <a:solidFill>
                <a:schemeClr val="tx2"/>
              </a:solidFill>
              <a:ln w="9525">
                <a:noFill/>
                <a:round/>
                <a:headEnd/>
                <a:tailEnd/>
              </a:ln>
              <a:effectLst/>
            </p:spPr>
            <p:txBody>
              <a:bodyPr wrap="none" anchor="ctr"/>
              <a:lstStyle/>
              <a:p>
                <a:endParaRPr lang="en-US"/>
              </a:p>
            </p:txBody>
          </p:sp>
          <p:sp>
            <p:nvSpPr>
              <p:cNvPr id="840715" name="Oval 11"/>
              <p:cNvSpPr>
                <a:spLocks noChangeArrowheads="1"/>
              </p:cNvSpPr>
              <p:nvPr/>
            </p:nvSpPr>
            <p:spPr bwMode="auto">
              <a:xfrm>
                <a:off x="888" y="2520"/>
                <a:ext cx="96" cy="96"/>
              </a:xfrm>
              <a:prstGeom prst="ellipse">
                <a:avLst/>
              </a:prstGeom>
              <a:solidFill>
                <a:schemeClr val="tx2"/>
              </a:solidFill>
              <a:ln w="9525">
                <a:noFill/>
                <a:round/>
                <a:headEnd/>
                <a:tailEnd/>
              </a:ln>
              <a:effectLst/>
            </p:spPr>
            <p:txBody>
              <a:bodyPr wrap="none" anchor="ctr"/>
              <a:lstStyle/>
              <a:p>
                <a:endParaRPr lang="en-US"/>
              </a:p>
            </p:txBody>
          </p:sp>
        </p:grpSp>
        <p:sp>
          <p:nvSpPr>
            <p:cNvPr id="840716" name="Oval 12"/>
            <p:cNvSpPr>
              <a:spLocks noChangeArrowheads="1"/>
            </p:cNvSpPr>
            <p:nvPr/>
          </p:nvSpPr>
          <p:spPr bwMode="auto">
            <a:xfrm>
              <a:off x="624" y="2736"/>
              <a:ext cx="96" cy="96"/>
            </a:xfrm>
            <a:prstGeom prst="ellipse">
              <a:avLst/>
            </a:prstGeom>
            <a:solidFill>
              <a:schemeClr val="tx2"/>
            </a:solidFill>
            <a:ln w="9525">
              <a:noFill/>
              <a:round/>
              <a:headEnd/>
              <a:tailEnd/>
            </a:ln>
            <a:effectLst/>
          </p:spPr>
          <p:txBody>
            <a:bodyPr wrap="none" anchor="ctr"/>
            <a:lstStyle/>
            <a:p>
              <a:endParaRPr lang="en-US"/>
            </a:p>
          </p:txBody>
        </p:sp>
        <p:sp>
          <p:nvSpPr>
            <p:cNvPr id="840717" name="Oval 13"/>
            <p:cNvSpPr>
              <a:spLocks noChangeArrowheads="1"/>
            </p:cNvSpPr>
            <p:nvPr/>
          </p:nvSpPr>
          <p:spPr bwMode="auto">
            <a:xfrm>
              <a:off x="888" y="3384"/>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40718" name="Group 14"/>
          <p:cNvGrpSpPr>
            <a:grpSpLocks/>
          </p:cNvGrpSpPr>
          <p:nvPr/>
        </p:nvGrpSpPr>
        <p:grpSpPr bwMode="auto">
          <a:xfrm>
            <a:off x="990600" y="2019300"/>
            <a:ext cx="1447800" cy="1593850"/>
            <a:chOff x="624" y="1272"/>
            <a:chExt cx="912" cy="1004"/>
          </a:xfrm>
        </p:grpSpPr>
        <p:sp>
          <p:nvSpPr>
            <p:cNvPr id="840719" name="Rectangle 15"/>
            <p:cNvSpPr>
              <a:spLocks noChangeArrowheads="1"/>
            </p:cNvSpPr>
            <p:nvPr/>
          </p:nvSpPr>
          <p:spPr bwMode="auto">
            <a:xfrm>
              <a:off x="720" y="1296"/>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C</a:t>
              </a:r>
            </a:p>
          </p:txBody>
        </p:sp>
        <p:sp>
          <p:nvSpPr>
            <p:cNvPr id="840720" name="Oval 16"/>
            <p:cNvSpPr>
              <a:spLocks noChangeArrowheads="1"/>
            </p:cNvSpPr>
            <p:nvPr/>
          </p:nvSpPr>
          <p:spPr bwMode="auto">
            <a:xfrm>
              <a:off x="1440" y="1776"/>
              <a:ext cx="96" cy="96"/>
            </a:xfrm>
            <a:prstGeom prst="ellipse">
              <a:avLst/>
            </a:prstGeom>
            <a:solidFill>
              <a:schemeClr val="accent2"/>
            </a:solidFill>
            <a:ln w="9525">
              <a:noFill/>
              <a:round/>
              <a:headEnd/>
              <a:tailEnd/>
            </a:ln>
            <a:effectLst/>
          </p:spPr>
          <p:txBody>
            <a:bodyPr wrap="none" anchor="ctr"/>
            <a:lstStyle/>
            <a:p>
              <a:endParaRPr lang="en-US"/>
            </a:p>
          </p:txBody>
        </p:sp>
        <p:sp>
          <p:nvSpPr>
            <p:cNvPr id="840721" name="Oval 17"/>
            <p:cNvSpPr>
              <a:spLocks noChangeArrowheads="1"/>
            </p:cNvSpPr>
            <p:nvPr/>
          </p:nvSpPr>
          <p:spPr bwMode="auto">
            <a:xfrm>
              <a:off x="1128" y="1272"/>
              <a:ext cx="96" cy="96"/>
            </a:xfrm>
            <a:prstGeom prst="ellipse">
              <a:avLst/>
            </a:prstGeom>
            <a:solidFill>
              <a:schemeClr val="accent2"/>
            </a:solidFill>
            <a:ln w="9525">
              <a:noFill/>
              <a:round/>
              <a:headEnd/>
              <a:tailEnd/>
            </a:ln>
            <a:effectLst/>
          </p:spPr>
          <p:txBody>
            <a:bodyPr wrap="none" anchor="ctr"/>
            <a:lstStyle/>
            <a:p>
              <a:endParaRPr lang="en-US"/>
            </a:p>
          </p:txBody>
        </p:sp>
        <p:sp>
          <p:nvSpPr>
            <p:cNvPr id="840722" name="Oval 18"/>
            <p:cNvSpPr>
              <a:spLocks noChangeArrowheads="1"/>
            </p:cNvSpPr>
            <p:nvPr/>
          </p:nvSpPr>
          <p:spPr bwMode="auto">
            <a:xfrm>
              <a:off x="624" y="1488"/>
              <a:ext cx="96" cy="96"/>
            </a:xfrm>
            <a:prstGeom prst="ellipse">
              <a:avLst/>
            </a:prstGeom>
            <a:solidFill>
              <a:schemeClr val="accent2"/>
            </a:solidFill>
            <a:ln w="9525">
              <a:noFill/>
              <a:round/>
              <a:headEnd/>
              <a:tailEnd/>
            </a:ln>
            <a:effectLst/>
          </p:spPr>
          <p:txBody>
            <a:bodyPr wrap="none" anchor="ctr"/>
            <a:lstStyle/>
            <a:p>
              <a:endParaRPr lang="en-US"/>
            </a:p>
          </p:txBody>
        </p:sp>
        <p:sp>
          <p:nvSpPr>
            <p:cNvPr id="840723" name="Oval 19"/>
            <p:cNvSpPr>
              <a:spLocks noChangeArrowheads="1"/>
            </p:cNvSpPr>
            <p:nvPr/>
          </p:nvSpPr>
          <p:spPr bwMode="auto">
            <a:xfrm>
              <a:off x="888" y="2136"/>
              <a:ext cx="96" cy="96"/>
            </a:xfrm>
            <a:prstGeom prst="ellipse">
              <a:avLst/>
            </a:prstGeom>
            <a:solidFill>
              <a:schemeClr val="accent2"/>
            </a:solidFill>
            <a:ln w="9525">
              <a:noFill/>
              <a:round/>
              <a:headEnd/>
              <a:tailEnd/>
            </a:ln>
            <a:effectLst/>
          </p:spPr>
          <p:txBody>
            <a:bodyPr wrap="none" anchor="ctr"/>
            <a:lstStyle/>
            <a:p>
              <a:endParaRPr lang="en-US"/>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0707">
                                            <p:txEl>
                                              <p:pRg st="0" end="0"/>
                                            </p:txEl>
                                          </p:spTgt>
                                        </p:tgtEl>
                                        <p:attrNameLst>
                                          <p:attrName>style.visibility</p:attrName>
                                        </p:attrNameLst>
                                      </p:cBhvr>
                                      <p:to>
                                        <p:strVal val="visible"/>
                                      </p:to>
                                    </p:set>
                                    <p:animEffect transition="in" filter="fade">
                                      <p:cBhvr>
                                        <p:cTn id="7" dur="2000"/>
                                        <p:tgtEl>
                                          <p:spTgt spid="840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0707">
                                            <p:txEl>
                                              <p:pRg st="1" end="1"/>
                                            </p:txEl>
                                          </p:spTgt>
                                        </p:tgtEl>
                                        <p:attrNameLst>
                                          <p:attrName>style.visibility</p:attrName>
                                        </p:attrNameLst>
                                      </p:cBhvr>
                                      <p:to>
                                        <p:strVal val="visible"/>
                                      </p:to>
                                    </p:set>
                                    <p:animEffect transition="in" filter="fade">
                                      <p:cBhvr>
                                        <p:cTn id="12" dur="2000"/>
                                        <p:tgtEl>
                                          <p:spTgt spid="840707">
                                            <p:txEl>
                                              <p:pRg st="1" end="1"/>
                                            </p:txEl>
                                          </p:spTgt>
                                        </p:tgtEl>
                                      </p:cBhvr>
                                    </p:animEffect>
                                  </p:childTnLst>
                                </p:cTn>
                              </p:par>
                            </p:childTnLst>
                          </p:cTn>
                        </p:par>
                        <p:par>
                          <p:cTn id="13" fill="hold">
                            <p:stCondLst>
                              <p:cond delay="2000"/>
                            </p:stCondLst>
                            <p:childTnLst>
                              <p:par>
                                <p:cTn id="14" presetID="53" presetClass="entr" presetSubtype="0" fill="hold" nodeType="afterEffect">
                                  <p:stCondLst>
                                    <p:cond delay="0"/>
                                  </p:stCondLst>
                                  <p:childTnLst>
                                    <p:set>
                                      <p:cBhvr>
                                        <p:cTn id="15" dur="1" fill="hold">
                                          <p:stCondLst>
                                            <p:cond delay="0"/>
                                          </p:stCondLst>
                                        </p:cTn>
                                        <p:tgtEl>
                                          <p:spTgt spid="840718"/>
                                        </p:tgtEl>
                                        <p:attrNameLst>
                                          <p:attrName>style.visibility</p:attrName>
                                        </p:attrNameLst>
                                      </p:cBhvr>
                                      <p:to>
                                        <p:strVal val="visible"/>
                                      </p:to>
                                    </p:set>
                                    <p:anim calcmode="lin" valueType="num">
                                      <p:cBhvr>
                                        <p:cTn id="16" dur="500" fill="hold"/>
                                        <p:tgtEl>
                                          <p:spTgt spid="840718"/>
                                        </p:tgtEl>
                                        <p:attrNameLst>
                                          <p:attrName>ppt_w</p:attrName>
                                        </p:attrNameLst>
                                      </p:cBhvr>
                                      <p:tavLst>
                                        <p:tav tm="0">
                                          <p:val>
                                            <p:fltVal val="0"/>
                                          </p:val>
                                        </p:tav>
                                        <p:tav tm="100000">
                                          <p:val>
                                            <p:strVal val="#ppt_w"/>
                                          </p:val>
                                        </p:tav>
                                      </p:tavLst>
                                    </p:anim>
                                    <p:anim calcmode="lin" valueType="num">
                                      <p:cBhvr>
                                        <p:cTn id="17" dur="500" fill="hold"/>
                                        <p:tgtEl>
                                          <p:spTgt spid="840718"/>
                                        </p:tgtEl>
                                        <p:attrNameLst>
                                          <p:attrName>ppt_h</p:attrName>
                                        </p:attrNameLst>
                                      </p:cBhvr>
                                      <p:tavLst>
                                        <p:tav tm="0">
                                          <p:val>
                                            <p:fltVal val="0"/>
                                          </p:val>
                                        </p:tav>
                                        <p:tav tm="100000">
                                          <p:val>
                                            <p:strVal val="#ppt_h"/>
                                          </p:val>
                                        </p:tav>
                                      </p:tavLst>
                                    </p:anim>
                                    <p:animEffect transition="in" filter="fade">
                                      <p:cBhvr>
                                        <p:cTn id="18" dur="500"/>
                                        <p:tgtEl>
                                          <p:spTgt spid="8407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40707">
                                            <p:txEl>
                                              <p:pRg st="2" end="2"/>
                                            </p:txEl>
                                          </p:spTgt>
                                        </p:tgtEl>
                                        <p:attrNameLst>
                                          <p:attrName>style.visibility</p:attrName>
                                        </p:attrNameLst>
                                      </p:cBhvr>
                                      <p:to>
                                        <p:strVal val="visible"/>
                                      </p:to>
                                    </p:set>
                                    <p:animEffect transition="in" filter="fade">
                                      <p:cBhvr>
                                        <p:cTn id="23" dur="2000"/>
                                        <p:tgtEl>
                                          <p:spTgt spid="84070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40707">
                                            <p:txEl>
                                              <p:pRg st="3" end="3"/>
                                            </p:txEl>
                                          </p:spTgt>
                                        </p:tgtEl>
                                        <p:attrNameLst>
                                          <p:attrName>style.visibility</p:attrName>
                                        </p:attrNameLst>
                                      </p:cBhvr>
                                      <p:to>
                                        <p:strVal val="visible"/>
                                      </p:to>
                                    </p:set>
                                    <p:animEffect transition="in" filter="fade">
                                      <p:cBhvr>
                                        <p:cTn id="28" dur="2000"/>
                                        <p:tgtEl>
                                          <p:spTgt spid="840707">
                                            <p:txEl>
                                              <p:pRg st="3" end="3"/>
                                            </p:txEl>
                                          </p:spTgt>
                                        </p:tgtEl>
                                      </p:cBhvr>
                                    </p:animEffect>
                                  </p:childTnLst>
                                </p:cTn>
                              </p:par>
                            </p:childTnLst>
                          </p:cTn>
                        </p:par>
                        <p:par>
                          <p:cTn id="29" fill="hold">
                            <p:stCondLst>
                              <p:cond delay="2000"/>
                            </p:stCondLst>
                            <p:childTnLst>
                              <p:par>
                                <p:cTn id="30" presetID="53" presetClass="entr" presetSubtype="0" fill="hold" nodeType="afterEffect">
                                  <p:stCondLst>
                                    <p:cond delay="0"/>
                                  </p:stCondLst>
                                  <p:childTnLst>
                                    <p:set>
                                      <p:cBhvr>
                                        <p:cTn id="31" dur="1" fill="hold">
                                          <p:stCondLst>
                                            <p:cond delay="0"/>
                                          </p:stCondLst>
                                        </p:cTn>
                                        <p:tgtEl>
                                          <p:spTgt spid="840708"/>
                                        </p:tgtEl>
                                        <p:attrNameLst>
                                          <p:attrName>style.visibility</p:attrName>
                                        </p:attrNameLst>
                                      </p:cBhvr>
                                      <p:to>
                                        <p:strVal val="visible"/>
                                      </p:to>
                                    </p:set>
                                    <p:anim calcmode="lin" valueType="num">
                                      <p:cBhvr>
                                        <p:cTn id="32" dur="500" fill="hold"/>
                                        <p:tgtEl>
                                          <p:spTgt spid="840708"/>
                                        </p:tgtEl>
                                        <p:attrNameLst>
                                          <p:attrName>ppt_w</p:attrName>
                                        </p:attrNameLst>
                                      </p:cBhvr>
                                      <p:tavLst>
                                        <p:tav tm="0">
                                          <p:val>
                                            <p:fltVal val="0"/>
                                          </p:val>
                                        </p:tav>
                                        <p:tav tm="100000">
                                          <p:val>
                                            <p:strVal val="#ppt_w"/>
                                          </p:val>
                                        </p:tav>
                                      </p:tavLst>
                                    </p:anim>
                                    <p:anim calcmode="lin" valueType="num">
                                      <p:cBhvr>
                                        <p:cTn id="33" dur="500" fill="hold"/>
                                        <p:tgtEl>
                                          <p:spTgt spid="840708"/>
                                        </p:tgtEl>
                                        <p:attrNameLst>
                                          <p:attrName>ppt_h</p:attrName>
                                        </p:attrNameLst>
                                      </p:cBhvr>
                                      <p:tavLst>
                                        <p:tav tm="0">
                                          <p:val>
                                            <p:fltVal val="0"/>
                                          </p:val>
                                        </p:tav>
                                        <p:tav tm="100000">
                                          <p:val>
                                            <p:strVal val="#ppt_h"/>
                                          </p:val>
                                        </p:tav>
                                      </p:tavLst>
                                    </p:anim>
                                    <p:animEffect transition="in" filter="fade">
                                      <p:cBhvr>
                                        <p:cTn id="34" dur="500"/>
                                        <p:tgtEl>
                                          <p:spTgt spid="84070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40707">
                                            <p:txEl>
                                              <p:pRg st="4" end="4"/>
                                            </p:txEl>
                                          </p:spTgt>
                                        </p:tgtEl>
                                        <p:attrNameLst>
                                          <p:attrName>style.visibility</p:attrName>
                                        </p:attrNameLst>
                                      </p:cBhvr>
                                      <p:to>
                                        <p:strVal val="visible"/>
                                      </p:to>
                                    </p:set>
                                    <p:animEffect transition="in" filter="fade">
                                      <p:cBhvr>
                                        <p:cTn id="39" dur="2000"/>
                                        <p:tgtEl>
                                          <p:spTgt spid="8407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7"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76200"/>
            <a:ext cx="8229600" cy="1143000"/>
          </a:xfrm>
        </p:spPr>
        <p:txBody>
          <a:bodyPr/>
          <a:lstStyle/>
          <a:p>
            <a:r>
              <a:rPr lang="en-US"/>
              <a:t>Molecular Shapes</a:t>
            </a:r>
          </a:p>
        </p:txBody>
      </p:sp>
      <p:sp>
        <p:nvSpPr>
          <p:cNvPr id="67587" name="Text Box 3"/>
          <p:cNvSpPr txBox="1">
            <a:spLocks noChangeArrowheads="1"/>
          </p:cNvSpPr>
          <p:nvPr/>
        </p:nvSpPr>
        <p:spPr bwMode="auto">
          <a:xfrm>
            <a:off x="898525" y="1143000"/>
            <a:ext cx="2173288" cy="366713"/>
          </a:xfrm>
          <a:prstGeom prst="rect">
            <a:avLst/>
          </a:prstGeom>
          <a:noFill/>
          <a:ln w="9525">
            <a:noFill/>
            <a:miter lim="800000"/>
            <a:headEnd/>
            <a:tailEnd/>
          </a:ln>
          <a:effectLst/>
        </p:spPr>
        <p:txBody>
          <a:bodyPr wrap="none">
            <a:spAutoFit/>
          </a:bodyPr>
          <a:lstStyle/>
          <a:p>
            <a:r>
              <a:rPr lang="en-US" b="1"/>
              <a:t>Three atoms (AB</a:t>
            </a:r>
            <a:r>
              <a:rPr lang="en-US" b="1" baseline="-25000"/>
              <a:t>2</a:t>
            </a:r>
            <a:r>
              <a:rPr lang="en-US" b="1"/>
              <a:t>)</a:t>
            </a:r>
          </a:p>
        </p:txBody>
      </p:sp>
      <p:sp>
        <p:nvSpPr>
          <p:cNvPr id="67588" name="Text Box 4"/>
          <p:cNvSpPr txBox="1">
            <a:spLocks noChangeArrowheads="1"/>
          </p:cNvSpPr>
          <p:nvPr/>
        </p:nvSpPr>
        <p:spPr bwMode="auto">
          <a:xfrm>
            <a:off x="4267200" y="1143000"/>
            <a:ext cx="2058988" cy="366713"/>
          </a:xfrm>
          <a:prstGeom prst="rect">
            <a:avLst/>
          </a:prstGeom>
          <a:noFill/>
          <a:ln w="9525">
            <a:noFill/>
            <a:miter lim="800000"/>
            <a:headEnd/>
            <a:tailEnd/>
          </a:ln>
          <a:effectLst/>
        </p:spPr>
        <p:txBody>
          <a:bodyPr wrap="none">
            <a:spAutoFit/>
          </a:bodyPr>
          <a:lstStyle/>
          <a:p>
            <a:r>
              <a:rPr lang="en-US" b="1"/>
              <a:t>Four atoms (AB</a:t>
            </a:r>
            <a:r>
              <a:rPr lang="en-US" b="1" baseline="-25000"/>
              <a:t>3</a:t>
            </a:r>
            <a:r>
              <a:rPr lang="en-US" b="1"/>
              <a:t>)</a:t>
            </a:r>
          </a:p>
        </p:txBody>
      </p:sp>
      <p:sp>
        <p:nvSpPr>
          <p:cNvPr id="67589" name="Text Box 5"/>
          <p:cNvSpPr txBox="1">
            <a:spLocks noChangeArrowheads="1"/>
          </p:cNvSpPr>
          <p:nvPr/>
        </p:nvSpPr>
        <p:spPr bwMode="auto">
          <a:xfrm>
            <a:off x="922338" y="2971800"/>
            <a:ext cx="2008187" cy="366713"/>
          </a:xfrm>
          <a:prstGeom prst="rect">
            <a:avLst/>
          </a:prstGeom>
          <a:noFill/>
          <a:ln w="9525">
            <a:noFill/>
            <a:miter lim="800000"/>
            <a:headEnd/>
            <a:tailEnd/>
          </a:ln>
          <a:effectLst/>
        </p:spPr>
        <p:txBody>
          <a:bodyPr wrap="none">
            <a:spAutoFit/>
          </a:bodyPr>
          <a:lstStyle/>
          <a:p>
            <a:r>
              <a:rPr lang="en-US" b="1"/>
              <a:t>Five atoms (AB</a:t>
            </a:r>
            <a:r>
              <a:rPr lang="en-US" b="1" baseline="-25000"/>
              <a:t>4</a:t>
            </a:r>
            <a:r>
              <a:rPr lang="en-US" b="1"/>
              <a:t>)</a:t>
            </a:r>
          </a:p>
        </p:txBody>
      </p:sp>
      <p:sp>
        <p:nvSpPr>
          <p:cNvPr id="67590" name="Text Box 6"/>
          <p:cNvSpPr txBox="1">
            <a:spLocks noChangeArrowheads="1"/>
          </p:cNvSpPr>
          <p:nvPr/>
        </p:nvSpPr>
        <p:spPr bwMode="auto">
          <a:xfrm>
            <a:off x="914400" y="4419600"/>
            <a:ext cx="1893888" cy="366713"/>
          </a:xfrm>
          <a:prstGeom prst="rect">
            <a:avLst/>
          </a:prstGeom>
          <a:noFill/>
          <a:ln w="9525">
            <a:noFill/>
            <a:miter lim="800000"/>
            <a:headEnd/>
            <a:tailEnd/>
          </a:ln>
          <a:effectLst/>
        </p:spPr>
        <p:txBody>
          <a:bodyPr wrap="none">
            <a:spAutoFit/>
          </a:bodyPr>
          <a:lstStyle/>
          <a:p>
            <a:r>
              <a:rPr lang="en-US" b="1"/>
              <a:t>Six atoms (AB</a:t>
            </a:r>
            <a:r>
              <a:rPr lang="en-US" b="1" baseline="-25000"/>
              <a:t>5</a:t>
            </a:r>
            <a:r>
              <a:rPr lang="en-US" b="1"/>
              <a:t>)</a:t>
            </a:r>
          </a:p>
        </p:txBody>
      </p:sp>
      <p:sp>
        <p:nvSpPr>
          <p:cNvPr id="67591" name="Text Box 7"/>
          <p:cNvSpPr txBox="1">
            <a:spLocks noChangeArrowheads="1"/>
          </p:cNvSpPr>
          <p:nvPr/>
        </p:nvSpPr>
        <p:spPr bwMode="auto">
          <a:xfrm>
            <a:off x="914400" y="5715000"/>
            <a:ext cx="2224088" cy="366713"/>
          </a:xfrm>
          <a:prstGeom prst="rect">
            <a:avLst/>
          </a:prstGeom>
          <a:noFill/>
          <a:ln w="9525">
            <a:noFill/>
            <a:miter lim="800000"/>
            <a:headEnd/>
            <a:tailEnd/>
          </a:ln>
          <a:effectLst/>
        </p:spPr>
        <p:txBody>
          <a:bodyPr wrap="none">
            <a:spAutoFit/>
          </a:bodyPr>
          <a:lstStyle/>
          <a:p>
            <a:r>
              <a:rPr lang="en-US" b="1"/>
              <a:t>Seven atoms (AB</a:t>
            </a:r>
            <a:r>
              <a:rPr lang="en-US" b="1" baseline="-25000"/>
              <a:t>6</a:t>
            </a:r>
            <a:r>
              <a:rPr lang="en-US" b="1"/>
              <a:t>)</a:t>
            </a:r>
          </a:p>
        </p:txBody>
      </p:sp>
      <p:sp>
        <p:nvSpPr>
          <p:cNvPr id="67592" name="Text Box 8"/>
          <p:cNvSpPr txBox="1">
            <a:spLocks noChangeArrowheads="1"/>
          </p:cNvSpPr>
          <p:nvPr/>
        </p:nvSpPr>
        <p:spPr bwMode="auto">
          <a:xfrm>
            <a:off x="1311275" y="1487488"/>
            <a:ext cx="1643063" cy="641350"/>
          </a:xfrm>
          <a:prstGeom prst="rect">
            <a:avLst/>
          </a:prstGeom>
          <a:noFill/>
          <a:ln w="9525">
            <a:noFill/>
            <a:miter lim="800000"/>
            <a:headEnd/>
            <a:tailEnd/>
          </a:ln>
          <a:effectLst/>
        </p:spPr>
        <p:txBody>
          <a:bodyPr wrap="none">
            <a:spAutoFit/>
          </a:bodyPr>
          <a:lstStyle/>
          <a:p>
            <a:pPr>
              <a:buFontTx/>
              <a:buChar char="•"/>
            </a:pPr>
            <a:r>
              <a:rPr lang="en-US"/>
              <a:t>Linear  (180</a:t>
            </a:r>
            <a:r>
              <a:rPr lang="en-US" baseline="30000"/>
              <a:t>o</a:t>
            </a:r>
            <a:r>
              <a:rPr lang="en-US"/>
              <a:t>)</a:t>
            </a:r>
          </a:p>
          <a:p>
            <a:pPr>
              <a:buFontTx/>
              <a:buChar char="•"/>
            </a:pPr>
            <a:r>
              <a:rPr lang="en-US"/>
              <a:t>Bent</a:t>
            </a:r>
          </a:p>
        </p:txBody>
      </p:sp>
      <p:sp>
        <p:nvSpPr>
          <p:cNvPr id="67593" name="Text Box 9"/>
          <p:cNvSpPr txBox="1">
            <a:spLocks noChangeArrowheads="1"/>
          </p:cNvSpPr>
          <p:nvPr/>
        </p:nvSpPr>
        <p:spPr bwMode="auto">
          <a:xfrm>
            <a:off x="4664075" y="1509713"/>
            <a:ext cx="2468563" cy="915987"/>
          </a:xfrm>
          <a:prstGeom prst="rect">
            <a:avLst/>
          </a:prstGeom>
          <a:noFill/>
          <a:ln w="9525">
            <a:noFill/>
            <a:miter lim="800000"/>
            <a:headEnd/>
            <a:tailEnd/>
          </a:ln>
          <a:effectLst/>
        </p:spPr>
        <p:txBody>
          <a:bodyPr wrap="none">
            <a:spAutoFit/>
          </a:bodyPr>
          <a:lstStyle/>
          <a:p>
            <a:pPr>
              <a:buFontTx/>
              <a:buChar char="•"/>
            </a:pPr>
            <a:r>
              <a:rPr lang="en-US"/>
              <a:t>Trigonal planar (120</a:t>
            </a:r>
            <a:r>
              <a:rPr lang="en-US" baseline="30000"/>
              <a:t>o</a:t>
            </a:r>
            <a:r>
              <a:rPr lang="en-US"/>
              <a:t>)</a:t>
            </a:r>
          </a:p>
          <a:p>
            <a:pPr>
              <a:buFontTx/>
              <a:buChar char="•"/>
            </a:pPr>
            <a:r>
              <a:rPr lang="en-US"/>
              <a:t>Trigonal pyramidal</a:t>
            </a:r>
          </a:p>
          <a:p>
            <a:pPr>
              <a:buFontTx/>
              <a:buChar char="•"/>
            </a:pPr>
            <a:r>
              <a:rPr lang="en-US"/>
              <a:t>T-shaped</a:t>
            </a:r>
          </a:p>
        </p:txBody>
      </p:sp>
      <p:sp>
        <p:nvSpPr>
          <p:cNvPr id="67594" name="Text Box 10"/>
          <p:cNvSpPr txBox="1">
            <a:spLocks noChangeArrowheads="1"/>
          </p:cNvSpPr>
          <p:nvPr/>
        </p:nvSpPr>
        <p:spPr bwMode="auto">
          <a:xfrm>
            <a:off x="1303338" y="3336925"/>
            <a:ext cx="2430462" cy="915988"/>
          </a:xfrm>
          <a:prstGeom prst="rect">
            <a:avLst/>
          </a:prstGeom>
          <a:noFill/>
          <a:ln w="9525">
            <a:noFill/>
            <a:miter lim="800000"/>
            <a:headEnd/>
            <a:tailEnd/>
          </a:ln>
          <a:effectLst/>
        </p:spPr>
        <p:txBody>
          <a:bodyPr wrap="none">
            <a:spAutoFit/>
          </a:bodyPr>
          <a:lstStyle/>
          <a:p>
            <a:pPr>
              <a:buFontTx/>
              <a:buChar char="•"/>
            </a:pPr>
            <a:r>
              <a:rPr lang="en-US"/>
              <a:t>Tetrahedral (109.47</a:t>
            </a:r>
            <a:r>
              <a:rPr lang="en-US" baseline="30000"/>
              <a:t>o</a:t>
            </a:r>
            <a:r>
              <a:rPr lang="en-US"/>
              <a:t>)</a:t>
            </a:r>
          </a:p>
          <a:p>
            <a:pPr>
              <a:buFontTx/>
              <a:buChar char="•"/>
            </a:pPr>
            <a:r>
              <a:rPr lang="en-US"/>
              <a:t>Square planar</a:t>
            </a:r>
          </a:p>
          <a:p>
            <a:pPr>
              <a:buFontTx/>
              <a:buChar char="•"/>
            </a:pPr>
            <a:r>
              <a:rPr lang="en-US"/>
              <a:t>Seesaw</a:t>
            </a:r>
          </a:p>
        </p:txBody>
      </p:sp>
      <p:sp>
        <p:nvSpPr>
          <p:cNvPr id="67595" name="Text Box 11"/>
          <p:cNvSpPr txBox="1">
            <a:spLocks noChangeArrowheads="1"/>
          </p:cNvSpPr>
          <p:nvPr/>
        </p:nvSpPr>
        <p:spPr bwMode="auto">
          <a:xfrm>
            <a:off x="1311275" y="4768850"/>
            <a:ext cx="5276850" cy="641350"/>
          </a:xfrm>
          <a:prstGeom prst="rect">
            <a:avLst/>
          </a:prstGeom>
          <a:noFill/>
          <a:ln w="9525">
            <a:noFill/>
            <a:miter lim="800000"/>
            <a:headEnd/>
            <a:tailEnd/>
          </a:ln>
          <a:effectLst/>
        </p:spPr>
        <p:txBody>
          <a:bodyPr wrap="none">
            <a:spAutoFit/>
          </a:bodyPr>
          <a:lstStyle/>
          <a:p>
            <a:pPr>
              <a:buFontTx/>
              <a:buChar char="•"/>
            </a:pPr>
            <a:r>
              <a:rPr lang="en-US"/>
              <a:t>Trigonal bipyramidal (B</a:t>
            </a:r>
            <a:r>
              <a:rPr lang="en-US" baseline="30000"/>
              <a:t>e</a:t>
            </a:r>
            <a:r>
              <a:rPr lang="en-US"/>
              <a:t>AB</a:t>
            </a:r>
            <a:r>
              <a:rPr lang="en-US" baseline="30000"/>
              <a:t>e</a:t>
            </a:r>
            <a:r>
              <a:rPr lang="en-US"/>
              <a:t>, 120</a:t>
            </a:r>
            <a:r>
              <a:rPr lang="en-US" baseline="30000"/>
              <a:t>o</a:t>
            </a:r>
            <a:r>
              <a:rPr lang="en-US"/>
              <a:t>) &amp; (B</a:t>
            </a:r>
            <a:r>
              <a:rPr lang="en-US" baseline="30000"/>
              <a:t>e</a:t>
            </a:r>
            <a:r>
              <a:rPr lang="en-US"/>
              <a:t>AB</a:t>
            </a:r>
            <a:r>
              <a:rPr lang="en-US" baseline="30000"/>
              <a:t>a</a:t>
            </a:r>
            <a:r>
              <a:rPr lang="en-US"/>
              <a:t>, 90</a:t>
            </a:r>
            <a:r>
              <a:rPr lang="en-US" baseline="30000"/>
              <a:t>o</a:t>
            </a:r>
            <a:r>
              <a:rPr lang="en-US"/>
              <a:t>)</a:t>
            </a:r>
          </a:p>
          <a:p>
            <a:pPr>
              <a:buFontTx/>
              <a:buChar char="•"/>
            </a:pPr>
            <a:r>
              <a:rPr lang="en-US"/>
              <a:t>Square pyramidal</a:t>
            </a:r>
          </a:p>
        </p:txBody>
      </p:sp>
      <p:sp>
        <p:nvSpPr>
          <p:cNvPr id="67596" name="Text Box 12"/>
          <p:cNvSpPr txBox="1">
            <a:spLocks noChangeArrowheads="1"/>
          </p:cNvSpPr>
          <p:nvPr/>
        </p:nvSpPr>
        <p:spPr bwMode="auto">
          <a:xfrm>
            <a:off x="1295400" y="6081713"/>
            <a:ext cx="1381125" cy="366712"/>
          </a:xfrm>
          <a:prstGeom prst="rect">
            <a:avLst/>
          </a:prstGeom>
          <a:noFill/>
          <a:ln w="9525">
            <a:noFill/>
            <a:miter lim="800000"/>
            <a:headEnd/>
            <a:tailEnd/>
          </a:ln>
          <a:effectLst/>
        </p:spPr>
        <p:txBody>
          <a:bodyPr wrap="none">
            <a:spAutoFit/>
          </a:bodyPr>
          <a:lstStyle/>
          <a:p>
            <a:pPr>
              <a:buFontTx/>
              <a:buChar char="•"/>
            </a:pPr>
            <a:r>
              <a:rPr lang="en-US"/>
              <a:t>Octahedral</a:t>
            </a:r>
          </a:p>
        </p:txBody>
      </p:sp>
      <p:grpSp>
        <p:nvGrpSpPr>
          <p:cNvPr id="67597" name="Group 13"/>
          <p:cNvGrpSpPr>
            <a:grpSpLocks/>
          </p:cNvGrpSpPr>
          <p:nvPr/>
        </p:nvGrpSpPr>
        <p:grpSpPr bwMode="auto">
          <a:xfrm>
            <a:off x="914400" y="2209800"/>
            <a:ext cx="1981200" cy="366713"/>
            <a:chOff x="2640" y="1056"/>
            <a:chExt cx="1248" cy="231"/>
          </a:xfrm>
        </p:grpSpPr>
        <p:sp>
          <p:nvSpPr>
            <p:cNvPr id="67598" name="Freeform 14"/>
            <p:cNvSpPr>
              <a:spLocks/>
            </p:cNvSpPr>
            <p:nvPr/>
          </p:nvSpPr>
          <p:spPr bwMode="auto">
            <a:xfrm>
              <a:off x="2749" y="1190"/>
              <a:ext cx="1030" cy="1"/>
            </a:xfrm>
            <a:custGeom>
              <a:avLst/>
              <a:gdLst/>
              <a:ahLst/>
              <a:cxnLst>
                <a:cxn ang="0">
                  <a:pos x="0" y="0"/>
                </a:cxn>
                <a:cxn ang="0">
                  <a:pos x="1030" y="0"/>
                </a:cxn>
              </a:cxnLst>
              <a:rect l="0" t="0" r="r" b="b"/>
              <a:pathLst>
                <a:path w="1030" h="1">
                  <a:moveTo>
                    <a:pt x="0" y="0"/>
                  </a:moveTo>
                  <a:lnTo>
                    <a:pt x="1030" y="0"/>
                  </a:lnTo>
                </a:path>
              </a:pathLst>
            </a:custGeom>
            <a:noFill/>
            <a:ln w="9525">
              <a:solidFill>
                <a:schemeClr val="tx1"/>
              </a:solidFill>
              <a:round/>
              <a:headEnd type="none" w="med" len="med"/>
              <a:tailEnd type="none" w="med" len="med"/>
            </a:ln>
            <a:effectLst/>
          </p:spPr>
          <p:txBody>
            <a:bodyPr/>
            <a:lstStyle/>
            <a:p>
              <a:endParaRPr lang="en-US"/>
            </a:p>
          </p:txBody>
        </p:sp>
        <p:sp>
          <p:nvSpPr>
            <p:cNvPr id="67599" name="Text Box 15"/>
            <p:cNvSpPr txBox="1">
              <a:spLocks noChangeArrowheads="1"/>
            </p:cNvSpPr>
            <p:nvPr/>
          </p:nvSpPr>
          <p:spPr bwMode="auto">
            <a:xfrm>
              <a:off x="2640" y="1056"/>
              <a:ext cx="212" cy="231"/>
            </a:xfrm>
            <a:prstGeom prst="rect">
              <a:avLst/>
            </a:prstGeom>
            <a:solidFill>
              <a:schemeClr val="bg1"/>
            </a:solidFill>
            <a:ln w="9525">
              <a:noFill/>
              <a:miter lim="800000"/>
              <a:headEnd/>
              <a:tailEnd/>
            </a:ln>
            <a:effectLst/>
          </p:spPr>
          <p:txBody>
            <a:bodyPr wrap="none">
              <a:spAutoFit/>
            </a:bodyPr>
            <a:lstStyle/>
            <a:p>
              <a:r>
                <a:rPr lang="en-US"/>
                <a:t>B</a:t>
              </a:r>
            </a:p>
          </p:txBody>
        </p:sp>
        <p:sp>
          <p:nvSpPr>
            <p:cNvPr id="67600" name="Text Box 16"/>
            <p:cNvSpPr txBox="1">
              <a:spLocks noChangeArrowheads="1"/>
            </p:cNvSpPr>
            <p:nvPr/>
          </p:nvSpPr>
          <p:spPr bwMode="auto">
            <a:xfrm>
              <a:off x="3676" y="1056"/>
              <a:ext cx="212" cy="231"/>
            </a:xfrm>
            <a:prstGeom prst="rect">
              <a:avLst/>
            </a:prstGeom>
            <a:solidFill>
              <a:schemeClr val="bg1"/>
            </a:solidFill>
            <a:ln w="9525">
              <a:noFill/>
              <a:miter lim="800000"/>
              <a:headEnd/>
              <a:tailEnd/>
            </a:ln>
            <a:effectLst/>
          </p:spPr>
          <p:txBody>
            <a:bodyPr wrap="none">
              <a:spAutoFit/>
            </a:bodyPr>
            <a:lstStyle/>
            <a:p>
              <a:r>
                <a:rPr lang="en-US"/>
                <a:t>B</a:t>
              </a:r>
            </a:p>
          </p:txBody>
        </p:sp>
        <p:sp>
          <p:nvSpPr>
            <p:cNvPr id="67601" name="Text Box 17"/>
            <p:cNvSpPr txBox="1">
              <a:spLocks noChangeArrowheads="1"/>
            </p:cNvSpPr>
            <p:nvPr/>
          </p:nvSpPr>
          <p:spPr bwMode="auto">
            <a:xfrm>
              <a:off x="3168" y="1056"/>
              <a:ext cx="212" cy="231"/>
            </a:xfrm>
            <a:prstGeom prst="rect">
              <a:avLst/>
            </a:prstGeom>
            <a:solidFill>
              <a:schemeClr val="bg1"/>
            </a:solidFill>
            <a:ln w="9525">
              <a:noFill/>
              <a:miter lim="800000"/>
              <a:headEnd/>
              <a:tailEnd/>
            </a:ln>
            <a:effectLst/>
          </p:spPr>
          <p:txBody>
            <a:bodyPr wrap="none">
              <a:spAutoFit/>
            </a:bodyPr>
            <a:lstStyle/>
            <a:p>
              <a:r>
                <a:rPr lang="en-US"/>
                <a:t>A</a:t>
              </a:r>
            </a:p>
          </p:txBody>
        </p:sp>
      </p:grpSp>
      <p:grpSp>
        <p:nvGrpSpPr>
          <p:cNvPr id="67602" name="Group 18"/>
          <p:cNvGrpSpPr>
            <a:grpSpLocks/>
          </p:cNvGrpSpPr>
          <p:nvPr/>
        </p:nvGrpSpPr>
        <p:grpSpPr bwMode="auto">
          <a:xfrm>
            <a:off x="7118350" y="1143000"/>
            <a:ext cx="1587500" cy="1357313"/>
            <a:chOff x="2716" y="1392"/>
            <a:chExt cx="1000" cy="855"/>
          </a:xfrm>
        </p:grpSpPr>
        <p:sp>
          <p:nvSpPr>
            <p:cNvPr id="67603" name="Freeform 19"/>
            <p:cNvSpPr>
              <a:spLocks/>
            </p:cNvSpPr>
            <p:nvPr/>
          </p:nvSpPr>
          <p:spPr bwMode="auto">
            <a:xfrm>
              <a:off x="2880" y="1584"/>
              <a:ext cx="672" cy="528"/>
            </a:xfrm>
            <a:custGeom>
              <a:avLst/>
              <a:gdLst/>
              <a:ahLst/>
              <a:cxnLst>
                <a:cxn ang="0">
                  <a:pos x="336" y="0"/>
                </a:cxn>
                <a:cxn ang="0">
                  <a:pos x="0" y="528"/>
                </a:cxn>
                <a:cxn ang="0">
                  <a:pos x="672" y="528"/>
                </a:cxn>
                <a:cxn ang="0">
                  <a:pos x="336" y="0"/>
                </a:cxn>
              </a:cxnLst>
              <a:rect l="0" t="0" r="r" b="b"/>
              <a:pathLst>
                <a:path w="672" h="528">
                  <a:moveTo>
                    <a:pt x="336" y="0"/>
                  </a:moveTo>
                  <a:lnTo>
                    <a:pt x="0" y="528"/>
                  </a:lnTo>
                  <a:lnTo>
                    <a:pt x="672" y="528"/>
                  </a:lnTo>
                  <a:lnTo>
                    <a:pt x="336" y="0"/>
                  </a:lnTo>
                  <a:close/>
                </a:path>
              </a:pathLst>
            </a:custGeom>
            <a:noFill/>
            <a:ln w="9525" cap="flat">
              <a:solidFill>
                <a:schemeClr val="tx1"/>
              </a:solidFill>
              <a:prstDash val="dash"/>
              <a:round/>
              <a:headEnd/>
              <a:tailEnd/>
            </a:ln>
            <a:effectLst/>
          </p:spPr>
          <p:txBody>
            <a:bodyPr/>
            <a:lstStyle/>
            <a:p>
              <a:endParaRPr lang="en-US"/>
            </a:p>
          </p:txBody>
        </p:sp>
        <p:sp>
          <p:nvSpPr>
            <p:cNvPr id="67604" name="Text Box 20"/>
            <p:cNvSpPr txBox="1">
              <a:spLocks noChangeArrowheads="1"/>
            </p:cNvSpPr>
            <p:nvPr/>
          </p:nvSpPr>
          <p:spPr bwMode="auto">
            <a:xfrm>
              <a:off x="3120" y="1392"/>
              <a:ext cx="212" cy="231"/>
            </a:xfrm>
            <a:prstGeom prst="rect">
              <a:avLst/>
            </a:prstGeom>
            <a:noFill/>
            <a:ln w="9525">
              <a:noFill/>
              <a:miter lim="800000"/>
              <a:headEnd/>
              <a:tailEnd/>
            </a:ln>
            <a:effectLst/>
          </p:spPr>
          <p:txBody>
            <a:bodyPr wrap="none">
              <a:spAutoFit/>
            </a:bodyPr>
            <a:lstStyle/>
            <a:p>
              <a:r>
                <a:rPr lang="en-US"/>
                <a:t>B</a:t>
              </a:r>
            </a:p>
          </p:txBody>
        </p:sp>
        <p:sp>
          <p:nvSpPr>
            <p:cNvPr id="67605" name="Text Box 21"/>
            <p:cNvSpPr txBox="1">
              <a:spLocks noChangeArrowheads="1"/>
            </p:cNvSpPr>
            <p:nvPr/>
          </p:nvSpPr>
          <p:spPr bwMode="auto">
            <a:xfrm>
              <a:off x="3504" y="2016"/>
              <a:ext cx="212" cy="231"/>
            </a:xfrm>
            <a:prstGeom prst="rect">
              <a:avLst/>
            </a:prstGeom>
            <a:noFill/>
            <a:ln w="9525">
              <a:noFill/>
              <a:miter lim="800000"/>
              <a:headEnd/>
              <a:tailEnd/>
            </a:ln>
            <a:effectLst/>
          </p:spPr>
          <p:txBody>
            <a:bodyPr wrap="none">
              <a:spAutoFit/>
            </a:bodyPr>
            <a:lstStyle/>
            <a:p>
              <a:r>
                <a:rPr lang="en-US"/>
                <a:t>B</a:t>
              </a:r>
            </a:p>
          </p:txBody>
        </p:sp>
        <p:sp>
          <p:nvSpPr>
            <p:cNvPr id="67606" name="Text Box 22"/>
            <p:cNvSpPr txBox="1">
              <a:spLocks noChangeArrowheads="1"/>
            </p:cNvSpPr>
            <p:nvPr/>
          </p:nvSpPr>
          <p:spPr bwMode="auto">
            <a:xfrm>
              <a:off x="3120" y="1776"/>
              <a:ext cx="212" cy="231"/>
            </a:xfrm>
            <a:prstGeom prst="rect">
              <a:avLst/>
            </a:prstGeom>
            <a:solidFill>
              <a:schemeClr val="bg1"/>
            </a:solidFill>
            <a:ln w="9525">
              <a:noFill/>
              <a:miter lim="800000"/>
              <a:headEnd/>
              <a:tailEnd/>
            </a:ln>
            <a:effectLst/>
          </p:spPr>
          <p:txBody>
            <a:bodyPr wrap="none">
              <a:spAutoFit/>
            </a:bodyPr>
            <a:lstStyle/>
            <a:p>
              <a:r>
                <a:rPr lang="en-US"/>
                <a:t>A</a:t>
              </a:r>
            </a:p>
          </p:txBody>
        </p:sp>
        <p:sp>
          <p:nvSpPr>
            <p:cNvPr id="67607" name="Text Box 23"/>
            <p:cNvSpPr txBox="1">
              <a:spLocks noChangeArrowheads="1"/>
            </p:cNvSpPr>
            <p:nvPr/>
          </p:nvSpPr>
          <p:spPr bwMode="auto">
            <a:xfrm>
              <a:off x="2716" y="2016"/>
              <a:ext cx="212" cy="231"/>
            </a:xfrm>
            <a:prstGeom prst="rect">
              <a:avLst/>
            </a:prstGeom>
            <a:noFill/>
            <a:ln w="9525">
              <a:noFill/>
              <a:miter lim="800000"/>
              <a:headEnd/>
              <a:tailEnd/>
            </a:ln>
            <a:effectLst/>
          </p:spPr>
          <p:txBody>
            <a:bodyPr wrap="none">
              <a:spAutoFit/>
            </a:bodyPr>
            <a:lstStyle/>
            <a:p>
              <a:r>
                <a:rPr lang="en-US"/>
                <a:t>B</a:t>
              </a:r>
            </a:p>
          </p:txBody>
        </p:sp>
        <p:sp>
          <p:nvSpPr>
            <p:cNvPr id="67608" name="Line 24"/>
            <p:cNvSpPr>
              <a:spLocks noChangeShapeType="1"/>
            </p:cNvSpPr>
            <p:nvPr/>
          </p:nvSpPr>
          <p:spPr bwMode="auto">
            <a:xfrm flipV="1">
              <a:off x="2880" y="1920"/>
              <a:ext cx="288" cy="192"/>
            </a:xfrm>
            <a:prstGeom prst="line">
              <a:avLst/>
            </a:prstGeom>
            <a:noFill/>
            <a:ln w="9525">
              <a:solidFill>
                <a:schemeClr val="tx1"/>
              </a:solidFill>
              <a:round/>
              <a:headEnd/>
              <a:tailEnd/>
            </a:ln>
            <a:effectLst/>
          </p:spPr>
          <p:txBody>
            <a:bodyPr/>
            <a:lstStyle/>
            <a:p>
              <a:endParaRPr lang="en-US"/>
            </a:p>
          </p:txBody>
        </p:sp>
        <p:sp>
          <p:nvSpPr>
            <p:cNvPr id="67609" name="Freeform 25"/>
            <p:cNvSpPr>
              <a:spLocks/>
            </p:cNvSpPr>
            <p:nvPr/>
          </p:nvSpPr>
          <p:spPr bwMode="auto">
            <a:xfrm>
              <a:off x="3279" y="1914"/>
              <a:ext cx="273" cy="198"/>
            </a:xfrm>
            <a:custGeom>
              <a:avLst/>
              <a:gdLst/>
              <a:ahLst/>
              <a:cxnLst>
                <a:cxn ang="0">
                  <a:pos x="273" y="198"/>
                </a:cxn>
                <a:cxn ang="0">
                  <a:pos x="0" y="0"/>
                </a:cxn>
              </a:cxnLst>
              <a:rect l="0" t="0" r="r" b="b"/>
              <a:pathLst>
                <a:path w="273" h="198">
                  <a:moveTo>
                    <a:pt x="273" y="198"/>
                  </a:moveTo>
                  <a:lnTo>
                    <a:pt x="0" y="0"/>
                  </a:lnTo>
                </a:path>
              </a:pathLst>
            </a:custGeom>
            <a:noFill/>
            <a:ln w="9525">
              <a:solidFill>
                <a:schemeClr val="tx1"/>
              </a:solidFill>
              <a:round/>
              <a:headEnd type="none" w="med" len="med"/>
              <a:tailEnd type="none" w="med" len="med"/>
            </a:ln>
            <a:effectLst/>
          </p:spPr>
          <p:txBody>
            <a:bodyPr/>
            <a:lstStyle/>
            <a:p>
              <a:endParaRPr lang="en-US"/>
            </a:p>
          </p:txBody>
        </p:sp>
        <p:sp>
          <p:nvSpPr>
            <p:cNvPr id="67610" name="Freeform 26"/>
            <p:cNvSpPr>
              <a:spLocks/>
            </p:cNvSpPr>
            <p:nvPr/>
          </p:nvSpPr>
          <p:spPr bwMode="auto">
            <a:xfrm>
              <a:off x="3216" y="1599"/>
              <a:ext cx="1" cy="225"/>
            </a:xfrm>
            <a:custGeom>
              <a:avLst/>
              <a:gdLst/>
              <a:ahLst/>
              <a:cxnLst>
                <a:cxn ang="0">
                  <a:pos x="0" y="0"/>
                </a:cxn>
                <a:cxn ang="0">
                  <a:pos x="1" y="225"/>
                </a:cxn>
              </a:cxnLst>
              <a:rect l="0" t="0" r="r" b="b"/>
              <a:pathLst>
                <a:path w="1" h="225">
                  <a:moveTo>
                    <a:pt x="0" y="0"/>
                  </a:moveTo>
                  <a:lnTo>
                    <a:pt x="1" y="225"/>
                  </a:lnTo>
                </a:path>
              </a:pathLst>
            </a:custGeom>
            <a:noFill/>
            <a:ln w="9525">
              <a:solidFill>
                <a:schemeClr val="tx1"/>
              </a:solidFill>
              <a:round/>
              <a:headEnd type="none" w="med" len="med"/>
              <a:tailEnd type="none" w="med" len="med"/>
            </a:ln>
            <a:effectLst/>
          </p:spPr>
          <p:txBody>
            <a:bodyPr/>
            <a:lstStyle/>
            <a:p>
              <a:endParaRPr lang="en-US"/>
            </a:p>
          </p:txBody>
        </p:sp>
      </p:grpSp>
      <p:sp>
        <p:nvSpPr>
          <p:cNvPr id="67611" name="Text Box 27"/>
          <p:cNvSpPr txBox="1">
            <a:spLocks noChangeArrowheads="1"/>
          </p:cNvSpPr>
          <p:nvPr/>
        </p:nvSpPr>
        <p:spPr bwMode="auto">
          <a:xfrm>
            <a:off x="1524000" y="2514600"/>
            <a:ext cx="742950" cy="366713"/>
          </a:xfrm>
          <a:prstGeom prst="rect">
            <a:avLst/>
          </a:prstGeom>
          <a:noFill/>
          <a:ln w="9525">
            <a:noFill/>
            <a:miter lim="800000"/>
            <a:headEnd/>
            <a:tailEnd/>
          </a:ln>
          <a:effectLst/>
        </p:spPr>
        <p:txBody>
          <a:bodyPr wrap="none">
            <a:spAutoFit/>
          </a:bodyPr>
          <a:lstStyle/>
          <a:p>
            <a:r>
              <a:rPr lang="en-US"/>
              <a:t>linear</a:t>
            </a:r>
          </a:p>
        </p:txBody>
      </p:sp>
      <p:sp>
        <p:nvSpPr>
          <p:cNvPr id="67612" name="Text Box 28"/>
          <p:cNvSpPr txBox="1">
            <a:spLocks noChangeArrowheads="1"/>
          </p:cNvSpPr>
          <p:nvPr/>
        </p:nvSpPr>
        <p:spPr bwMode="auto">
          <a:xfrm>
            <a:off x="7086600" y="2514600"/>
            <a:ext cx="1631950" cy="366713"/>
          </a:xfrm>
          <a:prstGeom prst="rect">
            <a:avLst/>
          </a:prstGeom>
          <a:noFill/>
          <a:ln w="9525">
            <a:noFill/>
            <a:miter lim="800000"/>
            <a:headEnd/>
            <a:tailEnd/>
          </a:ln>
          <a:effectLst/>
        </p:spPr>
        <p:txBody>
          <a:bodyPr wrap="none">
            <a:spAutoFit/>
          </a:bodyPr>
          <a:lstStyle/>
          <a:p>
            <a:r>
              <a:rPr lang="en-US"/>
              <a:t>trigonal planar</a:t>
            </a:r>
          </a:p>
        </p:txBody>
      </p:sp>
      <p:grpSp>
        <p:nvGrpSpPr>
          <p:cNvPr id="67613" name="Group 29"/>
          <p:cNvGrpSpPr>
            <a:grpSpLocks/>
          </p:cNvGrpSpPr>
          <p:nvPr/>
        </p:nvGrpSpPr>
        <p:grpSpPr bwMode="auto">
          <a:xfrm>
            <a:off x="3810000" y="2743200"/>
            <a:ext cx="1828800" cy="1905000"/>
            <a:chOff x="2640" y="2112"/>
            <a:chExt cx="1152" cy="1200"/>
          </a:xfrm>
        </p:grpSpPr>
        <p:sp>
          <p:nvSpPr>
            <p:cNvPr id="67614" name="Freeform 30"/>
            <p:cNvSpPr>
              <a:spLocks/>
            </p:cNvSpPr>
            <p:nvPr/>
          </p:nvSpPr>
          <p:spPr bwMode="auto">
            <a:xfrm>
              <a:off x="3216" y="2694"/>
              <a:ext cx="399" cy="207"/>
            </a:xfrm>
            <a:custGeom>
              <a:avLst/>
              <a:gdLst/>
              <a:ahLst/>
              <a:cxnLst>
                <a:cxn ang="0">
                  <a:pos x="12" y="0"/>
                </a:cxn>
                <a:cxn ang="0">
                  <a:pos x="399" y="207"/>
                </a:cxn>
                <a:cxn ang="0">
                  <a:pos x="0" y="51"/>
                </a:cxn>
                <a:cxn ang="0">
                  <a:pos x="12" y="0"/>
                </a:cxn>
              </a:cxnLst>
              <a:rect l="0" t="0" r="r" b="b"/>
              <a:pathLst>
                <a:path w="399" h="207">
                  <a:moveTo>
                    <a:pt x="12" y="0"/>
                  </a:moveTo>
                  <a:lnTo>
                    <a:pt x="399" y="207"/>
                  </a:lnTo>
                  <a:lnTo>
                    <a:pt x="0" y="51"/>
                  </a:lnTo>
                  <a:lnTo>
                    <a:pt x="12" y="0"/>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67615" name="Freeform 31"/>
            <p:cNvSpPr>
              <a:spLocks/>
            </p:cNvSpPr>
            <p:nvPr/>
          </p:nvSpPr>
          <p:spPr bwMode="auto">
            <a:xfrm>
              <a:off x="3012" y="2736"/>
              <a:ext cx="144" cy="384"/>
            </a:xfrm>
            <a:custGeom>
              <a:avLst/>
              <a:gdLst/>
              <a:ahLst/>
              <a:cxnLst>
                <a:cxn ang="0">
                  <a:pos x="144" y="0"/>
                </a:cxn>
                <a:cxn ang="0">
                  <a:pos x="0" y="384"/>
                </a:cxn>
                <a:cxn ang="0">
                  <a:pos x="42" y="366"/>
                </a:cxn>
                <a:cxn ang="0">
                  <a:pos x="144" y="0"/>
                </a:cxn>
              </a:cxnLst>
              <a:rect l="0" t="0" r="r" b="b"/>
              <a:pathLst>
                <a:path w="144" h="384">
                  <a:moveTo>
                    <a:pt x="144" y="0"/>
                  </a:moveTo>
                  <a:lnTo>
                    <a:pt x="0" y="384"/>
                  </a:lnTo>
                  <a:lnTo>
                    <a:pt x="42" y="366"/>
                  </a:lnTo>
                  <a:lnTo>
                    <a:pt x="144" y="0"/>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67616" name="Freeform 32"/>
            <p:cNvSpPr>
              <a:spLocks/>
            </p:cNvSpPr>
            <p:nvPr/>
          </p:nvSpPr>
          <p:spPr bwMode="auto">
            <a:xfrm>
              <a:off x="2805" y="2688"/>
              <a:ext cx="321" cy="126"/>
            </a:xfrm>
            <a:custGeom>
              <a:avLst/>
              <a:gdLst/>
              <a:ahLst/>
              <a:cxnLst>
                <a:cxn ang="0">
                  <a:pos x="0" y="126"/>
                </a:cxn>
                <a:cxn ang="0">
                  <a:pos x="321" y="0"/>
                </a:cxn>
                <a:cxn ang="0">
                  <a:pos x="315" y="36"/>
                </a:cxn>
                <a:cxn ang="0">
                  <a:pos x="0" y="126"/>
                </a:cxn>
              </a:cxnLst>
              <a:rect l="0" t="0" r="r" b="b"/>
              <a:pathLst>
                <a:path w="321" h="126">
                  <a:moveTo>
                    <a:pt x="0" y="126"/>
                  </a:moveTo>
                  <a:lnTo>
                    <a:pt x="321" y="0"/>
                  </a:lnTo>
                  <a:lnTo>
                    <a:pt x="315" y="36"/>
                  </a:lnTo>
                  <a:lnTo>
                    <a:pt x="0" y="126"/>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67617" name="Freeform 33"/>
            <p:cNvSpPr>
              <a:spLocks/>
            </p:cNvSpPr>
            <p:nvPr/>
          </p:nvSpPr>
          <p:spPr bwMode="auto">
            <a:xfrm>
              <a:off x="2811" y="2823"/>
              <a:ext cx="807" cy="84"/>
            </a:xfrm>
            <a:custGeom>
              <a:avLst/>
              <a:gdLst/>
              <a:ahLst/>
              <a:cxnLst>
                <a:cxn ang="0">
                  <a:pos x="0" y="0"/>
                </a:cxn>
                <a:cxn ang="0">
                  <a:pos x="807" y="84"/>
                </a:cxn>
              </a:cxnLst>
              <a:rect l="0" t="0" r="r" b="b"/>
              <a:pathLst>
                <a:path w="807" h="84">
                  <a:moveTo>
                    <a:pt x="0" y="0"/>
                  </a:moveTo>
                  <a:lnTo>
                    <a:pt x="807" y="84"/>
                  </a:lnTo>
                </a:path>
              </a:pathLst>
            </a:custGeom>
            <a:noFill/>
            <a:ln w="9525">
              <a:solidFill>
                <a:schemeClr val="tx1"/>
              </a:solidFill>
              <a:prstDash val="dash"/>
              <a:miter lim="800000"/>
              <a:headEnd/>
              <a:tailEnd/>
            </a:ln>
            <a:effectLst/>
          </p:spPr>
          <p:txBody>
            <a:bodyPr wrap="none"/>
            <a:lstStyle/>
            <a:p>
              <a:endParaRPr lang="en-US"/>
            </a:p>
          </p:txBody>
        </p:sp>
        <p:sp>
          <p:nvSpPr>
            <p:cNvPr id="67618" name="Freeform 34"/>
            <p:cNvSpPr>
              <a:spLocks/>
            </p:cNvSpPr>
            <p:nvPr/>
          </p:nvSpPr>
          <p:spPr bwMode="auto">
            <a:xfrm rot="297579">
              <a:off x="2795" y="2244"/>
              <a:ext cx="864" cy="915"/>
            </a:xfrm>
            <a:custGeom>
              <a:avLst/>
              <a:gdLst/>
              <a:ahLst/>
              <a:cxnLst>
                <a:cxn ang="0">
                  <a:pos x="369" y="0"/>
                </a:cxn>
                <a:cxn ang="0">
                  <a:pos x="0" y="606"/>
                </a:cxn>
                <a:cxn ang="0">
                  <a:pos x="249" y="915"/>
                </a:cxn>
                <a:cxn ang="0">
                  <a:pos x="864" y="630"/>
                </a:cxn>
                <a:cxn ang="0">
                  <a:pos x="369" y="0"/>
                </a:cxn>
              </a:cxnLst>
              <a:rect l="0" t="0" r="r" b="b"/>
              <a:pathLst>
                <a:path w="864" h="915">
                  <a:moveTo>
                    <a:pt x="369" y="0"/>
                  </a:moveTo>
                  <a:lnTo>
                    <a:pt x="0" y="606"/>
                  </a:lnTo>
                  <a:lnTo>
                    <a:pt x="249" y="915"/>
                  </a:lnTo>
                  <a:lnTo>
                    <a:pt x="864" y="630"/>
                  </a:lnTo>
                  <a:lnTo>
                    <a:pt x="369" y="0"/>
                  </a:lnTo>
                  <a:close/>
                </a:path>
              </a:pathLst>
            </a:custGeom>
            <a:noFill/>
            <a:ln w="9525" cap="flat" cmpd="sng">
              <a:solidFill>
                <a:schemeClr val="tx1"/>
              </a:solidFill>
              <a:prstDash val="dash"/>
              <a:miter lim="800000"/>
              <a:headEnd type="none" w="med" len="med"/>
              <a:tailEnd type="none" w="med" len="med"/>
            </a:ln>
            <a:effectLst/>
          </p:spPr>
          <p:txBody>
            <a:bodyPr wrap="none"/>
            <a:lstStyle/>
            <a:p>
              <a:endParaRPr lang="en-US"/>
            </a:p>
          </p:txBody>
        </p:sp>
        <p:sp>
          <p:nvSpPr>
            <p:cNvPr id="67619" name="Text Box 35"/>
            <p:cNvSpPr txBox="1">
              <a:spLocks noChangeArrowheads="1"/>
            </p:cNvSpPr>
            <p:nvPr/>
          </p:nvSpPr>
          <p:spPr bwMode="auto">
            <a:xfrm>
              <a:off x="3120" y="2112"/>
              <a:ext cx="191" cy="192"/>
            </a:xfrm>
            <a:prstGeom prst="rect">
              <a:avLst/>
            </a:prstGeom>
            <a:noFill/>
            <a:ln w="9525">
              <a:noFill/>
              <a:miter lim="800000"/>
              <a:headEnd/>
              <a:tailEnd/>
            </a:ln>
            <a:effectLst/>
          </p:spPr>
          <p:txBody>
            <a:bodyPr wrap="none">
              <a:spAutoFit/>
            </a:bodyPr>
            <a:lstStyle/>
            <a:p>
              <a:r>
                <a:rPr lang="en-US" sz="1400"/>
                <a:t>B</a:t>
              </a:r>
            </a:p>
          </p:txBody>
        </p:sp>
        <p:sp>
          <p:nvSpPr>
            <p:cNvPr id="67620" name="Text Box 36"/>
            <p:cNvSpPr txBox="1">
              <a:spLocks noChangeArrowheads="1"/>
            </p:cNvSpPr>
            <p:nvPr/>
          </p:nvSpPr>
          <p:spPr bwMode="auto">
            <a:xfrm rot="297579">
              <a:off x="3073" y="2592"/>
              <a:ext cx="191" cy="192"/>
            </a:xfrm>
            <a:prstGeom prst="rect">
              <a:avLst/>
            </a:prstGeom>
            <a:noFill/>
            <a:ln w="9525">
              <a:noFill/>
              <a:miter lim="800000"/>
              <a:headEnd/>
              <a:tailEnd/>
            </a:ln>
            <a:effectLst/>
          </p:spPr>
          <p:txBody>
            <a:bodyPr wrap="none">
              <a:spAutoFit/>
            </a:bodyPr>
            <a:lstStyle/>
            <a:p>
              <a:r>
                <a:rPr lang="en-US" sz="1400"/>
                <a:t>A</a:t>
              </a:r>
            </a:p>
          </p:txBody>
        </p:sp>
        <p:sp>
          <p:nvSpPr>
            <p:cNvPr id="67621" name="Freeform 37"/>
            <p:cNvSpPr>
              <a:spLocks/>
            </p:cNvSpPr>
            <p:nvPr/>
          </p:nvSpPr>
          <p:spPr bwMode="auto">
            <a:xfrm>
              <a:off x="3012" y="2247"/>
              <a:ext cx="195" cy="888"/>
            </a:xfrm>
            <a:custGeom>
              <a:avLst/>
              <a:gdLst/>
              <a:ahLst/>
              <a:cxnLst>
                <a:cxn ang="0">
                  <a:pos x="195" y="0"/>
                </a:cxn>
                <a:cxn ang="0">
                  <a:pos x="0" y="888"/>
                </a:cxn>
              </a:cxnLst>
              <a:rect l="0" t="0" r="r" b="b"/>
              <a:pathLst>
                <a:path w="195" h="888">
                  <a:moveTo>
                    <a:pt x="195" y="0"/>
                  </a:moveTo>
                  <a:lnTo>
                    <a:pt x="0" y="888"/>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7622" name="Freeform 38"/>
            <p:cNvSpPr>
              <a:spLocks/>
            </p:cNvSpPr>
            <p:nvPr/>
          </p:nvSpPr>
          <p:spPr bwMode="auto">
            <a:xfrm>
              <a:off x="3177" y="2319"/>
              <a:ext cx="30" cy="306"/>
            </a:xfrm>
            <a:custGeom>
              <a:avLst/>
              <a:gdLst/>
              <a:ahLst/>
              <a:cxnLst>
                <a:cxn ang="0">
                  <a:pos x="30" y="0"/>
                </a:cxn>
                <a:cxn ang="0">
                  <a:pos x="0" y="306"/>
                </a:cxn>
              </a:cxnLst>
              <a:rect l="0" t="0" r="r" b="b"/>
              <a:pathLst>
                <a:path w="30" h="306">
                  <a:moveTo>
                    <a:pt x="30" y="0"/>
                  </a:moveTo>
                  <a:lnTo>
                    <a:pt x="0" y="306"/>
                  </a:lnTo>
                </a:path>
              </a:pathLst>
            </a:custGeom>
            <a:noFill/>
            <a:ln w="9525">
              <a:solidFill>
                <a:schemeClr val="tx1"/>
              </a:solidFill>
              <a:round/>
              <a:headEnd type="none" w="med" len="med"/>
              <a:tailEnd type="none" w="med" len="med"/>
            </a:ln>
            <a:effectLst/>
          </p:spPr>
          <p:txBody>
            <a:bodyPr/>
            <a:lstStyle/>
            <a:p>
              <a:endParaRPr lang="en-US"/>
            </a:p>
          </p:txBody>
        </p:sp>
        <p:sp>
          <p:nvSpPr>
            <p:cNvPr id="67623" name="Text Box 39"/>
            <p:cNvSpPr txBox="1">
              <a:spLocks noChangeArrowheads="1"/>
            </p:cNvSpPr>
            <p:nvPr/>
          </p:nvSpPr>
          <p:spPr bwMode="auto">
            <a:xfrm>
              <a:off x="3601" y="2832"/>
              <a:ext cx="191" cy="192"/>
            </a:xfrm>
            <a:prstGeom prst="rect">
              <a:avLst/>
            </a:prstGeom>
            <a:noFill/>
            <a:ln w="9525">
              <a:noFill/>
              <a:miter lim="800000"/>
              <a:headEnd/>
              <a:tailEnd/>
            </a:ln>
            <a:effectLst/>
          </p:spPr>
          <p:txBody>
            <a:bodyPr wrap="none">
              <a:spAutoFit/>
            </a:bodyPr>
            <a:lstStyle/>
            <a:p>
              <a:r>
                <a:rPr lang="en-US" sz="1400"/>
                <a:t>B</a:t>
              </a:r>
            </a:p>
          </p:txBody>
        </p:sp>
        <p:sp>
          <p:nvSpPr>
            <p:cNvPr id="67624" name="Text Box 40"/>
            <p:cNvSpPr txBox="1">
              <a:spLocks noChangeArrowheads="1"/>
            </p:cNvSpPr>
            <p:nvPr/>
          </p:nvSpPr>
          <p:spPr bwMode="auto">
            <a:xfrm>
              <a:off x="2640" y="2736"/>
              <a:ext cx="191" cy="192"/>
            </a:xfrm>
            <a:prstGeom prst="rect">
              <a:avLst/>
            </a:prstGeom>
            <a:noFill/>
            <a:ln w="9525">
              <a:noFill/>
              <a:miter lim="800000"/>
              <a:headEnd/>
              <a:tailEnd/>
            </a:ln>
            <a:effectLst/>
          </p:spPr>
          <p:txBody>
            <a:bodyPr wrap="none">
              <a:spAutoFit/>
            </a:bodyPr>
            <a:lstStyle/>
            <a:p>
              <a:r>
                <a:rPr lang="en-US" sz="1400"/>
                <a:t>B</a:t>
              </a:r>
            </a:p>
          </p:txBody>
        </p:sp>
        <p:sp>
          <p:nvSpPr>
            <p:cNvPr id="67625" name="Text Box 41"/>
            <p:cNvSpPr txBox="1">
              <a:spLocks noChangeArrowheads="1"/>
            </p:cNvSpPr>
            <p:nvPr/>
          </p:nvSpPr>
          <p:spPr bwMode="auto">
            <a:xfrm>
              <a:off x="2880" y="3120"/>
              <a:ext cx="191" cy="192"/>
            </a:xfrm>
            <a:prstGeom prst="rect">
              <a:avLst/>
            </a:prstGeom>
            <a:noFill/>
            <a:ln w="9525">
              <a:noFill/>
              <a:miter lim="800000"/>
              <a:headEnd/>
              <a:tailEnd/>
            </a:ln>
            <a:effectLst/>
          </p:spPr>
          <p:txBody>
            <a:bodyPr wrap="none">
              <a:spAutoFit/>
            </a:bodyPr>
            <a:lstStyle/>
            <a:p>
              <a:r>
                <a:rPr lang="en-US" sz="1400"/>
                <a:t>B</a:t>
              </a:r>
            </a:p>
          </p:txBody>
        </p:sp>
      </p:grpSp>
      <p:sp>
        <p:nvSpPr>
          <p:cNvPr id="67626" name="Text Box 42"/>
          <p:cNvSpPr txBox="1">
            <a:spLocks noChangeArrowheads="1"/>
          </p:cNvSpPr>
          <p:nvPr/>
        </p:nvSpPr>
        <p:spPr bwMode="auto">
          <a:xfrm>
            <a:off x="5410200" y="3276600"/>
            <a:ext cx="1276350" cy="366713"/>
          </a:xfrm>
          <a:prstGeom prst="rect">
            <a:avLst/>
          </a:prstGeom>
          <a:noFill/>
          <a:ln w="9525">
            <a:noFill/>
            <a:miter lim="800000"/>
            <a:headEnd/>
            <a:tailEnd/>
          </a:ln>
          <a:effectLst/>
        </p:spPr>
        <p:txBody>
          <a:bodyPr wrap="none">
            <a:spAutoFit/>
          </a:bodyPr>
          <a:lstStyle/>
          <a:p>
            <a:r>
              <a:rPr lang="en-US"/>
              <a:t>tetrahedral</a:t>
            </a:r>
          </a:p>
        </p:txBody>
      </p:sp>
      <p:grpSp>
        <p:nvGrpSpPr>
          <p:cNvPr id="67627" name="Group 43"/>
          <p:cNvGrpSpPr>
            <a:grpSpLocks/>
          </p:cNvGrpSpPr>
          <p:nvPr/>
        </p:nvGrpSpPr>
        <p:grpSpPr bwMode="auto">
          <a:xfrm>
            <a:off x="6629400" y="3810000"/>
            <a:ext cx="1966913" cy="2438400"/>
            <a:chOff x="4185" y="2736"/>
            <a:chExt cx="1239" cy="1536"/>
          </a:xfrm>
        </p:grpSpPr>
        <p:sp>
          <p:nvSpPr>
            <p:cNvPr id="67628" name="Freeform 44"/>
            <p:cNvSpPr>
              <a:spLocks/>
            </p:cNvSpPr>
            <p:nvPr/>
          </p:nvSpPr>
          <p:spPr bwMode="auto">
            <a:xfrm>
              <a:off x="4328" y="3264"/>
              <a:ext cx="912" cy="528"/>
            </a:xfrm>
            <a:custGeom>
              <a:avLst/>
              <a:gdLst/>
              <a:ahLst/>
              <a:cxnLst>
                <a:cxn ang="0">
                  <a:pos x="0" y="0"/>
                </a:cxn>
                <a:cxn ang="0">
                  <a:pos x="912" y="192"/>
                </a:cxn>
                <a:cxn ang="0">
                  <a:pos x="288" y="528"/>
                </a:cxn>
                <a:cxn ang="0">
                  <a:pos x="0" y="0"/>
                </a:cxn>
              </a:cxnLst>
              <a:rect l="0" t="0" r="r" b="b"/>
              <a:pathLst>
                <a:path w="912" h="528">
                  <a:moveTo>
                    <a:pt x="0" y="0"/>
                  </a:moveTo>
                  <a:lnTo>
                    <a:pt x="912" y="192"/>
                  </a:lnTo>
                  <a:lnTo>
                    <a:pt x="288" y="528"/>
                  </a:lnTo>
                  <a:lnTo>
                    <a:pt x="0" y="0"/>
                  </a:lnTo>
                  <a:close/>
                </a:path>
              </a:pathLst>
            </a:custGeom>
            <a:noFill/>
            <a:ln w="9525" cap="flat">
              <a:solidFill>
                <a:schemeClr val="tx1"/>
              </a:solidFill>
              <a:prstDash val="dash"/>
              <a:round/>
              <a:headEnd/>
              <a:tailEnd/>
            </a:ln>
            <a:effectLst/>
          </p:spPr>
          <p:txBody>
            <a:bodyPr/>
            <a:lstStyle/>
            <a:p>
              <a:endParaRPr lang="en-US"/>
            </a:p>
          </p:txBody>
        </p:sp>
        <p:sp>
          <p:nvSpPr>
            <p:cNvPr id="67629" name="Freeform 45"/>
            <p:cNvSpPr>
              <a:spLocks/>
            </p:cNvSpPr>
            <p:nvPr/>
          </p:nvSpPr>
          <p:spPr bwMode="auto">
            <a:xfrm rot="-1428127">
              <a:off x="4793" y="3360"/>
              <a:ext cx="399" cy="207"/>
            </a:xfrm>
            <a:custGeom>
              <a:avLst/>
              <a:gdLst/>
              <a:ahLst/>
              <a:cxnLst>
                <a:cxn ang="0">
                  <a:pos x="12" y="0"/>
                </a:cxn>
                <a:cxn ang="0">
                  <a:pos x="399" y="207"/>
                </a:cxn>
                <a:cxn ang="0">
                  <a:pos x="0" y="51"/>
                </a:cxn>
                <a:cxn ang="0">
                  <a:pos x="12" y="0"/>
                </a:cxn>
              </a:cxnLst>
              <a:rect l="0" t="0" r="r" b="b"/>
              <a:pathLst>
                <a:path w="399" h="207">
                  <a:moveTo>
                    <a:pt x="12" y="0"/>
                  </a:moveTo>
                  <a:lnTo>
                    <a:pt x="399" y="207"/>
                  </a:lnTo>
                  <a:lnTo>
                    <a:pt x="0" y="51"/>
                  </a:lnTo>
                  <a:lnTo>
                    <a:pt x="12" y="0"/>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67630" name="Freeform 46"/>
            <p:cNvSpPr>
              <a:spLocks/>
            </p:cNvSpPr>
            <p:nvPr/>
          </p:nvSpPr>
          <p:spPr bwMode="auto">
            <a:xfrm>
              <a:off x="4599" y="3504"/>
              <a:ext cx="101" cy="231"/>
            </a:xfrm>
            <a:custGeom>
              <a:avLst/>
              <a:gdLst/>
              <a:ahLst/>
              <a:cxnLst>
                <a:cxn ang="0">
                  <a:pos x="101" y="0"/>
                </a:cxn>
                <a:cxn ang="0">
                  <a:pos x="0" y="231"/>
                </a:cxn>
                <a:cxn ang="0">
                  <a:pos x="52" y="223"/>
                </a:cxn>
                <a:cxn ang="0">
                  <a:pos x="101" y="0"/>
                </a:cxn>
              </a:cxnLst>
              <a:rect l="0" t="0" r="r" b="b"/>
              <a:pathLst>
                <a:path w="101" h="231">
                  <a:moveTo>
                    <a:pt x="101" y="0"/>
                  </a:moveTo>
                  <a:lnTo>
                    <a:pt x="0" y="231"/>
                  </a:lnTo>
                  <a:lnTo>
                    <a:pt x="52" y="223"/>
                  </a:lnTo>
                  <a:lnTo>
                    <a:pt x="101" y="0"/>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67631" name="Freeform 47"/>
            <p:cNvSpPr>
              <a:spLocks/>
            </p:cNvSpPr>
            <p:nvPr/>
          </p:nvSpPr>
          <p:spPr bwMode="auto">
            <a:xfrm rot="2702543">
              <a:off x="4349" y="3281"/>
              <a:ext cx="321" cy="126"/>
            </a:xfrm>
            <a:custGeom>
              <a:avLst/>
              <a:gdLst/>
              <a:ahLst/>
              <a:cxnLst>
                <a:cxn ang="0">
                  <a:pos x="0" y="126"/>
                </a:cxn>
                <a:cxn ang="0">
                  <a:pos x="321" y="0"/>
                </a:cxn>
                <a:cxn ang="0">
                  <a:pos x="315" y="36"/>
                </a:cxn>
                <a:cxn ang="0">
                  <a:pos x="0" y="126"/>
                </a:cxn>
              </a:cxnLst>
              <a:rect l="0" t="0" r="r" b="b"/>
              <a:pathLst>
                <a:path w="321" h="126">
                  <a:moveTo>
                    <a:pt x="0" y="126"/>
                  </a:moveTo>
                  <a:lnTo>
                    <a:pt x="321" y="0"/>
                  </a:lnTo>
                  <a:lnTo>
                    <a:pt x="315" y="36"/>
                  </a:lnTo>
                  <a:lnTo>
                    <a:pt x="0" y="126"/>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67632" name="Text Box 48"/>
            <p:cNvSpPr txBox="1">
              <a:spLocks noChangeArrowheads="1"/>
            </p:cNvSpPr>
            <p:nvPr/>
          </p:nvSpPr>
          <p:spPr bwMode="auto">
            <a:xfrm rot="297579">
              <a:off x="4617" y="3360"/>
              <a:ext cx="191" cy="192"/>
            </a:xfrm>
            <a:prstGeom prst="rect">
              <a:avLst/>
            </a:prstGeom>
            <a:noFill/>
            <a:ln w="9525">
              <a:noFill/>
              <a:miter lim="800000"/>
              <a:headEnd/>
              <a:tailEnd/>
            </a:ln>
            <a:effectLst/>
          </p:spPr>
          <p:txBody>
            <a:bodyPr wrap="none">
              <a:spAutoFit/>
            </a:bodyPr>
            <a:lstStyle/>
            <a:p>
              <a:r>
                <a:rPr lang="en-US" sz="1400"/>
                <a:t>A</a:t>
              </a:r>
            </a:p>
          </p:txBody>
        </p:sp>
        <p:sp>
          <p:nvSpPr>
            <p:cNvPr id="67633" name="Text Box 49"/>
            <p:cNvSpPr txBox="1">
              <a:spLocks noChangeArrowheads="1"/>
            </p:cNvSpPr>
            <p:nvPr/>
          </p:nvSpPr>
          <p:spPr bwMode="auto">
            <a:xfrm>
              <a:off x="5193" y="3360"/>
              <a:ext cx="231" cy="192"/>
            </a:xfrm>
            <a:prstGeom prst="rect">
              <a:avLst/>
            </a:prstGeom>
            <a:noFill/>
            <a:ln w="9525">
              <a:noFill/>
              <a:miter lim="800000"/>
              <a:headEnd/>
              <a:tailEnd/>
            </a:ln>
            <a:effectLst/>
          </p:spPr>
          <p:txBody>
            <a:bodyPr wrap="none">
              <a:spAutoFit/>
            </a:bodyPr>
            <a:lstStyle/>
            <a:p>
              <a:r>
                <a:rPr lang="en-US" sz="1400"/>
                <a:t>B</a:t>
              </a:r>
              <a:r>
                <a:rPr lang="en-US" sz="1400" baseline="30000"/>
                <a:t>e</a:t>
              </a:r>
            </a:p>
          </p:txBody>
        </p:sp>
        <p:sp>
          <p:nvSpPr>
            <p:cNvPr id="67634" name="Text Box 50"/>
            <p:cNvSpPr txBox="1">
              <a:spLocks noChangeArrowheads="1"/>
            </p:cNvSpPr>
            <p:nvPr/>
          </p:nvSpPr>
          <p:spPr bwMode="auto">
            <a:xfrm>
              <a:off x="4185" y="3120"/>
              <a:ext cx="231" cy="192"/>
            </a:xfrm>
            <a:prstGeom prst="rect">
              <a:avLst/>
            </a:prstGeom>
            <a:noFill/>
            <a:ln w="9525">
              <a:noFill/>
              <a:miter lim="800000"/>
              <a:headEnd/>
              <a:tailEnd/>
            </a:ln>
            <a:effectLst/>
          </p:spPr>
          <p:txBody>
            <a:bodyPr wrap="none">
              <a:spAutoFit/>
            </a:bodyPr>
            <a:lstStyle/>
            <a:p>
              <a:r>
                <a:rPr lang="en-US" sz="1400"/>
                <a:t>B</a:t>
              </a:r>
              <a:r>
                <a:rPr lang="en-US" sz="1400" baseline="30000"/>
                <a:t>e</a:t>
              </a:r>
            </a:p>
          </p:txBody>
        </p:sp>
        <p:sp>
          <p:nvSpPr>
            <p:cNvPr id="67635" name="Text Box 51"/>
            <p:cNvSpPr txBox="1">
              <a:spLocks noChangeArrowheads="1"/>
            </p:cNvSpPr>
            <p:nvPr/>
          </p:nvSpPr>
          <p:spPr bwMode="auto">
            <a:xfrm>
              <a:off x="4520" y="3744"/>
              <a:ext cx="231" cy="192"/>
            </a:xfrm>
            <a:prstGeom prst="rect">
              <a:avLst/>
            </a:prstGeom>
            <a:noFill/>
            <a:ln w="9525">
              <a:noFill/>
              <a:miter lim="800000"/>
              <a:headEnd/>
              <a:tailEnd/>
            </a:ln>
            <a:effectLst/>
          </p:spPr>
          <p:txBody>
            <a:bodyPr wrap="none">
              <a:spAutoFit/>
            </a:bodyPr>
            <a:lstStyle/>
            <a:p>
              <a:r>
                <a:rPr lang="en-US" sz="1400"/>
                <a:t>B</a:t>
              </a:r>
              <a:r>
                <a:rPr lang="en-US" sz="1400" baseline="30000"/>
                <a:t>e</a:t>
              </a:r>
            </a:p>
          </p:txBody>
        </p:sp>
        <p:sp>
          <p:nvSpPr>
            <p:cNvPr id="67636" name="Text Box 52"/>
            <p:cNvSpPr txBox="1">
              <a:spLocks noChangeArrowheads="1"/>
            </p:cNvSpPr>
            <p:nvPr/>
          </p:nvSpPr>
          <p:spPr bwMode="auto">
            <a:xfrm>
              <a:off x="4616" y="2736"/>
              <a:ext cx="231" cy="192"/>
            </a:xfrm>
            <a:prstGeom prst="rect">
              <a:avLst/>
            </a:prstGeom>
            <a:noFill/>
            <a:ln w="9525">
              <a:noFill/>
              <a:miter lim="800000"/>
              <a:headEnd/>
              <a:tailEnd/>
            </a:ln>
            <a:effectLst/>
          </p:spPr>
          <p:txBody>
            <a:bodyPr wrap="none">
              <a:spAutoFit/>
            </a:bodyPr>
            <a:lstStyle/>
            <a:p>
              <a:r>
                <a:rPr lang="en-US" sz="1400"/>
                <a:t>B</a:t>
              </a:r>
              <a:r>
                <a:rPr lang="en-US" sz="1400" baseline="30000"/>
                <a:t>a</a:t>
              </a:r>
            </a:p>
          </p:txBody>
        </p:sp>
        <p:sp>
          <p:nvSpPr>
            <p:cNvPr id="67637" name="Text Box 53"/>
            <p:cNvSpPr txBox="1">
              <a:spLocks noChangeArrowheads="1"/>
            </p:cNvSpPr>
            <p:nvPr/>
          </p:nvSpPr>
          <p:spPr bwMode="auto">
            <a:xfrm>
              <a:off x="4616" y="4080"/>
              <a:ext cx="231" cy="192"/>
            </a:xfrm>
            <a:prstGeom prst="rect">
              <a:avLst/>
            </a:prstGeom>
            <a:noFill/>
            <a:ln w="9525">
              <a:noFill/>
              <a:miter lim="800000"/>
              <a:headEnd/>
              <a:tailEnd/>
            </a:ln>
            <a:effectLst/>
          </p:spPr>
          <p:txBody>
            <a:bodyPr wrap="none">
              <a:spAutoFit/>
            </a:bodyPr>
            <a:lstStyle/>
            <a:p>
              <a:r>
                <a:rPr lang="en-US" sz="1400"/>
                <a:t>B</a:t>
              </a:r>
              <a:r>
                <a:rPr lang="en-US" sz="1400" baseline="30000"/>
                <a:t>a</a:t>
              </a:r>
            </a:p>
          </p:txBody>
        </p:sp>
        <p:sp>
          <p:nvSpPr>
            <p:cNvPr id="67638" name="Line 54"/>
            <p:cNvSpPr>
              <a:spLocks noChangeShapeType="1"/>
            </p:cNvSpPr>
            <p:nvPr/>
          </p:nvSpPr>
          <p:spPr bwMode="auto">
            <a:xfrm>
              <a:off x="4712" y="2880"/>
              <a:ext cx="0" cy="528"/>
            </a:xfrm>
            <a:prstGeom prst="line">
              <a:avLst/>
            </a:prstGeom>
            <a:noFill/>
            <a:ln w="9525">
              <a:solidFill>
                <a:schemeClr val="tx1"/>
              </a:solidFill>
              <a:round/>
              <a:headEnd/>
              <a:tailEnd/>
            </a:ln>
            <a:effectLst/>
          </p:spPr>
          <p:txBody>
            <a:bodyPr/>
            <a:lstStyle/>
            <a:p>
              <a:endParaRPr lang="en-US"/>
            </a:p>
          </p:txBody>
        </p:sp>
        <p:sp>
          <p:nvSpPr>
            <p:cNvPr id="67639" name="Line 55"/>
            <p:cNvSpPr>
              <a:spLocks noChangeShapeType="1"/>
            </p:cNvSpPr>
            <p:nvPr/>
          </p:nvSpPr>
          <p:spPr bwMode="auto">
            <a:xfrm>
              <a:off x="4712" y="3552"/>
              <a:ext cx="0" cy="576"/>
            </a:xfrm>
            <a:prstGeom prst="line">
              <a:avLst/>
            </a:prstGeom>
            <a:noFill/>
            <a:ln w="9525">
              <a:solidFill>
                <a:schemeClr val="tx1"/>
              </a:solidFill>
              <a:round/>
              <a:headEnd/>
              <a:tailEnd/>
            </a:ln>
            <a:effectLst/>
          </p:spPr>
          <p:txBody>
            <a:bodyPr/>
            <a:lstStyle/>
            <a:p>
              <a:endParaRPr lang="en-US"/>
            </a:p>
          </p:txBody>
        </p:sp>
        <p:sp>
          <p:nvSpPr>
            <p:cNvPr id="67640" name="Line 56"/>
            <p:cNvSpPr>
              <a:spLocks noChangeShapeType="1"/>
            </p:cNvSpPr>
            <p:nvPr/>
          </p:nvSpPr>
          <p:spPr bwMode="auto">
            <a:xfrm flipH="1">
              <a:off x="4328" y="2832"/>
              <a:ext cx="336" cy="336"/>
            </a:xfrm>
            <a:prstGeom prst="line">
              <a:avLst/>
            </a:prstGeom>
            <a:noFill/>
            <a:ln w="9525">
              <a:solidFill>
                <a:schemeClr val="tx1"/>
              </a:solidFill>
              <a:prstDash val="dash"/>
              <a:round/>
              <a:headEnd/>
              <a:tailEnd/>
            </a:ln>
            <a:effectLst/>
          </p:spPr>
          <p:txBody>
            <a:bodyPr/>
            <a:lstStyle/>
            <a:p>
              <a:endParaRPr lang="en-US"/>
            </a:p>
          </p:txBody>
        </p:sp>
        <p:sp>
          <p:nvSpPr>
            <p:cNvPr id="67641" name="Freeform 57"/>
            <p:cNvSpPr>
              <a:spLocks/>
            </p:cNvSpPr>
            <p:nvPr/>
          </p:nvSpPr>
          <p:spPr bwMode="auto">
            <a:xfrm>
              <a:off x="4748" y="2874"/>
              <a:ext cx="507" cy="546"/>
            </a:xfrm>
            <a:custGeom>
              <a:avLst/>
              <a:gdLst/>
              <a:ahLst/>
              <a:cxnLst>
                <a:cxn ang="0">
                  <a:pos x="0" y="0"/>
                </a:cxn>
                <a:cxn ang="0">
                  <a:pos x="507" y="546"/>
                </a:cxn>
              </a:cxnLst>
              <a:rect l="0" t="0" r="r" b="b"/>
              <a:pathLst>
                <a:path w="507" h="546">
                  <a:moveTo>
                    <a:pt x="0" y="0"/>
                  </a:moveTo>
                  <a:lnTo>
                    <a:pt x="507" y="546"/>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7642" name="Freeform 58"/>
            <p:cNvSpPr>
              <a:spLocks/>
            </p:cNvSpPr>
            <p:nvPr/>
          </p:nvSpPr>
          <p:spPr bwMode="auto">
            <a:xfrm>
              <a:off x="4616" y="2874"/>
              <a:ext cx="90" cy="918"/>
            </a:xfrm>
            <a:custGeom>
              <a:avLst/>
              <a:gdLst/>
              <a:ahLst/>
              <a:cxnLst>
                <a:cxn ang="0">
                  <a:pos x="90" y="0"/>
                </a:cxn>
                <a:cxn ang="0">
                  <a:pos x="0" y="918"/>
                </a:cxn>
              </a:cxnLst>
              <a:rect l="0" t="0" r="r" b="b"/>
              <a:pathLst>
                <a:path w="90" h="918">
                  <a:moveTo>
                    <a:pt x="90" y="0"/>
                  </a:moveTo>
                  <a:lnTo>
                    <a:pt x="0" y="918"/>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7643" name="Freeform 59"/>
            <p:cNvSpPr>
              <a:spLocks/>
            </p:cNvSpPr>
            <p:nvPr/>
          </p:nvSpPr>
          <p:spPr bwMode="auto">
            <a:xfrm>
              <a:off x="4301" y="3276"/>
              <a:ext cx="369" cy="852"/>
            </a:xfrm>
            <a:custGeom>
              <a:avLst/>
              <a:gdLst/>
              <a:ahLst/>
              <a:cxnLst>
                <a:cxn ang="0">
                  <a:pos x="0" y="0"/>
                </a:cxn>
                <a:cxn ang="0">
                  <a:pos x="369" y="852"/>
                </a:cxn>
              </a:cxnLst>
              <a:rect l="0" t="0" r="r" b="b"/>
              <a:pathLst>
                <a:path w="369" h="852">
                  <a:moveTo>
                    <a:pt x="0" y="0"/>
                  </a:moveTo>
                  <a:lnTo>
                    <a:pt x="369" y="852"/>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7644" name="Freeform 60"/>
            <p:cNvSpPr>
              <a:spLocks/>
            </p:cNvSpPr>
            <p:nvPr/>
          </p:nvSpPr>
          <p:spPr bwMode="auto">
            <a:xfrm>
              <a:off x="4778" y="3507"/>
              <a:ext cx="471" cy="630"/>
            </a:xfrm>
            <a:custGeom>
              <a:avLst/>
              <a:gdLst/>
              <a:ahLst/>
              <a:cxnLst>
                <a:cxn ang="0">
                  <a:pos x="471" y="0"/>
                </a:cxn>
                <a:cxn ang="0">
                  <a:pos x="0" y="630"/>
                </a:cxn>
              </a:cxnLst>
              <a:rect l="0" t="0" r="r" b="b"/>
              <a:pathLst>
                <a:path w="471" h="630">
                  <a:moveTo>
                    <a:pt x="471" y="0"/>
                  </a:moveTo>
                  <a:lnTo>
                    <a:pt x="0" y="63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7645" name="Freeform 61"/>
            <p:cNvSpPr>
              <a:spLocks/>
            </p:cNvSpPr>
            <p:nvPr/>
          </p:nvSpPr>
          <p:spPr bwMode="auto">
            <a:xfrm>
              <a:off x="4637" y="3885"/>
              <a:ext cx="54" cy="243"/>
            </a:xfrm>
            <a:custGeom>
              <a:avLst/>
              <a:gdLst/>
              <a:ahLst/>
              <a:cxnLst>
                <a:cxn ang="0">
                  <a:pos x="0" y="0"/>
                </a:cxn>
                <a:cxn ang="0">
                  <a:pos x="54" y="243"/>
                </a:cxn>
              </a:cxnLst>
              <a:rect l="0" t="0" r="r" b="b"/>
              <a:pathLst>
                <a:path w="54" h="243">
                  <a:moveTo>
                    <a:pt x="0" y="0"/>
                  </a:moveTo>
                  <a:lnTo>
                    <a:pt x="54" y="243"/>
                  </a:lnTo>
                </a:path>
              </a:pathLst>
            </a:custGeom>
            <a:noFill/>
            <a:ln w="9525" cap="flat">
              <a:solidFill>
                <a:schemeClr val="tx1"/>
              </a:solidFill>
              <a:prstDash val="dash"/>
              <a:round/>
              <a:headEnd type="none" w="med" len="med"/>
              <a:tailEnd type="none" w="med" len="med"/>
            </a:ln>
            <a:effectLst/>
          </p:spPr>
          <p:txBody>
            <a:bodyPr/>
            <a:lstStyle/>
            <a:p>
              <a:endParaRPr lang="en-US"/>
            </a:p>
          </p:txBody>
        </p:sp>
      </p:grpSp>
      <p:sp>
        <p:nvSpPr>
          <p:cNvPr id="67646" name="Text Box 62"/>
          <p:cNvSpPr txBox="1">
            <a:spLocks noChangeArrowheads="1"/>
          </p:cNvSpPr>
          <p:nvPr/>
        </p:nvSpPr>
        <p:spPr bwMode="auto">
          <a:xfrm>
            <a:off x="7791450" y="5683250"/>
            <a:ext cx="1352550" cy="641350"/>
          </a:xfrm>
          <a:prstGeom prst="rect">
            <a:avLst/>
          </a:prstGeom>
          <a:noFill/>
          <a:ln w="9525">
            <a:noFill/>
            <a:miter lim="800000"/>
            <a:headEnd/>
            <a:tailEnd/>
          </a:ln>
          <a:effectLst/>
        </p:spPr>
        <p:txBody>
          <a:bodyPr wrap="none">
            <a:spAutoFit/>
          </a:bodyPr>
          <a:lstStyle/>
          <a:p>
            <a:r>
              <a:rPr lang="en-US"/>
              <a:t>Trigonal</a:t>
            </a:r>
          </a:p>
          <a:p>
            <a:r>
              <a:rPr lang="en-US"/>
              <a:t>bipyramidal</a:t>
            </a:r>
          </a:p>
        </p:txBody>
      </p:sp>
      <p:grpSp>
        <p:nvGrpSpPr>
          <p:cNvPr id="67647" name="Group 63"/>
          <p:cNvGrpSpPr>
            <a:grpSpLocks/>
          </p:cNvGrpSpPr>
          <p:nvPr/>
        </p:nvGrpSpPr>
        <p:grpSpPr bwMode="auto">
          <a:xfrm>
            <a:off x="3429000" y="5257800"/>
            <a:ext cx="1219200" cy="1447800"/>
            <a:chOff x="2640" y="3408"/>
            <a:chExt cx="768" cy="912"/>
          </a:xfrm>
        </p:grpSpPr>
        <p:sp>
          <p:nvSpPr>
            <p:cNvPr id="67648" name="Text Box 64"/>
            <p:cNvSpPr txBox="1">
              <a:spLocks noChangeArrowheads="1"/>
            </p:cNvSpPr>
            <p:nvPr/>
          </p:nvSpPr>
          <p:spPr bwMode="auto">
            <a:xfrm>
              <a:off x="2640" y="3859"/>
              <a:ext cx="180" cy="173"/>
            </a:xfrm>
            <a:prstGeom prst="rect">
              <a:avLst/>
            </a:prstGeom>
            <a:noFill/>
            <a:ln w="9525">
              <a:noFill/>
              <a:miter lim="800000"/>
              <a:headEnd/>
              <a:tailEnd/>
            </a:ln>
            <a:effectLst/>
          </p:spPr>
          <p:txBody>
            <a:bodyPr wrap="none">
              <a:spAutoFit/>
            </a:bodyPr>
            <a:lstStyle/>
            <a:p>
              <a:r>
                <a:rPr lang="en-US" sz="1200"/>
                <a:t>B</a:t>
              </a:r>
            </a:p>
          </p:txBody>
        </p:sp>
        <p:sp>
          <p:nvSpPr>
            <p:cNvPr id="67649" name="Text Box 65"/>
            <p:cNvSpPr txBox="1">
              <a:spLocks noChangeArrowheads="1"/>
            </p:cNvSpPr>
            <p:nvPr/>
          </p:nvSpPr>
          <p:spPr bwMode="auto">
            <a:xfrm>
              <a:off x="2928" y="4147"/>
              <a:ext cx="180" cy="173"/>
            </a:xfrm>
            <a:prstGeom prst="rect">
              <a:avLst/>
            </a:prstGeom>
            <a:noFill/>
            <a:ln w="9525">
              <a:noFill/>
              <a:miter lim="800000"/>
              <a:headEnd/>
              <a:tailEnd/>
            </a:ln>
            <a:effectLst/>
          </p:spPr>
          <p:txBody>
            <a:bodyPr wrap="none">
              <a:spAutoFit/>
            </a:bodyPr>
            <a:lstStyle/>
            <a:p>
              <a:r>
                <a:rPr lang="en-US" sz="1200"/>
                <a:t>B</a:t>
              </a:r>
            </a:p>
          </p:txBody>
        </p:sp>
        <p:sp>
          <p:nvSpPr>
            <p:cNvPr id="67650" name="Text Box 66"/>
            <p:cNvSpPr txBox="1">
              <a:spLocks noChangeArrowheads="1"/>
            </p:cNvSpPr>
            <p:nvPr/>
          </p:nvSpPr>
          <p:spPr bwMode="auto">
            <a:xfrm>
              <a:off x="3228" y="3696"/>
              <a:ext cx="180" cy="173"/>
            </a:xfrm>
            <a:prstGeom prst="rect">
              <a:avLst/>
            </a:prstGeom>
            <a:noFill/>
            <a:ln w="9525">
              <a:noFill/>
              <a:miter lim="800000"/>
              <a:headEnd/>
              <a:tailEnd/>
            </a:ln>
            <a:effectLst/>
          </p:spPr>
          <p:txBody>
            <a:bodyPr wrap="none">
              <a:spAutoFit/>
            </a:bodyPr>
            <a:lstStyle/>
            <a:p>
              <a:r>
                <a:rPr lang="en-US" sz="1200"/>
                <a:t>B</a:t>
              </a:r>
            </a:p>
          </p:txBody>
        </p:sp>
        <p:sp>
          <p:nvSpPr>
            <p:cNvPr id="67651" name="Text Box 67"/>
            <p:cNvSpPr txBox="1">
              <a:spLocks noChangeArrowheads="1"/>
            </p:cNvSpPr>
            <p:nvPr/>
          </p:nvSpPr>
          <p:spPr bwMode="auto">
            <a:xfrm>
              <a:off x="3228" y="3859"/>
              <a:ext cx="180" cy="173"/>
            </a:xfrm>
            <a:prstGeom prst="rect">
              <a:avLst/>
            </a:prstGeom>
            <a:noFill/>
            <a:ln w="9525">
              <a:noFill/>
              <a:miter lim="800000"/>
              <a:headEnd/>
              <a:tailEnd/>
            </a:ln>
            <a:effectLst/>
          </p:spPr>
          <p:txBody>
            <a:bodyPr wrap="none">
              <a:spAutoFit/>
            </a:bodyPr>
            <a:lstStyle/>
            <a:p>
              <a:r>
                <a:rPr lang="en-US" sz="1200"/>
                <a:t>B</a:t>
              </a:r>
            </a:p>
          </p:txBody>
        </p:sp>
        <p:sp>
          <p:nvSpPr>
            <p:cNvPr id="67652" name="Text Box 68"/>
            <p:cNvSpPr txBox="1">
              <a:spLocks noChangeArrowheads="1"/>
            </p:cNvSpPr>
            <p:nvPr/>
          </p:nvSpPr>
          <p:spPr bwMode="auto">
            <a:xfrm>
              <a:off x="2928" y="3408"/>
              <a:ext cx="180" cy="173"/>
            </a:xfrm>
            <a:prstGeom prst="rect">
              <a:avLst/>
            </a:prstGeom>
            <a:noFill/>
            <a:ln w="9525">
              <a:noFill/>
              <a:miter lim="800000"/>
              <a:headEnd/>
              <a:tailEnd/>
            </a:ln>
            <a:effectLst/>
          </p:spPr>
          <p:txBody>
            <a:bodyPr wrap="none">
              <a:spAutoFit/>
            </a:bodyPr>
            <a:lstStyle/>
            <a:p>
              <a:r>
                <a:rPr lang="en-US" sz="1200"/>
                <a:t>B</a:t>
              </a:r>
            </a:p>
          </p:txBody>
        </p:sp>
        <p:sp>
          <p:nvSpPr>
            <p:cNvPr id="67653" name="Text Box 69"/>
            <p:cNvSpPr txBox="1">
              <a:spLocks noChangeArrowheads="1"/>
            </p:cNvSpPr>
            <p:nvPr/>
          </p:nvSpPr>
          <p:spPr bwMode="auto">
            <a:xfrm>
              <a:off x="2640" y="3696"/>
              <a:ext cx="180" cy="173"/>
            </a:xfrm>
            <a:prstGeom prst="rect">
              <a:avLst/>
            </a:prstGeom>
            <a:noFill/>
            <a:ln w="9525">
              <a:noFill/>
              <a:miter lim="800000"/>
              <a:headEnd/>
              <a:tailEnd/>
            </a:ln>
            <a:effectLst/>
          </p:spPr>
          <p:txBody>
            <a:bodyPr wrap="none">
              <a:spAutoFit/>
            </a:bodyPr>
            <a:lstStyle/>
            <a:p>
              <a:r>
                <a:rPr lang="en-US" sz="1200"/>
                <a:t>B</a:t>
              </a:r>
            </a:p>
          </p:txBody>
        </p:sp>
        <p:sp>
          <p:nvSpPr>
            <p:cNvPr id="67654" name="Text Box 70"/>
            <p:cNvSpPr txBox="1">
              <a:spLocks noChangeArrowheads="1"/>
            </p:cNvSpPr>
            <p:nvPr/>
          </p:nvSpPr>
          <p:spPr bwMode="auto">
            <a:xfrm>
              <a:off x="2928" y="3763"/>
              <a:ext cx="180" cy="173"/>
            </a:xfrm>
            <a:prstGeom prst="rect">
              <a:avLst/>
            </a:prstGeom>
            <a:noFill/>
            <a:ln w="9525">
              <a:noFill/>
              <a:miter lim="800000"/>
              <a:headEnd/>
              <a:tailEnd/>
            </a:ln>
            <a:effectLst/>
          </p:spPr>
          <p:txBody>
            <a:bodyPr wrap="none">
              <a:spAutoFit/>
            </a:bodyPr>
            <a:lstStyle/>
            <a:p>
              <a:r>
                <a:rPr lang="en-US" sz="1200"/>
                <a:t>A</a:t>
              </a:r>
            </a:p>
          </p:txBody>
        </p:sp>
        <p:sp>
          <p:nvSpPr>
            <p:cNvPr id="67655" name="Freeform 71"/>
            <p:cNvSpPr>
              <a:spLocks/>
            </p:cNvSpPr>
            <p:nvPr/>
          </p:nvSpPr>
          <p:spPr bwMode="auto">
            <a:xfrm>
              <a:off x="2772" y="3777"/>
              <a:ext cx="210" cy="69"/>
            </a:xfrm>
            <a:custGeom>
              <a:avLst/>
              <a:gdLst/>
              <a:ahLst/>
              <a:cxnLst>
                <a:cxn ang="0">
                  <a:pos x="12" y="0"/>
                </a:cxn>
                <a:cxn ang="0">
                  <a:pos x="210" y="69"/>
                </a:cxn>
                <a:cxn ang="0">
                  <a:pos x="0" y="15"/>
                </a:cxn>
                <a:cxn ang="0">
                  <a:pos x="12" y="0"/>
                </a:cxn>
              </a:cxnLst>
              <a:rect l="0" t="0" r="r" b="b"/>
              <a:pathLst>
                <a:path w="210" h="69">
                  <a:moveTo>
                    <a:pt x="12" y="0"/>
                  </a:moveTo>
                  <a:lnTo>
                    <a:pt x="210" y="69"/>
                  </a:lnTo>
                  <a:lnTo>
                    <a:pt x="0" y="15"/>
                  </a:lnTo>
                  <a:lnTo>
                    <a:pt x="12" y="0"/>
                  </a:lnTo>
                  <a:close/>
                </a:path>
              </a:pathLst>
            </a:custGeom>
            <a:solidFill>
              <a:schemeClr val="tx2"/>
            </a:solidFill>
            <a:ln w="9525">
              <a:solidFill>
                <a:schemeClr val="tx1"/>
              </a:solidFill>
              <a:round/>
              <a:headEnd/>
              <a:tailEnd/>
            </a:ln>
            <a:effectLst/>
          </p:spPr>
          <p:txBody>
            <a:bodyPr/>
            <a:lstStyle/>
            <a:p>
              <a:endParaRPr lang="en-US"/>
            </a:p>
          </p:txBody>
        </p:sp>
        <p:sp>
          <p:nvSpPr>
            <p:cNvPr id="67656" name="Freeform 72"/>
            <p:cNvSpPr>
              <a:spLocks/>
            </p:cNvSpPr>
            <p:nvPr/>
          </p:nvSpPr>
          <p:spPr bwMode="auto">
            <a:xfrm>
              <a:off x="2772" y="3864"/>
              <a:ext cx="201" cy="78"/>
            </a:xfrm>
            <a:custGeom>
              <a:avLst/>
              <a:gdLst/>
              <a:ahLst/>
              <a:cxnLst>
                <a:cxn ang="0">
                  <a:pos x="201" y="24"/>
                </a:cxn>
                <a:cxn ang="0">
                  <a:pos x="195" y="0"/>
                </a:cxn>
                <a:cxn ang="0">
                  <a:pos x="0" y="78"/>
                </a:cxn>
                <a:cxn ang="0">
                  <a:pos x="201" y="24"/>
                </a:cxn>
              </a:cxnLst>
              <a:rect l="0" t="0" r="r" b="b"/>
              <a:pathLst>
                <a:path w="201" h="78">
                  <a:moveTo>
                    <a:pt x="201" y="24"/>
                  </a:moveTo>
                  <a:lnTo>
                    <a:pt x="195" y="0"/>
                  </a:lnTo>
                  <a:lnTo>
                    <a:pt x="0" y="78"/>
                  </a:lnTo>
                  <a:lnTo>
                    <a:pt x="201" y="24"/>
                  </a:lnTo>
                  <a:close/>
                </a:path>
              </a:pathLst>
            </a:custGeom>
            <a:solidFill>
              <a:schemeClr val="tx2"/>
            </a:solidFill>
            <a:ln w="9525">
              <a:solidFill>
                <a:schemeClr val="tx1"/>
              </a:solidFill>
              <a:round/>
              <a:headEnd/>
              <a:tailEnd/>
            </a:ln>
            <a:effectLst/>
          </p:spPr>
          <p:txBody>
            <a:bodyPr/>
            <a:lstStyle/>
            <a:p>
              <a:endParaRPr lang="en-US"/>
            </a:p>
          </p:txBody>
        </p:sp>
        <p:sp>
          <p:nvSpPr>
            <p:cNvPr id="67657" name="Freeform 73"/>
            <p:cNvSpPr>
              <a:spLocks/>
            </p:cNvSpPr>
            <p:nvPr/>
          </p:nvSpPr>
          <p:spPr bwMode="auto">
            <a:xfrm>
              <a:off x="3048" y="3792"/>
              <a:ext cx="219" cy="57"/>
            </a:xfrm>
            <a:custGeom>
              <a:avLst/>
              <a:gdLst/>
              <a:ahLst/>
              <a:cxnLst>
                <a:cxn ang="0">
                  <a:pos x="0" y="57"/>
                </a:cxn>
                <a:cxn ang="0">
                  <a:pos x="219" y="18"/>
                </a:cxn>
                <a:cxn ang="0">
                  <a:pos x="216" y="0"/>
                </a:cxn>
                <a:cxn ang="0">
                  <a:pos x="0" y="57"/>
                </a:cxn>
              </a:cxnLst>
              <a:rect l="0" t="0" r="r" b="b"/>
              <a:pathLst>
                <a:path w="219" h="57">
                  <a:moveTo>
                    <a:pt x="0" y="57"/>
                  </a:moveTo>
                  <a:lnTo>
                    <a:pt x="219" y="18"/>
                  </a:lnTo>
                  <a:lnTo>
                    <a:pt x="216" y="0"/>
                  </a:lnTo>
                  <a:lnTo>
                    <a:pt x="0" y="57"/>
                  </a:lnTo>
                  <a:close/>
                </a:path>
              </a:pathLst>
            </a:custGeom>
            <a:solidFill>
              <a:schemeClr val="tx2"/>
            </a:solidFill>
            <a:ln w="9525">
              <a:solidFill>
                <a:schemeClr val="tx1"/>
              </a:solidFill>
              <a:round/>
              <a:headEnd/>
              <a:tailEnd/>
            </a:ln>
            <a:effectLst/>
          </p:spPr>
          <p:txBody>
            <a:bodyPr/>
            <a:lstStyle/>
            <a:p>
              <a:endParaRPr lang="en-US"/>
            </a:p>
          </p:txBody>
        </p:sp>
        <p:sp>
          <p:nvSpPr>
            <p:cNvPr id="67658" name="Freeform 74"/>
            <p:cNvSpPr>
              <a:spLocks/>
            </p:cNvSpPr>
            <p:nvPr/>
          </p:nvSpPr>
          <p:spPr bwMode="auto">
            <a:xfrm>
              <a:off x="3057" y="3867"/>
              <a:ext cx="207" cy="81"/>
            </a:xfrm>
            <a:custGeom>
              <a:avLst/>
              <a:gdLst/>
              <a:ahLst/>
              <a:cxnLst>
                <a:cxn ang="0">
                  <a:pos x="0" y="24"/>
                </a:cxn>
                <a:cxn ang="0">
                  <a:pos x="3" y="0"/>
                </a:cxn>
                <a:cxn ang="0">
                  <a:pos x="207" y="81"/>
                </a:cxn>
                <a:cxn ang="0">
                  <a:pos x="0" y="24"/>
                </a:cxn>
              </a:cxnLst>
              <a:rect l="0" t="0" r="r" b="b"/>
              <a:pathLst>
                <a:path w="207" h="81">
                  <a:moveTo>
                    <a:pt x="0" y="24"/>
                  </a:moveTo>
                  <a:lnTo>
                    <a:pt x="3" y="0"/>
                  </a:lnTo>
                  <a:lnTo>
                    <a:pt x="207" y="81"/>
                  </a:lnTo>
                  <a:lnTo>
                    <a:pt x="0" y="24"/>
                  </a:lnTo>
                  <a:close/>
                </a:path>
              </a:pathLst>
            </a:custGeom>
            <a:solidFill>
              <a:schemeClr val="tx2"/>
            </a:solidFill>
            <a:ln w="9525">
              <a:solidFill>
                <a:schemeClr val="tx1"/>
              </a:solidFill>
              <a:round/>
              <a:headEnd/>
              <a:tailEnd/>
            </a:ln>
            <a:effectLst/>
          </p:spPr>
          <p:txBody>
            <a:bodyPr/>
            <a:lstStyle/>
            <a:p>
              <a:endParaRPr lang="en-US"/>
            </a:p>
          </p:txBody>
        </p:sp>
        <p:sp>
          <p:nvSpPr>
            <p:cNvPr id="67659" name="Freeform 75"/>
            <p:cNvSpPr>
              <a:spLocks/>
            </p:cNvSpPr>
            <p:nvPr/>
          </p:nvSpPr>
          <p:spPr bwMode="auto">
            <a:xfrm>
              <a:off x="3012" y="3543"/>
              <a:ext cx="3" cy="276"/>
            </a:xfrm>
            <a:custGeom>
              <a:avLst/>
              <a:gdLst/>
              <a:ahLst/>
              <a:cxnLst>
                <a:cxn ang="0">
                  <a:pos x="0" y="0"/>
                </a:cxn>
                <a:cxn ang="0">
                  <a:pos x="3" y="276"/>
                </a:cxn>
              </a:cxnLst>
              <a:rect l="0" t="0" r="r" b="b"/>
              <a:pathLst>
                <a:path w="3" h="276">
                  <a:moveTo>
                    <a:pt x="0" y="0"/>
                  </a:moveTo>
                  <a:lnTo>
                    <a:pt x="3" y="276"/>
                  </a:lnTo>
                </a:path>
              </a:pathLst>
            </a:custGeom>
            <a:noFill/>
            <a:ln w="9525">
              <a:solidFill>
                <a:schemeClr val="tx1"/>
              </a:solidFill>
              <a:round/>
              <a:headEnd type="none" w="med" len="med"/>
              <a:tailEnd type="none" w="med" len="med"/>
            </a:ln>
            <a:effectLst/>
          </p:spPr>
          <p:txBody>
            <a:bodyPr/>
            <a:lstStyle/>
            <a:p>
              <a:endParaRPr lang="en-US"/>
            </a:p>
          </p:txBody>
        </p:sp>
        <p:sp>
          <p:nvSpPr>
            <p:cNvPr id="67660" name="Freeform 76"/>
            <p:cNvSpPr>
              <a:spLocks/>
            </p:cNvSpPr>
            <p:nvPr/>
          </p:nvSpPr>
          <p:spPr bwMode="auto">
            <a:xfrm>
              <a:off x="3015" y="3927"/>
              <a:ext cx="3" cy="255"/>
            </a:xfrm>
            <a:custGeom>
              <a:avLst/>
              <a:gdLst/>
              <a:ahLst/>
              <a:cxnLst>
                <a:cxn ang="0">
                  <a:pos x="3" y="0"/>
                </a:cxn>
                <a:cxn ang="0">
                  <a:pos x="0" y="255"/>
                </a:cxn>
              </a:cxnLst>
              <a:rect l="0" t="0" r="r" b="b"/>
              <a:pathLst>
                <a:path w="3" h="255">
                  <a:moveTo>
                    <a:pt x="3" y="0"/>
                  </a:moveTo>
                  <a:lnTo>
                    <a:pt x="0" y="255"/>
                  </a:lnTo>
                </a:path>
              </a:pathLst>
            </a:custGeom>
            <a:noFill/>
            <a:ln w="9525">
              <a:solidFill>
                <a:schemeClr val="tx1"/>
              </a:solidFill>
              <a:round/>
              <a:headEnd type="none" w="med" len="med"/>
              <a:tailEnd type="none" w="med" len="med"/>
            </a:ln>
            <a:effectLst/>
          </p:spPr>
          <p:txBody>
            <a:bodyPr/>
            <a:lstStyle/>
            <a:p>
              <a:endParaRPr lang="en-US"/>
            </a:p>
          </p:txBody>
        </p:sp>
        <p:sp>
          <p:nvSpPr>
            <p:cNvPr id="67661" name="Freeform 77"/>
            <p:cNvSpPr>
              <a:spLocks/>
            </p:cNvSpPr>
            <p:nvPr/>
          </p:nvSpPr>
          <p:spPr bwMode="auto">
            <a:xfrm>
              <a:off x="2763" y="3789"/>
              <a:ext cx="519" cy="1"/>
            </a:xfrm>
            <a:custGeom>
              <a:avLst/>
              <a:gdLst/>
              <a:ahLst/>
              <a:cxnLst>
                <a:cxn ang="0">
                  <a:pos x="0" y="0"/>
                </a:cxn>
                <a:cxn ang="0">
                  <a:pos x="519" y="0"/>
                </a:cxn>
              </a:cxnLst>
              <a:rect l="0" t="0" r="r" b="b"/>
              <a:pathLst>
                <a:path w="519" h="1">
                  <a:moveTo>
                    <a:pt x="0" y="0"/>
                  </a:moveTo>
                  <a:lnTo>
                    <a:pt x="519" y="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7662" name="Freeform 78"/>
            <p:cNvSpPr>
              <a:spLocks/>
            </p:cNvSpPr>
            <p:nvPr/>
          </p:nvSpPr>
          <p:spPr bwMode="auto">
            <a:xfrm>
              <a:off x="2745" y="3939"/>
              <a:ext cx="537" cy="6"/>
            </a:xfrm>
            <a:custGeom>
              <a:avLst/>
              <a:gdLst/>
              <a:ahLst/>
              <a:cxnLst>
                <a:cxn ang="0">
                  <a:pos x="0" y="0"/>
                </a:cxn>
                <a:cxn ang="0">
                  <a:pos x="537" y="6"/>
                </a:cxn>
              </a:cxnLst>
              <a:rect l="0" t="0" r="r" b="b"/>
              <a:pathLst>
                <a:path w="537" h="6">
                  <a:moveTo>
                    <a:pt x="0" y="0"/>
                  </a:moveTo>
                  <a:lnTo>
                    <a:pt x="537" y="6"/>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7663" name="Freeform 79"/>
            <p:cNvSpPr>
              <a:spLocks/>
            </p:cNvSpPr>
            <p:nvPr/>
          </p:nvSpPr>
          <p:spPr bwMode="auto">
            <a:xfrm>
              <a:off x="2739" y="3825"/>
              <a:ext cx="1" cy="84"/>
            </a:xfrm>
            <a:custGeom>
              <a:avLst/>
              <a:gdLst/>
              <a:ahLst/>
              <a:cxnLst>
                <a:cxn ang="0">
                  <a:pos x="0" y="0"/>
                </a:cxn>
                <a:cxn ang="0">
                  <a:pos x="0" y="84"/>
                </a:cxn>
              </a:cxnLst>
              <a:rect l="0" t="0" r="r" b="b"/>
              <a:pathLst>
                <a:path w="1" h="84">
                  <a:moveTo>
                    <a:pt x="0" y="0"/>
                  </a:moveTo>
                  <a:lnTo>
                    <a:pt x="0" y="84"/>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7664" name="Freeform 80"/>
            <p:cNvSpPr>
              <a:spLocks/>
            </p:cNvSpPr>
            <p:nvPr/>
          </p:nvSpPr>
          <p:spPr bwMode="auto">
            <a:xfrm>
              <a:off x="3312" y="3819"/>
              <a:ext cx="3" cy="93"/>
            </a:xfrm>
            <a:custGeom>
              <a:avLst/>
              <a:gdLst/>
              <a:ahLst/>
              <a:cxnLst>
                <a:cxn ang="0">
                  <a:pos x="0" y="0"/>
                </a:cxn>
                <a:cxn ang="0">
                  <a:pos x="3" y="93"/>
                </a:cxn>
              </a:cxnLst>
              <a:rect l="0" t="0" r="r" b="b"/>
              <a:pathLst>
                <a:path w="3" h="93">
                  <a:moveTo>
                    <a:pt x="0" y="0"/>
                  </a:moveTo>
                  <a:lnTo>
                    <a:pt x="3" y="93"/>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7665" name="Freeform 81"/>
            <p:cNvSpPr>
              <a:spLocks/>
            </p:cNvSpPr>
            <p:nvPr/>
          </p:nvSpPr>
          <p:spPr bwMode="auto">
            <a:xfrm>
              <a:off x="2760" y="3534"/>
              <a:ext cx="228" cy="234"/>
            </a:xfrm>
            <a:custGeom>
              <a:avLst/>
              <a:gdLst/>
              <a:ahLst/>
              <a:cxnLst>
                <a:cxn ang="0">
                  <a:pos x="228" y="0"/>
                </a:cxn>
                <a:cxn ang="0">
                  <a:pos x="0" y="234"/>
                </a:cxn>
              </a:cxnLst>
              <a:rect l="0" t="0" r="r" b="b"/>
              <a:pathLst>
                <a:path w="228" h="234">
                  <a:moveTo>
                    <a:pt x="228" y="0"/>
                  </a:moveTo>
                  <a:lnTo>
                    <a:pt x="0" y="234"/>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7666" name="Freeform 82"/>
            <p:cNvSpPr>
              <a:spLocks/>
            </p:cNvSpPr>
            <p:nvPr/>
          </p:nvSpPr>
          <p:spPr bwMode="auto">
            <a:xfrm>
              <a:off x="2748" y="3537"/>
              <a:ext cx="246" cy="372"/>
            </a:xfrm>
            <a:custGeom>
              <a:avLst/>
              <a:gdLst/>
              <a:ahLst/>
              <a:cxnLst>
                <a:cxn ang="0">
                  <a:pos x="246" y="0"/>
                </a:cxn>
                <a:cxn ang="0">
                  <a:pos x="0" y="372"/>
                </a:cxn>
              </a:cxnLst>
              <a:rect l="0" t="0" r="r" b="b"/>
              <a:pathLst>
                <a:path w="246" h="372">
                  <a:moveTo>
                    <a:pt x="246" y="0"/>
                  </a:moveTo>
                  <a:lnTo>
                    <a:pt x="0" y="372"/>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7667" name="Freeform 83"/>
            <p:cNvSpPr>
              <a:spLocks/>
            </p:cNvSpPr>
            <p:nvPr/>
          </p:nvSpPr>
          <p:spPr bwMode="auto">
            <a:xfrm>
              <a:off x="3048" y="3525"/>
              <a:ext cx="264" cy="267"/>
            </a:xfrm>
            <a:custGeom>
              <a:avLst/>
              <a:gdLst/>
              <a:ahLst/>
              <a:cxnLst>
                <a:cxn ang="0">
                  <a:pos x="0" y="0"/>
                </a:cxn>
                <a:cxn ang="0">
                  <a:pos x="264" y="267"/>
                </a:cxn>
              </a:cxnLst>
              <a:rect l="0" t="0" r="r" b="b"/>
              <a:pathLst>
                <a:path w="264" h="267">
                  <a:moveTo>
                    <a:pt x="0" y="0"/>
                  </a:moveTo>
                  <a:lnTo>
                    <a:pt x="264" y="267"/>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7668" name="Freeform 84"/>
            <p:cNvSpPr>
              <a:spLocks/>
            </p:cNvSpPr>
            <p:nvPr/>
          </p:nvSpPr>
          <p:spPr bwMode="auto">
            <a:xfrm>
              <a:off x="3048" y="3537"/>
              <a:ext cx="246" cy="369"/>
            </a:xfrm>
            <a:custGeom>
              <a:avLst/>
              <a:gdLst/>
              <a:ahLst/>
              <a:cxnLst>
                <a:cxn ang="0">
                  <a:pos x="0" y="0"/>
                </a:cxn>
                <a:cxn ang="0">
                  <a:pos x="246" y="369"/>
                </a:cxn>
              </a:cxnLst>
              <a:rect l="0" t="0" r="r" b="b"/>
              <a:pathLst>
                <a:path w="246" h="369">
                  <a:moveTo>
                    <a:pt x="0" y="0"/>
                  </a:moveTo>
                  <a:lnTo>
                    <a:pt x="246" y="369"/>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7669" name="Freeform 85"/>
            <p:cNvSpPr>
              <a:spLocks/>
            </p:cNvSpPr>
            <p:nvPr/>
          </p:nvSpPr>
          <p:spPr bwMode="auto">
            <a:xfrm>
              <a:off x="2757" y="3822"/>
              <a:ext cx="243" cy="360"/>
            </a:xfrm>
            <a:custGeom>
              <a:avLst/>
              <a:gdLst/>
              <a:ahLst/>
              <a:cxnLst>
                <a:cxn ang="0">
                  <a:pos x="243" y="360"/>
                </a:cxn>
                <a:cxn ang="0">
                  <a:pos x="0" y="0"/>
                </a:cxn>
              </a:cxnLst>
              <a:rect l="0" t="0" r="r" b="b"/>
              <a:pathLst>
                <a:path w="243" h="360">
                  <a:moveTo>
                    <a:pt x="243" y="360"/>
                  </a:moveTo>
                  <a:lnTo>
                    <a:pt x="0" y="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7670" name="Freeform 86"/>
            <p:cNvSpPr>
              <a:spLocks/>
            </p:cNvSpPr>
            <p:nvPr/>
          </p:nvSpPr>
          <p:spPr bwMode="auto">
            <a:xfrm>
              <a:off x="2736" y="3936"/>
              <a:ext cx="255" cy="255"/>
            </a:xfrm>
            <a:custGeom>
              <a:avLst/>
              <a:gdLst/>
              <a:ahLst/>
              <a:cxnLst>
                <a:cxn ang="0">
                  <a:pos x="255" y="255"/>
                </a:cxn>
                <a:cxn ang="0">
                  <a:pos x="0" y="0"/>
                </a:cxn>
              </a:cxnLst>
              <a:rect l="0" t="0" r="r" b="b"/>
              <a:pathLst>
                <a:path w="255" h="255">
                  <a:moveTo>
                    <a:pt x="255" y="255"/>
                  </a:moveTo>
                  <a:lnTo>
                    <a:pt x="0" y="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7671" name="Freeform 87"/>
            <p:cNvSpPr>
              <a:spLocks/>
            </p:cNvSpPr>
            <p:nvPr/>
          </p:nvSpPr>
          <p:spPr bwMode="auto">
            <a:xfrm>
              <a:off x="3048" y="3954"/>
              <a:ext cx="243" cy="240"/>
            </a:xfrm>
            <a:custGeom>
              <a:avLst/>
              <a:gdLst/>
              <a:ahLst/>
              <a:cxnLst>
                <a:cxn ang="0">
                  <a:pos x="0" y="240"/>
                </a:cxn>
                <a:cxn ang="0">
                  <a:pos x="243" y="0"/>
                </a:cxn>
              </a:cxnLst>
              <a:rect l="0" t="0" r="r" b="b"/>
              <a:pathLst>
                <a:path w="243" h="240">
                  <a:moveTo>
                    <a:pt x="0" y="240"/>
                  </a:moveTo>
                  <a:lnTo>
                    <a:pt x="243" y="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67672" name="Freeform 88"/>
            <p:cNvSpPr>
              <a:spLocks/>
            </p:cNvSpPr>
            <p:nvPr/>
          </p:nvSpPr>
          <p:spPr bwMode="auto">
            <a:xfrm>
              <a:off x="3042" y="3828"/>
              <a:ext cx="249" cy="363"/>
            </a:xfrm>
            <a:custGeom>
              <a:avLst/>
              <a:gdLst/>
              <a:ahLst/>
              <a:cxnLst>
                <a:cxn ang="0">
                  <a:pos x="0" y="363"/>
                </a:cxn>
                <a:cxn ang="0">
                  <a:pos x="249" y="0"/>
                </a:cxn>
              </a:cxnLst>
              <a:rect l="0" t="0" r="r" b="b"/>
              <a:pathLst>
                <a:path w="249" h="363">
                  <a:moveTo>
                    <a:pt x="0" y="363"/>
                  </a:moveTo>
                  <a:lnTo>
                    <a:pt x="249" y="0"/>
                  </a:lnTo>
                </a:path>
              </a:pathLst>
            </a:custGeom>
            <a:noFill/>
            <a:ln w="9525" cap="flat">
              <a:solidFill>
                <a:schemeClr val="tx1"/>
              </a:solidFill>
              <a:prstDash val="dash"/>
              <a:round/>
              <a:headEnd type="none" w="med" len="med"/>
              <a:tailEnd type="none" w="med" len="med"/>
            </a:ln>
            <a:effectLst/>
          </p:spPr>
          <p:txBody>
            <a:bodyPr/>
            <a:lstStyle/>
            <a:p>
              <a:endParaRPr lang="en-US"/>
            </a:p>
          </p:txBody>
        </p:sp>
      </p:grpSp>
      <p:sp>
        <p:nvSpPr>
          <p:cNvPr id="67673" name="Rectangle 89"/>
          <p:cNvSpPr>
            <a:spLocks noChangeArrowheads="1"/>
          </p:cNvSpPr>
          <p:nvPr/>
        </p:nvSpPr>
        <p:spPr bwMode="auto">
          <a:xfrm>
            <a:off x="76200" y="6567488"/>
            <a:ext cx="3716338" cy="214312"/>
          </a:xfrm>
          <a:prstGeom prst="rect">
            <a:avLst/>
          </a:prstGeom>
          <a:noFill/>
          <a:ln w="9525">
            <a:noFill/>
            <a:miter lim="800000"/>
            <a:headEnd/>
            <a:tailEnd/>
          </a:ln>
          <a:effectLst/>
        </p:spPr>
        <p:txBody>
          <a:bodyPr wrap="none">
            <a:spAutoFit/>
          </a:bodyPr>
          <a:lstStyle/>
          <a:p>
            <a:r>
              <a:rPr lang="en-US" sz="800"/>
              <a:t>Bailar, Moeller, Kleinberg, Guss, Castellion, Metz, </a:t>
            </a:r>
            <a:r>
              <a:rPr lang="en-US" sz="800" i="1" u="sng"/>
              <a:t>Chemistry</a:t>
            </a:r>
            <a:r>
              <a:rPr lang="en-US" sz="800"/>
              <a:t>, 1984, page 313.</a:t>
            </a: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a:noFill/>
          <a:ln/>
        </p:spPr>
        <p:txBody>
          <a:bodyPr/>
          <a:lstStyle/>
          <a:p>
            <a:r>
              <a:rPr lang="en-US"/>
              <a:t>Carbon dioxide</a:t>
            </a:r>
          </a:p>
        </p:txBody>
      </p:sp>
      <p:sp>
        <p:nvSpPr>
          <p:cNvPr id="842755" name="Rectangle 3"/>
          <p:cNvSpPr>
            <a:spLocks noGrp="1" noChangeArrowheads="1"/>
          </p:cNvSpPr>
          <p:nvPr>
            <p:ph type="body" idx="1"/>
          </p:nvPr>
        </p:nvSpPr>
        <p:spPr>
          <a:xfrm>
            <a:off x="685800" y="1295400"/>
            <a:ext cx="7772400" cy="1981200"/>
          </a:xfrm>
          <a:noFill/>
          <a:ln/>
        </p:spPr>
        <p:txBody>
          <a:bodyPr/>
          <a:lstStyle/>
          <a:p>
            <a:r>
              <a:rPr lang="en-US"/>
              <a:t>Attaching 1 oxygen leaves the oxygen 1 short and the carbon 3 short</a:t>
            </a:r>
          </a:p>
        </p:txBody>
      </p:sp>
      <p:grpSp>
        <p:nvGrpSpPr>
          <p:cNvPr id="842756" name="Group 4"/>
          <p:cNvGrpSpPr>
            <a:grpSpLocks/>
          </p:cNvGrpSpPr>
          <p:nvPr/>
        </p:nvGrpSpPr>
        <p:grpSpPr bwMode="auto">
          <a:xfrm>
            <a:off x="4876800" y="4152900"/>
            <a:ext cx="1447800" cy="1593850"/>
            <a:chOff x="3072" y="2616"/>
            <a:chExt cx="912" cy="1004"/>
          </a:xfrm>
        </p:grpSpPr>
        <p:sp>
          <p:nvSpPr>
            <p:cNvPr id="842757" name="Rectangle 5"/>
            <p:cNvSpPr>
              <a:spLocks noChangeArrowheads="1"/>
            </p:cNvSpPr>
            <p:nvPr/>
          </p:nvSpPr>
          <p:spPr bwMode="auto">
            <a:xfrm>
              <a:off x="3168" y="2640"/>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tx2"/>
                  </a:solidFill>
                </a:rPr>
                <a:t>O</a:t>
              </a:r>
            </a:p>
          </p:txBody>
        </p:sp>
        <p:grpSp>
          <p:nvGrpSpPr>
            <p:cNvPr id="842758" name="Group 6"/>
            <p:cNvGrpSpPr>
              <a:grpSpLocks/>
            </p:cNvGrpSpPr>
            <p:nvPr/>
          </p:nvGrpSpPr>
          <p:grpSpPr bwMode="auto">
            <a:xfrm>
              <a:off x="3888" y="2880"/>
              <a:ext cx="96" cy="336"/>
              <a:chOff x="3888" y="2880"/>
              <a:chExt cx="96" cy="336"/>
            </a:xfrm>
          </p:grpSpPr>
          <p:sp>
            <p:nvSpPr>
              <p:cNvPr id="842759" name="Oval 7"/>
              <p:cNvSpPr>
                <a:spLocks noChangeArrowheads="1"/>
              </p:cNvSpPr>
              <p:nvPr/>
            </p:nvSpPr>
            <p:spPr bwMode="auto">
              <a:xfrm>
                <a:off x="3888" y="2880"/>
                <a:ext cx="96" cy="96"/>
              </a:xfrm>
              <a:prstGeom prst="ellipse">
                <a:avLst/>
              </a:prstGeom>
              <a:solidFill>
                <a:schemeClr val="tx2"/>
              </a:solidFill>
              <a:ln w="9525">
                <a:noFill/>
                <a:round/>
                <a:headEnd/>
                <a:tailEnd/>
              </a:ln>
              <a:effectLst/>
            </p:spPr>
            <p:txBody>
              <a:bodyPr wrap="none" anchor="ctr"/>
              <a:lstStyle/>
              <a:p>
                <a:endParaRPr lang="en-US"/>
              </a:p>
            </p:txBody>
          </p:sp>
          <p:sp>
            <p:nvSpPr>
              <p:cNvPr id="842760" name="Oval 8"/>
              <p:cNvSpPr>
                <a:spLocks noChangeArrowheads="1"/>
              </p:cNvSpPr>
              <p:nvPr/>
            </p:nvSpPr>
            <p:spPr bwMode="auto">
              <a:xfrm>
                <a:off x="3888" y="3120"/>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42761" name="Group 9"/>
            <p:cNvGrpSpPr>
              <a:grpSpLocks/>
            </p:cNvGrpSpPr>
            <p:nvPr/>
          </p:nvGrpSpPr>
          <p:grpSpPr bwMode="auto">
            <a:xfrm>
              <a:off x="3336" y="2616"/>
              <a:ext cx="336" cy="96"/>
              <a:chOff x="3336" y="2616"/>
              <a:chExt cx="336" cy="96"/>
            </a:xfrm>
          </p:grpSpPr>
          <p:sp>
            <p:nvSpPr>
              <p:cNvPr id="842762" name="Oval 10"/>
              <p:cNvSpPr>
                <a:spLocks noChangeArrowheads="1"/>
              </p:cNvSpPr>
              <p:nvPr/>
            </p:nvSpPr>
            <p:spPr bwMode="auto">
              <a:xfrm>
                <a:off x="3576" y="2616"/>
                <a:ext cx="96" cy="96"/>
              </a:xfrm>
              <a:prstGeom prst="ellipse">
                <a:avLst/>
              </a:prstGeom>
              <a:solidFill>
                <a:schemeClr val="tx2"/>
              </a:solidFill>
              <a:ln w="9525">
                <a:noFill/>
                <a:round/>
                <a:headEnd/>
                <a:tailEnd/>
              </a:ln>
              <a:effectLst/>
            </p:spPr>
            <p:txBody>
              <a:bodyPr wrap="none" anchor="ctr"/>
              <a:lstStyle/>
              <a:p>
                <a:endParaRPr lang="en-US"/>
              </a:p>
            </p:txBody>
          </p:sp>
          <p:sp>
            <p:nvSpPr>
              <p:cNvPr id="842763" name="Oval 11"/>
              <p:cNvSpPr>
                <a:spLocks noChangeArrowheads="1"/>
              </p:cNvSpPr>
              <p:nvPr/>
            </p:nvSpPr>
            <p:spPr bwMode="auto">
              <a:xfrm>
                <a:off x="3336" y="2616"/>
                <a:ext cx="96" cy="96"/>
              </a:xfrm>
              <a:prstGeom prst="ellipse">
                <a:avLst/>
              </a:prstGeom>
              <a:solidFill>
                <a:schemeClr val="tx2"/>
              </a:solidFill>
              <a:ln w="9525">
                <a:noFill/>
                <a:round/>
                <a:headEnd/>
                <a:tailEnd/>
              </a:ln>
              <a:effectLst/>
            </p:spPr>
            <p:txBody>
              <a:bodyPr wrap="none" anchor="ctr"/>
              <a:lstStyle/>
              <a:p>
                <a:endParaRPr lang="en-US"/>
              </a:p>
            </p:txBody>
          </p:sp>
        </p:grpSp>
        <p:sp>
          <p:nvSpPr>
            <p:cNvPr id="842764" name="Oval 12"/>
            <p:cNvSpPr>
              <a:spLocks noChangeArrowheads="1"/>
            </p:cNvSpPr>
            <p:nvPr/>
          </p:nvSpPr>
          <p:spPr bwMode="auto">
            <a:xfrm>
              <a:off x="3072" y="2832"/>
              <a:ext cx="96" cy="96"/>
            </a:xfrm>
            <a:prstGeom prst="ellipse">
              <a:avLst/>
            </a:prstGeom>
            <a:solidFill>
              <a:schemeClr val="tx2"/>
            </a:solidFill>
            <a:ln w="9525">
              <a:noFill/>
              <a:round/>
              <a:headEnd/>
              <a:tailEnd/>
            </a:ln>
            <a:effectLst/>
          </p:spPr>
          <p:txBody>
            <a:bodyPr wrap="none" anchor="ctr"/>
            <a:lstStyle/>
            <a:p>
              <a:endParaRPr lang="en-US"/>
            </a:p>
          </p:txBody>
        </p:sp>
        <p:sp>
          <p:nvSpPr>
            <p:cNvPr id="842765" name="Oval 13"/>
            <p:cNvSpPr>
              <a:spLocks noChangeArrowheads="1"/>
            </p:cNvSpPr>
            <p:nvPr/>
          </p:nvSpPr>
          <p:spPr bwMode="auto">
            <a:xfrm>
              <a:off x="3336" y="3480"/>
              <a:ext cx="96" cy="96"/>
            </a:xfrm>
            <a:prstGeom prst="ellipse">
              <a:avLst/>
            </a:prstGeom>
            <a:solidFill>
              <a:schemeClr val="tx2"/>
            </a:solidFill>
            <a:ln w="9525">
              <a:noFill/>
              <a:round/>
              <a:headEnd/>
              <a:tailEnd/>
            </a:ln>
            <a:effectLst/>
          </p:spPr>
          <p:txBody>
            <a:bodyPr wrap="none" anchor="ctr"/>
            <a:lstStyle/>
            <a:p>
              <a:endParaRPr lang="en-US"/>
            </a:p>
          </p:txBody>
        </p:sp>
      </p:grpSp>
      <p:sp>
        <p:nvSpPr>
          <p:cNvPr id="842766" name="Rectangle 14"/>
          <p:cNvSpPr>
            <a:spLocks noChangeArrowheads="1"/>
          </p:cNvSpPr>
          <p:nvPr/>
        </p:nvSpPr>
        <p:spPr bwMode="auto">
          <a:xfrm>
            <a:off x="3733800" y="41148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C</a:t>
            </a:r>
          </a:p>
        </p:txBody>
      </p:sp>
      <p:sp>
        <p:nvSpPr>
          <p:cNvPr id="842767" name="Oval 15"/>
          <p:cNvSpPr>
            <a:spLocks noChangeArrowheads="1"/>
          </p:cNvSpPr>
          <p:nvPr/>
        </p:nvSpPr>
        <p:spPr bwMode="auto">
          <a:xfrm>
            <a:off x="4876800" y="487680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42768" name="Oval 16"/>
          <p:cNvSpPr>
            <a:spLocks noChangeArrowheads="1"/>
          </p:cNvSpPr>
          <p:nvPr/>
        </p:nvSpPr>
        <p:spPr bwMode="auto">
          <a:xfrm>
            <a:off x="4381500" y="407670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42769" name="Oval 17"/>
          <p:cNvSpPr>
            <a:spLocks noChangeArrowheads="1"/>
          </p:cNvSpPr>
          <p:nvPr/>
        </p:nvSpPr>
        <p:spPr bwMode="auto">
          <a:xfrm>
            <a:off x="3581400" y="446405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42770" name="Oval 18"/>
          <p:cNvSpPr>
            <a:spLocks noChangeArrowheads="1"/>
          </p:cNvSpPr>
          <p:nvPr/>
        </p:nvSpPr>
        <p:spPr bwMode="auto">
          <a:xfrm>
            <a:off x="4000500" y="5448300"/>
            <a:ext cx="152400" cy="152400"/>
          </a:xfrm>
          <a:prstGeom prst="ellipse">
            <a:avLst/>
          </a:prstGeom>
          <a:solidFill>
            <a:schemeClr val="accent2"/>
          </a:solidFill>
          <a:ln w="9525">
            <a:noFill/>
            <a:round/>
            <a:headEnd/>
            <a:tailEnd/>
          </a:ln>
          <a:effectLst/>
        </p:spPr>
        <p:txBody>
          <a:bodyPr wrap="none" anchor="ctr"/>
          <a:lstStyle/>
          <a:p>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42756"/>
                                        </p:tgtEl>
                                        <p:attrNameLst>
                                          <p:attrName>style.visibility</p:attrName>
                                        </p:attrNameLst>
                                      </p:cBhvr>
                                      <p:to>
                                        <p:strVal val="visible"/>
                                      </p:to>
                                    </p:set>
                                    <p:anim calcmode="lin" valueType="num">
                                      <p:cBhvr>
                                        <p:cTn id="7" dur="500" fill="hold"/>
                                        <p:tgtEl>
                                          <p:spTgt spid="842756"/>
                                        </p:tgtEl>
                                        <p:attrNameLst>
                                          <p:attrName>ppt_w</p:attrName>
                                        </p:attrNameLst>
                                      </p:cBhvr>
                                      <p:tavLst>
                                        <p:tav tm="0">
                                          <p:val>
                                            <p:fltVal val="0"/>
                                          </p:val>
                                        </p:tav>
                                        <p:tav tm="100000">
                                          <p:val>
                                            <p:strVal val="#ppt_w"/>
                                          </p:val>
                                        </p:tav>
                                      </p:tavLst>
                                    </p:anim>
                                    <p:anim calcmode="lin" valueType="num">
                                      <p:cBhvr>
                                        <p:cTn id="8" dur="500" fill="hold"/>
                                        <p:tgtEl>
                                          <p:spTgt spid="8427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p:cNvSpPr>
            <a:spLocks noChangeArrowheads="1"/>
          </p:cNvSpPr>
          <p:nvPr/>
        </p:nvSpPr>
        <p:spPr bwMode="auto">
          <a:xfrm>
            <a:off x="685800" y="495300"/>
            <a:ext cx="7772400" cy="762000"/>
          </a:xfrm>
          <a:prstGeom prst="rect">
            <a:avLst/>
          </a:prstGeom>
          <a:noFill/>
          <a:ln w="9525">
            <a:noFill/>
            <a:miter lim="800000"/>
            <a:headEnd/>
            <a:tailEnd/>
          </a:ln>
          <a:effectLst/>
        </p:spPr>
        <p:txBody>
          <a:bodyPr lIns="92075" tIns="46038" rIns="92075" bIns="46038" anchor="ctr" anchorCtr="1">
            <a:spAutoFit/>
          </a:bodyPr>
          <a:lstStyle/>
          <a:p>
            <a:pPr algn="ctr" eaLnBrk="0" hangingPunct="0"/>
            <a:r>
              <a:rPr lang="en-US" sz="4400">
                <a:solidFill>
                  <a:schemeClr val="tx2"/>
                </a:solidFill>
              </a:rPr>
              <a:t>Carbon dioxide</a:t>
            </a:r>
          </a:p>
        </p:txBody>
      </p:sp>
      <p:sp>
        <p:nvSpPr>
          <p:cNvPr id="844803" name="Rectangle 3"/>
          <p:cNvSpPr>
            <a:spLocks noChangeArrowheads="1"/>
          </p:cNvSpPr>
          <p:nvPr/>
        </p:nvSpPr>
        <p:spPr bwMode="auto">
          <a:xfrm>
            <a:off x="685800" y="1295400"/>
            <a:ext cx="7772400" cy="1981200"/>
          </a:xfrm>
          <a:prstGeom prst="rect">
            <a:avLst/>
          </a:prstGeom>
          <a:noFill/>
          <a:ln w="9525">
            <a:noFill/>
            <a:miter lim="800000"/>
            <a:headEnd/>
            <a:tailEnd/>
          </a:ln>
          <a:effectLst/>
        </p:spPr>
        <p:txBody>
          <a:bodyPr lIns="92075" tIns="46038" rIns="92075" bIns="46038"/>
          <a:lstStyle/>
          <a:p>
            <a:pPr marL="342900" indent="-342900" eaLnBrk="0" hangingPunct="0">
              <a:spcBef>
                <a:spcPct val="20000"/>
              </a:spcBef>
              <a:buClr>
                <a:schemeClr val="accent1"/>
              </a:buClr>
              <a:buSzPct val="75000"/>
              <a:buFont typeface="Monotype Sorts" pitchFamily="2" charset="2"/>
              <a:buChar char="l"/>
            </a:pPr>
            <a:r>
              <a:rPr lang="en-US" sz="3200"/>
              <a:t>Attaching the second oxygen leaves both oxygen 1 short and the carbon 2 short</a:t>
            </a:r>
          </a:p>
        </p:txBody>
      </p:sp>
      <p:grpSp>
        <p:nvGrpSpPr>
          <p:cNvPr id="844804" name="Group 4"/>
          <p:cNvGrpSpPr>
            <a:grpSpLocks/>
          </p:cNvGrpSpPr>
          <p:nvPr/>
        </p:nvGrpSpPr>
        <p:grpSpPr bwMode="auto">
          <a:xfrm>
            <a:off x="4876800" y="4152900"/>
            <a:ext cx="1447800" cy="1593850"/>
            <a:chOff x="3072" y="2616"/>
            <a:chExt cx="912" cy="1004"/>
          </a:xfrm>
        </p:grpSpPr>
        <p:sp>
          <p:nvSpPr>
            <p:cNvPr id="844805" name="Rectangle 5"/>
            <p:cNvSpPr>
              <a:spLocks noChangeArrowheads="1"/>
            </p:cNvSpPr>
            <p:nvPr/>
          </p:nvSpPr>
          <p:spPr bwMode="auto">
            <a:xfrm>
              <a:off x="3168" y="2640"/>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tx2"/>
                  </a:solidFill>
                </a:rPr>
                <a:t>O</a:t>
              </a:r>
            </a:p>
          </p:txBody>
        </p:sp>
        <p:grpSp>
          <p:nvGrpSpPr>
            <p:cNvPr id="844806" name="Group 6"/>
            <p:cNvGrpSpPr>
              <a:grpSpLocks/>
            </p:cNvGrpSpPr>
            <p:nvPr/>
          </p:nvGrpSpPr>
          <p:grpSpPr bwMode="auto">
            <a:xfrm>
              <a:off x="3888" y="2880"/>
              <a:ext cx="96" cy="336"/>
              <a:chOff x="3888" y="2880"/>
              <a:chExt cx="96" cy="336"/>
            </a:xfrm>
          </p:grpSpPr>
          <p:sp>
            <p:nvSpPr>
              <p:cNvPr id="844807" name="Oval 7"/>
              <p:cNvSpPr>
                <a:spLocks noChangeArrowheads="1"/>
              </p:cNvSpPr>
              <p:nvPr/>
            </p:nvSpPr>
            <p:spPr bwMode="auto">
              <a:xfrm>
                <a:off x="3888" y="2880"/>
                <a:ext cx="96" cy="96"/>
              </a:xfrm>
              <a:prstGeom prst="ellipse">
                <a:avLst/>
              </a:prstGeom>
              <a:solidFill>
                <a:schemeClr val="tx2"/>
              </a:solidFill>
              <a:ln w="9525">
                <a:noFill/>
                <a:round/>
                <a:headEnd/>
                <a:tailEnd/>
              </a:ln>
              <a:effectLst/>
            </p:spPr>
            <p:txBody>
              <a:bodyPr wrap="none" anchor="ctr"/>
              <a:lstStyle/>
              <a:p>
                <a:endParaRPr lang="en-US"/>
              </a:p>
            </p:txBody>
          </p:sp>
          <p:sp>
            <p:nvSpPr>
              <p:cNvPr id="844808" name="Oval 8"/>
              <p:cNvSpPr>
                <a:spLocks noChangeArrowheads="1"/>
              </p:cNvSpPr>
              <p:nvPr/>
            </p:nvSpPr>
            <p:spPr bwMode="auto">
              <a:xfrm>
                <a:off x="3888" y="3120"/>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44809" name="Group 9"/>
            <p:cNvGrpSpPr>
              <a:grpSpLocks/>
            </p:cNvGrpSpPr>
            <p:nvPr/>
          </p:nvGrpSpPr>
          <p:grpSpPr bwMode="auto">
            <a:xfrm>
              <a:off x="3336" y="2616"/>
              <a:ext cx="336" cy="96"/>
              <a:chOff x="3336" y="2616"/>
              <a:chExt cx="336" cy="96"/>
            </a:xfrm>
          </p:grpSpPr>
          <p:sp>
            <p:nvSpPr>
              <p:cNvPr id="844810" name="Oval 10"/>
              <p:cNvSpPr>
                <a:spLocks noChangeArrowheads="1"/>
              </p:cNvSpPr>
              <p:nvPr/>
            </p:nvSpPr>
            <p:spPr bwMode="auto">
              <a:xfrm>
                <a:off x="3576" y="2616"/>
                <a:ext cx="96" cy="96"/>
              </a:xfrm>
              <a:prstGeom prst="ellipse">
                <a:avLst/>
              </a:prstGeom>
              <a:solidFill>
                <a:schemeClr val="tx2"/>
              </a:solidFill>
              <a:ln w="9525">
                <a:noFill/>
                <a:round/>
                <a:headEnd/>
                <a:tailEnd/>
              </a:ln>
              <a:effectLst/>
            </p:spPr>
            <p:txBody>
              <a:bodyPr wrap="none" anchor="ctr"/>
              <a:lstStyle/>
              <a:p>
                <a:endParaRPr lang="en-US"/>
              </a:p>
            </p:txBody>
          </p:sp>
          <p:sp>
            <p:nvSpPr>
              <p:cNvPr id="844811" name="Oval 11"/>
              <p:cNvSpPr>
                <a:spLocks noChangeArrowheads="1"/>
              </p:cNvSpPr>
              <p:nvPr/>
            </p:nvSpPr>
            <p:spPr bwMode="auto">
              <a:xfrm>
                <a:off x="3336" y="2616"/>
                <a:ext cx="96" cy="96"/>
              </a:xfrm>
              <a:prstGeom prst="ellipse">
                <a:avLst/>
              </a:prstGeom>
              <a:solidFill>
                <a:schemeClr val="tx2"/>
              </a:solidFill>
              <a:ln w="9525">
                <a:noFill/>
                <a:round/>
                <a:headEnd/>
                <a:tailEnd/>
              </a:ln>
              <a:effectLst/>
            </p:spPr>
            <p:txBody>
              <a:bodyPr wrap="none" anchor="ctr"/>
              <a:lstStyle/>
              <a:p>
                <a:endParaRPr lang="en-US"/>
              </a:p>
            </p:txBody>
          </p:sp>
        </p:grpSp>
        <p:sp>
          <p:nvSpPr>
            <p:cNvPr id="844812" name="Oval 12"/>
            <p:cNvSpPr>
              <a:spLocks noChangeArrowheads="1"/>
            </p:cNvSpPr>
            <p:nvPr/>
          </p:nvSpPr>
          <p:spPr bwMode="auto">
            <a:xfrm>
              <a:off x="3072" y="2832"/>
              <a:ext cx="96" cy="96"/>
            </a:xfrm>
            <a:prstGeom prst="ellipse">
              <a:avLst/>
            </a:prstGeom>
            <a:solidFill>
              <a:schemeClr val="tx2"/>
            </a:solidFill>
            <a:ln w="9525">
              <a:noFill/>
              <a:round/>
              <a:headEnd/>
              <a:tailEnd/>
            </a:ln>
            <a:effectLst/>
          </p:spPr>
          <p:txBody>
            <a:bodyPr wrap="none" anchor="ctr"/>
            <a:lstStyle/>
            <a:p>
              <a:endParaRPr lang="en-US"/>
            </a:p>
          </p:txBody>
        </p:sp>
        <p:sp>
          <p:nvSpPr>
            <p:cNvPr id="844813" name="Oval 13"/>
            <p:cNvSpPr>
              <a:spLocks noChangeArrowheads="1"/>
            </p:cNvSpPr>
            <p:nvPr/>
          </p:nvSpPr>
          <p:spPr bwMode="auto">
            <a:xfrm>
              <a:off x="3336" y="3480"/>
              <a:ext cx="96" cy="96"/>
            </a:xfrm>
            <a:prstGeom prst="ellipse">
              <a:avLst/>
            </a:prstGeom>
            <a:solidFill>
              <a:schemeClr val="tx2"/>
            </a:solidFill>
            <a:ln w="9525">
              <a:noFill/>
              <a:round/>
              <a:headEnd/>
              <a:tailEnd/>
            </a:ln>
            <a:effectLst/>
          </p:spPr>
          <p:txBody>
            <a:bodyPr wrap="none" anchor="ctr"/>
            <a:lstStyle/>
            <a:p>
              <a:endParaRPr lang="en-US"/>
            </a:p>
          </p:txBody>
        </p:sp>
      </p:grpSp>
      <p:sp>
        <p:nvSpPr>
          <p:cNvPr id="844814" name="Rectangle 14"/>
          <p:cNvSpPr>
            <a:spLocks noChangeArrowheads="1"/>
          </p:cNvSpPr>
          <p:nvPr/>
        </p:nvSpPr>
        <p:spPr bwMode="auto">
          <a:xfrm>
            <a:off x="3733800" y="41148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C</a:t>
            </a:r>
          </a:p>
        </p:txBody>
      </p:sp>
      <p:sp>
        <p:nvSpPr>
          <p:cNvPr id="844815" name="Oval 15"/>
          <p:cNvSpPr>
            <a:spLocks noChangeArrowheads="1"/>
          </p:cNvSpPr>
          <p:nvPr/>
        </p:nvSpPr>
        <p:spPr bwMode="auto">
          <a:xfrm>
            <a:off x="4876800" y="487680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44816" name="Oval 16"/>
          <p:cNvSpPr>
            <a:spLocks noChangeArrowheads="1"/>
          </p:cNvSpPr>
          <p:nvPr/>
        </p:nvSpPr>
        <p:spPr bwMode="auto">
          <a:xfrm>
            <a:off x="4381500" y="407670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44817" name="Oval 17"/>
          <p:cNvSpPr>
            <a:spLocks noChangeArrowheads="1"/>
          </p:cNvSpPr>
          <p:nvPr/>
        </p:nvSpPr>
        <p:spPr bwMode="auto">
          <a:xfrm>
            <a:off x="3581400" y="446405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44818" name="Oval 18"/>
          <p:cNvSpPr>
            <a:spLocks noChangeArrowheads="1"/>
          </p:cNvSpPr>
          <p:nvPr/>
        </p:nvSpPr>
        <p:spPr bwMode="auto">
          <a:xfrm>
            <a:off x="4000500" y="5448300"/>
            <a:ext cx="152400" cy="152400"/>
          </a:xfrm>
          <a:prstGeom prst="ellipse">
            <a:avLst/>
          </a:prstGeom>
          <a:solidFill>
            <a:schemeClr val="accent2"/>
          </a:solidFill>
          <a:ln w="9525">
            <a:noFill/>
            <a:round/>
            <a:headEnd/>
            <a:tailEnd/>
          </a:ln>
          <a:effectLst/>
        </p:spPr>
        <p:txBody>
          <a:bodyPr wrap="none" anchor="ctr"/>
          <a:lstStyle/>
          <a:p>
            <a:endParaRPr lang="en-US"/>
          </a:p>
        </p:txBody>
      </p:sp>
      <p:grpSp>
        <p:nvGrpSpPr>
          <p:cNvPr id="844819" name="Group 19"/>
          <p:cNvGrpSpPr>
            <a:grpSpLocks/>
          </p:cNvGrpSpPr>
          <p:nvPr/>
        </p:nvGrpSpPr>
        <p:grpSpPr bwMode="auto">
          <a:xfrm>
            <a:off x="2362200" y="4000500"/>
            <a:ext cx="1371600" cy="1593850"/>
            <a:chOff x="1488" y="2520"/>
            <a:chExt cx="864" cy="1004"/>
          </a:xfrm>
        </p:grpSpPr>
        <p:sp>
          <p:nvSpPr>
            <p:cNvPr id="844820" name="Rectangle 20"/>
            <p:cNvSpPr>
              <a:spLocks noChangeArrowheads="1"/>
            </p:cNvSpPr>
            <p:nvPr/>
          </p:nvSpPr>
          <p:spPr bwMode="auto">
            <a:xfrm>
              <a:off x="1584" y="2544"/>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tx2"/>
                  </a:solidFill>
                </a:rPr>
                <a:t>O</a:t>
              </a:r>
            </a:p>
          </p:txBody>
        </p:sp>
        <p:grpSp>
          <p:nvGrpSpPr>
            <p:cNvPr id="844821" name="Group 21"/>
            <p:cNvGrpSpPr>
              <a:grpSpLocks/>
            </p:cNvGrpSpPr>
            <p:nvPr/>
          </p:nvGrpSpPr>
          <p:grpSpPr bwMode="auto">
            <a:xfrm>
              <a:off x="1488" y="2832"/>
              <a:ext cx="96" cy="336"/>
              <a:chOff x="1488" y="2832"/>
              <a:chExt cx="96" cy="336"/>
            </a:xfrm>
          </p:grpSpPr>
          <p:sp>
            <p:nvSpPr>
              <p:cNvPr id="844822" name="Oval 22"/>
              <p:cNvSpPr>
                <a:spLocks noChangeArrowheads="1"/>
              </p:cNvSpPr>
              <p:nvPr/>
            </p:nvSpPr>
            <p:spPr bwMode="auto">
              <a:xfrm>
                <a:off x="1488" y="2832"/>
                <a:ext cx="96" cy="96"/>
              </a:xfrm>
              <a:prstGeom prst="ellipse">
                <a:avLst/>
              </a:prstGeom>
              <a:solidFill>
                <a:schemeClr val="tx2"/>
              </a:solidFill>
              <a:ln w="9525">
                <a:noFill/>
                <a:round/>
                <a:headEnd/>
                <a:tailEnd/>
              </a:ln>
              <a:effectLst/>
            </p:spPr>
            <p:txBody>
              <a:bodyPr wrap="none" anchor="ctr"/>
              <a:lstStyle/>
              <a:p>
                <a:endParaRPr lang="en-US"/>
              </a:p>
            </p:txBody>
          </p:sp>
          <p:sp>
            <p:nvSpPr>
              <p:cNvPr id="844823" name="Oval 23"/>
              <p:cNvSpPr>
                <a:spLocks noChangeArrowheads="1"/>
              </p:cNvSpPr>
              <p:nvPr/>
            </p:nvSpPr>
            <p:spPr bwMode="auto">
              <a:xfrm>
                <a:off x="1488" y="3072"/>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44824" name="Group 24"/>
            <p:cNvGrpSpPr>
              <a:grpSpLocks/>
            </p:cNvGrpSpPr>
            <p:nvPr/>
          </p:nvGrpSpPr>
          <p:grpSpPr bwMode="auto">
            <a:xfrm>
              <a:off x="1752" y="3384"/>
              <a:ext cx="336" cy="96"/>
              <a:chOff x="1752" y="3384"/>
              <a:chExt cx="336" cy="96"/>
            </a:xfrm>
          </p:grpSpPr>
          <p:sp>
            <p:nvSpPr>
              <p:cNvPr id="844825" name="Oval 25"/>
              <p:cNvSpPr>
                <a:spLocks noChangeArrowheads="1"/>
              </p:cNvSpPr>
              <p:nvPr/>
            </p:nvSpPr>
            <p:spPr bwMode="auto">
              <a:xfrm>
                <a:off x="1992" y="3384"/>
                <a:ext cx="96" cy="96"/>
              </a:xfrm>
              <a:prstGeom prst="ellipse">
                <a:avLst/>
              </a:prstGeom>
              <a:solidFill>
                <a:schemeClr val="tx2"/>
              </a:solidFill>
              <a:ln w="9525">
                <a:noFill/>
                <a:round/>
                <a:headEnd/>
                <a:tailEnd/>
              </a:ln>
              <a:effectLst/>
            </p:spPr>
            <p:txBody>
              <a:bodyPr wrap="none" anchor="ctr"/>
              <a:lstStyle/>
              <a:p>
                <a:endParaRPr lang="en-US"/>
              </a:p>
            </p:txBody>
          </p:sp>
          <p:sp>
            <p:nvSpPr>
              <p:cNvPr id="844826" name="Oval 26"/>
              <p:cNvSpPr>
                <a:spLocks noChangeArrowheads="1"/>
              </p:cNvSpPr>
              <p:nvPr/>
            </p:nvSpPr>
            <p:spPr bwMode="auto">
              <a:xfrm>
                <a:off x="1752" y="3384"/>
                <a:ext cx="96" cy="96"/>
              </a:xfrm>
              <a:prstGeom prst="ellipse">
                <a:avLst/>
              </a:prstGeom>
              <a:solidFill>
                <a:schemeClr val="tx2"/>
              </a:solidFill>
              <a:ln w="9525">
                <a:noFill/>
                <a:round/>
                <a:headEnd/>
                <a:tailEnd/>
              </a:ln>
              <a:effectLst/>
            </p:spPr>
            <p:txBody>
              <a:bodyPr wrap="none" anchor="ctr"/>
              <a:lstStyle/>
              <a:p>
                <a:endParaRPr lang="en-US"/>
              </a:p>
            </p:txBody>
          </p:sp>
        </p:grpSp>
        <p:sp>
          <p:nvSpPr>
            <p:cNvPr id="844827" name="Oval 27"/>
            <p:cNvSpPr>
              <a:spLocks noChangeArrowheads="1"/>
            </p:cNvSpPr>
            <p:nvPr/>
          </p:nvSpPr>
          <p:spPr bwMode="auto">
            <a:xfrm>
              <a:off x="2256" y="3072"/>
              <a:ext cx="96" cy="96"/>
            </a:xfrm>
            <a:prstGeom prst="ellipse">
              <a:avLst/>
            </a:prstGeom>
            <a:solidFill>
              <a:schemeClr val="tx2"/>
            </a:solidFill>
            <a:ln w="9525">
              <a:noFill/>
              <a:round/>
              <a:headEnd/>
              <a:tailEnd/>
            </a:ln>
            <a:effectLst/>
          </p:spPr>
          <p:txBody>
            <a:bodyPr wrap="none" anchor="ctr"/>
            <a:lstStyle/>
            <a:p>
              <a:endParaRPr lang="en-US"/>
            </a:p>
          </p:txBody>
        </p:sp>
        <p:sp>
          <p:nvSpPr>
            <p:cNvPr id="844828" name="Oval 28"/>
            <p:cNvSpPr>
              <a:spLocks noChangeArrowheads="1"/>
            </p:cNvSpPr>
            <p:nvPr/>
          </p:nvSpPr>
          <p:spPr bwMode="auto">
            <a:xfrm>
              <a:off x="1800" y="2520"/>
              <a:ext cx="96" cy="96"/>
            </a:xfrm>
            <a:prstGeom prst="ellipse">
              <a:avLst/>
            </a:prstGeom>
            <a:solidFill>
              <a:schemeClr val="tx2"/>
            </a:solidFill>
            <a:ln w="9525">
              <a:noFill/>
              <a:round/>
              <a:headEnd/>
              <a:tailEnd/>
            </a:ln>
            <a:effectLst/>
          </p:spPr>
          <p:txBody>
            <a:bodyPr wrap="none" anchor="ctr"/>
            <a:lstStyle/>
            <a:p>
              <a:endParaRPr lang="en-US"/>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44819"/>
                                        </p:tgtEl>
                                        <p:attrNameLst>
                                          <p:attrName>style.visibility</p:attrName>
                                        </p:attrNameLst>
                                      </p:cBhvr>
                                      <p:to>
                                        <p:strVal val="visible"/>
                                      </p:to>
                                    </p:set>
                                    <p:anim calcmode="lin" valueType="num">
                                      <p:cBhvr>
                                        <p:cTn id="7" dur="500" fill="hold"/>
                                        <p:tgtEl>
                                          <p:spTgt spid="844819"/>
                                        </p:tgtEl>
                                        <p:attrNameLst>
                                          <p:attrName>ppt_w</p:attrName>
                                        </p:attrNameLst>
                                      </p:cBhvr>
                                      <p:tavLst>
                                        <p:tav tm="0">
                                          <p:val>
                                            <p:fltVal val="0"/>
                                          </p:val>
                                        </p:tav>
                                        <p:tav tm="100000">
                                          <p:val>
                                            <p:strVal val="#ppt_w"/>
                                          </p:val>
                                        </p:tav>
                                      </p:tavLst>
                                    </p:anim>
                                    <p:anim calcmode="lin" valueType="num">
                                      <p:cBhvr>
                                        <p:cTn id="8" dur="500" fill="hold"/>
                                        <p:tgtEl>
                                          <p:spTgt spid="84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p:cNvSpPr>
            <a:spLocks noChangeArrowheads="1"/>
          </p:cNvSpPr>
          <p:nvPr/>
        </p:nvSpPr>
        <p:spPr bwMode="auto">
          <a:xfrm>
            <a:off x="685800" y="1295400"/>
            <a:ext cx="7772400" cy="1981200"/>
          </a:xfrm>
          <a:prstGeom prst="rect">
            <a:avLst/>
          </a:prstGeom>
          <a:noFill/>
          <a:ln w="9525">
            <a:noFill/>
            <a:miter lim="800000"/>
            <a:headEnd/>
            <a:tailEnd/>
          </a:ln>
          <a:effectLst/>
        </p:spPr>
        <p:txBody>
          <a:bodyPr lIns="92075" tIns="46038" rIns="92075" bIns="46038"/>
          <a:lstStyle/>
          <a:p>
            <a:pPr marL="342900" indent="-342900" eaLnBrk="0" hangingPunct="0">
              <a:spcBef>
                <a:spcPct val="20000"/>
              </a:spcBef>
              <a:buClr>
                <a:schemeClr val="accent1"/>
              </a:buClr>
              <a:buSzPct val="75000"/>
              <a:buFont typeface="Monotype Sorts" pitchFamily="2" charset="2"/>
              <a:buChar char="l"/>
            </a:pPr>
            <a:r>
              <a:rPr lang="en-US" sz="3200"/>
              <a:t>The only solution is to share more</a:t>
            </a:r>
          </a:p>
          <a:p>
            <a:pPr marL="342900" indent="-342900" eaLnBrk="0" hangingPunct="0">
              <a:spcBef>
                <a:spcPct val="20000"/>
              </a:spcBef>
              <a:buClr>
                <a:schemeClr val="accent1"/>
              </a:buClr>
              <a:buSzPct val="75000"/>
              <a:buFont typeface="Monotype Sorts" pitchFamily="2" charset="2"/>
              <a:buChar char="l"/>
            </a:pPr>
            <a:r>
              <a:rPr lang="en-US" sz="3200"/>
              <a:t>Requires two double bonds</a:t>
            </a:r>
          </a:p>
          <a:p>
            <a:pPr marL="342900" indent="-342900" eaLnBrk="0" hangingPunct="0">
              <a:spcBef>
                <a:spcPct val="20000"/>
              </a:spcBef>
              <a:buClr>
                <a:schemeClr val="accent1"/>
              </a:buClr>
              <a:buSzPct val="75000"/>
              <a:buFont typeface="Monotype Sorts" pitchFamily="2" charset="2"/>
              <a:buChar char="l"/>
            </a:pPr>
            <a:r>
              <a:rPr lang="en-US" sz="3200"/>
              <a:t>Each atom gets to count all the atoms in the bond</a:t>
            </a:r>
          </a:p>
          <a:p>
            <a:pPr marL="342900" indent="-342900" eaLnBrk="0" hangingPunct="0">
              <a:spcBef>
                <a:spcPct val="20000"/>
              </a:spcBef>
              <a:buClr>
                <a:schemeClr val="accent1"/>
              </a:buClr>
              <a:buSzPct val="75000"/>
              <a:buFont typeface="Monotype Sorts" pitchFamily="2" charset="2"/>
              <a:buChar char="l"/>
            </a:pPr>
            <a:endParaRPr lang="en-US" sz="3200"/>
          </a:p>
          <a:p>
            <a:pPr marL="342900" indent="-342900" eaLnBrk="0" hangingPunct="0">
              <a:spcBef>
                <a:spcPct val="20000"/>
              </a:spcBef>
              <a:buClr>
                <a:schemeClr val="accent1"/>
              </a:buClr>
              <a:buSzPct val="75000"/>
              <a:buFont typeface="Monotype Sorts" pitchFamily="2" charset="2"/>
              <a:buChar char="l"/>
            </a:pPr>
            <a:endParaRPr lang="en-US" sz="3200"/>
          </a:p>
        </p:txBody>
      </p:sp>
      <p:grpSp>
        <p:nvGrpSpPr>
          <p:cNvPr id="846851" name="Group 3"/>
          <p:cNvGrpSpPr>
            <a:grpSpLocks/>
          </p:cNvGrpSpPr>
          <p:nvPr/>
        </p:nvGrpSpPr>
        <p:grpSpPr bwMode="auto">
          <a:xfrm>
            <a:off x="3208338" y="3313113"/>
            <a:ext cx="2273300" cy="2547937"/>
            <a:chOff x="2021" y="2087"/>
            <a:chExt cx="1432" cy="1605"/>
          </a:xfrm>
        </p:grpSpPr>
        <p:sp>
          <p:nvSpPr>
            <p:cNvPr id="846852" name="Rectangle 4"/>
            <p:cNvSpPr>
              <a:spLocks noChangeArrowheads="1"/>
            </p:cNvSpPr>
            <p:nvPr/>
          </p:nvSpPr>
          <p:spPr bwMode="auto">
            <a:xfrm>
              <a:off x="2021" y="2108"/>
              <a:ext cx="1432" cy="1584"/>
            </a:xfrm>
            <a:prstGeom prst="rect">
              <a:avLst/>
            </a:prstGeom>
            <a:noFill/>
            <a:ln w="9525">
              <a:solidFill>
                <a:schemeClr val="tx1"/>
              </a:solidFill>
              <a:miter lim="800000"/>
              <a:headEnd/>
              <a:tailEnd/>
            </a:ln>
            <a:effectLst/>
          </p:spPr>
          <p:txBody>
            <a:bodyPr wrap="none" anchor="ctr"/>
            <a:lstStyle/>
            <a:p>
              <a:endParaRPr lang="en-US"/>
            </a:p>
          </p:txBody>
        </p:sp>
        <p:sp>
          <p:nvSpPr>
            <p:cNvPr id="846853" name="Rectangle 5"/>
            <p:cNvSpPr>
              <a:spLocks noChangeArrowheads="1"/>
            </p:cNvSpPr>
            <p:nvPr/>
          </p:nvSpPr>
          <p:spPr bwMode="auto">
            <a:xfrm>
              <a:off x="2155" y="2087"/>
              <a:ext cx="1164" cy="518"/>
            </a:xfrm>
            <a:prstGeom prst="rect">
              <a:avLst/>
            </a:prstGeom>
            <a:noFill/>
            <a:ln w="9525">
              <a:noFill/>
              <a:miter lim="800000"/>
              <a:headEnd/>
              <a:tailEnd/>
            </a:ln>
            <a:effectLst/>
          </p:spPr>
          <p:txBody>
            <a:bodyPr lIns="92075" tIns="46038" rIns="92075" bIns="46038">
              <a:spAutoFit/>
            </a:bodyPr>
            <a:lstStyle/>
            <a:p>
              <a:pPr algn="ctr" eaLnBrk="0" hangingPunct="0">
                <a:spcBef>
                  <a:spcPct val="50000"/>
                </a:spcBef>
              </a:pPr>
              <a:r>
                <a:rPr lang="en-US" sz="2400"/>
                <a:t>8 valence electrons</a:t>
              </a:r>
            </a:p>
          </p:txBody>
        </p:sp>
      </p:grpSp>
      <p:grpSp>
        <p:nvGrpSpPr>
          <p:cNvPr id="846854" name="Group 6"/>
          <p:cNvGrpSpPr>
            <a:grpSpLocks/>
          </p:cNvGrpSpPr>
          <p:nvPr/>
        </p:nvGrpSpPr>
        <p:grpSpPr bwMode="auto">
          <a:xfrm>
            <a:off x="4713288" y="3316288"/>
            <a:ext cx="2438400" cy="2547937"/>
            <a:chOff x="2969" y="2089"/>
            <a:chExt cx="1536" cy="1605"/>
          </a:xfrm>
        </p:grpSpPr>
        <p:sp>
          <p:nvSpPr>
            <p:cNvPr id="846855" name="Rectangle 7"/>
            <p:cNvSpPr>
              <a:spLocks noChangeArrowheads="1"/>
            </p:cNvSpPr>
            <p:nvPr/>
          </p:nvSpPr>
          <p:spPr bwMode="auto">
            <a:xfrm>
              <a:off x="2969" y="2110"/>
              <a:ext cx="1536" cy="1584"/>
            </a:xfrm>
            <a:prstGeom prst="rect">
              <a:avLst/>
            </a:prstGeom>
            <a:noFill/>
            <a:ln w="9525">
              <a:solidFill>
                <a:schemeClr val="tx1"/>
              </a:solidFill>
              <a:miter lim="800000"/>
              <a:headEnd/>
              <a:tailEnd/>
            </a:ln>
            <a:effectLst/>
          </p:spPr>
          <p:txBody>
            <a:bodyPr wrap="none" anchor="ctr"/>
            <a:lstStyle/>
            <a:p>
              <a:endParaRPr lang="en-US"/>
            </a:p>
          </p:txBody>
        </p:sp>
        <p:sp>
          <p:nvSpPr>
            <p:cNvPr id="846856" name="Rectangle 8"/>
            <p:cNvSpPr>
              <a:spLocks noChangeArrowheads="1"/>
            </p:cNvSpPr>
            <p:nvPr/>
          </p:nvSpPr>
          <p:spPr bwMode="auto">
            <a:xfrm>
              <a:off x="3113" y="2089"/>
              <a:ext cx="1248" cy="518"/>
            </a:xfrm>
            <a:prstGeom prst="rect">
              <a:avLst/>
            </a:prstGeom>
            <a:noFill/>
            <a:ln w="9525">
              <a:noFill/>
              <a:miter lim="800000"/>
              <a:headEnd/>
              <a:tailEnd/>
            </a:ln>
            <a:effectLst/>
          </p:spPr>
          <p:txBody>
            <a:bodyPr lIns="92075" tIns="46038" rIns="92075" bIns="46038">
              <a:spAutoFit/>
            </a:bodyPr>
            <a:lstStyle/>
            <a:p>
              <a:pPr algn="ctr" eaLnBrk="0" hangingPunct="0">
                <a:spcBef>
                  <a:spcPct val="50000"/>
                </a:spcBef>
              </a:pPr>
              <a:r>
                <a:rPr lang="en-US" sz="2400"/>
                <a:t>8 valence electrons</a:t>
              </a:r>
            </a:p>
          </p:txBody>
        </p:sp>
      </p:grpSp>
      <p:grpSp>
        <p:nvGrpSpPr>
          <p:cNvPr id="846857" name="Group 9"/>
          <p:cNvGrpSpPr>
            <a:grpSpLocks/>
          </p:cNvGrpSpPr>
          <p:nvPr/>
        </p:nvGrpSpPr>
        <p:grpSpPr bwMode="auto">
          <a:xfrm>
            <a:off x="1644650" y="3473450"/>
            <a:ext cx="2209800" cy="2393950"/>
            <a:chOff x="1036" y="2188"/>
            <a:chExt cx="1392" cy="1508"/>
          </a:xfrm>
        </p:grpSpPr>
        <p:sp>
          <p:nvSpPr>
            <p:cNvPr id="846858" name="Rectangle 10"/>
            <p:cNvSpPr>
              <a:spLocks noChangeArrowheads="1"/>
            </p:cNvSpPr>
            <p:nvPr/>
          </p:nvSpPr>
          <p:spPr bwMode="auto">
            <a:xfrm>
              <a:off x="1059" y="2188"/>
              <a:ext cx="1369" cy="1508"/>
            </a:xfrm>
            <a:prstGeom prst="rect">
              <a:avLst/>
            </a:prstGeom>
            <a:noFill/>
            <a:ln w="9525">
              <a:solidFill>
                <a:schemeClr val="tx1"/>
              </a:solidFill>
              <a:miter lim="800000"/>
              <a:headEnd/>
              <a:tailEnd/>
            </a:ln>
            <a:effectLst/>
          </p:spPr>
          <p:txBody>
            <a:bodyPr wrap="none" anchor="ctr"/>
            <a:lstStyle/>
            <a:p>
              <a:endParaRPr lang="en-US"/>
            </a:p>
          </p:txBody>
        </p:sp>
        <p:sp>
          <p:nvSpPr>
            <p:cNvPr id="846859" name="Rectangle 11"/>
            <p:cNvSpPr>
              <a:spLocks noChangeArrowheads="1"/>
            </p:cNvSpPr>
            <p:nvPr/>
          </p:nvSpPr>
          <p:spPr bwMode="auto">
            <a:xfrm>
              <a:off x="1036" y="2189"/>
              <a:ext cx="1248" cy="518"/>
            </a:xfrm>
            <a:prstGeom prst="rect">
              <a:avLst/>
            </a:prstGeom>
            <a:noFill/>
            <a:ln w="9525">
              <a:noFill/>
              <a:miter lim="800000"/>
              <a:headEnd/>
              <a:tailEnd/>
            </a:ln>
            <a:effectLst/>
          </p:spPr>
          <p:txBody>
            <a:bodyPr lIns="92075" tIns="46038" rIns="92075" bIns="46038">
              <a:spAutoFit/>
            </a:bodyPr>
            <a:lstStyle/>
            <a:p>
              <a:pPr algn="ctr" eaLnBrk="0" hangingPunct="0">
                <a:spcBef>
                  <a:spcPct val="50000"/>
                </a:spcBef>
              </a:pPr>
              <a:r>
                <a:rPr lang="en-US" sz="2400"/>
                <a:t>8 valence electrons</a:t>
              </a:r>
            </a:p>
          </p:txBody>
        </p:sp>
      </p:grpSp>
      <p:sp>
        <p:nvSpPr>
          <p:cNvPr id="846860" name="Rectangle 12"/>
          <p:cNvSpPr>
            <a:spLocks noChangeArrowheads="1"/>
          </p:cNvSpPr>
          <p:nvPr/>
        </p:nvSpPr>
        <p:spPr bwMode="auto">
          <a:xfrm>
            <a:off x="685800" y="495300"/>
            <a:ext cx="7772400" cy="762000"/>
          </a:xfrm>
          <a:prstGeom prst="rect">
            <a:avLst/>
          </a:prstGeom>
          <a:noFill/>
          <a:ln w="9525">
            <a:noFill/>
            <a:miter lim="800000"/>
            <a:headEnd/>
            <a:tailEnd/>
          </a:ln>
          <a:effectLst/>
        </p:spPr>
        <p:txBody>
          <a:bodyPr lIns="92075" tIns="46038" rIns="92075" bIns="46038" anchor="ctr" anchorCtr="1">
            <a:spAutoFit/>
          </a:bodyPr>
          <a:lstStyle/>
          <a:p>
            <a:pPr algn="ctr" eaLnBrk="0" hangingPunct="0"/>
            <a:r>
              <a:rPr lang="en-US" sz="4400">
                <a:solidFill>
                  <a:schemeClr val="tx2"/>
                </a:solidFill>
              </a:rPr>
              <a:t>Carbon dioxide</a:t>
            </a:r>
          </a:p>
        </p:txBody>
      </p:sp>
      <p:grpSp>
        <p:nvGrpSpPr>
          <p:cNvPr id="846861" name="Group 13"/>
          <p:cNvGrpSpPr>
            <a:grpSpLocks/>
          </p:cNvGrpSpPr>
          <p:nvPr/>
        </p:nvGrpSpPr>
        <p:grpSpPr bwMode="auto">
          <a:xfrm>
            <a:off x="4876800" y="4152900"/>
            <a:ext cx="1447800" cy="1593850"/>
            <a:chOff x="3072" y="2616"/>
            <a:chExt cx="912" cy="1004"/>
          </a:xfrm>
        </p:grpSpPr>
        <p:sp>
          <p:nvSpPr>
            <p:cNvPr id="846862" name="Rectangle 14"/>
            <p:cNvSpPr>
              <a:spLocks noChangeArrowheads="1"/>
            </p:cNvSpPr>
            <p:nvPr/>
          </p:nvSpPr>
          <p:spPr bwMode="auto">
            <a:xfrm>
              <a:off x="3168" y="2640"/>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tx2"/>
                  </a:solidFill>
                </a:rPr>
                <a:t>O</a:t>
              </a:r>
            </a:p>
          </p:txBody>
        </p:sp>
        <p:grpSp>
          <p:nvGrpSpPr>
            <p:cNvPr id="846863" name="Group 15"/>
            <p:cNvGrpSpPr>
              <a:grpSpLocks/>
            </p:cNvGrpSpPr>
            <p:nvPr/>
          </p:nvGrpSpPr>
          <p:grpSpPr bwMode="auto">
            <a:xfrm>
              <a:off x="3888" y="2880"/>
              <a:ext cx="96" cy="336"/>
              <a:chOff x="3888" y="2880"/>
              <a:chExt cx="96" cy="336"/>
            </a:xfrm>
          </p:grpSpPr>
          <p:sp>
            <p:nvSpPr>
              <p:cNvPr id="846864" name="Oval 16"/>
              <p:cNvSpPr>
                <a:spLocks noChangeArrowheads="1"/>
              </p:cNvSpPr>
              <p:nvPr/>
            </p:nvSpPr>
            <p:spPr bwMode="auto">
              <a:xfrm>
                <a:off x="3888" y="2880"/>
                <a:ext cx="96" cy="96"/>
              </a:xfrm>
              <a:prstGeom prst="ellipse">
                <a:avLst/>
              </a:prstGeom>
              <a:solidFill>
                <a:schemeClr val="tx2"/>
              </a:solidFill>
              <a:ln w="9525">
                <a:noFill/>
                <a:round/>
                <a:headEnd/>
                <a:tailEnd/>
              </a:ln>
              <a:effectLst/>
            </p:spPr>
            <p:txBody>
              <a:bodyPr wrap="none" anchor="ctr"/>
              <a:lstStyle/>
              <a:p>
                <a:endParaRPr lang="en-US"/>
              </a:p>
            </p:txBody>
          </p:sp>
          <p:sp>
            <p:nvSpPr>
              <p:cNvPr id="846865" name="Oval 17"/>
              <p:cNvSpPr>
                <a:spLocks noChangeArrowheads="1"/>
              </p:cNvSpPr>
              <p:nvPr/>
            </p:nvSpPr>
            <p:spPr bwMode="auto">
              <a:xfrm>
                <a:off x="3888" y="3120"/>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46866" name="Group 18"/>
            <p:cNvGrpSpPr>
              <a:grpSpLocks/>
            </p:cNvGrpSpPr>
            <p:nvPr/>
          </p:nvGrpSpPr>
          <p:grpSpPr bwMode="auto">
            <a:xfrm>
              <a:off x="3336" y="2616"/>
              <a:ext cx="336" cy="96"/>
              <a:chOff x="3336" y="2616"/>
              <a:chExt cx="336" cy="96"/>
            </a:xfrm>
          </p:grpSpPr>
          <p:sp>
            <p:nvSpPr>
              <p:cNvPr id="846867" name="Oval 19"/>
              <p:cNvSpPr>
                <a:spLocks noChangeArrowheads="1"/>
              </p:cNvSpPr>
              <p:nvPr/>
            </p:nvSpPr>
            <p:spPr bwMode="auto">
              <a:xfrm>
                <a:off x="3576" y="2616"/>
                <a:ext cx="96" cy="96"/>
              </a:xfrm>
              <a:prstGeom prst="ellipse">
                <a:avLst/>
              </a:prstGeom>
              <a:solidFill>
                <a:schemeClr val="tx2"/>
              </a:solidFill>
              <a:ln w="9525">
                <a:noFill/>
                <a:round/>
                <a:headEnd/>
                <a:tailEnd/>
              </a:ln>
              <a:effectLst/>
            </p:spPr>
            <p:txBody>
              <a:bodyPr wrap="none" anchor="ctr"/>
              <a:lstStyle/>
              <a:p>
                <a:endParaRPr lang="en-US"/>
              </a:p>
            </p:txBody>
          </p:sp>
          <p:sp>
            <p:nvSpPr>
              <p:cNvPr id="846868" name="Oval 20"/>
              <p:cNvSpPr>
                <a:spLocks noChangeArrowheads="1"/>
              </p:cNvSpPr>
              <p:nvPr/>
            </p:nvSpPr>
            <p:spPr bwMode="auto">
              <a:xfrm>
                <a:off x="3336" y="2616"/>
                <a:ext cx="96" cy="96"/>
              </a:xfrm>
              <a:prstGeom prst="ellipse">
                <a:avLst/>
              </a:prstGeom>
              <a:solidFill>
                <a:schemeClr val="tx2"/>
              </a:solidFill>
              <a:ln w="9525">
                <a:noFill/>
                <a:round/>
                <a:headEnd/>
                <a:tailEnd/>
              </a:ln>
              <a:effectLst/>
            </p:spPr>
            <p:txBody>
              <a:bodyPr wrap="none" anchor="ctr"/>
              <a:lstStyle/>
              <a:p>
                <a:endParaRPr lang="en-US"/>
              </a:p>
            </p:txBody>
          </p:sp>
        </p:grpSp>
        <p:sp>
          <p:nvSpPr>
            <p:cNvPr id="846869" name="Oval 21"/>
            <p:cNvSpPr>
              <a:spLocks noChangeArrowheads="1"/>
            </p:cNvSpPr>
            <p:nvPr/>
          </p:nvSpPr>
          <p:spPr bwMode="auto">
            <a:xfrm>
              <a:off x="3072" y="2832"/>
              <a:ext cx="96" cy="96"/>
            </a:xfrm>
            <a:prstGeom prst="ellipse">
              <a:avLst/>
            </a:prstGeom>
            <a:solidFill>
              <a:schemeClr val="tx2"/>
            </a:solidFill>
            <a:ln w="9525">
              <a:noFill/>
              <a:round/>
              <a:headEnd/>
              <a:tailEnd/>
            </a:ln>
            <a:effectLst/>
          </p:spPr>
          <p:txBody>
            <a:bodyPr wrap="none" anchor="ctr"/>
            <a:lstStyle/>
            <a:p>
              <a:endParaRPr lang="en-US"/>
            </a:p>
          </p:txBody>
        </p:sp>
        <p:sp>
          <p:nvSpPr>
            <p:cNvPr id="846870" name="Oval 22"/>
            <p:cNvSpPr>
              <a:spLocks noChangeArrowheads="1"/>
            </p:cNvSpPr>
            <p:nvPr/>
          </p:nvSpPr>
          <p:spPr bwMode="auto">
            <a:xfrm>
              <a:off x="3336" y="3480"/>
              <a:ext cx="96" cy="96"/>
            </a:xfrm>
            <a:prstGeom prst="ellipse">
              <a:avLst/>
            </a:prstGeom>
            <a:solidFill>
              <a:schemeClr val="tx2"/>
            </a:solidFill>
            <a:ln w="9525">
              <a:noFill/>
              <a:round/>
              <a:headEnd/>
              <a:tailEnd/>
            </a:ln>
            <a:effectLst/>
          </p:spPr>
          <p:txBody>
            <a:bodyPr wrap="none" anchor="ctr"/>
            <a:lstStyle/>
            <a:p>
              <a:endParaRPr lang="en-US"/>
            </a:p>
          </p:txBody>
        </p:sp>
      </p:grpSp>
      <p:sp>
        <p:nvSpPr>
          <p:cNvPr id="846871" name="Rectangle 23"/>
          <p:cNvSpPr>
            <a:spLocks noChangeArrowheads="1"/>
          </p:cNvSpPr>
          <p:nvPr/>
        </p:nvSpPr>
        <p:spPr bwMode="auto">
          <a:xfrm>
            <a:off x="3733800" y="41148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C</a:t>
            </a:r>
          </a:p>
        </p:txBody>
      </p:sp>
      <p:sp>
        <p:nvSpPr>
          <p:cNvPr id="846872" name="Oval 24"/>
          <p:cNvSpPr>
            <a:spLocks noChangeArrowheads="1"/>
          </p:cNvSpPr>
          <p:nvPr/>
        </p:nvSpPr>
        <p:spPr bwMode="auto">
          <a:xfrm>
            <a:off x="4876800" y="487680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46873" name="Oval 25"/>
          <p:cNvSpPr>
            <a:spLocks noChangeArrowheads="1"/>
          </p:cNvSpPr>
          <p:nvPr/>
        </p:nvSpPr>
        <p:spPr bwMode="auto">
          <a:xfrm>
            <a:off x="3581400" y="450850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46874" name="Rectangle 26"/>
          <p:cNvSpPr>
            <a:spLocks noChangeArrowheads="1"/>
          </p:cNvSpPr>
          <p:nvPr/>
        </p:nvSpPr>
        <p:spPr bwMode="auto">
          <a:xfrm>
            <a:off x="2209800" y="41148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tx2"/>
                </a:solidFill>
              </a:rPr>
              <a:t>O</a:t>
            </a:r>
          </a:p>
        </p:txBody>
      </p:sp>
      <p:grpSp>
        <p:nvGrpSpPr>
          <p:cNvPr id="846875" name="Group 27"/>
          <p:cNvGrpSpPr>
            <a:grpSpLocks/>
          </p:cNvGrpSpPr>
          <p:nvPr/>
        </p:nvGrpSpPr>
        <p:grpSpPr bwMode="auto">
          <a:xfrm>
            <a:off x="2057400" y="4572000"/>
            <a:ext cx="152400" cy="533400"/>
            <a:chOff x="1296" y="2880"/>
            <a:chExt cx="96" cy="336"/>
          </a:xfrm>
        </p:grpSpPr>
        <p:sp>
          <p:nvSpPr>
            <p:cNvPr id="846876" name="Oval 28"/>
            <p:cNvSpPr>
              <a:spLocks noChangeArrowheads="1"/>
            </p:cNvSpPr>
            <p:nvPr/>
          </p:nvSpPr>
          <p:spPr bwMode="auto">
            <a:xfrm>
              <a:off x="1296" y="2880"/>
              <a:ext cx="96" cy="96"/>
            </a:xfrm>
            <a:prstGeom prst="ellipse">
              <a:avLst/>
            </a:prstGeom>
            <a:solidFill>
              <a:schemeClr val="tx2"/>
            </a:solidFill>
            <a:ln w="9525">
              <a:noFill/>
              <a:round/>
              <a:headEnd/>
              <a:tailEnd/>
            </a:ln>
            <a:effectLst/>
          </p:spPr>
          <p:txBody>
            <a:bodyPr wrap="none" anchor="ctr"/>
            <a:lstStyle/>
            <a:p>
              <a:endParaRPr lang="en-US"/>
            </a:p>
          </p:txBody>
        </p:sp>
        <p:sp>
          <p:nvSpPr>
            <p:cNvPr id="846877" name="Oval 29"/>
            <p:cNvSpPr>
              <a:spLocks noChangeArrowheads="1"/>
            </p:cNvSpPr>
            <p:nvPr/>
          </p:nvSpPr>
          <p:spPr bwMode="auto">
            <a:xfrm>
              <a:off x="1296" y="3120"/>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46878" name="Group 30"/>
          <p:cNvGrpSpPr>
            <a:grpSpLocks/>
          </p:cNvGrpSpPr>
          <p:nvPr/>
        </p:nvGrpSpPr>
        <p:grpSpPr bwMode="auto">
          <a:xfrm>
            <a:off x="2476500" y="5448300"/>
            <a:ext cx="533400" cy="152400"/>
            <a:chOff x="1560" y="3432"/>
            <a:chExt cx="336" cy="96"/>
          </a:xfrm>
        </p:grpSpPr>
        <p:sp>
          <p:nvSpPr>
            <p:cNvPr id="846879" name="Oval 31"/>
            <p:cNvSpPr>
              <a:spLocks noChangeArrowheads="1"/>
            </p:cNvSpPr>
            <p:nvPr/>
          </p:nvSpPr>
          <p:spPr bwMode="auto">
            <a:xfrm>
              <a:off x="1800" y="3432"/>
              <a:ext cx="96" cy="96"/>
            </a:xfrm>
            <a:prstGeom prst="ellipse">
              <a:avLst/>
            </a:prstGeom>
            <a:solidFill>
              <a:schemeClr val="tx2"/>
            </a:solidFill>
            <a:ln w="9525">
              <a:noFill/>
              <a:round/>
              <a:headEnd/>
              <a:tailEnd/>
            </a:ln>
            <a:effectLst/>
          </p:spPr>
          <p:txBody>
            <a:bodyPr wrap="none" anchor="ctr"/>
            <a:lstStyle/>
            <a:p>
              <a:endParaRPr lang="en-US"/>
            </a:p>
          </p:txBody>
        </p:sp>
        <p:sp>
          <p:nvSpPr>
            <p:cNvPr id="846880" name="Oval 32"/>
            <p:cNvSpPr>
              <a:spLocks noChangeArrowheads="1"/>
            </p:cNvSpPr>
            <p:nvPr/>
          </p:nvSpPr>
          <p:spPr bwMode="auto">
            <a:xfrm>
              <a:off x="1560" y="3432"/>
              <a:ext cx="96" cy="96"/>
            </a:xfrm>
            <a:prstGeom prst="ellipse">
              <a:avLst/>
            </a:prstGeom>
            <a:solidFill>
              <a:schemeClr val="tx2"/>
            </a:solidFill>
            <a:ln w="9525">
              <a:noFill/>
              <a:round/>
              <a:headEnd/>
              <a:tailEnd/>
            </a:ln>
            <a:effectLst/>
          </p:spPr>
          <p:txBody>
            <a:bodyPr wrap="none" anchor="ctr"/>
            <a:lstStyle/>
            <a:p>
              <a:endParaRPr lang="en-US"/>
            </a:p>
          </p:txBody>
        </p:sp>
      </p:grpSp>
      <p:sp>
        <p:nvSpPr>
          <p:cNvPr id="846881" name="Oval 33"/>
          <p:cNvSpPr>
            <a:spLocks noChangeArrowheads="1"/>
          </p:cNvSpPr>
          <p:nvPr/>
        </p:nvSpPr>
        <p:spPr bwMode="auto">
          <a:xfrm>
            <a:off x="3276600" y="4953000"/>
            <a:ext cx="152400" cy="152400"/>
          </a:xfrm>
          <a:prstGeom prst="ellipse">
            <a:avLst/>
          </a:prstGeom>
          <a:solidFill>
            <a:schemeClr val="tx2"/>
          </a:solidFill>
          <a:ln w="9525">
            <a:noFill/>
            <a:round/>
            <a:headEnd/>
            <a:tailEnd/>
          </a:ln>
          <a:effectLst/>
        </p:spPr>
        <p:txBody>
          <a:bodyPr wrap="none" anchor="ctr"/>
          <a:lstStyle/>
          <a:p>
            <a:endParaRPr lang="en-US"/>
          </a:p>
        </p:txBody>
      </p:sp>
      <p:sp>
        <p:nvSpPr>
          <p:cNvPr id="846882" name="Arc 34"/>
          <p:cNvSpPr>
            <a:spLocks/>
          </p:cNvSpPr>
          <p:nvPr/>
        </p:nvSpPr>
        <p:spPr bwMode="auto">
          <a:xfrm>
            <a:off x="2635250" y="3125788"/>
            <a:ext cx="785813" cy="1363662"/>
          </a:xfrm>
          <a:custGeom>
            <a:avLst/>
            <a:gdLst>
              <a:gd name="G0" fmla="+- 21389 0 0"/>
              <a:gd name="G1" fmla="+- 21600 0 0"/>
              <a:gd name="G2" fmla="+- 21600 0 0"/>
              <a:gd name="T0" fmla="*/ 0 w 42989"/>
              <a:gd name="T1" fmla="*/ 18585 h 28259"/>
              <a:gd name="T2" fmla="*/ 41937 w 42989"/>
              <a:gd name="T3" fmla="*/ 28259 h 28259"/>
              <a:gd name="T4" fmla="*/ 21389 w 42989"/>
              <a:gd name="T5" fmla="*/ 21600 h 28259"/>
            </a:gdLst>
            <a:ahLst/>
            <a:cxnLst>
              <a:cxn ang="0">
                <a:pos x="T0" y="T1"/>
              </a:cxn>
              <a:cxn ang="0">
                <a:pos x="T2" y="T3"/>
              </a:cxn>
              <a:cxn ang="0">
                <a:pos x="T4" y="T5"/>
              </a:cxn>
            </a:cxnLst>
            <a:rect l="0" t="0" r="r" b="b"/>
            <a:pathLst>
              <a:path w="42989" h="28259" fill="none" extrusionOk="0">
                <a:moveTo>
                  <a:pt x="0" y="18585"/>
                </a:moveTo>
                <a:cubicBezTo>
                  <a:pt x="1502" y="7925"/>
                  <a:pt x="10624" y="-1"/>
                  <a:pt x="21389" y="0"/>
                </a:cubicBezTo>
                <a:cubicBezTo>
                  <a:pt x="33318" y="0"/>
                  <a:pt x="42989" y="9670"/>
                  <a:pt x="42989" y="21600"/>
                </a:cubicBezTo>
                <a:cubicBezTo>
                  <a:pt x="42989" y="23861"/>
                  <a:pt x="42633" y="26108"/>
                  <a:pt x="41936" y="28258"/>
                </a:cubicBezTo>
              </a:path>
              <a:path w="42989" h="28259" stroke="0" extrusionOk="0">
                <a:moveTo>
                  <a:pt x="0" y="18585"/>
                </a:moveTo>
                <a:cubicBezTo>
                  <a:pt x="1502" y="7925"/>
                  <a:pt x="10624" y="-1"/>
                  <a:pt x="21389" y="0"/>
                </a:cubicBezTo>
                <a:cubicBezTo>
                  <a:pt x="33318" y="0"/>
                  <a:pt x="42989" y="9670"/>
                  <a:pt x="42989" y="21600"/>
                </a:cubicBezTo>
                <a:cubicBezTo>
                  <a:pt x="42989" y="23861"/>
                  <a:pt x="42633" y="26108"/>
                  <a:pt x="41936" y="28258"/>
                </a:cubicBezTo>
                <a:lnTo>
                  <a:pt x="21389" y="21600"/>
                </a:lnTo>
                <a:close/>
              </a:path>
            </a:pathLst>
          </a:custGeom>
          <a:noFill/>
          <a:ln w="25400" cap="rnd">
            <a:solidFill>
              <a:schemeClr val="tx1"/>
            </a:solidFill>
            <a:round/>
            <a:headEnd type="none" w="sm" len="sm"/>
            <a:tailEnd type="stealth" w="med" len="lg"/>
          </a:ln>
          <a:effectLst/>
        </p:spPr>
        <p:txBody>
          <a:bodyPr/>
          <a:lstStyle/>
          <a:p>
            <a:endParaRPr lang="en-US"/>
          </a:p>
        </p:txBody>
      </p:sp>
      <p:sp>
        <p:nvSpPr>
          <p:cNvPr id="846883" name="Arc 35"/>
          <p:cNvSpPr>
            <a:spLocks/>
          </p:cNvSpPr>
          <p:nvPr/>
        </p:nvSpPr>
        <p:spPr bwMode="auto">
          <a:xfrm>
            <a:off x="3621088" y="5207000"/>
            <a:ext cx="458787" cy="1395413"/>
          </a:xfrm>
          <a:custGeom>
            <a:avLst/>
            <a:gdLst>
              <a:gd name="G0" fmla="+- 21600 0 0"/>
              <a:gd name="G1" fmla="+- 6657 0 0"/>
              <a:gd name="G2" fmla="+- 21600 0 0"/>
              <a:gd name="T0" fmla="*/ 42991 w 42991"/>
              <a:gd name="T1" fmla="*/ 9657 h 28257"/>
              <a:gd name="T2" fmla="*/ 1052 w 42991"/>
              <a:gd name="T3" fmla="*/ 0 h 28257"/>
              <a:gd name="T4" fmla="*/ 21600 w 42991"/>
              <a:gd name="T5" fmla="*/ 6657 h 28257"/>
            </a:gdLst>
            <a:ahLst/>
            <a:cxnLst>
              <a:cxn ang="0">
                <a:pos x="T0" y="T1"/>
              </a:cxn>
              <a:cxn ang="0">
                <a:pos x="T2" y="T3"/>
              </a:cxn>
              <a:cxn ang="0">
                <a:pos x="T4" y="T5"/>
              </a:cxn>
            </a:cxnLst>
            <a:rect l="0" t="0" r="r" b="b"/>
            <a:pathLst>
              <a:path w="42991" h="28257" fill="none" extrusionOk="0">
                <a:moveTo>
                  <a:pt x="42990" y="9656"/>
                </a:moveTo>
                <a:cubicBezTo>
                  <a:pt x="41494" y="20322"/>
                  <a:pt x="32370" y="28256"/>
                  <a:pt x="21600" y="28257"/>
                </a:cubicBezTo>
                <a:cubicBezTo>
                  <a:pt x="9670" y="28257"/>
                  <a:pt x="0" y="18586"/>
                  <a:pt x="0" y="6657"/>
                </a:cubicBezTo>
                <a:cubicBezTo>
                  <a:pt x="-1" y="4396"/>
                  <a:pt x="354" y="2150"/>
                  <a:pt x="1051" y="-1"/>
                </a:cubicBezTo>
              </a:path>
              <a:path w="42991" h="28257" stroke="0" extrusionOk="0">
                <a:moveTo>
                  <a:pt x="42990" y="9656"/>
                </a:moveTo>
                <a:cubicBezTo>
                  <a:pt x="41494" y="20322"/>
                  <a:pt x="32370" y="28256"/>
                  <a:pt x="21600" y="28257"/>
                </a:cubicBezTo>
                <a:cubicBezTo>
                  <a:pt x="9670" y="28257"/>
                  <a:pt x="0" y="18586"/>
                  <a:pt x="0" y="6657"/>
                </a:cubicBezTo>
                <a:cubicBezTo>
                  <a:pt x="-1" y="4396"/>
                  <a:pt x="354" y="2150"/>
                  <a:pt x="1051" y="-1"/>
                </a:cubicBezTo>
                <a:lnTo>
                  <a:pt x="21600" y="6657"/>
                </a:lnTo>
                <a:close/>
              </a:path>
            </a:pathLst>
          </a:custGeom>
          <a:noFill/>
          <a:ln w="25400" cap="rnd">
            <a:solidFill>
              <a:schemeClr val="tx1"/>
            </a:solidFill>
            <a:round/>
            <a:headEnd type="none" w="sm" len="sm"/>
            <a:tailEnd type="stealth" w="med" len="lg"/>
          </a:ln>
          <a:effectLst/>
        </p:spPr>
        <p:txBody>
          <a:bodyPr/>
          <a:lstStyle/>
          <a:p>
            <a:endParaRPr lang="en-US"/>
          </a:p>
        </p:txBody>
      </p:sp>
      <p:sp>
        <p:nvSpPr>
          <p:cNvPr id="846884" name="Oval 36"/>
          <p:cNvSpPr>
            <a:spLocks noChangeArrowheads="1"/>
          </p:cNvSpPr>
          <p:nvPr/>
        </p:nvSpPr>
        <p:spPr bwMode="auto">
          <a:xfrm>
            <a:off x="2552700" y="4095750"/>
            <a:ext cx="152400" cy="152400"/>
          </a:xfrm>
          <a:prstGeom prst="ellipse">
            <a:avLst/>
          </a:prstGeom>
          <a:solidFill>
            <a:schemeClr val="tx2"/>
          </a:solidFill>
          <a:ln w="9525">
            <a:noFill/>
            <a:round/>
            <a:headEnd/>
            <a:tailEnd/>
          </a:ln>
          <a:effectLst/>
        </p:spPr>
        <p:txBody>
          <a:bodyPr wrap="none" anchor="ctr"/>
          <a:lstStyle/>
          <a:p>
            <a:endParaRPr lang="en-US"/>
          </a:p>
        </p:txBody>
      </p:sp>
      <p:sp>
        <p:nvSpPr>
          <p:cNvPr id="846885" name="Oval 37"/>
          <p:cNvSpPr>
            <a:spLocks noChangeArrowheads="1"/>
          </p:cNvSpPr>
          <p:nvPr/>
        </p:nvSpPr>
        <p:spPr bwMode="auto">
          <a:xfrm>
            <a:off x="4000500" y="544830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46886" name="Arc 38"/>
          <p:cNvSpPr>
            <a:spLocks/>
          </p:cNvSpPr>
          <p:nvPr/>
        </p:nvSpPr>
        <p:spPr bwMode="auto">
          <a:xfrm>
            <a:off x="4449763" y="3090863"/>
            <a:ext cx="525462" cy="1398587"/>
          </a:xfrm>
          <a:custGeom>
            <a:avLst/>
            <a:gdLst>
              <a:gd name="G0" fmla="+- 21390 0 0"/>
              <a:gd name="G1" fmla="+- 21600 0 0"/>
              <a:gd name="G2" fmla="+- 21600 0 0"/>
              <a:gd name="T0" fmla="*/ 0 w 42990"/>
              <a:gd name="T1" fmla="*/ 18599 h 28307"/>
              <a:gd name="T2" fmla="*/ 41922 w 42990"/>
              <a:gd name="T3" fmla="*/ 28307 h 28307"/>
              <a:gd name="T4" fmla="*/ 21390 w 42990"/>
              <a:gd name="T5" fmla="*/ 21600 h 28307"/>
            </a:gdLst>
            <a:ahLst/>
            <a:cxnLst>
              <a:cxn ang="0">
                <a:pos x="T0" y="T1"/>
              </a:cxn>
              <a:cxn ang="0">
                <a:pos x="T2" y="T3"/>
              </a:cxn>
              <a:cxn ang="0">
                <a:pos x="T4" y="T5"/>
              </a:cxn>
            </a:cxnLst>
            <a:rect l="0" t="0" r="r" b="b"/>
            <a:pathLst>
              <a:path w="42990" h="28307" fill="none" extrusionOk="0">
                <a:moveTo>
                  <a:pt x="-1" y="18598"/>
                </a:moveTo>
                <a:cubicBezTo>
                  <a:pt x="1495" y="7933"/>
                  <a:pt x="10620" y="-1"/>
                  <a:pt x="21390" y="0"/>
                </a:cubicBezTo>
                <a:cubicBezTo>
                  <a:pt x="33319" y="0"/>
                  <a:pt x="42990" y="9670"/>
                  <a:pt x="42990" y="21600"/>
                </a:cubicBezTo>
                <a:cubicBezTo>
                  <a:pt x="42990" y="23878"/>
                  <a:pt x="42629" y="26141"/>
                  <a:pt x="41922" y="28307"/>
                </a:cubicBezTo>
              </a:path>
              <a:path w="42990" h="28307" stroke="0" extrusionOk="0">
                <a:moveTo>
                  <a:pt x="-1" y="18598"/>
                </a:moveTo>
                <a:cubicBezTo>
                  <a:pt x="1495" y="7933"/>
                  <a:pt x="10620" y="-1"/>
                  <a:pt x="21390" y="0"/>
                </a:cubicBezTo>
                <a:cubicBezTo>
                  <a:pt x="33319" y="0"/>
                  <a:pt x="42990" y="9670"/>
                  <a:pt x="42990" y="21600"/>
                </a:cubicBezTo>
                <a:cubicBezTo>
                  <a:pt x="42990" y="23878"/>
                  <a:pt x="42629" y="26141"/>
                  <a:pt x="41922" y="28307"/>
                </a:cubicBezTo>
                <a:lnTo>
                  <a:pt x="21390" y="21600"/>
                </a:lnTo>
                <a:close/>
              </a:path>
            </a:pathLst>
          </a:custGeom>
          <a:noFill/>
          <a:ln w="25400" cap="rnd">
            <a:solidFill>
              <a:schemeClr val="tx1"/>
            </a:solidFill>
            <a:round/>
            <a:headEnd type="none" w="sm" len="sm"/>
            <a:tailEnd type="stealth" w="med" len="lg"/>
          </a:ln>
          <a:effectLst/>
        </p:spPr>
        <p:txBody>
          <a:bodyPr/>
          <a:lstStyle/>
          <a:p>
            <a:endParaRPr lang="en-US"/>
          </a:p>
        </p:txBody>
      </p:sp>
      <p:sp>
        <p:nvSpPr>
          <p:cNvPr id="846887" name="Arc 39"/>
          <p:cNvSpPr>
            <a:spLocks/>
          </p:cNvSpPr>
          <p:nvPr/>
        </p:nvSpPr>
        <p:spPr bwMode="auto">
          <a:xfrm>
            <a:off x="5299075" y="5218113"/>
            <a:ext cx="492125" cy="1395412"/>
          </a:xfrm>
          <a:custGeom>
            <a:avLst/>
            <a:gdLst>
              <a:gd name="G0" fmla="+- 21600 0 0"/>
              <a:gd name="G1" fmla="+- 6660 0 0"/>
              <a:gd name="G2" fmla="+- 21600 0 0"/>
              <a:gd name="T0" fmla="*/ 42990 w 42990"/>
              <a:gd name="T1" fmla="*/ 9665 h 28260"/>
              <a:gd name="T2" fmla="*/ 1052 w 42990"/>
              <a:gd name="T3" fmla="*/ 0 h 28260"/>
              <a:gd name="T4" fmla="*/ 21600 w 42990"/>
              <a:gd name="T5" fmla="*/ 6660 h 28260"/>
            </a:gdLst>
            <a:ahLst/>
            <a:cxnLst>
              <a:cxn ang="0">
                <a:pos x="T0" y="T1"/>
              </a:cxn>
              <a:cxn ang="0">
                <a:pos x="T2" y="T3"/>
              </a:cxn>
              <a:cxn ang="0">
                <a:pos x="T4" y="T5"/>
              </a:cxn>
            </a:cxnLst>
            <a:rect l="0" t="0" r="r" b="b"/>
            <a:pathLst>
              <a:path w="42990" h="28260" fill="none" extrusionOk="0">
                <a:moveTo>
                  <a:pt x="42989" y="9664"/>
                </a:moveTo>
                <a:cubicBezTo>
                  <a:pt x="41491" y="20328"/>
                  <a:pt x="32368" y="28259"/>
                  <a:pt x="21600" y="28260"/>
                </a:cubicBezTo>
                <a:cubicBezTo>
                  <a:pt x="9670" y="28260"/>
                  <a:pt x="0" y="18589"/>
                  <a:pt x="0" y="6660"/>
                </a:cubicBezTo>
                <a:cubicBezTo>
                  <a:pt x="-1" y="4398"/>
                  <a:pt x="355" y="2151"/>
                  <a:pt x="1052" y="0"/>
                </a:cubicBezTo>
              </a:path>
              <a:path w="42990" h="28260" stroke="0" extrusionOk="0">
                <a:moveTo>
                  <a:pt x="42989" y="9664"/>
                </a:moveTo>
                <a:cubicBezTo>
                  <a:pt x="41491" y="20328"/>
                  <a:pt x="32368" y="28259"/>
                  <a:pt x="21600" y="28260"/>
                </a:cubicBezTo>
                <a:cubicBezTo>
                  <a:pt x="9670" y="28260"/>
                  <a:pt x="0" y="18589"/>
                  <a:pt x="0" y="6660"/>
                </a:cubicBezTo>
                <a:cubicBezTo>
                  <a:pt x="-1" y="4398"/>
                  <a:pt x="355" y="2151"/>
                  <a:pt x="1052" y="0"/>
                </a:cubicBezTo>
                <a:lnTo>
                  <a:pt x="21600" y="6660"/>
                </a:lnTo>
                <a:close/>
              </a:path>
            </a:pathLst>
          </a:custGeom>
          <a:noFill/>
          <a:ln w="25400" cap="rnd">
            <a:solidFill>
              <a:schemeClr val="tx1"/>
            </a:solidFill>
            <a:round/>
            <a:headEnd type="none" w="sm" len="sm"/>
            <a:tailEnd type="stealth" w="med" len="lg"/>
          </a:ln>
          <a:effectLst/>
        </p:spPr>
        <p:txBody>
          <a:bodyPr/>
          <a:lstStyle/>
          <a:p>
            <a:endParaRPr lang="en-US"/>
          </a:p>
        </p:txBody>
      </p:sp>
      <p:sp>
        <p:nvSpPr>
          <p:cNvPr id="846888" name="Oval 40"/>
          <p:cNvSpPr>
            <a:spLocks noChangeArrowheads="1"/>
          </p:cNvSpPr>
          <p:nvPr/>
        </p:nvSpPr>
        <p:spPr bwMode="auto">
          <a:xfrm>
            <a:off x="4381500" y="407670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46889" name="Oval 41"/>
          <p:cNvSpPr>
            <a:spLocks noChangeArrowheads="1"/>
          </p:cNvSpPr>
          <p:nvPr/>
        </p:nvSpPr>
        <p:spPr bwMode="auto">
          <a:xfrm>
            <a:off x="5721350" y="5526088"/>
            <a:ext cx="152400" cy="152400"/>
          </a:xfrm>
          <a:prstGeom prst="ellipse">
            <a:avLst/>
          </a:prstGeom>
          <a:solidFill>
            <a:schemeClr val="tx2"/>
          </a:solidFill>
          <a:ln w="9525">
            <a:noFill/>
            <a:round/>
            <a:headEnd/>
            <a:tailEnd/>
          </a:ln>
          <a:effectLst/>
        </p:spPr>
        <p:txBody>
          <a:bodyPr wrap="none" anchor="ctr"/>
          <a:lstStyle/>
          <a:p>
            <a:endParaRPr lang="en-US"/>
          </a:p>
        </p:txBody>
      </p:sp>
      <p:sp>
        <p:nvSpPr>
          <p:cNvPr id="846890" name="Oval 42"/>
          <p:cNvSpPr>
            <a:spLocks noChangeArrowheads="1"/>
          </p:cNvSpPr>
          <p:nvPr/>
        </p:nvSpPr>
        <p:spPr bwMode="auto">
          <a:xfrm>
            <a:off x="5641975" y="5440363"/>
            <a:ext cx="327025" cy="260350"/>
          </a:xfrm>
          <a:prstGeom prst="ellipse">
            <a:avLst/>
          </a:prstGeom>
          <a:solidFill>
            <a:schemeClr val="bg1"/>
          </a:solidFill>
          <a:ln w="9525">
            <a:noFill/>
            <a:round/>
            <a:headEnd/>
            <a:tailEnd/>
          </a:ln>
          <a:effectLst/>
        </p:spPr>
        <p:txBody>
          <a:bodyPr wrap="none" anchor="ctr"/>
          <a:lstStyle/>
          <a:p>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6882"/>
                                        </p:tgtEl>
                                        <p:attrNameLst>
                                          <p:attrName>style.visibility</p:attrName>
                                        </p:attrNameLst>
                                      </p:cBhvr>
                                      <p:to>
                                        <p:strVal val="visible"/>
                                      </p:to>
                                    </p:set>
                                    <p:animEffect transition="in" filter="wipe(left)">
                                      <p:cBhvr>
                                        <p:cTn id="7" dur="2000"/>
                                        <p:tgtEl>
                                          <p:spTgt spid="846882"/>
                                        </p:tgtEl>
                                      </p:cBhvr>
                                    </p:animEffect>
                                  </p:childTnLst>
                                </p:cTn>
                              </p:par>
                            </p:childTnLst>
                          </p:cTn>
                        </p:par>
                        <p:par>
                          <p:cTn id="8" fill="hold">
                            <p:stCondLst>
                              <p:cond delay="2000"/>
                            </p:stCondLst>
                            <p:childTnLst>
                              <p:par>
                                <p:cTn id="9" presetID="0" presetClass="path" presetSubtype="0" accel="50000" decel="50000" fill="hold" grpId="0" nodeType="afterEffect">
                                  <p:stCondLst>
                                    <p:cond delay="0"/>
                                  </p:stCondLst>
                                  <p:childTnLst>
                                    <p:animMotion origin="layout" path="M 0 0.00532 C 0.00035 -0.01134 0.00087 -0.02799 0.00243 -0.04419 C 0.00417 -0.06061 0.00712 -0.07865 0.01042 -0.09276 C 0.01372 -0.10687 0.01788 -0.11983 0.02222 -0.12931 C 0.02674 -0.13857 0.03212 -0.14574 0.03733 -0.14851 C 0.04253 -0.15129 0.04774 -0.15013 0.05278 -0.14666 C 0.05764 -0.14296 0.06233 -0.13833 0.06684 -0.12654 C 0.07153 -0.11497 0.07743 -0.09369 0.08073 -0.07634 C 0.08403 -0.05876 0.08576 -0.04164 0.08663 -0.02267 C 0.08767 -0.00347 0.08698 0.02475 0.08681 0.03863 C 0.08663 0.05274 0.08594 0.05736 0.08524 0.06199 " pathEditMode="relative" rAng="0" ptsTypes="aaaaaaaaaaA">
                                      <p:cBhvr>
                                        <p:cTn id="10" dur="2000" fill="hold"/>
                                        <p:tgtEl>
                                          <p:spTgt spid="846884"/>
                                        </p:tgtEl>
                                        <p:attrNameLst>
                                          <p:attrName>ppt_x</p:attrName>
                                          <p:attrName>ppt_y</p:attrName>
                                        </p:attrNameLst>
                                      </p:cBhvr>
                                      <p:rCtr x="44" y="-50"/>
                                    </p:animMotion>
                                  </p:childTnLst>
                                </p:cTn>
                              </p:par>
                            </p:childTnLst>
                          </p:cTn>
                        </p:par>
                        <p:par>
                          <p:cTn id="11" fill="hold">
                            <p:stCondLst>
                              <p:cond delay="4000"/>
                            </p:stCondLst>
                            <p:childTnLst>
                              <p:par>
                                <p:cTn id="12" presetID="9" presetClass="emph" presetSubtype="0" grpId="1" nodeType="afterEffect">
                                  <p:stCondLst>
                                    <p:cond delay="0"/>
                                  </p:stCondLst>
                                  <p:childTnLst>
                                    <p:set>
                                      <p:cBhvr rctx="PPT">
                                        <p:cTn id="13" dur="indefinite"/>
                                        <p:tgtEl>
                                          <p:spTgt spid="846882"/>
                                        </p:tgtEl>
                                        <p:attrNameLst>
                                          <p:attrName>style.opacity</p:attrName>
                                        </p:attrNameLst>
                                      </p:cBhvr>
                                      <p:to>
                                        <p:strVal val="0.5"/>
                                      </p:to>
                                    </p:set>
                                    <p:animEffect filter="image" prLst="opacity: 0.5">
                                      <p:cBhvr rctx="IE">
                                        <p:cTn id="14" dur="indefinite"/>
                                        <p:tgtEl>
                                          <p:spTgt spid="84688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846883"/>
                                        </p:tgtEl>
                                        <p:attrNameLst>
                                          <p:attrName>style.visibility</p:attrName>
                                        </p:attrNameLst>
                                      </p:cBhvr>
                                      <p:to>
                                        <p:strVal val="visible"/>
                                      </p:to>
                                    </p:set>
                                    <p:animEffect transition="in" filter="wipe(right)">
                                      <p:cBhvr>
                                        <p:cTn id="19" dur="2000"/>
                                        <p:tgtEl>
                                          <p:spTgt spid="846883"/>
                                        </p:tgtEl>
                                      </p:cBhvr>
                                    </p:animEffect>
                                  </p:childTnLst>
                                </p:cTn>
                              </p:par>
                              <p:par>
                                <p:cTn id="20" presetID="0" presetClass="path" presetSubtype="0" accel="50000" decel="50000" fill="hold" grpId="0" nodeType="withEffect">
                                  <p:stCondLst>
                                    <p:cond delay="0"/>
                                  </p:stCondLst>
                                  <p:childTnLst>
                                    <p:animMotion origin="layout" path="M -3.33333E-6 4.44444E-6 C 0.00052 0.01018 0.00105 0.02037 0.00035 0.0368 C -0.00034 0.05324 -0.00208 0.07963 -0.00468 0.09791 C -0.00729 0.1162 -0.01163 0.13634 -0.0151 0.14629 C -0.01857 0.15625 -0.02205 0.15833 -0.02552 0.1574 C -0.02899 0.15648 -0.03281 0.15185 -0.03611 0.14074 C -0.03941 0.12963 -0.04305 0.11111 -0.04531 0.09004 C -0.04757 0.06898 -0.0493 0.03425 -0.05 0.01365 C -0.05069 -0.00695 -0.0493 -0.01991 -0.04913 -0.03403 C -0.04895 -0.04815 -0.04878 -0.05973 -0.04843 -0.07107 " pathEditMode="relative" ptsTypes="aaaaaaaaaA">
                                      <p:cBhvr>
                                        <p:cTn id="21" dur="2000" fill="hold"/>
                                        <p:tgtEl>
                                          <p:spTgt spid="846885"/>
                                        </p:tgtEl>
                                        <p:attrNameLst>
                                          <p:attrName>ppt_x</p:attrName>
                                          <p:attrName>ppt_y</p:attrName>
                                        </p:attrNameLst>
                                      </p:cBhvr>
                                    </p:animMotion>
                                  </p:childTnLst>
                                </p:cTn>
                              </p:par>
                            </p:childTnLst>
                          </p:cTn>
                        </p:par>
                        <p:par>
                          <p:cTn id="22" fill="hold">
                            <p:stCondLst>
                              <p:cond delay="2000"/>
                            </p:stCondLst>
                            <p:childTnLst>
                              <p:par>
                                <p:cTn id="23" presetID="9" presetClass="emph" presetSubtype="0" grpId="1" nodeType="afterEffect">
                                  <p:stCondLst>
                                    <p:cond delay="0"/>
                                  </p:stCondLst>
                                  <p:childTnLst>
                                    <p:set>
                                      <p:cBhvr rctx="PPT">
                                        <p:cTn id="24" dur="indefinite"/>
                                        <p:tgtEl>
                                          <p:spTgt spid="846883"/>
                                        </p:tgtEl>
                                        <p:attrNameLst>
                                          <p:attrName>style.opacity</p:attrName>
                                        </p:attrNameLst>
                                      </p:cBhvr>
                                      <p:to>
                                        <p:strVal val="0.5"/>
                                      </p:to>
                                    </p:set>
                                    <p:animEffect filter="image" prLst="opacity: 0.5">
                                      <p:cBhvr rctx="IE">
                                        <p:cTn id="25" dur="indefinite"/>
                                        <p:tgtEl>
                                          <p:spTgt spid="846883"/>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846850">
                                            <p:txEl>
                                              <p:pRg st="1" end="1"/>
                                            </p:txEl>
                                          </p:spTgt>
                                        </p:tgtEl>
                                        <p:attrNameLst>
                                          <p:attrName>style.visibility</p:attrName>
                                        </p:attrNameLst>
                                      </p:cBhvr>
                                      <p:to>
                                        <p:strVal val="visible"/>
                                      </p:to>
                                    </p:set>
                                    <p:animEffect transition="in" filter="fade">
                                      <p:cBhvr>
                                        <p:cTn id="30" dur="1000"/>
                                        <p:tgtEl>
                                          <p:spTgt spid="846850">
                                            <p:txEl>
                                              <p:pRg st="1" end="1"/>
                                            </p:txEl>
                                          </p:spTgt>
                                        </p:tgtEl>
                                      </p:cBhvr>
                                    </p:animEffect>
                                    <p:anim calcmode="lin" valueType="num">
                                      <p:cBhvr>
                                        <p:cTn id="31" dur="1000" fill="hold"/>
                                        <p:tgtEl>
                                          <p:spTgt spid="846850">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846850">
                                            <p:txEl>
                                              <p:pRg st="1" end="1"/>
                                            </p:txEl>
                                          </p:spTgt>
                                        </p:tgtEl>
                                        <p:attrNameLst>
                                          <p:attrName>ppt_y</p:attrName>
                                        </p:attrNameLst>
                                      </p:cBhvr>
                                      <p:tavLst>
                                        <p:tav tm="0">
                                          <p:val>
                                            <p:strVal val="#ppt_y-.1"/>
                                          </p:val>
                                        </p:tav>
                                        <p:tav tm="100000">
                                          <p:val>
                                            <p:strVal val="#ppt_y"/>
                                          </p:val>
                                        </p:tav>
                                      </p:tavLst>
                                    </p:anim>
                                  </p:childTnLst>
                                </p:cTn>
                              </p:par>
                              <p:par>
                                <p:cTn id="33" presetID="0" presetClass="path" presetSubtype="0" accel="50000" decel="50000" fill="hold" nodeType="withEffect">
                                  <p:stCondLst>
                                    <p:cond delay="0"/>
                                  </p:stCondLst>
                                  <p:childTnLst>
                                    <p:animMotion origin="layout" path="M 0 7.40741E-7 L 0.04045 7.40741E-7 " pathEditMode="relative" rAng="0" ptsTypes="AA">
                                      <p:cBhvr>
                                        <p:cTn id="34" dur="2000" fill="hold"/>
                                        <p:tgtEl>
                                          <p:spTgt spid="846861"/>
                                        </p:tgtEl>
                                        <p:attrNameLst>
                                          <p:attrName>ppt_x</p:attrName>
                                          <p:attrName>ppt_y</p:attrName>
                                        </p:attrNameLst>
                                      </p:cBhvr>
                                      <p:rCtr x="20" y="0"/>
                                    </p:animMotion>
                                  </p:childTnLst>
                                </p:cTn>
                              </p:par>
                            </p:childTnLst>
                          </p:cTn>
                        </p:par>
                        <p:par>
                          <p:cTn id="35" fill="hold">
                            <p:stCondLst>
                              <p:cond delay="2000"/>
                            </p:stCondLst>
                            <p:childTnLst>
                              <p:par>
                                <p:cTn id="36" presetID="9" presetClass="exit" presetSubtype="0" fill="hold" grpId="2" nodeType="afterEffect">
                                  <p:stCondLst>
                                    <p:cond delay="0"/>
                                  </p:stCondLst>
                                  <p:childTnLst>
                                    <p:animEffect transition="out" filter="dissolve">
                                      <p:cBhvr>
                                        <p:cTn id="37" dur="500"/>
                                        <p:tgtEl>
                                          <p:spTgt spid="846883"/>
                                        </p:tgtEl>
                                      </p:cBhvr>
                                    </p:animEffect>
                                    <p:set>
                                      <p:cBhvr>
                                        <p:cTn id="38" dur="1" fill="hold">
                                          <p:stCondLst>
                                            <p:cond delay="499"/>
                                          </p:stCondLst>
                                        </p:cTn>
                                        <p:tgtEl>
                                          <p:spTgt spid="846883"/>
                                        </p:tgtEl>
                                        <p:attrNameLst>
                                          <p:attrName>style.visibility</p:attrName>
                                        </p:attrNameLst>
                                      </p:cBhvr>
                                      <p:to>
                                        <p:strVal val="hidden"/>
                                      </p:to>
                                    </p:set>
                                  </p:childTnLst>
                                </p:cTn>
                              </p:par>
                              <p:par>
                                <p:cTn id="39" presetID="9" presetClass="exit" presetSubtype="0" fill="hold" grpId="2" nodeType="withEffect">
                                  <p:stCondLst>
                                    <p:cond delay="0"/>
                                  </p:stCondLst>
                                  <p:childTnLst>
                                    <p:animEffect transition="out" filter="dissolve">
                                      <p:cBhvr>
                                        <p:cTn id="40" dur="500"/>
                                        <p:tgtEl>
                                          <p:spTgt spid="846882"/>
                                        </p:tgtEl>
                                      </p:cBhvr>
                                    </p:animEffect>
                                    <p:set>
                                      <p:cBhvr>
                                        <p:cTn id="41" dur="1" fill="hold">
                                          <p:stCondLst>
                                            <p:cond delay="499"/>
                                          </p:stCondLst>
                                        </p:cTn>
                                        <p:tgtEl>
                                          <p:spTgt spid="84688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46886"/>
                                        </p:tgtEl>
                                        <p:attrNameLst>
                                          <p:attrName>style.visibility</p:attrName>
                                        </p:attrNameLst>
                                      </p:cBhvr>
                                      <p:to>
                                        <p:strVal val="visible"/>
                                      </p:to>
                                    </p:set>
                                    <p:animEffect transition="in" filter="wipe(left)">
                                      <p:cBhvr>
                                        <p:cTn id="46" dur="500"/>
                                        <p:tgtEl>
                                          <p:spTgt spid="846886"/>
                                        </p:tgtEl>
                                      </p:cBhvr>
                                    </p:animEffect>
                                  </p:childTnLst>
                                </p:cTn>
                              </p:par>
                              <p:par>
                                <p:cTn id="47" presetID="0" presetClass="path" presetSubtype="0" accel="50000" decel="50000" fill="hold" grpId="0" nodeType="withEffect">
                                  <p:stCondLst>
                                    <p:cond delay="0"/>
                                  </p:stCondLst>
                                  <p:childTnLst>
                                    <p:animMotion origin="layout" path="M -0.00017 0.00046 C -0.00052 -0.01274 -0.00069 -0.0257 -0.00017 -0.03912 C 0.00035 -0.05255 0.00156 -0.06737 0.00295 -0.07987 C 0.00434 -0.09237 0.00642 -0.1044 0.00868 -0.11482 C 0.01094 -0.12524 0.01354 -0.13542 0.01615 -0.1419 C 0.01875 -0.14838 0.02188 -0.15162 0.02396 -0.15371 C 0.02604 -0.15579 0.02691 -0.15487 0.02865 -0.1544 C 0.03038 -0.15394 0.03177 -0.15579 0.03438 -0.15139 C 0.03698 -0.147 0.04115 -0.14051 0.04427 -0.12848 C 0.0474 -0.11644 0.05087 -0.09885 0.05295 -0.07917 C 0.05503 -0.0595 0.05608 -0.02917 0.0566 -0.01065 C 0.05712 0.00787 0.05625 0.0199 0.05608 0.03194 C 0.0559 0.04398 0.05538 0.05254 0.05503 0.06111 " pathEditMode="relative" ptsTypes="aaaaaaaaaaaaA">
                                      <p:cBhvr>
                                        <p:cTn id="48" dur="2000" fill="hold"/>
                                        <p:tgtEl>
                                          <p:spTgt spid="846888"/>
                                        </p:tgtEl>
                                        <p:attrNameLst>
                                          <p:attrName>ppt_x</p:attrName>
                                          <p:attrName>ppt_y</p:attrName>
                                        </p:attrNameLst>
                                      </p:cBhvr>
                                    </p:animMotion>
                                  </p:childTnLst>
                                </p:cTn>
                              </p:par>
                            </p:childTnLst>
                          </p:cTn>
                        </p:par>
                        <p:par>
                          <p:cTn id="49" fill="hold">
                            <p:stCondLst>
                              <p:cond delay="2000"/>
                            </p:stCondLst>
                            <p:childTnLst>
                              <p:par>
                                <p:cTn id="50" presetID="9" presetClass="emph" presetSubtype="0" grpId="1" nodeType="afterEffect">
                                  <p:stCondLst>
                                    <p:cond delay="0"/>
                                  </p:stCondLst>
                                  <p:childTnLst>
                                    <p:set>
                                      <p:cBhvr rctx="PPT">
                                        <p:cTn id="51" dur="indefinite"/>
                                        <p:tgtEl>
                                          <p:spTgt spid="846886"/>
                                        </p:tgtEl>
                                        <p:attrNameLst>
                                          <p:attrName>style.opacity</p:attrName>
                                        </p:attrNameLst>
                                      </p:cBhvr>
                                      <p:to>
                                        <p:strVal val="0.5"/>
                                      </p:to>
                                    </p:set>
                                    <p:animEffect filter="image" prLst="opacity: 0.5">
                                      <p:cBhvr rctx="IE">
                                        <p:cTn id="52" dur="indefinite"/>
                                        <p:tgtEl>
                                          <p:spTgt spid="84688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846887"/>
                                        </p:tgtEl>
                                        <p:attrNameLst>
                                          <p:attrName>style.visibility</p:attrName>
                                        </p:attrNameLst>
                                      </p:cBhvr>
                                      <p:to>
                                        <p:strVal val="visible"/>
                                      </p:to>
                                    </p:set>
                                    <p:animEffect transition="in" filter="wipe(right)">
                                      <p:cBhvr>
                                        <p:cTn id="57" dur="1000"/>
                                        <p:tgtEl>
                                          <p:spTgt spid="846887"/>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846889"/>
                                        </p:tgtEl>
                                        <p:attrNameLst>
                                          <p:attrName>style.visibility</p:attrName>
                                        </p:attrNameLst>
                                      </p:cBhvr>
                                      <p:to>
                                        <p:strVal val="visible"/>
                                      </p:to>
                                    </p:set>
                                    <p:animEffect transition="in" filter="fade">
                                      <p:cBhvr>
                                        <p:cTn id="61" dur="2000"/>
                                        <p:tgtEl>
                                          <p:spTgt spid="846889"/>
                                        </p:tgtEl>
                                      </p:cBhvr>
                                    </p:animEffect>
                                  </p:childTnLst>
                                </p:cTn>
                              </p:par>
                              <p:par>
                                <p:cTn id="62" presetID="1" presetClass="entr" presetSubtype="0" fill="hold" grpId="0" nodeType="withEffect">
                                  <p:stCondLst>
                                    <p:cond delay="0"/>
                                  </p:stCondLst>
                                  <p:childTnLst>
                                    <p:set>
                                      <p:cBhvr>
                                        <p:cTn id="63" dur="1" fill="hold">
                                          <p:stCondLst>
                                            <p:cond delay="0"/>
                                          </p:stCondLst>
                                        </p:cTn>
                                        <p:tgtEl>
                                          <p:spTgt spid="846890"/>
                                        </p:tgtEl>
                                        <p:attrNameLst>
                                          <p:attrName>style.visibility</p:attrName>
                                        </p:attrNameLst>
                                      </p:cBhvr>
                                      <p:to>
                                        <p:strVal val="visible"/>
                                      </p:to>
                                    </p:set>
                                  </p:childTnLst>
                                </p:cTn>
                              </p:par>
                              <p:par>
                                <p:cTn id="64" presetID="0" presetClass="path" presetSubtype="0" accel="50000" decel="50000" fill="hold" grpId="1" nodeType="withEffect">
                                  <p:stCondLst>
                                    <p:cond delay="0"/>
                                  </p:stCondLst>
                                  <p:childTnLst>
                                    <p:animMotion origin="layout" path="M -3.33333E-6 1.11111E-6 C -0.00034 0.01528 -0.00052 0.03055 -0.00208 0.04815 C -0.00347 0.06574 -0.00573 0.09097 -0.00902 0.10625 C -0.01232 0.12153 -0.01753 0.13426 -0.02152 0.13958 C -0.02569 0.14491 -0.02934 0.14583 -0.0335 0.13889 C -0.0375 0.13194 -0.0427 0.11643 -0.046 0.09815 C -0.04913 0.07986 -0.05173 0.05116 -0.05295 0.0294 C -0.05416 0.00764 -0.05399 -0.01134 -0.05399 -0.03195 C -0.05399 -0.05255 -0.05347 -0.07338 -0.05295 -0.09421 " pathEditMode="relative" rAng="0" ptsTypes="aaaaaaaaA">
                                      <p:cBhvr>
                                        <p:cTn id="65" dur="2000" fill="hold"/>
                                        <p:tgtEl>
                                          <p:spTgt spid="846889"/>
                                        </p:tgtEl>
                                        <p:attrNameLst>
                                          <p:attrName>ppt_x</p:attrName>
                                          <p:attrName>ppt_y</p:attrName>
                                        </p:attrNameLst>
                                      </p:cBhvr>
                                      <p:rCtr x="-27" y="26"/>
                                    </p:animMotion>
                                  </p:childTnLst>
                                </p:cTn>
                              </p:par>
                            </p:childTnLst>
                          </p:cTn>
                        </p:par>
                        <p:par>
                          <p:cTn id="66" fill="hold">
                            <p:stCondLst>
                              <p:cond delay="3000"/>
                            </p:stCondLst>
                            <p:childTnLst>
                              <p:par>
                                <p:cTn id="67" presetID="9" presetClass="emph" presetSubtype="0" grpId="1" nodeType="afterEffect">
                                  <p:stCondLst>
                                    <p:cond delay="0"/>
                                  </p:stCondLst>
                                  <p:childTnLst>
                                    <p:set>
                                      <p:cBhvr rctx="PPT">
                                        <p:cTn id="68" dur="indefinite"/>
                                        <p:tgtEl>
                                          <p:spTgt spid="846887"/>
                                        </p:tgtEl>
                                        <p:attrNameLst>
                                          <p:attrName>style.opacity</p:attrName>
                                        </p:attrNameLst>
                                      </p:cBhvr>
                                      <p:to>
                                        <p:strVal val="0.5"/>
                                      </p:to>
                                    </p:set>
                                    <p:animEffect filter="image" prLst="opacity: 0.5">
                                      <p:cBhvr rctx="IE">
                                        <p:cTn id="69" dur="indefinite"/>
                                        <p:tgtEl>
                                          <p:spTgt spid="846887"/>
                                        </p:tgtEl>
                                      </p:cBhvr>
                                    </p:animEffect>
                                  </p:childTnLst>
                                </p:cTn>
                              </p:par>
                            </p:childTnLst>
                          </p:cTn>
                        </p:par>
                        <p:par>
                          <p:cTn id="70" fill="hold">
                            <p:stCondLst>
                              <p:cond delay="3000"/>
                            </p:stCondLst>
                            <p:childTnLst>
                              <p:par>
                                <p:cTn id="71" presetID="9" presetClass="exit" presetSubtype="0" fill="hold" grpId="2" nodeType="afterEffect">
                                  <p:stCondLst>
                                    <p:cond delay="0"/>
                                  </p:stCondLst>
                                  <p:childTnLst>
                                    <p:animEffect transition="out" filter="dissolve">
                                      <p:cBhvr>
                                        <p:cTn id="72" dur="500"/>
                                        <p:tgtEl>
                                          <p:spTgt spid="846887"/>
                                        </p:tgtEl>
                                      </p:cBhvr>
                                    </p:animEffect>
                                    <p:set>
                                      <p:cBhvr>
                                        <p:cTn id="73" dur="1" fill="hold">
                                          <p:stCondLst>
                                            <p:cond delay="499"/>
                                          </p:stCondLst>
                                        </p:cTn>
                                        <p:tgtEl>
                                          <p:spTgt spid="846887"/>
                                        </p:tgtEl>
                                        <p:attrNameLst>
                                          <p:attrName>style.visibility</p:attrName>
                                        </p:attrNameLst>
                                      </p:cBhvr>
                                      <p:to>
                                        <p:strVal val="hidden"/>
                                      </p:to>
                                    </p:set>
                                  </p:childTnLst>
                                </p:cTn>
                              </p:par>
                              <p:par>
                                <p:cTn id="74" presetID="9" presetClass="exit" presetSubtype="0" fill="hold" grpId="2" nodeType="withEffect">
                                  <p:stCondLst>
                                    <p:cond delay="0"/>
                                  </p:stCondLst>
                                  <p:childTnLst>
                                    <p:animEffect transition="out" filter="dissolve">
                                      <p:cBhvr>
                                        <p:cTn id="75" dur="500"/>
                                        <p:tgtEl>
                                          <p:spTgt spid="846886"/>
                                        </p:tgtEl>
                                      </p:cBhvr>
                                    </p:animEffect>
                                    <p:set>
                                      <p:cBhvr>
                                        <p:cTn id="76" dur="1" fill="hold">
                                          <p:stCondLst>
                                            <p:cond delay="499"/>
                                          </p:stCondLst>
                                        </p:cTn>
                                        <p:tgtEl>
                                          <p:spTgt spid="84688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nodeType="clickEffect">
                                  <p:stCondLst>
                                    <p:cond delay="0"/>
                                  </p:stCondLst>
                                  <p:childTnLst>
                                    <p:set>
                                      <p:cBhvr>
                                        <p:cTn id="80" dur="1" fill="hold">
                                          <p:stCondLst>
                                            <p:cond delay="0"/>
                                          </p:stCondLst>
                                        </p:cTn>
                                        <p:tgtEl>
                                          <p:spTgt spid="846850">
                                            <p:txEl>
                                              <p:pRg st="2" end="2"/>
                                            </p:txEl>
                                          </p:spTgt>
                                        </p:tgtEl>
                                        <p:attrNameLst>
                                          <p:attrName>style.visibility</p:attrName>
                                        </p:attrNameLst>
                                      </p:cBhvr>
                                      <p:to>
                                        <p:strVal val="visible"/>
                                      </p:to>
                                    </p:set>
                                    <p:animEffect transition="in" filter="fade">
                                      <p:cBhvr>
                                        <p:cTn id="81" dur="1000"/>
                                        <p:tgtEl>
                                          <p:spTgt spid="846850">
                                            <p:txEl>
                                              <p:pRg st="2" end="2"/>
                                            </p:txEl>
                                          </p:spTgt>
                                        </p:tgtEl>
                                      </p:cBhvr>
                                    </p:animEffect>
                                    <p:anim calcmode="lin" valueType="num">
                                      <p:cBhvr>
                                        <p:cTn id="82" dur="1000" fill="hold"/>
                                        <p:tgtEl>
                                          <p:spTgt spid="846850">
                                            <p:txEl>
                                              <p:pRg st="2" end="2"/>
                                            </p:txEl>
                                          </p:spTgt>
                                        </p:tgtEl>
                                        <p:attrNameLst>
                                          <p:attrName>ppt_x</p:attrName>
                                        </p:attrNameLst>
                                      </p:cBhvr>
                                      <p:tavLst>
                                        <p:tav tm="0">
                                          <p:val>
                                            <p:strVal val="#ppt_x"/>
                                          </p:val>
                                        </p:tav>
                                        <p:tav tm="100000">
                                          <p:val>
                                            <p:strVal val="#ppt_x"/>
                                          </p:val>
                                        </p:tav>
                                      </p:tavLst>
                                    </p:anim>
                                    <p:anim calcmode="lin" valueType="num">
                                      <p:cBhvr>
                                        <p:cTn id="83" dur="1000" fill="hold"/>
                                        <p:tgtEl>
                                          <p:spTgt spid="84685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846851"/>
                                        </p:tgtEl>
                                        <p:attrNameLst>
                                          <p:attrName>style.visibility</p:attrName>
                                        </p:attrNameLst>
                                      </p:cBhvr>
                                      <p:to>
                                        <p:strVal val="visible"/>
                                      </p:to>
                                    </p:set>
                                    <p:animEffect transition="in" filter="fade">
                                      <p:cBhvr>
                                        <p:cTn id="88" dur="2000"/>
                                        <p:tgtEl>
                                          <p:spTgt spid="84685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846857"/>
                                        </p:tgtEl>
                                        <p:attrNameLst>
                                          <p:attrName>style.visibility</p:attrName>
                                        </p:attrNameLst>
                                      </p:cBhvr>
                                      <p:to>
                                        <p:strVal val="visible"/>
                                      </p:to>
                                    </p:set>
                                    <p:animEffect transition="in" filter="fade">
                                      <p:cBhvr>
                                        <p:cTn id="93" dur="2000"/>
                                        <p:tgtEl>
                                          <p:spTgt spid="846857"/>
                                        </p:tgtEl>
                                      </p:cBhvr>
                                    </p:animEffect>
                                  </p:childTnLst>
                                </p:cTn>
                              </p:par>
                              <p:par>
                                <p:cTn id="94" presetID="9" presetClass="exit" presetSubtype="0" fill="hold" nodeType="withEffect">
                                  <p:stCondLst>
                                    <p:cond delay="0"/>
                                  </p:stCondLst>
                                  <p:childTnLst>
                                    <p:animEffect transition="out" filter="dissolve">
                                      <p:cBhvr>
                                        <p:cTn id="95" dur="500"/>
                                        <p:tgtEl>
                                          <p:spTgt spid="846851"/>
                                        </p:tgtEl>
                                      </p:cBhvr>
                                    </p:animEffect>
                                    <p:set>
                                      <p:cBhvr>
                                        <p:cTn id="96" dur="1" fill="hold">
                                          <p:stCondLst>
                                            <p:cond delay="499"/>
                                          </p:stCondLst>
                                        </p:cTn>
                                        <p:tgtEl>
                                          <p:spTgt spid="84685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846854"/>
                                        </p:tgtEl>
                                        <p:attrNameLst>
                                          <p:attrName>style.visibility</p:attrName>
                                        </p:attrNameLst>
                                      </p:cBhvr>
                                      <p:to>
                                        <p:strVal val="visible"/>
                                      </p:to>
                                    </p:set>
                                    <p:animEffect transition="in" filter="fade">
                                      <p:cBhvr>
                                        <p:cTn id="101" dur="2000"/>
                                        <p:tgtEl>
                                          <p:spTgt spid="846854"/>
                                        </p:tgtEl>
                                      </p:cBhvr>
                                    </p:animEffect>
                                  </p:childTnLst>
                                </p:cTn>
                              </p:par>
                              <p:par>
                                <p:cTn id="102" presetID="9" presetClass="exit" presetSubtype="0" fill="hold" nodeType="withEffect">
                                  <p:stCondLst>
                                    <p:cond delay="0"/>
                                  </p:stCondLst>
                                  <p:childTnLst>
                                    <p:animEffect transition="out" filter="dissolve">
                                      <p:cBhvr>
                                        <p:cTn id="103" dur="500"/>
                                        <p:tgtEl>
                                          <p:spTgt spid="846857"/>
                                        </p:tgtEl>
                                      </p:cBhvr>
                                    </p:animEffect>
                                    <p:set>
                                      <p:cBhvr>
                                        <p:cTn id="104" dur="1" fill="hold">
                                          <p:stCondLst>
                                            <p:cond delay="499"/>
                                          </p:stCondLst>
                                        </p:cTn>
                                        <p:tgtEl>
                                          <p:spTgt spid="846857"/>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2000" fill="hold"/>
                                        <p:tgtEl>
                                          <p:spTgt spid="846890"/>
                                        </p:tgtEl>
                                        <p:attrNameLst>
                                          <p:attrName>fillcolor</p:attrName>
                                        </p:attrNameLst>
                                      </p:cBhvr>
                                      <p:to>
                                        <a:srgbClr val="CCECFF"/>
                                      </p:to>
                                    </p:animClr>
                                    <p:set>
                                      <p:cBhvr>
                                        <p:cTn id="107" dur="2000" fill="hold"/>
                                        <p:tgtEl>
                                          <p:spTgt spid="846890"/>
                                        </p:tgtEl>
                                        <p:attrNameLst>
                                          <p:attrName>fill.type</p:attrName>
                                        </p:attrNameLst>
                                      </p:cBhvr>
                                      <p:to>
                                        <p:strVal val="solid"/>
                                      </p:to>
                                    </p:set>
                                    <p:set>
                                      <p:cBhvr>
                                        <p:cTn id="108" dur="2000" fill="hold"/>
                                        <p:tgtEl>
                                          <p:spTgt spid="84689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882" grpId="0" animBg="1"/>
      <p:bldP spid="846882" grpId="1" animBg="1"/>
      <p:bldP spid="846882" grpId="2" animBg="1"/>
      <p:bldP spid="846883" grpId="0" animBg="1"/>
      <p:bldP spid="846883" grpId="1" animBg="1"/>
      <p:bldP spid="846883" grpId="2" animBg="1"/>
      <p:bldP spid="846884" grpId="0" animBg="1"/>
      <p:bldP spid="846885" grpId="0" animBg="1"/>
      <p:bldP spid="846886" grpId="0" animBg="1"/>
      <p:bldP spid="846886" grpId="1" animBg="1"/>
      <p:bldP spid="846886" grpId="2" animBg="1"/>
      <p:bldP spid="846887" grpId="0" animBg="1"/>
      <p:bldP spid="846887" grpId="1" animBg="1"/>
      <p:bldP spid="846887" grpId="2" animBg="1"/>
      <p:bldP spid="846888" grpId="0" animBg="1"/>
      <p:bldP spid="846889" grpId="0" animBg="1"/>
      <p:bldP spid="846889" grpId="1" animBg="1"/>
      <p:bldP spid="846890" grpId="0" animBg="1"/>
    </p:bldLst>
  </p:timing>
</p:sld>
</file>

<file path=ppt/slides/slide23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814082" name="Rectangle 2"/>
          <p:cNvSpPr>
            <a:spLocks noGrp="1" noChangeArrowheads="1"/>
          </p:cNvSpPr>
          <p:nvPr>
            <p:ph type="title"/>
          </p:nvPr>
        </p:nvSpPr>
        <p:spPr>
          <a:noFill/>
          <a:ln/>
        </p:spPr>
        <p:txBody>
          <a:bodyPr lIns="92075" tIns="46038" rIns="92075" bIns="46038" anchorCtr="1">
            <a:spAutoFit/>
          </a:bodyPr>
          <a:lstStyle/>
          <a:p>
            <a:r>
              <a:rPr lang="en-US"/>
              <a:t>Water</a:t>
            </a:r>
          </a:p>
        </p:txBody>
      </p:sp>
      <p:grpSp>
        <p:nvGrpSpPr>
          <p:cNvPr id="814083" name="Group 3"/>
          <p:cNvGrpSpPr>
            <a:grpSpLocks/>
          </p:cNvGrpSpPr>
          <p:nvPr/>
        </p:nvGrpSpPr>
        <p:grpSpPr bwMode="auto">
          <a:xfrm>
            <a:off x="1143000" y="1524000"/>
            <a:ext cx="1219200" cy="1555750"/>
            <a:chOff x="720" y="960"/>
            <a:chExt cx="768" cy="980"/>
          </a:xfrm>
        </p:grpSpPr>
        <p:sp>
          <p:nvSpPr>
            <p:cNvPr id="814084" name="Rectangle 4"/>
            <p:cNvSpPr>
              <a:spLocks noChangeArrowheads="1"/>
            </p:cNvSpPr>
            <p:nvPr/>
          </p:nvSpPr>
          <p:spPr bwMode="auto">
            <a:xfrm>
              <a:off x="720" y="960"/>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H</a:t>
              </a:r>
            </a:p>
          </p:txBody>
        </p:sp>
        <p:sp>
          <p:nvSpPr>
            <p:cNvPr id="814085" name="Oval 5"/>
            <p:cNvSpPr>
              <a:spLocks noChangeArrowheads="1"/>
            </p:cNvSpPr>
            <p:nvPr/>
          </p:nvSpPr>
          <p:spPr bwMode="auto">
            <a:xfrm>
              <a:off x="1392" y="1200"/>
              <a:ext cx="96" cy="96"/>
            </a:xfrm>
            <a:prstGeom prst="ellipse">
              <a:avLst/>
            </a:prstGeom>
            <a:solidFill>
              <a:schemeClr val="accent2"/>
            </a:solidFill>
            <a:ln w="9525">
              <a:noFill/>
              <a:round/>
              <a:headEnd/>
              <a:tailEnd/>
            </a:ln>
            <a:effectLst/>
          </p:spPr>
          <p:txBody>
            <a:bodyPr wrap="none" anchor="ctr"/>
            <a:lstStyle/>
            <a:p>
              <a:endParaRPr lang="en-US"/>
            </a:p>
          </p:txBody>
        </p:sp>
      </p:grpSp>
      <p:grpSp>
        <p:nvGrpSpPr>
          <p:cNvPr id="814086" name="Group 6"/>
          <p:cNvGrpSpPr>
            <a:grpSpLocks/>
          </p:cNvGrpSpPr>
          <p:nvPr/>
        </p:nvGrpSpPr>
        <p:grpSpPr bwMode="auto">
          <a:xfrm>
            <a:off x="990600" y="4000500"/>
            <a:ext cx="1447800" cy="1593850"/>
            <a:chOff x="624" y="2520"/>
            <a:chExt cx="912" cy="1004"/>
          </a:xfrm>
        </p:grpSpPr>
        <p:sp>
          <p:nvSpPr>
            <p:cNvPr id="814087" name="Rectangle 7"/>
            <p:cNvSpPr>
              <a:spLocks noChangeArrowheads="1"/>
            </p:cNvSpPr>
            <p:nvPr/>
          </p:nvSpPr>
          <p:spPr bwMode="auto">
            <a:xfrm>
              <a:off x="720" y="2544"/>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O</a:t>
              </a:r>
            </a:p>
          </p:txBody>
        </p:sp>
        <p:grpSp>
          <p:nvGrpSpPr>
            <p:cNvPr id="814088" name="Group 8"/>
            <p:cNvGrpSpPr>
              <a:grpSpLocks/>
            </p:cNvGrpSpPr>
            <p:nvPr/>
          </p:nvGrpSpPr>
          <p:grpSpPr bwMode="auto">
            <a:xfrm>
              <a:off x="1440" y="2784"/>
              <a:ext cx="96" cy="336"/>
              <a:chOff x="1440" y="2784"/>
              <a:chExt cx="96" cy="336"/>
            </a:xfrm>
          </p:grpSpPr>
          <p:sp>
            <p:nvSpPr>
              <p:cNvPr id="814089" name="Oval 9"/>
              <p:cNvSpPr>
                <a:spLocks noChangeArrowheads="1"/>
              </p:cNvSpPr>
              <p:nvPr/>
            </p:nvSpPr>
            <p:spPr bwMode="auto">
              <a:xfrm>
                <a:off x="1440" y="2784"/>
                <a:ext cx="96" cy="96"/>
              </a:xfrm>
              <a:prstGeom prst="ellipse">
                <a:avLst/>
              </a:prstGeom>
              <a:solidFill>
                <a:schemeClr val="tx2"/>
              </a:solidFill>
              <a:ln w="9525">
                <a:noFill/>
                <a:round/>
                <a:headEnd/>
                <a:tailEnd/>
              </a:ln>
              <a:effectLst/>
            </p:spPr>
            <p:txBody>
              <a:bodyPr wrap="none" anchor="ctr"/>
              <a:lstStyle/>
              <a:p>
                <a:endParaRPr lang="en-US"/>
              </a:p>
            </p:txBody>
          </p:sp>
          <p:sp>
            <p:nvSpPr>
              <p:cNvPr id="814090" name="Oval 10"/>
              <p:cNvSpPr>
                <a:spLocks noChangeArrowheads="1"/>
              </p:cNvSpPr>
              <p:nvPr/>
            </p:nvSpPr>
            <p:spPr bwMode="auto">
              <a:xfrm>
                <a:off x="1440" y="3024"/>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14091" name="Group 11"/>
            <p:cNvGrpSpPr>
              <a:grpSpLocks/>
            </p:cNvGrpSpPr>
            <p:nvPr/>
          </p:nvGrpSpPr>
          <p:grpSpPr bwMode="auto">
            <a:xfrm>
              <a:off x="888" y="2520"/>
              <a:ext cx="336" cy="96"/>
              <a:chOff x="888" y="2520"/>
              <a:chExt cx="336" cy="96"/>
            </a:xfrm>
          </p:grpSpPr>
          <p:sp>
            <p:nvSpPr>
              <p:cNvPr id="814092" name="Oval 12"/>
              <p:cNvSpPr>
                <a:spLocks noChangeArrowheads="1"/>
              </p:cNvSpPr>
              <p:nvPr/>
            </p:nvSpPr>
            <p:spPr bwMode="auto">
              <a:xfrm>
                <a:off x="1128" y="2520"/>
                <a:ext cx="96" cy="96"/>
              </a:xfrm>
              <a:prstGeom prst="ellipse">
                <a:avLst/>
              </a:prstGeom>
              <a:solidFill>
                <a:schemeClr val="tx2"/>
              </a:solidFill>
              <a:ln w="9525">
                <a:noFill/>
                <a:round/>
                <a:headEnd/>
                <a:tailEnd/>
              </a:ln>
              <a:effectLst/>
            </p:spPr>
            <p:txBody>
              <a:bodyPr wrap="none" anchor="ctr"/>
              <a:lstStyle/>
              <a:p>
                <a:endParaRPr lang="en-US"/>
              </a:p>
            </p:txBody>
          </p:sp>
          <p:sp>
            <p:nvSpPr>
              <p:cNvPr id="814093" name="Oval 13"/>
              <p:cNvSpPr>
                <a:spLocks noChangeArrowheads="1"/>
              </p:cNvSpPr>
              <p:nvPr/>
            </p:nvSpPr>
            <p:spPr bwMode="auto">
              <a:xfrm>
                <a:off x="888" y="2520"/>
                <a:ext cx="96" cy="96"/>
              </a:xfrm>
              <a:prstGeom prst="ellipse">
                <a:avLst/>
              </a:prstGeom>
              <a:solidFill>
                <a:schemeClr val="tx2"/>
              </a:solidFill>
              <a:ln w="9525">
                <a:noFill/>
                <a:round/>
                <a:headEnd/>
                <a:tailEnd/>
              </a:ln>
              <a:effectLst/>
            </p:spPr>
            <p:txBody>
              <a:bodyPr wrap="none" anchor="ctr"/>
              <a:lstStyle/>
              <a:p>
                <a:endParaRPr lang="en-US"/>
              </a:p>
            </p:txBody>
          </p:sp>
        </p:grpSp>
        <p:sp>
          <p:nvSpPr>
            <p:cNvPr id="814094" name="Oval 14"/>
            <p:cNvSpPr>
              <a:spLocks noChangeArrowheads="1"/>
            </p:cNvSpPr>
            <p:nvPr/>
          </p:nvSpPr>
          <p:spPr bwMode="auto">
            <a:xfrm>
              <a:off x="624" y="2736"/>
              <a:ext cx="96" cy="96"/>
            </a:xfrm>
            <a:prstGeom prst="ellipse">
              <a:avLst/>
            </a:prstGeom>
            <a:solidFill>
              <a:schemeClr val="tx2"/>
            </a:solidFill>
            <a:ln w="9525">
              <a:noFill/>
              <a:round/>
              <a:headEnd/>
              <a:tailEnd/>
            </a:ln>
            <a:effectLst/>
          </p:spPr>
          <p:txBody>
            <a:bodyPr wrap="none" anchor="ctr"/>
            <a:lstStyle/>
            <a:p>
              <a:endParaRPr lang="en-US"/>
            </a:p>
          </p:txBody>
        </p:sp>
        <p:sp>
          <p:nvSpPr>
            <p:cNvPr id="814095" name="Oval 15"/>
            <p:cNvSpPr>
              <a:spLocks noChangeArrowheads="1"/>
            </p:cNvSpPr>
            <p:nvPr/>
          </p:nvSpPr>
          <p:spPr bwMode="auto">
            <a:xfrm>
              <a:off x="888" y="3384"/>
              <a:ext cx="96" cy="96"/>
            </a:xfrm>
            <a:prstGeom prst="ellipse">
              <a:avLst/>
            </a:prstGeom>
            <a:solidFill>
              <a:schemeClr val="tx2"/>
            </a:solidFill>
            <a:ln w="9525">
              <a:noFill/>
              <a:round/>
              <a:headEnd/>
              <a:tailEnd/>
            </a:ln>
            <a:effectLst/>
          </p:spPr>
          <p:txBody>
            <a:bodyPr wrap="none" anchor="ctr"/>
            <a:lstStyle/>
            <a:p>
              <a:endParaRPr lang="en-US"/>
            </a:p>
          </p:txBody>
        </p:sp>
      </p:grpSp>
      <p:sp>
        <p:nvSpPr>
          <p:cNvPr id="814096" name="Rectangle 16"/>
          <p:cNvSpPr>
            <a:spLocks noGrp="1" noChangeArrowheads="1"/>
          </p:cNvSpPr>
          <p:nvPr>
            <p:ph type="body" idx="1"/>
          </p:nvPr>
        </p:nvSpPr>
        <p:spPr>
          <a:xfrm>
            <a:off x="2667000" y="1295400"/>
            <a:ext cx="5943600" cy="4953000"/>
          </a:xfrm>
          <a:noFill/>
          <a:ln/>
        </p:spPr>
        <p:txBody>
          <a:bodyPr lIns="92075" tIns="46038" rIns="92075" bIns="46038"/>
          <a:lstStyle/>
          <a:p>
            <a:pPr>
              <a:buFontTx/>
              <a:buNone/>
            </a:pPr>
            <a:r>
              <a:rPr lang="en-US"/>
              <a:t>Each hydrogen has 1 valence electron</a:t>
            </a:r>
          </a:p>
          <a:p>
            <a:pPr>
              <a:buFontTx/>
              <a:buNone/>
            </a:pPr>
            <a:r>
              <a:rPr lang="en-US"/>
              <a:t>Each hydrogen wants 1 more		</a:t>
            </a:r>
          </a:p>
          <a:p>
            <a:pPr>
              <a:buFontTx/>
              <a:buNone/>
            </a:pPr>
            <a:r>
              <a:rPr lang="en-US"/>
              <a:t>The oxygen has 6 valence electrons</a:t>
            </a:r>
          </a:p>
          <a:p>
            <a:pPr>
              <a:buFontTx/>
              <a:buNone/>
            </a:pPr>
            <a:r>
              <a:rPr lang="en-US"/>
              <a:t>The oxygen wants 2 more</a:t>
            </a:r>
          </a:p>
          <a:p>
            <a:pPr>
              <a:buFontTx/>
              <a:buNone/>
            </a:pPr>
            <a:r>
              <a:rPr lang="en-US"/>
              <a:t>They share to make each other happy</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814096">
                                            <p:txEl>
                                              <p:pRg st="0" end="0"/>
                                            </p:txEl>
                                          </p:spTgt>
                                        </p:tgtEl>
                                        <p:attrNameLst>
                                          <p:attrName>style.visibility</p:attrName>
                                        </p:attrNameLst>
                                      </p:cBhvr>
                                      <p:to>
                                        <p:strVal val="visible"/>
                                      </p:to>
                                    </p:set>
                                    <p:animEffect transition="in" filter="fade">
                                      <p:cBhvr>
                                        <p:cTn id="7" dur="1000"/>
                                        <p:tgtEl>
                                          <p:spTgt spid="814096">
                                            <p:txEl>
                                              <p:pRg st="0" end="0"/>
                                            </p:txEl>
                                          </p:spTgt>
                                        </p:tgtEl>
                                      </p:cBhvr>
                                    </p:animEffect>
                                    <p:anim calcmode="lin" valueType="num">
                                      <p:cBhvr>
                                        <p:cTn id="8" dur="1000" fill="hold"/>
                                        <p:tgtEl>
                                          <p:spTgt spid="814096">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8140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814096">
                                            <p:txEl>
                                              <p:pRg st="1" end="1"/>
                                            </p:txEl>
                                          </p:spTgt>
                                        </p:tgtEl>
                                        <p:attrNameLst>
                                          <p:attrName>style.visibility</p:attrName>
                                        </p:attrNameLst>
                                      </p:cBhvr>
                                      <p:to>
                                        <p:strVal val="visible"/>
                                      </p:to>
                                    </p:set>
                                    <p:animEffect transition="in" filter="fade">
                                      <p:cBhvr>
                                        <p:cTn id="14" dur="1000"/>
                                        <p:tgtEl>
                                          <p:spTgt spid="814096">
                                            <p:txEl>
                                              <p:pRg st="1" end="1"/>
                                            </p:txEl>
                                          </p:spTgt>
                                        </p:tgtEl>
                                      </p:cBhvr>
                                    </p:animEffect>
                                    <p:anim calcmode="lin" valueType="num">
                                      <p:cBhvr>
                                        <p:cTn id="15" dur="1000" fill="hold"/>
                                        <p:tgtEl>
                                          <p:spTgt spid="814096">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8140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grpId="0" nodeType="clickEffect">
                                  <p:stCondLst>
                                    <p:cond delay="0"/>
                                  </p:stCondLst>
                                  <p:childTnLst>
                                    <p:set>
                                      <p:cBhvr>
                                        <p:cTn id="20" dur="1" fill="hold">
                                          <p:stCondLst>
                                            <p:cond delay="0"/>
                                          </p:stCondLst>
                                        </p:cTn>
                                        <p:tgtEl>
                                          <p:spTgt spid="814096">
                                            <p:txEl>
                                              <p:pRg st="2" end="2"/>
                                            </p:txEl>
                                          </p:spTgt>
                                        </p:tgtEl>
                                        <p:attrNameLst>
                                          <p:attrName>style.visibility</p:attrName>
                                        </p:attrNameLst>
                                      </p:cBhvr>
                                      <p:to>
                                        <p:strVal val="visible"/>
                                      </p:to>
                                    </p:set>
                                    <p:anim calcmode="lin" valueType="num">
                                      <p:cBhvr>
                                        <p:cTn id="21" dur="500" fill="hold"/>
                                        <p:tgtEl>
                                          <p:spTgt spid="81409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81409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81409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8140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814096">
                                            <p:txEl>
                                              <p:pRg st="3" end="3"/>
                                            </p:txEl>
                                          </p:spTgt>
                                        </p:tgtEl>
                                        <p:attrNameLst>
                                          <p:attrName>style.visibility</p:attrName>
                                        </p:attrNameLst>
                                      </p:cBhvr>
                                      <p:to>
                                        <p:strVal val="visible"/>
                                      </p:to>
                                    </p:set>
                                    <p:animEffect transition="in" filter="fade">
                                      <p:cBhvr>
                                        <p:cTn id="29" dur="1000"/>
                                        <p:tgtEl>
                                          <p:spTgt spid="814096">
                                            <p:txEl>
                                              <p:pRg st="3" end="3"/>
                                            </p:txEl>
                                          </p:spTgt>
                                        </p:tgtEl>
                                      </p:cBhvr>
                                    </p:animEffect>
                                    <p:anim calcmode="lin" valueType="num">
                                      <p:cBhvr>
                                        <p:cTn id="30" dur="1000" fill="hold"/>
                                        <p:tgtEl>
                                          <p:spTgt spid="814096">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81409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14096">
                                            <p:txEl>
                                              <p:pRg st="4" end="4"/>
                                            </p:txEl>
                                          </p:spTgt>
                                        </p:tgtEl>
                                        <p:attrNameLst>
                                          <p:attrName>style.visibility</p:attrName>
                                        </p:attrNameLst>
                                      </p:cBhvr>
                                      <p:to>
                                        <p:strVal val="visible"/>
                                      </p:to>
                                    </p:set>
                                    <p:animEffect transition="in" filter="dissolve">
                                      <p:cBhvr>
                                        <p:cTn id="36" dur="500"/>
                                        <p:tgtEl>
                                          <p:spTgt spid="8140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4096" grpId="0" build="p"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816130" name="Rectangle 2"/>
          <p:cNvSpPr>
            <a:spLocks noGrp="1" noChangeArrowheads="1"/>
          </p:cNvSpPr>
          <p:nvPr>
            <p:ph type="title"/>
          </p:nvPr>
        </p:nvSpPr>
        <p:spPr>
          <a:noFill/>
          <a:ln/>
        </p:spPr>
        <p:txBody>
          <a:bodyPr lIns="92075" tIns="46038" rIns="92075" bIns="46038" anchorCtr="1">
            <a:spAutoFit/>
          </a:bodyPr>
          <a:lstStyle/>
          <a:p>
            <a:r>
              <a:rPr lang="en-US"/>
              <a:t>Water</a:t>
            </a:r>
          </a:p>
        </p:txBody>
      </p:sp>
      <p:sp>
        <p:nvSpPr>
          <p:cNvPr id="816131" name="Rectangle 3"/>
          <p:cNvSpPr>
            <a:spLocks noGrp="1" noChangeArrowheads="1"/>
          </p:cNvSpPr>
          <p:nvPr>
            <p:ph type="body" idx="1"/>
          </p:nvPr>
        </p:nvSpPr>
        <p:spPr>
          <a:xfrm>
            <a:off x="457200" y="1600200"/>
            <a:ext cx="8229600" cy="974725"/>
          </a:xfrm>
          <a:noFill/>
          <a:ln/>
        </p:spPr>
        <p:txBody>
          <a:bodyPr lIns="92075" tIns="46038" rIns="92075" bIns="46038"/>
          <a:lstStyle/>
          <a:p>
            <a:r>
              <a:rPr lang="en-US"/>
              <a:t>Put the pieces together</a:t>
            </a:r>
          </a:p>
          <a:p>
            <a:r>
              <a:rPr lang="en-US"/>
              <a:t>The first hydrogen is happy</a:t>
            </a:r>
          </a:p>
          <a:p>
            <a:r>
              <a:rPr lang="en-US"/>
              <a:t>The oxygen still wants one more</a:t>
            </a:r>
          </a:p>
        </p:txBody>
      </p:sp>
      <p:grpSp>
        <p:nvGrpSpPr>
          <p:cNvPr id="816132" name="Group 4"/>
          <p:cNvGrpSpPr>
            <a:grpSpLocks/>
          </p:cNvGrpSpPr>
          <p:nvPr/>
        </p:nvGrpSpPr>
        <p:grpSpPr bwMode="auto">
          <a:xfrm>
            <a:off x="438150" y="3522663"/>
            <a:ext cx="1219200" cy="1555750"/>
            <a:chOff x="1046" y="2219"/>
            <a:chExt cx="768" cy="980"/>
          </a:xfrm>
        </p:grpSpPr>
        <p:sp>
          <p:nvSpPr>
            <p:cNvPr id="816133" name="Rectangle 5"/>
            <p:cNvSpPr>
              <a:spLocks noChangeArrowheads="1"/>
            </p:cNvSpPr>
            <p:nvPr/>
          </p:nvSpPr>
          <p:spPr bwMode="auto">
            <a:xfrm>
              <a:off x="1046" y="2219"/>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H</a:t>
              </a:r>
            </a:p>
          </p:txBody>
        </p:sp>
        <p:sp>
          <p:nvSpPr>
            <p:cNvPr id="816134" name="Oval 6"/>
            <p:cNvSpPr>
              <a:spLocks noChangeArrowheads="1"/>
            </p:cNvSpPr>
            <p:nvPr/>
          </p:nvSpPr>
          <p:spPr bwMode="auto">
            <a:xfrm>
              <a:off x="1718" y="2776"/>
              <a:ext cx="96" cy="96"/>
            </a:xfrm>
            <a:prstGeom prst="ellipse">
              <a:avLst/>
            </a:prstGeom>
            <a:solidFill>
              <a:schemeClr val="accent2"/>
            </a:solidFill>
            <a:ln w="9525">
              <a:noFill/>
              <a:round/>
              <a:headEnd/>
              <a:tailEnd/>
            </a:ln>
            <a:effectLst/>
          </p:spPr>
          <p:txBody>
            <a:bodyPr wrap="none" anchor="ctr"/>
            <a:lstStyle/>
            <a:p>
              <a:endParaRPr lang="en-US"/>
            </a:p>
          </p:txBody>
        </p:sp>
      </p:grpSp>
      <p:grpSp>
        <p:nvGrpSpPr>
          <p:cNvPr id="816135" name="Group 7"/>
          <p:cNvGrpSpPr>
            <a:grpSpLocks/>
          </p:cNvGrpSpPr>
          <p:nvPr/>
        </p:nvGrpSpPr>
        <p:grpSpPr bwMode="auto">
          <a:xfrm>
            <a:off x="4016375" y="3522663"/>
            <a:ext cx="1447800" cy="1555750"/>
            <a:chOff x="1718" y="2219"/>
            <a:chExt cx="912" cy="980"/>
          </a:xfrm>
        </p:grpSpPr>
        <p:sp>
          <p:nvSpPr>
            <p:cNvPr id="816136" name="Rectangle 8"/>
            <p:cNvSpPr>
              <a:spLocks noChangeArrowheads="1"/>
            </p:cNvSpPr>
            <p:nvPr/>
          </p:nvSpPr>
          <p:spPr bwMode="auto">
            <a:xfrm>
              <a:off x="1814" y="2219"/>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O</a:t>
              </a:r>
            </a:p>
          </p:txBody>
        </p:sp>
        <p:grpSp>
          <p:nvGrpSpPr>
            <p:cNvPr id="816137" name="Group 9"/>
            <p:cNvGrpSpPr>
              <a:grpSpLocks/>
            </p:cNvGrpSpPr>
            <p:nvPr/>
          </p:nvGrpSpPr>
          <p:grpSpPr bwMode="auto">
            <a:xfrm>
              <a:off x="2534" y="2536"/>
              <a:ext cx="96" cy="336"/>
              <a:chOff x="3360" y="2256"/>
              <a:chExt cx="96" cy="336"/>
            </a:xfrm>
          </p:grpSpPr>
          <p:sp>
            <p:nvSpPr>
              <p:cNvPr id="816138" name="Oval 10"/>
              <p:cNvSpPr>
                <a:spLocks noChangeArrowheads="1"/>
              </p:cNvSpPr>
              <p:nvPr/>
            </p:nvSpPr>
            <p:spPr bwMode="auto">
              <a:xfrm>
                <a:off x="3360" y="2256"/>
                <a:ext cx="96" cy="96"/>
              </a:xfrm>
              <a:prstGeom prst="ellipse">
                <a:avLst/>
              </a:prstGeom>
              <a:solidFill>
                <a:schemeClr val="tx2"/>
              </a:solidFill>
              <a:ln w="9525">
                <a:noFill/>
                <a:round/>
                <a:headEnd/>
                <a:tailEnd/>
              </a:ln>
              <a:effectLst/>
            </p:spPr>
            <p:txBody>
              <a:bodyPr wrap="none" anchor="ctr"/>
              <a:lstStyle/>
              <a:p>
                <a:endParaRPr lang="en-US"/>
              </a:p>
            </p:txBody>
          </p:sp>
          <p:sp>
            <p:nvSpPr>
              <p:cNvPr id="816139" name="Oval 11"/>
              <p:cNvSpPr>
                <a:spLocks noChangeArrowheads="1"/>
              </p:cNvSpPr>
              <p:nvPr/>
            </p:nvSpPr>
            <p:spPr bwMode="auto">
              <a:xfrm>
                <a:off x="3360" y="2496"/>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16140" name="Group 12"/>
            <p:cNvGrpSpPr>
              <a:grpSpLocks/>
            </p:cNvGrpSpPr>
            <p:nvPr/>
          </p:nvGrpSpPr>
          <p:grpSpPr bwMode="auto">
            <a:xfrm>
              <a:off x="2017" y="2223"/>
              <a:ext cx="336" cy="96"/>
              <a:chOff x="2808" y="1992"/>
              <a:chExt cx="336" cy="96"/>
            </a:xfrm>
          </p:grpSpPr>
          <p:sp>
            <p:nvSpPr>
              <p:cNvPr id="816141" name="Oval 13"/>
              <p:cNvSpPr>
                <a:spLocks noChangeArrowheads="1"/>
              </p:cNvSpPr>
              <p:nvPr/>
            </p:nvSpPr>
            <p:spPr bwMode="auto">
              <a:xfrm>
                <a:off x="3048" y="1992"/>
                <a:ext cx="96" cy="96"/>
              </a:xfrm>
              <a:prstGeom prst="ellipse">
                <a:avLst/>
              </a:prstGeom>
              <a:solidFill>
                <a:schemeClr val="tx2"/>
              </a:solidFill>
              <a:ln w="9525">
                <a:noFill/>
                <a:round/>
                <a:headEnd/>
                <a:tailEnd/>
              </a:ln>
              <a:effectLst/>
            </p:spPr>
            <p:txBody>
              <a:bodyPr wrap="none" anchor="ctr"/>
              <a:lstStyle/>
              <a:p>
                <a:endParaRPr lang="en-US"/>
              </a:p>
            </p:txBody>
          </p:sp>
          <p:sp>
            <p:nvSpPr>
              <p:cNvPr id="816142" name="Oval 14"/>
              <p:cNvSpPr>
                <a:spLocks noChangeArrowheads="1"/>
              </p:cNvSpPr>
              <p:nvPr/>
            </p:nvSpPr>
            <p:spPr bwMode="auto">
              <a:xfrm>
                <a:off x="2808" y="1992"/>
                <a:ext cx="96" cy="96"/>
              </a:xfrm>
              <a:prstGeom prst="ellipse">
                <a:avLst/>
              </a:prstGeom>
              <a:solidFill>
                <a:schemeClr val="tx2"/>
              </a:solidFill>
              <a:ln w="9525">
                <a:noFill/>
                <a:round/>
                <a:headEnd/>
                <a:tailEnd/>
              </a:ln>
              <a:effectLst/>
            </p:spPr>
            <p:txBody>
              <a:bodyPr wrap="none" anchor="ctr"/>
              <a:lstStyle/>
              <a:p>
                <a:endParaRPr lang="en-US"/>
              </a:p>
            </p:txBody>
          </p:sp>
        </p:grpSp>
        <p:sp>
          <p:nvSpPr>
            <p:cNvPr id="816143" name="Oval 15"/>
            <p:cNvSpPr>
              <a:spLocks noChangeArrowheads="1"/>
            </p:cNvSpPr>
            <p:nvPr/>
          </p:nvSpPr>
          <p:spPr bwMode="auto">
            <a:xfrm>
              <a:off x="1718" y="2536"/>
              <a:ext cx="96" cy="96"/>
            </a:xfrm>
            <a:prstGeom prst="ellipse">
              <a:avLst/>
            </a:prstGeom>
            <a:solidFill>
              <a:schemeClr val="tx2"/>
            </a:solidFill>
            <a:ln w="9525">
              <a:noFill/>
              <a:round/>
              <a:headEnd/>
              <a:tailEnd/>
            </a:ln>
            <a:effectLst/>
          </p:spPr>
          <p:txBody>
            <a:bodyPr wrap="none" anchor="ctr"/>
            <a:lstStyle/>
            <a:p>
              <a:endParaRPr lang="en-US"/>
            </a:p>
          </p:txBody>
        </p:sp>
        <p:sp>
          <p:nvSpPr>
            <p:cNvPr id="816144" name="Oval 16"/>
            <p:cNvSpPr>
              <a:spLocks noChangeArrowheads="1"/>
            </p:cNvSpPr>
            <p:nvPr/>
          </p:nvSpPr>
          <p:spPr bwMode="auto">
            <a:xfrm>
              <a:off x="1982" y="3083"/>
              <a:ext cx="96" cy="96"/>
            </a:xfrm>
            <a:prstGeom prst="ellipse">
              <a:avLst/>
            </a:prstGeom>
            <a:solidFill>
              <a:schemeClr val="tx2"/>
            </a:solidFill>
            <a:ln w="9525">
              <a:noFill/>
              <a:round/>
              <a:headEnd/>
              <a:tailEnd/>
            </a:ln>
            <a:effectLst/>
          </p:spPr>
          <p:txBody>
            <a:bodyPr wrap="none" anchor="ctr"/>
            <a:lstStyle/>
            <a:p>
              <a:endParaRPr lang="en-US"/>
            </a:p>
          </p:txBody>
        </p:sp>
      </p:gr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816131">
                                            <p:txEl>
                                              <p:pRg st="0" end="0"/>
                                            </p:txEl>
                                          </p:spTgt>
                                        </p:tgtEl>
                                        <p:attrNameLst>
                                          <p:attrName>style.visibility</p:attrName>
                                        </p:attrNameLst>
                                      </p:cBhvr>
                                      <p:to>
                                        <p:strVal val="visible"/>
                                      </p:to>
                                    </p:set>
                                    <p:anim to="" calcmode="lin" valueType="num">
                                      <p:cBhvr>
                                        <p:cTn id="7" dur="1" fill="hold"/>
                                        <p:tgtEl>
                                          <p:spTgt spid="816131">
                                            <p:txEl>
                                              <p:pRg st="0" end="0"/>
                                            </p:txEl>
                                          </p:spTgt>
                                        </p:tgtEl>
                                        <p:attrNameLst>
                                          <p:attrName/>
                                        </p:attrNameLst>
                                      </p:cBhvr>
                                    </p:anim>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1.11111E-6 2.64168E-6 L 0.13507 2.64168E-6 " pathEditMode="relative" ptsTypes="AA">
                                      <p:cBhvr>
                                        <p:cTn id="10" dur="2000" fill="hold"/>
                                        <p:tgtEl>
                                          <p:spTgt spid="816132"/>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05556E-6 1.88758E-6 L -0.14097 1.88758E-6 " pathEditMode="relative" ptsTypes="AA">
                                      <p:cBhvr>
                                        <p:cTn id="12" dur="2000" fill="hold"/>
                                        <p:tgtEl>
                                          <p:spTgt spid="816135"/>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816131">
                                            <p:txEl>
                                              <p:pRg st="1" end="1"/>
                                            </p:txEl>
                                          </p:spTgt>
                                        </p:tgtEl>
                                        <p:attrNameLst>
                                          <p:attrName>style.visibility</p:attrName>
                                        </p:attrNameLst>
                                      </p:cBhvr>
                                      <p:to>
                                        <p:strVal val="visible"/>
                                      </p:to>
                                    </p:set>
                                    <p:anim to="" calcmode="lin" valueType="num">
                                      <p:cBhvr>
                                        <p:cTn id="17" dur="1" fill="hold"/>
                                        <p:tgtEl>
                                          <p:spTgt spid="816131">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816131">
                                            <p:txEl>
                                              <p:pRg st="2" end="2"/>
                                            </p:txEl>
                                          </p:spTgt>
                                        </p:tgtEl>
                                        <p:attrNameLst>
                                          <p:attrName>style.visibility</p:attrName>
                                        </p:attrNameLst>
                                      </p:cBhvr>
                                      <p:to>
                                        <p:strVal val="visible"/>
                                      </p:to>
                                    </p:set>
                                    <p:anim to="" calcmode="lin" valueType="num">
                                      <p:cBhvr>
                                        <p:cTn id="22" dur="1" fill="hold"/>
                                        <p:tgtEl>
                                          <p:spTgt spid="81613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131" grpId="0" build="p"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818178" name="Rectangle 2"/>
          <p:cNvSpPr>
            <a:spLocks noGrp="1" noChangeArrowheads="1"/>
          </p:cNvSpPr>
          <p:nvPr>
            <p:ph type="title"/>
          </p:nvPr>
        </p:nvSpPr>
        <p:spPr>
          <a:noFill/>
          <a:ln/>
        </p:spPr>
        <p:txBody>
          <a:bodyPr lIns="92075" tIns="46038" rIns="92075" bIns="46038" anchorCtr="1">
            <a:spAutoFit/>
          </a:bodyPr>
          <a:lstStyle/>
          <a:p>
            <a:r>
              <a:rPr lang="en-US"/>
              <a:t>Water</a:t>
            </a:r>
          </a:p>
        </p:txBody>
      </p:sp>
      <p:sp>
        <p:nvSpPr>
          <p:cNvPr id="818179" name="Rectangle 3"/>
          <p:cNvSpPr>
            <a:spLocks noGrp="1" noChangeArrowheads="1"/>
          </p:cNvSpPr>
          <p:nvPr>
            <p:ph type="body" idx="1"/>
          </p:nvPr>
        </p:nvSpPr>
        <p:spPr>
          <a:xfrm>
            <a:off x="457200" y="1600200"/>
            <a:ext cx="8229600" cy="1879600"/>
          </a:xfrm>
          <a:noFill/>
          <a:ln/>
        </p:spPr>
        <p:txBody>
          <a:bodyPr lIns="92075" tIns="46038" rIns="92075" bIns="46038"/>
          <a:lstStyle/>
          <a:p>
            <a:r>
              <a:rPr lang="en-US"/>
              <a:t>The second hydrogen attaches</a:t>
            </a:r>
          </a:p>
          <a:p>
            <a:r>
              <a:rPr lang="en-US"/>
              <a:t>Every atom has full energy levels</a:t>
            </a:r>
          </a:p>
          <a:p>
            <a:r>
              <a:rPr lang="en-US"/>
              <a:t>A pair of electrons is a single bond</a:t>
            </a:r>
          </a:p>
        </p:txBody>
      </p:sp>
      <p:grpSp>
        <p:nvGrpSpPr>
          <p:cNvPr id="818180" name="Group 4"/>
          <p:cNvGrpSpPr>
            <a:grpSpLocks/>
          </p:cNvGrpSpPr>
          <p:nvPr/>
        </p:nvGrpSpPr>
        <p:grpSpPr bwMode="auto">
          <a:xfrm>
            <a:off x="1660525" y="3522663"/>
            <a:ext cx="2514600" cy="1555750"/>
            <a:chOff x="1046" y="2219"/>
            <a:chExt cx="1584" cy="980"/>
          </a:xfrm>
        </p:grpSpPr>
        <p:sp>
          <p:nvSpPr>
            <p:cNvPr id="818181" name="Rectangle 5"/>
            <p:cNvSpPr>
              <a:spLocks noChangeArrowheads="1"/>
            </p:cNvSpPr>
            <p:nvPr/>
          </p:nvSpPr>
          <p:spPr bwMode="auto">
            <a:xfrm>
              <a:off x="1046" y="2219"/>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H</a:t>
              </a:r>
            </a:p>
          </p:txBody>
        </p:sp>
        <p:sp>
          <p:nvSpPr>
            <p:cNvPr id="818182" name="Oval 6"/>
            <p:cNvSpPr>
              <a:spLocks noChangeArrowheads="1"/>
            </p:cNvSpPr>
            <p:nvPr/>
          </p:nvSpPr>
          <p:spPr bwMode="auto">
            <a:xfrm>
              <a:off x="1718" y="2776"/>
              <a:ext cx="96" cy="96"/>
            </a:xfrm>
            <a:prstGeom prst="ellipse">
              <a:avLst/>
            </a:prstGeom>
            <a:solidFill>
              <a:schemeClr val="accent2"/>
            </a:solidFill>
            <a:ln w="9525">
              <a:noFill/>
              <a:round/>
              <a:headEnd/>
              <a:tailEnd/>
            </a:ln>
            <a:effectLst/>
          </p:spPr>
          <p:txBody>
            <a:bodyPr wrap="none" anchor="ctr"/>
            <a:lstStyle/>
            <a:p>
              <a:endParaRPr lang="en-US"/>
            </a:p>
          </p:txBody>
        </p:sp>
        <p:sp>
          <p:nvSpPr>
            <p:cNvPr id="818183" name="Rectangle 7"/>
            <p:cNvSpPr>
              <a:spLocks noChangeArrowheads="1"/>
            </p:cNvSpPr>
            <p:nvPr/>
          </p:nvSpPr>
          <p:spPr bwMode="auto">
            <a:xfrm>
              <a:off x="1814" y="2219"/>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O</a:t>
              </a:r>
            </a:p>
          </p:txBody>
        </p:sp>
        <p:grpSp>
          <p:nvGrpSpPr>
            <p:cNvPr id="818184" name="Group 8"/>
            <p:cNvGrpSpPr>
              <a:grpSpLocks/>
            </p:cNvGrpSpPr>
            <p:nvPr/>
          </p:nvGrpSpPr>
          <p:grpSpPr bwMode="auto">
            <a:xfrm>
              <a:off x="2534" y="2536"/>
              <a:ext cx="96" cy="336"/>
              <a:chOff x="3360" y="2256"/>
              <a:chExt cx="96" cy="336"/>
            </a:xfrm>
          </p:grpSpPr>
          <p:sp>
            <p:nvSpPr>
              <p:cNvPr id="818185" name="Oval 9"/>
              <p:cNvSpPr>
                <a:spLocks noChangeArrowheads="1"/>
              </p:cNvSpPr>
              <p:nvPr/>
            </p:nvSpPr>
            <p:spPr bwMode="auto">
              <a:xfrm>
                <a:off x="3360" y="2256"/>
                <a:ext cx="96" cy="96"/>
              </a:xfrm>
              <a:prstGeom prst="ellipse">
                <a:avLst/>
              </a:prstGeom>
              <a:solidFill>
                <a:schemeClr val="tx2"/>
              </a:solidFill>
              <a:ln w="9525">
                <a:noFill/>
                <a:round/>
                <a:headEnd/>
                <a:tailEnd/>
              </a:ln>
              <a:effectLst/>
            </p:spPr>
            <p:txBody>
              <a:bodyPr wrap="none" anchor="ctr"/>
              <a:lstStyle/>
              <a:p>
                <a:endParaRPr lang="en-US"/>
              </a:p>
            </p:txBody>
          </p:sp>
          <p:sp>
            <p:nvSpPr>
              <p:cNvPr id="818186" name="Oval 10"/>
              <p:cNvSpPr>
                <a:spLocks noChangeArrowheads="1"/>
              </p:cNvSpPr>
              <p:nvPr/>
            </p:nvSpPr>
            <p:spPr bwMode="auto">
              <a:xfrm>
                <a:off x="3360" y="2496"/>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18187" name="Group 11"/>
            <p:cNvGrpSpPr>
              <a:grpSpLocks/>
            </p:cNvGrpSpPr>
            <p:nvPr/>
          </p:nvGrpSpPr>
          <p:grpSpPr bwMode="auto">
            <a:xfrm>
              <a:off x="2017" y="2223"/>
              <a:ext cx="336" cy="96"/>
              <a:chOff x="2808" y="1992"/>
              <a:chExt cx="336" cy="96"/>
            </a:xfrm>
          </p:grpSpPr>
          <p:sp>
            <p:nvSpPr>
              <p:cNvPr id="818188" name="Oval 12"/>
              <p:cNvSpPr>
                <a:spLocks noChangeArrowheads="1"/>
              </p:cNvSpPr>
              <p:nvPr/>
            </p:nvSpPr>
            <p:spPr bwMode="auto">
              <a:xfrm>
                <a:off x="3048" y="1992"/>
                <a:ext cx="96" cy="96"/>
              </a:xfrm>
              <a:prstGeom prst="ellipse">
                <a:avLst/>
              </a:prstGeom>
              <a:solidFill>
                <a:schemeClr val="tx2"/>
              </a:solidFill>
              <a:ln w="9525">
                <a:noFill/>
                <a:round/>
                <a:headEnd/>
                <a:tailEnd/>
              </a:ln>
              <a:effectLst/>
            </p:spPr>
            <p:txBody>
              <a:bodyPr wrap="none" anchor="ctr"/>
              <a:lstStyle/>
              <a:p>
                <a:endParaRPr lang="en-US"/>
              </a:p>
            </p:txBody>
          </p:sp>
          <p:sp>
            <p:nvSpPr>
              <p:cNvPr id="818189" name="Oval 13"/>
              <p:cNvSpPr>
                <a:spLocks noChangeArrowheads="1"/>
              </p:cNvSpPr>
              <p:nvPr/>
            </p:nvSpPr>
            <p:spPr bwMode="auto">
              <a:xfrm>
                <a:off x="2808" y="1992"/>
                <a:ext cx="96" cy="96"/>
              </a:xfrm>
              <a:prstGeom prst="ellipse">
                <a:avLst/>
              </a:prstGeom>
              <a:solidFill>
                <a:schemeClr val="tx2"/>
              </a:solidFill>
              <a:ln w="9525">
                <a:noFill/>
                <a:round/>
                <a:headEnd/>
                <a:tailEnd/>
              </a:ln>
              <a:effectLst/>
            </p:spPr>
            <p:txBody>
              <a:bodyPr wrap="none" anchor="ctr"/>
              <a:lstStyle/>
              <a:p>
                <a:endParaRPr lang="en-US"/>
              </a:p>
            </p:txBody>
          </p:sp>
        </p:grpSp>
        <p:sp>
          <p:nvSpPr>
            <p:cNvPr id="818190" name="Oval 14"/>
            <p:cNvSpPr>
              <a:spLocks noChangeArrowheads="1"/>
            </p:cNvSpPr>
            <p:nvPr/>
          </p:nvSpPr>
          <p:spPr bwMode="auto">
            <a:xfrm>
              <a:off x="1718" y="2536"/>
              <a:ext cx="96" cy="96"/>
            </a:xfrm>
            <a:prstGeom prst="ellipse">
              <a:avLst/>
            </a:prstGeom>
            <a:solidFill>
              <a:schemeClr val="tx2"/>
            </a:solidFill>
            <a:ln w="9525">
              <a:noFill/>
              <a:round/>
              <a:headEnd/>
              <a:tailEnd/>
            </a:ln>
            <a:effectLst/>
          </p:spPr>
          <p:txBody>
            <a:bodyPr wrap="none" anchor="ctr"/>
            <a:lstStyle/>
            <a:p>
              <a:endParaRPr lang="en-US"/>
            </a:p>
          </p:txBody>
        </p:sp>
        <p:sp>
          <p:nvSpPr>
            <p:cNvPr id="818191" name="Oval 15"/>
            <p:cNvSpPr>
              <a:spLocks noChangeArrowheads="1"/>
            </p:cNvSpPr>
            <p:nvPr/>
          </p:nvSpPr>
          <p:spPr bwMode="auto">
            <a:xfrm>
              <a:off x="1982" y="3083"/>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18192" name="Group 16"/>
          <p:cNvGrpSpPr>
            <a:grpSpLocks/>
          </p:cNvGrpSpPr>
          <p:nvPr/>
        </p:nvGrpSpPr>
        <p:grpSpPr bwMode="auto">
          <a:xfrm>
            <a:off x="2913063" y="4894263"/>
            <a:ext cx="838200" cy="1566862"/>
            <a:chOff x="1835" y="3083"/>
            <a:chExt cx="528" cy="987"/>
          </a:xfrm>
        </p:grpSpPr>
        <p:sp>
          <p:nvSpPr>
            <p:cNvPr id="818193" name="Rectangle 17"/>
            <p:cNvSpPr>
              <a:spLocks noChangeArrowheads="1"/>
            </p:cNvSpPr>
            <p:nvPr/>
          </p:nvSpPr>
          <p:spPr bwMode="auto">
            <a:xfrm>
              <a:off x="1835" y="3090"/>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H</a:t>
              </a:r>
            </a:p>
          </p:txBody>
        </p:sp>
        <p:sp>
          <p:nvSpPr>
            <p:cNvPr id="818194" name="Oval 18"/>
            <p:cNvSpPr>
              <a:spLocks noChangeArrowheads="1"/>
            </p:cNvSpPr>
            <p:nvPr/>
          </p:nvSpPr>
          <p:spPr bwMode="auto">
            <a:xfrm>
              <a:off x="2246" y="3083"/>
              <a:ext cx="96" cy="96"/>
            </a:xfrm>
            <a:prstGeom prst="ellipse">
              <a:avLst/>
            </a:prstGeom>
            <a:solidFill>
              <a:schemeClr val="accent2"/>
            </a:solidFill>
            <a:ln w="9525">
              <a:noFill/>
              <a:round/>
              <a:headEnd/>
              <a:tailEnd/>
            </a:ln>
            <a:effectLst/>
          </p:spPr>
          <p:txBody>
            <a:bodyPr wrap="none" anchor="ctr"/>
            <a:lstStyle/>
            <a:p>
              <a:endParaRPr lang="en-US"/>
            </a:p>
          </p:txBody>
        </p:sp>
      </p:grpSp>
      <p:grpSp>
        <p:nvGrpSpPr>
          <p:cNvPr id="818195" name="Group 19"/>
          <p:cNvGrpSpPr>
            <a:grpSpLocks/>
          </p:cNvGrpSpPr>
          <p:nvPr/>
        </p:nvGrpSpPr>
        <p:grpSpPr bwMode="auto">
          <a:xfrm>
            <a:off x="5168900" y="3530600"/>
            <a:ext cx="2514600" cy="2938463"/>
            <a:chOff x="3256" y="2224"/>
            <a:chExt cx="1584" cy="1851"/>
          </a:xfrm>
        </p:grpSpPr>
        <p:sp>
          <p:nvSpPr>
            <p:cNvPr id="818196" name="Rectangle 20"/>
            <p:cNvSpPr>
              <a:spLocks noChangeArrowheads="1"/>
            </p:cNvSpPr>
            <p:nvPr/>
          </p:nvSpPr>
          <p:spPr bwMode="auto">
            <a:xfrm>
              <a:off x="4045" y="3095"/>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H</a:t>
              </a:r>
            </a:p>
          </p:txBody>
        </p:sp>
        <p:sp>
          <p:nvSpPr>
            <p:cNvPr id="818197" name="Rectangle 21"/>
            <p:cNvSpPr>
              <a:spLocks noChangeArrowheads="1"/>
            </p:cNvSpPr>
            <p:nvPr/>
          </p:nvSpPr>
          <p:spPr bwMode="auto">
            <a:xfrm>
              <a:off x="3256" y="2224"/>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H</a:t>
              </a:r>
            </a:p>
          </p:txBody>
        </p:sp>
        <p:sp>
          <p:nvSpPr>
            <p:cNvPr id="818198" name="Rectangle 22"/>
            <p:cNvSpPr>
              <a:spLocks noChangeArrowheads="1"/>
            </p:cNvSpPr>
            <p:nvPr/>
          </p:nvSpPr>
          <p:spPr bwMode="auto">
            <a:xfrm>
              <a:off x="4024" y="2224"/>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O</a:t>
              </a:r>
            </a:p>
          </p:txBody>
        </p:sp>
        <p:grpSp>
          <p:nvGrpSpPr>
            <p:cNvPr id="818199" name="Group 23"/>
            <p:cNvGrpSpPr>
              <a:grpSpLocks/>
            </p:cNvGrpSpPr>
            <p:nvPr/>
          </p:nvGrpSpPr>
          <p:grpSpPr bwMode="auto">
            <a:xfrm>
              <a:off x="4744" y="2541"/>
              <a:ext cx="96" cy="336"/>
              <a:chOff x="3360" y="2256"/>
              <a:chExt cx="96" cy="336"/>
            </a:xfrm>
          </p:grpSpPr>
          <p:sp>
            <p:nvSpPr>
              <p:cNvPr id="818200" name="Oval 24"/>
              <p:cNvSpPr>
                <a:spLocks noChangeArrowheads="1"/>
              </p:cNvSpPr>
              <p:nvPr/>
            </p:nvSpPr>
            <p:spPr bwMode="auto">
              <a:xfrm>
                <a:off x="3360" y="2256"/>
                <a:ext cx="96" cy="96"/>
              </a:xfrm>
              <a:prstGeom prst="ellipse">
                <a:avLst/>
              </a:prstGeom>
              <a:solidFill>
                <a:schemeClr val="tx2"/>
              </a:solidFill>
              <a:ln w="9525">
                <a:noFill/>
                <a:round/>
                <a:headEnd/>
                <a:tailEnd/>
              </a:ln>
              <a:effectLst/>
            </p:spPr>
            <p:txBody>
              <a:bodyPr wrap="none" anchor="ctr"/>
              <a:lstStyle/>
              <a:p>
                <a:endParaRPr lang="en-US"/>
              </a:p>
            </p:txBody>
          </p:sp>
          <p:sp>
            <p:nvSpPr>
              <p:cNvPr id="818201" name="Oval 25"/>
              <p:cNvSpPr>
                <a:spLocks noChangeArrowheads="1"/>
              </p:cNvSpPr>
              <p:nvPr/>
            </p:nvSpPr>
            <p:spPr bwMode="auto">
              <a:xfrm>
                <a:off x="3360" y="2496"/>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18202" name="Group 26"/>
            <p:cNvGrpSpPr>
              <a:grpSpLocks/>
            </p:cNvGrpSpPr>
            <p:nvPr/>
          </p:nvGrpSpPr>
          <p:grpSpPr bwMode="auto">
            <a:xfrm>
              <a:off x="4227" y="2228"/>
              <a:ext cx="336" cy="96"/>
              <a:chOff x="2808" y="1992"/>
              <a:chExt cx="336" cy="96"/>
            </a:xfrm>
          </p:grpSpPr>
          <p:sp>
            <p:nvSpPr>
              <p:cNvPr id="818203" name="Oval 27"/>
              <p:cNvSpPr>
                <a:spLocks noChangeArrowheads="1"/>
              </p:cNvSpPr>
              <p:nvPr/>
            </p:nvSpPr>
            <p:spPr bwMode="auto">
              <a:xfrm>
                <a:off x="3048" y="1992"/>
                <a:ext cx="96" cy="96"/>
              </a:xfrm>
              <a:prstGeom prst="ellipse">
                <a:avLst/>
              </a:prstGeom>
              <a:solidFill>
                <a:schemeClr val="tx2"/>
              </a:solidFill>
              <a:ln w="9525">
                <a:noFill/>
                <a:round/>
                <a:headEnd/>
                <a:tailEnd/>
              </a:ln>
              <a:effectLst/>
            </p:spPr>
            <p:txBody>
              <a:bodyPr wrap="none" anchor="ctr"/>
              <a:lstStyle/>
              <a:p>
                <a:endParaRPr lang="en-US"/>
              </a:p>
            </p:txBody>
          </p:sp>
          <p:sp>
            <p:nvSpPr>
              <p:cNvPr id="818204" name="Oval 28"/>
              <p:cNvSpPr>
                <a:spLocks noChangeArrowheads="1"/>
              </p:cNvSpPr>
              <p:nvPr/>
            </p:nvSpPr>
            <p:spPr bwMode="auto">
              <a:xfrm>
                <a:off x="2808" y="1992"/>
                <a:ext cx="96" cy="96"/>
              </a:xfrm>
              <a:prstGeom prst="ellipse">
                <a:avLst/>
              </a:prstGeom>
              <a:solidFill>
                <a:schemeClr val="tx2"/>
              </a:solidFill>
              <a:ln w="9525">
                <a:noFill/>
                <a:round/>
                <a:headEnd/>
                <a:tailEnd/>
              </a:ln>
              <a:effectLst/>
            </p:spPr>
            <p:txBody>
              <a:bodyPr wrap="none" anchor="ctr"/>
              <a:lstStyle/>
              <a:p>
                <a:endParaRPr lang="en-US"/>
              </a:p>
            </p:txBody>
          </p:sp>
        </p:grpSp>
        <p:sp>
          <p:nvSpPr>
            <p:cNvPr id="818205" name="Line 29"/>
            <p:cNvSpPr>
              <a:spLocks noChangeShapeType="1"/>
            </p:cNvSpPr>
            <p:nvPr/>
          </p:nvSpPr>
          <p:spPr bwMode="auto">
            <a:xfrm>
              <a:off x="3886" y="2713"/>
              <a:ext cx="174" cy="0"/>
            </a:xfrm>
            <a:prstGeom prst="line">
              <a:avLst/>
            </a:prstGeom>
            <a:noFill/>
            <a:ln w="53975">
              <a:solidFill>
                <a:schemeClr val="accent2"/>
              </a:solidFill>
              <a:round/>
              <a:headEnd/>
              <a:tailEnd/>
            </a:ln>
            <a:effectLst/>
          </p:spPr>
          <p:txBody>
            <a:bodyPr/>
            <a:lstStyle/>
            <a:p>
              <a:endParaRPr lang="en-US"/>
            </a:p>
          </p:txBody>
        </p:sp>
        <p:sp>
          <p:nvSpPr>
            <p:cNvPr id="818206" name="Line 30"/>
            <p:cNvSpPr>
              <a:spLocks noChangeShapeType="1"/>
            </p:cNvSpPr>
            <p:nvPr/>
          </p:nvSpPr>
          <p:spPr bwMode="auto">
            <a:xfrm rot="-5400000">
              <a:off x="4283" y="3159"/>
              <a:ext cx="174" cy="0"/>
            </a:xfrm>
            <a:prstGeom prst="line">
              <a:avLst/>
            </a:prstGeom>
            <a:noFill/>
            <a:ln w="53975">
              <a:solidFill>
                <a:schemeClr val="accent2"/>
              </a:solidFill>
              <a:round/>
              <a:headEnd/>
              <a:tailEnd/>
            </a:ln>
            <a:effectLst/>
          </p:spPr>
          <p:txBody>
            <a:bodyPr/>
            <a:lstStyle/>
            <a:p>
              <a:endParaRPr lang="en-US"/>
            </a:p>
          </p:txBody>
        </p:sp>
      </p:grpSp>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18179">
                                            <p:txEl>
                                              <p:pRg st="0" end="0"/>
                                            </p:txEl>
                                          </p:spTgt>
                                        </p:tgtEl>
                                        <p:attrNameLst>
                                          <p:attrName>style.visibility</p:attrName>
                                        </p:attrNameLst>
                                      </p:cBhvr>
                                      <p:to>
                                        <p:strVal val="visible"/>
                                      </p:to>
                                    </p:set>
                                    <p:animEffect transition="in" filter="dissolve">
                                      <p:cBhvr>
                                        <p:cTn id="7" dur="500"/>
                                        <p:tgtEl>
                                          <p:spTgt spid="818179">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18192"/>
                                        </p:tgtEl>
                                        <p:attrNameLst>
                                          <p:attrName>style.visibility</p:attrName>
                                        </p:attrNameLst>
                                      </p:cBhvr>
                                      <p:to>
                                        <p:strVal val="visible"/>
                                      </p:to>
                                    </p:set>
                                    <p:animEffect transition="in" filter="fade">
                                      <p:cBhvr>
                                        <p:cTn id="11" dur="1000"/>
                                        <p:tgtEl>
                                          <p:spTgt spid="818192"/>
                                        </p:tgtEl>
                                      </p:cBhvr>
                                    </p:animEffect>
                                    <p:anim calcmode="lin" valueType="num">
                                      <p:cBhvr>
                                        <p:cTn id="12" dur="1000" fill="hold"/>
                                        <p:tgtEl>
                                          <p:spTgt spid="818192"/>
                                        </p:tgtEl>
                                        <p:attrNameLst>
                                          <p:attrName>ppt_x</p:attrName>
                                        </p:attrNameLst>
                                      </p:cBhvr>
                                      <p:tavLst>
                                        <p:tav tm="0">
                                          <p:val>
                                            <p:strVal val="#ppt_x"/>
                                          </p:val>
                                        </p:tav>
                                        <p:tav tm="100000">
                                          <p:val>
                                            <p:strVal val="#ppt_x"/>
                                          </p:val>
                                        </p:tav>
                                      </p:tavLst>
                                    </p:anim>
                                    <p:anim calcmode="lin" valueType="num">
                                      <p:cBhvr>
                                        <p:cTn id="13" dur="1000" fill="hold"/>
                                        <p:tgtEl>
                                          <p:spTgt spid="81819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18179">
                                            <p:txEl>
                                              <p:pRg st="1" end="1"/>
                                            </p:txEl>
                                          </p:spTgt>
                                        </p:tgtEl>
                                        <p:attrNameLst>
                                          <p:attrName>style.visibility</p:attrName>
                                        </p:attrNameLst>
                                      </p:cBhvr>
                                      <p:to>
                                        <p:strVal val="visible"/>
                                      </p:to>
                                    </p:set>
                                    <p:animEffect transition="in" filter="fade">
                                      <p:cBhvr>
                                        <p:cTn id="18" dur="2000"/>
                                        <p:tgtEl>
                                          <p:spTgt spid="81817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818179">
                                            <p:txEl>
                                              <p:pRg st="2" end="2"/>
                                            </p:txEl>
                                          </p:spTgt>
                                        </p:tgtEl>
                                        <p:attrNameLst>
                                          <p:attrName>style.visibility</p:attrName>
                                        </p:attrNameLst>
                                      </p:cBhvr>
                                      <p:to>
                                        <p:strVal val="visible"/>
                                      </p:to>
                                    </p:set>
                                    <p:anim calcmode="lin" valueType="num">
                                      <p:cBhvr>
                                        <p:cTn id="23" dur="500" fill="hold"/>
                                        <p:tgtEl>
                                          <p:spTgt spid="81817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81817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81817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818179">
                                            <p:txEl>
                                              <p:pRg st="2" end="2"/>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818195"/>
                                        </p:tgtEl>
                                        <p:attrNameLst>
                                          <p:attrName>style.visibility</p:attrName>
                                        </p:attrNameLst>
                                      </p:cBhvr>
                                      <p:to>
                                        <p:strVal val="visible"/>
                                      </p:to>
                                    </p:set>
                                    <p:animEffect transition="in" filter="fade">
                                      <p:cBhvr>
                                        <p:cTn id="30" dur="2000"/>
                                        <p:tgtEl>
                                          <p:spTgt spid="818195"/>
                                        </p:tgtEl>
                                      </p:cBhvr>
                                    </p:animEffect>
                                  </p:childTnLst>
                                </p:cTn>
                              </p:par>
                              <p:par>
                                <p:cTn id="31" presetID="29" presetClass="entr" presetSubtype="0" fill="hold" nodeType="withEffect">
                                  <p:stCondLst>
                                    <p:cond delay="0"/>
                                  </p:stCondLst>
                                  <p:childTnLst>
                                    <p:set>
                                      <p:cBhvr>
                                        <p:cTn id="32" dur="1" fill="hold">
                                          <p:stCondLst>
                                            <p:cond delay="0"/>
                                          </p:stCondLst>
                                        </p:cTn>
                                        <p:tgtEl>
                                          <p:spTgt spid="818195"/>
                                        </p:tgtEl>
                                        <p:attrNameLst>
                                          <p:attrName>style.visibility</p:attrName>
                                        </p:attrNameLst>
                                      </p:cBhvr>
                                      <p:to>
                                        <p:strVal val="visible"/>
                                      </p:to>
                                    </p:set>
                                    <p:anim calcmode="lin" valueType="num">
                                      <p:cBhvr>
                                        <p:cTn id="33" dur="1000" fill="hold"/>
                                        <p:tgtEl>
                                          <p:spTgt spid="818195"/>
                                        </p:tgtEl>
                                        <p:attrNameLst>
                                          <p:attrName>ppt_x</p:attrName>
                                        </p:attrNameLst>
                                      </p:cBhvr>
                                      <p:tavLst>
                                        <p:tav tm="0">
                                          <p:val>
                                            <p:strVal val="#ppt_x-.2"/>
                                          </p:val>
                                        </p:tav>
                                        <p:tav tm="100000">
                                          <p:val>
                                            <p:strVal val="#ppt_x"/>
                                          </p:val>
                                        </p:tav>
                                      </p:tavLst>
                                    </p:anim>
                                    <p:anim calcmode="lin" valueType="num">
                                      <p:cBhvr>
                                        <p:cTn id="34" dur="1000" fill="hold"/>
                                        <p:tgtEl>
                                          <p:spTgt spid="81819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818195"/>
                                        </p:tgtEl>
                                      </p:cBhvr>
                                    </p:animEffect>
                                  </p:childTnLst>
                                </p:cTn>
                              </p:par>
                            </p:childTnLst>
                          </p:cTn>
                        </p:par>
                        <p:par>
                          <p:cTn id="36" fill="hold">
                            <p:stCondLst>
                              <p:cond delay="2500"/>
                            </p:stCondLst>
                            <p:childTnLst>
                              <p:par>
                                <p:cTn id="37" presetID="9" presetClass="emph" presetSubtype="0" nodeType="afterEffect">
                                  <p:stCondLst>
                                    <p:cond delay="0"/>
                                  </p:stCondLst>
                                  <p:childTnLst>
                                    <p:set>
                                      <p:cBhvr rctx="PPT">
                                        <p:cTn id="38" dur="indefinite"/>
                                        <p:tgtEl>
                                          <p:spTgt spid="818180"/>
                                        </p:tgtEl>
                                        <p:attrNameLst>
                                          <p:attrName>style.opacity</p:attrName>
                                        </p:attrNameLst>
                                      </p:cBhvr>
                                      <p:to>
                                        <p:strVal val="0.5"/>
                                      </p:to>
                                    </p:set>
                                    <p:animEffect filter="image" prLst="opacity: 0.5">
                                      <p:cBhvr rctx="IE">
                                        <p:cTn id="39" dur="indefinite"/>
                                        <p:tgtEl>
                                          <p:spTgt spid="818180"/>
                                        </p:tgtEl>
                                      </p:cBhvr>
                                    </p:animEffect>
                                  </p:childTnLst>
                                </p:cTn>
                              </p:par>
                            </p:childTnLst>
                          </p:cTn>
                        </p:par>
                        <p:par>
                          <p:cTn id="40" fill="hold">
                            <p:stCondLst>
                              <p:cond delay="2500"/>
                            </p:stCondLst>
                            <p:childTnLst>
                              <p:par>
                                <p:cTn id="41" presetID="9" presetClass="emph" presetSubtype="0" nodeType="afterEffect">
                                  <p:stCondLst>
                                    <p:cond delay="0"/>
                                  </p:stCondLst>
                                  <p:childTnLst>
                                    <p:set>
                                      <p:cBhvr rctx="PPT">
                                        <p:cTn id="42" dur="indefinite"/>
                                        <p:tgtEl>
                                          <p:spTgt spid="818192"/>
                                        </p:tgtEl>
                                        <p:attrNameLst>
                                          <p:attrName>style.opacity</p:attrName>
                                        </p:attrNameLst>
                                      </p:cBhvr>
                                      <p:to>
                                        <p:strVal val="0.5"/>
                                      </p:to>
                                    </p:set>
                                    <p:animEffect filter="image" prLst="opacity: 0.5">
                                      <p:cBhvr rctx="IE">
                                        <p:cTn id="43" dur="indefinite"/>
                                        <p:tgtEl>
                                          <p:spTgt spid="818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8179" grpId="0" build="p"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0226" name="Rectangle 2"/>
          <p:cNvSpPr>
            <a:spLocks noGrp="1" noChangeArrowheads="1"/>
          </p:cNvSpPr>
          <p:nvPr>
            <p:ph type="title"/>
          </p:nvPr>
        </p:nvSpPr>
        <p:spPr/>
        <p:txBody>
          <a:bodyPr/>
          <a:lstStyle/>
          <a:p>
            <a:r>
              <a:rPr lang="en-US"/>
              <a:t>Lewis Structures</a:t>
            </a:r>
          </a:p>
        </p:txBody>
      </p:sp>
      <p:sp>
        <p:nvSpPr>
          <p:cNvPr id="820227" name="Text Box 3"/>
          <p:cNvSpPr txBox="1">
            <a:spLocks noChangeArrowheads="1"/>
          </p:cNvSpPr>
          <p:nvPr/>
        </p:nvSpPr>
        <p:spPr bwMode="auto">
          <a:xfrm>
            <a:off x="822325" y="1763713"/>
            <a:ext cx="5386388" cy="396875"/>
          </a:xfrm>
          <a:prstGeom prst="rect">
            <a:avLst/>
          </a:prstGeom>
          <a:noFill/>
          <a:ln w="9525">
            <a:noFill/>
            <a:miter lim="800000"/>
            <a:headEnd/>
            <a:tailEnd/>
          </a:ln>
          <a:effectLst/>
        </p:spPr>
        <p:txBody>
          <a:bodyPr wrap="none">
            <a:spAutoFit/>
          </a:bodyPr>
          <a:lstStyle/>
          <a:p>
            <a:r>
              <a:rPr lang="en-US" sz="2000"/>
              <a:t>1)  Count up total number of valence electrons</a:t>
            </a:r>
          </a:p>
        </p:txBody>
      </p:sp>
      <p:sp>
        <p:nvSpPr>
          <p:cNvPr id="820228" name="Text Box 4"/>
          <p:cNvSpPr txBox="1">
            <a:spLocks noChangeArrowheads="1"/>
          </p:cNvSpPr>
          <p:nvPr/>
        </p:nvSpPr>
        <p:spPr bwMode="auto">
          <a:xfrm>
            <a:off x="825500" y="2151063"/>
            <a:ext cx="4600575" cy="396875"/>
          </a:xfrm>
          <a:prstGeom prst="rect">
            <a:avLst/>
          </a:prstGeom>
          <a:noFill/>
          <a:ln w="9525">
            <a:noFill/>
            <a:miter lim="800000"/>
            <a:headEnd/>
            <a:tailEnd/>
          </a:ln>
          <a:effectLst/>
        </p:spPr>
        <p:txBody>
          <a:bodyPr wrap="none">
            <a:spAutoFit/>
          </a:bodyPr>
          <a:lstStyle/>
          <a:p>
            <a:r>
              <a:rPr lang="en-US" sz="2000"/>
              <a:t>2)  Connect all atoms with single bonds</a:t>
            </a:r>
          </a:p>
        </p:txBody>
      </p:sp>
      <p:sp>
        <p:nvSpPr>
          <p:cNvPr id="820229" name="Text Box 5"/>
          <p:cNvSpPr txBox="1">
            <a:spLocks noChangeArrowheads="1"/>
          </p:cNvSpPr>
          <p:nvPr/>
        </p:nvSpPr>
        <p:spPr bwMode="auto">
          <a:xfrm>
            <a:off x="822325" y="2525713"/>
            <a:ext cx="4595813" cy="396875"/>
          </a:xfrm>
          <a:prstGeom prst="rect">
            <a:avLst/>
          </a:prstGeom>
          <a:noFill/>
          <a:ln w="9525">
            <a:noFill/>
            <a:miter lim="800000"/>
            <a:headEnd/>
            <a:tailEnd/>
          </a:ln>
          <a:effectLst/>
        </p:spPr>
        <p:txBody>
          <a:bodyPr wrap="none">
            <a:spAutoFit/>
          </a:bodyPr>
          <a:lstStyle/>
          <a:p>
            <a:r>
              <a:rPr lang="en-US" sz="2000"/>
              <a:t>     - “multiple” atoms usually on outside</a:t>
            </a:r>
          </a:p>
        </p:txBody>
      </p:sp>
      <p:sp>
        <p:nvSpPr>
          <p:cNvPr id="820230" name="Text Box 6"/>
          <p:cNvSpPr txBox="1">
            <a:spLocks noChangeArrowheads="1"/>
          </p:cNvSpPr>
          <p:nvPr/>
        </p:nvSpPr>
        <p:spPr bwMode="auto">
          <a:xfrm>
            <a:off x="822325" y="2878138"/>
            <a:ext cx="4256088" cy="396875"/>
          </a:xfrm>
          <a:prstGeom prst="rect">
            <a:avLst/>
          </a:prstGeom>
          <a:noFill/>
          <a:ln w="9525">
            <a:noFill/>
            <a:miter lim="800000"/>
            <a:headEnd/>
            <a:tailEnd/>
          </a:ln>
          <a:effectLst/>
        </p:spPr>
        <p:txBody>
          <a:bodyPr wrap="none">
            <a:spAutoFit/>
          </a:bodyPr>
          <a:lstStyle/>
          <a:p>
            <a:r>
              <a:rPr lang="en-US" sz="2000"/>
              <a:t>     - “single” atoms usually in center;</a:t>
            </a:r>
          </a:p>
        </p:txBody>
      </p:sp>
      <p:sp>
        <p:nvSpPr>
          <p:cNvPr id="820231" name="Text Box 7"/>
          <p:cNvSpPr txBox="1">
            <a:spLocks noChangeArrowheads="1"/>
          </p:cNvSpPr>
          <p:nvPr/>
        </p:nvSpPr>
        <p:spPr bwMode="auto">
          <a:xfrm>
            <a:off x="2098675" y="3221038"/>
            <a:ext cx="2382838" cy="396875"/>
          </a:xfrm>
          <a:prstGeom prst="rect">
            <a:avLst/>
          </a:prstGeom>
          <a:noFill/>
          <a:ln w="9525">
            <a:noFill/>
            <a:miter lim="800000"/>
            <a:headEnd/>
            <a:tailEnd/>
          </a:ln>
          <a:effectLst/>
        </p:spPr>
        <p:txBody>
          <a:bodyPr wrap="none">
            <a:spAutoFit/>
          </a:bodyPr>
          <a:lstStyle/>
          <a:p>
            <a:r>
              <a:rPr lang="en-US" sz="2000"/>
              <a:t>C </a:t>
            </a:r>
            <a:r>
              <a:rPr lang="en-US" sz="2000" b="1"/>
              <a:t>always</a:t>
            </a:r>
            <a:r>
              <a:rPr lang="en-US" sz="2000"/>
              <a:t> in center,</a:t>
            </a:r>
          </a:p>
        </p:txBody>
      </p:sp>
      <p:sp>
        <p:nvSpPr>
          <p:cNvPr id="820232" name="Text Box 8"/>
          <p:cNvSpPr txBox="1">
            <a:spLocks noChangeArrowheads="1"/>
          </p:cNvSpPr>
          <p:nvPr/>
        </p:nvSpPr>
        <p:spPr bwMode="auto">
          <a:xfrm>
            <a:off x="2098675" y="3563938"/>
            <a:ext cx="2581275" cy="396875"/>
          </a:xfrm>
          <a:prstGeom prst="rect">
            <a:avLst/>
          </a:prstGeom>
          <a:noFill/>
          <a:ln w="9525">
            <a:noFill/>
            <a:miter lim="800000"/>
            <a:headEnd/>
            <a:tailEnd/>
          </a:ln>
          <a:effectLst/>
        </p:spPr>
        <p:txBody>
          <a:bodyPr wrap="none">
            <a:spAutoFit/>
          </a:bodyPr>
          <a:lstStyle/>
          <a:p>
            <a:r>
              <a:rPr lang="en-US" sz="2000"/>
              <a:t>H </a:t>
            </a:r>
            <a:r>
              <a:rPr lang="en-US" sz="2000" b="1"/>
              <a:t>always</a:t>
            </a:r>
            <a:r>
              <a:rPr lang="en-US" sz="2000"/>
              <a:t> on outside.</a:t>
            </a:r>
          </a:p>
        </p:txBody>
      </p:sp>
      <p:sp>
        <p:nvSpPr>
          <p:cNvPr id="820233" name="Text Box 9"/>
          <p:cNvSpPr txBox="1">
            <a:spLocks noChangeArrowheads="1"/>
          </p:cNvSpPr>
          <p:nvPr/>
        </p:nvSpPr>
        <p:spPr bwMode="auto">
          <a:xfrm>
            <a:off x="825500" y="3913188"/>
            <a:ext cx="4411663" cy="396875"/>
          </a:xfrm>
          <a:prstGeom prst="rect">
            <a:avLst/>
          </a:prstGeom>
          <a:noFill/>
          <a:ln w="9525">
            <a:noFill/>
            <a:miter lim="800000"/>
            <a:headEnd/>
            <a:tailEnd/>
          </a:ln>
          <a:effectLst/>
        </p:spPr>
        <p:txBody>
          <a:bodyPr wrap="none">
            <a:spAutoFit/>
          </a:bodyPr>
          <a:lstStyle/>
          <a:p>
            <a:r>
              <a:rPr lang="en-US" sz="2000"/>
              <a:t>3)  Complete octets on exterior atoms</a:t>
            </a:r>
          </a:p>
        </p:txBody>
      </p:sp>
      <p:sp>
        <p:nvSpPr>
          <p:cNvPr id="820234" name="Rectangle 10"/>
          <p:cNvSpPr>
            <a:spLocks noChangeArrowheads="1"/>
          </p:cNvSpPr>
          <p:nvPr/>
        </p:nvSpPr>
        <p:spPr bwMode="auto">
          <a:xfrm>
            <a:off x="5145088" y="3906838"/>
            <a:ext cx="1874837" cy="396875"/>
          </a:xfrm>
          <a:prstGeom prst="rect">
            <a:avLst/>
          </a:prstGeom>
          <a:noFill/>
          <a:ln w="9525">
            <a:noFill/>
            <a:miter lim="800000"/>
            <a:headEnd/>
            <a:tailEnd/>
          </a:ln>
          <a:effectLst/>
        </p:spPr>
        <p:txBody>
          <a:bodyPr wrap="none">
            <a:spAutoFit/>
          </a:bodyPr>
          <a:lstStyle/>
          <a:p>
            <a:r>
              <a:rPr lang="en-US" sz="2000"/>
              <a:t>(not H, though)</a:t>
            </a:r>
          </a:p>
        </p:txBody>
      </p:sp>
      <p:sp>
        <p:nvSpPr>
          <p:cNvPr id="820235" name="Text Box 11"/>
          <p:cNvSpPr txBox="1">
            <a:spLocks noChangeArrowheads="1"/>
          </p:cNvSpPr>
          <p:nvPr/>
        </p:nvSpPr>
        <p:spPr bwMode="auto">
          <a:xfrm>
            <a:off x="825500" y="4256088"/>
            <a:ext cx="1270000" cy="396875"/>
          </a:xfrm>
          <a:prstGeom prst="rect">
            <a:avLst/>
          </a:prstGeom>
          <a:noFill/>
          <a:ln w="9525">
            <a:noFill/>
            <a:miter lim="800000"/>
            <a:headEnd/>
            <a:tailEnd/>
          </a:ln>
          <a:effectLst/>
        </p:spPr>
        <p:txBody>
          <a:bodyPr wrap="none">
            <a:spAutoFit/>
          </a:bodyPr>
          <a:lstStyle/>
          <a:p>
            <a:r>
              <a:rPr lang="en-US" sz="2000"/>
              <a:t>4)  Check</a:t>
            </a:r>
          </a:p>
        </p:txBody>
      </p:sp>
      <p:sp>
        <p:nvSpPr>
          <p:cNvPr id="820236" name="Text Box 12"/>
          <p:cNvSpPr txBox="1">
            <a:spLocks noChangeArrowheads="1"/>
          </p:cNvSpPr>
          <p:nvPr/>
        </p:nvSpPr>
        <p:spPr bwMode="auto">
          <a:xfrm>
            <a:off x="822325" y="4602163"/>
            <a:ext cx="4622800" cy="396875"/>
          </a:xfrm>
          <a:prstGeom prst="rect">
            <a:avLst/>
          </a:prstGeom>
          <a:noFill/>
          <a:ln w="9525">
            <a:noFill/>
            <a:miter lim="800000"/>
            <a:headEnd/>
            <a:tailEnd/>
          </a:ln>
          <a:effectLst/>
        </p:spPr>
        <p:txBody>
          <a:bodyPr wrap="none">
            <a:spAutoFit/>
          </a:bodyPr>
          <a:lstStyle/>
          <a:p>
            <a:r>
              <a:rPr lang="en-US" sz="2000"/>
              <a:t>     - valence electrons math with Step 1</a:t>
            </a:r>
          </a:p>
        </p:txBody>
      </p:sp>
      <p:sp>
        <p:nvSpPr>
          <p:cNvPr id="820237" name="Text Box 13"/>
          <p:cNvSpPr txBox="1">
            <a:spLocks noChangeArrowheads="1"/>
          </p:cNvSpPr>
          <p:nvPr/>
        </p:nvSpPr>
        <p:spPr bwMode="auto">
          <a:xfrm>
            <a:off x="822325" y="4954588"/>
            <a:ext cx="4745038" cy="396875"/>
          </a:xfrm>
          <a:prstGeom prst="rect">
            <a:avLst/>
          </a:prstGeom>
          <a:noFill/>
          <a:ln w="9525">
            <a:noFill/>
            <a:miter lim="800000"/>
            <a:headEnd/>
            <a:tailEnd/>
          </a:ln>
          <a:effectLst/>
        </p:spPr>
        <p:txBody>
          <a:bodyPr wrap="none">
            <a:spAutoFit/>
          </a:bodyPr>
          <a:lstStyle/>
          <a:p>
            <a:r>
              <a:rPr lang="en-US" sz="2000"/>
              <a:t>     - all atoms (except H) have an octet;  </a:t>
            </a:r>
          </a:p>
        </p:txBody>
      </p:sp>
      <p:sp>
        <p:nvSpPr>
          <p:cNvPr id="820238" name="Rectangle 14"/>
          <p:cNvSpPr>
            <a:spLocks noChangeArrowheads="1"/>
          </p:cNvSpPr>
          <p:nvPr/>
        </p:nvSpPr>
        <p:spPr bwMode="auto">
          <a:xfrm>
            <a:off x="5327650" y="4954588"/>
            <a:ext cx="2862263" cy="396875"/>
          </a:xfrm>
          <a:prstGeom prst="rect">
            <a:avLst/>
          </a:prstGeom>
          <a:noFill/>
          <a:ln w="9525">
            <a:noFill/>
            <a:miter lim="800000"/>
            <a:headEnd/>
            <a:tailEnd/>
          </a:ln>
          <a:effectLst/>
        </p:spPr>
        <p:txBody>
          <a:bodyPr wrap="none">
            <a:spAutoFit/>
          </a:bodyPr>
          <a:lstStyle/>
          <a:p>
            <a:r>
              <a:rPr lang="en-US" sz="2000"/>
              <a:t>if not, try multiple bonds</a:t>
            </a:r>
          </a:p>
        </p:txBody>
      </p:sp>
      <p:sp>
        <p:nvSpPr>
          <p:cNvPr id="820239" name="Text Box 15"/>
          <p:cNvSpPr txBox="1">
            <a:spLocks noChangeArrowheads="1"/>
          </p:cNvSpPr>
          <p:nvPr/>
        </p:nvSpPr>
        <p:spPr bwMode="auto">
          <a:xfrm>
            <a:off x="822325" y="5307013"/>
            <a:ext cx="3181350" cy="396875"/>
          </a:xfrm>
          <a:prstGeom prst="rect">
            <a:avLst/>
          </a:prstGeom>
          <a:noFill/>
          <a:ln w="9525">
            <a:noFill/>
            <a:miter lim="800000"/>
            <a:headEnd/>
            <a:tailEnd/>
          </a:ln>
          <a:effectLst/>
        </p:spPr>
        <p:txBody>
          <a:bodyPr wrap="none">
            <a:spAutoFit/>
          </a:bodyPr>
          <a:lstStyle/>
          <a:p>
            <a:r>
              <a:rPr lang="en-US" sz="2000"/>
              <a:t>     - any extra electrons?   </a:t>
            </a:r>
          </a:p>
        </p:txBody>
      </p:sp>
      <p:sp>
        <p:nvSpPr>
          <p:cNvPr id="820240" name="Rectangle 16"/>
          <p:cNvSpPr>
            <a:spLocks noChangeArrowheads="1"/>
          </p:cNvSpPr>
          <p:nvPr/>
        </p:nvSpPr>
        <p:spPr bwMode="auto">
          <a:xfrm>
            <a:off x="3770313" y="5307013"/>
            <a:ext cx="2382837" cy="396875"/>
          </a:xfrm>
          <a:prstGeom prst="rect">
            <a:avLst/>
          </a:prstGeom>
          <a:noFill/>
          <a:ln w="9525">
            <a:noFill/>
            <a:miter lim="800000"/>
            <a:headEnd/>
            <a:tailEnd/>
          </a:ln>
          <a:effectLst/>
        </p:spPr>
        <p:txBody>
          <a:bodyPr wrap="none">
            <a:spAutoFit/>
          </a:bodyPr>
          <a:lstStyle/>
          <a:p>
            <a:r>
              <a:rPr lang="en-US" sz="2000"/>
              <a:t>Put on central atom</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20227"/>
                                        </p:tgtEl>
                                        <p:attrNameLst>
                                          <p:attrName>style.visibility</p:attrName>
                                        </p:attrNameLst>
                                      </p:cBhvr>
                                      <p:to>
                                        <p:strVal val="visible"/>
                                      </p:to>
                                    </p:set>
                                    <p:anim calcmode="lin" valueType="num">
                                      <p:cBhvr>
                                        <p:cTn id="7" dur="500" fill="hold"/>
                                        <p:tgtEl>
                                          <p:spTgt spid="820227"/>
                                        </p:tgtEl>
                                        <p:attrNameLst>
                                          <p:attrName>ppt_w</p:attrName>
                                        </p:attrNameLst>
                                      </p:cBhvr>
                                      <p:tavLst>
                                        <p:tav tm="0">
                                          <p:val>
                                            <p:fltVal val="0"/>
                                          </p:val>
                                        </p:tav>
                                        <p:tav tm="100000">
                                          <p:val>
                                            <p:strVal val="#ppt_w"/>
                                          </p:val>
                                        </p:tav>
                                      </p:tavLst>
                                    </p:anim>
                                    <p:anim calcmode="lin" valueType="num">
                                      <p:cBhvr>
                                        <p:cTn id="8" dur="500" fill="hold"/>
                                        <p:tgtEl>
                                          <p:spTgt spid="820227"/>
                                        </p:tgtEl>
                                        <p:attrNameLst>
                                          <p:attrName>ppt_h</p:attrName>
                                        </p:attrNameLst>
                                      </p:cBhvr>
                                      <p:tavLst>
                                        <p:tav tm="0">
                                          <p:val>
                                            <p:fltVal val="0"/>
                                          </p:val>
                                        </p:tav>
                                        <p:tav tm="100000">
                                          <p:val>
                                            <p:strVal val="#ppt_h"/>
                                          </p:val>
                                        </p:tav>
                                      </p:tavLst>
                                    </p:anim>
                                    <p:animEffect transition="in" filter="fade">
                                      <p:cBhvr>
                                        <p:cTn id="9" dur="500"/>
                                        <p:tgtEl>
                                          <p:spTgt spid="8202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20228"/>
                                        </p:tgtEl>
                                        <p:attrNameLst>
                                          <p:attrName>style.visibility</p:attrName>
                                        </p:attrNameLst>
                                      </p:cBhvr>
                                      <p:to>
                                        <p:strVal val="visible"/>
                                      </p:to>
                                    </p:set>
                                    <p:anim calcmode="lin" valueType="num">
                                      <p:cBhvr>
                                        <p:cTn id="14" dur="500" fill="hold"/>
                                        <p:tgtEl>
                                          <p:spTgt spid="820228"/>
                                        </p:tgtEl>
                                        <p:attrNameLst>
                                          <p:attrName>ppt_w</p:attrName>
                                        </p:attrNameLst>
                                      </p:cBhvr>
                                      <p:tavLst>
                                        <p:tav tm="0">
                                          <p:val>
                                            <p:fltVal val="0"/>
                                          </p:val>
                                        </p:tav>
                                        <p:tav tm="100000">
                                          <p:val>
                                            <p:strVal val="#ppt_w"/>
                                          </p:val>
                                        </p:tav>
                                      </p:tavLst>
                                    </p:anim>
                                    <p:anim calcmode="lin" valueType="num">
                                      <p:cBhvr>
                                        <p:cTn id="15" dur="500" fill="hold"/>
                                        <p:tgtEl>
                                          <p:spTgt spid="820228"/>
                                        </p:tgtEl>
                                        <p:attrNameLst>
                                          <p:attrName>ppt_h</p:attrName>
                                        </p:attrNameLst>
                                      </p:cBhvr>
                                      <p:tavLst>
                                        <p:tav tm="0">
                                          <p:val>
                                            <p:fltVal val="0"/>
                                          </p:val>
                                        </p:tav>
                                        <p:tav tm="100000">
                                          <p:val>
                                            <p:strVal val="#ppt_h"/>
                                          </p:val>
                                        </p:tav>
                                      </p:tavLst>
                                    </p:anim>
                                    <p:animEffect transition="in" filter="fade">
                                      <p:cBhvr>
                                        <p:cTn id="16" dur="500"/>
                                        <p:tgtEl>
                                          <p:spTgt spid="820228"/>
                                        </p:tgtEl>
                                      </p:cBhvr>
                                    </p:animEffect>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10000"/>
                                  </p:iterate>
                                  <p:childTnLst>
                                    <p:set>
                                      <p:cBhvr>
                                        <p:cTn id="20" dur="1" fill="hold">
                                          <p:stCondLst>
                                            <p:cond delay="0"/>
                                          </p:stCondLst>
                                        </p:cTn>
                                        <p:tgtEl>
                                          <p:spTgt spid="820229"/>
                                        </p:tgtEl>
                                        <p:attrNameLst>
                                          <p:attrName>style.visibility</p:attrName>
                                        </p:attrNameLst>
                                      </p:cBhvr>
                                      <p:to>
                                        <p:strVal val="visible"/>
                                      </p:to>
                                    </p:set>
                                    <p:animEffect transition="in" filter="fade">
                                      <p:cBhvr>
                                        <p:cTn id="21" dur="1000"/>
                                        <p:tgtEl>
                                          <p:spTgt spid="820229"/>
                                        </p:tgtEl>
                                      </p:cBhvr>
                                    </p:animEffect>
                                    <p:anim calcmode="lin" valueType="num">
                                      <p:cBhvr>
                                        <p:cTn id="22" dur="1000" fill="hold"/>
                                        <p:tgtEl>
                                          <p:spTgt spid="820229"/>
                                        </p:tgtEl>
                                        <p:attrNameLst>
                                          <p:attrName>ppt_x</p:attrName>
                                        </p:attrNameLst>
                                      </p:cBhvr>
                                      <p:tavLst>
                                        <p:tav tm="0">
                                          <p:val>
                                            <p:strVal val="#ppt_x-.1"/>
                                          </p:val>
                                        </p:tav>
                                        <p:tav tm="100000">
                                          <p:val>
                                            <p:strVal val="#ppt_x"/>
                                          </p:val>
                                        </p:tav>
                                      </p:tavLst>
                                    </p:anim>
                                    <p:anim calcmode="lin" valueType="num">
                                      <p:cBhvr>
                                        <p:cTn id="23" dur="1000" fill="hold"/>
                                        <p:tgtEl>
                                          <p:spTgt spid="82022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10000"/>
                                  </p:iterate>
                                  <p:childTnLst>
                                    <p:set>
                                      <p:cBhvr>
                                        <p:cTn id="27" dur="1" fill="hold">
                                          <p:stCondLst>
                                            <p:cond delay="0"/>
                                          </p:stCondLst>
                                        </p:cTn>
                                        <p:tgtEl>
                                          <p:spTgt spid="820230"/>
                                        </p:tgtEl>
                                        <p:attrNameLst>
                                          <p:attrName>style.visibility</p:attrName>
                                        </p:attrNameLst>
                                      </p:cBhvr>
                                      <p:to>
                                        <p:strVal val="visible"/>
                                      </p:to>
                                    </p:set>
                                    <p:animEffect transition="in" filter="fade">
                                      <p:cBhvr>
                                        <p:cTn id="28" dur="1000"/>
                                        <p:tgtEl>
                                          <p:spTgt spid="820230"/>
                                        </p:tgtEl>
                                      </p:cBhvr>
                                    </p:animEffect>
                                    <p:anim calcmode="lin" valueType="num">
                                      <p:cBhvr>
                                        <p:cTn id="29" dur="1000" fill="hold"/>
                                        <p:tgtEl>
                                          <p:spTgt spid="820230"/>
                                        </p:tgtEl>
                                        <p:attrNameLst>
                                          <p:attrName>ppt_x</p:attrName>
                                        </p:attrNameLst>
                                      </p:cBhvr>
                                      <p:tavLst>
                                        <p:tav tm="0">
                                          <p:val>
                                            <p:strVal val="#ppt_x-.1"/>
                                          </p:val>
                                        </p:tav>
                                        <p:tav tm="100000">
                                          <p:val>
                                            <p:strVal val="#ppt_x"/>
                                          </p:val>
                                        </p:tav>
                                      </p:tavLst>
                                    </p:anim>
                                    <p:anim calcmode="lin" valueType="num">
                                      <p:cBhvr>
                                        <p:cTn id="30" dur="1000" fill="hold"/>
                                        <p:tgtEl>
                                          <p:spTgt spid="82023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820231"/>
                                        </p:tgtEl>
                                        <p:attrNameLst>
                                          <p:attrName>style.visibility</p:attrName>
                                        </p:attrNameLst>
                                      </p:cBhvr>
                                      <p:to>
                                        <p:strVal val="visible"/>
                                      </p:to>
                                    </p:set>
                                    <p:anim calcmode="lin" valueType="num">
                                      <p:cBhvr>
                                        <p:cTn id="35" dur="500" fill="hold"/>
                                        <p:tgtEl>
                                          <p:spTgt spid="820231"/>
                                        </p:tgtEl>
                                        <p:attrNameLst>
                                          <p:attrName>ppt_w</p:attrName>
                                        </p:attrNameLst>
                                      </p:cBhvr>
                                      <p:tavLst>
                                        <p:tav tm="0">
                                          <p:val>
                                            <p:fltVal val="0"/>
                                          </p:val>
                                        </p:tav>
                                        <p:tav tm="100000">
                                          <p:val>
                                            <p:strVal val="#ppt_w"/>
                                          </p:val>
                                        </p:tav>
                                      </p:tavLst>
                                    </p:anim>
                                    <p:anim calcmode="lin" valueType="num">
                                      <p:cBhvr>
                                        <p:cTn id="36" dur="500" fill="hold"/>
                                        <p:tgtEl>
                                          <p:spTgt spid="820231"/>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820232"/>
                                        </p:tgtEl>
                                        <p:attrNameLst>
                                          <p:attrName>style.visibility</p:attrName>
                                        </p:attrNameLst>
                                      </p:cBhvr>
                                      <p:to>
                                        <p:strVal val="visible"/>
                                      </p:to>
                                    </p:set>
                                    <p:anim calcmode="lin" valueType="num">
                                      <p:cBhvr>
                                        <p:cTn id="41" dur="500" fill="hold"/>
                                        <p:tgtEl>
                                          <p:spTgt spid="820232"/>
                                        </p:tgtEl>
                                        <p:attrNameLst>
                                          <p:attrName>ppt_w</p:attrName>
                                        </p:attrNameLst>
                                      </p:cBhvr>
                                      <p:tavLst>
                                        <p:tav tm="0">
                                          <p:val>
                                            <p:fltVal val="0"/>
                                          </p:val>
                                        </p:tav>
                                        <p:tav tm="100000">
                                          <p:val>
                                            <p:strVal val="#ppt_w"/>
                                          </p:val>
                                        </p:tav>
                                      </p:tavLst>
                                    </p:anim>
                                    <p:anim calcmode="lin" valueType="num">
                                      <p:cBhvr>
                                        <p:cTn id="42" dur="500" fill="hold"/>
                                        <p:tgtEl>
                                          <p:spTgt spid="820232"/>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820233"/>
                                        </p:tgtEl>
                                        <p:attrNameLst>
                                          <p:attrName>style.visibility</p:attrName>
                                        </p:attrNameLst>
                                      </p:cBhvr>
                                      <p:to>
                                        <p:strVal val="visible"/>
                                      </p:to>
                                    </p:set>
                                    <p:anim calcmode="lin" valueType="num">
                                      <p:cBhvr>
                                        <p:cTn id="47" dur="500" fill="hold"/>
                                        <p:tgtEl>
                                          <p:spTgt spid="820233"/>
                                        </p:tgtEl>
                                        <p:attrNameLst>
                                          <p:attrName>ppt_w</p:attrName>
                                        </p:attrNameLst>
                                      </p:cBhvr>
                                      <p:tavLst>
                                        <p:tav tm="0">
                                          <p:val>
                                            <p:fltVal val="0"/>
                                          </p:val>
                                        </p:tav>
                                        <p:tav tm="100000">
                                          <p:val>
                                            <p:strVal val="#ppt_w"/>
                                          </p:val>
                                        </p:tav>
                                      </p:tavLst>
                                    </p:anim>
                                    <p:anim calcmode="lin" valueType="num">
                                      <p:cBhvr>
                                        <p:cTn id="48" dur="500" fill="hold"/>
                                        <p:tgtEl>
                                          <p:spTgt spid="820233"/>
                                        </p:tgtEl>
                                        <p:attrNameLst>
                                          <p:attrName>ppt_h</p:attrName>
                                        </p:attrNameLst>
                                      </p:cBhvr>
                                      <p:tavLst>
                                        <p:tav tm="0">
                                          <p:val>
                                            <p:fltVal val="0"/>
                                          </p:val>
                                        </p:tav>
                                        <p:tav tm="100000">
                                          <p:val>
                                            <p:strVal val="#ppt_h"/>
                                          </p:val>
                                        </p:tav>
                                      </p:tavLst>
                                    </p:anim>
                                    <p:animEffect transition="in" filter="fade">
                                      <p:cBhvr>
                                        <p:cTn id="49" dur="500"/>
                                        <p:tgtEl>
                                          <p:spTgt spid="820233"/>
                                        </p:tgtEl>
                                      </p:cBhvr>
                                    </p:animEffect>
                                  </p:childTnLst>
                                </p:cTn>
                              </p:par>
                            </p:childTnLst>
                          </p:cTn>
                        </p:par>
                      </p:childTnLst>
                    </p:cTn>
                  </p:par>
                  <p:par>
                    <p:cTn id="50" fill="hold">
                      <p:stCondLst>
                        <p:cond delay="indefinite"/>
                      </p:stCondLst>
                      <p:childTnLst>
                        <p:par>
                          <p:cTn id="51" fill="hold">
                            <p:stCondLst>
                              <p:cond delay="0"/>
                            </p:stCondLst>
                            <p:childTnLst>
                              <p:par>
                                <p:cTn id="52" presetID="40" presetClass="entr" presetSubtype="0" fill="hold" grpId="0" nodeType="clickEffect">
                                  <p:stCondLst>
                                    <p:cond delay="0"/>
                                  </p:stCondLst>
                                  <p:iterate type="lt">
                                    <p:tmPct val="10000"/>
                                  </p:iterate>
                                  <p:childTnLst>
                                    <p:set>
                                      <p:cBhvr>
                                        <p:cTn id="53" dur="1" fill="hold">
                                          <p:stCondLst>
                                            <p:cond delay="0"/>
                                          </p:stCondLst>
                                        </p:cTn>
                                        <p:tgtEl>
                                          <p:spTgt spid="820234"/>
                                        </p:tgtEl>
                                        <p:attrNameLst>
                                          <p:attrName>style.visibility</p:attrName>
                                        </p:attrNameLst>
                                      </p:cBhvr>
                                      <p:to>
                                        <p:strVal val="visible"/>
                                      </p:to>
                                    </p:set>
                                    <p:animEffect transition="in" filter="fade">
                                      <p:cBhvr>
                                        <p:cTn id="54" dur="1000"/>
                                        <p:tgtEl>
                                          <p:spTgt spid="820234"/>
                                        </p:tgtEl>
                                      </p:cBhvr>
                                    </p:animEffect>
                                    <p:anim calcmode="lin" valueType="num">
                                      <p:cBhvr>
                                        <p:cTn id="55" dur="1000" fill="hold"/>
                                        <p:tgtEl>
                                          <p:spTgt spid="820234"/>
                                        </p:tgtEl>
                                        <p:attrNameLst>
                                          <p:attrName>ppt_x</p:attrName>
                                        </p:attrNameLst>
                                      </p:cBhvr>
                                      <p:tavLst>
                                        <p:tav tm="0">
                                          <p:val>
                                            <p:strVal val="#ppt_x-.1"/>
                                          </p:val>
                                        </p:tav>
                                        <p:tav tm="100000">
                                          <p:val>
                                            <p:strVal val="#ppt_x"/>
                                          </p:val>
                                        </p:tav>
                                      </p:tavLst>
                                    </p:anim>
                                    <p:anim calcmode="lin" valueType="num">
                                      <p:cBhvr>
                                        <p:cTn id="56" dur="1000" fill="hold"/>
                                        <p:tgtEl>
                                          <p:spTgt spid="82023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6" presetClass="entr" presetSubtype="0" fill="hold" grpId="0" nodeType="clickEffect">
                                  <p:stCondLst>
                                    <p:cond delay="0"/>
                                  </p:stCondLst>
                                  <p:iterate type="lt">
                                    <p:tmPct val="10000"/>
                                  </p:iterate>
                                  <p:childTnLst>
                                    <p:set>
                                      <p:cBhvr>
                                        <p:cTn id="60" dur="1" fill="hold">
                                          <p:stCondLst>
                                            <p:cond delay="0"/>
                                          </p:stCondLst>
                                        </p:cTn>
                                        <p:tgtEl>
                                          <p:spTgt spid="820235"/>
                                        </p:tgtEl>
                                        <p:attrNameLst>
                                          <p:attrName>style.visibility</p:attrName>
                                        </p:attrNameLst>
                                      </p:cBhvr>
                                      <p:to>
                                        <p:strVal val="visible"/>
                                      </p:to>
                                    </p:set>
                                    <p:anim by="(-#ppt_w*2)" calcmode="lin" valueType="num">
                                      <p:cBhvr rctx="PPT">
                                        <p:cTn id="61" dur="500" autoRev="1" fill="hold">
                                          <p:stCondLst>
                                            <p:cond delay="0"/>
                                          </p:stCondLst>
                                        </p:cTn>
                                        <p:tgtEl>
                                          <p:spTgt spid="820235"/>
                                        </p:tgtEl>
                                        <p:attrNameLst>
                                          <p:attrName>ppt_w</p:attrName>
                                        </p:attrNameLst>
                                      </p:cBhvr>
                                    </p:anim>
                                    <p:anim by="(#ppt_w*0.50)" calcmode="lin" valueType="num">
                                      <p:cBhvr>
                                        <p:cTn id="62" dur="500" decel="50000" autoRev="1" fill="hold">
                                          <p:stCondLst>
                                            <p:cond delay="0"/>
                                          </p:stCondLst>
                                        </p:cTn>
                                        <p:tgtEl>
                                          <p:spTgt spid="820235"/>
                                        </p:tgtEl>
                                        <p:attrNameLst>
                                          <p:attrName>ppt_x</p:attrName>
                                        </p:attrNameLst>
                                      </p:cBhvr>
                                    </p:anim>
                                    <p:anim from="(-#ppt_h/2)" to="(#ppt_y)" calcmode="lin" valueType="num">
                                      <p:cBhvr>
                                        <p:cTn id="63" dur="1000" fill="hold">
                                          <p:stCondLst>
                                            <p:cond delay="0"/>
                                          </p:stCondLst>
                                        </p:cTn>
                                        <p:tgtEl>
                                          <p:spTgt spid="820235"/>
                                        </p:tgtEl>
                                        <p:attrNameLst>
                                          <p:attrName>ppt_y</p:attrName>
                                        </p:attrNameLst>
                                      </p:cBhvr>
                                    </p:anim>
                                    <p:animRot by="21600000">
                                      <p:cBhvr>
                                        <p:cTn id="64" dur="1000" fill="hold">
                                          <p:stCondLst>
                                            <p:cond delay="0"/>
                                          </p:stCondLst>
                                        </p:cTn>
                                        <p:tgtEl>
                                          <p:spTgt spid="820235"/>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9" presetClass="entr" presetSubtype="0" accel="100000" fill="hold" grpId="0" nodeType="clickEffect">
                                  <p:stCondLst>
                                    <p:cond delay="0"/>
                                  </p:stCondLst>
                                  <p:childTnLst>
                                    <p:set>
                                      <p:cBhvr>
                                        <p:cTn id="68" dur="1" fill="hold">
                                          <p:stCondLst>
                                            <p:cond delay="0"/>
                                          </p:stCondLst>
                                        </p:cTn>
                                        <p:tgtEl>
                                          <p:spTgt spid="820236"/>
                                        </p:tgtEl>
                                        <p:attrNameLst>
                                          <p:attrName>style.visibility</p:attrName>
                                        </p:attrNameLst>
                                      </p:cBhvr>
                                      <p:to>
                                        <p:strVal val="visible"/>
                                      </p:to>
                                    </p:set>
                                    <p:anim calcmode="lin" valueType="num">
                                      <p:cBhvr>
                                        <p:cTn id="69" dur="500" fill="hold"/>
                                        <p:tgtEl>
                                          <p:spTgt spid="820236"/>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820236"/>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820236"/>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820236"/>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9" presetClass="entr" presetSubtype="0" accel="100000" fill="hold" grpId="0" nodeType="clickEffect">
                                  <p:stCondLst>
                                    <p:cond delay="0"/>
                                  </p:stCondLst>
                                  <p:childTnLst>
                                    <p:set>
                                      <p:cBhvr>
                                        <p:cTn id="76" dur="1" fill="hold">
                                          <p:stCondLst>
                                            <p:cond delay="0"/>
                                          </p:stCondLst>
                                        </p:cTn>
                                        <p:tgtEl>
                                          <p:spTgt spid="820237"/>
                                        </p:tgtEl>
                                        <p:attrNameLst>
                                          <p:attrName>style.visibility</p:attrName>
                                        </p:attrNameLst>
                                      </p:cBhvr>
                                      <p:to>
                                        <p:strVal val="visible"/>
                                      </p:to>
                                    </p:set>
                                    <p:anim calcmode="lin" valueType="num">
                                      <p:cBhvr>
                                        <p:cTn id="77" dur="500" fill="hold"/>
                                        <p:tgtEl>
                                          <p:spTgt spid="820237"/>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820237"/>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820237"/>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820237"/>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820238"/>
                                        </p:tgtEl>
                                        <p:attrNameLst>
                                          <p:attrName>style.visibility</p:attrName>
                                        </p:attrNameLst>
                                      </p:cBhvr>
                                      <p:to>
                                        <p:strVal val="visible"/>
                                      </p:to>
                                    </p:set>
                                    <p:animEffect transition="in" filter="fade">
                                      <p:cBhvr>
                                        <p:cTn id="85" dur="2000"/>
                                        <p:tgtEl>
                                          <p:spTgt spid="820238"/>
                                        </p:tgtEl>
                                      </p:cBhvr>
                                    </p:animEffect>
                                  </p:childTnLst>
                                </p:cTn>
                              </p:par>
                            </p:childTnLst>
                          </p:cTn>
                        </p:par>
                      </p:childTnLst>
                    </p:cTn>
                  </p:par>
                  <p:par>
                    <p:cTn id="86" fill="hold">
                      <p:stCondLst>
                        <p:cond delay="indefinite"/>
                      </p:stCondLst>
                      <p:childTnLst>
                        <p:par>
                          <p:cTn id="87" fill="hold">
                            <p:stCondLst>
                              <p:cond delay="0"/>
                            </p:stCondLst>
                            <p:childTnLst>
                              <p:par>
                                <p:cTn id="88" presetID="39" presetClass="entr" presetSubtype="0" accel="100000" fill="hold" grpId="0" nodeType="clickEffect">
                                  <p:stCondLst>
                                    <p:cond delay="0"/>
                                  </p:stCondLst>
                                  <p:childTnLst>
                                    <p:set>
                                      <p:cBhvr>
                                        <p:cTn id="89" dur="1" fill="hold">
                                          <p:stCondLst>
                                            <p:cond delay="0"/>
                                          </p:stCondLst>
                                        </p:cTn>
                                        <p:tgtEl>
                                          <p:spTgt spid="820239"/>
                                        </p:tgtEl>
                                        <p:attrNameLst>
                                          <p:attrName>style.visibility</p:attrName>
                                        </p:attrNameLst>
                                      </p:cBhvr>
                                      <p:to>
                                        <p:strVal val="visible"/>
                                      </p:to>
                                    </p:set>
                                    <p:anim calcmode="lin" valueType="num">
                                      <p:cBhvr>
                                        <p:cTn id="90" dur="500" fill="hold"/>
                                        <p:tgtEl>
                                          <p:spTgt spid="820239"/>
                                        </p:tgtEl>
                                        <p:attrNameLst>
                                          <p:attrName>ppt_h</p:attrName>
                                        </p:attrNameLst>
                                      </p:cBhvr>
                                      <p:tavLst>
                                        <p:tav tm="0">
                                          <p:val>
                                            <p:strVal val="#ppt_h/20"/>
                                          </p:val>
                                        </p:tav>
                                        <p:tav tm="50000">
                                          <p:val>
                                            <p:strVal val="#ppt_h/20"/>
                                          </p:val>
                                        </p:tav>
                                        <p:tav tm="100000">
                                          <p:val>
                                            <p:strVal val="#ppt_h"/>
                                          </p:val>
                                        </p:tav>
                                      </p:tavLst>
                                    </p:anim>
                                    <p:anim calcmode="lin" valueType="num">
                                      <p:cBhvr>
                                        <p:cTn id="91" dur="500" fill="hold"/>
                                        <p:tgtEl>
                                          <p:spTgt spid="820239"/>
                                        </p:tgtEl>
                                        <p:attrNameLst>
                                          <p:attrName>ppt_w</p:attrName>
                                        </p:attrNameLst>
                                      </p:cBhvr>
                                      <p:tavLst>
                                        <p:tav tm="0">
                                          <p:val>
                                            <p:strVal val="#ppt_w+.3"/>
                                          </p:val>
                                        </p:tav>
                                        <p:tav tm="50000">
                                          <p:val>
                                            <p:strVal val="#ppt_w+.3"/>
                                          </p:val>
                                        </p:tav>
                                        <p:tav tm="100000">
                                          <p:val>
                                            <p:strVal val="#ppt_w"/>
                                          </p:val>
                                        </p:tav>
                                      </p:tavLst>
                                    </p:anim>
                                    <p:anim calcmode="lin" valueType="num">
                                      <p:cBhvr>
                                        <p:cTn id="92" dur="500" fill="hold"/>
                                        <p:tgtEl>
                                          <p:spTgt spid="820239"/>
                                        </p:tgtEl>
                                        <p:attrNameLst>
                                          <p:attrName>ppt_x</p:attrName>
                                        </p:attrNameLst>
                                      </p:cBhvr>
                                      <p:tavLst>
                                        <p:tav tm="0">
                                          <p:val>
                                            <p:strVal val="#ppt_x-.3"/>
                                          </p:val>
                                        </p:tav>
                                        <p:tav tm="50000">
                                          <p:val>
                                            <p:strVal val="#ppt_x"/>
                                          </p:val>
                                        </p:tav>
                                        <p:tav tm="100000">
                                          <p:val>
                                            <p:strVal val="#ppt_x"/>
                                          </p:val>
                                        </p:tav>
                                      </p:tavLst>
                                    </p:anim>
                                    <p:anim calcmode="lin" valueType="num">
                                      <p:cBhvr>
                                        <p:cTn id="93" dur="500" fill="hold"/>
                                        <p:tgtEl>
                                          <p:spTgt spid="820239"/>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4" presetClass="entr" presetSubtype="0" fill="hold" grpId="0" nodeType="clickEffect">
                                  <p:stCondLst>
                                    <p:cond delay="0"/>
                                  </p:stCondLst>
                                  <p:childTnLst>
                                    <p:set>
                                      <p:cBhvr>
                                        <p:cTn id="97" dur="1" fill="hold">
                                          <p:stCondLst>
                                            <p:cond delay="0"/>
                                          </p:stCondLst>
                                        </p:cTn>
                                        <p:tgtEl>
                                          <p:spTgt spid="820240"/>
                                        </p:tgtEl>
                                        <p:attrNameLst>
                                          <p:attrName>style.visibility</p:attrName>
                                        </p:attrNameLst>
                                      </p:cBhvr>
                                      <p:to>
                                        <p:strVal val="visible"/>
                                      </p:to>
                                    </p:set>
                                    <p:anim from="(-#ppt_w/2)" to="(#ppt_x)" calcmode="lin" valueType="num">
                                      <p:cBhvr>
                                        <p:cTn id="98" dur="600" fill="hold">
                                          <p:stCondLst>
                                            <p:cond delay="0"/>
                                          </p:stCondLst>
                                        </p:cTn>
                                        <p:tgtEl>
                                          <p:spTgt spid="820240"/>
                                        </p:tgtEl>
                                        <p:attrNameLst>
                                          <p:attrName>ppt_x</p:attrName>
                                        </p:attrNameLst>
                                      </p:cBhvr>
                                    </p:anim>
                                    <p:anim from="0" to="-1.0" calcmode="lin" valueType="num">
                                      <p:cBhvr>
                                        <p:cTn id="99" dur="200" decel="50000" autoRev="1" fill="hold">
                                          <p:stCondLst>
                                            <p:cond delay="600"/>
                                          </p:stCondLst>
                                        </p:cTn>
                                        <p:tgtEl>
                                          <p:spTgt spid="820240"/>
                                        </p:tgtEl>
                                        <p:attrNameLst>
                                          <p:attrName>xshear</p:attrName>
                                        </p:attrNameLst>
                                      </p:cBhvr>
                                    </p:anim>
                                    <p:animScale>
                                      <p:cBhvr>
                                        <p:cTn id="100" dur="200" decel="100000" autoRev="1" fill="hold">
                                          <p:stCondLst>
                                            <p:cond delay="600"/>
                                          </p:stCondLst>
                                        </p:cTn>
                                        <p:tgtEl>
                                          <p:spTgt spid="820240"/>
                                        </p:tgtEl>
                                      </p:cBhvr>
                                      <p:from x="100000" y="100000"/>
                                      <p:to x="80000" y="100000"/>
                                    </p:animScale>
                                    <p:anim by="(#ppt_h/3+#ppt_w*0.1)" calcmode="lin" valueType="num">
                                      <p:cBhvr additive="sum">
                                        <p:cTn id="101" dur="200" decel="100000" autoRev="1" fill="hold">
                                          <p:stCondLst>
                                            <p:cond delay="600"/>
                                          </p:stCondLst>
                                        </p:cTn>
                                        <p:tgtEl>
                                          <p:spTgt spid="82024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27" grpId="0"/>
      <p:bldP spid="820228" grpId="0"/>
      <p:bldP spid="820229" grpId="0"/>
      <p:bldP spid="820230" grpId="0"/>
      <p:bldP spid="820231" grpId="0"/>
      <p:bldP spid="820232" grpId="0"/>
      <p:bldP spid="820233" grpId="0"/>
      <p:bldP spid="820234" grpId="0"/>
      <p:bldP spid="820235" grpId="0"/>
      <p:bldP spid="820236" grpId="0"/>
      <p:bldP spid="820237" grpId="0"/>
      <p:bldP spid="820238" grpId="0"/>
      <p:bldP spid="820239" grpId="0"/>
      <p:bldP spid="820240" grpId="0"/>
    </p:bldLst>
  </p:timing>
</p:sld>
</file>

<file path=ppt/slides/slide23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821250" name="Rectangle 2"/>
          <p:cNvSpPr>
            <a:spLocks noGrp="1" noChangeArrowheads="1"/>
          </p:cNvSpPr>
          <p:nvPr>
            <p:ph type="title"/>
          </p:nvPr>
        </p:nvSpPr>
        <p:spPr>
          <a:noFill/>
          <a:ln/>
        </p:spPr>
        <p:txBody>
          <a:bodyPr lIns="92075" tIns="46038" rIns="92075" bIns="46038" anchorCtr="1">
            <a:spAutoFit/>
          </a:bodyPr>
          <a:lstStyle/>
          <a:p>
            <a:r>
              <a:rPr lang="en-US"/>
              <a:t>Multiple Bonds</a:t>
            </a:r>
          </a:p>
        </p:txBody>
      </p:sp>
      <p:sp>
        <p:nvSpPr>
          <p:cNvPr id="821251" name="Rectangle 3"/>
          <p:cNvSpPr>
            <a:spLocks noGrp="1" noChangeArrowheads="1"/>
          </p:cNvSpPr>
          <p:nvPr>
            <p:ph type="body" idx="1"/>
          </p:nvPr>
        </p:nvSpPr>
        <p:spPr>
          <a:noFill/>
          <a:ln/>
        </p:spPr>
        <p:txBody>
          <a:bodyPr lIns="92075" tIns="46038" rIns="92075" bIns="46038"/>
          <a:lstStyle/>
          <a:p>
            <a:r>
              <a:rPr lang="en-US"/>
              <a:t>Sometimes atoms share more than one pair of valence electrons.</a:t>
            </a:r>
          </a:p>
          <a:p>
            <a:r>
              <a:rPr lang="en-US"/>
              <a:t>A double bond is when atoms share two pair (4) of electrons.</a:t>
            </a:r>
          </a:p>
          <a:p>
            <a:r>
              <a:rPr lang="en-US"/>
              <a:t>A triple bond is when atoms share three pair (6) of electrons.</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821251">
                                            <p:txEl>
                                              <p:pRg st="0" end="0"/>
                                            </p:txEl>
                                          </p:spTgt>
                                        </p:tgtEl>
                                        <p:attrNameLst>
                                          <p:attrName>style.visibility</p:attrName>
                                        </p:attrNameLst>
                                      </p:cBhvr>
                                      <p:to>
                                        <p:strVal val="visible"/>
                                      </p:to>
                                    </p:set>
                                    <p:anim to="" calcmode="lin" valueType="num">
                                      <p:cBhvr>
                                        <p:cTn id="7" dur="1" fill="hold"/>
                                        <p:tgtEl>
                                          <p:spTgt spid="82125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821251">
                                            <p:txEl>
                                              <p:pRg st="1" end="1"/>
                                            </p:txEl>
                                          </p:spTgt>
                                        </p:tgtEl>
                                        <p:attrNameLst>
                                          <p:attrName>style.visibility</p:attrName>
                                        </p:attrNameLst>
                                      </p:cBhvr>
                                      <p:to>
                                        <p:strVal val="visible"/>
                                      </p:to>
                                    </p:set>
                                    <p:anim to="" calcmode="lin" valueType="num">
                                      <p:cBhvr>
                                        <p:cTn id="12" dur="1" fill="hold"/>
                                        <p:tgtEl>
                                          <p:spTgt spid="821251">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821251">
                                            <p:txEl>
                                              <p:pRg st="2" end="2"/>
                                            </p:txEl>
                                          </p:spTgt>
                                        </p:tgtEl>
                                        <p:attrNameLst>
                                          <p:attrName>style.visibility</p:attrName>
                                        </p:attrNameLst>
                                      </p:cBhvr>
                                      <p:to>
                                        <p:strVal val="visible"/>
                                      </p:to>
                                    </p:set>
                                    <p:anim to="" calcmode="lin" valueType="num">
                                      <p:cBhvr>
                                        <p:cTn id="17" dur="1" fill="hold"/>
                                        <p:tgtEl>
                                          <p:spTgt spid="82125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251" grpId="0" build="p"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492" name="Rectangle 4"/>
          <p:cNvSpPr>
            <a:spLocks noGrp="1" noChangeArrowheads="1"/>
          </p:cNvSpPr>
          <p:nvPr>
            <p:ph type="title"/>
          </p:nvPr>
        </p:nvSpPr>
        <p:spPr/>
        <p:txBody>
          <a:bodyPr/>
          <a:lstStyle/>
          <a:p>
            <a:r>
              <a:rPr lang="en-US" sz="3200"/>
              <a:t>Formation of Multiple Covalent Bonds</a:t>
            </a:r>
          </a:p>
        </p:txBody>
      </p:sp>
      <p:sp>
        <p:nvSpPr>
          <p:cNvPr id="1215493" name="Text Box 5"/>
          <p:cNvSpPr txBox="1">
            <a:spLocks noChangeArrowheads="1"/>
          </p:cNvSpPr>
          <p:nvPr/>
        </p:nvSpPr>
        <p:spPr bwMode="auto">
          <a:xfrm>
            <a:off x="314325" y="5668963"/>
            <a:ext cx="8502650" cy="366712"/>
          </a:xfrm>
          <a:prstGeom prst="rect">
            <a:avLst/>
          </a:prstGeom>
          <a:noFill/>
          <a:ln w="9525">
            <a:noFill/>
            <a:miter lim="800000"/>
            <a:headEnd/>
            <a:tailEnd/>
          </a:ln>
          <a:effectLst/>
        </p:spPr>
        <p:txBody>
          <a:bodyPr wrap="none">
            <a:spAutoFit/>
          </a:bodyPr>
          <a:lstStyle/>
          <a:p>
            <a:r>
              <a:rPr lang="en-US"/>
              <a:t>By combining more than one unpaired electron at a time, a double bond is formed.</a:t>
            </a:r>
          </a:p>
        </p:txBody>
      </p:sp>
      <p:sp>
        <p:nvSpPr>
          <p:cNvPr id="1215494" name="Text Box 6"/>
          <p:cNvSpPr txBox="1">
            <a:spLocks noChangeArrowheads="1"/>
          </p:cNvSpPr>
          <p:nvPr/>
        </p:nvSpPr>
        <p:spPr bwMode="auto">
          <a:xfrm>
            <a:off x="1624013" y="6119813"/>
            <a:ext cx="5835650" cy="366712"/>
          </a:xfrm>
          <a:prstGeom prst="rect">
            <a:avLst/>
          </a:prstGeom>
          <a:noFill/>
          <a:ln w="9525">
            <a:noFill/>
            <a:miter lim="800000"/>
            <a:headEnd/>
            <a:tailEnd/>
          </a:ln>
          <a:effectLst/>
        </p:spPr>
        <p:txBody>
          <a:bodyPr wrap="none">
            <a:spAutoFit/>
          </a:bodyPr>
          <a:lstStyle/>
          <a:p>
            <a:r>
              <a:rPr lang="en-US"/>
              <a:t>Both oxygen atoms end up with eight valence electrons.</a:t>
            </a:r>
          </a:p>
        </p:txBody>
      </p:sp>
      <p:grpSp>
        <p:nvGrpSpPr>
          <p:cNvPr id="1215555" name="Group 67"/>
          <p:cNvGrpSpPr>
            <a:grpSpLocks/>
          </p:cNvGrpSpPr>
          <p:nvPr/>
        </p:nvGrpSpPr>
        <p:grpSpPr bwMode="auto">
          <a:xfrm>
            <a:off x="2420938" y="1751013"/>
            <a:ext cx="1485900" cy="1555750"/>
            <a:chOff x="1861" y="1379"/>
            <a:chExt cx="936" cy="980"/>
          </a:xfrm>
        </p:grpSpPr>
        <p:sp>
          <p:nvSpPr>
            <p:cNvPr id="1215534" name="Rectangle 46"/>
            <p:cNvSpPr>
              <a:spLocks noChangeArrowheads="1"/>
            </p:cNvSpPr>
            <p:nvPr/>
          </p:nvSpPr>
          <p:spPr bwMode="auto">
            <a:xfrm>
              <a:off x="1981" y="1379"/>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rgbClr val="000000"/>
                  </a:solidFill>
                </a:rPr>
                <a:t>O</a:t>
              </a:r>
            </a:p>
          </p:txBody>
        </p:sp>
        <p:grpSp>
          <p:nvGrpSpPr>
            <p:cNvPr id="1215535" name="Group 47"/>
            <p:cNvGrpSpPr>
              <a:grpSpLocks/>
            </p:cNvGrpSpPr>
            <p:nvPr/>
          </p:nvGrpSpPr>
          <p:grpSpPr bwMode="auto">
            <a:xfrm>
              <a:off x="2701" y="1696"/>
              <a:ext cx="96" cy="336"/>
              <a:chOff x="3360" y="2256"/>
              <a:chExt cx="96" cy="336"/>
            </a:xfrm>
          </p:grpSpPr>
          <p:sp>
            <p:nvSpPr>
              <p:cNvPr id="1215536" name="Oval 48"/>
              <p:cNvSpPr>
                <a:spLocks noChangeArrowheads="1"/>
              </p:cNvSpPr>
              <p:nvPr/>
            </p:nvSpPr>
            <p:spPr bwMode="auto">
              <a:xfrm>
                <a:off x="3360" y="2256"/>
                <a:ext cx="96" cy="96"/>
              </a:xfrm>
              <a:prstGeom prst="ellipse">
                <a:avLst/>
              </a:prstGeom>
              <a:solidFill>
                <a:srgbClr val="000000"/>
              </a:solidFill>
              <a:ln w="9525">
                <a:noFill/>
                <a:round/>
                <a:headEnd/>
                <a:tailEnd/>
              </a:ln>
              <a:effectLst/>
            </p:spPr>
            <p:txBody>
              <a:bodyPr wrap="none" anchor="ctr"/>
              <a:lstStyle/>
              <a:p>
                <a:endParaRPr lang="en-US"/>
              </a:p>
            </p:txBody>
          </p:sp>
          <p:sp>
            <p:nvSpPr>
              <p:cNvPr id="1215537" name="Oval 49"/>
              <p:cNvSpPr>
                <a:spLocks noChangeArrowheads="1"/>
              </p:cNvSpPr>
              <p:nvPr/>
            </p:nvSpPr>
            <p:spPr bwMode="auto">
              <a:xfrm>
                <a:off x="3360" y="2496"/>
                <a:ext cx="96" cy="96"/>
              </a:xfrm>
              <a:prstGeom prst="ellipse">
                <a:avLst/>
              </a:prstGeom>
              <a:solidFill>
                <a:srgbClr val="000000"/>
              </a:solidFill>
              <a:ln w="9525">
                <a:noFill/>
                <a:round/>
                <a:headEnd/>
                <a:tailEnd/>
              </a:ln>
              <a:effectLst/>
            </p:spPr>
            <p:txBody>
              <a:bodyPr wrap="none" anchor="ctr"/>
              <a:lstStyle/>
              <a:p>
                <a:endParaRPr lang="en-US"/>
              </a:p>
            </p:txBody>
          </p:sp>
        </p:grpSp>
        <p:grpSp>
          <p:nvGrpSpPr>
            <p:cNvPr id="1215538" name="Group 50"/>
            <p:cNvGrpSpPr>
              <a:grpSpLocks/>
            </p:cNvGrpSpPr>
            <p:nvPr/>
          </p:nvGrpSpPr>
          <p:grpSpPr bwMode="auto">
            <a:xfrm>
              <a:off x="2184" y="1383"/>
              <a:ext cx="336" cy="96"/>
              <a:chOff x="2808" y="1992"/>
              <a:chExt cx="336" cy="96"/>
            </a:xfrm>
          </p:grpSpPr>
          <p:sp>
            <p:nvSpPr>
              <p:cNvPr id="1215539" name="Oval 51"/>
              <p:cNvSpPr>
                <a:spLocks noChangeArrowheads="1"/>
              </p:cNvSpPr>
              <p:nvPr/>
            </p:nvSpPr>
            <p:spPr bwMode="auto">
              <a:xfrm>
                <a:off x="3048" y="1992"/>
                <a:ext cx="96" cy="96"/>
              </a:xfrm>
              <a:prstGeom prst="ellipse">
                <a:avLst/>
              </a:prstGeom>
              <a:solidFill>
                <a:srgbClr val="000000"/>
              </a:solidFill>
              <a:ln w="9525">
                <a:noFill/>
                <a:round/>
                <a:headEnd/>
                <a:tailEnd/>
              </a:ln>
              <a:effectLst/>
            </p:spPr>
            <p:txBody>
              <a:bodyPr wrap="none" anchor="ctr"/>
              <a:lstStyle/>
              <a:p>
                <a:endParaRPr lang="en-US"/>
              </a:p>
            </p:txBody>
          </p:sp>
          <p:sp>
            <p:nvSpPr>
              <p:cNvPr id="1215540" name="Oval 52"/>
              <p:cNvSpPr>
                <a:spLocks noChangeArrowheads="1"/>
              </p:cNvSpPr>
              <p:nvPr/>
            </p:nvSpPr>
            <p:spPr bwMode="auto">
              <a:xfrm>
                <a:off x="2808" y="1992"/>
                <a:ext cx="96" cy="96"/>
              </a:xfrm>
              <a:prstGeom prst="ellipse">
                <a:avLst/>
              </a:prstGeom>
              <a:solidFill>
                <a:srgbClr val="000000"/>
              </a:solidFill>
              <a:ln w="9525">
                <a:noFill/>
                <a:round/>
                <a:headEnd/>
                <a:tailEnd/>
              </a:ln>
              <a:effectLst/>
            </p:spPr>
            <p:txBody>
              <a:bodyPr wrap="none" anchor="ctr"/>
              <a:lstStyle/>
              <a:p>
                <a:endParaRPr lang="en-US"/>
              </a:p>
            </p:txBody>
          </p:sp>
        </p:grpSp>
        <p:sp>
          <p:nvSpPr>
            <p:cNvPr id="1215544" name="Oval 56"/>
            <p:cNvSpPr>
              <a:spLocks noChangeArrowheads="1"/>
            </p:cNvSpPr>
            <p:nvPr/>
          </p:nvSpPr>
          <p:spPr bwMode="auto">
            <a:xfrm>
              <a:off x="1861" y="1696"/>
              <a:ext cx="96" cy="96"/>
            </a:xfrm>
            <a:prstGeom prst="ellipse">
              <a:avLst/>
            </a:prstGeom>
            <a:solidFill>
              <a:srgbClr val="000000"/>
            </a:solidFill>
            <a:ln w="9525">
              <a:noFill/>
              <a:round/>
              <a:headEnd/>
              <a:tailEnd/>
            </a:ln>
            <a:effectLst/>
          </p:spPr>
          <p:txBody>
            <a:bodyPr wrap="none" anchor="ctr"/>
            <a:lstStyle/>
            <a:p>
              <a:endParaRPr lang="en-US"/>
            </a:p>
          </p:txBody>
        </p:sp>
        <p:sp>
          <p:nvSpPr>
            <p:cNvPr id="1215545" name="Oval 57"/>
            <p:cNvSpPr>
              <a:spLocks noChangeArrowheads="1"/>
            </p:cNvSpPr>
            <p:nvPr/>
          </p:nvSpPr>
          <p:spPr bwMode="auto">
            <a:xfrm>
              <a:off x="2422" y="2239"/>
              <a:ext cx="96" cy="96"/>
            </a:xfrm>
            <a:prstGeom prst="ellipse">
              <a:avLst/>
            </a:prstGeom>
            <a:solidFill>
              <a:srgbClr val="000000"/>
            </a:solidFill>
            <a:ln w="9525">
              <a:noFill/>
              <a:round/>
              <a:headEnd/>
              <a:tailEnd/>
            </a:ln>
            <a:effectLst/>
          </p:spPr>
          <p:txBody>
            <a:bodyPr wrap="none" anchor="ctr"/>
            <a:lstStyle/>
            <a:p>
              <a:endParaRPr lang="en-US"/>
            </a:p>
          </p:txBody>
        </p:sp>
      </p:grpSp>
      <p:grpSp>
        <p:nvGrpSpPr>
          <p:cNvPr id="1215554" name="Group 66"/>
          <p:cNvGrpSpPr>
            <a:grpSpLocks/>
          </p:cNvGrpSpPr>
          <p:nvPr/>
        </p:nvGrpSpPr>
        <p:grpSpPr bwMode="auto">
          <a:xfrm>
            <a:off x="815975" y="3152775"/>
            <a:ext cx="1593850" cy="1725613"/>
            <a:chOff x="3800" y="1295"/>
            <a:chExt cx="1004" cy="1087"/>
          </a:xfrm>
        </p:grpSpPr>
        <p:sp>
          <p:nvSpPr>
            <p:cNvPr id="1215546" name="Text Box 58"/>
            <p:cNvSpPr txBox="1">
              <a:spLocks noChangeArrowheads="1"/>
            </p:cNvSpPr>
            <p:nvPr/>
          </p:nvSpPr>
          <p:spPr bwMode="auto">
            <a:xfrm>
              <a:off x="4105" y="1299"/>
              <a:ext cx="188" cy="231"/>
            </a:xfrm>
            <a:prstGeom prst="rect">
              <a:avLst/>
            </a:prstGeom>
            <a:noFill/>
            <a:ln w="9525">
              <a:noFill/>
              <a:miter lim="800000"/>
              <a:headEnd/>
              <a:tailEnd/>
            </a:ln>
            <a:effectLst/>
          </p:spPr>
          <p:txBody>
            <a:bodyPr wrap="none">
              <a:spAutoFit/>
            </a:bodyPr>
            <a:lstStyle/>
            <a:p>
              <a:r>
                <a:rPr lang="en-US"/>
                <a:t>x</a:t>
              </a:r>
            </a:p>
          </p:txBody>
        </p:sp>
        <p:sp>
          <p:nvSpPr>
            <p:cNvPr id="1215547" name="Text Box 59"/>
            <p:cNvSpPr txBox="1">
              <a:spLocks noChangeArrowheads="1"/>
            </p:cNvSpPr>
            <p:nvPr/>
          </p:nvSpPr>
          <p:spPr bwMode="auto">
            <a:xfrm>
              <a:off x="4339" y="1295"/>
              <a:ext cx="188" cy="231"/>
            </a:xfrm>
            <a:prstGeom prst="rect">
              <a:avLst/>
            </a:prstGeom>
            <a:noFill/>
            <a:ln w="9525">
              <a:noFill/>
              <a:miter lim="800000"/>
              <a:headEnd/>
              <a:tailEnd/>
            </a:ln>
            <a:effectLst/>
          </p:spPr>
          <p:txBody>
            <a:bodyPr wrap="none">
              <a:spAutoFit/>
            </a:bodyPr>
            <a:lstStyle/>
            <a:p>
              <a:r>
                <a:rPr lang="en-US"/>
                <a:t>x</a:t>
              </a:r>
            </a:p>
          </p:txBody>
        </p:sp>
        <p:sp>
          <p:nvSpPr>
            <p:cNvPr id="1215548" name="Text Box 60"/>
            <p:cNvSpPr txBox="1">
              <a:spLocks noChangeArrowheads="1"/>
            </p:cNvSpPr>
            <p:nvPr/>
          </p:nvSpPr>
          <p:spPr bwMode="auto">
            <a:xfrm>
              <a:off x="4616" y="1603"/>
              <a:ext cx="188" cy="231"/>
            </a:xfrm>
            <a:prstGeom prst="rect">
              <a:avLst/>
            </a:prstGeom>
            <a:noFill/>
            <a:ln w="9525">
              <a:noFill/>
              <a:miter lim="800000"/>
              <a:headEnd/>
              <a:tailEnd/>
            </a:ln>
            <a:effectLst/>
          </p:spPr>
          <p:txBody>
            <a:bodyPr wrap="none">
              <a:spAutoFit/>
            </a:bodyPr>
            <a:lstStyle/>
            <a:p>
              <a:r>
                <a:rPr lang="en-US"/>
                <a:t>x</a:t>
              </a:r>
            </a:p>
          </p:txBody>
        </p:sp>
        <p:sp>
          <p:nvSpPr>
            <p:cNvPr id="1215549" name="Text Box 61"/>
            <p:cNvSpPr txBox="1">
              <a:spLocks noChangeArrowheads="1"/>
            </p:cNvSpPr>
            <p:nvPr/>
          </p:nvSpPr>
          <p:spPr bwMode="auto">
            <a:xfrm>
              <a:off x="4101" y="2151"/>
              <a:ext cx="188" cy="231"/>
            </a:xfrm>
            <a:prstGeom prst="rect">
              <a:avLst/>
            </a:prstGeom>
            <a:noFill/>
            <a:ln w="9525">
              <a:noFill/>
              <a:miter lim="800000"/>
              <a:headEnd/>
              <a:tailEnd/>
            </a:ln>
            <a:effectLst/>
          </p:spPr>
          <p:txBody>
            <a:bodyPr wrap="none">
              <a:spAutoFit/>
            </a:bodyPr>
            <a:lstStyle/>
            <a:p>
              <a:r>
                <a:rPr lang="en-US"/>
                <a:t>x</a:t>
              </a:r>
            </a:p>
          </p:txBody>
        </p:sp>
        <p:sp>
          <p:nvSpPr>
            <p:cNvPr id="1215510" name="Rectangle 22"/>
            <p:cNvSpPr>
              <a:spLocks noChangeArrowheads="1"/>
            </p:cNvSpPr>
            <p:nvPr/>
          </p:nvSpPr>
          <p:spPr bwMode="auto">
            <a:xfrm>
              <a:off x="3947" y="1372"/>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rgbClr val="000000"/>
                  </a:solidFill>
                </a:rPr>
                <a:t>O</a:t>
              </a:r>
            </a:p>
          </p:txBody>
        </p:sp>
        <p:sp>
          <p:nvSpPr>
            <p:cNvPr id="1215552" name="Text Box 64"/>
            <p:cNvSpPr txBox="1">
              <a:spLocks noChangeArrowheads="1"/>
            </p:cNvSpPr>
            <p:nvPr/>
          </p:nvSpPr>
          <p:spPr bwMode="auto">
            <a:xfrm>
              <a:off x="3800" y="1603"/>
              <a:ext cx="188" cy="231"/>
            </a:xfrm>
            <a:prstGeom prst="rect">
              <a:avLst/>
            </a:prstGeom>
            <a:noFill/>
            <a:ln w="9525">
              <a:noFill/>
              <a:miter lim="800000"/>
              <a:headEnd/>
              <a:tailEnd/>
            </a:ln>
            <a:effectLst/>
          </p:spPr>
          <p:txBody>
            <a:bodyPr wrap="none">
              <a:spAutoFit/>
            </a:bodyPr>
            <a:lstStyle/>
            <a:p>
              <a:r>
                <a:rPr lang="en-US"/>
                <a:t>x</a:t>
              </a:r>
            </a:p>
          </p:txBody>
        </p:sp>
        <p:sp>
          <p:nvSpPr>
            <p:cNvPr id="1215553" name="Text Box 65"/>
            <p:cNvSpPr txBox="1">
              <a:spLocks noChangeArrowheads="1"/>
            </p:cNvSpPr>
            <p:nvPr/>
          </p:nvSpPr>
          <p:spPr bwMode="auto">
            <a:xfrm>
              <a:off x="3807" y="1849"/>
              <a:ext cx="188" cy="231"/>
            </a:xfrm>
            <a:prstGeom prst="rect">
              <a:avLst/>
            </a:prstGeom>
            <a:noFill/>
            <a:ln w="9525">
              <a:noFill/>
              <a:miter lim="800000"/>
              <a:headEnd/>
              <a:tailEnd/>
            </a:ln>
            <a:effectLst/>
          </p:spPr>
          <p:txBody>
            <a:bodyPr wrap="none">
              <a:spAutoFit/>
            </a:bodyPr>
            <a:lstStyle/>
            <a:p>
              <a:r>
                <a:rPr lang="en-US"/>
                <a:t>x</a:t>
              </a:r>
            </a:p>
          </p:txBody>
        </p:sp>
      </p:grpSp>
      <p:sp>
        <p:nvSpPr>
          <p:cNvPr id="1215556" name="Line 68"/>
          <p:cNvSpPr>
            <a:spLocks noChangeShapeType="1"/>
          </p:cNvSpPr>
          <p:nvPr/>
        </p:nvSpPr>
        <p:spPr bwMode="auto">
          <a:xfrm>
            <a:off x="3892550" y="3402013"/>
            <a:ext cx="1462088" cy="0"/>
          </a:xfrm>
          <a:prstGeom prst="line">
            <a:avLst/>
          </a:prstGeom>
          <a:noFill/>
          <a:ln w="57150">
            <a:solidFill>
              <a:schemeClr val="tx1"/>
            </a:solidFill>
            <a:round/>
            <a:headEnd/>
            <a:tailEnd type="triangle" w="med" len="med"/>
          </a:ln>
          <a:effectLst/>
        </p:spPr>
        <p:txBody>
          <a:bodyPr/>
          <a:lstStyle/>
          <a:p>
            <a:endParaRPr lang="en-US"/>
          </a:p>
        </p:txBody>
      </p:sp>
      <p:grpSp>
        <p:nvGrpSpPr>
          <p:cNvPr id="1215576" name="Group 88"/>
          <p:cNvGrpSpPr>
            <a:grpSpLocks/>
          </p:cNvGrpSpPr>
          <p:nvPr/>
        </p:nvGrpSpPr>
        <p:grpSpPr bwMode="auto">
          <a:xfrm>
            <a:off x="5667375" y="2573338"/>
            <a:ext cx="2894013" cy="1555750"/>
            <a:chOff x="3570" y="1621"/>
            <a:chExt cx="1823" cy="980"/>
          </a:xfrm>
        </p:grpSpPr>
        <p:sp>
          <p:nvSpPr>
            <p:cNvPr id="1215569" name="Text Box 81"/>
            <p:cNvSpPr txBox="1">
              <a:spLocks noChangeArrowheads="1"/>
            </p:cNvSpPr>
            <p:nvPr/>
          </p:nvSpPr>
          <p:spPr bwMode="auto">
            <a:xfrm>
              <a:off x="4499" y="1850"/>
              <a:ext cx="188" cy="231"/>
            </a:xfrm>
            <a:prstGeom prst="rect">
              <a:avLst/>
            </a:prstGeom>
            <a:noFill/>
            <a:ln w="9525">
              <a:noFill/>
              <a:miter lim="800000"/>
              <a:headEnd/>
              <a:tailEnd/>
            </a:ln>
            <a:effectLst/>
          </p:spPr>
          <p:txBody>
            <a:bodyPr wrap="none">
              <a:spAutoFit/>
            </a:bodyPr>
            <a:lstStyle/>
            <a:p>
              <a:r>
                <a:rPr lang="en-US"/>
                <a:t>x</a:t>
              </a:r>
            </a:p>
          </p:txBody>
        </p:sp>
        <p:sp>
          <p:nvSpPr>
            <p:cNvPr id="1215568" name="Text Box 80"/>
            <p:cNvSpPr txBox="1">
              <a:spLocks noChangeArrowheads="1"/>
            </p:cNvSpPr>
            <p:nvPr/>
          </p:nvSpPr>
          <p:spPr bwMode="auto">
            <a:xfrm>
              <a:off x="3703" y="1637"/>
              <a:ext cx="188" cy="231"/>
            </a:xfrm>
            <a:prstGeom prst="rect">
              <a:avLst/>
            </a:prstGeom>
            <a:noFill/>
            <a:ln w="9525">
              <a:noFill/>
              <a:miter lim="800000"/>
              <a:headEnd/>
              <a:tailEnd/>
            </a:ln>
            <a:effectLst/>
          </p:spPr>
          <p:txBody>
            <a:bodyPr wrap="none">
              <a:spAutoFit/>
            </a:bodyPr>
            <a:lstStyle/>
            <a:p>
              <a:r>
                <a:rPr lang="en-US"/>
                <a:t>x</a:t>
              </a:r>
            </a:p>
          </p:txBody>
        </p:sp>
        <p:sp>
          <p:nvSpPr>
            <p:cNvPr id="1215570" name="Text Box 82"/>
            <p:cNvSpPr txBox="1">
              <a:spLocks noChangeArrowheads="1"/>
            </p:cNvSpPr>
            <p:nvPr/>
          </p:nvSpPr>
          <p:spPr bwMode="auto">
            <a:xfrm>
              <a:off x="4293" y="1852"/>
              <a:ext cx="188" cy="231"/>
            </a:xfrm>
            <a:prstGeom prst="rect">
              <a:avLst/>
            </a:prstGeom>
            <a:noFill/>
            <a:ln w="9525">
              <a:noFill/>
              <a:miter lim="800000"/>
              <a:headEnd/>
              <a:tailEnd/>
            </a:ln>
            <a:effectLst/>
          </p:spPr>
          <p:txBody>
            <a:bodyPr wrap="none">
              <a:spAutoFit/>
            </a:bodyPr>
            <a:lstStyle/>
            <a:p>
              <a:r>
                <a:rPr lang="en-US"/>
                <a:t>x</a:t>
              </a:r>
            </a:p>
          </p:txBody>
        </p:sp>
        <p:sp>
          <p:nvSpPr>
            <p:cNvPr id="1215571" name="Text Box 83"/>
            <p:cNvSpPr txBox="1">
              <a:spLocks noChangeArrowheads="1"/>
            </p:cNvSpPr>
            <p:nvPr/>
          </p:nvSpPr>
          <p:spPr bwMode="auto">
            <a:xfrm>
              <a:off x="3778" y="2368"/>
              <a:ext cx="188" cy="231"/>
            </a:xfrm>
            <a:prstGeom prst="rect">
              <a:avLst/>
            </a:prstGeom>
            <a:noFill/>
            <a:ln w="9525">
              <a:noFill/>
              <a:miter lim="800000"/>
              <a:headEnd/>
              <a:tailEnd/>
            </a:ln>
            <a:effectLst/>
          </p:spPr>
          <p:txBody>
            <a:bodyPr wrap="none">
              <a:spAutoFit/>
            </a:bodyPr>
            <a:lstStyle/>
            <a:p>
              <a:r>
                <a:rPr lang="en-US"/>
                <a:t>x</a:t>
              </a:r>
            </a:p>
          </p:txBody>
        </p:sp>
        <p:sp>
          <p:nvSpPr>
            <p:cNvPr id="1215572" name="Rectangle 84"/>
            <p:cNvSpPr>
              <a:spLocks noChangeArrowheads="1"/>
            </p:cNvSpPr>
            <p:nvPr/>
          </p:nvSpPr>
          <p:spPr bwMode="auto">
            <a:xfrm>
              <a:off x="3624" y="1621"/>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rgbClr val="000000"/>
                  </a:solidFill>
                </a:rPr>
                <a:t>O</a:t>
              </a:r>
            </a:p>
          </p:txBody>
        </p:sp>
        <p:sp>
          <p:nvSpPr>
            <p:cNvPr id="1215573" name="Text Box 85"/>
            <p:cNvSpPr txBox="1">
              <a:spLocks noChangeArrowheads="1"/>
            </p:cNvSpPr>
            <p:nvPr/>
          </p:nvSpPr>
          <p:spPr bwMode="auto">
            <a:xfrm>
              <a:off x="3570" y="1756"/>
              <a:ext cx="188" cy="231"/>
            </a:xfrm>
            <a:prstGeom prst="rect">
              <a:avLst/>
            </a:prstGeom>
            <a:noFill/>
            <a:ln w="9525">
              <a:noFill/>
              <a:miter lim="800000"/>
              <a:headEnd/>
              <a:tailEnd/>
            </a:ln>
            <a:effectLst/>
          </p:spPr>
          <p:txBody>
            <a:bodyPr wrap="none">
              <a:spAutoFit/>
            </a:bodyPr>
            <a:lstStyle/>
            <a:p>
              <a:r>
                <a:rPr lang="en-US"/>
                <a:t>x</a:t>
              </a:r>
            </a:p>
          </p:txBody>
        </p:sp>
        <p:sp>
          <p:nvSpPr>
            <p:cNvPr id="1215574" name="Text Box 86"/>
            <p:cNvSpPr txBox="1">
              <a:spLocks noChangeArrowheads="1"/>
            </p:cNvSpPr>
            <p:nvPr/>
          </p:nvSpPr>
          <p:spPr bwMode="auto">
            <a:xfrm>
              <a:off x="3655" y="2284"/>
              <a:ext cx="188" cy="231"/>
            </a:xfrm>
            <a:prstGeom prst="rect">
              <a:avLst/>
            </a:prstGeom>
            <a:noFill/>
            <a:ln w="9525">
              <a:noFill/>
              <a:miter lim="800000"/>
              <a:headEnd/>
              <a:tailEnd/>
            </a:ln>
            <a:effectLst/>
          </p:spPr>
          <p:txBody>
            <a:bodyPr wrap="none">
              <a:spAutoFit/>
            </a:bodyPr>
            <a:lstStyle/>
            <a:p>
              <a:r>
                <a:rPr lang="en-US"/>
                <a:t>x</a:t>
              </a:r>
            </a:p>
          </p:txBody>
        </p:sp>
        <p:sp>
          <p:nvSpPr>
            <p:cNvPr id="1215558" name="Rectangle 70"/>
            <p:cNvSpPr>
              <a:spLocks noChangeArrowheads="1"/>
            </p:cNvSpPr>
            <p:nvPr/>
          </p:nvSpPr>
          <p:spPr bwMode="auto">
            <a:xfrm>
              <a:off x="4656" y="1621"/>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rgbClr val="000000"/>
                  </a:solidFill>
                </a:rPr>
                <a:t>O</a:t>
              </a:r>
            </a:p>
          </p:txBody>
        </p:sp>
        <p:sp>
          <p:nvSpPr>
            <p:cNvPr id="1215560" name="Oval 72"/>
            <p:cNvSpPr>
              <a:spLocks noChangeArrowheads="1"/>
            </p:cNvSpPr>
            <p:nvPr/>
          </p:nvSpPr>
          <p:spPr bwMode="auto">
            <a:xfrm>
              <a:off x="5276" y="1839"/>
              <a:ext cx="96" cy="96"/>
            </a:xfrm>
            <a:prstGeom prst="ellipse">
              <a:avLst/>
            </a:prstGeom>
            <a:solidFill>
              <a:srgbClr val="000000"/>
            </a:solidFill>
            <a:ln w="9525">
              <a:noFill/>
              <a:round/>
              <a:headEnd/>
              <a:tailEnd/>
            </a:ln>
            <a:effectLst/>
          </p:spPr>
          <p:txBody>
            <a:bodyPr wrap="none" anchor="ctr"/>
            <a:lstStyle/>
            <a:p>
              <a:endParaRPr lang="en-US"/>
            </a:p>
          </p:txBody>
        </p:sp>
        <p:sp>
          <p:nvSpPr>
            <p:cNvPr id="1215561" name="Oval 73"/>
            <p:cNvSpPr>
              <a:spLocks noChangeArrowheads="1"/>
            </p:cNvSpPr>
            <p:nvPr/>
          </p:nvSpPr>
          <p:spPr bwMode="auto">
            <a:xfrm>
              <a:off x="5297" y="2283"/>
              <a:ext cx="96" cy="96"/>
            </a:xfrm>
            <a:prstGeom prst="ellipse">
              <a:avLst/>
            </a:prstGeom>
            <a:solidFill>
              <a:srgbClr val="000000"/>
            </a:solidFill>
            <a:ln w="9525">
              <a:noFill/>
              <a:round/>
              <a:headEnd/>
              <a:tailEnd/>
            </a:ln>
            <a:effectLst/>
          </p:spPr>
          <p:txBody>
            <a:bodyPr wrap="none" anchor="ctr"/>
            <a:lstStyle/>
            <a:p>
              <a:endParaRPr lang="en-US"/>
            </a:p>
          </p:txBody>
        </p:sp>
        <p:sp>
          <p:nvSpPr>
            <p:cNvPr id="1215563" name="Oval 75"/>
            <p:cNvSpPr>
              <a:spLocks noChangeArrowheads="1"/>
            </p:cNvSpPr>
            <p:nvPr/>
          </p:nvSpPr>
          <p:spPr bwMode="auto">
            <a:xfrm>
              <a:off x="4537" y="2168"/>
              <a:ext cx="96" cy="96"/>
            </a:xfrm>
            <a:prstGeom prst="ellipse">
              <a:avLst/>
            </a:prstGeom>
            <a:solidFill>
              <a:srgbClr val="000000"/>
            </a:solidFill>
            <a:ln w="9525">
              <a:noFill/>
              <a:round/>
              <a:headEnd/>
              <a:tailEnd/>
            </a:ln>
            <a:effectLst/>
          </p:spPr>
          <p:txBody>
            <a:bodyPr wrap="none" anchor="ctr"/>
            <a:lstStyle/>
            <a:p>
              <a:endParaRPr lang="en-US"/>
            </a:p>
          </p:txBody>
        </p:sp>
        <p:sp>
          <p:nvSpPr>
            <p:cNvPr id="1215564" name="Oval 76"/>
            <p:cNvSpPr>
              <a:spLocks noChangeArrowheads="1"/>
            </p:cNvSpPr>
            <p:nvPr/>
          </p:nvSpPr>
          <p:spPr bwMode="auto">
            <a:xfrm>
              <a:off x="5143" y="1718"/>
              <a:ext cx="96" cy="96"/>
            </a:xfrm>
            <a:prstGeom prst="ellipse">
              <a:avLst/>
            </a:prstGeom>
            <a:solidFill>
              <a:srgbClr val="000000"/>
            </a:solidFill>
            <a:ln w="9525">
              <a:noFill/>
              <a:round/>
              <a:headEnd/>
              <a:tailEnd/>
            </a:ln>
            <a:effectLst/>
          </p:spPr>
          <p:txBody>
            <a:bodyPr wrap="none" anchor="ctr"/>
            <a:lstStyle/>
            <a:p>
              <a:endParaRPr lang="en-US"/>
            </a:p>
          </p:txBody>
        </p:sp>
        <p:sp>
          <p:nvSpPr>
            <p:cNvPr id="1215565" name="Oval 77"/>
            <p:cNvSpPr>
              <a:spLocks noChangeArrowheads="1"/>
            </p:cNvSpPr>
            <p:nvPr/>
          </p:nvSpPr>
          <p:spPr bwMode="auto">
            <a:xfrm>
              <a:off x="4336" y="2170"/>
              <a:ext cx="96" cy="96"/>
            </a:xfrm>
            <a:prstGeom prst="ellipse">
              <a:avLst/>
            </a:prstGeom>
            <a:solidFill>
              <a:srgbClr val="000000"/>
            </a:solidFill>
            <a:ln w="9525">
              <a:noFill/>
              <a:round/>
              <a:headEnd/>
              <a:tailEnd/>
            </a:ln>
            <a:effectLst/>
          </p:spPr>
          <p:txBody>
            <a:bodyPr wrap="none" anchor="ctr"/>
            <a:lstStyle/>
            <a:p>
              <a:endParaRPr lang="en-US"/>
            </a:p>
          </p:txBody>
        </p:sp>
        <p:sp>
          <p:nvSpPr>
            <p:cNvPr id="1215566" name="Oval 78"/>
            <p:cNvSpPr>
              <a:spLocks noChangeArrowheads="1"/>
            </p:cNvSpPr>
            <p:nvPr/>
          </p:nvSpPr>
          <p:spPr bwMode="auto">
            <a:xfrm>
              <a:off x="5183" y="2418"/>
              <a:ext cx="96" cy="96"/>
            </a:xfrm>
            <a:prstGeom prst="ellipse">
              <a:avLst/>
            </a:prstGeom>
            <a:solidFill>
              <a:srgbClr val="000000"/>
            </a:solidFill>
            <a:ln w="9525">
              <a:noFill/>
              <a:round/>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823298" name="Rectangle 2"/>
          <p:cNvSpPr>
            <a:spLocks noGrp="1" noChangeArrowheads="1"/>
          </p:cNvSpPr>
          <p:nvPr>
            <p:ph type="title"/>
          </p:nvPr>
        </p:nvSpPr>
        <p:spPr>
          <a:noFill/>
          <a:ln/>
        </p:spPr>
        <p:txBody>
          <a:bodyPr lIns="92075" tIns="46038" rIns="92075" bIns="46038" anchorCtr="1">
            <a:spAutoFit/>
          </a:bodyPr>
          <a:lstStyle/>
          <a:p>
            <a:r>
              <a:rPr lang="en-US"/>
              <a:t>Carbon dioxide</a:t>
            </a:r>
          </a:p>
        </p:txBody>
      </p:sp>
      <p:sp>
        <p:nvSpPr>
          <p:cNvPr id="823299" name="Rectangle 3"/>
          <p:cNvSpPr>
            <a:spLocks noGrp="1" noChangeArrowheads="1"/>
          </p:cNvSpPr>
          <p:nvPr>
            <p:ph type="body" idx="1"/>
          </p:nvPr>
        </p:nvSpPr>
        <p:spPr>
          <a:xfrm>
            <a:off x="3048000" y="1219200"/>
            <a:ext cx="5638800" cy="4953000"/>
          </a:xfrm>
          <a:noFill/>
          <a:ln/>
        </p:spPr>
        <p:txBody>
          <a:bodyPr lIns="92075" tIns="46038" rIns="92075" bIns="46038"/>
          <a:lstStyle/>
          <a:p>
            <a:r>
              <a:rPr lang="en-US"/>
              <a:t>CO</a:t>
            </a:r>
            <a:r>
              <a:rPr lang="en-US" sz="4000" baseline="-25000"/>
              <a:t>2</a:t>
            </a:r>
            <a:r>
              <a:rPr lang="en-US" sz="4000"/>
              <a:t> </a:t>
            </a:r>
            <a:r>
              <a:rPr lang="en-US" sz="3600"/>
              <a:t>- </a:t>
            </a:r>
            <a:r>
              <a:rPr lang="en-US"/>
              <a:t>Carbon is central atom</a:t>
            </a:r>
            <a:r>
              <a:rPr lang="en-US" sz="4000" baseline="-25000"/>
              <a:t> </a:t>
            </a:r>
            <a:r>
              <a:rPr lang="en-US"/>
              <a:t>( I have to tell you)</a:t>
            </a:r>
          </a:p>
          <a:p>
            <a:r>
              <a:rPr lang="en-US"/>
              <a:t>Carbon has  4 valence electrons</a:t>
            </a:r>
          </a:p>
          <a:p>
            <a:r>
              <a:rPr lang="en-US"/>
              <a:t>Wants 4 more</a:t>
            </a:r>
          </a:p>
          <a:p>
            <a:r>
              <a:rPr lang="en-US"/>
              <a:t>Oxygen has 6 valence electrons</a:t>
            </a:r>
          </a:p>
          <a:p>
            <a:r>
              <a:rPr lang="en-US"/>
              <a:t>Wants 2 more</a:t>
            </a:r>
          </a:p>
        </p:txBody>
      </p:sp>
      <p:grpSp>
        <p:nvGrpSpPr>
          <p:cNvPr id="823300" name="Group 4"/>
          <p:cNvGrpSpPr>
            <a:grpSpLocks/>
          </p:cNvGrpSpPr>
          <p:nvPr/>
        </p:nvGrpSpPr>
        <p:grpSpPr bwMode="auto">
          <a:xfrm>
            <a:off x="990600" y="4000500"/>
            <a:ext cx="1447800" cy="1593850"/>
            <a:chOff x="624" y="2520"/>
            <a:chExt cx="912" cy="1004"/>
          </a:xfrm>
        </p:grpSpPr>
        <p:sp>
          <p:nvSpPr>
            <p:cNvPr id="823301" name="Rectangle 5"/>
            <p:cNvSpPr>
              <a:spLocks noChangeArrowheads="1"/>
            </p:cNvSpPr>
            <p:nvPr/>
          </p:nvSpPr>
          <p:spPr bwMode="auto">
            <a:xfrm>
              <a:off x="720" y="2544"/>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O</a:t>
              </a:r>
            </a:p>
          </p:txBody>
        </p:sp>
        <p:grpSp>
          <p:nvGrpSpPr>
            <p:cNvPr id="823302" name="Group 6"/>
            <p:cNvGrpSpPr>
              <a:grpSpLocks/>
            </p:cNvGrpSpPr>
            <p:nvPr/>
          </p:nvGrpSpPr>
          <p:grpSpPr bwMode="auto">
            <a:xfrm>
              <a:off x="1440" y="2784"/>
              <a:ext cx="96" cy="336"/>
              <a:chOff x="1440" y="2784"/>
              <a:chExt cx="96" cy="336"/>
            </a:xfrm>
          </p:grpSpPr>
          <p:sp>
            <p:nvSpPr>
              <p:cNvPr id="823303" name="Oval 7"/>
              <p:cNvSpPr>
                <a:spLocks noChangeArrowheads="1"/>
              </p:cNvSpPr>
              <p:nvPr/>
            </p:nvSpPr>
            <p:spPr bwMode="auto">
              <a:xfrm>
                <a:off x="1440" y="2784"/>
                <a:ext cx="96" cy="96"/>
              </a:xfrm>
              <a:prstGeom prst="ellipse">
                <a:avLst/>
              </a:prstGeom>
              <a:solidFill>
                <a:schemeClr val="tx2"/>
              </a:solidFill>
              <a:ln w="9525">
                <a:noFill/>
                <a:round/>
                <a:headEnd/>
                <a:tailEnd/>
              </a:ln>
              <a:effectLst/>
            </p:spPr>
            <p:txBody>
              <a:bodyPr wrap="none" anchor="ctr"/>
              <a:lstStyle/>
              <a:p>
                <a:endParaRPr lang="en-US"/>
              </a:p>
            </p:txBody>
          </p:sp>
          <p:sp>
            <p:nvSpPr>
              <p:cNvPr id="823304" name="Oval 8"/>
              <p:cNvSpPr>
                <a:spLocks noChangeArrowheads="1"/>
              </p:cNvSpPr>
              <p:nvPr/>
            </p:nvSpPr>
            <p:spPr bwMode="auto">
              <a:xfrm>
                <a:off x="1440" y="3024"/>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23305" name="Group 9"/>
            <p:cNvGrpSpPr>
              <a:grpSpLocks/>
            </p:cNvGrpSpPr>
            <p:nvPr/>
          </p:nvGrpSpPr>
          <p:grpSpPr bwMode="auto">
            <a:xfrm>
              <a:off x="888" y="2520"/>
              <a:ext cx="336" cy="96"/>
              <a:chOff x="888" y="2520"/>
              <a:chExt cx="336" cy="96"/>
            </a:xfrm>
          </p:grpSpPr>
          <p:sp>
            <p:nvSpPr>
              <p:cNvPr id="823306" name="Oval 10"/>
              <p:cNvSpPr>
                <a:spLocks noChangeArrowheads="1"/>
              </p:cNvSpPr>
              <p:nvPr/>
            </p:nvSpPr>
            <p:spPr bwMode="auto">
              <a:xfrm>
                <a:off x="1128" y="2520"/>
                <a:ext cx="96" cy="96"/>
              </a:xfrm>
              <a:prstGeom prst="ellipse">
                <a:avLst/>
              </a:prstGeom>
              <a:solidFill>
                <a:schemeClr val="tx2"/>
              </a:solidFill>
              <a:ln w="9525">
                <a:noFill/>
                <a:round/>
                <a:headEnd/>
                <a:tailEnd/>
              </a:ln>
              <a:effectLst/>
            </p:spPr>
            <p:txBody>
              <a:bodyPr wrap="none" anchor="ctr"/>
              <a:lstStyle/>
              <a:p>
                <a:endParaRPr lang="en-US"/>
              </a:p>
            </p:txBody>
          </p:sp>
          <p:sp>
            <p:nvSpPr>
              <p:cNvPr id="823307" name="Oval 11"/>
              <p:cNvSpPr>
                <a:spLocks noChangeArrowheads="1"/>
              </p:cNvSpPr>
              <p:nvPr/>
            </p:nvSpPr>
            <p:spPr bwMode="auto">
              <a:xfrm>
                <a:off x="888" y="2520"/>
                <a:ext cx="96" cy="96"/>
              </a:xfrm>
              <a:prstGeom prst="ellipse">
                <a:avLst/>
              </a:prstGeom>
              <a:solidFill>
                <a:schemeClr val="tx2"/>
              </a:solidFill>
              <a:ln w="9525">
                <a:noFill/>
                <a:round/>
                <a:headEnd/>
                <a:tailEnd/>
              </a:ln>
              <a:effectLst/>
            </p:spPr>
            <p:txBody>
              <a:bodyPr wrap="none" anchor="ctr"/>
              <a:lstStyle/>
              <a:p>
                <a:endParaRPr lang="en-US"/>
              </a:p>
            </p:txBody>
          </p:sp>
        </p:grpSp>
        <p:sp>
          <p:nvSpPr>
            <p:cNvPr id="823308" name="Oval 12"/>
            <p:cNvSpPr>
              <a:spLocks noChangeArrowheads="1"/>
            </p:cNvSpPr>
            <p:nvPr/>
          </p:nvSpPr>
          <p:spPr bwMode="auto">
            <a:xfrm>
              <a:off x="624" y="2736"/>
              <a:ext cx="96" cy="96"/>
            </a:xfrm>
            <a:prstGeom prst="ellipse">
              <a:avLst/>
            </a:prstGeom>
            <a:solidFill>
              <a:schemeClr val="tx2"/>
            </a:solidFill>
            <a:ln w="9525">
              <a:noFill/>
              <a:round/>
              <a:headEnd/>
              <a:tailEnd/>
            </a:ln>
            <a:effectLst/>
          </p:spPr>
          <p:txBody>
            <a:bodyPr wrap="none" anchor="ctr"/>
            <a:lstStyle/>
            <a:p>
              <a:endParaRPr lang="en-US"/>
            </a:p>
          </p:txBody>
        </p:sp>
        <p:sp>
          <p:nvSpPr>
            <p:cNvPr id="823309" name="Oval 13"/>
            <p:cNvSpPr>
              <a:spLocks noChangeArrowheads="1"/>
            </p:cNvSpPr>
            <p:nvPr/>
          </p:nvSpPr>
          <p:spPr bwMode="auto">
            <a:xfrm>
              <a:off x="888" y="3384"/>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23310" name="Group 14"/>
          <p:cNvGrpSpPr>
            <a:grpSpLocks/>
          </p:cNvGrpSpPr>
          <p:nvPr/>
        </p:nvGrpSpPr>
        <p:grpSpPr bwMode="auto">
          <a:xfrm>
            <a:off x="990600" y="2019300"/>
            <a:ext cx="1447800" cy="1593850"/>
            <a:chOff x="624" y="1272"/>
            <a:chExt cx="912" cy="1004"/>
          </a:xfrm>
        </p:grpSpPr>
        <p:sp>
          <p:nvSpPr>
            <p:cNvPr id="823311" name="Rectangle 15"/>
            <p:cNvSpPr>
              <a:spLocks noChangeArrowheads="1"/>
            </p:cNvSpPr>
            <p:nvPr/>
          </p:nvSpPr>
          <p:spPr bwMode="auto">
            <a:xfrm>
              <a:off x="720" y="1296"/>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C</a:t>
              </a:r>
            </a:p>
          </p:txBody>
        </p:sp>
        <p:sp>
          <p:nvSpPr>
            <p:cNvPr id="823312" name="Oval 16"/>
            <p:cNvSpPr>
              <a:spLocks noChangeArrowheads="1"/>
            </p:cNvSpPr>
            <p:nvPr/>
          </p:nvSpPr>
          <p:spPr bwMode="auto">
            <a:xfrm>
              <a:off x="1440" y="1776"/>
              <a:ext cx="96" cy="96"/>
            </a:xfrm>
            <a:prstGeom prst="ellipse">
              <a:avLst/>
            </a:prstGeom>
            <a:solidFill>
              <a:schemeClr val="accent2"/>
            </a:solidFill>
            <a:ln w="9525">
              <a:noFill/>
              <a:round/>
              <a:headEnd/>
              <a:tailEnd/>
            </a:ln>
            <a:effectLst/>
          </p:spPr>
          <p:txBody>
            <a:bodyPr wrap="none" anchor="ctr"/>
            <a:lstStyle/>
            <a:p>
              <a:endParaRPr lang="en-US"/>
            </a:p>
          </p:txBody>
        </p:sp>
        <p:sp>
          <p:nvSpPr>
            <p:cNvPr id="823313" name="Oval 17"/>
            <p:cNvSpPr>
              <a:spLocks noChangeArrowheads="1"/>
            </p:cNvSpPr>
            <p:nvPr/>
          </p:nvSpPr>
          <p:spPr bwMode="auto">
            <a:xfrm>
              <a:off x="1128" y="1272"/>
              <a:ext cx="96" cy="96"/>
            </a:xfrm>
            <a:prstGeom prst="ellipse">
              <a:avLst/>
            </a:prstGeom>
            <a:solidFill>
              <a:schemeClr val="accent2"/>
            </a:solidFill>
            <a:ln w="9525">
              <a:noFill/>
              <a:round/>
              <a:headEnd/>
              <a:tailEnd/>
            </a:ln>
            <a:effectLst/>
          </p:spPr>
          <p:txBody>
            <a:bodyPr wrap="none" anchor="ctr"/>
            <a:lstStyle/>
            <a:p>
              <a:endParaRPr lang="en-US"/>
            </a:p>
          </p:txBody>
        </p:sp>
        <p:sp>
          <p:nvSpPr>
            <p:cNvPr id="823314" name="Oval 18"/>
            <p:cNvSpPr>
              <a:spLocks noChangeArrowheads="1"/>
            </p:cNvSpPr>
            <p:nvPr/>
          </p:nvSpPr>
          <p:spPr bwMode="auto">
            <a:xfrm>
              <a:off x="624" y="1488"/>
              <a:ext cx="96" cy="96"/>
            </a:xfrm>
            <a:prstGeom prst="ellipse">
              <a:avLst/>
            </a:prstGeom>
            <a:solidFill>
              <a:schemeClr val="accent2"/>
            </a:solidFill>
            <a:ln w="9525">
              <a:noFill/>
              <a:round/>
              <a:headEnd/>
              <a:tailEnd/>
            </a:ln>
            <a:effectLst/>
          </p:spPr>
          <p:txBody>
            <a:bodyPr wrap="none" anchor="ctr"/>
            <a:lstStyle/>
            <a:p>
              <a:endParaRPr lang="en-US"/>
            </a:p>
          </p:txBody>
        </p:sp>
        <p:sp>
          <p:nvSpPr>
            <p:cNvPr id="823315" name="Oval 19"/>
            <p:cNvSpPr>
              <a:spLocks noChangeArrowheads="1"/>
            </p:cNvSpPr>
            <p:nvPr/>
          </p:nvSpPr>
          <p:spPr bwMode="auto">
            <a:xfrm>
              <a:off x="888" y="2136"/>
              <a:ext cx="96" cy="96"/>
            </a:xfrm>
            <a:prstGeom prst="ellipse">
              <a:avLst/>
            </a:prstGeom>
            <a:solidFill>
              <a:schemeClr val="accent2"/>
            </a:solidFill>
            <a:ln w="9525">
              <a:noFill/>
              <a:round/>
              <a:headEnd/>
              <a:tailEnd/>
            </a:ln>
            <a:effectLst/>
          </p:spPr>
          <p:txBody>
            <a:bodyPr wrap="none" anchor="ctr"/>
            <a:lstStyle/>
            <a:p>
              <a:endParaRPr lang="en-US"/>
            </a:p>
          </p:txBody>
        </p:sp>
      </p:gr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3299">
                                            <p:txEl>
                                              <p:pRg st="0" end="0"/>
                                            </p:txEl>
                                          </p:spTgt>
                                        </p:tgtEl>
                                        <p:attrNameLst>
                                          <p:attrName>style.visibility</p:attrName>
                                        </p:attrNameLst>
                                      </p:cBhvr>
                                      <p:to>
                                        <p:strVal val="visible"/>
                                      </p:to>
                                    </p:set>
                                    <p:animEffect transition="in" filter="fade">
                                      <p:cBhvr>
                                        <p:cTn id="7" dur="2000"/>
                                        <p:tgtEl>
                                          <p:spTgt spid="823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3299">
                                            <p:txEl>
                                              <p:pRg st="1" end="1"/>
                                            </p:txEl>
                                          </p:spTgt>
                                        </p:tgtEl>
                                        <p:attrNameLst>
                                          <p:attrName>style.visibility</p:attrName>
                                        </p:attrNameLst>
                                      </p:cBhvr>
                                      <p:to>
                                        <p:strVal val="visible"/>
                                      </p:to>
                                    </p:set>
                                    <p:animEffect transition="in" filter="fade">
                                      <p:cBhvr>
                                        <p:cTn id="12" dur="2000"/>
                                        <p:tgtEl>
                                          <p:spTgt spid="823299">
                                            <p:txEl>
                                              <p:pRg st="1" end="1"/>
                                            </p:txEl>
                                          </p:spTgt>
                                        </p:tgtEl>
                                      </p:cBhvr>
                                    </p:animEffect>
                                  </p:childTnLst>
                                </p:cTn>
                              </p:par>
                            </p:childTnLst>
                          </p:cTn>
                        </p:par>
                        <p:par>
                          <p:cTn id="13" fill="hold">
                            <p:stCondLst>
                              <p:cond delay="2000"/>
                            </p:stCondLst>
                            <p:childTnLst>
                              <p:par>
                                <p:cTn id="14" presetID="53" presetClass="entr" presetSubtype="0" fill="hold" nodeType="afterEffect">
                                  <p:stCondLst>
                                    <p:cond delay="0"/>
                                  </p:stCondLst>
                                  <p:childTnLst>
                                    <p:set>
                                      <p:cBhvr>
                                        <p:cTn id="15" dur="1" fill="hold">
                                          <p:stCondLst>
                                            <p:cond delay="0"/>
                                          </p:stCondLst>
                                        </p:cTn>
                                        <p:tgtEl>
                                          <p:spTgt spid="823310"/>
                                        </p:tgtEl>
                                        <p:attrNameLst>
                                          <p:attrName>style.visibility</p:attrName>
                                        </p:attrNameLst>
                                      </p:cBhvr>
                                      <p:to>
                                        <p:strVal val="visible"/>
                                      </p:to>
                                    </p:set>
                                    <p:anim calcmode="lin" valueType="num">
                                      <p:cBhvr>
                                        <p:cTn id="16" dur="500" fill="hold"/>
                                        <p:tgtEl>
                                          <p:spTgt spid="823310"/>
                                        </p:tgtEl>
                                        <p:attrNameLst>
                                          <p:attrName>ppt_w</p:attrName>
                                        </p:attrNameLst>
                                      </p:cBhvr>
                                      <p:tavLst>
                                        <p:tav tm="0">
                                          <p:val>
                                            <p:fltVal val="0"/>
                                          </p:val>
                                        </p:tav>
                                        <p:tav tm="100000">
                                          <p:val>
                                            <p:strVal val="#ppt_w"/>
                                          </p:val>
                                        </p:tav>
                                      </p:tavLst>
                                    </p:anim>
                                    <p:anim calcmode="lin" valueType="num">
                                      <p:cBhvr>
                                        <p:cTn id="17" dur="500" fill="hold"/>
                                        <p:tgtEl>
                                          <p:spTgt spid="823310"/>
                                        </p:tgtEl>
                                        <p:attrNameLst>
                                          <p:attrName>ppt_h</p:attrName>
                                        </p:attrNameLst>
                                      </p:cBhvr>
                                      <p:tavLst>
                                        <p:tav tm="0">
                                          <p:val>
                                            <p:fltVal val="0"/>
                                          </p:val>
                                        </p:tav>
                                        <p:tav tm="100000">
                                          <p:val>
                                            <p:strVal val="#ppt_h"/>
                                          </p:val>
                                        </p:tav>
                                      </p:tavLst>
                                    </p:anim>
                                    <p:animEffect transition="in" filter="fade">
                                      <p:cBhvr>
                                        <p:cTn id="18" dur="500"/>
                                        <p:tgtEl>
                                          <p:spTgt spid="8233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23299">
                                            <p:txEl>
                                              <p:pRg st="2" end="2"/>
                                            </p:txEl>
                                          </p:spTgt>
                                        </p:tgtEl>
                                        <p:attrNameLst>
                                          <p:attrName>style.visibility</p:attrName>
                                        </p:attrNameLst>
                                      </p:cBhvr>
                                      <p:to>
                                        <p:strVal val="visible"/>
                                      </p:to>
                                    </p:set>
                                    <p:animEffect transition="in" filter="fade">
                                      <p:cBhvr>
                                        <p:cTn id="23" dur="2000"/>
                                        <p:tgtEl>
                                          <p:spTgt spid="82329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23299">
                                            <p:txEl>
                                              <p:pRg st="3" end="3"/>
                                            </p:txEl>
                                          </p:spTgt>
                                        </p:tgtEl>
                                        <p:attrNameLst>
                                          <p:attrName>style.visibility</p:attrName>
                                        </p:attrNameLst>
                                      </p:cBhvr>
                                      <p:to>
                                        <p:strVal val="visible"/>
                                      </p:to>
                                    </p:set>
                                    <p:animEffect transition="in" filter="fade">
                                      <p:cBhvr>
                                        <p:cTn id="28" dur="2000"/>
                                        <p:tgtEl>
                                          <p:spTgt spid="823299">
                                            <p:txEl>
                                              <p:pRg st="3" end="3"/>
                                            </p:txEl>
                                          </p:spTgt>
                                        </p:tgtEl>
                                      </p:cBhvr>
                                    </p:animEffect>
                                  </p:childTnLst>
                                </p:cTn>
                              </p:par>
                            </p:childTnLst>
                          </p:cTn>
                        </p:par>
                        <p:par>
                          <p:cTn id="29" fill="hold">
                            <p:stCondLst>
                              <p:cond delay="2000"/>
                            </p:stCondLst>
                            <p:childTnLst>
                              <p:par>
                                <p:cTn id="30" presetID="53" presetClass="entr" presetSubtype="0" fill="hold" nodeType="afterEffect">
                                  <p:stCondLst>
                                    <p:cond delay="0"/>
                                  </p:stCondLst>
                                  <p:childTnLst>
                                    <p:set>
                                      <p:cBhvr>
                                        <p:cTn id="31" dur="1" fill="hold">
                                          <p:stCondLst>
                                            <p:cond delay="0"/>
                                          </p:stCondLst>
                                        </p:cTn>
                                        <p:tgtEl>
                                          <p:spTgt spid="823300"/>
                                        </p:tgtEl>
                                        <p:attrNameLst>
                                          <p:attrName>style.visibility</p:attrName>
                                        </p:attrNameLst>
                                      </p:cBhvr>
                                      <p:to>
                                        <p:strVal val="visible"/>
                                      </p:to>
                                    </p:set>
                                    <p:anim calcmode="lin" valueType="num">
                                      <p:cBhvr>
                                        <p:cTn id="32" dur="500" fill="hold"/>
                                        <p:tgtEl>
                                          <p:spTgt spid="823300"/>
                                        </p:tgtEl>
                                        <p:attrNameLst>
                                          <p:attrName>ppt_w</p:attrName>
                                        </p:attrNameLst>
                                      </p:cBhvr>
                                      <p:tavLst>
                                        <p:tav tm="0">
                                          <p:val>
                                            <p:fltVal val="0"/>
                                          </p:val>
                                        </p:tav>
                                        <p:tav tm="100000">
                                          <p:val>
                                            <p:strVal val="#ppt_w"/>
                                          </p:val>
                                        </p:tav>
                                      </p:tavLst>
                                    </p:anim>
                                    <p:anim calcmode="lin" valueType="num">
                                      <p:cBhvr>
                                        <p:cTn id="33" dur="500" fill="hold"/>
                                        <p:tgtEl>
                                          <p:spTgt spid="823300"/>
                                        </p:tgtEl>
                                        <p:attrNameLst>
                                          <p:attrName>ppt_h</p:attrName>
                                        </p:attrNameLst>
                                      </p:cBhvr>
                                      <p:tavLst>
                                        <p:tav tm="0">
                                          <p:val>
                                            <p:fltVal val="0"/>
                                          </p:val>
                                        </p:tav>
                                        <p:tav tm="100000">
                                          <p:val>
                                            <p:strVal val="#ppt_h"/>
                                          </p:val>
                                        </p:tav>
                                      </p:tavLst>
                                    </p:anim>
                                    <p:animEffect transition="in" filter="fade">
                                      <p:cBhvr>
                                        <p:cTn id="34" dur="500"/>
                                        <p:tgtEl>
                                          <p:spTgt spid="82330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23299">
                                            <p:txEl>
                                              <p:pRg st="4" end="4"/>
                                            </p:txEl>
                                          </p:spTgt>
                                        </p:tgtEl>
                                        <p:attrNameLst>
                                          <p:attrName>style.visibility</p:attrName>
                                        </p:attrNameLst>
                                      </p:cBhvr>
                                      <p:to>
                                        <p:strVal val="visible"/>
                                      </p:to>
                                    </p:set>
                                    <p:animEffect transition="in" filter="fade">
                                      <p:cBhvr>
                                        <p:cTn id="39" dur="2000"/>
                                        <p:tgtEl>
                                          <p:spTgt spid="8232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299"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sz="4000"/>
              <a:t>Bonding and Shape of Molecules</a:t>
            </a:r>
          </a:p>
        </p:txBody>
      </p:sp>
      <p:sp>
        <p:nvSpPr>
          <p:cNvPr id="116739" name="Text Box 3"/>
          <p:cNvSpPr txBox="1">
            <a:spLocks noChangeArrowheads="1"/>
          </p:cNvSpPr>
          <p:nvPr/>
        </p:nvSpPr>
        <p:spPr bwMode="auto">
          <a:xfrm>
            <a:off x="633413" y="1636713"/>
            <a:ext cx="1149350" cy="641350"/>
          </a:xfrm>
          <a:prstGeom prst="rect">
            <a:avLst/>
          </a:prstGeom>
          <a:noFill/>
          <a:ln w="9525">
            <a:noFill/>
            <a:miter lim="800000"/>
            <a:headEnd/>
            <a:tailEnd/>
          </a:ln>
          <a:effectLst/>
        </p:spPr>
        <p:txBody>
          <a:bodyPr wrap="none">
            <a:spAutoFit/>
          </a:bodyPr>
          <a:lstStyle/>
          <a:p>
            <a:pPr algn="ctr"/>
            <a:r>
              <a:rPr lang="en-US" i="1"/>
              <a:t>Number </a:t>
            </a:r>
          </a:p>
          <a:p>
            <a:pPr algn="ctr"/>
            <a:r>
              <a:rPr lang="en-US" i="1"/>
              <a:t>of  Bonds</a:t>
            </a:r>
          </a:p>
        </p:txBody>
      </p:sp>
      <p:sp>
        <p:nvSpPr>
          <p:cNvPr id="116740" name="Text Box 4"/>
          <p:cNvSpPr txBox="1">
            <a:spLocks noChangeArrowheads="1"/>
          </p:cNvSpPr>
          <p:nvPr/>
        </p:nvSpPr>
        <p:spPr bwMode="auto">
          <a:xfrm>
            <a:off x="1898650" y="1644650"/>
            <a:ext cx="1758950" cy="641350"/>
          </a:xfrm>
          <a:prstGeom prst="rect">
            <a:avLst/>
          </a:prstGeom>
          <a:noFill/>
          <a:ln w="9525">
            <a:noFill/>
            <a:miter lim="800000"/>
            <a:headEnd/>
            <a:tailEnd/>
          </a:ln>
          <a:effectLst/>
        </p:spPr>
        <p:txBody>
          <a:bodyPr wrap="none">
            <a:spAutoFit/>
          </a:bodyPr>
          <a:lstStyle/>
          <a:p>
            <a:pPr algn="ctr"/>
            <a:r>
              <a:rPr lang="en-US" i="1"/>
              <a:t>Number of </a:t>
            </a:r>
          </a:p>
          <a:p>
            <a:pPr algn="ctr"/>
            <a:r>
              <a:rPr lang="en-US" i="1"/>
              <a:t>Unshared Pairs</a:t>
            </a:r>
          </a:p>
        </p:txBody>
      </p:sp>
      <p:sp>
        <p:nvSpPr>
          <p:cNvPr id="116741" name="Text Box 5"/>
          <p:cNvSpPr txBox="1">
            <a:spLocks noChangeArrowheads="1"/>
          </p:cNvSpPr>
          <p:nvPr/>
        </p:nvSpPr>
        <p:spPr bwMode="auto">
          <a:xfrm>
            <a:off x="5251450" y="1919288"/>
            <a:ext cx="844550" cy="366712"/>
          </a:xfrm>
          <a:prstGeom prst="rect">
            <a:avLst/>
          </a:prstGeom>
          <a:noFill/>
          <a:ln w="9525">
            <a:noFill/>
            <a:miter lim="800000"/>
            <a:headEnd/>
            <a:tailEnd/>
          </a:ln>
          <a:effectLst/>
        </p:spPr>
        <p:txBody>
          <a:bodyPr wrap="none">
            <a:spAutoFit/>
          </a:bodyPr>
          <a:lstStyle/>
          <a:p>
            <a:r>
              <a:rPr lang="en-US" i="1"/>
              <a:t>Shape</a:t>
            </a:r>
          </a:p>
        </p:txBody>
      </p:sp>
      <p:sp>
        <p:nvSpPr>
          <p:cNvPr id="116742" name="Text Box 6"/>
          <p:cNvSpPr txBox="1">
            <a:spLocks noChangeArrowheads="1"/>
          </p:cNvSpPr>
          <p:nvPr/>
        </p:nvSpPr>
        <p:spPr bwMode="auto">
          <a:xfrm>
            <a:off x="7118350" y="1919288"/>
            <a:ext cx="1187450" cy="366712"/>
          </a:xfrm>
          <a:prstGeom prst="rect">
            <a:avLst/>
          </a:prstGeom>
          <a:noFill/>
          <a:ln w="9525">
            <a:noFill/>
            <a:miter lim="800000"/>
            <a:headEnd/>
            <a:tailEnd/>
          </a:ln>
          <a:effectLst/>
        </p:spPr>
        <p:txBody>
          <a:bodyPr wrap="none">
            <a:spAutoFit/>
          </a:bodyPr>
          <a:lstStyle/>
          <a:p>
            <a:r>
              <a:rPr lang="en-US" i="1"/>
              <a:t>Examples</a:t>
            </a:r>
          </a:p>
        </p:txBody>
      </p:sp>
      <p:sp>
        <p:nvSpPr>
          <p:cNvPr id="116743" name="Line 7"/>
          <p:cNvSpPr>
            <a:spLocks noChangeShapeType="1"/>
          </p:cNvSpPr>
          <p:nvPr/>
        </p:nvSpPr>
        <p:spPr bwMode="auto">
          <a:xfrm>
            <a:off x="649288" y="2514600"/>
            <a:ext cx="7924800" cy="0"/>
          </a:xfrm>
          <a:prstGeom prst="line">
            <a:avLst/>
          </a:prstGeom>
          <a:noFill/>
          <a:ln w="25400">
            <a:solidFill>
              <a:srgbClr val="000080"/>
            </a:solidFill>
            <a:round/>
            <a:headEnd/>
            <a:tailEnd/>
          </a:ln>
          <a:effectLst/>
        </p:spPr>
        <p:txBody>
          <a:bodyPr/>
          <a:lstStyle/>
          <a:p>
            <a:endParaRPr lang="en-US"/>
          </a:p>
        </p:txBody>
      </p:sp>
      <p:sp>
        <p:nvSpPr>
          <p:cNvPr id="116744" name="Line 8"/>
          <p:cNvSpPr>
            <a:spLocks noChangeShapeType="1"/>
          </p:cNvSpPr>
          <p:nvPr/>
        </p:nvSpPr>
        <p:spPr bwMode="auto">
          <a:xfrm>
            <a:off x="649288" y="6477000"/>
            <a:ext cx="8266112" cy="0"/>
          </a:xfrm>
          <a:prstGeom prst="line">
            <a:avLst/>
          </a:prstGeom>
          <a:noFill/>
          <a:ln w="38100">
            <a:solidFill>
              <a:srgbClr val="000080"/>
            </a:solidFill>
            <a:round/>
            <a:headEnd/>
            <a:tailEnd/>
          </a:ln>
          <a:effectLst/>
        </p:spPr>
        <p:txBody>
          <a:bodyPr/>
          <a:lstStyle/>
          <a:p>
            <a:endParaRPr lang="en-US"/>
          </a:p>
        </p:txBody>
      </p:sp>
      <p:sp>
        <p:nvSpPr>
          <p:cNvPr id="116745" name="Text Box 9"/>
          <p:cNvSpPr txBox="1">
            <a:spLocks noChangeArrowheads="1"/>
          </p:cNvSpPr>
          <p:nvPr/>
        </p:nvSpPr>
        <p:spPr bwMode="auto">
          <a:xfrm>
            <a:off x="709613" y="2667000"/>
            <a:ext cx="311150" cy="3662363"/>
          </a:xfrm>
          <a:prstGeom prst="rect">
            <a:avLst/>
          </a:prstGeom>
          <a:noFill/>
          <a:ln w="9525">
            <a:noFill/>
            <a:miter lim="800000"/>
            <a:headEnd/>
            <a:tailEnd/>
          </a:ln>
          <a:effectLst/>
        </p:spPr>
        <p:txBody>
          <a:bodyPr wrap="none">
            <a:spAutoFit/>
          </a:bodyPr>
          <a:lstStyle/>
          <a:p>
            <a:r>
              <a:rPr lang="en-US"/>
              <a:t>2</a:t>
            </a:r>
          </a:p>
          <a:p>
            <a:endParaRPr lang="en-US"/>
          </a:p>
          <a:p>
            <a:endParaRPr lang="en-US"/>
          </a:p>
          <a:p>
            <a:r>
              <a:rPr lang="en-US"/>
              <a:t>3</a:t>
            </a:r>
          </a:p>
          <a:p>
            <a:endParaRPr lang="en-US"/>
          </a:p>
          <a:p>
            <a:endParaRPr lang="en-US"/>
          </a:p>
          <a:p>
            <a:r>
              <a:rPr lang="en-US"/>
              <a:t>4</a:t>
            </a:r>
          </a:p>
          <a:p>
            <a:endParaRPr lang="en-US"/>
          </a:p>
          <a:p>
            <a:endParaRPr lang="en-US"/>
          </a:p>
          <a:p>
            <a:r>
              <a:rPr lang="en-US"/>
              <a:t>3</a:t>
            </a:r>
          </a:p>
          <a:p>
            <a:endParaRPr lang="en-US"/>
          </a:p>
          <a:p>
            <a:endParaRPr lang="en-US"/>
          </a:p>
          <a:p>
            <a:r>
              <a:rPr lang="en-US"/>
              <a:t>2</a:t>
            </a:r>
          </a:p>
        </p:txBody>
      </p:sp>
      <p:sp>
        <p:nvSpPr>
          <p:cNvPr id="116746" name="Text Box 10"/>
          <p:cNvSpPr txBox="1">
            <a:spLocks noChangeArrowheads="1"/>
          </p:cNvSpPr>
          <p:nvPr/>
        </p:nvSpPr>
        <p:spPr bwMode="auto">
          <a:xfrm>
            <a:off x="2508250" y="2662238"/>
            <a:ext cx="311150" cy="3662362"/>
          </a:xfrm>
          <a:prstGeom prst="rect">
            <a:avLst/>
          </a:prstGeom>
          <a:noFill/>
          <a:ln w="9525">
            <a:noFill/>
            <a:miter lim="800000"/>
            <a:headEnd/>
            <a:tailEnd/>
          </a:ln>
          <a:effectLst/>
        </p:spPr>
        <p:txBody>
          <a:bodyPr wrap="none">
            <a:spAutoFit/>
          </a:bodyPr>
          <a:lstStyle/>
          <a:p>
            <a:r>
              <a:rPr lang="en-US"/>
              <a:t>0</a:t>
            </a:r>
          </a:p>
          <a:p>
            <a:endParaRPr lang="en-US"/>
          </a:p>
          <a:p>
            <a:endParaRPr lang="en-US"/>
          </a:p>
          <a:p>
            <a:r>
              <a:rPr lang="en-US"/>
              <a:t>0</a:t>
            </a:r>
          </a:p>
          <a:p>
            <a:endParaRPr lang="en-US"/>
          </a:p>
          <a:p>
            <a:endParaRPr lang="en-US"/>
          </a:p>
          <a:p>
            <a:r>
              <a:rPr lang="en-US"/>
              <a:t>0</a:t>
            </a:r>
          </a:p>
          <a:p>
            <a:endParaRPr lang="en-US"/>
          </a:p>
          <a:p>
            <a:endParaRPr lang="en-US"/>
          </a:p>
          <a:p>
            <a:r>
              <a:rPr lang="en-US"/>
              <a:t>1</a:t>
            </a:r>
          </a:p>
          <a:p>
            <a:endParaRPr lang="en-US"/>
          </a:p>
          <a:p>
            <a:endParaRPr lang="en-US"/>
          </a:p>
          <a:p>
            <a:r>
              <a:rPr lang="en-US"/>
              <a:t>2</a:t>
            </a:r>
          </a:p>
        </p:txBody>
      </p:sp>
      <p:sp>
        <p:nvSpPr>
          <p:cNvPr id="116747" name="Text Box 11"/>
          <p:cNvSpPr txBox="1">
            <a:spLocks noChangeArrowheads="1"/>
          </p:cNvSpPr>
          <p:nvPr/>
        </p:nvSpPr>
        <p:spPr bwMode="auto">
          <a:xfrm>
            <a:off x="5226050" y="2667000"/>
            <a:ext cx="1708150" cy="3662363"/>
          </a:xfrm>
          <a:prstGeom prst="rect">
            <a:avLst/>
          </a:prstGeom>
          <a:noFill/>
          <a:ln w="9525">
            <a:noFill/>
            <a:miter lim="800000"/>
            <a:headEnd/>
            <a:tailEnd/>
          </a:ln>
          <a:effectLst/>
        </p:spPr>
        <p:txBody>
          <a:bodyPr wrap="none">
            <a:spAutoFit/>
          </a:bodyPr>
          <a:lstStyle/>
          <a:p>
            <a:r>
              <a:rPr lang="en-US"/>
              <a:t>Linear</a:t>
            </a:r>
          </a:p>
          <a:p>
            <a:endParaRPr lang="en-US"/>
          </a:p>
          <a:p>
            <a:endParaRPr lang="en-US"/>
          </a:p>
          <a:p>
            <a:r>
              <a:rPr lang="en-US"/>
              <a:t>Trigonal planar</a:t>
            </a:r>
          </a:p>
          <a:p>
            <a:endParaRPr lang="en-US"/>
          </a:p>
          <a:p>
            <a:endParaRPr lang="en-US"/>
          </a:p>
          <a:p>
            <a:r>
              <a:rPr lang="en-US"/>
              <a:t>Tetrahedral</a:t>
            </a:r>
          </a:p>
          <a:p>
            <a:endParaRPr lang="en-US"/>
          </a:p>
          <a:p>
            <a:endParaRPr lang="en-US"/>
          </a:p>
          <a:p>
            <a:r>
              <a:rPr lang="en-US"/>
              <a:t>Pyramidal</a:t>
            </a:r>
          </a:p>
          <a:p>
            <a:endParaRPr lang="en-US"/>
          </a:p>
          <a:p>
            <a:endParaRPr lang="en-US"/>
          </a:p>
          <a:p>
            <a:r>
              <a:rPr lang="en-US"/>
              <a:t>Bent</a:t>
            </a:r>
          </a:p>
        </p:txBody>
      </p:sp>
      <p:sp>
        <p:nvSpPr>
          <p:cNvPr id="116748" name="Text Box 12"/>
          <p:cNvSpPr txBox="1">
            <a:spLocks noChangeArrowheads="1"/>
          </p:cNvSpPr>
          <p:nvPr/>
        </p:nvSpPr>
        <p:spPr bwMode="auto">
          <a:xfrm>
            <a:off x="7162800" y="2667000"/>
            <a:ext cx="1719263" cy="3662363"/>
          </a:xfrm>
          <a:prstGeom prst="rect">
            <a:avLst/>
          </a:prstGeom>
          <a:noFill/>
          <a:ln w="9525">
            <a:noFill/>
            <a:miter lim="800000"/>
            <a:headEnd/>
            <a:tailEnd/>
          </a:ln>
          <a:effectLst/>
        </p:spPr>
        <p:txBody>
          <a:bodyPr wrap="none">
            <a:spAutoFit/>
          </a:bodyPr>
          <a:lstStyle/>
          <a:p>
            <a:r>
              <a:rPr lang="en-US"/>
              <a:t>BeCl</a:t>
            </a:r>
            <a:r>
              <a:rPr lang="en-US" baseline="-25000"/>
              <a:t>2</a:t>
            </a:r>
          </a:p>
          <a:p>
            <a:endParaRPr lang="en-US"/>
          </a:p>
          <a:p>
            <a:endParaRPr lang="en-US"/>
          </a:p>
          <a:p>
            <a:r>
              <a:rPr lang="en-US"/>
              <a:t>BF</a:t>
            </a:r>
            <a:r>
              <a:rPr lang="en-US" baseline="-25000"/>
              <a:t>3</a:t>
            </a:r>
          </a:p>
          <a:p>
            <a:endParaRPr lang="en-US"/>
          </a:p>
          <a:p>
            <a:endParaRPr lang="en-US"/>
          </a:p>
          <a:p>
            <a:r>
              <a:rPr lang="en-US"/>
              <a:t>CH</a:t>
            </a:r>
            <a:r>
              <a:rPr lang="en-US" baseline="-25000"/>
              <a:t>4</a:t>
            </a:r>
            <a:r>
              <a:rPr lang="en-US"/>
              <a:t>, SiCl</a:t>
            </a:r>
            <a:r>
              <a:rPr lang="en-US" baseline="-25000"/>
              <a:t>4</a:t>
            </a:r>
          </a:p>
          <a:p>
            <a:endParaRPr lang="en-US"/>
          </a:p>
          <a:p>
            <a:endParaRPr lang="en-US"/>
          </a:p>
          <a:p>
            <a:r>
              <a:rPr lang="en-US"/>
              <a:t>NH</a:t>
            </a:r>
            <a:r>
              <a:rPr lang="en-US" baseline="-25000"/>
              <a:t>3</a:t>
            </a:r>
            <a:r>
              <a:rPr lang="en-US"/>
              <a:t>, PCl</a:t>
            </a:r>
            <a:r>
              <a:rPr lang="en-US" baseline="-25000"/>
              <a:t>3</a:t>
            </a:r>
          </a:p>
          <a:p>
            <a:endParaRPr lang="en-US"/>
          </a:p>
          <a:p>
            <a:endParaRPr lang="en-US"/>
          </a:p>
          <a:p>
            <a:r>
              <a:rPr lang="en-US"/>
              <a:t>H</a:t>
            </a:r>
            <a:r>
              <a:rPr lang="en-US" baseline="-25000"/>
              <a:t>2</a:t>
            </a:r>
            <a:r>
              <a:rPr lang="en-US"/>
              <a:t>O, H</a:t>
            </a:r>
            <a:r>
              <a:rPr lang="en-US" baseline="-25000"/>
              <a:t>2</a:t>
            </a:r>
            <a:r>
              <a:rPr lang="en-US"/>
              <a:t>S, SCl</a:t>
            </a:r>
            <a:r>
              <a:rPr lang="en-US" baseline="-25000"/>
              <a:t>2</a:t>
            </a:r>
          </a:p>
        </p:txBody>
      </p:sp>
      <p:sp>
        <p:nvSpPr>
          <p:cNvPr id="116749" name="Text Box 13"/>
          <p:cNvSpPr txBox="1">
            <a:spLocks noChangeArrowheads="1"/>
          </p:cNvSpPr>
          <p:nvPr/>
        </p:nvSpPr>
        <p:spPr bwMode="auto">
          <a:xfrm>
            <a:off x="4032250" y="2627313"/>
            <a:ext cx="615950" cy="366712"/>
          </a:xfrm>
          <a:prstGeom prst="rect">
            <a:avLst/>
          </a:prstGeom>
          <a:noFill/>
          <a:ln w="9525">
            <a:noFill/>
            <a:miter lim="800000"/>
            <a:headEnd/>
            <a:tailEnd/>
          </a:ln>
          <a:effectLst/>
        </p:spPr>
        <p:txBody>
          <a:bodyPr wrap="none">
            <a:spAutoFit/>
          </a:bodyPr>
          <a:lstStyle/>
          <a:p>
            <a:r>
              <a:rPr lang="en-US"/>
              <a:t>-Be-</a:t>
            </a:r>
          </a:p>
        </p:txBody>
      </p:sp>
      <p:grpSp>
        <p:nvGrpSpPr>
          <p:cNvPr id="116750" name="Group 14"/>
          <p:cNvGrpSpPr>
            <a:grpSpLocks/>
          </p:cNvGrpSpPr>
          <p:nvPr/>
        </p:nvGrpSpPr>
        <p:grpSpPr bwMode="auto">
          <a:xfrm>
            <a:off x="4114800" y="3367088"/>
            <a:ext cx="609600" cy="442912"/>
            <a:chOff x="2592" y="2121"/>
            <a:chExt cx="384" cy="279"/>
          </a:xfrm>
        </p:grpSpPr>
        <p:sp>
          <p:nvSpPr>
            <p:cNvPr id="116751" name="Text Box 15"/>
            <p:cNvSpPr txBox="1">
              <a:spLocks noChangeArrowheads="1"/>
            </p:cNvSpPr>
            <p:nvPr/>
          </p:nvSpPr>
          <p:spPr bwMode="auto">
            <a:xfrm>
              <a:off x="2628" y="2121"/>
              <a:ext cx="252" cy="231"/>
            </a:xfrm>
            <a:prstGeom prst="rect">
              <a:avLst/>
            </a:prstGeom>
            <a:noFill/>
            <a:ln w="9525">
              <a:noFill/>
              <a:miter lim="800000"/>
              <a:headEnd/>
              <a:tailEnd/>
            </a:ln>
            <a:effectLst/>
          </p:spPr>
          <p:txBody>
            <a:bodyPr wrap="none">
              <a:spAutoFit/>
            </a:bodyPr>
            <a:lstStyle/>
            <a:p>
              <a:r>
                <a:rPr lang="en-US"/>
                <a:t> B</a:t>
              </a:r>
            </a:p>
          </p:txBody>
        </p:sp>
        <p:sp>
          <p:nvSpPr>
            <p:cNvPr id="116752" name="Line 16"/>
            <p:cNvSpPr>
              <a:spLocks noChangeShapeType="1"/>
            </p:cNvSpPr>
            <p:nvPr/>
          </p:nvSpPr>
          <p:spPr bwMode="auto">
            <a:xfrm>
              <a:off x="2784" y="2304"/>
              <a:ext cx="0" cy="96"/>
            </a:xfrm>
            <a:prstGeom prst="line">
              <a:avLst/>
            </a:prstGeom>
            <a:noFill/>
            <a:ln w="9525">
              <a:solidFill>
                <a:schemeClr val="tx1"/>
              </a:solidFill>
              <a:round/>
              <a:headEnd/>
              <a:tailEnd/>
            </a:ln>
            <a:effectLst/>
          </p:spPr>
          <p:txBody>
            <a:bodyPr/>
            <a:lstStyle/>
            <a:p>
              <a:endParaRPr lang="en-US"/>
            </a:p>
          </p:txBody>
        </p:sp>
        <p:sp>
          <p:nvSpPr>
            <p:cNvPr id="116753" name="Line 17"/>
            <p:cNvSpPr>
              <a:spLocks noChangeShapeType="1"/>
            </p:cNvSpPr>
            <p:nvPr/>
          </p:nvSpPr>
          <p:spPr bwMode="auto">
            <a:xfrm rot="-5400000">
              <a:off x="2928" y="2208"/>
              <a:ext cx="0" cy="96"/>
            </a:xfrm>
            <a:prstGeom prst="line">
              <a:avLst/>
            </a:prstGeom>
            <a:noFill/>
            <a:ln w="9525">
              <a:solidFill>
                <a:schemeClr val="tx1"/>
              </a:solidFill>
              <a:round/>
              <a:headEnd/>
              <a:tailEnd/>
            </a:ln>
            <a:effectLst/>
          </p:spPr>
          <p:txBody>
            <a:bodyPr/>
            <a:lstStyle/>
            <a:p>
              <a:endParaRPr lang="en-US"/>
            </a:p>
          </p:txBody>
        </p:sp>
        <p:sp>
          <p:nvSpPr>
            <p:cNvPr id="116754" name="Line 18"/>
            <p:cNvSpPr>
              <a:spLocks noChangeShapeType="1"/>
            </p:cNvSpPr>
            <p:nvPr/>
          </p:nvSpPr>
          <p:spPr bwMode="auto">
            <a:xfrm rot="-5400000">
              <a:off x="2640" y="2208"/>
              <a:ext cx="0" cy="96"/>
            </a:xfrm>
            <a:prstGeom prst="line">
              <a:avLst/>
            </a:prstGeom>
            <a:noFill/>
            <a:ln w="9525">
              <a:solidFill>
                <a:schemeClr val="tx1"/>
              </a:solidFill>
              <a:round/>
              <a:headEnd/>
              <a:tailEnd/>
            </a:ln>
            <a:effectLst/>
          </p:spPr>
          <p:txBody>
            <a:bodyPr/>
            <a:lstStyle/>
            <a:p>
              <a:endParaRPr lang="en-US"/>
            </a:p>
          </p:txBody>
        </p:sp>
      </p:grpSp>
      <p:sp>
        <p:nvSpPr>
          <p:cNvPr id="116755" name="Text Box 19"/>
          <p:cNvSpPr txBox="1">
            <a:spLocks noChangeArrowheads="1"/>
          </p:cNvSpPr>
          <p:nvPr/>
        </p:nvSpPr>
        <p:spPr bwMode="auto">
          <a:xfrm>
            <a:off x="4038600" y="4281488"/>
            <a:ext cx="476250" cy="366712"/>
          </a:xfrm>
          <a:prstGeom prst="rect">
            <a:avLst/>
          </a:prstGeom>
          <a:noFill/>
          <a:ln w="9525">
            <a:noFill/>
            <a:miter lim="800000"/>
            <a:headEnd/>
            <a:tailEnd/>
          </a:ln>
          <a:effectLst/>
        </p:spPr>
        <p:txBody>
          <a:bodyPr wrap="none">
            <a:spAutoFit/>
          </a:bodyPr>
          <a:lstStyle/>
          <a:p>
            <a:r>
              <a:rPr lang="en-US"/>
              <a:t>  C</a:t>
            </a:r>
          </a:p>
        </p:txBody>
      </p:sp>
      <p:sp>
        <p:nvSpPr>
          <p:cNvPr id="116756" name="Line 20"/>
          <p:cNvSpPr>
            <a:spLocks noChangeShapeType="1"/>
          </p:cNvSpPr>
          <p:nvPr/>
        </p:nvSpPr>
        <p:spPr bwMode="auto">
          <a:xfrm>
            <a:off x="4343400" y="4572000"/>
            <a:ext cx="0" cy="152400"/>
          </a:xfrm>
          <a:prstGeom prst="line">
            <a:avLst/>
          </a:prstGeom>
          <a:noFill/>
          <a:ln w="9525">
            <a:solidFill>
              <a:schemeClr val="tx1"/>
            </a:solidFill>
            <a:round/>
            <a:headEnd/>
            <a:tailEnd/>
          </a:ln>
          <a:effectLst/>
        </p:spPr>
        <p:txBody>
          <a:bodyPr/>
          <a:lstStyle/>
          <a:p>
            <a:endParaRPr lang="en-US"/>
          </a:p>
        </p:txBody>
      </p:sp>
      <p:sp>
        <p:nvSpPr>
          <p:cNvPr id="116757" name="Line 21"/>
          <p:cNvSpPr>
            <a:spLocks noChangeShapeType="1"/>
          </p:cNvSpPr>
          <p:nvPr/>
        </p:nvSpPr>
        <p:spPr bwMode="auto">
          <a:xfrm rot="-5400000">
            <a:off x="4572000" y="4419600"/>
            <a:ext cx="0" cy="152400"/>
          </a:xfrm>
          <a:prstGeom prst="line">
            <a:avLst/>
          </a:prstGeom>
          <a:noFill/>
          <a:ln w="9525">
            <a:solidFill>
              <a:schemeClr val="tx1"/>
            </a:solidFill>
            <a:round/>
            <a:headEnd/>
            <a:tailEnd/>
          </a:ln>
          <a:effectLst/>
        </p:spPr>
        <p:txBody>
          <a:bodyPr/>
          <a:lstStyle/>
          <a:p>
            <a:endParaRPr lang="en-US"/>
          </a:p>
        </p:txBody>
      </p:sp>
      <p:sp>
        <p:nvSpPr>
          <p:cNvPr id="116758" name="Line 22"/>
          <p:cNvSpPr>
            <a:spLocks noChangeShapeType="1"/>
          </p:cNvSpPr>
          <p:nvPr/>
        </p:nvSpPr>
        <p:spPr bwMode="auto">
          <a:xfrm rot="-5400000">
            <a:off x="4114800" y="4419600"/>
            <a:ext cx="0" cy="152400"/>
          </a:xfrm>
          <a:prstGeom prst="line">
            <a:avLst/>
          </a:prstGeom>
          <a:noFill/>
          <a:ln w="9525">
            <a:solidFill>
              <a:schemeClr val="tx1"/>
            </a:solidFill>
            <a:round/>
            <a:headEnd/>
            <a:tailEnd/>
          </a:ln>
          <a:effectLst/>
        </p:spPr>
        <p:txBody>
          <a:bodyPr/>
          <a:lstStyle/>
          <a:p>
            <a:endParaRPr lang="en-US"/>
          </a:p>
        </p:txBody>
      </p:sp>
      <p:sp>
        <p:nvSpPr>
          <p:cNvPr id="116759" name="Line 23"/>
          <p:cNvSpPr>
            <a:spLocks noChangeShapeType="1"/>
          </p:cNvSpPr>
          <p:nvPr/>
        </p:nvSpPr>
        <p:spPr bwMode="auto">
          <a:xfrm>
            <a:off x="4343400" y="4191000"/>
            <a:ext cx="0" cy="152400"/>
          </a:xfrm>
          <a:prstGeom prst="line">
            <a:avLst/>
          </a:prstGeom>
          <a:noFill/>
          <a:ln w="9525">
            <a:solidFill>
              <a:schemeClr val="tx1"/>
            </a:solidFill>
            <a:round/>
            <a:headEnd/>
            <a:tailEnd/>
          </a:ln>
          <a:effectLst/>
        </p:spPr>
        <p:txBody>
          <a:bodyPr/>
          <a:lstStyle/>
          <a:p>
            <a:endParaRPr lang="en-US"/>
          </a:p>
        </p:txBody>
      </p:sp>
      <p:grpSp>
        <p:nvGrpSpPr>
          <p:cNvPr id="116760" name="Group 24"/>
          <p:cNvGrpSpPr>
            <a:grpSpLocks/>
          </p:cNvGrpSpPr>
          <p:nvPr/>
        </p:nvGrpSpPr>
        <p:grpSpPr bwMode="auto">
          <a:xfrm>
            <a:off x="4038600" y="5035550"/>
            <a:ext cx="609600" cy="588963"/>
            <a:chOff x="2256" y="3172"/>
            <a:chExt cx="384" cy="371"/>
          </a:xfrm>
        </p:grpSpPr>
        <p:sp>
          <p:nvSpPr>
            <p:cNvPr id="116761" name="Text Box 25"/>
            <p:cNvSpPr txBox="1">
              <a:spLocks noChangeArrowheads="1"/>
            </p:cNvSpPr>
            <p:nvPr/>
          </p:nvSpPr>
          <p:spPr bwMode="auto">
            <a:xfrm>
              <a:off x="2256" y="3264"/>
              <a:ext cx="300" cy="231"/>
            </a:xfrm>
            <a:prstGeom prst="rect">
              <a:avLst/>
            </a:prstGeom>
            <a:noFill/>
            <a:ln w="9525">
              <a:noFill/>
              <a:miter lim="800000"/>
              <a:headEnd/>
              <a:tailEnd/>
            </a:ln>
            <a:effectLst/>
          </p:spPr>
          <p:txBody>
            <a:bodyPr wrap="none">
              <a:spAutoFit/>
            </a:bodyPr>
            <a:lstStyle/>
            <a:p>
              <a:r>
                <a:rPr lang="en-US"/>
                <a:t>  N</a:t>
              </a:r>
            </a:p>
          </p:txBody>
        </p:sp>
        <p:sp>
          <p:nvSpPr>
            <p:cNvPr id="116762" name="Line 26"/>
            <p:cNvSpPr>
              <a:spLocks noChangeShapeType="1"/>
            </p:cNvSpPr>
            <p:nvPr/>
          </p:nvSpPr>
          <p:spPr bwMode="auto">
            <a:xfrm>
              <a:off x="2448" y="3447"/>
              <a:ext cx="0" cy="96"/>
            </a:xfrm>
            <a:prstGeom prst="line">
              <a:avLst/>
            </a:prstGeom>
            <a:noFill/>
            <a:ln w="9525">
              <a:solidFill>
                <a:schemeClr val="tx1"/>
              </a:solidFill>
              <a:round/>
              <a:headEnd/>
              <a:tailEnd/>
            </a:ln>
            <a:effectLst/>
          </p:spPr>
          <p:txBody>
            <a:bodyPr/>
            <a:lstStyle/>
            <a:p>
              <a:endParaRPr lang="en-US"/>
            </a:p>
          </p:txBody>
        </p:sp>
        <p:sp>
          <p:nvSpPr>
            <p:cNvPr id="116763" name="Line 27"/>
            <p:cNvSpPr>
              <a:spLocks noChangeShapeType="1"/>
            </p:cNvSpPr>
            <p:nvPr/>
          </p:nvSpPr>
          <p:spPr bwMode="auto">
            <a:xfrm rot="-5400000">
              <a:off x="2592" y="3351"/>
              <a:ext cx="0" cy="96"/>
            </a:xfrm>
            <a:prstGeom prst="line">
              <a:avLst/>
            </a:prstGeom>
            <a:noFill/>
            <a:ln w="9525">
              <a:solidFill>
                <a:schemeClr val="tx1"/>
              </a:solidFill>
              <a:round/>
              <a:headEnd/>
              <a:tailEnd/>
            </a:ln>
            <a:effectLst/>
          </p:spPr>
          <p:txBody>
            <a:bodyPr/>
            <a:lstStyle/>
            <a:p>
              <a:endParaRPr lang="en-US"/>
            </a:p>
          </p:txBody>
        </p:sp>
        <p:sp>
          <p:nvSpPr>
            <p:cNvPr id="116764" name="Line 28"/>
            <p:cNvSpPr>
              <a:spLocks noChangeShapeType="1"/>
            </p:cNvSpPr>
            <p:nvPr/>
          </p:nvSpPr>
          <p:spPr bwMode="auto">
            <a:xfrm rot="-5400000">
              <a:off x="2304" y="3351"/>
              <a:ext cx="0" cy="96"/>
            </a:xfrm>
            <a:prstGeom prst="line">
              <a:avLst/>
            </a:prstGeom>
            <a:noFill/>
            <a:ln w="9525">
              <a:solidFill>
                <a:schemeClr val="tx1"/>
              </a:solidFill>
              <a:round/>
              <a:headEnd/>
              <a:tailEnd/>
            </a:ln>
            <a:effectLst/>
          </p:spPr>
          <p:txBody>
            <a:bodyPr/>
            <a:lstStyle/>
            <a:p>
              <a:endParaRPr lang="en-US"/>
            </a:p>
          </p:txBody>
        </p:sp>
        <p:sp>
          <p:nvSpPr>
            <p:cNvPr id="116765" name="Text Box 29"/>
            <p:cNvSpPr txBox="1">
              <a:spLocks noChangeArrowheads="1"/>
            </p:cNvSpPr>
            <p:nvPr/>
          </p:nvSpPr>
          <p:spPr bwMode="auto">
            <a:xfrm rot="-5400000">
              <a:off x="2348" y="3138"/>
              <a:ext cx="164" cy="231"/>
            </a:xfrm>
            <a:prstGeom prst="rect">
              <a:avLst/>
            </a:prstGeom>
            <a:noFill/>
            <a:ln w="9525">
              <a:noFill/>
              <a:miter lim="800000"/>
              <a:headEnd/>
              <a:tailEnd/>
            </a:ln>
            <a:effectLst/>
          </p:spPr>
          <p:txBody>
            <a:bodyPr wrap="none">
              <a:spAutoFit/>
            </a:bodyPr>
            <a:lstStyle/>
            <a:p>
              <a:r>
                <a:rPr lang="en-US" b="1"/>
                <a:t>:</a:t>
              </a:r>
            </a:p>
          </p:txBody>
        </p:sp>
      </p:grpSp>
      <p:grpSp>
        <p:nvGrpSpPr>
          <p:cNvPr id="116766" name="Group 30"/>
          <p:cNvGrpSpPr>
            <a:grpSpLocks/>
          </p:cNvGrpSpPr>
          <p:nvPr/>
        </p:nvGrpSpPr>
        <p:grpSpPr bwMode="auto">
          <a:xfrm>
            <a:off x="4038600" y="5811838"/>
            <a:ext cx="609600" cy="588962"/>
            <a:chOff x="2256" y="3661"/>
            <a:chExt cx="384" cy="371"/>
          </a:xfrm>
        </p:grpSpPr>
        <p:sp>
          <p:nvSpPr>
            <p:cNvPr id="116767" name="Text Box 31"/>
            <p:cNvSpPr txBox="1">
              <a:spLocks noChangeArrowheads="1"/>
            </p:cNvSpPr>
            <p:nvPr/>
          </p:nvSpPr>
          <p:spPr bwMode="auto">
            <a:xfrm>
              <a:off x="2256" y="3753"/>
              <a:ext cx="308" cy="231"/>
            </a:xfrm>
            <a:prstGeom prst="rect">
              <a:avLst/>
            </a:prstGeom>
            <a:noFill/>
            <a:ln w="9525">
              <a:noFill/>
              <a:miter lim="800000"/>
              <a:headEnd/>
              <a:tailEnd/>
            </a:ln>
            <a:effectLst/>
          </p:spPr>
          <p:txBody>
            <a:bodyPr wrap="none">
              <a:spAutoFit/>
            </a:bodyPr>
            <a:lstStyle/>
            <a:p>
              <a:r>
                <a:rPr lang="en-US"/>
                <a:t>  O</a:t>
              </a:r>
            </a:p>
          </p:txBody>
        </p:sp>
        <p:sp>
          <p:nvSpPr>
            <p:cNvPr id="116768" name="Line 32"/>
            <p:cNvSpPr>
              <a:spLocks noChangeShapeType="1"/>
            </p:cNvSpPr>
            <p:nvPr/>
          </p:nvSpPr>
          <p:spPr bwMode="auto">
            <a:xfrm>
              <a:off x="2448" y="3936"/>
              <a:ext cx="0" cy="96"/>
            </a:xfrm>
            <a:prstGeom prst="line">
              <a:avLst/>
            </a:prstGeom>
            <a:noFill/>
            <a:ln w="9525">
              <a:solidFill>
                <a:schemeClr val="tx1"/>
              </a:solidFill>
              <a:round/>
              <a:headEnd/>
              <a:tailEnd/>
            </a:ln>
            <a:effectLst/>
          </p:spPr>
          <p:txBody>
            <a:bodyPr/>
            <a:lstStyle/>
            <a:p>
              <a:endParaRPr lang="en-US"/>
            </a:p>
          </p:txBody>
        </p:sp>
        <p:sp>
          <p:nvSpPr>
            <p:cNvPr id="116769" name="Line 33"/>
            <p:cNvSpPr>
              <a:spLocks noChangeShapeType="1"/>
            </p:cNvSpPr>
            <p:nvPr/>
          </p:nvSpPr>
          <p:spPr bwMode="auto">
            <a:xfrm rot="-5400000">
              <a:off x="2304" y="3840"/>
              <a:ext cx="0" cy="96"/>
            </a:xfrm>
            <a:prstGeom prst="line">
              <a:avLst/>
            </a:prstGeom>
            <a:noFill/>
            <a:ln w="9525">
              <a:solidFill>
                <a:schemeClr val="tx1"/>
              </a:solidFill>
              <a:round/>
              <a:headEnd/>
              <a:tailEnd/>
            </a:ln>
            <a:effectLst/>
          </p:spPr>
          <p:txBody>
            <a:bodyPr/>
            <a:lstStyle/>
            <a:p>
              <a:endParaRPr lang="en-US"/>
            </a:p>
          </p:txBody>
        </p:sp>
        <p:sp>
          <p:nvSpPr>
            <p:cNvPr id="116770" name="Text Box 34"/>
            <p:cNvSpPr txBox="1">
              <a:spLocks noChangeArrowheads="1"/>
            </p:cNvSpPr>
            <p:nvPr/>
          </p:nvSpPr>
          <p:spPr bwMode="auto">
            <a:xfrm rot="-5400000">
              <a:off x="2348" y="3627"/>
              <a:ext cx="164" cy="231"/>
            </a:xfrm>
            <a:prstGeom prst="rect">
              <a:avLst/>
            </a:prstGeom>
            <a:noFill/>
            <a:ln w="9525">
              <a:noFill/>
              <a:miter lim="800000"/>
              <a:headEnd/>
              <a:tailEnd/>
            </a:ln>
            <a:effectLst/>
          </p:spPr>
          <p:txBody>
            <a:bodyPr wrap="none">
              <a:spAutoFit/>
            </a:bodyPr>
            <a:lstStyle/>
            <a:p>
              <a:r>
                <a:rPr lang="en-US" b="1"/>
                <a:t>:</a:t>
              </a:r>
            </a:p>
          </p:txBody>
        </p:sp>
        <p:sp>
          <p:nvSpPr>
            <p:cNvPr id="116771" name="Text Box 35"/>
            <p:cNvSpPr txBox="1">
              <a:spLocks noChangeArrowheads="1"/>
            </p:cNvSpPr>
            <p:nvPr/>
          </p:nvSpPr>
          <p:spPr bwMode="auto">
            <a:xfrm>
              <a:off x="2476" y="3744"/>
              <a:ext cx="164" cy="231"/>
            </a:xfrm>
            <a:prstGeom prst="rect">
              <a:avLst/>
            </a:prstGeom>
            <a:noFill/>
            <a:ln w="9525">
              <a:noFill/>
              <a:miter lim="800000"/>
              <a:headEnd/>
              <a:tailEnd/>
            </a:ln>
            <a:effectLst/>
          </p:spPr>
          <p:txBody>
            <a:bodyPr wrap="none">
              <a:spAutoFit/>
            </a:bodyPr>
            <a:lstStyle/>
            <a:p>
              <a:r>
                <a:rPr lang="en-US" b="1"/>
                <a:t>:</a:t>
              </a:r>
            </a:p>
          </p:txBody>
        </p:sp>
      </p:grpSp>
      <p:sp>
        <p:nvSpPr>
          <p:cNvPr id="116772" name="Text Box 36"/>
          <p:cNvSpPr txBox="1">
            <a:spLocks noChangeArrowheads="1"/>
          </p:cNvSpPr>
          <p:nvPr/>
        </p:nvSpPr>
        <p:spPr bwMode="auto">
          <a:xfrm>
            <a:off x="3841750" y="1644650"/>
            <a:ext cx="1111250" cy="641350"/>
          </a:xfrm>
          <a:prstGeom prst="rect">
            <a:avLst/>
          </a:prstGeom>
          <a:noFill/>
          <a:ln w="9525">
            <a:noFill/>
            <a:miter lim="800000"/>
            <a:headEnd/>
            <a:tailEnd/>
          </a:ln>
          <a:effectLst/>
        </p:spPr>
        <p:txBody>
          <a:bodyPr wrap="none">
            <a:spAutoFit/>
          </a:bodyPr>
          <a:lstStyle/>
          <a:p>
            <a:r>
              <a:rPr lang="en-US" i="1"/>
              <a:t>Covalent</a:t>
            </a:r>
          </a:p>
          <a:p>
            <a:r>
              <a:rPr lang="en-US" i="1"/>
              <a:t>Structure</a:t>
            </a:r>
          </a:p>
        </p:txBody>
      </p:sp>
      <p:pic>
        <p:nvPicPr>
          <p:cNvPr id="116774" name="Picture 38" descr="Image:Sp2-Orbital.svg">
            <a:hlinkClick r:id="rId3"/>
          </p:cNvPr>
          <p:cNvPicPr>
            <a:picLocks noChangeAspect="1" noChangeArrowheads="1"/>
          </p:cNvPicPr>
          <p:nvPr/>
        </p:nvPicPr>
        <p:blipFill>
          <a:blip r:embed="rId4" cstate="print"/>
          <a:srcRect/>
          <a:stretch>
            <a:fillRect/>
          </a:stretch>
        </p:blipFill>
        <p:spPr bwMode="auto">
          <a:xfrm>
            <a:off x="7937500" y="3349625"/>
            <a:ext cx="900113" cy="698500"/>
          </a:xfrm>
          <a:prstGeom prst="rect">
            <a:avLst/>
          </a:prstGeom>
          <a:noFill/>
        </p:spPr>
      </p:pic>
      <p:pic>
        <p:nvPicPr>
          <p:cNvPr id="116776" name="Picture 40" descr="Image:Sp3-Orbital.svg">
            <a:hlinkClick r:id="rId5"/>
          </p:cNvPr>
          <p:cNvPicPr>
            <a:picLocks noChangeAspect="1" noChangeArrowheads="1"/>
          </p:cNvPicPr>
          <p:nvPr/>
        </p:nvPicPr>
        <p:blipFill>
          <a:blip r:embed="rId6" cstate="print"/>
          <a:srcRect/>
          <a:stretch>
            <a:fillRect/>
          </a:stretch>
        </p:blipFill>
        <p:spPr bwMode="auto">
          <a:xfrm>
            <a:off x="8391525" y="4375150"/>
            <a:ext cx="704850" cy="6810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6774"/>
                                        </p:tgtEl>
                                        <p:attrNameLst>
                                          <p:attrName>style.visibility</p:attrName>
                                        </p:attrNameLst>
                                      </p:cBhvr>
                                      <p:to>
                                        <p:strVal val="visible"/>
                                      </p:to>
                                    </p:set>
                                    <p:animEffect transition="in" filter="dissolve">
                                      <p:cBhvr>
                                        <p:cTn id="7" dur="500"/>
                                        <p:tgtEl>
                                          <p:spTgt spid="1167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6776"/>
                                        </p:tgtEl>
                                        <p:attrNameLst>
                                          <p:attrName>style.visibility</p:attrName>
                                        </p:attrNameLst>
                                      </p:cBhvr>
                                      <p:to>
                                        <p:strVal val="visible"/>
                                      </p:to>
                                    </p:set>
                                    <p:animEffect transition="in" filter="dissolve">
                                      <p:cBhvr>
                                        <p:cTn id="12" dur="500"/>
                                        <p:tgtEl>
                                          <p:spTgt spid="116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5346" name="Rectangle 2"/>
          <p:cNvSpPr>
            <a:spLocks noGrp="1" noChangeArrowheads="1"/>
          </p:cNvSpPr>
          <p:nvPr>
            <p:ph type="title"/>
          </p:nvPr>
        </p:nvSpPr>
        <p:spPr>
          <a:noFill/>
          <a:ln/>
        </p:spPr>
        <p:txBody>
          <a:bodyPr lIns="92075" tIns="46038" rIns="92075" bIns="46038" anchorCtr="1">
            <a:spAutoFit/>
          </a:bodyPr>
          <a:lstStyle/>
          <a:p>
            <a:r>
              <a:rPr lang="en-US"/>
              <a:t>Carbon dioxide</a:t>
            </a:r>
          </a:p>
        </p:txBody>
      </p:sp>
      <p:sp>
        <p:nvSpPr>
          <p:cNvPr id="825347" name="Rectangle 3"/>
          <p:cNvSpPr>
            <a:spLocks noGrp="1" noChangeArrowheads="1"/>
          </p:cNvSpPr>
          <p:nvPr>
            <p:ph type="body" idx="1"/>
          </p:nvPr>
        </p:nvSpPr>
        <p:spPr>
          <a:xfrm>
            <a:off x="457200" y="1600200"/>
            <a:ext cx="8229600" cy="1809750"/>
          </a:xfrm>
          <a:noFill/>
          <a:ln/>
        </p:spPr>
        <p:txBody>
          <a:bodyPr lIns="92075" tIns="46038" rIns="92075" bIns="46038"/>
          <a:lstStyle/>
          <a:p>
            <a:r>
              <a:rPr lang="en-US"/>
              <a:t>Attaching 1 oxygen leaves the oxygen 1 short and the carbon 3 short</a:t>
            </a:r>
          </a:p>
        </p:txBody>
      </p:sp>
      <p:grpSp>
        <p:nvGrpSpPr>
          <p:cNvPr id="825348" name="Group 4"/>
          <p:cNvGrpSpPr>
            <a:grpSpLocks/>
          </p:cNvGrpSpPr>
          <p:nvPr/>
        </p:nvGrpSpPr>
        <p:grpSpPr bwMode="auto">
          <a:xfrm>
            <a:off x="4876800" y="4152900"/>
            <a:ext cx="1447800" cy="1593850"/>
            <a:chOff x="3072" y="2616"/>
            <a:chExt cx="912" cy="1004"/>
          </a:xfrm>
        </p:grpSpPr>
        <p:sp>
          <p:nvSpPr>
            <p:cNvPr id="825349" name="Rectangle 5"/>
            <p:cNvSpPr>
              <a:spLocks noChangeArrowheads="1"/>
            </p:cNvSpPr>
            <p:nvPr/>
          </p:nvSpPr>
          <p:spPr bwMode="auto">
            <a:xfrm>
              <a:off x="3168" y="2640"/>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O</a:t>
              </a:r>
            </a:p>
          </p:txBody>
        </p:sp>
        <p:grpSp>
          <p:nvGrpSpPr>
            <p:cNvPr id="825350" name="Group 6"/>
            <p:cNvGrpSpPr>
              <a:grpSpLocks/>
            </p:cNvGrpSpPr>
            <p:nvPr/>
          </p:nvGrpSpPr>
          <p:grpSpPr bwMode="auto">
            <a:xfrm>
              <a:off x="3888" y="2880"/>
              <a:ext cx="96" cy="336"/>
              <a:chOff x="3888" y="2880"/>
              <a:chExt cx="96" cy="336"/>
            </a:xfrm>
          </p:grpSpPr>
          <p:sp>
            <p:nvSpPr>
              <p:cNvPr id="825351" name="Oval 7"/>
              <p:cNvSpPr>
                <a:spLocks noChangeArrowheads="1"/>
              </p:cNvSpPr>
              <p:nvPr/>
            </p:nvSpPr>
            <p:spPr bwMode="auto">
              <a:xfrm>
                <a:off x="3888" y="2880"/>
                <a:ext cx="96" cy="96"/>
              </a:xfrm>
              <a:prstGeom prst="ellipse">
                <a:avLst/>
              </a:prstGeom>
              <a:solidFill>
                <a:schemeClr val="tx2"/>
              </a:solidFill>
              <a:ln w="9525">
                <a:noFill/>
                <a:round/>
                <a:headEnd/>
                <a:tailEnd/>
              </a:ln>
              <a:effectLst/>
            </p:spPr>
            <p:txBody>
              <a:bodyPr wrap="none" anchor="ctr"/>
              <a:lstStyle/>
              <a:p>
                <a:endParaRPr lang="en-US"/>
              </a:p>
            </p:txBody>
          </p:sp>
          <p:sp>
            <p:nvSpPr>
              <p:cNvPr id="825352" name="Oval 8"/>
              <p:cNvSpPr>
                <a:spLocks noChangeArrowheads="1"/>
              </p:cNvSpPr>
              <p:nvPr/>
            </p:nvSpPr>
            <p:spPr bwMode="auto">
              <a:xfrm>
                <a:off x="3888" y="3120"/>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25353" name="Group 9"/>
            <p:cNvGrpSpPr>
              <a:grpSpLocks/>
            </p:cNvGrpSpPr>
            <p:nvPr/>
          </p:nvGrpSpPr>
          <p:grpSpPr bwMode="auto">
            <a:xfrm>
              <a:off x="3336" y="2616"/>
              <a:ext cx="336" cy="96"/>
              <a:chOff x="3336" y="2616"/>
              <a:chExt cx="336" cy="96"/>
            </a:xfrm>
          </p:grpSpPr>
          <p:sp>
            <p:nvSpPr>
              <p:cNvPr id="825354" name="Oval 10"/>
              <p:cNvSpPr>
                <a:spLocks noChangeArrowheads="1"/>
              </p:cNvSpPr>
              <p:nvPr/>
            </p:nvSpPr>
            <p:spPr bwMode="auto">
              <a:xfrm>
                <a:off x="3576" y="2616"/>
                <a:ext cx="96" cy="96"/>
              </a:xfrm>
              <a:prstGeom prst="ellipse">
                <a:avLst/>
              </a:prstGeom>
              <a:solidFill>
                <a:schemeClr val="tx2"/>
              </a:solidFill>
              <a:ln w="9525">
                <a:noFill/>
                <a:round/>
                <a:headEnd/>
                <a:tailEnd/>
              </a:ln>
              <a:effectLst/>
            </p:spPr>
            <p:txBody>
              <a:bodyPr wrap="none" anchor="ctr"/>
              <a:lstStyle/>
              <a:p>
                <a:endParaRPr lang="en-US"/>
              </a:p>
            </p:txBody>
          </p:sp>
          <p:sp>
            <p:nvSpPr>
              <p:cNvPr id="825355" name="Oval 11"/>
              <p:cNvSpPr>
                <a:spLocks noChangeArrowheads="1"/>
              </p:cNvSpPr>
              <p:nvPr/>
            </p:nvSpPr>
            <p:spPr bwMode="auto">
              <a:xfrm>
                <a:off x="3336" y="2616"/>
                <a:ext cx="96" cy="96"/>
              </a:xfrm>
              <a:prstGeom prst="ellipse">
                <a:avLst/>
              </a:prstGeom>
              <a:solidFill>
                <a:schemeClr val="tx2"/>
              </a:solidFill>
              <a:ln w="9525">
                <a:noFill/>
                <a:round/>
                <a:headEnd/>
                <a:tailEnd/>
              </a:ln>
              <a:effectLst/>
            </p:spPr>
            <p:txBody>
              <a:bodyPr wrap="none" anchor="ctr"/>
              <a:lstStyle/>
              <a:p>
                <a:endParaRPr lang="en-US"/>
              </a:p>
            </p:txBody>
          </p:sp>
        </p:grpSp>
        <p:sp>
          <p:nvSpPr>
            <p:cNvPr id="825356" name="Oval 12"/>
            <p:cNvSpPr>
              <a:spLocks noChangeArrowheads="1"/>
            </p:cNvSpPr>
            <p:nvPr/>
          </p:nvSpPr>
          <p:spPr bwMode="auto">
            <a:xfrm>
              <a:off x="3072" y="2832"/>
              <a:ext cx="96" cy="96"/>
            </a:xfrm>
            <a:prstGeom prst="ellipse">
              <a:avLst/>
            </a:prstGeom>
            <a:solidFill>
              <a:schemeClr val="tx2"/>
            </a:solidFill>
            <a:ln w="9525">
              <a:noFill/>
              <a:round/>
              <a:headEnd/>
              <a:tailEnd/>
            </a:ln>
            <a:effectLst/>
          </p:spPr>
          <p:txBody>
            <a:bodyPr wrap="none" anchor="ctr"/>
            <a:lstStyle/>
            <a:p>
              <a:endParaRPr lang="en-US"/>
            </a:p>
          </p:txBody>
        </p:sp>
        <p:sp>
          <p:nvSpPr>
            <p:cNvPr id="825357" name="Oval 13"/>
            <p:cNvSpPr>
              <a:spLocks noChangeArrowheads="1"/>
            </p:cNvSpPr>
            <p:nvPr/>
          </p:nvSpPr>
          <p:spPr bwMode="auto">
            <a:xfrm>
              <a:off x="3336" y="3480"/>
              <a:ext cx="96" cy="96"/>
            </a:xfrm>
            <a:prstGeom prst="ellipse">
              <a:avLst/>
            </a:prstGeom>
            <a:solidFill>
              <a:schemeClr val="tx2"/>
            </a:solidFill>
            <a:ln w="9525">
              <a:noFill/>
              <a:round/>
              <a:headEnd/>
              <a:tailEnd/>
            </a:ln>
            <a:effectLst/>
          </p:spPr>
          <p:txBody>
            <a:bodyPr wrap="none" anchor="ctr"/>
            <a:lstStyle/>
            <a:p>
              <a:endParaRPr lang="en-US"/>
            </a:p>
          </p:txBody>
        </p:sp>
      </p:grpSp>
      <p:sp>
        <p:nvSpPr>
          <p:cNvPr id="825358" name="Rectangle 14"/>
          <p:cNvSpPr>
            <a:spLocks noChangeArrowheads="1"/>
          </p:cNvSpPr>
          <p:nvPr/>
        </p:nvSpPr>
        <p:spPr bwMode="auto">
          <a:xfrm>
            <a:off x="3733800" y="41148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C</a:t>
            </a:r>
          </a:p>
        </p:txBody>
      </p:sp>
      <p:sp>
        <p:nvSpPr>
          <p:cNvPr id="825359" name="Oval 15"/>
          <p:cNvSpPr>
            <a:spLocks noChangeArrowheads="1"/>
          </p:cNvSpPr>
          <p:nvPr/>
        </p:nvSpPr>
        <p:spPr bwMode="auto">
          <a:xfrm>
            <a:off x="4876800" y="487680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25360" name="Oval 16"/>
          <p:cNvSpPr>
            <a:spLocks noChangeArrowheads="1"/>
          </p:cNvSpPr>
          <p:nvPr/>
        </p:nvSpPr>
        <p:spPr bwMode="auto">
          <a:xfrm>
            <a:off x="4381500" y="407670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25361" name="Oval 17"/>
          <p:cNvSpPr>
            <a:spLocks noChangeArrowheads="1"/>
          </p:cNvSpPr>
          <p:nvPr/>
        </p:nvSpPr>
        <p:spPr bwMode="auto">
          <a:xfrm>
            <a:off x="3581400" y="446405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25362" name="Oval 18"/>
          <p:cNvSpPr>
            <a:spLocks noChangeArrowheads="1"/>
          </p:cNvSpPr>
          <p:nvPr/>
        </p:nvSpPr>
        <p:spPr bwMode="auto">
          <a:xfrm>
            <a:off x="4000500" y="5448300"/>
            <a:ext cx="152400" cy="152400"/>
          </a:xfrm>
          <a:prstGeom prst="ellipse">
            <a:avLst/>
          </a:prstGeom>
          <a:solidFill>
            <a:schemeClr val="accent2"/>
          </a:solidFill>
          <a:ln w="9525">
            <a:noFill/>
            <a:round/>
            <a:headEnd/>
            <a:tailEnd/>
          </a:ln>
          <a:effectLst/>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25348"/>
                                        </p:tgtEl>
                                        <p:attrNameLst>
                                          <p:attrName>style.visibility</p:attrName>
                                        </p:attrNameLst>
                                      </p:cBhvr>
                                      <p:to>
                                        <p:strVal val="visible"/>
                                      </p:to>
                                    </p:set>
                                    <p:anim calcmode="lin" valueType="num">
                                      <p:cBhvr>
                                        <p:cTn id="7" dur="500" fill="hold"/>
                                        <p:tgtEl>
                                          <p:spTgt spid="825348"/>
                                        </p:tgtEl>
                                        <p:attrNameLst>
                                          <p:attrName>ppt_w</p:attrName>
                                        </p:attrNameLst>
                                      </p:cBhvr>
                                      <p:tavLst>
                                        <p:tav tm="0">
                                          <p:val>
                                            <p:fltVal val="0"/>
                                          </p:val>
                                        </p:tav>
                                        <p:tav tm="100000">
                                          <p:val>
                                            <p:strVal val="#ppt_w"/>
                                          </p:val>
                                        </p:tav>
                                      </p:tavLst>
                                    </p:anim>
                                    <p:anim calcmode="lin" valueType="num">
                                      <p:cBhvr>
                                        <p:cTn id="8" dur="500" fill="hold"/>
                                        <p:tgtEl>
                                          <p:spTgt spid="82534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7394" name="Rectangle 2"/>
          <p:cNvSpPr>
            <a:spLocks noChangeArrowheads="1"/>
          </p:cNvSpPr>
          <p:nvPr/>
        </p:nvSpPr>
        <p:spPr bwMode="auto">
          <a:xfrm>
            <a:off x="685800" y="495300"/>
            <a:ext cx="7772400" cy="762000"/>
          </a:xfrm>
          <a:prstGeom prst="rect">
            <a:avLst/>
          </a:prstGeom>
          <a:noFill/>
          <a:ln w="9525">
            <a:noFill/>
            <a:miter lim="800000"/>
            <a:headEnd/>
            <a:tailEnd/>
          </a:ln>
          <a:effectLst/>
        </p:spPr>
        <p:txBody>
          <a:bodyPr lIns="92075" tIns="46038" rIns="92075" bIns="46038" anchor="ctr" anchorCtr="1">
            <a:spAutoFit/>
          </a:bodyPr>
          <a:lstStyle/>
          <a:p>
            <a:pPr algn="ctr" eaLnBrk="0" hangingPunct="0"/>
            <a:r>
              <a:rPr lang="en-US" sz="4400">
                <a:solidFill>
                  <a:schemeClr val="tx2"/>
                </a:solidFill>
              </a:rPr>
              <a:t>Carbon dioxide</a:t>
            </a:r>
          </a:p>
        </p:txBody>
      </p:sp>
      <p:sp>
        <p:nvSpPr>
          <p:cNvPr id="827395" name="Rectangle 3"/>
          <p:cNvSpPr>
            <a:spLocks noChangeArrowheads="1"/>
          </p:cNvSpPr>
          <p:nvPr/>
        </p:nvSpPr>
        <p:spPr bwMode="auto">
          <a:xfrm>
            <a:off x="685800" y="1295400"/>
            <a:ext cx="7772400" cy="1981200"/>
          </a:xfrm>
          <a:prstGeom prst="rect">
            <a:avLst/>
          </a:prstGeom>
          <a:noFill/>
          <a:ln w="9525">
            <a:noFill/>
            <a:miter lim="800000"/>
            <a:headEnd/>
            <a:tailEnd/>
          </a:ln>
          <a:effectLst/>
        </p:spPr>
        <p:txBody>
          <a:bodyPr lIns="92075" tIns="46038" rIns="92075" bIns="46038"/>
          <a:lstStyle/>
          <a:p>
            <a:pPr marL="342900" indent="-342900" eaLnBrk="0" hangingPunct="0">
              <a:spcBef>
                <a:spcPct val="20000"/>
              </a:spcBef>
              <a:buClr>
                <a:schemeClr val="accent1"/>
              </a:buClr>
              <a:buSzPct val="75000"/>
              <a:buFont typeface="Monotype Sorts" pitchFamily="2" charset="2"/>
              <a:buChar char="l"/>
            </a:pPr>
            <a:r>
              <a:rPr lang="en-US" sz="3200"/>
              <a:t>Attaching the second oxygen leaves both oxygen 1 short and the carbon 2 short</a:t>
            </a:r>
          </a:p>
        </p:txBody>
      </p:sp>
      <p:grpSp>
        <p:nvGrpSpPr>
          <p:cNvPr id="827396" name="Group 4"/>
          <p:cNvGrpSpPr>
            <a:grpSpLocks/>
          </p:cNvGrpSpPr>
          <p:nvPr/>
        </p:nvGrpSpPr>
        <p:grpSpPr bwMode="auto">
          <a:xfrm>
            <a:off x="4876800" y="4152900"/>
            <a:ext cx="1447800" cy="1593850"/>
            <a:chOff x="3072" y="2616"/>
            <a:chExt cx="912" cy="1004"/>
          </a:xfrm>
        </p:grpSpPr>
        <p:sp>
          <p:nvSpPr>
            <p:cNvPr id="827397" name="Rectangle 5"/>
            <p:cNvSpPr>
              <a:spLocks noChangeArrowheads="1"/>
            </p:cNvSpPr>
            <p:nvPr/>
          </p:nvSpPr>
          <p:spPr bwMode="auto">
            <a:xfrm>
              <a:off x="3168" y="2640"/>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O</a:t>
              </a:r>
            </a:p>
          </p:txBody>
        </p:sp>
        <p:grpSp>
          <p:nvGrpSpPr>
            <p:cNvPr id="827398" name="Group 6"/>
            <p:cNvGrpSpPr>
              <a:grpSpLocks/>
            </p:cNvGrpSpPr>
            <p:nvPr/>
          </p:nvGrpSpPr>
          <p:grpSpPr bwMode="auto">
            <a:xfrm>
              <a:off x="3888" y="2880"/>
              <a:ext cx="96" cy="336"/>
              <a:chOff x="3888" y="2880"/>
              <a:chExt cx="96" cy="336"/>
            </a:xfrm>
          </p:grpSpPr>
          <p:sp>
            <p:nvSpPr>
              <p:cNvPr id="827399" name="Oval 7"/>
              <p:cNvSpPr>
                <a:spLocks noChangeArrowheads="1"/>
              </p:cNvSpPr>
              <p:nvPr/>
            </p:nvSpPr>
            <p:spPr bwMode="auto">
              <a:xfrm>
                <a:off x="3888" y="2880"/>
                <a:ext cx="96" cy="96"/>
              </a:xfrm>
              <a:prstGeom prst="ellipse">
                <a:avLst/>
              </a:prstGeom>
              <a:solidFill>
                <a:schemeClr val="tx2"/>
              </a:solidFill>
              <a:ln w="9525">
                <a:noFill/>
                <a:round/>
                <a:headEnd/>
                <a:tailEnd/>
              </a:ln>
              <a:effectLst/>
            </p:spPr>
            <p:txBody>
              <a:bodyPr wrap="none" anchor="ctr"/>
              <a:lstStyle/>
              <a:p>
                <a:endParaRPr lang="en-US"/>
              </a:p>
            </p:txBody>
          </p:sp>
          <p:sp>
            <p:nvSpPr>
              <p:cNvPr id="827400" name="Oval 8"/>
              <p:cNvSpPr>
                <a:spLocks noChangeArrowheads="1"/>
              </p:cNvSpPr>
              <p:nvPr/>
            </p:nvSpPr>
            <p:spPr bwMode="auto">
              <a:xfrm>
                <a:off x="3888" y="3120"/>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27401" name="Group 9"/>
            <p:cNvGrpSpPr>
              <a:grpSpLocks/>
            </p:cNvGrpSpPr>
            <p:nvPr/>
          </p:nvGrpSpPr>
          <p:grpSpPr bwMode="auto">
            <a:xfrm>
              <a:off x="3336" y="2616"/>
              <a:ext cx="336" cy="96"/>
              <a:chOff x="3336" y="2616"/>
              <a:chExt cx="336" cy="96"/>
            </a:xfrm>
          </p:grpSpPr>
          <p:sp>
            <p:nvSpPr>
              <p:cNvPr id="827402" name="Oval 10"/>
              <p:cNvSpPr>
                <a:spLocks noChangeArrowheads="1"/>
              </p:cNvSpPr>
              <p:nvPr/>
            </p:nvSpPr>
            <p:spPr bwMode="auto">
              <a:xfrm>
                <a:off x="3576" y="2616"/>
                <a:ext cx="96" cy="96"/>
              </a:xfrm>
              <a:prstGeom prst="ellipse">
                <a:avLst/>
              </a:prstGeom>
              <a:solidFill>
                <a:schemeClr val="tx2"/>
              </a:solidFill>
              <a:ln w="9525">
                <a:noFill/>
                <a:round/>
                <a:headEnd/>
                <a:tailEnd/>
              </a:ln>
              <a:effectLst/>
            </p:spPr>
            <p:txBody>
              <a:bodyPr wrap="none" anchor="ctr"/>
              <a:lstStyle/>
              <a:p>
                <a:endParaRPr lang="en-US"/>
              </a:p>
            </p:txBody>
          </p:sp>
          <p:sp>
            <p:nvSpPr>
              <p:cNvPr id="827403" name="Oval 11"/>
              <p:cNvSpPr>
                <a:spLocks noChangeArrowheads="1"/>
              </p:cNvSpPr>
              <p:nvPr/>
            </p:nvSpPr>
            <p:spPr bwMode="auto">
              <a:xfrm>
                <a:off x="3336" y="2616"/>
                <a:ext cx="96" cy="96"/>
              </a:xfrm>
              <a:prstGeom prst="ellipse">
                <a:avLst/>
              </a:prstGeom>
              <a:solidFill>
                <a:schemeClr val="tx2"/>
              </a:solidFill>
              <a:ln w="9525">
                <a:noFill/>
                <a:round/>
                <a:headEnd/>
                <a:tailEnd/>
              </a:ln>
              <a:effectLst/>
            </p:spPr>
            <p:txBody>
              <a:bodyPr wrap="none" anchor="ctr"/>
              <a:lstStyle/>
              <a:p>
                <a:endParaRPr lang="en-US"/>
              </a:p>
            </p:txBody>
          </p:sp>
        </p:grpSp>
        <p:sp>
          <p:nvSpPr>
            <p:cNvPr id="827404" name="Oval 12"/>
            <p:cNvSpPr>
              <a:spLocks noChangeArrowheads="1"/>
            </p:cNvSpPr>
            <p:nvPr/>
          </p:nvSpPr>
          <p:spPr bwMode="auto">
            <a:xfrm>
              <a:off x="3072" y="2832"/>
              <a:ext cx="96" cy="96"/>
            </a:xfrm>
            <a:prstGeom prst="ellipse">
              <a:avLst/>
            </a:prstGeom>
            <a:solidFill>
              <a:schemeClr val="tx2"/>
            </a:solidFill>
            <a:ln w="9525">
              <a:noFill/>
              <a:round/>
              <a:headEnd/>
              <a:tailEnd/>
            </a:ln>
            <a:effectLst/>
          </p:spPr>
          <p:txBody>
            <a:bodyPr wrap="none" anchor="ctr"/>
            <a:lstStyle/>
            <a:p>
              <a:endParaRPr lang="en-US"/>
            </a:p>
          </p:txBody>
        </p:sp>
        <p:sp>
          <p:nvSpPr>
            <p:cNvPr id="827405" name="Oval 13"/>
            <p:cNvSpPr>
              <a:spLocks noChangeArrowheads="1"/>
            </p:cNvSpPr>
            <p:nvPr/>
          </p:nvSpPr>
          <p:spPr bwMode="auto">
            <a:xfrm>
              <a:off x="3336" y="3480"/>
              <a:ext cx="96" cy="96"/>
            </a:xfrm>
            <a:prstGeom prst="ellipse">
              <a:avLst/>
            </a:prstGeom>
            <a:solidFill>
              <a:schemeClr val="tx2"/>
            </a:solidFill>
            <a:ln w="9525">
              <a:noFill/>
              <a:round/>
              <a:headEnd/>
              <a:tailEnd/>
            </a:ln>
            <a:effectLst/>
          </p:spPr>
          <p:txBody>
            <a:bodyPr wrap="none" anchor="ctr"/>
            <a:lstStyle/>
            <a:p>
              <a:endParaRPr lang="en-US"/>
            </a:p>
          </p:txBody>
        </p:sp>
      </p:grpSp>
      <p:sp>
        <p:nvSpPr>
          <p:cNvPr id="827406" name="Rectangle 14"/>
          <p:cNvSpPr>
            <a:spLocks noChangeArrowheads="1"/>
          </p:cNvSpPr>
          <p:nvPr/>
        </p:nvSpPr>
        <p:spPr bwMode="auto">
          <a:xfrm>
            <a:off x="3733800" y="41148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C</a:t>
            </a:r>
          </a:p>
        </p:txBody>
      </p:sp>
      <p:sp>
        <p:nvSpPr>
          <p:cNvPr id="827407" name="Oval 15"/>
          <p:cNvSpPr>
            <a:spLocks noChangeArrowheads="1"/>
          </p:cNvSpPr>
          <p:nvPr/>
        </p:nvSpPr>
        <p:spPr bwMode="auto">
          <a:xfrm>
            <a:off x="4876800" y="487680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27408" name="Oval 16"/>
          <p:cNvSpPr>
            <a:spLocks noChangeArrowheads="1"/>
          </p:cNvSpPr>
          <p:nvPr/>
        </p:nvSpPr>
        <p:spPr bwMode="auto">
          <a:xfrm>
            <a:off x="4381500" y="407670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27409" name="Oval 17"/>
          <p:cNvSpPr>
            <a:spLocks noChangeArrowheads="1"/>
          </p:cNvSpPr>
          <p:nvPr/>
        </p:nvSpPr>
        <p:spPr bwMode="auto">
          <a:xfrm>
            <a:off x="3581400" y="446405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27410" name="Oval 18"/>
          <p:cNvSpPr>
            <a:spLocks noChangeArrowheads="1"/>
          </p:cNvSpPr>
          <p:nvPr/>
        </p:nvSpPr>
        <p:spPr bwMode="auto">
          <a:xfrm>
            <a:off x="4000500" y="5448300"/>
            <a:ext cx="152400" cy="152400"/>
          </a:xfrm>
          <a:prstGeom prst="ellipse">
            <a:avLst/>
          </a:prstGeom>
          <a:solidFill>
            <a:schemeClr val="accent2"/>
          </a:solidFill>
          <a:ln w="9525">
            <a:noFill/>
            <a:round/>
            <a:headEnd/>
            <a:tailEnd/>
          </a:ln>
          <a:effectLst/>
        </p:spPr>
        <p:txBody>
          <a:bodyPr wrap="none" anchor="ctr"/>
          <a:lstStyle/>
          <a:p>
            <a:endParaRPr lang="en-US"/>
          </a:p>
        </p:txBody>
      </p:sp>
      <p:grpSp>
        <p:nvGrpSpPr>
          <p:cNvPr id="827411" name="Group 19"/>
          <p:cNvGrpSpPr>
            <a:grpSpLocks/>
          </p:cNvGrpSpPr>
          <p:nvPr/>
        </p:nvGrpSpPr>
        <p:grpSpPr bwMode="auto">
          <a:xfrm>
            <a:off x="2362200" y="4000500"/>
            <a:ext cx="1371600" cy="1593850"/>
            <a:chOff x="1488" y="2520"/>
            <a:chExt cx="864" cy="1004"/>
          </a:xfrm>
        </p:grpSpPr>
        <p:sp>
          <p:nvSpPr>
            <p:cNvPr id="827412" name="Rectangle 20"/>
            <p:cNvSpPr>
              <a:spLocks noChangeArrowheads="1"/>
            </p:cNvSpPr>
            <p:nvPr/>
          </p:nvSpPr>
          <p:spPr bwMode="auto">
            <a:xfrm>
              <a:off x="1584" y="2544"/>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O</a:t>
              </a:r>
            </a:p>
          </p:txBody>
        </p:sp>
        <p:grpSp>
          <p:nvGrpSpPr>
            <p:cNvPr id="827413" name="Group 21"/>
            <p:cNvGrpSpPr>
              <a:grpSpLocks/>
            </p:cNvGrpSpPr>
            <p:nvPr/>
          </p:nvGrpSpPr>
          <p:grpSpPr bwMode="auto">
            <a:xfrm>
              <a:off x="1488" y="2832"/>
              <a:ext cx="96" cy="336"/>
              <a:chOff x="1488" y="2832"/>
              <a:chExt cx="96" cy="336"/>
            </a:xfrm>
          </p:grpSpPr>
          <p:sp>
            <p:nvSpPr>
              <p:cNvPr id="827414" name="Oval 22"/>
              <p:cNvSpPr>
                <a:spLocks noChangeArrowheads="1"/>
              </p:cNvSpPr>
              <p:nvPr/>
            </p:nvSpPr>
            <p:spPr bwMode="auto">
              <a:xfrm>
                <a:off x="1488" y="2832"/>
                <a:ext cx="96" cy="96"/>
              </a:xfrm>
              <a:prstGeom prst="ellipse">
                <a:avLst/>
              </a:prstGeom>
              <a:solidFill>
                <a:schemeClr val="tx2"/>
              </a:solidFill>
              <a:ln w="9525">
                <a:noFill/>
                <a:round/>
                <a:headEnd/>
                <a:tailEnd/>
              </a:ln>
              <a:effectLst/>
            </p:spPr>
            <p:txBody>
              <a:bodyPr wrap="none" anchor="ctr"/>
              <a:lstStyle/>
              <a:p>
                <a:endParaRPr lang="en-US"/>
              </a:p>
            </p:txBody>
          </p:sp>
          <p:sp>
            <p:nvSpPr>
              <p:cNvPr id="827415" name="Oval 23"/>
              <p:cNvSpPr>
                <a:spLocks noChangeArrowheads="1"/>
              </p:cNvSpPr>
              <p:nvPr/>
            </p:nvSpPr>
            <p:spPr bwMode="auto">
              <a:xfrm>
                <a:off x="1488" y="3072"/>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27416" name="Group 24"/>
            <p:cNvGrpSpPr>
              <a:grpSpLocks/>
            </p:cNvGrpSpPr>
            <p:nvPr/>
          </p:nvGrpSpPr>
          <p:grpSpPr bwMode="auto">
            <a:xfrm>
              <a:off x="1752" y="3384"/>
              <a:ext cx="336" cy="96"/>
              <a:chOff x="1752" y="3384"/>
              <a:chExt cx="336" cy="96"/>
            </a:xfrm>
          </p:grpSpPr>
          <p:sp>
            <p:nvSpPr>
              <p:cNvPr id="827417" name="Oval 25"/>
              <p:cNvSpPr>
                <a:spLocks noChangeArrowheads="1"/>
              </p:cNvSpPr>
              <p:nvPr/>
            </p:nvSpPr>
            <p:spPr bwMode="auto">
              <a:xfrm>
                <a:off x="1992" y="3384"/>
                <a:ext cx="96" cy="96"/>
              </a:xfrm>
              <a:prstGeom prst="ellipse">
                <a:avLst/>
              </a:prstGeom>
              <a:solidFill>
                <a:schemeClr val="tx2"/>
              </a:solidFill>
              <a:ln w="9525">
                <a:noFill/>
                <a:round/>
                <a:headEnd/>
                <a:tailEnd/>
              </a:ln>
              <a:effectLst/>
            </p:spPr>
            <p:txBody>
              <a:bodyPr wrap="none" anchor="ctr"/>
              <a:lstStyle/>
              <a:p>
                <a:endParaRPr lang="en-US"/>
              </a:p>
            </p:txBody>
          </p:sp>
          <p:sp>
            <p:nvSpPr>
              <p:cNvPr id="827418" name="Oval 26"/>
              <p:cNvSpPr>
                <a:spLocks noChangeArrowheads="1"/>
              </p:cNvSpPr>
              <p:nvPr/>
            </p:nvSpPr>
            <p:spPr bwMode="auto">
              <a:xfrm>
                <a:off x="1752" y="3384"/>
                <a:ext cx="96" cy="96"/>
              </a:xfrm>
              <a:prstGeom prst="ellipse">
                <a:avLst/>
              </a:prstGeom>
              <a:solidFill>
                <a:schemeClr val="tx2"/>
              </a:solidFill>
              <a:ln w="9525">
                <a:noFill/>
                <a:round/>
                <a:headEnd/>
                <a:tailEnd/>
              </a:ln>
              <a:effectLst/>
            </p:spPr>
            <p:txBody>
              <a:bodyPr wrap="none" anchor="ctr"/>
              <a:lstStyle/>
              <a:p>
                <a:endParaRPr lang="en-US"/>
              </a:p>
            </p:txBody>
          </p:sp>
        </p:grpSp>
        <p:sp>
          <p:nvSpPr>
            <p:cNvPr id="827419" name="Oval 27"/>
            <p:cNvSpPr>
              <a:spLocks noChangeArrowheads="1"/>
            </p:cNvSpPr>
            <p:nvPr/>
          </p:nvSpPr>
          <p:spPr bwMode="auto">
            <a:xfrm>
              <a:off x="2256" y="3072"/>
              <a:ext cx="96" cy="96"/>
            </a:xfrm>
            <a:prstGeom prst="ellipse">
              <a:avLst/>
            </a:prstGeom>
            <a:solidFill>
              <a:schemeClr val="tx2"/>
            </a:solidFill>
            <a:ln w="9525">
              <a:noFill/>
              <a:round/>
              <a:headEnd/>
              <a:tailEnd/>
            </a:ln>
            <a:effectLst/>
          </p:spPr>
          <p:txBody>
            <a:bodyPr wrap="none" anchor="ctr"/>
            <a:lstStyle/>
            <a:p>
              <a:endParaRPr lang="en-US"/>
            </a:p>
          </p:txBody>
        </p:sp>
        <p:sp>
          <p:nvSpPr>
            <p:cNvPr id="827420" name="Oval 28"/>
            <p:cNvSpPr>
              <a:spLocks noChangeArrowheads="1"/>
            </p:cNvSpPr>
            <p:nvPr/>
          </p:nvSpPr>
          <p:spPr bwMode="auto">
            <a:xfrm>
              <a:off x="1800" y="2520"/>
              <a:ext cx="96" cy="96"/>
            </a:xfrm>
            <a:prstGeom prst="ellipse">
              <a:avLst/>
            </a:prstGeom>
            <a:solidFill>
              <a:schemeClr val="tx2"/>
            </a:solidFill>
            <a:ln w="9525">
              <a:noFill/>
              <a:round/>
              <a:headEnd/>
              <a:tailEnd/>
            </a:ln>
            <a:effectLst/>
          </p:spPr>
          <p:txBody>
            <a:bodyPr wrap="none" anchor="ctr"/>
            <a:lstStyle/>
            <a:p>
              <a:endParaRPr lang="en-US"/>
            </a:p>
          </p:txBody>
        </p:sp>
      </p:grpSp>
    </p:spTree>
  </p:cSld>
  <p:clrMapOvr>
    <a:overrideClrMapping bg1="lt1" tx1="dk1" bg2="lt2" tx2="dk2" accent1="accent1" accent2="accent2" accent3="accent3" accent4="accent4" accent5="accent5" accent6="accent6" hlink="hlink" folHlink="folHlink"/>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27411"/>
                                        </p:tgtEl>
                                        <p:attrNameLst>
                                          <p:attrName>style.visibility</p:attrName>
                                        </p:attrNameLst>
                                      </p:cBhvr>
                                      <p:to>
                                        <p:strVal val="visible"/>
                                      </p:to>
                                    </p:set>
                                    <p:anim calcmode="lin" valueType="num">
                                      <p:cBhvr>
                                        <p:cTn id="7" dur="500" fill="hold"/>
                                        <p:tgtEl>
                                          <p:spTgt spid="827411"/>
                                        </p:tgtEl>
                                        <p:attrNameLst>
                                          <p:attrName>ppt_w</p:attrName>
                                        </p:attrNameLst>
                                      </p:cBhvr>
                                      <p:tavLst>
                                        <p:tav tm="0">
                                          <p:val>
                                            <p:fltVal val="0"/>
                                          </p:val>
                                        </p:tav>
                                        <p:tav tm="100000">
                                          <p:val>
                                            <p:strVal val="#ppt_w"/>
                                          </p:val>
                                        </p:tav>
                                      </p:tavLst>
                                    </p:anim>
                                    <p:anim calcmode="lin" valueType="num">
                                      <p:cBhvr>
                                        <p:cTn id="8" dur="500" fill="hold"/>
                                        <p:tgtEl>
                                          <p:spTgt spid="8274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42" name="Rectangle 2"/>
          <p:cNvSpPr>
            <a:spLocks noChangeArrowheads="1"/>
          </p:cNvSpPr>
          <p:nvPr/>
        </p:nvSpPr>
        <p:spPr bwMode="auto">
          <a:xfrm>
            <a:off x="685800" y="1295400"/>
            <a:ext cx="7772400" cy="1981200"/>
          </a:xfrm>
          <a:prstGeom prst="rect">
            <a:avLst/>
          </a:prstGeom>
          <a:noFill/>
          <a:ln w="9525">
            <a:noFill/>
            <a:miter lim="800000"/>
            <a:headEnd/>
            <a:tailEnd/>
          </a:ln>
          <a:effectLst/>
        </p:spPr>
        <p:txBody>
          <a:bodyPr lIns="92075" tIns="46038" rIns="92075" bIns="46038"/>
          <a:lstStyle/>
          <a:p>
            <a:pPr marL="342900" indent="-342900" eaLnBrk="0" hangingPunct="0">
              <a:spcBef>
                <a:spcPct val="20000"/>
              </a:spcBef>
              <a:buClr>
                <a:schemeClr val="accent1"/>
              </a:buClr>
              <a:buSzPct val="75000"/>
              <a:buFont typeface="Monotype Sorts" pitchFamily="2" charset="2"/>
              <a:buChar char="l"/>
            </a:pPr>
            <a:r>
              <a:rPr lang="en-US" sz="3200"/>
              <a:t>The only solution is to share more</a:t>
            </a:r>
          </a:p>
          <a:p>
            <a:pPr marL="342900" indent="-342900" eaLnBrk="0" hangingPunct="0">
              <a:spcBef>
                <a:spcPct val="20000"/>
              </a:spcBef>
              <a:buClr>
                <a:schemeClr val="accent1"/>
              </a:buClr>
              <a:buSzPct val="75000"/>
              <a:buFont typeface="Monotype Sorts" pitchFamily="2" charset="2"/>
              <a:buChar char="l"/>
            </a:pPr>
            <a:r>
              <a:rPr lang="en-US" sz="3200"/>
              <a:t>Requires two double bonds</a:t>
            </a:r>
          </a:p>
          <a:p>
            <a:pPr marL="342900" indent="-342900" eaLnBrk="0" hangingPunct="0">
              <a:spcBef>
                <a:spcPct val="20000"/>
              </a:spcBef>
              <a:buClr>
                <a:schemeClr val="accent1"/>
              </a:buClr>
              <a:buSzPct val="75000"/>
              <a:buFont typeface="Monotype Sorts" pitchFamily="2" charset="2"/>
              <a:buChar char="l"/>
            </a:pPr>
            <a:r>
              <a:rPr lang="en-US" sz="3200"/>
              <a:t>Each atom gets to count all the atoms in the bond</a:t>
            </a:r>
          </a:p>
          <a:p>
            <a:pPr marL="342900" indent="-342900" eaLnBrk="0" hangingPunct="0">
              <a:spcBef>
                <a:spcPct val="20000"/>
              </a:spcBef>
              <a:buClr>
                <a:schemeClr val="accent1"/>
              </a:buClr>
              <a:buSzPct val="75000"/>
              <a:buFont typeface="Monotype Sorts" pitchFamily="2" charset="2"/>
              <a:buChar char="l"/>
            </a:pPr>
            <a:endParaRPr lang="en-US" sz="3200"/>
          </a:p>
          <a:p>
            <a:pPr marL="342900" indent="-342900" eaLnBrk="0" hangingPunct="0">
              <a:spcBef>
                <a:spcPct val="20000"/>
              </a:spcBef>
              <a:buClr>
                <a:schemeClr val="accent1"/>
              </a:buClr>
              <a:buSzPct val="75000"/>
              <a:buFont typeface="Monotype Sorts" pitchFamily="2" charset="2"/>
              <a:buChar char="l"/>
            </a:pPr>
            <a:endParaRPr lang="en-US" sz="3200"/>
          </a:p>
        </p:txBody>
      </p:sp>
      <p:grpSp>
        <p:nvGrpSpPr>
          <p:cNvPr id="829443" name="Group 3"/>
          <p:cNvGrpSpPr>
            <a:grpSpLocks/>
          </p:cNvGrpSpPr>
          <p:nvPr/>
        </p:nvGrpSpPr>
        <p:grpSpPr bwMode="auto">
          <a:xfrm>
            <a:off x="3208338" y="3313113"/>
            <a:ext cx="2273300" cy="2547937"/>
            <a:chOff x="2021" y="2087"/>
            <a:chExt cx="1432" cy="1605"/>
          </a:xfrm>
        </p:grpSpPr>
        <p:sp>
          <p:nvSpPr>
            <p:cNvPr id="829444" name="Rectangle 4"/>
            <p:cNvSpPr>
              <a:spLocks noChangeArrowheads="1"/>
            </p:cNvSpPr>
            <p:nvPr/>
          </p:nvSpPr>
          <p:spPr bwMode="auto">
            <a:xfrm>
              <a:off x="2021" y="2108"/>
              <a:ext cx="1432" cy="1584"/>
            </a:xfrm>
            <a:prstGeom prst="rect">
              <a:avLst/>
            </a:prstGeom>
            <a:solidFill>
              <a:srgbClr val="CCECFF"/>
            </a:solidFill>
            <a:ln w="9525">
              <a:noFill/>
              <a:miter lim="800000"/>
              <a:headEnd/>
              <a:tailEnd/>
            </a:ln>
            <a:effectLst/>
          </p:spPr>
          <p:txBody>
            <a:bodyPr wrap="none" anchor="ctr"/>
            <a:lstStyle/>
            <a:p>
              <a:endParaRPr lang="en-US"/>
            </a:p>
          </p:txBody>
        </p:sp>
        <p:sp>
          <p:nvSpPr>
            <p:cNvPr id="829445" name="Rectangle 5"/>
            <p:cNvSpPr>
              <a:spLocks noChangeArrowheads="1"/>
            </p:cNvSpPr>
            <p:nvPr/>
          </p:nvSpPr>
          <p:spPr bwMode="auto">
            <a:xfrm>
              <a:off x="2155" y="2087"/>
              <a:ext cx="1164" cy="518"/>
            </a:xfrm>
            <a:prstGeom prst="rect">
              <a:avLst/>
            </a:prstGeom>
            <a:noFill/>
            <a:ln w="9525">
              <a:noFill/>
              <a:miter lim="800000"/>
              <a:headEnd/>
              <a:tailEnd/>
            </a:ln>
            <a:effectLst/>
          </p:spPr>
          <p:txBody>
            <a:bodyPr lIns="92075" tIns="46038" rIns="92075" bIns="46038">
              <a:spAutoFit/>
            </a:bodyPr>
            <a:lstStyle/>
            <a:p>
              <a:pPr algn="ctr" eaLnBrk="0" hangingPunct="0">
                <a:spcBef>
                  <a:spcPct val="50000"/>
                </a:spcBef>
              </a:pPr>
              <a:r>
                <a:rPr lang="en-US" sz="2400"/>
                <a:t>8 valence electrons</a:t>
              </a:r>
            </a:p>
          </p:txBody>
        </p:sp>
      </p:grpSp>
      <p:grpSp>
        <p:nvGrpSpPr>
          <p:cNvPr id="829446" name="Group 6"/>
          <p:cNvGrpSpPr>
            <a:grpSpLocks/>
          </p:cNvGrpSpPr>
          <p:nvPr/>
        </p:nvGrpSpPr>
        <p:grpSpPr bwMode="auto">
          <a:xfrm>
            <a:off x="4713288" y="3316288"/>
            <a:ext cx="2438400" cy="2547937"/>
            <a:chOff x="2969" y="2089"/>
            <a:chExt cx="1536" cy="1605"/>
          </a:xfrm>
        </p:grpSpPr>
        <p:sp>
          <p:nvSpPr>
            <p:cNvPr id="829447" name="Rectangle 7"/>
            <p:cNvSpPr>
              <a:spLocks noChangeArrowheads="1"/>
            </p:cNvSpPr>
            <p:nvPr/>
          </p:nvSpPr>
          <p:spPr bwMode="auto">
            <a:xfrm>
              <a:off x="2969" y="2110"/>
              <a:ext cx="1536" cy="1584"/>
            </a:xfrm>
            <a:prstGeom prst="rect">
              <a:avLst/>
            </a:prstGeom>
            <a:solidFill>
              <a:srgbClr val="CCECFF"/>
            </a:solidFill>
            <a:ln w="9525">
              <a:noFill/>
              <a:miter lim="800000"/>
              <a:headEnd/>
              <a:tailEnd/>
            </a:ln>
            <a:effectLst/>
          </p:spPr>
          <p:txBody>
            <a:bodyPr wrap="none" anchor="ctr"/>
            <a:lstStyle/>
            <a:p>
              <a:endParaRPr lang="en-US"/>
            </a:p>
          </p:txBody>
        </p:sp>
        <p:sp>
          <p:nvSpPr>
            <p:cNvPr id="829448" name="Rectangle 8"/>
            <p:cNvSpPr>
              <a:spLocks noChangeArrowheads="1"/>
            </p:cNvSpPr>
            <p:nvPr/>
          </p:nvSpPr>
          <p:spPr bwMode="auto">
            <a:xfrm>
              <a:off x="3113" y="2089"/>
              <a:ext cx="1248" cy="518"/>
            </a:xfrm>
            <a:prstGeom prst="rect">
              <a:avLst/>
            </a:prstGeom>
            <a:noFill/>
            <a:ln w="9525">
              <a:noFill/>
              <a:miter lim="800000"/>
              <a:headEnd/>
              <a:tailEnd/>
            </a:ln>
            <a:effectLst/>
          </p:spPr>
          <p:txBody>
            <a:bodyPr lIns="92075" tIns="46038" rIns="92075" bIns="46038">
              <a:spAutoFit/>
            </a:bodyPr>
            <a:lstStyle/>
            <a:p>
              <a:pPr algn="ctr" eaLnBrk="0" hangingPunct="0">
                <a:spcBef>
                  <a:spcPct val="50000"/>
                </a:spcBef>
              </a:pPr>
              <a:r>
                <a:rPr lang="en-US" sz="2400"/>
                <a:t>8 valence electrons</a:t>
              </a:r>
            </a:p>
          </p:txBody>
        </p:sp>
      </p:grpSp>
      <p:grpSp>
        <p:nvGrpSpPr>
          <p:cNvPr id="829449" name="Group 9"/>
          <p:cNvGrpSpPr>
            <a:grpSpLocks/>
          </p:cNvGrpSpPr>
          <p:nvPr/>
        </p:nvGrpSpPr>
        <p:grpSpPr bwMode="auto">
          <a:xfrm>
            <a:off x="1644650" y="3473450"/>
            <a:ext cx="2209800" cy="2393950"/>
            <a:chOff x="1036" y="2188"/>
            <a:chExt cx="1392" cy="1508"/>
          </a:xfrm>
        </p:grpSpPr>
        <p:sp>
          <p:nvSpPr>
            <p:cNvPr id="829450" name="Rectangle 10"/>
            <p:cNvSpPr>
              <a:spLocks noChangeArrowheads="1"/>
            </p:cNvSpPr>
            <p:nvPr/>
          </p:nvSpPr>
          <p:spPr bwMode="auto">
            <a:xfrm>
              <a:off x="1059" y="2188"/>
              <a:ext cx="1369" cy="1508"/>
            </a:xfrm>
            <a:prstGeom prst="rect">
              <a:avLst/>
            </a:prstGeom>
            <a:solidFill>
              <a:srgbClr val="CCECFF"/>
            </a:solidFill>
            <a:ln w="9525">
              <a:noFill/>
              <a:miter lim="800000"/>
              <a:headEnd/>
              <a:tailEnd/>
            </a:ln>
            <a:effectLst/>
          </p:spPr>
          <p:txBody>
            <a:bodyPr wrap="none" anchor="ctr"/>
            <a:lstStyle/>
            <a:p>
              <a:endParaRPr lang="en-US"/>
            </a:p>
          </p:txBody>
        </p:sp>
        <p:sp>
          <p:nvSpPr>
            <p:cNvPr id="829451" name="Rectangle 11"/>
            <p:cNvSpPr>
              <a:spLocks noChangeArrowheads="1"/>
            </p:cNvSpPr>
            <p:nvPr/>
          </p:nvSpPr>
          <p:spPr bwMode="auto">
            <a:xfrm>
              <a:off x="1036" y="2189"/>
              <a:ext cx="1248" cy="518"/>
            </a:xfrm>
            <a:prstGeom prst="rect">
              <a:avLst/>
            </a:prstGeom>
            <a:noFill/>
            <a:ln w="9525">
              <a:noFill/>
              <a:miter lim="800000"/>
              <a:headEnd/>
              <a:tailEnd/>
            </a:ln>
            <a:effectLst/>
          </p:spPr>
          <p:txBody>
            <a:bodyPr lIns="92075" tIns="46038" rIns="92075" bIns="46038">
              <a:spAutoFit/>
            </a:bodyPr>
            <a:lstStyle/>
            <a:p>
              <a:pPr algn="ctr" eaLnBrk="0" hangingPunct="0">
                <a:spcBef>
                  <a:spcPct val="50000"/>
                </a:spcBef>
              </a:pPr>
              <a:r>
                <a:rPr lang="en-US" sz="2400"/>
                <a:t>8 valence electrons</a:t>
              </a:r>
            </a:p>
          </p:txBody>
        </p:sp>
      </p:grpSp>
      <p:sp>
        <p:nvSpPr>
          <p:cNvPr id="829452" name="Rectangle 12"/>
          <p:cNvSpPr>
            <a:spLocks noChangeArrowheads="1"/>
          </p:cNvSpPr>
          <p:nvPr/>
        </p:nvSpPr>
        <p:spPr bwMode="auto">
          <a:xfrm>
            <a:off x="685800" y="495300"/>
            <a:ext cx="7772400" cy="762000"/>
          </a:xfrm>
          <a:prstGeom prst="rect">
            <a:avLst/>
          </a:prstGeom>
          <a:noFill/>
          <a:ln w="9525">
            <a:noFill/>
            <a:miter lim="800000"/>
            <a:headEnd/>
            <a:tailEnd/>
          </a:ln>
          <a:effectLst/>
        </p:spPr>
        <p:txBody>
          <a:bodyPr lIns="92075" tIns="46038" rIns="92075" bIns="46038" anchor="ctr" anchorCtr="1">
            <a:spAutoFit/>
          </a:bodyPr>
          <a:lstStyle/>
          <a:p>
            <a:pPr algn="ctr" eaLnBrk="0" hangingPunct="0"/>
            <a:r>
              <a:rPr lang="en-US" sz="4400">
                <a:solidFill>
                  <a:schemeClr val="tx2"/>
                </a:solidFill>
              </a:rPr>
              <a:t>Carbon dioxide</a:t>
            </a:r>
          </a:p>
        </p:txBody>
      </p:sp>
      <p:grpSp>
        <p:nvGrpSpPr>
          <p:cNvPr id="829453" name="Group 13"/>
          <p:cNvGrpSpPr>
            <a:grpSpLocks/>
          </p:cNvGrpSpPr>
          <p:nvPr/>
        </p:nvGrpSpPr>
        <p:grpSpPr bwMode="auto">
          <a:xfrm>
            <a:off x="4876800" y="4152900"/>
            <a:ext cx="1447800" cy="1593850"/>
            <a:chOff x="3072" y="2616"/>
            <a:chExt cx="912" cy="1004"/>
          </a:xfrm>
        </p:grpSpPr>
        <p:sp>
          <p:nvSpPr>
            <p:cNvPr id="829454" name="Rectangle 14"/>
            <p:cNvSpPr>
              <a:spLocks noChangeArrowheads="1"/>
            </p:cNvSpPr>
            <p:nvPr/>
          </p:nvSpPr>
          <p:spPr bwMode="auto">
            <a:xfrm>
              <a:off x="3168" y="2640"/>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O</a:t>
              </a:r>
            </a:p>
          </p:txBody>
        </p:sp>
        <p:grpSp>
          <p:nvGrpSpPr>
            <p:cNvPr id="829455" name="Group 15"/>
            <p:cNvGrpSpPr>
              <a:grpSpLocks/>
            </p:cNvGrpSpPr>
            <p:nvPr/>
          </p:nvGrpSpPr>
          <p:grpSpPr bwMode="auto">
            <a:xfrm>
              <a:off x="3888" y="2880"/>
              <a:ext cx="96" cy="336"/>
              <a:chOff x="3888" y="2880"/>
              <a:chExt cx="96" cy="336"/>
            </a:xfrm>
          </p:grpSpPr>
          <p:sp>
            <p:nvSpPr>
              <p:cNvPr id="829456" name="Oval 16"/>
              <p:cNvSpPr>
                <a:spLocks noChangeArrowheads="1"/>
              </p:cNvSpPr>
              <p:nvPr/>
            </p:nvSpPr>
            <p:spPr bwMode="auto">
              <a:xfrm>
                <a:off x="3888" y="2880"/>
                <a:ext cx="96" cy="96"/>
              </a:xfrm>
              <a:prstGeom prst="ellipse">
                <a:avLst/>
              </a:prstGeom>
              <a:solidFill>
                <a:schemeClr val="tx2"/>
              </a:solidFill>
              <a:ln w="9525">
                <a:noFill/>
                <a:round/>
                <a:headEnd/>
                <a:tailEnd/>
              </a:ln>
              <a:effectLst/>
            </p:spPr>
            <p:txBody>
              <a:bodyPr wrap="none" anchor="ctr"/>
              <a:lstStyle/>
              <a:p>
                <a:endParaRPr lang="en-US"/>
              </a:p>
            </p:txBody>
          </p:sp>
          <p:sp>
            <p:nvSpPr>
              <p:cNvPr id="829457" name="Oval 17"/>
              <p:cNvSpPr>
                <a:spLocks noChangeArrowheads="1"/>
              </p:cNvSpPr>
              <p:nvPr/>
            </p:nvSpPr>
            <p:spPr bwMode="auto">
              <a:xfrm>
                <a:off x="3888" y="3120"/>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29458" name="Group 18"/>
            <p:cNvGrpSpPr>
              <a:grpSpLocks/>
            </p:cNvGrpSpPr>
            <p:nvPr/>
          </p:nvGrpSpPr>
          <p:grpSpPr bwMode="auto">
            <a:xfrm>
              <a:off x="3336" y="2616"/>
              <a:ext cx="336" cy="96"/>
              <a:chOff x="3336" y="2616"/>
              <a:chExt cx="336" cy="96"/>
            </a:xfrm>
          </p:grpSpPr>
          <p:sp>
            <p:nvSpPr>
              <p:cNvPr id="829459" name="Oval 19"/>
              <p:cNvSpPr>
                <a:spLocks noChangeArrowheads="1"/>
              </p:cNvSpPr>
              <p:nvPr/>
            </p:nvSpPr>
            <p:spPr bwMode="auto">
              <a:xfrm>
                <a:off x="3576" y="2616"/>
                <a:ext cx="96" cy="96"/>
              </a:xfrm>
              <a:prstGeom prst="ellipse">
                <a:avLst/>
              </a:prstGeom>
              <a:solidFill>
                <a:schemeClr val="tx2"/>
              </a:solidFill>
              <a:ln w="9525">
                <a:noFill/>
                <a:round/>
                <a:headEnd/>
                <a:tailEnd/>
              </a:ln>
              <a:effectLst/>
            </p:spPr>
            <p:txBody>
              <a:bodyPr wrap="none" anchor="ctr"/>
              <a:lstStyle/>
              <a:p>
                <a:endParaRPr lang="en-US"/>
              </a:p>
            </p:txBody>
          </p:sp>
          <p:sp>
            <p:nvSpPr>
              <p:cNvPr id="829460" name="Oval 20"/>
              <p:cNvSpPr>
                <a:spLocks noChangeArrowheads="1"/>
              </p:cNvSpPr>
              <p:nvPr/>
            </p:nvSpPr>
            <p:spPr bwMode="auto">
              <a:xfrm>
                <a:off x="3336" y="2616"/>
                <a:ext cx="96" cy="96"/>
              </a:xfrm>
              <a:prstGeom prst="ellipse">
                <a:avLst/>
              </a:prstGeom>
              <a:solidFill>
                <a:schemeClr val="tx2"/>
              </a:solidFill>
              <a:ln w="9525">
                <a:noFill/>
                <a:round/>
                <a:headEnd/>
                <a:tailEnd/>
              </a:ln>
              <a:effectLst/>
            </p:spPr>
            <p:txBody>
              <a:bodyPr wrap="none" anchor="ctr"/>
              <a:lstStyle/>
              <a:p>
                <a:endParaRPr lang="en-US"/>
              </a:p>
            </p:txBody>
          </p:sp>
        </p:grpSp>
        <p:sp>
          <p:nvSpPr>
            <p:cNvPr id="829461" name="Oval 21"/>
            <p:cNvSpPr>
              <a:spLocks noChangeArrowheads="1"/>
            </p:cNvSpPr>
            <p:nvPr/>
          </p:nvSpPr>
          <p:spPr bwMode="auto">
            <a:xfrm>
              <a:off x="3072" y="2832"/>
              <a:ext cx="96" cy="96"/>
            </a:xfrm>
            <a:prstGeom prst="ellipse">
              <a:avLst/>
            </a:prstGeom>
            <a:solidFill>
              <a:schemeClr val="tx2"/>
            </a:solidFill>
            <a:ln w="9525">
              <a:noFill/>
              <a:round/>
              <a:headEnd/>
              <a:tailEnd/>
            </a:ln>
            <a:effectLst/>
          </p:spPr>
          <p:txBody>
            <a:bodyPr wrap="none" anchor="ctr"/>
            <a:lstStyle/>
            <a:p>
              <a:endParaRPr lang="en-US"/>
            </a:p>
          </p:txBody>
        </p:sp>
        <p:sp>
          <p:nvSpPr>
            <p:cNvPr id="829462" name="Oval 22"/>
            <p:cNvSpPr>
              <a:spLocks noChangeArrowheads="1"/>
            </p:cNvSpPr>
            <p:nvPr/>
          </p:nvSpPr>
          <p:spPr bwMode="auto">
            <a:xfrm>
              <a:off x="3336" y="3480"/>
              <a:ext cx="96" cy="96"/>
            </a:xfrm>
            <a:prstGeom prst="ellipse">
              <a:avLst/>
            </a:prstGeom>
            <a:solidFill>
              <a:schemeClr val="tx2"/>
            </a:solidFill>
            <a:ln w="9525">
              <a:noFill/>
              <a:round/>
              <a:headEnd/>
              <a:tailEnd/>
            </a:ln>
            <a:effectLst/>
          </p:spPr>
          <p:txBody>
            <a:bodyPr wrap="none" anchor="ctr"/>
            <a:lstStyle/>
            <a:p>
              <a:endParaRPr lang="en-US"/>
            </a:p>
          </p:txBody>
        </p:sp>
      </p:grpSp>
      <p:sp>
        <p:nvSpPr>
          <p:cNvPr id="829463" name="Rectangle 23"/>
          <p:cNvSpPr>
            <a:spLocks noChangeArrowheads="1"/>
          </p:cNvSpPr>
          <p:nvPr/>
        </p:nvSpPr>
        <p:spPr bwMode="auto">
          <a:xfrm>
            <a:off x="3733800" y="41148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accent2"/>
                </a:solidFill>
              </a:rPr>
              <a:t>C</a:t>
            </a:r>
          </a:p>
        </p:txBody>
      </p:sp>
      <p:sp>
        <p:nvSpPr>
          <p:cNvPr id="829464" name="Oval 24"/>
          <p:cNvSpPr>
            <a:spLocks noChangeArrowheads="1"/>
          </p:cNvSpPr>
          <p:nvPr/>
        </p:nvSpPr>
        <p:spPr bwMode="auto">
          <a:xfrm>
            <a:off x="4876800" y="487680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29465" name="Oval 25"/>
          <p:cNvSpPr>
            <a:spLocks noChangeArrowheads="1"/>
          </p:cNvSpPr>
          <p:nvPr/>
        </p:nvSpPr>
        <p:spPr bwMode="auto">
          <a:xfrm>
            <a:off x="3581400" y="450850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29466" name="Rectangle 26"/>
          <p:cNvSpPr>
            <a:spLocks noChangeArrowheads="1"/>
          </p:cNvSpPr>
          <p:nvPr/>
        </p:nvSpPr>
        <p:spPr bwMode="auto">
          <a:xfrm>
            <a:off x="2209800" y="41148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O</a:t>
            </a:r>
          </a:p>
        </p:txBody>
      </p:sp>
      <p:grpSp>
        <p:nvGrpSpPr>
          <p:cNvPr id="829467" name="Group 27"/>
          <p:cNvGrpSpPr>
            <a:grpSpLocks/>
          </p:cNvGrpSpPr>
          <p:nvPr/>
        </p:nvGrpSpPr>
        <p:grpSpPr bwMode="auto">
          <a:xfrm>
            <a:off x="2057400" y="4572000"/>
            <a:ext cx="152400" cy="533400"/>
            <a:chOff x="1296" y="2880"/>
            <a:chExt cx="96" cy="336"/>
          </a:xfrm>
        </p:grpSpPr>
        <p:sp>
          <p:nvSpPr>
            <p:cNvPr id="829468" name="Oval 28"/>
            <p:cNvSpPr>
              <a:spLocks noChangeArrowheads="1"/>
            </p:cNvSpPr>
            <p:nvPr/>
          </p:nvSpPr>
          <p:spPr bwMode="auto">
            <a:xfrm>
              <a:off x="1296" y="2880"/>
              <a:ext cx="96" cy="96"/>
            </a:xfrm>
            <a:prstGeom prst="ellipse">
              <a:avLst/>
            </a:prstGeom>
            <a:solidFill>
              <a:schemeClr val="tx2"/>
            </a:solidFill>
            <a:ln w="9525">
              <a:noFill/>
              <a:round/>
              <a:headEnd/>
              <a:tailEnd/>
            </a:ln>
            <a:effectLst/>
          </p:spPr>
          <p:txBody>
            <a:bodyPr wrap="none" anchor="ctr"/>
            <a:lstStyle/>
            <a:p>
              <a:endParaRPr lang="en-US"/>
            </a:p>
          </p:txBody>
        </p:sp>
        <p:sp>
          <p:nvSpPr>
            <p:cNvPr id="829469" name="Oval 29"/>
            <p:cNvSpPr>
              <a:spLocks noChangeArrowheads="1"/>
            </p:cNvSpPr>
            <p:nvPr/>
          </p:nvSpPr>
          <p:spPr bwMode="auto">
            <a:xfrm>
              <a:off x="1296" y="3120"/>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829470" name="Group 30"/>
          <p:cNvGrpSpPr>
            <a:grpSpLocks/>
          </p:cNvGrpSpPr>
          <p:nvPr/>
        </p:nvGrpSpPr>
        <p:grpSpPr bwMode="auto">
          <a:xfrm>
            <a:off x="2476500" y="5448300"/>
            <a:ext cx="533400" cy="152400"/>
            <a:chOff x="1560" y="3432"/>
            <a:chExt cx="336" cy="96"/>
          </a:xfrm>
        </p:grpSpPr>
        <p:sp>
          <p:nvSpPr>
            <p:cNvPr id="829471" name="Oval 31"/>
            <p:cNvSpPr>
              <a:spLocks noChangeArrowheads="1"/>
            </p:cNvSpPr>
            <p:nvPr/>
          </p:nvSpPr>
          <p:spPr bwMode="auto">
            <a:xfrm>
              <a:off x="1800" y="3432"/>
              <a:ext cx="96" cy="96"/>
            </a:xfrm>
            <a:prstGeom prst="ellipse">
              <a:avLst/>
            </a:prstGeom>
            <a:solidFill>
              <a:schemeClr val="tx2"/>
            </a:solidFill>
            <a:ln w="9525">
              <a:noFill/>
              <a:round/>
              <a:headEnd/>
              <a:tailEnd/>
            </a:ln>
            <a:effectLst/>
          </p:spPr>
          <p:txBody>
            <a:bodyPr wrap="none" anchor="ctr"/>
            <a:lstStyle/>
            <a:p>
              <a:endParaRPr lang="en-US"/>
            </a:p>
          </p:txBody>
        </p:sp>
        <p:sp>
          <p:nvSpPr>
            <p:cNvPr id="829472" name="Oval 32"/>
            <p:cNvSpPr>
              <a:spLocks noChangeArrowheads="1"/>
            </p:cNvSpPr>
            <p:nvPr/>
          </p:nvSpPr>
          <p:spPr bwMode="auto">
            <a:xfrm>
              <a:off x="1560" y="3432"/>
              <a:ext cx="96" cy="96"/>
            </a:xfrm>
            <a:prstGeom prst="ellipse">
              <a:avLst/>
            </a:prstGeom>
            <a:solidFill>
              <a:schemeClr val="tx2"/>
            </a:solidFill>
            <a:ln w="9525">
              <a:noFill/>
              <a:round/>
              <a:headEnd/>
              <a:tailEnd/>
            </a:ln>
            <a:effectLst/>
          </p:spPr>
          <p:txBody>
            <a:bodyPr wrap="none" anchor="ctr"/>
            <a:lstStyle/>
            <a:p>
              <a:endParaRPr lang="en-US"/>
            </a:p>
          </p:txBody>
        </p:sp>
      </p:grpSp>
      <p:sp>
        <p:nvSpPr>
          <p:cNvPr id="829473" name="Oval 33"/>
          <p:cNvSpPr>
            <a:spLocks noChangeArrowheads="1"/>
          </p:cNvSpPr>
          <p:nvPr/>
        </p:nvSpPr>
        <p:spPr bwMode="auto">
          <a:xfrm>
            <a:off x="3276600" y="4953000"/>
            <a:ext cx="152400" cy="152400"/>
          </a:xfrm>
          <a:prstGeom prst="ellipse">
            <a:avLst/>
          </a:prstGeom>
          <a:solidFill>
            <a:schemeClr val="tx2"/>
          </a:solidFill>
          <a:ln w="9525">
            <a:noFill/>
            <a:round/>
            <a:headEnd/>
            <a:tailEnd/>
          </a:ln>
          <a:effectLst/>
        </p:spPr>
        <p:txBody>
          <a:bodyPr wrap="none" anchor="ctr"/>
          <a:lstStyle/>
          <a:p>
            <a:endParaRPr lang="en-US"/>
          </a:p>
        </p:txBody>
      </p:sp>
      <p:sp>
        <p:nvSpPr>
          <p:cNvPr id="829474" name="Arc 34"/>
          <p:cNvSpPr>
            <a:spLocks/>
          </p:cNvSpPr>
          <p:nvPr/>
        </p:nvSpPr>
        <p:spPr bwMode="auto">
          <a:xfrm>
            <a:off x="2635250" y="3125788"/>
            <a:ext cx="785813" cy="1363662"/>
          </a:xfrm>
          <a:custGeom>
            <a:avLst/>
            <a:gdLst>
              <a:gd name="G0" fmla="+- 21389 0 0"/>
              <a:gd name="G1" fmla="+- 21600 0 0"/>
              <a:gd name="G2" fmla="+- 21600 0 0"/>
              <a:gd name="T0" fmla="*/ 0 w 42989"/>
              <a:gd name="T1" fmla="*/ 18585 h 28259"/>
              <a:gd name="T2" fmla="*/ 41937 w 42989"/>
              <a:gd name="T3" fmla="*/ 28259 h 28259"/>
              <a:gd name="T4" fmla="*/ 21389 w 42989"/>
              <a:gd name="T5" fmla="*/ 21600 h 28259"/>
            </a:gdLst>
            <a:ahLst/>
            <a:cxnLst>
              <a:cxn ang="0">
                <a:pos x="T0" y="T1"/>
              </a:cxn>
              <a:cxn ang="0">
                <a:pos x="T2" y="T3"/>
              </a:cxn>
              <a:cxn ang="0">
                <a:pos x="T4" y="T5"/>
              </a:cxn>
            </a:cxnLst>
            <a:rect l="0" t="0" r="r" b="b"/>
            <a:pathLst>
              <a:path w="42989" h="28259" fill="none" extrusionOk="0">
                <a:moveTo>
                  <a:pt x="0" y="18585"/>
                </a:moveTo>
                <a:cubicBezTo>
                  <a:pt x="1502" y="7925"/>
                  <a:pt x="10624" y="-1"/>
                  <a:pt x="21389" y="0"/>
                </a:cubicBezTo>
                <a:cubicBezTo>
                  <a:pt x="33318" y="0"/>
                  <a:pt x="42989" y="9670"/>
                  <a:pt x="42989" y="21600"/>
                </a:cubicBezTo>
                <a:cubicBezTo>
                  <a:pt x="42989" y="23861"/>
                  <a:pt x="42633" y="26108"/>
                  <a:pt x="41936" y="28258"/>
                </a:cubicBezTo>
              </a:path>
              <a:path w="42989" h="28259" stroke="0" extrusionOk="0">
                <a:moveTo>
                  <a:pt x="0" y="18585"/>
                </a:moveTo>
                <a:cubicBezTo>
                  <a:pt x="1502" y="7925"/>
                  <a:pt x="10624" y="-1"/>
                  <a:pt x="21389" y="0"/>
                </a:cubicBezTo>
                <a:cubicBezTo>
                  <a:pt x="33318" y="0"/>
                  <a:pt x="42989" y="9670"/>
                  <a:pt x="42989" y="21600"/>
                </a:cubicBezTo>
                <a:cubicBezTo>
                  <a:pt x="42989" y="23861"/>
                  <a:pt x="42633" y="26108"/>
                  <a:pt x="41936" y="28258"/>
                </a:cubicBezTo>
                <a:lnTo>
                  <a:pt x="21389" y="21600"/>
                </a:lnTo>
                <a:close/>
              </a:path>
            </a:pathLst>
          </a:custGeom>
          <a:noFill/>
          <a:ln w="25400" cap="rnd">
            <a:solidFill>
              <a:schemeClr val="tx1"/>
            </a:solidFill>
            <a:round/>
            <a:headEnd type="none" w="sm" len="sm"/>
            <a:tailEnd type="stealth" w="med" len="lg"/>
          </a:ln>
          <a:effectLst/>
        </p:spPr>
        <p:txBody>
          <a:bodyPr/>
          <a:lstStyle/>
          <a:p>
            <a:endParaRPr lang="en-US"/>
          </a:p>
        </p:txBody>
      </p:sp>
      <p:sp>
        <p:nvSpPr>
          <p:cNvPr id="829475" name="Arc 35"/>
          <p:cNvSpPr>
            <a:spLocks/>
          </p:cNvSpPr>
          <p:nvPr/>
        </p:nvSpPr>
        <p:spPr bwMode="auto">
          <a:xfrm>
            <a:off x="3621088" y="5207000"/>
            <a:ext cx="458787" cy="1395413"/>
          </a:xfrm>
          <a:custGeom>
            <a:avLst/>
            <a:gdLst>
              <a:gd name="G0" fmla="+- 21600 0 0"/>
              <a:gd name="G1" fmla="+- 6657 0 0"/>
              <a:gd name="G2" fmla="+- 21600 0 0"/>
              <a:gd name="T0" fmla="*/ 42991 w 42991"/>
              <a:gd name="T1" fmla="*/ 9657 h 28257"/>
              <a:gd name="T2" fmla="*/ 1052 w 42991"/>
              <a:gd name="T3" fmla="*/ 0 h 28257"/>
              <a:gd name="T4" fmla="*/ 21600 w 42991"/>
              <a:gd name="T5" fmla="*/ 6657 h 28257"/>
            </a:gdLst>
            <a:ahLst/>
            <a:cxnLst>
              <a:cxn ang="0">
                <a:pos x="T0" y="T1"/>
              </a:cxn>
              <a:cxn ang="0">
                <a:pos x="T2" y="T3"/>
              </a:cxn>
              <a:cxn ang="0">
                <a:pos x="T4" y="T5"/>
              </a:cxn>
            </a:cxnLst>
            <a:rect l="0" t="0" r="r" b="b"/>
            <a:pathLst>
              <a:path w="42991" h="28257" fill="none" extrusionOk="0">
                <a:moveTo>
                  <a:pt x="42990" y="9656"/>
                </a:moveTo>
                <a:cubicBezTo>
                  <a:pt x="41494" y="20322"/>
                  <a:pt x="32370" y="28256"/>
                  <a:pt x="21600" y="28257"/>
                </a:cubicBezTo>
                <a:cubicBezTo>
                  <a:pt x="9670" y="28257"/>
                  <a:pt x="0" y="18586"/>
                  <a:pt x="0" y="6657"/>
                </a:cubicBezTo>
                <a:cubicBezTo>
                  <a:pt x="-1" y="4396"/>
                  <a:pt x="354" y="2150"/>
                  <a:pt x="1051" y="-1"/>
                </a:cubicBezTo>
              </a:path>
              <a:path w="42991" h="28257" stroke="0" extrusionOk="0">
                <a:moveTo>
                  <a:pt x="42990" y="9656"/>
                </a:moveTo>
                <a:cubicBezTo>
                  <a:pt x="41494" y="20322"/>
                  <a:pt x="32370" y="28256"/>
                  <a:pt x="21600" y="28257"/>
                </a:cubicBezTo>
                <a:cubicBezTo>
                  <a:pt x="9670" y="28257"/>
                  <a:pt x="0" y="18586"/>
                  <a:pt x="0" y="6657"/>
                </a:cubicBezTo>
                <a:cubicBezTo>
                  <a:pt x="-1" y="4396"/>
                  <a:pt x="354" y="2150"/>
                  <a:pt x="1051" y="-1"/>
                </a:cubicBezTo>
                <a:lnTo>
                  <a:pt x="21600" y="6657"/>
                </a:lnTo>
                <a:close/>
              </a:path>
            </a:pathLst>
          </a:custGeom>
          <a:noFill/>
          <a:ln w="25400" cap="rnd">
            <a:solidFill>
              <a:schemeClr val="tx1"/>
            </a:solidFill>
            <a:round/>
            <a:headEnd type="none" w="sm" len="sm"/>
            <a:tailEnd type="stealth" w="med" len="lg"/>
          </a:ln>
          <a:effectLst/>
        </p:spPr>
        <p:txBody>
          <a:bodyPr/>
          <a:lstStyle/>
          <a:p>
            <a:endParaRPr lang="en-US"/>
          </a:p>
        </p:txBody>
      </p:sp>
      <p:sp>
        <p:nvSpPr>
          <p:cNvPr id="829476" name="Oval 36"/>
          <p:cNvSpPr>
            <a:spLocks noChangeArrowheads="1"/>
          </p:cNvSpPr>
          <p:nvPr/>
        </p:nvSpPr>
        <p:spPr bwMode="auto">
          <a:xfrm>
            <a:off x="2552700" y="4095750"/>
            <a:ext cx="152400" cy="152400"/>
          </a:xfrm>
          <a:prstGeom prst="ellipse">
            <a:avLst/>
          </a:prstGeom>
          <a:solidFill>
            <a:schemeClr val="tx2"/>
          </a:solidFill>
          <a:ln w="9525">
            <a:noFill/>
            <a:round/>
            <a:headEnd/>
            <a:tailEnd/>
          </a:ln>
          <a:effectLst/>
        </p:spPr>
        <p:txBody>
          <a:bodyPr wrap="none" anchor="ctr"/>
          <a:lstStyle/>
          <a:p>
            <a:endParaRPr lang="en-US"/>
          </a:p>
        </p:txBody>
      </p:sp>
      <p:sp>
        <p:nvSpPr>
          <p:cNvPr id="829477" name="Oval 37"/>
          <p:cNvSpPr>
            <a:spLocks noChangeArrowheads="1"/>
          </p:cNvSpPr>
          <p:nvPr/>
        </p:nvSpPr>
        <p:spPr bwMode="auto">
          <a:xfrm>
            <a:off x="4000500" y="544830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29478" name="Arc 38"/>
          <p:cNvSpPr>
            <a:spLocks/>
          </p:cNvSpPr>
          <p:nvPr/>
        </p:nvSpPr>
        <p:spPr bwMode="auto">
          <a:xfrm>
            <a:off x="4449763" y="3090863"/>
            <a:ext cx="525462" cy="1398587"/>
          </a:xfrm>
          <a:custGeom>
            <a:avLst/>
            <a:gdLst>
              <a:gd name="G0" fmla="+- 21390 0 0"/>
              <a:gd name="G1" fmla="+- 21600 0 0"/>
              <a:gd name="G2" fmla="+- 21600 0 0"/>
              <a:gd name="T0" fmla="*/ 0 w 42990"/>
              <a:gd name="T1" fmla="*/ 18599 h 28307"/>
              <a:gd name="T2" fmla="*/ 41922 w 42990"/>
              <a:gd name="T3" fmla="*/ 28307 h 28307"/>
              <a:gd name="T4" fmla="*/ 21390 w 42990"/>
              <a:gd name="T5" fmla="*/ 21600 h 28307"/>
            </a:gdLst>
            <a:ahLst/>
            <a:cxnLst>
              <a:cxn ang="0">
                <a:pos x="T0" y="T1"/>
              </a:cxn>
              <a:cxn ang="0">
                <a:pos x="T2" y="T3"/>
              </a:cxn>
              <a:cxn ang="0">
                <a:pos x="T4" y="T5"/>
              </a:cxn>
            </a:cxnLst>
            <a:rect l="0" t="0" r="r" b="b"/>
            <a:pathLst>
              <a:path w="42990" h="28307" fill="none" extrusionOk="0">
                <a:moveTo>
                  <a:pt x="-1" y="18598"/>
                </a:moveTo>
                <a:cubicBezTo>
                  <a:pt x="1495" y="7933"/>
                  <a:pt x="10620" y="-1"/>
                  <a:pt x="21390" y="0"/>
                </a:cubicBezTo>
                <a:cubicBezTo>
                  <a:pt x="33319" y="0"/>
                  <a:pt x="42990" y="9670"/>
                  <a:pt x="42990" y="21600"/>
                </a:cubicBezTo>
                <a:cubicBezTo>
                  <a:pt x="42990" y="23878"/>
                  <a:pt x="42629" y="26141"/>
                  <a:pt x="41922" y="28307"/>
                </a:cubicBezTo>
              </a:path>
              <a:path w="42990" h="28307" stroke="0" extrusionOk="0">
                <a:moveTo>
                  <a:pt x="-1" y="18598"/>
                </a:moveTo>
                <a:cubicBezTo>
                  <a:pt x="1495" y="7933"/>
                  <a:pt x="10620" y="-1"/>
                  <a:pt x="21390" y="0"/>
                </a:cubicBezTo>
                <a:cubicBezTo>
                  <a:pt x="33319" y="0"/>
                  <a:pt x="42990" y="9670"/>
                  <a:pt x="42990" y="21600"/>
                </a:cubicBezTo>
                <a:cubicBezTo>
                  <a:pt x="42990" y="23878"/>
                  <a:pt x="42629" y="26141"/>
                  <a:pt x="41922" y="28307"/>
                </a:cubicBezTo>
                <a:lnTo>
                  <a:pt x="21390" y="21600"/>
                </a:lnTo>
                <a:close/>
              </a:path>
            </a:pathLst>
          </a:custGeom>
          <a:noFill/>
          <a:ln w="25400" cap="rnd">
            <a:solidFill>
              <a:schemeClr val="tx1"/>
            </a:solidFill>
            <a:round/>
            <a:headEnd type="none" w="sm" len="sm"/>
            <a:tailEnd type="stealth" w="med" len="lg"/>
          </a:ln>
          <a:effectLst/>
        </p:spPr>
        <p:txBody>
          <a:bodyPr/>
          <a:lstStyle/>
          <a:p>
            <a:endParaRPr lang="en-US"/>
          </a:p>
        </p:txBody>
      </p:sp>
      <p:sp>
        <p:nvSpPr>
          <p:cNvPr id="829479" name="Arc 39"/>
          <p:cNvSpPr>
            <a:spLocks/>
          </p:cNvSpPr>
          <p:nvPr/>
        </p:nvSpPr>
        <p:spPr bwMode="auto">
          <a:xfrm>
            <a:off x="5299075" y="5218113"/>
            <a:ext cx="492125" cy="1395412"/>
          </a:xfrm>
          <a:custGeom>
            <a:avLst/>
            <a:gdLst>
              <a:gd name="G0" fmla="+- 21600 0 0"/>
              <a:gd name="G1" fmla="+- 6660 0 0"/>
              <a:gd name="G2" fmla="+- 21600 0 0"/>
              <a:gd name="T0" fmla="*/ 42990 w 42990"/>
              <a:gd name="T1" fmla="*/ 9665 h 28260"/>
              <a:gd name="T2" fmla="*/ 1052 w 42990"/>
              <a:gd name="T3" fmla="*/ 0 h 28260"/>
              <a:gd name="T4" fmla="*/ 21600 w 42990"/>
              <a:gd name="T5" fmla="*/ 6660 h 28260"/>
            </a:gdLst>
            <a:ahLst/>
            <a:cxnLst>
              <a:cxn ang="0">
                <a:pos x="T0" y="T1"/>
              </a:cxn>
              <a:cxn ang="0">
                <a:pos x="T2" y="T3"/>
              </a:cxn>
              <a:cxn ang="0">
                <a:pos x="T4" y="T5"/>
              </a:cxn>
            </a:cxnLst>
            <a:rect l="0" t="0" r="r" b="b"/>
            <a:pathLst>
              <a:path w="42990" h="28260" fill="none" extrusionOk="0">
                <a:moveTo>
                  <a:pt x="42989" y="9664"/>
                </a:moveTo>
                <a:cubicBezTo>
                  <a:pt x="41491" y="20328"/>
                  <a:pt x="32368" y="28259"/>
                  <a:pt x="21600" y="28260"/>
                </a:cubicBezTo>
                <a:cubicBezTo>
                  <a:pt x="9670" y="28260"/>
                  <a:pt x="0" y="18589"/>
                  <a:pt x="0" y="6660"/>
                </a:cubicBezTo>
                <a:cubicBezTo>
                  <a:pt x="-1" y="4398"/>
                  <a:pt x="355" y="2151"/>
                  <a:pt x="1052" y="0"/>
                </a:cubicBezTo>
              </a:path>
              <a:path w="42990" h="28260" stroke="0" extrusionOk="0">
                <a:moveTo>
                  <a:pt x="42989" y="9664"/>
                </a:moveTo>
                <a:cubicBezTo>
                  <a:pt x="41491" y="20328"/>
                  <a:pt x="32368" y="28259"/>
                  <a:pt x="21600" y="28260"/>
                </a:cubicBezTo>
                <a:cubicBezTo>
                  <a:pt x="9670" y="28260"/>
                  <a:pt x="0" y="18589"/>
                  <a:pt x="0" y="6660"/>
                </a:cubicBezTo>
                <a:cubicBezTo>
                  <a:pt x="-1" y="4398"/>
                  <a:pt x="355" y="2151"/>
                  <a:pt x="1052" y="0"/>
                </a:cubicBezTo>
                <a:lnTo>
                  <a:pt x="21600" y="6660"/>
                </a:lnTo>
                <a:close/>
              </a:path>
            </a:pathLst>
          </a:custGeom>
          <a:noFill/>
          <a:ln w="25400" cap="rnd">
            <a:solidFill>
              <a:schemeClr val="tx1"/>
            </a:solidFill>
            <a:round/>
            <a:headEnd type="none" w="sm" len="sm"/>
            <a:tailEnd type="stealth" w="med" len="lg"/>
          </a:ln>
          <a:effectLst/>
        </p:spPr>
        <p:txBody>
          <a:bodyPr/>
          <a:lstStyle/>
          <a:p>
            <a:endParaRPr lang="en-US"/>
          </a:p>
        </p:txBody>
      </p:sp>
      <p:sp>
        <p:nvSpPr>
          <p:cNvPr id="829480" name="Oval 40"/>
          <p:cNvSpPr>
            <a:spLocks noChangeArrowheads="1"/>
          </p:cNvSpPr>
          <p:nvPr/>
        </p:nvSpPr>
        <p:spPr bwMode="auto">
          <a:xfrm>
            <a:off x="4381500" y="4076700"/>
            <a:ext cx="152400" cy="152400"/>
          </a:xfrm>
          <a:prstGeom prst="ellipse">
            <a:avLst/>
          </a:prstGeom>
          <a:solidFill>
            <a:schemeClr val="accent2"/>
          </a:solidFill>
          <a:ln w="9525">
            <a:noFill/>
            <a:round/>
            <a:headEnd/>
            <a:tailEnd/>
          </a:ln>
          <a:effectLst/>
        </p:spPr>
        <p:txBody>
          <a:bodyPr wrap="none" anchor="ctr"/>
          <a:lstStyle/>
          <a:p>
            <a:endParaRPr lang="en-US"/>
          </a:p>
        </p:txBody>
      </p:sp>
      <p:sp>
        <p:nvSpPr>
          <p:cNvPr id="829481" name="Oval 41"/>
          <p:cNvSpPr>
            <a:spLocks noChangeArrowheads="1"/>
          </p:cNvSpPr>
          <p:nvPr/>
        </p:nvSpPr>
        <p:spPr bwMode="auto">
          <a:xfrm>
            <a:off x="5721350" y="5526088"/>
            <a:ext cx="152400" cy="152400"/>
          </a:xfrm>
          <a:prstGeom prst="ellipse">
            <a:avLst/>
          </a:prstGeom>
          <a:solidFill>
            <a:schemeClr val="tx1"/>
          </a:solidFill>
          <a:ln w="9525">
            <a:noFill/>
            <a:round/>
            <a:headEnd/>
            <a:tailEnd/>
          </a:ln>
          <a:effectLst/>
        </p:spPr>
        <p:txBody>
          <a:bodyPr wrap="none" anchor="ctr"/>
          <a:lstStyle/>
          <a:p>
            <a:endParaRPr lang="en-US"/>
          </a:p>
        </p:txBody>
      </p:sp>
      <p:sp>
        <p:nvSpPr>
          <p:cNvPr id="829482" name="Oval 42"/>
          <p:cNvSpPr>
            <a:spLocks noChangeArrowheads="1"/>
          </p:cNvSpPr>
          <p:nvPr/>
        </p:nvSpPr>
        <p:spPr bwMode="auto">
          <a:xfrm>
            <a:off x="5602288" y="5449888"/>
            <a:ext cx="327025" cy="260350"/>
          </a:xfrm>
          <a:prstGeom prst="ellipse">
            <a:avLst/>
          </a:prstGeom>
          <a:solidFill>
            <a:schemeClr val="bg1"/>
          </a:solidFill>
          <a:ln w="9525">
            <a:noFill/>
            <a:round/>
            <a:headEnd/>
            <a:tailEnd/>
          </a:ln>
          <a:effectLst/>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29474"/>
                                        </p:tgtEl>
                                        <p:attrNameLst>
                                          <p:attrName>style.visibility</p:attrName>
                                        </p:attrNameLst>
                                      </p:cBhvr>
                                      <p:to>
                                        <p:strVal val="visible"/>
                                      </p:to>
                                    </p:set>
                                    <p:animEffect transition="in" filter="wipe(left)">
                                      <p:cBhvr>
                                        <p:cTn id="7" dur="2000"/>
                                        <p:tgtEl>
                                          <p:spTgt spid="829474"/>
                                        </p:tgtEl>
                                      </p:cBhvr>
                                    </p:animEffect>
                                  </p:childTnLst>
                                </p:cTn>
                              </p:par>
                            </p:childTnLst>
                          </p:cTn>
                        </p:par>
                        <p:par>
                          <p:cTn id="8" fill="hold">
                            <p:stCondLst>
                              <p:cond delay="2000"/>
                            </p:stCondLst>
                            <p:childTnLst>
                              <p:par>
                                <p:cTn id="9" presetID="0" presetClass="path" presetSubtype="0" accel="50000" decel="50000" fill="hold" grpId="0" nodeType="afterEffect">
                                  <p:stCondLst>
                                    <p:cond delay="0"/>
                                  </p:stCondLst>
                                  <p:childTnLst>
                                    <p:animMotion origin="layout" path="M 0 0.00532 C 0.00035 -0.01134 0.00087 -0.02799 0.00243 -0.04419 C 0.00417 -0.06061 0.00712 -0.07865 0.01042 -0.09276 C 0.01372 -0.10687 0.01788 -0.11983 0.02222 -0.12931 C 0.02674 -0.13857 0.03212 -0.14574 0.03733 -0.14851 C 0.04253 -0.15129 0.04774 -0.15013 0.05278 -0.14666 C 0.05764 -0.14296 0.06233 -0.13833 0.06684 -0.12654 C 0.07153 -0.11497 0.07743 -0.09369 0.08073 -0.07634 C 0.08403 -0.05876 0.08576 -0.04164 0.08663 -0.02267 C 0.08767 -0.00347 0.08698 0.02475 0.08681 0.03863 C 0.08663 0.05274 0.08594 0.05736 0.08524 0.06199 " pathEditMode="relative" rAng="0" ptsTypes="aaaaaaaaaaA">
                                      <p:cBhvr>
                                        <p:cTn id="10" dur="2000" fill="hold"/>
                                        <p:tgtEl>
                                          <p:spTgt spid="829476"/>
                                        </p:tgtEl>
                                        <p:attrNameLst>
                                          <p:attrName>ppt_x</p:attrName>
                                          <p:attrName>ppt_y</p:attrName>
                                        </p:attrNameLst>
                                      </p:cBhvr>
                                      <p:rCtr x="44" y="-50"/>
                                    </p:animMotion>
                                  </p:childTnLst>
                                </p:cTn>
                              </p:par>
                            </p:childTnLst>
                          </p:cTn>
                        </p:par>
                        <p:par>
                          <p:cTn id="11" fill="hold">
                            <p:stCondLst>
                              <p:cond delay="4000"/>
                            </p:stCondLst>
                            <p:childTnLst>
                              <p:par>
                                <p:cTn id="12" presetID="9" presetClass="emph" presetSubtype="0" grpId="1" nodeType="afterEffect">
                                  <p:stCondLst>
                                    <p:cond delay="0"/>
                                  </p:stCondLst>
                                  <p:childTnLst>
                                    <p:set>
                                      <p:cBhvr rctx="PPT">
                                        <p:cTn id="13" dur="indefinite"/>
                                        <p:tgtEl>
                                          <p:spTgt spid="829474"/>
                                        </p:tgtEl>
                                        <p:attrNameLst>
                                          <p:attrName>style.opacity</p:attrName>
                                        </p:attrNameLst>
                                      </p:cBhvr>
                                      <p:to>
                                        <p:strVal val="0.5"/>
                                      </p:to>
                                    </p:set>
                                    <p:animEffect filter="image" prLst="opacity: 0.5">
                                      <p:cBhvr rctx="IE">
                                        <p:cTn id="14" dur="indefinite"/>
                                        <p:tgtEl>
                                          <p:spTgt spid="8294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829475"/>
                                        </p:tgtEl>
                                        <p:attrNameLst>
                                          <p:attrName>style.visibility</p:attrName>
                                        </p:attrNameLst>
                                      </p:cBhvr>
                                      <p:to>
                                        <p:strVal val="visible"/>
                                      </p:to>
                                    </p:set>
                                    <p:animEffect transition="in" filter="wipe(right)">
                                      <p:cBhvr>
                                        <p:cTn id="19" dur="2000"/>
                                        <p:tgtEl>
                                          <p:spTgt spid="829475"/>
                                        </p:tgtEl>
                                      </p:cBhvr>
                                    </p:animEffect>
                                  </p:childTnLst>
                                </p:cTn>
                              </p:par>
                              <p:par>
                                <p:cTn id="20" presetID="0" presetClass="path" presetSubtype="0" accel="50000" decel="50000" fill="hold" grpId="0" nodeType="withEffect">
                                  <p:stCondLst>
                                    <p:cond delay="0"/>
                                  </p:stCondLst>
                                  <p:childTnLst>
                                    <p:animMotion origin="layout" path="M -3.33333E-6 4.44444E-6 C 0.00052 0.01018 0.00105 0.02037 0.00035 0.0368 C -0.00034 0.05324 -0.00208 0.07963 -0.00468 0.09791 C -0.00729 0.1162 -0.01163 0.13634 -0.0151 0.14629 C -0.01857 0.15625 -0.02205 0.15833 -0.02552 0.1574 C -0.02899 0.15648 -0.03281 0.15185 -0.03611 0.14074 C -0.03941 0.12963 -0.04305 0.11111 -0.04531 0.09004 C -0.04757 0.06898 -0.0493 0.03425 -0.05 0.01365 C -0.05069 -0.00695 -0.0493 -0.01991 -0.04913 -0.03403 C -0.04895 -0.04815 -0.04878 -0.05973 -0.04843 -0.07107 " pathEditMode="relative" ptsTypes="aaaaaaaaaA">
                                      <p:cBhvr>
                                        <p:cTn id="21" dur="2000" fill="hold"/>
                                        <p:tgtEl>
                                          <p:spTgt spid="829477"/>
                                        </p:tgtEl>
                                        <p:attrNameLst>
                                          <p:attrName>ppt_x</p:attrName>
                                          <p:attrName>ppt_y</p:attrName>
                                        </p:attrNameLst>
                                      </p:cBhvr>
                                    </p:animMotion>
                                  </p:childTnLst>
                                </p:cTn>
                              </p:par>
                            </p:childTnLst>
                          </p:cTn>
                        </p:par>
                        <p:par>
                          <p:cTn id="22" fill="hold">
                            <p:stCondLst>
                              <p:cond delay="2000"/>
                            </p:stCondLst>
                            <p:childTnLst>
                              <p:par>
                                <p:cTn id="23" presetID="9" presetClass="emph" presetSubtype="0" grpId="1" nodeType="afterEffect">
                                  <p:stCondLst>
                                    <p:cond delay="0"/>
                                  </p:stCondLst>
                                  <p:childTnLst>
                                    <p:set>
                                      <p:cBhvr rctx="PPT">
                                        <p:cTn id="24" dur="indefinite"/>
                                        <p:tgtEl>
                                          <p:spTgt spid="829475"/>
                                        </p:tgtEl>
                                        <p:attrNameLst>
                                          <p:attrName>style.opacity</p:attrName>
                                        </p:attrNameLst>
                                      </p:cBhvr>
                                      <p:to>
                                        <p:strVal val="0.5"/>
                                      </p:to>
                                    </p:set>
                                    <p:animEffect filter="image" prLst="opacity: 0.5">
                                      <p:cBhvr rctx="IE">
                                        <p:cTn id="25" dur="indefinite"/>
                                        <p:tgtEl>
                                          <p:spTgt spid="829475"/>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829442">
                                            <p:txEl>
                                              <p:pRg st="1" end="1"/>
                                            </p:txEl>
                                          </p:spTgt>
                                        </p:tgtEl>
                                        <p:attrNameLst>
                                          <p:attrName>style.visibility</p:attrName>
                                        </p:attrNameLst>
                                      </p:cBhvr>
                                      <p:to>
                                        <p:strVal val="visible"/>
                                      </p:to>
                                    </p:set>
                                    <p:animEffect transition="in" filter="fade">
                                      <p:cBhvr>
                                        <p:cTn id="30" dur="1000"/>
                                        <p:tgtEl>
                                          <p:spTgt spid="829442">
                                            <p:txEl>
                                              <p:pRg st="1" end="1"/>
                                            </p:txEl>
                                          </p:spTgt>
                                        </p:tgtEl>
                                      </p:cBhvr>
                                    </p:animEffect>
                                    <p:anim calcmode="lin" valueType="num">
                                      <p:cBhvr>
                                        <p:cTn id="31" dur="1000" fill="hold"/>
                                        <p:tgtEl>
                                          <p:spTgt spid="829442">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829442">
                                            <p:txEl>
                                              <p:pRg st="1" end="1"/>
                                            </p:txEl>
                                          </p:spTgt>
                                        </p:tgtEl>
                                        <p:attrNameLst>
                                          <p:attrName>ppt_y</p:attrName>
                                        </p:attrNameLst>
                                      </p:cBhvr>
                                      <p:tavLst>
                                        <p:tav tm="0">
                                          <p:val>
                                            <p:strVal val="#ppt_y-.1"/>
                                          </p:val>
                                        </p:tav>
                                        <p:tav tm="100000">
                                          <p:val>
                                            <p:strVal val="#ppt_y"/>
                                          </p:val>
                                        </p:tav>
                                      </p:tavLst>
                                    </p:anim>
                                  </p:childTnLst>
                                </p:cTn>
                              </p:par>
                              <p:par>
                                <p:cTn id="33" presetID="0" presetClass="path" presetSubtype="0" accel="50000" decel="50000" fill="hold" nodeType="withEffect">
                                  <p:stCondLst>
                                    <p:cond delay="0"/>
                                  </p:stCondLst>
                                  <p:childTnLst>
                                    <p:animMotion origin="layout" path="M 0 7.40741E-7 L 0.04045 7.40741E-7 " pathEditMode="relative" rAng="0" ptsTypes="AA">
                                      <p:cBhvr>
                                        <p:cTn id="34" dur="2000" fill="hold"/>
                                        <p:tgtEl>
                                          <p:spTgt spid="829453"/>
                                        </p:tgtEl>
                                        <p:attrNameLst>
                                          <p:attrName>ppt_x</p:attrName>
                                          <p:attrName>ppt_y</p:attrName>
                                        </p:attrNameLst>
                                      </p:cBhvr>
                                      <p:rCtr x="20" y="0"/>
                                    </p:animMotion>
                                  </p:childTnLst>
                                </p:cTn>
                              </p:par>
                            </p:childTnLst>
                          </p:cTn>
                        </p:par>
                        <p:par>
                          <p:cTn id="35" fill="hold">
                            <p:stCondLst>
                              <p:cond delay="2000"/>
                            </p:stCondLst>
                            <p:childTnLst>
                              <p:par>
                                <p:cTn id="36" presetID="9" presetClass="exit" presetSubtype="0" fill="hold" grpId="2" nodeType="afterEffect">
                                  <p:stCondLst>
                                    <p:cond delay="0"/>
                                  </p:stCondLst>
                                  <p:childTnLst>
                                    <p:animEffect transition="out" filter="dissolve">
                                      <p:cBhvr>
                                        <p:cTn id="37" dur="500"/>
                                        <p:tgtEl>
                                          <p:spTgt spid="829475"/>
                                        </p:tgtEl>
                                      </p:cBhvr>
                                    </p:animEffect>
                                    <p:set>
                                      <p:cBhvr>
                                        <p:cTn id="38" dur="1" fill="hold">
                                          <p:stCondLst>
                                            <p:cond delay="499"/>
                                          </p:stCondLst>
                                        </p:cTn>
                                        <p:tgtEl>
                                          <p:spTgt spid="829475"/>
                                        </p:tgtEl>
                                        <p:attrNameLst>
                                          <p:attrName>style.visibility</p:attrName>
                                        </p:attrNameLst>
                                      </p:cBhvr>
                                      <p:to>
                                        <p:strVal val="hidden"/>
                                      </p:to>
                                    </p:set>
                                  </p:childTnLst>
                                </p:cTn>
                              </p:par>
                              <p:par>
                                <p:cTn id="39" presetID="9" presetClass="exit" presetSubtype="0" fill="hold" grpId="2" nodeType="withEffect">
                                  <p:stCondLst>
                                    <p:cond delay="0"/>
                                  </p:stCondLst>
                                  <p:childTnLst>
                                    <p:animEffect transition="out" filter="dissolve">
                                      <p:cBhvr>
                                        <p:cTn id="40" dur="500"/>
                                        <p:tgtEl>
                                          <p:spTgt spid="829474"/>
                                        </p:tgtEl>
                                      </p:cBhvr>
                                    </p:animEffect>
                                    <p:set>
                                      <p:cBhvr>
                                        <p:cTn id="41" dur="1" fill="hold">
                                          <p:stCondLst>
                                            <p:cond delay="499"/>
                                          </p:stCondLst>
                                        </p:cTn>
                                        <p:tgtEl>
                                          <p:spTgt spid="82947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29478"/>
                                        </p:tgtEl>
                                        <p:attrNameLst>
                                          <p:attrName>style.visibility</p:attrName>
                                        </p:attrNameLst>
                                      </p:cBhvr>
                                      <p:to>
                                        <p:strVal val="visible"/>
                                      </p:to>
                                    </p:set>
                                    <p:animEffect transition="in" filter="wipe(left)">
                                      <p:cBhvr>
                                        <p:cTn id="46" dur="500"/>
                                        <p:tgtEl>
                                          <p:spTgt spid="829478"/>
                                        </p:tgtEl>
                                      </p:cBhvr>
                                    </p:animEffect>
                                  </p:childTnLst>
                                </p:cTn>
                              </p:par>
                              <p:par>
                                <p:cTn id="47" presetID="0" presetClass="path" presetSubtype="0" accel="50000" decel="50000" fill="hold" grpId="0" nodeType="withEffect">
                                  <p:stCondLst>
                                    <p:cond delay="0"/>
                                  </p:stCondLst>
                                  <p:childTnLst>
                                    <p:animMotion origin="layout" path="M -0.00017 0.00046 C -0.00052 -0.01274 -0.00069 -0.0257 -0.00017 -0.03912 C 0.00035 -0.05255 0.00156 -0.06737 0.00295 -0.07987 C 0.00434 -0.09237 0.00642 -0.1044 0.00868 -0.11482 C 0.01094 -0.12524 0.01354 -0.13542 0.01615 -0.1419 C 0.01875 -0.14838 0.02188 -0.15162 0.02396 -0.15371 C 0.02604 -0.15579 0.02691 -0.15487 0.02865 -0.1544 C 0.03038 -0.15394 0.03177 -0.15579 0.03438 -0.15139 C 0.03698 -0.147 0.04115 -0.14051 0.04427 -0.12848 C 0.0474 -0.11644 0.05087 -0.09885 0.05295 -0.07917 C 0.05503 -0.0595 0.05608 -0.02917 0.0566 -0.01065 C 0.05712 0.00787 0.05625 0.0199 0.05608 0.03194 C 0.0559 0.04398 0.05538 0.05254 0.05503 0.06111 " pathEditMode="relative" ptsTypes="aaaaaaaaaaaaA">
                                      <p:cBhvr>
                                        <p:cTn id="48" dur="2000" fill="hold"/>
                                        <p:tgtEl>
                                          <p:spTgt spid="829480"/>
                                        </p:tgtEl>
                                        <p:attrNameLst>
                                          <p:attrName>ppt_x</p:attrName>
                                          <p:attrName>ppt_y</p:attrName>
                                        </p:attrNameLst>
                                      </p:cBhvr>
                                    </p:animMotion>
                                  </p:childTnLst>
                                </p:cTn>
                              </p:par>
                            </p:childTnLst>
                          </p:cTn>
                        </p:par>
                        <p:par>
                          <p:cTn id="49" fill="hold">
                            <p:stCondLst>
                              <p:cond delay="2000"/>
                            </p:stCondLst>
                            <p:childTnLst>
                              <p:par>
                                <p:cTn id="50" presetID="9" presetClass="emph" presetSubtype="0" grpId="1" nodeType="afterEffect">
                                  <p:stCondLst>
                                    <p:cond delay="0"/>
                                  </p:stCondLst>
                                  <p:childTnLst>
                                    <p:set>
                                      <p:cBhvr rctx="PPT">
                                        <p:cTn id="51" dur="indefinite"/>
                                        <p:tgtEl>
                                          <p:spTgt spid="829478"/>
                                        </p:tgtEl>
                                        <p:attrNameLst>
                                          <p:attrName>style.opacity</p:attrName>
                                        </p:attrNameLst>
                                      </p:cBhvr>
                                      <p:to>
                                        <p:strVal val="0.5"/>
                                      </p:to>
                                    </p:set>
                                    <p:animEffect filter="image" prLst="opacity: 0.5">
                                      <p:cBhvr rctx="IE">
                                        <p:cTn id="52" dur="indefinite"/>
                                        <p:tgtEl>
                                          <p:spTgt spid="82947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829479"/>
                                        </p:tgtEl>
                                        <p:attrNameLst>
                                          <p:attrName>style.visibility</p:attrName>
                                        </p:attrNameLst>
                                      </p:cBhvr>
                                      <p:to>
                                        <p:strVal val="visible"/>
                                      </p:to>
                                    </p:set>
                                    <p:animEffect transition="in" filter="wipe(right)">
                                      <p:cBhvr>
                                        <p:cTn id="57" dur="1000"/>
                                        <p:tgtEl>
                                          <p:spTgt spid="829479"/>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829481"/>
                                        </p:tgtEl>
                                        <p:attrNameLst>
                                          <p:attrName>style.visibility</p:attrName>
                                        </p:attrNameLst>
                                      </p:cBhvr>
                                      <p:to>
                                        <p:strVal val="visible"/>
                                      </p:to>
                                    </p:set>
                                    <p:animEffect transition="in" filter="fade">
                                      <p:cBhvr>
                                        <p:cTn id="61" dur="2000"/>
                                        <p:tgtEl>
                                          <p:spTgt spid="829481"/>
                                        </p:tgtEl>
                                      </p:cBhvr>
                                    </p:animEffect>
                                  </p:childTnLst>
                                </p:cTn>
                              </p:par>
                              <p:par>
                                <p:cTn id="62" presetID="1" presetClass="entr" presetSubtype="0" fill="hold" grpId="0" nodeType="withEffect">
                                  <p:stCondLst>
                                    <p:cond delay="0"/>
                                  </p:stCondLst>
                                  <p:childTnLst>
                                    <p:set>
                                      <p:cBhvr>
                                        <p:cTn id="63" dur="1" fill="hold">
                                          <p:stCondLst>
                                            <p:cond delay="0"/>
                                          </p:stCondLst>
                                        </p:cTn>
                                        <p:tgtEl>
                                          <p:spTgt spid="829482"/>
                                        </p:tgtEl>
                                        <p:attrNameLst>
                                          <p:attrName>style.visibility</p:attrName>
                                        </p:attrNameLst>
                                      </p:cBhvr>
                                      <p:to>
                                        <p:strVal val="visible"/>
                                      </p:to>
                                    </p:set>
                                  </p:childTnLst>
                                </p:cTn>
                              </p:par>
                              <p:par>
                                <p:cTn id="64" presetID="0" presetClass="path" presetSubtype="0" accel="50000" decel="50000" fill="hold" grpId="1" nodeType="withEffect">
                                  <p:stCondLst>
                                    <p:cond delay="0"/>
                                  </p:stCondLst>
                                  <p:childTnLst>
                                    <p:animMotion origin="layout" path="M -3.33333E-6 1.11111E-6 C -0.00034 0.01528 -0.00052 0.03055 -0.00208 0.04815 C -0.00347 0.06574 -0.00573 0.09097 -0.00902 0.10625 C -0.01232 0.12153 -0.01753 0.13426 -0.02152 0.13958 C -0.02569 0.14491 -0.02934 0.14583 -0.0335 0.13889 C -0.0375 0.13194 -0.0427 0.11643 -0.046 0.09815 C -0.04913 0.07986 -0.05173 0.05116 -0.05295 0.0294 C -0.05416 0.00764 -0.05399 -0.01134 -0.05399 -0.03195 C -0.05399 -0.05255 -0.05347 -0.07338 -0.05295 -0.09421 " pathEditMode="relative" rAng="0" ptsTypes="aaaaaaaaA">
                                      <p:cBhvr>
                                        <p:cTn id="65" dur="2000" fill="hold"/>
                                        <p:tgtEl>
                                          <p:spTgt spid="829481"/>
                                        </p:tgtEl>
                                        <p:attrNameLst>
                                          <p:attrName>ppt_x</p:attrName>
                                          <p:attrName>ppt_y</p:attrName>
                                        </p:attrNameLst>
                                      </p:cBhvr>
                                      <p:rCtr x="-27" y="26"/>
                                    </p:animMotion>
                                  </p:childTnLst>
                                </p:cTn>
                              </p:par>
                            </p:childTnLst>
                          </p:cTn>
                        </p:par>
                        <p:par>
                          <p:cTn id="66" fill="hold">
                            <p:stCondLst>
                              <p:cond delay="3000"/>
                            </p:stCondLst>
                            <p:childTnLst>
                              <p:par>
                                <p:cTn id="67" presetID="9" presetClass="emph" presetSubtype="0" grpId="1" nodeType="afterEffect">
                                  <p:stCondLst>
                                    <p:cond delay="0"/>
                                  </p:stCondLst>
                                  <p:childTnLst>
                                    <p:set>
                                      <p:cBhvr rctx="PPT">
                                        <p:cTn id="68" dur="indefinite"/>
                                        <p:tgtEl>
                                          <p:spTgt spid="829479"/>
                                        </p:tgtEl>
                                        <p:attrNameLst>
                                          <p:attrName>style.opacity</p:attrName>
                                        </p:attrNameLst>
                                      </p:cBhvr>
                                      <p:to>
                                        <p:strVal val="0.5"/>
                                      </p:to>
                                    </p:set>
                                    <p:animEffect filter="image" prLst="opacity: 0.5">
                                      <p:cBhvr rctx="IE">
                                        <p:cTn id="69" dur="indefinite"/>
                                        <p:tgtEl>
                                          <p:spTgt spid="829479"/>
                                        </p:tgtEl>
                                      </p:cBhvr>
                                    </p:animEffect>
                                  </p:childTnLst>
                                </p:cTn>
                              </p:par>
                            </p:childTnLst>
                          </p:cTn>
                        </p:par>
                        <p:par>
                          <p:cTn id="70" fill="hold">
                            <p:stCondLst>
                              <p:cond delay="3000"/>
                            </p:stCondLst>
                            <p:childTnLst>
                              <p:par>
                                <p:cTn id="71" presetID="9" presetClass="exit" presetSubtype="0" fill="hold" grpId="2" nodeType="afterEffect">
                                  <p:stCondLst>
                                    <p:cond delay="0"/>
                                  </p:stCondLst>
                                  <p:childTnLst>
                                    <p:animEffect transition="out" filter="dissolve">
                                      <p:cBhvr>
                                        <p:cTn id="72" dur="500"/>
                                        <p:tgtEl>
                                          <p:spTgt spid="829479"/>
                                        </p:tgtEl>
                                      </p:cBhvr>
                                    </p:animEffect>
                                    <p:set>
                                      <p:cBhvr>
                                        <p:cTn id="73" dur="1" fill="hold">
                                          <p:stCondLst>
                                            <p:cond delay="499"/>
                                          </p:stCondLst>
                                        </p:cTn>
                                        <p:tgtEl>
                                          <p:spTgt spid="829479"/>
                                        </p:tgtEl>
                                        <p:attrNameLst>
                                          <p:attrName>style.visibility</p:attrName>
                                        </p:attrNameLst>
                                      </p:cBhvr>
                                      <p:to>
                                        <p:strVal val="hidden"/>
                                      </p:to>
                                    </p:set>
                                  </p:childTnLst>
                                </p:cTn>
                              </p:par>
                              <p:par>
                                <p:cTn id="74" presetID="9" presetClass="exit" presetSubtype="0" fill="hold" grpId="2" nodeType="withEffect">
                                  <p:stCondLst>
                                    <p:cond delay="0"/>
                                  </p:stCondLst>
                                  <p:childTnLst>
                                    <p:animEffect transition="out" filter="dissolve">
                                      <p:cBhvr>
                                        <p:cTn id="75" dur="500"/>
                                        <p:tgtEl>
                                          <p:spTgt spid="829478"/>
                                        </p:tgtEl>
                                      </p:cBhvr>
                                    </p:animEffect>
                                    <p:set>
                                      <p:cBhvr>
                                        <p:cTn id="76" dur="1" fill="hold">
                                          <p:stCondLst>
                                            <p:cond delay="499"/>
                                          </p:stCondLst>
                                        </p:cTn>
                                        <p:tgtEl>
                                          <p:spTgt spid="82947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nodeType="clickEffect">
                                  <p:stCondLst>
                                    <p:cond delay="0"/>
                                  </p:stCondLst>
                                  <p:childTnLst>
                                    <p:set>
                                      <p:cBhvr>
                                        <p:cTn id="80" dur="1" fill="hold">
                                          <p:stCondLst>
                                            <p:cond delay="0"/>
                                          </p:stCondLst>
                                        </p:cTn>
                                        <p:tgtEl>
                                          <p:spTgt spid="829442">
                                            <p:txEl>
                                              <p:pRg st="2" end="2"/>
                                            </p:txEl>
                                          </p:spTgt>
                                        </p:tgtEl>
                                        <p:attrNameLst>
                                          <p:attrName>style.visibility</p:attrName>
                                        </p:attrNameLst>
                                      </p:cBhvr>
                                      <p:to>
                                        <p:strVal val="visible"/>
                                      </p:to>
                                    </p:set>
                                    <p:animEffect transition="in" filter="fade">
                                      <p:cBhvr>
                                        <p:cTn id="81" dur="1000"/>
                                        <p:tgtEl>
                                          <p:spTgt spid="829442">
                                            <p:txEl>
                                              <p:pRg st="2" end="2"/>
                                            </p:txEl>
                                          </p:spTgt>
                                        </p:tgtEl>
                                      </p:cBhvr>
                                    </p:animEffect>
                                    <p:anim calcmode="lin" valueType="num">
                                      <p:cBhvr>
                                        <p:cTn id="82" dur="1000" fill="hold"/>
                                        <p:tgtEl>
                                          <p:spTgt spid="829442">
                                            <p:txEl>
                                              <p:pRg st="2" end="2"/>
                                            </p:txEl>
                                          </p:spTgt>
                                        </p:tgtEl>
                                        <p:attrNameLst>
                                          <p:attrName>ppt_x</p:attrName>
                                        </p:attrNameLst>
                                      </p:cBhvr>
                                      <p:tavLst>
                                        <p:tav tm="0">
                                          <p:val>
                                            <p:strVal val="#ppt_x"/>
                                          </p:val>
                                        </p:tav>
                                        <p:tav tm="100000">
                                          <p:val>
                                            <p:strVal val="#ppt_x"/>
                                          </p:val>
                                        </p:tav>
                                      </p:tavLst>
                                    </p:anim>
                                    <p:anim calcmode="lin" valueType="num">
                                      <p:cBhvr>
                                        <p:cTn id="83" dur="1000" fill="hold"/>
                                        <p:tgtEl>
                                          <p:spTgt spid="82944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829443"/>
                                        </p:tgtEl>
                                        <p:attrNameLst>
                                          <p:attrName>style.visibility</p:attrName>
                                        </p:attrNameLst>
                                      </p:cBhvr>
                                      <p:to>
                                        <p:strVal val="visible"/>
                                      </p:to>
                                    </p:set>
                                    <p:animEffect transition="in" filter="fade">
                                      <p:cBhvr>
                                        <p:cTn id="88" dur="2000"/>
                                        <p:tgtEl>
                                          <p:spTgt spid="82944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829449"/>
                                        </p:tgtEl>
                                        <p:attrNameLst>
                                          <p:attrName>style.visibility</p:attrName>
                                        </p:attrNameLst>
                                      </p:cBhvr>
                                      <p:to>
                                        <p:strVal val="visible"/>
                                      </p:to>
                                    </p:set>
                                    <p:animEffect transition="in" filter="fade">
                                      <p:cBhvr>
                                        <p:cTn id="93" dur="2000"/>
                                        <p:tgtEl>
                                          <p:spTgt spid="829449"/>
                                        </p:tgtEl>
                                      </p:cBhvr>
                                    </p:animEffect>
                                  </p:childTnLst>
                                </p:cTn>
                              </p:par>
                              <p:par>
                                <p:cTn id="94" presetID="9" presetClass="exit" presetSubtype="0" fill="hold" nodeType="withEffect">
                                  <p:stCondLst>
                                    <p:cond delay="0"/>
                                  </p:stCondLst>
                                  <p:childTnLst>
                                    <p:animEffect transition="out" filter="dissolve">
                                      <p:cBhvr>
                                        <p:cTn id="95" dur="500"/>
                                        <p:tgtEl>
                                          <p:spTgt spid="829443"/>
                                        </p:tgtEl>
                                      </p:cBhvr>
                                    </p:animEffect>
                                    <p:set>
                                      <p:cBhvr>
                                        <p:cTn id="96" dur="1" fill="hold">
                                          <p:stCondLst>
                                            <p:cond delay="499"/>
                                          </p:stCondLst>
                                        </p:cTn>
                                        <p:tgtEl>
                                          <p:spTgt spid="82944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829446"/>
                                        </p:tgtEl>
                                        <p:attrNameLst>
                                          <p:attrName>style.visibility</p:attrName>
                                        </p:attrNameLst>
                                      </p:cBhvr>
                                      <p:to>
                                        <p:strVal val="visible"/>
                                      </p:to>
                                    </p:set>
                                    <p:animEffect transition="in" filter="fade">
                                      <p:cBhvr>
                                        <p:cTn id="101" dur="2000"/>
                                        <p:tgtEl>
                                          <p:spTgt spid="829446"/>
                                        </p:tgtEl>
                                      </p:cBhvr>
                                    </p:animEffect>
                                  </p:childTnLst>
                                </p:cTn>
                              </p:par>
                              <p:par>
                                <p:cTn id="102" presetID="9" presetClass="exit" presetSubtype="0" fill="hold" nodeType="withEffect">
                                  <p:stCondLst>
                                    <p:cond delay="0"/>
                                  </p:stCondLst>
                                  <p:childTnLst>
                                    <p:animEffect transition="out" filter="dissolve">
                                      <p:cBhvr>
                                        <p:cTn id="103" dur="500"/>
                                        <p:tgtEl>
                                          <p:spTgt spid="829449"/>
                                        </p:tgtEl>
                                      </p:cBhvr>
                                    </p:animEffect>
                                    <p:set>
                                      <p:cBhvr>
                                        <p:cTn id="104" dur="1" fill="hold">
                                          <p:stCondLst>
                                            <p:cond delay="499"/>
                                          </p:stCondLst>
                                        </p:cTn>
                                        <p:tgtEl>
                                          <p:spTgt spid="829449"/>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2000" fill="hold"/>
                                        <p:tgtEl>
                                          <p:spTgt spid="829482"/>
                                        </p:tgtEl>
                                        <p:attrNameLst>
                                          <p:attrName>fillcolor</p:attrName>
                                        </p:attrNameLst>
                                      </p:cBhvr>
                                      <p:to>
                                        <a:srgbClr val="CCECFF"/>
                                      </p:to>
                                    </p:animClr>
                                    <p:set>
                                      <p:cBhvr>
                                        <p:cTn id="107" dur="2000" fill="hold"/>
                                        <p:tgtEl>
                                          <p:spTgt spid="829482"/>
                                        </p:tgtEl>
                                        <p:attrNameLst>
                                          <p:attrName>fill.type</p:attrName>
                                        </p:attrNameLst>
                                      </p:cBhvr>
                                      <p:to>
                                        <p:strVal val="solid"/>
                                      </p:to>
                                    </p:set>
                                    <p:set>
                                      <p:cBhvr>
                                        <p:cTn id="108" dur="2000" fill="hold"/>
                                        <p:tgtEl>
                                          <p:spTgt spid="82948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4" grpId="0" animBg="1"/>
      <p:bldP spid="829474" grpId="1" animBg="1"/>
      <p:bldP spid="829474" grpId="2" animBg="1"/>
      <p:bldP spid="829475" grpId="0" animBg="1"/>
      <p:bldP spid="829475" grpId="1" animBg="1"/>
      <p:bldP spid="829475" grpId="2" animBg="1"/>
      <p:bldP spid="829476" grpId="0" animBg="1"/>
      <p:bldP spid="829477" grpId="0" animBg="1"/>
      <p:bldP spid="829478" grpId="0" animBg="1"/>
      <p:bldP spid="829478" grpId="1" animBg="1"/>
      <p:bldP spid="829478" grpId="2" animBg="1"/>
      <p:bldP spid="829479" grpId="0" animBg="1"/>
      <p:bldP spid="829479" grpId="1" animBg="1"/>
      <p:bldP spid="829479" grpId="2" animBg="1"/>
      <p:bldP spid="829480" grpId="0" animBg="1"/>
      <p:bldP spid="829481" grpId="0" animBg="1"/>
      <p:bldP spid="829481" grpId="1" animBg="1"/>
      <p:bldP spid="829482" grpId="0" animBg="1"/>
    </p:bldLst>
  </p:timing>
</p:sld>
</file>

<file path=ppt/slides/slide2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a:noFill/>
          <a:ln/>
        </p:spPr>
        <p:txBody>
          <a:bodyPr/>
          <a:lstStyle/>
          <a:p>
            <a:r>
              <a:rPr lang="en-US"/>
              <a:t>How to draw them</a:t>
            </a:r>
          </a:p>
        </p:txBody>
      </p:sp>
      <p:sp>
        <p:nvSpPr>
          <p:cNvPr id="647171" name="Rectangle 3"/>
          <p:cNvSpPr>
            <a:spLocks noGrp="1" noChangeArrowheads="1"/>
          </p:cNvSpPr>
          <p:nvPr>
            <p:ph type="body" idx="1"/>
          </p:nvPr>
        </p:nvSpPr>
        <p:spPr>
          <a:noFill/>
          <a:ln/>
        </p:spPr>
        <p:txBody>
          <a:bodyPr/>
          <a:lstStyle/>
          <a:p>
            <a:r>
              <a:rPr lang="en-US"/>
              <a:t>Add up all the valence electrons.</a:t>
            </a:r>
          </a:p>
          <a:p>
            <a:r>
              <a:rPr lang="en-US"/>
              <a:t>Count up the total number of electrons to make all atoms happy.</a:t>
            </a:r>
          </a:p>
          <a:p>
            <a:r>
              <a:rPr lang="en-US"/>
              <a:t>Subtract.</a:t>
            </a:r>
          </a:p>
          <a:p>
            <a:r>
              <a:rPr lang="en-US"/>
              <a:t>Divide by 2</a:t>
            </a:r>
          </a:p>
          <a:p>
            <a:r>
              <a:rPr lang="en-US"/>
              <a:t>Tells you how many bonds - draw them.</a:t>
            </a:r>
          </a:p>
          <a:p>
            <a:r>
              <a:rPr lang="en-US"/>
              <a:t>Fill in the rest of the valence electrons to fill atoms up.</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47171">
                                            <p:txEl>
                                              <p:pRg st="0" end="0"/>
                                            </p:txEl>
                                          </p:spTgt>
                                        </p:tgtEl>
                                        <p:attrNameLst>
                                          <p:attrName>style.visibility</p:attrName>
                                        </p:attrNameLst>
                                      </p:cBhvr>
                                      <p:to>
                                        <p:strVal val="visible"/>
                                      </p:to>
                                    </p:set>
                                    <p:anim to="" calcmode="lin" valueType="num">
                                      <p:cBhvr>
                                        <p:cTn id="7" dur="1" fill="hold"/>
                                        <p:tgtEl>
                                          <p:spTgt spid="64717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47171">
                                            <p:txEl>
                                              <p:pRg st="1" end="1"/>
                                            </p:txEl>
                                          </p:spTgt>
                                        </p:tgtEl>
                                        <p:attrNameLst>
                                          <p:attrName>style.visibility</p:attrName>
                                        </p:attrNameLst>
                                      </p:cBhvr>
                                      <p:to>
                                        <p:strVal val="visible"/>
                                      </p:to>
                                    </p:set>
                                    <p:anim to="" calcmode="lin" valueType="num">
                                      <p:cBhvr>
                                        <p:cTn id="12" dur="1" fill="hold"/>
                                        <p:tgtEl>
                                          <p:spTgt spid="647171">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47171">
                                            <p:txEl>
                                              <p:pRg st="2" end="2"/>
                                            </p:txEl>
                                          </p:spTgt>
                                        </p:tgtEl>
                                        <p:attrNameLst>
                                          <p:attrName>style.visibility</p:attrName>
                                        </p:attrNameLst>
                                      </p:cBhvr>
                                      <p:to>
                                        <p:strVal val="visible"/>
                                      </p:to>
                                    </p:set>
                                    <p:anim to="" calcmode="lin" valueType="num">
                                      <p:cBhvr>
                                        <p:cTn id="17" dur="1" fill="hold"/>
                                        <p:tgtEl>
                                          <p:spTgt spid="647171">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647171">
                                            <p:txEl>
                                              <p:pRg st="3" end="3"/>
                                            </p:txEl>
                                          </p:spTgt>
                                        </p:tgtEl>
                                        <p:attrNameLst>
                                          <p:attrName>style.visibility</p:attrName>
                                        </p:attrNameLst>
                                      </p:cBhvr>
                                      <p:to>
                                        <p:strVal val="visible"/>
                                      </p:to>
                                    </p:set>
                                    <p:anim to="" calcmode="lin" valueType="num">
                                      <p:cBhvr>
                                        <p:cTn id="22" dur="1" fill="hold"/>
                                        <p:tgtEl>
                                          <p:spTgt spid="647171">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647171">
                                            <p:txEl>
                                              <p:pRg st="4" end="4"/>
                                            </p:txEl>
                                          </p:spTgt>
                                        </p:tgtEl>
                                        <p:attrNameLst>
                                          <p:attrName>style.visibility</p:attrName>
                                        </p:attrNameLst>
                                      </p:cBhvr>
                                      <p:to>
                                        <p:strVal val="visible"/>
                                      </p:to>
                                    </p:set>
                                    <p:anim to="" calcmode="lin" valueType="num">
                                      <p:cBhvr>
                                        <p:cTn id="27" dur="1" fill="hold"/>
                                        <p:tgtEl>
                                          <p:spTgt spid="647171">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647171">
                                            <p:txEl>
                                              <p:pRg st="5" end="5"/>
                                            </p:txEl>
                                          </p:spTgt>
                                        </p:tgtEl>
                                        <p:attrNameLst>
                                          <p:attrName>style.visibility</p:attrName>
                                        </p:attrNameLst>
                                      </p:cBhvr>
                                      <p:to>
                                        <p:strVal val="visible"/>
                                      </p:to>
                                    </p:set>
                                    <p:anim to="" calcmode="lin" valueType="num">
                                      <p:cBhvr>
                                        <p:cTn id="32" dur="1" fill="hold"/>
                                        <p:tgtEl>
                                          <p:spTgt spid="647171">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1" grpId="0" build="p"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noFill/>
          <a:ln/>
        </p:spPr>
        <p:txBody>
          <a:bodyPr/>
          <a:lstStyle/>
          <a:p>
            <a:r>
              <a:rPr lang="en-US"/>
              <a:t>Examples</a:t>
            </a:r>
          </a:p>
        </p:txBody>
      </p:sp>
      <p:sp>
        <p:nvSpPr>
          <p:cNvPr id="649219" name="Rectangle 3"/>
          <p:cNvSpPr>
            <a:spLocks noGrp="1" noChangeArrowheads="1"/>
          </p:cNvSpPr>
          <p:nvPr>
            <p:ph type="body" idx="1"/>
          </p:nvPr>
        </p:nvSpPr>
        <p:spPr>
          <a:xfrm>
            <a:off x="2971800" y="1295400"/>
            <a:ext cx="5486400" cy="4953000"/>
          </a:xfrm>
          <a:noFill/>
          <a:ln/>
        </p:spPr>
        <p:txBody>
          <a:bodyPr/>
          <a:lstStyle/>
          <a:p>
            <a:r>
              <a:rPr lang="en-US"/>
              <a:t>NH</a:t>
            </a:r>
            <a:r>
              <a:rPr lang="en-US" sz="4000" baseline="-25000"/>
              <a:t>3</a:t>
            </a:r>
            <a:r>
              <a:rPr lang="en-US"/>
              <a:t> </a:t>
            </a:r>
          </a:p>
          <a:p>
            <a:r>
              <a:rPr lang="en-US"/>
              <a:t>N - has 5 valence electrons wants 8</a:t>
            </a:r>
          </a:p>
          <a:p>
            <a:r>
              <a:rPr lang="en-US"/>
              <a:t>H - has 1 valence electrons wants 2</a:t>
            </a:r>
          </a:p>
          <a:p>
            <a:r>
              <a:rPr lang="en-US"/>
              <a:t>NH</a:t>
            </a:r>
            <a:r>
              <a:rPr lang="en-US" sz="4000" baseline="-25000"/>
              <a:t>3 </a:t>
            </a:r>
            <a:r>
              <a:rPr lang="en-US"/>
              <a:t>has 5+3(1) = 8</a:t>
            </a:r>
          </a:p>
          <a:p>
            <a:r>
              <a:rPr lang="en-US"/>
              <a:t>NH</a:t>
            </a:r>
            <a:r>
              <a:rPr lang="en-US" sz="4000" baseline="-25000"/>
              <a:t>3 </a:t>
            </a:r>
            <a:r>
              <a:rPr lang="en-US"/>
              <a:t>wants 8+3(2) = 14</a:t>
            </a:r>
          </a:p>
          <a:p>
            <a:r>
              <a:rPr lang="en-US"/>
              <a:t>(14-8)/2= 3 bonds</a:t>
            </a:r>
          </a:p>
          <a:p>
            <a:r>
              <a:rPr lang="en-US"/>
              <a:t>4 atoms with 3 bonds</a:t>
            </a:r>
          </a:p>
        </p:txBody>
      </p:sp>
      <p:sp>
        <p:nvSpPr>
          <p:cNvPr id="649220" name="Rectangle 4"/>
          <p:cNvSpPr>
            <a:spLocks noChangeArrowheads="1"/>
          </p:cNvSpPr>
          <p:nvPr/>
        </p:nvSpPr>
        <p:spPr bwMode="auto">
          <a:xfrm>
            <a:off x="1219200" y="16002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N</a:t>
            </a:r>
          </a:p>
        </p:txBody>
      </p:sp>
      <p:sp>
        <p:nvSpPr>
          <p:cNvPr id="649221" name="Oval 5"/>
          <p:cNvSpPr>
            <a:spLocks noChangeArrowheads="1"/>
          </p:cNvSpPr>
          <p:nvPr/>
        </p:nvSpPr>
        <p:spPr bwMode="auto">
          <a:xfrm>
            <a:off x="2209800" y="2057400"/>
            <a:ext cx="152400" cy="152400"/>
          </a:xfrm>
          <a:prstGeom prst="ellipse">
            <a:avLst/>
          </a:prstGeom>
          <a:solidFill>
            <a:schemeClr val="tx2"/>
          </a:solidFill>
          <a:ln w="9525">
            <a:noFill/>
            <a:round/>
            <a:headEnd/>
            <a:tailEnd/>
          </a:ln>
          <a:effectLst/>
        </p:spPr>
        <p:txBody>
          <a:bodyPr wrap="none" anchor="ctr"/>
          <a:lstStyle/>
          <a:p>
            <a:endParaRPr lang="en-US"/>
          </a:p>
        </p:txBody>
      </p:sp>
      <p:grpSp>
        <p:nvGrpSpPr>
          <p:cNvPr id="649222" name="Group 6"/>
          <p:cNvGrpSpPr>
            <a:grpSpLocks/>
          </p:cNvGrpSpPr>
          <p:nvPr/>
        </p:nvGrpSpPr>
        <p:grpSpPr bwMode="auto">
          <a:xfrm>
            <a:off x="1409700" y="3086100"/>
            <a:ext cx="533400" cy="152400"/>
            <a:chOff x="888" y="1944"/>
            <a:chExt cx="336" cy="96"/>
          </a:xfrm>
        </p:grpSpPr>
        <p:sp>
          <p:nvSpPr>
            <p:cNvPr id="649223" name="Oval 7"/>
            <p:cNvSpPr>
              <a:spLocks noChangeArrowheads="1"/>
            </p:cNvSpPr>
            <p:nvPr/>
          </p:nvSpPr>
          <p:spPr bwMode="auto">
            <a:xfrm>
              <a:off x="1128" y="1944"/>
              <a:ext cx="96" cy="96"/>
            </a:xfrm>
            <a:prstGeom prst="ellipse">
              <a:avLst/>
            </a:prstGeom>
            <a:solidFill>
              <a:schemeClr val="tx2"/>
            </a:solidFill>
            <a:ln w="9525">
              <a:noFill/>
              <a:round/>
              <a:headEnd/>
              <a:tailEnd/>
            </a:ln>
            <a:effectLst/>
          </p:spPr>
          <p:txBody>
            <a:bodyPr wrap="none" anchor="ctr"/>
            <a:lstStyle/>
            <a:p>
              <a:endParaRPr lang="en-US"/>
            </a:p>
          </p:txBody>
        </p:sp>
        <p:sp>
          <p:nvSpPr>
            <p:cNvPr id="649224" name="Oval 8"/>
            <p:cNvSpPr>
              <a:spLocks noChangeArrowheads="1"/>
            </p:cNvSpPr>
            <p:nvPr/>
          </p:nvSpPr>
          <p:spPr bwMode="auto">
            <a:xfrm>
              <a:off x="888" y="1944"/>
              <a:ext cx="96" cy="96"/>
            </a:xfrm>
            <a:prstGeom prst="ellipse">
              <a:avLst/>
            </a:prstGeom>
            <a:solidFill>
              <a:schemeClr val="tx2"/>
            </a:solidFill>
            <a:ln w="9525">
              <a:noFill/>
              <a:round/>
              <a:headEnd/>
              <a:tailEnd/>
            </a:ln>
            <a:effectLst/>
          </p:spPr>
          <p:txBody>
            <a:bodyPr wrap="none" anchor="ctr"/>
            <a:lstStyle/>
            <a:p>
              <a:endParaRPr lang="en-US"/>
            </a:p>
          </p:txBody>
        </p:sp>
      </p:grpSp>
      <p:sp>
        <p:nvSpPr>
          <p:cNvPr id="649225" name="Oval 9"/>
          <p:cNvSpPr>
            <a:spLocks noChangeArrowheads="1"/>
          </p:cNvSpPr>
          <p:nvPr/>
        </p:nvSpPr>
        <p:spPr bwMode="auto">
          <a:xfrm>
            <a:off x="914400" y="2419350"/>
            <a:ext cx="152400" cy="152400"/>
          </a:xfrm>
          <a:prstGeom prst="ellipse">
            <a:avLst/>
          </a:prstGeom>
          <a:solidFill>
            <a:schemeClr val="tx2"/>
          </a:solidFill>
          <a:ln w="9525">
            <a:noFill/>
            <a:round/>
            <a:headEnd/>
            <a:tailEnd/>
          </a:ln>
          <a:effectLst/>
        </p:spPr>
        <p:txBody>
          <a:bodyPr wrap="none" anchor="ctr"/>
          <a:lstStyle/>
          <a:p>
            <a:endParaRPr lang="en-US"/>
          </a:p>
        </p:txBody>
      </p:sp>
      <p:sp>
        <p:nvSpPr>
          <p:cNvPr id="649226" name="Oval 10"/>
          <p:cNvSpPr>
            <a:spLocks noChangeArrowheads="1"/>
          </p:cNvSpPr>
          <p:nvPr/>
        </p:nvSpPr>
        <p:spPr bwMode="auto">
          <a:xfrm>
            <a:off x="1485900" y="1428750"/>
            <a:ext cx="152400" cy="152400"/>
          </a:xfrm>
          <a:prstGeom prst="ellipse">
            <a:avLst/>
          </a:prstGeom>
          <a:solidFill>
            <a:schemeClr val="tx2"/>
          </a:solidFill>
          <a:ln w="9525">
            <a:noFill/>
            <a:round/>
            <a:headEnd/>
            <a:tailEnd/>
          </a:ln>
          <a:effectLst/>
        </p:spPr>
        <p:txBody>
          <a:bodyPr wrap="none" anchor="ctr"/>
          <a:lstStyle/>
          <a:p>
            <a:endParaRPr lang="en-US"/>
          </a:p>
        </p:txBody>
      </p:sp>
      <p:sp>
        <p:nvSpPr>
          <p:cNvPr id="649227" name="Rectangle 11"/>
          <p:cNvSpPr>
            <a:spLocks noChangeArrowheads="1"/>
          </p:cNvSpPr>
          <p:nvPr/>
        </p:nvSpPr>
        <p:spPr bwMode="auto">
          <a:xfrm>
            <a:off x="1143000" y="38100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H</a:t>
            </a:r>
          </a:p>
        </p:txBody>
      </p:sp>
      <p:sp>
        <p:nvSpPr>
          <p:cNvPr id="649228" name="Oval 12"/>
          <p:cNvSpPr>
            <a:spLocks noChangeArrowheads="1"/>
          </p:cNvSpPr>
          <p:nvPr/>
        </p:nvSpPr>
        <p:spPr bwMode="auto">
          <a:xfrm>
            <a:off x="2209800" y="4267200"/>
            <a:ext cx="152400" cy="152400"/>
          </a:xfrm>
          <a:prstGeom prst="ellipse">
            <a:avLst/>
          </a:prstGeom>
          <a:solidFill>
            <a:schemeClr val="tx2"/>
          </a:solidFill>
          <a:ln w="9525">
            <a:noFill/>
            <a:round/>
            <a:headEnd/>
            <a:tailEnd/>
          </a:ln>
          <a:effectLst/>
        </p:spPr>
        <p:txBody>
          <a:bodyPr wrap="none" anchor="ct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49219">
                                            <p:txEl>
                                              <p:pRg st="0" end="0"/>
                                            </p:txEl>
                                          </p:spTgt>
                                        </p:tgtEl>
                                        <p:attrNameLst>
                                          <p:attrName>style.visibility</p:attrName>
                                        </p:attrNameLst>
                                      </p:cBhvr>
                                      <p:to>
                                        <p:strVal val="visible"/>
                                      </p:to>
                                    </p:set>
                                    <p:anim to="" calcmode="lin" valueType="num">
                                      <p:cBhvr>
                                        <p:cTn id="7" dur="1" fill="hold"/>
                                        <p:tgtEl>
                                          <p:spTgt spid="64921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49219">
                                            <p:txEl>
                                              <p:pRg st="1" end="1"/>
                                            </p:txEl>
                                          </p:spTgt>
                                        </p:tgtEl>
                                        <p:attrNameLst>
                                          <p:attrName>style.visibility</p:attrName>
                                        </p:attrNameLst>
                                      </p:cBhvr>
                                      <p:to>
                                        <p:strVal val="visible"/>
                                      </p:to>
                                    </p:set>
                                    <p:anim to="" calcmode="lin" valueType="num">
                                      <p:cBhvr>
                                        <p:cTn id="12" dur="1" fill="hold"/>
                                        <p:tgtEl>
                                          <p:spTgt spid="64921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49219">
                                            <p:txEl>
                                              <p:pRg st="2" end="2"/>
                                            </p:txEl>
                                          </p:spTgt>
                                        </p:tgtEl>
                                        <p:attrNameLst>
                                          <p:attrName>style.visibility</p:attrName>
                                        </p:attrNameLst>
                                      </p:cBhvr>
                                      <p:to>
                                        <p:strVal val="visible"/>
                                      </p:to>
                                    </p:set>
                                    <p:anim to="" calcmode="lin" valueType="num">
                                      <p:cBhvr>
                                        <p:cTn id="17" dur="1" fill="hold"/>
                                        <p:tgtEl>
                                          <p:spTgt spid="649219">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649219">
                                            <p:txEl>
                                              <p:pRg st="3" end="3"/>
                                            </p:txEl>
                                          </p:spTgt>
                                        </p:tgtEl>
                                        <p:attrNameLst>
                                          <p:attrName>style.visibility</p:attrName>
                                        </p:attrNameLst>
                                      </p:cBhvr>
                                      <p:to>
                                        <p:strVal val="visible"/>
                                      </p:to>
                                    </p:set>
                                    <p:anim to="" calcmode="lin" valueType="num">
                                      <p:cBhvr>
                                        <p:cTn id="22" dur="1" fill="hold"/>
                                        <p:tgtEl>
                                          <p:spTgt spid="649219">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649219">
                                            <p:txEl>
                                              <p:pRg st="4" end="4"/>
                                            </p:txEl>
                                          </p:spTgt>
                                        </p:tgtEl>
                                        <p:attrNameLst>
                                          <p:attrName>style.visibility</p:attrName>
                                        </p:attrNameLst>
                                      </p:cBhvr>
                                      <p:to>
                                        <p:strVal val="visible"/>
                                      </p:to>
                                    </p:set>
                                    <p:anim to="" calcmode="lin" valueType="num">
                                      <p:cBhvr>
                                        <p:cTn id="27" dur="1" fill="hold"/>
                                        <p:tgtEl>
                                          <p:spTgt spid="649219">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649219">
                                            <p:txEl>
                                              <p:pRg st="5" end="5"/>
                                            </p:txEl>
                                          </p:spTgt>
                                        </p:tgtEl>
                                        <p:attrNameLst>
                                          <p:attrName>style.visibility</p:attrName>
                                        </p:attrNameLst>
                                      </p:cBhvr>
                                      <p:to>
                                        <p:strVal val="visible"/>
                                      </p:to>
                                    </p:set>
                                    <p:anim to="" calcmode="lin" valueType="num">
                                      <p:cBhvr>
                                        <p:cTn id="32" dur="1" fill="hold"/>
                                        <p:tgtEl>
                                          <p:spTgt spid="649219">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649219">
                                            <p:txEl>
                                              <p:pRg st="6" end="6"/>
                                            </p:txEl>
                                          </p:spTgt>
                                        </p:tgtEl>
                                        <p:attrNameLst>
                                          <p:attrName>style.visibility</p:attrName>
                                        </p:attrNameLst>
                                      </p:cBhvr>
                                      <p:to>
                                        <p:strVal val="visible"/>
                                      </p:to>
                                    </p:set>
                                    <p:anim to="" calcmode="lin" valueType="num">
                                      <p:cBhvr>
                                        <p:cTn id="37" dur="1" fill="hold"/>
                                        <p:tgtEl>
                                          <p:spTgt spid="649219">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19" grpId="0" build="p" autoUpdateAnimBg="0"/>
    </p:bldLst>
  </p:timing>
</p:sld>
</file>

<file path=ppt/slides/slide2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1266" name="Rectangle 2"/>
          <p:cNvSpPr>
            <a:spLocks noChangeArrowheads="1"/>
          </p:cNvSpPr>
          <p:nvPr/>
        </p:nvSpPr>
        <p:spPr bwMode="auto">
          <a:xfrm>
            <a:off x="4152900" y="42672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N</a:t>
            </a:r>
          </a:p>
        </p:txBody>
      </p:sp>
      <p:sp>
        <p:nvSpPr>
          <p:cNvPr id="651267" name="Oval 3"/>
          <p:cNvSpPr>
            <a:spLocks noChangeArrowheads="1"/>
          </p:cNvSpPr>
          <p:nvPr/>
        </p:nvSpPr>
        <p:spPr bwMode="auto">
          <a:xfrm>
            <a:off x="5143500" y="4838700"/>
            <a:ext cx="152400" cy="152400"/>
          </a:xfrm>
          <a:prstGeom prst="ellipse">
            <a:avLst/>
          </a:prstGeom>
          <a:solidFill>
            <a:schemeClr val="tx2"/>
          </a:solidFill>
          <a:ln w="9525">
            <a:noFill/>
            <a:round/>
            <a:headEnd/>
            <a:tailEnd/>
          </a:ln>
          <a:effectLst/>
        </p:spPr>
        <p:txBody>
          <a:bodyPr wrap="none" anchor="ctr"/>
          <a:lstStyle/>
          <a:p>
            <a:endParaRPr lang="en-US"/>
          </a:p>
        </p:txBody>
      </p:sp>
      <p:grpSp>
        <p:nvGrpSpPr>
          <p:cNvPr id="651268" name="Group 4"/>
          <p:cNvGrpSpPr>
            <a:grpSpLocks/>
          </p:cNvGrpSpPr>
          <p:nvPr/>
        </p:nvGrpSpPr>
        <p:grpSpPr bwMode="auto">
          <a:xfrm>
            <a:off x="4438650" y="5667375"/>
            <a:ext cx="533400" cy="152400"/>
            <a:chOff x="2760" y="3480"/>
            <a:chExt cx="336" cy="96"/>
          </a:xfrm>
        </p:grpSpPr>
        <p:sp>
          <p:nvSpPr>
            <p:cNvPr id="651269" name="Oval 5"/>
            <p:cNvSpPr>
              <a:spLocks noChangeArrowheads="1"/>
            </p:cNvSpPr>
            <p:nvPr/>
          </p:nvSpPr>
          <p:spPr bwMode="auto">
            <a:xfrm>
              <a:off x="3000" y="3480"/>
              <a:ext cx="96" cy="96"/>
            </a:xfrm>
            <a:prstGeom prst="ellipse">
              <a:avLst/>
            </a:prstGeom>
            <a:solidFill>
              <a:schemeClr val="tx2"/>
            </a:solidFill>
            <a:ln w="9525">
              <a:noFill/>
              <a:round/>
              <a:headEnd/>
              <a:tailEnd/>
            </a:ln>
            <a:effectLst/>
          </p:spPr>
          <p:txBody>
            <a:bodyPr wrap="none" anchor="ctr"/>
            <a:lstStyle/>
            <a:p>
              <a:endParaRPr lang="en-US"/>
            </a:p>
          </p:txBody>
        </p:sp>
        <p:sp>
          <p:nvSpPr>
            <p:cNvPr id="651270" name="Oval 6"/>
            <p:cNvSpPr>
              <a:spLocks noChangeArrowheads="1"/>
            </p:cNvSpPr>
            <p:nvPr/>
          </p:nvSpPr>
          <p:spPr bwMode="auto">
            <a:xfrm>
              <a:off x="2760" y="3480"/>
              <a:ext cx="96" cy="96"/>
            </a:xfrm>
            <a:prstGeom prst="ellipse">
              <a:avLst/>
            </a:prstGeom>
            <a:solidFill>
              <a:schemeClr val="tx2"/>
            </a:solidFill>
            <a:ln w="9525">
              <a:noFill/>
              <a:round/>
              <a:headEnd/>
              <a:tailEnd/>
            </a:ln>
            <a:effectLst/>
          </p:spPr>
          <p:txBody>
            <a:bodyPr wrap="none" anchor="ctr"/>
            <a:lstStyle/>
            <a:p>
              <a:endParaRPr lang="en-US"/>
            </a:p>
          </p:txBody>
        </p:sp>
      </p:grpSp>
      <p:sp>
        <p:nvSpPr>
          <p:cNvPr id="651271" name="Rectangle 7"/>
          <p:cNvSpPr>
            <a:spLocks noChangeArrowheads="1"/>
          </p:cNvSpPr>
          <p:nvPr/>
        </p:nvSpPr>
        <p:spPr bwMode="auto">
          <a:xfrm>
            <a:off x="5257800" y="42672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H</a:t>
            </a:r>
          </a:p>
        </p:txBody>
      </p:sp>
      <p:sp>
        <p:nvSpPr>
          <p:cNvPr id="651272" name="Oval 8"/>
          <p:cNvSpPr>
            <a:spLocks noChangeArrowheads="1"/>
          </p:cNvSpPr>
          <p:nvPr/>
        </p:nvSpPr>
        <p:spPr bwMode="auto">
          <a:xfrm>
            <a:off x="5143500" y="5200650"/>
            <a:ext cx="152400" cy="152400"/>
          </a:xfrm>
          <a:prstGeom prst="ellipse">
            <a:avLst/>
          </a:prstGeom>
          <a:solidFill>
            <a:schemeClr val="tx2"/>
          </a:solidFill>
          <a:ln w="9525">
            <a:noFill/>
            <a:round/>
            <a:headEnd/>
            <a:tailEnd/>
          </a:ln>
          <a:effectLst/>
        </p:spPr>
        <p:txBody>
          <a:bodyPr wrap="none" anchor="ctr"/>
          <a:lstStyle/>
          <a:p>
            <a:endParaRPr lang="en-US"/>
          </a:p>
        </p:txBody>
      </p:sp>
      <p:sp>
        <p:nvSpPr>
          <p:cNvPr id="651273" name="Rectangle 9"/>
          <p:cNvSpPr>
            <a:spLocks noChangeArrowheads="1"/>
          </p:cNvSpPr>
          <p:nvPr/>
        </p:nvSpPr>
        <p:spPr bwMode="auto">
          <a:xfrm>
            <a:off x="2971800" y="42672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H</a:t>
            </a:r>
          </a:p>
        </p:txBody>
      </p:sp>
      <p:sp>
        <p:nvSpPr>
          <p:cNvPr id="651274" name="Rectangle 10"/>
          <p:cNvSpPr>
            <a:spLocks noChangeArrowheads="1"/>
          </p:cNvSpPr>
          <p:nvPr/>
        </p:nvSpPr>
        <p:spPr bwMode="auto">
          <a:xfrm>
            <a:off x="4152900" y="29718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H</a:t>
            </a:r>
          </a:p>
        </p:txBody>
      </p:sp>
      <p:sp>
        <p:nvSpPr>
          <p:cNvPr id="651275" name="Rectangle 11"/>
          <p:cNvSpPr>
            <a:spLocks noGrp="1" noChangeArrowheads="1"/>
          </p:cNvSpPr>
          <p:nvPr>
            <p:ph type="title"/>
          </p:nvPr>
        </p:nvSpPr>
        <p:spPr>
          <a:noFill/>
          <a:ln/>
        </p:spPr>
        <p:txBody>
          <a:bodyPr/>
          <a:lstStyle/>
          <a:p>
            <a:r>
              <a:rPr lang="en-US"/>
              <a:t>Examples</a:t>
            </a:r>
          </a:p>
        </p:txBody>
      </p:sp>
      <p:sp>
        <p:nvSpPr>
          <p:cNvPr id="651276" name="Rectangle 12"/>
          <p:cNvSpPr>
            <a:spLocks noGrp="1" noChangeArrowheads="1"/>
          </p:cNvSpPr>
          <p:nvPr>
            <p:ph type="body" idx="1"/>
          </p:nvPr>
        </p:nvSpPr>
        <p:spPr>
          <a:noFill/>
          <a:ln/>
        </p:spPr>
        <p:txBody>
          <a:bodyPr/>
          <a:lstStyle/>
          <a:p>
            <a:r>
              <a:rPr lang="en-US"/>
              <a:t>Draw in the bonds</a:t>
            </a:r>
          </a:p>
          <a:p>
            <a:r>
              <a:rPr lang="en-US"/>
              <a:t>All 8 electrons are accounted for</a:t>
            </a:r>
          </a:p>
          <a:p>
            <a:r>
              <a:rPr lang="en-US"/>
              <a:t>Everything is full</a:t>
            </a:r>
          </a:p>
        </p:txBody>
      </p:sp>
      <p:sp>
        <p:nvSpPr>
          <p:cNvPr id="651277" name="Oval 13"/>
          <p:cNvSpPr>
            <a:spLocks noChangeArrowheads="1"/>
          </p:cNvSpPr>
          <p:nvPr/>
        </p:nvSpPr>
        <p:spPr bwMode="auto">
          <a:xfrm>
            <a:off x="4029075" y="4838700"/>
            <a:ext cx="152400" cy="152400"/>
          </a:xfrm>
          <a:prstGeom prst="ellipse">
            <a:avLst/>
          </a:prstGeom>
          <a:solidFill>
            <a:schemeClr val="tx2"/>
          </a:solidFill>
          <a:ln w="9525">
            <a:noFill/>
            <a:round/>
            <a:headEnd/>
            <a:tailEnd/>
          </a:ln>
          <a:effectLst/>
        </p:spPr>
        <p:txBody>
          <a:bodyPr wrap="none" anchor="ctr"/>
          <a:lstStyle/>
          <a:p>
            <a:endParaRPr lang="en-US"/>
          </a:p>
        </p:txBody>
      </p:sp>
      <p:sp>
        <p:nvSpPr>
          <p:cNvPr id="651278" name="Oval 14"/>
          <p:cNvSpPr>
            <a:spLocks noChangeArrowheads="1"/>
          </p:cNvSpPr>
          <p:nvPr/>
        </p:nvSpPr>
        <p:spPr bwMode="auto">
          <a:xfrm>
            <a:off x="4029075" y="5200650"/>
            <a:ext cx="152400" cy="152400"/>
          </a:xfrm>
          <a:prstGeom prst="ellipse">
            <a:avLst/>
          </a:prstGeom>
          <a:solidFill>
            <a:schemeClr val="tx2"/>
          </a:solidFill>
          <a:ln w="9525">
            <a:noFill/>
            <a:round/>
            <a:headEnd/>
            <a:tailEnd/>
          </a:ln>
          <a:effectLst/>
        </p:spPr>
        <p:txBody>
          <a:bodyPr wrap="none" anchor="ctr"/>
          <a:lstStyle/>
          <a:p>
            <a:endParaRPr lang="en-US"/>
          </a:p>
        </p:txBody>
      </p:sp>
      <p:grpSp>
        <p:nvGrpSpPr>
          <p:cNvPr id="651279" name="Group 15"/>
          <p:cNvGrpSpPr>
            <a:grpSpLocks/>
          </p:cNvGrpSpPr>
          <p:nvPr/>
        </p:nvGrpSpPr>
        <p:grpSpPr bwMode="auto">
          <a:xfrm>
            <a:off x="4438650" y="4343400"/>
            <a:ext cx="533400" cy="152400"/>
            <a:chOff x="2760" y="3480"/>
            <a:chExt cx="336" cy="96"/>
          </a:xfrm>
        </p:grpSpPr>
        <p:sp>
          <p:nvSpPr>
            <p:cNvPr id="651280" name="Oval 16"/>
            <p:cNvSpPr>
              <a:spLocks noChangeArrowheads="1"/>
            </p:cNvSpPr>
            <p:nvPr/>
          </p:nvSpPr>
          <p:spPr bwMode="auto">
            <a:xfrm>
              <a:off x="3000" y="3480"/>
              <a:ext cx="96" cy="96"/>
            </a:xfrm>
            <a:prstGeom prst="ellipse">
              <a:avLst/>
            </a:prstGeom>
            <a:solidFill>
              <a:schemeClr val="tx2"/>
            </a:solidFill>
            <a:ln w="9525">
              <a:noFill/>
              <a:round/>
              <a:headEnd/>
              <a:tailEnd/>
            </a:ln>
            <a:effectLst/>
          </p:spPr>
          <p:txBody>
            <a:bodyPr wrap="none" anchor="ctr"/>
            <a:lstStyle/>
            <a:p>
              <a:endParaRPr lang="en-US"/>
            </a:p>
          </p:txBody>
        </p:sp>
        <p:sp>
          <p:nvSpPr>
            <p:cNvPr id="651281" name="Oval 17"/>
            <p:cNvSpPr>
              <a:spLocks noChangeArrowheads="1"/>
            </p:cNvSpPr>
            <p:nvPr/>
          </p:nvSpPr>
          <p:spPr bwMode="auto">
            <a:xfrm>
              <a:off x="2760" y="3480"/>
              <a:ext cx="96" cy="96"/>
            </a:xfrm>
            <a:prstGeom prst="ellipse">
              <a:avLst/>
            </a:prstGeom>
            <a:solidFill>
              <a:schemeClr val="tx2"/>
            </a:solidFill>
            <a:ln w="9525">
              <a:noFill/>
              <a:round/>
              <a:headEnd/>
              <a:tailEnd/>
            </a:ln>
            <a:effectLst/>
          </p:spPr>
          <p:txBody>
            <a:bodyPr wrap="none" anchor="ctr"/>
            <a:lstStyle/>
            <a:p>
              <a:endParaRPr lang="en-US"/>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51276">
                                            <p:txEl>
                                              <p:pRg st="0" end="0"/>
                                            </p:txEl>
                                          </p:spTgt>
                                        </p:tgtEl>
                                        <p:attrNameLst>
                                          <p:attrName>style.visibility</p:attrName>
                                        </p:attrNameLst>
                                      </p:cBhvr>
                                      <p:to>
                                        <p:strVal val="visible"/>
                                      </p:to>
                                    </p:set>
                                    <p:anim to="" calcmode="lin" valueType="num">
                                      <p:cBhvr>
                                        <p:cTn id="7" dur="1" fill="hold"/>
                                        <p:tgtEl>
                                          <p:spTgt spid="65127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51276">
                                            <p:txEl>
                                              <p:pRg st="1" end="1"/>
                                            </p:txEl>
                                          </p:spTgt>
                                        </p:tgtEl>
                                        <p:attrNameLst>
                                          <p:attrName>style.visibility</p:attrName>
                                        </p:attrNameLst>
                                      </p:cBhvr>
                                      <p:to>
                                        <p:strVal val="visible"/>
                                      </p:to>
                                    </p:set>
                                    <p:anim to="" calcmode="lin" valueType="num">
                                      <p:cBhvr>
                                        <p:cTn id="12" dur="1" fill="hold"/>
                                        <p:tgtEl>
                                          <p:spTgt spid="651276">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51276">
                                            <p:txEl>
                                              <p:pRg st="2" end="2"/>
                                            </p:txEl>
                                          </p:spTgt>
                                        </p:tgtEl>
                                        <p:attrNameLst>
                                          <p:attrName>style.visibility</p:attrName>
                                        </p:attrNameLst>
                                      </p:cBhvr>
                                      <p:to>
                                        <p:strVal val="visible"/>
                                      </p:to>
                                    </p:set>
                                    <p:anim to="" calcmode="lin" valueType="num">
                                      <p:cBhvr>
                                        <p:cTn id="17" dur="1" fill="hold"/>
                                        <p:tgtEl>
                                          <p:spTgt spid="651276">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76" grpId="0" build="p"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3314" name="Rectangle 2"/>
          <p:cNvSpPr>
            <a:spLocks noGrp="1" noChangeArrowheads="1"/>
          </p:cNvSpPr>
          <p:nvPr>
            <p:ph type="title"/>
          </p:nvPr>
        </p:nvSpPr>
        <p:spPr>
          <a:noFill/>
          <a:ln/>
        </p:spPr>
        <p:txBody>
          <a:bodyPr/>
          <a:lstStyle/>
          <a:p>
            <a:r>
              <a:rPr lang="en-US"/>
              <a:t>Examples</a:t>
            </a:r>
          </a:p>
        </p:txBody>
      </p:sp>
      <p:sp>
        <p:nvSpPr>
          <p:cNvPr id="653315" name="Rectangle 3"/>
          <p:cNvSpPr>
            <a:spLocks noGrp="1" noChangeArrowheads="1"/>
          </p:cNvSpPr>
          <p:nvPr>
            <p:ph type="body" idx="1"/>
          </p:nvPr>
        </p:nvSpPr>
        <p:spPr>
          <a:noFill/>
          <a:ln/>
        </p:spPr>
        <p:txBody>
          <a:bodyPr/>
          <a:lstStyle/>
          <a:p>
            <a:r>
              <a:rPr lang="en-US"/>
              <a:t>HCN  C is central atom</a:t>
            </a:r>
          </a:p>
          <a:p>
            <a:r>
              <a:rPr lang="en-US"/>
              <a:t>N - has 5 valence electrons wants 8</a:t>
            </a:r>
          </a:p>
          <a:p>
            <a:r>
              <a:rPr lang="en-US"/>
              <a:t>C - has 4 valence electrons wants 8</a:t>
            </a:r>
          </a:p>
          <a:p>
            <a:r>
              <a:rPr lang="en-US"/>
              <a:t>H - has 1 valence electrons wants 2</a:t>
            </a:r>
          </a:p>
          <a:p>
            <a:r>
              <a:rPr lang="en-US"/>
              <a:t>HCN</a:t>
            </a:r>
            <a:r>
              <a:rPr lang="en-US" sz="4000" baseline="-25000"/>
              <a:t> </a:t>
            </a:r>
            <a:r>
              <a:rPr lang="en-US"/>
              <a:t>has 5 + 4 + 1 = 10</a:t>
            </a:r>
          </a:p>
          <a:p>
            <a:r>
              <a:rPr lang="en-US"/>
              <a:t>HCN</a:t>
            </a:r>
            <a:r>
              <a:rPr lang="en-US" sz="4000" baseline="-25000"/>
              <a:t> </a:t>
            </a:r>
            <a:r>
              <a:rPr lang="en-US"/>
              <a:t>wants 8 + 8 + 2 = 18</a:t>
            </a:r>
          </a:p>
          <a:p>
            <a:r>
              <a:rPr lang="en-US"/>
              <a:t>(18 - 10) / 2= 4 bonds</a:t>
            </a:r>
          </a:p>
          <a:p>
            <a:r>
              <a:rPr lang="en-US"/>
              <a:t>3 atoms with 4 bonds -will require multiple bonds - not to 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53315">
                                            <p:txEl>
                                              <p:pRg st="0" end="0"/>
                                            </p:txEl>
                                          </p:spTgt>
                                        </p:tgtEl>
                                        <p:attrNameLst>
                                          <p:attrName>style.visibility</p:attrName>
                                        </p:attrNameLst>
                                      </p:cBhvr>
                                      <p:to>
                                        <p:strVal val="visible"/>
                                      </p:to>
                                    </p:set>
                                    <p:anim to="" calcmode="lin" valueType="num">
                                      <p:cBhvr>
                                        <p:cTn id="7" dur="1" fill="hold"/>
                                        <p:tgtEl>
                                          <p:spTgt spid="65331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53315">
                                            <p:txEl>
                                              <p:pRg st="1" end="1"/>
                                            </p:txEl>
                                          </p:spTgt>
                                        </p:tgtEl>
                                        <p:attrNameLst>
                                          <p:attrName>style.visibility</p:attrName>
                                        </p:attrNameLst>
                                      </p:cBhvr>
                                      <p:to>
                                        <p:strVal val="visible"/>
                                      </p:to>
                                    </p:set>
                                    <p:anim to="" calcmode="lin" valueType="num">
                                      <p:cBhvr>
                                        <p:cTn id="12" dur="1" fill="hold"/>
                                        <p:tgtEl>
                                          <p:spTgt spid="65331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53315">
                                            <p:txEl>
                                              <p:pRg st="2" end="2"/>
                                            </p:txEl>
                                          </p:spTgt>
                                        </p:tgtEl>
                                        <p:attrNameLst>
                                          <p:attrName>style.visibility</p:attrName>
                                        </p:attrNameLst>
                                      </p:cBhvr>
                                      <p:to>
                                        <p:strVal val="visible"/>
                                      </p:to>
                                    </p:set>
                                    <p:anim to="" calcmode="lin" valueType="num">
                                      <p:cBhvr>
                                        <p:cTn id="17" dur="1" fill="hold"/>
                                        <p:tgtEl>
                                          <p:spTgt spid="65331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653315">
                                            <p:txEl>
                                              <p:pRg st="3" end="3"/>
                                            </p:txEl>
                                          </p:spTgt>
                                        </p:tgtEl>
                                        <p:attrNameLst>
                                          <p:attrName>style.visibility</p:attrName>
                                        </p:attrNameLst>
                                      </p:cBhvr>
                                      <p:to>
                                        <p:strVal val="visible"/>
                                      </p:to>
                                    </p:set>
                                    <p:anim to="" calcmode="lin" valueType="num">
                                      <p:cBhvr>
                                        <p:cTn id="22" dur="1" fill="hold"/>
                                        <p:tgtEl>
                                          <p:spTgt spid="65331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653315">
                                            <p:txEl>
                                              <p:pRg st="4" end="4"/>
                                            </p:txEl>
                                          </p:spTgt>
                                        </p:tgtEl>
                                        <p:attrNameLst>
                                          <p:attrName>style.visibility</p:attrName>
                                        </p:attrNameLst>
                                      </p:cBhvr>
                                      <p:to>
                                        <p:strVal val="visible"/>
                                      </p:to>
                                    </p:set>
                                    <p:anim to="" calcmode="lin" valueType="num">
                                      <p:cBhvr>
                                        <p:cTn id="27" dur="1" fill="hold"/>
                                        <p:tgtEl>
                                          <p:spTgt spid="653315">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653315">
                                            <p:txEl>
                                              <p:pRg st="5" end="5"/>
                                            </p:txEl>
                                          </p:spTgt>
                                        </p:tgtEl>
                                        <p:attrNameLst>
                                          <p:attrName>style.visibility</p:attrName>
                                        </p:attrNameLst>
                                      </p:cBhvr>
                                      <p:to>
                                        <p:strVal val="visible"/>
                                      </p:to>
                                    </p:set>
                                    <p:anim to="" calcmode="lin" valueType="num">
                                      <p:cBhvr>
                                        <p:cTn id="32" dur="1" fill="hold"/>
                                        <p:tgtEl>
                                          <p:spTgt spid="653315">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653315">
                                            <p:txEl>
                                              <p:pRg st="6" end="6"/>
                                            </p:txEl>
                                          </p:spTgt>
                                        </p:tgtEl>
                                        <p:attrNameLst>
                                          <p:attrName>style.visibility</p:attrName>
                                        </p:attrNameLst>
                                      </p:cBhvr>
                                      <p:to>
                                        <p:strVal val="visible"/>
                                      </p:to>
                                    </p:set>
                                    <p:anim to="" calcmode="lin" valueType="num">
                                      <p:cBhvr>
                                        <p:cTn id="37" dur="1" fill="hold"/>
                                        <p:tgtEl>
                                          <p:spTgt spid="653315">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653315">
                                            <p:txEl>
                                              <p:pRg st="7" end="7"/>
                                            </p:txEl>
                                          </p:spTgt>
                                        </p:tgtEl>
                                        <p:attrNameLst>
                                          <p:attrName>style.visibility</p:attrName>
                                        </p:attrNameLst>
                                      </p:cBhvr>
                                      <p:to>
                                        <p:strVal val="visible"/>
                                      </p:to>
                                    </p:set>
                                    <p:anim to="" calcmode="lin" valueType="num">
                                      <p:cBhvr>
                                        <p:cTn id="42" dur="1" fill="hold"/>
                                        <p:tgtEl>
                                          <p:spTgt spid="653315">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build="p"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noFill/>
          <a:ln/>
        </p:spPr>
        <p:txBody>
          <a:bodyPr/>
          <a:lstStyle/>
          <a:p>
            <a:r>
              <a:rPr lang="en-US"/>
              <a:t>HCN</a:t>
            </a:r>
          </a:p>
        </p:txBody>
      </p:sp>
      <p:sp>
        <p:nvSpPr>
          <p:cNvPr id="655363" name="Rectangle 3"/>
          <p:cNvSpPr>
            <a:spLocks noGrp="1" noChangeArrowheads="1"/>
          </p:cNvSpPr>
          <p:nvPr>
            <p:ph type="body" idx="1"/>
          </p:nvPr>
        </p:nvSpPr>
        <p:spPr>
          <a:xfrm>
            <a:off x="685800" y="1295400"/>
            <a:ext cx="7772400" cy="1676400"/>
          </a:xfrm>
          <a:noFill/>
          <a:ln/>
        </p:spPr>
        <p:txBody>
          <a:bodyPr/>
          <a:lstStyle/>
          <a:p>
            <a:r>
              <a:rPr lang="en-US"/>
              <a:t>Put in single bonds</a:t>
            </a:r>
          </a:p>
          <a:p>
            <a:r>
              <a:rPr lang="en-US"/>
              <a:t>Need 2 more bonds</a:t>
            </a:r>
          </a:p>
          <a:p>
            <a:r>
              <a:rPr lang="en-US"/>
              <a:t>Must go between C and N</a:t>
            </a:r>
          </a:p>
        </p:txBody>
      </p:sp>
      <p:sp>
        <p:nvSpPr>
          <p:cNvPr id="655364" name="Rectangle 4"/>
          <p:cNvSpPr>
            <a:spLocks noChangeArrowheads="1"/>
          </p:cNvSpPr>
          <p:nvPr/>
        </p:nvSpPr>
        <p:spPr bwMode="auto">
          <a:xfrm>
            <a:off x="5524500" y="4343400"/>
            <a:ext cx="11049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N</a:t>
            </a:r>
          </a:p>
        </p:txBody>
      </p:sp>
      <p:grpSp>
        <p:nvGrpSpPr>
          <p:cNvPr id="655365" name="Group 5"/>
          <p:cNvGrpSpPr>
            <a:grpSpLocks/>
          </p:cNvGrpSpPr>
          <p:nvPr/>
        </p:nvGrpSpPr>
        <p:grpSpPr bwMode="auto">
          <a:xfrm>
            <a:off x="5257800" y="4800600"/>
            <a:ext cx="152400" cy="533400"/>
            <a:chOff x="3312" y="3024"/>
            <a:chExt cx="96" cy="336"/>
          </a:xfrm>
        </p:grpSpPr>
        <p:sp>
          <p:nvSpPr>
            <p:cNvPr id="655366" name="Oval 6"/>
            <p:cNvSpPr>
              <a:spLocks noChangeArrowheads="1"/>
            </p:cNvSpPr>
            <p:nvPr/>
          </p:nvSpPr>
          <p:spPr bwMode="auto">
            <a:xfrm>
              <a:off x="3312" y="3264"/>
              <a:ext cx="96" cy="96"/>
            </a:xfrm>
            <a:prstGeom prst="ellipse">
              <a:avLst/>
            </a:prstGeom>
            <a:solidFill>
              <a:schemeClr val="tx2"/>
            </a:solidFill>
            <a:ln w="9525">
              <a:noFill/>
              <a:round/>
              <a:headEnd/>
              <a:tailEnd/>
            </a:ln>
            <a:effectLst/>
          </p:spPr>
          <p:txBody>
            <a:bodyPr wrap="none" anchor="ctr"/>
            <a:lstStyle/>
            <a:p>
              <a:endParaRPr lang="en-US"/>
            </a:p>
          </p:txBody>
        </p:sp>
        <p:sp>
          <p:nvSpPr>
            <p:cNvPr id="655367" name="Oval 7"/>
            <p:cNvSpPr>
              <a:spLocks noChangeArrowheads="1"/>
            </p:cNvSpPr>
            <p:nvPr/>
          </p:nvSpPr>
          <p:spPr bwMode="auto">
            <a:xfrm>
              <a:off x="3312" y="3024"/>
              <a:ext cx="96" cy="96"/>
            </a:xfrm>
            <a:prstGeom prst="ellipse">
              <a:avLst/>
            </a:prstGeom>
            <a:solidFill>
              <a:schemeClr val="tx2"/>
            </a:solidFill>
            <a:ln w="9525">
              <a:noFill/>
              <a:round/>
              <a:headEnd/>
              <a:tailEnd/>
            </a:ln>
            <a:effectLst/>
          </p:spPr>
          <p:txBody>
            <a:bodyPr wrap="none" anchor="ctr"/>
            <a:lstStyle/>
            <a:p>
              <a:endParaRPr lang="en-US"/>
            </a:p>
          </p:txBody>
        </p:sp>
      </p:grpSp>
      <p:sp>
        <p:nvSpPr>
          <p:cNvPr id="655368" name="Oval 8"/>
          <p:cNvSpPr>
            <a:spLocks noChangeArrowheads="1"/>
          </p:cNvSpPr>
          <p:nvPr/>
        </p:nvSpPr>
        <p:spPr bwMode="auto">
          <a:xfrm>
            <a:off x="4095750" y="5248275"/>
            <a:ext cx="152400" cy="152400"/>
          </a:xfrm>
          <a:prstGeom prst="ellipse">
            <a:avLst/>
          </a:prstGeom>
          <a:solidFill>
            <a:schemeClr val="tx2"/>
          </a:solidFill>
          <a:ln w="9525">
            <a:noFill/>
            <a:round/>
            <a:headEnd/>
            <a:tailEnd/>
          </a:ln>
          <a:effectLst/>
        </p:spPr>
        <p:txBody>
          <a:bodyPr wrap="none" anchor="ctr"/>
          <a:lstStyle/>
          <a:p>
            <a:endParaRPr lang="en-US"/>
          </a:p>
        </p:txBody>
      </p:sp>
      <p:sp>
        <p:nvSpPr>
          <p:cNvPr id="655369" name="Rectangle 9"/>
          <p:cNvSpPr>
            <a:spLocks noChangeArrowheads="1"/>
          </p:cNvSpPr>
          <p:nvPr/>
        </p:nvSpPr>
        <p:spPr bwMode="auto">
          <a:xfrm>
            <a:off x="3048000" y="43434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H</a:t>
            </a:r>
          </a:p>
        </p:txBody>
      </p:sp>
      <p:sp>
        <p:nvSpPr>
          <p:cNvPr id="655370" name="Oval 10"/>
          <p:cNvSpPr>
            <a:spLocks noChangeArrowheads="1"/>
          </p:cNvSpPr>
          <p:nvPr/>
        </p:nvSpPr>
        <p:spPr bwMode="auto">
          <a:xfrm>
            <a:off x="4095750" y="4800600"/>
            <a:ext cx="152400" cy="152400"/>
          </a:xfrm>
          <a:prstGeom prst="ellipse">
            <a:avLst/>
          </a:prstGeom>
          <a:solidFill>
            <a:schemeClr val="tx2"/>
          </a:solidFill>
          <a:ln w="9525">
            <a:noFill/>
            <a:round/>
            <a:headEnd/>
            <a:tailEnd/>
          </a:ln>
          <a:effectLst/>
        </p:spPr>
        <p:txBody>
          <a:bodyPr wrap="none" anchor="ctr"/>
          <a:lstStyle/>
          <a:p>
            <a:endParaRPr lang="en-US"/>
          </a:p>
        </p:txBody>
      </p:sp>
      <p:sp>
        <p:nvSpPr>
          <p:cNvPr id="655371" name="Rectangle 11"/>
          <p:cNvSpPr>
            <a:spLocks noChangeArrowheads="1"/>
          </p:cNvSpPr>
          <p:nvPr/>
        </p:nvSpPr>
        <p:spPr bwMode="auto">
          <a:xfrm>
            <a:off x="4229100" y="43434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55363">
                                            <p:txEl>
                                              <p:pRg st="0" end="0"/>
                                            </p:txEl>
                                          </p:spTgt>
                                        </p:tgtEl>
                                        <p:attrNameLst>
                                          <p:attrName>style.visibility</p:attrName>
                                        </p:attrNameLst>
                                      </p:cBhvr>
                                      <p:to>
                                        <p:strVal val="visible"/>
                                      </p:to>
                                    </p:set>
                                    <p:anim to="" calcmode="lin" valueType="num">
                                      <p:cBhvr>
                                        <p:cTn id="7" dur="1" fill="hold"/>
                                        <p:tgtEl>
                                          <p:spTgt spid="65536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55363">
                                            <p:txEl>
                                              <p:pRg st="1" end="1"/>
                                            </p:txEl>
                                          </p:spTgt>
                                        </p:tgtEl>
                                        <p:attrNameLst>
                                          <p:attrName>style.visibility</p:attrName>
                                        </p:attrNameLst>
                                      </p:cBhvr>
                                      <p:to>
                                        <p:strVal val="visible"/>
                                      </p:to>
                                    </p:set>
                                    <p:anim to="" calcmode="lin" valueType="num">
                                      <p:cBhvr>
                                        <p:cTn id="12" dur="1" fill="hold"/>
                                        <p:tgtEl>
                                          <p:spTgt spid="65536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55363">
                                            <p:txEl>
                                              <p:pRg st="2" end="2"/>
                                            </p:txEl>
                                          </p:spTgt>
                                        </p:tgtEl>
                                        <p:attrNameLst>
                                          <p:attrName>style.visibility</p:attrName>
                                        </p:attrNameLst>
                                      </p:cBhvr>
                                      <p:to>
                                        <p:strVal val="visible"/>
                                      </p:to>
                                    </p:set>
                                    <p:anim to="" calcmode="lin" valueType="num">
                                      <p:cBhvr>
                                        <p:cTn id="17" dur="1" fill="hold"/>
                                        <p:tgtEl>
                                          <p:spTgt spid="65536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63" grpId="0" build="p" autoUpdateAnimBg="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ChangeArrowheads="1"/>
          </p:cNvSpPr>
          <p:nvPr/>
        </p:nvSpPr>
        <p:spPr bwMode="auto">
          <a:xfrm>
            <a:off x="685800" y="495300"/>
            <a:ext cx="7772400" cy="762000"/>
          </a:xfrm>
          <a:prstGeom prst="rect">
            <a:avLst/>
          </a:prstGeom>
          <a:noFill/>
          <a:ln w="9525">
            <a:noFill/>
            <a:miter lim="800000"/>
            <a:headEnd/>
            <a:tailEnd/>
          </a:ln>
          <a:effectLst/>
        </p:spPr>
        <p:txBody>
          <a:bodyPr lIns="92075" tIns="46038" rIns="92075" bIns="46038" anchor="ctr" anchorCtr="1">
            <a:spAutoFit/>
          </a:bodyPr>
          <a:lstStyle/>
          <a:p>
            <a:pPr algn="ctr" eaLnBrk="0" hangingPunct="0"/>
            <a:r>
              <a:rPr lang="en-US" sz="4400">
                <a:solidFill>
                  <a:schemeClr val="tx2"/>
                </a:solidFill>
              </a:rPr>
              <a:t>HCN</a:t>
            </a:r>
          </a:p>
        </p:txBody>
      </p:sp>
      <p:sp>
        <p:nvSpPr>
          <p:cNvPr id="657411" name="Rectangle 3"/>
          <p:cNvSpPr>
            <a:spLocks noChangeArrowheads="1"/>
          </p:cNvSpPr>
          <p:nvPr/>
        </p:nvSpPr>
        <p:spPr bwMode="auto">
          <a:xfrm>
            <a:off x="685800" y="1295400"/>
            <a:ext cx="7772400" cy="1676400"/>
          </a:xfrm>
          <a:prstGeom prst="rect">
            <a:avLst/>
          </a:prstGeom>
          <a:noFill/>
          <a:ln w="9525">
            <a:noFill/>
            <a:miter lim="800000"/>
            <a:headEnd/>
            <a:tailEnd/>
          </a:ln>
          <a:effectLst/>
        </p:spPr>
        <p:txBody>
          <a:bodyPr lIns="92075" tIns="46038" rIns="92075" bIns="46038"/>
          <a:lstStyle/>
          <a:p>
            <a:pPr marL="342900" indent="-342900" eaLnBrk="0" hangingPunct="0">
              <a:spcBef>
                <a:spcPct val="20000"/>
              </a:spcBef>
              <a:buClr>
                <a:schemeClr val="accent1"/>
              </a:buClr>
              <a:buSzPct val="75000"/>
              <a:buFont typeface="Monotype Sorts" pitchFamily="2" charset="2"/>
              <a:buChar char="l"/>
            </a:pPr>
            <a:r>
              <a:rPr lang="en-US" sz="3200"/>
              <a:t>Put in single bonds</a:t>
            </a:r>
            <a:endParaRPr lang="en-US" sz="1200"/>
          </a:p>
          <a:p>
            <a:pPr marL="342900" indent="-342900" eaLnBrk="0" hangingPunct="0">
              <a:spcBef>
                <a:spcPct val="20000"/>
              </a:spcBef>
              <a:buClr>
                <a:schemeClr val="accent1"/>
              </a:buClr>
              <a:buSzPct val="75000"/>
              <a:buFont typeface="Monotype Sorts" pitchFamily="2" charset="2"/>
              <a:buChar char="l"/>
            </a:pPr>
            <a:r>
              <a:rPr lang="en-US" sz="3200"/>
              <a:t>Need 2 more bonds</a:t>
            </a:r>
            <a:endParaRPr lang="en-US" sz="1200"/>
          </a:p>
          <a:p>
            <a:pPr marL="342900" indent="-342900" eaLnBrk="0" hangingPunct="0">
              <a:spcBef>
                <a:spcPct val="20000"/>
              </a:spcBef>
              <a:buClr>
                <a:schemeClr val="accent1"/>
              </a:buClr>
              <a:buSzPct val="75000"/>
              <a:buFont typeface="Monotype Sorts" pitchFamily="2" charset="2"/>
              <a:buChar char="l"/>
            </a:pPr>
            <a:r>
              <a:rPr lang="en-US" sz="3200"/>
              <a:t>Must go between C and N</a:t>
            </a:r>
            <a:endParaRPr lang="en-US" sz="1200"/>
          </a:p>
          <a:p>
            <a:pPr marL="342900" indent="-342900" eaLnBrk="0" hangingPunct="0">
              <a:spcBef>
                <a:spcPct val="20000"/>
              </a:spcBef>
              <a:buClr>
                <a:schemeClr val="accent1"/>
              </a:buClr>
              <a:buSzPct val="75000"/>
              <a:buFont typeface="Monotype Sorts" pitchFamily="2" charset="2"/>
              <a:buChar char="l"/>
            </a:pPr>
            <a:r>
              <a:rPr lang="en-US" sz="3200"/>
              <a:t>Uses 8 electrons - 2 more to add</a:t>
            </a:r>
          </a:p>
        </p:txBody>
      </p:sp>
      <p:sp>
        <p:nvSpPr>
          <p:cNvPr id="657412" name="Rectangle 4"/>
          <p:cNvSpPr>
            <a:spLocks noChangeArrowheads="1"/>
          </p:cNvSpPr>
          <p:nvPr/>
        </p:nvSpPr>
        <p:spPr bwMode="auto">
          <a:xfrm>
            <a:off x="6134100" y="4343400"/>
            <a:ext cx="11049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N</a:t>
            </a:r>
          </a:p>
        </p:txBody>
      </p:sp>
      <p:grpSp>
        <p:nvGrpSpPr>
          <p:cNvPr id="657413" name="Group 5"/>
          <p:cNvGrpSpPr>
            <a:grpSpLocks/>
          </p:cNvGrpSpPr>
          <p:nvPr/>
        </p:nvGrpSpPr>
        <p:grpSpPr bwMode="auto">
          <a:xfrm>
            <a:off x="5305425" y="4838700"/>
            <a:ext cx="152400" cy="533400"/>
            <a:chOff x="3312" y="3048"/>
            <a:chExt cx="96" cy="336"/>
          </a:xfrm>
        </p:grpSpPr>
        <p:sp>
          <p:nvSpPr>
            <p:cNvPr id="657414" name="Oval 6"/>
            <p:cNvSpPr>
              <a:spLocks noChangeArrowheads="1"/>
            </p:cNvSpPr>
            <p:nvPr/>
          </p:nvSpPr>
          <p:spPr bwMode="auto">
            <a:xfrm>
              <a:off x="3312" y="3288"/>
              <a:ext cx="96" cy="96"/>
            </a:xfrm>
            <a:prstGeom prst="ellipse">
              <a:avLst/>
            </a:prstGeom>
            <a:solidFill>
              <a:schemeClr val="tx2"/>
            </a:solidFill>
            <a:ln w="9525">
              <a:noFill/>
              <a:round/>
              <a:headEnd/>
              <a:tailEnd/>
            </a:ln>
            <a:effectLst/>
          </p:spPr>
          <p:txBody>
            <a:bodyPr wrap="none" anchor="ctr"/>
            <a:lstStyle/>
            <a:p>
              <a:endParaRPr lang="en-US"/>
            </a:p>
          </p:txBody>
        </p:sp>
        <p:sp>
          <p:nvSpPr>
            <p:cNvPr id="657415" name="Oval 7"/>
            <p:cNvSpPr>
              <a:spLocks noChangeArrowheads="1"/>
            </p:cNvSpPr>
            <p:nvPr/>
          </p:nvSpPr>
          <p:spPr bwMode="auto">
            <a:xfrm>
              <a:off x="3312" y="3048"/>
              <a:ext cx="96" cy="96"/>
            </a:xfrm>
            <a:prstGeom prst="ellipse">
              <a:avLst/>
            </a:prstGeom>
            <a:solidFill>
              <a:schemeClr val="tx2"/>
            </a:solidFill>
            <a:ln w="9525">
              <a:noFill/>
              <a:round/>
              <a:headEnd/>
              <a:tailEnd/>
            </a:ln>
            <a:effectLst/>
          </p:spPr>
          <p:txBody>
            <a:bodyPr wrap="none" anchor="ctr"/>
            <a:lstStyle/>
            <a:p>
              <a:endParaRPr lang="en-US"/>
            </a:p>
          </p:txBody>
        </p:sp>
      </p:grpSp>
      <p:sp>
        <p:nvSpPr>
          <p:cNvPr id="657416" name="Oval 8"/>
          <p:cNvSpPr>
            <a:spLocks noChangeArrowheads="1"/>
          </p:cNvSpPr>
          <p:nvPr/>
        </p:nvSpPr>
        <p:spPr bwMode="auto">
          <a:xfrm>
            <a:off x="4095750" y="5248275"/>
            <a:ext cx="152400" cy="152400"/>
          </a:xfrm>
          <a:prstGeom prst="ellipse">
            <a:avLst/>
          </a:prstGeom>
          <a:solidFill>
            <a:schemeClr val="tx2"/>
          </a:solidFill>
          <a:ln w="9525">
            <a:noFill/>
            <a:round/>
            <a:headEnd/>
            <a:tailEnd/>
          </a:ln>
          <a:effectLst/>
        </p:spPr>
        <p:txBody>
          <a:bodyPr wrap="none" anchor="ctr"/>
          <a:lstStyle/>
          <a:p>
            <a:endParaRPr lang="en-US"/>
          </a:p>
        </p:txBody>
      </p:sp>
      <p:sp>
        <p:nvSpPr>
          <p:cNvPr id="657417" name="Rectangle 9"/>
          <p:cNvSpPr>
            <a:spLocks noChangeArrowheads="1"/>
          </p:cNvSpPr>
          <p:nvPr/>
        </p:nvSpPr>
        <p:spPr bwMode="auto">
          <a:xfrm>
            <a:off x="3048000" y="43434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H</a:t>
            </a:r>
          </a:p>
        </p:txBody>
      </p:sp>
      <p:sp>
        <p:nvSpPr>
          <p:cNvPr id="657418" name="Oval 10"/>
          <p:cNvSpPr>
            <a:spLocks noChangeArrowheads="1"/>
          </p:cNvSpPr>
          <p:nvPr/>
        </p:nvSpPr>
        <p:spPr bwMode="auto">
          <a:xfrm>
            <a:off x="4095750" y="4800600"/>
            <a:ext cx="152400" cy="152400"/>
          </a:xfrm>
          <a:prstGeom prst="ellipse">
            <a:avLst/>
          </a:prstGeom>
          <a:solidFill>
            <a:schemeClr val="tx2"/>
          </a:solidFill>
          <a:ln w="9525">
            <a:noFill/>
            <a:round/>
            <a:headEnd/>
            <a:tailEnd/>
          </a:ln>
          <a:effectLst/>
        </p:spPr>
        <p:txBody>
          <a:bodyPr wrap="none" anchor="ctr"/>
          <a:lstStyle/>
          <a:p>
            <a:endParaRPr lang="en-US"/>
          </a:p>
        </p:txBody>
      </p:sp>
      <p:sp>
        <p:nvSpPr>
          <p:cNvPr id="657419" name="Rectangle 11"/>
          <p:cNvSpPr>
            <a:spLocks noChangeArrowheads="1"/>
          </p:cNvSpPr>
          <p:nvPr/>
        </p:nvSpPr>
        <p:spPr bwMode="auto">
          <a:xfrm>
            <a:off x="4229100" y="43434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C</a:t>
            </a:r>
          </a:p>
        </p:txBody>
      </p:sp>
      <p:grpSp>
        <p:nvGrpSpPr>
          <p:cNvPr id="657420" name="Group 12"/>
          <p:cNvGrpSpPr>
            <a:grpSpLocks/>
          </p:cNvGrpSpPr>
          <p:nvPr/>
        </p:nvGrpSpPr>
        <p:grpSpPr bwMode="auto">
          <a:xfrm>
            <a:off x="5619750" y="4838700"/>
            <a:ext cx="152400" cy="533400"/>
            <a:chOff x="3552" y="3048"/>
            <a:chExt cx="96" cy="336"/>
          </a:xfrm>
        </p:grpSpPr>
        <p:sp>
          <p:nvSpPr>
            <p:cNvPr id="657421" name="Oval 13"/>
            <p:cNvSpPr>
              <a:spLocks noChangeArrowheads="1"/>
            </p:cNvSpPr>
            <p:nvPr/>
          </p:nvSpPr>
          <p:spPr bwMode="auto">
            <a:xfrm>
              <a:off x="3552" y="3288"/>
              <a:ext cx="96" cy="96"/>
            </a:xfrm>
            <a:prstGeom prst="ellipse">
              <a:avLst/>
            </a:prstGeom>
            <a:solidFill>
              <a:schemeClr val="tx2"/>
            </a:solidFill>
            <a:ln w="9525">
              <a:noFill/>
              <a:round/>
              <a:headEnd/>
              <a:tailEnd/>
            </a:ln>
            <a:effectLst/>
          </p:spPr>
          <p:txBody>
            <a:bodyPr wrap="none" anchor="ctr"/>
            <a:lstStyle/>
            <a:p>
              <a:endParaRPr lang="en-US"/>
            </a:p>
          </p:txBody>
        </p:sp>
        <p:sp>
          <p:nvSpPr>
            <p:cNvPr id="657422" name="Oval 14"/>
            <p:cNvSpPr>
              <a:spLocks noChangeArrowheads="1"/>
            </p:cNvSpPr>
            <p:nvPr/>
          </p:nvSpPr>
          <p:spPr bwMode="auto">
            <a:xfrm>
              <a:off x="3552" y="3048"/>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657423" name="Group 15"/>
          <p:cNvGrpSpPr>
            <a:grpSpLocks/>
          </p:cNvGrpSpPr>
          <p:nvPr/>
        </p:nvGrpSpPr>
        <p:grpSpPr bwMode="auto">
          <a:xfrm>
            <a:off x="5943600" y="4838700"/>
            <a:ext cx="152400" cy="533400"/>
            <a:chOff x="3744" y="3048"/>
            <a:chExt cx="96" cy="336"/>
          </a:xfrm>
        </p:grpSpPr>
        <p:sp>
          <p:nvSpPr>
            <p:cNvPr id="657424" name="Oval 16"/>
            <p:cNvSpPr>
              <a:spLocks noChangeArrowheads="1"/>
            </p:cNvSpPr>
            <p:nvPr/>
          </p:nvSpPr>
          <p:spPr bwMode="auto">
            <a:xfrm>
              <a:off x="3744" y="3288"/>
              <a:ext cx="96" cy="96"/>
            </a:xfrm>
            <a:prstGeom prst="ellipse">
              <a:avLst/>
            </a:prstGeom>
            <a:solidFill>
              <a:schemeClr val="tx2"/>
            </a:solidFill>
            <a:ln w="9525">
              <a:noFill/>
              <a:round/>
              <a:headEnd/>
              <a:tailEnd/>
            </a:ln>
            <a:effectLst/>
          </p:spPr>
          <p:txBody>
            <a:bodyPr wrap="none" anchor="ctr"/>
            <a:lstStyle/>
            <a:p>
              <a:endParaRPr lang="en-US"/>
            </a:p>
          </p:txBody>
        </p:sp>
        <p:sp>
          <p:nvSpPr>
            <p:cNvPr id="657425" name="Oval 17"/>
            <p:cNvSpPr>
              <a:spLocks noChangeArrowheads="1"/>
            </p:cNvSpPr>
            <p:nvPr/>
          </p:nvSpPr>
          <p:spPr bwMode="auto">
            <a:xfrm>
              <a:off x="3744" y="3048"/>
              <a:ext cx="96" cy="96"/>
            </a:xfrm>
            <a:prstGeom prst="ellipse">
              <a:avLst/>
            </a:prstGeom>
            <a:solidFill>
              <a:schemeClr val="tx2"/>
            </a:solidFill>
            <a:ln w="9525">
              <a:noFill/>
              <a:round/>
              <a:headEnd/>
              <a:tailEnd/>
            </a:ln>
            <a:effectLst/>
          </p:spPr>
          <p:txBody>
            <a:bodyPr wrap="none" anchor="ctr"/>
            <a:lstStyle/>
            <a:p>
              <a:endParaRPr lang="en-US"/>
            </a:p>
          </p:txBody>
        </p:sp>
      </p:grpSp>
    </p:spTree>
  </p:cSld>
  <p:clrMapOvr>
    <a:masterClrMapping/>
  </p:clrMapOvr>
  <p:transition>
    <p:cut/>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p:cNvSpPr>
            <a:spLocks noChangeArrowheads="1"/>
          </p:cNvSpPr>
          <p:nvPr/>
        </p:nvSpPr>
        <p:spPr bwMode="auto">
          <a:xfrm>
            <a:off x="685800" y="495300"/>
            <a:ext cx="7772400" cy="762000"/>
          </a:xfrm>
          <a:prstGeom prst="rect">
            <a:avLst/>
          </a:prstGeom>
          <a:noFill/>
          <a:ln w="9525">
            <a:noFill/>
            <a:miter lim="800000"/>
            <a:headEnd/>
            <a:tailEnd/>
          </a:ln>
          <a:effectLst/>
        </p:spPr>
        <p:txBody>
          <a:bodyPr lIns="92075" tIns="46038" rIns="92075" bIns="46038" anchor="ctr" anchorCtr="1">
            <a:spAutoFit/>
          </a:bodyPr>
          <a:lstStyle/>
          <a:p>
            <a:pPr algn="ctr" eaLnBrk="0" hangingPunct="0"/>
            <a:r>
              <a:rPr lang="en-US" sz="4400">
                <a:solidFill>
                  <a:schemeClr val="tx2"/>
                </a:solidFill>
              </a:rPr>
              <a:t>HCN</a:t>
            </a:r>
          </a:p>
        </p:txBody>
      </p:sp>
      <p:sp>
        <p:nvSpPr>
          <p:cNvPr id="659459" name="Rectangle 3"/>
          <p:cNvSpPr>
            <a:spLocks noChangeArrowheads="1"/>
          </p:cNvSpPr>
          <p:nvPr/>
        </p:nvSpPr>
        <p:spPr bwMode="auto">
          <a:xfrm>
            <a:off x="685800" y="1295400"/>
            <a:ext cx="7772400" cy="1676400"/>
          </a:xfrm>
          <a:prstGeom prst="rect">
            <a:avLst/>
          </a:prstGeom>
          <a:noFill/>
          <a:ln w="9525">
            <a:noFill/>
            <a:miter lim="800000"/>
            <a:headEnd/>
            <a:tailEnd/>
          </a:ln>
          <a:effectLst/>
        </p:spPr>
        <p:txBody>
          <a:bodyPr lIns="92075" tIns="46038" rIns="92075" bIns="46038"/>
          <a:lstStyle/>
          <a:p>
            <a:pPr marL="342900" indent="-342900" eaLnBrk="0" hangingPunct="0">
              <a:spcBef>
                <a:spcPct val="20000"/>
              </a:spcBef>
              <a:buClr>
                <a:schemeClr val="accent1"/>
              </a:buClr>
              <a:buSzPct val="75000"/>
              <a:buFont typeface="Monotype Sorts" pitchFamily="2" charset="2"/>
              <a:buChar char="l"/>
            </a:pPr>
            <a:r>
              <a:rPr lang="en-US" sz="3200"/>
              <a:t>Put in single bonds</a:t>
            </a:r>
            <a:endParaRPr lang="en-US" sz="1200"/>
          </a:p>
          <a:p>
            <a:pPr marL="342900" indent="-342900" eaLnBrk="0" hangingPunct="0">
              <a:spcBef>
                <a:spcPct val="20000"/>
              </a:spcBef>
              <a:buClr>
                <a:schemeClr val="accent1"/>
              </a:buClr>
              <a:buSzPct val="75000"/>
              <a:buFont typeface="Monotype Sorts" pitchFamily="2" charset="2"/>
              <a:buChar char="l"/>
            </a:pPr>
            <a:r>
              <a:rPr lang="en-US" sz="3200"/>
              <a:t>Need 2 more bonds</a:t>
            </a:r>
            <a:endParaRPr lang="en-US" sz="1200"/>
          </a:p>
          <a:p>
            <a:pPr marL="342900" indent="-342900" eaLnBrk="0" hangingPunct="0">
              <a:spcBef>
                <a:spcPct val="20000"/>
              </a:spcBef>
              <a:buClr>
                <a:schemeClr val="accent1"/>
              </a:buClr>
              <a:buSzPct val="75000"/>
              <a:buFont typeface="Monotype Sorts" pitchFamily="2" charset="2"/>
              <a:buChar char="l"/>
            </a:pPr>
            <a:r>
              <a:rPr lang="en-US" sz="3200"/>
              <a:t>Must go between C and N</a:t>
            </a:r>
            <a:endParaRPr lang="en-US" sz="1200"/>
          </a:p>
          <a:p>
            <a:pPr marL="342900" indent="-342900" eaLnBrk="0" hangingPunct="0">
              <a:spcBef>
                <a:spcPct val="20000"/>
              </a:spcBef>
              <a:buClr>
                <a:schemeClr val="accent1"/>
              </a:buClr>
              <a:buSzPct val="75000"/>
              <a:buFont typeface="Monotype Sorts" pitchFamily="2" charset="2"/>
              <a:buChar char="l"/>
            </a:pPr>
            <a:r>
              <a:rPr lang="en-US" sz="3200"/>
              <a:t>Uses 8 electrons - 2 more to add</a:t>
            </a:r>
            <a:endParaRPr lang="en-US" sz="1200"/>
          </a:p>
          <a:p>
            <a:pPr marL="342900" indent="-342900" eaLnBrk="0" hangingPunct="0">
              <a:spcBef>
                <a:spcPct val="20000"/>
              </a:spcBef>
              <a:buClr>
                <a:schemeClr val="accent1"/>
              </a:buClr>
              <a:buSzPct val="75000"/>
              <a:buFont typeface="Monotype Sorts" pitchFamily="2" charset="2"/>
              <a:buChar char="l"/>
            </a:pPr>
            <a:r>
              <a:rPr lang="en-US" sz="3200"/>
              <a:t>Must go on N to fill octet</a:t>
            </a:r>
          </a:p>
        </p:txBody>
      </p:sp>
      <p:sp>
        <p:nvSpPr>
          <p:cNvPr id="659460" name="Rectangle 4"/>
          <p:cNvSpPr>
            <a:spLocks noChangeArrowheads="1"/>
          </p:cNvSpPr>
          <p:nvPr/>
        </p:nvSpPr>
        <p:spPr bwMode="auto">
          <a:xfrm>
            <a:off x="6134100" y="4343400"/>
            <a:ext cx="11049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N</a:t>
            </a:r>
          </a:p>
        </p:txBody>
      </p:sp>
      <p:grpSp>
        <p:nvGrpSpPr>
          <p:cNvPr id="659461" name="Group 5"/>
          <p:cNvGrpSpPr>
            <a:grpSpLocks/>
          </p:cNvGrpSpPr>
          <p:nvPr/>
        </p:nvGrpSpPr>
        <p:grpSpPr bwMode="auto">
          <a:xfrm>
            <a:off x="5257800" y="4838700"/>
            <a:ext cx="152400" cy="533400"/>
            <a:chOff x="3312" y="3048"/>
            <a:chExt cx="96" cy="336"/>
          </a:xfrm>
        </p:grpSpPr>
        <p:sp>
          <p:nvSpPr>
            <p:cNvPr id="659462" name="Oval 6"/>
            <p:cNvSpPr>
              <a:spLocks noChangeArrowheads="1"/>
            </p:cNvSpPr>
            <p:nvPr/>
          </p:nvSpPr>
          <p:spPr bwMode="auto">
            <a:xfrm>
              <a:off x="3312" y="3288"/>
              <a:ext cx="96" cy="96"/>
            </a:xfrm>
            <a:prstGeom prst="ellipse">
              <a:avLst/>
            </a:prstGeom>
            <a:solidFill>
              <a:schemeClr val="tx2"/>
            </a:solidFill>
            <a:ln w="9525">
              <a:noFill/>
              <a:round/>
              <a:headEnd/>
              <a:tailEnd/>
            </a:ln>
            <a:effectLst/>
          </p:spPr>
          <p:txBody>
            <a:bodyPr wrap="none" anchor="ctr"/>
            <a:lstStyle/>
            <a:p>
              <a:endParaRPr lang="en-US"/>
            </a:p>
          </p:txBody>
        </p:sp>
        <p:sp>
          <p:nvSpPr>
            <p:cNvPr id="659463" name="Oval 7"/>
            <p:cNvSpPr>
              <a:spLocks noChangeArrowheads="1"/>
            </p:cNvSpPr>
            <p:nvPr/>
          </p:nvSpPr>
          <p:spPr bwMode="auto">
            <a:xfrm>
              <a:off x="3312" y="3048"/>
              <a:ext cx="96" cy="96"/>
            </a:xfrm>
            <a:prstGeom prst="ellipse">
              <a:avLst/>
            </a:prstGeom>
            <a:solidFill>
              <a:schemeClr val="tx2"/>
            </a:solidFill>
            <a:ln w="9525">
              <a:noFill/>
              <a:round/>
              <a:headEnd/>
              <a:tailEnd/>
            </a:ln>
            <a:effectLst/>
          </p:spPr>
          <p:txBody>
            <a:bodyPr wrap="none" anchor="ctr"/>
            <a:lstStyle/>
            <a:p>
              <a:endParaRPr lang="en-US"/>
            </a:p>
          </p:txBody>
        </p:sp>
      </p:grpSp>
      <p:sp>
        <p:nvSpPr>
          <p:cNvPr id="659464" name="Oval 8"/>
          <p:cNvSpPr>
            <a:spLocks noChangeArrowheads="1"/>
          </p:cNvSpPr>
          <p:nvPr/>
        </p:nvSpPr>
        <p:spPr bwMode="auto">
          <a:xfrm>
            <a:off x="4095750" y="5248275"/>
            <a:ext cx="152400" cy="152400"/>
          </a:xfrm>
          <a:prstGeom prst="ellipse">
            <a:avLst/>
          </a:prstGeom>
          <a:solidFill>
            <a:schemeClr val="tx2"/>
          </a:solidFill>
          <a:ln w="9525">
            <a:noFill/>
            <a:round/>
            <a:headEnd/>
            <a:tailEnd/>
          </a:ln>
          <a:effectLst/>
        </p:spPr>
        <p:txBody>
          <a:bodyPr wrap="none" anchor="ctr"/>
          <a:lstStyle/>
          <a:p>
            <a:endParaRPr lang="en-US"/>
          </a:p>
        </p:txBody>
      </p:sp>
      <p:sp>
        <p:nvSpPr>
          <p:cNvPr id="659465" name="Rectangle 9"/>
          <p:cNvSpPr>
            <a:spLocks noChangeArrowheads="1"/>
          </p:cNvSpPr>
          <p:nvPr/>
        </p:nvSpPr>
        <p:spPr bwMode="auto">
          <a:xfrm>
            <a:off x="3048000" y="43434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H</a:t>
            </a:r>
          </a:p>
        </p:txBody>
      </p:sp>
      <p:sp>
        <p:nvSpPr>
          <p:cNvPr id="659466" name="Oval 10"/>
          <p:cNvSpPr>
            <a:spLocks noChangeArrowheads="1"/>
          </p:cNvSpPr>
          <p:nvPr/>
        </p:nvSpPr>
        <p:spPr bwMode="auto">
          <a:xfrm>
            <a:off x="4095750" y="4800600"/>
            <a:ext cx="152400" cy="152400"/>
          </a:xfrm>
          <a:prstGeom prst="ellipse">
            <a:avLst/>
          </a:prstGeom>
          <a:solidFill>
            <a:schemeClr val="tx2"/>
          </a:solidFill>
          <a:ln w="9525">
            <a:noFill/>
            <a:round/>
            <a:headEnd/>
            <a:tailEnd/>
          </a:ln>
          <a:effectLst/>
        </p:spPr>
        <p:txBody>
          <a:bodyPr wrap="none" anchor="ctr"/>
          <a:lstStyle/>
          <a:p>
            <a:endParaRPr lang="en-US"/>
          </a:p>
        </p:txBody>
      </p:sp>
      <p:sp>
        <p:nvSpPr>
          <p:cNvPr id="659467" name="Rectangle 11"/>
          <p:cNvSpPr>
            <a:spLocks noChangeArrowheads="1"/>
          </p:cNvSpPr>
          <p:nvPr/>
        </p:nvSpPr>
        <p:spPr bwMode="auto">
          <a:xfrm>
            <a:off x="4229100" y="43434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C</a:t>
            </a:r>
          </a:p>
        </p:txBody>
      </p:sp>
      <p:grpSp>
        <p:nvGrpSpPr>
          <p:cNvPr id="659468" name="Group 12"/>
          <p:cNvGrpSpPr>
            <a:grpSpLocks/>
          </p:cNvGrpSpPr>
          <p:nvPr/>
        </p:nvGrpSpPr>
        <p:grpSpPr bwMode="auto">
          <a:xfrm>
            <a:off x="5638800" y="4838700"/>
            <a:ext cx="152400" cy="533400"/>
            <a:chOff x="3552" y="3048"/>
            <a:chExt cx="96" cy="336"/>
          </a:xfrm>
        </p:grpSpPr>
        <p:sp>
          <p:nvSpPr>
            <p:cNvPr id="659469" name="Oval 13"/>
            <p:cNvSpPr>
              <a:spLocks noChangeArrowheads="1"/>
            </p:cNvSpPr>
            <p:nvPr/>
          </p:nvSpPr>
          <p:spPr bwMode="auto">
            <a:xfrm>
              <a:off x="3552" y="3288"/>
              <a:ext cx="96" cy="96"/>
            </a:xfrm>
            <a:prstGeom prst="ellipse">
              <a:avLst/>
            </a:prstGeom>
            <a:solidFill>
              <a:schemeClr val="tx2"/>
            </a:solidFill>
            <a:ln w="9525">
              <a:noFill/>
              <a:round/>
              <a:headEnd/>
              <a:tailEnd/>
            </a:ln>
            <a:effectLst/>
          </p:spPr>
          <p:txBody>
            <a:bodyPr wrap="none" anchor="ctr"/>
            <a:lstStyle/>
            <a:p>
              <a:endParaRPr lang="en-US"/>
            </a:p>
          </p:txBody>
        </p:sp>
        <p:sp>
          <p:nvSpPr>
            <p:cNvPr id="659470" name="Oval 14"/>
            <p:cNvSpPr>
              <a:spLocks noChangeArrowheads="1"/>
            </p:cNvSpPr>
            <p:nvPr/>
          </p:nvSpPr>
          <p:spPr bwMode="auto">
            <a:xfrm>
              <a:off x="3552" y="3048"/>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659471" name="Group 15"/>
          <p:cNvGrpSpPr>
            <a:grpSpLocks/>
          </p:cNvGrpSpPr>
          <p:nvPr/>
        </p:nvGrpSpPr>
        <p:grpSpPr bwMode="auto">
          <a:xfrm>
            <a:off x="5943600" y="4838700"/>
            <a:ext cx="152400" cy="533400"/>
            <a:chOff x="3744" y="3048"/>
            <a:chExt cx="96" cy="336"/>
          </a:xfrm>
        </p:grpSpPr>
        <p:sp>
          <p:nvSpPr>
            <p:cNvPr id="659472" name="Oval 16"/>
            <p:cNvSpPr>
              <a:spLocks noChangeArrowheads="1"/>
            </p:cNvSpPr>
            <p:nvPr/>
          </p:nvSpPr>
          <p:spPr bwMode="auto">
            <a:xfrm>
              <a:off x="3744" y="3288"/>
              <a:ext cx="96" cy="96"/>
            </a:xfrm>
            <a:prstGeom prst="ellipse">
              <a:avLst/>
            </a:prstGeom>
            <a:solidFill>
              <a:schemeClr val="tx2"/>
            </a:solidFill>
            <a:ln w="9525">
              <a:noFill/>
              <a:round/>
              <a:headEnd/>
              <a:tailEnd/>
            </a:ln>
            <a:effectLst/>
          </p:spPr>
          <p:txBody>
            <a:bodyPr wrap="none" anchor="ctr"/>
            <a:lstStyle/>
            <a:p>
              <a:endParaRPr lang="en-US"/>
            </a:p>
          </p:txBody>
        </p:sp>
        <p:sp>
          <p:nvSpPr>
            <p:cNvPr id="659473" name="Oval 17"/>
            <p:cNvSpPr>
              <a:spLocks noChangeArrowheads="1"/>
            </p:cNvSpPr>
            <p:nvPr/>
          </p:nvSpPr>
          <p:spPr bwMode="auto">
            <a:xfrm>
              <a:off x="3744" y="3048"/>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659474" name="Group 18"/>
          <p:cNvGrpSpPr>
            <a:grpSpLocks/>
          </p:cNvGrpSpPr>
          <p:nvPr/>
        </p:nvGrpSpPr>
        <p:grpSpPr bwMode="auto">
          <a:xfrm>
            <a:off x="7239000" y="4838700"/>
            <a:ext cx="152400" cy="533400"/>
            <a:chOff x="4560" y="3048"/>
            <a:chExt cx="96" cy="336"/>
          </a:xfrm>
        </p:grpSpPr>
        <p:sp>
          <p:nvSpPr>
            <p:cNvPr id="659475" name="Oval 19"/>
            <p:cNvSpPr>
              <a:spLocks noChangeArrowheads="1"/>
            </p:cNvSpPr>
            <p:nvPr/>
          </p:nvSpPr>
          <p:spPr bwMode="auto">
            <a:xfrm>
              <a:off x="4560" y="3288"/>
              <a:ext cx="96" cy="96"/>
            </a:xfrm>
            <a:prstGeom prst="ellipse">
              <a:avLst/>
            </a:prstGeom>
            <a:solidFill>
              <a:schemeClr val="tx2"/>
            </a:solidFill>
            <a:ln w="9525">
              <a:noFill/>
              <a:round/>
              <a:headEnd/>
              <a:tailEnd/>
            </a:ln>
            <a:effectLst/>
          </p:spPr>
          <p:txBody>
            <a:bodyPr wrap="none" anchor="ctr"/>
            <a:lstStyle/>
            <a:p>
              <a:endParaRPr lang="en-US"/>
            </a:p>
          </p:txBody>
        </p:sp>
        <p:sp>
          <p:nvSpPr>
            <p:cNvPr id="659476" name="Oval 20"/>
            <p:cNvSpPr>
              <a:spLocks noChangeArrowheads="1"/>
            </p:cNvSpPr>
            <p:nvPr/>
          </p:nvSpPr>
          <p:spPr bwMode="auto">
            <a:xfrm>
              <a:off x="4560" y="3048"/>
              <a:ext cx="96" cy="96"/>
            </a:xfrm>
            <a:prstGeom prst="ellipse">
              <a:avLst/>
            </a:prstGeom>
            <a:solidFill>
              <a:schemeClr val="tx2"/>
            </a:solidFill>
            <a:ln w="9525">
              <a:noFill/>
              <a:round/>
              <a:headEnd/>
              <a:tailEnd/>
            </a:ln>
            <a:effectLst/>
          </p:spPr>
          <p:txBody>
            <a:bodyPr wrap="none" anchor="ctr"/>
            <a:lstStyle/>
            <a:p>
              <a:endParaRPr lang="en-US"/>
            </a:p>
          </p:txBody>
        </p:sp>
      </p:grpSp>
    </p:spTree>
  </p:cSld>
  <p:clrMapOvr>
    <a:masterClrMapping/>
  </p:clrMapOvr>
  <p:transition>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752600" y="152400"/>
            <a:ext cx="8229600" cy="1143000"/>
          </a:xfrm>
        </p:spPr>
        <p:txBody>
          <a:bodyPr/>
          <a:lstStyle/>
          <a:p>
            <a:r>
              <a:rPr lang="en-US" sz="3600"/>
              <a:t>Molecular Shapes</a:t>
            </a:r>
          </a:p>
        </p:txBody>
      </p:sp>
      <p:sp>
        <p:nvSpPr>
          <p:cNvPr id="68611" name="Text Box 3"/>
          <p:cNvSpPr txBox="1">
            <a:spLocks noChangeArrowheads="1"/>
          </p:cNvSpPr>
          <p:nvPr/>
        </p:nvSpPr>
        <p:spPr bwMode="auto">
          <a:xfrm>
            <a:off x="1228725" y="457200"/>
            <a:ext cx="676275" cy="517525"/>
          </a:xfrm>
          <a:prstGeom prst="rect">
            <a:avLst/>
          </a:prstGeom>
          <a:noFill/>
          <a:ln w="9525">
            <a:noFill/>
            <a:miter lim="800000"/>
            <a:headEnd/>
            <a:tailEnd/>
          </a:ln>
          <a:effectLst/>
        </p:spPr>
        <p:txBody>
          <a:bodyPr wrap="none">
            <a:spAutoFit/>
          </a:bodyPr>
          <a:lstStyle/>
          <a:p>
            <a:pPr algn="ctr"/>
            <a:r>
              <a:rPr lang="en-US" sz="1400"/>
              <a:t>AB</a:t>
            </a:r>
            <a:r>
              <a:rPr lang="en-US" sz="1400" baseline="-25000"/>
              <a:t>2</a:t>
            </a:r>
          </a:p>
          <a:p>
            <a:pPr algn="ctr"/>
            <a:r>
              <a:rPr lang="en-US" sz="1400"/>
              <a:t>Linear</a:t>
            </a:r>
          </a:p>
        </p:txBody>
      </p:sp>
      <p:sp>
        <p:nvSpPr>
          <p:cNvPr id="68612" name="Text Box 4"/>
          <p:cNvSpPr txBox="1">
            <a:spLocks noChangeArrowheads="1"/>
          </p:cNvSpPr>
          <p:nvPr/>
        </p:nvSpPr>
        <p:spPr bwMode="auto">
          <a:xfrm>
            <a:off x="304800" y="2070100"/>
            <a:ext cx="1365250" cy="517525"/>
          </a:xfrm>
          <a:prstGeom prst="rect">
            <a:avLst/>
          </a:prstGeom>
          <a:noFill/>
          <a:ln w="9525">
            <a:noFill/>
            <a:miter lim="800000"/>
            <a:headEnd/>
            <a:tailEnd/>
          </a:ln>
          <a:effectLst/>
        </p:spPr>
        <p:txBody>
          <a:bodyPr wrap="none">
            <a:spAutoFit/>
          </a:bodyPr>
          <a:lstStyle/>
          <a:p>
            <a:pPr algn="ctr"/>
            <a:r>
              <a:rPr lang="en-US" sz="1400"/>
              <a:t>AB</a:t>
            </a:r>
            <a:r>
              <a:rPr lang="en-US" sz="1400" baseline="-25000"/>
              <a:t>3</a:t>
            </a:r>
          </a:p>
          <a:p>
            <a:pPr algn="ctr"/>
            <a:r>
              <a:rPr lang="en-US" sz="1400"/>
              <a:t>Trigonal planar</a:t>
            </a:r>
          </a:p>
        </p:txBody>
      </p:sp>
      <p:sp>
        <p:nvSpPr>
          <p:cNvPr id="68613" name="Text Box 5"/>
          <p:cNvSpPr txBox="1">
            <a:spLocks noChangeArrowheads="1"/>
          </p:cNvSpPr>
          <p:nvPr/>
        </p:nvSpPr>
        <p:spPr bwMode="auto">
          <a:xfrm>
            <a:off x="3733800" y="2238375"/>
            <a:ext cx="1089025" cy="517525"/>
          </a:xfrm>
          <a:prstGeom prst="rect">
            <a:avLst/>
          </a:prstGeom>
          <a:noFill/>
          <a:ln w="9525">
            <a:noFill/>
            <a:miter lim="800000"/>
            <a:headEnd/>
            <a:tailEnd/>
          </a:ln>
          <a:effectLst/>
        </p:spPr>
        <p:txBody>
          <a:bodyPr wrap="none">
            <a:spAutoFit/>
          </a:bodyPr>
          <a:lstStyle/>
          <a:p>
            <a:pPr algn="ctr"/>
            <a:r>
              <a:rPr lang="en-US" sz="1400"/>
              <a:t>AB</a:t>
            </a:r>
            <a:r>
              <a:rPr lang="en-US" sz="1400" baseline="-25000"/>
              <a:t>4</a:t>
            </a:r>
          </a:p>
          <a:p>
            <a:pPr algn="ctr"/>
            <a:r>
              <a:rPr lang="en-US" sz="1400"/>
              <a:t>Tetrahedral</a:t>
            </a:r>
          </a:p>
        </p:txBody>
      </p:sp>
      <p:sp>
        <p:nvSpPr>
          <p:cNvPr id="68614" name="Text Box 6"/>
          <p:cNvSpPr txBox="1">
            <a:spLocks noChangeArrowheads="1"/>
          </p:cNvSpPr>
          <p:nvPr/>
        </p:nvSpPr>
        <p:spPr bwMode="auto">
          <a:xfrm>
            <a:off x="304800" y="4375150"/>
            <a:ext cx="1779588" cy="730250"/>
          </a:xfrm>
          <a:prstGeom prst="rect">
            <a:avLst/>
          </a:prstGeom>
          <a:noFill/>
          <a:ln w="9525">
            <a:noFill/>
            <a:miter lim="800000"/>
            <a:headEnd/>
            <a:tailEnd/>
          </a:ln>
          <a:effectLst/>
        </p:spPr>
        <p:txBody>
          <a:bodyPr wrap="none">
            <a:spAutoFit/>
          </a:bodyPr>
          <a:lstStyle/>
          <a:p>
            <a:r>
              <a:rPr lang="en-US" sz="1400"/>
              <a:t>AB</a:t>
            </a:r>
            <a:r>
              <a:rPr lang="en-US" sz="1400" baseline="-25000"/>
              <a:t>5</a:t>
            </a:r>
          </a:p>
          <a:p>
            <a:r>
              <a:rPr lang="en-US" sz="1400"/>
              <a:t>Trigonal bipyramidal</a:t>
            </a:r>
          </a:p>
          <a:p>
            <a:endParaRPr lang="en-US" sz="1400"/>
          </a:p>
        </p:txBody>
      </p:sp>
      <p:sp>
        <p:nvSpPr>
          <p:cNvPr id="68615" name="Text Box 7"/>
          <p:cNvSpPr txBox="1">
            <a:spLocks noChangeArrowheads="1"/>
          </p:cNvSpPr>
          <p:nvPr/>
        </p:nvSpPr>
        <p:spPr bwMode="auto">
          <a:xfrm>
            <a:off x="1758950" y="6296025"/>
            <a:ext cx="1050925" cy="517525"/>
          </a:xfrm>
          <a:prstGeom prst="rect">
            <a:avLst/>
          </a:prstGeom>
          <a:noFill/>
          <a:ln w="9525">
            <a:noFill/>
            <a:miter lim="800000"/>
            <a:headEnd/>
            <a:tailEnd/>
          </a:ln>
          <a:effectLst/>
        </p:spPr>
        <p:txBody>
          <a:bodyPr wrap="none">
            <a:spAutoFit/>
          </a:bodyPr>
          <a:lstStyle/>
          <a:p>
            <a:pPr algn="ctr"/>
            <a:r>
              <a:rPr lang="en-US" sz="1400"/>
              <a:t>AB</a:t>
            </a:r>
            <a:r>
              <a:rPr lang="en-US" sz="1400" baseline="-25000"/>
              <a:t>6</a:t>
            </a:r>
          </a:p>
          <a:p>
            <a:pPr algn="ctr"/>
            <a:r>
              <a:rPr lang="en-US" sz="1400"/>
              <a:t>Octahedral</a:t>
            </a:r>
          </a:p>
        </p:txBody>
      </p:sp>
      <p:grpSp>
        <p:nvGrpSpPr>
          <p:cNvPr id="68616" name="Group 8"/>
          <p:cNvGrpSpPr>
            <a:grpSpLocks noChangeAspect="1"/>
          </p:cNvGrpSpPr>
          <p:nvPr/>
        </p:nvGrpSpPr>
        <p:grpSpPr bwMode="auto">
          <a:xfrm>
            <a:off x="990600" y="304800"/>
            <a:ext cx="1133475" cy="119063"/>
            <a:chOff x="1296" y="864"/>
            <a:chExt cx="912" cy="96"/>
          </a:xfrm>
        </p:grpSpPr>
        <p:sp>
          <p:nvSpPr>
            <p:cNvPr id="68617" name="Line 9">
              <a:hlinkClick r:id="rId3" action="ppaction://hlinksldjump"/>
            </p:cNvPr>
            <p:cNvSpPr>
              <a:spLocks noChangeAspect="1" noChangeShapeType="1"/>
            </p:cNvSpPr>
            <p:nvPr/>
          </p:nvSpPr>
          <p:spPr bwMode="auto">
            <a:xfrm>
              <a:off x="1344" y="912"/>
              <a:ext cx="816" cy="0"/>
            </a:xfrm>
            <a:prstGeom prst="line">
              <a:avLst/>
            </a:prstGeom>
            <a:noFill/>
            <a:ln w="9525">
              <a:solidFill>
                <a:schemeClr val="tx1"/>
              </a:solidFill>
              <a:round/>
              <a:headEnd/>
              <a:tailEnd/>
            </a:ln>
            <a:effectLst/>
          </p:spPr>
          <p:txBody>
            <a:bodyPr/>
            <a:lstStyle/>
            <a:p>
              <a:endParaRPr lang="en-US"/>
            </a:p>
          </p:txBody>
        </p:sp>
        <p:sp>
          <p:nvSpPr>
            <p:cNvPr id="68618" name="Oval 10"/>
            <p:cNvSpPr>
              <a:spLocks noChangeAspect="1" noChangeArrowheads="1"/>
            </p:cNvSpPr>
            <p:nvPr/>
          </p:nvSpPr>
          <p:spPr bwMode="auto">
            <a:xfrm>
              <a:off x="1296" y="864"/>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19" name="Oval 11"/>
            <p:cNvSpPr>
              <a:spLocks noChangeAspect="1" noChangeArrowheads="1"/>
            </p:cNvSpPr>
            <p:nvPr/>
          </p:nvSpPr>
          <p:spPr bwMode="auto">
            <a:xfrm>
              <a:off x="2112" y="864"/>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20" name="Oval 12"/>
            <p:cNvSpPr>
              <a:spLocks noChangeAspect="1" noChangeArrowheads="1"/>
            </p:cNvSpPr>
            <p:nvPr/>
          </p:nvSpPr>
          <p:spPr bwMode="auto">
            <a:xfrm>
              <a:off x="1680" y="864"/>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grpSp>
      <p:grpSp>
        <p:nvGrpSpPr>
          <p:cNvPr id="68621" name="Group 13"/>
          <p:cNvGrpSpPr>
            <a:grpSpLocks noChangeAspect="1"/>
          </p:cNvGrpSpPr>
          <p:nvPr/>
        </p:nvGrpSpPr>
        <p:grpSpPr bwMode="auto">
          <a:xfrm>
            <a:off x="533400" y="1155700"/>
            <a:ext cx="914400" cy="914400"/>
            <a:chOff x="1296" y="1200"/>
            <a:chExt cx="768" cy="768"/>
          </a:xfrm>
        </p:grpSpPr>
        <p:sp>
          <p:nvSpPr>
            <p:cNvPr id="68622" name="Line 14"/>
            <p:cNvSpPr>
              <a:spLocks noChangeAspect="1" noChangeShapeType="1"/>
            </p:cNvSpPr>
            <p:nvPr/>
          </p:nvSpPr>
          <p:spPr bwMode="auto">
            <a:xfrm rot="2132260">
              <a:off x="1632" y="1776"/>
              <a:ext cx="432" cy="0"/>
            </a:xfrm>
            <a:prstGeom prst="line">
              <a:avLst/>
            </a:prstGeom>
            <a:noFill/>
            <a:ln w="9525">
              <a:solidFill>
                <a:schemeClr val="tx1"/>
              </a:solidFill>
              <a:round/>
              <a:headEnd/>
              <a:tailEnd/>
            </a:ln>
            <a:effectLst/>
          </p:spPr>
          <p:txBody>
            <a:bodyPr/>
            <a:lstStyle/>
            <a:p>
              <a:endParaRPr lang="en-US"/>
            </a:p>
          </p:txBody>
        </p:sp>
        <p:sp>
          <p:nvSpPr>
            <p:cNvPr id="68623" name="Line 15"/>
            <p:cNvSpPr>
              <a:spLocks noChangeAspect="1" noChangeShapeType="1"/>
            </p:cNvSpPr>
            <p:nvPr/>
          </p:nvSpPr>
          <p:spPr bwMode="auto">
            <a:xfrm rot="-5400000">
              <a:off x="1464" y="1464"/>
              <a:ext cx="432" cy="0"/>
            </a:xfrm>
            <a:prstGeom prst="line">
              <a:avLst/>
            </a:prstGeom>
            <a:noFill/>
            <a:ln w="9525">
              <a:solidFill>
                <a:schemeClr val="tx1"/>
              </a:solidFill>
              <a:round/>
              <a:headEnd/>
              <a:tailEnd/>
            </a:ln>
            <a:effectLst/>
          </p:spPr>
          <p:txBody>
            <a:bodyPr/>
            <a:lstStyle/>
            <a:p>
              <a:endParaRPr lang="en-US"/>
            </a:p>
          </p:txBody>
        </p:sp>
        <p:sp>
          <p:nvSpPr>
            <p:cNvPr id="68624" name="Line 16"/>
            <p:cNvSpPr>
              <a:spLocks noChangeAspect="1" noChangeShapeType="1"/>
            </p:cNvSpPr>
            <p:nvPr/>
          </p:nvSpPr>
          <p:spPr bwMode="auto">
            <a:xfrm rot="8451200">
              <a:off x="1296" y="1799"/>
              <a:ext cx="432" cy="1"/>
            </a:xfrm>
            <a:prstGeom prst="line">
              <a:avLst/>
            </a:prstGeom>
            <a:noFill/>
            <a:ln w="9525">
              <a:solidFill>
                <a:schemeClr val="tx1"/>
              </a:solidFill>
              <a:round/>
              <a:headEnd/>
              <a:tailEnd/>
            </a:ln>
            <a:effectLst/>
          </p:spPr>
          <p:txBody>
            <a:bodyPr/>
            <a:lstStyle/>
            <a:p>
              <a:endParaRPr lang="en-US"/>
            </a:p>
          </p:txBody>
        </p:sp>
        <p:sp>
          <p:nvSpPr>
            <p:cNvPr id="68625" name="Oval 17"/>
            <p:cNvSpPr>
              <a:spLocks noChangeAspect="1" noChangeArrowheads="1"/>
            </p:cNvSpPr>
            <p:nvPr/>
          </p:nvSpPr>
          <p:spPr bwMode="auto">
            <a:xfrm>
              <a:off x="1632" y="12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26" name="Oval 18"/>
            <p:cNvSpPr>
              <a:spLocks noChangeAspect="1" noChangeArrowheads="1"/>
            </p:cNvSpPr>
            <p:nvPr/>
          </p:nvSpPr>
          <p:spPr bwMode="auto">
            <a:xfrm>
              <a:off x="1296" y="1872"/>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27" name="Oval 19"/>
            <p:cNvSpPr>
              <a:spLocks noChangeAspect="1" noChangeArrowheads="1"/>
            </p:cNvSpPr>
            <p:nvPr/>
          </p:nvSpPr>
          <p:spPr bwMode="auto">
            <a:xfrm>
              <a:off x="1968" y="1872"/>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28" name="Oval 20">
              <a:hlinkClick r:id="rId4" action="ppaction://hlinksldjump"/>
            </p:cNvPr>
            <p:cNvSpPr>
              <a:spLocks noChangeAspect="1" noChangeArrowheads="1"/>
            </p:cNvSpPr>
            <p:nvPr/>
          </p:nvSpPr>
          <p:spPr bwMode="auto">
            <a:xfrm>
              <a:off x="1632" y="1632"/>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grpSp>
      <p:grpSp>
        <p:nvGrpSpPr>
          <p:cNvPr id="68629" name="Group 21"/>
          <p:cNvGrpSpPr>
            <a:grpSpLocks noChangeAspect="1"/>
          </p:cNvGrpSpPr>
          <p:nvPr/>
        </p:nvGrpSpPr>
        <p:grpSpPr bwMode="auto">
          <a:xfrm>
            <a:off x="2286000" y="1087438"/>
            <a:ext cx="914400" cy="965200"/>
            <a:chOff x="1440" y="821"/>
            <a:chExt cx="768" cy="811"/>
          </a:xfrm>
        </p:grpSpPr>
        <p:sp>
          <p:nvSpPr>
            <p:cNvPr id="68630" name="Freeform 22"/>
            <p:cNvSpPr>
              <a:spLocks noChangeAspect="1"/>
            </p:cNvSpPr>
            <p:nvPr/>
          </p:nvSpPr>
          <p:spPr bwMode="auto">
            <a:xfrm>
              <a:off x="1750" y="821"/>
              <a:ext cx="150" cy="556"/>
            </a:xfrm>
            <a:custGeom>
              <a:avLst/>
              <a:gdLst/>
              <a:ahLst/>
              <a:cxnLst>
                <a:cxn ang="0">
                  <a:pos x="74" y="556"/>
                </a:cxn>
                <a:cxn ang="0">
                  <a:pos x="11" y="82"/>
                </a:cxn>
                <a:cxn ang="0">
                  <a:pos x="140" y="79"/>
                </a:cxn>
                <a:cxn ang="0">
                  <a:pos x="74" y="556"/>
                </a:cxn>
              </a:cxnLst>
              <a:rect l="0" t="0" r="r" b="b"/>
              <a:pathLst>
                <a:path w="150" h="556">
                  <a:moveTo>
                    <a:pt x="74" y="556"/>
                  </a:moveTo>
                  <a:cubicBezTo>
                    <a:pt x="53" y="556"/>
                    <a:pt x="0" y="161"/>
                    <a:pt x="11" y="82"/>
                  </a:cubicBezTo>
                  <a:cubicBezTo>
                    <a:pt x="22" y="8"/>
                    <a:pt x="130" y="0"/>
                    <a:pt x="140" y="79"/>
                  </a:cubicBezTo>
                  <a:cubicBezTo>
                    <a:pt x="150" y="158"/>
                    <a:pt x="95" y="556"/>
                    <a:pt x="74" y="556"/>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68631" name="Line 23"/>
            <p:cNvSpPr>
              <a:spLocks noChangeAspect="1" noChangeShapeType="1"/>
            </p:cNvSpPr>
            <p:nvPr/>
          </p:nvSpPr>
          <p:spPr bwMode="auto">
            <a:xfrm rot="2132260">
              <a:off x="1776" y="1440"/>
              <a:ext cx="432" cy="0"/>
            </a:xfrm>
            <a:prstGeom prst="line">
              <a:avLst/>
            </a:prstGeom>
            <a:noFill/>
            <a:ln w="9525">
              <a:solidFill>
                <a:schemeClr val="tx1"/>
              </a:solidFill>
              <a:round/>
              <a:headEnd/>
              <a:tailEnd/>
            </a:ln>
            <a:effectLst/>
          </p:spPr>
          <p:txBody>
            <a:bodyPr/>
            <a:lstStyle/>
            <a:p>
              <a:endParaRPr lang="en-US"/>
            </a:p>
          </p:txBody>
        </p:sp>
        <p:sp>
          <p:nvSpPr>
            <p:cNvPr id="68632" name="Line 24"/>
            <p:cNvSpPr>
              <a:spLocks noChangeAspect="1" noChangeShapeType="1"/>
            </p:cNvSpPr>
            <p:nvPr/>
          </p:nvSpPr>
          <p:spPr bwMode="auto">
            <a:xfrm rot="8451200">
              <a:off x="1440" y="1463"/>
              <a:ext cx="432" cy="1"/>
            </a:xfrm>
            <a:prstGeom prst="line">
              <a:avLst/>
            </a:prstGeom>
            <a:noFill/>
            <a:ln w="9525">
              <a:solidFill>
                <a:schemeClr val="tx1"/>
              </a:solidFill>
              <a:round/>
              <a:headEnd/>
              <a:tailEnd/>
            </a:ln>
            <a:effectLst/>
          </p:spPr>
          <p:txBody>
            <a:bodyPr/>
            <a:lstStyle/>
            <a:p>
              <a:endParaRPr lang="en-US"/>
            </a:p>
          </p:txBody>
        </p:sp>
        <p:sp>
          <p:nvSpPr>
            <p:cNvPr id="68633" name="Oval 25"/>
            <p:cNvSpPr>
              <a:spLocks noChangeAspect="1" noChangeArrowheads="1"/>
            </p:cNvSpPr>
            <p:nvPr/>
          </p:nvSpPr>
          <p:spPr bwMode="auto">
            <a:xfrm>
              <a:off x="1440" y="15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34" name="Oval 26"/>
            <p:cNvSpPr>
              <a:spLocks noChangeAspect="1" noChangeArrowheads="1"/>
            </p:cNvSpPr>
            <p:nvPr/>
          </p:nvSpPr>
          <p:spPr bwMode="auto">
            <a:xfrm>
              <a:off x="2112" y="15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35" name="Oval 27">
              <a:hlinkClick r:id="rId5" action="ppaction://hlinksldjump"/>
            </p:cNvPr>
            <p:cNvSpPr>
              <a:spLocks noChangeAspect="1" noChangeArrowheads="1"/>
            </p:cNvSpPr>
            <p:nvPr/>
          </p:nvSpPr>
          <p:spPr bwMode="auto">
            <a:xfrm>
              <a:off x="1776" y="1296"/>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grpSp>
      <p:sp>
        <p:nvSpPr>
          <p:cNvPr id="68636" name="Text Box 28"/>
          <p:cNvSpPr txBox="1">
            <a:spLocks noChangeArrowheads="1"/>
          </p:cNvSpPr>
          <p:nvPr/>
        </p:nvSpPr>
        <p:spPr bwMode="auto">
          <a:xfrm>
            <a:off x="2012950" y="2070100"/>
            <a:ext cx="1416050" cy="517525"/>
          </a:xfrm>
          <a:prstGeom prst="rect">
            <a:avLst/>
          </a:prstGeom>
          <a:noFill/>
          <a:ln w="9525">
            <a:noFill/>
            <a:miter lim="800000"/>
            <a:headEnd/>
            <a:tailEnd/>
          </a:ln>
          <a:effectLst/>
        </p:spPr>
        <p:txBody>
          <a:bodyPr wrap="none">
            <a:spAutoFit/>
          </a:bodyPr>
          <a:lstStyle/>
          <a:p>
            <a:pPr algn="ctr"/>
            <a:r>
              <a:rPr lang="en-US" sz="1400"/>
              <a:t>AB</a:t>
            </a:r>
            <a:r>
              <a:rPr lang="en-US" sz="1400" baseline="-25000"/>
              <a:t>2</a:t>
            </a:r>
            <a:r>
              <a:rPr lang="en-US" sz="1400"/>
              <a:t>E</a:t>
            </a:r>
            <a:endParaRPr lang="en-US" sz="1400" baseline="-25000"/>
          </a:p>
          <a:p>
            <a:pPr algn="ctr"/>
            <a:r>
              <a:rPr lang="en-US" sz="1400"/>
              <a:t>Angular or Bent</a:t>
            </a:r>
          </a:p>
        </p:txBody>
      </p:sp>
      <p:grpSp>
        <p:nvGrpSpPr>
          <p:cNvPr id="68637" name="Group 29"/>
          <p:cNvGrpSpPr>
            <a:grpSpLocks noChangeAspect="1"/>
          </p:cNvGrpSpPr>
          <p:nvPr/>
        </p:nvGrpSpPr>
        <p:grpSpPr bwMode="auto">
          <a:xfrm>
            <a:off x="4059238" y="1171575"/>
            <a:ext cx="914400" cy="1143000"/>
            <a:chOff x="3120" y="1968"/>
            <a:chExt cx="768" cy="960"/>
          </a:xfrm>
        </p:grpSpPr>
        <p:sp>
          <p:nvSpPr>
            <p:cNvPr id="68638" name="Line 30"/>
            <p:cNvSpPr>
              <a:spLocks noChangeAspect="1" noChangeShapeType="1"/>
            </p:cNvSpPr>
            <p:nvPr/>
          </p:nvSpPr>
          <p:spPr bwMode="auto">
            <a:xfrm rot="-5400000">
              <a:off x="3288" y="2232"/>
              <a:ext cx="432" cy="0"/>
            </a:xfrm>
            <a:prstGeom prst="line">
              <a:avLst/>
            </a:prstGeom>
            <a:noFill/>
            <a:ln w="9525">
              <a:solidFill>
                <a:schemeClr val="tx1"/>
              </a:solidFill>
              <a:round/>
              <a:headEnd/>
              <a:tailEnd/>
            </a:ln>
            <a:effectLst/>
          </p:spPr>
          <p:txBody>
            <a:bodyPr/>
            <a:lstStyle/>
            <a:p>
              <a:endParaRPr lang="en-US"/>
            </a:p>
          </p:txBody>
        </p:sp>
        <p:sp>
          <p:nvSpPr>
            <p:cNvPr id="68639" name="Line 31"/>
            <p:cNvSpPr>
              <a:spLocks noChangeAspect="1" noChangeShapeType="1"/>
            </p:cNvSpPr>
            <p:nvPr/>
          </p:nvSpPr>
          <p:spPr bwMode="auto">
            <a:xfrm rot="8451200">
              <a:off x="3120" y="2567"/>
              <a:ext cx="432" cy="1"/>
            </a:xfrm>
            <a:prstGeom prst="line">
              <a:avLst/>
            </a:prstGeom>
            <a:noFill/>
            <a:ln w="9525">
              <a:solidFill>
                <a:schemeClr val="tx1"/>
              </a:solidFill>
              <a:round/>
              <a:headEnd/>
              <a:tailEnd/>
            </a:ln>
            <a:effectLst/>
          </p:spPr>
          <p:txBody>
            <a:bodyPr/>
            <a:lstStyle/>
            <a:p>
              <a:endParaRPr lang="en-US"/>
            </a:p>
          </p:txBody>
        </p:sp>
        <p:sp>
          <p:nvSpPr>
            <p:cNvPr id="68640" name="Oval 32"/>
            <p:cNvSpPr>
              <a:spLocks noChangeAspect="1" noChangeArrowheads="1"/>
            </p:cNvSpPr>
            <p:nvPr/>
          </p:nvSpPr>
          <p:spPr bwMode="auto">
            <a:xfrm>
              <a:off x="3456" y="1968"/>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41" name="Oval 33"/>
            <p:cNvSpPr>
              <a:spLocks noChangeAspect="1" noChangeArrowheads="1"/>
            </p:cNvSpPr>
            <p:nvPr/>
          </p:nvSpPr>
          <p:spPr bwMode="auto">
            <a:xfrm>
              <a:off x="3120" y="264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42" name="Oval 34"/>
            <p:cNvSpPr>
              <a:spLocks noChangeAspect="1" noChangeArrowheads="1"/>
            </p:cNvSpPr>
            <p:nvPr/>
          </p:nvSpPr>
          <p:spPr bwMode="auto">
            <a:xfrm>
              <a:off x="3792" y="264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43" name="Oval 35">
              <a:hlinkClick r:id="rId6" action="ppaction://hlinksldjump"/>
            </p:cNvPr>
            <p:cNvSpPr>
              <a:spLocks noChangeAspect="1" noChangeArrowheads="1"/>
            </p:cNvSpPr>
            <p:nvPr/>
          </p:nvSpPr>
          <p:spPr bwMode="auto">
            <a:xfrm>
              <a:off x="3456" y="2400"/>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68644" name="Freeform 36"/>
            <p:cNvSpPr>
              <a:spLocks noChangeAspect="1"/>
            </p:cNvSpPr>
            <p:nvPr/>
          </p:nvSpPr>
          <p:spPr bwMode="auto">
            <a:xfrm>
              <a:off x="3552" y="2448"/>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645" name="Freeform 37"/>
            <p:cNvSpPr>
              <a:spLocks noChangeAspect="1"/>
            </p:cNvSpPr>
            <p:nvPr/>
          </p:nvSpPr>
          <p:spPr bwMode="auto">
            <a:xfrm rot="13279710">
              <a:off x="3408" y="2577"/>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646" name="Oval 38"/>
            <p:cNvSpPr>
              <a:spLocks noChangeAspect="1" noChangeArrowheads="1"/>
            </p:cNvSpPr>
            <p:nvPr/>
          </p:nvSpPr>
          <p:spPr bwMode="auto">
            <a:xfrm>
              <a:off x="3552" y="2832"/>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68647" name="Group 39"/>
          <p:cNvGrpSpPr>
            <a:grpSpLocks noChangeAspect="1"/>
          </p:cNvGrpSpPr>
          <p:nvPr/>
        </p:nvGrpSpPr>
        <p:grpSpPr bwMode="auto">
          <a:xfrm>
            <a:off x="5735638" y="1066800"/>
            <a:ext cx="914400" cy="1220788"/>
            <a:chOff x="3613" y="808"/>
            <a:chExt cx="768" cy="1026"/>
          </a:xfrm>
        </p:grpSpPr>
        <p:sp>
          <p:nvSpPr>
            <p:cNvPr id="68648" name="Freeform 40"/>
            <p:cNvSpPr>
              <a:spLocks noChangeAspect="1"/>
            </p:cNvSpPr>
            <p:nvPr/>
          </p:nvSpPr>
          <p:spPr bwMode="auto">
            <a:xfrm>
              <a:off x="3929" y="808"/>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68649" name="Line 41"/>
            <p:cNvSpPr>
              <a:spLocks noChangeAspect="1" noChangeShapeType="1"/>
            </p:cNvSpPr>
            <p:nvPr/>
          </p:nvSpPr>
          <p:spPr bwMode="auto">
            <a:xfrm rot="8451200">
              <a:off x="3613" y="1473"/>
              <a:ext cx="432" cy="1"/>
            </a:xfrm>
            <a:prstGeom prst="line">
              <a:avLst/>
            </a:prstGeom>
            <a:noFill/>
            <a:ln w="9525">
              <a:solidFill>
                <a:schemeClr val="tx1"/>
              </a:solidFill>
              <a:round/>
              <a:headEnd/>
              <a:tailEnd/>
            </a:ln>
            <a:effectLst/>
          </p:spPr>
          <p:txBody>
            <a:bodyPr/>
            <a:lstStyle/>
            <a:p>
              <a:endParaRPr lang="en-US"/>
            </a:p>
          </p:txBody>
        </p:sp>
        <p:sp>
          <p:nvSpPr>
            <p:cNvPr id="68650" name="Oval 42"/>
            <p:cNvSpPr>
              <a:spLocks noChangeAspect="1" noChangeArrowheads="1"/>
            </p:cNvSpPr>
            <p:nvPr/>
          </p:nvSpPr>
          <p:spPr bwMode="auto">
            <a:xfrm>
              <a:off x="3613" y="154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51" name="Oval 43"/>
            <p:cNvSpPr>
              <a:spLocks noChangeAspect="1" noChangeArrowheads="1"/>
            </p:cNvSpPr>
            <p:nvPr/>
          </p:nvSpPr>
          <p:spPr bwMode="auto">
            <a:xfrm>
              <a:off x="4285" y="154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52" name="Oval 44">
              <a:hlinkClick r:id="rId7" action="ppaction://hlinksldjump"/>
            </p:cNvPr>
            <p:cNvSpPr>
              <a:spLocks noChangeAspect="1" noChangeArrowheads="1"/>
            </p:cNvSpPr>
            <p:nvPr/>
          </p:nvSpPr>
          <p:spPr bwMode="auto">
            <a:xfrm>
              <a:off x="3949" y="1306"/>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68653" name="Freeform 45"/>
            <p:cNvSpPr>
              <a:spLocks noChangeAspect="1"/>
            </p:cNvSpPr>
            <p:nvPr/>
          </p:nvSpPr>
          <p:spPr bwMode="auto">
            <a:xfrm>
              <a:off x="4045" y="1354"/>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654" name="Freeform 46"/>
            <p:cNvSpPr>
              <a:spLocks noChangeAspect="1"/>
            </p:cNvSpPr>
            <p:nvPr/>
          </p:nvSpPr>
          <p:spPr bwMode="auto">
            <a:xfrm rot="13279710">
              <a:off x="3901" y="1483"/>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655" name="Oval 47"/>
            <p:cNvSpPr>
              <a:spLocks noChangeAspect="1" noChangeArrowheads="1"/>
            </p:cNvSpPr>
            <p:nvPr/>
          </p:nvSpPr>
          <p:spPr bwMode="auto">
            <a:xfrm>
              <a:off x="4045" y="1738"/>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68656" name="Group 48"/>
          <p:cNvGrpSpPr>
            <a:grpSpLocks noChangeAspect="1"/>
          </p:cNvGrpSpPr>
          <p:nvPr/>
        </p:nvGrpSpPr>
        <p:grpSpPr bwMode="auto">
          <a:xfrm>
            <a:off x="7467600" y="1095375"/>
            <a:ext cx="1033463" cy="1227138"/>
            <a:chOff x="4272" y="1968"/>
            <a:chExt cx="864" cy="1026"/>
          </a:xfrm>
        </p:grpSpPr>
        <p:sp>
          <p:nvSpPr>
            <p:cNvPr id="68657" name="Freeform 49"/>
            <p:cNvSpPr>
              <a:spLocks noChangeAspect="1"/>
            </p:cNvSpPr>
            <p:nvPr/>
          </p:nvSpPr>
          <p:spPr bwMode="auto">
            <a:xfrm rot="7491268">
              <a:off x="4791" y="2391"/>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68658" name="Freeform 50"/>
            <p:cNvSpPr>
              <a:spLocks noChangeAspect="1"/>
            </p:cNvSpPr>
            <p:nvPr/>
          </p:nvSpPr>
          <p:spPr bwMode="auto">
            <a:xfrm>
              <a:off x="4588" y="1968"/>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68659" name="Line 51"/>
            <p:cNvSpPr>
              <a:spLocks noChangeAspect="1" noChangeShapeType="1"/>
            </p:cNvSpPr>
            <p:nvPr/>
          </p:nvSpPr>
          <p:spPr bwMode="auto">
            <a:xfrm rot="8451200">
              <a:off x="4272" y="2633"/>
              <a:ext cx="432" cy="1"/>
            </a:xfrm>
            <a:prstGeom prst="line">
              <a:avLst/>
            </a:prstGeom>
            <a:noFill/>
            <a:ln w="9525">
              <a:solidFill>
                <a:schemeClr val="tx1"/>
              </a:solidFill>
              <a:round/>
              <a:headEnd/>
              <a:tailEnd/>
            </a:ln>
            <a:effectLst/>
          </p:spPr>
          <p:txBody>
            <a:bodyPr/>
            <a:lstStyle/>
            <a:p>
              <a:endParaRPr lang="en-US"/>
            </a:p>
          </p:txBody>
        </p:sp>
        <p:sp>
          <p:nvSpPr>
            <p:cNvPr id="68660" name="Oval 52"/>
            <p:cNvSpPr>
              <a:spLocks noChangeAspect="1" noChangeArrowheads="1"/>
            </p:cNvSpPr>
            <p:nvPr/>
          </p:nvSpPr>
          <p:spPr bwMode="auto">
            <a:xfrm>
              <a:off x="4272" y="270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61" name="Oval 53">
              <a:hlinkClick r:id="rId8" action="ppaction://hlinksldjump"/>
            </p:cNvPr>
            <p:cNvSpPr>
              <a:spLocks noChangeAspect="1" noChangeArrowheads="1"/>
            </p:cNvSpPr>
            <p:nvPr/>
          </p:nvSpPr>
          <p:spPr bwMode="auto">
            <a:xfrm>
              <a:off x="4608" y="2466"/>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68662" name="Freeform 54"/>
            <p:cNvSpPr>
              <a:spLocks noChangeAspect="1"/>
            </p:cNvSpPr>
            <p:nvPr/>
          </p:nvSpPr>
          <p:spPr bwMode="auto">
            <a:xfrm rot="13279710">
              <a:off x="4560" y="2643"/>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663" name="Oval 55"/>
            <p:cNvSpPr>
              <a:spLocks noChangeAspect="1" noChangeArrowheads="1"/>
            </p:cNvSpPr>
            <p:nvPr/>
          </p:nvSpPr>
          <p:spPr bwMode="auto">
            <a:xfrm>
              <a:off x="4704" y="2898"/>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68664" name="Text Box 56"/>
          <p:cNvSpPr txBox="1">
            <a:spLocks noChangeArrowheads="1"/>
          </p:cNvSpPr>
          <p:nvPr/>
        </p:nvSpPr>
        <p:spPr bwMode="auto">
          <a:xfrm>
            <a:off x="5410200" y="2298700"/>
            <a:ext cx="952500" cy="730250"/>
          </a:xfrm>
          <a:prstGeom prst="rect">
            <a:avLst/>
          </a:prstGeom>
          <a:noFill/>
          <a:ln w="9525">
            <a:noFill/>
            <a:miter lim="800000"/>
            <a:headEnd/>
            <a:tailEnd/>
          </a:ln>
          <a:effectLst/>
        </p:spPr>
        <p:txBody>
          <a:bodyPr wrap="none">
            <a:spAutoFit/>
          </a:bodyPr>
          <a:lstStyle/>
          <a:p>
            <a:pPr algn="ctr"/>
            <a:r>
              <a:rPr lang="en-US" sz="1400"/>
              <a:t>AB</a:t>
            </a:r>
            <a:r>
              <a:rPr lang="en-US" sz="1400" baseline="-25000"/>
              <a:t>3</a:t>
            </a:r>
            <a:r>
              <a:rPr lang="en-US" sz="1400"/>
              <a:t>E</a:t>
            </a:r>
            <a:endParaRPr lang="en-US" sz="1400" baseline="-25000"/>
          </a:p>
          <a:p>
            <a:pPr algn="ctr"/>
            <a:r>
              <a:rPr lang="en-US" sz="1400"/>
              <a:t>Trigonal</a:t>
            </a:r>
          </a:p>
          <a:p>
            <a:pPr algn="ctr"/>
            <a:r>
              <a:rPr lang="en-US" sz="1400"/>
              <a:t>pyramidal</a:t>
            </a:r>
          </a:p>
        </p:txBody>
      </p:sp>
      <p:sp>
        <p:nvSpPr>
          <p:cNvPr id="68665" name="Text Box 57"/>
          <p:cNvSpPr txBox="1">
            <a:spLocks noChangeArrowheads="1"/>
          </p:cNvSpPr>
          <p:nvPr/>
        </p:nvSpPr>
        <p:spPr bwMode="auto">
          <a:xfrm>
            <a:off x="7162800" y="2298700"/>
            <a:ext cx="844550" cy="730250"/>
          </a:xfrm>
          <a:prstGeom prst="rect">
            <a:avLst/>
          </a:prstGeom>
          <a:noFill/>
          <a:ln w="9525">
            <a:noFill/>
            <a:miter lim="800000"/>
            <a:headEnd/>
            <a:tailEnd/>
          </a:ln>
          <a:effectLst/>
        </p:spPr>
        <p:txBody>
          <a:bodyPr wrap="none">
            <a:spAutoFit/>
          </a:bodyPr>
          <a:lstStyle/>
          <a:p>
            <a:pPr algn="ctr"/>
            <a:r>
              <a:rPr lang="en-US" sz="1400"/>
              <a:t>AB</a:t>
            </a:r>
            <a:r>
              <a:rPr lang="en-US" sz="1400" baseline="-25000"/>
              <a:t>2</a:t>
            </a:r>
            <a:r>
              <a:rPr lang="en-US" sz="1400"/>
              <a:t>E</a:t>
            </a:r>
            <a:r>
              <a:rPr lang="en-US" sz="1400" baseline="-25000"/>
              <a:t>2</a:t>
            </a:r>
          </a:p>
          <a:p>
            <a:pPr algn="ctr"/>
            <a:r>
              <a:rPr lang="en-US" sz="1400"/>
              <a:t>Angular </a:t>
            </a:r>
          </a:p>
          <a:p>
            <a:pPr algn="ctr"/>
            <a:r>
              <a:rPr lang="en-US" sz="1400"/>
              <a:t>or Bent</a:t>
            </a:r>
          </a:p>
        </p:txBody>
      </p:sp>
      <p:grpSp>
        <p:nvGrpSpPr>
          <p:cNvPr id="68666" name="Group 58"/>
          <p:cNvGrpSpPr>
            <a:grpSpLocks noChangeAspect="1"/>
          </p:cNvGrpSpPr>
          <p:nvPr/>
        </p:nvGrpSpPr>
        <p:grpSpPr bwMode="auto">
          <a:xfrm>
            <a:off x="407988" y="3276600"/>
            <a:ext cx="1087437" cy="973138"/>
            <a:chOff x="480" y="2400"/>
            <a:chExt cx="912" cy="816"/>
          </a:xfrm>
        </p:grpSpPr>
        <p:sp>
          <p:nvSpPr>
            <p:cNvPr id="68667" name="Line 59"/>
            <p:cNvSpPr>
              <a:spLocks noChangeAspect="1" noChangeShapeType="1"/>
            </p:cNvSpPr>
            <p:nvPr/>
          </p:nvSpPr>
          <p:spPr bwMode="auto">
            <a:xfrm>
              <a:off x="960" y="2400"/>
              <a:ext cx="0" cy="768"/>
            </a:xfrm>
            <a:prstGeom prst="line">
              <a:avLst/>
            </a:prstGeom>
            <a:noFill/>
            <a:ln w="9525">
              <a:solidFill>
                <a:schemeClr val="tx1"/>
              </a:solidFill>
              <a:round/>
              <a:headEnd/>
              <a:tailEnd/>
            </a:ln>
            <a:effectLst/>
          </p:spPr>
          <p:txBody>
            <a:bodyPr/>
            <a:lstStyle/>
            <a:p>
              <a:endParaRPr lang="en-US"/>
            </a:p>
          </p:txBody>
        </p:sp>
        <p:sp>
          <p:nvSpPr>
            <p:cNvPr id="68668" name="Line 60"/>
            <p:cNvSpPr>
              <a:spLocks noChangeAspect="1" noChangeShapeType="1"/>
            </p:cNvSpPr>
            <p:nvPr/>
          </p:nvSpPr>
          <p:spPr bwMode="auto">
            <a:xfrm flipH="1">
              <a:off x="528" y="2784"/>
              <a:ext cx="432" cy="0"/>
            </a:xfrm>
            <a:prstGeom prst="line">
              <a:avLst/>
            </a:prstGeom>
            <a:noFill/>
            <a:ln w="9525">
              <a:solidFill>
                <a:schemeClr val="tx1"/>
              </a:solidFill>
              <a:round/>
              <a:headEnd/>
              <a:tailEnd/>
            </a:ln>
            <a:effectLst/>
          </p:spPr>
          <p:txBody>
            <a:bodyPr/>
            <a:lstStyle/>
            <a:p>
              <a:endParaRPr lang="en-US"/>
            </a:p>
          </p:txBody>
        </p:sp>
        <p:sp>
          <p:nvSpPr>
            <p:cNvPr id="68669" name="Oval 61"/>
            <p:cNvSpPr>
              <a:spLocks noChangeAspect="1" noChangeArrowheads="1"/>
            </p:cNvSpPr>
            <p:nvPr/>
          </p:nvSpPr>
          <p:spPr bwMode="auto">
            <a:xfrm>
              <a:off x="912" y="24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70" name="Oval 62"/>
            <p:cNvSpPr>
              <a:spLocks noChangeAspect="1" noChangeArrowheads="1"/>
            </p:cNvSpPr>
            <p:nvPr/>
          </p:nvSpPr>
          <p:spPr bwMode="auto">
            <a:xfrm>
              <a:off x="1296" y="249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71" name="Oval 63"/>
            <p:cNvSpPr>
              <a:spLocks noChangeAspect="1" noChangeArrowheads="1"/>
            </p:cNvSpPr>
            <p:nvPr/>
          </p:nvSpPr>
          <p:spPr bwMode="auto">
            <a:xfrm>
              <a:off x="480" y="27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72" name="Oval 64">
              <a:hlinkClick r:id="rId9" action="ppaction://hlinksldjump"/>
            </p:cNvPr>
            <p:cNvSpPr>
              <a:spLocks noChangeAspect="1" noChangeArrowheads="1"/>
            </p:cNvSpPr>
            <p:nvPr/>
          </p:nvSpPr>
          <p:spPr bwMode="auto">
            <a:xfrm>
              <a:off x="912" y="2736"/>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68673" name="Freeform 65"/>
            <p:cNvSpPr>
              <a:spLocks noChangeAspect="1"/>
            </p:cNvSpPr>
            <p:nvPr/>
          </p:nvSpPr>
          <p:spPr bwMode="auto">
            <a:xfrm rot="11147567">
              <a:off x="1008" y="2817"/>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674" name="Freeform 66"/>
            <p:cNvSpPr>
              <a:spLocks noChangeAspect="1"/>
            </p:cNvSpPr>
            <p:nvPr/>
          </p:nvSpPr>
          <p:spPr bwMode="auto">
            <a:xfrm rot="-4591978">
              <a:off x="1056" y="2544"/>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675" name="Oval 67"/>
            <p:cNvSpPr>
              <a:spLocks noChangeAspect="1" noChangeArrowheads="1"/>
            </p:cNvSpPr>
            <p:nvPr/>
          </p:nvSpPr>
          <p:spPr bwMode="auto">
            <a:xfrm>
              <a:off x="912" y="312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76" name="Oval 68"/>
            <p:cNvSpPr>
              <a:spLocks noChangeAspect="1" noChangeArrowheads="1"/>
            </p:cNvSpPr>
            <p:nvPr/>
          </p:nvSpPr>
          <p:spPr bwMode="auto">
            <a:xfrm>
              <a:off x="1248" y="3024"/>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68677" name="Group 69"/>
          <p:cNvGrpSpPr>
            <a:grpSpLocks noChangeAspect="1"/>
          </p:cNvGrpSpPr>
          <p:nvPr/>
        </p:nvGrpSpPr>
        <p:grpSpPr bwMode="auto">
          <a:xfrm>
            <a:off x="2389188" y="3276600"/>
            <a:ext cx="1160462" cy="968375"/>
            <a:chOff x="1728" y="2256"/>
            <a:chExt cx="978" cy="816"/>
          </a:xfrm>
        </p:grpSpPr>
        <p:sp>
          <p:nvSpPr>
            <p:cNvPr id="68678" name="Freeform 70"/>
            <p:cNvSpPr>
              <a:spLocks noChangeAspect="1"/>
            </p:cNvSpPr>
            <p:nvPr/>
          </p:nvSpPr>
          <p:spPr bwMode="auto">
            <a:xfrm rot="3544409">
              <a:off x="2361" y="2247"/>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68679" name="Line 71"/>
            <p:cNvSpPr>
              <a:spLocks noChangeAspect="1" noChangeShapeType="1"/>
            </p:cNvSpPr>
            <p:nvPr/>
          </p:nvSpPr>
          <p:spPr bwMode="auto">
            <a:xfrm>
              <a:off x="2208" y="2256"/>
              <a:ext cx="0" cy="768"/>
            </a:xfrm>
            <a:prstGeom prst="line">
              <a:avLst/>
            </a:prstGeom>
            <a:noFill/>
            <a:ln w="9525">
              <a:solidFill>
                <a:schemeClr val="tx1"/>
              </a:solidFill>
              <a:round/>
              <a:headEnd/>
              <a:tailEnd/>
            </a:ln>
            <a:effectLst/>
          </p:spPr>
          <p:txBody>
            <a:bodyPr/>
            <a:lstStyle/>
            <a:p>
              <a:endParaRPr lang="en-US"/>
            </a:p>
          </p:txBody>
        </p:sp>
        <p:sp>
          <p:nvSpPr>
            <p:cNvPr id="68680" name="Line 72"/>
            <p:cNvSpPr>
              <a:spLocks noChangeAspect="1" noChangeShapeType="1"/>
            </p:cNvSpPr>
            <p:nvPr/>
          </p:nvSpPr>
          <p:spPr bwMode="auto">
            <a:xfrm flipH="1">
              <a:off x="1776" y="2640"/>
              <a:ext cx="432" cy="0"/>
            </a:xfrm>
            <a:prstGeom prst="line">
              <a:avLst/>
            </a:prstGeom>
            <a:noFill/>
            <a:ln w="9525">
              <a:solidFill>
                <a:schemeClr val="tx1"/>
              </a:solidFill>
              <a:round/>
              <a:headEnd/>
              <a:tailEnd/>
            </a:ln>
            <a:effectLst/>
          </p:spPr>
          <p:txBody>
            <a:bodyPr/>
            <a:lstStyle/>
            <a:p>
              <a:endParaRPr lang="en-US"/>
            </a:p>
          </p:txBody>
        </p:sp>
        <p:sp>
          <p:nvSpPr>
            <p:cNvPr id="68681" name="Oval 73"/>
            <p:cNvSpPr>
              <a:spLocks noChangeAspect="1" noChangeArrowheads="1"/>
            </p:cNvSpPr>
            <p:nvPr/>
          </p:nvSpPr>
          <p:spPr bwMode="auto">
            <a:xfrm>
              <a:off x="2160" y="225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82" name="Oval 74"/>
            <p:cNvSpPr>
              <a:spLocks noChangeAspect="1" noChangeArrowheads="1"/>
            </p:cNvSpPr>
            <p:nvPr/>
          </p:nvSpPr>
          <p:spPr bwMode="auto">
            <a:xfrm>
              <a:off x="1728" y="2592"/>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83" name="Oval 75"/>
            <p:cNvSpPr>
              <a:spLocks noChangeAspect="1" noChangeArrowheads="1"/>
            </p:cNvSpPr>
            <p:nvPr/>
          </p:nvSpPr>
          <p:spPr bwMode="auto">
            <a:xfrm>
              <a:off x="2160" y="2592"/>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68684" name="Freeform 76"/>
            <p:cNvSpPr>
              <a:spLocks noChangeAspect="1"/>
            </p:cNvSpPr>
            <p:nvPr/>
          </p:nvSpPr>
          <p:spPr bwMode="auto">
            <a:xfrm rot="11147567">
              <a:off x="2256" y="2673"/>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685" name="Oval 77"/>
            <p:cNvSpPr>
              <a:spLocks noChangeAspect="1" noChangeArrowheads="1"/>
            </p:cNvSpPr>
            <p:nvPr/>
          </p:nvSpPr>
          <p:spPr bwMode="auto">
            <a:xfrm>
              <a:off x="2160" y="297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86" name="Oval 78"/>
            <p:cNvSpPr>
              <a:spLocks noChangeAspect="1" noChangeArrowheads="1"/>
            </p:cNvSpPr>
            <p:nvPr/>
          </p:nvSpPr>
          <p:spPr bwMode="auto">
            <a:xfrm>
              <a:off x="2496" y="288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68687" name="Group 79"/>
          <p:cNvGrpSpPr>
            <a:grpSpLocks noChangeAspect="1"/>
          </p:cNvGrpSpPr>
          <p:nvPr/>
        </p:nvGrpSpPr>
        <p:grpSpPr bwMode="auto">
          <a:xfrm>
            <a:off x="4294188" y="3276600"/>
            <a:ext cx="1160462" cy="968375"/>
            <a:chOff x="2928" y="2400"/>
            <a:chExt cx="978" cy="816"/>
          </a:xfrm>
        </p:grpSpPr>
        <p:sp>
          <p:nvSpPr>
            <p:cNvPr id="68688" name="Freeform 80"/>
            <p:cNvSpPr>
              <a:spLocks noChangeAspect="1"/>
            </p:cNvSpPr>
            <p:nvPr/>
          </p:nvSpPr>
          <p:spPr bwMode="auto">
            <a:xfrm rot="8000162">
              <a:off x="3543" y="2679"/>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68689" name="Freeform 81"/>
            <p:cNvSpPr>
              <a:spLocks noChangeAspect="1"/>
            </p:cNvSpPr>
            <p:nvPr/>
          </p:nvSpPr>
          <p:spPr bwMode="auto">
            <a:xfrm rot="3544409">
              <a:off x="3561" y="2391"/>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68690" name="Line 82"/>
            <p:cNvSpPr>
              <a:spLocks noChangeAspect="1" noChangeShapeType="1"/>
            </p:cNvSpPr>
            <p:nvPr/>
          </p:nvSpPr>
          <p:spPr bwMode="auto">
            <a:xfrm>
              <a:off x="3408" y="2400"/>
              <a:ext cx="0" cy="768"/>
            </a:xfrm>
            <a:prstGeom prst="line">
              <a:avLst/>
            </a:prstGeom>
            <a:noFill/>
            <a:ln w="9525">
              <a:solidFill>
                <a:schemeClr val="tx1"/>
              </a:solidFill>
              <a:round/>
              <a:headEnd/>
              <a:tailEnd/>
            </a:ln>
            <a:effectLst/>
          </p:spPr>
          <p:txBody>
            <a:bodyPr/>
            <a:lstStyle/>
            <a:p>
              <a:endParaRPr lang="en-US"/>
            </a:p>
          </p:txBody>
        </p:sp>
        <p:sp>
          <p:nvSpPr>
            <p:cNvPr id="68691" name="Line 83"/>
            <p:cNvSpPr>
              <a:spLocks noChangeAspect="1" noChangeShapeType="1"/>
            </p:cNvSpPr>
            <p:nvPr/>
          </p:nvSpPr>
          <p:spPr bwMode="auto">
            <a:xfrm flipH="1">
              <a:off x="2976" y="2784"/>
              <a:ext cx="432" cy="0"/>
            </a:xfrm>
            <a:prstGeom prst="line">
              <a:avLst/>
            </a:prstGeom>
            <a:noFill/>
            <a:ln w="9525">
              <a:solidFill>
                <a:schemeClr val="tx1"/>
              </a:solidFill>
              <a:round/>
              <a:headEnd/>
              <a:tailEnd/>
            </a:ln>
            <a:effectLst/>
          </p:spPr>
          <p:txBody>
            <a:bodyPr/>
            <a:lstStyle/>
            <a:p>
              <a:endParaRPr lang="en-US"/>
            </a:p>
          </p:txBody>
        </p:sp>
        <p:sp>
          <p:nvSpPr>
            <p:cNvPr id="68692" name="Oval 84"/>
            <p:cNvSpPr>
              <a:spLocks noChangeAspect="1" noChangeArrowheads="1"/>
            </p:cNvSpPr>
            <p:nvPr/>
          </p:nvSpPr>
          <p:spPr bwMode="auto">
            <a:xfrm>
              <a:off x="3360" y="24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93" name="Oval 85"/>
            <p:cNvSpPr>
              <a:spLocks noChangeAspect="1" noChangeArrowheads="1"/>
            </p:cNvSpPr>
            <p:nvPr/>
          </p:nvSpPr>
          <p:spPr bwMode="auto">
            <a:xfrm>
              <a:off x="2928" y="27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694" name="Oval 86"/>
            <p:cNvSpPr>
              <a:spLocks noChangeAspect="1" noChangeArrowheads="1"/>
            </p:cNvSpPr>
            <p:nvPr/>
          </p:nvSpPr>
          <p:spPr bwMode="auto">
            <a:xfrm>
              <a:off x="3360" y="2736"/>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68695" name="Oval 87"/>
            <p:cNvSpPr>
              <a:spLocks noChangeAspect="1" noChangeArrowheads="1"/>
            </p:cNvSpPr>
            <p:nvPr/>
          </p:nvSpPr>
          <p:spPr bwMode="auto">
            <a:xfrm>
              <a:off x="3360" y="312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68696" name="Group 88"/>
          <p:cNvGrpSpPr>
            <a:grpSpLocks noChangeAspect="1"/>
          </p:cNvGrpSpPr>
          <p:nvPr/>
        </p:nvGrpSpPr>
        <p:grpSpPr bwMode="auto">
          <a:xfrm>
            <a:off x="6246813" y="3276600"/>
            <a:ext cx="1216025" cy="966788"/>
            <a:chOff x="4158" y="2400"/>
            <a:chExt cx="1026" cy="816"/>
          </a:xfrm>
        </p:grpSpPr>
        <p:sp>
          <p:nvSpPr>
            <p:cNvPr id="68697" name="Freeform 89"/>
            <p:cNvSpPr>
              <a:spLocks noChangeAspect="1"/>
            </p:cNvSpPr>
            <p:nvPr/>
          </p:nvSpPr>
          <p:spPr bwMode="auto">
            <a:xfrm rot="-5400000">
              <a:off x="4359" y="2535"/>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68698" name="Freeform 90"/>
            <p:cNvSpPr>
              <a:spLocks noChangeAspect="1"/>
            </p:cNvSpPr>
            <p:nvPr/>
          </p:nvSpPr>
          <p:spPr bwMode="auto">
            <a:xfrm rot="8000162">
              <a:off x="4821" y="2679"/>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68699" name="Freeform 91"/>
            <p:cNvSpPr>
              <a:spLocks noChangeAspect="1"/>
            </p:cNvSpPr>
            <p:nvPr/>
          </p:nvSpPr>
          <p:spPr bwMode="auto">
            <a:xfrm rot="3544409">
              <a:off x="4839" y="2391"/>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68700" name="Line 92"/>
            <p:cNvSpPr>
              <a:spLocks noChangeAspect="1" noChangeShapeType="1"/>
            </p:cNvSpPr>
            <p:nvPr/>
          </p:nvSpPr>
          <p:spPr bwMode="auto">
            <a:xfrm>
              <a:off x="4686" y="2400"/>
              <a:ext cx="0" cy="768"/>
            </a:xfrm>
            <a:prstGeom prst="line">
              <a:avLst/>
            </a:prstGeom>
            <a:noFill/>
            <a:ln w="9525">
              <a:solidFill>
                <a:schemeClr val="tx1"/>
              </a:solidFill>
              <a:round/>
              <a:headEnd/>
              <a:tailEnd/>
            </a:ln>
            <a:effectLst/>
          </p:spPr>
          <p:txBody>
            <a:bodyPr/>
            <a:lstStyle/>
            <a:p>
              <a:endParaRPr lang="en-US"/>
            </a:p>
          </p:txBody>
        </p:sp>
        <p:sp>
          <p:nvSpPr>
            <p:cNvPr id="68701" name="Oval 93"/>
            <p:cNvSpPr>
              <a:spLocks noChangeAspect="1" noChangeArrowheads="1"/>
            </p:cNvSpPr>
            <p:nvPr/>
          </p:nvSpPr>
          <p:spPr bwMode="auto">
            <a:xfrm>
              <a:off x="4638" y="24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702" name="Oval 94"/>
            <p:cNvSpPr>
              <a:spLocks noChangeAspect="1" noChangeArrowheads="1"/>
            </p:cNvSpPr>
            <p:nvPr/>
          </p:nvSpPr>
          <p:spPr bwMode="auto">
            <a:xfrm>
              <a:off x="4638" y="2736"/>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68703" name="Oval 95"/>
            <p:cNvSpPr>
              <a:spLocks noChangeAspect="1" noChangeArrowheads="1"/>
            </p:cNvSpPr>
            <p:nvPr/>
          </p:nvSpPr>
          <p:spPr bwMode="auto">
            <a:xfrm>
              <a:off x="4638" y="312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68704" name="Text Box 96"/>
          <p:cNvSpPr txBox="1">
            <a:spLocks noChangeArrowheads="1"/>
          </p:cNvSpPr>
          <p:nvPr/>
        </p:nvSpPr>
        <p:spPr bwMode="auto">
          <a:xfrm>
            <a:off x="2312988" y="4375150"/>
            <a:ext cx="1738312" cy="730250"/>
          </a:xfrm>
          <a:prstGeom prst="rect">
            <a:avLst/>
          </a:prstGeom>
          <a:noFill/>
          <a:ln w="9525">
            <a:noFill/>
            <a:miter lim="800000"/>
            <a:headEnd/>
            <a:tailEnd/>
          </a:ln>
          <a:effectLst/>
        </p:spPr>
        <p:txBody>
          <a:bodyPr wrap="none">
            <a:spAutoFit/>
          </a:bodyPr>
          <a:lstStyle/>
          <a:p>
            <a:r>
              <a:rPr lang="en-US" sz="1400"/>
              <a:t>AB</a:t>
            </a:r>
            <a:r>
              <a:rPr lang="en-US" sz="1400" baseline="-25000"/>
              <a:t>4</a:t>
            </a:r>
            <a:r>
              <a:rPr lang="en-US" sz="1400"/>
              <a:t>E</a:t>
            </a:r>
          </a:p>
          <a:p>
            <a:r>
              <a:rPr lang="en-US" sz="1400"/>
              <a:t>Irregular tetrahedral</a:t>
            </a:r>
          </a:p>
          <a:p>
            <a:r>
              <a:rPr lang="en-US" sz="1400"/>
              <a:t>(see saw)</a:t>
            </a:r>
          </a:p>
        </p:txBody>
      </p:sp>
      <p:sp>
        <p:nvSpPr>
          <p:cNvPr id="68705" name="Text Box 97"/>
          <p:cNvSpPr txBox="1">
            <a:spLocks noChangeArrowheads="1"/>
          </p:cNvSpPr>
          <p:nvPr/>
        </p:nvSpPr>
        <p:spPr bwMode="auto">
          <a:xfrm>
            <a:off x="4217988" y="4391025"/>
            <a:ext cx="931862" cy="517525"/>
          </a:xfrm>
          <a:prstGeom prst="rect">
            <a:avLst/>
          </a:prstGeom>
          <a:noFill/>
          <a:ln w="9525">
            <a:noFill/>
            <a:miter lim="800000"/>
            <a:headEnd/>
            <a:tailEnd/>
          </a:ln>
          <a:effectLst/>
        </p:spPr>
        <p:txBody>
          <a:bodyPr wrap="none">
            <a:spAutoFit/>
          </a:bodyPr>
          <a:lstStyle/>
          <a:p>
            <a:r>
              <a:rPr lang="en-US" sz="1400"/>
              <a:t>AB</a:t>
            </a:r>
            <a:r>
              <a:rPr lang="en-US" sz="1400" baseline="-25000"/>
              <a:t>3</a:t>
            </a:r>
            <a:r>
              <a:rPr lang="en-US" sz="1400"/>
              <a:t>E</a:t>
            </a:r>
            <a:r>
              <a:rPr lang="en-US" sz="1400" baseline="-25000"/>
              <a:t>2</a:t>
            </a:r>
          </a:p>
          <a:p>
            <a:r>
              <a:rPr lang="en-US" sz="1400"/>
              <a:t>T-shaped</a:t>
            </a:r>
          </a:p>
        </p:txBody>
      </p:sp>
      <p:sp>
        <p:nvSpPr>
          <p:cNvPr id="68706" name="Text Box 98"/>
          <p:cNvSpPr txBox="1">
            <a:spLocks noChangeArrowheads="1"/>
          </p:cNvSpPr>
          <p:nvPr/>
        </p:nvSpPr>
        <p:spPr bwMode="auto">
          <a:xfrm>
            <a:off x="6334125" y="4359275"/>
            <a:ext cx="676275" cy="517525"/>
          </a:xfrm>
          <a:prstGeom prst="rect">
            <a:avLst/>
          </a:prstGeom>
          <a:noFill/>
          <a:ln w="9525">
            <a:noFill/>
            <a:miter lim="800000"/>
            <a:headEnd/>
            <a:tailEnd/>
          </a:ln>
          <a:effectLst/>
        </p:spPr>
        <p:txBody>
          <a:bodyPr wrap="none">
            <a:spAutoFit/>
          </a:bodyPr>
          <a:lstStyle/>
          <a:p>
            <a:r>
              <a:rPr lang="en-US" sz="1400"/>
              <a:t>AB</a:t>
            </a:r>
            <a:r>
              <a:rPr lang="en-US" sz="1400" baseline="-25000"/>
              <a:t>2</a:t>
            </a:r>
            <a:r>
              <a:rPr lang="en-US" sz="1400"/>
              <a:t>E</a:t>
            </a:r>
            <a:r>
              <a:rPr lang="en-US" sz="1400" baseline="-25000"/>
              <a:t>3</a:t>
            </a:r>
          </a:p>
          <a:p>
            <a:r>
              <a:rPr lang="en-US" sz="1400"/>
              <a:t>Linear</a:t>
            </a:r>
          </a:p>
        </p:txBody>
      </p:sp>
      <p:grpSp>
        <p:nvGrpSpPr>
          <p:cNvPr id="68707" name="Group 99"/>
          <p:cNvGrpSpPr>
            <a:grpSpLocks noChangeAspect="1"/>
          </p:cNvGrpSpPr>
          <p:nvPr/>
        </p:nvGrpSpPr>
        <p:grpSpPr bwMode="auto">
          <a:xfrm>
            <a:off x="1666875" y="5289550"/>
            <a:ext cx="1143000" cy="971550"/>
            <a:chOff x="480" y="3408"/>
            <a:chExt cx="960" cy="816"/>
          </a:xfrm>
        </p:grpSpPr>
        <p:sp>
          <p:nvSpPr>
            <p:cNvPr id="68708" name="Line 100"/>
            <p:cNvSpPr>
              <a:spLocks noChangeAspect="1" noChangeShapeType="1"/>
            </p:cNvSpPr>
            <p:nvPr/>
          </p:nvSpPr>
          <p:spPr bwMode="auto">
            <a:xfrm>
              <a:off x="960" y="3408"/>
              <a:ext cx="0" cy="768"/>
            </a:xfrm>
            <a:prstGeom prst="line">
              <a:avLst/>
            </a:prstGeom>
            <a:noFill/>
            <a:ln w="9525">
              <a:solidFill>
                <a:schemeClr val="tx1"/>
              </a:solidFill>
              <a:round/>
              <a:headEnd/>
              <a:tailEnd/>
            </a:ln>
            <a:effectLst/>
          </p:spPr>
          <p:txBody>
            <a:bodyPr/>
            <a:lstStyle/>
            <a:p>
              <a:endParaRPr lang="en-US"/>
            </a:p>
          </p:txBody>
        </p:sp>
        <p:sp>
          <p:nvSpPr>
            <p:cNvPr id="68709" name="Oval 101"/>
            <p:cNvSpPr>
              <a:spLocks noChangeAspect="1" noChangeArrowheads="1"/>
            </p:cNvSpPr>
            <p:nvPr/>
          </p:nvSpPr>
          <p:spPr bwMode="auto">
            <a:xfrm>
              <a:off x="912" y="3408"/>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710" name="Oval 102"/>
            <p:cNvSpPr>
              <a:spLocks noChangeAspect="1" noChangeArrowheads="1"/>
            </p:cNvSpPr>
            <p:nvPr/>
          </p:nvSpPr>
          <p:spPr bwMode="auto">
            <a:xfrm>
              <a:off x="1344" y="36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711" name="Oval 103">
              <a:hlinkClick r:id="rId10" action="ppaction://hlinksldjump"/>
            </p:cNvPr>
            <p:cNvSpPr>
              <a:spLocks noChangeAspect="1" noChangeArrowheads="1"/>
            </p:cNvSpPr>
            <p:nvPr/>
          </p:nvSpPr>
          <p:spPr bwMode="auto">
            <a:xfrm>
              <a:off x="912" y="3744"/>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68712" name="Freeform 104"/>
            <p:cNvSpPr>
              <a:spLocks noChangeAspect="1"/>
            </p:cNvSpPr>
            <p:nvPr/>
          </p:nvSpPr>
          <p:spPr bwMode="auto">
            <a:xfrm rot="10190844">
              <a:off x="1056" y="3792"/>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713" name="Freeform 105"/>
            <p:cNvSpPr>
              <a:spLocks noChangeAspect="1"/>
            </p:cNvSpPr>
            <p:nvPr/>
          </p:nvSpPr>
          <p:spPr bwMode="auto">
            <a:xfrm rot="-25230760">
              <a:off x="1040" y="3616"/>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714" name="Oval 106"/>
            <p:cNvSpPr>
              <a:spLocks noChangeAspect="1" noChangeArrowheads="1"/>
            </p:cNvSpPr>
            <p:nvPr/>
          </p:nvSpPr>
          <p:spPr bwMode="auto">
            <a:xfrm>
              <a:off x="912" y="4128"/>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715" name="Oval 107"/>
            <p:cNvSpPr>
              <a:spLocks noChangeAspect="1" noChangeArrowheads="1"/>
            </p:cNvSpPr>
            <p:nvPr/>
          </p:nvSpPr>
          <p:spPr bwMode="auto">
            <a:xfrm>
              <a:off x="1344" y="39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716" name="Oval 108"/>
            <p:cNvSpPr>
              <a:spLocks noChangeAspect="1" noChangeArrowheads="1"/>
            </p:cNvSpPr>
            <p:nvPr/>
          </p:nvSpPr>
          <p:spPr bwMode="auto">
            <a:xfrm flipH="1">
              <a:off x="480" y="36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717" name="Freeform 109"/>
            <p:cNvSpPr>
              <a:spLocks noChangeAspect="1"/>
            </p:cNvSpPr>
            <p:nvPr/>
          </p:nvSpPr>
          <p:spPr bwMode="auto">
            <a:xfrm rot="11409156" flipH="1">
              <a:off x="624" y="3792"/>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718" name="Freeform 110"/>
            <p:cNvSpPr>
              <a:spLocks noChangeAspect="1"/>
            </p:cNvSpPr>
            <p:nvPr/>
          </p:nvSpPr>
          <p:spPr bwMode="auto">
            <a:xfrm rot="3630760" flipH="1">
              <a:off x="608" y="3616"/>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719" name="Oval 111"/>
            <p:cNvSpPr>
              <a:spLocks noChangeAspect="1" noChangeArrowheads="1"/>
            </p:cNvSpPr>
            <p:nvPr/>
          </p:nvSpPr>
          <p:spPr bwMode="auto">
            <a:xfrm flipH="1">
              <a:off x="480" y="39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68720" name="Group 112"/>
          <p:cNvGrpSpPr>
            <a:grpSpLocks noChangeAspect="1"/>
          </p:cNvGrpSpPr>
          <p:nvPr/>
        </p:nvGrpSpPr>
        <p:grpSpPr bwMode="auto">
          <a:xfrm>
            <a:off x="4410075" y="5137150"/>
            <a:ext cx="1143000" cy="1085850"/>
            <a:chOff x="2208" y="3312"/>
            <a:chExt cx="960" cy="912"/>
          </a:xfrm>
        </p:grpSpPr>
        <p:sp>
          <p:nvSpPr>
            <p:cNvPr id="68721" name="Line 113"/>
            <p:cNvSpPr>
              <a:spLocks noChangeAspect="1" noChangeShapeType="1"/>
            </p:cNvSpPr>
            <p:nvPr/>
          </p:nvSpPr>
          <p:spPr bwMode="auto">
            <a:xfrm>
              <a:off x="2688" y="3792"/>
              <a:ext cx="0" cy="384"/>
            </a:xfrm>
            <a:prstGeom prst="line">
              <a:avLst/>
            </a:prstGeom>
            <a:noFill/>
            <a:ln w="9525">
              <a:solidFill>
                <a:schemeClr val="tx1"/>
              </a:solidFill>
              <a:round/>
              <a:headEnd/>
              <a:tailEnd/>
            </a:ln>
            <a:effectLst/>
          </p:spPr>
          <p:txBody>
            <a:bodyPr/>
            <a:lstStyle/>
            <a:p>
              <a:endParaRPr lang="en-US"/>
            </a:p>
          </p:txBody>
        </p:sp>
        <p:sp>
          <p:nvSpPr>
            <p:cNvPr id="68722" name="Freeform 114"/>
            <p:cNvSpPr>
              <a:spLocks noChangeAspect="1"/>
            </p:cNvSpPr>
            <p:nvPr/>
          </p:nvSpPr>
          <p:spPr bwMode="auto">
            <a:xfrm>
              <a:off x="2640" y="3312"/>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68723" name="Oval 115"/>
            <p:cNvSpPr>
              <a:spLocks noChangeAspect="1" noChangeArrowheads="1"/>
            </p:cNvSpPr>
            <p:nvPr/>
          </p:nvSpPr>
          <p:spPr bwMode="auto">
            <a:xfrm>
              <a:off x="3072" y="36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724" name="Oval 116"/>
            <p:cNvSpPr>
              <a:spLocks noChangeAspect="1" noChangeArrowheads="1"/>
            </p:cNvSpPr>
            <p:nvPr/>
          </p:nvSpPr>
          <p:spPr bwMode="auto">
            <a:xfrm>
              <a:off x="2640" y="3744"/>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68725" name="Freeform 117"/>
            <p:cNvSpPr>
              <a:spLocks noChangeAspect="1"/>
            </p:cNvSpPr>
            <p:nvPr/>
          </p:nvSpPr>
          <p:spPr bwMode="auto">
            <a:xfrm rot="10190844">
              <a:off x="2784" y="3792"/>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726" name="Freeform 118"/>
            <p:cNvSpPr>
              <a:spLocks noChangeAspect="1"/>
            </p:cNvSpPr>
            <p:nvPr/>
          </p:nvSpPr>
          <p:spPr bwMode="auto">
            <a:xfrm rot="-25230760">
              <a:off x="2768" y="3616"/>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727" name="Oval 119"/>
            <p:cNvSpPr>
              <a:spLocks noChangeAspect="1" noChangeArrowheads="1"/>
            </p:cNvSpPr>
            <p:nvPr/>
          </p:nvSpPr>
          <p:spPr bwMode="auto">
            <a:xfrm>
              <a:off x="2640" y="4128"/>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728" name="Oval 120"/>
            <p:cNvSpPr>
              <a:spLocks noChangeAspect="1" noChangeArrowheads="1"/>
            </p:cNvSpPr>
            <p:nvPr/>
          </p:nvSpPr>
          <p:spPr bwMode="auto">
            <a:xfrm>
              <a:off x="3072" y="39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729" name="Oval 121"/>
            <p:cNvSpPr>
              <a:spLocks noChangeAspect="1" noChangeArrowheads="1"/>
            </p:cNvSpPr>
            <p:nvPr/>
          </p:nvSpPr>
          <p:spPr bwMode="auto">
            <a:xfrm flipH="1">
              <a:off x="2208" y="36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730" name="Freeform 122"/>
            <p:cNvSpPr>
              <a:spLocks noChangeAspect="1"/>
            </p:cNvSpPr>
            <p:nvPr/>
          </p:nvSpPr>
          <p:spPr bwMode="auto">
            <a:xfrm rot="11409156" flipH="1">
              <a:off x="2352" y="3792"/>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731" name="Freeform 123"/>
            <p:cNvSpPr>
              <a:spLocks noChangeAspect="1"/>
            </p:cNvSpPr>
            <p:nvPr/>
          </p:nvSpPr>
          <p:spPr bwMode="auto">
            <a:xfrm rot="3630760" flipH="1">
              <a:off x="2336" y="3616"/>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732" name="Oval 124"/>
            <p:cNvSpPr>
              <a:spLocks noChangeAspect="1" noChangeArrowheads="1"/>
            </p:cNvSpPr>
            <p:nvPr/>
          </p:nvSpPr>
          <p:spPr bwMode="auto">
            <a:xfrm flipH="1">
              <a:off x="2208" y="39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68733" name="Text Box 125"/>
          <p:cNvSpPr txBox="1">
            <a:spLocks noChangeArrowheads="1"/>
          </p:cNvSpPr>
          <p:nvPr/>
        </p:nvSpPr>
        <p:spPr bwMode="auto">
          <a:xfrm>
            <a:off x="4191000" y="6280150"/>
            <a:ext cx="1573213" cy="730250"/>
          </a:xfrm>
          <a:prstGeom prst="rect">
            <a:avLst/>
          </a:prstGeom>
          <a:noFill/>
          <a:ln w="9525">
            <a:noFill/>
            <a:miter lim="800000"/>
            <a:headEnd/>
            <a:tailEnd/>
          </a:ln>
          <a:effectLst/>
        </p:spPr>
        <p:txBody>
          <a:bodyPr wrap="none">
            <a:spAutoFit/>
          </a:bodyPr>
          <a:lstStyle/>
          <a:p>
            <a:pPr algn="ctr"/>
            <a:r>
              <a:rPr lang="en-US" sz="1400"/>
              <a:t>AB</a:t>
            </a:r>
            <a:r>
              <a:rPr lang="en-US" sz="1400" baseline="-25000"/>
              <a:t>6</a:t>
            </a:r>
            <a:r>
              <a:rPr lang="en-US" sz="1400"/>
              <a:t>E</a:t>
            </a:r>
          </a:p>
          <a:p>
            <a:pPr algn="ctr"/>
            <a:r>
              <a:rPr lang="en-US" sz="1400"/>
              <a:t>Square pyramidal</a:t>
            </a:r>
          </a:p>
          <a:p>
            <a:pPr algn="ctr"/>
            <a:endParaRPr lang="en-US" sz="1400"/>
          </a:p>
        </p:txBody>
      </p:sp>
      <p:grpSp>
        <p:nvGrpSpPr>
          <p:cNvPr id="68734" name="Group 126"/>
          <p:cNvGrpSpPr>
            <a:grpSpLocks noChangeAspect="1"/>
          </p:cNvGrpSpPr>
          <p:nvPr/>
        </p:nvGrpSpPr>
        <p:grpSpPr bwMode="auto">
          <a:xfrm>
            <a:off x="7000875" y="5137150"/>
            <a:ext cx="1152525" cy="1074738"/>
            <a:chOff x="3840" y="3325"/>
            <a:chExt cx="960" cy="895"/>
          </a:xfrm>
        </p:grpSpPr>
        <p:sp>
          <p:nvSpPr>
            <p:cNvPr id="68735" name="Freeform 127"/>
            <p:cNvSpPr>
              <a:spLocks noChangeAspect="1"/>
            </p:cNvSpPr>
            <p:nvPr/>
          </p:nvSpPr>
          <p:spPr bwMode="auto">
            <a:xfrm>
              <a:off x="4262" y="3768"/>
              <a:ext cx="140" cy="452"/>
            </a:xfrm>
            <a:custGeom>
              <a:avLst/>
              <a:gdLst/>
              <a:ahLst/>
              <a:cxnLst>
                <a:cxn ang="0">
                  <a:pos x="58" y="0"/>
                </a:cxn>
                <a:cxn ang="0">
                  <a:pos x="12" y="375"/>
                </a:cxn>
                <a:cxn ang="0">
                  <a:pos x="132" y="374"/>
                </a:cxn>
                <a:cxn ang="0">
                  <a:pos x="58" y="0"/>
                </a:cxn>
              </a:cxnLst>
              <a:rect l="0" t="0" r="r" b="b"/>
              <a:pathLst>
                <a:path w="140" h="452">
                  <a:moveTo>
                    <a:pt x="58" y="0"/>
                  </a:moveTo>
                  <a:cubicBezTo>
                    <a:pt x="38" y="0"/>
                    <a:pt x="0" y="313"/>
                    <a:pt x="12" y="375"/>
                  </a:cubicBezTo>
                  <a:cubicBezTo>
                    <a:pt x="20" y="452"/>
                    <a:pt x="124" y="436"/>
                    <a:pt x="132" y="374"/>
                  </a:cubicBezTo>
                  <a:cubicBezTo>
                    <a:pt x="140" y="312"/>
                    <a:pt x="78" y="0"/>
                    <a:pt x="58" y="0"/>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68736" name="Freeform 128"/>
            <p:cNvSpPr>
              <a:spLocks noChangeAspect="1"/>
            </p:cNvSpPr>
            <p:nvPr/>
          </p:nvSpPr>
          <p:spPr bwMode="auto">
            <a:xfrm>
              <a:off x="4261" y="3325"/>
              <a:ext cx="133" cy="479"/>
            </a:xfrm>
            <a:custGeom>
              <a:avLst/>
              <a:gdLst/>
              <a:ahLst/>
              <a:cxnLst>
                <a:cxn ang="0">
                  <a:pos x="59" y="478"/>
                </a:cxn>
                <a:cxn ang="0">
                  <a:pos x="11" y="71"/>
                </a:cxn>
                <a:cxn ang="0">
                  <a:pos x="125" y="68"/>
                </a:cxn>
                <a:cxn ang="0">
                  <a:pos x="59" y="478"/>
                </a:cxn>
              </a:cxnLst>
              <a:rect l="0" t="0" r="r" b="b"/>
              <a:pathLst>
                <a:path w="133" h="479">
                  <a:moveTo>
                    <a:pt x="59" y="478"/>
                  </a:moveTo>
                  <a:cubicBezTo>
                    <a:pt x="37" y="479"/>
                    <a:pt x="0" y="139"/>
                    <a:pt x="11" y="71"/>
                  </a:cubicBezTo>
                  <a:cubicBezTo>
                    <a:pt x="22" y="3"/>
                    <a:pt x="117" y="0"/>
                    <a:pt x="125" y="68"/>
                  </a:cubicBezTo>
                  <a:cubicBezTo>
                    <a:pt x="133" y="136"/>
                    <a:pt x="73" y="393"/>
                    <a:pt x="59" y="478"/>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68737" name="Oval 129"/>
            <p:cNvSpPr>
              <a:spLocks noChangeAspect="1" noChangeArrowheads="1"/>
            </p:cNvSpPr>
            <p:nvPr/>
          </p:nvSpPr>
          <p:spPr bwMode="auto">
            <a:xfrm>
              <a:off x="4704" y="36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738" name="Oval 130"/>
            <p:cNvSpPr>
              <a:spLocks noChangeAspect="1" noChangeArrowheads="1"/>
            </p:cNvSpPr>
            <p:nvPr/>
          </p:nvSpPr>
          <p:spPr bwMode="auto">
            <a:xfrm>
              <a:off x="4272" y="3744"/>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68739" name="Freeform 131"/>
            <p:cNvSpPr>
              <a:spLocks noChangeAspect="1"/>
            </p:cNvSpPr>
            <p:nvPr/>
          </p:nvSpPr>
          <p:spPr bwMode="auto">
            <a:xfrm rot="10190844">
              <a:off x="4416" y="3792"/>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740" name="Freeform 132"/>
            <p:cNvSpPr>
              <a:spLocks noChangeAspect="1"/>
            </p:cNvSpPr>
            <p:nvPr/>
          </p:nvSpPr>
          <p:spPr bwMode="auto">
            <a:xfrm rot="-25230760">
              <a:off x="4400" y="3616"/>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741" name="Oval 133"/>
            <p:cNvSpPr>
              <a:spLocks noChangeAspect="1" noChangeArrowheads="1"/>
            </p:cNvSpPr>
            <p:nvPr/>
          </p:nvSpPr>
          <p:spPr bwMode="auto">
            <a:xfrm>
              <a:off x="4704" y="39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742" name="Oval 134"/>
            <p:cNvSpPr>
              <a:spLocks noChangeAspect="1" noChangeArrowheads="1"/>
            </p:cNvSpPr>
            <p:nvPr/>
          </p:nvSpPr>
          <p:spPr bwMode="auto">
            <a:xfrm flipH="1">
              <a:off x="3840" y="36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8743" name="Freeform 135"/>
            <p:cNvSpPr>
              <a:spLocks noChangeAspect="1"/>
            </p:cNvSpPr>
            <p:nvPr/>
          </p:nvSpPr>
          <p:spPr bwMode="auto">
            <a:xfrm rot="11409156" flipH="1">
              <a:off x="3984" y="3792"/>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744" name="Freeform 136"/>
            <p:cNvSpPr>
              <a:spLocks noChangeAspect="1"/>
            </p:cNvSpPr>
            <p:nvPr/>
          </p:nvSpPr>
          <p:spPr bwMode="auto">
            <a:xfrm rot="3630760" flipH="1">
              <a:off x="3968" y="3616"/>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68745" name="Oval 137"/>
            <p:cNvSpPr>
              <a:spLocks noChangeAspect="1" noChangeArrowheads="1"/>
            </p:cNvSpPr>
            <p:nvPr/>
          </p:nvSpPr>
          <p:spPr bwMode="auto">
            <a:xfrm flipH="1">
              <a:off x="3840" y="39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68746" name="Text Box 138"/>
          <p:cNvSpPr txBox="1">
            <a:spLocks noChangeArrowheads="1"/>
          </p:cNvSpPr>
          <p:nvPr/>
        </p:nvSpPr>
        <p:spPr bwMode="auto">
          <a:xfrm>
            <a:off x="6932613" y="6280150"/>
            <a:ext cx="1296987" cy="730250"/>
          </a:xfrm>
          <a:prstGeom prst="rect">
            <a:avLst/>
          </a:prstGeom>
          <a:noFill/>
          <a:ln w="9525">
            <a:noFill/>
            <a:miter lim="800000"/>
            <a:headEnd/>
            <a:tailEnd/>
          </a:ln>
          <a:effectLst/>
        </p:spPr>
        <p:txBody>
          <a:bodyPr wrap="none">
            <a:spAutoFit/>
          </a:bodyPr>
          <a:lstStyle/>
          <a:p>
            <a:pPr algn="ctr"/>
            <a:r>
              <a:rPr lang="en-US" sz="1400"/>
              <a:t>AB</a:t>
            </a:r>
            <a:r>
              <a:rPr lang="en-US" sz="1400" baseline="-25000"/>
              <a:t>5</a:t>
            </a:r>
            <a:r>
              <a:rPr lang="en-US" sz="1400"/>
              <a:t>E</a:t>
            </a:r>
            <a:r>
              <a:rPr lang="en-US" sz="1400" baseline="-25000"/>
              <a:t>2</a:t>
            </a:r>
          </a:p>
          <a:p>
            <a:pPr algn="ctr"/>
            <a:r>
              <a:rPr lang="en-US" sz="1400"/>
              <a:t>Square planar</a:t>
            </a:r>
          </a:p>
          <a:p>
            <a:pPr algn="ctr"/>
            <a:endParaRPr lang="en-US" sz="1400"/>
          </a:p>
        </p:txBody>
      </p:sp>
      <p:sp>
        <p:nvSpPr>
          <p:cNvPr id="68747" name="Rectangle 139"/>
          <p:cNvSpPr>
            <a:spLocks noChangeArrowheads="1"/>
          </p:cNvSpPr>
          <p:nvPr/>
        </p:nvSpPr>
        <p:spPr bwMode="auto">
          <a:xfrm>
            <a:off x="228600" y="990600"/>
            <a:ext cx="3352800" cy="1676400"/>
          </a:xfrm>
          <a:prstGeom prst="rect">
            <a:avLst/>
          </a:prstGeom>
          <a:noFill/>
          <a:ln w="9525">
            <a:solidFill>
              <a:schemeClr val="tx1"/>
            </a:solidFill>
            <a:miter lim="800000"/>
            <a:headEnd/>
            <a:tailEnd/>
          </a:ln>
          <a:effectLst/>
        </p:spPr>
        <p:txBody>
          <a:bodyPr wrap="none" anchor="ctr"/>
          <a:lstStyle/>
          <a:p>
            <a:endParaRPr lang="en-US"/>
          </a:p>
        </p:txBody>
      </p:sp>
      <p:sp>
        <p:nvSpPr>
          <p:cNvPr id="68748" name="Rectangle 140"/>
          <p:cNvSpPr>
            <a:spLocks noChangeArrowheads="1"/>
          </p:cNvSpPr>
          <p:nvPr/>
        </p:nvSpPr>
        <p:spPr bwMode="auto">
          <a:xfrm>
            <a:off x="3810000" y="990600"/>
            <a:ext cx="4800600" cy="2057400"/>
          </a:xfrm>
          <a:prstGeom prst="rect">
            <a:avLst/>
          </a:prstGeom>
          <a:noFill/>
          <a:ln w="9525">
            <a:solidFill>
              <a:schemeClr val="tx1"/>
            </a:solidFill>
            <a:miter lim="800000"/>
            <a:headEnd/>
            <a:tailEnd/>
          </a:ln>
          <a:effectLst/>
        </p:spPr>
        <p:txBody>
          <a:bodyPr wrap="none" anchor="ctr"/>
          <a:lstStyle/>
          <a:p>
            <a:endParaRPr lang="en-US"/>
          </a:p>
        </p:txBody>
      </p:sp>
      <p:sp>
        <p:nvSpPr>
          <p:cNvPr id="68749" name="Rectangle 141"/>
          <p:cNvSpPr>
            <a:spLocks noChangeArrowheads="1"/>
          </p:cNvSpPr>
          <p:nvPr/>
        </p:nvSpPr>
        <p:spPr bwMode="auto">
          <a:xfrm>
            <a:off x="228600" y="3124200"/>
            <a:ext cx="7315200" cy="1981200"/>
          </a:xfrm>
          <a:prstGeom prst="rect">
            <a:avLst/>
          </a:prstGeom>
          <a:noFill/>
          <a:ln w="9525">
            <a:solidFill>
              <a:schemeClr val="tx1"/>
            </a:solidFill>
            <a:miter lim="800000"/>
            <a:headEnd/>
            <a:tailEnd/>
          </a:ln>
          <a:effectLst/>
        </p:spPr>
        <p:txBody>
          <a:bodyPr wrap="none" anchor="ctr"/>
          <a:lstStyle/>
          <a:p>
            <a:endParaRPr lang="en-US"/>
          </a:p>
        </p:txBody>
      </p:sp>
      <p:sp>
        <p:nvSpPr>
          <p:cNvPr id="68750" name="Freeform 142"/>
          <p:cNvSpPr>
            <a:spLocks/>
          </p:cNvSpPr>
          <p:nvPr/>
        </p:nvSpPr>
        <p:spPr bwMode="auto">
          <a:xfrm>
            <a:off x="457200" y="3429000"/>
            <a:ext cx="990600" cy="609600"/>
          </a:xfrm>
          <a:custGeom>
            <a:avLst/>
            <a:gdLst/>
            <a:ahLst/>
            <a:cxnLst>
              <a:cxn ang="0">
                <a:pos x="0" y="192"/>
              </a:cxn>
              <a:cxn ang="0">
                <a:pos x="624" y="0"/>
              </a:cxn>
              <a:cxn ang="0">
                <a:pos x="576" y="384"/>
              </a:cxn>
              <a:cxn ang="0">
                <a:pos x="0" y="192"/>
              </a:cxn>
            </a:cxnLst>
            <a:rect l="0" t="0" r="r" b="b"/>
            <a:pathLst>
              <a:path w="624" h="384">
                <a:moveTo>
                  <a:pt x="0" y="192"/>
                </a:moveTo>
                <a:lnTo>
                  <a:pt x="624" y="0"/>
                </a:lnTo>
                <a:lnTo>
                  <a:pt x="576" y="384"/>
                </a:lnTo>
                <a:lnTo>
                  <a:pt x="0" y="192"/>
                </a:lnTo>
                <a:close/>
              </a:path>
            </a:pathLst>
          </a:custGeom>
          <a:noFill/>
          <a:ln w="9525" cap="flat">
            <a:solidFill>
              <a:srgbClr val="969696"/>
            </a:solidFill>
            <a:prstDash val="dash"/>
            <a:round/>
            <a:headEnd/>
            <a:tailEnd/>
          </a:ln>
          <a:effectLst/>
        </p:spPr>
        <p:txBody>
          <a:bodyPr/>
          <a:lstStyle/>
          <a:p>
            <a:endParaRPr lang="en-US"/>
          </a:p>
        </p:txBody>
      </p:sp>
      <p:sp>
        <p:nvSpPr>
          <p:cNvPr id="68751" name="Oval 143">
            <a:hlinkClick r:id="rId11" action="ppaction://hlinksldjump"/>
          </p:cNvPr>
          <p:cNvSpPr>
            <a:spLocks noChangeArrowheads="1"/>
          </p:cNvSpPr>
          <p:nvPr/>
        </p:nvSpPr>
        <p:spPr bwMode="auto">
          <a:xfrm>
            <a:off x="7859713" y="638175"/>
            <a:ext cx="246062" cy="246063"/>
          </a:xfrm>
          <a:prstGeom prst="ellipse">
            <a:avLst/>
          </a:prstGeom>
          <a:noFill/>
          <a:ln w="9525">
            <a:solidFill>
              <a:srgbClr val="DDDDDD"/>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8751"/>
                                        </p:tgtEl>
                                        <p:attrNameLst>
                                          <p:attrName>style.visibility</p:attrName>
                                        </p:attrNameLst>
                                      </p:cBhvr>
                                      <p:to>
                                        <p:strVal val="visible"/>
                                      </p:to>
                                    </p:set>
                                    <p:anim calcmode="lin" valueType="num">
                                      <p:cBhvr>
                                        <p:cTn id="7" dur="500" fill="hold"/>
                                        <p:tgtEl>
                                          <p:spTgt spid="68751"/>
                                        </p:tgtEl>
                                        <p:attrNameLst>
                                          <p:attrName>ppt_w</p:attrName>
                                        </p:attrNameLst>
                                      </p:cBhvr>
                                      <p:tavLst>
                                        <p:tav tm="0">
                                          <p:val>
                                            <p:fltVal val="0"/>
                                          </p:val>
                                        </p:tav>
                                        <p:tav tm="100000">
                                          <p:val>
                                            <p:strVal val="#ppt_w"/>
                                          </p:val>
                                        </p:tav>
                                      </p:tavLst>
                                    </p:anim>
                                    <p:anim calcmode="lin" valueType="num">
                                      <p:cBhvr>
                                        <p:cTn id="8" dur="500" fill="hold"/>
                                        <p:tgtEl>
                                          <p:spTgt spid="68751"/>
                                        </p:tgtEl>
                                        <p:attrNameLst>
                                          <p:attrName>ppt_h</p:attrName>
                                        </p:attrNameLst>
                                      </p:cBhvr>
                                      <p:tavLst>
                                        <p:tav tm="0">
                                          <p:val>
                                            <p:fltVal val="0"/>
                                          </p:val>
                                        </p:tav>
                                        <p:tav tm="100000">
                                          <p:val>
                                            <p:strVal val="#ppt_h"/>
                                          </p:val>
                                        </p:tav>
                                      </p:tavLst>
                                    </p:anim>
                                    <p:animEffect transition="in" filter="fade">
                                      <p:cBhvr>
                                        <p:cTn id="9" dur="500"/>
                                        <p:tgtEl>
                                          <p:spTgt spid="6875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86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611"/>
                                        </p:tgtEl>
                                        <p:attrNameLst>
                                          <p:attrName>style.visibility</p:attrName>
                                        </p:attrNameLst>
                                      </p:cBhvr>
                                      <p:to>
                                        <p:strVal val="visible"/>
                                      </p:to>
                                    </p:set>
                                    <p:animEffect transition="in" filter="fade">
                                      <p:cBhvr>
                                        <p:cTn id="18" dur="2000"/>
                                        <p:tgtEl>
                                          <p:spTgt spid="686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6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8612"/>
                                        </p:tgtEl>
                                        <p:attrNameLst>
                                          <p:attrName>style.visibility</p:attrName>
                                        </p:attrNameLst>
                                      </p:cBhvr>
                                      <p:to>
                                        <p:strVal val="visible"/>
                                      </p:to>
                                    </p:set>
                                    <p:animEffect transition="in" filter="dissolve">
                                      <p:cBhvr>
                                        <p:cTn id="27" dur="500"/>
                                        <p:tgtEl>
                                          <p:spTgt spid="686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8629"/>
                                        </p:tgtEl>
                                        <p:attrNameLst>
                                          <p:attrName>style.visibility</p:attrName>
                                        </p:attrNameLst>
                                      </p:cBhvr>
                                      <p:to>
                                        <p:strVal val="visible"/>
                                      </p:to>
                                    </p:set>
                                    <p:animEffect transition="in" filter="wipe(down)">
                                      <p:cBhvr>
                                        <p:cTn id="32" dur="500"/>
                                        <p:tgtEl>
                                          <p:spTgt spid="686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8636"/>
                                        </p:tgtEl>
                                        <p:attrNameLst>
                                          <p:attrName>style.visibility</p:attrName>
                                        </p:attrNameLst>
                                      </p:cBhvr>
                                      <p:to>
                                        <p:strVal val="visible"/>
                                      </p:to>
                                    </p:set>
                                    <p:animEffect transition="in" filter="fade">
                                      <p:cBhvr>
                                        <p:cTn id="37" dur="2000"/>
                                        <p:tgtEl>
                                          <p:spTgt spid="68636"/>
                                        </p:tgtEl>
                                      </p:cBhvr>
                                    </p:animEffect>
                                  </p:childTnLst>
                                </p:cTn>
                              </p:par>
                            </p:childTnLst>
                          </p:cTn>
                        </p:par>
                        <p:par>
                          <p:cTn id="38" fill="hold">
                            <p:stCondLst>
                              <p:cond delay="2000"/>
                            </p:stCondLst>
                            <p:childTnLst>
                              <p:par>
                                <p:cTn id="39" presetID="9" presetClass="entr" presetSubtype="0" fill="hold" grpId="0" nodeType="afterEffect">
                                  <p:stCondLst>
                                    <p:cond delay="0"/>
                                  </p:stCondLst>
                                  <p:childTnLst>
                                    <p:set>
                                      <p:cBhvr>
                                        <p:cTn id="40" dur="1" fill="hold">
                                          <p:stCondLst>
                                            <p:cond delay="0"/>
                                          </p:stCondLst>
                                        </p:cTn>
                                        <p:tgtEl>
                                          <p:spTgt spid="68747"/>
                                        </p:tgtEl>
                                        <p:attrNameLst>
                                          <p:attrName>style.visibility</p:attrName>
                                        </p:attrNameLst>
                                      </p:cBhvr>
                                      <p:to>
                                        <p:strVal val="visible"/>
                                      </p:to>
                                    </p:set>
                                    <p:animEffect transition="in" filter="dissolve">
                                      <p:cBhvr>
                                        <p:cTn id="41" dur="500"/>
                                        <p:tgtEl>
                                          <p:spTgt spid="6874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68637"/>
                                        </p:tgtEl>
                                        <p:attrNameLst>
                                          <p:attrName>style.visibility</p:attrName>
                                        </p:attrNameLst>
                                      </p:cBhvr>
                                      <p:to>
                                        <p:strVal val="visible"/>
                                      </p:to>
                                    </p:set>
                                    <p:animEffect transition="in" filter="wipe(down)">
                                      <p:cBhvr>
                                        <p:cTn id="46" dur="500"/>
                                        <p:tgtEl>
                                          <p:spTgt spid="68637"/>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68613"/>
                                        </p:tgtEl>
                                        <p:attrNameLst>
                                          <p:attrName>style.visibility</p:attrName>
                                        </p:attrNameLst>
                                      </p:cBhvr>
                                      <p:to>
                                        <p:strVal val="visible"/>
                                      </p:to>
                                    </p:set>
                                    <p:animEffect transition="in" filter="dissolve">
                                      <p:cBhvr>
                                        <p:cTn id="51" dur="500"/>
                                        <p:tgtEl>
                                          <p:spTgt spid="6861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68647"/>
                                        </p:tgtEl>
                                        <p:attrNameLst>
                                          <p:attrName>style.visibility</p:attrName>
                                        </p:attrNameLst>
                                      </p:cBhvr>
                                      <p:to>
                                        <p:strVal val="visible"/>
                                      </p:to>
                                    </p:set>
                                    <p:animEffect transition="in" filter="wipe(down)">
                                      <p:cBhvr>
                                        <p:cTn id="56" dur="500"/>
                                        <p:tgtEl>
                                          <p:spTgt spid="68647"/>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68664"/>
                                        </p:tgtEl>
                                        <p:attrNameLst>
                                          <p:attrName>style.visibility</p:attrName>
                                        </p:attrNameLst>
                                      </p:cBhvr>
                                      <p:to>
                                        <p:strVal val="visible"/>
                                      </p:to>
                                    </p:set>
                                    <p:animEffect transition="in" filter="dissolve">
                                      <p:cBhvr>
                                        <p:cTn id="61" dur="500"/>
                                        <p:tgtEl>
                                          <p:spTgt spid="68664"/>
                                        </p:tgtEl>
                                      </p:cBhvr>
                                    </p:animEffect>
                                  </p:childTnLst>
                                </p:cTn>
                              </p:par>
                            </p:childTnLst>
                          </p:cTn>
                        </p:par>
                      </p:childTnLst>
                    </p:cTn>
                  </p:par>
                  <p:par>
                    <p:cTn id="62" fill="hold">
                      <p:stCondLst>
                        <p:cond delay="indefinite"/>
                      </p:stCondLst>
                      <p:childTnLst>
                        <p:par>
                          <p:cTn id="63" fill="hold">
                            <p:stCondLst>
                              <p:cond delay="0"/>
                            </p:stCondLst>
                            <p:childTnLst>
                              <p:par>
                                <p:cTn id="64" presetID="39" presetClass="entr" presetSubtype="0" accel="100000" fill="hold" nodeType="clickEffect">
                                  <p:stCondLst>
                                    <p:cond delay="0"/>
                                  </p:stCondLst>
                                  <p:childTnLst>
                                    <p:set>
                                      <p:cBhvr>
                                        <p:cTn id="65" dur="1" fill="hold">
                                          <p:stCondLst>
                                            <p:cond delay="0"/>
                                          </p:stCondLst>
                                        </p:cTn>
                                        <p:tgtEl>
                                          <p:spTgt spid="68656"/>
                                        </p:tgtEl>
                                        <p:attrNameLst>
                                          <p:attrName>style.visibility</p:attrName>
                                        </p:attrNameLst>
                                      </p:cBhvr>
                                      <p:to>
                                        <p:strVal val="visible"/>
                                      </p:to>
                                    </p:set>
                                    <p:anim calcmode="lin" valueType="num">
                                      <p:cBhvr>
                                        <p:cTn id="66" dur="500" fill="hold"/>
                                        <p:tgtEl>
                                          <p:spTgt spid="68656"/>
                                        </p:tgtEl>
                                        <p:attrNameLst>
                                          <p:attrName>ppt_h</p:attrName>
                                        </p:attrNameLst>
                                      </p:cBhvr>
                                      <p:tavLst>
                                        <p:tav tm="0">
                                          <p:val>
                                            <p:strVal val="#ppt_h/20"/>
                                          </p:val>
                                        </p:tav>
                                        <p:tav tm="50000">
                                          <p:val>
                                            <p:strVal val="#ppt_h/20"/>
                                          </p:val>
                                        </p:tav>
                                        <p:tav tm="100000">
                                          <p:val>
                                            <p:strVal val="#ppt_h"/>
                                          </p:val>
                                        </p:tav>
                                      </p:tavLst>
                                    </p:anim>
                                    <p:anim calcmode="lin" valueType="num">
                                      <p:cBhvr>
                                        <p:cTn id="67" dur="500" fill="hold"/>
                                        <p:tgtEl>
                                          <p:spTgt spid="68656"/>
                                        </p:tgtEl>
                                        <p:attrNameLst>
                                          <p:attrName>ppt_w</p:attrName>
                                        </p:attrNameLst>
                                      </p:cBhvr>
                                      <p:tavLst>
                                        <p:tav tm="0">
                                          <p:val>
                                            <p:strVal val="#ppt_w+.3"/>
                                          </p:val>
                                        </p:tav>
                                        <p:tav tm="50000">
                                          <p:val>
                                            <p:strVal val="#ppt_w+.3"/>
                                          </p:val>
                                        </p:tav>
                                        <p:tav tm="100000">
                                          <p:val>
                                            <p:strVal val="#ppt_w"/>
                                          </p:val>
                                        </p:tav>
                                      </p:tavLst>
                                    </p:anim>
                                    <p:anim calcmode="lin" valueType="num">
                                      <p:cBhvr>
                                        <p:cTn id="68" dur="500" fill="hold"/>
                                        <p:tgtEl>
                                          <p:spTgt spid="68656"/>
                                        </p:tgtEl>
                                        <p:attrNameLst>
                                          <p:attrName>ppt_x</p:attrName>
                                        </p:attrNameLst>
                                      </p:cBhvr>
                                      <p:tavLst>
                                        <p:tav tm="0">
                                          <p:val>
                                            <p:strVal val="#ppt_x-.3"/>
                                          </p:val>
                                        </p:tav>
                                        <p:tav tm="50000">
                                          <p:val>
                                            <p:strVal val="#ppt_x"/>
                                          </p:val>
                                        </p:tav>
                                        <p:tav tm="100000">
                                          <p:val>
                                            <p:strVal val="#ppt_x"/>
                                          </p:val>
                                        </p:tav>
                                      </p:tavLst>
                                    </p:anim>
                                    <p:anim calcmode="lin" valueType="num">
                                      <p:cBhvr>
                                        <p:cTn id="69" dur="500" fill="hold"/>
                                        <p:tgtEl>
                                          <p:spTgt spid="68656"/>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8665"/>
                                        </p:tgtEl>
                                        <p:attrNameLst>
                                          <p:attrName>style.visibility</p:attrName>
                                        </p:attrNameLst>
                                      </p:cBhvr>
                                      <p:to>
                                        <p:strVal val="visible"/>
                                      </p:to>
                                    </p:set>
                                    <p:animEffect transition="in" filter="fade">
                                      <p:cBhvr>
                                        <p:cTn id="74" dur="2000"/>
                                        <p:tgtEl>
                                          <p:spTgt spid="68665"/>
                                        </p:tgtEl>
                                      </p:cBhvr>
                                    </p:animEffect>
                                  </p:childTnLst>
                                </p:cTn>
                              </p:par>
                            </p:childTnLst>
                          </p:cTn>
                        </p:par>
                        <p:par>
                          <p:cTn id="75" fill="hold">
                            <p:stCondLst>
                              <p:cond delay="2000"/>
                            </p:stCondLst>
                            <p:childTnLst>
                              <p:par>
                                <p:cTn id="76" presetID="9" presetClass="entr" presetSubtype="0" fill="hold" grpId="0" nodeType="afterEffect">
                                  <p:stCondLst>
                                    <p:cond delay="0"/>
                                  </p:stCondLst>
                                  <p:childTnLst>
                                    <p:set>
                                      <p:cBhvr>
                                        <p:cTn id="77" dur="1" fill="hold">
                                          <p:stCondLst>
                                            <p:cond delay="0"/>
                                          </p:stCondLst>
                                        </p:cTn>
                                        <p:tgtEl>
                                          <p:spTgt spid="68748"/>
                                        </p:tgtEl>
                                        <p:attrNameLst>
                                          <p:attrName>style.visibility</p:attrName>
                                        </p:attrNameLst>
                                      </p:cBhvr>
                                      <p:to>
                                        <p:strVal val="visible"/>
                                      </p:to>
                                    </p:set>
                                    <p:animEffect transition="in" filter="dissolve">
                                      <p:cBhvr>
                                        <p:cTn id="78" dur="500"/>
                                        <p:tgtEl>
                                          <p:spTgt spid="68748"/>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nodeType="clickEffect">
                                  <p:stCondLst>
                                    <p:cond delay="0"/>
                                  </p:stCondLst>
                                  <p:childTnLst>
                                    <p:set>
                                      <p:cBhvr>
                                        <p:cTn id="82" dur="1" fill="hold">
                                          <p:stCondLst>
                                            <p:cond delay="0"/>
                                          </p:stCondLst>
                                        </p:cTn>
                                        <p:tgtEl>
                                          <p:spTgt spid="68666"/>
                                        </p:tgtEl>
                                        <p:attrNameLst>
                                          <p:attrName>style.visibility</p:attrName>
                                        </p:attrNameLst>
                                      </p:cBhvr>
                                      <p:to>
                                        <p:strVal val="visible"/>
                                      </p:to>
                                    </p:set>
                                    <p:animEffect transition="in" filter="dissolve">
                                      <p:cBhvr>
                                        <p:cTn id="83" dur="500"/>
                                        <p:tgtEl>
                                          <p:spTgt spid="6866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8750"/>
                                        </p:tgtEl>
                                        <p:attrNameLst>
                                          <p:attrName>style.visibility</p:attrName>
                                        </p:attrNameLst>
                                      </p:cBhvr>
                                      <p:to>
                                        <p:strVal val="visible"/>
                                      </p:to>
                                    </p:set>
                                    <p:animEffect transition="in" filter="fade">
                                      <p:cBhvr>
                                        <p:cTn id="88" dur="2000"/>
                                        <p:tgtEl>
                                          <p:spTgt spid="68750"/>
                                        </p:tgtEl>
                                      </p:cBhvr>
                                    </p:animEffect>
                                  </p:childTnLst>
                                </p:cTn>
                              </p:par>
                            </p:childTnLst>
                          </p:cTn>
                        </p:par>
                      </p:childTnLst>
                    </p:cTn>
                  </p:par>
                  <p:par>
                    <p:cTn id="89" fill="hold">
                      <p:stCondLst>
                        <p:cond delay="indefinite"/>
                      </p:stCondLst>
                      <p:childTnLst>
                        <p:par>
                          <p:cTn id="90" fill="hold">
                            <p:stCondLst>
                              <p:cond delay="0"/>
                            </p:stCondLst>
                            <p:childTnLst>
                              <p:par>
                                <p:cTn id="91" presetID="17" presetClass="entr" presetSubtype="10" fill="hold" grpId="0" nodeType="clickEffect">
                                  <p:stCondLst>
                                    <p:cond delay="0"/>
                                  </p:stCondLst>
                                  <p:childTnLst>
                                    <p:set>
                                      <p:cBhvr>
                                        <p:cTn id="92" dur="1" fill="hold">
                                          <p:stCondLst>
                                            <p:cond delay="0"/>
                                          </p:stCondLst>
                                        </p:cTn>
                                        <p:tgtEl>
                                          <p:spTgt spid="68614"/>
                                        </p:tgtEl>
                                        <p:attrNameLst>
                                          <p:attrName>style.visibility</p:attrName>
                                        </p:attrNameLst>
                                      </p:cBhvr>
                                      <p:to>
                                        <p:strVal val="visible"/>
                                      </p:to>
                                    </p:set>
                                    <p:anim calcmode="lin" valueType="num">
                                      <p:cBhvr>
                                        <p:cTn id="93" dur="500" fill="hold"/>
                                        <p:tgtEl>
                                          <p:spTgt spid="68614"/>
                                        </p:tgtEl>
                                        <p:attrNameLst>
                                          <p:attrName>ppt_w</p:attrName>
                                        </p:attrNameLst>
                                      </p:cBhvr>
                                      <p:tavLst>
                                        <p:tav tm="0">
                                          <p:val>
                                            <p:fltVal val="0"/>
                                          </p:val>
                                        </p:tav>
                                        <p:tav tm="100000">
                                          <p:val>
                                            <p:strVal val="#ppt_w"/>
                                          </p:val>
                                        </p:tav>
                                      </p:tavLst>
                                    </p:anim>
                                    <p:anim calcmode="lin" valueType="num">
                                      <p:cBhvr>
                                        <p:cTn id="94" dur="500" fill="hold"/>
                                        <p:tgtEl>
                                          <p:spTgt spid="68614"/>
                                        </p:tgtEl>
                                        <p:attrNameLst>
                                          <p:attrName>ppt_h</p:attrName>
                                        </p:attrNameLst>
                                      </p:cBhvr>
                                      <p:tavLst>
                                        <p:tav tm="0">
                                          <p:val>
                                            <p:strVal val="#ppt_h"/>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2000"/>
                                        <p:tgtEl>
                                          <p:spTgt spid="68750"/>
                                        </p:tgtEl>
                                      </p:cBhvr>
                                    </p:animEffect>
                                    <p:set>
                                      <p:cBhvr>
                                        <p:cTn id="99" dur="1" fill="hold">
                                          <p:stCondLst>
                                            <p:cond delay="1999"/>
                                          </p:stCondLst>
                                        </p:cTn>
                                        <p:tgtEl>
                                          <p:spTgt spid="68750"/>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68677"/>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68704"/>
                                        </p:tgtEl>
                                        <p:attrNameLst>
                                          <p:attrName>style.visibility</p:attrName>
                                        </p:attrNameLst>
                                      </p:cBhvr>
                                      <p:to>
                                        <p:strVal val="visible"/>
                                      </p:to>
                                    </p:set>
                                    <p:animEffect transition="in" filter="fade">
                                      <p:cBhvr>
                                        <p:cTn id="108" dur="1000"/>
                                        <p:tgtEl>
                                          <p:spTgt spid="68704"/>
                                        </p:tgtEl>
                                      </p:cBhvr>
                                    </p:animEffect>
                                    <p:anim calcmode="lin" valueType="num">
                                      <p:cBhvr>
                                        <p:cTn id="109" dur="1000" fill="hold"/>
                                        <p:tgtEl>
                                          <p:spTgt spid="68704"/>
                                        </p:tgtEl>
                                        <p:attrNameLst>
                                          <p:attrName>ppt_x</p:attrName>
                                        </p:attrNameLst>
                                      </p:cBhvr>
                                      <p:tavLst>
                                        <p:tav tm="0">
                                          <p:val>
                                            <p:strVal val="#ppt_x"/>
                                          </p:val>
                                        </p:tav>
                                        <p:tav tm="100000">
                                          <p:val>
                                            <p:strVal val="#ppt_x"/>
                                          </p:val>
                                        </p:tav>
                                      </p:tavLst>
                                    </p:anim>
                                    <p:anim calcmode="lin" valueType="num">
                                      <p:cBhvr>
                                        <p:cTn id="110" dur="1000" fill="hold"/>
                                        <p:tgtEl>
                                          <p:spTgt spid="68704"/>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9" presetClass="entr" presetSubtype="0" accel="100000" fill="hold" nodeType="clickEffect">
                                  <p:stCondLst>
                                    <p:cond delay="0"/>
                                  </p:stCondLst>
                                  <p:childTnLst>
                                    <p:set>
                                      <p:cBhvr>
                                        <p:cTn id="114" dur="1" fill="hold">
                                          <p:stCondLst>
                                            <p:cond delay="0"/>
                                          </p:stCondLst>
                                        </p:cTn>
                                        <p:tgtEl>
                                          <p:spTgt spid="68687"/>
                                        </p:tgtEl>
                                        <p:attrNameLst>
                                          <p:attrName>style.visibility</p:attrName>
                                        </p:attrNameLst>
                                      </p:cBhvr>
                                      <p:to>
                                        <p:strVal val="visible"/>
                                      </p:to>
                                    </p:set>
                                    <p:anim calcmode="lin" valueType="num">
                                      <p:cBhvr>
                                        <p:cTn id="115" dur="500" fill="hold"/>
                                        <p:tgtEl>
                                          <p:spTgt spid="68687"/>
                                        </p:tgtEl>
                                        <p:attrNameLst>
                                          <p:attrName>ppt_h</p:attrName>
                                        </p:attrNameLst>
                                      </p:cBhvr>
                                      <p:tavLst>
                                        <p:tav tm="0">
                                          <p:val>
                                            <p:strVal val="#ppt_h/20"/>
                                          </p:val>
                                        </p:tav>
                                        <p:tav tm="50000">
                                          <p:val>
                                            <p:strVal val="#ppt_h/20"/>
                                          </p:val>
                                        </p:tav>
                                        <p:tav tm="100000">
                                          <p:val>
                                            <p:strVal val="#ppt_h"/>
                                          </p:val>
                                        </p:tav>
                                      </p:tavLst>
                                    </p:anim>
                                    <p:anim calcmode="lin" valueType="num">
                                      <p:cBhvr>
                                        <p:cTn id="116" dur="500" fill="hold"/>
                                        <p:tgtEl>
                                          <p:spTgt spid="68687"/>
                                        </p:tgtEl>
                                        <p:attrNameLst>
                                          <p:attrName>ppt_w</p:attrName>
                                        </p:attrNameLst>
                                      </p:cBhvr>
                                      <p:tavLst>
                                        <p:tav tm="0">
                                          <p:val>
                                            <p:strVal val="#ppt_w+.3"/>
                                          </p:val>
                                        </p:tav>
                                        <p:tav tm="50000">
                                          <p:val>
                                            <p:strVal val="#ppt_w+.3"/>
                                          </p:val>
                                        </p:tav>
                                        <p:tav tm="100000">
                                          <p:val>
                                            <p:strVal val="#ppt_w"/>
                                          </p:val>
                                        </p:tav>
                                      </p:tavLst>
                                    </p:anim>
                                    <p:anim calcmode="lin" valueType="num">
                                      <p:cBhvr>
                                        <p:cTn id="117" dur="500" fill="hold"/>
                                        <p:tgtEl>
                                          <p:spTgt spid="68687"/>
                                        </p:tgtEl>
                                        <p:attrNameLst>
                                          <p:attrName>ppt_x</p:attrName>
                                        </p:attrNameLst>
                                      </p:cBhvr>
                                      <p:tavLst>
                                        <p:tav tm="0">
                                          <p:val>
                                            <p:strVal val="#ppt_x-.3"/>
                                          </p:val>
                                        </p:tav>
                                        <p:tav tm="50000">
                                          <p:val>
                                            <p:strVal val="#ppt_x"/>
                                          </p:val>
                                        </p:tav>
                                        <p:tav tm="100000">
                                          <p:val>
                                            <p:strVal val="#ppt_x"/>
                                          </p:val>
                                        </p:tav>
                                      </p:tavLst>
                                    </p:anim>
                                    <p:anim calcmode="lin" valueType="num">
                                      <p:cBhvr>
                                        <p:cTn id="118" dur="500" fill="hold"/>
                                        <p:tgtEl>
                                          <p:spTgt spid="68687"/>
                                        </p:tgtEl>
                                        <p:attrNameLst>
                                          <p:attrName>ppt_y</p:attrName>
                                        </p:attrNameLst>
                                      </p:cBhvr>
                                      <p:tavLst>
                                        <p:tav tm="0">
                                          <p:val>
                                            <p:strVal val="#ppt_y"/>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68705"/>
                                        </p:tgtEl>
                                        <p:attrNameLst>
                                          <p:attrName>style.visibility</p:attrName>
                                        </p:attrNameLst>
                                      </p:cBhvr>
                                      <p:to>
                                        <p:strVal val="visible"/>
                                      </p:to>
                                    </p:set>
                                    <p:animEffect transition="in" filter="fade">
                                      <p:cBhvr>
                                        <p:cTn id="123" dur="1000"/>
                                        <p:tgtEl>
                                          <p:spTgt spid="68705"/>
                                        </p:tgtEl>
                                      </p:cBhvr>
                                    </p:animEffect>
                                    <p:anim calcmode="lin" valueType="num">
                                      <p:cBhvr>
                                        <p:cTn id="124" dur="1000" fill="hold"/>
                                        <p:tgtEl>
                                          <p:spTgt spid="68705"/>
                                        </p:tgtEl>
                                        <p:attrNameLst>
                                          <p:attrName>ppt_x</p:attrName>
                                        </p:attrNameLst>
                                      </p:cBhvr>
                                      <p:tavLst>
                                        <p:tav tm="0">
                                          <p:val>
                                            <p:strVal val="#ppt_x"/>
                                          </p:val>
                                        </p:tav>
                                        <p:tav tm="100000">
                                          <p:val>
                                            <p:strVal val="#ppt_x"/>
                                          </p:val>
                                        </p:tav>
                                      </p:tavLst>
                                    </p:anim>
                                    <p:anim calcmode="lin" valueType="num">
                                      <p:cBhvr>
                                        <p:cTn id="125" dur="1000" fill="hold"/>
                                        <p:tgtEl>
                                          <p:spTgt spid="6870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68696"/>
                                        </p:tgtEl>
                                        <p:attrNameLst>
                                          <p:attrName>style.visibility</p:attrName>
                                        </p:attrNameLst>
                                      </p:cBhvr>
                                      <p:to>
                                        <p:strVal val="visible"/>
                                      </p:to>
                                    </p:set>
                                    <p:animEffect transition="in" filter="wipe(down)">
                                      <p:cBhvr>
                                        <p:cTn id="130" dur="500"/>
                                        <p:tgtEl>
                                          <p:spTgt spid="68696"/>
                                        </p:tgtEl>
                                      </p:cBhvr>
                                    </p:animEffect>
                                  </p:childTnLst>
                                </p:cTn>
                              </p:par>
                            </p:childTnLst>
                          </p:cTn>
                        </p:par>
                      </p:childTnLst>
                    </p:cTn>
                  </p:par>
                  <p:par>
                    <p:cTn id="131" fill="hold">
                      <p:stCondLst>
                        <p:cond delay="indefinite"/>
                      </p:stCondLst>
                      <p:childTnLst>
                        <p:par>
                          <p:cTn id="132" fill="hold">
                            <p:stCondLst>
                              <p:cond delay="0"/>
                            </p:stCondLst>
                            <p:childTnLst>
                              <p:par>
                                <p:cTn id="133" presetID="9" presetClass="entr" presetSubtype="0" fill="hold" grpId="0" nodeType="clickEffect">
                                  <p:stCondLst>
                                    <p:cond delay="0"/>
                                  </p:stCondLst>
                                  <p:childTnLst>
                                    <p:set>
                                      <p:cBhvr>
                                        <p:cTn id="134" dur="1" fill="hold">
                                          <p:stCondLst>
                                            <p:cond delay="0"/>
                                          </p:stCondLst>
                                        </p:cTn>
                                        <p:tgtEl>
                                          <p:spTgt spid="68706"/>
                                        </p:tgtEl>
                                        <p:attrNameLst>
                                          <p:attrName>style.visibility</p:attrName>
                                        </p:attrNameLst>
                                      </p:cBhvr>
                                      <p:to>
                                        <p:strVal val="visible"/>
                                      </p:to>
                                    </p:set>
                                    <p:animEffect transition="in" filter="dissolve">
                                      <p:cBhvr>
                                        <p:cTn id="135" dur="500"/>
                                        <p:tgtEl>
                                          <p:spTgt spid="68706"/>
                                        </p:tgtEl>
                                      </p:cBhvr>
                                    </p:animEffect>
                                  </p:childTnLst>
                                </p:cTn>
                              </p:par>
                            </p:childTnLst>
                          </p:cTn>
                        </p:par>
                        <p:par>
                          <p:cTn id="136" fill="hold">
                            <p:stCondLst>
                              <p:cond delay="500"/>
                            </p:stCondLst>
                            <p:childTnLst>
                              <p:par>
                                <p:cTn id="137" presetID="9" presetClass="entr" presetSubtype="0" fill="hold" grpId="0" nodeType="afterEffect">
                                  <p:stCondLst>
                                    <p:cond delay="0"/>
                                  </p:stCondLst>
                                  <p:childTnLst>
                                    <p:set>
                                      <p:cBhvr>
                                        <p:cTn id="138" dur="1" fill="hold">
                                          <p:stCondLst>
                                            <p:cond delay="0"/>
                                          </p:stCondLst>
                                        </p:cTn>
                                        <p:tgtEl>
                                          <p:spTgt spid="68749"/>
                                        </p:tgtEl>
                                        <p:attrNameLst>
                                          <p:attrName>style.visibility</p:attrName>
                                        </p:attrNameLst>
                                      </p:cBhvr>
                                      <p:to>
                                        <p:strVal val="visible"/>
                                      </p:to>
                                    </p:set>
                                    <p:animEffect transition="in" filter="dissolve">
                                      <p:cBhvr>
                                        <p:cTn id="139" dur="500"/>
                                        <p:tgtEl>
                                          <p:spTgt spid="68749"/>
                                        </p:tgtEl>
                                      </p:cBhvr>
                                    </p:animEffect>
                                  </p:childTnLst>
                                </p:cTn>
                              </p:par>
                            </p:childTnLst>
                          </p:cTn>
                        </p:par>
                      </p:childTnLst>
                    </p:cTn>
                  </p:par>
                  <p:par>
                    <p:cTn id="140" fill="hold">
                      <p:stCondLst>
                        <p:cond delay="indefinite"/>
                      </p:stCondLst>
                      <p:childTnLst>
                        <p:par>
                          <p:cTn id="141" fill="hold">
                            <p:stCondLst>
                              <p:cond delay="0"/>
                            </p:stCondLst>
                            <p:childTnLst>
                              <p:par>
                                <p:cTn id="142" presetID="25" presetClass="entr" presetSubtype="0" fill="hold" nodeType="clickEffect">
                                  <p:stCondLst>
                                    <p:cond delay="0"/>
                                  </p:stCondLst>
                                  <p:childTnLst>
                                    <p:set>
                                      <p:cBhvr>
                                        <p:cTn id="143" dur="1" fill="hold">
                                          <p:stCondLst>
                                            <p:cond delay="0"/>
                                          </p:stCondLst>
                                        </p:cTn>
                                        <p:tgtEl>
                                          <p:spTgt spid="68707"/>
                                        </p:tgtEl>
                                        <p:attrNameLst>
                                          <p:attrName>style.visibility</p:attrName>
                                        </p:attrNameLst>
                                      </p:cBhvr>
                                      <p:to>
                                        <p:strVal val="visible"/>
                                      </p:to>
                                    </p:set>
                                    <p:anim calcmode="lin" valueType="num">
                                      <p:cBhvr>
                                        <p:cTn id="144" dur="500" decel="50000" fill="hold">
                                          <p:stCondLst>
                                            <p:cond delay="0"/>
                                          </p:stCondLst>
                                        </p:cTn>
                                        <p:tgtEl>
                                          <p:spTgt spid="68707"/>
                                        </p:tgtEl>
                                        <p:attrNameLst>
                                          <p:attrName>style.rotation</p:attrName>
                                        </p:attrNameLst>
                                      </p:cBhvr>
                                      <p:tavLst>
                                        <p:tav tm="0">
                                          <p:val>
                                            <p:fltVal val="-90"/>
                                          </p:val>
                                        </p:tav>
                                        <p:tav tm="100000">
                                          <p:val>
                                            <p:fltVal val="0"/>
                                          </p:val>
                                        </p:tav>
                                      </p:tavLst>
                                    </p:anim>
                                    <p:anim calcmode="lin" valueType="num">
                                      <p:cBhvr>
                                        <p:cTn id="145" dur="500" decel="50000" fill="hold">
                                          <p:stCondLst>
                                            <p:cond delay="0"/>
                                          </p:stCondLst>
                                        </p:cTn>
                                        <p:tgtEl>
                                          <p:spTgt spid="68707"/>
                                        </p:tgtEl>
                                        <p:attrNameLst>
                                          <p:attrName>ppt_w</p:attrName>
                                        </p:attrNameLst>
                                      </p:cBhvr>
                                      <p:tavLst>
                                        <p:tav tm="0">
                                          <p:val>
                                            <p:strVal val="#ppt_w"/>
                                          </p:val>
                                        </p:tav>
                                        <p:tav tm="100000">
                                          <p:val>
                                            <p:strVal val="#ppt_w*.05"/>
                                          </p:val>
                                        </p:tav>
                                      </p:tavLst>
                                    </p:anim>
                                    <p:anim calcmode="lin" valueType="num">
                                      <p:cBhvr>
                                        <p:cTn id="146" dur="500" accel="50000" fill="hold">
                                          <p:stCondLst>
                                            <p:cond delay="500"/>
                                          </p:stCondLst>
                                        </p:cTn>
                                        <p:tgtEl>
                                          <p:spTgt spid="68707"/>
                                        </p:tgtEl>
                                        <p:attrNameLst>
                                          <p:attrName>ppt_w</p:attrName>
                                        </p:attrNameLst>
                                      </p:cBhvr>
                                      <p:tavLst>
                                        <p:tav tm="0">
                                          <p:val>
                                            <p:strVal val="#ppt_w*.05"/>
                                          </p:val>
                                        </p:tav>
                                        <p:tav tm="100000">
                                          <p:val>
                                            <p:strVal val="#ppt_w"/>
                                          </p:val>
                                        </p:tav>
                                      </p:tavLst>
                                    </p:anim>
                                    <p:anim calcmode="lin" valueType="num">
                                      <p:cBhvr>
                                        <p:cTn id="147" dur="1000" fill="hold"/>
                                        <p:tgtEl>
                                          <p:spTgt spid="68707"/>
                                        </p:tgtEl>
                                        <p:attrNameLst>
                                          <p:attrName>ppt_h</p:attrName>
                                        </p:attrNameLst>
                                      </p:cBhvr>
                                      <p:tavLst>
                                        <p:tav tm="0">
                                          <p:val>
                                            <p:strVal val="#ppt_h"/>
                                          </p:val>
                                        </p:tav>
                                        <p:tav tm="100000">
                                          <p:val>
                                            <p:strVal val="#ppt_h"/>
                                          </p:val>
                                        </p:tav>
                                      </p:tavLst>
                                    </p:anim>
                                    <p:anim calcmode="lin" valueType="num">
                                      <p:cBhvr>
                                        <p:cTn id="148" dur="500" decel="50000" fill="hold">
                                          <p:stCondLst>
                                            <p:cond delay="0"/>
                                          </p:stCondLst>
                                        </p:cTn>
                                        <p:tgtEl>
                                          <p:spTgt spid="68707"/>
                                        </p:tgtEl>
                                        <p:attrNameLst>
                                          <p:attrName>ppt_x</p:attrName>
                                        </p:attrNameLst>
                                      </p:cBhvr>
                                      <p:tavLst>
                                        <p:tav tm="0">
                                          <p:val>
                                            <p:strVal val="#ppt_x+.4"/>
                                          </p:val>
                                        </p:tav>
                                        <p:tav tm="100000">
                                          <p:val>
                                            <p:strVal val="#ppt_x"/>
                                          </p:val>
                                        </p:tav>
                                      </p:tavLst>
                                    </p:anim>
                                    <p:anim calcmode="lin" valueType="num">
                                      <p:cBhvr>
                                        <p:cTn id="149" dur="500" decel="50000" fill="hold">
                                          <p:stCondLst>
                                            <p:cond delay="0"/>
                                          </p:stCondLst>
                                        </p:cTn>
                                        <p:tgtEl>
                                          <p:spTgt spid="68707"/>
                                        </p:tgtEl>
                                        <p:attrNameLst>
                                          <p:attrName>ppt_y</p:attrName>
                                        </p:attrNameLst>
                                      </p:cBhvr>
                                      <p:tavLst>
                                        <p:tav tm="0">
                                          <p:val>
                                            <p:strVal val="#ppt_y-.2"/>
                                          </p:val>
                                        </p:tav>
                                        <p:tav tm="100000">
                                          <p:val>
                                            <p:strVal val="#ppt_y+.1"/>
                                          </p:val>
                                        </p:tav>
                                      </p:tavLst>
                                    </p:anim>
                                    <p:anim calcmode="lin" valueType="num">
                                      <p:cBhvr>
                                        <p:cTn id="150" dur="500" accel="50000" fill="hold">
                                          <p:stCondLst>
                                            <p:cond delay="500"/>
                                          </p:stCondLst>
                                        </p:cTn>
                                        <p:tgtEl>
                                          <p:spTgt spid="68707"/>
                                        </p:tgtEl>
                                        <p:attrNameLst>
                                          <p:attrName>ppt_y</p:attrName>
                                        </p:attrNameLst>
                                      </p:cBhvr>
                                      <p:tavLst>
                                        <p:tav tm="0">
                                          <p:val>
                                            <p:strVal val="#ppt_y+.1"/>
                                          </p:val>
                                        </p:tav>
                                        <p:tav tm="100000">
                                          <p:val>
                                            <p:strVal val="#ppt_y"/>
                                          </p:val>
                                        </p:tav>
                                      </p:tavLst>
                                    </p:anim>
                                    <p:animEffect transition="in" filter="fade">
                                      <p:cBhvr>
                                        <p:cTn id="151" dur="1000" decel="50000">
                                          <p:stCondLst>
                                            <p:cond delay="0"/>
                                          </p:stCondLst>
                                        </p:cTn>
                                        <p:tgtEl>
                                          <p:spTgt spid="68707"/>
                                        </p:tgtEl>
                                      </p:cBhvr>
                                    </p:animEffect>
                                  </p:childTnLst>
                                </p:cTn>
                              </p:par>
                            </p:childTnLst>
                          </p:cTn>
                        </p:par>
                      </p:childTnLst>
                    </p:cTn>
                  </p:par>
                  <p:par>
                    <p:cTn id="152" fill="hold">
                      <p:stCondLst>
                        <p:cond delay="indefinite"/>
                      </p:stCondLst>
                      <p:childTnLst>
                        <p:par>
                          <p:cTn id="153" fill="hold">
                            <p:stCondLst>
                              <p:cond delay="0"/>
                            </p:stCondLst>
                            <p:childTnLst>
                              <p:par>
                                <p:cTn id="154" presetID="47" presetClass="entr" presetSubtype="0" fill="hold" grpId="0" nodeType="clickEffect">
                                  <p:stCondLst>
                                    <p:cond delay="0"/>
                                  </p:stCondLst>
                                  <p:childTnLst>
                                    <p:set>
                                      <p:cBhvr>
                                        <p:cTn id="155" dur="1" fill="hold">
                                          <p:stCondLst>
                                            <p:cond delay="0"/>
                                          </p:stCondLst>
                                        </p:cTn>
                                        <p:tgtEl>
                                          <p:spTgt spid="68615"/>
                                        </p:tgtEl>
                                        <p:attrNameLst>
                                          <p:attrName>style.visibility</p:attrName>
                                        </p:attrNameLst>
                                      </p:cBhvr>
                                      <p:to>
                                        <p:strVal val="visible"/>
                                      </p:to>
                                    </p:set>
                                    <p:animEffect transition="in" filter="fade">
                                      <p:cBhvr>
                                        <p:cTn id="156" dur="1000"/>
                                        <p:tgtEl>
                                          <p:spTgt spid="68615"/>
                                        </p:tgtEl>
                                      </p:cBhvr>
                                    </p:animEffect>
                                    <p:anim calcmode="lin" valueType="num">
                                      <p:cBhvr>
                                        <p:cTn id="157" dur="1000" fill="hold"/>
                                        <p:tgtEl>
                                          <p:spTgt spid="68615"/>
                                        </p:tgtEl>
                                        <p:attrNameLst>
                                          <p:attrName>ppt_x</p:attrName>
                                        </p:attrNameLst>
                                      </p:cBhvr>
                                      <p:tavLst>
                                        <p:tav tm="0">
                                          <p:val>
                                            <p:strVal val="#ppt_x"/>
                                          </p:val>
                                        </p:tav>
                                        <p:tav tm="100000">
                                          <p:val>
                                            <p:strVal val="#ppt_x"/>
                                          </p:val>
                                        </p:tav>
                                      </p:tavLst>
                                    </p:anim>
                                    <p:anim calcmode="lin" valueType="num">
                                      <p:cBhvr>
                                        <p:cTn id="158" dur="1000" fill="hold"/>
                                        <p:tgtEl>
                                          <p:spTgt spid="68615"/>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39" presetClass="entr" presetSubtype="0" accel="100000" fill="hold" nodeType="clickEffect">
                                  <p:stCondLst>
                                    <p:cond delay="0"/>
                                  </p:stCondLst>
                                  <p:childTnLst>
                                    <p:set>
                                      <p:cBhvr>
                                        <p:cTn id="162" dur="1" fill="hold">
                                          <p:stCondLst>
                                            <p:cond delay="0"/>
                                          </p:stCondLst>
                                        </p:cTn>
                                        <p:tgtEl>
                                          <p:spTgt spid="68720"/>
                                        </p:tgtEl>
                                        <p:attrNameLst>
                                          <p:attrName>style.visibility</p:attrName>
                                        </p:attrNameLst>
                                      </p:cBhvr>
                                      <p:to>
                                        <p:strVal val="visible"/>
                                      </p:to>
                                    </p:set>
                                    <p:anim calcmode="lin" valueType="num">
                                      <p:cBhvr>
                                        <p:cTn id="163" dur="500" fill="hold"/>
                                        <p:tgtEl>
                                          <p:spTgt spid="68720"/>
                                        </p:tgtEl>
                                        <p:attrNameLst>
                                          <p:attrName>ppt_h</p:attrName>
                                        </p:attrNameLst>
                                      </p:cBhvr>
                                      <p:tavLst>
                                        <p:tav tm="0">
                                          <p:val>
                                            <p:strVal val="#ppt_h/20"/>
                                          </p:val>
                                        </p:tav>
                                        <p:tav tm="50000">
                                          <p:val>
                                            <p:strVal val="#ppt_h/20"/>
                                          </p:val>
                                        </p:tav>
                                        <p:tav tm="100000">
                                          <p:val>
                                            <p:strVal val="#ppt_h"/>
                                          </p:val>
                                        </p:tav>
                                      </p:tavLst>
                                    </p:anim>
                                    <p:anim calcmode="lin" valueType="num">
                                      <p:cBhvr>
                                        <p:cTn id="164" dur="500" fill="hold"/>
                                        <p:tgtEl>
                                          <p:spTgt spid="68720"/>
                                        </p:tgtEl>
                                        <p:attrNameLst>
                                          <p:attrName>ppt_w</p:attrName>
                                        </p:attrNameLst>
                                      </p:cBhvr>
                                      <p:tavLst>
                                        <p:tav tm="0">
                                          <p:val>
                                            <p:strVal val="#ppt_w+.3"/>
                                          </p:val>
                                        </p:tav>
                                        <p:tav tm="50000">
                                          <p:val>
                                            <p:strVal val="#ppt_w+.3"/>
                                          </p:val>
                                        </p:tav>
                                        <p:tav tm="100000">
                                          <p:val>
                                            <p:strVal val="#ppt_w"/>
                                          </p:val>
                                        </p:tav>
                                      </p:tavLst>
                                    </p:anim>
                                    <p:anim calcmode="lin" valueType="num">
                                      <p:cBhvr>
                                        <p:cTn id="165" dur="500" fill="hold"/>
                                        <p:tgtEl>
                                          <p:spTgt spid="68720"/>
                                        </p:tgtEl>
                                        <p:attrNameLst>
                                          <p:attrName>ppt_x</p:attrName>
                                        </p:attrNameLst>
                                      </p:cBhvr>
                                      <p:tavLst>
                                        <p:tav tm="0">
                                          <p:val>
                                            <p:strVal val="#ppt_x-.3"/>
                                          </p:val>
                                        </p:tav>
                                        <p:tav tm="50000">
                                          <p:val>
                                            <p:strVal val="#ppt_x"/>
                                          </p:val>
                                        </p:tav>
                                        <p:tav tm="100000">
                                          <p:val>
                                            <p:strVal val="#ppt_x"/>
                                          </p:val>
                                        </p:tav>
                                      </p:tavLst>
                                    </p:anim>
                                    <p:anim calcmode="lin" valueType="num">
                                      <p:cBhvr>
                                        <p:cTn id="166" dur="500" fill="hold"/>
                                        <p:tgtEl>
                                          <p:spTgt spid="68720"/>
                                        </p:tgtEl>
                                        <p:attrNameLst>
                                          <p:attrName>ppt_y</p:attrName>
                                        </p:attrNameLst>
                                      </p:cBhvr>
                                      <p:tavLst>
                                        <p:tav tm="0">
                                          <p:val>
                                            <p:strVal val="#ppt_y"/>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68733"/>
                                        </p:tgtEl>
                                        <p:attrNameLst>
                                          <p:attrName>style.visibility</p:attrName>
                                        </p:attrNameLst>
                                      </p:cBhvr>
                                      <p:to>
                                        <p:strVal val="visible"/>
                                      </p:to>
                                    </p:set>
                                    <p:animEffect transition="in" filter="fade">
                                      <p:cBhvr>
                                        <p:cTn id="171" dur="2000"/>
                                        <p:tgtEl>
                                          <p:spTgt spid="68733"/>
                                        </p:tgtEl>
                                      </p:cBhvr>
                                    </p:animEffect>
                                  </p:childTnLst>
                                </p:cTn>
                              </p:par>
                            </p:childTnLst>
                          </p:cTn>
                        </p:par>
                      </p:childTnLst>
                    </p:cTn>
                  </p:par>
                  <p:par>
                    <p:cTn id="172" fill="hold">
                      <p:stCondLst>
                        <p:cond delay="indefinite"/>
                      </p:stCondLst>
                      <p:childTnLst>
                        <p:par>
                          <p:cTn id="173" fill="hold">
                            <p:stCondLst>
                              <p:cond delay="0"/>
                            </p:stCondLst>
                            <p:childTnLst>
                              <p:par>
                                <p:cTn id="174" presetID="17" presetClass="entr" presetSubtype="10" fill="hold" nodeType="clickEffect">
                                  <p:stCondLst>
                                    <p:cond delay="0"/>
                                  </p:stCondLst>
                                  <p:childTnLst>
                                    <p:set>
                                      <p:cBhvr>
                                        <p:cTn id="175" dur="1" fill="hold">
                                          <p:stCondLst>
                                            <p:cond delay="0"/>
                                          </p:stCondLst>
                                        </p:cTn>
                                        <p:tgtEl>
                                          <p:spTgt spid="68734"/>
                                        </p:tgtEl>
                                        <p:attrNameLst>
                                          <p:attrName>style.visibility</p:attrName>
                                        </p:attrNameLst>
                                      </p:cBhvr>
                                      <p:to>
                                        <p:strVal val="visible"/>
                                      </p:to>
                                    </p:set>
                                    <p:anim calcmode="lin" valueType="num">
                                      <p:cBhvr>
                                        <p:cTn id="176" dur="500" fill="hold"/>
                                        <p:tgtEl>
                                          <p:spTgt spid="68734"/>
                                        </p:tgtEl>
                                        <p:attrNameLst>
                                          <p:attrName>ppt_w</p:attrName>
                                        </p:attrNameLst>
                                      </p:cBhvr>
                                      <p:tavLst>
                                        <p:tav tm="0">
                                          <p:val>
                                            <p:fltVal val="0"/>
                                          </p:val>
                                        </p:tav>
                                        <p:tav tm="100000">
                                          <p:val>
                                            <p:strVal val="#ppt_w"/>
                                          </p:val>
                                        </p:tav>
                                      </p:tavLst>
                                    </p:anim>
                                    <p:anim calcmode="lin" valueType="num">
                                      <p:cBhvr>
                                        <p:cTn id="177" dur="500" fill="hold"/>
                                        <p:tgtEl>
                                          <p:spTgt spid="68734"/>
                                        </p:tgtEl>
                                        <p:attrNameLst>
                                          <p:attrName>ppt_h</p:attrName>
                                        </p:attrNameLst>
                                      </p:cBhvr>
                                      <p:tavLst>
                                        <p:tav tm="0">
                                          <p:val>
                                            <p:strVal val="#ppt_h"/>
                                          </p:val>
                                        </p:tav>
                                        <p:tav tm="100000">
                                          <p:val>
                                            <p:strVal val="#ppt_h"/>
                                          </p:val>
                                        </p:tav>
                                      </p:tavLst>
                                    </p:anim>
                                  </p:childTnLst>
                                </p:cTn>
                              </p:par>
                            </p:childTnLst>
                          </p:cTn>
                        </p:par>
                      </p:childTnLst>
                    </p:cTn>
                  </p:par>
                  <p:par>
                    <p:cTn id="178" fill="hold">
                      <p:stCondLst>
                        <p:cond delay="indefinite"/>
                      </p:stCondLst>
                      <p:childTnLst>
                        <p:par>
                          <p:cTn id="179" fill="hold">
                            <p:stCondLst>
                              <p:cond delay="0"/>
                            </p:stCondLst>
                            <p:childTnLst>
                              <p:par>
                                <p:cTn id="180" presetID="9" presetClass="entr" presetSubtype="0" fill="hold" grpId="0" nodeType="clickEffect">
                                  <p:stCondLst>
                                    <p:cond delay="0"/>
                                  </p:stCondLst>
                                  <p:childTnLst>
                                    <p:set>
                                      <p:cBhvr>
                                        <p:cTn id="181" dur="1" fill="hold">
                                          <p:stCondLst>
                                            <p:cond delay="0"/>
                                          </p:stCondLst>
                                        </p:cTn>
                                        <p:tgtEl>
                                          <p:spTgt spid="68746"/>
                                        </p:tgtEl>
                                        <p:attrNameLst>
                                          <p:attrName>style.visibility</p:attrName>
                                        </p:attrNameLst>
                                      </p:cBhvr>
                                      <p:to>
                                        <p:strVal val="visible"/>
                                      </p:to>
                                    </p:set>
                                    <p:animEffect transition="in" filter="dissolve">
                                      <p:cBhvr>
                                        <p:cTn id="182" dur="500"/>
                                        <p:tgtEl>
                                          <p:spTgt spid="68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p:bldP spid="68612" grpId="0"/>
      <p:bldP spid="68613" grpId="0"/>
      <p:bldP spid="68614" grpId="0"/>
      <p:bldP spid="68615" grpId="0"/>
      <p:bldP spid="68636" grpId="0"/>
      <p:bldP spid="68664" grpId="0"/>
      <p:bldP spid="68665" grpId="0"/>
      <p:bldP spid="68704" grpId="0"/>
      <p:bldP spid="68705" grpId="0"/>
      <p:bldP spid="68706" grpId="0"/>
      <p:bldP spid="68733" grpId="0"/>
      <p:bldP spid="68746" grpId="0"/>
      <p:bldP spid="68747" grpId="0" animBg="1"/>
      <p:bldP spid="68748" grpId="0" animBg="1"/>
      <p:bldP spid="68749" grpId="0" animBg="1"/>
      <p:bldP spid="68750" grpId="0" animBg="1"/>
      <p:bldP spid="68750" grpId="1" animBg="1"/>
      <p:bldP spid="68751" grpId="0" animBg="1"/>
    </p:bldLst>
  </p:timing>
</p:sld>
</file>

<file path=ppt/slides/slide2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a:xfrm>
            <a:off x="685800" y="465138"/>
            <a:ext cx="7772400" cy="1431925"/>
          </a:xfrm>
          <a:noFill/>
          <a:ln/>
        </p:spPr>
        <p:txBody>
          <a:bodyPr/>
          <a:lstStyle/>
          <a:p>
            <a:r>
              <a:rPr lang="en-US"/>
              <a:t>Another way of indicating bonds</a:t>
            </a:r>
          </a:p>
        </p:txBody>
      </p:sp>
      <p:sp>
        <p:nvSpPr>
          <p:cNvPr id="661507" name="Rectangle 3"/>
          <p:cNvSpPr>
            <a:spLocks noGrp="1" noChangeArrowheads="1"/>
          </p:cNvSpPr>
          <p:nvPr>
            <p:ph type="body" idx="1"/>
          </p:nvPr>
        </p:nvSpPr>
        <p:spPr>
          <a:xfrm>
            <a:off x="685800" y="1905000"/>
            <a:ext cx="7772400" cy="1905000"/>
          </a:xfrm>
          <a:noFill/>
          <a:ln/>
        </p:spPr>
        <p:txBody>
          <a:bodyPr/>
          <a:lstStyle/>
          <a:p>
            <a:r>
              <a:rPr lang="en-US"/>
              <a:t>Often use a line to indicate a bond</a:t>
            </a:r>
          </a:p>
          <a:p>
            <a:r>
              <a:rPr lang="en-US"/>
              <a:t>Called a structural formula</a:t>
            </a:r>
          </a:p>
          <a:p>
            <a:r>
              <a:rPr lang="en-US"/>
              <a:t>Each line is 2 valence electrons</a:t>
            </a:r>
          </a:p>
        </p:txBody>
      </p:sp>
      <p:sp>
        <p:nvSpPr>
          <p:cNvPr id="661508" name="Rectangle 4"/>
          <p:cNvSpPr>
            <a:spLocks noChangeArrowheads="1"/>
          </p:cNvSpPr>
          <p:nvPr/>
        </p:nvSpPr>
        <p:spPr bwMode="auto">
          <a:xfrm>
            <a:off x="371475" y="3962400"/>
            <a:ext cx="990600" cy="1616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10000"/>
              <a:t>H</a:t>
            </a:r>
          </a:p>
        </p:txBody>
      </p:sp>
      <p:sp>
        <p:nvSpPr>
          <p:cNvPr id="661509" name="Rectangle 5"/>
          <p:cNvSpPr>
            <a:spLocks noChangeArrowheads="1"/>
          </p:cNvSpPr>
          <p:nvPr/>
        </p:nvSpPr>
        <p:spPr bwMode="auto">
          <a:xfrm>
            <a:off x="2733675" y="3962400"/>
            <a:ext cx="990600" cy="1616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10000"/>
              <a:t>H</a:t>
            </a:r>
          </a:p>
        </p:txBody>
      </p:sp>
      <p:sp>
        <p:nvSpPr>
          <p:cNvPr id="661510" name="Rectangle 6"/>
          <p:cNvSpPr>
            <a:spLocks noChangeArrowheads="1"/>
          </p:cNvSpPr>
          <p:nvPr/>
        </p:nvSpPr>
        <p:spPr bwMode="auto">
          <a:xfrm>
            <a:off x="1514475" y="3962400"/>
            <a:ext cx="990600" cy="1616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10000"/>
              <a:t>O</a:t>
            </a:r>
          </a:p>
        </p:txBody>
      </p:sp>
      <p:grpSp>
        <p:nvGrpSpPr>
          <p:cNvPr id="661511" name="Group 7"/>
          <p:cNvGrpSpPr>
            <a:grpSpLocks/>
          </p:cNvGrpSpPr>
          <p:nvPr/>
        </p:nvGrpSpPr>
        <p:grpSpPr bwMode="auto">
          <a:xfrm>
            <a:off x="1362075" y="4457700"/>
            <a:ext cx="152400" cy="533400"/>
            <a:chOff x="912" y="2808"/>
            <a:chExt cx="96" cy="336"/>
          </a:xfrm>
        </p:grpSpPr>
        <p:sp>
          <p:nvSpPr>
            <p:cNvPr id="661512" name="Oval 8"/>
            <p:cNvSpPr>
              <a:spLocks noChangeArrowheads="1"/>
            </p:cNvSpPr>
            <p:nvPr/>
          </p:nvSpPr>
          <p:spPr bwMode="auto">
            <a:xfrm>
              <a:off x="912" y="3048"/>
              <a:ext cx="96" cy="96"/>
            </a:xfrm>
            <a:prstGeom prst="ellipse">
              <a:avLst/>
            </a:prstGeom>
            <a:solidFill>
              <a:schemeClr val="tx2"/>
            </a:solidFill>
            <a:ln w="9525">
              <a:noFill/>
              <a:round/>
              <a:headEnd/>
              <a:tailEnd/>
            </a:ln>
            <a:effectLst/>
          </p:spPr>
          <p:txBody>
            <a:bodyPr wrap="none" anchor="ctr"/>
            <a:lstStyle/>
            <a:p>
              <a:endParaRPr lang="en-US"/>
            </a:p>
          </p:txBody>
        </p:sp>
        <p:sp>
          <p:nvSpPr>
            <p:cNvPr id="661513" name="Oval 9"/>
            <p:cNvSpPr>
              <a:spLocks noChangeArrowheads="1"/>
            </p:cNvSpPr>
            <p:nvPr/>
          </p:nvSpPr>
          <p:spPr bwMode="auto">
            <a:xfrm>
              <a:off x="912" y="2808"/>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661514" name="Group 10"/>
          <p:cNvGrpSpPr>
            <a:grpSpLocks/>
          </p:cNvGrpSpPr>
          <p:nvPr/>
        </p:nvGrpSpPr>
        <p:grpSpPr bwMode="auto">
          <a:xfrm>
            <a:off x="2657475" y="4457700"/>
            <a:ext cx="152400" cy="533400"/>
            <a:chOff x="1728" y="2808"/>
            <a:chExt cx="96" cy="336"/>
          </a:xfrm>
        </p:grpSpPr>
        <p:sp>
          <p:nvSpPr>
            <p:cNvPr id="661515" name="Oval 11"/>
            <p:cNvSpPr>
              <a:spLocks noChangeArrowheads="1"/>
            </p:cNvSpPr>
            <p:nvPr/>
          </p:nvSpPr>
          <p:spPr bwMode="auto">
            <a:xfrm>
              <a:off x="1728" y="3048"/>
              <a:ext cx="96" cy="96"/>
            </a:xfrm>
            <a:prstGeom prst="ellipse">
              <a:avLst/>
            </a:prstGeom>
            <a:solidFill>
              <a:schemeClr val="tx2"/>
            </a:solidFill>
            <a:ln w="9525">
              <a:noFill/>
              <a:round/>
              <a:headEnd/>
              <a:tailEnd/>
            </a:ln>
            <a:effectLst/>
          </p:spPr>
          <p:txBody>
            <a:bodyPr wrap="none" anchor="ctr"/>
            <a:lstStyle/>
            <a:p>
              <a:endParaRPr lang="en-US"/>
            </a:p>
          </p:txBody>
        </p:sp>
        <p:sp>
          <p:nvSpPr>
            <p:cNvPr id="661516" name="Oval 12"/>
            <p:cNvSpPr>
              <a:spLocks noChangeArrowheads="1"/>
            </p:cNvSpPr>
            <p:nvPr/>
          </p:nvSpPr>
          <p:spPr bwMode="auto">
            <a:xfrm>
              <a:off x="1728" y="2808"/>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661517" name="Group 13"/>
          <p:cNvGrpSpPr>
            <a:grpSpLocks/>
          </p:cNvGrpSpPr>
          <p:nvPr/>
        </p:nvGrpSpPr>
        <p:grpSpPr bwMode="auto">
          <a:xfrm>
            <a:off x="1781175" y="3962400"/>
            <a:ext cx="533400" cy="152400"/>
            <a:chOff x="1176" y="2496"/>
            <a:chExt cx="336" cy="96"/>
          </a:xfrm>
        </p:grpSpPr>
        <p:sp>
          <p:nvSpPr>
            <p:cNvPr id="661518" name="Oval 14"/>
            <p:cNvSpPr>
              <a:spLocks noChangeArrowheads="1"/>
            </p:cNvSpPr>
            <p:nvPr/>
          </p:nvSpPr>
          <p:spPr bwMode="auto">
            <a:xfrm>
              <a:off x="1176" y="2496"/>
              <a:ext cx="96" cy="96"/>
            </a:xfrm>
            <a:prstGeom prst="ellipse">
              <a:avLst/>
            </a:prstGeom>
            <a:solidFill>
              <a:schemeClr val="tx2"/>
            </a:solidFill>
            <a:ln w="9525">
              <a:noFill/>
              <a:round/>
              <a:headEnd/>
              <a:tailEnd/>
            </a:ln>
            <a:effectLst/>
          </p:spPr>
          <p:txBody>
            <a:bodyPr wrap="none" anchor="ctr"/>
            <a:lstStyle/>
            <a:p>
              <a:endParaRPr lang="en-US"/>
            </a:p>
          </p:txBody>
        </p:sp>
        <p:sp>
          <p:nvSpPr>
            <p:cNvPr id="661519" name="Oval 15"/>
            <p:cNvSpPr>
              <a:spLocks noChangeArrowheads="1"/>
            </p:cNvSpPr>
            <p:nvPr/>
          </p:nvSpPr>
          <p:spPr bwMode="auto">
            <a:xfrm>
              <a:off x="1416" y="2496"/>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661520" name="Group 16"/>
          <p:cNvGrpSpPr>
            <a:grpSpLocks/>
          </p:cNvGrpSpPr>
          <p:nvPr/>
        </p:nvGrpSpPr>
        <p:grpSpPr bwMode="auto">
          <a:xfrm>
            <a:off x="1857375" y="5334000"/>
            <a:ext cx="533400" cy="152400"/>
            <a:chOff x="1224" y="3360"/>
            <a:chExt cx="336" cy="96"/>
          </a:xfrm>
        </p:grpSpPr>
        <p:sp>
          <p:nvSpPr>
            <p:cNvPr id="661521" name="Oval 17"/>
            <p:cNvSpPr>
              <a:spLocks noChangeArrowheads="1"/>
            </p:cNvSpPr>
            <p:nvPr/>
          </p:nvSpPr>
          <p:spPr bwMode="auto">
            <a:xfrm>
              <a:off x="1224" y="3360"/>
              <a:ext cx="96" cy="96"/>
            </a:xfrm>
            <a:prstGeom prst="ellipse">
              <a:avLst/>
            </a:prstGeom>
            <a:solidFill>
              <a:schemeClr val="tx2"/>
            </a:solidFill>
            <a:ln w="9525">
              <a:noFill/>
              <a:round/>
              <a:headEnd/>
              <a:tailEnd/>
            </a:ln>
            <a:effectLst/>
          </p:spPr>
          <p:txBody>
            <a:bodyPr wrap="none" anchor="ctr"/>
            <a:lstStyle/>
            <a:p>
              <a:endParaRPr lang="en-US"/>
            </a:p>
          </p:txBody>
        </p:sp>
        <p:sp>
          <p:nvSpPr>
            <p:cNvPr id="661522" name="Oval 18"/>
            <p:cNvSpPr>
              <a:spLocks noChangeArrowheads="1"/>
            </p:cNvSpPr>
            <p:nvPr/>
          </p:nvSpPr>
          <p:spPr bwMode="auto">
            <a:xfrm>
              <a:off x="1464" y="3360"/>
              <a:ext cx="96" cy="96"/>
            </a:xfrm>
            <a:prstGeom prst="ellipse">
              <a:avLst/>
            </a:prstGeom>
            <a:solidFill>
              <a:schemeClr val="tx2"/>
            </a:solidFill>
            <a:ln w="9525">
              <a:noFill/>
              <a:round/>
              <a:headEnd/>
              <a:tailEnd/>
            </a:ln>
            <a:effectLst/>
          </p:spPr>
          <p:txBody>
            <a:bodyPr wrap="none" anchor="ctr"/>
            <a:lstStyle/>
            <a:p>
              <a:endParaRPr lang="en-US"/>
            </a:p>
          </p:txBody>
        </p:sp>
      </p:grpSp>
      <p:sp>
        <p:nvSpPr>
          <p:cNvPr id="661523" name="Rectangle 19"/>
          <p:cNvSpPr>
            <a:spLocks noChangeArrowheads="1"/>
          </p:cNvSpPr>
          <p:nvPr/>
        </p:nvSpPr>
        <p:spPr bwMode="auto">
          <a:xfrm>
            <a:off x="3705225" y="3971925"/>
            <a:ext cx="990600" cy="1616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10000"/>
              <a:t>=</a:t>
            </a:r>
          </a:p>
        </p:txBody>
      </p:sp>
      <p:sp>
        <p:nvSpPr>
          <p:cNvPr id="661524" name="Rectangle 20"/>
          <p:cNvSpPr>
            <a:spLocks noChangeArrowheads="1"/>
          </p:cNvSpPr>
          <p:nvPr/>
        </p:nvSpPr>
        <p:spPr bwMode="auto">
          <a:xfrm>
            <a:off x="4562475" y="3886200"/>
            <a:ext cx="990600" cy="1616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10000"/>
              <a:t>H</a:t>
            </a:r>
          </a:p>
        </p:txBody>
      </p:sp>
      <p:sp>
        <p:nvSpPr>
          <p:cNvPr id="661525" name="Rectangle 21"/>
          <p:cNvSpPr>
            <a:spLocks noChangeArrowheads="1"/>
          </p:cNvSpPr>
          <p:nvPr/>
        </p:nvSpPr>
        <p:spPr bwMode="auto">
          <a:xfrm>
            <a:off x="7686675" y="3886200"/>
            <a:ext cx="990600" cy="1616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10000"/>
              <a:t>H</a:t>
            </a:r>
          </a:p>
        </p:txBody>
      </p:sp>
      <p:sp>
        <p:nvSpPr>
          <p:cNvPr id="661526" name="Rectangle 22"/>
          <p:cNvSpPr>
            <a:spLocks noChangeArrowheads="1"/>
          </p:cNvSpPr>
          <p:nvPr/>
        </p:nvSpPr>
        <p:spPr bwMode="auto">
          <a:xfrm>
            <a:off x="6086475" y="3886200"/>
            <a:ext cx="990600" cy="16160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10000"/>
              <a:t>O</a:t>
            </a:r>
          </a:p>
        </p:txBody>
      </p:sp>
      <p:grpSp>
        <p:nvGrpSpPr>
          <p:cNvPr id="661527" name="Group 23"/>
          <p:cNvGrpSpPr>
            <a:grpSpLocks/>
          </p:cNvGrpSpPr>
          <p:nvPr/>
        </p:nvGrpSpPr>
        <p:grpSpPr bwMode="auto">
          <a:xfrm>
            <a:off x="6391275" y="3886200"/>
            <a:ext cx="533400" cy="152400"/>
            <a:chOff x="4080" y="2448"/>
            <a:chExt cx="336" cy="96"/>
          </a:xfrm>
        </p:grpSpPr>
        <p:sp>
          <p:nvSpPr>
            <p:cNvPr id="661528" name="Oval 24"/>
            <p:cNvSpPr>
              <a:spLocks noChangeArrowheads="1"/>
            </p:cNvSpPr>
            <p:nvPr/>
          </p:nvSpPr>
          <p:spPr bwMode="auto">
            <a:xfrm>
              <a:off x="4080" y="2448"/>
              <a:ext cx="96" cy="96"/>
            </a:xfrm>
            <a:prstGeom prst="ellipse">
              <a:avLst/>
            </a:prstGeom>
            <a:solidFill>
              <a:schemeClr val="tx2"/>
            </a:solidFill>
            <a:ln w="9525">
              <a:noFill/>
              <a:round/>
              <a:headEnd/>
              <a:tailEnd/>
            </a:ln>
            <a:effectLst/>
          </p:spPr>
          <p:txBody>
            <a:bodyPr wrap="none" anchor="ctr"/>
            <a:lstStyle/>
            <a:p>
              <a:endParaRPr lang="en-US"/>
            </a:p>
          </p:txBody>
        </p:sp>
        <p:sp>
          <p:nvSpPr>
            <p:cNvPr id="661529" name="Oval 25"/>
            <p:cNvSpPr>
              <a:spLocks noChangeArrowheads="1"/>
            </p:cNvSpPr>
            <p:nvPr/>
          </p:nvSpPr>
          <p:spPr bwMode="auto">
            <a:xfrm>
              <a:off x="4320" y="2448"/>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661530" name="Group 26"/>
          <p:cNvGrpSpPr>
            <a:grpSpLocks/>
          </p:cNvGrpSpPr>
          <p:nvPr/>
        </p:nvGrpSpPr>
        <p:grpSpPr bwMode="auto">
          <a:xfrm>
            <a:off x="6391275" y="5257800"/>
            <a:ext cx="533400" cy="152400"/>
            <a:chOff x="4080" y="3312"/>
            <a:chExt cx="336" cy="96"/>
          </a:xfrm>
        </p:grpSpPr>
        <p:sp>
          <p:nvSpPr>
            <p:cNvPr id="661531" name="Oval 27"/>
            <p:cNvSpPr>
              <a:spLocks noChangeArrowheads="1"/>
            </p:cNvSpPr>
            <p:nvPr/>
          </p:nvSpPr>
          <p:spPr bwMode="auto">
            <a:xfrm>
              <a:off x="4080" y="3312"/>
              <a:ext cx="96" cy="96"/>
            </a:xfrm>
            <a:prstGeom prst="ellipse">
              <a:avLst/>
            </a:prstGeom>
            <a:solidFill>
              <a:schemeClr val="tx2"/>
            </a:solidFill>
            <a:ln w="9525">
              <a:noFill/>
              <a:round/>
              <a:headEnd/>
              <a:tailEnd/>
            </a:ln>
            <a:effectLst/>
          </p:spPr>
          <p:txBody>
            <a:bodyPr wrap="none" anchor="ctr"/>
            <a:lstStyle/>
            <a:p>
              <a:endParaRPr lang="en-US"/>
            </a:p>
          </p:txBody>
        </p:sp>
        <p:sp>
          <p:nvSpPr>
            <p:cNvPr id="661532" name="Oval 28"/>
            <p:cNvSpPr>
              <a:spLocks noChangeArrowheads="1"/>
            </p:cNvSpPr>
            <p:nvPr/>
          </p:nvSpPr>
          <p:spPr bwMode="auto">
            <a:xfrm>
              <a:off x="4320" y="3312"/>
              <a:ext cx="96" cy="96"/>
            </a:xfrm>
            <a:prstGeom prst="ellipse">
              <a:avLst/>
            </a:prstGeom>
            <a:solidFill>
              <a:schemeClr val="tx2"/>
            </a:solidFill>
            <a:ln w="9525">
              <a:noFill/>
              <a:round/>
              <a:headEnd/>
              <a:tailEnd/>
            </a:ln>
            <a:effectLst/>
          </p:spPr>
          <p:txBody>
            <a:bodyPr wrap="none" anchor="ctr"/>
            <a:lstStyle/>
            <a:p>
              <a:endParaRPr lang="en-US"/>
            </a:p>
          </p:txBody>
        </p:sp>
      </p:grpSp>
      <p:sp>
        <p:nvSpPr>
          <p:cNvPr id="661533" name="Line 29"/>
          <p:cNvSpPr>
            <a:spLocks noChangeShapeType="1"/>
          </p:cNvSpPr>
          <p:nvPr/>
        </p:nvSpPr>
        <p:spPr bwMode="auto">
          <a:xfrm>
            <a:off x="5553075" y="4676775"/>
            <a:ext cx="609600" cy="0"/>
          </a:xfrm>
          <a:prstGeom prst="line">
            <a:avLst/>
          </a:prstGeom>
          <a:noFill/>
          <a:ln w="50800">
            <a:solidFill>
              <a:schemeClr val="tx1"/>
            </a:solidFill>
            <a:round/>
            <a:headEnd type="none" w="sm" len="sm"/>
            <a:tailEnd type="none" w="sm" len="sm"/>
          </a:ln>
          <a:effectLst/>
        </p:spPr>
        <p:txBody>
          <a:bodyPr/>
          <a:lstStyle/>
          <a:p>
            <a:endParaRPr lang="en-US"/>
          </a:p>
        </p:txBody>
      </p:sp>
      <p:sp>
        <p:nvSpPr>
          <p:cNvPr id="661534" name="Line 30"/>
          <p:cNvSpPr>
            <a:spLocks noChangeShapeType="1"/>
          </p:cNvSpPr>
          <p:nvPr/>
        </p:nvSpPr>
        <p:spPr bwMode="auto">
          <a:xfrm>
            <a:off x="7181850" y="4676775"/>
            <a:ext cx="609600" cy="0"/>
          </a:xfrm>
          <a:prstGeom prst="line">
            <a:avLst/>
          </a:prstGeom>
          <a:noFill/>
          <a:ln w="50800">
            <a:solidFill>
              <a:schemeClr val="tx1"/>
            </a:solidFill>
            <a:round/>
            <a:headEnd type="none" w="sm" len="sm"/>
            <a:tailEnd type="none" w="sm" len="sm"/>
          </a:ln>
          <a:effectLst/>
        </p:spPr>
        <p:txBody>
          <a:bodyP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61507">
                                            <p:txEl>
                                              <p:pRg st="0" end="0"/>
                                            </p:txEl>
                                          </p:spTgt>
                                        </p:tgtEl>
                                        <p:attrNameLst>
                                          <p:attrName>style.visibility</p:attrName>
                                        </p:attrNameLst>
                                      </p:cBhvr>
                                      <p:to>
                                        <p:strVal val="visible"/>
                                      </p:to>
                                    </p:set>
                                    <p:anim to="" calcmode="lin" valueType="num">
                                      <p:cBhvr>
                                        <p:cTn id="7" dur="1" fill="hold"/>
                                        <p:tgtEl>
                                          <p:spTgt spid="66150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61507">
                                            <p:txEl>
                                              <p:pRg st="1" end="1"/>
                                            </p:txEl>
                                          </p:spTgt>
                                        </p:tgtEl>
                                        <p:attrNameLst>
                                          <p:attrName>style.visibility</p:attrName>
                                        </p:attrNameLst>
                                      </p:cBhvr>
                                      <p:to>
                                        <p:strVal val="visible"/>
                                      </p:to>
                                    </p:set>
                                    <p:anim to="" calcmode="lin" valueType="num">
                                      <p:cBhvr>
                                        <p:cTn id="12" dur="1" fill="hold"/>
                                        <p:tgtEl>
                                          <p:spTgt spid="661507">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61507">
                                            <p:txEl>
                                              <p:pRg st="2" end="2"/>
                                            </p:txEl>
                                          </p:spTgt>
                                        </p:tgtEl>
                                        <p:attrNameLst>
                                          <p:attrName>style.visibility</p:attrName>
                                        </p:attrNameLst>
                                      </p:cBhvr>
                                      <p:to>
                                        <p:strVal val="visible"/>
                                      </p:to>
                                    </p:set>
                                    <p:anim to="" calcmode="lin" valueType="num">
                                      <p:cBhvr>
                                        <p:cTn id="17" dur="1" fill="hold"/>
                                        <p:tgtEl>
                                          <p:spTgt spid="661507">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07" grpId="0" build="p" autoUpdateAnimBg="0"/>
    </p:bldLst>
  </p:timing>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a:noFill/>
          <a:ln/>
        </p:spPr>
        <p:txBody>
          <a:bodyPr/>
          <a:lstStyle/>
          <a:p>
            <a:r>
              <a:rPr lang="en-US"/>
              <a:t>Structural Examples</a:t>
            </a:r>
          </a:p>
        </p:txBody>
      </p:sp>
      <p:sp>
        <p:nvSpPr>
          <p:cNvPr id="663555" name="Rectangle 3"/>
          <p:cNvSpPr>
            <a:spLocks noChangeArrowheads="1"/>
          </p:cNvSpPr>
          <p:nvPr/>
        </p:nvSpPr>
        <p:spPr bwMode="auto">
          <a:xfrm>
            <a:off x="4457700" y="2133600"/>
            <a:ext cx="4876800" cy="1189038"/>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7200"/>
              <a:t>H	  C	N</a:t>
            </a:r>
          </a:p>
        </p:txBody>
      </p:sp>
      <p:sp>
        <p:nvSpPr>
          <p:cNvPr id="663556" name="Line 4"/>
          <p:cNvSpPr>
            <a:spLocks noChangeShapeType="1"/>
          </p:cNvSpPr>
          <p:nvPr/>
        </p:nvSpPr>
        <p:spPr bwMode="auto">
          <a:xfrm>
            <a:off x="5238750" y="2743200"/>
            <a:ext cx="685800" cy="0"/>
          </a:xfrm>
          <a:prstGeom prst="line">
            <a:avLst/>
          </a:prstGeom>
          <a:noFill/>
          <a:ln w="25400">
            <a:solidFill>
              <a:schemeClr val="tx1"/>
            </a:solidFill>
            <a:round/>
            <a:headEnd type="none" w="sm" len="sm"/>
            <a:tailEnd type="none" w="sm" len="sm"/>
          </a:ln>
          <a:effectLst/>
        </p:spPr>
        <p:txBody>
          <a:bodyPr/>
          <a:lstStyle/>
          <a:p>
            <a:endParaRPr lang="en-US"/>
          </a:p>
        </p:txBody>
      </p:sp>
      <p:grpSp>
        <p:nvGrpSpPr>
          <p:cNvPr id="663557" name="Group 5"/>
          <p:cNvGrpSpPr>
            <a:grpSpLocks/>
          </p:cNvGrpSpPr>
          <p:nvPr/>
        </p:nvGrpSpPr>
        <p:grpSpPr bwMode="auto">
          <a:xfrm>
            <a:off x="6661150" y="2514600"/>
            <a:ext cx="615950" cy="457200"/>
            <a:chOff x="2112" y="1536"/>
            <a:chExt cx="432" cy="288"/>
          </a:xfrm>
        </p:grpSpPr>
        <p:sp>
          <p:nvSpPr>
            <p:cNvPr id="663558" name="Line 6"/>
            <p:cNvSpPr>
              <a:spLocks noChangeShapeType="1"/>
            </p:cNvSpPr>
            <p:nvPr/>
          </p:nvSpPr>
          <p:spPr bwMode="auto">
            <a:xfrm>
              <a:off x="2112" y="1536"/>
              <a:ext cx="432" cy="0"/>
            </a:xfrm>
            <a:prstGeom prst="line">
              <a:avLst/>
            </a:prstGeom>
            <a:noFill/>
            <a:ln w="25400">
              <a:solidFill>
                <a:schemeClr val="tx1"/>
              </a:solidFill>
              <a:round/>
              <a:headEnd type="none" w="sm" len="sm"/>
              <a:tailEnd type="none" w="sm" len="sm"/>
            </a:ln>
            <a:effectLst/>
          </p:spPr>
          <p:txBody>
            <a:bodyPr/>
            <a:lstStyle/>
            <a:p>
              <a:endParaRPr lang="en-US"/>
            </a:p>
          </p:txBody>
        </p:sp>
        <p:sp>
          <p:nvSpPr>
            <p:cNvPr id="663559" name="Line 7"/>
            <p:cNvSpPr>
              <a:spLocks noChangeShapeType="1"/>
            </p:cNvSpPr>
            <p:nvPr/>
          </p:nvSpPr>
          <p:spPr bwMode="auto">
            <a:xfrm>
              <a:off x="2112" y="1824"/>
              <a:ext cx="432" cy="0"/>
            </a:xfrm>
            <a:prstGeom prst="line">
              <a:avLst/>
            </a:prstGeom>
            <a:noFill/>
            <a:ln w="25400">
              <a:solidFill>
                <a:schemeClr val="tx1"/>
              </a:solidFill>
              <a:round/>
              <a:headEnd type="none" w="sm" len="sm"/>
              <a:tailEnd type="none" w="sm" len="sm"/>
            </a:ln>
            <a:effectLst/>
          </p:spPr>
          <p:txBody>
            <a:bodyPr/>
            <a:lstStyle/>
            <a:p>
              <a:endParaRPr lang="en-US"/>
            </a:p>
          </p:txBody>
        </p:sp>
        <p:sp>
          <p:nvSpPr>
            <p:cNvPr id="663560" name="Line 8"/>
            <p:cNvSpPr>
              <a:spLocks noChangeShapeType="1"/>
            </p:cNvSpPr>
            <p:nvPr/>
          </p:nvSpPr>
          <p:spPr bwMode="auto">
            <a:xfrm>
              <a:off x="2112" y="1680"/>
              <a:ext cx="432" cy="0"/>
            </a:xfrm>
            <a:prstGeom prst="line">
              <a:avLst/>
            </a:prstGeom>
            <a:noFill/>
            <a:ln w="25400">
              <a:solidFill>
                <a:schemeClr val="tx1"/>
              </a:solidFill>
              <a:round/>
              <a:headEnd type="none" w="sm" len="sm"/>
              <a:tailEnd type="none" w="sm" len="sm"/>
            </a:ln>
            <a:effectLst/>
          </p:spPr>
          <p:txBody>
            <a:bodyPr/>
            <a:lstStyle/>
            <a:p>
              <a:endParaRPr lang="en-US"/>
            </a:p>
          </p:txBody>
        </p:sp>
      </p:grpSp>
      <p:sp>
        <p:nvSpPr>
          <p:cNvPr id="663561" name="Rectangle 9"/>
          <p:cNvSpPr>
            <a:spLocks noChangeArrowheads="1"/>
          </p:cNvSpPr>
          <p:nvPr/>
        </p:nvSpPr>
        <p:spPr bwMode="auto">
          <a:xfrm>
            <a:off x="4229100" y="4191000"/>
            <a:ext cx="4876800" cy="1189038"/>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7200"/>
              <a:t>      C	 O</a:t>
            </a:r>
          </a:p>
        </p:txBody>
      </p:sp>
      <p:sp>
        <p:nvSpPr>
          <p:cNvPr id="663562" name="Rectangle 10"/>
          <p:cNvSpPr>
            <a:spLocks noChangeArrowheads="1"/>
          </p:cNvSpPr>
          <p:nvPr/>
        </p:nvSpPr>
        <p:spPr bwMode="auto">
          <a:xfrm>
            <a:off x="4533900" y="3505200"/>
            <a:ext cx="1066800" cy="1189038"/>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7200"/>
              <a:t>H</a:t>
            </a:r>
          </a:p>
        </p:txBody>
      </p:sp>
      <p:sp>
        <p:nvSpPr>
          <p:cNvPr id="663563" name="Rectangle 11"/>
          <p:cNvSpPr>
            <a:spLocks noChangeArrowheads="1"/>
          </p:cNvSpPr>
          <p:nvPr/>
        </p:nvSpPr>
        <p:spPr bwMode="auto">
          <a:xfrm>
            <a:off x="4533900" y="4953000"/>
            <a:ext cx="1066800" cy="1189038"/>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7200"/>
              <a:t>H</a:t>
            </a:r>
          </a:p>
        </p:txBody>
      </p:sp>
      <p:sp>
        <p:nvSpPr>
          <p:cNvPr id="663564" name="Line 12"/>
          <p:cNvSpPr>
            <a:spLocks noChangeShapeType="1"/>
          </p:cNvSpPr>
          <p:nvPr/>
        </p:nvSpPr>
        <p:spPr bwMode="auto">
          <a:xfrm>
            <a:off x="6591300" y="4676775"/>
            <a:ext cx="685800" cy="0"/>
          </a:xfrm>
          <a:prstGeom prst="line">
            <a:avLst/>
          </a:prstGeom>
          <a:noFill/>
          <a:ln w="25400">
            <a:solidFill>
              <a:schemeClr val="tx1"/>
            </a:solidFill>
            <a:round/>
            <a:headEnd type="none" w="sm" len="sm"/>
            <a:tailEnd type="none" w="sm" len="sm"/>
          </a:ln>
          <a:effectLst/>
        </p:spPr>
        <p:txBody>
          <a:bodyPr/>
          <a:lstStyle/>
          <a:p>
            <a:endParaRPr lang="en-US"/>
          </a:p>
        </p:txBody>
      </p:sp>
      <p:sp>
        <p:nvSpPr>
          <p:cNvPr id="663565" name="Line 13"/>
          <p:cNvSpPr>
            <a:spLocks noChangeShapeType="1"/>
          </p:cNvSpPr>
          <p:nvPr/>
        </p:nvSpPr>
        <p:spPr bwMode="auto">
          <a:xfrm>
            <a:off x="6591300" y="4895850"/>
            <a:ext cx="685800" cy="0"/>
          </a:xfrm>
          <a:prstGeom prst="line">
            <a:avLst/>
          </a:prstGeom>
          <a:noFill/>
          <a:ln w="25400">
            <a:solidFill>
              <a:schemeClr val="tx1"/>
            </a:solidFill>
            <a:round/>
            <a:headEnd type="none" w="sm" len="sm"/>
            <a:tailEnd type="none" w="sm" len="sm"/>
          </a:ln>
          <a:effectLst/>
        </p:spPr>
        <p:txBody>
          <a:bodyPr/>
          <a:lstStyle/>
          <a:p>
            <a:endParaRPr lang="en-US"/>
          </a:p>
        </p:txBody>
      </p:sp>
      <p:sp>
        <p:nvSpPr>
          <p:cNvPr id="663566" name="Line 14"/>
          <p:cNvSpPr>
            <a:spLocks noChangeShapeType="1"/>
          </p:cNvSpPr>
          <p:nvPr/>
        </p:nvSpPr>
        <p:spPr bwMode="auto">
          <a:xfrm>
            <a:off x="5286375" y="4124325"/>
            <a:ext cx="609600" cy="381000"/>
          </a:xfrm>
          <a:prstGeom prst="line">
            <a:avLst/>
          </a:prstGeom>
          <a:noFill/>
          <a:ln w="25400">
            <a:solidFill>
              <a:schemeClr val="tx1"/>
            </a:solidFill>
            <a:round/>
            <a:headEnd type="none" w="sm" len="sm"/>
            <a:tailEnd type="none" w="sm" len="sm"/>
          </a:ln>
          <a:effectLst/>
        </p:spPr>
        <p:txBody>
          <a:bodyPr/>
          <a:lstStyle/>
          <a:p>
            <a:endParaRPr lang="en-US"/>
          </a:p>
        </p:txBody>
      </p:sp>
      <p:sp>
        <p:nvSpPr>
          <p:cNvPr id="663567" name="Line 15"/>
          <p:cNvSpPr>
            <a:spLocks noChangeShapeType="1"/>
          </p:cNvSpPr>
          <p:nvPr/>
        </p:nvSpPr>
        <p:spPr bwMode="auto">
          <a:xfrm flipV="1">
            <a:off x="5295900" y="5048250"/>
            <a:ext cx="609600" cy="381000"/>
          </a:xfrm>
          <a:prstGeom prst="line">
            <a:avLst/>
          </a:prstGeom>
          <a:noFill/>
          <a:ln w="25400">
            <a:solidFill>
              <a:schemeClr val="tx1"/>
            </a:solidFill>
            <a:round/>
            <a:headEnd type="none" w="sm" len="sm"/>
            <a:tailEnd type="none" w="sm" len="sm"/>
          </a:ln>
          <a:effectLst/>
        </p:spPr>
        <p:txBody>
          <a:bodyPr/>
          <a:lstStyle/>
          <a:p>
            <a:endParaRPr lang="en-US"/>
          </a:p>
        </p:txBody>
      </p:sp>
      <p:sp>
        <p:nvSpPr>
          <p:cNvPr id="663568" name="Oval 16"/>
          <p:cNvSpPr>
            <a:spLocks noChangeArrowheads="1"/>
          </p:cNvSpPr>
          <p:nvPr/>
        </p:nvSpPr>
        <p:spPr bwMode="auto">
          <a:xfrm>
            <a:off x="8007350" y="2530475"/>
            <a:ext cx="139700" cy="1397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663569" name="Oval 17"/>
          <p:cNvSpPr>
            <a:spLocks noChangeArrowheads="1"/>
          </p:cNvSpPr>
          <p:nvPr/>
        </p:nvSpPr>
        <p:spPr bwMode="auto">
          <a:xfrm>
            <a:off x="8007350" y="2835275"/>
            <a:ext cx="139700" cy="1397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663570" name="Oval 18"/>
          <p:cNvSpPr>
            <a:spLocks noChangeArrowheads="1"/>
          </p:cNvSpPr>
          <p:nvPr/>
        </p:nvSpPr>
        <p:spPr bwMode="auto">
          <a:xfrm>
            <a:off x="7664450" y="4044950"/>
            <a:ext cx="139700" cy="1397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663571" name="Oval 19"/>
          <p:cNvSpPr>
            <a:spLocks noChangeArrowheads="1"/>
          </p:cNvSpPr>
          <p:nvPr/>
        </p:nvSpPr>
        <p:spPr bwMode="auto">
          <a:xfrm>
            <a:off x="7969250" y="4197350"/>
            <a:ext cx="139700" cy="1397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663572" name="Oval 20"/>
          <p:cNvSpPr>
            <a:spLocks noChangeArrowheads="1"/>
          </p:cNvSpPr>
          <p:nvPr/>
        </p:nvSpPr>
        <p:spPr bwMode="auto">
          <a:xfrm>
            <a:off x="7664450" y="5264150"/>
            <a:ext cx="139700" cy="1397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663573" name="Oval 21"/>
          <p:cNvSpPr>
            <a:spLocks noChangeArrowheads="1"/>
          </p:cNvSpPr>
          <p:nvPr/>
        </p:nvSpPr>
        <p:spPr bwMode="auto">
          <a:xfrm>
            <a:off x="7969250" y="5111750"/>
            <a:ext cx="139700" cy="13970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663574" name="Rectangle 22"/>
          <p:cNvSpPr>
            <a:spLocks noGrp="1" noChangeArrowheads="1"/>
          </p:cNvSpPr>
          <p:nvPr>
            <p:ph type="body" idx="1"/>
          </p:nvPr>
        </p:nvSpPr>
        <p:spPr>
          <a:xfrm>
            <a:off x="536575" y="1528763"/>
            <a:ext cx="3733800" cy="4953000"/>
          </a:xfrm>
          <a:noFill/>
          <a:ln/>
        </p:spPr>
        <p:txBody>
          <a:bodyPr/>
          <a:lstStyle/>
          <a:p>
            <a:r>
              <a:rPr lang="en-US"/>
              <a:t>C has 8 electrons because each line is 2 electrons</a:t>
            </a:r>
          </a:p>
          <a:p>
            <a:r>
              <a:rPr lang="en-US"/>
              <a:t>Ditto for N				</a:t>
            </a:r>
          </a:p>
          <a:p>
            <a:r>
              <a:rPr lang="en-US"/>
              <a:t>Ditto for C here</a:t>
            </a:r>
          </a:p>
          <a:p>
            <a:r>
              <a:rPr lang="en-US"/>
              <a:t>Ditto for O</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63574">
                                            <p:txEl>
                                              <p:pRg st="0" end="0"/>
                                            </p:txEl>
                                          </p:spTgt>
                                        </p:tgtEl>
                                        <p:attrNameLst>
                                          <p:attrName>style.visibility</p:attrName>
                                        </p:attrNameLst>
                                      </p:cBhvr>
                                      <p:to>
                                        <p:strVal val="visible"/>
                                      </p:to>
                                    </p:set>
                                    <p:anim to="" calcmode="lin" valueType="num">
                                      <p:cBhvr>
                                        <p:cTn id="7" dur="1" fill="hold"/>
                                        <p:tgtEl>
                                          <p:spTgt spid="66357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63574">
                                            <p:txEl>
                                              <p:pRg st="1" end="1"/>
                                            </p:txEl>
                                          </p:spTgt>
                                        </p:tgtEl>
                                        <p:attrNameLst>
                                          <p:attrName>style.visibility</p:attrName>
                                        </p:attrNameLst>
                                      </p:cBhvr>
                                      <p:to>
                                        <p:strVal val="visible"/>
                                      </p:to>
                                    </p:set>
                                    <p:anim to="" calcmode="lin" valueType="num">
                                      <p:cBhvr>
                                        <p:cTn id="12" dur="1" fill="hold"/>
                                        <p:tgtEl>
                                          <p:spTgt spid="66357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63574">
                                            <p:txEl>
                                              <p:pRg st="2" end="2"/>
                                            </p:txEl>
                                          </p:spTgt>
                                        </p:tgtEl>
                                        <p:attrNameLst>
                                          <p:attrName>style.visibility</p:attrName>
                                        </p:attrNameLst>
                                      </p:cBhvr>
                                      <p:to>
                                        <p:strVal val="visible"/>
                                      </p:to>
                                    </p:set>
                                    <p:anim to="" calcmode="lin" valueType="num">
                                      <p:cBhvr>
                                        <p:cTn id="17" dur="1" fill="hold"/>
                                        <p:tgtEl>
                                          <p:spTgt spid="66357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663574">
                                            <p:txEl>
                                              <p:pRg st="3" end="3"/>
                                            </p:txEl>
                                          </p:spTgt>
                                        </p:tgtEl>
                                        <p:attrNameLst>
                                          <p:attrName>style.visibility</p:attrName>
                                        </p:attrNameLst>
                                      </p:cBhvr>
                                      <p:to>
                                        <p:strVal val="visible"/>
                                      </p:to>
                                    </p:set>
                                    <p:anim to="" calcmode="lin" valueType="num">
                                      <p:cBhvr>
                                        <p:cTn id="22" dur="1" fill="hold"/>
                                        <p:tgtEl>
                                          <p:spTgt spid="66357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574" grpId="0" build="p" autoUpdateAnimBg="0"/>
    </p:bldLst>
  </p:timing>
</p:sld>
</file>

<file path=ppt/slides/slide2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a:noFill/>
          <a:ln/>
        </p:spPr>
        <p:txBody>
          <a:bodyPr/>
          <a:lstStyle/>
          <a:p>
            <a:r>
              <a:rPr lang="en-US"/>
              <a:t>Coordinate Covalent Bond</a:t>
            </a:r>
          </a:p>
        </p:txBody>
      </p:sp>
      <p:sp>
        <p:nvSpPr>
          <p:cNvPr id="665603" name="Rectangle 3"/>
          <p:cNvSpPr>
            <a:spLocks noGrp="1" noChangeArrowheads="1"/>
          </p:cNvSpPr>
          <p:nvPr>
            <p:ph type="body" idx="1"/>
          </p:nvPr>
        </p:nvSpPr>
        <p:spPr>
          <a:xfrm>
            <a:off x="685800" y="1295400"/>
            <a:ext cx="7772400" cy="2438400"/>
          </a:xfrm>
          <a:noFill/>
          <a:ln/>
        </p:spPr>
        <p:txBody>
          <a:bodyPr/>
          <a:lstStyle/>
          <a:p>
            <a:r>
              <a:rPr lang="en-US"/>
              <a:t>When one atom donates both electrons in a covalent bond.</a:t>
            </a:r>
          </a:p>
          <a:p>
            <a:r>
              <a:rPr lang="en-US"/>
              <a:t>Carbon monoxide</a:t>
            </a:r>
          </a:p>
          <a:p>
            <a:r>
              <a:rPr lang="en-US"/>
              <a:t>CO</a:t>
            </a:r>
          </a:p>
        </p:txBody>
      </p:sp>
      <p:grpSp>
        <p:nvGrpSpPr>
          <p:cNvPr id="665604" name="Group 4"/>
          <p:cNvGrpSpPr>
            <a:grpSpLocks/>
          </p:cNvGrpSpPr>
          <p:nvPr/>
        </p:nvGrpSpPr>
        <p:grpSpPr bwMode="auto">
          <a:xfrm>
            <a:off x="3429000" y="4152900"/>
            <a:ext cx="2743200" cy="1593850"/>
            <a:chOff x="2160" y="2616"/>
            <a:chExt cx="1728" cy="1004"/>
          </a:xfrm>
        </p:grpSpPr>
        <p:grpSp>
          <p:nvGrpSpPr>
            <p:cNvPr id="665605" name="Group 5"/>
            <p:cNvGrpSpPr>
              <a:grpSpLocks/>
            </p:cNvGrpSpPr>
            <p:nvPr/>
          </p:nvGrpSpPr>
          <p:grpSpPr bwMode="auto">
            <a:xfrm>
              <a:off x="2976" y="2616"/>
              <a:ext cx="912" cy="1004"/>
              <a:chOff x="2976" y="2616"/>
              <a:chExt cx="912" cy="1004"/>
            </a:xfrm>
          </p:grpSpPr>
          <p:sp>
            <p:nvSpPr>
              <p:cNvPr id="665606" name="Rectangle 6"/>
              <p:cNvSpPr>
                <a:spLocks noChangeArrowheads="1"/>
              </p:cNvSpPr>
              <p:nvPr/>
            </p:nvSpPr>
            <p:spPr bwMode="auto">
              <a:xfrm>
                <a:off x="3072" y="2640"/>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O</a:t>
                </a:r>
              </a:p>
            </p:txBody>
          </p:sp>
          <p:grpSp>
            <p:nvGrpSpPr>
              <p:cNvPr id="665607" name="Group 7"/>
              <p:cNvGrpSpPr>
                <a:grpSpLocks/>
              </p:cNvGrpSpPr>
              <p:nvPr/>
            </p:nvGrpSpPr>
            <p:grpSpPr bwMode="auto">
              <a:xfrm>
                <a:off x="3792" y="2880"/>
                <a:ext cx="96" cy="336"/>
                <a:chOff x="3792" y="2880"/>
                <a:chExt cx="96" cy="336"/>
              </a:xfrm>
            </p:grpSpPr>
            <p:sp>
              <p:nvSpPr>
                <p:cNvPr id="665608" name="Oval 8"/>
                <p:cNvSpPr>
                  <a:spLocks noChangeArrowheads="1"/>
                </p:cNvSpPr>
                <p:nvPr/>
              </p:nvSpPr>
              <p:spPr bwMode="auto">
                <a:xfrm>
                  <a:off x="3792" y="2880"/>
                  <a:ext cx="96" cy="96"/>
                </a:xfrm>
                <a:prstGeom prst="ellipse">
                  <a:avLst/>
                </a:prstGeom>
                <a:solidFill>
                  <a:schemeClr val="tx2"/>
                </a:solidFill>
                <a:ln w="9525">
                  <a:noFill/>
                  <a:round/>
                  <a:headEnd/>
                  <a:tailEnd/>
                </a:ln>
                <a:effectLst/>
              </p:spPr>
              <p:txBody>
                <a:bodyPr wrap="none" anchor="ctr"/>
                <a:lstStyle/>
                <a:p>
                  <a:endParaRPr lang="en-US"/>
                </a:p>
              </p:txBody>
            </p:sp>
            <p:sp>
              <p:nvSpPr>
                <p:cNvPr id="665609" name="Oval 9"/>
                <p:cNvSpPr>
                  <a:spLocks noChangeArrowheads="1"/>
                </p:cNvSpPr>
                <p:nvPr/>
              </p:nvSpPr>
              <p:spPr bwMode="auto">
                <a:xfrm>
                  <a:off x="3792" y="3120"/>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665610" name="Group 10"/>
              <p:cNvGrpSpPr>
                <a:grpSpLocks/>
              </p:cNvGrpSpPr>
              <p:nvPr/>
            </p:nvGrpSpPr>
            <p:grpSpPr bwMode="auto">
              <a:xfrm>
                <a:off x="3240" y="2616"/>
                <a:ext cx="336" cy="96"/>
                <a:chOff x="3240" y="2616"/>
                <a:chExt cx="336" cy="96"/>
              </a:xfrm>
            </p:grpSpPr>
            <p:sp>
              <p:nvSpPr>
                <p:cNvPr id="665611" name="Oval 11"/>
                <p:cNvSpPr>
                  <a:spLocks noChangeArrowheads="1"/>
                </p:cNvSpPr>
                <p:nvPr/>
              </p:nvSpPr>
              <p:spPr bwMode="auto">
                <a:xfrm>
                  <a:off x="3480" y="2616"/>
                  <a:ext cx="96" cy="96"/>
                </a:xfrm>
                <a:prstGeom prst="ellipse">
                  <a:avLst/>
                </a:prstGeom>
                <a:solidFill>
                  <a:schemeClr val="tx2"/>
                </a:solidFill>
                <a:ln w="9525">
                  <a:noFill/>
                  <a:round/>
                  <a:headEnd/>
                  <a:tailEnd/>
                </a:ln>
                <a:effectLst/>
              </p:spPr>
              <p:txBody>
                <a:bodyPr wrap="none" anchor="ctr"/>
                <a:lstStyle/>
                <a:p>
                  <a:endParaRPr lang="en-US"/>
                </a:p>
              </p:txBody>
            </p:sp>
            <p:sp>
              <p:nvSpPr>
                <p:cNvPr id="665612" name="Oval 12"/>
                <p:cNvSpPr>
                  <a:spLocks noChangeArrowheads="1"/>
                </p:cNvSpPr>
                <p:nvPr/>
              </p:nvSpPr>
              <p:spPr bwMode="auto">
                <a:xfrm>
                  <a:off x="3240" y="2616"/>
                  <a:ext cx="96" cy="96"/>
                </a:xfrm>
                <a:prstGeom prst="ellipse">
                  <a:avLst/>
                </a:prstGeom>
                <a:solidFill>
                  <a:schemeClr val="tx2"/>
                </a:solidFill>
                <a:ln w="9525">
                  <a:noFill/>
                  <a:round/>
                  <a:headEnd/>
                  <a:tailEnd/>
                </a:ln>
                <a:effectLst/>
              </p:spPr>
              <p:txBody>
                <a:bodyPr wrap="none" anchor="ctr"/>
                <a:lstStyle/>
                <a:p>
                  <a:endParaRPr lang="en-US"/>
                </a:p>
              </p:txBody>
            </p:sp>
          </p:grpSp>
          <p:sp>
            <p:nvSpPr>
              <p:cNvPr id="665613" name="Oval 13"/>
              <p:cNvSpPr>
                <a:spLocks noChangeArrowheads="1"/>
              </p:cNvSpPr>
              <p:nvPr/>
            </p:nvSpPr>
            <p:spPr bwMode="auto">
              <a:xfrm>
                <a:off x="2976" y="2832"/>
                <a:ext cx="96" cy="96"/>
              </a:xfrm>
              <a:prstGeom prst="ellipse">
                <a:avLst/>
              </a:prstGeom>
              <a:solidFill>
                <a:schemeClr val="tx2"/>
              </a:solidFill>
              <a:ln w="9525">
                <a:noFill/>
                <a:round/>
                <a:headEnd/>
                <a:tailEnd/>
              </a:ln>
              <a:effectLst/>
            </p:spPr>
            <p:txBody>
              <a:bodyPr wrap="none" anchor="ctr"/>
              <a:lstStyle/>
              <a:p>
                <a:endParaRPr lang="en-US"/>
              </a:p>
            </p:txBody>
          </p:sp>
          <p:sp>
            <p:nvSpPr>
              <p:cNvPr id="665614" name="Oval 14"/>
              <p:cNvSpPr>
                <a:spLocks noChangeArrowheads="1"/>
              </p:cNvSpPr>
              <p:nvPr/>
            </p:nvSpPr>
            <p:spPr bwMode="auto">
              <a:xfrm>
                <a:off x="3240" y="3480"/>
                <a:ext cx="96" cy="96"/>
              </a:xfrm>
              <a:prstGeom prst="ellipse">
                <a:avLst/>
              </a:prstGeom>
              <a:solidFill>
                <a:schemeClr val="tx2"/>
              </a:solidFill>
              <a:ln w="9525">
                <a:noFill/>
                <a:round/>
                <a:headEnd/>
                <a:tailEnd/>
              </a:ln>
              <a:effectLst/>
            </p:spPr>
            <p:txBody>
              <a:bodyPr wrap="none" anchor="ctr"/>
              <a:lstStyle/>
              <a:p>
                <a:endParaRPr lang="en-US"/>
              </a:p>
            </p:txBody>
          </p:sp>
        </p:grpSp>
        <p:sp>
          <p:nvSpPr>
            <p:cNvPr id="665615" name="Rectangle 15"/>
            <p:cNvSpPr>
              <a:spLocks noChangeArrowheads="1"/>
            </p:cNvSpPr>
            <p:nvPr/>
          </p:nvSpPr>
          <p:spPr bwMode="auto">
            <a:xfrm>
              <a:off x="2256" y="2640"/>
              <a:ext cx="528" cy="9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hlink"/>
                  </a:solidFill>
                </a:rPr>
                <a:t>C</a:t>
              </a:r>
            </a:p>
          </p:txBody>
        </p:sp>
        <p:sp>
          <p:nvSpPr>
            <p:cNvPr id="665616" name="Oval 16"/>
            <p:cNvSpPr>
              <a:spLocks noChangeArrowheads="1"/>
            </p:cNvSpPr>
            <p:nvPr/>
          </p:nvSpPr>
          <p:spPr bwMode="auto">
            <a:xfrm>
              <a:off x="2976" y="3120"/>
              <a:ext cx="96" cy="96"/>
            </a:xfrm>
            <a:prstGeom prst="ellipse">
              <a:avLst/>
            </a:prstGeom>
            <a:solidFill>
              <a:schemeClr val="tx1"/>
            </a:solidFill>
            <a:ln w="9525">
              <a:noFill/>
              <a:round/>
              <a:headEnd/>
              <a:tailEnd/>
            </a:ln>
            <a:effectLst/>
          </p:spPr>
          <p:txBody>
            <a:bodyPr wrap="none" anchor="ctr"/>
            <a:lstStyle/>
            <a:p>
              <a:endParaRPr lang="en-US"/>
            </a:p>
          </p:txBody>
        </p:sp>
        <p:sp>
          <p:nvSpPr>
            <p:cNvPr id="665617" name="Oval 17"/>
            <p:cNvSpPr>
              <a:spLocks noChangeArrowheads="1"/>
            </p:cNvSpPr>
            <p:nvPr/>
          </p:nvSpPr>
          <p:spPr bwMode="auto">
            <a:xfrm>
              <a:off x="2664" y="2616"/>
              <a:ext cx="96" cy="96"/>
            </a:xfrm>
            <a:prstGeom prst="ellipse">
              <a:avLst/>
            </a:prstGeom>
            <a:solidFill>
              <a:schemeClr val="tx1"/>
            </a:solidFill>
            <a:ln w="9525">
              <a:noFill/>
              <a:round/>
              <a:headEnd/>
              <a:tailEnd/>
            </a:ln>
            <a:effectLst/>
          </p:spPr>
          <p:txBody>
            <a:bodyPr wrap="none" anchor="ctr"/>
            <a:lstStyle/>
            <a:p>
              <a:endParaRPr lang="en-US"/>
            </a:p>
          </p:txBody>
        </p:sp>
        <p:sp>
          <p:nvSpPr>
            <p:cNvPr id="665618" name="Oval 18"/>
            <p:cNvSpPr>
              <a:spLocks noChangeArrowheads="1"/>
            </p:cNvSpPr>
            <p:nvPr/>
          </p:nvSpPr>
          <p:spPr bwMode="auto">
            <a:xfrm>
              <a:off x="2160" y="2832"/>
              <a:ext cx="96" cy="96"/>
            </a:xfrm>
            <a:prstGeom prst="ellipse">
              <a:avLst/>
            </a:prstGeom>
            <a:solidFill>
              <a:schemeClr val="tx1"/>
            </a:solidFill>
            <a:ln w="9525">
              <a:noFill/>
              <a:round/>
              <a:headEnd/>
              <a:tailEnd/>
            </a:ln>
            <a:effectLst/>
          </p:spPr>
          <p:txBody>
            <a:bodyPr wrap="none" anchor="ctr"/>
            <a:lstStyle/>
            <a:p>
              <a:endParaRPr lang="en-US"/>
            </a:p>
          </p:txBody>
        </p:sp>
        <p:sp>
          <p:nvSpPr>
            <p:cNvPr id="665619" name="Oval 19"/>
            <p:cNvSpPr>
              <a:spLocks noChangeArrowheads="1"/>
            </p:cNvSpPr>
            <p:nvPr/>
          </p:nvSpPr>
          <p:spPr bwMode="auto">
            <a:xfrm>
              <a:off x="2424" y="3480"/>
              <a:ext cx="96" cy="96"/>
            </a:xfrm>
            <a:prstGeom prst="ellipse">
              <a:avLst/>
            </a:prstGeom>
            <a:solidFill>
              <a:schemeClr val="tx1"/>
            </a:solidFill>
            <a:ln w="9525">
              <a:noFill/>
              <a:round/>
              <a:headEnd/>
              <a:tailEnd/>
            </a:ln>
            <a:effectLst/>
          </p:spPr>
          <p:txBody>
            <a:bodyPr wrap="none" anchor="ctr"/>
            <a:lstStyle/>
            <a:p>
              <a:endParaRPr lang="en-US"/>
            </a:p>
          </p:txBody>
        </p:sp>
      </p:grpSp>
      <p:sp>
        <p:nvSpPr>
          <p:cNvPr id="665620" name="Arc 20"/>
          <p:cNvSpPr>
            <a:spLocks/>
          </p:cNvSpPr>
          <p:nvPr/>
        </p:nvSpPr>
        <p:spPr bwMode="auto">
          <a:xfrm>
            <a:off x="4267200" y="3429000"/>
            <a:ext cx="457200" cy="904875"/>
          </a:xfrm>
          <a:custGeom>
            <a:avLst/>
            <a:gdLst>
              <a:gd name="G0" fmla="+- 21600 0 0"/>
              <a:gd name="G1" fmla="+- 21600 0 0"/>
              <a:gd name="G2" fmla="+- 21600 0 0"/>
              <a:gd name="T0" fmla="*/ 0 w 43200"/>
              <a:gd name="T1" fmla="*/ 21600 h 25662"/>
              <a:gd name="T2" fmla="*/ 42815 w 43200"/>
              <a:gd name="T3" fmla="*/ 25662 h 25662"/>
              <a:gd name="T4" fmla="*/ 21600 w 43200"/>
              <a:gd name="T5" fmla="*/ 21600 h 25662"/>
            </a:gdLst>
            <a:ahLst/>
            <a:cxnLst>
              <a:cxn ang="0">
                <a:pos x="T0" y="T1"/>
              </a:cxn>
              <a:cxn ang="0">
                <a:pos x="T2" y="T3"/>
              </a:cxn>
              <a:cxn ang="0">
                <a:pos x="T4" y="T5"/>
              </a:cxn>
            </a:cxnLst>
            <a:rect l="0" t="0" r="r" b="b"/>
            <a:pathLst>
              <a:path w="43200" h="25662" fill="none" extrusionOk="0">
                <a:moveTo>
                  <a:pt x="0" y="21600"/>
                </a:moveTo>
                <a:cubicBezTo>
                  <a:pt x="0" y="9670"/>
                  <a:pt x="9670" y="0"/>
                  <a:pt x="21600" y="0"/>
                </a:cubicBezTo>
                <a:cubicBezTo>
                  <a:pt x="33529" y="0"/>
                  <a:pt x="43200" y="9670"/>
                  <a:pt x="43200" y="21600"/>
                </a:cubicBezTo>
                <a:cubicBezTo>
                  <a:pt x="43200" y="22963"/>
                  <a:pt x="43070" y="24323"/>
                  <a:pt x="42814" y="25661"/>
                </a:cubicBezTo>
              </a:path>
              <a:path w="43200" h="25662" stroke="0" extrusionOk="0">
                <a:moveTo>
                  <a:pt x="0" y="21600"/>
                </a:moveTo>
                <a:cubicBezTo>
                  <a:pt x="0" y="9670"/>
                  <a:pt x="9670" y="0"/>
                  <a:pt x="21600" y="0"/>
                </a:cubicBezTo>
                <a:cubicBezTo>
                  <a:pt x="33529" y="0"/>
                  <a:pt x="43200" y="9670"/>
                  <a:pt x="43200" y="21600"/>
                </a:cubicBezTo>
                <a:cubicBezTo>
                  <a:pt x="43200" y="22963"/>
                  <a:pt x="43070" y="24323"/>
                  <a:pt x="42814" y="25661"/>
                </a:cubicBezTo>
                <a:lnTo>
                  <a:pt x="21600" y="21600"/>
                </a:lnTo>
                <a:close/>
              </a:path>
            </a:pathLst>
          </a:custGeom>
          <a:noFill/>
          <a:ln w="25400" cap="rnd">
            <a:solidFill>
              <a:schemeClr val="tx1"/>
            </a:solidFill>
            <a:round/>
            <a:headEnd type="none" w="sm" len="sm"/>
            <a:tailEnd type="stealth" w="med" len="med"/>
          </a:ln>
          <a:effectLst/>
        </p:spPr>
        <p:txBody>
          <a:bodyPr/>
          <a:lstStyle/>
          <a:p>
            <a:endParaRPr lang="en-US"/>
          </a:p>
        </p:txBody>
      </p:sp>
      <p:sp>
        <p:nvSpPr>
          <p:cNvPr id="665621" name="Arc 21"/>
          <p:cNvSpPr>
            <a:spLocks/>
          </p:cNvSpPr>
          <p:nvPr/>
        </p:nvSpPr>
        <p:spPr bwMode="auto">
          <a:xfrm rot="10800000">
            <a:off x="4573588" y="5465763"/>
            <a:ext cx="685800" cy="1077912"/>
          </a:xfrm>
          <a:custGeom>
            <a:avLst/>
            <a:gdLst>
              <a:gd name="G0" fmla="+- 21600 0 0"/>
              <a:gd name="G1" fmla="+- 21600 0 0"/>
              <a:gd name="G2" fmla="+- 21600 0 0"/>
              <a:gd name="T0" fmla="*/ 0 w 43200"/>
              <a:gd name="T1" fmla="*/ 21555 h 30576"/>
              <a:gd name="T2" fmla="*/ 41247 w 43200"/>
              <a:gd name="T3" fmla="*/ 30576 h 30576"/>
              <a:gd name="T4" fmla="*/ 21600 w 43200"/>
              <a:gd name="T5" fmla="*/ 21600 h 30576"/>
            </a:gdLst>
            <a:ahLst/>
            <a:cxnLst>
              <a:cxn ang="0">
                <a:pos x="T0" y="T1"/>
              </a:cxn>
              <a:cxn ang="0">
                <a:pos x="T2" y="T3"/>
              </a:cxn>
              <a:cxn ang="0">
                <a:pos x="T4" y="T5"/>
              </a:cxn>
            </a:cxnLst>
            <a:rect l="0" t="0" r="r" b="b"/>
            <a:pathLst>
              <a:path w="43200" h="30576" fill="none" extrusionOk="0">
                <a:moveTo>
                  <a:pt x="0" y="21555"/>
                </a:moveTo>
                <a:cubicBezTo>
                  <a:pt x="24" y="9643"/>
                  <a:pt x="9688" y="-1"/>
                  <a:pt x="21600" y="0"/>
                </a:cubicBezTo>
                <a:cubicBezTo>
                  <a:pt x="33529" y="0"/>
                  <a:pt x="43200" y="9670"/>
                  <a:pt x="43200" y="21600"/>
                </a:cubicBezTo>
                <a:cubicBezTo>
                  <a:pt x="43200" y="24697"/>
                  <a:pt x="42533" y="27758"/>
                  <a:pt x="41246" y="30575"/>
                </a:cubicBezTo>
              </a:path>
              <a:path w="43200" h="30576" stroke="0" extrusionOk="0">
                <a:moveTo>
                  <a:pt x="0" y="21555"/>
                </a:moveTo>
                <a:cubicBezTo>
                  <a:pt x="24" y="9643"/>
                  <a:pt x="9688" y="-1"/>
                  <a:pt x="21600" y="0"/>
                </a:cubicBezTo>
                <a:cubicBezTo>
                  <a:pt x="33529" y="0"/>
                  <a:pt x="43200" y="9670"/>
                  <a:pt x="43200" y="21600"/>
                </a:cubicBezTo>
                <a:cubicBezTo>
                  <a:pt x="43200" y="24697"/>
                  <a:pt x="42533" y="27758"/>
                  <a:pt x="41246" y="30575"/>
                </a:cubicBezTo>
                <a:lnTo>
                  <a:pt x="21600" y="21600"/>
                </a:lnTo>
                <a:close/>
              </a:path>
            </a:pathLst>
          </a:custGeom>
          <a:noFill/>
          <a:ln w="25400" cap="rnd">
            <a:solidFill>
              <a:schemeClr val="tx1"/>
            </a:solidFill>
            <a:round/>
            <a:headEnd type="none" w="sm" len="sm"/>
            <a:tailEnd type="stealth"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65603">
                                            <p:txEl>
                                              <p:pRg st="0" end="0"/>
                                            </p:txEl>
                                          </p:spTgt>
                                        </p:tgtEl>
                                        <p:attrNameLst>
                                          <p:attrName>style.visibility</p:attrName>
                                        </p:attrNameLst>
                                      </p:cBhvr>
                                      <p:to>
                                        <p:strVal val="visible"/>
                                      </p:to>
                                    </p:set>
                                    <p:anim to="" calcmode="lin" valueType="num">
                                      <p:cBhvr>
                                        <p:cTn id="7" dur="1" fill="hold"/>
                                        <p:tgtEl>
                                          <p:spTgt spid="66560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65603">
                                            <p:txEl>
                                              <p:pRg st="1" end="1"/>
                                            </p:txEl>
                                          </p:spTgt>
                                        </p:tgtEl>
                                        <p:attrNameLst>
                                          <p:attrName>style.visibility</p:attrName>
                                        </p:attrNameLst>
                                      </p:cBhvr>
                                      <p:to>
                                        <p:strVal val="visible"/>
                                      </p:to>
                                    </p:set>
                                    <p:anim to="" calcmode="lin" valueType="num">
                                      <p:cBhvr>
                                        <p:cTn id="12" dur="1" fill="hold"/>
                                        <p:tgtEl>
                                          <p:spTgt spid="66560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65603">
                                            <p:txEl>
                                              <p:pRg st="2" end="2"/>
                                            </p:txEl>
                                          </p:spTgt>
                                        </p:tgtEl>
                                        <p:attrNameLst>
                                          <p:attrName>style.visibility</p:attrName>
                                        </p:attrNameLst>
                                      </p:cBhvr>
                                      <p:to>
                                        <p:strVal val="visible"/>
                                      </p:to>
                                    </p:set>
                                    <p:anim to="" calcmode="lin" valueType="num">
                                      <p:cBhvr>
                                        <p:cTn id="17" dur="1" fill="hold"/>
                                        <p:tgtEl>
                                          <p:spTgt spid="66560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66560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665620"/>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499"/>
                                          </p:stCondLst>
                                        </p:cTn>
                                        <p:tgtEl>
                                          <p:spTgt spid="665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3" grpId="0" build="p" autoUpdateAnimBg="0"/>
      <p:bldP spid="665620" grpId="0" animBg="1"/>
      <p:bldP spid="665621"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ChangeArrowheads="1"/>
          </p:cNvSpPr>
          <p:nvPr/>
        </p:nvSpPr>
        <p:spPr bwMode="auto">
          <a:xfrm>
            <a:off x="685800" y="495300"/>
            <a:ext cx="7772400" cy="762000"/>
          </a:xfrm>
          <a:prstGeom prst="rect">
            <a:avLst/>
          </a:prstGeom>
          <a:noFill/>
          <a:ln w="9525">
            <a:noFill/>
            <a:miter lim="800000"/>
            <a:headEnd/>
            <a:tailEnd/>
          </a:ln>
          <a:effectLst/>
        </p:spPr>
        <p:txBody>
          <a:bodyPr lIns="92075" tIns="46038" rIns="92075" bIns="46038" anchor="ctr" anchorCtr="1">
            <a:spAutoFit/>
          </a:bodyPr>
          <a:lstStyle/>
          <a:p>
            <a:pPr algn="ctr" eaLnBrk="0" hangingPunct="0"/>
            <a:r>
              <a:rPr lang="en-US" sz="4400">
                <a:solidFill>
                  <a:schemeClr val="tx2"/>
                </a:solidFill>
              </a:rPr>
              <a:t>Coordinate Covalent Bond</a:t>
            </a:r>
          </a:p>
        </p:txBody>
      </p:sp>
      <p:sp>
        <p:nvSpPr>
          <p:cNvPr id="667651" name="Rectangle 3"/>
          <p:cNvSpPr>
            <a:spLocks noChangeArrowheads="1"/>
          </p:cNvSpPr>
          <p:nvPr/>
        </p:nvSpPr>
        <p:spPr bwMode="auto">
          <a:xfrm>
            <a:off x="685800" y="1295400"/>
            <a:ext cx="7772400" cy="2438400"/>
          </a:xfrm>
          <a:prstGeom prst="rect">
            <a:avLst/>
          </a:prstGeom>
          <a:noFill/>
          <a:ln w="9525">
            <a:noFill/>
            <a:miter lim="800000"/>
            <a:headEnd/>
            <a:tailEnd/>
          </a:ln>
          <a:effectLst/>
        </p:spPr>
        <p:txBody>
          <a:bodyPr lIns="92075" tIns="46038" rIns="92075" bIns="46038"/>
          <a:lstStyle/>
          <a:p>
            <a:pPr marL="342900" indent="-342900" eaLnBrk="0" hangingPunct="0">
              <a:spcBef>
                <a:spcPct val="20000"/>
              </a:spcBef>
              <a:buClr>
                <a:schemeClr val="accent1"/>
              </a:buClr>
              <a:buSzPct val="75000"/>
              <a:buFont typeface="Monotype Sorts" pitchFamily="2" charset="2"/>
              <a:buChar char="l"/>
            </a:pPr>
            <a:r>
              <a:rPr lang="en-US" sz="3200"/>
              <a:t>When one atom donates both electrons in a covalent bond.</a:t>
            </a:r>
            <a:endParaRPr lang="en-US" sz="1200"/>
          </a:p>
          <a:p>
            <a:pPr marL="342900" indent="-342900" eaLnBrk="0" hangingPunct="0">
              <a:spcBef>
                <a:spcPct val="20000"/>
              </a:spcBef>
              <a:buClr>
                <a:schemeClr val="accent1"/>
              </a:buClr>
              <a:buSzPct val="75000"/>
              <a:buFont typeface="Monotype Sorts" pitchFamily="2" charset="2"/>
              <a:buChar char="l"/>
            </a:pPr>
            <a:r>
              <a:rPr lang="en-US" sz="3200"/>
              <a:t>Carbon monoxide</a:t>
            </a:r>
            <a:endParaRPr lang="en-US" sz="1200"/>
          </a:p>
          <a:p>
            <a:pPr marL="342900" indent="-342900" eaLnBrk="0" hangingPunct="0">
              <a:spcBef>
                <a:spcPct val="20000"/>
              </a:spcBef>
              <a:buClr>
                <a:schemeClr val="accent1"/>
              </a:buClr>
              <a:buSzPct val="75000"/>
              <a:buFont typeface="Monotype Sorts" pitchFamily="2" charset="2"/>
              <a:buChar char="l"/>
            </a:pPr>
            <a:r>
              <a:rPr lang="en-US" sz="3200"/>
              <a:t>CO</a:t>
            </a:r>
          </a:p>
        </p:txBody>
      </p:sp>
      <p:sp>
        <p:nvSpPr>
          <p:cNvPr id="667652" name="Rectangle 4"/>
          <p:cNvSpPr>
            <a:spLocks noChangeArrowheads="1"/>
          </p:cNvSpPr>
          <p:nvPr/>
        </p:nvSpPr>
        <p:spPr bwMode="auto">
          <a:xfrm>
            <a:off x="5257800" y="41910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O</a:t>
            </a:r>
          </a:p>
        </p:txBody>
      </p:sp>
      <p:grpSp>
        <p:nvGrpSpPr>
          <p:cNvPr id="667653" name="Group 5"/>
          <p:cNvGrpSpPr>
            <a:grpSpLocks/>
          </p:cNvGrpSpPr>
          <p:nvPr/>
        </p:nvGrpSpPr>
        <p:grpSpPr bwMode="auto">
          <a:xfrm>
            <a:off x="5524500" y="4152900"/>
            <a:ext cx="533400" cy="152400"/>
            <a:chOff x="3480" y="2616"/>
            <a:chExt cx="336" cy="96"/>
          </a:xfrm>
        </p:grpSpPr>
        <p:sp>
          <p:nvSpPr>
            <p:cNvPr id="667654" name="Oval 6"/>
            <p:cNvSpPr>
              <a:spLocks noChangeArrowheads="1"/>
            </p:cNvSpPr>
            <p:nvPr/>
          </p:nvSpPr>
          <p:spPr bwMode="auto">
            <a:xfrm>
              <a:off x="3720" y="2616"/>
              <a:ext cx="96" cy="96"/>
            </a:xfrm>
            <a:prstGeom prst="ellipse">
              <a:avLst/>
            </a:prstGeom>
            <a:solidFill>
              <a:schemeClr val="tx2"/>
            </a:solidFill>
            <a:ln w="9525">
              <a:noFill/>
              <a:round/>
              <a:headEnd/>
              <a:tailEnd/>
            </a:ln>
            <a:effectLst/>
          </p:spPr>
          <p:txBody>
            <a:bodyPr wrap="none" anchor="ctr"/>
            <a:lstStyle/>
            <a:p>
              <a:endParaRPr lang="en-US"/>
            </a:p>
          </p:txBody>
        </p:sp>
        <p:sp>
          <p:nvSpPr>
            <p:cNvPr id="667655" name="Oval 7"/>
            <p:cNvSpPr>
              <a:spLocks noChangeArrowheads="1"/>
            </p:cNvSpPr>
            <p:nvPr/>
          </p:nvSpPr>
          <p:spPr bwMode="auto">
            <a:xfrm>
              <a:off x="3480" y="2616"/>
              <a:ext cx="96" cy="96"/>
            </a:xfrm>
            <a:prstGeom prst="ellipse">
              <a:avLst/>
            </a:prstGeom>
            <a:solidFill>
              <a:schemeClr val="tx2"/>
            </a:solidFill>
            <a:ln w="9525">
              <a:noFill/>
              <a:round/>
              <a:headEnd/>
              <a:tailEnd/>
            </a:ln>
            <a:effectLst/>
          </p:spPr>
          <p:txBody>
            <a:bodyPr wrap="none" anchor="ctr"/>
            <a:lstStyle/>
            <a:p>
              <a:endParaRPr lang="en-US"/>
            </a:p>
          </p:txBody>
        </p:sp>
      </p:grpSp>
      <p:sp>
        <p:nvSpPr>
          <p:cNvPr id="667656" name="Rectangle 8"/>
          <p:cNvSpPr>
            <a:spLocks noChangeArrowheads="1"/>
          </p:cNvSpPr>
          <p:nvPr/>
        </p:nvSpPr>
        <p:spPr bwMode="auto">
          <a:xfrm>
            <a:off x="3581400" y="41910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hlink"/>
                </a:solidFill>
              </a:rPr>
              <a:t>C</a:t>
            </a:r>
          </a:p>
        </p:txBody>
      </p:sp>
      <p:sp>
        <p:nvSpPr>
          <p:cNvPr id="667657" name="Oval 9"/>
          <p:cNvSpPr>
            <a:spLocks noChangeArrowheads="1"/>
          </p:cNvSpPr>
          <p:nvPr/>
        </p:nvSpPr>
        <p:spPr bwMode="auto">
          <a:xfrm>
            <a:off x="3429000" y="4495800"/>
            <a:ext cx="152400" cy="152400"/>
          </a:xfrm>
          <a:prstGeom prst="ellipse">
            <a:avLst/>
          </a:prstGeom>
          <a:solidFill>
            <a:schemeClr val="tx1"/>
          </a:solidFill>
          <a:ln w="9525">
            <a:noFill/>
            <a:round/>
            <a:headEnd/>
            <a:tailEnd/>
          </a:ln>
          <a:effectLst/>
        </p:spPr>
        <p:txBody>
          <a:bodyPr wrap="none" anchor="ctr"/>
          <a:lstStyle/>
          <a:p>
            <a:endParaRPr lang="en-US"/>
          </a:p>
        </p:txBody>
      </p:sp>
      <p:sp>
        <p:nvSpPr>
          <p:cNvPr id="667658" name="Oval 10"/>
          <p:cNvSpPr>
            <a:spLocks noChangeArrowheads="1"/>
          </p:cNvSpPr>
          <p:nvPr/>
        </p:nvSpPr>
        <p:spPr bwMode="auto">
          <a:xfrm>
            <a:off x="3848100" y="5524500"/>
            <a:ext cx="152400" cy="152400"/>
          </a:xfrm>
          <a:prstGeom prst="ellipse">
            <a:avLst/>
          </a:prstGeom>
          <a:solidFill>
            <a:schemeClr val="tx1"/>
          </a:solidFill>
          <a:ln w="9525">
            <a:noFill/>
            <a:round/>
            <a:headEnd/>
            <a:tailEnd/>
          </a:ln>
          <a:effectLst/>
        </p:spPr>
        <p:txBody>
          <a:bodyPr wrap="none" anchor="ctr"/>
          <a:lstStyle/>
          <a:p>
            <a:endParaRPr lang="en-US"/>
          </a:p>
        </p:txBody>
      </p:sp>
      <p:sp>
        <p:nvSpPr>
          <p:cNvPr id="667659" name="Arc 11"/>
          <p:cNvSpPr>
            <a:spLocks/>
          </p:cNvSpPr>
          <p:nvPr/>
        </p:nvSpPr>
        <p:spPr bwMode="auto">
          <a:xfrm>
            <a:off x="4745038" y="3352800"/>
            <a:ext cx="1041400" cy="925513"/>
          </a:xfrm>
          <a:custGeom>
            <a:avLst/>
            <a:gdLst>
              <a:gd name="G0" fmla="+- 21600 0 0"/>
              <a:gd name="G1" fmla="+- 21600 0 0"/>
              <a:gd name="G2" fmla="+- 21600 0 0"/>
              <a:gd name="T0" fmla="*/ 501 w 42189"/>
              <a:gd name="T1" fmla="*/ 26224 h 26224"/>
              <a:gd name="T2" fmla="*/ 42189 w 42189"/>
              <a:gd name="T3" fmla="*/ 15069 h 26224"/>
              <a:gd name="T4" fmla="*/ 21600 w 42189"/>
              <a:gd name="T5" fmla="*/ 21600 h 26224"/>
            </a:gdLst>
            <a:ahLst/>
            <a:cxnLst>
              <a:cxn ang="0">
                <a:pos x="T0" y="T1"/>
              </a:cxn>
              <a:cxn ang="0">
                <a:pos x="T2" y="T3"/>
              </a:cxn>
              <a:cxn ang="0">
                <a:pos x="T4" y="T5"/>
              </a:cxn>
            </a:cxnLst>
            <a:rect l="0" t="0" r="r" b="b"/>
            <a:pathLst>
              <a:path w="42189" h="26224" fill="none" extrusionOk="0">
                <a:moveTo>
                  <a:pt x="500" y="26224"/>
                </a:moveTo>
                <a:cubicBezTo>
                  <a:pt x="167" y="24705"/>
                  <a:pt x="0" y="23154"/>
                  <a:pt x="0" y="21600"/>
                </a:cubicBezTo>
                <a:cubicBezTo>
                  <a:pt x="0" y="9670"/>
                  <a:pt x="9670" y="0"/>
                  <a:pt x="21600" y="0"/>
                </a:cubicBezTo>
                <a:cubicBezTo>
                  <a:pt x="31013" y="-1"/>
                  <a:pt x="39342" y="6096"/>
                  <a:pt x="42188" y="15069"/>
                </a:cubicBezTo>
              </a:path>
              <a:path w="42189" h="26224" stroke="0" extrusionOk="0">
                <a:moveTo>
                  <a:pt x="500" y="26224"/>
                </a:moveTo>
                <a:cubicBezTo>
                  <a:pt x="167" y="24705"/>
                  <a:pt x="0" y="23154"/>
                  <a:pt x="0" y="21600"/>
                </a:cubicBezTo>
                <a:cubicBezTo>
                  <a:pt x="0" y="9670"/>
                  <a:pt x="9670" y="0"/>
                  <a:pt x="21600" y="0"/>
                </a:cubicBezTo>
                <a:cubicBezTo>
                  <a:pt x="31013" y="-1"/>
                  <a:pt x="39342" y="6096"/>
                  <a:pt x="42188" y="15069"/>
                </a:cubicBezTo>
                <a:lnTo>
                  <a:pt x="21600" y="21600"/>
                </a:lnTo>
                <a:close/>
              </a:path>
            </a:pathLst>
          </a:custGeom>
          <a:noFill/>
          <a:ln w="25400" cap="rnd">
            <a:solidFill>
              <a:schemeClr val="tx1"/>
            </a:solidFill>
            <a:round/>
            <a:headEnd type="stealth" w="med" len="med"/>
            <a:tailEnd type="none" w="sm" len="sm"/>
          </a:ln>
          <a:effectLst/>
        </p:spPr>
        <p:txBody>
          <a:bodyPr/>
          <a:lstStyle/>
          <a:p>
            <a:endParaRPr lang="en-US"/>
          </a:p>
        </p:txBody>
      </p:sp>
      <p:sp>
        <p:nvSpPr>
          <p:cNvPr id="667660" name="Arc 12"/>
          <p:cNvSpPr>
            <a:spLocks/>
          </p:cNvSpPr>
          <p:nvPr/>
        </p:nvSpPr>
        <p:spPr bwMode="auto">
          <a:xfrm>
            <a:off x="2976563" y="4865688"/>
            <a:ext cx="762000" cy="842962"/>
          </a:xfrm>
          <a:custGeom>
            <a:avLst/>
            <a:gdLst>
              <a:gd name="G0" fmla="+- 21600 0 0"/>
              <a:gd name="G1" fmla="+- 18516 0 0"/>
              <a:gd name="G2" fmla="+- 21600 0 0"/>
              <a:gd name="T0" fmla="*/ 21600 w 21600"/>
              <a:gd name="T1" fmla="*/ 40116 h 40116"/>
              <a:gd name="T2" fmla="*/ 10478 w 21600"/>
              <a:gd name="T3" fmla="*/ 0 h 40116"/>
              <a:gd name="T4" fmla="*/ 21600 w 21600"/>
              <a:gd name="T5" fmla="*/ 18516 h 40116"/>
            </a:gdLst>
            <a:ahLst/>
            <a:cxnLst>
              <a:cxn ang="0">
                <a:pos x="T0" y="T1"/>
              </a:cxn>
              <a:cxn ang="0">
                <a:pos x="T2" y="T3"/>
              </a:cxn>
              <a:cxn ang="0">
                <a:pos x="T4" y="T5"/>
              </a:cxn>
            </a:cxnLst>
            <a:rect l="0" t="0" r="r" b="b"/>
            <a:pathLst>
              <a:path w="21600" h="40116" fill="none" extrusionOk="0">
                <a:moveTo>
                  <a:pt x="21600" y="40116"/>
                </a:moveTo>
                <a:cubicBezTo>
                  <a:pt x="9670" y="40116"/>
                  <a:pt x="0" y="30445"/>
                  <a:pt x="0" y="18516"/>
                </a:cubicBezTo>
                <a:cubicBezTo>
                  <a:pt x="-1" y="10932"/>
                  <a:pt x="3976" y="3904"/>
                  <a:pt x="10477" y="-1"/>
                </a:cubicBezTo>
              </a:path>
              <a:path w="21600" h="40116" stroke="0" extrusionOk="0">
                <a:moveTo>
                  <a:pt x="21600" y="40116"/>
                </a:moveTo>
                <a:cubicBezTo>
                  <a:pt x="9670" y="40116"/>
                  <a:pt x="0" y="30445"/>
                  <a:pt x="0" y="18516"/>
                </a:cubicBezTo>
                <a:cubicBezTo>
                  <a:pt x="-1" y="10932"/>
                  <a:pt x="3976" y="3904"/>
                  <a:pt x="10477" y="-1"/>
                </a:cubicBezTo>
                <a:lnTo>
                  <a:pt x="21600" y="18516"/>
                </a:lnTo>
                <a:close/>
              </a:path>
            </a:pathLst>
          </a:custGeom>
          <a:noFill/>
          <a:ln w="25400" cap="rnd">
            <a:solidFill>
              <a:schemeClr val="tx1"/>
            </a:solidFill>
            <a:round/>
            <a:headEnd type="none" w="sm" len="sm"/>
            <a:tailEnd type="stealth" w="med" len="med"/>
          </a:ln>
          <a:effectLst/>
        </p:spPr>
        <p:txBody>
          <a:bodyPr/>
          <a:lstStyle/>
          <a:p>
            <a:endParaRPr lang="en-US"/>
          </a:p>
        </p:txBody>
      </p:sp>
      <p:grpSp>
        <p:nvGrpSpPr>
          <p:cNvPr id="667661" name="Group 13"/>
          <p:cNvGrpSpPr>
            <a:grpSpLocks/>
          </p:cNvGrpSpPr>
          <p:nvPr/>
        </p:nvGrpSpPr>
        <p:grpSpPr bwMode="auto">
          <a:xfrm>
            <a:off x="6391275" y="4724400"/>
            <a:ext cx="152400" cy="533400"/>
            <a:chOff x="4032" y="2880"/>
            <a:chExt cx="96" cy="336"/>
          </a:xfrm>
        </p:grpSpPr>
        <p:sp>
          <p:nvSpPr>
            <p:cNvPr id="667662" name="Oval 14"/>
            <p:cNvSpPr>
              <a:spLocks noChangeArrowheads="1"/>
            </p:cNvSpPr>
            <p:nvPr/>
          </p:nvSpPr>
          <p:spPr bwMode="auto">
            <a:xfrm>
              <a:off x="4032" y="2880"/>
              <a:ext cx="96" cy="96"/>
            </a:xfrm>
            <a:prstGeom prst="ellipse">
              <a:avLst/>
            </a:prstGeom>
            <a:solidFill>
              <a:schemeClr val="tx2"/>
            </a:solidFill>
            <a:ln w="9525">
              <a:noFill/>
              <a:round/>
              <a:headEnd/>
              <a:tailEnd/>
            </a:ln>
            <a:effectLst/>
          </p:spPr>
          <p:txBody>
            <a:bodyPr wrap="none" anchor="ctr"/>
            <a:lstStyle/>
            <a:p>
              <a:endParaRPr lang="en-US"/>
            </a:p>
          </p:txBody>
        </p:sp>
        <p:sp>
          <p:nvSpPr>
            <p:cNvPr id="667663" name="Oval 15"/>
            <p:cNvSpPr>
              <a:spLocks noChangeArrowheads="1"/>
            </p:cNvSpPr>
            <p:nvPr/>
          </p:nvSpPr>
          <p:spPr bwMode="auto">
            <a:xfrm>
              <a:off x="4032" y="3120"/>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667664" name="Group 16"/>
          <p:cNvGrpSpPr>
            <a:grpSpLocks/>
          </p:cNvGrpSpPr>
          <p:nvPr/>
        </p:nvGrpSpPr>
        <p:grpSpPr bwMode="auto">
          <a:xfrm>
            <a:off x="5114925" y="4724400"/>
            <a:ext cx="152400" cy="533400"/>
            <a:chOff x="4032" y="2880"/>
            <a:chExt cx="96" cy="336"/>
          </a:xfrm>
        </p:grpSpPr>
        <p:sp>
          <p:nvSpPr>
            <p:cNvPr id="667665" name="Oval 17"/>
            <p:cNvSpPr>
              <a:spLocks noChangeArrowheads="1"/>
            </p:cNvSpPr>
            <p:nvPr/>
          </p:nvSpPr>
          <p:spPr bwMode="auto">
            <a:xfrm>
              <a:off x="4032" y="2880"/>
              <a:ext cx="96" cy="96"/>
            </a:xfrm>
            <a:prstGeom prst="ellipse">
              <a:avLst/>
            </a:prstGeom>
            <a:solidFill>
              <a:schemeClr val="tx2"/>
            </a:solidFill>
            <a:ln w="9525">
              <a:noFill/>
              <a:round/>
              <a:headEnd/>
              <a:tailEnd/>
            </a:ln>
            <a:effectLst/>
          </p:spPr>
          <p:txBody>
            <a:bodyPr wrap="none" anchor="ctr"/>
            <a:lstStyle/>
            <a:p>
              <a:endParaRPr lang="en-US"/>
            </a:p>
          </p:txBody>
        </p:sp>
        <p:sp>
          <p:nvSpPr>
            <p:cNvPr id="667666" name="Oval 18"/>
            <p:cNvSpPr>
              <a:spLocks noChangeArrowheads="1"/>
            </p:cNvSpPr>
            <p:nvPr/>
          </p:nvSpPr>
          <p:spPr bwMode="auto">
            <a:xfrm>
              <a:off x="4032" y="3120"/>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667667" name="Group 19"/>
          <p:cNvGrpSpPr>
            <a:grpSpLocks/>
          </p:cNvGrpSpPr>
          <p:nvPr/>
        </p:nvGrpSpPr>
        <p:grpSpPr bwMode="auto">
          <a:xfrm>
            <a:off x="4752975" y="4733925"/>
            <a:ext cx="152400" cy="533400"/>
            <a:chOff x="4032" y="2880"/>
            <a:chExt cx="96" cy="336"/>
          </a:xfrm>
        </p:grpSpPr>
        <p:sp>
          <p:nvSpPr>
            <p:cNvPr id="667668" name="Oval 20"/>
            <p:cNvSpPr>
              <a:spLocks noChangeArrowheads="1"/>
            </p:cNvSpPr>
            <p:nvPr/>
          </p:nvSpPr>
          <p:spPr bwMode="auto">
            <a:xfrm>
              <a:off x="4032" y="2880"/>
              <a:ext cx="96" cy="96"/>
            </a:xfrm>
            <a:prstGeom prst="ellipse">
              <a:avLst/>
            </a:prstGeom>
            <a:solidFill>
              <a:schemeClr val="tx1"/>
            </a:solidFill>
            <a:ln w="9525">
              <a:noFill/>
              <a:round/>
              <a:headEnd/>
              <a:tailEnd/>
            </a:ln>
            <a:effectLst/>
          </p:spPr>
          <p:txBody>
            <a:bodyPr wrap="none" anchor="ctr"/>
            <a:lstStyle/>
            <a:p>
              <a:endParaRPr lang="en-US"/>
            </a:p>
          </p:txBody>
        </p:sp>
        <p:sp>
          <p:nvSpPr>
            <p:cNvPr id="667669" name="Oval 21"/>
            <p:cNvSpPr>
              <a:spLocks noChangeArrowheads="1"/>
            </p:cNvSpPr>
            <p:nvPr/>
          </p:nvSpPr>
          <p:spPr bwMode="auto">
            <a:xfrm>
              <a:off x="4032" y="3120"/>
              <a:ext cx="96" cy="96"/>
            </a:xfrm>
            <a:prstGeom prst="ellipse">
              <a:avLst/>
            </a:prstGeom>
            <a:solidFill>
              <a:schemeClr val="tx1"/>
            </a:solidFill>
            <a:ln w="9525">
              <a:noFill/>
              <a:round/>
              <a:headEnd/>
              <a:tailEnd/>
            </a:ln>
            <a:effec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676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67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659" grpId="0" animBg="1"/>
      <p:bldP spid="667660"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ChangeArrowheads="1"/>
          </p:cNvSpPr>
          <p:nvPr/>
        </p:nvSpPr>
        <p:spPr bwMode="auto">
          <a:xfrm>
            <a:off x="685800" y="495300"/>
            <a:ext cx="7772400" cy="762000"/>
          </a:xfrm>
          <a:prstGeom prst="rect">
            <a:avLst/>
          </a:prstGeom>
          <a:noFill/>
          <a:ln w="9525">
            <a:noFill/>
            <a:miter lim="800000"/>
            <a:headEnd/>
            <a:tailEnd/>
          </a:ln>
          <a:effectLst/>
        </p:spPr>
        <p:txBody>
          <a:bodyPr lIns="92075" tIns="46038" rIns="92075" bIns="46038" anchor="ctr" anchorCtr="1">
            <a:spAutoFit/>
          </a:bodyPr>
          <a:lstStyle/>
          <a:p>
            <a:pPr algn="ctr" eaLnBrk="0" hangingPunct="0"/>
            <a:r>
              <a:rPr lang="en-US" sz="4400">
                <a:solidFill>
                  <a:schemeClr val="tx2"/>
                </a:solidFill>
              </a:rPr>
              <a:t>Coordinate Covalent Bond</a:t>
            </a:r>
          </a:p>
        </p:txBody>
      </p:sp>
      <p:sp>
        <p:nvSpPr>
          <p:cNvPr id="669699" name="Rectangle 3"/>
          <p:cNvSpPr>
            <a:spLocks noChangeArrowheads="1"/>
          </p:cNvSpPr>
          <p:nvPr/>
        </p:nvSpPr>
        <p:spPr bwMode="auto">
          <a:xfrm>
            <a:off x="685800" y="1295400"/>
            <a:ext cx="7772400" cy="2438400"/>
          </a:xfrm>
          <a:prstGeom prst="rect">
            <a:avLst/>
          </a:prstGeom>
          <a:noFill/>
          <a:ln w="9525">
            <a:noFill/>
            <a:miter lim="800000"/>
            <a:headEnd/>
            <a:tailEnd/>
          </a:ln>
          <a:effectLst/>
        </p:spPr>
        <p:txBody>
          <a:bodyPr lIns="92075" tIns="46038" rIns="92075" bIns="46038"/>
          <a:lstStyle/>
          <a:p>
            <a:pPr marL="342900" indent="-342900" eaLnBrk="0" hangingPunct="0">
              <a:spcBef>
                <a:spcPct val="20000"/>
              </a:spcBef>
              <a:buClr>
                <a:schemeClr val="accent1"/>
              </a:buClr>
              <a:buSzPct val="75000"/>
              <a:buFont typeface="Monotype Sorts" pitchFamily="2" charset="2"/>
              <a:buChar char="l"/>
            </a:pPr>
            <a:r>
              <a:rPr lang="en-US" sz="3200"/>
              <a:t>When one atom donates both electrons in a covalent bond.</a:t>
            </a:r>
            <a:endParaRPr lang="en-US" sz="1200"/>
          </a:p>
          <a:p>
            <a:pPr marL="342900" indent="-342900" eaLnBrk="0" hangingPunct="0">
              <a:spcBef>
                <a:spcPct val="20000"/>
              </a:spcBef>
              <a:buClr>
                <a:schemeClr val="accent1"/>
              </a:buClr>
              <a:buSzPct val="75000"/>
              <a:buFont typeface="Monotype Sorts" pitchFamily="2" charset="2"/>
              <a:buChar char="l"/>
            </a:pPr>
            <a:r>
              <a:rPr lang="en-US" sz="3200"/>
              <a:t>Carbon monoxide</a:t>
            </a:r>
            <a:endParaRPr lang="en-US" sz="1200"/>
          </a:p>
          <a:p>
            <a:pPr marL="342900" indent="-342900" eaLnBrk="0" hangingPunct="0">
              <a:spcBef>
                <a:spcPct val="20000"/>
              </a:spcBef>
              <a:buClr>
                <a:schemeClr val="accent1"/>
              </a:buClr>
              <a:buSzPct val="75000"/>
              <a:buFont typeface="Monotype Sorts" pitchFamily="2" charset="2"/>
              <a:buChar char="l"/>
            </a:pPr>
            <a:r>
              <a:rPr lang="en-US" sz="3200"/>
              <a:t>CO</a:t>
            </a:r>
          </a:p>
        </p:txBody>
      </p:sp>
      <p:sp>
        <p:nvSpPr>
          <p:cNvPr id="669700" name="Rectangle 4"/>
          <p:cNvSpPr>
            <a:spLocks noChangeArrowheads="1"/>
          </p:cNvSpPr>
          <p:nvPr/>
        </p:nvSpPr>
        <p:spPr bwMode="auto">
          <a:xfrm>
            <a:off x="5562600" y="41910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t>O</a:t>
            </a:r>
          </a:p>
        </p:txBody>
      </p:sp>
      <p:sp>
        <p:nvSpPr>
          <p:cNvPr id="669701" name="Rectangle 5"/>
          <p:cNvSpPr>
            <a:spLocks noChangeArrowheads="1"/>
          </p:cNvSpPr>
          <p:nvPr/>
        </p:nvSpPr>
        <p:spPr bwMode="auto">
          <a:xfrm>
            <a:off x="3676650" y="4191000"/>
            <a:ext cx="838200" cy="155575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9600">
                <a:solidFill>
                  <a:schemeClr val="hlink"/>
                </a:solidFill>
              </a:rPr>
              <a:t>C</a:t>
            </a:r>
          </a:p>
        </p:txBody>
      </p:sp>
      <p:grpSp>
        <p:nvGrpSpPr>
          <p:cNvPr id="669702" name="Group 6"/>
          <p:cNvGrpSpPr>
            <a:grpSpLocks/>
          </p:cNvGrpSpPr>
          <p:nvPr/>
        </p:nvGrpSpPr>
        <p:grpSpPr bwMode="auto">
          <a:xfrm>
            <a:off x="6743700" y="4724400"/>
            <a:ext cx="152400" cy="533400"/>
            <a:chOff x="4224" y="2880"/>
            <a:chExt cx="96" cy="336"/>
          </a:xfrm>
        </p:grpSpPr>
        <p:sp>
          <p:nvSpPr>
            <p:cNvPr id="669703" name="Oval 7"/>
            <p:cNvSpPr>
              <a:spLocks noChangeArrowheads="1"/>
            </p:cNvSpPr>
            <p:nvPr/>
          </p:nvSpPr>
          <p:spPr bwMode="auto">
            <a:xfrm>
              <a:off x="4224" y="2880"/>
              <a:ext cx="96" cy="96"/>
            </a:xfrm>
            <a:prstGeom prst="ellipse">
              <a:avLst/>
            </a:prstGeom>
            <a:solidFill>
              <a:schemeClr val="tx2"/>
            </a:solidFill>
            <a:ln w="9525">
              <a:noFill/>
              <a:round/>
              <a:headEnd/>
              <a:tailEnd/>
            </a:ln>
            <a:effectLst/>
          </p:spPr>
          <p:txBody>
            <a:bodyPr wrap="none" anchor="ctr"/>
            <a:lstStyle/>
            <a:p>
              <a:endParaRPr lang="en-US"/>
            </a:p>
          </p:txBody>
        </p:sp>
        <p:sp>
          <p:nvSpPr>
            <p:cNvPr id="669704" name="Oval 8"/>
            <p:cNvSpPr>
              <a:spLocks noChangeArrowheads="1"/>
            </p:cNvSpPr>
            <p:nvPr/>
          </p:nvSpPr>
          <p:spPr bwMode="auto">
            <a:xfrm>
              <a:off x="4224" y="3120"/>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669705" name="Group 9"/>
          <p:cNvGrpSpPr>
            <a:grpSpLocks/>
          </p:cNvGrpSpPr>
          <p:nvPr/>
        </p:nvGrpSpPr>
        <p:grpSpPr bwMode="auto">
          <a:xfrm>
            <a:off x="5429250" y="4724400"/>
            <a:ext cx="152400" cy="533400"/>
            <a:chOff x="4224" y="2880"/>
            <a:chExt cx="96" cy="336"/>
          </a:xfrm>
        </p:grpSpPr>
        <p:sp>
          <p:nvSpPr>
            <p:cNvPr id="669706" name="Oval 10"/>
            <p:cNvSpPr>
              <a:spLocks noChangeArrowheads="1"/>
            </p:cNvSpPr>
            <p:nvPr/>
          </p:nvSpPr>
          <p:spPr bwMode="auto">
            <a:xfrm>
              <a:off x="4224" y="2880"/>
              <a:ext cx="96" cy="96"/>
            </a:xfrm>
            <a:prstGeom prst="ellipse">
              <a:avLst/>
            </a:prstGeom>
            <a:solidFill>
              <a:schemeClr val="tx2"/>
            </a:solidFill>
            <a:ln w="9525">
              <a:noFill/>
              <a:round/>
              <a:headEnd/>
              <a:tailEnd/>
            </a:ln>
            <a:effectLst/>
          </p:spPr>
          <p:txBody>
            <a:bodyPr wrap="none" anchor="ctr"/>
            <a:lstStyle/>
            <a:p>
              <a:endParaRPr lang="en-US"/>
            </a:p>
          </p:txBody>
        </p:sp>
        <p:sp>
          <p:nvSpPr>
            <p:cNvPr id="669707" name="Oval 11"/>
            <p:cNvSpPr>
              <a:spLocks noChangeArrowheads="1"/>
            </p:cNvSpPr>
            <p:nvPr/>
          </p:nvSpPr>
          <p:spPr bwMode="auto">
            <a:xfrm>
              <a:off x="4224" y="3120"/>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669708" name="Group 12"/>
          <p:cNvGrpSpPr>
            <a:grpSpLocks/>
          </p:cNvGrpSpPr>
          <p:nvPr/>
        </p:nvGrpSpPr>
        <p:grpSpPr bwMode="auto">
          <a:xfrm>
            <a:off x="5162550" y="4724400"/>
            <a:ext cx="152400" cy="533400"/>
            <a:chOff x="4224" y="2880"/>
            <a:chExt cx="96" cy="336"/>
          </a:xfrm>
        </p:grpSpPr>
        <p:sp>
          <p:nvSpPr>
            <p:cNvPr id="669709" name="Oval 13"/>
            <p:cNvSpPr>
              <a:spLocks noChangeArrowheads="1"/>
            </p:cNvSpPr>
            <p:nvPr/>
          </p:nvSpPr>
          <p:spPr bwMode="auto">
            <a:xfrm>
              <a:off x="4224" y="2880"/>
              <a:ext cx="96" cy="96"/>
            </a:xfrm>
            <a:prstGeom prst="ellipse">
              <a:avLst/>
            </a:prstGeom>
            <a:solidFill>
              <a:schemeClr val="tx2"/>
            </a:solidFill>
            <a:ln w="9525">
              <a:noFill/>
              <a:round/>
              <a:headEnd/>
              <a:tailEnd/>
            </a:ln>
            <a:effectLst/>
          </p:spPr>
          <p:txBody>
            <a:bodyPr wrap="none" anchor="ctr"/>
            <a:lstStyle/>
            <a:p>
              <a:endParaRPr lang="en-US"/>
            </a:p>
          </p:txBody>
        </p:sp>
        <p:sp>
          <p:nvSpPr>
            <p:cNvPr id="669710" name="Oval 14"/>
            <p:cNvSpPr>
              <a:spLocks noChangeArrowheads="1"/>
            </p:cNvSpPr>
            <p:nvPr/>
          </p:nvSpPr>
          <p:spPr bwMode="auto">
            <a:xfrm>
              <a:off x="4224" y="3120"/>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669711" name="Group 15"/>
          <p:cNvGrpSpPr>
            <a:grpSpLocks/>
          </p:cNvGrpSpPr>
          <p:nvPr/>
        </p:nvGrpSpPr>
        <p:grpSpPr bwMode="auto">
          <a:xfrm>
            <a:off x="4848225" y="4724400"/>
            <a:ext cx="152400" cy="533400"/>
            <a:chOff x="4224" y="2880"/>
            <a:chExt cx="96" cy="336"/>
          </a:xfrm>
        </p:grpSpPr>
        <p:sp>
          <p:nvSpPr>
            <p:cNvPr id="669712" name="Oval 16"/>
            <p:cNvSpPr>
              <a:spLocks noChangeArrowheads="1"/>
            </p:cNvSpPr>
            <p:nvPr/>
          </p:nvSpPr>
          <p:spPr bwMode="auto">
            <a:xfrm>
              <a:off x="4224" y="2880"/>
              <a:ext cx="96" cy="96"/>
            </a:xfrm>
            <a:prstGeom prst="ellipse">
              <a:avLst/>
            </a:prstGeom>
            <a:solidFill>
              <a:schemeClr val="tx1"/>
            </a:solidFill>
            <a:ln w="9525">
              <a:noFill/>
              <a:round/>
              <a:headEnd/>
              <a:tailEnd/>
            </a:ln>
            <a:effectLst/>
          </p:spPr>
          <p:txBody>
            <a:bodyPr wrap="none" anchor="ctr"/>
            <a:lstStyle/>
            <a:p>
              <a:endParaRPr lang="en-US"/>
            </a:p>
          </p:txBody>
        </p:sp>
        <p:sp>
          <p:nvSpPr>
            <p:cNvPr id="669713" name="Oval 17"/>
            <p:cNvSpPr>
              <a:spLocks noChangeArrowheads="1"/>
            </p:cNvSpPr>
            <p:nvPr/>
          </p:nvSpPr>
          <p:spPr bwMode="auto">
            <a:xfrm>
              <a:off x="4224" y="3120"/>
              <a:ext cx="96" cy="96"/>
            </a:xfrm>
            <a:prstGeom prst="ellipse">
              <a:avLst/>
            </a:prstGeom>
            <a:solidFill>
              <a:schemeClr val="tx1"/>
            </a:solidFill>
            <a:ln w="9525">
              <a:noFill/>
              <a:round/>
              <a:headEnd/>
              <a:tailEnd/>
            </a:ln>
            <a:effectLst/>
          </p:spPr>
          <p:txBody>
            <a:bodyPr wrap="none" anchor="ctr"/>
            <a:lstStyle/>
            <a:p>
              <a:endParaRPr lang="en-US"/>
            </a:p>
          </p:txBody>
        </p:sp>
      </p:grpSp>
      <p:grpSp>
        <p:nvGrpSpPr>
          <p:cNvPr id="669714" name="Group 18"/>
          <p:cNvGrpSpPr>
            <a:grpSpLocks/>
          </p:cNvGrpSpPr>
          <p:nvPr/>
        </p:nvGrpSpPr>
        <p:grpSpPr bwMode="auto">
          <a:xfrm>
            <a:off x="3486150" y="4714875"/>
            <a:ext cx="152400" cy="533400"/>
            <a:chOff x="4224" y="2880"/>
            <a:chExt cx="96" cy="336"/>
          </a:xfrm>
        </p:grpSpPr>
        <p:sp>
          <p:nvSpPr>
            <p:cNvPr id="669715" name="Oval 19"/>
            <p:cNvSpPr>
              <a:spLocks noChangeArrowheads="1"/>
            </p:cNvSpPr>
            <p:nvPr/>
          </p:nvSpPr>
          <p:spPr bwMode="auto">
            <a:xfrm>
              <a:off x="4224" y="2880"/>
              <a:ext cx="96" cy="96"/>
            </a:xfrm>
            <a:prstGeom prst="ellipse">
              <a:avLst/>
            </a:prstGeom>
            <a:solidFill>
              <a:schemeClr val="tx1"/>
            </a:solidFill>
            <a:ln w="9525">
              <a:noFill/>
              <a:round/>
              <a:headEnd/>
              <a:tailEnd/>
            </a:ln>
            <a:effectLst/>
          </p:spPr>
          <p:txBody>
            <a:bodyPr wrap="none" anchor="ctr"/>
            <a:lstStyle/>
            <a:p>
              <a:endParaRPr lang="en-US"/>
            </a:p>
          </p:txBody>
        </p:sp>
        <p:sp>
          <p:nvSpPr>
            <p:cNvPr id="669716" name="Oval 20"/>
            <p:cNvSpPr>
              <a:spLocks noChangeArrowheads="1"/>
            </p:cNvSpPr>
            <p:nvPr/>
          </p:nvSpPr>
          <p:spPr bwMode="auto">
            <a:xfrm>
              <a:off x="4224" y="3120"/>
              <a:ext cx="96" cy="96"/>
            </a:xfrm>
            <a:prstGeom prst="ellipse">
              <a:avLst/>
            </a:prstGeom>
            <a:solidFill>
              <a:schemeClr val="tx1"/>
            </a:solidFill>
            <a:ln w="9525">
              <a:noFill/>
              <a:round/>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a:noFill/>
          <a:ln/>
        </p:spPr>
        <p:txBody>
          <a:bodyPr/>
          <a:lstStyle/>
          <a:p>
            <a:r>
              <a:rPr lang="en-US"/>
              <a:t>How do we know if</a:t>
            </a:r>
          </a:p>
        </p:txBody>
      </p:sp>
      <p:sp>
        <p:nvSpPr>
          <p:cNvPr id="671747" name="Rectangle 3"/>
          <p:cNvSpPr>
            <a:spLocks noGrp="1" noChangeArrowheads="1"/>
          </p:cNvSpPr>
          <p:nvPr>
            <p:ph type="body" idx="1"/>
          </p:nvPr>
        </p:nvSpPr>
        <p:spPr>
          <a:noFill/>
          <a:ln/>
        </p:spPr>
        <p:txBody>
          <a:bodyPr/>
          <a:lstStyle/>
          <a:p>
            <a:r>
              <a:rPr lang="en-US"/>
              <a:t>Have to draw the diagram and see what happens.</a:t>
            </a:r>
          </a:p>
          <a:p>
            <a:r>
              <a:rPr lang="en-US"/>
              <a:t>Often happens with polyatomic ions and acids.</a:t>
            </a:r>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ChangeArrowheads="1"/>
          </p:cNvSpPr>
          <p:nvPr>
            <p:ph type="title"/>
          </p:nvPr>
        </p:nvSpPr>
        <p:spPr>
          <a:noFill/>
          <a:ln/>
        </p:spPr>
        <p:txBody>
          <a:bodyPr/>
          <a:lstStyle/>
          <a:p>
            <a:r>
              <a:rPr lang="en-US"/>
              <a:t>Resonance</a:t>
            </a:r>
          </a:p>
        </p:txBody>
      </p:sp>
      <p:sp>
        <p:nvSpPr>
          <p:cNvPr id="673795" name="Rectangle 3"/>
          <p:cNvSpPr>
            <a:spLocks noGrp="1" noChangeArrowheads="1"/>
          </p:cNvSpPr>
          <p:nvPr>
            <p:ph type="body" idx="1"/>
          </p:nvPr>
        </p:nvSpPr>
        <p:spPr>
          <a:noFill/>
          <a:ln/>
        </p:spPr>
        <p:txBody>
          <a:bodyPr/>
          <a:lstStyle/>
          <a:p>
            <a:r>
              <a:rPr lang="en-US"/>
              <a:t>When more than one dot diagram with the same connections are possible. </a:t>
            </a:r>
          </a:p>
          <a:p>
            <a:r>
              <a:rPr lang="en-US"/>
              <a:t>NO</a:t>
            </a:r>
            <a:r>
              <a:rPr lang="en-US" sz="4000" baseline="-25000"/>
              <a:t>2</a:t>
            </a:r>
            <a:r>
              <a:rPr lang="en-US" sz="4000" baseline="30000"/>
              <a:t>-</a:t>
            </a:r>
            <a:r>
              <a:rPr lang="en-US"/>
              <a:t> </a:t>
            </a:r>
          </a:p>
          <a:p>
            <a:r>
              <a:rPr lang="en-US"/>
              <a:t>Which one is it?</a:t>
            </a:r>
          </a:p>
          <a:p>
            <a:r>
              <a:rPr lang="en-US"/>
              <a:t>Does it go back and forth.</a:t>
            </a:r>
          </a:p>
          <a:p>
            <a:r>
              <a:rPr lang="en-US"/>
              <a:t>It is a mixture of both, like a mule.</a:t>
            </a:r>
          </a:p>
          <a:p>
            <a:r>
              <a:rPr lang="en-US"/>
              <a:t>NO</a:t>
            </a:r>
            <a:r>
              <a:rPr lang="en-US" sz="4400" baseline="-25000"/>
              <a:t>3</a:t>
            </a:r>
            <a:r>
              <a:rPr lang="en-US" sz="4400" baseline="30000"/>
              <a:t>-</a:t>
            </a: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42" name="Rectangle 2"/>
          <p:cNvSpPr>
            <a:spLocks noGrp="1" noChangeArrowheads="1"/>
          </p:cNvSpPr>
          <p:nvPr>
            <p:ph type="title"/>
          </p:nvPr>
        </p:nvSpPr>
        <p:spPr>
          <a:noFill/>
          <a:ln/>
        </p:spPr>
        <p:txBody>
          <a:bodyPr/>
          <a:lstStyle/>
          <a:p>
            <a:r>
              <a:rPr lang="en-US"/>
              <a:t>VSEPR</a:t>
            </a:r>
          </a:p>
        </p:txBody>
      </p:sp>
      <p:sp>
        <p:nvSpPr>
          <p:cNvPr id="675843" name="Rectangle 3"/>
          <p:cNvSpPr>
            <a:spLocks noGrp="1" noChangeArrowheads="1"/>
          </p:cNvSpPr>
          <p:nvPr>
            <p:ph type="body" idx="1"/>
          </p:nvPr>
        </p:nvSpPr>
        <p:spPr>
          <a:noFill/>
          <a:ln/>
        </p:spPr>
        <p:txBody>
          <a:bodyPr/>
          <a:lstStyle/>
          <a:p>
            <a:r>
              <a:rPr lang="en-US">
                <a:solidFill>
                  <a:schemeClr val="tx2"/>
                </a:solidFill>
              </a:rPr>
              <a:t>V</a:t>
            </a:r>
            <a:r>
              <a:rPr lang="en-US"/>
              <a:t>alence </a:t>
            </a:r>
            <a:r>
              <a:rPr lang="en-US">
                <a:solidFill>
                  <a:schemeClr val="tx2"/>
                </a:solidFill>
              </a:rPr>
              <a:t>S</a:t>
            </a:r>
            <a:r>
              <a:rPr lang="en-US"/>
              <a:t>hell </a:t>
            </a:r>
            <a:r>
              <a:rPr lang="en-US">
                <a:solidFill>
                  <a:schemeClr val="tx2"/>
                </a:solidFill>
              </a:rPr>
              <a:t>E</a:t>
            </a:r>
            <a:r>
              <a:rPr lang="en-US"/>
              <a:t>lectron </a:t>
            </a:r>
            <a:r>
              <a:rPr lang="en-US">
                <a:solidFill>
                  <a:schemeClr val="tx2"/>
                </a:solidFill>
              </a:rPr>
              <a:t>P</a:t>
            </a:r>
            <a:r>
              <a:rPr lang="en-US"/>
              <a:t>air </a:t>
            </a:r>
            <a:r>
              <a:rPr lang="en-US">
                <a:solidFill>
                  <a:schemeClr val="tx2"/>
                </a:solidFill>
              </a:rPr>
              <a:t>R</a:t>
            </a:r>
            <a:r>
              <a:rPr lang="en-US"/>
              <a:t>epulsion. </a:t>
            </a:r>
          </a:p>
          <a:p>
            <a:r>
              <a:rPr lang="en-US"/>
              <a:t>Predicts three dimensional geometry of molecules.</a:t>
            </a:r>
          </a:p>
          <a:p>
            <a:r>
              <a:rPr lang="en-US"/>
              <a:t>Name tells you the theory.</a:t>
            </a:r>
          </a:p>
          <a:p>
            <a:r>
              <a:rPr lang="en-US"/>
              <a:t>Valence shell - outside electrons.</a:t>
            </a:r>
          </a:p>
          <a:p>
            <a:r>
              <a:rPr lang="en-US"/>
              <a:t>Electron Pair repulsion - electron pairs try to get as far away as possible.</a:t>
            </a:r>
          </a:p>
          <a:p>
            <a:r>
              <a:rPr lang="en-US"/>
              <a:t>Can determine the angles of bonds.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75843">
                                            <p:txEl>
                                              <p:pRg st="0" end="0"/>
                                            </p:txEl>
                                          </p:spTgt>
                                        </p:tgtEl>
                                        <p:attrNameLst>
                                          <p:attrName>style.visibility</p:attrName>
                                        </p:attrNameLst>
                                      </p:cBhvr>
                                      <p:to>
                                        <p:strVal val="visible"/>
                                      </p:to>
                                    </p:set>
                                    <p:anim to="" calcmode="lin" valueType="num">
                                      <p:cBhvr>
                                        <p:cTn id="7" dur="1" fill="hold"/>
                                        <p:tgtEl>
                                          <p:spTgt spid="675843">
                                            <p:txEl>
                                              <p:pRg st="0" end="0"/>
                                            </p:txEl>
                                          </p:spTgt>
                                        </p:tgtEl>
                                        <p:attrNameLst>
                                          <p:attrName/>
                                        </p:attrNameLst>
                                      </p:cBhvr>
                                    </p:anim>
                                  </p:childTnLst>
                                  <p:subTnLst>
                                    <p:animClr clrSpc="rgb" dir="cw">
                                      <p:cBhvr override="childStyle">
                                        <p:cTn dur="1" fill="hold" display="0" masterRel="nextClick" afterEffect="1"/>
                                        <p:tgtEl>
                                          <p:spTgt spid="675843">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75843">
                                            <p:txEl>
                                              <p:pRg st="1" end="1"/>
                                            </p:txEl>
                                          </p:spTgt>
                                        </p:tgtEl>
                                        <p:attrNameLst>
                                          <p:attrName>style.visibility</p:attrName>
                                        </p:attrNameLst>
                                      </p:cBhvr>
                                      <p:to>
                                        <p:strVal val="visible"/>
                                      </p:to>
                                    </p:set>
                                    <p:anim to="" calcmode="lin" valueType="num">
                                      <p:cBhvr>
                                        <p:cTn id="12" dur="1" fill="hold"/>
                                        <p:tgtEl>
                                          <p:spTgt spid="675843">
                                            <p:txEl>
                                              <p:pRg st="1" end="1"/>
                                            </p:txEl>
                                          </p:spTgt>
                                        </p:tgtEl>
                                        <p:attrNameLst>
                                          <p:attrName/>
                                        </p:attrNameLst>
                                      </p:cBhvr>
                                    </p:anim>
                                  </p:childTnLst>
                                  <p:subTnLst>
                                    <p:animClr clrSpc="rgb" dir="cw">
                                      <p:cBhvr override="childStyle">
                                        <p:cTn dur="1" fill="hold" display="0" masterRel="nextClick" afterEffect="1"/>
                                        <p:tgtEl>
                                          <p:spTgt spid="675843">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75843">
                                            <p:txEl>
                                              <p:pRg st="2" end="2"/>
                                            </p:txEl>
                                          </p:spTgt>
                                        </p:tgtEl>
                                        <p:attrNameLst>
                                          <p:attrName>style.visibility</p:attrName>
                                        </p:attrNameLst>
                                      </p:cBhvr>
                                      <p:to>
                                        <p:strVal val="visible"/>
                                      </p:to>
                                    </p:set>
                                    <p:anim to="" calcmode="lin" valueType="num">
                                      <p:cBhvr>
                                        <p:cTn id="17" dur="1" fill="hold"/>
                                        <p:tgtEl>
                                          <p:spTgt spid="675843">
                                            <p:txEl>
                                              <p:pRg st="2" end="2"/>
                                            </p:txEl>
                                          </p:spTgt>
                                        </p:tgtEl>
                                        <p:attrNameLst>
                                          <p:attrName/>
                                        </p:attrNameLst>
                                      </p:cBhvr>
                                    </p:anim>
                                  </p:childTnLst>
                                  <p:subTnLst>
                                    <p:animClr clrSpc="rgb" dir="cw">
                                      <p:cBhvr override="childStyle">
                                        <p:cTn dur="1" fill="hold" display="0" masterRel="nextClick" afterEffect="1"/>
                                        <p:tgtEl>
                                          <p:spTgt spid="675843">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675843">
                                            <p:txEl>
                                              <p:pRg st="3" end="3"/>
                                            </p:txEl>
                                          </p:spTgt>
                                        </p:tgtEl>
                                        <p:attrNameLst>
                                          <p:attrName>style.visibility</p:attrName>
                                        </p:attrNameLst>
                                      </p:cBhvr>
                                      <p:to>
                                        <p:strVal val="visible"/>
                                      </p:to>
                                    </p:set>
                                    <p:anim to="" calcmode="lin" valueType="num">
                                      <p:cBhvr>
                                        <p:cTn id="22" dur="1" fill="hold"/>
                                        <p:tgtEl>
                                          <p:spTgt spid="675843">
                                            <p:txEl>
                                              <p:pRg st="3" end="3"/>
                                            </p:txEl>
                                          </p:spTgt>
                                        </p:tgtEl>
                                        <p:attrNameLst>
                                          <p:attrName/>
                                        </p:attrNameLst>
                                      </p:cBhvr>
                                    </p:anim>
                                  </p:childTnLst>
                                  <p:subTnLst>
                                    <p:animClr clrSpc="rgb" dir="cw">
                                      <p:cBhvr override="childStyle">
                                        <p:cTn dur="1" fill="hold" display="0" masterRel="nextClick" afterEffect="1"/>
                                        <p:tgtEl>
                                          <p:spTgt spid="675843">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675843">
                                            <p:txEl>
                                              <p:pRg st="4" end="4"/>
                                            </p:txEl>
                                          </p:spTgt>
                                        </p:tgtEl>
                                        <p:attrNameLst>
                                          <p:attrName>style.visibility</p:attrName>
                                        </p:attrNameLst>
                                      </p:cBhvr>
                                      <p:to>
                                        <p:strVal val="visible"/>
                                      </p:to>
                                    </p:set>
                                    <p:anim to="" calcmode="lin" valueType="num">
                                      <p:cBhvr>
                                        <p:cTn id="27" dur="1" fill="hold"/>
                                        <p:tgtEl>
                                          <p:spTgt spid="675843">
                                            <p:txEl>
                                              <p:pRg st="4" end="4"/>
                                            </p:txEl>
                                          </p:spTgt>
                                        </p:tgtEl>
                                        <p:attrNameLst>
                                          <p:attrName/>
                                        </p:attrNameLst>
                                      </p:cBhvr>
                                    </p:anim>
                                  </p:childTnLst>
                                  <p:subTnLst>
                                    <p:animClr clrSpc="rgb" dir="cw">
                                      <p:cBhvr override="childStyle">
                                        <p:cTn dur="1" fill="hold" display="0" masterRel="nextClick" afterEffect="1"/>
                                        <p:tgtEl>
                                          <p:spTgt spid="675843">
                                            <p:txEl>
                                              <p:pRg st="4" end="4"/>
                                            </p:txEl>
                                          </p:spTgt>
                                        </p:tgtEl>
                                        <p:attrNameLst>
                                          <p:attrName>ppt_c</p:attrName>
                                        </p:attrNameLst>
                                      </p:cBhvr>
                                      <p:to>
                                        <a:schemeClr val="tx1"/>
                                      </p:to>
                                    </p:animClr>
                                  </p:sub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675843">
                                            <p:txEl>
                                              <p:pRg st="5" end="5"/>
                                            </p:txEl>
                                          </p:spTgt>
                                        </p:tgtEl>
                                        <p:attrNameLst>
                                          <p:attrName>style.visibility</p:attrName>
                                        </p:attrNameLst>
                                      </p:cBhvr>
                                      <p:to>
                                        <p:strVal val="visible"/>
                                      </p:to>
                                    </p:set>
                                    <p:anim to="" calcmode="lin" valueType="num">
                                      <p:cBhvr>
                                        <p:cTn id="32" dur="1" fill="hold"/>
                                        <p:tgtEl>
                                          <p:spTgt spid="675843">
                                            <p:txEl>
                                              <p:pRg st="5" end="5"/>
                                            </p:txEl>
                                          </p:spTgt>
                                        </p:tgtEl>
                                        <p:attrNameLst>
                                          <p:attrName/>
                                        </p:attrNameLst>
                                      </p:cBhvr>
                                    </p:anim>
                                  </p:childTnLst>
                                  <p:subTnLst>
                                    <p:animClr clrSpc="rgb" dir="cw">
                                      <p:cBhvr override="childStyle">
                                        <p:cTn dur="1" fill="hold" display="0" masterRel="nextClick" afterEffect="1"/>
                                        <p:tgtEl>
                                          <p:spTgt spid="675843">
                                            <p:txEl>
                                              <p:pRg st="5" end="5"/>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43" grpId="0" build="p" autoUpdateAnimBg="0"/>
    </p:bldLst>
  </p:timing>
</p:sld>
</file>

<file path=ppt/slides/slide2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7890" name="Rectangle 2"/>
          <p:cNvSpPr>
            <a:spLocks noGrp="1" noChangeArrowheads="1"/>
          </p:cNvSpPr>
          <p:nvPr>
            <p:ph type="title"/>
          </p:nvPr>
        </p:nvSpPr>
        <p:spPr>
          <a:noFill/>
          <a:ln/>
        </p:spPr>
        <p:txBody>
          <a:bodyPr/>
          <a:lstStyle/>
          <a:p>
            <a:r>
              <a:rPr lang="en-US"/>
              <a:t>VSEPR</a:t>
            </a:r>
          </a:p>
        </p:txBody>
      </p:sp>
      <p:sp>
        <p:nvSpPr>
          <p:cNvPr id="677891" name="Rectangle 3"/>
          <p:cNvSpPr>
            <a:spLocks noGrp="1" noChangeArrowheads="1"/>
          </p:cNvSpPr>
          <p:nvPr>
            <p:ph type="body" idx="1"/>
          </p:nvPr>
        </p:nvSpPr>
        <p:spPr>
          <a:noFill/>
          <a:ln/>
        </p:spPr>
        <p:txBody>
          <a:bodyPr/>
          <a:lstStyle/>
          <a:p>
            <a:r>
              <a:rPr lang="en-US"/>
              <a:t>Based on the number of pairs of valence electrons both bonded and unbonded.</a:t>
            </a:r>
          </a:p>
          <a:p>
            <a:r>
              <a:rPr lang="en-US"/>
              <a:t>Unbonded pair are called lone pair.</a:t>
            </a:r>
          </a:p>
          <a:p>
            <a:r>
              <a:rPr lang="en-US"/>
              <a:t>CH</a:t>
            </a:r>
            <a:r>
              <a:rPr lang="en-US" sz="4000" baseline="-25000"/>
              <a:t>4</a:t>
            </a:r>
            <a:r>
              <a:rPr lang="en-US"/>
              <a:t> - draw the  structural formula</a:t>
            </a:r>
          </a:p>
          <a:p>
            <a:r>
              <a:rPr lang="en-US"/>
              <a:t>Has 4 + 4(1) = 8</a:t>
            </a:r>
          </a:p>
          <a:p>
            <a:r>
              <a:rPr lang="en-US"/>
              <a:t>wants 8 + 4(2) = 16</a:t>
            </a:r>
          </a:p>
          <a:p>
            <a:r>
              <a:rPr lang="en-US"/>
              <a:t>(16-8)/2 = 4 bonds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77891">
                                            <p:txEl>
                                              <p:pRg st="0" end="0"/>
                                            </p:txEl>
                                          </p:spTgt>
                                        </p:tgtEl>
                                        <p:attrNameLst>
                                          <p:attrName>style.visibility</p:attrName>
                                        </p:attrNameLst>
                                      </p:cBhvr>
                                      <p:to>
                                        <p:strVal val="visible"/>
                                      </p:to>
                                    </p:set>
                                    <p:anim to="" calcmode="lin" valueType="num">
                                      <p:cBhvr>
                                        <p:cTn id="7" dur="1" fill="hold"/>
                                        <p:tgtEl>
                                          <p:spTgt spid="67789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77891">
                                            <p:txEl>
                                              <p:pRg st="1" end="1"/>
                                            </p:txEl>
                                          </p:spTgt>
                                        </p:tgtEl>
                                        <p:attrNameLst>
                                          <p:attrName>style.visibility</p:attrName>
                                        </p:attrNameLst>
                                      </p:cBhvr>
                                      <p:to>
                                        <p:strVal val="visible"/>
                                      </p:to>
                                    </p:set>
                                    <p:anim to="" calcmode="lin" valueType="num">
                                      <p:cBhvr>
                                        <p:cTn id="12" dur="1" fill="hold"/>
                                        <p:tgtEl>
                                          <p:spTgt spid="677891">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77891">
                                            <p:txEl>
                                              <p:pRg st="2" end="2"/>
                                            </p:txEl>
                                          </p:spTgt>
                                        </p:tgtEl>
                                        <p:attrNameLst>
                                          <p:attrName>style.visibility</p:attrName>
                                        </p:attrNameLst>
                                      </p:cBhvr>
                                      <p:to>
                                        <p:strVal val="visible"/>
                                      </p:to>
                                    </p:set>
                                    <p:anim to="" calcmode="lin" valueType="num">
                                      <p:cBhvr>
                                        <p:cTn id="17" dur="1" fill="hold"/>
                                        <p:tgtEl>
                                          <p:spTgt spid="677891">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677891">
                                            <p:txEl>
                                              <p:pRg st="3" end="3"/>
                                            </p:txEl>
                                          </p:spTgt>
                                        </p:tgtEl>
                                        <p:attrNameLst>
                                          <p:attrName>style.visibility</p:attrName>
                                        </p:attrNameLst>
                                      </p:cBhvr>
                                      <p:to>
                                        <p:strVal val="visible"/>
                                      </p:to>
                                    </p:set>
                                    <p:anim to="" calcmode="lin" valueType="num">
                                      <p:cBhvr>
                                        <p:cTn id="22" dur="1" fill="hold"/>
                                        <p:tgtEl>
                                          <p:spTgt spid="677891">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677891">
                                            <p:txEl>
                                              <p:pRg st="4" end="4"/>
                                            </p:txEl>
                                          </p:spTgt>
                                        </p:tgtEl>
                                        <p:attrNameLst>
                                          <p:attrName>style.visibility</p:attrName>
                                        </p:attrNameLst>
                                      </p:cBhvr>
                                      <p:to>
                                        <p:strVal val="visible"/>
                                      </p:to>
                                    </p:set>
                                    <p:anim to="" calcmode="lin" valueType="num">
                                      <p:cBhvr>
                                        <p:cTn id="27" dur="1" fill="hold"/>
                                        <p:tgtEl>
                                          <p:spTgt spid="677891">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677891">
                                            <p:txEl>
                                              <p:pRg st="5" end="5"/>
                                            </p:txEl>
                                          </p:spTgt>
                                        </p:tgtEl>
                                        <p:attrNameLst>
                                          <p:attrName>style.visibility</p:attrName>
                                        </p:attrNameLst>
                                      </p:cBhvr>
                                      <p:to>
                                        <p:strVal val="visible"/>
                                      </p:to>
                                    </p:set>
                                    <p:anim to="" calcmode="lin" valueType="num">
                                      <p:cBhvr>
                                        <p:cTn id="32" dur="1" fill="hold"/>
                                        <p:tgtEl>
                                          <p:spTgt spid="677891">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1" grpId="0" build="p" autoUpdateAnimBg="0"/>
    </p:bldLst>
  </p:timing>
</p:sld>
</file>

<file path=ppt/slides/slide2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a:noFill/>
          <a:ln/>
        </p:spPr>
        <p:txBody>
          <a:bodyPr/>
          <a:lstStyle/>
          <a:p>
            <a:r>
              <a:rPr lang="en-US"/>
              <a:t>VSEPR</a:t>
            </a:r>
          </a:p>
        </p:txBody>
      </p:sp>
      <p:sp>
        <p:nvSpPr>
          <p:cNvPr id="679939" name="Rectangle 3"/>
          <p:cNvSpPr>
            <a:spLocks noGrp="1" noChangeArrowheads="1"/>
          </p:cNvSpPr>
          <p:nvPr>
            <p:ph type="body" idx="1"/>
          </p:nvPr>
        </p:nvSpPr>
        <p:spPr>
          <a:xfrm>
            <a:off x="4572000" y="1790700"/>
            <a:ext cx="3886200" cy="4953000"/>
          </a:xfrm>
          <a:noFill/>
          <a:ln/>
        </p:spPr>
        <p:txBody>
          <a:bodyPr/>
          <a:lstStyle/>
          <a:p>
            <a:r>
              <a:rPr lang="en-US"/>
              <a:t>Single bonds fill all atoms.</a:t>
            </a:r>
          </a:p>
          <a:p>
            <a:r>
              <a:rPr lang="en-US"/>
              <a:t>There are 4 pairs of electrons pushing away.</a:t>
            </a:r>
          </a:p>
          <a:p>
            <a:r>
              <a:rPr lang="en-US"/>
              <a:t>The furthest they can get away is 109.5º.</a:t>
            </a:r>
          </a:p>
        </p:txBody>
      </p:sp>
      <p:sp>
        <p:nvSpPr>
          <p:cNvPr id="679940" name="Rectangle 4"/>
          <p:cNvSpPr>
            <a:spLocks noChangeArrowheads="1"/>
          </p:cNvSpPr>
          <p:nvPr/>
        </p:nvSpPr>
        <p:spPr bwMode="auto">
          <a:xfrm>
            <a:off x="1714500" y="30480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C</a:t>
            </a:r>
          </a:p>
        </p:txBody>
      </p:sp>
      <p:sp>
        <p:nvSpPr>
          <p:cNvPr id="679941" name="Rectangle 5"/>
          <p:cNvSpPr>
            <a:spLocks noChangeArrowheads="1"/>
          </p:cNvSpPr>
          <p:nvPr/>
        </p:nvSpPr>
        <p:spPr bwMode="auto">
          <a:xfrm>
            <a:off x="2743200" y="30480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H</a:t>
            </a:r>
          </a:p>
        </p:txBody>
      </p:sp>
      <p:sp>
        <p:nvSpPr>
          <p:cNvPr id="679942" name="Rectangle 6"/>
          <p:cNvSpPr>
            <a:spLocks noChangeArrowheads="1"/>
          </p:cNvSpPr>
          <p:nvPr/>
        </p:nvSpPr>
        <p:spPr bwMode="auto">
          <a:xfrm>
            <a:off x="609600" y="30480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H</a:t>
            </a:r>
          </a:p>
        </p:txBody>
      </p:sp>
      <p:sp>
        <p:nvSpPr>
          <p:cNvPr id="679943" name="Rectangle 7"/>
          <p:cNvSpPr>
            <a:spLocks noChangeArrowheads="1"/>
          </p:cNvSpPr>
          <p:nvPr/>
        </p:nvSpPr>
        <p:spPr bwMode="auto">
          <a:xfrm>
            <a:off x="1714500" y="41910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H</a:t>
            </a:r>
          </a:p>
        </p:txBody>
      </p:sp>
      <p:sp>
        <p:nvSpPr>
          <p:cNvPr id="679944" name="Rectangle 8"/>
          <p:cNvSpPr>
            <a:spLocks noChangeArrowheads="1"/>
          </p:cNvSpPr>
          <p:nvPr/>
        </p:nvSpPr>
        <p:spPr bwMode="auto">
          <a:xfrm>
            <a:off x="1714500" y="18288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H</a:t>
            </a:r>
          </a:p>
        </p:txBody>
      </p:sp>
      <p:sp>
        <p:nvSpPr>
          <p:cNvPr id="679945" name="Line 9"/>
          <p:cNvSpPr>
            <a:spLocks noChangeShapeType="1"/>
          </p:cNvSpPr>
          <p:nvPr/>
        </p:nvSpPr>
        <p:spPr bwMode="auto">
          <a:xfrm>
            <a:off x="2438400" y="3505200"/>
            <a:ext cx="381000" cy="0"/>
          </a:xfrm>
          <a:prstGeom prst="line">
            <a:avLst/>
          </a:prstGeom>
          <a:noFill/>
          <a:ln w="25400">
            <a:solidFill>
              <a:schemeClr val="tx1"/>
            </a:solidFill>
            <a:round/>
            <a:headEnd type="none" w="sm" len="sm"/>
            <a:tailEnd type="none" w="sm" len="sm"/>
          </a:ln>
          <a:effectLst/>
        </p:spPr>
        <p:txBody>
          <a:bodyPr/>
          <a:lstStyle/>
          <a:p>
            <a:endParaRPr lang="en-US"/>
          </a:p>
        </p:txBody>
      </p:sp>
      <p:sp>
        <p:nvSpPr>
          <p:cNvPr id="679946" name="Line 10"/>
          <p:cNvSpPr>
            <a:spLocks noChangeShapeType="1"/>
          </p:cNvSpPr>
          <p:nvPr/>
        </p:nvSpPr>
        <p:spPr bwMode="auto">
          <a:xfrm>
            <a:off x="1295400" y="3505200"/>
            <a:ext cx="381000" cy="0"/>
          </a:xfrm>
          <a:prstGeom prst="line">
            <a:avLst/>
          </a:prstGeom>
          <a:noFill/>
          <a:ln w="25400">
            <a:solidFill>
              <a:schemeClr val="tx1"/>
            </a:solidFill>
            <a:round/>
            <a:headEnd type="none" w="sm" len="sm"/>
            <a:tailEnd type="none" w="sm" len="sm"/>
          </a:ln>
          <a:effectLst/>
        </p:spPr>
        <p:txBody>
          <a:bodyPr/>
          <a:lstStyle/>
          <a:p>
            <a:endParaRPr lang="en-US"/>
          </a:p>
        </p:txBody>
      </p:sp>
      <p:sp>
        <p:nvSpPr>
          <p:cNvPr id="679947" name="Line 11"/>
          <p:cNvSpPr>
            <a:spLocks noChangeShapeType="1"/>
          </p:cNvSpPr>
          <p:nvPr/>
        </p:nvSpPr>
        <p:spPr bwMode="auto">
          <a:xfrm>
            <a:off x="2095500" y="3924300"/>
            <a:ext cx="0" cy="381000"/>
          </a:xfrm>
          <a:prstGeom prst="line">
            <a:avLst/>
          </a:prstGeom>
          <a:noFill/>
          <a:ln w="25400">
            <a:solidFill>
              <a:schemeClr val="tx1"/>
            </a:solidFill>
            <a:round/>
            <a:headEnd type="none" w="sm" len="sm"/>
            <a:tailEnd type="none" w="sm" len="sm"/>
          </a:ln>
          <a:effectLst/>
        </p:spPr>
        <p:txBody>
          <a:bodyPr/>
          <a:lstStyle/>
          <a:p>
            <a:endParaRPr lang="en-US"/>
          </a:p>
        </p:txBody>
      </p:sp>
      <p:sp>
        <p:nvSpPr>
          <p:cNvPr id="679948" name="Line 12"/>
          <p:cNvSpPr>
            <a:spLocks noChangeShapeType="1"/>
          </p:cNvSpPr>
          <p:nvPr/>
        </p:nvSpPr>
        <p:spPr bwMode="auto">
          <a:xfrm>
            <a:off x="2095500" y="2705100"/>
            <a:ext cx="0" cy="381000"/>
          </a:xfrm>
          <a:prstGeom prst="line">
            <a:avLst/>
          </a:prstGeom>
          <a:noFill/>
          <a:ln w="25400">
            <a:solidFill>
              <a:schemeClr val="tx1"/>
            </a:solidFill>
            <a:round/>
            <a:headEnd type="none" w="sm" len="sm"/>
            <a:tailEnd type="none" w="sm" len="sm"/>
          </a:ln>
          <a:effectLst/>
        </p:spPr>
        <p:txBody>
          <a:bodyP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79939">
                                            <p:txEl>
                                              <p:pRg st="0" end="0"/>
                                            </p:txEl>
                                          </p:spTgt>
                                        </p:tgtEl>
                                        <p:attrNameLst>
                                          <p:attrName>style.visibility</p:attrName>
                                        </p:attrNameLst>
                                      </p:cBhvr>
                                      <p:to>
                                        <p:strVal val="visible"/>
                                      </p:to>
                                    </p:set>
                                    <p:anim to="" calcmode="lin" valueType="num">
                                      <p:cBhvr>
                                        <p:cTn id="7" dur="1" fill="hold"/>
                                        <p:tgtEl>
                                          <p:spTgt spid="67993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79939">
                                            <p:txEl>
                                              <p:pRg st="1" end="1"/>
                                            </p:txEl>
                                          </p:spTgt>
                                        </p:tgtEl>
                                        <p:attrNameLst>
                                          <p:attrName>style.visibility</p:attrName>
                                        </p:attrNameLst>
                                      </p:cBhvr>
                                      <p:to>
                                        <p:strVal val="visible"/>
                                      </p:to>
                                    </p:set>
                                    <p:anim to="" calcmode="lin" valueType="num">
                                      <p:cBhvr>
                                        <p:cTn id="12" dur="1" fill="hold"/>
                                        <p:tgtEl>
                                          <p:spTgt spid="67993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79939">
                                            <p:txEl>
                                              <p:pRg st="2" end="2"/>
                                            </p:txEl>
                                          </p:spTgt>
                                        </p:tgtEl>
                                        <p:attrNameLst>
                                          <p:attrName>style.visibility</p:attrName>
                                        </p:attrNameLst>
                                      </p:cBhvr>
                                      <p:to>
                                        <p:strVal val="visible"/>
                                      </p:to>
                                    </p:set>
                                    <p:anim to="" calcmode="lin" valueType="num">
                                      <p:cBhvr>
                                        <p:cTn id="17" dur="1" fill="hold"/>
                                        <p:tgtEl>
                                          <p:spTgt spid="67993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3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1762" name="Picture 2" descr="ax3"/>
          <p:cNvPicPr>
            <a:picLocks noChangeAspect="1" noChangeArrowheads="1"/>
          </p:cNvPicPr>
          <p:nvPr/>
        </p:nvPicPr>
        <p:blipFill>
          <a:blip r:embed="rId3" cstate="print"/>
          <a:srcRect/>
          <a:stretch>
            <a:fillRect/>
          </a:stretch>
        </p:blipFill>
        <p:spPr bwMode="auto">
          <a:xfrm>
            <a:off x="3479800" y="685800"/>
            <a:ext cx="2692400" cy="2019300"/>
          </a:xfrm>
          <a:prstGeom prst="rect">
            <a:avLst/>
          </a:prstGeom>
          <a:noFill/>
        </p:spPr>
      </p:pic>
      <p:pic>
        <p:nvPicPr>
          <p:cNvPr id="1141763" name="Picture 3" descr="ax5"/>
          <p:cNvPicPr>
            <a:picLocks noChangeAspect="1" noChangeArrowheads="1"/>
          </p:cNvPicPr>
          <p:nvPr/>
        </p:nvPicPr>
        <p:blipFill>
          <a:blip r:embed="rId4" cstate="print"/>
          <a:srcRect/>
          <a:stretch>
            <a:fillRect/>
          </a:stretch>
        </p:blipFill>
        <p:spPr bwMode="auto">
          <a:xfrm>
            <a:off x="4225925" y="3352800"/>
            <a:ext cx="2403475" cy="2073275"/>
          </a:xfrm>
          <a:prstGeom prst="rect">
            <a:avLst/>
          </a:prstGeom>
          <a:noFill/>
        </p:spPr>
      </p:pic>
      <p:sp>
        <p:nvSpPr>
          <p:cNvPr id="1141764" name="Rectangle 4"/>
          <p:cNvSpPr>
            <a:spLocks noGrp="1" noChangeArrowheads="1"/>
          </p:cNvSpPr>
          <p:nvPr>
            <p:ph type="ctrTitle"/>
          </p:nvPr>
        </p:nvSpPr>
        <p:spPr>
          <a:xfrm>
            <a:off x="381000" y="3048000"/>
            <a:ext cx="8763000" cy="838200"/>
          </a:xfrm>
        </p:spPr>
        <p:txBody>
          <a:bodyPr/>
          <a:lstStyle/>
          <a:p>
            <a:pPr algn="l"/>
            <a:r>
              <a:rPr lang="en-US" sz="7200">
                <a:solidFill>
                  <a:srgbClr val="FF3300"/>
                </a:solidFill>
                <a:effectLst>
                  <a:outerShdw blurRad="38100" dist="38100" dir="2700000" algn="tl">
                    <a:srgbClr val="C0C0C0"/>
                  </a:outerShdw>
                </a:effectLst>
              </a:rPr>
              <a:t>V</a:t>
            </a:r>
            <a:r>
              <a:rPr lang="en-US" sz="6000">
                <a:solidFill>
                  <a:srgbClr val="012C79"/>
                </a:solidFill>
                <a:effectLst>
                  <a:outerShdw blurRad="38100" dist="38100" dir="2700000" algn="tl">
                    <a:srgbClr val="C0C0C0"/>
                  </a:outerShdw>
                </a:effectLst>
              </a:rPr>
              <a:t>alence</a:t>
            </a:r>
            <a:r>
              <a:rPr lang="en-US" sz="7200">
                <a:solidFill>
                  <a:srgbClr val="012C79"/>
                </a:solidFill>
                <a:effectLst>
                  <a:outerShdw blurRad="38100" dist="38100" dir="2700000" algn="tl">
                    <a:srgbClr val="C0C0C0"/>
                  </a:outerShdw>
                </a:effectLst>
              </a:rPr>
              <a:t/>
            </a:r>
            <a:br>
              <a:rPr lang="en-US" sz="7200">
                <a:solidFill>
                  <a:srgbClr val="012C79"/>
                </a:solidFill>
                <a:effectLst>
                  <a:outerShdw blurRad="38100" dist="38100" dir="2700000" algn="tl">
                    <a:srgbClr val="C0C0C0"/>
                  </a:outerShdw>
                </a:effectLst>
              </a:rPr>
            </a:br>
            <a:r>
              <a:rPr lang="en-US" sz="7200">
                <a:solidFill>
                  <a:srgbClr val="FF3300"/>
                </a:solidFill>
                <a:effectLst>
                  <a:outerShdw blurRad="38100" dist="38100" dir="2700000" algn="tl">
                    <a:srgbClr val="C0C0C0"/>
                  </a:outerShdw>
                </a:effectLst>
              </a:rPr>
              <a:t>S</a:t>
            </a:r>
            <a:r>
              <a:rPr lang="en-US" sz="6000">
                <a:solidFill>
                  <a:srgbClr val="012C79"/>
                </a:solidFill>
                <a:effectLst>
                  <a:outerShdw blurRad="38100" dist="38100" dir="2700000" algn="tl">
                    <a:srgbClr val="C0C0C0"/>
                  </a:outerShdw>
                </a:effectLst>
              </a:rPr>
              <a:t>hell</a:t>
            </a:r>
            <a:r>
              <a:rPr lang="en-US" sz="7200">
                <a:solidFill>
                  <a:srgbClr val="012C79"/>
                </a:solidFill>
                <a:effectLst>
                  <a:outerShdw blurRad="38100" dist="38100" dir="2700000" algn="tl">
                    <a:srgbClr val="C0C0C0"/>
                  </a:outerShdw>
                </a:effectLst>
              </a:rPr>
              <a:t/>
            </a:r>
            <a:br>
              <a:rPr lang="en-US" sz="7200">
                <a:solidFill>
                  <a:srgbClr val="012C79"/>
                </a:solidFill>
                <a:effectLst>
                  <a:outerShdw blurRad="38100" dist="38100" dir="2700000" algn="tl">
                    <a:srgbClr val="C0C0C0"/>
                  </a:outerShdw>
                </a:effectLst>
              </a:rPr>
            </a:br>
            <a:r>
              <a:rPr lang="en-US" sz="7200">
                <a:solidFill>
                  <a:srgbClr val="FF3300"/>
                </a:solidFill>
                <a:effectLst>
                  <a:outerShdw blurRad="38100" dist="38100" dir="2700000" algn="tl">
                    <a:srgbClr val="C0C0C0"/>
                  </a:outerShdw>
                </a:effectLst>
              </a:rPr>
              <a:t>E</a:t>
            </a:r>
            <a:r>
              <a:rPr lang="en-US" sz="6000">
                <a:solidFill>
                  <a:srgbClr val="012C79"/>
                </a:solidFill>
                <a:effectLst>
                  <a:outerShdw blurRad="38100" dist="38100" dir="2700000" algn="tl">
                    <a:srgbClr val="C0C0C0"/>
                  </a:outerShdw>
                </a:effectLst>
              </a:rPr>
              <a:t>lectron</a:t>
            </a:r>
            <a:r>
              <a:rPr lang="en-US" sz="7200">
                <a:solidFill>
                  <a:srgbClr val="012C79"/>
                </a:solidFill>
                <a:effectLst>
                  <a:outerShdw blurRad="38100" dist="38100" dir="2700000" algn="tl">
                    <a:srgbClr val="C0C0C0"/>
                  </a:outerShdw>
                </a:effectLst>
              </a:rPr>
              <a:t/>
            </a:r>
            <a:br>
              <a:rPr lang="en-US" sz="7200">
                <a:solidFill>
                  <a:srgbClr val="012C79"/>
                </a:solidFill>
                <a:effectLst>
                  <a:outerShdw blurRad="38100" dist="38100" dir="2700000" algn="tl">
                    <a:srgbClr val="C0C0C0"/>
                  </a:outerShdw>
                </a:effectLst>
              </a:rPr>
            </a:br>
            <a:r>
              <a:rPr lang="en-US" sz="7200">
                <a:solidFill>
                  <a:srgbClr val="FF3300"/>
                </a:solidFill>
                <a:effectLst>
                  <a:outerShdw blurRad="38100" dist="38100" dir="2700000" algn="tl">
                    <a:srgbClr val="C0C0C0"/>
                  </a:outerShdw>
                </a:effectLst>
              </a:rPr>
              <a:t>P</a:t>
            </a:r>
            <a:r>
              <a:rPr lang="en-US" sz="6000">
                <a:solidFill>
                  <a:srgbClr val="012C79"/>
                </a:solidFill>
                <a:effectLst>
                  <a:outerShdw blurRad="38100" dist="38100" dir="2700000" algn="tl">
                    <a:srgbClr val="C0C0C0"/>
                  </a:outerShdw>
                </a:effectLst>
              </a:rPr>
              <a:t>air</a:t>
            </a:r>
            <a:r>
              <a:rPr lang="en-US" sz="7200">
                <a:solidFill>
                  <a:srgbClr val="012C79"/>
                </a:solidFill>
                <a:effectLst>
                  <a:outerShdw blurRad="38100" dist="38100" dir="2700000" algn="tl">
                    <a:srgbClr val="C0C0C0"/>
                  </a:outerShdw>
                </a:effectLst>
              </a:rPr>
              <a:t/>
            </a:r>
            <a:br>
              <a:rPr lang="en-US" sz="7200">
                <a:solidFill>
                  <a:srgbClr val="012C79"/>
                </a:solidFill>
                <a:effectLst>
                  <a:outerShdw blurRad="38100" dist="38100" dir="2700000" algn="tl">
                    <a:srgbClr val="C0C0C0"/>
                  </a:outerShdw>
                </a:effectLst>
              </a:rPr>
            </a:br>
            <a:r>
              <a:rPr lang="en-US" sz="7200">
                <a:solidFill>
                  <a:srgbClr val="FF3300"/>
                </a:solidFill>
                <a:effectLst>
                  <a:outerShdw blurRad="38100" dist="38100" dir="2700000" algn="tl">
                    <a:srgbClr val="C0C0C0"/>
                  </a:outerShdw>
                </a:effectLst>
              </a:rPr>
              <a:t>R</a:t>
            </a:r>
            <a:r>
              <a:rPr lang="en-US" sz="6000">
                <a:solidFill>
                  <a:srgbClr val="012C79"/>
                </a:solidFill>
                <a:effectLst>
                  <a:outerShdw blurRad="38100" dist="38100" dir="2700000" algn="tl">
                    <a:srgbClr val="C0C0C0"/>
                  </a:outerShdw>
                </a:effectLst>
              </a:rPr>
              <a:t>epulsion</a:t>
            </a:r>
            <a:r>
              <a:rPr lang="en-US" sz="7200">
                <a:solidFill>
                  <a:srgbClr val="012C79"/>
                </a:solidFill>
                <a:effectLst>
                  <a:outerShdw blurRad="38100" dist="38100" dir="2700000" algn="tl">
                    <a:srgbClr val="C0C0C0"/>
                  </a:outerShdw>
                </a:effectLst>
              </a:rPr>
              <a:t/>
            </a:r>
            <a:br>
              <a:rPr lang="en-US" sz="7200">
                <a:solidFill>
                  <a:srgbClr val="012C79"/>
                </a:solidFill>
                <a:effectLst>
                  <a:outerShdw blurRad="38100" dist="38100" dir="2700000" algn="tl">
                    <a:srgbClr val="C0C0C0"/>
                  </a:outerShdw>
                </a:effectLst>
              </a:rPr>
            </a:br>
            <a:r>
              <a:rPr lang="en-US" sz="7200">
                <a:solidFill>
                  <a:srgbClr val="012C79"/>
                </a:solidFill>
                <a:effectLst>
                  <a:outerShdw blurRad="38100" dist="38100" dir="2700000" algn="tl">
                    <a:srgbClr val="C0C0C0"/>
                  </a:outerShdw>
                </a:effectLst>
              </a:rPr>
              <a:t>   </a:t>
            </a:r>
            <a:r>
              <a:rPr lang="en-US" sz="6000">
                <a:solidFill>
                  <a:srgbClr val="012C79"/>
                </a:solidFill>
                <a:effectLst>
                  <a:outerShdw blurRad="38100" dist="38100" dir="2700000" algn="tl">
                    <a:srgbClr val="C0C0C0"/>
                  </a:outerShdw>
                </a:effectLst>
              </a:rPr>
              <a:t>Theory</a:t>
            </a:r>
            <a:r>
              <a:rPr lang="en-US" sz="6000" b="1">
                <a:solidFill>
                  <a:srgbClr val="FF6600"/>
                </a:solidFill>
                <a:effectLst>
                  <a:outerShdw blurRad="38100" dist="38100" dir="2700000" algn="tl">
                    <a:srgbClr val="C0C0C0"/>
                  </a:outerShdw>
                </a:effectLst>
              </a:rPr>
              <a:t>  </a:t>
            </a:r>
            <a:endParaRPr lang="en-US" sz="6600" b="1">
              <a:solidFill>
                <a:srgbClr val="990000"/>
              </a:solidFill>
            </a:endParaRPr>
          </a:p>
        </p:txBody>
      </p:sp>
      <p:pic>
        <p:nvPicPr>
          <p:cNvPr id="1141765" name="Picture 5" descr="ax4"/>
          <p:cNvPicPr>
            <a:picLocks noChangeAspect="1" noChangeArrowheads="1"/>
          </p:cNvPicPr>
          <p:nvPr/>
        </p:nvPicPr>
        <p:blipFill>
          <a:blip r:embed="rId5" cstate="print"/>
          <a:srcRect/>
          <a:stretch>
            <a:fillRect/>
          </a:stretch>
        </p:blipFill>
        <p:spPr bwMode="auto">
          <a:xfrm>
            <a:off x="6019800" y="1201738"/>
            <a:ext cx="2743200" cy="2379662"/>
          </a:xfrm>
          <a:prstGeom prst="rect">
            <a:avLst/>
          </a:prstGeom>
          <a:noFill/>
        </p:spPr>
      </p:pic>
      <p:pic>
        <p:nvPicPr>
          <p:cNvPr id="1141766" name="Picture 6" descr="ax6"/>
          <p:cNvPicPr>
            <a:picLocks noChangeAspect="1" noChangeArrowheads="1"/>
          </p:cNvPicPr>
          <p:nvPr/>
        </p:nvPicPr>
        <p:blipFill>
          <a:blip r:embed="rId6" cstate="print"/>
          <a:srcRect/>
          <a:stretch>
            <a:fillRect/>
          </a:stretch>
        </p:blipFill>
        <p:spPr bwMode="auto">
          <a:xfrm>
            <a:off x="6489700" y="4268788"/>
            <a:ext cx="2425700" cy="2055812"/>
          </a:xfrm>
          <a:prstGeom prst="rect">
            <a:avLst/>
          </a:prstGeom>
          <a:noFill/>
        </p:spPr>
      </p:pic>
      <p:sp>
        <p:nvSpPr>
          <p:cNvPr id="1141767" name="Rectangle 7"/>
          <p:cNvSpPr>
            <a:spLocks noChangeArrowheads="1"/>
          </p:cNvSpPr>
          <p:nvPr/>
        </p:nvSpPr>
        <p:spPr bwMode="auto">
          <a:xfrm>
            <a:off x="3581400" y="2438400"/>
            <a:ext cx="2286000" cy="685800"/>
          </a:xfrm>
          <a:prstGeom prst="rect">
            <a:avLst/>
          </a:prstGeom>
          <a:noFill/>
          <a:ln w="9525">
            <a:noFill/>
            <a:miter lim="800000"/>
            <a:headEnd/>
            <a:tailEnd/>
          </a:ln>
          <a:effectLst/>
        </p:spPr>
        <p:txBody>
          <a:bodyPr/>
          <a:lstStyle/>
          <a:p>
            <a:pPr marL="277813" indent="-277813" algn="ctr"/>
            <a:r>
              <a:rPr lang="en-US" sz="2400">
                <a:solidFill>
                  <a:srgbClr val="000099"/>
                </a:solidFill>
              </a:rPr>
              <a:t>Planar triangular</a:t>
            </a:r>
            <a:endParaRPr lang="en-US" sz="2400">
              <a:solidFill>
                <a:srgbClr val="000099"/>
              </a:solidFill>
              <a:sym typeface="Symbol" pitchFamily="18" charset="2"/>
            </a:endParaRPr>
          </a:p>
        </p:txBody>
      </p:sp>
      <p:sp>
        <p:nvSpPr>
          <p:cNvPr id="1141768" name="Rectangle 8"/>
          <p:cNvSpPr>
            <a:spLocks noChangeArrowheads="1"/>
          </p:cNvSpPr>
          <p:nvPr/>
        </p:nvSpPr>
        <p:spPr bwMode="auto">
          <a:xfrm>
            <a:off x="6248400" y="3200400"/>
            <a:ext cx="2286000" cy="685800"/>
          </a:xfrm>
          <a:prstGeom prst="rect">
            <a:avLst/>
          </a:prstGeom>
          <a:noFill/>
          <a:ln w="9525">
            <a:noFill/>
            <a:miter lim="800000"/>
            <a:headEnd/>
            <a:tailEnd/>
          </a:ln>
          <a:effectLst/>
        </p:spPr>
        <p:txBody>
          <a:bodyPr/>
          <a:lstStyle/>
          <a:p>
            <a:pPr marL="277813" indent="-277813" algn="ctr"/>
            <a:r>
              <a:rPr lang="en-US" sz="2400">
                <a:solidFill>
                  <a:srgbClr val="000099"/>
                </a:solidFill>
              </a:rPr>
              <a:t>Tetrahedral</a:t>
            </a:r>
            <a:endParaRPr lang="en-US" sz="2400">
              <a:solidFill>
                <a:srgbClr val="000099"/>
              </a:solidFill>
              <a:sym typeface="Symbol" pitchFamily="18" charset="2"/>
            </a:endParaRPr>
          </a:p>
        </p:txBody>
      </p:sp>
      <p:sp>
        <p:nvSpPr>
          <p:cNvPr id="1141769" name="Rectangle 9"/>
          <p:cNvSpPr>
            <a:spLocks noChangeArrowheads="1"/>
          </p:cNvSpPr>
          <p:nvPr/>
        </p:nvSpPr>
        <p:spPr bwMode="auto">
          <a:xfrm>
            <a:off x="4191000" y="5181600"/>
            <a:ext cx="2286000" cy="685800"/>
          </a:xfrm>
          <a:prstGeom prst="rect">
            <a:avLst/>
          </a:prstGeom>
          <a:noFill/>
          <a:ln w="9525">
            <a:noFill/>
            <a:miter lim="800000"/>
            <a:headEnd/>
            <a:tailEnd/>
          </a:ln>
          <a:effectLst/>
        </p:spPr>
        <p:txBody>
          <a:bodyPr/>
          <a:lstStyle/>
          <a:p>
            <a:pPr marL="277813" indent="-277813" algn="ctr"/>
            <a:r>
              <a:rPr lang="en-US" sz="2400">
                <a:solidFill>
                  <a:srgbClr val="000099"/>
                </a:solidFill>
              </a:rPr>
              <a:t>Trigonal bipyramidal</a:t>
            </a:r>
          </a:p>
        </p:txBody>
      </p:sp>
      <p:sp>
        <p:nvSpPr>
          <p:cNvPr id="1141770" name="Rectangle 10"/>
          <p:cNvSpPr>
            <a:spLocks noChangeArrowheads="1"/>
          </p:cNvSpPr>
          <p:nvPr/>
        </p:nvSpPr>
        <p:spPr bwMode="auto">
          <a:xfrm>
            <a:off x="6553200" y="6172200"/>
            <a:ext cx="2286000" cy="381000"/>
          </a:xfrm>
          <a:prstGeom prst="rect">
            <a:avLst/>
          </a:prstGeom>
          <a:noFill/>
          <a:ln w="9525">
            <a:noFill/>
            <a:miter lim="800000"/>
            <a:headEnd/>
            <a:tailEnd/>
          </a:ln>
          <a:effectLst/>
        </p:spPr>
        <p:txBody>
          <a:bodyPr/>
          <a:lstStyle/>
          <a:p>
            <a:pPr marL="277813" indent="-277813" algn="ctr"/>
            <a:r>
              <a:rPr lang="en-US" sz="2400">
                <a:solidFill>
                  <a:srgbClr val="000099"/>
                </a:solidFill>
              </a:rPr>
              <a:t>Octahedral</a:t>
            </a:r>
          </a:p>
        </p:txBody>
      </p:sp>
    </p:spTree>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1986" name="Line 2"/>
          <p:cNvSpPr>
            <a:spLocks noChangeShapeType="1"/>
          </p:cNvSpPr>
          <p:nvPr/>
        </p:nvSpPr>
        <p:spPr bwMode="auto">
          <a:xfrm>
            <a:off x="3810000" y="4953000"/>
            <a:ext cx="4648200" cy="0"/>
          </a:xfrm>
          <a:prstGeom prst="line">
            <a:avLst/>
          </a:prstGeom>
          <a:noFill/>
          <a:ln w="12700">
            <a:solidFill>
              <a:schemeClr val="tx1"/>
            </a:solidFill>
            <a:round/>
            <a:headEnd type="none" w="sm" len="sm"/>
            <a:tailEnd type="none" w="sm" len="sm"/>
          </a:ln>
          <a:effectLst/>
        </p:spPr>
        <p:txBody>
          <a:bodyPr/>
          <a:lstStyle/>
          <a:p>
            <a:endParaRPr lang="en-US"/>
          </a:p>
        </p:txBody>
      </p:sp>
      <p:sp>
        <p:nvSpPr>
          <p:cNvPr id="681987" name="Freeform 3"/>
          <p:cNvSpPr>
            <a:spLocks/>
          </p:cNvSpPr>
          <p:nvPr/>
        </p:nvSpPr>
        <p:spPr bwMode="auto">
          <a:xfrm>
            <a:off x="5638800" y="2219325"/>
            <a:ext cx="2820988" cy="4106863"/>
          </a:xfrm>
          <a:custGeom>
            <a:avLst/>
            <a:gdLst/>
            <a:ahLst/>
            <a:cxnLst>
              <a:cxn ang="0">
                <a:pos x="159" y="0"/>
              </a:cxn>
              <a:cxn ang="0">
                <a:pos x="1776" y="1722"/>
              </a:cxn>
              <a:cxn ang="0">
                <a:pos x="0" y="2586"/>
              </a:cxn>
              <a:cxn ang="0">
                <a:pos x="159" y="0"/>
              </a:cxn>
            </a:cxnLst>
            <a:rect l="0" t="0" r="r" b="b"/>
            <a:pathLst>
              <a:path w="1777" h="2587">
                <a:moveTo>
                  <a:pt x="159" y="0"/>
                </a:moveTo>
                <a:lnTo>
                  <a:pt x="1776" y="1722"/>
                </a:lnTo>
                <a:lnTo>
                  <a:pt x="0" y="2586"/>
                </a:lnTo>
                <a:lnTo>
                  <a:pt x="159" y="0"/>
                </a:lnTo>
              </a:path>
            </a:pathLst>
          </a:custGeom>
          <a:solidFill>
            <a:srgbClr val="C1CEFF"/>
          </a:solidFill>
          <a:ln w="9525" cap="rnd">
            <a:noFill/>
            <a:round/>
            <a:headEnd/>
            <a:tailEnd/>
          </a:ln>
          <a:effectLst/>
        </p:spPr>
        <p:txBody>
          <a:bodyPr/>
          <a:lstStyle/>
          <a:p>
            <a:endParaRPr lang="en-US"/>
          </a:p>
        </p:txBody>
      </p:sp>
      <p:sp>
        <p:nvSpPr>
          <p:cNvPr id="681988" name="Rectangle 4"/>
          <p:cNvSpPr>
            <a:spLocks noGrp="1" noChangeArrowheads="1"/>
          </p:cNvSpPr>
          <p:nvPr>
            <p:ph type="title"/>
          </p:nvPr>
        </p:nvSpPr>
        <p:spPr>
          <a:noFill/>
          <a:ln/>
        </p:spPr>
        <p:txBody>
          <a:bodyPr/>
          <a:lstStyle/>
          <a:p>
            <a:r>
              <a:rPr lang="en-US"/>
              <a:t> 4 atoms bonded</a:t>
            </a:r>
          </a:p>
        </p:txBody>
      </p:sp>
      <p:sp>
        <p:nvSpPr>
          <p:cNvPr id="681989" name="Rectangle 5"/>
          <p:cNvSpPr>
            <a:spLocks noGrp="1" noChangeArrowheads="1"/>
          </p:cNvSpPr>
          <p:nvPr>
            <p:ph type="body" idx="1"/>
          </p:nvPr>
        </p:nvSpPr>
        <p:spPr>
          <a:xfrm>
            <a:off x="685800" y="1219200"/>
            <a:ext cx="4343400" cy="4572000"/>
          </a:xfrm>
          <a:noFill/>
          <a:ln/>
        </p:spPr>
        <p:txBody>
          <a:bodyPr/>
          <a:lstStyle/>
          <a:p>
            <a:r>
              <a:rPr lang="en-US"/>
              <a:t>Basic shape is tetrahedral.</a:t>
            </a:r>
          </a:p>
          <a:p>
            <a:r>
              <a:rPr lang="en-US"/>
              <a:t>A pyramid with a triangular base.</a:t>
            </a:r>
          </a:p>
          <a:p>
            <a:r>
              <a:rPr lang="en-US"/>
              <a:t>Same shape for everything with 4 pairs.</a:t>
            </a:r>
          </a:p>
        </p:txBody>
      </p:sp>
      <p:sp>
        <p:nvSpPr>
          <p:cNvPr id="681990" name="Rectangle 6"/>
          <p:cNvSpPr>
            <a:spLocks noChangeArrowheads="1"/>
          </p:cNvSpPr>
          <p:nvPr/>
        </p:nvSpPr>
        <p:spPr bwMode="auto">
          <a:xfrm>
            <a:off x="5600700" y="40386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solidFill>
                  <a:schemeClr val="tx2"/>
                </a:solidFill>
              </a:rPr>
              <a:t>C</a:t>
            </a:r>
          </a:p>
        </p:txBody>
      </p:sp>
      <p:sp>
        <p:nvSpPr>
          <p:cNvPr id="681991" name="Rectangle 7"/>
          <p:cNvSpPr>
            <a:spLocks noChangeArrowheads="1"/>
          </p:cNvSpPr>
          <p:nvPr/>
        </p:nvSpPr>
        <p:spPr bwMode="auto">
          <a:xfrm>
            <a:off x="3886200" y="44196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solidFill>
                  <a:schemeClr val="tx2"/>
                </a:solidFill>
              </a:rPr>
              <a:t>H</a:t>
            </a:r>
          </a:p>
        </p:txBody>
      </p:sp>
      <p:sp>
        <p:nvSpPr>
          <p:cNvPr id="681992" name="Rectangle 8"/>
          <p:cNvSpPr>
            <a:spLocks noChangeArrowheads="1"/>
          </p:cNvSpPr>
          <p:nvPr/>
        </p:nvSpPr>
        <p:spPr bwMode="auto">
          <a:xfrm>
            <a:off x="7772400" y="44196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solidFill>
                  <a:schemeClr val="tx2"/>
                </a:solidFill>
              </a:rPr>
              <a:t>H</a:t>
            </a:r>
          </a:p>
        </p:txBody>
      </p:sp>
      <p:sp>
        <p:nvSpPr>
          <p:cNvPr id="681993" name="Rectangle 9"/>
          <p:cNvSpPr>
            <a:spLocks noChangeArrowheads="1"/>
          </p:cNvSpPr>
          <p:nvPr/>
        </p:nvSpPr>
        <p:spPr bwMode="auto">
          <a:xfrm>
            <a:off x="5295900" y="53340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solidFill>
                  <a:schemeClr val="tx2"/>
                </a:solidFill>
              </a:rPr>
              <a:t>H</a:t>
            </a:r>
          </a:p>
        </p:txBody>
      </p:sp>
      <p:sp>
        <p:nvSpPr>
          <p:cNvPr id="681994" name="Rectangle 10"/>
          <p:cNvSpPr>
            <a:spLocks noChangeArrowheads="1"/>
          </p:cNvSpPr>
          <p:nvPr/>
        </p:nvSpPr>
        <p:spPr bwMode="auto">
          <a:xfrm>
            <a:off x="5524500" y="22098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solidFill>
                  <a:schemeClr val="tx2"/>
                </a:solidFill>
              </a:rPr>
              <a:t>H</a:t>
            </a:r>
          </a:p>
        </p:txBody>
      </p:sp>
      <p:sp>
        <p:nvSpPr>
          <p:cNvPr id="681995" name="Line 11"/>
          <p:cNvSpPr>
            <a:spLocks noChangeShapeType="1"/>
          </p:cNvSpPr>
          <p:nvPr/>
        </p:nvSpPr>
        <p:spPr bwMode="auto">
          <a:xfrm>
            <a:off x="5943600" y="2895600"/>
            <a:ext cx="0" cy="1219200"/>
          </a:xfrm>
          <a:prstGeom prst="line">
            <a:avLst/>
          </a:prstGeom>
          <a:noFill/>
          <a:ln w="25400">
            <a:solidFill>
              <a:schemeClr val="tx2"/>
            </a:solidFill>
            <a:round/>
            <a:headEnd type="none" w="sm" len="sm"/>
            <a:tailEnd type="none" w="sm" len="sm"/>
          </a:ln>
          <a:effectLst/>
        </p:spPr>
        <p:txBody>
          <a:bodyPr/>
          <a:lstStyle/>
          <a:p>
            <a:endParaRPr lang="en-US"/>
          </a:p>
        </p:txBody>
      </p:sp>
      <p:sp>
        <p:nvSpPr>
          <p:cNvPr id="681996" name="Freeform 12"/>
          <p:cNvSpPr>
            <a:spLocks/>
          </p:cNvSpPr>
          <p:nvPr/>
        </p:nvSpPr>
        <p:spPr bwMode="auto">
          <a:xfrm>
            <a:off x="4495800" y="4419600"/>
            <a:ext cx="1068388" cy="458788"/>
          </a:xfrm>
          <a:custGeom>
            <a:avLst/>
            <a:gdLst/>
            <a:ahLst/>
            <a:cxnLst>
              <a:cxn ang="0">
                <a:pos x="672" y="0"/>
              </a:cxn>
              <a:cxn ang="0">
                <a:pos x="0" y="288"/>
              </a:cxn>
              <a:cxn ang="0">
                <a:pos x="672" y="144"/>
              </a:cxn>
              <a:cxn ang="0">
                <a:pos x="672" y="0"/>
              </a:cxn>
            </a:cxnLst>
            <a:rect l="0" t="0" r="r" b="b"/>
            <a:pathLst>
              <a:path w="673" h="289">
                <a:moveTo>
                  <a:pt x="672" y="0"/>
                </a:moveTo>
                <a:lnTo>
                  <a:pt x="0" y="288"/>
                </a:lnTo>
                <a:lnTo>
                  <a:pt x="672" y="144"/>
                </a:lnTo>
                <a:lnTo>
                  <a:pt x="672" y="0"/>
                </a:lnTo>
              </a:path>
            </a:pathLst>
          </a:custGeom>
          <a:gradFill rotWithShape="0">
            <a:gsLst>
              <a:gs pos="0">
                <a:srgbClr val="FAFD00">
                  <a:gamma/>
                  <a:shade val="0"/>
                  <a:invGamma/>
                </a:srgbClr>
              </a:gs>
              <a:gs pos="100000">
                <a:srgbClr val="FAFD00"/>
              </a:gs>
            </a:gsLst>
            <a:lin ang="0" scaled="1"/>
          </a:gradFill>
          <a:ln w="9525" cap="rnd">
            <a:noFill/>
            <a:round/>
            <a:headEnd/>
            <a:tailEnd/>
          </a:ln>
          <a:effectLst/>
        </p:spPr>
        <p:txBody>
          <a:bodyPr/>
          <a:lstStyle/>
          <a:p>
            <a:endParaRPr lang="en-US"/>
          </a:p>
        </p:txBody>
      </p:sp>
      <p:sp>
        <p:nvSpPr>
          <p:cNvPr id="681997" name="Freeform 13"/>
          <p:cNvSpPr>
            <a:spLocks/>
          </p:cNvSpPr>
          <p:nvPr/>
        </p:nvSpPr>
        <p:spPr bwMode="auto">
          <a:xfrm>
            <a:off x="6324600" y="4419600"/>
            <a:ext cx="1601788" cy="458788"/>
          </a:xfrm>
          <a:custGeom>
            <a:avLst/>
            <a:gdLst/>
            <a:ahLst/>
            <a:cxnLst>
              <a:cxn ang="0">
                <a:pos x="0" y="0"/>
              </a:cxn>
              <a:cxn ang="0">
                <a:pos x="1008" y="288"/>
              </a:cxn>
              <a:cxn ang="0">
                <a:pos x="0" y="144"/>
              </a:cxn>
              <a:cxn ang="0">
                <a:pos x="0" y="0"/>
              </a:cxn>
            </a:cxnLst>
            <a:rect l="0" t="0" r="r" b="b"/>
            <a:pathLst>
              <a:path w="1009" h="289">
                <a:moveTo>
                  <a:pt x="0" y="0"/>
                </a:moveTo>
                <a:lnTo>
                  <a:pt x="1008" y="288"/>
                </a:lnTo>
                <a:lnTo>
                  <a:pt x="0" y="144"/>
                </a:lnTo>
                <a:lnTo>
                  <a:pt x="0" y="0"/>
                </a:lnTo>
              </a:path>
            </a:pathLst>
          </a:custGeom>
          <a:gradFill rotWithShape="0">
            <a:gsLst>
              <a:gs pos="0">
                <a:srgbClr val="FAFD00"/>
              </a:gs>
              <a:gs pos="100000">
                <a:srgbClr val="FAFD00">
                  <a:gamma/>
                  <a:shade val="0"/>
                  <a:invGamma/>
                </a:srgbClr>
              </a:gs>
            </a:gsLst>
            <a:lin ang="0" scaled="1"/>
          </a:gradFill>
          <a:ln w="9525" cap="rnd">
            <a:noFill/>
            <a:round/>
            <a:headEnd/>
            <a:tailEnd/>
          </a:ln>
          <a:effectLst/>
        </p:spPr>
        <p:txBody>
          <a:bodyPr/>
          <a:lstStyle/>
          <a:p>
            <a:endParaRPr lang="en-US"/>
          </a:p>
        </p:txBody>
      </p:sp>
      <p:sp>
        <p:nvSpPr>
          <p:cNvPr id="681999" name="Arc 15"/>
          <p:cNvSpPr>
            <a:spLocks/>
          </p:cNvSpPr>
          <p:nvPr/>
        </p:nvSpPr>
        <p:spPr bwMode="auto">
          <a:xfrm>
            <a:off x="5951538" y="3430588"/>
            <a:ext cx="1060450" cy="1162050"/>
          </a:xfrm>
          <a:custGeom>
            <a:avLst/>
            <a:gdLst>
              <a:gd name="G0" fmla="+- 1521 0 0"/>
              <a:gd name="G1" fmla="+- 21600 0 0"/>
              <a:gd name="G2" fmla="+- 21600 0 0"/>
              <a:gd name="T0" fmla="*/ 0 w 23121"/>
              <a:gd name="T1" fmla="*/ 54 h 21961"/>
              <a:gd name="T2" fmla="*/ 23118 w 23121"/>
              <a:gd name="T3" fmla="*/ 21961 h 21961"/>
              <a:gd name="T4" fmla="*/ 1521 w 23121"/>
              <a:gd name="T5" fmla="*/ 21600 h 21961"/>
            </a:gdLst>
            <a:ahLst/>
            <a:cxnLst>
              <a:cxn ang="0">
                <a:pos x="T0" y="T1"/>
              </a:cxn>
              <a:cxn ang="0">
                <a:pos x="T2" y="T3"/>
              </a:cxn>
              <a:cxn ang="0">
                <a:pos x="T4" y="T5"/>
              </a:cxn>
            </a:cxnLst>
            <a:rect l="0" t="0" r="r" b="b"/>
            <a:pathLst>
              <a:path w="23121" h="21961" fill="none" extrusionOk="0">
                <a:moveTo>
                  <a:pt x="-1" y="53"/>
                </a:moveTo>
                <a:cubicBezTo>
                  <a:pt x="506" y="17"/>
                  <a:pt x="1013" y="-1"/>
                  <a:pt x="1521" y="0"/>
                </a:cubicBezTo>
                <a:cubicBezTo>
                  <a:pt x="13450" y="0"/>
                  <a:pt x="23121" y="9670"/>
                  <a:pt x="23121" y="21600"/>
                </a:cubicBezTo>
                <a:cubicBezTo>
                  <a:pt x="23121" y="21720"/>
                  <a:pt x="23119" y="21840"/>
                  <a:pt x="23117" y="21960"/>
                </a:cubicBezTo>
              </a:path>
              <a:path w="23121" h="21961" stroke="0" extrusionOk="0">
                <a:moveTo>
                  <a:pt x="-1" y="53"/>
                </a:moveTo>
                <a:cubicBezTo>
                  <a:pt x="506" y="17"/>
                  <a:pt x="1013" y="-1"/>
                  <a:pt x="1521" y="0"/>
                </a:cubicBezTo>
                <a:cubicBezTo>
                  <a:pt x="13450" y="0"/>
                  <a:pt x="23121" y="9670"/>
                  <a:pt x="23121" y="21600"/>
                </a:cubicBezTo>
                <a:cubicBezTo>
                  <a:pt x="23121" y="21720"/>
                  <a:pt x="23119" y="21840"/>
                  <a:pt x="23117" y="21960"/>
                </a:cubicBezTo>
                <a:lnTo>
                  <a:pt x="1521" y="21600"/>
                </a:lnTo>
                <a:close/>
              </a:path>
            </a:pathLst>
          </a:custGeom>
          <a:noFill/>
          <a:ln w="25400" cap="rnd">
            <a:solidFill>
              <a:srgbClr val="333333"/>
            </a:solidFill>
            <a:round/>
            <a:headEnd type="stealth" w="sm" len="sm"/>
            <a:tailEnd type="stealth" w="sm" len="sm"/>
          </a:ln>
          <a:effectLst/>
        </p:spPr>
        <p:txBody>
          <a:bodyPr/>
          <a:lstStyle/>
          <a:p>
            <a:endParaRPr lang="en-US"/>
          </a:p>
        </p:txBody>
      </p:sp>
      <p:sp>
        <p:nvSpPr>
          <p:cNvPr id="682000" name="Rectangle 16"/>
          <p:cNvSpPr>
            <a:spLocks noChangeArrowheads="1"/>
          </p:cNvSpPr>
          <p:nvPr/>
        </p:nvSpPr>
        <p:spPr bwMode="auto">
          <a:xfrm>
            <a:off x="6964363" y="4144963"/>
            <a:ext cx="1057275" cy="3968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2000">
                <a:solidFill>
                  <a:srgbClr val="292929"/>
                </a:solidFill>
              </a:rPr>
              <a:t>109.5º</a:t>
            </a:r>
          </a:p>
        </p:txBody>
      </p:sp>
      <p:sp>
        <p:nvSpPr>
          <p:cNvPr id="682001" name="Freeform 17"/>
          <p:cNvSpPr>
            <a:spLocks/>
          </p:cNvSpPr>
          <p:nvPr/>
        </p:nvSpPr>
        <p:spPr bwMode="auto">
          <a:xfrm>
            <a:off x="3810000" y="2209800"/>
            <a:ext cx="4649788" cy="4116388"/>
          </a:xfrm>
          <a:custGeom>
            <a:avLst/>
            <a:gdLst/>
            <a:ahLst/>
            <a:cxnLst>
              <a:cxn ang="0">
                <a:pos x="0" y="1747"/>
              </a:cxn>
              <a:cxn ang="0">
                <a:pos x="1310" y="0"/>
              </a:cxn>
              <a:cxn ang="0">
                <a:pos x="2928" y="1728"/>
              </a:cxn>
              <a:cxn ang="0">
                <a:pos x="1156" y="2592"/>
              </a:cxn>
              <a:cxn ang="0">
                <a:pos x="0" y="1747"/>
              </a:cxn>
            </a:cxnLst>
            <a:rect l="0" t="0" r="r" b="b"/>
            <a:pathLst>
              <a:path w="2929" h="2593">
                <a:moveTo>
                  <a:pt x="0" y="1747"/>
                </a:moveTo>
                <a:lnTo>
                  <a:pt x="1310" y="0"/>
                </a:lnTo>
                <a:lnTo>
                  <a:pt x="2928" y="1728"/>
                </a:lnTo>
                <a:lnTo>
                  <a:pt x="1156" y="2592"/>
                </a:lnTo>
                <a:lnTo>
                  <a:pt x="0" y="1747"/>
                </a:lnTo>
              </a:path>
            </a:pathLst>
          </a:custGeom>
          <a:noFill/>
          <a:ln w="12700" cap="rnd">
            <a:solidFill>
              <a:schemeClr val="tx1"/>
            </a:solidFill>
            <a:round/>
            <a:headEnd/>
            <a:tailEnd/>
          </a:ln>
          <a:effectLst/>
        </p:spPr>
        <p:txBody>
          <a:bodyPr/>
          <a:lstStyle/>
          <a:p>
            <a:endParaRPr lang="en-US"/>
          </a:p>
        </p:txBody>
      </p:sp>
      <p:sp>
        <p:nvSpPr>
          <p:cNvPr id="682002" name="Line 18"/>
          <p:cNvSpPr>
            <a:spLocks noChangeShapeType="1"/>
          </p:cNvSpPr>
          <p:nvPr/>
        </p:nvSpPr>
        <p:spPr bwMode="auto">
          <a:xfrm flipH="1">
            <a:off x="5638800" y="2205038"/>
            <a:ext cx="257175" cy="4119562"/>
          </a:xfrm>
          <a:prstGeom prst="line">
            <a:avLst/>
          </a:prstGeom>
          <a:noFill/>
          <a:ln w="12700">
            <a:solidFill>
              <a:schemeClr val="tx1"/>
            </a:solidFill>
            <a:round/>
            <a:headEnd type="none" w="sm" len="sm"/>
            <a:tailEnd type="none" w="sm" len="sm"/>
          </a:ln>
          <a:effectLst/>
        </p:spPr>
        <p:txBody>
          <a:bodyPr/>
          <a:lstStyle/>
          <a:p>
            <a:endParaRPr lang="en-US"/>
          </a:p>
        </p:txBody>
      </p:sp>
      <p:sp>
        <p:nvSpPr>
          <p:cNvPr id="681998" name="Freeform 14"/>
          <p:cNvSpPr>
            <a:spLocks/>
          </p:cNvSpPr>
          <p:nvPr/>
        </p:nvSpPr>
        <p:spPr bwMode="auto">
          <a:xfrm>
            <a:off x="5562600" y="4572000"/>
            <a:ext cx="382588" cy="1068388"/>
          </a:xfrm>
          <a:custGeom>
            <a:avLst/>
            <a:gdLst/>
            <a:ahLst/>
            <a:cxnLst>
              <a:cxn ang="0">
                <a:pos x="0" y="670"/>
              </a:cxn>
              <a:cxn ang="0">
                <a:pos x="123" y="672"/>
              </a:cxn>
              <a:cxn ang="0">
                <a:pos x="240" y="0"/>
              </a:cxn>
              <a:cxn ang="0">
                <a:pos x="0" y="670"/>
              </a:cxn>
            </a:cxnLst>
            <a:rect l="0" t="0" r="r" b="b"/>
            <a:pathLst>
              <a:path w="241" h="673">
                <a:moveTo>
                  <a:pt x="0" y="670"/>
                </a:moveTo>
                <a:lnTo>
                  <a:pt x="123" y="672"/>
                </a:lnTo>
                <a:lnTo>
                  <a:pt x="240" y="0"/>
                </a:lnTo>
                <a:lnTo>
                  <a:pt x="0" y="670"/>
                </a:lnTo>
              </a:path>
            </a:pathLst>
          </a:custGeom>
          <a:gradFill rotWithShape="0">
            <a:gsLst>
              <a:gs pos="0">
                <a:srgbClr val="FAFD00">
                  <a:gamma/>
                  <a:shade val="0"/>
                  <a:invGamma/>
                </a:srgbClr>
              </a:gs>
              <a:gs pos="100000">
                <a:srgbClr val="FAFD00"/>
              </a:gs>
            </a:gsLst>
            <a:lin ang="0" scaled="1"/>
          </a:gradFill>
          <a:ln w="9525" cap="rnd">
            <a:noFill/>
            <a:round/>
            <a:headEnd/>
            <a:tailEnd/>
          </a:ln>
          <a:effectLst/>
        </p:spPr>
        <p:txBody>
          <a:bodyP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81989">
                                            <p:txEl>
                                              <p:pRg st="0" end="0"/>
                                            </p:txEl>
                                          </p:spTgt>
                                        </p:tgtEl>
                                        <p:attrNameLst>
                                          <p:attrName>style.visibility</p:attrName>
                                        </p:attrNameLst>
                                      </p:cBhvr>
                                      <p:to>
                                        <p:strVal val="visible"/>
                                      </p:to>
                                    </p:set>
                                    <p:anim to="" calcmode="lin" valueType="num">
                                      <p:cBhvr>
                                        <p:cTn id="7" dur="1" fill="hold"/>
                                        <p:tgtEl>
                                          <p:spTgt spid="68198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81989">
                                            <p:txEl>
                                              <p:pRg st="1" end="1"/>
                                            </p:txEl>
                                          </p:spTgt>
                                        </p:tgtEl>
                                        <p:attrNameLst>
                                          <p:attrName>style.visibility</p:attrName>
                                        </p:attrNameLst>
                                      </p:cBhvr>
                                      <p:to>
                                        <p:strVal val="visible"/>
                                      </p:to>
                                    </p:set>
                                    <p:anim to="" calcmode="lin" valueType="num">
                                      <p:cBhvr>
                                        <p:cTn id="12" dur="1" fill="hold"/>
                                        <p:tgtEl>
                                          <p:spTgt spid="68198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81989">
                                            <p:txEl>
                                              <p:pRg st="2" end="2"/>
                                            </p:txEl>
                                          </p:spTgt>
                                        </p:tgtEl>
                                        <p:attrNameLst>
                                          <p:attrName>style.visibility</p:attrName>
                                        </p:attrNameLst>
                                      </p:cBhvr>
                                      <p:to>
                                        <p:strVal val="visible"/>
                                      </p:to>
                                    </p:set>
                                    <p:anim to="" calcmode="lin" valueType="num">
                                      <p:cBhvr>
                                        <p:cTn id="17" dur="1" fill="hold"/>
                                        <p:tgtEl>
                                          <p:spTgt spid="68198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9" grpId="0" build="p" autoUpdateAnimBg="0"/>
    </p:bldLst>
  </p:timing>
</p:sld>
</file>

<file path=ppt/slides/slide2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4034" name="Rectangle 2"/>
          <p:cNvSpPr>
            <a:spLocks noGrp="1" noChangeArrowheads="1"/>
          </p:cNvSpPr>
          <p:nvPr>
            <p:ph type="title"/>
          </p:nvPr>
        </p:nvSpPr>
        <p:spPr>
          <a:noFill/>
          <a:ln/>
        </p:spPr>
        <p:txBody>
          <a:bodyPr/>
          <a:lstStyle/>
          <a:p>
            <a:r>
              <a:rPr lang="en-US"/>
              <a:t>3 bonded -  1 lone pair</a:t>
            </a:r>
          </a:p>
        </p:txBody>
      </p:sp>
      <p:sp>
        <p:nvSpPr>
          <p:cNvPr id="684035" name="Rectangle 3"/>
          <p:cNvSpPr>
            <a:spLocks noChangeArrowheads="1"/>
          </p:cNvSpPr>
          <p:nvPr/>
        </p:nvSpPr>
        <p:spPr bwMode="auto">
          <a:xfrm>
            <a:off x="1714500" y="4175125"/>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N</a:t>
            </a:r>
          </a:p>
        </p:txBody>
      </p:sp>
      <p:sp>
        <p:nvSpPr>
          <p:cNvPr id="684036" name="Rectangle 4"/>
          <p:cNvSpPr>
            <a:spLocks noChangeArrowheads="1"/>
          </p:cNvSpPr>
          <p:nvPr/>
        </p:nvSpPr>
        <p:spPr bwMode="auto">
          <a:xfrm>
            <a:off x="2743200" y="4175125"/>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H</a:t>
            </a:r>
          </a:p>
        </p:txBody>
      </p:sp>
      <p:sp>
        <p:nvSpPr>
          <p:cNvPr id="684037" name="Rectangle 5"/>
          <p:cNvSpPr>
            <a:spLocks noChangeArrowheads="1"/>
          </p:cNvSpPr>
          <p:nvPr/>
        </p:nvSpPr>
        <p:spPr bwMode="auto">
          <a:xfrm>
            <a:off x="609600" y="4175125"/>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H</a:t>
            </a:r>
          </a:p>
        </p:txBody>
      </p:sp>
      <p:sp>
        <p:nvSpPr>
          <p:cNvPr id="684038" name="Rectangle 6"/>
          <p:cNvSpPr>
            <a:spLocks noChangeArrowheads="1"/>
          </p:cNvSpPr>
          <p:nvPr/>
        </p:nvSpPr>
        <p:spPr bwMode="auto">
          <a:xfrm>
            <a:off x="1714500" y="5318125"/>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H</a:t>
            </a:r>
          </a:p>
        </p:txBody>
      </p:sp>
      <p:sp>
        <p:nvSpPr>
          <p:cNvPr id="684039" name="Line 7"/>
          <p:cNvSpPr>
            <a:spLocks noChangeShapeType="1"/>
          </p:cNvSpPr>
          <p:nvPr/>
        </p:nvSpPr>
        <p:spPr bwMode="auto">
          <a:xfrm>
            <a:off x="2438400" y="4632325"/>
            <a:ext cx="381000" cy="0"/>
          </a:xfrm>
          <a:prstGeom prst="line">
            <a:avLst/>
          </a:prstGeom>
          <a:noFill/>
          <a:ln w="25400">
            <a:solidFill>
              <a:schemeClr val="tx1"/>
            </a:solidFill>
            <a:round/>
            <a:headEnd type="none" w="sm" len="sm"/>
            <a:tailEnd type="none" w="sm" len="sm"/>
          </a:ln>
          <a:effectLst/>
        </p:spPr>
        <p:txBody>
          <a:bodyPr/>
          <a:lstStyle/>
          <a:p>
            <a:endParaRPr lang="en-US"/>
          </a:p>
        </p:txBody>
      </p:sp>
      <p:sp>
        <p:nvSpPr>
          <p:cNvPr id="684040" name="Line 8"/>
          <p:cNvSpPr>
            <a:spLocks noChangeShapeType="1"/>
          </p:cNvSpPr>
          <p:nvPr/>
        </p:nvSpPr>
        <p:spPr bwMode="auto">
          <a:xfrm>
            <a:off x="1295400" y="4632325"/>
            <a:ext cx="381000" cy="0"/>
          </a:xfrm>
          <a:prstGeom prst="line">
            <a:avLst/>
          </a:prstGeom>
          <a:noFill/>
          <a:ln w="25400">
            <a:solidFill>
              <a:schemeClr val="tx1"/>
            </a:solidFill>
            <a:round/>
            <a:headEnd type="none" w="sm" len="sm"/>
            <a:tailEnd type="none" w="sm" len="sm"/>
          </a:ln>
          <a:effectLst/>
        </p:spPr>
        <p:txBody>
          <a:bodyPr/>
          <a:lstStyle/>
          <a:p>
            <a:endParaRPr lang="en-US"/>
          </a:p>
        </p:txBody>
      </p:sp>
      <p:sp>
        <p:nvSpPr>
          <p:cNvPr id="684041" name="Line 9"/>
          <p:cNvSpPr>
            <a:spLocks noChangeShapeType="1"/>
          </p:cNvSpPr>
          <p:nvPr/>
        </p:nvSpPr>
        <p:spPr bwMode="auto">
          <a:xfrm>
            <a:off x="2095500" y="5051425"/>
            <a:ext cx="0" cy="381000"/>
          </a:xfrm>
          <a:prstGeom prst="line">
            <a:avLst/>
          </a:prstGeom>
          <a:noFill/>
          <a:ln w="25400">
            <a:solidFill>
              <a:schemeClr val="tx1"/>
            </a:solidFill>
            <a:round/>
            <a:headEnd type="none" w="sm" len="sm"/>
            <a:tailEnd type="none" w="sm" len="sm"/>
          </a:ln>
          <a:effectLst/>
        </p:spPr>
        <p:txBody>
          <a:bodyPr/>
          <a:lstStyle/>
          <a:p>
            <a:endParaRPr lang="en-US"/>
          </a:p>
        </p:txBody>
      </p:sp>
      <p:sp>
        <p:nvSpPr>
          <p:cNvPr id="684042" name="Oval 10"/>
          <p:cNvSpPr>
            <a:spLocks noChangeArrowheads="1"/>
          </p:cNvSpPr>
          <p:nvPr/>
        </p:nvSpPr>
        <p:spPr bwMode="auto">
          <a:xfrm>
            <a:off x="1911350" y="4105275"/>
            <a:ext cx="92075" cy="92075"/>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684043" name="Oval 11"/>
          <p:cNvSpPr>
            <a:spLocks noChangeArrowheads="1"/>
          </p:cNvSpPr>
          <p:nvPr/>
        </p:nvSpPr>
        <p:spPr bwMode="auto">
          <a:xfrm>
            <a:off x="2139950" y="4105275"/>
            <a:ext cx="92075" cy="92075"/>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684044" name="Line 12"/>
          <p:cNvSpPr>
            <a:spLocks noChangeShapeType="1"/>
          </p:cNvSpPr>
          <p:nvPr/>
        </p:nvSpPr>
        <p:spPr bwMode="auto">
          <a:xfrm>
            <a:off x="3810000" y="4953000"/>
            <a:ext cx="4648200" cy="0"/>
          </a:xfrm>
          <a:prstGeom prst="line">
            <a:avLst/>
          </a:prstGeom>
          <a:noFill/>
          <a:ln w="12700">
            <a:solidFill>
              <a:schemeClr val="tx1"/>
            </a:solidFill>
            <a:round/>
            <a:headEnd type="none" w="sm" len="sm"/>
            <a:tailEnd type="none" w="sm" len="sm"/>
          </a:ln>
          <a:effectLst/>
        </p:spPr>
        <p:txBody>
          <a:bodyPr/>
          <a:lstStyle/>
          <a:p>
            <a:endParaRPr lang="en-US"/>
          </a:p>
        </p:txBody>
      </p:sp>
      <p:sp>
        <p:nvSpPr>
          <p:cNvPr id="684045" name="Freeform 13"/>
          <p:cNvSpPr>
            <a:spLocks/>
          </p:cNvSpPr>
          <p:nvPr/>
        </p:nvSpPr>
        <p:spPr bwMode="auto">
          <a:xfrm>
            <a:off x="5638800" y="2219325"/>
            <a:ext cx="2820988" cy="4106863"/>
          </a:xfrm>
          <a:custGeom>
            <a:avLst/>
            <a:gdLst/>
            <a:ahLst/>
            <a:cxnLst>
              <a:cxn ang="0">
                <a:pos x="159" y="0"/>
              </a:cxn>
              <a:cxn ang="0">
                <a:pos x="1776" y="1722"/>
              </a:cxn>
              <a:cxn ang="0">
                <a:pos x="0" y="2586"/>
              </a:cxn>
              <a:cxn ang="0">
                <a:pos x="159" y="0"/>
              </a:cxn>
            </a:cxnLst>
            <a:rect l="0" t="0" r="r" b="b"/>
            <a:pathLst>
              <a:path w="1777" h="2587">
                <a:moveTo>
                  <a:pt x="159" y="0"/>
                </a:moveTo>
                <a:lnTo>
                  <a:pt x="1776" y="1722"/>
                </a:lnTo>
                <a:lnTo>
                  <a:pt x="0" y="2586"/>
                </a:lnTo>
                <a:lnTo>
                  <a:pt x="159" y="0"/>
                </a:lnTo>
              </a:path>
            </a:pathLst>
          </a:custGeom>
          <a:solidFill>
            <a:srgbClr val="C1CEFF"/>
          </a:solidFill>
          <a:ln w="9525" cap="rnd">
            <a:noFill/>
            <a:round/>
            <a:headEnd/>
            <a:tailEnd/>
          </a:ln>
          <a:effectLst/>
        </p:spPr>
        <p:txBody>
          <a:bodyPr/>
          <a:lstStyle/>
          <a:p>
            <a:endParaRPr lang="en-US"/>
          </a:p>
        </p:txBody>
      </p:sp>
      <p:sp>
        <p:nvSpPr>
          <p:cNvPr id="684046" name="Rectangle 14"/>
          <p:cNvSpPr>
            <a:spLocks noChangeArrowheads="1"/>
          </p:cNvSpPr>
          <p:nvPr/>
        </p:nvSpPr>
        <p:spPr bwMode="auto">
          <a:xfrm>
            <a:off x="5600700" y="40386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solidFill>
                  <a:schemeClr val="tx2"/>
                </a:solidFill>
              </a:rPr>
              <a:t>N</a:t>
            </a:r>
          </a:p>
        </p:txBody>
      </p:sp>
      <p:sp>
        <p:nvSpPr>
          <p:cNvPr id="684047" name="Rectangle 15"/>
          <p:cNvSpPr>
            <a:spLocks noChangeArrowheads="1"/>
          </p:cNvSpPr>
          <p:nvPr/>
        </p:nvSpPr>
        <p:spPr bwMode="auto">
          <a:xfrm>
            <a:off x="3886200" y="44196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solidFill>
                  <a:schemeClr val="tx2"/>
                </a:solidFill>
              </a:rPr>
              <a:t>H</a:t>
            </a:r>
          </a:p>
        </p:txBody>
      </p:sp>
      <p:sp>
        <p:nvSpPr>
          <p:cNvPr id="684048" name="Rectangle 16"/>
          <p:cNvSpPr>
            <a:spLocks noChangeArrowheads="1"/>
          </p:cNvSpPr>
          <p:nvPr/>
        </p:nvSpPr>
        <p:spPr bwMode="auto">
          <a:xfrm>
            <a:off x="7772400" y="44196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solidFill>
                  <a:schemeClr val="tx2"/>
                </a:solidFill>
              </a:rPr>
              <a:t>H</a:t>
            </a:r>
          </a:p>
        </p:txBody>
      </p:sp>
      <p:sp>
        <p:nvSpPr>
          <p:cNvPr id="684049" name="Rectangle 17"/>
          <p:cNvSpPr>
            <a:spLocks noChangeArrowheads="1"/>
          </p:cNvSpPr>
          <p:nvPr/>
        </p:nvSpPr>
        <p:spPr bwMode="auto">
          <a:xfrm>
            <a:off x="5295900" y="53340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solidFill>
                  <a:schemeClr val="tx2"/>
                </a:solidFill>
              </a:rPr>
              <a:t>H</a:t>
            </a:r>
          </a:p>
        </p:txBody>
      </p:sp>
      <p:sp>
        <p:nvSpPr>
          <p:cNvPr id="684050" name="Freeform 18"/>
          <p:cNvSpPr>
            <a:spLocks/>
          </p:cNvSpPr>
          <p:nvPr/>
        </p:nvSpPr>
        <p:spPr bwMode="auto">
          <a:xfrm>
            <a:off x="4495800" y="4419600"/>
            <a:ext cx="1068388" cy="458788"/>
          </a:xfrm>
          <a:custGeom>
            <a:avLst/>
            <a:gdLst/>
            <a:ahLst/>
            <a:cxnLst>
              <a:cxn ang="0">
                <a:pos x="672" y="0"/>
              </a:cxn>
              <a:cxn ang="0">
                <a:pos x="0" y="288"/>
              </a:cxn>
              <a:cxn ang="0">
                <a:pos x="672" y="144"/>
              </a:cxn>
              <a:cxn ang="0">
                <a:pos x="672" y="0"/>
              </a:cxn>
            </a:cxnLst>
            <a:rect l="0" t="0" r="r" b="b"/>
            <a:pathLst>
              <a:path w="673" h="289">
                <a:moveTo>
                  <a:pt x="672" y="0"/>
                </a:moveTo>
                <a:lnTo>
                  <a:pt x="0" y="288"/>
                </a:lnTo>
                <a:lnTo>
                  <a:pt x="672" y="144"/>
                </a:lnTo>
                <a:lnTo>
                  <a:pt x="672" y="0"/>
                </a:lnTo>
              </a:path>
            </a:pathLst>
          </a:custGeom>
          <a:gradFill rotWithShape="0">
            <a:gsLst>
              <a:gs pos="0">
                <a:srgbClr val="FAFD00">
                  <a:gamma/>
                  <a:shade val="0"/>
                  <a:invGamma/>
                </a:srgbClr>
              </a:gs>
              <a:gs pos="100000">
                <a:srgbClr val="FAFD00"/>
              </a:gs>
            </a:gsLst>
            <a:lin ang="0" scaled="1"/>
          </a:gradFill>
          <a:ln w="9525" cap="rnd">
            <a:noFill/>
            <a:round/>
            <a:headEnd/>
            <a:tailEnd/>
          </a:ln>
          <a:effectLst/>
        </p:spPr>
        <p:txBody>
          <a:bodyPr/>
          <a:lstStyle/>
          <a:p>
            <a:endParaRPr lang="en-US"/>
          </a:p>
        </p:txBody>
      </p:sp>
      <p:sp>
        <p:nvSpPr>
          <p:cNvPr id="684051" name="Freeform 19"/>
          <p:cNvSpPr>
            <a:spLocks/>
          </p:cNvSpPr>
          <p:nvPr/>
        </p:nvSpPr>
        <p:spPr bwMode="auto">
          <a:xfrm>
            <a:off x="6324600" y="4419600"/>
            <a:ext cx="1601788" cy="458788"/>
          </a:xfrm>
          <a:custGeom>
            <a:avLst/>
            <a:gdLst/>
            <a:ahLst/>
            <a:cxnLst>
              <a:cxn ang="0">
                <a:pos x="0" y="0"/>
              </a:cxn>
              <a:cxn ang="0">
                <a:pos x="1008" y="288"/>
              </a:cxn>
              <a:cxn ang="0">
                <a:pos x="0" y="144"/>
              </a:cxn>
              <a:cxn ang="0">
                <a:pos x="0" y="0"/>
              </a:cxn>
            </a:cxnLst>
            <a:rect l="0" t="0" r="r" b="b"/>
            <a:pathLst>
              <a:path w="1009" h="289">
                <a:moveTo>
                  <a:pt x="0" y="0"/>
                </a:moveTo>
                <a:lnTo>
                  <a:pt x="1008" y="288"/>
                </a:lnTo>
                <a:lnTo>
                  <a:pt x="0" y="144"/>
                </a:lnTo>
                <a:lnTo>
                  <a:pt x="0" y="0"/>
                </a:lnTo>
              </a:path>
            </a:pathLst>
          </a:custGeom>
          <a:gradFill rotWithShape="0">
            <a:gsLst>
              <a:gs pos="0">
                <a:srgbClr val="FAFD00"/>
              </a:gs>
              <a:gs pos="100000">
                <a:srgbClr val="FAFD00">
                  <a:gamma/>
                  <a:shade val="0"/>
                  <a:invGamma/>
                </a:srgbClr>
              </a:gs>
            </a:gsLst>
            <a:lin ang="0" scaled="1"/>
          </a:gradFill>
          <a:ln w="9525" cap="rnd">
            <a:noFill/>
            <a:round/>
            <a:headEnd/>
            <a:tailEnd/>
          </a:ln>
          <a:effectLst/>
        </p:spPr>
        <p:txBody>
          <a:bodyPr/>
          <a:lstStyle/>
          <a:p>
            <a:endParaRPr lang="en-US"/>
          </a:p>
        </p:txBody>
      </p:sp>
      <p:sp>
        <p:nvSpPr>
          <p:cNvPr id="684052" name="Freeform 20"/>
          <p:cNvSpPr>
            <a:spLocks/>
          </p:cNvSpPr>
          <p:nvPr/>
        </p:nvSpPr>
        <p:spPr bwMode="auto">
          <a:xfrm>
            <a:off x="5562600" y="4572000"/>
            <a:ext cx="382588" cy="1068388"/>
          </a:xfrm>
          <a:custGeom>
            <a:avLst/>
            <a:gdLst/>
            <a:ahLst/>
            <a:cxnLst>
              <a:cxn ang="0">
                <a:pos x="0" y="670"/>
              </a:cxn>
              <a:cxn ang="0">
                <a:pos x="123" y="672"/>
              </a:cxn>
              <a:cxn ang="0">
                <a:pos x="240" y="0"/>
              </a:cxn>
              <a:cxn ang="0">
                <a:pos x="0" y="670"/>
              </a:cxn>
            </a:cxnLst>
            <a:rect l="0" t="0" r="r" b="b"/>
            <a:pathLst>
              <a:path w="241" h="673">
                <a:moveTo>
                  <a:pt x="0" y="670"/>
                </a:moveTo>
                <a:lnTo>
                  <a:pt x="123" y="672"/>
                </a:lnTo>
                <a:lnTo>
                  <a:pt x="240" y="0"/>
                </a:lnTo>
                <a:lnTo>
                  <a:pt x="0" y="670"/>
                </a:lnTo>
              </a:path>
            </a:pathLst>
          </a:custGeom>
          <a:gradFill rotWithShape="0">
            <a:gsLst>
              <a:gs pos="0">
                <a:srgbClr val="FAFD00">
                  <a:gamma/>
                  <a:shade val="0"/>
                  <a:invGamma/>
                </a:srgbClr>
              </a:gs>
              <a:gs pos="100000">
                <a:srgbClr val="FAFD00"/>
              </a:gs>
            </a:gsLst>
            <a:lin ang="0" scaled="1"/>
          </a:gradFill>
          <a:ln w="9525" cap="rnd">
            <a:noFill/>
            <a:round/>
            <a:headEnd/>
            <a:tailEnd/>
          </a:ln>
          <a:effectLst/>
        </p:spPr>
        <p:txBody>
          <a:bodyPr/>
          <a:lstStyle/>
          <a:p>
            <a:endParaRPr lang="en-US"/>
          </a:p>
        </p:txBody>
      </p:sp>
      <p:sp>
        <p:nvSpPr>
          <p:cNvPr id="684053" name="Arc 21"/>
          <p:cNvSpPr>
            <a:spLocks/>
          </p:cNvSpPr>
          <p:nvPr/>
        </p:nvSpPr>
        <p:spPr bwMode="auto">
          <a:xfrm>
            <a:off x="5745163" y="4616450"/>
            <a:ext cx="1154112" cy="990600"/>
          </a:xfrm>
          <a:custGeom>
            <a:avLst/>
            <a:gdLst>
              <a:gd name="G0" fmla="+- 391 0 0"/>
              <a:gd name="G1" fmla="+- 0 0 0"/>
              <a:gd name="G2" fmla="+- 21600 0 0"/>
              <a:gd name="T0" fmla="*/ 21810 w 21810"/>
              <a:gd name="T1" fmla="*/ 2787 h 21600"/>
              <a:gd name="T2" fmla="*/ 0 w 21810"/>
              <a:gd name="T3" fmla="*/ 21596 h 21600"/>
              <a:gd name="T4" fmla="*/ 391 w 21810"/>
              <a:gd name="T5" fmla="*/ 0 h 21600"/>
            </a:gdLst>
            <a:ahLst/>
            <a:cxnLst>
              <a:cxn ang="0">
                <a:pos x="T0" y="T1"/>
              </a:cxn>
              <a:cxn ang="0">
                <a:pos x="T2" y="T3"/>
              </a:cxn>
              <a:cxn ang="0">
                <a:pos x="T4" y="T5"/>
              </a:cxn>
            </a:cxnLst>
            <a:rect l="0" t="0" r="r" b="b"/>
            <a:pathLst>
              <a:path w="21810" h="21600" fill="none" extrusionOk="0">
                <a:moveTo>
                  <a:pt x="21810" y="2787"/>
                </a:moveTo>
                <a:cubicBezTo>
                  <a:pt x="20410" y="13548"/>
                  <a:pt x="11242" y="21599"/>
                  <a:pt x="391" y="21600"/>
                </a:cubicBezTo>
                <a:cubicBezTo>
                  <a:pt x="260" y="21600"/>
                  <a:pt x="130" y="21598"/>
                  <a:pt x="-1" y="21596"/>
                </a:cubicBezTo>
              </a:path>
              <a:path w="21810" h="21600" stroke="0" extrusionOk="0">
                <a:moveTo>
                  <a:pt x="21810" y="2787"/>
                </a:moveTo>
                <a:cubicBezTo>
                  <a:pt x="20410" y="13548"/>
                  <a:pt x="11242" y="21599"/>
                  <a:pt x="391" y="21600"/>
                </a:cubicBezTo>
                <a:cubicBezTo>
                  <a:pt x="260" y="21600"/>
                  <a:pt x="130" y="21598"/>
                  <a:pt x="-1" y="21596"/>
                </a:cubicBezTo>
                <a:lnTo>
                  <a:pt x="391" y="0"/>
                </a:lnTo>
                <a:close/>
              </a:path>
            </a:pathLst>
          </a:custGeom>
          <a:noFill/>
          <a:ln w="25400" cap="rnd">
            <a:solidFill>
              <a:srgbClr val="333333"/>
            </a:solidFill>
            <a:round/>
            <a:headEnd type="stealth" w="sm" len="sm"/>
            <a:tailEnd type="stealth" w="sm" len="sm"/>
          </a:ln>
          <a:effectLst/>
        </p:spPr>
        <p:txBody>
          <a:bodyPr/>
          <a:lstStyle/>
          <a:p>
            <a:endParaRPr lang="en-US"/>
          </a:p>
        </p:txBody>
      </p:sp>
      <p:sp>
        <p:nvSpPr>
          <p:cNvPr id="684054" name="Rectangle 22"/>
          <p:cNvSpPr>
            <a:spLocks noChangeArrowheads="1"/>
          </p:cNvSpPr>
          <p:nvPr/>
        </p:nvSpPr>
        <p:spPr bwMode="auto">
          <a:xfrm>
            <a:off x="6429375" y="5219700"/>
            <a:ext cx="1600200" cy="3968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2000">
                <a:solidFill>
                  <a:srgbClr val="292929"/>
                </a:solidFill>
              </a:rPr>
              <a:t>&lt;109.5º</a:t>
            </a:r>
          </a:p>
        </p:txBody>
      </p:sp>
      <p:sp>
        <p:nvSpPr>
          <p:cNvPr id="684055" name="Freeform 23"/>
          <p:cNvSpPr>
            <a:spLocks/>
          </p:cNvSpPr>
          <p:nvPr/>
        </p:nvSpPr>
        <p:spPr bwMode="auto">
          <a:xfrm>
            <a:off x="3810000" y="2209800"/>
            <a:ext cx="4649788" cy="4116388"/>
          </a:xfrm>
          <a:custGeom>
            <a:avLst/>
            <a:gdLst/>
            <a:ahLst/>
            <a:cxnLst>
              <a:cxn ang="0">
                <a:pos x="0" y="1747"/>
              </a:cxn>
              <a:cxn ang="0">
                <a:pos x="1310" y="0"/>
              </a:cxn>
              <a:cxn ang="0">
                <a:pos x="2928" y="1728"/>
              </a:cxn>
              <a:cxn ang="0">
                <a:pos x="1156" y="2592"/>
              </a:cxn>
              <a:cxn ang="0">
                <a:pos x="0" y="1747"/>
              </a:cxn>
            </a:cxnLst>
            <a:rect l="0" t="0" r="r" b="b"/>
            <a:pathLst>
              <a:path w="2929" h="2593">
                <a:moveTo>
                  <a:pt x="0" y="1747"/>
                </a:moveTo>
                <a:lnTo>
                  <a:pt x="1310" y="0"/>
                </a:lnTo>
                <a:lnTo>
                  <a:pt x="2928" y="1728"/>
                </a:lnTo>
                <a:lnTo>
                  <a:pt x="1156" y="2592"/>
                </a:lnTo>
                <a:lnTo>
                  <a:pt x="0" y="1747"/>
                </a:lnTo>
              </a:path>
            </a:pathLst>
          </a:custGeom>
          <a:noFill/>
          <a:ln w="12700" cap="rnd">
            <a:solidFill>
              <a:schemeClr val="tx1"/>
            </a:solidFill>
            <a:round/>
            <a:headEnd/>
            <a:tailEnd/>
          </a:ln>
          <a:effectLst/>
        </p:spPr>
        <p:txBody>
          <a:bodyPr/>
          <a:lstStyle/>
          <a:p>
            <a:endParaRPr lang="en-US"/>
          </a:p>
        </p:txBody>
      </p:sp>
      <p:sp>
        <p:nvSpPr>
          <p:cNvPr id="684056" name="Line 24"/>
          <p:cNvSpPr>
            <a:spLocks noChangeShapeType="1"/>
          </p:cNvSpPr>
          <p:nvPr/>
        </p:nvSpPr>
        <p:spPr bwMode="auto">
          <a:xfrm flipH="1">
            <a:off x="5638800" y="2205038"/>
            <a:ext cx="257175" cy="4119562"/>
          </a:xfrm>
          <a:prstGeom prst="line">
            <a:avLst/>
          </a:prstGeom>
          <a:noFill/>
          <a:ln w="12700">
            <a:solidFill>
              <a:schemeClr val="tx1"/>
            </a:solidFill>
            <a:round/>
            <a:headEnd type="none" w="sm" len="sm"/>
            <a:tailEnd type="none" w="sm" len="sm"/>
          </a:ln>
          <a:effectLst/>
        </p:spPr>
        <p:txBody>
          <a:bodyPr/>
          <a:lstStyle/>
          <a:p>
            <a:endParaRPr lang="en-US"/>
          </a:p>
        </p:txBody>
      </p:sp>
      <p:sp>
        <p:nvSpPr>
          <p:cNvPr id="684057" name="Freeform 25"/>
          <p:cNvSpPr>
            <a:spLocks/>
          </p:cNvSpPr>
          <p:nvPr/>
        </p:nvSpPr>
        <p:spPr bwMode="auto">
          <a:xfrm>
            <a:off x="5467350" y="2247900"/>
            <a:ext cx="795338" cy="1912938"/>
          </a:xfrm>
          <a:custGeom>
            <a:avLst/>
            <a:gdLst/>
            <a:ahLst/>
            <a:cxnLst>
              <a:cxn ang="0">
                <a:pos x="104" y="812"/>
              </a:cxn>
              <a:cxn ang="0">
                <a:pos x="40" y="628"/>
              </a:cxn>
              <a:cxn ang="0">
                <a:pos x="4" y="504"/>
              </a:cxn>
              <a:cxn ang="0">
                <a:pos x="0" y="424"/>
              </a:cxn>
              <a:cxn ang="0">
                <a:pos x="4" y="328"/>
              </a:cxn>
              <a:cxn ang="0">
                <a:pos x="32" y="240"/>
              </a:cxn>
              <a:cxn ang="0">
                <a:pos x="56" y="168"/>
              </a:cxn>
              <a:cxn ang="0">
                <a:pos x="84" y="116"/>
              </a:cxn>
              <a:cxn ang="0">
                <a:pos x="124" y="68"/>
              </a:cxn>
              <a:cxn ang="0">
                <a:pos x="164" y="32"/>
              </a:cxn>
              <a:cxn ang="0">
                <a:pos x="224" y="4"/>
              </a:cxn>
              <a:cxn ang="0">
                <a:pos x="280" y="0"/>
              </a:cxn>
              <a:cxn ang="0">
                <a:pos x="340" y="28"/>
              </a:cxn>
              <a:cxn ang="0">
                <a:pos x="396" y="80"/>
              </a:cxn>
              <a:cxn ang="0">
                <a:pos x="440" y="156"/>
              </a:cxn>
              <a:cxn ang="0">
                <a:pos x="476" y="244"/>
              </a:cxn>
              <a:cxn ang="0">
                <a:pos x="492" y="324"/>
              </a:cxn>
              <a:cxn ang="0">
                <a:pos x="500" y="412"/>
              </a:cxn>
              <a:cxn ang="0">
                <a:pos x="488" y="492"/>
              </a:cxn>
              <a:cxn ang="0">
                <a:pos x="480" y="560"/>
              </a:cxn>
              <a:cxn ang="0">
                <a:pos x="452" y="656"/>
              </a:cxn>
              <a:cxn ang="0">
                <a:pos x="412" y="832"/>
              </a:cxn>
              <a:cxn ang="0">
                <a:pos x="356" y="1024"/>
              </a:cxn>
              <a:cxn ang="0">
                <a:pos x="286" y="1204"/>
              </a:cxn>
              <a:cxn ang="0">
                <a:pos x="200" y="1036"/>
              </a:cxn>
              <a:cxn ang="0">
                <a:pos x="104" y="812"/>
              </a:cxn>
            </a:cxnLst>
            <a:rect l="0" t="0" r="r" b="b"/>
            <a:pathLst>
              <a:path w="501" h="1205">
                <a:moveTo>
                  <a:pt x="104" y="812"/>
                </a:moveTo>
                <a:lnTo>
                  <a:pt x="40" y="628"/>
                </a:lnTo>
                <a:lnTo>
                  <a:pt x="4" y="504"/>
                </a:lnTo>
                <a:lnTo>
                  <a:pt x="0" y="424"/>
                </a:lnTo>
                <a:lnTo>
                  <a:pt x="4" y="328"/>
                </a:lnTo>
                <a:lnTo>
                  <a:pt x="32" y="240"/>
                </a:lnTo>
                <a:lnTo>
                  <a:pt x="56" y="168"/>
                </a:lnTo>
                <a:lnTo>
                  <a:pt x="84" y="116"/>
                </a:lnTo>
                <a:lnTo>
                  <a:pt x="124" y="68"/>
                </a:lnTo>
                <a:lnTo>
                  <a:pt x="164" y="32"/>
                </a:lnTo>
                <a:lnTo>
                  <a:pt x="224" y="4"/>
                </a:lnTo>
                <a:lnTo>
                  <a:pt x="280" y="0"/>
                </a:lnTo>
                <a:lnTo>
                  <a:pt x="340" y="28"/>
                </a:lnTo>
                <a:lnTo>
                  <a:pt x="396" y="80"/>
                </a:lnTo>
                <a:lnTo>
                  <a:pt x="440" y="156"/>
                </a:lnTo>
                <a:lnTo>
                  <a:pt x="476" y="244"/>
                </a:lnTo>
                <a:lnTo>
                  <a:pt x="492" y="324"/>
                </a:lnTo>
                <a:lnTo>
                  <a:pt x="500" y="412"/>
                </a:lnTo>
                <a:lnTo>
                  <a:pt x="488" y="492"/>
                </a:lnTo>
                <a:lnTo>
                  <a:pt x="480" y="560"/>
                </a:lnTo>
                <a:lnTo>
                  <a:pt x="452" y="656"/>
                </a:lnTo>
                <a:lnTo>
                  <a:pt x="412" y="832"/>
                </a:lnTo>
                <a:lnTo>
                  <a:pt x="356" y="1024"/>
                </a:lnTo>
                <a:lnTo>
                  <a:pt x="286" y="1204"/>
                </a:lnTo>
                <a:lnTo>
                  <a:pt x="200" y="1036"/>
                </a:lnTo>
                <a:lnTo>
                  <a:pt x="104" y="812"/>
                </a:lnTo>
              </a:path>
            </a:pathLst>
          </a:custGeom>
          <a:solidFill>
            <a:schemeClr val="accent2"/>
          </a:solidFill>
          <a:ln w="9525" cap="rnd">
            <a:noFill/>
            <a:round/>
            <a:headEnd/>
            <a:tailEnd/>
          </a:ln>
          <a:effectLst/>
        </p:spPr>
        <p:txBody>
          <a:bodyPr/>
          <a:lstStyle/>
          <a:p>
            <a:endParaRPr lang="en-US"/>
          </a:p>
        </p:txBody>
      </p:sp>
      <p:grpSp>
        <p:nvGrpSpPr>
          <p:cNvPr id="684058" name="Group 26"/>
          <p:cNvGrpSpPr>
            <a:grpSpLocks/>
          </p:cNvGrpSpPr>
          <p:nvPr/>
        </p:nvGrpSpPr>
        <p:grpSpPr bwMode="auto">
          <a:xfrm>
            <a:off x="5699125" y="2670175"/>
            <a:ext cx="320675" cy="92075"/>
            <a:chOff x="3590" y="1682"/>
            <a:chExt cx="202" cy="58"/>
          </a:xfrm>
        </p:grpSpPr>
        <p:sp>
          <p:nvSpPr>
            <p:cNvPr id="684059" name="Oval 27"/>
            <p:cNvSpPr>
              <a:spLocks noChangeArrowheads="1"/>
            </p:cNvSpPr>
            <p:nvPr/>
          </p:nvSpPr>
          <p:spPr bwMode="auto">
            <a:xfrm>
              <a:off x="3590" y="1682"/>
              <a:ext cx="58" cy="58"/>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684060" name="Oval 28"/>
            <p:cNvSpPr>
              <a:spLocks noChangeArrowheads="1"/>
            </p:cNvSpPr>
            <p:nvPr/>
          </p:nvSpPr>
          <p:spPr bwMode="auto">
            <a:xfrm>
              <a:off x="3734" y="1682"/>
              <a:ext cx="58" cy="58"/>
            </a:xfrm>
            <a:prstGeom prst="ellipse">
              <a:avLst/>
            </a:prstGeom>
            <a:solidFill>
              <a:schemeClr val="tx1"/>
            </a:solidFill>
            <a:ln w="12700">
              <a:solidFill>
                <a:schemeClr val="tx1"/>
              </a:solidFill>
              <a:round/>
              <a:headEnd/>
              <a:tailEnd/>
            </a:ln>
            <a:effectLst/>
          </p:spPr>
          <p:txBody>
            <a:bodyPr wrap="none" anchor="ctr"/>
            <a:lstStyle/>
            <a:p>
              <a:endParaRPr lang="en-US"/>
            </a:p>
          </p:txBody>
        </p:sp>
      </p:grpSp>
      <p:sp>
        <p:nvSpPr>
          <p:cNvPr id="684061" name="Rectangle 29"/>
          <p:cNvSpPr>
            <a:spLocks noGrp="1" noChangeArrowheads="1"/>
          </p:cNvSpPr>
          <p:nvPr>
            <p:ph type="body" idx="1"/>
          </p:nvPr>
        </p:nvSpPr>
        <p:spPr>
          <a:noFill/>
          <a:ln/>
        </p:spPr>
        <p:txBody>
          <a:bodyPr/>
          <a:lstStyle/>
          <a:p>
            <a:r>
              <a:rPr lang="en-US"/>
              <a:t>Still basic tetrahedral but you can’t see the electron pair.</a:t>
            </a:r>
          </a:p>
          <a:p>
            <a:r>
              <a:rPr lang="en-US"/>
              <a:t>Shape is called	</a:t>
            </a:r>
            <a:br>
              <a:rPr lang="en-US"/>
            </a:br>
            <a:r>
              <a:rPr lang="en-US"/>
              <a:t>trigonal pyramidal.</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84061">
                                            <p:txEl>
                                              <p:pRg st="0" end="0"/>
                                            </p:txEl>
                                          </p:spTgt>
                                        </p:tgtEl>
                                        <p:attrNameLst>
                                          <p:attrName>style.visibility</p:attrName>
                                        </p:attrNameLst>
                                      </p:cBhvr>
                                      <p:to>
                                        <p:strVal val="visible"/>
                                      </p:to>
                                    </p:set>
                                    <p:anim to="" calcmode="lin" valueType="num">
                                      <p:cBhvr>
                                        <p:cTn id="7" dur="1" fill="hold"/>
                                        <p:tgtEl>
                                          <p:spTgt spid="68406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84061">
                                            <p:txEl>
                                              <p:pRg st="1" end="1"/>
                                            </p:txEl>
                                          </p:spTgt>
                                        </p:tgtEl>
                                        <p:attrNameLst>
                                          <p:attrName>style.visibility</p:attrName>
                                        </p:attrNameLst>
                                      </p:cBhvr>
                                      <p:to>
                                        <p:strVal val="visible"/>
                                      </p:to>
                                    </p:set>
                                    <p:anim to="" calcmode="lin" valueType="num">
                                      <p:cBhvr>
                                        <p:cTn id="12" dur="1" fill="hold"/>
                                        <p:tgtEl>
                                          <p:spTgt spid="684061">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061" grpId="0" build="p"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a:noFill/>
          <a:ln/>
        </p:spPr>
        <p:txBody>
          <a:bodyPr/>
          <a:lstStyle/>
          <a:p>
            <a:r>
              <a:rPr lang="en-US"/>
              <a:t>2 bonded -  2 lone pair</a:t>
            </a:r>
          </a:p>
        </p:txBody>
      </p:sp>
      <p:sp>
        <p:nvSpPr>
          <p:cNvPr id="686083" name="Rectangle 3"/>
          <p:cNvSpPr>
            <a:spLocks noChangeArrowheads="1"/>
          </p:cNvSpPr>
          <p:nvPr/>
        </p:nvSpPr>
        <p:spPr bwMode="auto">
          <a:xfrm>
            <a:off x="1714500" y="4175125"/>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O</a:t>
            </a:r>
          </a:p>
        </p:txBody>
      </p:sp>
      <p:sp>
        <p:nvSpPr>
          <p:cNvPr id="686084" name="Rectangle 4"/>
          <p:cNvSpPr>
            <a:spLocks noChangeArrowheads="1"/>
          </p:cNvSpPr>
          <p:nvPr/>
        </p:nvSpPr>
        <p:spPr bwMode="auto">
          <a:xfrm>
            <a:off x="609600" y="4175125"/>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H</a:t>
            </a:r>
          </a:p>
        </p:txBody>
      </p:sp>
      <p:sp>
        <p:nvSpPr>
          <p:cNvPr id="686085" name="Rectangle 5"/>
          <p:cNvSpPr>
            <a:spLocks noChangeArrowheads="1"/>
          </p:cNvSpPr>
          <p:nvPr/>
        </p:nvSpPr>
        <p:spPr bwMode="auto">
          <a:xfrm>
            <a:off x="1714500" y="5318125"/>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H</a:t>
            </a:r>
          </a:p>
        </p:txBody>
      </p:sp>
      <p:sp>
        <p:nvSpPr>
          <p:cNvPr id="686086" name="Line 6"/>
          <p:cNvSpPr>
            <a:spLocks noChangeShapeType="1"/>
          </p:cNvSpPr>
          <p:nvPr/>
        </p:nvSpPr>
        <p:spPr bwMode="auto">
          <a:xfrm>
            <a:off x="1295400" y="4632325"/>
            <a:ext cx="381000" cy="0"/>
          </a:xfrm>
          <a:prstGeom prst="line">
            <a:avLst/>
          </a:prstGeom>
          <a:noFill/>
          <a:ln w="25400">
            <a:solidFill>
              <a:schemeClr val="tx1"/>
            </a:solidFill>
            <a:round/>
            <a:headEnd type="none" w="sm" len="sm"/>
            <a:tailEnd type="none" w="sm" len="sm"/>
          </a:ln>
          <a:effectLst/>
        </p:spPr>
        <p:txBody>
          <a:bodyPr/>
          <a:lstStyle/>
          <a:p>
            <a:endParaRPr lang="en-US"/>
          </a:p>
        </p:txBody>
      </p:sp>
      <p:sp>
        <p:nvSpPr>
          <p:cNvPr id="686087" name="Line 7"/>
          <p:cNvSpPr>
            <a:spLocks noChangeShapeType="1"/>
          </p:cNvSpPr>
          <p:nvPr/>
        </p:nvSpPr>
        <p:spPr bwMode="auto">
          <a:xfrm>
            <a:off x="2095500" y="5051425"/>
            <a:ext cx="0" cy="381000"/>
          </a:xfrm>
          <a:prstGeom prst="line">
            <a:avLst/>
          </a:prstGeom>
          <a:noFill/>
          <a:ln w="25400">
            <a:solidFill>
              <a:schemeClr val="tx1"/>
            </a:solidFill>
            <a:round/>
            <a:headEnd type="none" w="sm" len="sm"/>
            <a:tailEnd type="none" w="sm" len="sm"/>
          </a:ln>
          <a:effectLst/>
        </p:spPr>
        <p:txBody>
          <a:bodyPr/>
          <a:lstStyle/>
          <a:p>
            <a:endParaRPr lang="en-US"/>
          </a:p>
        </p:txBody>
      </p:sp>
      <p:sp>
        <p:nvSpPr>
          <p:cNvPr id="686088" name="Oval 8"/>
          <p:cNvSpPr>
            <a:spLocks noChangeArrowheads="1"/>
          </p:cNvSpPr>
          <p:nvPr/>
        </p:nvSpPr>
        <p:spPr bwMode="auto">
          <a:xfrm>
            <a:off x="1911350" y="4105275"/>
            <a:ext cx="92075" cy="92075"/>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686089" name="Oval 9"/>
          <p:cNvSpPr>
            <a:spLocks noChangeArrowheads="1"/>
          </p:cNvSpPr>
          <p:nvPr/>
        </p:nvSpPr>
        <p:spPr bwMode="auto">
          <a:xfrm>
            <a:off x="2139950" y="4105275"/>
            <a:ext cx="92075" cy="92075"/>
          </a:xfrm>
          <a:prstGeom prst="ellipse">
            <a:avLst/>
          </a:prstGeom>
          <a:solidFill>
            <a:schemeClr val="tx1"/>
          </a:solidFill>
          <a:ln w="12700">
            <a:solidFill>
              <a:schemeClr val="tx1"/>
            </a:solidFill>
            <a:round/>
            <a:headEnd/>
            <a:tailEnd/>
          </a:ln>
          <a:effectLst/>
        </p:spPr>
        <p:txBody>
          <a:bodyPr wrap="none" anchor="ctr"/>
          <a:lstStyle/>
          <a:p>
            <a:endParaRPr lang="en-US"/>
          </a:p>
        </p:txBody>
      </p:sp>
      <p:grpSp>
        <p:nvGrpSpPr>
          <p:cNvPr id="686090" name="Group 10"/>
          <p:cNvGrpSpPr>
            <a:grpSpLocks/>
          </p:cNvGrpSpPr>
          <p:nvPr/>
        </p:nvGrpSpPr>
        <p:grpSpPr bwMode="auto">
          <a:xfrm>
            <a:off x="2447925" y="4492625"/>
            <a:ext cx="92075" cy="320675"/>
            <a:chOff x="1542" y="2830"/>
            <a:chExt cx="58" cy="202"/>
          </a:xfrm>
        </p:grpSpPr>
        <p:sp>
          <p:nvSpPr>
            <p:cNvPr id="686091" name="Oval 11"/>
            <p:cNvSpPr>
              <a:spLocks noChangeArrowheads="1"/>
            </p:cNvSpPr>
            <p:nvPr/>
          </p:nvSpPr>
          <p:spPr bwMode="auto">
            <a:xfrm>
              <a:off x="1542" y="2974"/>
              <a:ext cx="58" cy="58"/>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686092" name="Oval 12"/>
            <p:cNvSpPr>
              <a:spLocks noChangeArrowheads="1"/>
            </p:cNvSpPr>
            <p:nvPr/>
          </p:nvSpPr>
          <p:spPr bwMode="auto">
            <a:xfrm>
              <a:off x="1542" y="2830"/>
              <a:ext cx="58" cy="58"/>
            </a:xfrm>
            <a:prstGeom prst="ellipse">
              <a:avLst/>
            </a:prstGeom>
            <a:solidFill>
              <a:schemeClr val="tx1"/>
            </a:solidFill>
            <a:ln w="12700">
              <a:solidFill>
                <a:schemeClr val="tx1"/>
              </a:solidFill>
              <a:round/>
              <a:headEnd/>
              <a:tailEnd/>
            </a:ln>
            <a:effectLst/>
          </p:spPr>
          <p:txBody>
            <a:bodyPr wrap="none" anchor="ctr"/>
            <a:lstStyle/>
            <a:p>
              <a:endParaRPr lang="en-US"/>
            </a:p>
          </p:txBody>
        </p:sp>
      </p:grpSp>
      <p:sp>
        <p:nvSpPr>
          <p:cNvPr id="686093" name="Line 13"/>
          <p:cNvSpPr>
            <a:spLocks noChangeShapeType="1"/>
          </p:cNvSpPr>
          <p:nvPr/>
        </p:nvSpPr>
        <p:spPr bwMode="auto">
          <a:xfrm>
            <a:off x="3810000" y="4953000"/>
            <a:ext cx="4648200" cy="0"/>
          </a:xfrm>
          <a:prstGeom prst="line">
            <a:avLst/>
          </a:prstGeom>
          <a:noFill/>
          <a:ln w="12700">
            <a:solidFill>
              <a:schemeClr val="tx1"/>
            </a:solidFill>
            <a:round/>
            <a:headEnd type="none" w="sm" len="sm"/>
            <a:tailEnd type="none" w="sm" len="sm"/>
          </a:ln>
          <a:effectLst/>
        </p:spPr>
        <p:txBody>
          <a:bodyPr/>
          <a:lstStyle/>
          <a:p>
            <a:endParaRPr lang="en-US"/>
          </a:p>
        </p:txBody>
      </p:sp>
      <p:sp>
        <p:nvSpPr>
          <p:cNvPr id="686094" name="Freeform 14"/>
          <p:cNvSpPr>
            <a:spLocks/>
          </p:cNvSpPr>
          <p:nvPr/>
        </p:nvSpPr>
        <p:spPr bwMode="auto">
          <a:xfrm>
            <a:off x="5638800" y="2219325"/>
            <a:ext cx="2820988" cy="4106863"/>
          </a:xfrm>
          <a:custGeom>
            <a:avLst/>
            <a:gdLst/>
            <a:ahLst/>
            <a:cxnLst>
              <a:cxn ang="0">
                <a:pos x="159" y="0"/>
              </a:cxn>
              <a:cxn ang="0">
                <a:pos x="1776" y="1722"/>
              </a:cxn>
              <a:cxn ang="0">
                <a:pos x="0" y="2586"/>
              </a:cxn>
              <a:cxn ang="0">
                <a:pos x="159" y="0"/>
              </a:cxn>
            </a:cxnLst>
            <a:rect l="0" t="0" r="r" b="b"/>
            <a:pathLst>
              <a:path w="1777" h="2587">
                <a:moveTo>
                  <a:pt x="159" y="0"/>
                </a:moveTo>
                <a:lnTo>
                  <a:pt x="1776" y="1722"/>
                </a:lnTo>
                <a:lnTo>
                  <a:pt x="0" y="2586"/>
                </a:lnTo>
                <a:lnTo>
                  <a:pt x="159" y="0"/>
                </a:lnTo>
              </a:path>
            </a:pathLst>
          </a:custGeom>
          <a:solidFill>
            <a:srgbClr val="C1CEFF"/>
          </a:solidFill>
          <a:ln w="9525" cap="rnd">
            <a:noFill/>
            <a:round/>
            <a:headEnd/>
            <a:tailEnd/>
          </a:ln>
          <a:effectLst/>
        </p:spPr>
        <p:txBody>
          <a:bodyPr/>
          <a:lstStyle/>
          <a:p>
            <a:endParaRPr lang="en-US"/>
          </a:p>
        </p:txBody>
      </p:sp>
      <p:sp>
        <p:nvSpPr>
          <p:cNvPr id="686095" name="Rectangle 15"/>
          <p:cNvSpPr>
            <a:spLocks noChangeArrowheads="1"/>
          </p:cNvSpPr>
          <p:nvPr/>
        </p:nvSpPr>
        <p:spPr bwMode="auto">
          <a:xfrm>
            <a:off x="5600700" y="40386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solidFill>
                  <a:schemeClr val="tx2"/>
                </a:solidFill>
              </a:rPr>
              <a:t>O</a:t>
            </a:r>
          </a:p>
        </p:txBody>
      </p:sp>
      <p:sp>
        <p:nvSpPr>
          <p:cNvPr id="686096" name="Rectangle 16"/>
          <p:cNvSpPr>
            <a:spLocks noChangeArrowheads="1"/>
          </p:cNvSpPr>
          <p:nvPr/>
        </p:nvSpPr>
        <p:spPr bwMode="auto">
          <a:xfrm>
            <a:off x="7772400" y="44196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solidFill>
                  <a:schemeClr val="tx2"/>
                </a:solidFill>
              </a:rPr>
              <a:t>H</a:t>
            </a:r>
          </a:p>
        </p:txBody>
      </p:sp>
      <p:sp>
        <p:nvSpPr>
          <p:cNvPr id="686097" name="Rectangle 17"/>
          <p:cNvSpPr>
            <a:spLocks noChangeArrowheads="1"/>
          </p:cNvSpPr>
          <p:nvPr/>
        </p:nvSpPr>
        <p:spPr bwMode="auto">
          <a:xfrm>
            <a:off x="5295900" y="53340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solidFill>
                  <a:schemeClr val="tx2"/>
                </a:solidFill>
              </a:rPr>
              <a:t>H</a:t>
            </a:r>
          </a:p>
        </p:txBody>
      </p:sp>
      <p:sp>
        <p:nvSpPr>
          <p:cNvPr id="686098" name="Freeform 18"/>
          <p:cNvSpPr>
            <a:spLocks/>
          </p:cNvSpPr>
          <p:nvPr/>
        </p:nvSpPr>
        <p:spPr bwMode="auto">
          <a:xfrm>
            <a:off x="6324600" y="4419600"/>
            <a:ext cx="1601788" cy="458788"/>
          </a:xfrm>
          <a:custGeom>
            <a:avLst/>
            <a:gdLst/>
            <a:ahLst/>
            <a:cxnLst>
              <a:cxn ang="0">
                <a:pos x="0" y="0"/>
              </a:cxn>
              <a:cxn ang="0">
                <a:pos x="1008" y="288"/>
              </a:cxn>
              <a:cxn ang="0">
                <a:pos x="0" y="144"/>
              </a:cxn>
              <a:cxn ang="0">
                <a:pos x="0" y="0"/>
              </a:cxn>
            </a:cxnLst>
            <a:rect l="0" t="0" r="r" b="b"/>
            <a:pathLst>
              <a:path w="1009" h="289">
                <a:moveTo>
                  <a:pt x="0" y="0"/>
                </a:moveTo>
                <a:lnTo>
                  <a:pt x="1008" y="288"/>
                </a:lnTo>
                <a:lnTo>
                  <a:pt x="0" y="144"/>
                </a:lnTo>
                <a:lnTo>
                  <a:pt x="0" y="0"/>
                </a:lnTo>
              </a:path>
            </a:pathLst>
          </a:custGeom>
          <a:gradFill rotWithShape="0">
            <a:gsLst>
              <a:gs pos="0">
                <a:srgbClr val="FAFD00"/>
              </a:gs>
              <a:gs pos="100000">
                <a:srgbClr val="FAFD00">
                  <a:gamma/>
                  <a:shade val="0"/>
                  <a:invGamma/>
                </a:srgbClr>
              </a:gs>
            </a:gsLst>
            <a:lin ang="0" scaled="1"/>
          </a:gradFill>
          <a:ln w="9525" cap="rnd">
            <a:noFill/>
            <a:round/>
            <a:headEnd/>
            <a:tailEnd/>
          </a:ln>
          <a:effectLst/>
        </p:spPr>
        <p:txBody>
          <a:bodyPr/>
          <a:lstStyle/>
          <a:p>
            <a:endParaRPr lang="en-US"/>
          </a:p>
        </p:txBody>
      </p:sp>
      <p:sp>
        <p:nvSpPr>
          <p:cNvPr id="686099" name="Freeform 19"/>
          <p:cNvSpPr>
            <a:spLocks/>
          </p:cNvSpPr>
          <p:nvPr/>
        </p:nvSpPr>
        <p:spPr bwMode="auto">
          <a:xfrm>
            <a:off x="5562600" y="4572000"/>
            <a:ext cx="382588" cy="1068388"/>
          </a:xfrm>
          <a:custGeom>
            <a:avLst/>
            <a:gdLst/>
            <a:ahLst/>
            <a:cxnLst>
              <a:cxn ang="0">
                <a:pos x="0" y="670"/>
              </a:cxn>
              <a:cxn ang="0">
                <a:pos x="123" y="672"/>
              </a:cxn>
              <a:cxn ang="0">
                <a:pos x="240" y="0"/>
              </a:cxn>
              <a:cxn ang="0">
                <a:pos x="0" y="670"/>
              </a:cxn>
            </a:cxnLst>
            <a:rect l="0" t="0" r="r" b="b"/>
            <a:pathLst>
              <a:path w="241" h="673">
                <a:moveTo>
                  <a:pt x="0" y="670"/>
                </a:moveTo>
                <a:lnTo>
                  <a:pt x="123" y="672"/>
                </a:lnTo>
                <a:lnTo>
                  <a:pt x="240" y="0"/>
                </a:lnTo>
                <a:lnTo>
                  <a:pt x="0" y="670"/>
                </a:lnTo>
              </a:path>
            </a:pathLst>
          </a:custGeom>
          <a:gradFill rotWithShape="0">
            <a:gsLst>
              <a:gs pos="0">
                <a:srgbClr val="FAFD00">
                  <a:gamma/>
                  <a:shade val="0"/>
                  <a:invGamma/>
                </a:srgbClr>
              </a:gs>
              <a:gs pos="100000">
                <a:srgbClr val="FAFD00"/>
              </a:gs>
            </a:gsLst>
            <a:lin ang="0" scaled="1"/>
          </a:gradFill>
          <a:ln w="9525" cap="rnd">
            <a:noFill/>
            <a:round/>
            <a:headEnd/>
            <a:tailEnd/>
          </a:ln>
          <a:effectLst/>
        </p:spPr>
        <p:txBody>
          <a:bodyPr/>
          <a:lstStyle/>
          <a:p>
            <a:endParaRPr lang="en-US"/>
          </a:p>
        </p:txBody>
      </p:sp>
      <p:sp>
        <p:nvSpPr>
          <p:cNvPr id="686100" name="Arc 20"/>
          <p:cNvSpPr>
            <a:spLocks/>
          </p:cNvSpPr>
          <p:nvPr/>
        </p:nvSpPr>
        <p:spPr bwMode="auto">
          <a:xfrm>
            <a:off x="5745163" y="4616450"/>
            <a:ext cx="1149350" cy="990600"/>
          </a:xfrm>
          <a:custGeom>
            <a:avLst/>
            <a:gdLst>
              <a:gd name="G0" fmla="+- 391 0 0"/>
              <a:gd name="G1" fmla="+- 0 0 0"/>
              <a:gd name="G2" fmla="+- 21600 0 0"/>
              <a:gd name="T0" fmla="*/ 21732 w 21732"/>
              <a:gd name="T1" fmla="*/ 3333 h 21600"/>
              <a:gd name="T2" fmla="*/ 0 w 21732"/>
              <a:gd name="T3" fmla="*/ 21596 h 21600"/>
              <a:gd name="T4" fmla="*/ 391 w 21732"/>
              <a:gd name="T5" fmla="*/ 0 h 21600"/>
            </a:gdLst>
            <a:ahLst/>
            <a:cxnLst>
              <a:cxn ang="0">
                <a:pos x="T0" y="T1"/>
              </a:cxn>
              <a:cxn ang="0">
                <a:pos x="T2" y="T3"/>
              </a:cxn>
              <a:cxn ang="0">
                <a:pos x="T4" y="T5"/>
              </a:cxn>
            </a:cxnLst>
            <a:rect l="0" t="0" r="r" b="b"/>
            <a:pathLst>
              <a:path w="21732" h="21600" fill="none" extrusionOk="0">
                <a:moveTo>
                  <a:pt x="21732" y="3333"/>
                </a:moveTo>
                <a:cubicBezTo>
                  <a:pt x="20090" y="13848"/>
                  <a:pt x="11033" y="21599"/>
                  <a:pt x="391" y="21600"/>
                </a:cubicBezTo>
                <a:cubicBezTo>
                  <a:pt x="260" y="21600"/>
                  <a:pt x="130" y="21598"/>
                  <a:pt x="-1" y="21596"/>
                </a:cubicBezTo>
              </a:path>
              <a:path w="21732" h="21600" stroke="0" extrusionOk="0">
                <a:moveTo>
                  <a:pt x="21732" y="3333"/>
                </a:moveTo>
                <a:cubicBezTo>
                  <a:pt x="20090" y="13848"/>
                  <a:pt x="11033" y="21599"/>
                  <a:pt x="391" y="21600"/>
                </a:cubicBezTo>
                <a:cubicBezTo>
                  <a:pt x="260" y="21600"/>
                  <a:pt x="130" y="21598"/>
                  <a:pt x="-1" y="21596"/>
                </a:cubicBezTo>
                <a:lnTo>
                  <a:pt x="391" y="0"/>
                </a:lnTo>
                <a:close/>
              </a:path>
            </a:pathLst>
          </a:custGeom>
          <a:noFill/>
          <a:ln w="25400" cap="rnd">
            <a:solidFill>
              <a:srgbClr val="333333"/>
            </a:solidFill>
            <a:round/>
            <a:headEnd type="stealth" w="sm" len="sm"/>
            <a:tailEnd type="stealth" w="sm" len="sm"/>
          </a:ln>
          <a:effectLst/>
        </p:spPr>
        <p:txBody>
          <a:bodyPr/>
          <a:lstStyle/>
          <a:p>
            <a:endParaRPr lang="en-US"/>
          </a:p>
        </p:txBody>
      </p:sp>
      <p:sp>
        <p:nvSpPr>
          <p:cNvPr id="686101" name="Rectangle 21"/>
          <p:cNvSpPr>
            <a:spLocks noChangeArrowheads="1"/>
          </p:cNvSpPr>
          <p:nvPr/>
        </p:nvSpPr>
        <p:spPr bwMode="auto">
          <a:xfrm>
            <a:off x="6229350" y="5334000"/>
            <a:ext cx="1600200" cy="3968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2000">
                <a:solidFill>
                  <a:srgbClr val="292929"/>
                </a:solidFill>
              </a:rPr>
              <a:t>&lt;109.5º</a:t>
            </a:r>
          </a:p>
        </p:txBody>
      </p:sp>
      <p:sp>
        <p:nvSpPr>
          <p:cNvPr id="686102" name="Freeform 22"/>
          <p:cNvSpPr>
            <a:spLocks/>
          </p:cNvSpPr>
          <p:nvPr/>
        </p:nvSpPr>
        <p:spPr bwMode="auto">
          <a:xfrm>
            <a:off x="3810000" y="2209800"/>
            <a:ext cx="4649788" cy="4116388"/>
          </a:xfrm>
          <a:custGeom>
            <a:avLst/>
            <a:gdLst/>
            <a:ahLst/>
            <a:cxnLst>
              <a:cxn ang="0">
                <a:pos x="0" y="1747"/>
              </a:cxn>
              <a:cxn ang="0">
                <a:pos x="1310" y="0"/>
              </a:cxn>
              <a:cxn ang="0">
                <a:pos x="2928" y="1728"/>
              </a:cxn>
              <a:cxn ang="0">
                <a:pos x="1156" y="2592"/>
              </a:cxn>
              <a:cxn ang="0">
                <a:pos x="0" y="1747"/>
              </a:cxn>
            </a:cxnLst>
            <a:rect l="0" t="0" r="r" b="b"/>
            <a:pathLst>
              <a:path w="2929" h="2593">
                <a:moveTo>
                  <a:pt x="0" y="1747"/>
                </a:moveTo>
                <a:lnTo>
                  <a:pt x="1310" y="0"/>
                </a:lnTo>
                <a:lnTo>
                  <a:pt x="2928" y="1728"/>
                </a:lnTo>
                <a:lnTo>
                  <a:pt x="1156" y="2592"/>
                </a:lnTo>
                <a:lnTo>
                  <a:pt x="0" y="1747"/>
                </a:lnTo>
              </a:path>
            </a:pathLst>
          </a:custGeom>
          <a:noFill/>
          <a:ln w="12700" cap="rnd">
            <a:solidFill>
              <a:schemeClr val="tx1"/>
            </a:solidFill>
            <a:round/>
            <a:headEnd/>
            <a:tailEnd/>
          </a:ln>
          <a:effectLst/>
        </p:spPr>
        <p:txBody>
          <a:bodyPr/>
          <a:lstStyle/>
          <a:p>
            <a:endParaRPr lang="en-US"/>
          </a:p>
        </p:txBody>
      </p:sp>
      <p:sp>
        <p:nvSpPr>
          <p:cNvPr id="686103" name="Freeform 23"/>
          <p:cNvSpPr>
            <a:spLocks/>
          </p:cNvSpPr>
          <p:nvPr/>
        </p:nvSpPr>
        <p:spPr bwMode="auto">
          <a:xfrm>
            <a:off x="3846513" y="4475163"/>
            <a:ext cx="1846262" cy="833437"/>
          </a:xfrm>
          <a:custGeom>
            <a:avLst/>
            <a:gdLst/>
            <a:ahLst/>
            <a:cxnLst>
              <a:cxn ang="0">
                <a:pos x="831" y="303"/>
              </a:cxn>
              <a:cxn ang="0">
                <a:pos x="670" y="413"/>
              </a:cxn>
              <a:cxn ang="0">
                <a:pos x="559" y="479"/>
              </a:cxn>
              <a:cxn ang="0">
                <a:pos x="482" y="503"/>
              </a:cxn>
              <a:cxn ang="0">
                <a:pos x="389" y="524"/>
              </a:cxn>
              <a:cxn ang="0">
                <a:pos x="297" y="520"/>
              </a:cxn>
              <a:cxn ang="0">
                <a:pos x="221" y="515"/>
              </a:cxn>
              <a:cxn ang="0">
                <a:pos x="163" y="501"/>
              </a:cxn>
              <a:cxn ang="0">
                <a:pos x="107" y="475"/>
              </a:cxn>
              <a:cxn ang="0">
                <a:pos x="61" y="446"/>
              </a:cxn>
              <a:cxn ang="0">
                <a:pos x="19" y="397"/>
              </a:cxn>
              <a:cxn ang="0">
                <a:pos x="0" y="343"/>
              </a:cxn>
              <a:cxn ang="0">
                <a:pos x="12" y="278"/>
              </a:cxn>
              <a:cxn ang="0">
                <a:pos x="47" y="210"/>
              </a:cxn>
              <a:cxn ang="0">
                <a:pos x="109" y="147"/>
              </a:cxn>
              <a:cxn ang="0">
                <a:pos x="186" y="90"/>
              </a:cxn>
              <a:cxn ang="0">
                <a:pos x="259" y="54"/>
              </a:cxn>
              <a:cxn ang="0">
                <a:pos x="342" y="25"/>
              </a:cxn>
              <a:cxn ang="0">
                <a:pos x="422" y="15"/>
              </a:cxn>
              <a:cxn ang="0">
                <a:pos x="489" y="6"/>
              </a:cxn>
              <a:cxn ang="0">
                <a:pos x="590" y="7"/>
              </a:cxn>
              <a:cxn ang="0">
                <a:pos x="770" y="0"/>
              </a:cxn>
              <a:cxn ang="0">
                <a:pos x="970" y="5"/>
              </a:cxn>
              <a:cxn ang="0">
                <a:pos x="1162" y="26"/>
              </a:cxn>
              <a:cxn ang="0">
                <a:pos x="1022" y="151"/>
              </a:cxn>
              <a:cxn ang="0">
                <a:pos x="831" y="303"/>
              </a:cxn>
            </a:cxnLst>
            <a:rect l="0" t="0" r="r" b="b"/>
            <a:pathLst>
              <a:path w="1163" h="525">
                <a:moveTo>
                  <a:pt x="831" y="303"/>
                </a:moveTo>
                <a:lnTo>
                  <a:pt x="670" y="413"/>
                </a:lnTo>
                <a:lnTo>
                  <a:pt x="559" y="479"/>
                </a:lnTo>
                <a:lnTo>
                  <a:pt x="482" y="503"/>
                </a:lnTo>
                <a:lnTo>
                  <a:pt x="389" y="524"/>
                </a:lnTo>
                <a:lnTo>
                  <a:pt x="297" y="520"/>
                </a:lnTo>
                <a:lnTo>
                  <a:pt x="221" y="515"/>
                </a:lnTo>
                <a:lnTo>
                  <a:pt x="163" y="501"/>
                </a:lnTo>
                <a:lnTo>
                  <a:pt x="107" y="475"/>
                </a:lnTo>
                <a:lnTo>
                  <a:pt x="61" y="446"/>
                </a:lnTo>
                <a:lnTo>
                  <a:pt x="19" y="397"/>
                </a:lnTo>
                <a:lnTo>
                  <a:pt x="0" y="343"/>
                </a:lnTo>
                <a:lnTo>
                  <a:pt x="12" y="278"/>
                </a:lnTo>
                <a:lnTo>
                  <a:pt x="47" y="210"/>
                </a:lnTo>
                <a:lnTo>
                  <a:pt x="109" y="147"/>
                </a:lnTo>
                <a:lnTo>
                  <a:pt x="186" y="90"/>
                </a:lnTo>
                <a:lnTo>
                  <a:pt x="259" y="54"/>
                </a:lnTo>
                <a:lnTo>
                  <a:pt x="342" y="25"/>
                </a:lnTo>
                <a:lnTo>
                  <a:pt x="422" y="15"/>
                </a:lnTo>
                <a:lnTo>
                  <a:pt x="489" y="6"/>
                </a:lnTo>
                <a:lnTo>
                  <a:pt x="590" y="7"/>
                </a:lnTo>
                <a:lnTo>
                  <a:pt x="770" y="0"/>
                </a:lnTo>
                <a:lnTo>
                  <a:pt x="970" y="5"/>
                </a:lnTo>
                <a:lnTo>
                  <a:pt x="1162" y="26"/>
                </a:lnTo>
                <a:lnTo>
                  <a:pt x="1022" y="151"/>
                </a:lnTo>
                <a:lnTo>
                  <a:pt x="831" y="303"/>
                </a:lnTo>
              </a:path>
            </a:pathLst>
          </a:custGeom>
          <a:gradFill rotWithShape="0">
            <a:gsLst>
              <a:gs pos="0">
                <a:srgbClr val="E84400">
                  <a:gamma/>
                  <a:shade val="29804"/>
                  <a:invGamma/>
                </a:srgbClr>
              </a:gs>
              <a:gs pos="100000">
                <a:srgbClr val="E84400"/>
              </a:gs>
            </a:gsLst>
            <a:lin ang="0" scaled="1"/>
          </a:gradFill>
          <a:ln w="9525" cap="rnd">
            <a:noFill/>
            <a:round/>
            <a:headEnd/>
            <a:tailEnd/>
          </a:ln>
          <a:effectLst/>
        </p:spPr>
        <p:txBody>
          <a:bodyPr/>
          <a:lstStyle/>
          <a:p>
            <a:endParaRPr lang="en-US"/>
          </a:p>
        </p:txBody>
      </p:sp>
      <p:sp>
        <p:nvSpPr>
          <p:cNvPr id="686104" name="Line 24"/>
          <p:cNvSpPr>
            <a:spLocks noChangeShapeType="1"/>
          </p:cNvSpPr>
          <p:nvPr/>
        </p:nvSpPr>
        <p:spPr bwMode="auto">
          <a:xfrm flipH="1">
            <a:off x="5638800" y="2205038"/>
            <a:ext cx="257175" cy="4119562"/>
          </a:xfrm>
          <a:prstGeom prst="line">
            <a:avLst/>
          </a:prstGeom>
          <a:noFill/>
          <a:ln w="12700">
            <a:solidFill>
              <a:schemeClr val="tx1"/>
            </a:solidFill>
            <a:round/>
            <a:headEnd type="none" w="sm" len="sm"/>
            <a:tailEnd type="none" w="sm" len="sm"/>
          </a:ln>
          <a:effectLst/>
        </p:spPr>
        <p:txBody>
          <a:bodyPr/>
          <a:lstStyle/>
          <a:p>
            <a:endParaRPr lang="en-US"/>
          </a:p>
        </p:txBody>
      </p:sp>
      <p:grpSp>
        <p:nvGrpSpPr>
          <p:cNvPr id="686105" name="Group 25"/>
          <p:cNvGrpSpPr>
            <a:grpSpLocks/>
          </p:cNvGrpSpPr>
          <p:nvPr/>
        </p:nvGrpSpPr>
        <p:grpSpPr bwMode="auto">
          <a:xfrm>
            <a:off x="5467350" y="2247900"/>
            <a:ext cx="795338" cy="1912938"/>
            <a:chOff x="3444" y="1416"/>
            <a:chExt cx="501" cy="1205"/>
          </a:xfrm>
        </p:grpSpPr>
        <p:sp>
          <p:nvSpPr>
            <p:cNvPr id="686106" name="Freeform 26"/>
            <p:cNvSpPr>
              <a:spLocks/>
            </p:cNvSpPr>
            <p:nvPr/>
          </p:nvSpPr>
          <p:spPr bwMode="auto">
            <a:xfrm>
              <a:off x="3444" y="1416"/>
              <a:ext cx="501" cy="1205"/>
            </a:xfrm>
            <a:custGeom>
              <a:avLst/>
              <a:gdLst/>
              <a:ahLst/>
              <a:cxnLst>
                <a:cxn ang="0">
                  <a:pos x="104" y="812"/>
                </a:cxn>
                <a:cxn ang="0">
                  <a:pos x="40" y="628"/>
                </a:cxn>
                <a:cxn ang="0">
                  <a:pos x="4" y="504"/>
                </a:cxn>
                <a:cxn ang="0">
                  <a:pos x="0" y="424"/>
                </a:cxn>
                <a:cxn ang="0">
                  <a:pos x="4" y="328"/>
                </a:cxn>
                <a:cxn ang="0">
                  <a:pos x="32" y="240"/>
                </a:cxn>
                <a:cxn ang="0">
                  <a:pos x="56" y="168"/>
                </a:cxn>
                <a:cxn ang="0">
                  <a:pos x="84" y="116"/>
                </a:cxn>
                <a:cxn ang="0">
                  <a:pos x="124" y="68"/>
                </a:cxn>
                <a:cxn ang="0">
                  <a:pos x="164" y="32"/>
                </a:cxn>
                <a:cxn ang="0">
                  <a:pos x="224" y="4"/>
                </a:cxn>
                <a:cxn ang="0">
                  <a:pos x="280" y="0"/>
                </a:cxn>
                <a:cxn ang="0">
                  <a:pos x="340" y="28"/>
                </a:cxn>
                <a:cxn ang="0">
                  <a:pos x="396" y="80"/>
                </a:cxn>
                <a:cxn ang="0">
                  <a:pos x="440" y="156"/>
                </a:cxn>
                <a:cxn ang="0">
                  <a:pos x="476" y="244"/>
                </a:cxn>
                <a:cxn ang="0">
                  <a:pos x="492" y="324"/>
                </a:cxn>
                <a:cxn ang="0">
                  <a:pos x="500" y="412"/>
                </a:cxn>
                <a:cxn ang="0">
                  <a:pos x="488" y="492"/>
                </a:cxn>
                <a:cxn ang="0">
                  <a:pos x="480" y="560"/>
                </a:cxn>
                <a:cxn ang="0">
                  <a:pos x="452" y="656"/>
                </a:cxn>
                <a:cxn ang="0">
                  <a:pos x="412" y="832"/>
                </a:cxn>
                <a:cxn ang="0">
                  <a:pos x="356" y="1024"/>
                </a:cxn>
                <a:cxn ang="0">
                  <a:pos x="286" y="1204"/>
                </a:cxn>
                <a:cxn ang="0">
                  <a:pos x="200" y="1036"/>
                </a:cxn>
                <a:cxn ang="0">
                  <a:pos x="104" y="812"/>
                </a:cxn>
              </a:cxnLst>
              <a:rect l="0" t="0" r="r" b="b"/>
              <a:pathLst>
                <a:path w="501" h="1205">
                  <a:moveTo>
                    <a:pt x="104" y="812"/>
                  </a:moveTo>
                  <a:lnTo>
                    <a:pt x="40" y="628"/>
                  </a:lnTo>
                  <a:lnTo>
                    <a:pt x="4" y="504"/>
                  </a:lnTo>
                  <a:lnTo>
                    <a:pt x="0" y="424"/>
                  </a:lnTo>
                  <a:lnTo>
                    <a:pt x="4" y="328"/>
                  </a:lnTo>
                  <a:lnTo>
                    <a:pt x="32" y="240"/>
                  </a:lnTo>
                  <a:lnTo>
                    <a:pt x="56" y="168"/>
                  </a:lnTo>
                  <a:lnTo>
                    <a:pt x="84" y="116"/>
                  </a:lnTo>
                  <a:lnTo>
                    <a:pt x="124" y="68"/>
                  </a:lnTo>
                  <a:lnTo>
                    <a:pt x="164" y="32"/>
                  </a:lnTo>
                  <a:lnTo>
                    <a:pt x="224" y="4"/>
                  </a:lnTo>
                  <a:lnTo>
                    <a:pt x="280" y="0"/>
                  </a:lnTo>
                  <a:lnTo>
                    <a:pt x="340" y="28"/>
                  </a:lnTo>
                  <a:lnTo>
                    <a:pt x="396" y="80"/>
                  </a:lnTo>
                  <a:lnTo>
                    <a:pt x="440" y="156"/>
                  </a:lnTo>
                  <a:lnTo>
                    <a:pt x="476" y="244"/>
                  </a:lnTo>
                  <a:lnTo>
                    <a:pt x="492" y="324"/>
                  </a:lnTo>
                  <a:lnTo>
                    <a:pt x="500" y="412"/>
                  </a:lnTo>
                  <a:lnTo>
                    <a:pt x="488" y="492"/>
                  </a:lnTo>
                  <a:lnTo>
                    <a:pt x="480" y="560"/>
                  </a:lnTo>
                  <a:lnTo>
                    <a:pt x="452" y="656"/>
                  </a:lnTo>
                  <a:lnTo>
                    <a:pt x="412" y="832"/>
                  </a:lnTo>
                  <a:lnTo>
                    <a:pt x="356" y="1024"/>
                  </a:lnTo>
                  <a:lnTo>
                    <a:pt x="286" y="1204"/>
                  </a:lnTo>
                  <a:lnTo>
                    <a:pt x="200" y="1036"/>
                  </a:lnTo>
                  <a:lnTo>
                    <a:pt x="104" y="812"/>
                  </a:lnTo>
                </a:path>
              </a:pathLst>
            </a:custGeom>
            <a:solidFill>
              <a:schemeClr val="accent2"/>
            </a:solidFill>
            <a:ln w="9525" cap="rnd">
              <a:noFill/>
              <a:round/>
              <a:headEnd/>
              <a:tailEnd/>
            </a:ln>
            <a:effectLst/>
          </p:spPr>
          <p:txBody>
            <a:bodyPr/>
            <a:lstStyle/>
            <a:p>
              <a:endParaRPr lang="en-US"/>
            </a:p>
          </p:txBody>
        </p:sp>
        <p:grpSp>
          <p:nvGrpSpPr>
            <p:cNvPr id="686107" name="Group 27"/>
            <p:cNvGrpSpPr>
              <a:grpSpLocks/>
            </p:cNvGrpSpPr>
            <p:nvPr/>
          </p:nvGrpSpPr>
          <p:grpSpPr bwMode="auto">
            <a:xfrm>
              <a:off x="3590" y="1682"/>
              <a:ext cx="202" cy="58"/>
              <a:chOff x="3590" y="1682"/>
              <a:chExt cx="202" cy="58"/>
            </a:xfrm>
          </p:grpSpPr>
          <p:sp>
            <p:nvSpPr>
              <p:cNvPr id="686108" name="Oval 28"/>
              <p:cNvSpPr>
                <a:spLocks noChangeArrowheads="1"/>
              </p:cNvSpPr>
              <p:nvPr/>
            </p:nvSpPr>
            <p:spPr bwMode="auto">
              <a:xfrm>
                <a:off x="3590" y="1682"/>
                <a:ext cx="58" cy="58"/>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686109" name="Oval 29"/>
              <p:cNvSpPr>
                <a:spLocks noChangeArrowheads="1"/>
              </p:cNvSpPr>
              <p:nvPr/>
            </p:nvSpPr>
            <p:spPr bwMode="auto">
              <a:xfrm>
                <a:off x="3734" y="1682"/>
                <a:ext cx="58" cy="58"/>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grpSp>
        <p:nvGrpSpPr>
          <p:cNvPr id="686110" name="Group 30"/>
          <p:cNvGrpSpPr>
            <a:grpSpLocks/>
          </p:cNvGrpSpPr>
          <p:nvPr/>
        </p:nvGrpSpPr>
        <p:grpSpPr bwMode="auto">
          <a:xfrm>
            <a:off x="4240213" y="4792663"/>
            <a:ext cx="149225" cy="312737"/>
            <a:chOff x="2671" y="3019"/>
            <a:chExt cx="94" cy="197"/>
          </a:xfrm>
        </p:grpSpPr>
        <p:sp>
          <p:nvSpPr>
            <p:cNvPr id="686111" name="Oval 31"/>
            <p:cNvSpPr>
              <a:spLocks noChangeArrowheads="1"/>
            </p:cNvSpPr>
            <p:nvPr/>
          </p:nvSpPr>
          <p:spPr bwMode="auto">
            <a:xfrm rot="20700000">
              <a:off x="2707" y="3158"/>
              <a:ext cx="58" cy="58"/>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686112" name="Oval 32"/>
            <p:cNvSpPr>
              <a:spLocks noChangeArrowheads="1"/>
            </p:cNvSpPr>
            <p:nvPr/>
          </p:nvSpPr>
          <p:spPr bwMode="auto">
            <a:xfrm rot="20700000">
              <a:off x="2671" y="3019"/>
              <a:ext cx="58" cy="58"/>
            </a:xfrm>
            <a:prstGeom prst="ellipse">
              <a:avLst/>
            </a:prstGeom>
            <a:solidFill>
              <a:schemeClr val="tx1"/>
            </a:solidFill>
            <a:ln w="12700">
              <a:solidFill>
                <a:schemeClr val="tx1"/>
              </a:solidFill>
              <a:round/>
              <a:headEnd/>
              <a:tailEnd/>
            </a:ln>
            <a:effectLst/>
          </p:spPr>
          <p:txBody>
            <a:bodyPr wrap="none" anchor="ctr"/>
            <a:lstStyle/>
            <a:p>
              <a:endParaRPr lang="en-US"/>
            </a:p>
          </p:txBody>
        </p:sp>
      </p:grpSp>
      <p:sp>
        <p:nvSpPr>
          <p:cNvPr id="686113" name="Rectangle 33"/>
          <p:cNvSpPr>
            <a:spLocks noGrp="1" noChangeArrowheads="1"/>
          </p:cNvSpPr>
          <p:nvPr>
            <p:ph type="body" idx="1"/>
          </p:nvPr>
        </p:nvSpPr>
        <p:spPr>
          <a:noFill/>
          <a:ln/>
        </p:spPr>
        <p:txBody>
          <a:bodyPr/>
          <a:lstStyle/>
          <a:p>
            <a:r>
              <a:rPr lang="en-US"/>
              <a:t>Still basic tetrahedral but you can’t see the 2 lone pair.</a:t>
            </a:r>
          </a:p>
          <a:p>
            <a:r>
              <a:rPr lang="en-US"/>
              <a:t>Shape is called				</a:t>
            </a:r>
            <a:br>
              <a:rPr lang="en-US"/>
            </a:br>
            <a:r>
              <a:rPr lang="en-US"/>
              <a:t>bent.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86113">
                                            <p:txEl>
                                              <p:pRg st="0" end="0"/>
                                            </p:txEl>
                                          </p:spTgt>
                                        </p:tgtEl>
                                        <p:attrNameLst>
                                          <p:attrName>style.visibility</p:attrName>
                                        </p:attrNameLst>
                                      </p:cBhvr>
                                      <p:to>
                                        <p:strVal val="visible"/>
                                      </p:to>
                                    </p:set>
                                    <p:anim to="" calcmode="lin" valueType="num">
                                      <p:cBhvr>
                                        <p:cTn id="7" dur="1" fill="hold"/>
                                        <p:tgtEl>
                                          <p:spTgt spid="68611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86113">
                                            <p:txEl>
                                              <p:pRg st="1" end="1"/>
                                            </p:txEl>
                                          </p:spTgt>
                                        </p:tgtEl>
                                        <p:attrNameLst>
                                          <p:attrName>style.visibility</p:attrName>
                                        </p:attrNameLst>
                                      </p:cBhvr>
                                      <p:to>
                                        <p:strVal val="visible"/>
                                      </p:to>
                                    </p:set>
                                    <p:anim to="" calcmode="lin" valueType="num">
                                      <p:cBhvr>
                                        <p:cTn id="12" dur="1" fill="hold"/>
                                        <p:tgtEl>
                                          <p:spTgt spid="68611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3" grpId="0" build="p" autoUpdateAnimBg="0"/>
    </p:bldLst>
  </p:timing>
</p:sld>
</file>

<file path=ppt/slides/slide2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8130" name="Rectangle 2"/>
          <p:cNvSpPr>
            <a:spLocks noGrp="1" noChangeArrowheads="1"/>
          </p:cNvSpPr>
          <p:nvPr>
            <p:ph type="title"/>
          </p:nvPr>
        </p:nvSpPr>
        <p:spPr>
          <a:noFill/>
          <a:ln/>
        </p:spPr>
        <p:txBody>
          <a:bodyPr/>
          <a:lstStyle/>
          <a:p>
            <a:r>
              <a:rPr lang="en-US"/>
              <a:t>3 atoms no lone pair</a:t>
            </a:r>
          </a:p>
        </p:txBody>
      </p:sp>
      <p:sp>
        <p:nvSpPr>
          <p:cNvPr id="688131" name="Rectangle 3"/>
          <p:cNvSpPr>
            <a:spLocks noChangeArrowheads="1"/>
          </p:cNvSpPr>
          <p:nvPr/>
        </p:nvSpPr>
        <p:spPr bwMode="auto">
          <a:xfrm>
            <a:off x="1762125" y="45720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C</a:t>
            </a:r>
          </a:p>
        </p:txBody>
      </p:sp>
      <p:sp>
        <p:nvSpPr>
          <p:cNvPr id="688132" name="Rectangle 4"/>
          <p:cNvSpPr>
            <a:spLocks noChangeArrowheads="1"/>
          </p:cNvSpPr>
          <p:nvPr/>
        </p:nvSpPr>
        <p:spPr bwMode="auto">
          <a:xfrm>
            <a:off x="730250" y="384175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H</a:t>
            </a:r>
          </a:p>
        </p:txBody>
      </p:sp>
      <p:sp>
        <p:nvSpPr>
          <p:cNvPr id="688133" name="Rectangle 5"/>
          <p:cNvSpPr>
            <a:spLocks noChangeArrowheads="1"/>
          </p:cNvSpPr>
          <p:nvPr/>
        </p:nvSpPr>
        <p:spPr bwMode="auto">
          <a:xfrm>
            <a:off x="730250" y="52578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H</a:t>
            </a:r>
          </a:p>
        </p:txBody>
      </p:sp>
      <p:sp>
        <p:nvSpPr>
          <p:cNvPr id="688134" name="Line 6"/>
          <p:cNvSpPr>
            <a:spLocks noChangeShapeType="1"/>
          </p:cNvSpPr>
          <p:nvPr/>
        </p:nvSpPr>
        <p:spPr bwMode="auto">
          <a:xfrm>
            <a:off x="1390650" y="4330700"/>
            <a:ext cx="387350" cy="368300"/>
          </a:xfrm>
          <a:prstGeom prst="line">
            <a:avLst/>
          </a:prstGeom>
          <a:noFill/>
          <a:ln w="25400">
            <a:solidFill>
              <a:schemeClr val="tx1"/>
            </a:solidFill>
            <a:round/>
            <a:headEnd type="none" w="sm" len="sm"/>
            <a:tailEnd type="none" w="sm" len="sm"/>
          </a:ln>
          <a:effectLst/>
        </p:spPr>
        <p:txBody>
          <a:bodyPr/>
          <a:lstStyle/>
          <a:p>
            <a:endParaRPr lang="en-US"/>
          </a:p>
        </p:txBody>
      </p:sp>
      <p:sp>
        <p:nvSpPr>
          <p:cNvPr id="688135" name="Line 7"/>
          <p:cNvSpPr>
            <a:spLocks noChangeShapeType="1"/>
          </p:cNvSpPr>
          <p:nvPr/>
        </p:nvSpPr>
        <p:spPr bwMode="auto">
          <a:xfrm flipH="1">
            <a:off x="1381125" y="5308600"/>
            <a:ext cx="428625" cy="342900"/>
          </a:xfrm>
          <a:prstGeom prst="line">
            <a:avLst/>
          </a:prstGeom>
          <a:noFill/>
          <a:ln w="25400">
            <a:solidFill>
              <a:schemeClr val="tx1"/>
            </a:solidFill>
            <a:round/>
            <a:headEnd type="none" w="sm" len="sm"/>
            <a:tailEnd type="none" w="sm" len="sm"/>
          </a:ln>
          <a:effectLst/>
        </p:spPr>
        <p:txBody>
          <a:bodyPr/>
          <a:lstStyle/>
          <a:p>
            <a:endParaRPr lang="en-US"/>
          </a:p>
        </p:txBody>
      </p:sp>
      <p:sp>
        <p:nvSpPr>
          <p:cNvPr id="688136" name="Line 8"/>
          <p:cNvSpPr>
            <a:spLocks noChangeShapeType="1"/>
          </p:cNvSpPr>
          <p:nvPr/>
        </p:nvSpPr>
        <p:spPr bwMode="auto">
          <a:xfrm flipV="1">
            <a:off x="2479675" y="4937125"/>
            <a:ext cx="552450" cy="6350"/>
          </a:xfrm>
          <a:prstGeom prst="line">
            <a:avLst/>
          </a:prstGeom>
          <a:noFill/>
          <a:ln w="25400">
            <a:solidFill>
              <a:schemeClr val="tx1"/>
            </a:solidFill>
            <a:round/>
            <a:headEnd type="none" w="sm" len="sm"/>
            <a:tailEnd type="none" w="sm" len="sm"/>
          </a:ln>
          <a:effectLst/>
        </p:spPr>
        <p:txBody>
          <a:bodyPr/>
          <a:lstStyle/>
          <a:p>
            <a:endParaRPr lang="en-US"/>
          </a:p>
        </p:txBody>
      </p:sp>
      <p:sp>
        <p:nvSpPr>
          <p:cNvPr id="688137" name="Line 9"/>
          <p:cNvSpPr>
            <a:spLocks noChangeShapeType="1"/>
          </p:cNvSpPr>
          <p:nvPr/>
        </p:nvSpPr>
        <p:spPr bwMode="auto">
          <a:xfrm flipV="1">
            <a:off x="2473325" y="5121275"/>
            <a:ext cx="552450" cy="6350"/>
          </a:xfrm>
          <a:prstGeom prst="line">
            <a:avLst/>
          </a:prstGeom>
          <a:noFill/>
          <a:ln w="25400">
            <a:solidFill>
              <a:schemeClr val="tx1"/>
            </a:solidFill>
            <a:round/>
            <a:headEnd type="none" w="sm" len="sm"/>
            <a:tailEnd type="none" w="sm" len="sm"/>
          </a:ln>
          <a:effectLst/>
        </p:spPr>
        <p:txBody>
          <a:bodyPr/>
          <a:lstStyle/>
          <a:p>
            <a:endParaRPr lang="en-US"/>
          </a:p>
        </p:txBody>
      </p:sp>
      <p:sp>
        <p:nvSpPr>
          <p:cNvPr id="688138" name="Rectangle 10"/>
          <p:cNvSpPr>
            <a:spLocks noChangeArrowheads="1"/>
          </p:cNvSpPr>
          <p:nvPr/>
        </p:nvSpPr>
        <p:spPr bwMode="auto">
          <a:xfrm>
            <a:off x="3009900" y="4581525"/>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O</a:t>
            </a:r>
          </a:p>
        </p:txBody>
      </p:sp>
      <p:sp>
        <p:nvSpPr>
          <p:cNvPr id="688139" name="Rectangle 11"/>
          <p:cNvSpPr>
            <a:spLocks noGrp="1" noChangeArrowheads="1"/>
          </p:cNvSpPr>
          <p:nvPr>
            <p:ph type="body" idx="1"/>
          </p:nvPr>
        </p:nvSpPr>
        <p:spPr>
          <a:xfrm>
            <a:off x="685800" y="1485900"/>
            <a:ext cx="7772400" cy="4953000"/>
          </a:xfrm>
          <a:noFill/>
          <a:ln/>
        </p:spPr>
        <p:txBody>
          <a:bodyPr/>
          <a:lstStyle/>
          <a:p>
            <a:r>
              <a:rPr lang="en-US"/>
              <a:t>The farthest you can the electron pair apart is 120º</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88139">
                                            <p:txEl>
                                              <p:pRg st="0" end="0"/>
                                            </p:txEl>
                                          </p:spTgt>
                                        </p:tgtEl>
                                        <p:attrNameLst>
                                          <p:attrName>style.visibility</p:attrName>
                                        </p:attrNameLst>
                                      </p:cBhvr>
                                      <p:to>
                                        <p:strVal val="visible"/>
                                      </p:to>
                                    </p:set>
                                    <p:anim to="" calcmode="lin" valueType="num">
                                      <p:cBhvr>
                                        <p:cTn id="7" dur="1" fill="hold"/>
                                        <p:tgtEl>
                                          <p:spTgt spid="688139">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8139" grpId="0" build="p" autoUpdateAnimBg="0"/>
    </p:bldLst>
  </p:timing>
</p:sld>
</file>

<file path=ppt/slides/slide2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noFill/>
          <a:ln/>
        </p:spPr>
        <p:txBody>
          <a:bodyPr/>
          <a:lstStyle/>
          <a:p>
            <a:r>
              <a:rPr lang="en-US"/>
              <a:t>3 atoms no lone pair</a:t>
            </a:r>
          </a:p>
        </p:txBody>
      </p:sp>
      <p:sp>
        <p:nvSpPr>
          <p:cNvPr id="690179" name="Rectangle 3"/>
          <p:cNvSpPr>
            <a:spLocks noChangeArrowheads="1"/>
          </p:cNvSpPr>
          <p:nvPr/>
        </p:nvSpPr>
        <p:spPr bwMode="auto">
          <a:xfrm>
            <a:off x="1762125" y="45720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C</a:t>
            </a:r>
          </a:p>
        </p:txBody>
      </p:sp>
      <p:sp>
        <p:nvSpPr>
          <p:cNvPr id="690180" name="Rectangle 4"/>
          <p:cNvSpPr>
            <a:spLocks noChangeArrowheads="1"/>
          </p:cNvSpPr>
          <p:nvPr/>
        </p:nvSpPr>
        <p:spPr bwMode="auto">
          <a:xfrm>
            <a:off x="730250" y="384175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H</a:t>
            </a:r>
          </a:p>
        </p:txBody>
      </p:sp>
      <p:sp>
        <p:nvSpPr>
          <p:cNvPr id="690181" name="Rectangle 5"/>
          <p:cNvSpPr>
            <a:spLocks noChangeArrowheads="1"/>
          </p:cNvSpPr>
          <p:nvPr/>
        </p:nvSpPr>
        <p:spPr bwMode="auto">
          <a:xfrm>
            <a:off x="730250" y="52578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H</a:t>
            </a:r>
          </a:p>
        </p:txBody>
      </p:sp>
      <p:sp>
        <p:nvSpPr>
          <p:cNvPr id="690182" name="Line 6"/>
          <p:cNvSpPr>
            <a:spLocks noChangeShapeType="1"/>
          </p:cNvSpPr>
          <p:nvPr/>
        </p:nvSpPr>
        <p:spPr bwMode="auto">
          <a:xfrm>
            <a:off x="1390650" y="4330700"/>
            <a:ext cx="387350" cy="368300"/>
          </a:xfrm>
          <a:prstGeom prst="line">
            <a:avLst/>
          </a:prstGeom>
          <a:noFill/>
          <a:ln w="25400">
            <a:solidFill>
              <a:schemeClr val="tx1"/>
            </a:solidFill>
            <a:round/>
            <a:headEnd type="none" w="sm" len="sm"/>
            <a:tailEnd type="none" w="sm" len="sm"/>
          </a:ln>
          <a:effectLst/>
        </p:spPr>
        <p:txBody>
          <a:bodyPr/>
          <a:lstStyle/>
          <a:p>
            <a:endParaRPr lang="en-US"/>
          </a:p>
        </p:txBody>
      </p:sp>
      <p:sp>
        <p:nvSpPr>
          <p:cNvPr id="690183" name="Line 7"/>
          <p:cNvSpPr>
            <a:spLocks noChangeShapeType="1"/>
          </p:cNvSpPr>
          <p:nvPr/>
        </p:nvSpPr>
        <p:spPr bwMode="auto">
          <a:xfrm flipH="1">
            <a:off x="1381125" y="5308600"/>
            <a:ext cx="428625" cy="342900"/>
          </a:xfrm>
          <a:prstGeom prst="line">
            <a:avLst/>
          </a:prstGeom>
          <a:noFill/>
          <a:ln w="25400">
            <a:solidFill>
              <a:schemeClr val="tx1"/>
            </a:solidFill>
            <a:round/>
            <a:headEnd type="none" w="sm" len="sm"/>
            <a:tailEnd type="none" w="sm" len="sm"/>
          </a:ln>
          <a:effectLst/>
        </p:spPr>
        <p:txBody>
          <a:bodyPr/>
          <a:lstStyle/>
          <a:p>
            <a:endParaRPr lang="en-US"/>
          </a:p>
        </p:txBody>
      </p:sp>
      <p:sp>
        <p:nvSpPr>
          <p:cNvPr id="690184" name="Line 8"/>
          <p:cNvSpPr>
            <a:spLocks noChangeShapeType="1"/>
          </p:cNvSpPr>
          <p:nvPr/>
        </p:nvSpPr>
        <p:spPr bwMode="auto">
          <a:xfrm flipV="1">
            <a:off x="2479675" y="4937125"/>
            <a:ext cx="552450" cy="6350"/>
          </a:xfrm>
          <a:prstGeom prst="line">
            <a:avLst/>
          </a:prstGeom>
          <a:noFill/>
          <a:ln w="25400">
            <a:solidFill>
              <a:schemeClr val="tx1"/>
            </a:solidFill>
            <a:round/>
            <a:headEnd type="none" w="sm" len="sm"/>
            <a:tailEnd type="none" w="sm" len="sm"/>
          </a:ln>
          <a:effectLst/>
        </p:spPr>
        <p:txBody>
          <a:bodyPr/>
          <a:lstStyle/>
          <a:p>
            <a:endParaRPr lang="en-US"/>
          </a:p>
        </p:txBody>
      </p:sp>
      <p:sp>
        <p:nvSpPr>
          <p:cNvPr id="690185" name="Line 9"/>
          <p:cNvSpPr>
            <a:spLocks noChangeShapeType="1"/>
          </p:cNvSpPr>
          <p:nvPr/>
        </p:nvSpPr>
        <p:spPr bwMode="auto">
          <a:xfrm flipV="1">
            <a:off x="2473325" y="5121275"/>
            <a:ext cx="552450" cy="6350"/>
          </a:xfrm>
          <a:prstGeom prst="line">
            <a:avLst/>
          </a:prstGeom>
          <a:noFill/>
          <a:ln w="25400">
            <a:solidFill>
              <a:schemeClr val="tx1"/>
            </a:solidFill>
            <a:round/>
            <a:headEnd type="none" w="sm" len="sm"/>
            <a:tailEnd type="none" w="sm" len="sm"/>
          </a:ln>
          <a:effectLst/>
        </p:spPr>
        <p:txBody>
          <a:bodyPr/>
          <a:lstStyle/>
          <a:p>
            <a:endParaRPr lang="en-US"/>
          </a:p>
        </p:txBody>
      </p:sp>
      <p:sp>
        <p:nvSpPr>
          <p:cNvPr id="690186" name="Rectangle 10"/>
          <p:cNvSpPr>
            <a:spLocks noChangeArrowheads="1"/>
          </p:cNvSpPr>
          <p:nvPr/>
        </p:nvSpPr>
        <p:spPr bwMode="auto">
          <a:xfrm>
            <a:off x="3009900" y="4581525"/>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O</a:t>
            </a:r>
          </a:p>
        </p:txBody>
      </p:sp>
      <p:sp>
        <p:nvSpPr>
          <p:cNvPr id="690187" name="Rectangle 11"/>
          <p:cNvSpPr>
            <a:spLocks noGrp="1" noChangeArrowheads="1"/>
          </p:cNvSpPr>
          <p:nvPr>
            <p:ph type="body" idx="1"/>
          </p:nvPr>
        </p:nvSpPr>
        <p:spPr>
          <a:noFill/>
          <a:ln/>
        </p:spPr>
        <p:txBody>
          <a:bodyPr/>
          <a:lstStyle/>
          <a:p>
            <a:r>
              <a:rPr lang="en-US"/>
              <a:t>The farthest you can the electron pair apart is 120º.</a:t>
            </a:r>
          </a:p>
          <a:p>
            <a:r>
              <a:rPr lang="en-US"/>
              <a:t>Shape is flat and called 	</a:t>
            </a:r>
            <a:br>
              <a:rPr lang="en-US"/>
            </a:br>
            <a:r>
              <a:rPr lang="en-US"/>
              <a:t>trigonal planar.</a:t>
            </a:r>
          </a:p>
        </p:txBody>
      </p:sp>
      <p:sp>
        <p:nvSpPr>
          <p:cNvPr id="690188" name="Rectangle 12"/>
          <p:cNvSpPr>
            <a:spLocks noChangeArrowheads="1"/>
          </p:cNvSpPr>
          <p:nvPr/>
        </p:nvSpPr>
        <p:spPr bwMode="auto">
          <a:xfrm>
            <a:off x="5808663" y="3946525"/>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C</a:t>
            </a:r>
          </a:p>
        </p:txBody>
      </p:sp>
      <p:sp>
        <p:nvSpPr>
          <p:cNvPr id="690189" name="Rectangle 13"/>
          <p:cNvSpPr>
            <a:spLocks noChangeArrowheads="1"/>
          </p:cNvSpPr>
          <p:nvPr/>
        </p:nvSpPr>
        <p:spPr bwMode="auto">
          <a:xfrm>
            <a:off x="5856288" y="259715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H</a:t>
            </a:r>
          </a:p>
        </p:txBody>
      </p:sp>
      <p:sp>
        <p:nvSpPr>
          <p:cNvPr id="690190" name="Line 14"/>
          <p:cNvSpPr>
            <a:spLocks noChangeShapeType="1"/>
          </p:cNvSpPr>
          <p:nvPr/>
        </p:nvSpPr>
        <p:spPr bwMode="auto">
          <a:xfrm flipH="1">
            <a:off x="6219825" y="3413125"/>
            <a:ext cx="3175" cy="628650"/>
          </a:xfrm>
          <a:prstGeom prst="line">
            <a:avLst/>
          </a:prstGeom>
          <a:noFill/>
          <a:ln w="25400">
            <a:solidFill>
              <a:schemeClr val="tx1"/>
            </a:solidFill>
            <a:round/>
            <a:headEnd type="none" w="sm" len="sm"/>
            <a:tailEnd type="none" w="sm" len="sm"/>
          </a:ln>
          <a:effectLst/>
        </p:spPr>
        <p:txBody>
          <a:bodyPr/>
          <a:lstStyle/>
          <a:p>
            <a:endParaRPr lang="en-US"/>
          </a:p>
        </p:txBody>
      </p:sp>
      <p:sp>
        <p:nvSpPr>
          <p:cNvPr id="690191" name="Line 15"/>
          <p:cNvSpPr>
            <a:spLocks noChangeShapeType="1"/>
          </p:cNvSpPr>
          <p:nvPr/>
        </p:nvSpPr>
        <p:spPr bwMode="auto">
          <a:xfrm flipH="1">
            <a:off x="5438775" y="4492625"/>
            <a:ext cx="428625" cy="342900"/>
          </a:xfrm>
          <a:prstGeom prst="line">
            <a:avLst/>
          </a:prstGeom>
          <a:noFill/>
          <a:ln w="25400">
            <a:solidFill>
              <a:schemeClr val="tx1"/>
            </a:solidFill>
            <a:round/>
            <a:headEnd type="none" w="sm" len="sm"/>
            <a:tailEnd type="none" w="sm" len="sm"/>
          </a:ln>
          <a:effectLst/>
        </p:spPr>
        <p:txBody>
          <a:bodyPr/>
          <a:lstStyle/>
          <a:p>
            <a:endParaRPr lang="en-US"/>
          </a:p>
        </p:txBody>
      </p:sp>
      <p:sp>
        <p:nvSpPr>
          <p:cNvPr id="690192" name="Line 16"/>
          <p:cNvSpPr>
            <a:spLocks noChangeShapeType="1"/>
          </p:cNvSpPr>
          <p:nvPr/>
        </p:nvSpPr>
        <p:spPr bwMode="auto">
          <a:xfrm>
            <a:off x="6492875" y="4445000"/>
            <a:ext cx="444500" cy="301625"/>
          </a:xfrm>
          <a:prstGeom prst="line">
            <a:avLst/>
          </a:prstGeom>
          <a:noFill/>
          <a:ln w="25400">
            <a:solidFill>
              <a:schemeClr val="tx1"/>
            </a:solidFill>
            <a:round/>
            <a:headEnd type="none" w="sm" len="sm"/>
            <a:tailEnd type="none" w="sm" len="sm"/>
          </a:ln>
          <a:effectLst/>
        </p:spPr>
        <p:txBody>
          <a:bodyPr/>
          <a:lstStyle/>
          <a:p>
            <a:endParaRPr lang="en-US"/>
          </a:p>
        </p:txBody>
      </p:sp>
      <p:grpSp>
        <p:nvGrpSpPr>
          <p:cNvPr id="690193" name="Group 17"/>
          <p:cNvGrpSpPr>
            <a:grpSpLocks/>
          </p:cNvGrpSpPr>
          <p:nvPr/>
        </p:nvGrpSpPr>
        <p:grpSpPr bwMode="auto">
          <a:xfrm>
            <a:off x="4740275" y="4579938"/>
            <a:ext cx="2974975" cy="1006475"/>
            <a:chOff x="2986" y="2885"/>
            <a:chExt cx="1874" cy="634"/>
          </a:xfrm>
        </p:grpSpPr>
        <p:sp>
          <p:nvSpPr>
            <p:cNvPr id="690194" name="Rectangle 18"/>
            <p:cNvSpPr>
              <a:spLocks noChangeArrowheads="1"/>
            </p:cNvSpPr>
            <p:nvPr/>
          </p:nvSpPr>
          <p:spPr bwMode="auto">
            <a:xfrm>
              <a:off x="2986" y="2885"/>
              <a:ext cx="528" cy="634"/>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H</a:t>
              </a:r>
            </a:p>
          </p:txBody>
        </p:sp>
        <p:sp>
          <p:nvSpPr>
            <p:cNvPr id="690195" name="Rectangle 19"/>
            <p:cNvSpPr>
              <a:spLocks noChangeArrowheads="1"/>
            </p:cNvSpPr>
            <p:nvPr/>
          </p:nvSpPr>
          <p:spPr bwMode="auto">
            <a:xfrm>
              <a:off x="4332" y="2885"/>
              <a:ext cx="528" cy="634"/>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O</a:t>
              </a:r>
            </a:p>
          </p:txBody>
        </p:sp>
      </p:grpSp>
      <p:sp>
        <p:nvSpPr>
          <p:cNvPr id="690196" name="Arc 20"/>
          <p:cNvSpPr>
            <a:spLocks/>
          </p:cNvSpPr>
          <p:nvPr/>
        </p:nvSpPr>
        <p:spPr bwMode="auto">
          <a:xfrm>
            <a:off x="6270625" y="3460750"/>
            <a:ext cx="763588" cy="1189038"/>
          </a:xfrm>
          <a:custGeom>
            <a:avLst/>
            <a:gdLst>
              <a:gd name="G0" fmla="+- 45 0 0"/>
              <a:gd name="G1" fmla="+- 21600 0 0"/>
              <a:gd name="G2" fmla="+- 21600 0 0"/>
              <a:gd name="T0" fmla="*/ 0 w 21645"/>
              <a:gd name="T1" fmla="*/ 0 h 33685"/>
              <a:gd name="T2" fmla="*/ 17948 w 21645"/>
              <a:gd name="T3" fmla="*/ 33685 h 33685"/>
              <a:gd name="T4" fmla="*/ 45 w 21645"/>
              <a:gd name="T5" fmla="*/ 21600 h 33685"/>
            </a:gdLst>
            <a:ahLst/>
            <a:cxnLst>
              <a:cxn ang="0">
                <a:pos x="T0" y="T1"/>
              </a:cxn>
              <a:cxn ang="0">
                <a:pos x="T2" y="T3"/>
              </a:cxn>
              <a:cxn ang="0">
                <a:pos x="T4" y="T5"/>
              </a:cxn>
            </a:cxnLst>
            <a:rect l="0" t="0" r="r" b="b"/>
            <a:pathLst>
              <a:path w="21645" h="33685" fill="none" extrusionOk="0">
                <a:moveTo>
                  <a:pt x="0" y="0"/>
                </a:moveTo>
                <a:cubicBezTo>
                  <a:pt x="15" y="0"/>
                  <a:pt x="30" y="-1"/>
                  <a:pt x="45" y="0"/>
                </a:cubicBezTo>
                <a:cubicBezTo>
                  <a:pt x="11974" y="0"/>
                  <a:pt x="21645" y="9670"/>
                  <a:pt x="21645" y="21600"/>
                </a:cubicBezTo>
                <a:cubicBezTo>
                  <a:pt x="21645" y="25906"/>
                  <a:pt x="20357" y="30115"/>
                  <a:pt x="17947" y="33684"/>
                </a:cubicBezTo>
              </a:path>
              <a:path w="21645" h="33685" stroke="0" extrusionOk="0">
                <a:moveTo>
                  <a:pt x="0" y="0"/>
                </a:moveTo>
                <a:cubicBezTo>
                  <a:pt x="15" y="0"/>
                  <a:pt x="30" y="-1"/>
                  <a:pt x="45" y="0"/>
                </a:cubicBezTo>
                <a:cubicBezTo>
                  <a:pt x="11974" y="0"/>
                  <a:pt x="21645" y="9670"/>
                  <a:pt x="21645" y="21600"/>
                </a:cubicBezTo>
                <a:cubicBezTo>
                  <a:pt x="21645" y="25906"/>
                  <a:pt x="20357" y="30115"/>
                  <a:pt x="17947" y="33684"/>
                </a:cubicBezTo>
                <a:lnTo>
                  <a:pt x="45" y="21600"/>
                </a:lnTo>
                <a:close/>
              </a:path>
            </a:pathLst>
          </a:custGeom>
          <a:noFill/>
          <a:ln w="25400" cap="rnd">
            <a:solidFill>
              <a:schemeClr val="tx2"/>
            </a:solidFill>
            <a:round/>
            <a:headEnd type="stealth" w="sm" len="sm"/>
            <a:tailEnd type="stealth" w="sm" len="sm"/>
          </a:ln>
          <a:effectLst/>
        </p:spPr>
        <p:txBody>
          <a:bodyPr/>
          <a:lstStyle/>
          <a:p>
            <a:endParaRPr lang="en-US"/>
          </a:p>
        </p:txBody>
      </p:sp>
      <p:sp>
        <p:nvSpPr>
          <p:cNvPr id="690197" name="Rectangle 21"/>
          <p:cNvSpPr>
            <a:spLocks noChangeArrowheads="1"/>
          </p:cNvSpPr>
          <p:nvPr/>
        </p:nvSpPr>
        <p:spPr bwMode="auto">
          <a:xfrm>
            <a:off x="6953250" y="3698875"/>
            <a:ext cx="1285875" cy="579438"/>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3200">
                <a:solidFill>
                  <a:schemeClr val="tx2"/>
                </a:solidFill>
              </a:rPr>
              <a:t>120º</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90187">
                                            <p:txEl>
                                              <p:pRg st="0" end="0"/>
                                            </p:txEl>
                                          </p:spTgt>
                                        </p:tgtEl>
                                        <p:attrNameLst>
                                          <p:attrName>style.visibility</p:attrName>
                                        </p:attrNameLst>
                                      </p:cBhvr>
                                      <p:to>
                                        <p:strVal val="visible"/>
                                      </p:to>
                                    </p:set>
                                    <p:anim to="" calcmode="lin" valueType="num">
                                      <p:cBhvr>
                                        <p:cTn id="7" dur="1" fill="hold"/>
                                        <p:tgtEl>
                                          <p:spTgt spid="69018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90187">
                                            <p:txEl>
                                              <p:pRg st="1" end="1"/>
                                            </p:txEl>
                                          </p:spTgt>
                                        </p:tgtEl>
                                        <p:attrNameLst>
                                          <p:attrName>style.visibility</p:attrName>
                                        </p:attrNameLst>
                                      </p:cBhvr>
                                      <p:to>
                                        <p:strVal val="visible"/>
                                      </p:to>
                                    </p:set>
                                    <p:anim to="" calcmode="lin" valueType="num">
                                      <p:cBhvr>
                                        <p:cTn id="12" dur="1" fill="hold"/>
                                        <p:tgtEl>
                                          <p:spTgt spid="69018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87" grpId="0" build="p" autoUpdateAnimBg="0"/>
    </p:bldLst>
  </p:timing>
</p:sld>
</file>

<file path=ppt/slides/slide2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a:noFill/>
          <a:ln/>
        </p:spPr>
        <p:txBody>
          <a:bodyPr/>
          <a:lstStyle/>
          <a:p>
            <a:r>
              <a:rPr lang="en-US"/>
              <a:t>2 atoms no lone pair</a:t>
            </a:r>
          </a:p>
        </p:txBody>
      </p:sp>
      <p:sp>
        <p:nvSpPr>
          <p:cNvPr id="692227" name="Rectangle 3"/>
          <p:cNvSpPr>
            <a:spLocks noGrp="1" noChangeArrowheads="1"/>
          </p:cNvSpPr>
          <p:nvPr>
            <p:ph type="body" idx="1"/>
          </p:nvPr>
        </p:nvSpPr>
        <p:spPr>
          <a:xfrm>
            <a:off x="685800" y="1295400"/>
            <a:ext cx="7772400" cy="1927225"/>
          </a:xfrm>
          <a:noFill/>
          <a:ln/>
        </p:spPr>
        <p:txBody>
          <a:bodyPr/>
          <a:lstStyle/>
          <a:p>
            <a:r>
              <a:rPr lang="en-US"/>
              <a:t>With three atoms the farthest they can get apart is 180º.</a:t>
            </a:r>
          </a:p>
          <a:p>
            <a:r>
              <a:rPr lang="en-US"/>
              <a:t>Shape called linear.</a:t>
            </a:r>
          </a:p>
        </p:txBody>
      </p:sp>
      <p:sp>
        <p:nvSpPr>
          <p:cNvPr id="692228" name="Rectangle 4"/>
          <p:cNvSpPr>
            <a:spLocks noChangeArrowheads="1"/>
          </p:cNvSpPr>
          <p:nvPr/>
        </p:nvSpPr>
        <p:spPr bwMode="auto">
          <a:xfrm>
            <a:off x="4000500" y="428625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C</a:t>
            </a:r>
          </a:p>
        </p:txBody>
      </p:sp>
      <p:sp>
        <p:nvSpPr>
          <p:cNvPr id="692229" name="Line 5"/>
          <p:cNvSpPr>
            <a:spLocks noChangeShapeType="1"/>
          </p:cNvSpPr>
          <p:nvPr/>
        </p:nvSpPr>
        <p:spPr bwMode="auto">
          <a:xfrm flipV="1">
            <a:off x="4718050" y="4651375"/>
            <a:ext cx="552450" cy="6350"/>
          </a:xfrm>
          <a:prstGeom prst="line">
            <a:avLst/>
          </a:prstGeom>
          <a:noFill/>
          <a:ln w="25400">
            <a:solidFill>
              <a:schemeClr val="tx1"/>
            </a:solidFill>
            <a:round/>
            <a:headEnd type="none" w="sm" len="sm"/>
            <a:tailEnd type="none" w="sm" len="sm"/>
          </a:ln>
          <a:effectLst/>
        </p:spPr>
        <p:txBody>
          <a:bodyPr/>
          <a:lstStyle/>
          <a:p>
            <a:endParaRPr lang="en-US"/>
          </a:p>
        </p:txBody>
      </p:sp>
      <p:sp>
        <p:nvSpPr>
          <p:cNvPr id="692230" name="Line 6"/>
          <p:cNvSpPr>
            <a:spLocks noChangeShapeType="1"/>
          </p:cNvSpPr>
          <p:nvPr/>
        </p:nvSpPr>
        <p:spPr bwMode="auto">
          <a:xfrm flipV="1">
            <a:off x="4711700" y="4835525"/>
            <a:ext cx="552450" cy="6350"/>
          </a:xfrm>
          <a:prstGeom prst="line">
            <a:avLst/>
          </a:prstGeom>
          <a:noFill/>
          <a:ln w="25400">
            <a:solidFill>
              <a:schemeClr val="tx1"/>
            </a:solidFill>
            <a:round/>
            <a:headEnd type="none" w="sm" len="sm"/>
            <a:tailEnd type="none" w="sm" len="sm"/>
          </a:ln>
          <a:effectLst/>
        </p:spPr>
        <p:txBody>
          <a:bodyPr/>
          <a:lstStyle/>
          <a:p>
            <a:endParaRPr lang="en-US"/>
          </a:p>
        </p:txBody>
      </p:sp>
      <p:sp>
        <p:nvSpPr>
          <p:cNvPr id="692231" name="Rectangle 7"/>
          <p:cNvSpPr>
            <a:spLocks noChangeArrowheads="1"/>
          </p:cNvSpPr>
          <p:nvPr/>
        </p:nvSpPr>
        <p:spPr bwMode="auto">
          <a:xfrm>
            <a:off x="5248275" y="4295775"/>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O</a:t>
            </a:r>
          </a:p>
        </p:txBody>
      </p:sp>
      <p:sp>
        <p:nvSpPr>
          <p:cNvPr id="692232" name="Line 8"/>
          <p:cNvSpPr>
            <a:spLocks noChangeShapeType="1"/>
          </p:cNvSpPr>
          <p:nvPr/>
        </p:nvSpPr>
        <p:spPr bwMode="auto">
          <a:xfrm flipV="1">
            <a:off x="3457575" y="4708525"/>
            <a:ext cx="552450" cy="6350"/>
          </a:xfrm>
          <a:prstGeom prst="line">
            <a:avLst/>
          </a:prstGeom>
          <a:noFill/>
          <a:ln w="25400">
            <a:solidFill>
              <a:schemeClr val="tx1"/>
            </a:solidFill>
            <a:round/>
            <a:headEnd type="none" w="sm" len="sm"/>
            <a:tailEnd type="none" w="sm" len="sm"/>
          </a:ln>
          <a:effectLst/>
        </p:spPr>
        <p:txBody>
          <a:bodyPr/>
          <a:lstStyle/>
          <a:p>
            <a:endParaRPr lang="en-US"/>
          </a:p>
        </p:txBody>
      </p:sp>
      <p:sp>
        <p:nvSpPr>
          <p:cNvPr id="692233" name="Line 9"/>
          <p:cNvSpPr>
            <a:spLocks noChangeShapeType="1"/>
          </p:cNvSpPr>
          <p:nvPr/>
        </p:nvSpPr>
        <p:spPr bwMode="auto">
          <a:xfrm flipV="1">
            <a:off x="3451225" y="4892675"/>
            <a:ext cx="552450" cy="6350"/>
          </a:xfrm>
          <a:prstGeom prst="line">
            <a:avLst/>
          </a:prstGeom>
          <a:noFill/>
          <a:ln w="25400">
            <a:solidFill>
              <a:schemeClr val="tx1"/>
            </a:solidFill>
            <a:round/>
            <a:headEnd type="none" w="sm" len="sm"/>
            <a:tailEnd type="none" w="sm" len="sm"/>
          </a:ln>
          <a:effectLst/>
        </p:spPr>
        <p:txBody>
          <a:bodyPr/>
          <a:lstStyle/>
          <a:p>
            <a:endParaRPr lang="en-US"/>
          </a:p>
        </p:txBody>
      </p:sp>
      <p:sp>
        <p:nvSpPr>
          <p:cNvPr id="692234" name="Rectangle 10"/>
          <p:cNvSpPr>
            <a:spLocks noChangeArrowheads="1"/>
          </p:cNvSpPr>
          <p:nvPr/>
        </p:nvSpPr>
        <p:spPr bwMode="auto">
          <a:xfrm>
            <a:off x="2717800" y="4305300"/>
            <a:ext cx="838200" cy="10064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6000"/>
              <a:t>O</a:t>
            </a:r>
          </a:p>
        </p:txBody>
      </p:sp>
      <p:sp>
        <p:nvSpPr>
          <p:cNvPr id="692235" name="Arc 11"/>
          <p:cNvSpPr>
            <a:spLocks/>
          </p:cNvSpPr>
          <p:nvPr/>
        </p:nvSpPr>
        <p:spPr bwMode="auto">
          <a:xfrm>
            <a:off x="3429000" y="3498850"/>
            <a:ext cx="1857375" cy="1003300"/>
          </a:xfrm>
          <a:custGeom>
            <a:avLst/>
            <a:gdLst>
              <a:gd name="G0" fmla="+- 21600 0 0"/>
              <a:gd name="G1" fmla="+- 21600 0 0"/>
              <a:gd name="G2" fmla="+- 21600 0 0"/>
              <a:gd name="T0" fmla="*/ 209 w 43200"/>
              <a:gd name="T1" fmla="*/ 24598 h 24962"/>
              <a:gd name="T2" fmla="*/ 42937 w 43200"/>
              <a:gd name="T3" fmla="*/ 24962 h 24962"/>
              <a:gd name="T4" fmla="*/ 21600 w 43200"/>
              <a:gd name="T5" fmla="*/ 21600 h 24962"/>
            </a:gdLst>
            <a:ahLst/>
            <a:cxnLst>
              <a:cxn ang="0">
                <a:pos x="T0" y="T1"/>
              </a:cxn>
              <a:cxn ang="0">
                <a:pos x="T2" y="T3"/>
              </a:cxn>
              <a:cxn ang="0">
                <a:pos x="T4" y="T5"/>
              </a:cxn>
            </a:cxnLst>
            <a:rect l="0" t="0" r="r" b="b"/>
            <a:pathLst>
              <a:path w="43200" h="24962" fill="none" extrusionOk="0">
                <a:moveTo>
                  <a:pt x="209" y="24597"/>
                </a:moveTo>
                <a:cubicBezTo>
                  <a:pt x="69" y="23604"/>
                  <a:pt x="0" y="22602"/>
                  <a:pt x="0" y="21600"/>
                </a:cubicBezTo>
                <a:cubicBezTo>
                  <a:pt x="0" y="9670"/>
                  <a:pt x="9670" y="0"/>
                  <a:pt x="21600" y="0"/>
                </a:cubicBezTo>
                <a:cubicBezTo>
                  <a:pt x="33529" y="0"/>
                  <a:pt x="43200" y="9670"/>
                  <a:pt x="43200" y="21600"/>
                </a:cubicBezTo>
                <a:cubicBezTo>
                  <a:pt x="43200" y="22725"/>
                  <a:pt x="43111" y="23849"/>
                  <a:pt x="42936" y="24961"/>
                </a:cubicBezTo>
              </a:path>
              <a:path w="43200" h="24962" stroke="0" extrusionOk="0">
                <a:moveTo>
                  <a:pt x="209" y="24597"/>
                </a:moveTo>
                <a:cubicBezTo>
                  <a:pt x="69" y="23604"/>
                  <a:pt x="0" y="22602"/>
                  <a:pt x="0" y="21600"/>
                </a:cubicBezTo>
                <a:cubicBezTo>
                  <a:pt x="0" y="9670"/>
                  <a:pt x="9670" y="0"/>
                  <a:pt x="21600" y="0"/>
                </a:cubicBezTo>
                <a:cubicBezTo>
                  <a:pt x="33529" y="0"/>
                  <a:pt x="43200" y="9670"/>
                  <a:pt x="43200" y="21600"/>
                </a:cubicBezTo>
                <a:cubicBezTo>
                  <a:pt x="43200" y="22725"/>
                  <a:pt x="43111" y="23849"/>
                  <a:pt x="42936" y="24961"/>
                </a:cubicBezTo>
                <a:lnTo>
                  <a:pt x="21600" y="21600"/>
                </a:lnTo>
                <a:close/>
              </a:path>
            </a:pathLst>
          </a:custGeom>
          <a:noFill/>
          <a:ln w="25400" cap="rnd">
            <a:solidFill>
              <a:schemeClr val="tx2"/>
            </a:solidFill>
            <a:round/>
            <a:headEnd type="stealth" w="sm" len="sm"/>
            <a:tailEnd type="stealth" w="sm" len="sm"/>
          </a:ln>
          <a:effectLst/>
        </p:spPr>
        <p:txBody>
          <a:bodyPr/>
          <a:lstStyle/>
          <a:p>
            <a:endParaRPr lang="en-US"/>
          </a:p>
        </p:txBody>
      </p:sp>
      <p:sp>
        <p:nvSpPr>
          <p:cNvPr id="692236" name="Rectangle 12"/>
          <p:cNvSpPr>
            <a:spLocks noChangeArrowheads="1"/>
          </p:cNvSpPr>
          <p:nvPr/>
        </p:nvSpPr>
        <p:spPr bwMode="auto">
          <a:xfrm>
            <a:off x="3841750" y="3651250"/>
            <a:ext cx="1793875" cy="579438"/>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3200">
                <a:solidFill>
                  <a:schemeClr val="tx2"/>
                </a:solidFill>
              </a:rPr>
              <a:t>180º</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92227">
                                            <p:txEl>
                                              <p:pRg st="0" end="0"/>
                                            </p:txEl>
                                          </p:spTgt>
                                        </p:tgtEl>
                                        <p:attrNameLst>
                                          <p:attrName>style.visibility</p:attrName>
                                        </p:attrNameLst>
                                      </p:cBhvr>
                                      <p:to>
                                        <p:strVal val="visible"/>
                                      </p:to>
                                    </p:set>
                                    <p:anim to="" calcmode="lin" valueType="num">
                                      <p:cBhvr>
                                        <p:cTn id="7" dur="1" fill="hold"/>
                                        <p:tgtEl>
                                          <p:spTgt spid="69222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92227">
                                            <p:txEl>
                                              <p:pRg st="1" end="1"/>
                                            </p:txEl>
                                          </p:spTgt>
                                        </p:tgtEl>
                                        <p:attrNameLst>
                                          <p:attrName>style.visibility</p:attrName>
                                        </p:attrNameLst>
                                      </p:cBhvr>
                                      <p:to>
                                        <p:strVal val="visible"/>
                                      </p:to>
                                    </p:set>
                                    <p:anim to="" calcmode="lin" valueType="num">
                                      <p:cBhvr>
                                        <p:cTn id="12" dur="1" fill="hold"/>
                                        <p:tgtEl>
                                          <p:spTgt spid="69222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227" grpId="0" build="p" autoUpdateAnimBg="0"/>
    </p:bldLst>
  </p:timing>
</p:sld>
</file>

<file path=ppt/slides/slide2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4274" name="Rectangle 2"/>
          <p:cNvSpPr>
            <a:spLocks noGrp="1" noChangeArrowheads="1"/>
          </p:cNvSpPr>
          <p:nvPr>
            <p:ph type="ctrTitle"/>
          </p:nvPr>
        </p:nvSpPr>
        <p:spPr>
          <a:xfrm>
            <a:off x="685800" y="2476500"/>
            <a:ext cx="7772400" cy="762000"/>
          </a:xfrm>
          <a:noFill/>
          <a:ln/>
        </p:spPr>
        <p:txBody>
          <a:bodyPr anchorCtr="0"/>
          <a:lstStyle/>
          <a:p>
            <a:r>
              <a:rPr lang="en-US"/>
              <a:t>Hybrid Orbitals</a:t>
            </a:r>
          </a:p>
        </p:txBody>
      </p:sp>
      <p:sp>
        <p:nvSpPr>
          <p:cNvPr id="694275" name="Rectangle 3"/>
          <p:cNvSpPr>
            <a:spLocks noGrp="1" noChangeArrowheads="1"/>
          </p:cNvSpPr>
          <p:nvPr>
            <p:ph type="subTitle" idx="1"/>
          </p:nvPr>
        </p:nvSpPr>
        <p:spPr>
          <a:noFill/>
          <a:ln/>
        </p:spPr>
        <p:txBody>
          <a:bodyPr/>
          <a:lstStyle/>
          <a:p>
            <a:pPr marL="342900" indent="-342900"/>
            <a:r>
              <a:rPr lang="en-US" i="1"/>
              <a:t>Combines bonding with geometry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94275">
                                            <p:txEl>
                                              <p:pRg st="0" end="0"/>
                                            </p:txEl>
                                          </p:spTgt>
                                        </p:tgtEl>
                                        <p:attrNameLst>
                                          <p:attrName>style.visibility</p:attrName>
                                        </p:attrNameLst>
                                      </p:cBhvr>
                                      <p:to>
                                        <p:strVal val="visible"/>
                                      </p:to>
                                    </p:set>
                                    <p:anim to="" calcmode="lin" valueType="num">
                                      <p:cBhvr>
                                        <p:cTn id="7" dur="1" fill="hold"/>
                                        <p:tgtEl>
                                          <p:spTgt spid="69427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5" grpId="0" build="p" autoUpdateAnimBg="0"/>
    </p:bldLst>
  </p:timing>
</p:sld>
</file>

<file path=ppt/slides/slide2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22" name="Rectangle 2"/>
          <p:cNvSpPr>
            <a:spLocks noGrp="1" noChangeArrowheads="1"/>
          </p:cNvSpPr>
          <p:nvPr>
            <p:ph type="title"/>
          </p:nvPr>
        </p:nvSpPr>
        <p:spPr>
          <a:noFill/>
          <a:ln/>
        </p:spPr>
        <p:txBody>
          <a:bodyPr/>
          <a:lstStyle/>
          <a:p>
            <a:r>
              <a:rPr lang="en-US"/>
              <a:t>Hybridization</a:t>
            </a:r>
          </a:p>
        </p:txBody>
      </p:sp>
      <p:sp>
        <p:nvSpPr>
          <p:cNvPr id="696323" name="Rectangle 3"/>
          <p:cNvSpPr>
            <a:spLocks noGrp="1" noChangeArrowheads="1"/>
          </p:cNvSpPr>
          <p:nvPr>
            <p:ph type="body" idx="1"/>
          </p:nvPr>
        </p:nvSpPr>
        <p:spPr>
          <a:xfrm>
            <a:off x="381000" y="1333500"/>
            <a:ext cx="8458200" cy="5410200"/>
          </a:xfrm>
          <a:noFill/>
          <a:ln/>
        </p:spPr>
        <p:txBody>
          <a:bodyPr/>
          <a:lstStyle/>
          <a:p>
            <a:r>
              <a:rPr lang="en-US" sz="2800"/>
              <a:t>The mixing of several atomic orbitals to form the same number of </a:t>
            </a:r>
            <a:r>
              <a:rPr lang="en-US" sz="2800">
                <a:solidFill>
                  <a:schemeClr val="tx2"/>
                </a:solidFill>
              </a:rPr>
              <a:t>hybrid</a:t>
            </a:r>
            <a:r>
              <a:rPr lang="en-US" sz="2800"/>
              <a:t> orbitals.</a:t>
            </a:r>
          </a:p>
          <a:p>
            <a:r>
              <a:rPr lang="en-US" sz="2800"/>
              <a:t>All the hybrid orbitals that form are the same (degenerate = equal energy).</a:t>
            </a:r>
          </a:p>
          <a:p>
            <a:r>
              <a:rPr lang="en-US" sz="2800" i="1"/>
              <a:t>sp</a:t>
            </a:r>
            <a:r>
              <a:rPr lang="en-US" sz="2800" baseline="30000"/>
              <a:t>3 </a:t>
            </a:r>
            <a:r>
              <a:rPr lang="en-US" sz="2800"/>
              <a:t>- one </a:t>
            </a:r>
            <a:r>
              <a:rPr lang="en-US" sz="2800" i="1"/>
              <a:t>s</a:t>
            </a:r>
            <a:r>
              <a:rPr lang="en-US" sz="2800"/>
              <a:t> and three </a:t>
            </a:r>
            <a:r>
              <a:rPr lang="en-US" sz="2800" i="1"/>
              <a:t>p</a:t>
            </a:r>
            <a:r>
              <a:rPr lang="en-US" sz="2800"/>
              <a:t> orbitals mix to form four </a:t>
            </a:r>
            <a:r>
              <a:rPr lang="en-US" sz="2800" i="1"/>
              <a:t>sp</a:t>
            </a:r>
            <a:r>
              <a:rPr lang="en-US" sz="2800" baseline="30000"/>
              <a:t>3</a:t>
            </a:r>
            <a:r>
              <a:rPr lang="en-US" sz="2800"/>
              <a:t> orbitals.</a:t>
            </a:r>
          </a:p>
          <a:p>
            <a:r>
              <a:rPr lang="en-US" sz="2800" i="1"/>
              <a:t>sp</a:t>
            </a:r>
            <a:r>
              <a:rPr lang="en-US" sz="2800" baseline="30000"/>
              <a:t>2 </a:t>
            </a:r>
            <a:r>
              <a:rPr lang="en-US" sz="2800"/>
              <a:t>- one </a:t>
            </a:r>
            <a:r>
              <a:rPr lang="en-US" sz="2800" i="1"/>
              <a:t>s</a:t>
            </a:r>
            <a:r>
              <a:rPr lang="en-US" sz="2800"/>
              <a:t> and two </a:t>
            </a:r>
            <a:r>
              <a:rPr lang="en-US" sz="2800" i="1"/>
              <a:t>p</a:t>
            </a:r>
            <a:r>
              <a:rPr lang="en-US" sz="2800"/>
              <a:t> orbitals mix to form three </a:t>
            </a:r>
            <a:r>
              <a:rPr lang="en-US" sz="2800" i="1"/>
              <a:t>sp</a:t>
            </a:r>
            <a:r>
              <a:rPr lang="en-US" sz="2800" baseline="30000"/>
              <a:t>2</a:t>
            </a:r>
            <a:r>
              <a:rPr lang="en-US" sz="2800"/>
              <a:t> orbitals leaving one </a:t>
            </a:r>
            <a:r>
              <a:rPr lang="en-US" sz="2800" i="1"/>
              <a:t>p</a:t>
            </a:r>
            <a:r>
              <a:rPr lang="en-US" sz="2800"/>
              <a:t> orbital.</a:t>
            </a:r>
          </a:p>
          <a:p>
            <a:r>
              <a:rPr lang="en-US" sz="2800" i="1"/>
              <a:t>sp</a:t>
            </a:r>
            <a:r>
              <a:rPr lang="en-US" sz="2800" baseline="30000"/>
              <a:t> </a:t>
            </a:r>
            <a:r>
              <a:rPr lang="en-US" sz="2800"/>
              <a:t>- one </a:t>
            </a:r>
            <a:r>
              <a:rPr lang="en-US" sz="2800" i="1"/>
              <a:t>s</a:t>
            </a:r>
            <a:r>
              <a:rPr lang="en-US" sz="2800"/>
              <a:t> and one p orbitals mix to form four </a:t>
            </a:r>
            <a:r>
              <a:rPr lang="en-US" sz="2800" i="1"/>
              <a:t>sp</a:t>
            </a:r>
            <a:r>
              <a:rPr lang="en-US" sz="2800"/>
              <a:t> orbitals leaving two </a:t>
            </a:r>
            <a:r>
              <a:rPr lang="en-US" sz="2800" i="1"/>
              <a:t>p</a:t>
            </a:r>
            <a:r>
              <a:rPr lang="en-US" sz="2800"/>
              <a:t> orbitals.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96323">
                                            <p:txEl>
                                              <p:pRg st="0" end="0"/>
                                            </p:txEl>
                                          </p:spTgt>
                                        </p:tgtEl>
                                        <p:attrNameLst>
                                          <p:attrName>style.visibility</p:attrName>
                                        </p:attrNameLst>
                                      </p:cBhvr>
                                      <p:to>
                                        <p:strVal val="visible"/>
                                      </p:to>
                                    </p:set>
                                    <p:anim to="" calcmode="lin" valueType="num">
                                      <p:cBhvr>
                                        <p:cTn id="7" dur="1" fill="hold"/>
                                        <p:tgtEl>
                                          <p:spTgt spid="69632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96323">
                                            <p:txEl>
                                              <p:pRg st="1" end="1"/>
                                            </p:txEl>
                                          </p:spTgt>
                                        </p:tgtEl>
                                        <p:attrNameLst>
                                          <p:attrName>style.visibility</p:attrName>
                                        </p:attrNameLst>
                                      </p:cBhvr>
                                      <p:to>
                                        <p:strVal val="visible"/>
                                      </p:to>
                                    </p:set>
                                    <p:anim to="" calcmode="lin" valueType="num">
                                      <p:cBhvr>
                                        <p:cTn id="12" dur="1" fill="hold"/>
                                        <p:tgtEl>
                                          <p:spTgt spid="69632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96323">
                                            <p:txEl>
                                              <p:pRg st="2" end="2"/>
                                            </p:txEl>
                                          </p:spTgt>
                                        </p:tgtEl>
                                        <p:attrNameLst>
                                          <p:attrName>style.visibility</p:attrName>
                                        </p:attrNameLst>
                                      </p:cBhvr>
                                      <p:to>
                                        <p:strVal val="visible"/>
                                      </p:to>
                                    </p:set>
                                    <p:anim to="" calcmode="lin" valueType="num">
                                      <p:cBhvr>
                                        <p:cTn id="17" dur="1" fill="hold"/>
                                        <p:tgtEl>
                                          <p:spTgt spid="69632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696323">
                                            <p:txEl>
                                              <p:pRg st="3" end="3"/>
                                            </p:txEl>
                                          </p:spTgt>
                                        </p:tgtEl>
                                        <p:attrNameLst>
                                          <p:attrName>style.visibility</p:attrName>
                                        </p:attrNameLst>
                                      </p:cBhvr>
                                      <p:to>
                                        <p:strVal val="visible"/>
                                      </p:to>
                                    </p:set>
                                    <p:anim to="" calcmode="lin" valueType="num">
                                      <p:cBhvr>
                                        <p:cTn id="22" dur="1" fill="hold"/>
                                        <p:tgtEl>
                                          <p:spTgt spid="69632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696323">
                                            <p:txEl>
                                              <p:pRg st="4" end="4"/>
                                            </p:txEl>
                                          </p:spTgt>
                                        </p:tgtEl>
                                        <p:attrNameLst>
                                          <p:attrName>style.visibility</p:attrName>
                                        </p:attrNameLst>
                                      </p:cBhvr>
                                      <p:to>
                                        <p:strVal val="visible"/>
                                      </p:to>
                                    </p:set>
                                    <p:anim to="" calcmode="lin" valueType="num">
                                      <p:cBhvr>
                                        <p:cTn id="27" dur="1" fill="hold"/>
                                        <p:tgtEl>
                                          <p:spTgt spid="69632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23" grpId="0" build="p" autoUpdateAnimBg="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noFill/>
          <a:ln/>
        </p:spPr>
        <p:txBody>
          <a:bodyPr/>
          <a:lstStyle/>
          <a:p>
            <a:r>
              <a:rPr lang="en-US"/>
              <a:t>Hybridization</a:t>
            </a:r>
          </a:p>
        </p:txBody>
      </p:sp>
      <p:sp>
        <p:nvSpPr>
          <p:cNvPr id="698371" name="Rectangle 3"/>
          <p:cNvSpPr>
            <a:spLocks noGrp="1" noChangeArrowheads="1"/>
          </p:cNvSpPr>
          <p:nvPr>
            <p:ph type="body" idx="1"/>
          </p:nvPr>
        </p:nvSpPr>
        <p:spPr>
          <a:xfrm>
            <a:off x="685800" y="1476375"/>
            <a:ext cx="7772400" cy="4953000"/>
          </a:xfrm>
          <a:noFill/>
          <a:ln/>
        </p:spPr>
        <p:txBody>
          <a:bodyPr/>
          <a:lstStyle/>
          <a:p>
            <a:r>
              <a:rPr lang="en-US"/>
              <a:t>We blend the </a:t>
            </a:r>
            <a:r>
              <a:rPr lang="en-US" i="1"/>
              <a:t>s</a:t>
            </a:r>
            <a:r>
              <a:rPr lang="en-US"/>
              <a:t> and </a:t>
            </a:r>
            <a:r>
              <a:rPr lang="en-US" i="1"/>
              <a:t>p</a:t>
            </a:r>
            <a:r>
              <a:rPr lang="en-US"/>
              <a:t>-orbitals of the valence electrons and end up with the tetrahedral geometry.  We combine one </a:t>
            </a:r>
            <a:r>
              <a:rPr lang="en-US" i="1"/>
              <a:t>s</a:t>
            </a:r>
            <a:r>
              <a:rPr lang="en-US"/>
              <a:t> orbital and three </a:t>
            </a:r>
            <a:r>
              <a:rPr lang="en-US" i="1"/>
              <a:t>p</a:t>
            </a:r>
            <a:r>
              <a:rPr lang="en-US"/>
              <a:t>-orbitals. </a:t>
            </a:r>
          </a:p>
          <a:p>
            <a:r>
              <a:rPr lang="en-US" i="1"/>
              <a:t>sp</a:t>
            </a:r>
            <a:r>
              <a:rPr lang="en-US" sz="4000" baseline="30000"/>
              <a:t>3</a:t>
            </a:r>
            <a:r>
              <a:rPr lang="en-US" sz="4000"/>
              <a:t> </a:t>
            </a:r>
            <a:r>
              <a:rPr lang="en-US"/>
              <a:t>hybridization has tetrahedral geometry. </a:t>
            </a:r>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418" name="Picture 2"/>
          <p:cNvPicPr>
            <a:picLocks noChangeArrowheads="1"/>
          </p:cNvPicPr>
          <p:nvPr/>
        </p:nvPicPr>
        <p:blipFill>
          <a:blip r:embed="rId3" cstate="print"/>
          <a:srcRect/>
          <a:stretch>
            <a:fillRect/>
          </a:stretch>
        </p:blipFill>
        <p:spPr bwMode="auto">
          <a:xfrm>
            <a:off x="990600" y="1752600"/>
            <a:ext cx="3228975" cy="3505200"/>
          </a:xfrm>
          <a:prstGeom prst="rect">
            <a:avLst/>
          </a:prstGeom>
          <a:noFill/>
          <a:ln w="9525">
            <a:miter lim="800000"/>
            <a:headEnd/>
            <a:tailEnd/>
          </a:ln>
          <a:effectLst/>
        </p:spPr>
      </p:pic>
      <p:pic>
        <p:nvPicPr>
          <p:cNvPr id="700419" name="Picture 3"/>
          <p:cNvPicPr>
            <a:picLocks noChangeArrowheads="1"/>
          </p:cNvPicPr>
          <p:nvPr/>
        </p:nvPicPr>
        <p:blipFill>
          <a:blip r:embed="rId4" cstate="print"/>
          <a:srcRect/>
          <a:stretch>
            <a:fillRect/>
          </a:stretch>
        </p:blipFill>
        <p:spPr bwMode="auto">
          <a:xfrm>
            <a:off x="5462588" y="1752600"/>
            <a:ext cx="3071812" cy="3500438"/>
          </a:xfrm>
          <a:prstGeom prst="rect">
            <a:avLst/>
          </a:prstGeom>
          <a:noFill/>
          <a:ln w="9525">
            <a:miter lim="800000"/>
            <a:headEnd/>
            <a:tailEnd/>
          </a:ln>
          <a:effectLst/>
        </p:spPr>
      </p:pic>
      <p:sp>
        <p:nvSpPr>
          <p:cNvPr id="700420" name="AutoShape 4"/>
          <p:cNvSpPr>
            <a:spLocks noChangeArrowheads="1"/>
          </p:cNvSpPr>
          <p:nvPr/>
        </p:nvSpPr>
        <p:spPr bwMode="auto">
          <a:xfrm>
            <a:off x="4502150" y="3130550"/>
            <a:ext cx="749300" cy="749300"/>
          </a:xfrm>
          <a:prstGeom prst="rightArrow">
            <a:avLst>
              <a:gd name="adj1" fmla="val 50000"/>
              <a:gd name="adj2" fmla="val 50005"/>
            </a:avLst>
          </a:prstGeom>
          <a:solidFill>
            <a:schemeClr val="accent1"/>
          </a:solidFill>
          <a:ln w="12700">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52" name="Rectangle 4"/>
          <p:cNvSpPr>
            <a:spLocks noGrp="1" noChangeArrowheads="1"/>
          </p:cNvSpPr>
          <p:nvPr>
            <p:ph type="ctrTitle"/>
          </p:nvPr>
        </p:nvSpPr>
        <p:spPr>
          <a:xfrm>
            <a:off x="381000" y="3048000"/>
            <a:ext cx="8763000" cy="838200"/>
          </a:xfrm>
        </p:spPr>
        <p:txBody>
          <a:bodyPr/>
          <a:lstStyle/>
          <a:p>
            <a:pPr algn="l"/>
            <a:r>
              <a:rPr lang="en-US" sz="7200">
                <a:solidFill>
                  <a:srgbClr val="FF00FF"/>
                </a:solidFill>
                <a:effectLst>
                  <a:outerShdw blurRad="38100" dist="38100" dir="2700000" algn="tl">
                    <a:srgbClr val="C0C0C0"/>
                  </a:outerShdw>
                </a:effectLst>
              </a:rPr>
              <a:t>V</a:t>
            </a:r>
            <a:r>
              <a:rPr lang="en-US" sz="6000">
                <a:solidFill>
                  <a:srgbClr val="012C79"/>
                </a:solidFill>
                <a:effectLst>
                  <a:outerShdw blurRad="38100" dist="38100" dir="2700000" algn="tl">
                    <a:srgbClr val="C0C0C0"/>
                  </a:outerShdw>
                </a:effectLst>
              </a:rPr>
              <a:t>alence</a:t>
            </a:r>
            <a:r>
              <a:rPr lang="en-US" sz="7200">
                <a:solidFill>
                  <a:srgbClr val="012C79"/>
                </a:solidFill>
                <a:effectLst>
                  <a:outerShdw blurRad="38100" dist="38100" dir="2700000" algn="tl">
                    <a:srgbClr val="C0C0C0"/>
                  </a:outerShdw>
                </a:effectLst>
              </a:rPr>
              <a:t/>
            </a:r>
            <a:br>
              <a:rPr lang="en-US" sz="7200">
                <a:solidFill>
                  <a:srgbClr val="012C79"/>
                </a:solidFill>
                <a:effectLst>
                  <a:outerShdw blurRad="38100" dist="38100" dir="2700000" algn="tl">
                    <a:srgbClr val="C0C0C0"/>
                  </a:outerShdw>
                </a:effectLst>
              </a:rPr>
            </a:br>
            <a:r>
              <a:rPr lang="en-US" sz="7200">
                <a:solidFill>
                  <a:srgbClr val="FF00FF"/>
                </a:solidFill>
                <a:effectLst>
                  <a:outerShdw blurRad="38100" dist="38100" dir="2700000" algn="tl">
                    <a:srgbClr val="C0C0C0"/>
                  </a:outerShdw>
                </a:effectLst>
              </a:rPr>
              <a:t>S</a:t>
            </a:r>
            <a:r>
              <a:rPr lang="en-US" sz="6000">
                <a:solidFill>
                  <a:srgbClr val="012C79"/>
                </a:solidFill>
                <a:effectLst>
                  <a:outerShdw blurRad="38100" dist="38100" dir="2700000" algn="tl">
                    <a:srgbClr val="C0C0C0"/>
                  </a:outerShdw>
                </a:effectLst>
              </a:rPr>
              <a:t>hell</a:t>
            </a:r>
            <a:r>
              <a:rPr lang="en-US" sz="7200">
                <a:solidFill>
                  <a:srgbClr val="012C79"/>
                </a:solidFill>
                <a:effectLst>
                  <a:outerShdw blurRad="38100" dist="38100" dir="2700000" algn="tl">
                    <a:srgbClr val="C0C0C0"/>
                  </a:outerShdw>
                </a:effectLst>
              </a:rPr>
              <a:t/>
            </a:r>
            <a:br>
              <a:rPr lang="en-US" sz="7200">
                <a:solidFill>
                  <a:srgbClr val="012C79"/>
                </a:solidFill>
                <a:effectLst>
                  <a:outerShdw blurRad="38100" dist="38100" dir="2700000" algn="tl">
                    <a:srgbClr val="C0C0C0"/>
                  </a:outerShdw>
                </a:effectLst>
              </a:rPr>
            </a:br>
            <a:r>
              <a:rPr lang="en-US" sz="7200">
                <a:solidFill>
                  <a:srgbClr val="FF00FF"/>
                </a:solidFill>
                <a:effectLst>
                  <a:outerShdw blurRad="38100" dist="38100" dir="2700000" algn="tl">
                    <a:srgbClr val="C0C0C0"/>
                  </a:outerShdw>
                </a:effectLst>
              </a:rPr>
              <a:t>E</a:t>
            </a:r>
            <a:r>
              <a:rPr lang="en-US" sz="6000">
                <a:solidFill>
                  <a:srgbClr val="012C79"/>
                </a:solidFill>
                <a:effectLst>
                  <a:outerShdw blurRad="38100" dist="38100" dir="2700000" algn="tl">
                    <a:srgbClr val="C0C0C0"/>
                  </a:outerShdw>
                </a:effectLst>
              </a:rPr>
              <a:t>lectron</a:t>
            </a:r>
            <a:r>
              <a:rPr lang="en-US" sz="7200">
                <a:solidFill>
                  <a:srgbClr val="012C79"/>
                </a:solidFill>
                <a:effectLst>
                  <a:outerShdw blurRad="38100" dist="38100" dir="2700000" algn="tl">
                    <a:srgbClr val="C0C0C0"/>
                  </a:outerShdw>
                </a:effectLst>
              </a:rPr>
              <a:t/>
            </a:r>
            <a:br>
              <a:rPr lang="en-US" sz="7200">
                <a:solidFill>
                  <a:srgbClr val="012C79"/>
                </a:solidFill>
                <a:effectLst>
                  <a:outerShdw blurRad="38100" dist="38100" dir="2700000" algn="tl">
                    <a:srgbClr val="C0C0C0"/>
                  </a:outerShdw>
                </a:effectLst>
              </a:rPr>
            </a:br>
            <a:r>
              <a:rPr lang="en-US" sz="7200">
                <a:solidFill>
                  <a:srgbClr val="FF00FF"/>
                </a:solidFill>
                <a:effectLst>
                  <a:outerShdw blurRad="38100" dist="38100" dir="2700000" algn="tl">
                    <a:srgbClr val="C0C0C0"/>
                  </a:outerShdw>
                </a:effectLst>
              </a:rPr>
              <a:t>P</a:t>
            </a:r>
            <a:r>
              <a:rPr lang="en-US" sz="6000">
                <a:solidFill>
                  <a:srgbClr val="012C79"/>
                </a:solidFill>
                <a:effectLst>
                  <a:outerShdw blurRad="38100" dist="38100" dir="2700000" algn="tl">
                    <a:srgbClr val="C0C0C0"/>
                  </a:outerShdw>
                </a:effectLst>
              </a:rPr>
              <a:t>air</a:t>
            </a:r>
            <a:r>
              <a:rPr lang="en-US" sz="7200">
                <a:solidFill>
                  <a:srgbClr val="012C79"/>
                </a:solidFill>
                <a:effectLst>
                  <a:outerShdw blurRad="38100" dist="38100" dir="2700000" algn="tl">
                    <a:srgbClr val="C0C0C0"/>
                  </a:outerShdw>
                </a:effectLst>
              </a:rPr>
              <a:t/>
            </a:r>
            <a:br>
              <a:rPr lang="en-US" sz="7200">
                <a:solidFill>
                  <a:srgbClr val="012C79"/>
                </a:solidFill>
                <a:effectLst>
                  <a:outerShdw blurRad="38100" dist="38100" dir="2700000" algn="tl">
                    <a:srgbClr val="C0C0C0"/>
                  </a:outerShdw>
                </a:effectLst>
              </a:rPr>
            </a:br>
            <a:r>
              <a:rPr lang="en-US" sz="7200">
                <a:solidFill>
                  <a:srgbClr val="FF00FF"/>
                </a:solidFill>
                <a:effectLst>
                  <a:outerShdw blurRad="38100" dist="38100" dir="2700000" algn="tl">
                    <a:srgbClr val="C0C0C0"/>
                  </a:outerShdw>
                </a:effectLst>
              </a:rPr>
              <a:t>R</a:t>
            </a:r>
            <a:r>
              <a:rPr lang="en-US" sz="6000">
                <a:solidFill>
                  <a:srgbClr val="012C79"/>
                </a:solidFill>
                <a:effectLst>
                  <a:outerShdw blurRad="38100" dist="38100" dir="2700000" algn="tl">
                    <a:srgbClr val="C0C0C0"/>
                  </a:outerShdw>
                </a:effectLst>
              </a:rPr>
              <a:t>epulsion</a:t>
            </a:r>
            <a:r>
              <a:rPr lang="en-US" sz="7200">
                <a:solidFill>
                  <a:srgbClr val="012C79"/>
                </a:solidFill>
                <a:effectLst>
                  <a:outerShdw blurRad="38100" dist="38100" dir="2700000" algn="tl">
                    <a:srgbClr val="C0C0C0"/>
                  </a:outerShdw>
                </a:effectLst>
              </a:rPr>
              <a:t/>
            </a:r>
            <a:br>
              <a:rPr lang="en-US" sz="7200">
                <a:solidFill>
                  <a:srgbClr val="012C79"/>
                </a:solidFill>
                <a:effectLst>
                  <a:outerShdw blurRad="38100" dist="38100" dir="2700000" algn="tl">
                    <a:srgbClr val="C0C0C0"/>
                  </a:outerShdw>
                </a:effectLst>
              </a:rPr>
            </a:br>
            <a:r>
              <a:rPr lang="en-US" sz="7200">
                <a:solidFill>
                  <a:srgbClr val="012C79"/>
                </a:solidFill>
                <a:effectLst>
                  <a:outerShdw blurRad="38100" dist="38100" dir="2700000" algn="tl">
                    <a:srgbClr val="C0C0C0"/>
                  </a:outerShdw>
                </a:effectLst>
              </a:rPr>
              <a:t>   </a:t>
            </a:r>
            <a:r>
              <a:rPr lang="en-US" sz="6000">
                <a:solidFill>
                  <a:srgbClr val="012C79"/>
                </a:solidFill>
                <a:effectLst>
                  <a:outerShdw blurRad="38100" dist="38100" dir="2700000" algn="tl">
                    <a:srgbClr val="C0C0C0"/>
                  </a:outerShdw>
                </a:effectLst>
              </a:rPr>
              <a:t>Theory</a:t>
            </a:r>
            <a:r>
              <a:rPr lang="en-US" sz="6000" b="1">
                <a:solidFill>
                  <a:srgbClr val="FF6600"/>
                </a:solidFill>
                <a:effectLst>
                  <a:outerShdw blurRad="38100" dist="38100" dir="2700000" algn="tl">
                    <a:srgbClr val="C0C0C0"/>
                  </a:outerShdw>
                </a:effectLst>
              </a:rPr>
              <a:t>  </a:t>
            </a:r>
            <a:endParaRPr lang="en-US" sz="6600" b="1">
              <a:solidFill>
                <a:srgbClr val="990000"/>
              </a:solidFill>
            </a:endParaRPr>
          </a:p>
        </p:txBody>
      </p:sp>
      <p:sp>
        <p:nvSpPr>
          <p:cNvPr id="1230855" name="Rectangle 7"/>
          <p:cNvSpPr>
            <a:spLocks noChangeArrowheads="1"/>
          </p:cNvSpPr>
          <p:nvPr/>
        </p:nvSpPr>
        <p:spPr bwMode="auto">
          <a:xfrm>
            <a:off x="3581400" y="2438400"/>
            <a:ext cx="2286000" cy="685800"/>
          </a:xfrm>
          <a:prstGeom prst="rect">
            <a:avLst/>
          </a:prstGeom>
          <a:noFill/>
          <a:ln w="9525">
            <a:noFill/>
            <a:miter lim="800000"/>
            <a:headEnd/>
            <a:tailEnd/>
          </a:ln>
          <a:effectLst/>
        </p:spPr>
        <p:txBody>
          <a:bodyPr/>
          <a:lstStyle/>
          <a:p>
            <a:pPr marL="277813" indent="-277813" algn="ctr"/>
            <a:r>
              <a:rPr lang="en-US" sz="2400">
                <a:solidFill>
                  <a:srgbClr val="000099"/>
                </a:solidFill>
              </a:rPr>
              <a:t>Planar triangular</a:t>
            </a:r>
            <a:endParaRPr lang="en-US" sz="2400">
              <a:solidFill>
                <a:srgbClr val="000099"/>
              </a:solidFill>
              <a:sym typeface="Symbol" pitchFamily="18" charset="2"/>
            </a:endParaRPr>
          </a:p>
        </p:txBody>
      </p:sp>
      <p:sp>
        <p:nvSpPr>
          <p:cNvPr id="1230856" name="Rectangle 8"/>
          <p:cNvSpPr>
            <a:spLocks noChangeArrowheads="1"/>
          </p:cNvSpPr>
          <p:nvPr/>
        </p:nvSpPr>
        <p:spPr bwMode="auto">
          <a:xfrm>
            <a:off x="6248400" y="3200400"/>
            <a:ext cx="2286000" cy="685800"/>
          </a:xfrm>
          <a:prstGeom prst="rect">
            <a:avLst/>
          </a:prstGeom>
          <a:noFill/>
          <a:ln w="9525">
            <a:noFill/>
            <a:miter lim="800000"/>
            <a:headEnd/>
            <a:tailEnd/>
          </a:ln>
          <a:effectLst/>
        </p:spPr>
        <p:txBody>
          <a:bodyPr/>
          <a:lstStyle/>
          <a:p>
            <a:pPr marL="277813" indent="-277813" algn="ctr"/>
            <a:r>
              <a:rPr lang="en-US" sz="2400">
                <a:solidFill>
                  <a:srgbClr val="000099"/>
                </a:solidFill>
              </a:rPr>
              <a:t>Tetrahedral</a:t>
            </a:r>
            <a:endParaRPr lang="en-US" sz="2400">
              <a:solidFill>
                <a:srgbClr val="000099"/>
              </a:solidFill>
              <a:sym typeface="Symbol" pitchFamily="18" charset="2"/>
            </a:endParaRPr>
          </a:p>
        </p:txBody>
      </p:sp>
      <p:sp>
        <p:nvSpPr>
          <p:cNvPr id="1230857" name="Rectangle 9"/>
          <p:cNvSpPr>
            <a:spLocks noChangeArrowheads="1"/>
          </p:cNvSpPr>
          <p:nvPr/>
        </p:nvSpPr>
        <p:spPr bwMode="auto">
          <a:xfrm>
            <a:off x="4191000" y="5181600"/>
            <a:ext cx="2286000" cy="685800"/>
          </a:xfrm>
          <a:prstGeom prst="rect">
            <a:avLst/>
          </a:prstGeom>
          <a:noFill/>
          <a:ln w="9525">
            <a:noFill/>
            <a:miter lim="800000"/>
            <a:headEnd/>
            <a:tailEnd/>
          </a:ln>
          <a:effectLst/>
        </p:spPr>
        <p:txBody>
          <a:bodyPr/>
          <a:lstStyle/>
          <a:p>
            <a:pPr marL="277813" indent="-277813" algn="ctr"/>
            <a:r>
              <a:rPr lang="en-US" sz="2400">
                <a:solidFill>
                  <a:srgbClr val="000099"/>
                </a:solidFill>
              </a:rPr>
              <a:t>Trigonal bipyramidal</a:t>
            </a:r>
          </a:p>
        </p:txBody>
      </p:sp>
      <p:sp>
        <p:nvSpPr>
          <p:cNvPr id="1230858" name="Rectangle 10"/>
          <p:cNvSpPr>
            <a:spLocks noChangeArrowheads="1"/>
          </p:cNvSpPr>
          <p:nvPr/>
        </p:nvSpPr>
        <p:spPr bwMode="auto">
          <a:xfrm>
            <a:off x="6553200" y="6172200"/>
            <a:ext cx="2286000" cy="381000"/>
          </a:xfrm>
          <a:prstGeom prst="rect">
            <a:avLst/>
          </a:prstGeom>
          <a:noFill/>
          <a:ln w="9525">
            <a:noFill/>
            <a:miter lim="800000"/>
            <a:headEnd/>
            <a:tailEnd/>
          </a:ln>
          <a:effectLst/>
        </p:spPr>
        <p:txBody>
          <a:bodyPr/>
          <a:lstStyle/>
          <a:p>
            <a:pPr marL="277813" indent="-277813" algn="ctr"/>
            <a:r>
              <a:rPr lang="en-US" sz="2400">
                <a:solidFill>
                  <a:srgbClr val="000099"/>
                </a:solidFill>
              </a:rPr>
              <a:t>Octahedral</a:t>
            </a:r>
          </a:p>
        </p:txBody>
      </p:sp>
      <p:pic>
        <p:nvPicPr>
          <p:cNvPr id="1230860" name="Picture 12" descr="Image:AX3E0-3D-balls.png">
            <a:hlinkClick r:id="rId3"/>
          </p:cNvPr>
          <p:cNvPicPr>
            <a:picLocks noChangeAspect="1" noChangeArrowheads="1"/>
          </p:cNvPicPr>
          <p:nvPr/>
        </p:nvPicPr>
        <p:blipFill>
          <a:blip r:embed="rId4" cstate="print"/>
          <a:srcRect/>
          <a:stretch>
            <a:fillRect/>
          </a:stretch>
        </p:blipFill>
        <p:spPr bwMode="auto">
          <a:xfrm rot="18000000">
            <a:off x="4111625" y="1157288"/>
            <a:ext cx="1712913" cy="1258887"/>
          </a:xfrm>
          <a:prstGeom prst="rect">
            <a:avLst/>
          </a:prstGeom>
          <a:noFill/>
        </p:spPr>
      </p:pic>
      <p:pic>
        <p:nvPicPr>
          <p:cNvPr id="1230862" name="Picture 14" descr="Image:Octahedral-3D-balls.png">
            <a:hlinkClick r:id="rId5"/>
          </p:cNvPr>
          <p:cNvPicPr>
            <a:picLocks noChangeAspect="1" noChangeArrowheads="1"/>
          </p:cNvPicPr>
          <p:nvPr/>
        </p:nvPicPr>
        <p:blipFill>
          <a:blip r:embed="rId6" cstate="print"/>
          <a:srcRect/>
          <a:stretch>
            <a:fillRect/>
          </a:stretch>
        </p:blipFill>
        <p:spPr bwMode="auto">
          <a:xfrm>
            <a:off x="6827838" y="4433888"/>
            <a:ext cx="1668462" cy="1739900"/>
          </a:xfrm>
          <a:prstGeom prst="rect">
            <a:avLst/>
          </a:prstGeom>
          <a:noFill/>
        </p:spPr>
      </p:pic>
      <p:pic>
        <p:nvPicPr>
          <p:cNvPr id="1230864" name="Picture 16" descr="Image:Trigonal-bipyramidal-3D-balls.png">
            <a:hlinkClick r:id="rId7"/>
          </p:cNvPr>
          <p:cNvPicPr>
            <a:picLocks noChangeAspect="1" noChangeArrowheads="1"/>
          </p:cNvPicPr>
          <p:nvPr/>
        </p:nvPicPr>
        <p:blipFill>
          <a:blip r:embed="rId8" cstate="print"/>
          <a:srcRect/>
          <a:stretch>
            <a:fillRect/>
          </a:stretch>
        </p:blipFill>
        <p:spPr bwMode="auto">
          <a:xfrm>
            <a:off x="4552950" y="3489325"/>
            <a:ext cx="1546225" cy="1758950"/>
          </a:xfrm>
          <a:prstGeom prst="rect">
            <a:avLst/>
          </a:prstGeom>
          <a:noFill/>
        </p:spPr>
      </p:pic>
      <p:pic>
        <p:nvPicPr>
          <p:cNvPr id="1230866" name="Picture 18" descr="Tetrahedral"/>
          <p:cNvPicPr>
            <a:picLocks noChangeAspect="1" noChangeArrowheads="1"/>
          </p:cNvPicPr>
          <p:nvPr/>
        </p:nvPicPr>
        <p:blipFill>
          <a:blip r:embed="rId9" cstate="print"/>
          <a:srcRect/>
          <a:stretch>
            <a:fillRect/>
          </a:stretch>
        </p:blipFill>
        <p:spPr bwMode="auto">
          <a:xfrm rot="-484835">
            <a:off x="6665913" y="1525588"/>
            <a:ext cx="1562100" cy="1555750"/>
          </a:xfrm>
          <a:prstGeom prst="rect">
            <a:avLst/>
          </a:prstGeom>
          <a:noFill/>
        </p:spPr>
      </p:pic>
    </p:spTree>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6" name="Picture 2"/>
          <p:cNvPicPr>
            <a:picLocks noChangeArrowheads="1"/>
          </p:cNvPicPr>
          <p:nvPr/>
        </p:nvPicPr>
        <p:blipFill>
          <a:blip r:embed="rId3" cstate="print"/>
          <a:srcRect r="3372" b="5858"/>
          <a:stretch>
            <a:fillRect/>
          </a:stretch>
        </p:blipFill>
        <p:spPr bwMode="auto">
          <a:xfrm>
            <a:off x="2540000" y="1066800"/>
            <a:ext cx="4959350" cy="4949825"/>
          </a:xfrm>
          <a:prstGeom prst="rect">
            <a:avLst/>
          </a:prstGeom>
          <a:noFill/>
          <a:ln w="9525">
            <a:miter lim="800000"/>
            <a:headEnd/>
            <a:tailEnd/>
          </a:ln>
          <a:effectLst/>
        </p:spPr>
      </p:pic>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669925" y="449263"/>
            <a:ext cx="7956550" cy="762000"/>
          </a:xfrm>
          <a:noFill/>
          <a:ln/>
        </p:spPr>
        <p:txBody>
          <a:bodyPr/>
          <a:lstStyle/>
          <a:p>
            <a:r>
              <a:rPr lang="en-US" i="1"/>
              <a:t>sp</a:t>
            </a:r>
            <a:r>
              <a:rPr lang="en-US" sz="5400" baseline="30000"/>
              <a:t>3 </a:t>
            </a:r>
            <a:r>
              <a:rPr lang="en-US"/>
              <a:t>geometry</a:t>
            </a:r>
          </a:p>
        </p:txBody>
      </p:sp>
      <p:grpSp>
        <p:nvGrpSpPr>
          <p:cNvPr id="704515" name="Group 3"/>
          <p:cNvGrpSpPr>
            <a:grpSpLocks/>
          </p:cNvGrpSpPr>
          <p:nvPr/>
        </p:nvGrpSpPr>
        <p:grpSpPr bwMode="auto">
          <a:xfrm>
            <a:off x="5500688" y="3257550"/>
            <a:ext cx="2616200" cy="2338388"/>
            <a:chOff x="3465" y="2052"/>
            <a:chExt cx="1648" cy="1473"/>
          </a:xfrm>
        </p:grpSpPr>
        <p:sp>
          <p:nvSpPr>
            <p:cNvPr id="704516" name="Freeform 4"/>
            <p:cNvSpPr>
              <a:spLocks/>
            </p:cNvSpPr>
            <p:nvPr/>
          </p:nvSpPr>
          <p:spPr bwMode="auto">
            <a:xfrm>
              <a:off x="4095" y="2052"/>
              <a:ext cx="416" cy="883"/>
            </a:xfrm>
            <a:custGeom>
              <a:avLst/>
              <a:gdLst/>
              <a:ahLst/>
              <a:cxnLst>
                <a:cxn ang="0">
                  <a:pos x="204" y="882"/>
                </a:cxn>
                <a:cxn ang="0">
                  <a:pos x="51" y="462"/>
                </a:cxn>
                <a:cxn ang="0">
                  <a:pos x="24" y="393"/>
                </a:cxn>
                <a:cxn ang="0">
                  <a:pos x="13" y="342"/>
                </a:cxn>
                <a:cxn ang="0">
                  <a:pos x="0" y="300"/>
                </a:cxn>
                <a:cxn ang="0">
                  <a:pos x="0" y="240"/>
                </a:cxn>
                <a:cxn ang="0">
                  <a:pos x="10" y="189"/>
                </a:cxn>
                <a:cxn ang="0">
                  <a:pos x="28" y="138"/>
                </a:cxn>
                <a:cxn ang="0">
                  <a:pos x="55" y="93"/>
                </a:cxn>
                <a:cxn ang="0">
                  <a:pos x="85" y="57"/>
                </a:cxn>
                <a:cxn ang="0">
                  <a:pos x="120" y="33"/>
                </a:cxn>
                <a:cxn ang="0">
                  <a:pos x="163" y="9"/>
                </a:cxn>
                <a:cxn ang="0">
                  <a:pos x="204" y="0"/>
                </a:cxn>
                <a:cxn ang="0">
                  <a:pos x="265" y="9"/>
                </a:cxn>
                <a:cxn ang="0">
                  <a:pos x="313" y="45"/>
                </a:cxn>
                <a:cxn ang="0">
                  <a:pos x="352" y="87"/>
                </a:cxn>
                <a:cxn ang="0">
                  <a:pos x="385" y="144"/>
                </a:cxn>
                <a:cxn ang="0">
                  <a:pos x="400" y="180"/>
                </a:cxn>
                <a:cxn ang="0">
                  <a:pos x="415" y="240"/>
                </a:cxn>
                <a:cxn ang="0">
                  <a:pos x="412" y="280"/>
                </a:cxn>
                <a:cxn ang="0">
                  <a:pos x="405" y="324"/>
                </a:cxn>
                <a:cxn ang="0">
                  <a:pos x="388" y="384"/>
                </a:cxn>
                <a:cxn ang="0">
                  <a:pos x="364" y="444"/>
                </a:cxn>
                <a:cxn ang="0">
                  <a:pos x="204" y="882"/>
                </a:cxn>
              </a:cxnLst>
              <a:rect l="0" t="0" r="r" b="b"/>
              <a:pathLst>
                <a:path w="416" h="883">
                  <a:moveTo>
                    <a:pt x="204" y="882"/>
                  </a:moveTo>
                  <a:lnTo>
                    <a:pt x="51" y="462"/>
                  </a:lnTo>
                  <a:lnTo>
                    <a:pt x="24" y="393"/>
                  </a:lnTo>
                  <a:lnTo>
                    <a:pt x="13" y="342"/>
                  </a:lnTo>
                  <a:lnTo>
                    <a:pt x="0" y="300"/>
                  </a:lnTo>
                  <a:lnTo>
                    <a:pt x="0" y="240"/>
                  </a:lnTo>
                  <a:lnTo>
                    <a:pt x="10" y="189"/>
                  </a:lnTo>
                  <a:lnTo>
                    <a:pt x="28" y="138"/>
                  </a:lnTo>
                  <a:lnTo>
                    <a:pt x="55" y="93"/>
                  </a:lnTo>
                  <a:lnTo>
                    <a:pt x="85" y="57"/>
                  </a:lnTo>
                  <a:lnTo>
                    <a:pt x="120" y="33"/>
                  </a:lnTo>
                  <a:lnTo>
                    <a:pt x="163" y="9"/>
                  </a:lnTo>
                  <a:lnTo>
                    <a:pt x="204" y="0"/>
                  </a:lnTo>
                  <a:lnTo>
                    <a:pt x="265" y="9"/>
                  </a:lnTo>
                  <a:lnTo>
                    <a:pt x="313" y="45"/>
                  </a:lnTo>
                  <a:lnTo>
                    <a:pt x="352" y="87"/>
                  </a:lnTo>
                  <a:lnTo>
                    <a:pt x="385" y="144"/>
                  </a:lnTo>
                  <a:lnTo>
                    <a:pt x="400" y="180"/>
                  </a:lnTo>
                  <a:lnTo>
                    <a:pt x="415" y="240"/>
                  </a:lnTo>
                  <a:lnTo>
                    <a:pt x="412" y="280"/>
                  </a:lnTo>
                  <a:lnTo>
                    <a:pt x="405" y="324"/>
                  </a:lnTo>
                  <a:lnTo>
                    <a:pt x="388" y="384"/>
                  </a:lnTo>
                  <a:lnTo>
                    <a:pt x="364" y="444"/>
                  </a:lnTo>
                  <a:lnTo>
                    <a:pt x="204" y="882"/>
                  </a:lnTo>
                </a:path>
              </a:pathLst>
            </a:custGeom>
            <a:solidFill>
              <a:schemeClr val="hlink"/>
            </a:solidFill>
            <a:ln w="12700" cap="rnd">
              <a:solidFill>
                <a:schemeClr val="bg2"/>
              </a:solidFill>
              <a:round/>
              <a:headEnd/>
              <a:tailEnd/>
            </a:ln>
            <a:effectLst/>
          </p:spPr>
          <p:txBody>
            <a:bodyPr/>
            <a:lstStyle/>
            <a:p>
              <a:endParaRPr lang="en-US"/>
            </a:p>
          </p:txBody>
        </p:sp>
        <p:sp>
          <p:nvSpPr>
            <p:cNvPr id="704517" name="Freeform 5"/>
            <p:cNvSpPr>
              <a:spLocks/>
            </p:cNvSpPr>
            <p:nvPr/>
          </p:nvSpPr>
          <p:spPr bwMode="auto">
            <a:xfrm>
              <a:off x="3465" y="2934"/>
              <a:ext cx="838" cy="432"/>
            </a:xfrm>
            <a:custGeom>
              <a:avLst/>
              <a:gdLst/>
              <a:ahLst/>
              <a:cxnLst>
                <a:cxn ang="0">
                  <a:pos x="837" y="0"/>
                </a:cxn>
                <a:cxn ang="0">
                  <a:pos x="500" y="293"/>
                </a:cxn>
                <a:cxn ang="0">
                  <a:pos x="445" y="343"/>
                </a:cxn>
                <a:cxn ang="0">
                  <a:pos x="402" y="371"/>
                </a:cxn>
                <a:cxn ang="0">
                  <a:pos x="366" y="399"/>
                </a:cxn>
                <a:cxn ang="0">
                  <a:pos x="310" y="420"/>
                </a:cxn>
                <a:cxn ang="0">
                  <a:pos x="260" y="429"/>
                </a:cxn>
                <a:cxn ang="0">
                  <a:pos x="205" y="431"/>
                </a:cxn>
                <a:cxn ang="0">
                  <a:pos x="153" y="422"/>
                </a:cxn>
                <a:cxn ang="0">
                  <a:pos x="110" y="407"/>
                </a:cxn>
                <a:cxn ang="0">
                  <a:pos x="74" y="382"/>
                </a:cxn>
                <a:cxn ang="0">
                  <a:pos x="37" y="351"/>
                </a:cxn>
                <a:cxn ang="0">
                  <a:pos x="13" y="316"/>
                </a:cxn>
                <a:cxn ang="0">
                  <a:pos x="0" y="256"/>
                </a:cxn>
                <a:cxn ang="0">
                  <a:pos x="16" y="198"/>
                </a:cxn>
                <a:cxn ang="0">
                  <a:pos x="42" y="147"/>
                </a:cxn>
                <a:cxn ang="0">
                  <a:pos x="83" y="95"/>
                </a:cxn>
                <a:cxn ang="0">
                  <a:pos x="111" y="69"/>
                </a:cxn>
                <a:cxn ang="0">
                  <a:pos x="161" y="33"/>
                </a:cxn>
                <a:cxn ang="0">
                  <a:pos x="201" y="22"/>
                </a:cxn>
                <a:cxn ang="0">
                  <a:pos x="244" y="12"/>
                </a:cxn>
                <a:cxn ang="0">
                  <a:pos x="306" y="6"/>
                </a:cxn>
                <a:cxn ang="0">
                  <a:pos x="371" y="7"/>
                </a:cxn>
                <a:cxn ang="0">
                  <a:pos x="837" y="0"/>
                </a:cxn>
              </a:cxnLst>
              <a:rect l="0" t="0" r="r" b="b"/>
              <a:pathLst>
                <a:path w="838" h="432">
                  <a:moveTo>
                    <a:pt x="837" y="0"/>
                  </a:moveTo>
                  <a:lnTo>
                    <a:pt x="500" y="293"/>
                  </a:lnTo>
                  <a:lnTo>
                    <a:pt x="445" y="343"/>
                  </a:lnTo>
                  <a:lnTo>
                    <a:pt x="402" y="371"/>
                  </a:lnTo>
                  <a:lnTo>
                    <a:pt x="366" y="399"/>
                  </a:lnTo>
                  <a:lnTo>
                    <a:pt x="310" y="420"/>
                  </a:lnTo>
                  <a:lnTo>
                    <a:pt x="260" y="429"/>
                  </a:lnTo>
                  <a:lnTo>
                    <a:pt x="205" y="431"/>
                  </a:lnTo>
                  <a:lnTo>
                    <a:pt x="153" y="422"/>
                  </a:lnTo>
                  <a:lnTo>
                    <a:pt x="110" y="407"/>
                  </a:lnTo>
                  <a:lnTo>
                    <a:pt x="74" y="382"/>
                  </a:lnTo>
                  <a:lnTo>
                    <a:pt x="37" y="351"/>
                  </a:lnTo>
                  <a:lnTo>
                    <a:pt x="13" y="316"/>
                  </a:lnTo>
                  <a:lnTo>
                    <a:pt x="0" y="256"/>
                  </a:lnTo>
                  <a:lnTo>
                    <a:pt x="16" y="198"/>
                  </a:lnTo>
                  <a:lnTo>
                    <a:pt x="42" y="147"/>
                  </a:lnTo>
                  <a:lnTo>
                    <a:pt x="83" y="95"/>
                  </a:lnTo>
                  <a:lnTo>
                    <a:pt x="111" y="69"/>
                  </a:lnTo>
                  <a:lnTo>
                    <a:pt x="161" y="33"/>
                  </a:lnTo>
                  <a:lnTo>
                    <a:pt x="201" y="22"/>
                  </a:lnTo>
                  <a:lnTo>
                    <a:pt x="244" y="12"/>
                  </a:lnTo>
                  <a:lnTo>
                    <a:pt x="306" y="6"/>
                  </a:lnTo>
                  <a:lnTo>
                    <a:pt x="371" y="7"/>
                  </a:lnTo>
                  <a:lnTo>
                    <a:pt x="837" y="0"/>
                  </a:lnTo>
                </a:path>
              </a:pathLst>
            </a:custGeom>
            <a:solidFill>
              <a:schemeClr val="hlink"/>
            </a:solidFill>
            <a:ln w="12700" cap="rnd">
              <a:solidFill>
                <a:schemeClr val="bg2"/>
              </a:solidFill>
              <a:round/>
              <a:headEnd/>
              <a:tailEnd/>
            </a:ln>
            <a:effectLst/>
          </p:spPr>
          <p:txBody>
            <a:bodyPr/>
            <a:lstStyle/>
            <a:p>
              <a:endParaRPr lang="en-US"/>
            </a:p>
          </p:txBody>
        </p:sp>
        <p:sp>
          <p:nvSpPr>
            <p:cNvPr id="704518" name="Freeform 6"/>
            <p:cNvSpPr>
              <a:spLocks/>
            </p:cNvSpPr>
            <p:nvPr/>
          </p:nvSpPr>
          <p:spPr bwMode="auto">
            <a:xfrm>
              <a:off x="4319" y="2830"/>
              <a:ext cx="794" cy="449"/>
            </a:xfrm>
            <a:custGeom>
              <a:avLst/>
              <a:gdLst/>
              <a:ahLst/>
              <a:cxnLst>
                <a:cxn ang="0">
                  <a:pos x="0" y="110"/>
                </a:cxn>
                <a:cxn ang="0">
                  <a:pos x="390" y="22"/>
                </a:cxn>
                <a:cxn ang="0">
                  <a:pos x="458" y="7"/>
                </a:cxn>
                <a:cxn ang="0">
                  <a:pos x="503" y="4"/>
                </a:cxn>
                <a:cxn ang="0">
                  <a:pos x="542" y="0"/>
                </a:cxn>
                <a:cxn ang="0">
                  <a:pos x="595" y="9"/>
                </a:cxn>
                <a:cxn ang="0">
                  <a:pos x="641" y="29"/>
                </a:cxn>
                <a:cxn ang="0">
                  <a:pos x="684" y="58"/>
                </a:cxn>
                <a:cxn ang="0">
                  <a:pos x="723" y="96"/>
                </a:cxn>
                <a:cxn ang="0">
                  <a:pos x="752" y="133"/>
                </a:cxn>
                <a:cxn ang="0">
                  <a:pos x="771" y="178"/>
                </a:cxn>
                <a:cxn ang="0">
                  <a:pos x="787" y="225"/>
                </a:cxn>
                <a:cxn ang="0">
                  <a:pos x="793" y="271"/>
                </a:cxn>
                <a:cxn ang="0">
                  <a:pos x="781" y="334"/>
                </a:cxn>
                <a:cxn ang="0">
                  <a:pos x="742" y="379"/>
                </a:cxn>
                <a:cxn ang="0">
                  <a:pos x="702" y="413"/>
                </a:cxn>
                <a:cxn ang="0">
                  <a:pos x="648" y="440"/>
                </a:cxn>
                <a:cxn ang="0">
                  <a:pos x="615" y="448"/>
                </a:cxn>
                <a:cxn ang="0">
                  <a:pos x="558" y="448"/>
                </a:cxn>
                <a:cxn ang="0">
                  <a:pos x="524" y="440"/>
                </a:cxn>
                <a:cxn ang="0">
                  <a:pos x="485" y="425"/>
                </a:cxn>
                <a:cxn ang="0">
                  <a:pos x="431" y="396"/>
                </a:cxn>
                <a:cxn ang="0">
                  <a:pos x="380" y="360"/>
                </a:cxn>
                <a:cxn ang="0">
                  <a:pos x="0" y="110"/>
                </a:cxn>
              </a:cxnLst>
              <a:rect l="0" t="0" r="r" b="b"/>
              <a:pathLst>
                <a:path w="794" h="449">
                  <a:moveTo>
                    <a:pt x="0" y="110"/>
                  </a:moveTo>
                  <a:lnTo>
                    <a:pt x="390" y="22"/>
                  </a:lnTo>
                  <a:lnTo>
                    <a:pt x="458" y="7"/>
                  </a:lnTo>
                  <a:lnTo>
                    <a:pt x="503" y="4"/>
                  </a:lnTo>
                  <a:lnTo>
                    <a:pt x="542" y="0"/>
                  </a:lnTo>
                  <a:lnTo>
                    <a:pt x="595" y="9"/>
                  </a:lnTo>
                  <a:lnTo>
                    <a:pt x="641" y="29"/>
                  </a:lnTo>
                  <a:lnTo>
                    <a:pt x="684" y="58"/>
                  </a:lnTo>
                  <a:lnTo>
                    <a:pt x="723" y="96"/>
                  </a:lnTo>
                  <a:lnTo>
                    <a:pt x="752" y="133"/>
                  </a:lnTo>
                  <a:lnTo>
                    <a:pt x="771" y="178"/>
                  </a:lnTo>
                  <a:lnTo>
                    <a:pt x="787" y="225"/>
                  </a:lnTo>
                  <a:lnTo>
                    <a:pt x="793" y="271"/>
                  </a:lnTo>
                  <a:lnTo>
                    <a:pt x="781" y="334"/>
                  </a:lnTo>
                  <a:lnTo>
                    <a:pt x="742" y="379"/>
                  </a:lnTo>
                  <a:lnTo>
                    <a:pt x="702" y="413"/>
                  </a:lnTo>
                  <a:lnTo>
                    <a:pt x="648" y="440"/>
                  </a:lnTo>
                  <a:lnTo>
                    <a:pt x="615" y="448"/>
                  </a:lnTo>
                  <a:lnTo>
                    <a:pt x="558" y="448"/>
                  </a:lnTo>
                  <a:lnTo>
                    <a:pt x="524" y="440"/>
                  </a:lnTo>
                  <a:lnTo>
                    <a:pt x="485" y="425"/>
                  </a:lnTo>
                  <a:lnTo>
                    <a:pt x="431" y="396"/>
                  </a:lnTo>
                  <a:lnTo>
                    <a:pt x="380" y="360"/>
                  </a:lnTo>
                  <a:lnTo>
                    <a:pt x="0" y="110"/>
                  </a:lnTo>
                </a:path>
              </a:pathLst>
            </a:custGeom>
            <a:solidFill>
              <a:schemeClr val="hlink"/>
            </a:solidFill>
            <a:ln w="12700" cap="rnd">
              <a:solidFill>
                <a:schemeClr val="bg2"/>
              </a:solidFill>
              <a:round/>
              <a:headEnd/>
              <a:tailEnd/>
            </a:ln>
            <a:effectLst/>
          </p:spPr>
          <p:txBody>
            <a:bodyPr/>
            <a:lstStyle/>
            <a:p>
              <a:endParaRPr lang="en-US"/>
            </a:p>
          </p:txBody>
        </p:sp>
        <p:sp>
          <p:nvSpPr>
            <p:cNvPr id="704519" name="Freeform 7"/>
            <p:cNvSpPr>
              <a:spLocks/>
            </p:cNvSpPr>
            <p:nvPr/>
          </p:nvSpPr>
          <p:spPr bwMode="auto">
            <a:xfrm>
              <a:off x="4302" y="2934"/>
              <a:ext cx="659" cy="591"/>
            </a:xfrm>
            <a:custGeom>
              <a:avLst/>
              <a:gdLst/>
              <a:ahLst/>
              <a:cxnLst>
                <a:cxn ang="0">
                  <a:pos x="0" y="0"/>
                </a:cxn>
                <a:cxn ang="0">
                  <a:pos x="388" y="102"/>
                </a:cxn>
                <a:cxn ang="0">
                  <a:pos x="454" y="119"/>
                </a:cxn>
                <a:cxn ang="0">
                  <a:pos x="496" y="136"/>
                </a:cxn>
                <a:cxn ang="0">
                  <a:pos x="532" y="150"/>
                </a:cxn>
                <a:cxn ang="0">
                  <a:pos x="576" y="183"/>
                </a:cxn>
                <a:cxn ang="0">
                  <a:pos x="609" y="220"/>
                </a:cxn>
                <a:cxn ang="0">
                  <a:pos x="632" y="266"/>
                </a:cxn>
                <a:cxn ang="0">
                  <a:pos x="651" y="319"/>
                </a:cxn>
                <a:cxn ang="0">
                  <a:pos x="658" y="365"/>
                </a:cxn>
                <a:cxn ang="0">
                  <a:pos x="656" y="411"/>
                </a:cxn>
                <a:cxn ang="0">
                  <a:pos x="649" y="464"/>
                </a:cxn>
                <a:cxn ang="0">
                  <a:pos x="634" y="506"/>
                </a:cxn>
                <a:cxn ang="0">
                  <a:pos x="593" y="557"/>
                </a:cxn>
                <a:cxn ang="0">
                  <a:pos x="539" y="579"/>
                </a:cxn>
                <a:cxn ang="0">
                  <a:pos x="487" y="590"/>
                </a:cxn>
                <a:cxn ang="0">
                  <a:pos x="427" y="588"/>
                </a:cxn>
                <a:cxn ang="0">
                  <a:pos x="394" y="582"/>
                </a:cxn>
                <a:cxn ang="0">
                  <a:pos x="343" y="557"/>
                </a:cxn>
                <a:cxn ang="0">
                  <a:pos x="316" y="534"/>
                </a:cxn>
                <a:cxn ang="0">
                  <a:pos x="288" y="503"/>
                </a:cxn>
                <a:cxn ang="0">
                  <a:pos x="254" y="452"/>
                </a:cxn>
                <a:cxn ang="0">
                  <a:pos x="224" y="397"/>
                </a:cxn>
                <a:cxn ang="0">
                  <a:pos x="0" y="0"/>
                </a:cxn>
              </a:cxnLst>
              <a:rect l="0" t="0" r="r" b="b"/>
              <a:pathLst>
                <a:path w="659" h="591">
                  <a:moveTo>
                    <a:pt x="0" y="0"/>
                  </a:moveTo>
                  <a:lnTo>
                    <a:pt x="388" y="102"/>
                  </a:lnTo>
                  <a:lnTo>
                    <a:pt x="454" y="119"/>
                  </a:lnTo>
                  <a:lnTo>
                    <a:pt x="496" y="136"/>
                  </a:lnTo>
                  <a:lnTo>
                    <a:pt x="532" y="150"/>
                  </a:lnTo>
                  <a:lnTo>
                    <a:pt x="576" y="183"/>
                  </a:lnTo>
                  <a:lnTo>
                    <a:pt x="609" y="220"/>
                  </a:lnTo>
                  <a:lnTo>
                    <a:pt x="632" y="266"/>
                  </a:lnTo>
                  <a:lnTo>
                    <a:pt x="651" y="319"/>
                  </a:lnTo>
                  <a:lnTo>
                    <a:pt x="658" y="365"/>
                  </a:lnTo>
                  <a:lnTo>
                    <a:pt x="656" y="411"/>
                  </a:lnTo>
                  <a:lnTo>
                    <a:pt x="649" y="464"/>
                  </a:lnTo>
                  <a:lnTo>
                    <a:pt x="634" y="506"/>
                  </a:lnTo>
                  <a:lnTo>
                    <a:pt x="593" y="557"/>
                  </a:lnTo>
                  <a:lnTo>
                    <a:pt x="539" y="579"/>
                  </a:lnTo>
                  <a:lnTo>
                    <a:pt x="487" y="590"/>
                  </a:lnTo>
                  <a:lnTo>
                    <a:pt x="427" y="588"/>
                  </a:lnTo>
                  <a:lnTo>
                    <a:pt x="394" y="582"/>
                  </a:lnTo>
                  <a:lnTo>
                    <a:pt x="343" y="557"/>
                  </a:lnTo>
                  <a:lnTo>
                    <a:pt x="316" y="534"/>
                  </a:lnTo>
                  <a:lnTo>
                    <a:pt x="288" y="503"/>
                  </a:lnTo>
                  <a:lnTo>
                    <a:pt x="254" y="452"/>
                  </a:lnTo>
                  <a:lnTo>
                    <a:pt x="224" y="397"/>
                  </a:lnTo>
                  <a:lnTo>
                    <a:pt x="0" y="0"/>
                  </a:lnTo>
                </a:path>
              </a:pathLst>
            </a:custGeom>
            <a:solidFill>
              <a:schemeClr val="hlink"/>
            </a:solidFill>
            <a:ln w="12700" cap="rnd">
              <a:solidFill>
                <a:schemeClr val="bg2"/>
              </a:solidFill>
              <a:round/>
              <a:headEnd/>
              <a:tailEnd/>
            </a:ln>
            <a:effectLst/>
          </p:spPr>
          <p:txBody>
            <a:bodyPr/>
            <a:lstStyle/>
            <a:p>
              <a:endParaRPr lang="en-US"/>
            </a:p>
          </p:txBody>
        </p:sp>
      </p:grpSp>
      <p:sp>
        <p:nvSpPr>
          <p:cNvPr id="704520" name="Arc 8"/>
          <p:cNvSpPr>
            <a:spLocks/>
          </p:cNvSpPr>
          <p:nvPr/>
        </p:nvSpPr>
        <p:spPr bwMode="auto">
          <a:xfrm>
            <a:off x="5946775" y="3648075"/>
            <a:ext cx="735013" cy="1196975"/>
          </a:xfrm>
          <a:custGeom>
            <a:avLst/>
            <a:gdLst>
              <a:gd name="G0" fmla="+- 21600 0 0"/>
              <a:gd name="G1" fmla="+- 21600 0 0"/>
              <a:gd name="G2" fmla="+- 21600 0 0"/>
              <a:gd name="T0" fmla="*/ 0 w 21600"/>
              <a:gd name="T1" fmla="*/ 21600 h 21600"/>
              <a:gd name="T2" fmla="*/ 21553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8"/>
                  <a:pt x="9642" y="25"/>
                  <a:pt x="21553" y="0"/>
                </a:cubicBezTo>
              </a:path>
              <a:path w="21600" h="21600" stroke="0" extrusionOk="0">
                <a:moveTo>
                  <a:pt x="0" y="21600"/>
                </a:moveTo>
                <a:cubicBezTo>
                  <a:pt x="0" y="9688"/>
                  <a:pt x="9642" y="25"/>
                  <a:pt x="21553" y="0"/>
                </a:cubicBezTo>
                <a:lnTo>
                  <a:pt x="21600" y="21600"/>
                </a:lnTo>
                <a:close/>
              </a:path>
            </a:pathLst>
          </a:custGeom>
          <a:noFill/>
          <a:ln w="25400" cap="rnd">
            <a:solidFill>
              <a:schemeClr val="tx2"/>
            </a:solidFill>
            <a:round/>
            <a:headEnd type="stealth" w="sm" len="sm"/>
            <a:tailEnd type="stealth" w="sm" len="sm"/>
          </a:ln>
          <a:effectLst/>
        </p:spPr>
        <p:txBody>
          <a:bodyPr/>
          <a:lstStyle/>
          <a:p>
            <a:endParaRPr lang="en-US"/>
          </a:p>
        </p:txBody>
      </p:sp>
      <p:sp>
        <p:nvSpPr>
          <p:cNvPr id="704521" name="Rectangle 9"/>
          <p:cNvSpPr>
            <a:spLocks noChangeArrowheads="1"/>
          </p:cNvSpPr>
          <p:nvPr/>
        </p:nvSpPr>
        <p:spPr bwMode="auto">
          <a:xfrm>
            <a:off x="4872038" y="3579813"/>
            <a:ext cx="1511300" cy="579437"/>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3200">
                <a:solidFill>
                  <a:schemeClr val="tx2"/>
                </a:solidFill>
              </a:rPr>
              <a:t>109.5º</a:t>
            </a:r>
          </a:p>
        </p:txBody>
      </p:sp>
      <p:sp>
        <p:nvSpPr>
          <p:cNvPr id="704522" name="Rectangle 10"/>
          <p:cNvSpPr>
            <a:spLocks noGrp="1" noChangeArrowheads="1"/>
          </p:cNvSpPr>
          <p:nvPr>
            <p:ph type="body" idx="1"/>
          </p:nvPr>
        </p:nvSpPr>
        <p:spPr>
          <a:xfrm>
            <a:off x="685800" y="1295400"/>
            <a:ext cx="4240213" cy="4953000"/>
          </a:xfrm>
          <a:noFill/>
          <a:ln/>
        </p:spPr>
        <p:txBody>
          <a:bodyPr/>
          <a:lstStyle/>
          <a:p>
            <a:r>
              <a:rPr lang="en-US"/>
              <a:t>This leads to tetrahedral shape.</a:t>
            </a:r>
          </a:p>
          <a:p>
            <a:r>
              <a:rPr lang="en-US"/>
              <a:t>Every molecule with a total of 4 atoms and lone pair is </a:t>
            </a:r>
            <a:r>
              <a:rPr lang="en-US" i="1"/>
              <a:t>sp</a:t>
            </a:r>
            <a:r>
              <a:rPr lang="en-US" sz="4000" baseline="30000"/>
              <a:t>3</a:t>
            </a:r>
            <a:r>
              <a:rPr lang="en-US"/>
              <a:t> hybridized.</a:t>
            </a:r>
          </a:p>
          <a:p>
            <a:r>
              <a:rPr lang="en-US"/>
              <a:t>Gives us trigonal pyramidal and bent shapes also.</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04522">
                                            <p:txEl>
                                              <p:pRg st="0" end="0"/>
                                            </p:txEl>
                                          </p:spTgt>
                                        </p:tgtEl>
                                        <p:attrNameLst>
                                          <p:attrName>style.visibility</p:attrName>
                                        </p:attrNameLst>
                                      </p:cBhvr>
                                      <p:to>
                                        <p:strVal val="visible"/>
                                      </p:to>
                                    </p:set>
                                    <p:anim to="" calcmode="lin" valueType="num">
                                      <p:cBhvr>
                                        <p:cTn id="7" dur="1" fill="hold"/>
                                        <p:tgtEl>
                                          <p:spTgt spid="70452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04522">
                                            <p:txEl>
                                              <p:pRg st="1" end="1"/>
                                            </p:txEl>
                                          </p:spTgt>
                                        </p:tgtEl>
                                        <p:attrNameLst>
                                          <p:attrName>style.visibility</p:attrName>
                                        </p:attrNameLst>
                                      </p:cBhvr>
                                      <p:to>
                                        <p:strVal val="visible"/>
                                      </p:to>
                                    </p:set>
                                    <p:anim to="" calcmode="lin" valueType="num">
                                      <p:cBhvr>
                                        <p:cTn id="12" dur="1" fill="hold"/>
                                        <p:tgtEl>
                                          <p:spTgt spid="70452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04522">
                                            <p:txEl>
                                              <p:pRg st="2" end="2"/>
                                            </p:txEl>
                                          </p:spTgt>
                                        </p:tgtEl>
                                        <p:attrNameLst>
                                          <p:attrName>style.visibility</p:attrName>
                                        </p:attrNameLst>
                                      </p:cBhvr>
                                      <p:to>
                                        <p:strVal val="visible"/>
                                      </p:to>
                                    </p:set>
                                    <p:anim to="" calcmode="lin" valueType="num">
                                      <p:cBhvr>
                                        <p:cTn id="17" dur="1" fill="hold"/>
                                        <p:tgtEl>
                                          <p:spTgt spid="70452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22" grpId="0" build="p" autoUpdateAnimBg="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a:noFill/>
          <a:ln/>
        </p:spPr>
        <p:txBody>
          <a:bodyPr/>
          <a:lstStyle/>
          <a:p>
            <a:r>
              <a:rPr lang="en-US"/>
              <a:t>How we get to hybridization</a:t>
            </a:r>
          </a:p>
        </p:txBody>
      </p:sp>
      <p:sp>
        <p:nvSpPr>
          <p:cNvPr id="706563" name="Rectangle 3"/>
          <p:cNvSpPr>
            <a:spLocks noGrp="1" noChangeArrowheads="1"/>
          </p:cNvSpPr>
          <p:nvPr>
            <p:ph type="body" idx="1"/>
          </p:nvPr>
        </p:nvSpPr>
        <p:spPr>
          <a:xfrm>
            <a:off x="762000" y="1914525"/>
            <a:ext cx="7772400" cy="3984625"/>
          </a:xfrm>
          <a:noFill/>
          <a:ln/>
        </p:spPr>
        <p:txBody>
          <a:bodyPr/>
          <a:lstStyle/>
          <a:p>
            <a:r>
              <a:rPr lang="en-US" sz="2800"/>
              <a:t>We know the geometry from experiment. </a:t>
            </a:r>
          </a:p>
          <a:p>
            <a:r>
              <a:rPr lang="en-US" sz="2800"/>
              <a:t>We know the orbitals of the atom hybridizing atomic orbitals can explain the geometry.  </a:t>
            </a:r>
          </a:p>
          <a:p>
            <a:r>
              <a:rPr lang="en-US" sz="2800"/>
              <a:t>So if the geometry requires a tetrahedral shape, it is </a:t>
            </a:r>
            <a:r>
              <a:rPr lang="en-US" sz="2800" i="1"/>
              <a:t>sp</a:t>
            </a:r>
            <a:r>
              <a:rPr lang="en-US" sz="2800" baseline="30000"/>
              <a:t>3</a:t>
            </a:r>
            <a:r>
              <a:rPr lang="en-US" sz="2800"/>
              <a:t> hybridized.  </a:t>
            </a:r>
          </a:p>
          <a:p>
            <a:pPr lvl="1"/>
            <a:r>
              <a:rPr lang="en-US"/>
              <a:t>This includes bent and trigonal pyramidal molecules because one of the </a:t>
            </a:r>
            <a:r>
              <a:rPr lang="en-US" i="1"/>
              <a:t>sp</a:t>
            </a:r>
            <a:r>
              <a:rPr lang="en-US" baseline="30000"/>
              <a:t>3</a:t>
            </a:r>
            <a:r>
              <a:rPr lang="en-US"/>
              <a:t> lobes holds the lone pair.</a:t>
            </a: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a:noFill/>
          <a:ln/>
        </p:spPr>
        <p:txBody>
          <a:bodyPr/>
          <a:lstStyle/>
          <a:p>
            <a:r>
              <a:rPr lang="en-US" i="1"/>
              <a:t>sp</a:t>
            </a:r>
            <a:r>
              <a:rPr lang="en-US" baseline="30000"/>
              <a:t>2</a:t>
            </a:r>
            <a:r>
              <a:rPr lang="en-US"/>
              <a:t> hybridization</a:t>
            </a:r>
          </a:p>
        </p:txBody>
      </p:sp>
      <p:sp>
        <p:nvSpPr>
          <p:cNvPr id="708611" name="Rectangle 3"/>
          <p:cNvSpPr>
            <a:spLocks noGrp="1" noChangeArrowheads="1"/>
          </p:cNvSpPr>
          <p:nvPr>
            <p:ph type="body" idx="1"/>
          </p:nvPr>
        </p:nvSpPr>
        <p:spPr>
          <a:xfrm>
            <a:off x="685800" y="2006600"/>
            <a:ext cx="7772400" cy="3727450"/>
          </a:xfrm>
          <a:noFill/>
          <a:ln/>
        </p:spPr>
        <p:txBody>
          <a:bodyPr/>
          <a:lstStyle/>
          <a:p>
            <a:r>
              <a:rPr lang="en-US" sz="2800"/>
              <a:t>C</a:t>
            </a:r>
            <a:r>
              <a:rPr lang="en-US" sz="3600" baseline="-25000"/>
              <a:t>2</a:t>
            </a:r>
            <a:r>
              <a:rPr lang="en-US" sz="2800"/>
              <a:t>H</a:t>
            </a:r>
            <a:r>
              <a:rPr lang="en-US" sz="3600" baseline="-25000"/>
              <a:t>4</a:t>
            </a:r>
            <a:r>
              <a:rPr lang="en-US" sz="2800"/>
              <a:t> </a:t>
            </a:r>
          </a:p>
          <a:p>
            <a:r>
              <a:rPr lang="en-US" sz="2800"/>
              <a:t>double bond acts as one pair</a:t>
            </a:r>
          </a:p>
          <a:p>
            <a:r>
              <a:rPr lang="en-US" sz="2800"/>
              <a:t>trigonal planar</a:t>
            </a:r>
          </a:p>
          <a:p>
            <a:r>
              <a:rPr lang="en-US" sz="2800"/>
              <a:t>Have to end up with three blended orbitals</a:t>
            </a:r>
          </a:p>
          <a:p>
            <a:pPr lvl="1"/>
            <a:r>
              <a:rPr lang="en-US"/>
              <a:t>use one s and two </a:t>
            </a:r>
            <a:r>
              <a:rPr lang="en-US" i="1"/>
              <a:t>p</a:t>
            </a:r>
            <a:r>
              <a:rPr lang="en-US"/>
              <a:t> orbitals to make three </a:t>
            </a:r>
            <a:r>
              <a:rPr lang="en-US" i="1"/>
              <a:t>sp</a:t>
            </a:r>
            <a:r>
              <a:rPr lang="en-US" baseline="30000"/>
              <a:t>2</a:t>
            </a:r>
            <a:r>
              <a:rPr lang="en-US"/>
              <a:t> orbitals. </a:t>
            </a:r>
          </a:p>
          <a:p>
            <a:pPr lvl="1"/>
            <a:r>
              <a:rPr lang="en-US"/>
              <a:t>leaves one </a:t>
            </a:r>
            <a:r>
              <a:rPr lang="en-US" i="1"/>
              <a:t>p</a:t>
            </a:r>
            <a:r>
              <a:rPr lang="en-US"/>
              <a:t> orbital perpendicular </a:t>
            </a:r>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658" name="Picture 2"/>
          <p:cNvPicPr>
            <a:picLocks noChangeArrowheads="1"/>
          </p:cNvPicPr>
          <p:nvPr/>
        </p:nvPicPr>
        <p:blipFill>
          <a:blip r:embed="rId3" cstate="print"/>
          <a:srcRect/>
          <a:stretch>
            <a:fillRect/>
          </a:stretch>
        </p:blipFill>
        <p:spPr bwMode="auto">
          <a:xfrm>
            <a:off x="820738" y="1789113"/>
            <a:ext cx="3281362" cy="3590925"/>
          </a:xfrm>
          <a:prstGeom prst="rect">
            <a:avLst/>
          </a:prstGeom>
          <a:noFill/>
          <a:ln w="9525">
            <a:miter lim="800000"/>
            <a:headEnd/>
            <a:tailEnd/>
          </a:ln>
          <a:effectLst/>
        </p:spPr>
      </p:pic>
      <p:pic>
        <p:nvPicPr>
          <p:cNvPr id="710659" name="Picture 3"/>
          <p:cNvPicPr>
            <a:picLocks noChangeArrowheads="1"/>
          </p:cNvPicPr>
          <p:nvPr/>
        </p:nvPicPr>
        <p:blipFill>
          <a:blip r:embed="rId4" cstate="print"/>
          <a:srcRect l="3049"/>
          <a:stretch>
            <a:fillRect/>
          </a:stretch>
        </p:blipFill>
        <p:spPr bwMode="auto">
          <a:xfrm>
            <a:off x="5187950" y="1676400"/>
            <a:ext cx="3432175" cy="3609975"/>
          </a:xfrm>
          <a:prstGeom prst="rect">
            <a:avLst/>
          </a:prstGeom>
          <a:noFill/>
          <a:ln w="9525">
            <a:miter lim="800000"/>
            <a:headEnd/>
            <a:tailEnd/>
          </a:ln>
          <a:effectLst/>
        </p:spPr>
      </p:pic>
      <p:sp>
        <p:nvSpPr>
          <p:cNvPr id="710660" name="AutoShape 4"/>
          <p:cNvSpPr>
            <a:spLocks noChangeArrowheads="1"/>
          </p:cNvSpPr>
          <p:nvPr/>
        </p:nvSpPr>
        <p:spPr bwMode="auto">
          <a:xfrm>
            <a:off x="4349750" y="2978150"/>
            <a:ext cx="673100" cy="1054100"/>
          </a:xfrm>
          <a:prstGeom prst="rightArrow">
            <a:avLst>
              <a:gd name="adj1" fmla="val 50000"/>
              <a:gd name="adj2" fmla="val 50005"/>
            </a:avLst>
          </a:prstGeom>
          <a:solidFill>
            <a:schemeClr val="accent1"/>
          </a:solidFill>
          <a:ln w="12700">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2"/>
          <p:cNvPicPr>
            <a:picLocks noChangeArrowheads="1"/>
          </p:cNvPicPr>
          <p:nvPr/>
        </p:nvPicPr>
        <p:blipFill>
          <a:blip r:embed="rId3" cstate="print"/>
          <a:srcRect l="1466" t="2386" b="3214"/>
          <a:stretch>
            <a:fillRect/>
          </a:stretch>
        </p:blipFill>
        <p:spPr bwMode="auto">
          <a:xfrm>
            <a:off x="2208213" y="1185863"/>
            <a:ext cx="5121275" cy="4710112"/>
          </a:xfrm>
          <a:prstGeom prst="rect">
            <a:avLst/>
          </a:prstGeom>
          <a:noFill/>
          <a:ln w="9525">
            <a:miter lim="800000"/>
            <a:headEnd/>
            <a:tailEnd/>
          </a:ln>
          <a:effectLst/>
        </p:spPr>
      </p:pic>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a:noFill/>
          <a:ln/>
        </p:spPr>
        <p:txBody>
          <a:bodyPr/>
          <a:lstStyle/>
          <a:p>
            <a:r>
              <a:rPr lang="en-US"/>
              <a:t>Where is the P orbital?</a:t>
            </a:r>
          </a:p>
        </p:txBody>
      </p:sp>
      <p:sp>
        <p:nvSpPr>
          <p:cNvPr id="714755" name="Rectangle 3"/>
          <p:cNvSpPr>
            <a:spLocks noGrp="1" noChangeArrowheads="1"/>
          </p:cNvSpPr>
          <p:nvPr>
            <p:ph type="body" idx="1"/>
          </p:nvPr>
        </p:nvSpPr>
        <p:spPr>
          <a:xfrm>
            <a:off x="685800" y="1485900"/>
            <a:ext cx="3524250" cy="2909888"/>
          </a:xfrm>
          <a:noFill/>
          <a:ln/>
        </p:spPr>
        <p:txBody>
          <a:bodyPr/>
          <a:lstStyle/>
          <a:p>
            <a:r>
              <a:rPr lang="en-US"/>
              <a:t>Perpendicular</a:t>
            </a:r>
          </a:p>
          <a:p>
            <a:r>
              <a:rPr lang="en-US"/>
              <a:t>The overlap of orbitals  makes </a:t>
            </a:r>
          </a:p>
          <a:p>
            <a:r>
              <a:rPr lang="en-US"/>
              <a:t>a sigma bond        (</a:t>
            </a:r>
            <a:r>
              <a:rPr lang="en-US">
                <a:latin typeface="Symbol" pitchFamily="18" charset="2"/>
              </a:rPr>
              <a:t>s</a:t>
            </a:r>
            <a:r>
              <a:rPr lang="en-US"/>
              <a:t> bond)</a:t>
            </a:r>
          </a:p>
        </p:txBody>
      </p:sp>
      <p:pic>
        <p:nvPicPr>
          <p:cNvPr id="714756" name="Picture 4"/>
          <p:cNvPicPr>
            <a:picLocks noChangeArrowheads="1"/>
          </p:cNvPicPr>
          <p:nvPr/>
        </p:nvPicPr>
        <p:blipFill>
          <a:blip r:embed="rId4" cstate="print"/>
          <a:srcRect l="2046"/>
          <a:stretch>
            <a:fillRect/>
          </a:stretch>
        </p:blipFill>
        <p:spPr bwMode="auto">
          <a:xfrm>
            <a:off x="4418013" y="1236663"/>
            <a:ext cx="4105275" cy="2643187"/>
          </a:xfrm>
          <a:prstGeom prst="rect">
            <a:avLst/>
          </a:prstGeom>
          <a:noFill/>
          <a:ln w="9525">
            <a:miter lim="800000"/>
            <a:headEnd/>
            <a:tailEnd/>
          </a:ln>
          <a:effectLst/>
        </p:spPr>
      </p:pic>
      <p:graphicFrame>
        <p:nvGraphicFramePr>
          <p:cNvPr id="714757" name="Object 5"/>
          <p:cNvGraphicFramePr>
            <a:graphicFrameLocks/>
          </p:cNvGraphicFramePr>
          <p:nvPr/>
        </p:nvGraphicFramePr>
        <p:xfrm>
          <a:off x="4414838" y="3886200"/>
          <a:ext cx="4098925" cy="2425700"/>
        </p:xfrm>
        <a:graphic>
          <a:graphicData uri="http://schemas.openxmlformats.org/presentationml/2006/ole">
            <p:oleObj spid="_x0000_s714757" name="Picture" r:id="rId5" imgW="2249143" imgH="1334857" progId="PageScan.Image">
              <p:embed/>
            </p:oleObj>
          </a:graphicData>
        </a:graphic>
      </p:graphicFrame>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2"/>
          <p:cNvSpPr>
            <a:spLocks noGrp="1" noChangeArrowheads="1"/>
          </p:cNvSpPr>
          <p:nvPr>
            <p:ph type="title"/>
          </p:nvPr>
        </p:nvSpPr>
        <p:spPr>
          <a:noFill/>
          <a:ln/>
        </p:spPr>
        <p:txBody>
          <a:bodyPr/>
          <a:lstStyle/>
          <a:p>
            <a:r>
              <a:rPr lang="en-US"/>
              <a:t>Two types of Bonds</a:t>
            </a:r>
          </a:p>
        </p:txBody>
      </p:sp>
      <p:sp>
        <p:nvSpPr>
          <p:cNvPr id="716803" name="Rectangle 3"/>
          <p:cNvSpPr>
            <a:spLocks noGrp="1" noChangeArrowheads="1"/>
          </p:cNvSpPr>
          <p:nvPr>
            <p:ph type="body" idx="1"/>
          </p:nvPr>
        </p:nvSpPr>
        <p:spPr>
          <a:xfrm>
            <a:off x="685800" y="1295400"/>
            <a:ext cx="8229600" cy="2971800"/>
          </a:xfrm>
          <a:noFill/>
          <a:ln/>
        </p:spPr>
        <p:txBody>
          <a:bodyPr/>
          <a:lstStyle/>
          <a:p>
            <a:r>
              <a:rPr lang="en-US"/>
              <a:t>Sigma bonds from overlap of orbitals</a:t>
            </a:r>
          </a:p>
          <a:p>
            <a:pPr>
              <a:buFont typeface="Monotype Sorts" pitchFamily="2" charset="2"/>
              <a:buNone/>
            </a:pPr>
            <a:r>
              <a:rPr lang="en-US"/>
              <a:t>        between the atoms</a:t>
            </a:r>
          </a:p>
          <a:p>
            <a:r>
              <a:rPr lang="en-US"/>
              <a:t>Pi bond (</a:t>
            </a:r>
            <a:r>
              <a:rPr lang="en-US">
                <a:latin typeface="Symbol" pitchFamily="18" charset="2"/>
              </a:rPr>
              <a:t>p</a:t>
            </a:r>
            <a:r>
              <a:rPr lang="en-US"/>
              <a:t> bond) above and below atoms</a:t>
            </a:r>
          </a:p>
          <a:p>
            <a:r>
              <a:rPr lang="en-US"/>
              <a:t>Between adjacent </a:t>
            </a:r>
            <a:r>
              <a:rPr lang="en-US" i="1"/>
              <a:t>p</a:t>
            </a:r>
            <a:r>
              <a:rPr lang="en-US"/>
              <a:t> orbitals.</a:t>
            </a:r>
          </a:p>
          <a:p>
            <a:r>
              <a:rPr lang="en-US"/>
              <a:t>The two bonds of                                             </a:t>
            </a:r>
          </a:p>
          <a:p>
            <a:pPr>
              <a:buFont typeface="Monotype Sorts" pitchFamily="2" charset="2"/>
              <a:buNone/>
            </a:pPr>
            <a:r>
              <a:rPr lang="en-US"/>
              <a:t>        a double bond</a:t>
            </a:r>
          </a:p>
        </p:txBody>
      </p:sp>
      <p:graphicFrame>
        <p:nvGraphicFramePr>
          <p:cNvPr id="716804" name="Object 4"/>
          <p:cNvGraphicFramePr>
            <a:graphicFrameLocks/>
          </p:cNvGraphicFramePr>
          <p:nvPr/>
        </p:nvGraphicFramePr>
        <p:xfrm>
          <a:off x="4648200" y="3606800"/>
          <a:ext cx="3894138" cy="3022600"/>
        </p:xfrm>
        <a:graphic>
          <a:graphicData uri="http://schemas.openxmlformats.org/presentationml/2006/ole">
            <p:oleObj spid="_x0000_s716804" name="Picture" r:id="rId4" imgW="1892091" imgH="1471253" progId="PageScan.Image">
              <p:embed/>
            </p:oleObj>
          </a:graphicData>
        </a:graphic>
      </p:graphicFrame>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ChangeArrowheads="1"/>
          </p:cNvSpPr>
          <p:nvPr/>
        </p:nvSpPr>
        <p:spPr bwMode="auto">
          <a:xfrm>
            <a:off x="3032125" y="1736725"/>
            <a:ext cx="587375" cy="762000"/>
          </a:xfrm>
          <a:prstGeom prst="rect">
            <a:avLst/>
          </a:prstGeom>
          <a:noFill/>
          <a:ln w="9525">
            <a:noFill/>
            <a:miter lim="800000"/>
            <a:headEnd/>
            <a:tailEnd/>
          </a:ln>
          <a:effectLst/>
        </p:spPr>
        <p:txBody>
          <a:bodyPr wrap="none" lIns="92075" tIns="46038" rIns="92075" bIns="46038">
            <a:spAutoFit/>
          </a:bodyPr>
          <a:lstStyle/>
          <a:p>
            <a:pPr eaLnBrk="0" hangingPunct="0"/>
            <a:r>
              <a:rPr lang="en-US" sz="4400"/>
              <a:t>C</a:t>
            </a:r>
          </a:p>
        </p:txBody>
      </p:sp>
      <p:sp>
        <p:nvSpPr>
          <p:cNvPr id="718851" name="Rectangle 3"/>
          <p:cNvSpPr>
            <a:spLocks noChangeArrowheads="1"/>
          </p:cNvSpPr>
          <p:nvPr/>
        </p:nvSpPr>
        <p:spPr bwMode="auto">
          <a:xfrm>
            <a:off x="1660525" y="1736725"/>
            <a:ext cx="587375" cy="762000"/>
          </a:xfrm>
          <a:prstGeom prst="rect">
            <a:avLst/>
          </a:prstGeom>
          <a:noFill/>
          <a:ln w="9525">
            <a:noFill/>
            <a:miter lim="800000"/>
            <a:headEnd/>
            <a:tailEnd/>
          </a:ln>
          <a:effectLst/>
        </p:spPr>
        <p:txBody>
          <a:bodyPr wrap="none" lIns="92075" tIns="46038" rIns="92075" bIns="46038">
            <a:spAutoFit/>
          </a:bodyPr>
          <a:lstStyle/>
          <a:p>
            <a:pPr eaLnBrk="0" hangingPunct="0"/>
            <a:r>
              <a:rPr lang="en-US" sz="4400"/>
              <a:t>C</a:t>
            </a:r>
          </a:p>
        </p:txBody>
      </p:sp>
      <p:sp>
        <p:nvSpPr>
          <p:cNvPr id="718852" name="Rectangle 4"/>
          <p:cNvSpPr>
            <a:spLocks noChangeArrowheads="1"/>
          </p:cNvSpPr>
          <p:nvPr/>
        </p:nvSpPr>
        <p:spPr bwMode="auto">
          <a:xfrm>
            <a:off x="822325" y="1050925"/>
            <a:ext cx="587375" cy="762000"/>
          </a:xfrm>
          <a:prstGeom prst="rect">
            <a:avLst/>
          </a:prstGeom>
          <a:noFill/>
          <a:ln w="9525">
            <a:noFill/>
            <a:miter lim="800000"/>
            <a:headEnd/>
            <a:tailEnd/>
          </a:ln>
          <a:effectLst/>
        </p:spPr>
        <p:txBody>
          <a:bodyPr wrap="none" lIns="92075" tIns="46038" rIns="92075" bIns="46038">
            <a:spAutoFit/>
          </a:bodyPr>
          <a:lstStyle/>
          <a:p>
            <a:pPr eaLnBrk="0" hangingPunct="0"/>
            <a:r>
              <a:rPr lang="en-US" sz="4400"/>
              <a:t>H</a:t>
            </a:r>
          </a:p>
        </p:txBody>
      </p:sp>
      <p:sp>
        <p:nvSpPr>
          <p:cNvPr id="718853" name="Rectangle 5"/>
          <p:cNvSpPr>
            <a:spLocks noChangeArrowheads="1"/>
          </p:cNvSpPr>
          <p:nvPr/>
        </p:nvSpPr>
        <p:spPr bwMode="auto">
          <a:xfrm>
            <a:off x="898525" y="2346325"/>
            <a:ext cx="587375" cy="762000"/>
          </a:xfrm>
          <a:prstGeom prst="rect">
            <a:avLst/>
          </a:prstGeom>
          <a:noFill/>
          <a:ln w="9525">
            <a:noFill/>
            <a:miter lim="800000"/>
            <a:headEnd/>
            <a:tailEnd/>
          </a:ln>
          <a:effectLst/>
        </p:spPr>
        <p:txBody>
          <a:bodyPr wrap="none" lIns="92075" tIns="46038" rIns="92075" bIns="46038">
            <a:spAutoFit/>
          </a:bodyPr>
          <a:lstStyle/>
          <a:p>
            <a:pPr eaLnBrk="0" hangingPunct="0"/>
            <a:r>
              <a:rPr lang="en-US" sz="4400"/>
              <a:t>H</a:t>
            </a:r>
          </a:p>
        </p:txBody>
      </p:sp>
      <p:sp>
        <p:nvSpPr>
          <p:cNvPr id="718854" name="Rectangle 6"/>
          <p:cNvSpPr>
            <a:spLocks noChangeArrowheads="1"/>
          </p:cNvSpPr>
          <p:nvPr/>
        </p:nvSpPr>
        <p:spPr bwMode="auto">
          <a:xfrm>
            <a:off x="3736975" y="1050925"/>
            <a:ext cx="587375" cy="762000"/>
          </a:xfrm>
          <a:prstGeom prst="rect">
            <a:avLst/>
          </a:prstGeom>
          <a:noFill/>
          <a:ln w="9525">
            <a:noFill/>
            <a:miter lim="800000"/>
            <a:headEnd/>
            <a:tailEnd/>
          </a:ln>
          <a:effectLst/>
        </p:spPr>
        <p:txBody>
          <a:bodyPr wrap="none" lIns="92075" tIns="46038" rIns="92075" bIns="46038">
            <a:spAutoFit/>
          </a:bodyPr>
          <a:lstStyle/>
          <a:p>
            <a:pPr eaLnBrk="0" hangingPunct="0"/>
            <a:r>
              <a:rPr lang="en-US" sz="4400"/>
              <a:t>H</a:t>
            </a:r>
          </a:p>
        </p:txBody>
      </p:sp>
      <p:sp>
        <p:nvSpPr>
          <p:cNvPr id="718855" name="Rectangle 7"/>
          <p:cNvSpPr>
            <a:spLocks noChangeArrowheads="1"/>
          </p:cNvSpPr>
          <p:nvPr/>
        </p:nvSpPr>
        <p:spPr bwMode="auto">
          <a:xfrm>
            <a:off x="3765550" y="2422525"/>
            <a:ext cx="587375" cy="762000"/>
          </a:xfrm>
          <a:prstGeom prst="rect">
            <a:avLst/>
          </a:prstGeom>
          <a:noFill/>
          <a:ln w="9525">
            <a:noFill/>
            <a:miter lim="800000"/>
            <a:headEnd/>
            <a:tailEnd/>
          </a:ln>
          <a:effectLst/>
        </p:spPr>
        <p:txBody>
          <a:bodyPr wrap="none" lIns="92075" tIns="46038" rIns="92075" bIns="46038">
            <a:spAutoFit/>
          </a:bodyPr>
          <a:lstStyle/>
          <a:p>
            <a:pPr eaLnBrk="0" hangingPunct="0"/>
            <a:r>
              <a:rPr lang="en-US" sz="4400"/>
              <a:t>H</a:t>
            </a:r>
          </a:p>
        </p:txBody>
      </p:sp>
      <p:sp>
        <p:nvSpPr>
          <p:cNvPr id="718856" name="Line 8"/>
          <p:cNvSpPr>
            <a:spLocks noChangeShapeType="1"/>
          </p:cNvSpPr>
          <p:nvPr/>
        </p:nvSpPr>
        <p:spPr bwMode="auto">
          <a:xfrm>
            <a:off x="3552825" y="2362200"/>
            <a:ext cx="228600" cy="228600"/>
          </a:xfrm>
          <a:prstGeom prst="line">
            <a:avLst/>
          </a:prstGeom>
          <a:noFill/>
          <a:ln w="50800">
            <a:solidFill>
              <a:schemeClr val="tx1"/>
            </a:solidFill>
            <a:round/>
            <a:headEnd type="none" w="sm" len="sm"/>
            <a:tailEnd type="none" w="sm" len="sm"/>
          </a:ln>
          <a:effectLst/>
        </p:spPr>
        <p:txBody>
          <a:bodyPr/>
          <a:lstStyle/>
          <a:p>
            <a:endParaRPr lang="en-US"/>
          </a:p>
        </p:txBody>
      </p:sp>
      <p:sp>
        <p:nvSpPr>
          <p:cNvPr id="718857" name="Line 9"/>
          <p:cNvSpPr>
            <a:spLocks noChangeShapeType="1"/>
          </p:cNvSpPr>
          <p:nvPr/>
        </p:nvSpPr>
        <p:spPr bwMode="auto">
          <a:xfrm flipV="1">
            <a:off x="3524250" y="1609725"/>
            <a:ext cx="211138" cy="219075"/>
          </a:xfrm>
          <a:prstGeom prst="line">
            <a:avLst/>
          </a:prstGeom>
          <a:noFill/>
          <a:ln w="50800">
            <a:solidFill>
              <a:schemeClr val="tx1"/>
            </a:solidFill>
            <a:round/>
            <a:headEnd type="none" w="sm" len="sm"/>
            <a:tailEnd type="none" w="sm" len="sm"/>
          </a:ln>
          <a:effectLst/>
        </p:spPr>
        <p:txBody>
          <a:bodyPr/>
          <a:lstStyle/>
          <a:p>
            <a:endParaRPr lang="en-US"/>
          </a:p>
        </p:txBody>
      </p:sp>
      <p:sp>
        <p:nvSpPr>
          <p:cNvPr id="718858" name="Line 10"/>
          <p:cNvSpPr>
            <a:spLocks noChangeShapeType="1"/>
          </p:cNvSpPr>
          <p:nvPr/>
        </p:nvSpPr>
        <p:spPr bwMode="auto">
          <a:xfrm flipV="1">
            <a:off x="1524000" y="2286000"/>
            <a:ext cx="152400" cy="228600"/>
          </a:xfrm>
          <a:prstGeom prst="line">
            <a:avLst/>
          </a:prstGeom>
          <a:noFill/>
          <a:ln w="50800">
            <a:solidFill>
              <a:schemeClr val="tx1"/>
            </a:solidFill>
            <a:round/>
            <a:headEnd type="none" w="sm" len="sm"/>
            <a:tailEnd type="none" w="sm" len="sm"/>
          </a:ln>
          <a:effectLst/>
        </p:spPr>
        <p:txBody>
          <a:bodyPr/>
          <a:lstStyle/>
          <a:p>
            <a:endParaRPr lang="en-US"/>
          </a:p>
        </p:txBody>
      </p:sp>
      <p:sp>
        <p:nvSpPr>
          <p:cNvPr id="718859" name="Line 11"/>
          <p:cNvSpPr>
            <a:spLocks noChangeShapeType="1"/>
          </p:cNvSpPr>
          <p:nvPr/>
        </p:nvSpPr>
        <p:spPr bwMode="auto">
          <a:xfrm>
            <a:off x="1447800" y="1600200"/>
            <a:ext cx="228600" cy="228600"/>
          </a:xfrm>
          <a:prstGeom prst="line">
            <a:avLst/>
          </a:prstGeom>
          <a:noFill/>
          <a:ln w="50800">
            <a:solidFill>
              <a:schemeClr val="tx1"/>
            </a:solidFill>
            <a:round/>
            <a:headEnd type="none" w="sm" len="sm"/>
            <a:tailEnd type="none" w="sm" len="sm"/>
          </a:ln>
          <a:effectLst/>
        </p:spPr>
        <p:txBody>
          <a:bodyPr/>
          <a:lstStyle/>
          <a:p>
            <a:endParaRPr lang="en-US"/>
          </a:p>
        </p:txBody>
      </p:sp>
      <p:sp>
        <p:nvSpPr>
          <p:cNvPr id="718860" name="Line 12"/>
          <p:cNvSpPr>
            <a:spLocks noChangeShapeType="1"/>
          </p:cNvSpPr>
          <p:nvPr/>
        </p:nvSpPr>
        <p:spPr bwMode="auto">
          <a:xfrm>
            <a:off x="2286000" y="1981200"/>
            <a:ext cx="685800" cy="0"/>
          </a:xfrm>
          <a:prstGeom prst="line">
            <a:avLst/>
          </a:prstGeom>
          <a:noFill/>
          <a:ln w="50800">
            <a:solidFill>
              <a:schemeClr val="tx1"/>
            </a:solidFill>
            <a:round/>
            <a:headEnd type="none" w="sm" len="sm"/>
            <a:tailEnd type="none" w="sm" len="sm"/>
          </a:ln>
          <a:effectLst/>
        </p:spPr>
        <p:txBody>
          <a:bodyPr/>
          <a:lstStyle/>
          <a:p>
            <a:endParaRPr lang="en-US"/>
          </a:p>
        </p:txBody>
      </p:sp>
      <p:sp>
        <p:nvSpPr>
          <p:cNvPr id="718861" name="Line 13"/>
          <p:cNvSpPr>
            <a:spLocks noChangeShapeType="1"/>
          </p:cNvSpPr>
          <p:nvPr/>
        </p:nvSpPr>
        <p:spPr bwMode="auto">
          <a:xfrm>
            <a:off x="2286000" y="2209800"/>
            <a:ext cx="685800" cy="0"/>
          </a:xfrm>
          <a:prstGeom prst="line">
            <a:avLst/>
          </a:prstGeom>
          <a:noFill/>
          <a:ln w="50800">
            <a:solidFill>
              <a:schemeClr val="tx1"/>
            </a:solidFill>
            <a:round/>
            <a:headEnd type="none" w="sm" len="sm"/>
            <a:tailEnd type="none" w="sm" len="sm"/>
          </a:ln>
          <a:effectLst/>
        </p:spPr>
        <p:txBody>
          <a:bodyPr/>
          <a:lstStyle/>
          <a:p>
            <a:endParaRPr lang="en-US"/>
          </a:p>
        </p:txBody>
      </p:sp>
      <p:graphicFrame>
        <p:nvGraphicFramePr>
          <p:cNvPr id="718862" name="Object 14"/>
          <p:cNvGraphicFramePr>
            <a:graphicFrameLocks/>
          </p:cNvGraphicFramePr>
          <p:nvPr/>
        </p:nvGraphicFramePr>
        <p:xfrm>
          <a:off x="2743200" y="3365500"/>
          <a:ext cx="5943600" cy="3022600"/>
        </p:xfrm>
        <a:graphic>
          <a:graphicData uri="http://schemas.openxmlformats.org/presentationml/2006/ole">
            <p:oleObj spid="_x0000_s718862" name="Picture" r:id="rId4" imgW="2614193" imgH="1334857" progId="PageScan.Image">
              <p:embed/>
            </p:oleObj>
          </a:graphicData>
        </a:graphic>
      </p:graphicFrame>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0935" name="Group 39"/>
          <p:cNvGrpSpPr>
            <a:grpSpLocks/>
          </p:cNvGrpSpPr>
          <p:nvPr/>
        </p:nvGrpSpPr>
        <p:grpSpPr bwMode="auto">
          <a:xfrm>
            <a:off x="6070600" y="4611688"/>
            <a:ext cx="1752600" cy="1498600"/>
            <a:chOff x="4464" y="3264"/>
            <a:chExt cx="1104" cy="944"/>
          </a:xfrm>
        </p:grpSpPr>
        <p:sp>
          <p:nvSpPr>
            <p:cNvPr id="720936" name="Oval 40"/>
            <p:cNvSpPr>
              <a:spLocks noChangeAspect="1" noChangeArrowheads="1"/>
            </p:cNvSpPr>
            <p:nvPr/>
          </p:nvSpPr>
          <p:spPr bwMode="auto">
            <a:xfrm>
              <a:off x="5035" y="3701"/>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720937" name="Group 41"/>
            <p:cNvGrpSpPr>
              <a:grpSpLocks/>
            </p:cNvGrpSpPr>
            <p:nvPr/>
          </p:nvGrpSpPr>
          <p:grpSpPr bwMode="auto">
            <a:xfrm rot="-1063369">
              <a:off x="4576" y="3408"/>
              <a:ext cx="848" cy="800"/>
              <a:chOff x="3169" y="3271"/>
              <a:chExt cx="848" cy="800"/>
            </a:xfrm>
          </p:grpSpPr>
          <p:sp>
            <p:nvSpPr>
              <p:cNvPr id="720938" name="Freeform 42"/>
              <p:cNvSpPr>
                <a:spLocks/>
              </p:cNvSpPr>
              <p:nvPr/>
            </p:nvSpPr>
            <p:spPr bwMode="auto">
              <a:xfrm>
                <a:off x="3589" y="3646"/>
                <a:ext cx="428" cy="425"/>
              </a:xfrm>
              <a:custGeom>
                <a:avLst/>
                <a:gdLst/>
                <a:ahLst/>
                <a:cxnLst>
                  <a:cxn ang="0">
                    <a:pos x="29" y="52"/>
                  </a:cxn>
                  <a:cxn ang="0">
                    <a:pos x="371" y="194"/>
                  </a:cxn>
                  <a:cxn ang="0">
                    <a:pos x="376" y="352"/>
                  </a:cxn>
                  <a:cxn ang="0">
                    <a:pos x="214" y="375"/>
                  </a:cxn>
                  <a:cxn ang="0">
                    <a:pos x="31" y="53"/>
                  </a:cxn>
                  <a:cxn ang="0">
                    <a:pos x="29" y="55"/>
                  </a:cxn>
                  <a:cxn ang="0">
                    <a:pos x="28" y="58"/>
                  </a:cxn>
                  <a:cxn ang="0">
                    <a:pos x="29" y="58"/>
                  </a:cxn>
                  <a:cxn ang="0">
                    <a:pos x="34" y="55"/>
                  </a:cxn>
                  <a:cxn ang="0">
                    <a:pos x="34" y="61"/>
                  </a:cxn>
                  <a:cxn ang="0">
                    <a:pos x="29" y="52"/>
                  </a:cxn>
                </a:cxnLst>
                <a:rect l="0" t="0" r="r" b="b"/>
                <a:pathLst>
                  <a:path w="428" h="425">
                    <a:moveTo>
                      <a:pt x="29" y="52"/>
                    </a:moveTo>
                    <a:cubicBezTo>
                      <a:pt x="93" y="79"/>
                      <a:pt x="313" y="144"/>
                      <a:pt x="371" y="194"/>
                    </a:cubicBezTo>
                    <a:cubicBezTo>
                      <a:pt x="428" y="243"/>
                      <a:pt x="403" y="322"/>
                      <a:pt x="376" y="352"/>
                    </a:cubicBezTo>
                    <a:cubicBezTo>
                      <a:pt x="350" y="382"/>
                      <a:pt x="271" y="425"/>
                      <a:pt x="214" y="375"/>
                    </a:cubicBezTo>
                    <a:cubicBezTo>
                      <a:pt x="157" y="325"/>
                      <a:pt x="62" y="106"/>
                      <a:pt x="31" y="53"/>
                    </a:cubicBezTo>
                    <a:cubicBezTo>
                      <a:pt x="0" y="0"/>
                      <a:pt x="29" y="54"/>
                      <a:pt x="29" y="55"/>
                    </a:cubicBezTo>
                    <a:cubicBezTo>
                      <a:pt x="29" y="56"/>
                      <a:pt x="28" y="58"/>
                      <a:pt x="28" y="58"/>
                    </a:cubicBezTo>
                    <a:cubicBezTo>
                      <a:pt x="28" y="58"/>
                      <a:pt x="28" y="58"/>
                      <a:pt x="29" y="58"/>
                    </a:cubicBezTo>
                    <a:cubicBezTo>
                      <a:pt x="30" y="58"/>
                      <a:pt x="33" y="55"/>
                      <a:pt x="34" y="55"/>
                    </a:cubicBezTo>
                    <a:cubicBezTo>
                      <a:pt x="35" y="55"/>
                      <a:pt x="33" y="61"/>
                      <a:pt x="34" y="61"/>
                    </a:cubicBezTo>
                    <a:cubicBezTo>
                      <a:pt x="35" y="61"/>
                      <a:pt x="30" y="54"/>
                      <a:pt x="29" y="52"/>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720939" name="Freeform 43"/>
              <p:cNvSpPr>
                <a:spLocks/>
              </p:cNvSpPr>
              <p:nvPr/>
            </p:nvSpPr>
            <p:spPr bwMode="auto">
              <a:xfrm>
                <a:off x="3169" y="3595"/>
                <a:ext cx="516" cy="240"/>
              </a:xfrm>
              <a:custGeom>
                <a:avLst/>
                <a:gdLst/>
                <a:ahLst/>
                <a:cxnLst>
                  <a:cxn ang="0">
                    <a:pos x="459" y="117"/>
                  </a:cxn>
                  <a:cxn ang="0">
                    <a:pos x="108" y="0"/>
                  </a:cxn>
                  <a:cxn ang="0">
                    <a:pos x="0" y="116"/>
                  </a:cxn>
                  <a:cxn ang="0">
                    <a:pos x="108" y="240"/>
                  </a:cxn>
                  <a:cxn ang="0">
                    <a:pos x="458" y="118"/>
                  </a:cxn>
                  <a:cxn ang="0">
                    <a:pos x="457" y="119"/>
                  </a:cxn>
                  <a:cxn ang="0">
                    <a:pos x="458" y="115"/>
                  </a:cxn>
                  <a:cxn ang="0">
                    <a:pos x="459" y="117"/>
                  </a:cxn>
                </a:cxnLst>
                <a:rect l="0" t="0" r="r" b="b"/>
                <a:pathLst>
                  <a:path w="516" h="240">
                    <a:moveTo>
                      <a:pt x="459" y="117"/>
                    </a:moveTo>
                    <a:cubicBezTo>
                      <a:pt x="393" y="95"/>
                      <a:pt x="184" y="0"/>
                      <a:pt x="108" y="0"/>
                    </a:cubicBezTo>
                    <a:cubicBezTo>
                      <a:pt x="32" y="0"/>
                      <a:pt x="0" y="76"/>
                      <a:pt x="0" y="116"/>
                    </a:cubicBezTo>
                    <a:cubicBezTo>
                      <a:pt x="0" y="156"/>
                      <a:pt x="32" y="240"/>
                      <a:pt x="108" y="240"/>
                    </a:cubicBezTo>
                    <a:cubicBezTo>
                      <a:pt x="184" y="240"/>
                      <a:pt x="400" y="138"/>
                      <a:pt x="458" y="118"/>
                    </a:cubicBezTo>
                    <a:cubicBezTo>
                      <a:pt x="516" y="98"/>
                      <a:pt x="457" y="119"/>
                      <a:pt x="457" y="119"/>
                    </a:cubicBezTo>
                    <a:cubicBezTo>
                      <a:pt x="457" y="119"/>
                      <a:pt x="458" y="115"/>
                      <a:pt x="458" y="115"/>
                    </a:cubicBezTo>
                    <a:cubicBezTo>
                      <a:pt x="458" y="115"/>
                      <a:pt x="459" y="117"/>
                      <a:pt x="459"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720940" name="Freeform 44"/>
              <p:cNvSpPr>
                <a:spLocks/>
              </p:cNvSpPr>
              <p:nvPr/>
            </p:nvSpPr>
            <p:spPr bwMode="auto">
              <a:xfrm>
                <a:off x="3601" y="3271"/>
                <a:ext cx="278" cy="507"/>
              </a:xfrm>
              <a:custGeom>
                <a:avLst/>
                <a:gdLst/>
                <a:ahLst/>
                <a:cxnLst>
                  <a:cxn ang="0">
                    <a:pos x="21" y="444"/>
                  </a:cxn>
                  <a:cxn ang="0">
                    <a:pos x="252" y="155"/>
                  </a:cxn>
                  <a:cxn ang="0">
                    <a:pos x="180" y="14"/>
                  </a:cxn>
                  <a:cxn ang="0">
                    <a:pos x="26" y="72"/>
                  </a:cxn>
                  <a:cxn ang="0">
                    <a:pos x="23" y="445"/>
                  </a:cxn>
                  <a:cxn ang="0">
                    <a:pos x="22" y="445"/>
                  </a:cxn>
                  <a:cxn ang="0">
                    <a:pos x="20" y="443"/>
                  </a:cxn>
                  <a:cxn ang="0">
                    <a:pos x="22" y="437"/>
                  </a:cxn>
                  <a:cxn ang="0">
                    <a:pos x="21" y="444"/>
                  </a:cxn>
                </a:cxnLst>
                <a:rect l="0" t="0" r="r" b="b"/>
                <a:pathLst>
                  <a:path w="278" h="507">
                    <a:moveTo>
                      <a:pt x="21" y="444"/>
                    </a:moveTo>
                    <a:cubicBezTo>
                      <a:pt x="64" y="390"/>
                      <a:pt x="225" y="226"/>
                      <a:pt x="252" y="155"/>
                    </a:cubicBezTo>
                    <a:cubicBezTo>
                      <a:pt x="278" y="83"/>
                      <a:pt x="217" y="27"/>
                      <a:pt x="180" y="14"/>
                    </a:cubicBezTo>
                    <a:cubicBezTo>
                      <a:pt x="142" y="0"/>
                      <a:pt x="52" y="0"/>
                      <a:pt x="26" y="72"/>
                    </a:cubicBezTo>
                    <a:cubicBezTo>
                      <a:pt x="0" y="144"/>
                      <a:pt x="24" y="383"/>
                      <a:pt x="23" y="445"/>
                    </a:cubicBezTo>
                    <a:cubicBezTo>
                      <a:pt x="22" y="507"/>
                      <a:pt x="22" y="445"/>
                      <a:pt x="22" y="445"/>
                    </a:cubicBezTo>
                    <a:cubicBezTo>
                      <a:pt x="22" y="445"/>
                      <a:pt x="20" y="444"/>
                      <a:pt x="20" y="443"/>
                    </a:cubicBezTo>
                    <a:cubicBezTo>
                      <a:pt x="20" y="442"/>
                      <a:pt x="22" y="437"/>
                      <a:pt x="22" y="437"/>
                    </a:cubicBezTo>
                    <a:cubicBezTo>
                      <a:pt x="22" y="437"/>
                      <a:pt x="21" y="443"/>
                      <a:pt x="21" y="444"/>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720941" name="Oval 45"/>
              <p:cNvSpPr>
                <a:spLocks noChangeAspect="1" noChangeArrowheads="1"/>
              </p:cNvSpPr>
              <p:nvPr/>
            </p:nvSpPr>
            <p:spPr bwMode="auto">
              <a:xfrm>
                <a:off x="3600"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sp>
          <p:nvSpPr>
            <p:cNvPr id="720942" name="Oval 46"/>
            <p:cNvSpPr>
              <a:spLocks noChangeArrowheads="1"/>
            </p:cNvSpPr>
            <p:nvPr/>
          </p:nvSpPr>
          <p:spPr bwMode="auto">
            <a:xfrm>
              <a:off x="5376" y="3936"/>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720943" name="Oval 47"/>
            <p:cNvSpPr>
              <a:spLocks noChangeArrowheads="1"/>
            </p:cNvSpPr>
            <p:nvPr/>
          </p:nvSpPr>
          <p:spPr bwMode="auto">
            <a:xfrm>
              <a:off x="4944" y="3264"/>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720944" name="Oval 48"/>
            <p:cNvSpPr>
              <a:spLocks noChangeArrowheads="1"/>
            </p:cNvSpPr>
            <p:nvPr/>
          </p:nvSpPr>
          <p:spPr bwMode="auto">
            <a:xfrm>
              <a:off x="4464" y="3888"/>
              <a:ext cx="192" cy="192"/>
            </a:xfrm>
            <a:prstGeom prst="ellipse">
              <a:avLst/>
            </a:prstGeom>
            <a:gradFill rotWithShape="1">
              <a:gsLst>
                <a:gs pos="0">
                  <a:srgbClr val="3366FF">
                    <a:alpha val="63000"/>
                  </a:srgbClr>
                </a:gs>
                <a:gs pos="100000">
                  <a:srgbClr val="3366FF">
                    <a:gamma/>
                    <a:shade val="46275"/>
                    <a:invGamma/>
                  </a:srgbClr>
                </a:gs>
              </a:gsLst>
              <a:lin ang="2700000" scaled="1"/>
            </a:gradFill>
            <a:ln w="9525">
              <a:noFill/>
              <a:round/>
              <a:headEnd/>
              <a:tailEnd/>
            </a:ln>
            <a:effectLst/>
          </p:spPr>
          <p:txBody>
            <a:bodyPr wrap="none" anchor="ctr"/>
            <a:lstStyle/>
            <a:p>
              <a:pPr algn="ctr"/>
              <a:r>
                <a:rPr lang="en-US"/>
                <a:t>H</a:t>
              </a:r>
            </a:p>
          </p:txBody>
        </p:sp>
        <p:sp>
          <p:nvSpPr>
            <p:cNvPr id="720945" name="Oval 49"/>
            <p:cNvSpPr>
              <a:spLocks noChangeArrowheads="1"/>
            </p:cNvSpPr>
            <p:nvPr/>
          </p:nvSpPr>
          <p:spPr bwMode="auto">
            <a:xfrm>
              <a:off x="4896" y="3696"/>
              <a:ext cx="240" cy="240"/>
            </a:xfrm>
            <a:prstGeom prst="ellipse">
              <a:avLst/>
            </a:prstGeom>
            <a:solidFill>
              <a:schemeClr val="bg1">
                <a:alpha val="55000"/>
              </a:schemeClr>
            </a:solidFill>
            <a:ln w="9525">
              <a:noFill/>
              <a:round/>
              <a:headEnd/>
              <a:tailEnd/>
            </a:ln>
            <a:effectLst/>
          </p:spPr>
          <p:txBody>
            <a:bodyPr wrap="none" anchor="ctr"/>
            <a:lstStyle/>
            <a:p>
              <a:pPr algn="ctr"/>
              <a:r>
                <a:rPr lang="en-US"/>
                <a:t>B</a:t>
              </a:r>
            </a:p>
          </p:txBody>
        </p:sp>
      </p:grpSp>
      <p:sp>
        <p:nvSpPr>
          <p:cNvPr id="720898" name="Rectangle 2"/>
          <p:cNvSpPr>
            <a:spLocks noGrp="1" noChangeArrowheads="1"/>
          </p:cNvSpPr>
          <p:nvPr>
            <p:ph type="title"/>
          </p:nvPr>
        </p:nvSpPr>
        <p:spPr>
          <a:noFill/>
          <a:ln/>
        </p:spPr>
        <p:txBody>
          <a:bodyPr/>
          <a:lstStyle/>
          <a:p>
            <a:r>
              <a:rPr lang="en-US"/>
              <a:t>sp</a:t>
            </a:r>
            <a:r>
              <a:rPr lang="en-US" baseline="30000"/>
              <a:t>2</a:t>
            </a:r>
            <a:r>
              <a:rPr lang="en-US"/>
              <a:t> hybridization</a:t>
            </a:r>
          </a:p>
        </p:txBody>
      </p:sp>
      <p:sp>
        <p:nvSpPr>
          <p:cNvPr id="720899" name="Rectangle 3"/>
          <p:cNvSpPr>
            <a:spLocks noGrp="1" noChangeArrowheads="1"/>
          </p:cNvSpPr>
          <p:nvPr>
            <p:ph type="body" idx="1"/>
          </p:nvPr>
        </p:nvSpPr>
        <p:spPr>
          <a:xfrm>
            <a:off x="974725" y="1806575"/>
            <a:ext cx="6772275" cy="2608263"/>
          </a:xfrm>
          <a:noFill/>
          <a:ln/>
        </p:spPr>
        <p:txBody>
          <a:bodyPr/>
          <a:lstStyle/>
          <a:p>
            <a:r>
              <a:rPr lang="en-US"/>
              <a:t>when three things come off atom</a:t>
            </a:r>
          </a:p>
          <a:p>
            <a:r>
              <a:rPr lang="en-US"/>
              <a:t>trigonal planar</a:t>
            </a:r>
          </a:p>
          <a:p>
            <a:r>
              <a:rPr lang="en-US"/>
              <a:t>120º</a:t>
            </a:r>
          </a:p>
          <a:p>
            <a:r>
              <a:rPr lang="en-US"/>
              <a:t>one </a:t>
            </a:r>
            <a:r>
              <a:rPr lang="en-US">
                <a:latin typeface="Symbol" pitchFamily="18" charset="2"/>
              </a:rPr>
              <a:t>p</a:t>
            </a:r>
            <a:r>
              <a:rPr lang="en-US"/>
              <a:t> bond</a:t>
            </a:r>
          </a:p>
        </p:txBody>
      </p:sp>
      <p:grpSp>
        <p:nvGrpSpPr>
          <p:cNvPr id="720910" name="Group 14"/>
          <p:cNvGrpSpPr>
            <a:grpSpLocks/>
          </p:cNvGrpSpPr>
          <p:nvPr/>
        </p:nvGrpSpPr>
        <p:grpSpPr bwMode="auto">
          <a:xfrm>
            <a:off x="6149975" y="4691063"/>
            <a:ext cx="1587500" cy="1357312"/>
            <a:chOff x="3788" y="1894"/>
            <a:chExt cx="1000" cy="855"/>
          </a:xfrm>
        </p:grpSpPr>
        <p:sp>
          <p:nvSpPr>
            <p:cNvPr id="720901" name="Freeform 5"/>
            <p:cNvSpPr>
              <a:spLocks/>
            </p:cNvSpPr>
            <p:nvPr/>
          </p:nvSpPr>
          <p:spPr bwMode="auto">
            <a:xfrm>
              <a:off x="3952" y="2086"/>
              <a:ext cx="672" cy="528"/>
            </a:xfrm>
            <a:custGeom>
              <a:avLst/>
              <a:gdLst/>
              <a:ahLst/>
              <a:cxnLst>
                <a:cxn ang="0">
                  <a:pos x="336" y="0"/>
                </a:cxn>
                <a:cxn ang="0">
                  <a:pos x="0" y="528"/>
                </a:cxn>
                <a:cxn ang="0">
                  <a:pos x="672" y="528"/>
                </a:cxn>
                <a:cxn ang="0">
                  <a:pos x="336" y="0"/>
                </a:cxn>
              </a:cxnLst>
              <a:rect l="0" t="0" r="r" b="b"/>
              <a:pathLst>
                <a:path w="672" h="528">
                  <a:moveTo>
                    <a:pt x="336" y="0"/>
                  </a:moveTo>
                  <a:lnTo>
                    <a:pt x="0" y="528"/>
                  </a:lnTo>
                  <a:lnTo>
                    <a:pt x="672" y="528"/>
                  </a:lnTo>
                  <a:lnTo>
                    <a:pt x="336" y="0"/>
                  </a:lnTo>
                  <a:close/>
                </a:path>
              </a:pathLst>
            </a:custGeom>
            <a:noFill/>
            <a:ln w="9525" cap="flat">
              <a:solidFill>
                <a:schemeClr val="tx1"/>
              </a:solidFill>
              <a:prstDash val="dash"/>
              <a:round/>
              <a:headEnd/>
              <a:tailEnd/>
            </a:ln>
            <a:effectLst/>
          </p:spPr>
          <p:txBody>
            <a:bodyPr/>
            <a:lstStyle/>
            <a:p>
              <a:endParaRPr lang="en-US"/>
            </a:p>
          </p:txBody>
        </p:sp>
        <p:sp>
          <p:nvSpPr>
            <p:cNvPr id="720902" name="Text Box 6"/>
            <p:cNvSpPr txBox="1">
              <a:spLocks noChangeArrowheads="1"/>
            </p:cNvSpPr>
            <p:nvPr/>
          </p:nvSpPr>
          <p:spPr bwMode="auto">
            <a:xfrm>
              <a:off x="4192" y="1894"/>
              <a:ext cx="212" cy="231"/>
            </a:xfrm>
            <a:prstGeom prst="rect">
              <a:avLst/>
            </a:prstGeom>
            <a:noFill/>
            <a:ln w="9525">
              <a:noFill/>
              <a:miter lim="800000"/>
              <a:headEnd/>
              <a:tailEnd/>
            </a:ln>
            <a:effectLst/>
          </p:spPr>
          <p:txBody>
            <a:bodyPr wrap="none">
              <a:spAutoFit/>
            </a:bodyPr>
            <a:lstStyle/>
            <a:p>
              <a:r>
                <a:rPr lang="en-US"/>
                <a:t>B</a:t>
              </a:r>
            </a:p>
          </p:txBody>
        </p:sp>
        <p:sp>
          <p:nvSpPr>
            <p:cNvPr id="720903" name="Text Box 7"/>
            <p:cNvSpPr txBox="1">
              <a:spLocks noChangeArrowheads="1"/>
            </p:cNvSpPr>
            <p:nvPr/>
          </p:nvSpPr>
          <p:spPr bwMode="auto">
            <a:xfrm>
              <a:off x="4576" y="2518"/>
              <a:ext cx="212" cy="231"/>
            </a:xfrm>
            <a:prstGeom prst="rect">
              <a:avLst/>
            </a:prstGeom>
            <a:noFill/>
            <a:ln w="9525">
              <a:noFill/>
              <a:miter lim="800000"/>
              <a:headEnd/>
              <a:tailEnd/>
            </a:ln>
            <a:effectLst/>
          </p:spPr>
          <p:txBody>
            <a:bodyPr wrap="none">
              <a:spAutoFit/>
            </a:bodyPr>
            <a:lstStyle/>
            <a:p>
              <a:r>
                <a:rPr lang="en-US"/>
                <a:t>B</a:t>
              </a:r>
            </a:p>
          </p:txBody>
        </p:sp>
        <p:sp>
          <p:nvSpPr>
            <p:cNvPr id="720904" name="Text Box 8"/>
            <p:cNvSpPr txBox="1">
              <a:spLocks noChangeArrowheads="1"/>
            </p:cNvSpPr>
            <p:nvPr/>
          </p:nvSpPr>
          <p:spPr bwMode="auto">
            <a:xfrm>
              <a:off x="4192" y="2278"/>
              <a:ext cx="212" cy="231"/>
            </a:xfrm>
            <a:prstGeom prst="rect">
              <a:avLst/>
            </a:prstGeom>
            <a:noFill/>
            <a:ln w="9525">
              <a:noFill/>
              <a:miter lim="800000"/>
              <a:headEnd/>
              <a:tailEnd/>
            </a:ln>
            <a:effectLst/>
          </p:spPr>
          <p:txBody>
            <a:bodyPr wrap="none">
              <a:spAutoFit/>
            </a:bodyPr>
            <a:lstStyle/>
            <a:p>
              <a:r>
                <a:rPr lang="en-US"/>
                <a:t>A</a:t>
              </a:r>
            </a:p>
          </p:txBody>
        </p:sp>
        <p:sp>
          <p:nvSpPr>
            <p:cNvPr id="720905" name="Text Box 9"/>
            <p:cNvSpPr txBox="1">
              <a:spLocks noChangeArrowheads="1"/>
            </p:cNvSpPr>
            <p:nvPr/>
          </p:nvSpPr>
          <p:spPr bwMode="auto">
            <a:xfrm>
              <a:off x="3788" y="2518"/>
              <a:ext cx="212" cy="231"/>
            </a:xfrm>
            <a:prstGeom prst="rect">
              <a:avLst/>
            </a:prstGeom>
            <a:noFill/>
            <a:ln w="9525">
              <a:noFill/>
              <a:miter lim="800000"/>
              <a:headEnd/>
              <a:tailEnd/>
            </a:ln>
            <a:effectLst/>
          </p:spPr>
          <p:txBody>
            <a:bodyPr wrap="none">
              <a:spAutoFit/>
            </a:bodyPr>
            <a:lstStyle/>
            <a:p>
              <a:r>
                <a:rPr lang="en-US"/>
                <a:t>B</a:t>
              </a:r>
            </a:p>
          </p:txBody>
        </p:sp>
        <p:sp>
          <p:nvSpPr>
            <p:cNvPr id="720906" name="Line 10"/>
            <p:cNvSpPr>
              <a:spLocks noChangeShapeType="1"/>
            </p:cNvSpPr>
            <p:nvPr/>
          </p:nvSpPr>
          <p:spPr bwMode="auto">
            <a:xfrm flipV="1">
              <a:off x="3952" y="2422"/>
              <a:ext cx="288" cy="192"/>
            </a:xfrm>
            <a:prstGeom prst="line">
              <a:avLst/>
            </a:prstGeom>
            <a:noFill/>
            <a:ln w="9525">
              <a:solidFill>
                <a:schemeClr val="tx1"/>
              </a:solidFill>
              <a:round/>
              <a:headEnd/>
              <a:tailEnd/>
            </a:ln>
            <a:effectLst/>
          </p:spPr>
          <p:txBody>
            <a:bodyPr/>
            <a:lstStyle/>
            <a:p>
              <a:endParaRPr lang="en-US"/>
            </a:p>
          </p:txBody>
        </p:sp>
        <p:sp>
          <p:nvSpPr>
            <p:cNvPr id="720907" name="Freeform 11"/>
            <p:cNvSpPr>
              <a:spLocks/>
            </p:cNvSpPr>
            <p:nvPr/>
          </p:nvSpPr>
          <p:spPr bwMode="auto">
            <a:xfrm>
              <a:off x="4351" y="2416"/>
              <a:ext cx="273" cy="198"/>
            </a:xfrm>
            <a:custGeom>
              <a:avLst/>
              <a:gdLst/>
              <a:ahLst/>
              <a:cxnLst>
                <a:cxn ang="0">
                  <a:pos x="273" y="198"/>
                </a:cxn>
                <a:cxn ang="0">
                  <a:pos x="0" y="0"/>
                </a:cxn>
              </a:cxnLst>
              <a:rect l="0" t="0" r="r" b="b"/>
              <a:pathLst>
                <a:path w="273" h="198">
                  <a:moveTo>
                    <a:pt x="273" y="198"/>
                  </a:moveTo>
                  <a:lnTo>
                    <a:pt x="0" y="0"/>
                  </a:lnTo>
                </a:path>
              </a:pathLst>
            </a:custGeom>
            <a:noFill/>
            <a:ln w="9525">
              <a:solidFill>
                <a:schemeClr val="tx1"/>
              </a:solidFill>
              <a:round/>
              <a:headEnd type="none" w="med" len="med"/>
              <a:tailEnd type="none" w="med" len="med"/>
            </a:ln>
            <a:effectLst/>
          </p:spPr>
          <p:txBody>
            <a:bodyPr/>
            <a:lstStyle/>
            <a:p>
              <a:endParaRPr lang="en-US"/>
            </a:p>
          </p:txBody>
        </p:sp>
        <p:sp>
          <p:nvSpPr>
            <p:cNvPr id="720908" name="Freeform 12"/>
            <p:cNvSpPr>
              <a:spLocks/>
            </p:cNvSpPr>
            <p:nvPr/>
          </p:nvSpPr>
          <p:spPr bwMode="auto">
            <a:xfrm>
              <a:off x="4288" y="2101"/>
              <a:ext cx="1" cy="225"/>
            </a:xfrm>
            <a:custGeom>
              <a:avLst/>
              <a:gdLst/>
              <a:ahLst/>
              <a:cxnLst>
                <a:cxn ang="0">
                  <a:pos x="0" y="0"/>
                </a:cxn>
                <a:cxn ang="0">
                  <a:pos x="1" y="225"/>
                </a:cxn>
              </a:cxnLst>
              <a:rect l="0" t="0" r="r" b="b"/>
              <a:pathLst>
                <a:path w="1" h="225">
                  <a:moveTo>
                    <a:pt x="0" y="0"/>
                  </a:moveTo>
                  <a:lnTo>
                    <a:pt x="1" y="225"/>
                  </a:lnTo>
                </a:path>
              </a:pathLst>
            </a:custGeom>
            <a:noFill/>
            <a:ln w="9525">
              <a:solidFill>
                <a:schemeClr val="tx1"/>
              </a:solidFill>
              <a:round/>
              <a:headEnd type="none" w="med" len="med"/>
              <a:tailEnd type="none" w="med" len="med"/>
            </a:ln>
            <a:effectLst/>
          </p:spPr>
          <p:txBody>
            <a:bodyPr/>
            <a:lstStyle/>
            <a:p>
              <a:endParaRPr lang="en-US"/>
            </a:p>
          </p:txBody>
        </p:sp>
      </p:grpSp>
      <p:sp>
        <p:nvSpPr>
          <p:cNvPr id="720909" name="Text Box 13"/>
          <p:cNvSpPr txBox="1">
            <a:spLocks noChangeArrowheads="1"/>
          </p:cNvSpPr>
          <p:nvPr/>
        </p:nvSpPr>
        <p:spPr bwMode="auto">
          <a:xfrm>
            <a:off x="6126163" y="4079875"/>
            <a:ext cx="1631950" cy="366713"/>
          </a:xfrm>
          <a:prstGeom prst="rect">
            <a:avLst/>
          </a:prstGeom>
          <a:noFill/>
          <a:ln w="9525">
            <a:noFill/>
            <a:miter lim="800000"/>
            <a:headEnd/>
            <a:tailEnd/>
          </a:ln>
          <a:effectLst/>
        </p:spPr>
        <p:txBody>
          <a:bodyPr wrap="none">
            <a:spAutoFit/>
          </a:bodyPr>
          <a:lstStyle/>
          <a:p>
            <a:r>
              <a:rPr lang="en-US"/>
              <a:t>trigonal planar</a:t>
            </a:r>
          </a:p>
        </p:txBody>
      </p:sp>
      <p:grpSp>
        <p:nvGrpSpPr>
          <p:cNvPr id="720911" name="Group 15"/>
          <p:cNvGrpSpPr>
            <a:grpSpLocks/>
          </p:cNvGrpSpPr>
          <p:nvPr/>
        </p:nvGrpSpPr>
        <p:grpSpPr bwMode="auto">
          <a:xfrm>
            <a:off x="2955925" y="5002213"/>
            <a:ext cx="690563" cy="304800"/>
            <a:chOff x="1824" y="3504"/>
            <a:chExt cx="435" cy="192"/>
          </a:xfrm>
        </p:grpSpPr>
        <p:sp>
          <p:nvSpPr>
            <p:cNvPr id="720912" name="Line 16"/>
            <p:cNvSpPr>
              <a:spLocks noChangeShapeType="1"/>
            </p:cNvSpPr>
            <p:nvPr/>
          </p:nvSpPr>
          <p:spPr bwMode="auto">
            <a:xfrm>
              <a:off x="1872" y="3696"/>
              <a:ext cx="336" cy="0"/>
            </a:xfrm>
            <a:prstGeom prst="line">
              <a:avLst/>
            </a:prstGeom>
            <a:noFill/>
            <a:ln w="9525">
              <a:solidFill>
                <a:schemeClr val="tx1"/>
              </a:solidFill>
              <a:round/>
              <a:headEnd/>
              <a:tailEnd type="triangle" w="med" len="med"/>
            </a:ln>
            <a:effectLst/>
          </p:spPr>
          <p:txBody>
            <a:bodyPr/>
            <a:lstStyle/>
            <a:p>
              <a:endParaRPr lang="en-US"/>
            </a:p>
          </p:txBody>
        </p:sp>
        <p:sp>
          <p:nvSpPr>
            <p:cNvPr id="720913" name="Text Box 17"/>
            <p:cNvSpPr txBox="1">
              <a:spLocks noChangeArrowheads="1"/>
            </p:cNvSpPr>
            <p:nvPr/>
          </p:nvSpPr>
          <p:spPr bwMode="auto">
            <a:xfrm>
              <a:off x="1824" y="3504"/>
              <a:ext cx="435" cy="154"/>
            </a:xfrm>
            <a:prstGeom prst="rect">
              <a:avLst/>
            </a:prstGeom>
            <a:noFill/>
            <a:ln w="9525">
              <a:noFill/>
              <a:miter lim="800000"/>
              <a:headEnd/>
              <a:tailEnd/>
            </a:ln>
            <a:effectLst/>
          </p:spPr>
          <p:txBody>
            <a:bodyPr wrap="none">
              <a:spAutoFit/>
            </a:bodyPr>
            <a:lstStyle/>
            <a:p>
              <a:r>
                <a:rPr lang="en-US" sz="1000"/>
                <a:t>hybridize</a:t>
              </a:r>
            </a:p>
          </p:txBody>
        </p:sp>
      </p:grpSp>
      <p:grpSp>
        <p:nvGrpSpPr>
          <p:cNvPr id="720914" name="Group 18"/>
          <p:cNvGrpSpPr>
            <a:grpSpLocks/>
          </p:cNvGrpSpPr>
          <p:nvPr/>
        </p:nvGrpSpPr>
        <p:grpSpPr bwMode="auto">
          <a:xfrm>
            <a:off x="1050925" y="5078413"/>
            <a:ext cx="627063" cy="625475"/>
            <a:chOff x="624" y="3552"/>
            <a:chExt cx="395" cy="394"/>
          </a:xfrm>
        </p:grpSpPr>
        <p:sp>
          <p:nvSpPr>
            <p:cNvPr id="720915" name="Oval 19"/>
            <p:cNvSpPr>
              <a:spLocks noChangeArrowheads="1"/>
            </p:cNvSpPr>
            <p:nvPr/>
          </p:nvSpPr>
          <p:spPr bwMode="auto">
            <a:xfrm>
              <a:off x="720" y="3552"/>
              <a:ext cx="192" cy="192"/>
            </a:xfrm>
            <a:prstGeom prst="ellipse">
              <a:avLst/>
            </a:prstGeom>
            <a:gradFill rotWithShape="1">
              <a:gsLst>
                <a:gs pos="0">
                  <a:srgbClr val="3366FF"/>
                </a:gs>
                <a:gs pos="100000">
                  <a:srgbClr val="3366FF">
                    <a:gamma/>
                    <a:shade val="46275"/>
                    <a:invGamma/>
                  </a:srgbClr>
                </a:gs>
              </a:gsLst>
              <a:lin ang="2700000" scaled="1"/>
            </a:gradFill>
            <a:ln w="9525">
              <a:noFill/>
              <a:round/>
              <a:headEnd/>
              <a:tailEnd/>
            </a:ln>
            <a:effectLst/>
          </p:spPr>
          <p:txBody>
            <a:bodyPr wrap="none" anchor="ctr"/>
            <a:lstStyle/>
            <a:p>
              <a:endParaRPr lang="en-US"/>
            </a:p>
          </p:txBody>
        </p:sp>
        <p:sp>
          <p:nvSpPr>
            <p:cNvPr id="720916" name="Text Box 20"/>
            <p:cNvSpPr txBox="1">
              <a:spLocks noChangeArrowheads="1"/>
            </p:cNvSpPr>
            <p:nvPr/>
          </p:nvSpPr>
          <p:spPr bwMode="auto">
            <a:xfrm>
              <a:off x="624" y="3792"/>
              <a:ext cx="395" cy="154"/>
            </a:xfrm>
            <a:prstGeom prst="rect">
              <a:avLst/>
            </a:prstGeom>
            <a:noFill/>
            <a:ln w="9525">
              <a:noFill/>
              <a:miter lim="800000"/>
              <a:headEnd/>
              <a:tailEnd/>
            </a:ln>
            <a:effectLst/>
          </p:spPr>
          <p:txBody>
            <a:bodyPr wrap="none">
              <a:spAutoFit/>
            </a:bodyPr>
            <a:lstStyle/>
            <a:p>
              <a:r>
                <a:rPr lang="en-US" sz="1000" i="1"/>
                <a:t>s</a:t>
              </a:r>
              <a:r>
                <a:rPr lang="en-US" sz="1000"/>
                <a:t> orbital</a:t>
              </a:r>
            </a:p>
          </p:txBody>
        </p:sp>
      </p:grpSp>
      <p:grpSp>
        <p:nvGrpSpPr>
          <p:cNvPr id="720917" name="Group 21"/>
          <p:cNvGrpSpPr>
            <a:grpSpLocks/>
          </p:cNvGrpSpPr>
          <p:nvPr/>
        </p:nvGrpSpPr>
        <p:grpSpPr bwMode="auto">
          <a:xfrm>
            <a:off x="1839913" y="4454525"/>
            <a:ext cx="1157287" cy="1766888"/>
            <a:chOff x="1121" y="3159"/>
            <a:chExt cx="729" cy="1113"/>
          </a:xfrm>
        </p:grpSpPr>
        <p:sp>
          <p:nvSpPr>
            <p:cNvPr id="720918" name="Freeform 22"/>
            <p:cNvSpPr>
              <a:spLocks/>
            </p:cNvSpPr>
            <p:nvPr/>
          </p:nvSpPr>
          <p:spPr bwMode="auto">
            <a:xfrm>
              <a:off x="1121" y="3910"/>
              <a:ext cx="729" cy="218"/>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solidFill>
              <a:srgbClr val="FF0000"/>
            </a:solidFill>
            <a:ln w="9525">
              <a:noFill/>
              <a:round/>
              <a:headEnd/>
              <a:tailEnd/>
            </a:ln>
            <a:effectLst/>
          </p:spPr>
          <p:txBody>
            <a:bodyPr/>
            <a:lstStyle/>
            <a:p>
              <a:endParaRPr lang="en-US"/>
            </a:p>
          </p:txBody>
        </p:sp>
        <p:sp>
          <p:nvSpPr>
            <p:cNvPr id="720919" name="Text Box 23"/>
            <p:cNvSpPr txBox="1">
              <a:spLocks noChangeArrowheads="1"/>
            </p:cNvSpPr>
            <p:nvPr/>
          </p:nvSpPr>
          <p:spPr bwMode="auto">
            <a:xfrm>
              <a:off x="1296" y="4118"/>
              <a:ext cx="439" cy="154"/>
            </a:xfrm>
            <a:prstGeom prst="rect">
              <a:avLst/>
            </a:prstGeom>
            <a:noFill/>
            <a:ln w="9525">
              <a:noFill/>
              <a:miter lim="800000"/>
              <a:headEnd/>
              <a:tailEnd/>
            </a:ln>
            <a:effectLst/>
          </p:spPr>
          <p:txBody>
            <a:bodyPr wrap="none">
              <a:spAutoFit/>
            </a:bodyPr>
            <a:lstStyle/>
            <a:p>
              <a:r>
                <a:rPr lang="en-US" sz="1000" i="1"/>
                <a:t>p</a:t>
              </a:r>
              <a:r>
                <a:rPr lang="en-US" sz="1000"/>
                <a:t> orbitals</a:t>
              </a:r>
            </a:p>
          </p:txBody>
        </p:sp>
        <p:sp>
          <p:nvSpPr>
            <p:cNvPr id="720920" name="Oval 24"/>
            <p:cNvSpPr>
              <a:spLocks noChangeAspect="1" noChangeArrowheads="1"/>
            </p:cNvSpPr>
            <p:nvPr/>
          </p:nvSpPr>
          <p:spPr bwMode="auto">
            <a:xfrm>
              <a:off x="1448" y="3992"/>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nvGrpSpPr>
            <p:cNvPr id="720921" name="Group 25"/>
            <p:cNvGrpSpPr>
              <a:grpSpLocks/>
            </p:cNvGrpSpPr>
            <p:nvPr/>
          </p:nvGrpSpPr>
          <p:grpSpPr bwMode="auto">
            <a:xfrm>
              <a:off x="1360" y="3159"/>
              <a:ext cx="218" cy="729"/>
              <a:chOff x="1360" y="3015"/>
              <a:chExt cx="218" cy="729"/>
            </a:xfrm>
          </p:grpSpPr>
          <p:sp>
            <p:nvSpPr>
              <p:cNvPr id="720922" name="Freeform 26"/>
              <p:cNvSpPr>
                <a:spLocks/>
              </p:cNvSpPr>
              <p:nvPr/>
            </p:nvSpPr>
            <p:spPr bwMode="auto">
              <a:xfrm rot="-5400000">
                <a:off x="1104" y="3271"/>
                <a:ext cx="729" cy="218"/>
              </a:xfrm>
              <a:custGeom>
                <a:avLst/>
                <a:gdLst/>
                <a:ahLst/>
                <a:cxnLst>
                  <a:cxn ang="0">
                    <a:pos x="369" y="105"/>
                  </a:cxn>
                  <a:cxn ang="0">
                    <a:pos x="633" y="203"/>
                  </a:cxn>
                  <a:cxn ang="0">
                    <a:pos x="714" y="86"/>
                  </a:cxn>
                  <a:cxn ang="0">
                    <a:pos x="544" y="20"/>
                  </a:cxn>
                  <a:cxn ang="0">
                    <a:pos x="124" y="206"/>
                  </a:cxn>
                  <a:cxn ang="0">
                    <a:pos x="0" y="95"/>
                  </a:cxn>
                  <a:cxn ang="0">
                    <a:pos x="127" y="11"/>
                  </a:cxn>
                  <a:cxn ang="0">
                    <a:pos x="369" y="105"/>
                  </a:cxn>
                </a:cxnLst>
                <a:rect l="0" t="0" r="r" b="b"/>
                <a:pathLst>
                  <a:path w="729" h="218">
                    <a:moveTo>
                      <a:pt x="369" y="105"/>
                    </a:moveTo>
                    <a:cubicBezTo>
                      <a:pt x="453" y="137"/>
                      <a:pt x="576" y="206"/>
                      <a:pt x="633" y="203"/>
                    </a:cubicBezTo>
                    <a:cubicBezTo>
                      <a:pt x="690" y="200"/>
                      <a:pt x="729" y="116"/>
                      <a:pt x="714" y="86"/>
                    </a:cubicBezTo>
                    <a:cubicBezTo>
                      <a:pt x="699" y="56"/>
                      <a:pt x="642" y="0"/>
                      <a:pt x="544" y="20"/>
                    </a:cubicBezTo>
                    <a:cubicBezTo>
                      <a:pt x="446" y="40"/>
                      <a:pt x="215" y="194"/>
                      <a:pt x="124" y="206"/>
                    </a:cubicBezTo>
                    <a:cubicBezTo>
                      <a:pt x="33" y="218"/>
                      <a:pt x="0" y="127"/>
                      <a:pt x="0" y="95"/>
                    </a:cubicBezTo>
                    <a:cubicBezTo>
                      <a:pt x="0" y="63"/>
                      <a:pt x="66" y="9"/>
                      <a:pt x="127" y="11"/>
                    </a:cubicBezTo>
                    <a:cubicBezTo>
                      <a:pt x="188" y="13"/>
                      <a:pt x="285" y="73"/>
                      <a:pt x="369" y="105"/>
                    </a:cubicBezTo>
                    <a:close/>
                  </a:path>
                </a:pathLst>
              </a:custGeom>
              <a:solidFill>
                <a:srgbClr val="FF0000"/>
              </a:solidFill>
              <a:ln w="9525">
                <a:noFill/>
                <a:round/>
                <a:headEnd/>
                <a:tailEnd/>
              </a:ln>
              <a:effectLst/>
            </p:spPr>
            <p:txBody>
              <a:bodyPr/>
              <a:lstStyle/>
              <a:p>
                <a:endParaRPr lang="en-US"/>
              </a:p>
            </p:txBody>
          </p:sp>
          <p:sp>
            <p:nvSpPr>
              <p:cNvPr id="720923" name="Oval 27"/>
              <p:cNvSpPr>
                <a:spLocks noChangeAspect="1" noChangeArrowheads="1"/>
              </p:cNvSpPr>
              <p:nvPr/>
            </p:nvSpPr>
            <p:spPr bwMode="auto">
              <a:xfrm>
                <a:off x="1448" y="3360"/>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grpSp>
      <p:grpSp>
        <p:nvGrpSpPr>
          <p:cNvPr id="720924" name="Group 28"/>
          <p:cNvGrpSpPr>
            <a:grpSpLocks/>
          </p:cNvGrpSpPr>
          <p:nvPr/>
        </p:nvGrpSpPr>
        <p:grpSpPr bwMode="auto">
          <a:xfrm>
            <a:off x="3489325" y="4689475"/>
            <a:ext cx="1506538" cy="1547813"/>
            <a:chOff x="2160" y="3307"/>
            <a:chExt cx="949" cy="975"/>
          </a:xfrm>
        </p:grpSpPr>
        <p:sp>
          <p:nvSpPr>
            <p:cNvPr id="720925" name="Text Box 29"/>
            <p:cNvSpPr txBox="1">
              <a:spLocks noChangeArrowheads="1"/>
            </p:cNvSpPr>
            <p:nvPr/>
          </p:nvSpPr>
          <p:spPr bwMode="auto">
            <a:xfrm>
              <a:off x="2160" y="4128"/>
              <a:ext cx="949" cy="154"/>
            </a:xfrm>
            <a:prstGeom prst="rect">
              <a:avLst/>
            </a:prstGeom>
            <a:noFill/>
            <a:ln w="9525">
              <a:noFill/>
              <a:miter lim="800000"/>
              <a:headEnd/>
              <a:tailEnd/>
            </a:ln>
            <a:effectLst/>
          </p:spPr>
          <p:txBody>
            <a:bodyPr wrap="none">
              <a:spAutoFit/>
            </a:bodyPr>
            <a:lstStyle/>
            <a:p>
              <a:r>
                <a:rPr lang="en-US" sz="1000"/>
                <a:t>three </a:t>
              </a:r>
              <a:r>
                <a:rPr lang="en-US" sz="1000" i="1"/>
                <a:t>sp</a:t>
              </a:r>
              <a:r>
                <a:rPr lang="en-US" sz="1000" baseline="30000"/>
                <a:t>s</a:t>
              </a:r>
              <a:r>
                <a:rPr lang="en-US" sz="1000"/>
                <a:t> hybrid orbitals</a:t>
              </a:r>
            </a:p>
          </p:txBody>
        </p:sp>
        <p:grpSp>
          <p:nvGrpSpPr>
            <p:cNvPr id="720926" name="Group 30"/>
            <p:cNvGrpSpPr>
              <a:grpSpLocks/>
            </p:cNvGrpSpPr>
            <p:nvPr/>
          </p:nvGrpSpPr>
          <p:grpSpPr bwMode="auto">
            <a:xfrm>
              <a:off x="2304" y="3590"/>
              <a:ext cx="581" cy="245"/>
              <a:chOff x="2304" y="3590"/>
              <a:chExt cx="581" cy="245"/>
            </a:xfrm>
          </p:grpSpPr>
          <p:sp>
            <p:nvSpPr>
              <p:cNvPr id="720927" name="Freeform 31"/>
              <p:cNvSpPr>
                <a:spLocks/>
              </p:cNvSpPr>
              <p:nvPr/>
            </p:nvSpPr>
            <p:spPr bwMode="auto">
              <a:xfrm>
                <a:off x="2304" y="3590"/>
                <a:ext cx="581" cy="245"/>
              </a:xfrm>
              <a:custGeom>
                <a:avLst/>
                <a:gdLst/>
                <a:ahLst/>
                <a:cxnLst>
                  <a:cxn ang="0">
                    <a:pos x="122" y="117"/>
                  </a:cxn>
                  <a:cxn ang="0">
                    <a:pos x="473" y="0"/>
                  </a:cxn>
                  <a:cxn ang="0">
                    <a:pos x="581" y="116"/>
                  </a:cxn>
                  <a:cxn ang="0">
                    <a:pos x="473" y="240"/>
                  </a:cxn>
                  <a:cxn ang="0">
                    <a:pos x="73" y="84"/>
                  </a:cxn>
                  <a:cxn ang="0">
                    <a:pos x="32" y="132"/>
                  </a:cxn>
                  <a:cxn ang="0">
                    <a:pos x="85" y="143"/>
                  </a:cxn>
                  <a:cxn ang="0">
                    <a:pos x="122" y="117"/>
                  </a:cxn>
                </a:cxnLst>
                <a:rect l="0" t="0" r="r" b="b"/>
                <a:pathLst>
                  <a:path w="581" h="245">
                    <a:moveTo>
                      <a:pt x="122" y="117"/>
                    </a:moveTo>
                    <a:cubicBezTo>
                      <a:pt x="188" y="95"/>
                      <a:pt x="397" y="0"/>
                      <a:pt x="473" y="0"/>
                    </a:cubicBezTo>
                    <a:cubicBezTo>
                      <a:pt x="549" y="0"/>
                      <a:pt x="581" y="76"/>
                      <a:pt x="581" y="116"/>
                    </a:cubicBezTo>
                    <a:cubicBezTo>
                      <a:pt x="581" y="156"/>
                      <a:pt x="558" y="245"/>
                      <a:pt x="473" y="240"/>
                    </a:cubicBezTo>
                    <a:cubicBezTo>
                      <a:pt x="388" y="235"/>
                      <a:pt x="146" y="102"/>
                      <a:pt x="73" y="84"/>
                    </a:cubicBezTo>
                    <a:cubicBezTo>
                      <a:pt x="0" y="66"/>
                      <a:pt x="30" y="122"/>
                      <a:pt x="32" y="132"/>
                    </a:cubicBezTo>
                    <a:cubicBezTo>
                      <a:pt x="34" y="142"/>
                      <a:pt x="70" y="145"/>
                      <a:pt x="85" y="143"/>
                    </a:cubicBezTo>
                    <a:cubicBezTo>
                      <a:pt x="100" y="141"/>
                      <a:pt x="114" y="122"/>
                      <a:pt x="122"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720928" name="Oval 32"/>
              <p:cNvSpPr>
                <a:spLocks noChangeAspect="1" noChangeArrowheads="1"/>
              </p:cNvSpPr>
              <p:nvPr/>
            </p:nvSpPr>
            <p:spPr bwMode="auto">
              <a:xfrm>
                <a:off x="2448" y="3696"/>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grpSp>
          <p:nvGrpSpPr>
            <p:cNvPr id="720929" name="Group 33"/>
            <p:cNvGrpSpPr>
              <a:grpSpLocks/>
            </p:cNvGrpSpPr>
            <p:nvPr/>
          </p:nvGrpSpPr>
          <p:grpSpPr bwMode="auto">
            <a:xfrm>
              <a:off x="2352" y="3835"/>
              <a:ext cx="581" cy="245"/>
              <a:chOff x="2352" y="3835"/>
              <a:chExt cx="581" cy="245"/>
            </a:xfrm>
          </p:grpSpPr>
          <p:sp>
            <p:nvSpPr>
              <p:cNvPr id="720930" name="Freeform 34"/>
              <p:cNvSpPr>
                <a:spLocks/>
              </p:cNvSpPr>
              <p:nvPr/>
            </p:nvSpPr>
            <p:spPr bwMode="auto">
              <a:xfrm flipH="1">
                <a:off x="2352" y="3835"/>
                <a:ext cx="581" cy="245"/>
              </a:xfrm>
              <a:custGeom>
                <a:avLst/>
                <a:gdLst/>
                <a:ahLst/>
                <a:cxnLst>
                  <a:cxn ang="0">
                    <a:pos x="122" y="117"/>
                  </a:cxn>
                  <a:cxn ang="0">
                    <a:pos x="473" y="0"/>
                  </a:cxn>
                  <a:cxn ang="0">
                    <a:pos x="581" y="116"/>
                  </a:cxn>
                  <a:cxn ang="0">
                    <a:pos x="473" y="240"/>
                  </a:cxn>
                  <a:cxn ang="0">
                    <a:pos x="73" y="84"/>
                  </a:cxn>
                  <a:cxn ang="0">
                    <a:pos x="32" y="132"/>
                  </a:cxn>
                  <a:cxn ang="0">
                    <a:pos x="85" y="143"/>
                  </a:cxn>
                  <a:cxn ang="0">
                    <a:pos x="122" y="117"/>
                  </a:cxn>
                </a:cxnLst>
                <a:rect l="0" t="0" r="r" b="b"/>
                <a:pathLst>
                  <a:path w="581" h="245">
                    <a:moveTo>
                      <a:pt x="122" y="117"/>
                    </a:moveTo>
                    <a:cubicBezTo>
                      <a:pt x="188" y="95"/>
                      <a:pt x="397" y="0"/>
                      <a:pt x="473" y="0"/>
                    </a:cubicBezTo>
                    <a:cubicBezTo>
                      <a:pt x="549" y="0"/>
                      <a:pt x="581" y="76"/>
                      <a:pt x="581" y="116"/>
                    </a:cubicBezTo>
                    <a:cubicBezTo>
                      <a:pt x="581" y="156"/>
                      <a:pt x="558" y="245"/>
                      <a:pt x="473" y="240"/>
                    </a:cubicBezTo>
                    <a:cubicBezTo>
                      <a:pt x="388" y="235"/>
                      <a:pt x="146" y="102"/>
                      <a:pt x="73" y="84"/>
                    </a:cubicBezTo>
                    <a:cubicBezTo>
                      <a:pt x="0" y="66"/>
                      <a:pt x="30" y="122"/>
                      <a:pt x="32" y="132"/>
                    </a:cubicBezTo>
                    <a:cubicBezTo>
                      <a:pt x="34" y="142"/>
                      <a:pt x="70" y="145"/>
                      <a:pt x="85" y="143"/>
                    </a:cubicBezTo>
                    <a:cubicBezTo>
                      <a:pt x="100" y="141"/>
                      <a:pt x="114" y="122"/>
                      <a:pt x="122"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720931" name="Oval 35"/>
              <p:cNvSpPr>
                <a:spLocks noChangeAspect="1" noChangeArrowheads="1"/>
              </p:cNvSpPr>
              <p:nvPr/>
            </p:nvSpPr>
            <p:spPr bwMode="auto">
              <a:xfrm>
                <a:off x="2784" y="3931"/>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grpSp>
          <p:nvGrpSpPr>
            <p:cNvPr id="720932" name="Group 36"/>
            <p:cNvGrpSpPr>
              <a:grpSpLocks/>
            </p:cNvGrpSpPr>
            <p:nvPr/>
          </p:nvGrpSpPr>
          <p:grpSpPr bwMode="auto">
            <a:xfrm>
              <a:off x="2352" y="3307"/>
              <a:ext cx="581" cy="245"/>
              <a:chOff x="2352" y="3307"/>
              <a:chExt cx="581" cy="245"/>
            </a:xfrm>
          </p:grpSpPr>
          <p:sp>
            <p:nvSpPr>
              <p:cNvPr id="720933" name="Freeform 37"/>
              <p:cNvSpPr>
                <a:spLocks/>
              </p:cNvSpPr>
              <p:nvPr/>
            </p:nvSpPr>
            <p:spPr bwMode="auto">
              <a:xfrm flipH="1">
                <a:off x="2352" y="3307"/>
                <a:ext cx="581" cy="245"/>
              </a:xfrm>
              <a:custGeom>
                <a:avLst/>
                <a:gdLst/>
                <a:ahLst/>
                <a:cxnLst>
                  <a:cxn ang="0">
                    <a:pos x="122" y="117"/>
                  </a:cxn>
                  <a:cxn ang="0">
                    <a:pos x="473" y="0"/>
                  </a:cxn>
                  <a:cxn ang="0">
                    <a:pos x="581" y="116"/>
                  </a:cxn>
                  <a:cxn ang="0">
                    <a:pos x="473" y="240"/>
                  </a:cxn>
                  <a:cxn ang="0">
                    <a:pos x="73" y="84"/>
                  </a:cxn>
                  <a:cxn ang="0">
                    <a:pos x="32" y="132"/>
                  </a:cxn>
                  <a:cxn ang="0">
                    <a:pos x="85" y="143"/>
                  </a:cxn>
                  <a:cxn ang="0">
                    <a:pos x="122" y="117"/>
                  </a:cxn>
                </a:cxnLst>
                <a:rect l="0" t="0" r="r" b="b"/>
                <a:pathLst>
                  <a:path w="581" h="245">
                    <a:moveTo>
                      <a:pt x="122" y="117"/>
                    </a:moveTo>
                    <a:cubicBezTo>
                      <a:pt x="188" y="95"/>
                      <a:pt x="397" y="0"/>
                      <a:pt x="473" y="0"/>
                    </a:cubicBezTo>
                    <a:cubicBezTo>
                      <a:pt x="549" y="0"/>
                      <a:pt x="581" y="76"/>
                      <a:pt x="581" y="116"/>
                    </a:cubicBezTo>
                    <a:cubicBezTo>
                      <a:pt x="581" y="156"/>
                      <a:pt x="558" y="245"/>
                      <a:pt x="473" y="240"/>
                    </a:cubicBezTo>
                    <a:cubicBezTo>
                      <a:pt x="388" y="235"/>
                      <a:pt x="146" y="102"/>
                      <a:pt x="73" y="84"/>
                    </a:cubicBezTo>
                    <a:cubicBezTo>
                      <a:pt x="0" y="66"/>
                      <a:pt x="30" y="122"/>
                      <a:pt x="32" y="132"/>
                    </a:cubicBezTo>
                    <a:cubicBezTo>
                      <a:pt x="34" y="142"/>
                      <a:pt x="70" y="145"/>
                      <a:pt x="85" y="143"/>
                    </a:cubicBezTo>
                    <a:cubicBezTo>
                      <a:pt x="100" y="141"/>
                      <a:pt x="114" y="122"/>
                      <a:pt x="122" y="117"/>
                    </a:cubicBezTo>
                    <a:close/>
                  </a:path>
                </a:pathLst>
              </a:custGeom>
              <a:gradFill rotWithShape="1">
                <a:gsLst>
                  <a:gs pos="0">
                    <a:srgbClr val="993366"/>
                  </a:gs>
                  <a:gs pos="100000">
                    <a:srgbClr val="993366">
                      <a:gamma/>
                      <a:shade val="46275"/>
                      <a:invGamma/>
                    </a:srgbClr>
                  </a:gs>
                </a:gsLst>
                <a:lin ang="2700000" scaled="1"/>
              </a:gradFill>
              <a:ln w="9525">
                <a:noFill/>
                <a:round/>
                <a:headEnd/>
                <a:tailEnd/>
              </a:ln>
              <a:effectLst/>
            </p:spPr>
            <p:txBody>
              <a:bodyPr/>
              <a:lstStyle/>
              <a:p>
                <a:endParaRPr lang="en-US"/>
              </a:p>
            </p:txBody>
          </p:sp>
          <p:sp>
            <p:nvSpPr>
              <p:cNvPr id="720934" name="Oval 38"/>
              <p:cNvSpPr>
                <a:spLocks noChangeAspect="1" noChangeArrowheads="1"/>
              </p:cNvSpPr>
              <p:nvPr/>
            </p:nvSpPr>
            <p:spPr bwMode="auto">
              <a:xfrm>
                <a:off x="2784" y="3408"/>
                <a:ext cx="40" cy="40"/>
              </a:xfrm>
              <a:prstGeom prst="ellipse">
                <a:avLst/>
              </a:prstGeom>
              <a:solidFill>
                <a:srgbClr val="1C1C1C"/>
              </a:solidFill>
              <a:ln w="9525">
                <a:solidFill>
                  <a:schemeClr val="tx1"/>
                </a:solidFill>
                <a:round/>
                <a:headEnd/>
                <a:tailEnd/>
              </a:ln>
              <a:effectLst/>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20914"/>
                                        </p:tgtEl>
                                        <p:attrNameLst>
                                          <p:attrName>style.visibility</p:attrName>
                                        </p:attrNameLst>
                                      </p:cBhvr>
                                      <p:to>
                                        <p:strVal val="visible"/>
                                      </p:to>
                                    </p:set>
                                    <p:animEffect transition="in" filter="fade">
                                      <p:cBhvr>
                                        <p:cTn id="7" dur="1000"/>
                                        <p:tgtEl>
                                          <p:spTgt spid="720914"/>
                                        </p:tgtEl>
                                      </p:cBhvr>
                                    </p:animEffect>
                                    <p:anim calcmode="lin" valueType="num">
                                      <p:cBhvr>
                                        <p:cTn id="8" dur="1000" fill="hold"/>
                                        <p:tgtEl>
                                          <p:spTgt spid="720914"/>
                                        </p:tgtEl>
                                        <p:attrNameLst>
                                          <p:attrName>ppt_x</p:attrName>
                                        </p:attrNameLst>
                                      </p:cBhvr>
                                      <p:tavLst>
                                        <p:tav tm="0">
                                          <p:val>
                                            <p:strVal val="#ppt_x"/>
                                          </p:val>
                                        </p:tav>
                                        <p:tav tm="100000">
                                          <p:val>
                                            <p:strVal val="#ppt_x"/>
                                          </p:val>
                                        </p:tav>
                                      </p:tavLst>
                                    </p:anim>
                                    <p:anim calcmode="lin" valueType="num">
                                      <p:cBhvr>
                                        <p:cTn id="9" dur="1000" fill="hold"/>
                                        <p:tgtEl>
                                          <p:spTgt spid="7209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20917"/>
                                        </p:tgtEl>
                                        <p:attrNameLst>
                                          <p:attrName>style.visibility</p:attrName>
                                        </p:attrNameLst>
                                      </p:cBhvr>
                                      <p:to>
                                        <p:strVal val="visible"/>
                                      </p:to>
                                    </p:set>
                                    <p:animEffect transition="in" filter="fade">
                                      <p:cBhvr>
                                        <p:cTn id="14" dur="1000"/>
                                        <p:tgtEl>
                                          <p:spTgt spid="720917"/>
                                        </p:tgtEl>
                                      </p:cBhvr>
                                    </p:animEffect>
                                    <p:anim calcmode="lin" valueType="num">
                                      <p:cBhvr>
                                        <p:cTn id="15" dur="1000" fill="hold"/>
                                        <p:tgtEl>
                                          <p:spTgt spid="720917"/>
                                        </p:tgtEl>
                                        <p:attrNameLst>
                                          <p:attrName>ppt_x</p:attrName>
                                        </p:attrNameLst>
                                      </p:cBhvr>
                                      <p:tavLst>
                                        <p:tav tm="0">
                                          <p:val>
                                            <p:strVal val="#ppt_x"/>
                                          </p:val>
                                        </p:tav>
                                        <p:tav tm="100000">
                                          <p:val>
                                            <p:strVal val="#ppt_x"/>
                                          </p:val>
                                        </p:tav>
                                      </p:tavLst>
                                    </p:anim>
                                    <p:anim calcmode="lin" valueType="num">
                                      <p:cBhvr>
                                        <p:cTn id="16" dur="1000" fill="hold"/>
                                        <p:tgtEl>
                                          <p:spTgt spid="7209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20911"/>
                                        </p:tgtEl>
                                        <p:attrNameLst>
                                          <p:attrName>style.visibility</p:attrName>
                                        </p:attrNameLst>
                                      </p:cBhvr>
                                      <p:to>
                                        <p:strVal val="visible"/>
                                      </p:to>
                                    </p:set>
                                    <p:animEffect transition="in" filter="wipe(left)">
                                      <p:cBhvr>
                                        <p:cTn id="21" dur="500"/>
                                        <p:tgtEl>
                                          <p:spTgt spid="720911"/>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720924"/>
                                        </p:tgtEl>
                                        <p:attrNameLst>
                                          <p:attrName>style.visibility</p:attrName>
                                        </p:attrNameLst>
                                      </p:cBhvr>
                                      <p:to>
                                        <p:strVal val="visible"/>
                                      </p:to>
                                    </p:set>
                                    <p:animEffect transition="in" filter="dissolve">
                                      <p:cBhvr>
                                        <p:cTn id="25" dur="500"/>
                                        <p:tgtEl>
                                          <p:spTgt spid="72092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nodeType="clickEffect">
                                  <p:stCondLst>
                                    <p:cond delay="0"/>
                                  </p:stCondLst>
                                  <p:childTnLst>
                                    <p:set>
                                      <p:cBhvr>
                                        <p:cTn id="29" dur="1" fill="hold">
                                          <p:stCondLst>
                                            <p:cond delay="0"/>
                                          </p:stCondLst>
                                        </p:cTn>
                                        <p:tgtEl>
                                          <p:spTgt spid="720935"/>
                                        </p:tgtEl>
                                        <p:attrNameLst>
                                          <p:attrName>style.visibility</p:attrName>
                                        </p:attrNameLst>
                                      </p:cBhvr>
                                      <p:to>
                                        <p:strVal val="visible"/>
                                      </p:to>
                                    </p:set>
                                    <p:anim calcmode="lin" valueType="num">
                                      <p:cBhvr>
                                        <p:cTn id="30" dur="500" fill="hold"/>
                                        <p:tgtEl>
                                          <p:spTgt spid="720935"/>
                                        </p:tgtEl>
                                        <p:attrNameLst>
                                          <p:attrName>ppt_w</p:attrName>
                                        </p:attrNameLst>
                                      </p:cBhvr>
                                      <p:tavLst>
                                        <p:tav tm="0">
                                          <p:val>
                                            <p:fltVal val="0"/>
                                          </p:val>
                                        </p:tav>
                                        <p:tav tm="100000">
                                          <p:val>
                                            <p:strVal val="#ppt_w"/>
                                          </p:val>
                                        </p:tav>
                                      </p:tavLst>
                                    </p:anim>
                                    <p:anim calcmode="lin" valueType="num">
                                      <p:cBhvr>
                                        <p:cTn id="31" dur="500" fill="hold"/>
                                        <p:tgtEl>
                                          <p:spTgt spid="720935"/>
                                        </p:tgtEl>
                                        <p:attrNameLst>
                                          <p:attrName>ppt_h</p:attrName>
                                        </p:attrNameLst>
                                      </p:cBhvr>
                                      <p:tavLst>
                                        <p:tav tm="0">
                                          <p:val>
                                            <p:fltVal val="0"/>
                                          </p:val>
                                        </p:tav>
                                        <p:tav tm="100000">
                                          <p:val>
                                            <p:strVal val="#ppt_h"/>
                                          </p:val>
                                        </p:tav>
                                      </p:tavLst>
                                    </p:anim>
                                    <p:animEffect transition="in" filter="fade">
                                      <p:cBhvr>
                                        <p:cTn id="32" dur="500"/>
                                        <p:tgtEl>
                                          <p:spTgt spid="72093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childTnLst>
                                    <p:set>
                                      <p:cBhvr>
                                        <p:cTn id="36" dur="1" fill="hold">
                                          <p:stCondLst>
                                            <p:cond delay="0"/>
                                          </p:stCondLst>
                                        </p:cTn>
                                        <p:tgtEl>
                                          <p:spTgt spid="720910"/>
                                        </p:tgtEl>
                                        <p:attrNameLst>
                                          <p:attrName>style.visibility</p:attrName>
                                        </p:attrNameLst>
                                      </p:cBhvr>
                                      <p:to>
                                        <p:strVal val="visible"/>
                                      </p:to>
                                    </p:set>
                                    <p:anim calcmode="lin" valueType="num">
                                      <p:cBhvr>
                                        <p:cTn id="37" dur="500" fill="hold"/>
                                        <p:tgtEl>
                                          <p:spTgt spid="720910"/>
                                        </p:tgtEl>
                                        <p:attrNameLst>
                                          <p:attrName>ppt_w</p:attrName>
                                        </p:attrNameLst>
                                      </p:cBhvr>
                                      <p:tavLst>
                                        <p:tav tm="0">
                                          <p:val>
                                            <p:fltVal val="0"/>
                                          </p:val>
                                        </p:tav>
                                        <p:tav tm="100000">
                                          <p:val>
                                            <p:strVal val="#ppt_w"/>
                                          </p:val>
                                        </p:tav>
                                      </p:tavLst>
                                    </p:anim>
                                    <p:anim calcmode="lin" valueType="num">
                                      <p:cBhvr>
                                        <p:cTn id="38" dur="500" fill="hold"/>
                                        <p:tgtEl>
                                          <p:spTgt spid="720910"/>
                                        </p:tgtEl>
                                        <p:attrNameLst>
                                          <p:attrName>ppt_h</p:attrName>
                                        </p:attrNameLst>
                                      </p:cBhvr>
                                      <p:tavLst>
                                        <p:tav tm="0">
                                          <p:val>
                                            <p:fltVal val="0"/>
                                          </p:val>
                                        </p:tav>
                                        <p:tav tm="100000">
                                          <p:val>
                                            <p:strVal val="#ppt_h"/>
                                          </p:val>
                                        </p:tav>
                                      </p:tavLst>
                                    </p:anim>
                                    <p:animEffect transition="in" filter="fade">
                                      <p:cBhvr>
                                        <p:cTn id="39" dur="500"/>
                                        <p:tgtEl>
                                          <p:spTgt spid="720910"/>
                                        </p:tgtEl>
                                      </p:cBhvr>
                                    </p:animEffect>
                                  </p:childTnLst>
                                </p:cTn>
                              </p:par>
                              <p:par>
                                <p:cTn id="40" presetID="0" presetClass="path" presetSubtype="0" accel="50000" decel="50000" fill="hold" nodeType="withEffect">
                                  <p:stCondLst>
                                    <p:cond delay="0"/>
                                  </p:stCondLst>
                                  <p:childTnLst>
                                    <p:animMotion origin="layout" path="M 8.33333E-7 -6.2341E-6 L 8.33333E-7 -0.28546 " pathEditMode="relative" ptsTypes="AA">
                                      <p:cBhvr>
                                        <p:cTn id="41" dur="2000" fill="hold"/>
                                        <p:tgtEl>
                                          <p:spTgt spid="720910"/>
                                        </p:tgtEl>
                                        <p:attrNameLst>
                                          <p:attrName>ppt_x</p:attrName>
                                          <p:attrName>ppt_y</p:attrName>
                                        </p:attrNameLst>
                                      </p:cBhvr>
                                    </p:animMotion>
                                  </p:childTnLst>
                                </p:cTn>
                              </p:par>
                            </p:childTnLst>
                          </p:cTn>
                        </p:par>
                        <p:par>
                          <p:cTn id="42" fill="hold">
                            <p:stCondLst>
                              <p:cond delay="2000"/>
                            </p:stCondLst>
                            <p:childTnLst>
                              <p:par>
                                <p:cTn id="43" presetID="47" presetClass="entr" presetSubtype="0" fill="hold" grpId="0" nodeType="afterEffect">
                                  <p:stCondLst>
                                    <p:cond delay="0"/>
                                  </p:stCondLst>
                                  <p:childTnLst>
                                    <p:set>
                                      <p:cBhvr>
                                        <p:cTn id="44" dur="1" fill="hold">
                                          <p:stCondLst>
                                            <p:cond delay="0"/>
                                          </p:stCondLst>
                                        </p:cTn>
                                        <p:tgtEl>
                                          <p:spTgt spid="720909"/>
                                        </p:tgtEl>
                                        <p:attrNameLst>
                                          <p:attrName>style.visibility</p:attrName>
                                        </p:attrNameLst>
                                      </p:cBhvr>
                                      <p:to>
                                        <p:strVal val="visible"/>
                                      </p:to>
                                    </p:set>
                                    <p:animEffect transition="in" filter="fade">
                                      <p:cBhvr>
                                        <p:cTn id="45" dur="1000"/>
                                        <p:tgtEl>
                                          <p:spTgt spid="720909"/>
                                        </p:tgtEl>
                                      </p:cBhvr>
                                    </p:animEffect>
                                    <p:anim calcmode="lin" valueType="num">
                                      <p:cBhvr>
                                        <p:cTn id="46" dur="1000" fill="hold"/>
                                        <p:tgtEl>
                                          <p:spTgt spid="720909"/>
                                        </p:tgtEl>
                                        <p:attrNameLst>
                                          <p:attrName>ppt_x</p:attrName>
                                        </p:attrNameLst>
                                      </p:cBhvr>
                                      <p:tavLst>
                                        <p:tav tm="0">
                                          <p:val>
                                            <p:strVal val="#ppt_x"/>
                                          </p:val>
                                        </p:tav>
                                        <p:tav tm="100000">
                                          <p:val>
                                            <p:strVal val="#ppt_x"/>
                                          </p:val>
                                        </p:tav>
                                      </p:tavLst>
                                    </p:anim>
                                    <p:anim calcmode="lin" valueType="num">
                                      <p:cBhvr>
                                        <p:cTn id="47" dur="1000" fill="hold"/>
                                        <p:tgtEl>
                                          <p:spTgt spid="7209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reeform 2"/>
          <p:cNvSpPr>
            <a:spLocks/>
          </p:cNvSpPr>
          <p:nvPr/>
        </p:nvSpPr>
        <p:spPr bwMode="auto">
          <a:xfrm>
            <a:off x="7162800" y="2362200"/>
            <a:ext cx="1371600" cy="457200"/>
          </a:xfrm>
          <a:custGeom>
            <a:avLst/>
            <a:gdLst/>
            <a:ahLst/>
            <a:cxnLst>
              <a:cxn ang="0">
                <a:pos x="48" y="144"/>
              </a:cxn>
              <a:cxn ang="0">
                <a:pos x="624" y="288"/>
              </a:cxn>
              <a:cxn ang="0">
                <a:pos x="864" y="0"/>
              </a:cxn>
              <a:cxn ang="0">
                <a:pos x="0" y="144"/>
              </a:cxn>
            </a:cxnLst>
            <a:rect l="0" t="0" r="r" b="b"/>
            <a:pathLst>
              <a:path w="864" h="288">
                <a:moveTo>
                  <a:pt x="48" y="144"/>
                </a:moveTo>
                <a:lnTo>
                  <a:pt x="624" y="288"/>
                </a:lnTo>
                <a:lnTo>
                  <a:pt x="864" y="0"/>
                </a:lnTo>
                <a:lnTo>
                  <a:pt x="0" y="144"/>
                </a:lnTo>
              </a:path>
            </a:pathLst>
          </a:custGeom>
          <a:gradFill rotWithShape="1">
            <a:gsLst>
              <a:gs pos="0">
                <a:schemeClr val="bg2">
                  <a:alpha val="48000"/>
                </a:schemeClr>
              </a:gs>
              <a:gs pos="50000">
                <a:schemeClr val="bg2">
                  <a:gamma/>
                  <a:tint val="82353"/>
                  <a:invGamma/>
                </a:schemeClr>
              </a:gs>
              <a:gs pos="100000">
                <a:schemeClr val="bg2">
                  <a:alpha val="48000"/>
                </a:schemeClr>
              </a:gs>
            </a:gsLst>
            <a:lin ang="0" scaled="1"/>
          </a:gradFill>
          <a:ln w="9525">
            <a:noFill/>
            <a:round/>
            <a:headEnd/>
            <a:tailEnd/>
          </a:ln>
          <a:effectLst/>
        </p:spPr>
        <p:txBody>
          <a:bodyPr/>
          <a:lstStyle/>
          <a:p>
            <a:endParaRPr lang="en-US"/>
          </a:p>
        </p:txBody>
      </p:sp>
      <p:grpSp>
        <p:nvGrpSpPr>
          <p:cNvPr id="69635" name="Group 3"/>
          <p:cNvGrpSpPr>
            <a:grpSpLocks noChangeAspect="1"/>
          </p:cNvGrpSpPr>
          <p:nvPr/>
        </p:nvGrpSpPr>
        <p:grpSpPr bwMode="auto">
          <a:xfrm rot="2536285">
            <a:off x="3624263" y="1600200"/>
            <a:ext cx="338137" cy="609600"/>
            <a:chOff x="4788" y="768"/>
            <a:chExt cx="300" cy="540"/>
          </a:xfrm>
        </p:grpSpPr>
        <p:sp>
          <p:nvSpPr>
            <p:cNvPr id="69636" name="Freeform 4"/>
            <p:cNvSpPr>
              <a:spLocks noChangeAspect="1"/>
            </p:cNvSpPr>
            <p:nvPr/>
          </p:nvSpPr>
          <p:spPr bwMode="auto">
            <a:xfrm>
              <a:off x="4788" y="912"/>
              <a:ext cx="300" cy="396"/>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noFill/>
            <a:ln w="9525">
              <a:solidFill>
                <a:schemeClr val="tx1"/>
              </a:solidFill>
              <a:round/>
              <a:headEnd/>
              <a:tailEnd/>
            </a:ln>
            <a:effectLst/>
          </p:spPr>
          <p:txBody>
            <a:bodyPr/>
            <a:lstStyle/>
            <a:p>
              <a:endParaRPr lang="en-US"/>
            </a:p>
          </p:txBody>
        </p:sp>
        <p:sp>
          <p:nvSpPr>
            <p:cNvPr id="69637" name="Text Box 5"/>
            <p:cNvSpPr txBox="1">
              <a:spLocks noChangeAspect="1" noChangeArrowheads="1"/>
            </p:cNvSpPr>
            <p:nvPr/>
          </p:nvSpPr>
          <p:spPr bwMode="auto">
            <a:xfrm>
              <a:off x="4844" y="768"/>
              <a:ext cx="194" cy="274"/>
            </a:xfrm>
            <a:prstGeom prst="rect">
              <a:avLst/>
            </a:prstGeom>
            <a:noFill/>
            <a:ln w="9525">
              <a:noFill/>
              <a:miter lim="800000"/>
              <a:headEnd/>
              <a:tailEnd/>
            </a:ln>
            <a:effectLst/>
          </p:spPr>
          <p:txBody>
            <a:bodyPr wrap="none"/>
            <a:lstStyle/>
            <a:p>
              <a:r>
                <a:rPr lang="en-US" sz="2000" b="1">
                  <a:solidFill>
                    <a:srgbClr val="FF0000"/>
                  </a:solidFill>
                </a:rPr>
                <a:t>..</a:t>
              </a:r>
            </a:p>
          </p:txBody>
        </p:sp>
      </p:grpSp>
      <p:grpSp>
        <p:nvGrpSpPr>
          <p:cNvPr id="69638" name="Group 6"/>
          <p:cNvGrpSpPr>
            <a:grpSpLocks noChangeAspect="1"/>
          </p:cNvGrpSpPr>
          <p:nvPr/>
        </p:nvGrpSpPr>
        <p:grpSpPr bwMode="auto">
          <a:xfrm rot="-2039269">
            <a:off x="3048000" y="1600200"/>
            <a:ext cx="338138" cy="609600"/>
            <a:chOff x="4788" y="768"/>
            <a:chExt cx="300" cy="540"/>
          </a:xfrm>
        </p:grpSpPr>
        <p:sp>
          <p:nvSpPr>
            <p:cNvPr id="69639" name="Freeform 7"/>
            <p:cNvSpPr>
              <a:spLocks noChangeAspect="1"/>
            </p:cNvSpPr>
            <p:nvPr/>
          </p:nvSpPr>
          <p:spPr bwMode="auto">
            <a:xfrm>
              <a:off x="4788" y="912"/>
              <a:ext cx="300" cy="396"/>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noFill/>
            <a:ln w="9525">
              <a:solidFill>
                <a:schemeClr val="tx1"/>
              </a:solidFill>
              <a:round/>
              <a:headEnd/>
              <a:tailEnd/>
            </a:ln>
            <a:effectLst/>
          </p:spPr>
          <p:txBody>
            <a:bodyPr/>
            <a:lstStyle/>
            <a:p>
              <a:endParaRPr lang="en-US"/>
            </a:p>
          </p:txBody>
        </p:sp>
        <p:sp>
          <p:nvSpPr>
            <p:cNvPr id="69640" name="Text Box 8"/>
            <p:cNvSpPr txBox="1">
              <a:spLocks noChangeAspect="1" noChangeArrowheads="1"/>
            </p:cNvSpPr>
            <p:nvPr/>
          </p:nvSpPr>
          <p:spPr bwMode="auto">
            <a:xfrm>
              <a:off x="4844" y="768"/>
              <a:ext cx="194" cy="274"/>
            </a:xfrm>
            <a:prstGeom prst="rect">
              <a:avLst/>
            </a:prstGeom>
            <a:noFill/>
            <a:ln w="9525">
              <a:noFill/>
              <a:miter lim="800000"/>
              <a:headEnd/>
              <a:tailEnd/>
            </a:ln>
            <a:effectLst/>
          </p:spPr>
          <p:txBody>
            <a:bodyPr wrap="none"/>
            <a:lstStyle/>
            <a:p>
              <a:r>
                <a:rPr lang="en-US" sz="2000" b="1">
                  <a:solidFill>
                    <a:srgbClr val="FF0000"/>
                  </a:solidFill>
                </a:rPr>
                <a:t>..</a:t>
              </a:r>
            </a:p>
          </p:txBody>
        </p:sp>
      </p:grpSp>
      <p:grpSp>
        <p:nvGrpSpPr>
          <p:cNvPr id="69641" name="Group 9"/>
          <p:cNvGrpSpPr>
            <a:grpSpLocks/>
          </p:cNvGrpSpPr>
          <p:nvPr/>
        </p:nvGrpSpPr>
        <p:grpSpPr bwMode="auto">
          <a:xfrm>
            <a:off x="7600950" y="1317625"/>
            <a:ext cx="476250" cy="758825"/>
            <a:chOff x="4788" y="830"/>
            <a:chExt cx="300" cy="478"/>
          </a:xfrm>
        </p:grpSpPr>
        <p:sp>
          <p:nvSpPr>
            <p:cNvPr id="69642" name="Freeform 10"/>
            <p:cNvSpPr>
              <a:spLocks noChangeAspect="1"/>
            </p:cNvSpPr>
            <p:nvPr/>
          </p:nvSpPr>
          <p:spPr bwMode="auto">
            <a:xfrm>
              <a:off x="4788" y="912"/>
              <a:ext cx="300" cy="396"/>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noFill/>
            <a:ln w="9525">
              <a:solidFill>
                <a:schemeClr val="tx1"/>
              </a:solidFill>
              <a:round/>
              <a:headEnd/>
              <a:tailEnd/>
            </a:ln>
            <a:effectLst/>
          </p:spPr>
          <p:txBody>
            <a:bodyPr/>
            <a:lstStyle/>
            <a:p>
              <a:endParaRPr lang="en-US"/>
            </a:p>
          </p:txBody>
        </p:sp>
        <p:sp>
          <p:nvSpPr>
            <p:cNvPr id="69643" name="Text Box 11"/>
            <p:cNvSpPr txBox="1">
              <a:spLocks noChangeAspect="1" noChangeArrowheads="1"/>
            </p:cNvSpPr>
            <p:nvPr/>
          </p:nvSpPr>
          <p:spPr bwMode="auto">
            <a:xfrm>
              <a:off x="4846" y="830"/>
              <a:ext cx="194" cy="274"/>
            </a:xfrm>
            <a:prstGeom prst="rect">
              <a:avLst/>
            </a:prstGeom>
            <a:noFill/>
            <a:ln w="9525">
              <a:noFill/>
              <a:miter lim="800000"/>
              <a:headEnd/>
              <a:tailEnd/>
            </a:ln>
            <a:effectLst/>
          </p:spPr>
          <p:txBody>
            <a:bodyPr wrap="none"/>
            <a:lstStyle/>
            <a:p>
              <a:r>
                <a:rPr lang="en-US" sz="2000" b="1">
                  <a:solidFill>
                    <a:srgbClr val="FF0000"/>
                  </a:solidFill>
                </a:rPr>
                <a:t>..</a:t>
              </a:r>
            </a:p>
          </p:txBody>
        </p:sp>
      </p:grpSp>
      <p:sp>
        <p:nvSpPr>
          <p:cNvPr id="69644" name="Rectangle 12"/>
          <p:cNvSpPr>
            <a:spLocks noGrp="1" noChangeArrowheads="1"/>
          </p:cNvSpPr>
          <p:nvPr>
            <p:ph type="title"/>
          </p:nvPr>
        </p:nvSpPr>
        <p:spPr/>
        <p:txBody>
          <a:bodyPr/>
          <a:lstStyle/>
          <a:p>
            <a:r>
              <a:rPr lang="en-US" sz="4000"/>
              <a:t>The VSEPR Model</a:t>
            </a:r>
          </a:p>
        </p:txBody>
      </p:sp>
      <p:grpSp>
        <p:nvGrpSpPr>
          <p:cNvPr id="69645" name="Group 13"/>
          <p:cNvGrpSpPr>
            <a:grpSpLocks/>
          </p:cNvGrpSpPr>
          <p:nvPr/>
        </p:nvGrpSpPr>
        <p:grpSpPr bwMode="auto">
          <a:xfrm>
            <a:off x="457200" y="2300288"/>
            <a:ext cx="1600200" cy="393700"/>
            <a:chOff x="288" y="1449"/>
            <a:chExt cx="1008" cy="248"/>
          </a:xfrm>
        </p:grpSpPr>
        <p:sp>
          <p:nvSpPr>
            <p:cNvPr id="69646" name="Rectangle 14"/>
            <p:cNvSpPr>
              <a:spLocks noChangeArrowheads="1"/>
            </p:cNvSpPr>
            <p:nvPr/>
          </p:nvSpPr>
          <p:spPr bwMode="auto">
            <a:xfrm>
              <a:off x="432" y="1545"/>
              <a:ext cx="720"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647" name="Oval 15"/>
            <p:cNvSpPr>
              <a:spLocks noChangeArrowheads="1"/>
            </p:cNvSpPr>
            <p:nvPr/>
          </p:nvSpPr>
          <p:spPr bwMode="auto">
            <a:xfrm>
              <a:off x="288" y="1497"/>
              <a:ext cx="192" cy="192"/>
            </a:xfrm>
            <a:prstGeom prst="ellipse">
              <a:avLst/>
            </a:prstGeom>
            <a:solidFill>
              <a:schemeClr val="accent1"/>
            </a:solidFill>
            <a:ln w="9525">
              <a:solidFill>
                <a:schemeClr val="tx1"/>
              </a:solidFill>
              <a:round/>
              <a:headEnd/>
              <a:tailEnd/>
            </a:ln>
            <a:effectLst/>
          </p:spPr>
          <p:txBody>
            <a:bodyPr wrap="none" anchor="ctr"/>
            <a:lstStyle/>
            <a:p>
              <a:pPr algn="ctr"/>
              <a:r>
                <a:rPr lang="en-US"/>
                <a:t>O</a:t>
              </a:r>
            </a:p>
          </p:txBody>
        </p:sp>
        <p:sp>
          <p:nvSpPr>
            <p:cNvPr id="69648" name="Oval 16"/>
            <p:cNvSpPr>
              <a:spLocks noChangeArrowheads="1"/>
            </p:cNvSpPr>
            <p:nvPr/>
          </p:nvSpPr>
          <p:spPr bwMode="auto">
            <a:xfrm>
              <a:off x="1104" y="1497"/>
              <a:ext cx="192" cy="192"/>
            </a:xfrm>
            <a:prstGeom prst="ellipse">
              <a:avLst/>
            </a:prstGeom>
            <a:solidFill>
              <a:schemeClr val="accent1"/>
            </a:solidFill>
            <a:ln w="9525">
              <a:solidFill>
                <a:schemeClr val="tx1"/>
              </a:solidFill>
              <a:round/>
              <a:headEnd/>
              <a:tailEnd/>
            </a:ln>
            <a:effectLst/>
          </p:spPr>
          <p:txBody>
            <a:bodyPr wrap="none" anchor="ctr"/>
            <a:lstStyle/>
            <a:p>
              <a:pPr algn="ctr"/>
              <a:r>
                <a:rPr lang="en-US"/>
                <a:t>O</a:t>
              </a:r>
            </a:p>
          </p:txBody>
        </p:sp>
        <p:sp>
          <p:nvSpPr>
            <p:cNvPr id="69649" name="Oval 17"/>
            <p:cNvSpPr>
              <a:spLocks noChangeAspect="1" noChangeArrowheads="1"/>
            </p:cNvSpPr>
            <p:nvPr/>
          </p:nvSpPr>
          <p:spPr bwMode="auto">
            <a:xfrm>
              <a:off x="672" y="1449"/>
              <a:ext cx="248" cy="248"/>
            </a:xfrm>
            <a:prstGeom prst="ellipse">
              <a:avLst/>
            </a:prstGeom>
            <a:solidFill>
              <a:schemeClr val="bg2"/>
            </a:solidFill>
            <a:ln w="9525">
              <a:solidFill>
                <a:schemeClr val="tx1"/>
              </a:solidFill>
              <a:round/>
              <a:headEnd/>
              <a:tailEnd/>
            </a:ln>
            <a:effectLst/>
          </p:spPr>
          <p:txBody>
            <a:bodyPr wrap="none" anchor="ctr"/>
            <a:lstStyle/>
            <a:p>
              <a:pPr algn="ctr"/>
              <a:r>
                <a:rPr lang="en-US"/>
                <a:t>C</a:t>
              </a:r>
            </a:p>
          </p:txBody>
        </p:sp>
      </p:grpSp>
      <p:sp>
        <p:nvSpPr>
          <p:cNvPr id="69650" name="Text Box 18"/>
          <p:cNvSpPr txBox="1">
            <a:spLocks noChangeArrowheads="1"/>
          </p:cNvSpPr>
          <p:nvPr/>
        </p:nvSpPr>
        <p:spPr bwMode="auto">
          <a:xfrm>
            <a:off x="838200" y="2909888"/>
            <a:ext cx="819150" cy="366712"/>
          </a:xfrm>
          <a:prstGeom prst="rect">
            <a:avLst/>
          </a:prstGeom>
          <a:noFill/>
          <a:ln w="9525">
            <a:noFill/>
            <a:miter lim="800000"/>
            <a:headEnd/>
            <a:tailEnd/>
          </a:ln>
          <a:effectLst/>
        </p:spPr>
        <p:txBody>
          <a:bodyPr wrap="none">
            <a:spAutoFit/>
          </a:bodyPr>
          <a:lstStyle/>
          <a:p>
            <a:r>
              <a:rPr lang="en-US"/>
              <a:t>Linear</a:t>
            </a:r>
          </a:p>
        </p:txBody>
      </p:sp>
      <p:sp>
        <p:nvSpPr>
          <p:cNvPr id="69651" name="Text Box 19"/>
          <p:cNvSpPr txBox="1">
            <a:spLocks noChangeArrowheads="1"/>
          </p:cNvSpPr>
          <p:nvPr/>
        </p:nvSpPr>
        <p:spPr bwMode="auto">
          <a:xfrm>
            <a:off x="2101850" y="1143000"/>
            <a:ext cx="4637088" cy="366713"/>
          </a:xfrm>
          <a:prstGeom prst="rect">
            <a:avLst/>
          </a:prstGeom>
          <a:noFill/>
          <a:ln w="9525">
            <a:noFill/>
            <a:miter lim="800000"/>
            <a:headEnd/>
            <a:tailEnd/>
          </a:ln>
          <a:effectLst/>
        </p:spPr>
        <p:txBody>
          <a:bodyPr wrap="none">
            <a:spAutoFit/>
          </a:bodyPr>
          <a:lstStyle/>
          <a:p>
            <a:r>
              <a:rPr lang="en-US">
                <a:solidFill>
                  <a:schemeClr val="tx2"/>
                </a:solidFill>
              </a:rPr>
              <a:t>The Shapes of Some Simple AB</a:t>
            </a:r>
            <a:r>
              <a:rPr lang="en-US" baseline="-25000">
                <a:solidFill>
                  <a:schemeClr val="tx2"/>
                </a:solidFill>
              </a:rPr>
              <a:t>n</a:t>
            </a:r>
            <a:r>
              <a:rPr lang="en-US">
                <a:solidFill>
                  <a:schemeClr val="tx2"/>
                </a:solidFill>
              </a:rPr>
              <a:t> Molecules</a:t>
            </a:r>
          </a:p>
        </p:txBody>
      </p:sp>
      <p:grpSp>
        <p:nvGrpSpPr>
          <p:cNvPr id="69652" name="Group 20"/>
          <p:cNvGrpSpPr>
            <a:grpSpLocks/>
          </p:cNvGrpSpPr>
          <p:nvPr/>
        </p:nvGrpSpPr>
        <p:grpSpPr bwMode="auto">
          <a:xfrm>
            <a:off x="2667000" y="2071688"/>
            <a:ext cx="1600200" cy="609600"/>
            <a:chOff x="2064" y="1056"/>
            <a:chExt cx="1008" cy="384"/>
          </a:xfrm>
        </p:grpSpPr>
        <p:sp>
          <p:nvSpPr>
            <p:cNvPr id="69653" name="Rectangle 21"/>
            <p:cNvSpPr>
              <a:spLocks noChangeArrowheads="1"/>
            </p:cNvSpPr>
            <p:nvPr/>
          </p:nvSpPr>
          <p:spPr bwMode="auto">
            <a:xfrm rot="1466637">
              <a:off x="2592" y="1248"/>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654" name="Rectangle 22"/>
            <p:cNvSpPr>
              <a:spLocks noChangeArrowheads="1"/>
            </p:cNvSpPr>
            <p:nvPr/>
          </p:nvSpPr>
          <p:spPr bwMode="auto">
            <a:xfrm rot="-1282237">
              <a:off x="2208" y="1248"/>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655" name="Oval 23"/>
            <p:cNvSpPr>
              <a:spLocks noChangeArrowheads="1"/>
            </p:cNvSpPr>
            <p:nvPr/>
          </p:nvSpPr>
          <p:spPr bwMode="auto">
            <a:xfrm>
              <a:off x="2064" y="1248"/>
              <a:ext cx="192" cy="192"/>
            </a:xfrm>
            <a:prstGeom prst="ellipse">
              <a:avLst/>
            </a:prstGeom>
            <a:solidFill>
              <a:schemeClr val="accent1"/>
            </a:solidFill>
            <a:ln w="9525">
              <a:solidFill>
                <a:schemeClr val="tx1"/>
              </a:solidFill>
              <a:round/>
              <a:headEnd/>
              <a:tailEnd/>
            </a:ln>
            <a:effectLst/>
          </p:spPr>
          <p:txBody>
            <a:bodyPr wrap="none" anchor="ctr"/>
            <a:lstStyle/>
            <a:p>
              <a:pPr algn="ctr"/>
              <a:r>
                <a:rPr lang="en-US"/>
                <a:t>O</a:t>
              </a:r>
            </a:p>
          </p:txBody>
        </p:sp>
        <p:sp>
          <p:nvSpPr>
            <p:cNvPr id="69656" name="Oval 24"/>
            <p:cNvSpPr>
              <a:spLocks noChangeArrowheads="1"/>
            </p:cNvSpPr>
            <p:nvPr/>
          </p:nvSpPr>
          <p:spPr bwMode="auto">
            <a:xfrm>
              <a:off x="2880" y="1248"/>
              <a:ext cx="192" cy="192"/>
            </a:xfrm>
            <a:prstGeom prst="ellipse">
              <a:avLst/>
            </a:prstGeom>
            <a:solidFill>
              <a:schemeClr val="accent1"/>
            </a:solidFill>
            <a:ln w="9525">
              <a:solidFill>
                <a:schemeClr val="tx1"/>
              </a:solidFill>
              <a:round/>
              <a:headEnd/>
              <a:tailEnd/>
            </a:ln>
            <a:effectLst/>
          </p:spPr>
          <p:txBody>
            <a:bodyPr wrap="none" anchor="ctr"/>
            <a:lstStyle/>
            <a:p>
              <a:pPr algn="ctr"/>
              <a:r>
                <a:rPr lang="en-US"/>
                <a:t>O</a:t>
              </a:r>
            </a:p>
          </p:txBody>
        </p:sp>
        <p:sp>
          <p:nvSpPr>
            <p:cNvPr id="69657" name="Oval 25"/>
            <p:cNvSpPr>
              <a:spLocks noChangeAspect="1" noChangeArrowheads="1"/>
            </p:cNvSpPr>
            <p:nvPr/>
          </p:nvSpPr>
          <p:spPr bwMode="auto">
            <a:xfrm>
              <a:off x="2448" y="1056"/>
              <a:ext cx="248" cy="248"/>
            </a:xfrm>
            <a:prstGeom prst="ellipse">
              <a:avLst/>
            </a:prstGeom>
            <a:solidFill>
              <a:srgbClr val="FFCC00"/>
            </a:solidFill>
            <a:ln w="9525">
              <a:solidFill>
                <a:schemeClr val="tx1"/>
              </a:solidFill>
              <a:round/>
              <a:headEnd/>
              <a:tailEnd/>
            </a:ln>
            <a:effectLst/>
          </p:spPr>
          <p:txBody>
            <a:bodyPr wrap="none" anchor="ctr"/>
            <a:lstStyle/>
            <a:p>
              <a:pPr algn="ctr"/>
              <a:r>
                <a:rPr lang="en-US"/>
                <a:t>S</a:t>
              </a:r>
            </a:p>
          </p:txBody>
        </p:sp>
      </p:grpSp>
      <p:sp>
        <p:nvSpPr>
          <p:cNvPr id="69658" name="Text Box 26"/>
          <p:cNvSpPr txBox="1">
            <a:spLocks noChangeArrowheads="1"/>
          </p:cNvSpPr>
          <p:nvPr/>
        </p:nvSpPr>
        <p:spPr bwMode="auto">
          <a:xfrm>
            <a:off x="3155950" y="2909888"/>
            <a:ext cx="654050" cy="366712"/>
          </a:xfrm>
          <a:prstGeom prst="rect">
            <a:avLst/>
          </a:prstGeom>
          <a:noFill/>
          <a:ln w="9525">
            <a:noFill/>
            <a:miter lim="800000"/>
            <a:headEnd/>
            <a:tailEnd/>
          </a:ln>
          <a:effectLst/>
        </p:spPr>
        <p:txBody>
          <a:bodyPr wrap="none">
            <a:spAutoFit/>
          </a:bodyPr>
          <a:lstStyle/>
          <a:p>
            <a:r>
              <a:rPr lang="en-US"/>
              <a:t>Bent</a:t>
            </a:r>
          </a:p>
        </p:txBody>
      </p:sp>
      <p:grpSp>
        <p:nvGrpSpPr>
          <p:cNvPr id="69659" name="Group 27"/>
          <p:cNvGrpSpPr>
            <a:grpSpLocks/>
          </p:cNvGrpSpPr>
          <p:nvPr/>
        </p:nvGrpSpPr>
        <p:grpSpPr bwMode="auto">
          <a:xfrm>
            <a:off x="4800600" y="1828800"/>
            <a:ext cx="1600200" cy="1219200"/>
            <a:chOff x="3024" y="1152"/>
            <a:chExt cx="1008" cy="768"/>
          </a:xfrm>
        </p:grpSpPr>
        <p:sp>
          <p:nvSpPr>
            <p:cNvPr id="69660" name="Rectangle 28"/>
            <p:cNvSpPr>
              <a:spLocks noChangeArrowheads="1"/>
            </p:cNvSpPr>
            <p:nvPr/>
          </p:nvSpPr>
          <p:spPr bwMode="auto">
            <a:xfrm rot="5400000">
              <a:off x="3360" y="1392"/>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661" name="Rectangle 29"/>
            <p:cNvSpPr>
              <a:spLocks noChangeArrowheads="1"/>
            </p:cNvSpPr>
            <p:nvPr/>
          </p:nvSpPr>
          <p:spPr bwMode="auto">
            <a:xfrm rot="1466637">
              <a:off x="3552" y="1728"/>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662" name="Rectangle 30"/>
            <p:cNvSpPr>
              <a:spLocks noChangeArrowheads="1"/>
            </p:cNvSpPr>
            <p:nvPr/>
          </p:nvSpPr>
          <p:spPr bwMode="auto">
            <a:xfrm rot="-1282237">
              <a:off x="3168" y="1728"/>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663" name="Oval 31"/>
            <p:cNvSpPr>
              <a:spLocks noChangeArrowheads="1"/>
            </p:cNvSpPr>
            <p:nvPr/>
          </p:nvSpPr>
          <p:spPr bwMode="auto">
            <a:xfrm>
              <a:off x="3024" y="1728"/>
              <a:ext cx="192" cy="192"/>
            </a:xfrm>
            <a:prstGeom prst="ellipse">
              <a:avLst/>
            </a:prstGeom>
            <a:solidFill>
              <a:schemeClr val="accent1"/>
            </a:solidFill>
            <a:ln w="9525">
              <a:solidFill>
                <a:schemeClr val="tx1"/>
              </a:solidFill>
              <a:round/>
              <a:headEnd/>
              <a:tailEnd/>
            </a:ln>
            <a:effectLst/>
          </p:spPr>
          <p:txBody>
            <a:bodyPr wrap="none" anchor="ctr"/>
            <a:lstStyle/>
            <a:p>
              <a:pPr algn="ctr"/>
              <a:r>
                <a:rPr lang="en-US"/>
                <a:t>O</a:t>
              </a:r>
            </a:p>
          </p:txBody>
        </p:sp>
        <p:sp>
          <p:nvSpPr>
            <p:cNvPr id="69664" name="Oval 32"/>
            <p:cNvSpPr>
              <a:spLocks noChangeArrowheads="1"/>
            </p:cNvSpPr>
            <p:nvPr/>
          </p:nvSpPr>
          <p:spPr bwMode="auto">
            <a:xfrm>
              <a:off x="3840" y="1728"/>
              <a:ext cx="192" cy="192"/>
            </a:xfrm>
            <a:prstGeom prst="ellipse">
              <a:avLst/>
            </a:prstGeom>
            <a:solidFill>
              <a:schemeClr val="accent1"/>
            </a:solidFill>
            <a:ln w="9525">
              <a:solidFill>
                <a:schemeClr val="tx1"/>
              </a:solidFill>
              <a:round/>
              <a:headEnd/>
              <a:tailEnd/>
            </a:ln>
            <a:effectLst/>
          </p:spPr>
          <p:txBody>
            <a:bodyPr wrap="none" anchor="ctr"/>
            <a:lstStyle/>
            <a:p>
              <a:pPr algn="ctr"/>
              <a:r>
                <a:rPr lang="en-US"/>
                <a:t>O</a:t>
              </a:r>
            </a:p>
          </p:txBody>
        </p:sp>
        <p:sp>
          <p:nvSpPr>
            <p:cNvPr id="69665" name="Oval 33"/>
            <p:cNvSpPr>
              <a:spLocks noChangeAspect="1" noChangeArrowheads="1"/>
            </p:cNvSpPr>
            <p:nvPr/>
          </p:nvSpPr>
          <p:spPr bwMode="auto">
            <a:xfrm>
              <a:off x="3408" y="1536"/>
              <a:ext cx="248" cy="248"/>
            </a:xfrm>
            <a:prstGeom prst="ellipse">
              <a:avLst/>
            </a:prstGeom>
            <a:solidFill>
              <a:srgbClr val="FFCC00"/>
            </a:solidFill>
            <a:ln w="9525">
              <a:solidFill>
                <a:schemeClr val="tx1"/>
              </a:solidFill>
              <a:round/>
              <a:headEnd/>
              <a:tailEnd/>
            </a:ln>
            <a:effectLst/>
          </p:spPr>
          <p:txBody>
            <a:bodyPr wrap="none" anchor="ctr"/>
            <a:lstStyle/>
            <a:p>
              <a:pPr algn="ctr"/>
              <a:r>
                <a:rPr lang="en-US"/>
                <a:t>S</a:t>
              </a:r>
            </a:p>
          </p:txBody>
        </p:sp>
        <p:sp>
          <p:nvSpPr>
            <p:cNvPr id="69666" name="Oval 34"/>
            <p:cNvSpPr>
              <a:spLocks noChangeArrowheads="1"/>
            </p:cNvSpPr>
            <p:nvPr/>
          </p:nvSpPr>
          <p:spPr bwMode="auto">
            <a:xfrm>
              <a:off x="3456" y="1152"/>
              <a:ext cx="192" cy="192"/>
            </a:xfrm>
            <a:prstGeom prst="ellipse">
              <a:avLst/>
            </a:prstGeom>
            <a:solidFill>
              <a:schemeClr val="accent1"/>
            </a:solidFill>
            <a:ln w="9525">
              <a:solidFill>
                <a:schemeClr val="tx1"/>
              </a:solidFill>
              <a:round/>
              <a:headEnd/>
              <a:tailEnd/>
            </a:ln>
            <a:effectLst/>
          </p:spPr>
          <p:txBody>
            <a:bodyPr wrap="none" anchor="ctr"/>
            <a:lstStyle/>
            <a:p>
              <a:pPr algn="ctr"/>
              <a:r>
                <a:rPr lang="en-US"/>
                <a:t>O</a:t>
              </a:r>
            </a:p>
          </p:txBody>
        </p:sp>
      </p:grpSp>
      <p:sp>
        <p:nvSpPr>
          <p:cNvPr id="69667" name="Text Box 35"/>
          <p:cNvSpPr txBox="1">
            <a:spLocks noChangeArrowheads="1"/>
          </p:cNvSpPr>
          <p:nvPr/>
        </p:nvSpPr>
        <p:spPr bwMode="auto">
          <a:xfrm>
            <a:off x="5105400" y="3016250"/>
            <a:ext cx="1009650" cy="641350"/>
          </a:xfrm>
          <a:prstGeom prst="rect">
            <a:avLst/>
          </a:prstGeom>
          <a:noFill/>
          <a:ln w="9525">
            <a:noFill/>
            <a:miter lim="800000"/>
            <a:headEnd/>
            <a:tailEnd/>
          </a:ln>
          <a:effectLst/>
        </p:spPr>
        <p:txBody>
          <a:bodyPr wrap="none">
            <a:spAutoFit/>
          </a:bodyPr>
          <a:lstStyle/>
          <a:p>
            <a:pPr algn="ctr"/>
            <a:r>
              <a:rPr lang="en-US"/>
              <a:t>Trigonal</a:t>
            </a:r>
          </a:p>
          <a:p>
            <a:pPr algn="ctr"/>
            <a:r>
              <a:rPr lang="en-US"/>
              <a:t>planar</a:t>
            </a:r>
          </a:p>
        </p:txBody>
      </p:sp>
      <p:grpSp>
        <p:nvGrpSpPr>
          <p:cNvPr id="69668" name="Group 36"/>
          <p:cNvGrpSpPr>
            <a:grpSpLocks/>
          </p:cNvGrpSpPr>
          <p:nvPr/>
        </p:nvGrpSpPr>
        <p:grpSpPr bwMode="auto">
          <a:xfrm>
            <a:off x="7010400" y="2057400"/>
            <a:ext cx="1600200" cy="898525"/>
            <a:chOff x="4416" y="1536"/>
            <a:chExt cx="1008" cy="566"/>
          </a:xfrm>
        </p:grpSpPr>
        <p:sp>
          <p:nvSpPr>
            <p:cNvPr id="69669" name="Oval 37"/>
            <p:cNvSpPr>
              <a:spLocks noChangeAspect="1" noChangeArrowheads="1"/>
            </p:cNvSpPr>
            <p:nvPr/>
          </p:nvSpPr>
          <p:spPr bwMode="auto">
            <a:xfrm>
              <a:off x="5257" y="1632"/>
              <a:ext cx="167" cy="167"/>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69670" name="Rectangle 38"/>
            <p:cNvSpPr>
              <a:spLocks noChangeArrowheads="1"/>
            </p:cNvSpPr>
            <p:nvPr/>
          </p:nvSpPr>
          <p:spPr bwMode="auto">
            <a:xfrm rot="11677253">
              <a:off x="4944" y="1632"/>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671" name="Rectangle 39"/>
            <p:cNvSpPr>
              <a:spLocks noChangeArrowheads="1"/>
            </p:cNvSpPr>
            <p:nvPr/>
          </p:nvSpPr>
          <p:spPr bwMode="auto">
            <a:xfrm rot="3323475">
              <a:off x="4848" y="1776"/>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672" name="Rectangle 40"/>
            <p:cNvSpPr>
              <a:spLocks noChangeArrowheads="1"/>
            </p:cNvSpPr>
            <p:nvPr/>
          </p:nvSpPr>
          <p:spPr bwMode="auto">
            <a:xfrm rot="-2124412">
              <a:off x="4560" y="1728"/>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673" name="Oval 41"/>
            <p:cNvSpPr>
              <a:spLocks noChangeArrowheads="1"/>
            </p:cNvSpPr>
            <p:nvPr/>
          </p:nvSpPr>
          <p:spPr bwMode="auto">
            <a:xfrm>
              <a:off x="4416" y="1776"/>
              <a:ext cx="192" cy="192"/>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69674" name="Oval 42"/>
            <p:cNvSpPr>
              <a:spLocks noChangeAspect="1" noChangeArrowheads="1"/>
            </p:cNvSpPr>
            <p:nvPr/>
          </p:nvSpPr>
          <p:spPr bwMode="auto">
            <a:xfrm>
              <a:off x="5040" y="1872"/>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69675" name="Oval 43"/>
            <p:cNvSpPr>
              <a:spLocks noChangeAspect="1" noChangeArrowheads="1"/>
            </p:cNvSpPr>
            <p:nvPr/>
          </p:nvSpPr>
          <p:spPr bwMode="auto">
            <a:xfrm>
              <a:off x="4800" y="1536"/>
              <a:ext cx="248" cy="248"/>
            </a:xfrm>
            <a:prstGeom prst="ellipse">
              <a:avLst/>
            </a:prstGeom>
            <a:solidFill>
              <a:srgbClr val="C0C0C0"/>
            </a:solidFill>
            <a:ln w="9525">
              <a:solidFill>
                <a:schemeClr val="tx1"/>
              </a:solidFill>
              <a:round/>
              <a:headEnd/>
              <a:tailEnd/>
            </a:ln>
            <a:effectLst/>
          </p:spPr>
          <p:txBody>
            <a:bodyPr wrap="none" anchor="ctr"/>
            <a:lstStyle/>
            <a:p>
              <a:pPr algn="ctr"/>
              <a:r>
                <a:rPr lang="en-US"/>
                <a:t>N</a:t>
              </a:r>
            </a:p>
          </p:txBody>
        </p:sp>
      </p:grpSp>
      <p:sp>
        <p:nvSpPr>
          <p:cNvPr id="69676" name="Text Box 44"/>
          <p:cNvSpPr txBox="1">
            <a:spLocks noChangeArrowheads="1"/>
          </p:cNvSpPr>
          <p:nvPr/>
        </p:nvSpPr>
        <p:spPr bwMode="auto">
          <a:xfrm>
            <a:off x="7131050" y="3016250"/>
            <a:ext cx="1174750" cy="641350"/>
          </a:xfrm>
          <a:prstGeom prst="rect">
            <a:avLst/>
          </a:prstGeom>
          <a:noFill/>
          <a:ln w="9525">
            <a:noFill/>
            <a:miter lim="800000"/>
            <a:headEnd/>
            <a:tailEnd/>
          </a:ln>
          <a:effectLst/>
        </p:spPr>
        <p:txBody>
          <a:bodyPr wrap="none">
            <a:spAutoFit/>
          </a:bodyPr>
          <a:lstStyle/>
          <a:p>
            <a:pPr algn="ctr"/>
            <a:r>
              <a:rPr lang="en-US"/>
              <a:t>Trigonal</a:t>
            </a:r>
          </a:p>
          <a:p>
            <a:pPr algn="ctr"/>
            <a:r>
              <a:rPr lang="en-US"/>
              <a:t>pyramidal</a:t>
            </a:r>
          </a:p>
        </p:txBody>
      </p:sp>
      <p:sp>
        <p:nvSpPr>
          <p:cNvPr id="69677" name="Text Box 45"/>
          <p:cNvSpPr txBox="1">
            <a:spLocks noChangeArrowheads="1"/>
          </p:cNvSpPr>
          <p:nvPr/>
        </p:nvSpPr>
        <p:spPr bwMode="auto">
          <a:xfrm>
            <a:off x="838200" y="5576888"/>
            <a:ext cx="1149350" cy="366712"/>
          </a:xfrm>
          <a:prstGeom prst="rect">
            <a:avLst/>
          </a:prstGeom>
          <a:noFill/>
          <a:ln w="9525">
            <a:noFill/>
            <a:miter lim="800000"/>
            <a:headEnd/>
            <a:tailEnd/>
          </a:ln>
          <a:effectLst/>
        </p:spPr>
        <p:txBody>
          <a:bodyPr wrap="none">
            <a:spAutoFit/>
          </a:bodyPr>
          <a:lstStyle/>
          <a:p>
            <a:r>
              <a:rPr lang="en-US"/>
              <a:t>T-shaped</a:t>
            </a:r>
          </a:p>
        </p:txBody>
      </p:sp>
      <p:sp>
        <p:nvSpPr>
          <p:cNvPr id="69678" name="Text Box 46"/>
          <p:cNvSpPr txBox="1">
            <a:spLocks noChangeArrowheads="1"/>
          </p:cNvSpPr>
          <p:nvPr/>
        </p:nvSpPr>
        <p:spPr bwMode="auto">
          <a:xfrm>
            <a:off x="3124200" y="5576888"/>
            <a:ext cx="920750" cy="641350"/>
          </a:xfrm>
          <a:prstGeom prst="rect">
            <a:avLst/>
          </a:prstGeom>
          <a:noFill/>
          <a:ln w="9525">
            <a:noFill/>
            <a:miter lim="800000"/>
            <a:headEnd/>
            <a:tailEnd/>
          </a:ln>
          <a:effectLst/>
        </p:spPr>
        <p:txBody>
          <a:bodyPr wrap="none">
            <a:spAutoFit/>
          </a:bodyPr>
          <a:lstStyle/>
          <a:p>
            <a:pPr algn="ctr"/>
            <a:r>
              <a:rPr lang="en-US"/>
              <a:t>Square</a:t>
            </a:r>
          </a:p>
          <a:p>
            <a:pPr algn="ctr"/>
            <a:r>
              <a:rPr lang="en-US"/>
              <a:t>planar</a:t>
            </a:r>
          </a:p>
        </p:txBody>
      </p:sp>
      <p:grpSp>
        <p:nvGrpSpPr>
          <p:cNvPr id="69679" name="Group 47"/>
          <p:cNvGrpSpPr>
            <a:grpSpLocks/>
          </p:cNvGrpSpPr>
          <p:nvPr/>
        </p:nvGrpSpPr>
        <p:grpSpPr bwMode="auto">
          <a:xfrm>
            <a:off x="457200" y="4343400"/>
            <a:ext cx="1600200" cy="1017588"/>
            <a:chOff x="288" y="2880"/>
            <a:chExt cx="1008" cy="641"/>
          </a:xfrm>
        </p:grpSpPr>
        <p:sp>
          <p:nvSpPr>
            <p:cNvPr id="69680" name="Rectangle 48"/>
            <p:cNvSpPr>
              <a:spLocks noChangeArrowheads="1"/>
            </p:cNvSpPr>
            <p:nvPr/>
          </p:nvSpPr>
          <p:spPr bwMode="auto">
            <a:xfrm rot="5400000">
              <a:off x="624" y="3168"/>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681" name="Rectangle 49"/>
            <p:cNvSpPr>
              <a:spLocks noChangeArrowheads="1"/>
            </p:cNvSpPr>
            <p:nvPr/>
          </p:nvSpPr>
          <p:spPr bwMode="auto">
            <a:xfrm>
              <a:off x="432" y="3369"/>
              <a:ext cx="720"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682" name="Oval 50"/>
            <p:cNvSpPr>
              <a:spLocks noChangeArrowheads="1"/>
            </p:cNvSpPr>
            <p:nvPr/>
          </p:nvSpPr>
          <p:spPr bwMode="auto">
            <a:xfrm>
              <a:off x="288" y="3321"/>
              <a:ext cx="192" cy="192"/>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69683" name="Oval 51"/>
            <p:cNvSpPr>
              <a:spLocks noChangeArrowheads="1"/>
            </p:cNvSpPr>
            <p:nvPr/>
          </p:nvSpPr>
          <p:spPr bwMode="auto">
            <a:xfrm>
              <a:off x="1104" y="3321"/>
              <a:ext cx="192" cy="192"/>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69684" name="Oval 52"/>
            <p:cNvSpPr>
              <a:spLocks noChangeAspect="1" noChangeArrowheads="1"/>
            </p:cNvSpPr>
            <p:nvPr/>
          </p:nvSpPr>
          <p:spPr bwMode="auto">
            <a:xfrm>
              <a:off x="672" y="3273"/>
              <a:ext cx="248" cy="248"/>
            </a:xfrm>
            <a:prstGeom prst="ellipse">
              <a:avLst/>
            </a:prstGeom>
            <a:solidFill>
              <a:srgbClr val="6FCF6F"/>
            </a:solidFill>
            <a:ln w="9525">
              <a:solidFill>
                <a:schemeClr val="tx1"/>
              </a:solidFill>
              <a:round/>
              <a:headEnd/>
              <a:tailEnd/>
            </a:ln>
            <a:effectLst/>
          </p:spPr>
          <p:txBody>
            <a:bodyPr wrap="none" anchor="ctr"/>
            <a:lstStyle/>
            <a:p>
              <a:pPr algn="ctr"/>
              <a:r>
                <a:rPr lang="en-US"/>
                <a:t>Cl</a:t>
              </a:r>
            </a:p>
          </p:txBody>
        </p:sp>
        <p:sp>
          <p:nvSpPr>
            <p:cNvPr id="69685" name="Oval 53"/>
            <p:cNvSpPr>
              <a:spLocks noChangeArrowheads="1"/>
            </p:cNvSpPr>
            <p:nvPr/>
          </p:nvSpPr>
          <p:spPr bwMode="auto">
            <a:xfrm>
              <a:off x="720" y="2880"/>
              <a:ext cx="192" cy="192"/>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grpSp>
      <p:grpSp>
        <p:nvGrpSpPr>
          <p:cNvPr id="69686" name="Group 54"/>
          <p:cNvGrpSpPr>
            <a:grpSpLocks/>
          </p:cNvGrpSpPr>
          <p:nvPr/>
        </p:nvGrpSpPr>
        <p:grpSpPr bwMode="auto">
          <a:xfrm>
            <a:off x="2743200" y="4343400"/>
            <a:ext cx="1524000" cy="1219200"/>
            <a:chOff x="1728" y="2736"/>
            <a:chExt cx="960" cy="768"/>
          </a:xfrm>
        </p:grpSpPr>
        <p:sp>
          <p:nvSpPr>
            <p:cNvPr id="69687" name="Rectangle 55"/>
            <p:cNvSpPr>
              <a:spLocks noChangeArrowheads="1"/>
            </p:cNvSpPr>
            <p:nvPr/>
          </p:nvSpPr>
          <p:spPr bwMode="auto">
            <a:xfrm rot="2172735">
              <a:off x="2256" y="3264"/>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688" name="Rectangle 56"/>
            <p:cNvSpPr>
              <a:spLocks noChangeArrowheads="1"/>
            </p:cNvSpPr>
            <p:nvPr/>
          </p:nvSpPr>
          <p:spPr bwMode="auto">
            <a:xfrm rot="-1988335">
              <a:off x="1824" y="3264"/>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689" name="Oval 57"/>
            <p:cNvSpPr>
              <a:spLocks noChangeArrowheads="1"/>
            </p:cNvSpPr>
            <p:nvPr/>
          </p:nvSpPr>
          <p:spPr bwMode="auto">
            <a:xfrm>
              <a:off x="1776" y="3264"/>
              <a:ext cx="192" cy="192"/>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69690" name="Oval 58"/>
            <p:cNvSpPr>
              <a:spLocks noChangeArrowheads="1"/>
            </p:cNvSpPr>
            <p:nvPr/>
          </p:nvSpPr>
          <p:spPr bwMode="auto">
            <a:xfrm>
              <a:off x="2496" y="3312"/>
              <a:ext cx="192" cy="192"/>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69691" name="Oval 59"/>
            <p:cNvSpPr>
              <a:spLocks noChangeAspect="1" noChangeArrowheads="1"/>
            </p:cNvSpPr>
            <p:nvPr/>
          </p:nvSpPr>
          <p:spPr bwMode="auto">
            <a:xfrm>
              <a:off x="2064" y="2985"/>
              <a:ext cx="322" cy="322"/>
            </a:xfrm>
            <a:prstGeom prst="ellipse">
              <a:avLst/>
            </a:prstGeom>
            <a:solidFill>
              <a:srgbClr val="CC99FF"/>
            </a:solidFill>
            <a:ln w="9525">
              <a:solidFill>
                <a:schemeClr val="tx1"/>
              </a:solidFill>
              <a:round/>
              <a:headEnd/>
              <a:tailEnd/>
            </a:ln>
            <a:effectLst/>
          </p:spPr>
          <p:txBody>
            <a:bodyPr wrap="none" anchor="ctr"/>
            <a:lstStyle/>
            <a:p>
              <a:pPr algn="ctr"/>
              <a:r>
                <a:rPr lang="en-US"/>
                <a:t>Xe</a:t>
              </a:r>
            </a:p>
          </p:txBody>
        </p:sp>
        <p:sp>
          <p:nvSpPr>
            <p:cNvPr id="69692" name="Rectangle 60"/>
            <p:cNvSpPr>
              <a:spLocks noChangeArrowheads="1"/>
            </p:cNvSpPr>
            <p:nvPr/>
          </p:nvSpPr>
          <p:spPr bwMode="auto">
            <a:xfrm rot="19256110" flipV="1">
              <a:off x="2256" y="2928"/>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693" name="Rectangle 61"/>
            <p:cNvSpPr>
              <a:spLocks noChangeArrowheads="1"/>
            </p:cNvSpPr>
            <p:nvPr/>
          </p:nvSpPr>
          <p:spPr bwMode="auto">
            <a:xfrm rot="2159490" flipV="1">
              <a:off x="1824" y="2928"/>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694" name="Oval 62"/>
            <p:cNvSpPr>
              <a:spLocks noChangeArrowheads="1"/>
            </p:cNvSpPr>
            <p:nvPr/>
          </p:nvSpPr>
          <p:spPr bwMode="auto">
            <a:xfrm>
              <a:off x="1728" y="2736"/>
              <a:ext cx="192" cy="192"/>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69695" name="Oval 63"/>
            <p:cNvSpPr>
              <a:spLocks noChangeArrowheads="1"/>
            </p:cNvSpPr>
            <p:nvPr/>
          </p:nvSpPr>
          <p:spPr bwMode="auto">
            <a:xfrm>
              <a:off x="2448" y="2736"/>
              <a:ext cx="192" cy="192"/>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grpSp>
      <p:grpSp>
        <p:nvGrpSpPr>
          <p:cNvPr id="69696" name="Group 64"/>
          <p:cNvGrpSpPr>
            <a:grpSpLocks/>
          </p:cNvGrpSpPr>
          <p:nvPr/>
        </p:nvGrpSpPr>
        <p:grpSpPr bwMode="auto">
          <a:xfrm>
            <a:off x="4800600" y="4038600"/>
            <a:ext cx="1676400" cy="1965325"/>
            <a:chOff x="3024" y="2544"/>
            <a:chExt cx="1056" cy="1238"/>
          </a:xfrm>
        </p:grpSpPr>
        <p:sp>
          <p:nvSpPr>
            <p:cNvPr id="69697" name="Oval 65"/>
            <p:cNvSpPr>
              <a:spLocks noChangeAspect="1" noChangeArrowheads="1"/>
            </p:cNvSpPr>
            <p:nvPr/>
          </p:nvSpPr>
          <p:spPr bwMode="auto">
            <a:xfrm>
              <a:off x="3055" y="2863"/>
              <a:ext cx="161" cy="161"/>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69698" name="Rectangle 66"/>
            <p:cNvSpPr>
              <a:spLocks noChangeArrowheads="1"/>
            </p:cNvSpPr>
            <p:nvPr/>
          </p:nvSpPr>
          <p:spPr bwMode="auto">
            <a:xfrm rot="5400000">
              <a:off x="3024" y="3120"/>
              <a:ext cx="1008"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699" name="Rectangle 67"/>
            <p:cNvSpPr>
              <a:spLocks noChangeArrowheads="1"/>
            </p:cNvSpPr>
            <p:nvPr/>
          </p:nvSpPr>
          <p:spPr bwMode="auto">
            <a:xfrm>
              <a:off x="3504" y="3120"/>
              <a:ext cx="384"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700" name="Rectangle 68"/>
            <p:cNvSpPr>
              <a:spLocks noChangeArrowheads="1"/>
            </p:cNvSpPr>
            <p:nvPr/>
          </p:nvSpPr>
          <p:spPr bwMode="auto">
            <a:xfrm rot="1386107">
              <a:off x="3168" y="3024"/>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701" name="Rectangle 69"/>
            <p:cNvSpPr>
              <a:spLocks noChangeArrowheads="1"/>
            </p:cNvSpPr>
            <p:nvPr/>
          </p:nvSpPr>
          <p:spPr bwMode="auto">
            <a:xfrm rot="-2124412">
              <a:off x="3168" y="3216"/>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702" name="Oval 70"/>
            <p:cNvSpPr>
              <a:spLocks noChangeAspect="1" noChangeArrowheads="1"/>
            </p:cNvSpPr>
            <p:nvPr/>
          </p:nvSpPr>
          <p:spPr bwMode="auto">
            <a:xfrm>
              <a:off x="3024" y="3264"/>
              <a:ext cx="248" cy="248"/>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69703" name="Oval 71"/>
            <p:cNvSpPr>
              <a:spLocks noChangeAspect="1" noChangeArrowheads="1"/>
            </p:cNvSpPr>
            <p:nvPr/>
          </p:nvSpPr>
          <p:spPr bwMode="auto">
            <a:xfrm>
              <a:off x="3850" y="3024"/>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69704" name="Oval 72"/>
            <p:cNvSpPr>
              <a:spLocks noChangeAspect="1" noChangeArrowheads="1"/>
            </p:cNvSpPr>
            <p:nvPr/>
          </p:nvSpPr>
          <p:spPr bwMode="auto">
            <a:xfrm>
              <a:off x="3360" y="2976"/>
              <a:ext cx="288" cy="288"/>
            </a:xfrm>
            <a:prstGeom prst="ellipse">
              <a:avLst/>
            </a:prstGeom>
            <a:solidFill>
              <a:srgbClr val="666699"/>
            </a:solidFill>
            <a:ln w="9525">
              <a:solidFill>
                <a:schemeClr val="tx1"/>
              </a:solidFill>
              <a:round/>
              <a:headEnd/>
              <a:tailEnd/>
            </a:ln>
            <a:effectLst/>
          </p:spPr>
          <p:txBody>
            <a:bodyPr wrap="none" anchor="ctr"/>
            <a:lstStyle/>
            <a:p>
              <a:pPr algn="ctr"/>
              <a:r>
                <a:rPr lang="en-US"/>
                <a:t>P</a:t>
              </a:r>
            </a:p>
          </p:txBody>
        </p:sp>
        <p:sp>
          <p:nvSpPr>
            <p:cNvPr id="69705" name="Oval 73"/>
            <p:cNvSpPr>
              <a:spLocks noChangeAspect="1" noChangeArrowheads="1"/>
            </p:cNvSpPr>
            <p:nvPr/>
          </p:nvSpPr>
          <p:spPr bwMode="auto">
            <a:xfrm>
              <a:off x="3408" y="2544"/>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69706" name="Oval 74"/>
            <p:cNvSpPr>
              <a:spLocks noChangeAspect="1" noChangeArrowheads="1"/>
            </p:cNvSpPr>
            <p:nvPr/>
          </p:nvSpPr>
          <p:spPr bwMode="auto">
            <a:xfrm>
              <a:off x="3408" y="3552"/>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grpSp>
      <p:sp>
        <p:nvSpPr>
          <p:cNvPr id="69707" name="Text Box 75"/>
          <p:cNvSpPr txBox="1">
            <a:spLocks noChangeArrowheads="1"/>
          </p:cNvSpPr>
          <p:nvPr/>
        </p:nvSpPr>
        <p:spPr bwMode="auto">
          <a:xfrm>
            <a:off x="4895850" y="5988050"/>
            <a:ext cx="1352550" cy="641350"/>
          </a:xfrm>
          <a:prstGeom prst="rect">
            <a:avLst/>
          </a:prstGeom>
          <a:noFill/>
          <a:ln w="9525">
            <a:noFill/>
            <a:miter lim="800000"/>
            <a:headEnd/>
            <a:tailEnd/>
          </a:ln>
          <a:effectLst/>
        </p:spPr>
        <p:txBody>
          <a:bodyPr wrap="none">
            <a:spAutoFit/>
          </a:bodyPr>
          <a:lstStyle/>
          <a:p>
            <a:pPr algn="ctr"/>
            <a:r>
              <a:rPr lang="en-US"/>
              <a:t>Trigonal</a:t>
            </a:r>
          </a:p>
          <a:p>
            <a:pPr algn="ctr"/>
            <a:r>
              <a:rPr lang="en-US"/>
              <a:t>bipyramidal</a:t>
            </a:r>
          </a:p>
        </p:txBody>
      </p:sp>
      <p:sp>
        <p:nvSpPr>
          <p:cNvPr id="69708" name="Text Box 76"/>
          <p:cNvSpPr txBox="1">
            <a:spLocks noChangeArrowheads="1"/>
          </p:cNvSpPr>
          <p:nvPr/>
        </p:nvSpPr>
        <p:spPr bwMode="auto">
          <a:xfrm>
            <a:off x="6902450" y="5988050"/>
            <a:ext cx="1301750" cy="366713"/>
          </a:xfrm>
          <a:prstGeom prst="rect">
            <a:avLst/>
          </a:prstGeom>
          <a:noFill/>
          <a:ln w="9525">
            <a:noFill/>
            <a:miter lim="800000"/>
            <a:headEnd/>
            <a:tailEnd/>
          </a:ln>
          <a:effectLst/>
        </p:spPr>
        <p:txBody>
          <a:bodyPr wrap="none">
            <a:spAutoFit/>
          </a:bodyPr>
          <a:lstStyle/>
          <a:p>
            <a:pPr algn="ctr"/>
            <a:r>
              <a:rPr lang="en-US"/>
              <a:t>Octahedral</a:t>
            </a:r>
          </a:p>
        </p:txBody>
      </p:sp>
      <p:grpSp>
        <p:nvGrpSpPr>
          <p:cNvPr id="69709" name="Group 77"/>
          <p:cNvGrpSpPr>
            <a:grpSpLocks/>
          </p:cNvGrpSpPr>
          <p:nvPr/>
        </p:nvGrpSpPr>
        <p:grpSpPr bwMode="auto">
          <a:xfrm>
            <a:off x="6781800" y="4038600"/>
            <a:ext cx="1689100" cy="1965325"/>
            <a:chOff x="4272" y="2544"/>
            <a:chExt cx="1064" cy="1238"/>
          </a:xfrm>
        </p:grpSpPr>
        <p:sp>
          <p:nvSpPr>
            <p:cNvPr id="69710" name="Oval 78"/>
            <p:cNvSpPr>
              <a:spLocks noChangeAspect="1" noChangeArrowheads="1"/>
            </p:cNvSpPr>
            <p:nvPr/>
          </p:nvSpPr>
          <p:spPr bwMode="auto">
            <a:xfrm>
              <a:off x="5040" y="2784"/>
              <a:ext cx="161" cy="161"/>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69711" name="Rectangle 79"/>
            <p:cNvSpPr>
              <a:spLocks noChangeArrowheads="1"/>
            </p:cNvSpPr>
            <p:nvPr/>
          </p:nvSpPr>
          <p:spPr bwMode="auto">
            <a:xfrm rot="-2124412">
              <a:off x="4752" y="2976"/>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712" name="Oval 80"/>
            <p:cNvSpPr>
              <a:spLocks noChangeAspect="1" noChangeArrowheads="1"/>
            </p:cNvSpPr>
            <p:nvPr/>
          </p:nvSpPr>
          <p:spPr bwMode="auto">
            <a:xfrm>
              <a:off x="4303" y="2863"/>
              <a:ext cx="161" cy="161"/>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69713" name="Rectangle 81"/>
            <p:cNvSpPr>
              <a:spLocks noChangeArrowheads="1"/>
            </p:cNvSpPr>
            <p:nvPr/>
          </p:nvSpPr>
          <p:spPr bwMode="auto">
            <a:xfrm rot="5400000">
              <a:off x="4272" y="3120"/>
              <a:ext cx="1008"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714" name="Rectangle 82"/>
            <p:cNvSpPr>
              <a:spLocks noChangeArrowheads="1"/>
            </p:cNvSpPr>
            <p:nvPr/>
          </p:nvSpPr>
          <p:spPr bwMode="auto">
            <a:xfrm rot="1386107">
              <a:off x="4416" y="3024"/>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715" name="Rectangle 83"/>
            <p:cNvSpPr>
              <a:spLocks noChangeArrowheads="1"/>
            </p:cNvSpPr>
            <p:nvPr/>
          </p:nvSpPr>
          <p:spPr bwMode="auto">
            <a:xfrm rot="-2124412">
              <a:off x="4416" y="3216"/>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716" name="Oval 84"/>
            <p:cNvSpPr>
              <a:spLocks noChangeAspect="1" noChangeArrowheads="1"/>
            </p:cNvSpPr>
            <p:nvPr/>
          </p:nvSpPr>
          <p:spPr bwMode="auto">
            <a:xfrm>
              <a:off x="4272" y="3264"/>
              <a:ext cx="248" cy="248"/>
            </a:xfrm>
            <a:prstGeom prst="ellipse">
              <a:avLst/>
            </a:prstGeom>
            <a:solidFill>
              <a:srgbClr val="99CC00"/>
            </a:solidFill>
            <a:ln w="9525">
              <a:solidFill>
                <a:schemeClr val="tx1"/>
              </a:solidFill>
              <a:round/>
              <a:headEnd/>
              <a:tailEnd/>
            </a:ln>
            <a:effectLst/>
          </p:spPr>
          <p:txBody>
            <a:bodyPr wrap="none" anchor="ctr"/>
            <a:lstStyle/>
            <a:p>
              <a:pPr algn="just"/>
              <a:r>
                <a:rPr lang="en-US"/>
                <a:t>F</a:t>
              </a:r>
            </a:p>
          </p:txBody>
        </p:sp>
        <p:sp>
          <p:nvSpPr>
            <p:cNvPr id="69717" name="Oval 85"/>
            <p:cNvSpPr>
              <a:spLocks noChangeAspect="1" noChangeArrowheads="1"/>
            </p:cNvSpPr>
            <p:nvPr/>
          </p:nvSpPr>
          <p:spPr bwMode="auto">
            <a:xfrm>
              <a:off x="4608" y="2976"/>
              <a:ext cx="288" cy="288"/>
            </a:xfrm>
            <a:prstGeom prst="ellipse">
              <a:avLst/>
            </a:prstGeom>
            <a:solidFill>
              <a:srgbClr val="FFCC00"/>
            </a:solidFill>
            <a:ln w="9525">
              <a:solidFill>
                <a:schemeClr val="tx1"/>
              </a:solidFill>
              <a:round/>
              <a:headEnd/>
              <a:tailEnd/>
            </a:ln>
            <a:effectLst/>
          </p:spPr>
          <p:txBody>
            <a:bodyPr wrap="none" anchor="ctr"/>
            <a:lstStyle/>
            <a:p>
              <a:pPr algn="ctr"/>
              <a:r>
                <a:rPr lang="en-US"/>
                <a:t>S</a:t>
              </a:r>
            </a:p>
          </p:txBody>
        </p:sp>
        <p:sp>
          <p:nvSpPr>
            <p:cNvPr id="69718" name="Oval 86"/>
            <p:cNvSpPr>
              <a:spLocks noChangeAspect="1" noChangeArrowheads="1"/>
            </p:cNvSpPr>
            <p:nvPr/>
          </p:nvSpPr>
          <p:spPr bwMode="auto">
            <a:xfrm>
              <a:off x="4656" y="2544"/>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69719" name="Oval 87"/>
            <p:cNvSpPr>
              <a:spLocks noChangeAspect="1" noChangeArrowheads="1"/>
            </p:cNvSpPr>
            <p:nvPr/>
          </p:nvSpPr>
          <p:spPr bwMode="auto">
            <a:xfrm>
              <a:off x="4656" y="3552"/>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69720" name="Rectangle 88"/>
            <p:cNvSpPr>
              <a:spLocks noChangeArrowheads="1"/>
            </p:cNvSpPr>
            <p:nvPr/>
          </p:nvSpPr>
          <p:spPr bwMode="auto">
            <a:xfrm rot="1386107">
              <a:off x="4848" y="3216"/>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69721" name="Oval 89"/>
            <p:cNvSpPr>
              <a:spLocks noChangeAspect="1" noChangeArrowheads="1"/>
            </p:cNvSpPr>
            <p:nvPr/>
          </p:nvSpPr>
          <p:spPr bwMode="auto">
            <a:xfrm>
              <a:off x="5088" y="3216"/>
              <a:ext cx="248" cy="248"/>
            </a:xfrm>
            <a:prstGeom prst="ellipse">
              <a:avLst/>
            </a:prstGeom>
            <a:solidFill>
              <a:srgbClr val="99CC00"/>
            </a:solidFill>
            <a:ln w="9525">
              <a:solidFill>
                <a:schemeClr val="tx1"/>
              </a:solidFill>
              <a:round/>
              <a:headEnd/>
              <a:tailEnd/>
            </a:ln>
            <a:effectLst/>
          </p:spPr>
          <p:txBody>
            <a:bodyPr wrap="none" anchor="ctr"/>
            <a:lstStyle/>
            <a:p>
              <a:pPr algn="just"/>
              <a:r>
                <a:rPr lang="en-US"/>
                <a:t>F</a:t>
              </a:r>
            </a:p>
          </p:txBody>
        </p:sp>
      </p:grpSp>
      <p:pic>
        <p:nvPicPr>
          <p:cNvPr id="69722" name="Picture 90" descr="Octahedron"/>
          <p:cNvPicPr>
            <a:picLocks noChangeAspect="1" noChangeArrowheads="1"/>
          </p:cNvPicPr>
          <p:nvPr/>
        </p:nvPicPr>
        <p:blipFill>
          <a:blip r:embed="rId3" cstate="print">
            <a:lum bright="-12000" contrast="18000"/>
          </a:blip>
          <a:srcRect l="25999" t="10001" r="28000" b="15334"/>
          <a:stretch>
            <a:fillRect/>
          </a:stretch>
        </p:blipFill>
        <p:spPr bwMode="auto">
          <a:xfrm>
            <a:off x="6743700" y="3822700"/>
            <a:ext cx="1754188" cy="2217738"/>
          </a:xfrm>
          <a:prstGeom prst="rect">
            <a:avLst/>
          </a:prstGeom>
          <a:noFill/>
          <a:ln w="9525">
            <a:noFill/>
            <a:miter lim="800000"/>
            <a:headEnd/>
            <a:tailEnd/>
          </a:ln>
        </p:spPr>
      </p:pic>
      <p:pic>
        <p:nvPicPr>
          <p:cNvPr id="69723" name="Picture 91" descr="Bent"/>
          <p:cNvPicPr>
            <a:picLocks noChangeAspect="1" noChangeArrowheads="1"/>
          </p:cNvPicPr>
          <p:nvPr/>
        </p:nvPicPr>
        <p:blipFill>
          <a:blip r:embed="rId4" cstate="print">
            <a:lum bright="-6000" contrast="24000"/>
          </a:blip>
          <a:srcRect l="24001" t="34000" r="24001" b="23334"/>
          <a:stretch>
            <a:fillRect/>
          </a:stretch>
        </p:blipFill>
        <p:spPr bwMode="auto">
          <a:xfrm>
            <a:off x="2590800" y="1676400"/>
            <a:ext cx="1752600" cy="1077913"/>
          </a:xfrm>
          <a:prstGeom prst="rect">
            <a:avLst/>
          </a:prstGeom>
          <a:noFill/>
          <a:ln w="9525">
            <a:noFill/>
            <a:miter lim="800000"/>
            <a:headEnd/>
            <a:tailEnd/>
          </a:ln>
        </p:spPr>
      </p:pic>
      <p:sp>
        <p:nvSpPr>
          <p:cNvPr id="69724" name="Text Box 92"/>
          <p:cNvSpPr txBox="1">
            <a:spLocks noChangeArrowheads="1"/>
          </p:cNvSpPr>
          <p:nvPr/>
        </p:nvSpPr>
        <p:spPr bwMode="auto">
          <a:xfrm>
            <a:off x="8077200" y="3810000"/>
            <a:ext cx="436563" cy="274638"/>
          </a:xfrm>
          <a:prstGeom prst="rect">
            <a:avLst/>
          </a:prstGeom>
          <a:noFill/>
          <a:ln w="9525">
            <a:noFill/>
            <a:miter lim="800000"/>
            <a:headEnd/>
            <a:tailEnd/>
          </a:ln>
          <a:effectLst/>
        </p:spPr>
        <p:txBody>
          <a:bodyPr wrap="none">
            <a:spAutoFit/>
          </a:bodyPr>
          <a:lstStyle/>
          <a:p>
            <a:r>
              <a:rPr lang="en-US" sz="1200" b="1">
                <a:solidFill>
                  <a:schemeClr val="bg1"/>
                </a:solidFill>
              </a:rPr>
              <a:t>SF</a:t>
            </a:r>
            <a:r>
              <a:rPr lang="en-US" sz="1200" b="1" baseline="-25000">
                <a:solidFill>
                  <a:schemeClr val="bg1"/>
                </a:solidFill>
              </a:rPr>
              <a:t>6</a:t>
            </a:r>
          </a:p>
        </p:txBody>
      </p:sp>
      <p:sp>
        <p:nvSpPr>
          <p:cNvPr id="69725" name="Text Box 93"/>
          <p:cNvSpPr txBox="1">
            <a:spLocks noChangeArrowheads="1"/>
          </p:cNvSpPr>
          <p:nvPr/>
        </p:nvSpPr>
        <p:spPr bwMode="auto">
          <a:xfrm>
            <a:off x="3886200" y="1676400"/>
            <a:ext cx="461963" cy="274638"/>
          </a:xfrm>
          <a:prstGeom prst="rect">
            <a:avLst/>
          </a:prstGeom>
          <a:noFill/>
          <a:ln w="9525">
            <a:noFill/>
            <a:miter lim="800000"/>
            <a:headEnd/>
            <a:tailEnd/>
          </a:ln>
          <a:effectLst/>
        </p:spPr>
        <p:txBody>
          <a:bodyPr wrap="none">
            <a:spAutoFit/>
          </a:bodyPr>
          <a:lstStyle/>
          <a:p>
            <a:r>
              <a:rPr lang="en-US" sz="1200" b="1">
                <a:solidFill>
                  <a:schemeClr val="bg1"/>
                </a:solidFill>
              </a:rPr>
              <a:t>SO</a:t>
            </a:r>
            <a:r>
              <a:rPr lang="en-US" sz="1200" b="1" baseline="-25000">
                <a:solidFill>
                  <a:schemeClr val="bg1"/>
                </a:solidFill>
              </a:rPr>
              <a:t>2</a:t>
            </a:r>
          </a:p>
        </p:txBody>
      </p:sp>
      <p:grpSp>
        <p:nvGrpSpPr>
          <p:cNvPr id="69726" name="Group 94"/>
          <p:cNvGrpSpPr>
            <a:grpSpLocks/>
          </p:cNvGrpSpPr>
          <p:nvPr/>
        </p:nvGrpSpPr>
        <p:grpSpPr bwMode="auto">
          <a:xfrm>
            <a:off x="7239000" y="1752600"/>
            <a:ext cx="1181100" cy="304800"/>
            <a:chOff x="4560" y="1104"/>
            <a:chExt cx="744" cy="192"/>
          </a:xfrm>
        </p:grpSpPr>
        <p:sp>
          <p:nvSpPr>
            <p:cNvPr id="69727" name="Freeform 95"/>
            <p:cNvSpPr>
              <a:spLocks/>
            </p:cNvSpPr>
            <p:nvPr/>
          </p:nvSpPr>
          <p:spPr bwMode="auto">
            <a:xfrm>
              <a:off x="5136" y="1104"/>
              <a:ext cx="168" cy="192"/>
            </a:xfrm>
            <a:custGeom>
              <a:avLst/>
              <a:gdLst/>
              <a:ahLst/>
              <a:cxnLst>
                <a:cxn ang="0">
                  <a:pos x="0" y="0"/>
                </a:cxn>
                <a:cxn ang="0">
                  <a:pos x="144" y="48"/>
                </a:cxn>
                <a:cxn ang="0">
                  <a:pos x="144" y="192"/>
                </a:cxn>
              </a:cxnLst>
              <a:rect l="0" t="0" r="r" b="b"/>
              <a:pathLst>
                <a:path w="168" h="192">
                  <a:moveTo>
                    <a:pt x="0" y="0"/>
                  </a:moveTo>
                  <a:cubicBezTo>
                    <a:pt x="60" y="8"/>
                    <a:pt x="120" y="16"/>
                    <a:pt x="144" y="48"/>
                  </a:cubicBezTo>
                  <a:cubicBezTo>
                    <a:pt x="168" y="80"/>
                    <a:pt x="156" y="136"/>
                    <a:pt x="144" y="192"/>
                  </a:cubicBezTo>
                </a:path>
              </a:pathLst>
            </a:custGeom>
            <a:noFill/>
            <a:ln w="9525">
              <a:solidFill>
                <a:schemeClr val="tx1"/>
              </a:solidFill>
              <a:round/>
              <a:headEnd/>
              <a:tailEnd type="triangle" w="med" len="med"/>
            </a:ln>
            <a:effectLst/>
          </p:spPr>
          <p:txBody>
            <a:bodyPr/>
            <a:lstStyle/>
            <a:p>
              <a:endParaRPr lang="en-US"/>
            </a:p>
          </p:txBody>
        </p:sp>
        <p:sp>
          <p:nvSpPr>
            <p:cNvPr id="69728" name="Freeform 96"/>
            <p:cNvSpPr>
              <a:spLocks/>
            </p:cNvSpPr>
            <p:nvPr/>
          </p:nvSpPr>
          <p:spPr bwMode="auto">
            <a:xfrm flipH="1">
              <a:off x="4560" y="1104"/>
              <a:ext cx="168" cy="192"/>
            </a:xfrm>
            <a:custGeom>
              <a:avLst/>
              <a:gdLst/>
              <a:ahLst/>
              <a:cxnLst>
                <a:cxn ang="0">
                  <a:pos x="0" y="0"/>
                </a:cxn>
                <a:cxn ang="0">
                  <a:pos x="144" y="48"/>
                </a:cxn>
                <a:cxn ang="0">
                  <a:pos x="144" y="192"/>
                </a:cxn>
              </a:cxnLst>
              <a:rect l="0" t="0" r="r" b="b"/>
              <a:pathLst>
                <a:path w="168" h="192">
                  <a:moveTo>
                    <a:pt x="0" y="0"/>
                  </a:moveTo>
                  <a:cubicBezTo>
                    <a:pt x="60" y="8"/>
                    <a:pt x="120" y="16"/>
                    <a:pt x="144" y="48"/>
                  </a:cubicBezTo>
                  <a:cubicBezTo>
                    <a:pt x="168" y="80"/>
                    <a:pt x="156" y="136"/>
                    <a:pt x="144" y="192"/>
                  </a:cubicBezTo>
                </a:path>
              </a:pathLst>
            </a:custGeom>
            <a:noFill/>
            <a:ln w="9525">
              <a:solidFill>
                <a:schemeClr val="tx1"/>
              </a:solidFill>
              <a:round/>
              <a:headEnd/>
              <a:tailEnd type="triangle" w="med" len="med"/>
            </a:ln>
            <a:effectLst/>
          </p:spPr>
          <p:txBody>
            <a:bodyPr/>
            <a:lstStyle/>
            <a:p>
              <a:endParaRPr lang="en-US"/>
            </a:p>
          </p:txBody>
        </p:sp>
      </p:grpSp>
      <p:sp>
        <p:nvSpPr>
          <p:cNvPr id="69729" name="Rectangle 97"/>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dissolve">
                                      <p:cBhvr>
                                        <p:cTn id="7" dur="500"/>
                                        <p:tgtEl>
                                          <p:spTgt spid="696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9635"/>
                                        </p:tgtEl>
                                        <p:attrNameLst>
                                          <p:attrName>style.visibility</p:attrName>
                                        </p:attrNameLst>
                                      </p:cBhvr>
                                      <p:to>
                                        <p:strVal val="visible"/>
                                      </p:to>
                                    </p:set>
                                    <p:animEffect transition="in" filter="dissolve">
                                      <p:cBhvr>
                                        <p:cTn id="12" dur="500"/>
                                        <p:tgtEl>
                                          <p:spTgt spid="6963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69638"/>
                                        </p:tgtEl>
                                      </p:cBhvr>
                                    </p:animEffect>
                                    <p:set>
                                      <p:cBhvr>
                                        <p:cTn id="17" dur="1" fill="hold">
                                          <p:stCondLst>
                                            <p:cond delay="499"/>
                                          </p:stCondLst>
                                        </p:cTn>
                                        <p:tgtEl>
                                          <p:spTgt spid="69638"/>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500"/>
                                        <p:tgtEl>
                                          <p:spTgt spid="69635"/>
                                        </p:tgtEl>
                                      </p:cBhvr>
                                    </p:animEffect>
                                    <p:set>
                                      <p:cBhvr>
                                        <p:cTn id="20" dur="1" fill="hold">
                                          <p:stCondLst>
                                            <p:cond delay="499"/>
                                          </p:stCondLst>
                                        </p:cTn>
                                        <p:tgtEl>
                                          <p:spTgt spid="6963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9641"/>
                                        </p:tgtEl>
                                        <p:attrNameLst>
                                          <p:attrName>style.visibility</p:attrName>
                                        </p:attrNameLst>
                                      </p:cBhvr>
                                      <p:to>
                                        <p:strVal val="visible"/>
                                      </p:to>
                                    </p:set>
                                    <p:animEffect transition="in" filter="dissolve">
                                      <p:cBhvr>
                                        <p:cTn id="25" dur="500"/>
                                        <p:tgtEl>
                                          <p:spTgt spid="69641"/>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69726"/>
                                        </p:tgtEl>
                                        <p:attrNameLst>
                                          <p:attrName>style.visibility</p:attrName>
                                        </p:attrNameLst>
                                      </p:cBhvr>
                                      <p:to>
                                        <p:strVal val="visible"/>
                                      </p:to>
                                    </p:set>
                                    <p:animEffect transition="in" filter="wipe(up)">
                                      <p:cBhvr>
                                        <p:cTn id="29" dur="500"/>
                                        <p:tgtEl>
                                          <p:spTgt spid="697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9634"/>
                                        </p:tgtEl>
                                        <p:attrNameLst>
                                          <p:attrName>style.visibility</p:attrName>
                                        </p:attrNameLst>
                                      </p:cBhvr>
                                      <p:to>
                                        <p:strVal val="visible"/>
                                      </p:to>
                                    </p:set>
                                    <p:animEffect transition="in" filter="fade">
                                      <p:cBhvr>
                                        <p:cTn id="34" dur="2000"/>
                                        <p:tgtEl>
                                          <p:spTgt spid="696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2000"/>
                                        <p:tgtEl>
                                          <p:spTgt spid="69634"/>
                                        </p:tgtEl>
                                      </p:cBhvr>
                                    </p:animEffect>
                                    <p:set>
                                      <p:cBhvr>
                                        <p:cTn id="39" dur="1" fill="hold">
                                          <p:stCondLst>
                                            <p:cond delay="1999"/>
                                          </p:stCondLst>
                                        </p:cTn>
                                        <p:tgtEl>
                                          <p:spTgt spid="6963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000"/>
                                        <p:tgtEl>
                                          <p:spTgt spid="69641"/>
                                        </p:tgtEl>
                                      </p:cBhvr>
                                    </p:animEffect>
                                    <p:set>
                                      <p:cBhvr>
                                        <p:cTn id="44" dur="1" fill="hold">
                                          <p:stCondLst>
                                            <p:cond delay="1999"/>
                                          </p:stCondLst>
                                        </p:cTn>
                                        <p:tgtEl>
                                          <p:spTgt spid="69641"/>
                                        </p:tgtEl>
                                        <p:attrNameLst>
                                          <p:attrName>style.visibility</p:attrName>
                                        </p:attrNameLst>
                                      </p:cBhvr>
                                      <p:to>
                                        <p:strVal val="hidden"/>
                                      </p:to>
                                    </p:set>
                                  </p:childTnLst>
                                </p:cTn>
                              </p:par>
                              <p:par>
                                <p:cTn id="45" presetID="37" presetClass="exit" presetSubtype="0" fill="hold" nodeType="withEffect">
                                  <p:stCondLst>
                                    <p:cond delay="0"/>
                                  </p:stCondLst>
                                  <p:childTnLst>
                                    <p:animEffect transition="out" filter="fade">
                                      <p:cBhvr>
                                        <p:cTn id="46" dur="1000"/>
                                        <p:tgtEl>
                                          <p:spTgt spid="69726"/>
                                        </p:tgtEl>
                                      </p:cBhvr>
                                    </p:animEffect>
                                    <p:anim calcmode="lin" valueType="num">
                                      <p:cBhvr>
                                        <p:cTn id="47" dur="1000"/>
                                        <p:tgtEl>
                                          <p:spTgt spid="69726"/>
                                        </p:tgtEl>
                                        <p:attrNameLst>
                                          <p:attrName>ppt_x</p:attrName>
                                        </p:attrNameLst>
                                      </p:cBhvr>
                                      <p:tavLst>
                                        <p:tav tm="0">
                                          <p:val>
                                            <p:strVal val="ppt_x"/>
                                          </p:val>
                                        </p:tav>
                                        <p:tav tm="100000">
                                          <p:val>
                                            <p:strVal val="ppt_x"/>
                                          </p:val>
                                        </p:tav>
                                      </p:tavLst>
                                    </p:anim>
                                    <p:anim calcmode="lin" valueType="num">
                                      <p:cBhvr>
                                        <p:cTn id="48" dur="100" decel="100000"/>
                                        <p:tgtEl>
                                          <p:spTgt spid="69726"/>
                                        </p:tgtEl>
                                        <p:attrNameLst>
                                          <p:attrName>ppt_y</p:attrName>
                                        </p:attrNameLst>
                                      </p:cBhvr>
                                      <p:tavLst>
                                        <p:tav tm="0">
                                          <p:val>
                                            <p:strVal val="ppt_y"/>
                                          </p:val>
                                        </p:tav>
                                        <p:tav tm="100000">
                                          <p:val>
                                            <p:strVal val="ppt_y-.03"/>
                                          </p:val>
                                        </p:tav>
                                      </p:tavLst>
                                    </p:anim>
                                    <p:anim calcmode="lin" valueType="num">
                                      <p:cBhvr>
                                        <p:cTn id="49" dur="900" accel="100000">
                                          <p:stCondLst>
                                            <p:cond delay="100"/>
                                          </p:stCondLst>
                                        </p:cTn>
                                        <p:tgtEl>
                                          <p:spTgt spid="69726"/>
                                        </p:tgtEl>
                                        <p:attrNameLst>
                                          <p:attrName>ppt_y</p:attrName>
                                        </p:attrNameLst>
                                      </p:cBhvr>
                                      <p:tavLst>
                                        <p:tav tm="0">
                                          <p:val>
                                            <p:strVal val="ppt_y"/>
                                          </p:val>
                                        </p:tav>
                                        <p:tav tm="100000">
                                          <p:val>
                                            <p:strVal val="ppt_y+1"/>
                                          </p:val>
                                        </p:tav>
                                      </p:tavLst>
                                    </p:anim>
                                    <p:set>
                                      <p:cBhvr>
                                        <p:cTn id="50" dur="1" fill="hold">
                                          <p:stCondLst>
                                            <p:cond delay="999"/>
                                          </p:stCondLst>
                                        </p:cTn>
                                        <p:tgtEl>
                                          <p:spTgt spid="697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69722"/>
                                        </p:tgtEl>
                                        <p:attrNameLst>
                                          <p:attrName>style.visibility</p:attrName>
                                        </p:attrNameLst>
                                      </p:cBhvr>
                                      <p:to>
                                        <p:strVal val="visible"/>
                                      </p:to>
                                    </p:set>
                                    <p:animEffect transition="in" filter="dissolve">
                                      <p:cBhvr>
                                        <p:cTn id="55" dur="500"/>
                                        <p:tgtEl>
                                          <p:spTgt spid="69722"/>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69723"/>
                                        </p:tgtEl>
                                        <p:attrNameLst>
                                          <p:attrName>style.visibility</p:attrName>
                                        </p:attrNameLst>
                                      </p:cBhvr>
                                      <p:to>
                                        <p:strVal val="visible"/>
                                      </p:to>
                                    </p:set>
                                    <p:animEffect transition="in" filter="dissolve">
                                      <p:cBhvr>
                                        <p:cTn id="60" dur="500"/>
                                        <p:tgtEl>
                                          <p:spTgt spid="69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nimBg="1"/>
      <p:bldP spid="69634" grpId="1"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2"/>
          <p:cNvSpPr>
            <a:spLocks noGrp="1" noChangeArrowheads="1"/>
          </p:cNvSpPr>
          <p:nvPr>
            <p:ph type="title"/>
          </p:nvPr>
        </p:nvSpPr>
        <p:spPr>
          <a:noFill/>
          <a:ln/>
        </p:spPr>
        <p:txBody>
          <a:bodyPr/>
          <a:lstStyle/>
          <a:p>
            <a:r>
              <a:rPr lang="en-US"/>
              <a:t>What about two</a:t>
            </a:r>
          </a:p>
        </p:txBody>
      </p:sp>
      <p:sp>
        <p:nvSpPr>
          <p:cNvPr id="722947" name="Rectangle 3"/>
          <p:cNvSpPr>
            <a:spLocks noGrp="1" noChangeArrowheads="1"/>
          </p:cNvSpPr>
          <p:nvPr>
            <p:ph type="body" idx="1"/>
          </p:nvPr>
        </p:nvSpPr>
        <p:spPr>
          <a:noFill/>
          <a:ln/>
        </p:spPr>
        <p:txBody>
          <a:bodyPr/>
          <a:lstStyle/>
          <a:p>
            <a:r>
              <a:rPr lang="en-US"/>
              <a:t>when two things come off</a:t>
            </a:r>
          </a:p>
          <a:p>
            <a:r>
              <a:rPr lang="en-US"/>
              <a:t>one </a:t>
            </a:r>
            <a:r>
              <a:rPr lang="en-US" i="1"/>
              <a:t>s</a:t>
            </a:r>
            <a:r>
              <a:rPr lang="en-US"/>
              <a:t> orbital and one </a:t>
            </a:r>
            <a:r>
              <a:rPr lang="en-US" i="1"/>
              <a:t>p</a:t>
            </a:r>
            <a:r>
              <a:rPr lang="en-US"/>
              <a:t> orbital hybridize</a:t>
            </a:r>
          </a:p>
          <a:p>
            <a:r>
              <a:rPr lang="en-US"/>
              <a:t>linear</a:t>
            </a:r>
          </a:p>
        </p:txBody>
      </p:sp>
      <p:graphicFrame>
        <p:nvGraphicFramePr>
          <p:cNvPr id="722948" name="Object 4"/>
          <p:cNvGraphicFramePr>
            <a:graphicFrameLocks/>
          </p:cNvGraphicFramePr>
          <p:nvPr/>
        </p:nvGraphicFramePr>
        <p:xfrm>
          <a:off x="681038" y="3602038"/>
          <a:ext cx="3852862" cy="2205037"/>
        </p:xfrm>
        <a:graphic>
          <a:graphicData uri="http://schemas.openxmlformats.org/presentationml/2006/ole">
            <p:oleObj spid="_x0000_s722948" name="Picture" r:id="rId4" imgW="1765020" imgH="1014085" progId="PageScan.Image">
              <p:embed/>
            </p:oleObj>
          </a:graphicData>
        </a:graphic>
      </p:graphicFrame>
      <p:graphicFrame>
        <p:nvGraphicFramePr>
          <p:cNvPr id="722949" name="Object 5"/>
          <p:cNvGraphicFramePr>
            <a:graphicFrameLocks/>
          </p:cNvGraphicFramePr>
          <p:nvPr/>
        </p:nvGraphicFramePr>
        <p:xfrm>
          <a:off x="4695825" y="3649663"/>
          <a:ext cx="3905250" cy="2141537"/>
        </p:xfrm>
        <a:graphic>
          <a:graphicData uri="http://schemas.openxmlformats.org/presentationml/2006/ole">
            <p:oleObj spid="_x0000_s722949" name="Picture" r:id="rId5" imgW="1792000" imgH="987178" progId="PageScan.Image">
              <p:embed/>
            </p:oleObj>
          </a:graphicData>
        </a:graphic>
      </p:graphicFrame>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a:noFill/>
          <a:ln/>
        </p:spPr>
        <p:txBody>
          <a:bodyPr/>
          <a:lstStyle/>
          <a:p>
            <a:r>
              <a:rPr lang="en-US"/>
              <a:t>sp hybridization</a:t>
            </a:r>
          </a:p>
        </p:txBody>
      </p:sp>
      <p:sp>
        <p:nvSpPr>
          <p:cNvPr id="724995" name="Rectangle 3"/>
          <p:cNvSpPr>
            <a:spLocks noGrp="1" noChangeArrowheads="1"/>
          </p:cNvSpPr>
          <p:nvPr>
            <p:ph type="body" idx="1"/>
          </p:nvPr>
        </p:nvSpPr>
        <p:spPr>
          <a:xfrm>
            <a:off x="685800" y="1295400"/>
            <a:ext cx="5486400" cy="4953000"/>
          </a:xfrm>
          <a:noFill/>
          <a:ln/>
        </p:spPr>
        <p:txBody>
          <a:bodyPr/>
          <a:lstStyle/>
          <a:p>
            <a:r>
              <a:rPr lang="en-US"/>
              <a:t>end up with two lobes 180º apart.</a:t>
            </a:r>
          </a:p>
          <a:p>
            <a:r>
              <a:rPr lang="en-US" i="1"/>
              <a:t>p</a:t>
            </a:r>
            <a:r>
              <a:rPr lang="en-US"/>
              <a:t> orbitals are at right angles</a:t>
            </a:r>
          </a:p>
          <a:p>
            <a:r>
              <a:rPr lang="en-US"/>
              <a:t>makes room for two </a:t>
            </a:r>
            <a:r>
              <a:rPr lang="en-US">
                <a:latin typeface="Symbol" pitchFamily="18" charset="2"/>
              </a:rPr>
              <a:t>p</a:t>
            </a:r>
            <a:r>
              <a:rPr lang="en-US"/>
              <a:t> bonds and two sigma bonds.</a:t>
            </a:r>
          </a:p>
          <a:p>
            <a:r>
              <a:rPr lang="en-US"/>
              <a:t>a triple bond or two double bonds</a:t>
            </a:r>
          </a:p>
        </p:txBody>
      </p:sp>
      <p:graphicFrame>
        <p:nvGraphicFramePr>
          <p:cNvPr id="724996" name="Object 4"/>
          <p:cNvGraphicFramePr>
            <a:graphicFrameLocks/>
          </p:cNvGraphicFramePr>
          <p:nvPr/>
        </p:nvGraphicFramePr>
        <p:xfrm>
          <a:off x="6389688" y="1311275"/>
          <a:ext cx="1916112" cy="2193925"/>
        </p:xfrm>
        <a:graphic>
          <a:graphicData uri="http://schemas.openxmlformats.org/presentationml/2006/ole">
            <p:oleObj spid="_x0000_s724996" name="Picture" r:id="rId4" imgW="895318" imgH="1023870" progId="PageScan.Image">
              <p:embed/>
            </p:oleObj>
          </a:graphicData>
        </a:graphic>
      </p:graphicFrame>
      <p:graphicFrame>
        <p:nvGraphicFramePr>
          <p:cNvPr id="724997" name="Object 5"/>
          <p:cNvGraphicFramePr>
            <a:graphicFrameLocks/>
          </p:cNvGraphicFramePr>
          <p:nvPr/>
        </p:nvGraphicFramePr>
        <p:xfrm>
          <a:off x="6019800" y="3948113"/>
          <a:ext cx="2701925" cy="2300287"/>
        </p:xfrm>
        <a:graphic>
          <a:graphicData uri="http://schemas.openxmlformats.org/presentationml/2006/ole">
            <p:oleObj spid="_x0000_s724997" name="Picture" r:id="rId5" imgW="1480955" imgH="1261875" progId="PageScan.Image">
              <p:embed/>
            </p:oleObj>
          </a:graphicData>
        </a:graphic>
      </p:graphicFrame>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2"/>
          <p:cNvSpPr>
            <a:spLocks noGrp="1" noChangeArrowheads="1"/>
          </p:cNvSpPr>
          <p:nvPr>
            <p:ph type="title"/>
          </p:nvPr>
        </p:nvSpPr>
        <p:spPr>
          <a:noFill/>
          <a:ln/>
        </p:spPr>
        <p:txBody>
          <a:bodyPr/>
          <a:lstStyle/>
          <a:p>
            <a:r>
              <a:rPr lang="en-US"/>
              <a:t>CO</a:t>
            </a:r>
            <a:r>
              <a:rPr lang="en-US" baseline="-25000"/>
              <a:t>2</a:t>
            </a:r>
          </a:p>
        </p:txBody>
      </p:sp>
      <p:sp>
        <p:nvSpPr>
          <p:cNvPr id="727043" name="Rectangle 3"/>
          <p:cNvSpPr>
            <a:spLocks noGrp="1" noChangeArrowheads="1"/>
          </p:cNvSpPr>
          <p:nvPr>
            <p:ph type="body" idx="1"/>
          </p:nvPr>
        </p:nvSpPr>
        <p:spPr>
          <a:xfrm>
            <a:off x="381000" y="1376363"/>
            <a:ext cx="6019800" cy="1381125"/>
          </a:xfrm>
          <a:noFill/>
          <a:ln/>
        </p:spPr>
        <p:txBody>
          <a:bodyPr/>
          <a:lstStyle/>
          <a:p>
            <a:r>
              <a:rPr lang="en-US"/>
              <a:t>C can make two </a:t>
            </a:r>
            <a:r>
              <a:rPr lang="en-US">
                <a:latin typeface="Symbol" pitchFamily="18" charset="2"/>
              </a:rPr>
              <a:t>s</a:t>
            </a:r>
            <a:r>
              <a:rPr lang="en-US"/>
              <a:t> and two </a:t>
            </a:r>
            <a:r>
              <a:rPr lang="en-US">
                <a:latin typeface="Symbol" pitchFamily="18" charset="2"/>
              </a:rPr>
              <a:t>p</a:t>
            </a:r>
            <a:endParaRPr lang="en-US"/>
          </a:p>
          <a:p>
            <a:r>
              <a:rPr lang="en-US"/>
              <a:t>O can make one </a:t>
            </a:r>
            <a:r>
              <a:rPr lang="en-US">
                <a:latin typeface="Symbol" pitchFamily="18" charset="2"/>
              </a:rPr>
              <a:t>s</a:t>
            </a:r>
            <a:r>
              <a:rPr lang="en-US"/>
              <a:t> and one </a:t>
            </a:r>
            <a:r>
              <a:rPr lang="en-US">
                <a:latin typeface="Symbol" pitchFamily="18" charset="2"/>
              </a:rPr>
              <a:t>p</a:t>
            </a:r>
            <a:r>
              <a:rPr lang="en-US"/>
              <a:t> </a:t>
            </a:r>
          </a:p>
        </p:txBody>
      </p:sp>
      <p:graphicFrame>
        <p:nvGraphicFramePr>
          <p:cNvPr id="727044" name="Object 4"/>
          <p:cNvGraphicFramePr>
            <a:graphicFrameLocks/>
          </p:cNvGraphicFramePr>
          <p:nvPr/>
        </p:nvGraphicFramePr>
        <p:xfrm>
          <a:off x="6203950" y="990600"/>
          <a:ext cx="2330450" cy="1985963"/>
        </p:xfrm>
        <a:graphic>
          <a:graphicData uri="http://schemas.openxmlformats.org/presentationml/2006/ole">
            <p:oleObj spid="_x0000_s727044" name="Picture" r:id="rId4" imgW="1480955" imgH="1261875" progId="PageScan.Image">
              <p:embed/>
            </p:oleObj>
          </a:graphicData>
        </a:graphic>
      </p:graphicFrame>
      <p:graphicFrame>
        <p:nvGraphicFramePr>
          <p:cNvPr id="727045" name="Object 5"/>
          <p:cNvGraphicFramePr>
            <a:graphicFrameLocks/>
          </p:cNvGraphicFramePr>
          <p:nvPr/>
        </p:nvGraphicFramePr>
        <p:xfrm>
          <a:off x="6186488" y="3268663"/>
          <a:ext cx="2347912" cy="1989137"/>
        </p:xfrm>
        <a:graphic>
          <a:graphicData uri="http://schemas.openxmlformats.org/presentationml/2006/ole">
            <p:oleObj spid="_x0000_s727045" name="Picture" r:id="rId5" imgW="1444388" imgH="1225454" progId="PageScan.Image">
              <p:embed/>
            </p:oleObj>
          </a:graphicData>
        </a:graphic>
      </p:graphicFrame>
      <p:graphicFrame>
        <p:nvGraphicFramePr>
          <p:cNvPr id="727046" name="Object 6"/>
          <p:cNvGraphicFramePr>
            <a:graphicFrameLocks/>
          </p:cNvGraphicFramePr>
          <p:nvPr/>
        </p:nvGraphicFramePr>
        <p:xfrm>
          <a:off x="774700" y="3962400"/>
          <a:ext cx="5178425" cy="2438400"/>
        </p:xfrm>
        <a:graphic>
          <a:graphicData uri="http://schemas.openxmlformats.org/presentationml/2006/ole">
            <p:oleObj spid="_x0000_s727046" name="Picture" r:id="rId6" imgW="2706629" imgH="1279513" progId="PageScan.Image">
              <p:embed/>
            </p:oleObj>
          </a:graphicData>
        </a:graphic>
      </p:graphicFrame>
      <p:sp>
        <p:nvSpPr>
          <p:cNvPr id="727047" name="Rectangle 7"/>
          <p:cNvSpPr>
            <a:spLocks noChangeArrowheads="1"/>
          </p:cNvSpPr>
          <p:nvPr/>
        </p:nvSpPr>
        <p:spPr bwMode="auto">
          <a:xfrm>
            <a:off x="3530600" y="2895600"/>
            <a:ext cx="587375" cy="762000"/>
          </a:xfrm>
          <a:prstGeom prst="rect">
            <a:avLst/>
          </a:prstGeom>
          <a:noFill/>
          <a:ln w="9525">
            <a:noFill/>
            <a:miter lim="800000"/>
            <a:headEnd/>
            <a:tailEnd/>
          </a:ln>
          <a:effectLst/>
        </p:spPr>
        <p:txBody>
          <a:bodyPr wrap="none" lIns="92075" tIns="46038" rIns="92075" bIns="46038">
            <a:spAutoFit/>
          </a:bodyPr>
          <a:lstStyle/>
          <a:p>
            <a:pPr eaLnBrk="0" hangingPunct="0"/>
            <a:r>
              <a:rPr lang="en-US" sz="4400">
                <a:solidFill>
                  <a:schemeClr val="tx2"/>
                </a:solidFill>
                <a:effectLst>
                  <a:outerShdw blurRad="38100" dist="38100" dir="2700000" algn="tl">
                    <a:srgbClr val="000000"/>
                  </a:outerShdw>
                </a:effectLst>
              </a:rPr>
              <a:t>C</a:t>
            </a:r>
          </a:p>
        </p:txBody>
      </p:sp>
      <p:sp>
        <p:nvSpPr>
          <p:cNvPr id="727048" name="Rectangle 8"/>
          <p:cNvSpPr>
            <a:spLocks noChangeArrowheads="1"/>
          </p:cNvSpPr>
          <p:nvPr/>
        </p:nvSpPr>
        <p:spPr bwMode="auto">
          <a:xfrm>
            <a:off x="2463800" y="2895600"/>
            <a:ext cx="619125" cy="762000"/>
          </a:xfrm>
          <a:prstGeom prst="rect">
            <a:avLst/>
          </a:prstGeom>
          <a:noFill/>
          <a:ln w="9525">
            <a:noFill/>
            <a:miter lim="800000"/>
            <a:headEnd/>
            <a:tailEnd/>
          </a:ln>
          <a:effectLst/>
        </p:spPr>
        <p:txBody>
          <a:bodyPr wrap="none" lIns="92075" tIns="46038" rIns="92075" bIns="46038">
            <a:spAutoFit/>
          </a:bodyPr>
          <a:lstStyle/>
          <a:p>
            <a:pPr eaLnBrk="0" hangingPunct="0"/>
            <a:r>
              <a:rPr lang="en-US" sz="4400">
                <a:solidFill>
                  <a:schemeClr val="tx2"/>
                </a:solidFill>
                <a:effectLst>
                  <a:outerShdw blurRad="38100" dist="38100" dir="2700000" algn="tl">
                    <a:srgbClr val="000000"/>
                  </a:outerShdw>
                </a:effectLst>
              </a:rPr>
              <a:t>O</a:t>
            </a:r>
          </a:p>
        </p:txBody>
      </p:sp>
      <p:sp>
        <p:nvSpPr>
          <p:cNvPr id="727049" name="Rectangle 9"/>
          <p:cNvSpPr>
            <a:spLocks noChangeArrowheads="1"/>
          </p:cNvSpPr>
          <p:nvPr/>
        </p:nvSpPr>
        <p:spPr bwMode="auto">
          <a:xfrm>
            <a:off x="4445000" y="2895600"/>
            <a:ext cx="619125" cy="762000"/>
          </a:xfrm>
          <a:prstGeom prst="rect">
            <a:avLst/>
          </a:prstGeom>
          <a:noFill/>
          <a:ln w="9525">
            <a:noFill/>
            <a:miter lim="800000"/>
            <a:headEnd/>
            <a:tailEnd/>
          </a:ln>
          <a:effectLst/>
        </p:spPr>
        <p:txBody>
          <a:bodyPr wrap="none" lIns="92075" tIns="46038" rIns="92075" bIns="46038">
            <a:spAutoFit/>
          </a:bodyPr>
          <a:lstStyle/>
          <a:p>
            <a:pPr eaLnBrk="0" hangingPunct="0"/>
            <a:r>
              <a:rPr lang="en-US" sz="4400">
                <a:solidFill>
                  <a:schemeClr val="tx2"/>
                </a:solidFill>
                <a:effectLst>
                  <a:outerShdw blurRad="38100" dist="38100" dir="2700000" algn="tl">
                    <a:srgbClr val="000000"/>
                  </a:outerShdw>
                </a:effectLst>
              </a:rPr>
              <a:t>O</a:t>
            </a:r>
          </a:p>
        </p:txBody>
      </p:sp>
      <p:sp>
        <p:nvSpPr>
          <p:cNvPr id="727050" name="Line 10"/>
          <p:cNvSpPr>
            <a:spLocks noChangeShapeType="1"/>
          </p:cNvSpPr>
          <p:nvPr/>
        </p:nvSpPr>
        <p:spPr bwMode="auto">
          <a:xfrm>
            <a:off x="4114800" y="3124200"/>
            <a:ext cx="304800" cy="0"/>
          </a:xfrm>
          <a:prstGeom prst="line">
            <a:avLst/>
          </a:prstGeom>
          <a:noFill/>
          <a:ln w="50800">
            <a:solidFill>
              <a:schemeClr val="tx1"/>
            </a:solidFill>
            <a:round/>
            <a:headEnd type="none" w="sm" len="sm"/>
            <a:tailEnd type="none" w="sm" len="sm"/>
          </a:ln>
          <a:effectLst/>
        </p:spPr>
        <p:txBody>
          <a:bodyPr/>
          <a:lstStyle/>
          <a:p>
            <a:endParaRPr lang="en-US"/>
          </a:p>
        </p:txBody>
      </p:sp>
      <p:sp>
        <p:nvSpPr>
          <p:cNvPr id="727051" name="Line 11"/>
          <p:cNvSpPr>
            <a:spLocks noChangeShapeType="1"/>
          </p:cNvSpPr>
          <p:nvPr/>
        </p:nvSpPr>
        <p:spPr bwMode="auto">
          <a:xfrm>
            <a:off x="4114800" y="3352800"/>
            <a:ext cx="304800" cy="0"/>
          </a:xfrm>
          <a:prstGeom prst="line">
            <a:avLst/>
          </a:prstGeom>
          <a:noFill/>
          <a:ln w="50800">
            <a:solidFill>
              <a:schemeClr val="tx1"/>
            </a:solidFill>
            <a:round/>
            <a:headEnd type="none" w="sm" len="sm"/>
            <a:tailEnd type="none" w="sm" len="sm"/>
          </a:ln>
          <a:effectLst/>
        </p:spPr>
        <p:txBody>
          <a:bodyPr/>
          <a:lstStyle/>
          <a:p>
            <a:endParaRPr lang="en-US"/>
          </a:p>
        </p:txBody>
      </p:sp>
      <p:sp>
        <p:nvSpPr>
          <p:cNvPr id="727052" name="Line 12"/>
          <p:cNvSpPr>
            <a:spLocks noChangeShapeType="1"/>
          </p:cNvSpPr>
          <p:nvPr/>
        </p:nvSpPr>
        <p:spPr bwMode="auto">
          <a:xfrm>
            <a:off x="3124200" y="3124200"/>
            <a:ext cx="381000" cy="0"/>
          </a:xfrm>
          <a:prstGeom prst="line">
            <a:avLst/>
          </a:prstGeom>
          <a:noFill/>
          <a:ln w="50800">
            <a:solidFill>
              <a:schemeClr val="tx1"/>
            </a:solidFill>
            <a:round/>
            <a:headEnd type="none" w="sm" len="sm"/>
            <a:tailEnd type="none" w="sm" len="sm"/>
          </a:ln>
          <a:effectLst/>
        </p:spPr>
        <p:txBody>
          <a:bodyPr/>
          <a:lstStyle/>
          <a:p>
            <a:endParaRPr lang="en-US"/>
          </a:p>
        </p:txBody>
      </p:sp>
      <p:sp>
        <p:nvSpPr>
          <p:cNvPr id="727053" name="Line 13"/>
          <p:cNvSpPr>
            <a:spLocks noChangeShapeType="1"/>
          </p:cNvSpPr>
          <p:nvPr/>
        </p:nvSpPr>
        <p:spPr bwMode="auto">
          <a:xfrm>
            <a:off x="3124200" y="3352800"/>
            <a:ext cx="381000" cy="0"/>
          </a:xfrm>
          <a:prstGeom prst="line">
            <a:avLst/>
          </a:prstGeom>
          <a:noFill/>
          <a:ln w="50800">
            <a:solidFill>
              <a:schemeClr val="tx1"/>
            </a:solidFill>
            <a:round/>
            <a:headEnd type="none" w="sm" len="sm"/>
            <a:tailEnd type="none" w="sm" len="sm"/>
          </a:ln>
          <a:effectLst/>
        </p:spPr>
        <p:txBody>
          <a:bodyPr/>
          <a:lstStyle/>
          <a:p>
            <a:endParaRPr lang="en-US"/>
          </a:p>
        </p:txBody>
      </p:sp>
      <p:grpSp>
        <p:nvGrpSpPr>
          <p:cNvPr id="727054" name="Group 14"/>
          <p:cNvGrpSpPr>
            <a:grpSpLocks/>
          </p:cNvGrpSpPr>
          <p:nvPr/>
        </p:nvGrpSpPr>
        <p:grpSpPr bwMode="auto">
          <a:xfrm>
            <a:off x="2466975" y="2911475"/>
            <a:ext cx="171450" cy="196850"/>
            <a:chOff x="1554" y="1834"/>
            <a:chExt cx="108" cy="124"/>
          </a:xfrm>
        </p:grpSpPr>
        <p:sp>
          <p:nvSpPr>
            <p:cNvPr id="727055" name="Oval 15"/>
            <p:cNvSpPr>
              <a:spLocks noChangeArrowheads="1"/>
            </p:cNvSpPr>
            <p:nvPr/>
          </p:nvSpPr>
          <p:spPr bwMode="auto">
            <a:xfrm>
              <a:off x="1613" y="1834"/>
              <a:ext cx="49" cy="49"/>
            </a:xfrm>
            <a:prstGeom prst="ellipse">
              <a:avLst/>
            </a:prstGeom>
            <a:solidFill>
              <a:schemeClr val="tx1"/>
            </a:solidFill>
            <a:ln w="9525">
              <a:noFill/>
              <a:round/>
              <a:headEnd/>
              <a:tailEnd/>
            </a:ln>
            <a:effectLst/>
          </p:spPr>
          <p:txBody>
            <a:bodyPr wrap="none" anchor="ctr"/>
            <a:lstStyle/>
            <a:p>
              <a:endParaRPr lang="en-US"/>
            </a:p>
          </p:txBody>
        </p:sp>
        <p:sp>
          <p:nvSpPr>
            <p:cNvPr id="727056" name="Oval 16"/>
            <p:cNvSpPr>
              <a:spLocks noChangeArrowheads="1"/>
            </p:cNvSpPr>
            <p:nvPr/>
          </p:nvSpPr>
          <p:spPr bwMode="auto">
            <a:xfrm>
              <a:off x="1554" y="1909"/>
              <a:ext cx="49" cy="49"/>
            </a:xfrm>
            <a:prstGeom prst="ellipse">
              <a:avLst/>
            </a:prstGeom>
            <a:solidFill>
              <a:schemeClr val="tx1"/>
            </a:solidFill>
            <a:ln w="9525">
              <a:noFill/>
              <a:round/>
              <a:headEnd/>
              <a:tailEnd/>
            </a:ln>
            <a:effectLst/>
          </p:spPr>
          <p:txBody>
            <a:bodyPr wrap="none" anchor="ctr"/>
            <a:lstStyle/>
            <a:p>
              <a:endParaRPr lang="en-US"/>
            </a:p>
          </p:txBody>
        </p:sp>
      </p:grpSp>
      <p:grpSp>
        <p:nvGrpSpPr>
          <p:cNvPr id="727057" name="Group 17"/>
          <p:cNvGrpSpPr>
            <a:grpSpLocks/>
          </p:cNvGrpSpPr>
          <p:nvPr/>
        </p:nvGrpSpPr>
        <p:grpSpPr bwMode="auto">
          <a:xfrm>
            <a:off x="2466975" y="3455988"/>
            <a:ext cx="196850" cy="174625"/>
            <a:chOff x="1554" y="2177"/>
            <a:chExt cx="124" cy="110"/>
          </a:xfrm>
        </p:grpSpPr>
        <p:sp>
          <p:nvSpPr>
            <p:cNvPr id="727058" name="Oval 18"/>
            <p:cNvSpPr>
              <a:spLocks noChangeArrowheads="1"/>
            </p:cNvSpPr>
            <p:nvPr/>
          </p:nvSpPr>
          <p:spPr bwMode="auto">
            <a:xfrm rot="5460000">
              <a:off x="1628" y="2237"/>
              <a:ext cx="50" cy="50"/>
            </a:xfrm>
            <a:prstGeom prst="ellipse">
              <a:avLst/>
            </a:prstGeom>
            <a:solidFill>
              <a:schemeClr val="tx1"/>
            </a:solidFill>
            <a:ln w="9525">
              <a:noFill/>
              <a:round/>
              <a:headEnd/>
              <a:tailEnd/>
            </a:ln>
            <a:effectLst/>
          </p:spPr>
          <p:txBody>
            <a:bodyPr wrap="none" anchor="ctr"/>
            <a:lstStyle/>
            <a:p>
              <a:endParaRPr lang="en-US"/>
            </a:p>
          </p:txBody>
        </p:sp>
        <p:sp>
          <p:nvSpPr>
            <p:cNvPr id="727059" name="Oval 19"/>
            <p:cNvSpPr>
              <a:spLocks noChangeArrowheads="1"/>
            </p:cNvSpPr>
            <p:nvPr/>
          </p:nvSpPr>
          <p:spPr bwMode="auto">
            <a:xfrm rot="5460000">
              <a:off x="1554" y="2177"/>
              <a:ext cx="50" cy="50"/>
            </a:xfrm>
            <a:prstGeom prst="ellipse">
              <a:avLst/>
            </a:prstGeom>
            <a:solidFill>
              <a:schemeClr val="tx1"/>
            </a:solidFill>
            <a:ln w="9525">
              <a:noFill/>
              <a:round/>
              <a:headEnd/>
              <a:tailEnd/>
            </a:ln>
            <a:effectLst/>
          </p:spPr>
          <p:txBody>
            <a:bodyPr wrap="none" anchor="ctr"/>
            <a:lstStyle/>
            <a:p>
              <a:endParaRPr lang="en-US"/>
            </a:p>
          </p:txBody>
        </p:sp>
      </p:grpSp>
      <p:grpSp>
        <p:nvGrpSpPr>
          <p:cNvPr id="727060" name="Group 20"/>
          <p:cNvGrpSpPr>
            <a:grpSpLocks/>
          </p:cNvGrpSpPr>
          <p:nvPr/>
        </p:nvGrpSpPr>
        <p:grpSpPr bwMode="auto">
          <a:xfrm>
            <a:off x="4816475" y="2924175"/>
            <a:ext cx="196850" cy="171450"/>
            <a:chOff x="3034" y="1842"/>
            <a:chExt cx="124" cy="108"/>
          </a:xfrm>
        </p:grpSpPr>
        <p:sp>
          <p:nvSpPr>
            <p:cNvPr id="727061" name="Oval 21"/>
            <p:cNvSpPr>
              <a:spLocks noChangeArrowheads="1"/>
            </p:cNvSpPr>
            <p:nvPr/>
          </p:nvSpPr>
          <p:spPr bwMode="auto">
            <a:xfrm>
              <a:off x="3034" y="1842"/>
              <a:ext cx="49" cy="49"/>
            </a:xfrm>
            <a:prstGeom prst="ellipse">
              <a:avLst/>
            </a:prstGeom>
            <a:solidFill>
              <a:schemeClr val="tx1"/>
            </a:solidFill>
            <a:ln w="9525">
              <a:noFill/>
              <a:round/>
              <a:headEnd/>
              <a:tailEnd/>
            </a:ln>
            <a:effectLst/>
          </p:spPr>
          <p:txBody>
            <a:bodyPr wrap="none" anchor="ctr"/>
            <a:lstStyle/>
            <a:p>
              <a:endParaRPr lang="en-US"/>
            </a:p>
          </p:txBody>
        </p:sp>
        <p:sp>
          <p:nvSpPr>
            <p:cNvPr id="727062" name="Oval 22"/>
            <p:cNvSpPr>
              <a:spLocks noChangeArrowheads="1"/>
            </p:cNvSpPr>
            <p:nvPr/>
          </p:nvSpPr>
          <p:spPr bwMode="auto">
            <a:xfrm>
              <a:off x="3109" y="1901"/>
              <a:ext cx="49" cy="49"/>
            </a:xfrm>
            <a:prstGeom prst="ellipse">
              <a:avLst/>
            </a:prstGeom>
            <a:solidFill>
              <a:schemeClr val="tx1"/>
            </a:solidFill>
            <a:ln w="9525">
              <a:noFill/>
              <a:round/>
              <a:headEnd/>
              <a:tailEnd/>
            </a:ln>
            <a:effectLst/>
          </p:spPr>
          <p:txBody>
            <a:bodyPr wrap="none" anchor="ctr"/>
            <a:lstStyle/>
            <a:p>
              <a:endParaRPr lang="en-US"/>
            </a:p>
          </p:txBody>
        </p:sp>
      </p:grpSp>
      <p:grpSp>
        <p:nvGrpSpPr>
          <p:cNvPr id="727063" name="Group 23"/>
          <p:cNvGrpSpPr>
            <a:grpSpLocks/>
          </p:cNvGrpSpPr>
          <p:nvPr/>
        </p:nvGrpSpPr>
        <p:grpSpPr bwMode="auto">
          <a:xfrm>
            <a:off x="4840288" y="3444875"/>
            <a:ext cx="174625" cy="196850"/>
            <a:chOff x="3049" y="2170"/>
            <a:chExt cx="110" cy="124"/>
          </a:xfrm>
        </p:grpSpPr>
        <p:sp>
          <p:nvSpPr>
            <p:cNvPr id="727064" name="Oval 24"/>
            <p:cNvSpPr>
              <a:spLocks noChangeArrowheads="1"/>
            </p:cNvSpPr>
            <p:nvPr/>
          </p:nvSpPr>
          <p:spPr bwMode="auto">
            <a:xfrm rot="60000">
              <a:off x="3109" y="2170"/>
              <a:ext cx="50" cy="50"/>
            </a:xfrm>
            <a:prstGeom prst="ellipse">
              <a:avLst/>
            </a:prstGeom>
            <a:solidFill>
              <a:schemeClr val="tx1"/>
            </a:solidFill>
            <a:ln w="9525">
              <a:noFill/>
              <a:round/>
              <a:headEnd/>
              <a:tailEnd/>
            </a:ln>
            <a:effectLst/>
          </p:spPr>
          <p:txBody>
            <a:bodyPr wrap="none" anchor="ctr"/>
            <a:lstStyle/>
            <a:p>
              <a:endParaRPr lang="en-US"/>
            </a:p>
          </p:txBody>
        </p:sp>
        <p:sp>
          <p:nvSpPr>
            <p:cNvPr id="727065" name="Oval 25"/>
            <p:cNvSpPr>
              <a:spLocks noChangeArrowheads="1"/>
            </p:cNvSpPr>
            <p:nvPr/>
          </p:nvSpPr>
          <p:spPr bwMode="auto">
            <a:xfrm rot="60000">
              <a:off x="3049" y="2244"/>
              <a:ext cx="50" cy="50"/>
            </a:xfrm>
            <a:prstGeom prst="ellipse">
              <a:avLst/>
            </a:prstGeom>
            <a:solidFill>
              <a:schemeClr val="tx1"/>
            </a:solidFill>
            <a:ln w="9525">
              <a:noFill/>
              <a:round/>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a:noFill/>
          <a:ln/>
        </p:spPr>
        <p:txBody>
          <a:bodyPr/>
          <a:lstStyle/>
          <a:p>
            <a:r>
              <a:rPr lang="en-US"/>
              <a:t>N</a:t>
            </a:r>
            <a:r>
              <a:rPr lang="en-US" baseline="-25000"/>
              <a:t>2</a:t>
            </a:r>
          </a:p>
        </p:txBody>
      </p:sp>
      <p:graphicFrame>
        <p:nvGraphicFramePr>
          <p:cNvPr id="729091" name="Object 3"/>
          <p:cNvGraphicFramePr>
            <a:graphicFrameLocks/>
          </p:cNvGraphicFramePr>
          <p:nvPr>
            <p:ph type="body" idx="1"/>
          </p:nvPr>
        </p:nvGraphicFramePr>
        <p:xfrm>
          <a:off x="5410200" y="2074863"/>
          <a:ext cx="3298825" cy="3640137"/>
        </p:xfrm>
        <a:graphic>
          <a:graphicData uri="http://schemas.openxmlformats.org/presentationml/2006/ole">
            <p:oleObj spid="_x0000_s729091" name="Picture" r:id="rId4" imgW="1425200" imgH="1573171" progId="PageScan.Image">
              <p:embed/>
            </p:oleObj>
          </a:graphicData>
        </a:graphic>
      </p:graphicFrame>
      <p:graphicFrame>
        <p:nvGraphicFramePr>
          <p:cNvPr id="729092" name="Object 4"/>
          <p:cNvGraphicFramePr>
            <a:graphicFrameLocks/>
          </p:cNvGraphicFramePr>
          <p:nvPr/>
        </p:nvGraphicFramePr>
        <p:xfrm>
          <a:off x="457200" y="1381125"/>
          <a:ext cx="4876800" cy="1900238"/>
        </p:xfrm>
        <a:graphic>
          <a:graphicData uri="http://schemas.openxmlformats.org/presentationml/2006/ole">
            <p:oleObj spid="_x0000_s729092" name="Picture" r:id="rId5" imgW="1957317" imgH="768195" progId="PageScan.Image">
              <p:embed/>
            </p:oleObj>
          </a:graphicData>
        </a:graphic>
      </p:graphicFrame>
      <p:graphicFrame>
        <p:nvGraphicFramePr>
          <p:cNvPr id="729093" name="Object 5"/>
          <p:cNvGraphicFramePr>
            <a:graphicFrameLocks/>
          </p:cNvGraphicFramePr>
          <p:nvPr/>
        </p:nvGraphicFramePr>
        <p:xfrm>
          <a:off x="1065213" y="3657600"/>
          <a:ext cx="3775075" cy="2667000"/>
        </p:xfrm>
        <a:graphic>
          <a:graphicData uri="http://schemas.openxmlformats.org/presentationml/2006/ole">
            <p:oleObj spid="_x0000_s729093" name="Picture" r:id="rId6" imgW="1938286" imgH="1371254" progId="PageScan.Image">
              <p:embed/>
            </p:oleObj>
          </a:graphicData>
        </a:graphic>
      </p:graphicFrame>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Rectangle 2"/>
          <p:cNvSpPr>
            <a:spLocks noGrp="1" noChangeArrowheads="1"/>
          </p:cNvSpPr>
          <p:nvPr>
            <p:ph type="title"/>
          </p:nvPr>
        </p:nvSpPr>
        <p:spPr>
          <a:noFill/>
          <a:ln/>
        </p:spPr>
        <p:txBody>
          <a:bodyPr/>
          <a:lstStyle/>
          <a:p>
            <a:r>
              <a:rPr lang="en-US"/>
              <a:t>N</a:t>
            </a:r>
            <a:r>
              <a:rPr lang="en-US" baseline="-25000"/>
              <a:t>2</a:t>
            </a:r>
          </a:p>
        </p:txBody>
      </p:sp>
      <p:graphicFrame>
        <p:nvGraphicFramePr>
          <p:cNvPr id="731139" name="Object 3"/>
          <p:cNvGraphicFramePr>
            <a:graphicFrameLocks/>
          </p:cNvGraphicFramePr>
          <p:nvPr/>
        </p:nvGraphicFramePr>
        <p:xfrm>
          <a:off x="4691063" y="1760538"/>
          <a:ext cx="2995612" cy="3697287"/>
        </p:xfrm>
        <a:graphic>
          <a:graphicData uri="http://schemas.openxmlformats.org/presentationml/2006/ole">
            <p:oleObj spid="_x0000_s731139" name="Picture" r:id="rId4" imgW="1152293" imgH="1361940" progId="PageScan.Image">
              <p:embed/>
            </p:oleObj>
          </a:graphicData>
        </a:graphic>
      </p:graphicFrame>
      <p:graphicFrame>
        <p:nvGraphicFramePr>
          <p:cNvPr id="731140" name="Object 4"/>
          <p:cNvGraphicFramePr>
            <a:graphicFrameLocks/>
          </p:cNvGraphicFramePr>
          <p:nvPr/>
        </p:nvGraphicFramePr>
        <p:xfrm>
          <a:off x="1495425" y="1760538"/>
          <a:ext cx="3219450" cy="3700462"/>
        </p:xfrm>
        <a:graphic>
          <a:graphicData uri="http://schemas.openxmlformats.org/presentationml/2006/ole">
            <p:oleObj spid="_x0000_s731140" name="Picture" r:id="rId5" imgW="1188722" imgH="1371254" progId="PageScan.Image">
              <p:embed/>
            </p:oleObj>
          </a:graphicData>
        </a:graphic>
      </p:graphicFrame>
      <p:sp>
        <p:nvSpPr>
          <p:cNvPr id="731141" name="Oval 5"/>
          <p:cNvSpPr>
            <a:spLocks noChangeArrowheads="1"/>
          </p:cNvSpPr>
          <p:nvPr/>
        </p:nvSpPr>
        <p:spPr bwMode="auto">
          <a:xfrm>
            <a:off x="4548188" y="3159125"/>
            <a:ext cx="249237" cy="762000"/>
          </a:xfrm>
          <a:prstGeom prst="ellipse">
            <a:avLst/>
          </a:prstGeom>
          <a:solidFill>
            <a:schemeClr val="bg1">
              <a:alpha val="50000"/>
            </a:schemeClr>
          </a:solidFill>
          <a:ln w="9525">
            <a:no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3186" name="Rectangle 2"/>
          <p:cNvSpPr>
            <a:spLocks noGrp="1" noChangeArrowheads="1"/>
          </p:cNvSpPr>
          <p:nvPr>
            <p:ph type="title"/>
          </p:nvPr>
        </p:nvSpPr>
        <p:spPr>
          <a:noFill/>
          <a:ln/>
        </p:spPr>
        <p:txBody>
          <a:bodyPr/>
          <a:lstStyle/>
          <a:p>
            <a:r>
              <a:rPr lang="en-US"/>
              <a:t>Polar Bonds</a:t>
            </a:r>
          </a:p>
        </p:txBody>
      </p:sp>
      <p:sp>
        <p:nvSpPr>
          <p:cNvPr id="733187" name="Rectangle 3"/>
          <p:cNvSpPr>
            <a:spLocks noGrp="1" noChangeArrowheads="1"/>
          </p:cNvSpPr>
          <p:nvPr>
            <p:ph type="body" idx="1"/>
          </p:nvPr>
        </p:nvSpPr>
        <p:spPr>
          <a:noFill/>
          <a:ln/>
        </p:spPr>
        <p:txBody>
          <a:bodyPr/>
          <a:lstStyle/>
          <a:p>
            <a:r>
              <a:rPr lang="en-US"/>
              <a:t>When the atoms in a bond are the same, the electrons are shared equally.</a:t>
            </a:r>
          </a:p>
          <a:p>
            <a:r>
              <a:rPr lang="en-US"/>
              <a:t>This is a nonpolar covalent bond.</a:t>
            </a:r>
          </a:p>
          <a:p>
            <a:r>
              <a:rPr lang="en-US"/>
              <a:t>When two different atoms are connected, the atoms may not be shared equally.</a:t>
            </a:r>
          </a:p>
          <a:p>
            <a:r>
              <a:rPr lang="en-US"/>
              <a:t>This is a polar covalent bond.</a:t>
            </a:r>
          </a:p>
          <a:p>
            <a:r>
              <a:rPr lang="en-US"/>
              <a:t>How do we measure how strong the atoms pull on electrons?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33187">
                                            <p:txEl>
                                              <p:pRg st="0" end="0"/>
                                            </p:txEl>
                                          </p:spTgt>
                                        </p:tgtEl>
                                        <p:attrNameLst>
                                          <p:attrName>style.visibility</p:attrName>
                                        </p:attrNameLst>
                                      </p:cBhvr>
                                      <p:to>
                                        <p:strVal val="visible"/>
                                      </p:to>
                                    </p:set>
                                    <p:anim to="" calcmode="lin" valueType="num">
                                      <p:cBhvr>
                                        <p:cTn id="7" dur="1" fill="hold"/>
                                        <p:tgtEl>
                                          <p:spTgt spid="73318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33187">
                                            <p:txEl>
                                              <p:pRg st="1" end="1"/>
                                            </p:txEl>
                                          </p:spTgt>
                                        </p:tgtEl>
                                        <p:attrNameLst>
                                          <p:attrName>style.visibility</p:attrName>
                                        </p:attrNameLst>
                                      </p:cBhvr>
                                      <p:to>
                                        <p:strVal val="visible"/>
                                      </p:to>
                                    </p:set>
                                    <p:anim to="" calcmode="lin" valueType="num">
                                      <p:cBhvr>
                                        <p:cTn id="12" dur="1" fill="hold"/>
                                        <p:tgtEl>
                                          <p:spTgt spid="733187">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33187">
                                            <p:txEl>
                                              <p:pRg st="2" end="2"/>
                                            </p:txEl>
                                          </p:spTgt>
                                        </p:tgtEl>
                                        <p:attrNameLst>
                                          <p:attrName>style.visibility</p:attrName>
                                        </p:attrNameLst>
                                      </p:cBhvr>
                                      <p:to>
                                        <p:strVal val="visible"/>
                                      </p:to>
                                    </p:set>
                                    <p:anim to="" calcmode="lin" valueType="num">
                                      <p:cBhvr>
                                        <p:cTn id="17" dur="1" fill="hold"/>
                                        <p:tgtEl>
                                          <p:spTgt spid="733187">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733187">
                                            <p:txEl>
                                              <p:pRg st="3" end="3"/>
                                            </p:txEl>
                                          </p:spTgt>
                                        </p:tgtEl>
                                        <p:attrNameLst>
                                          <p:attrName>style.visibility</p:attrName>
                                        </p:attrNameLst>
                                      </p:cBhvr>
                                      <p:to>
                                        <p:strVal val="visible"/>
                                      </p:to>
                                    </p:set>
                                    <p:anim to="" calcmode="lin" valueType="num">
                                      <p:cBhvr>
                                        <p:cTn id="22" dur="1" fill="hold"/>
                                        <p:tgtEl>
                                          <p:spTgt spid="733187">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733187">
                                            <p:txEl>
                                              <p:pRg st="4" end="4"/>
                                            </p:txEl>
                                          </p:spTgt>
                                        </p:tgtEl>
                                        <p:attrNameLst>
                                          <p:attrName>style.visibility</p:attrName>
                                        </p:attrNameLst>
                                      </p:cBhvr>
                                      <p:to>
                                        <p:strVal val="visible"/>
                                      </p:to>
                                    </p:set>
                                    <p:anim to="" calcmode="lin" valueType="num">
                                      <p:cBhvr>
                                        <p:cTn id="27" dur="1" fill="hold"/>
                                        <p:tgtEl>
                                          <p:spTgt spid="73318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187" grpId="0" build="p" autoUpdateAnimBg="0"/>
    </p:bldLst>
  </p:timing>
</p:sld>
</file>

<file path=ppt/slides/slide2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5234" name="Rectangle 2"/>
          <p:cNvSpPr>
            <a:spLocks noGrp="1" noChangeArrowheads="1"/>
          </p:cNvSpPr>
          <p:nvPr>
            <p:ph type="title"/>
          </p:nvPr>
        </p:nvSpPr>
        <p:spPr>
          <a:noFill/>
          <a:ln/>
        </p:spPr>
        <p:txBody>
          <a:bodyPr/>
          <a:lstStyle/>
          <a:p>
            <a:r>
              <a:rPr lang="en-US"/>
              <a:t>Electronegativity</a:t>
            </a:r>
          </a:p>
        </p:txBody>
      </p:sp>
      <p:sp>
        <p:nvSpPr>
          <p:cNvPr id="735235" name="Rectangle 3"/>
          <p:cNvSpPr>
            <a:spLocks noGrp="1" noChangeArrowheads="1"/>
          </p:cNvSpPr>
          <p:nvPr>
            <p:ph type="body" idx="1"/>
          </p:nvPr>
        </p:nvSpPr>
        <p:spPr>
          <a:xfrm>
            <a:off x="685800" y="1590675"/>
            <a:ext cx="7772400" cy="4953000"/>
          </a:xfrm>
          <a:noFill/>
          <a:ln/>
        </p:spPr>
        <p:txBody>
          <a:bodyPr/>
          <a:lstStyle/>
          <a:p>
            <a:r>
              <a:rPr lang="en-US"/>
              <a:t>A measure of how strongly the atoms attract electrons in a bond.</a:t>
            </a:r>
          </a:p>
          <a:p>
            <a:r>
              <a:rPr lang="en-US"/>
              <a:t>The bigger the electronegativity difference the more polar the bond.</a:t>
            </a:r>
          </a:p>
          <a:p>
            <a:pPr lvl="1">
              <a:buFontTx/>
              <a:buNone/>
            </a:pPr>
            <a:r>
              <a:rPr lang="en-US"/>
              <a:t>		0.0 - 0.5 	</a:t>
            </a:r>
            <a:r>
              <a:rPr lang="en-US" i="1"/>
              <a:t>Covalent nonpolar</a:t>
            </a:r>
          </a:p>
          <a:p>
            <a:pPr>
              <a:buFont typeface="Monotype Sorts" pitchFamily="2" charset="2"/>
              <a:buNone/>
            </a:pPr>
            <a:r>
              <a:rPr lang="en-US"/>
              <a:t>		0.5 - 1.0 	</a:t>
            </a:r>
            <a:r>
              <a:rPr lang="en-US" i="1"/>
              <a:t>Covalent moderately polar</a:t>
            </a:r>
          </a:p>
          <a:p>
            <a:pPr>
              <a:buFont typeface="Monotype Sorts" pitchFamily="2" charset="2"/>
              <a:buNone/>
            </a:pPr>
            <a:r>
              <a:rPr lang="en-US"/>
              <a:t>		1.0 -2.0 	</a:t>
            </a:r>
            <a:r>
              <a:rPr lang="en-US" i="1"/>
              <a:t>Covalent polar</a:t>
            </a:r>
          </a:p>
          <a:p>
            <a:pPr>
              <a:buFont typeface="Monotype Sorts" pitchFamily="2" charset="2"/>
              <a:buNone/>
            </a:pPr>
            <a:r>
              <a:rPr lang="en-US"/>
              <a:t>		&gt;2.0 	</a:t>
            </a:r>
            <a:r>
              <a:rPr lang="en-US" i="1"/>
              <a:t>Ionic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35235">
                                            <p:txEl>
                                              <p:pRg st="0" end="0"/>
                                            </p:txEl>
                                          </p:spTgt>
                                        </p:tgtEl>
                                        <p:attrNameLst>
                                          <p:attrName>style.visibility</p:attrName>
                                        </p:attrNameLst>
                                      </p:cBhvr>
                                      <p:to>
                                        <p:strVal val="visible"/>
                                      </p:to>
                                    </p:set>
                                    <p:anim to="" calcmode="lin" valueType="num">
                                      <p:cBhvr>
                                        <p:cTn id="7" dur="1" fill="hold"/>
                                        <p:tgtEl>
                                          <p:spTgt spid="73523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35235">
                                            <p:txEl>
                                              <p:pRg st="1" end="1"/>
                                            </p:txEl>
                                          </p:spTgt>
                                        </p:tgtEl>
                                        <p:attrNameLst>
                                          <p:attrName>style.visibility</p:attrName>
                                        </p:attrNameLst>
                                      </p:cBhvr>
                                      <p:to>
                                        <p:strVal val="visible"/>
                                      </p:to>
                                    </p:set>
                                    <p:anim to="" calcmode="lin" valueType="num">
                                      <p:cBhvr>
                                        <p:cTn id="12" dur="1" fill="hold"/>
                                        <p:tgtEl>
                                          <p:spTgt spid="735235">
                                            <p:txEl>
                                              <p:pRg st="1" end="1"/>
                                            </p:txEl>
                                          </p:spTgt>
                                        </p:tgtEl>
                                        <p:attrNameLst>
                                          <p:attrName/>
                                        </p:attrNameLst>
                                      </p:cBhvr>
                                    </p:anim>
                                  </p:childTnLst>
                                </p:cTn>
                              </p:par>
                              <p:par>
                                <p:cTn id="13" presetID="24" presetClass="entr" presetSubtype="0" fill="hold" grpId="0" nodeType="withEffect">
                                  <p:stCondLst>
                                    <p:cond delay="0"/>
                                  </p:stCondLst>
                                  <p:childTnLst>
                                    <p:set>
                                      <p:cBhvr>
                                        <p:cTn id="14" dur="1" fill="hold">
                                          <p:stCondLst>
                                            <p:cond delay="499"/>
                                          </p:stCondLst>
                                        </p:cTn>
                                        <p:tgtEl>
                                          <p:spTgt spid="735235">
                                            <p:txEl>
                                              <p:pRg st="2" end="2"/>
                                            </p:txEl>
                                          </p:spTgt>
                                        </p:tgtEl>
                                        <p:attrNameLst>
                                          <p:attrName>style.visibility</p:attrName>
                                        </p:attrNameLst>
                                      </p:cBhvr>
                                      <p:to>
                                        <p:strVal val="visible"/>
                                      </p:to>
                                    </p:set>
                                    <p:anim to="" calcmode="lin" valueType="num">
                                      <p:cBhvr>
                                        <p:cTn id="15" dur="1" fill="hold"/>
                                        <p:tgtEl>
                                          <p:spTgt spid="735235">
                                            <p:txEl>
                                              <p:pRg st="2" end="2"/>
                                            </p:txEl>
                                          </p:spTgt>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grpId="0" nodeType="clickEffect">
                                  <p:stCondLst>
                                    <p:cond delay="0"/>
                                  </p:stCondLst>
                                  <p:childTnLst>
                                    <p:set>
                                      <p:cBhvr>
                                        <p:cTn id="19" dur="1" fill="hold">
                                          <p:stCondLst>
                                            <p:cond delay="499"/>
                                          </p:stCondLst>
                                        </p:cTn>
                                        <p:tgtEl>
                                          <p:spTgt spid="735235">
                                            <p:txEl>
                                              <p:pRg st="3" end="3"/>
                                            </p:txEl>
                                          </p:spTgt>
                                        </p:tgtEl>
                                        <p:attrNameLst>
                                          <p:attrName>style.visibility</p:attrName>
                                        </p:attrNameLst>
                                      </p:cBhvr>
                                      <p:to>
                                        <p:strVal val="visible"/>
                                      </p:to>
                                    </p:set>
                                    <p:anim to="" calcmode="lin" valueType="num">
                                      <p:cBhvr>
                                        <p:cTn id="20" dur="1" fill="hold"/>
                                        <p:tgtEl>
                                          <p:spTgt spid="735235">
                                            <p:txEl>
                                              <p:pRg st="3" end="3"/>
                                            </p:txEl>
                                          </p:spTgt>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735235">
                                            <p:txEl>
                                              <p:pRg st="4" end="4"/>
                                            </p:txEl>
                                          </p:spTgt>
                                        </p:tgtEl>
                                        <p:attrNameLst>
                                          <p:attrName>style.visibility</p:attrName>
                                        </p:attrNameLst>
                                      </p:cBhvr>
                                      <p:to>
                                        <p:strVal val="visible"/>
                                      </p:to>
                                    </p:set>
                                    <p:anim to="" calcmode="lin" valueType="num">
                                      <p:cBhvr>
                                        <p:cTn id="25" dur="1" fill="hold"/>
                                        <p:tgtEl>
                                          <p:spTgt spid="735235">
                                            <p:txEl>
                                              <p:pRg st="4" end="4"/>
                                            </p:txEl>
                                          </p:spTgt>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499"/>
                                          </p:stCondLst>
                                        </p:cTn>
                                        <p:tgtEl>
                                          <p:spTgt spid="735235">
                                            <p:txEl>
                                              <p:pRg st="5" end="5"/>
                                            </p:txEl>
                                          </p:spTgt>
                                        </p:tgtEl>
                                        <p:attrNameLst>
                                          <p:attrName>style.visibility</p:attrName>
                                        </p:attrNameLst>
                                      </p:cBhvr>
                                      <p:to>
                                        <p:strVal val="visible"/>
                                      </p:to>
                                    </p:set>
                                    <p:anim to="" calcmode="lin" valueType="num">
                                      <p:cBhvr>
                                        <p:cTn id="30" dur="1" fill="hold"/>
                                        <p:tgtEl>
                                          <p:spTgt spid="735235">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35" grpId="0" build="p" autoUpdateAnimBg="0"/>
    </p:bldLst>
  </p:timing>
</p:sld>
</file>

<file path=ppt/slides/slide2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282" name="Rectangle 2"/>
          <p:cNvSpPr>
            <a:spLocks noGrp="1" noChangeArrowheads="1"/>
          </p:cNvSpPr>
          <p:nvPr>
            <p:ph type="title"/>
          </p:nvPr>
        </p:nvSpPr>
        <p:spPr>
          <a:noFill/>
          <a:ln/>
        </p:spPr>
        <p:txBody>
          <a:bodyPr/>
          <a:lstStyle/>
          <a:p>
            <a:r>
              <a:rPr lang="en-US"/>
              <a:t>How to show a bond is polar</a:t>
            </a:r>
          </a:p>
        </p:txBody>
      </p:sp>
      <p:sp>
        <p:nvSpPr>
          <p:cNvPr id="737283" name="Rectangle 3"/>
          <p:cNvSpPr>
            <a:spLocks noGrp="1" noChangeArrowheads="1"/>
          </p:cNvSpPr>
          <p:nvPr>
            <p:ph type="body" idx="1"/>
          </p:nvPr>
        </p:nvSpPr>
        <p:spPr>
          <a:xfrm>
            <a:off x="366713" y="1358900"/>
            <a:ext cx="8518525" cy="4724400"/>
          </a:xfrm>
          <a:noFill/>
          <a:ln/>
        </p:spPr>
        <p:txBody>
          <a:bodyPr/>
          <a:lstStyle/>
          <a:p>
            <a:r>
              <a:rPr lang="en-US"/>
              <a:t>Isn’t a whole charge just a partial charge</a:t>
            </a:r>
          </a:p>
          <a:p>
            <a:r>
              <a:rPr lang="en-US">
                <a:latin typeface="Symbol" pitchFamily="18" charset="2"/>
              </a:rPr>
              <a:t>d+ </a:t>
            </a:r>
            <a:r>
              <a:rPr lang="en-US"/>
              <a:t>means a partially positive</a:t>
            </a:r>
          </a:p>
          <a:p>
            <a:r>
              <a:rPr lang="en-US">
                <a:latin typeface="Symbol" pitchFamily="18" charset="2"/>
              </a:rPr>
              <a:t>d- </a:t>
            </a:r>
            <a:r>
              <a:rPr lang="en-US"/>
              <a:t>means a partially negative																																		</a:t>
            </a:r>
          </a:p>
          <a:p>
            <a:r>
              <a:rPr lang="en-US"/>
              <a:t>The Cl pulls harder on the electrons</a:t>
            </a:r>
          </a:p>
          <a:p>
            <a:r>
              <a:rPr lang="en-US"/>
              <a:t>The electrons spend more time near the Cl</a:t>
            </a:r>
          </a:p>
        </p:txBody>
      </p:sp>
      <p:sp>
        <p:nvSpPr>
          <p:cNvPr id="737284" name="Rectangle 4"/>
          <p:cNvSpPr>
            <a:spLocks noChangeArrowheads="1"/>
          </p:cNvSpPr>
          <p:nvPr/>
        </p:nvSpPr>
        <p:spPr bwMode="auto">
          <a:xfrm>
            <a:off x="2354263" y="3768725"/>
            <a:ext cx="558800" cy="823913"/>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800"/>
              <a:t>H</a:t>
            </a:r>
          </a:p>
        </p:txBody>
      </p:sp>
      <p:sp>
        <p:nvSpPr>
          <p:cNvPr id="737285" name="Rectangle 5"/>
          <p:cNvSpPr>
            <a:spLocks noChangeArrowheads="1"/>
          </p:cNvSpPr>
          <p:nvPr/>
        </p:nvSpPr>
        <p:spPr bwMode="auto">
          <a:xfrm>
            <a:off x="3881438" y="3771900"/>
            <a:ext cx="882650" cy="823913"/>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800"/>
              <a:t>Cl</a:t>
            </a:r>
          </a:p>
        </p:txBody>
      </p:sp>
      <p:sp>
        <p:nvSpPr>
          <p:cNvPr id="737286" name="Line 6"/>
          <p:cNvSpPr>
            <a:spLocks noChangeShapeType="1"/>
          </p:cNvSpPr>
          <p:nvPr/>
        </p:nvSpPr>
        <p:spPr bwMode="auto">
          <a:xfrm>
            <a:off x="2981325" y="4121150"/>
            <a:ext cx="911225" cy="0"/>
          </a:xfrm>
          <a:prstGeom prst="line">
            <a:avLst/>
          </a:prstGeom>
          <a:noFill/>
          <a:ln w="25400">
            <a:solidFill>
              <a:schemeClr val="tx1"/>
            </a:solidFill>
            <a:round/>
            <a:headEnd type="none" w="sm" len="sm"/>
            <a:tailEnd type="none" w="sm" len="sm"/>
          </a:ln>
          <a:effectLst/>
        </p:spPr>
        <p:txBody>
          <a:bodyPr/>
          <a:lstStyle/>
          <a:p>
            <a:endParaRPr lang="en-US"/>
          </a:p>
        </p:txBody>
      </p:sp>
      <p:sp>
        <p:nvSpPr>
          <p:cNvPr id="737287" name="Rectangle 7"/>
          <p:cNvSpPr>
            <a:spLocks noChangeArrowheads="1"/>
          </p:cNvSpPr>
          <p:nvPr/>
        </p:nvSpPr>
        <p:spPr bwMode="auto">
          <a:xfrm>
            <a:off x="2260600" y="3197225"/>
            <a:ext cx="842963" cy="701675"/>
          </a:xfrm>
          <a:prstGeom prst="rect">
            <a:avLst/>
          </a:prstGeom>
          <a:noFill/>
          <a:ln w="9525">
            <a:noFill/>
            <a:miter lim="800000"/>
            <a:headEnd/>
            <a:tailEnd/>
          </a:ln>
          <a:effectLst/>
        </p:spPr>
        <p:txBody>
          <a:bodyPr lIns="92075" tIns="46038" rIns="92075" bIns="46038">
            <a:spAutoFit/>
          </a:bodyPr>
          <a:lstStyle/>
          <a:p>
            <a:pPr eaLnBrk="0" hangingPunct="0">
              <a:spcBef>
                <a:spcPct val="20000"/>
              </a:spcBef>
            </a:pPr>
            <a:r>
              <a:rPr lang="en-US" sz="4000" b="1">
                <a:latin typeface="Symbol" pitchFamily="18" charset="2"/>
              </a:rPr>
              <a:t>d+</a:t>
            </a:r>
          </a:p>
        </p:txBody>
      </p:sp>
      <p:sp>
        <p:nvSpPr>
          <p:cNvPr id="737288" name="Rectangle 8"/>
          <p:cNvSpPr>
            <a:spLocks noChangeArrowheads="1"/>
          </p:cNvSpPr>
          <p:nvPr/>
        </p:nvSpPr>
        <p:spPr bwMode="auto">
          <a:xfrm>
            <a:off x="4138613" y="3209925"/>
            <a:ext cx="925512" cy="701675"/>
          </a:xfrm>
          <a:prstGeom prst="rect">
            <a:avLst/>
          </a:prstGeom>
          <a:noFill/>
          <a:ln w="9525">
            <a:noFill/>
            <a:miter lim="800000"/>
            <a:headEnd/>
            <a:tailEnd/>
          </a:ln>
          <a:effectLst/>
        </p:spPr>
        <p:txBody>
          <a:bodyPr lIns="92075" tIns="46038" rIns="92075" bIns="46038">
            <a:spAutoFit/>
          </a:bodyPr>
          <a:lstStyle/>
          <a:p>
            <a:pPr eaLnBrk="0" hangingPunct="0">
              <a:spcBef>
                <a:spcPct val="20000"/>
              </a:spcBef>
            </a:pPr>
            <a:r>
              <a:rPr lang="en-US" sz="4000" b="1">
                <a:latin typeface="Symbol" pitchFamily="18" charset="2"/>
              </a:rPr>
              <a:t>d-</a:t>
            </a:r>
          </a:p>
        </p:txBody>
      </p:sp>
      <p:sp>
        <p:nvSpPr>
          <p:cNvPr id="737289" name="Line 9"/>
          <p:cNvSpPr>
            <a:spLocks noChangeShapeType="1"/>
          </p:cNvSpPr>
          <p:nvPr/>
        </p:nvSpPr>
        <p:spPr bwMode="auto">
          <a:xfrm>
            <a:off x="2584450" y="4667250"/>
            <a:ext cx="1865313" cy="0"/>
          </a:xfrm>
          <a:prstGeom prst="line">
            <a:avLst/>
          </a:prstGeom>
          <a:noFill/>
          <a:ln w="25400">
            <a:solidFill>
              <a:schemeClr val="tx1"/>
            </a:solidFill>
            <a:round/>
            <a:headEnd type="none" w="sm" len="sm"/>
            <a:tailEnd type="stealth" w="med" len="lg"/>
          </a:ln>
          <a:effectLst/>
        </p:spPr>
        <p:txBody>
          <a:bodyPr/>
          <a:lstStyle/>
          <a:p>
            <a:endParaRPr lang="en-US"/>
          </a:p>
        </p:txBody>
      </p:sp>
      <p:sp>
        <p:nvSpPr>
          <p:cNvPr id="737290" name="Line 10"/>
          <p:cNvSpPr>
            <a:spLocks noChangeShapeType="1"/>
          </p:cNvSpPr>
          <p:nvPr/>
        </p:nvSpPr>
        <p:spPr bwMode="auto">
          <a:xfrm>
            <a:off x="2708275" y="4476750"/>
            <a:ext cx="0" cy="366713"/>
          </a:xfrm>
          <a:prstGeom prst="line">
            <a:avLst/>
          </a:prstGeom>
          <a:noFill/>
          <a:ln w="25400">
            <a:solidFill>
              <a:schemeClr val="tx1"/>
            </a:solidFill>
            <a:round/>
            <a:headEnd type="none" w="sm" len="sm"/>
            <a:tailEnd type="none" w="sm" len="sm"/>
          </a:ln>
          <a:effectLst/>
        </p:spPr>
        <p:txBody>
          <a:bodyP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37283">
                                            <p:txEl>
                                              <p:pRg st="0" end="0"/>
                                            </p:txEl>
                                          </p:spTgt>
                                        </p:tgtEl>
                                        <p:attrNameLst>
                                          <p:attrName>style.visibility</p:attrName>
                                        </p:attrNameLst>
                                      </p:cBhvr>
                                      <p:to>
                                        <p:strVal val="visible"/>
                                      </p:to>
                                    </p:set>
                                    <p:anim to="" calcmode="lin" valueType="num">
                                      <p:cBhvr>
                                        <p:cTn id="7" dur="1" fill="hold"/>
                                        <p:tgtEl>
                                          <p:spTgt spid="73728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37283">
                                            <p:txEl>
                                              <p:pRg st="1" end="1"/>
                                            </p:txEl>
                                          </p:spTgt>
                                        </p:tgtEl>
                                        <p:attrNameLst>
                                          <p:attrName>style.visibility</p:attrName>
                                        </p:attrNameLst>
                                      </p:cBhvr>
                                      <p:to>
                                        <p:strVal val="visible"/>
                                      </p:to>
                                    </p:set>
                                    <p:anim to="" calcmode="lin" valueType="num">
                                      <p:cBhvr>
                                        <p:cTn id="12" dur="1" fill="hold"/>
                                        <p:tgtEl>
                                          <p:spTgt spid="73728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37283">
                                            <p:txEl>
                                              <p:pRg st="2" end="2"/>
                                            </p:txEl>
                                          </p:spTgt>
                                        </p:tgtEl>
                                        <p:attrNameLst>
                                          <p:attrName>style.visibility</p:attrName>
                                        </p:attrNameLst>
                                      </p:cBhvr>
                                      <p:to>
                                        <p:strVal val="visible"/>
                                      </p:to>
                                    </p:set>
                                    <p:anim to="" calcmode="lin" valueType="num">
                                      <p:cBhvr>
                                        <p:cTn id="17" dur="1" fill="hold"/>
                                        <p:tgtEl>
                                          <p:spTgt spid="73728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737283">
                                            <p:txEl>
                                              <p:pRg st="3" end="3"/>
                                            </p:txEl>
                                          </p:spTgt>
                                        </p:tgtEl>
                                        <p:attrNameLst>
                                          <p:attrName>style.visibility</p:attrName>
                                        </p:attrNameLst>
                                      </p:cBhvr>
                                      <p:to>
                                        <p:strVal val="visible"/>
                                      </p:to>
                                    </p:set>
                                    <p:anim to="" calcmode="lin" valueType="num">
                                      <p:cBhvr>
                                        <p:cTn id="22" dur="1" fill="hold"/>
                                        <p:tgtEl>
                                          <p:spTgt spid="73728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737283">
                                            <p:txEl>
                                              <p:pRg st="4" end="4"/>
                                            </p:txEl>
                                          </p:spTgt>
                                        </p:tgtEl>
                                        <p:attrNameLst>
                                          <p:attrName>style.visibility</p:attrName>
                                        </p:attrNameLst>
                                      </p:cBhvr>
                                      <p:to>
                                        <p:strVal val="visible"/>
                                      </p:to>
                                    </p:set>
                                    <p:anim to="" calcmode="lin" valueType="num">
                                      <p:cBhvr>
                                        <p:cTn id="27" dur="1" fill="hold"/>
                                        <p:tgtEl>
                                          <p:spTgt spid="73728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3" grpId="0" build="p" autoUpdateAnimBg="0"/>
    </p:bldLst>
  </p:timing>
</p:sld>
</file>

<file path=ppt/slides/slide2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9330" name="Rectangle 2"/>
          <p:cNvSpPr>
            <a:spLocks noGrp="1" noChangeArrowheads="1"/>
          </p:cNvSpPr>
          <p:nvPr>
            <p:ph type="ctrTitle"/>
          </p:nvPr>
        </p:nvSpPr>
        <p:spPr>
          <a:xfrm>
            <a:off x="685800" y="2476500"/>
            <a:ext cx="7772400" cy="762000"/>
          </a:xfrm>
          <a:noFill/>
          <a:ln/>
        </p:spPr>
        <p:txBody>
          <a:bodyPr anchorCtr="0"/>
          <a:lstStyle/>
          <a:p>
            <a:r>
              <a:rPr lang="en-US"/>
              <a:t>Polar Molecules</a:t>
            </a:r>
          </a:p>
        </p:txBody>
      </p:sp>
      <p:sp>
        <p:nvSpPr>
          <p:cNvPr id="739331" name="Rectangle 3"/>
          <p:cNvSpPr>
            <a:spLocks noGrp="1" noChangeArrowheads="1"/>
          </p:cNvSpPr>
          <p:nvPr>
            <p:ph type="subTitle" idx="1"/>
          </p:nvPr>
        </p:nvSpPr>
        <p:spPr>
          <a:noFill/>
          <a:ln/>
        </p:spPr>
        <p:txBody>
          <a:bodyPr/>
          <a:lstStyle/>
          <a:p>
            <a:pPr marL="342900" indent="-342900"/>
            <a:r>
              <a:rPr lang="en-US" i="1"/>
              <a:t>Molecules with ‘ends’</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39331">
                                            <p:txEl>
                                              <p:pRg st="0" end="0"/>
                                            </p:txEl>
                                          </p:spTgt>
                                        </p:tgtEl>
                                        <p:attrNameLst>
                                          <p:attrName>style.visibility</p:attrName>
                                        </p:attrNameLst>
                                      </p:cBhvr>
                                      <p:to>
                                        <p:strVal val="visible"/>
                                      </p:to>
                                    </p:set>
                                    <p:anim to="" calcmode="lin" valueType="num">
                                      <p:cBhvr>
                                        <p:cTn id="7" dur="1" fill="hold"/>
                                        <p:tgtEl>
                                          <p:spTgt spid="73933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31" grpId="0" build="p" autoUpdateAnimBg="0"/>
    </p:bldLst>
  </p:timing>
</p:sld>
</file>

<file path=ppt/slides/slide2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1378" name="Rectangle 2"/>
          <p:cNvSpPr>
            <a:spLocks noGrp="1" noChangeArrowheads="1"/>
          </p:cNvSpPr>
          <p:nvPr>
            <p:ph type="title"/>
          </p:nvPr>
        </p:nvSpPr>
        <p:spPr>
          <a:noFill/>
          <a:ln/>
        </p:spPr>
        <p:txBody>
          <a:bodyPr/>
          <a:lstStyle/>
          <a:p>
            <a:r>
              <a:rPr lang="en-US"/>
              <a:t>Polar Molecules</a:t>
            </a:r>
          </a:p>
        </p:txBody>
      </p:sp>
      <p:sp>
        <p:nvSpPr>
          <p:cNvPr id="741379" name="Rectangle 3"/>
          <p:cNvSpPr>
            <a:spLocks noGrp="1" noChangeArrowheads="1"/>
          </p:cNvSpPr>
          <p:nvPr>
            <p:ph type="body" idx="1"/>
          </p:nvPr>
        </p:nvSpPr>
        <p:spPr>
          <a:xfrm>
            <a:off x="685800" y="1524000"/>
            <a:ext cx="7772400" cy="4953000"/>
          </a:xfrm>
          <a:noFill/>
          <a:ln/>
        </p:spPr>
        <p:txBody>
          <a:bodyPr/>
          <a:lstStyle/>
          <a:p>
            <a:pPr>
              <a:lnSpc>
                <a:spcPct val="90000"/>
              </a:lnSpc>
            </a:pPr>
            <a:r>
              <a:rPr lang="en-US"/>
              <a:t>Molecules with a positive and a negative end</a:t>
            </a:r>
          </a:p>
          <a:p>
            <a:pPr>
              <a:lnSpc>
                <a:spcPct val="90000"/>
              </a:lnSpc>
            </a:pPr>
            <a:r>
              <a:rPr lang="en-US"/>
              <a:t>Requires two things to be true</a:t>
            </a:r>
          </a:p>
          <a:p>
            <a:pPr>
              <a:lnSpc>
                <a:spcPct val="90000"/>
              </a:lnSpc>
            </a:pPr>
            <a:endParaRPr lang="en-US" sz="1000"/>
          </a:p>
          <a:p>
            <a:pPr>
              <a:lnSpc>
                <a:spcPct val="90000"/>
              </a:lnSpc>
              <a:buClr>
                <a:schemeClr val="tx2"/>
              </a:buClr>
              <a:buSzPct val="105000"/>
              <a:buFont typeface="Monotype Sorts" pitchFamily="2" charset="2"/>
              <a:buChar char="¬"/>
            </a:pPr>
            <a:r>
              <a:rPr lang="en-US"/>
              <a:t> The molecule must contain polar bonds</a:t>
            </a:r>
          </a:p>
          <a:p>
            <a:pPr>
              <a:lnSpc>
                <a:spcPct val="90000"/>
              </a:lnSpc>
              <a:buFont typeface="Monotype Sorts" pitchFamily="2" charset="2"/>
              <a:buNone/>
            </a:pPr>
            <a:r>
              <a:rPr lang="en-US"/>
              <a:t>  		This can be determined from 	differences  in electronegativity.</a:t>
            </a:r>
          </a:p>
          <a:p>
            <a:pPr>
              <a:lnSpc>
                <a:spcPct val="90000"/>
              </a:lnSpc>
              <a:buFont typeface="Monotype Sorts" pitchFamily="2" charset="2"/>
              <a:buNone/>
            </a:pPr>
            <a:endParaRPr lang="en-US" sz="1000"/>
          </a:p>
          <a:p>
            <a:pPr>
              <a:lnSpc>
                <a:spcPct val="90000"/>
              </a:lnSpc>
              <a:buClr>
                <a:schemeClr val="tx2"/>
              </a:buClr>
              <a:buSzPct val="105000"/>
              <a:buFont typeface="Monotype Sorts" pitchFamily="2" charset="2"/>
              <a:buChar char="­"/>
            </a:pPr>
            <a:r>
              <a:rPr lang="en-US"/>
              <a:t>Symmetry can not cancel out the effects of the polar bonds.</a:t>
            </a:r>
          </a:p>
          <a:p>
            <a:pPr lvl="1">
              <a:lnSpc>
                <a:spcPct val="90000"/>
              </a:lnSpc>
              <a:buClr>
                <a:schemeClr val="tx2"/>
              </a:buClr>
              <a:buSzPct val="105000"/>
              <a:buFont typeface="Monotype Sorts" pitchFamily="2" charset="2"/>
              <a:buChar char=" "/>
            </a:pPr>
            <a:r>
              <a:rPr lang="en-US"/>
              <a:t>Must determine geometry first.</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41379">
                                            <p:txEl>
                                              <p:pRg st="0" end="0"/>
                                            </p:txEl>
                                          </p:spTgt>
                                        </p:tgtEl>
                                        <p:attrNameLst>
                                          <p:attrName>style.visibility</p:attrName>
                                        </p:attrNameLst>
                                      </p:cBhvr>
                                      <p:to>
                                        <p:strVal val="visible"/>
                                      </p:to>
                                    </p:set>
                                    <p:anim to="" calcmode="lin" valueType="num">
                                      <p:cBhvr>
                                        <p:cTn id="7" dur="1" fill="hold"/>
                                        <p:tgtEl>
                                          <p:spTgt spid="74137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41379">
                                            <p:txEl>
                                              <p:pRg st="1" end="1"/>
                                            </p:txEl>
                                          </p:spTgt>
                                        </p:tgtEl>
                                        <p:attrNameLst>
                                          <p:attrName>style.visibility</p:attrName>
                                        </p:attrNameLst>
                                      </p:cBhvr>
                                      <p:to>
                                        <p:strVal val="visible"/>
                                      </p:to>
                                    </p:set>
                                    <p:anim to="" calcmode="lin" valueType="num">
                                      <p:cBhvr>
                                        <p:cTn id="12" dur="1" fill="hold"/>
                                        <p:tgtEl>
                                          <p:spTgt spid="74137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41379">
                                            <p:txEl>
                                              <p:pRg st="3" end="3"/>
                                            </p:txEl>
                                          </p:spTgt>
                                        </p:tgtEl>
                                        <p:attrNameLst>
                                          <p:attrName>style.visibility</p:attrName>
                                        </p:attrNameLst>
                                      </p:cBhvr>
                                      <p:to>
                                        <p:strVal val="visible"/>
                                      </p:to>
                                    </p:set>
                                    <p:anim to="" calcmode="lin" valueType="num">
                                      <p:cBhvr>
                                        <p:cTn id="17" dur="1" fill="hold"/>
                                        <p:tgtEl>
                                          <p:spTgt spid="741379">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741379">
                                            <p:txEl>
                                              <p:pRg st="4" end="4"/>
                                            </p:txEl>
                                          </p:spTgt>
                                        </p:tgtEl>
                                        <p:attrNameLst>
                                          <p:attrName>style.visibility</p:attrName>
                                        </p:attrNameLst>
                                      </p:cBhvr>
                                      <p:to>
                                        <p:strVal val="visible"/>
                                      </p:to>
                                    </p:set>
                                    <p:anim to="" calcmode="lin" valueType="num">
                                      <p:cBhvr>
                                        <p:cTn id="22" dur="1" fill="hold"/>
                                        <p:tgtEl>
                                          <p:spTgt spid="741379">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741379">
                                            <p:txEl>
                                              <p:pRg st="6" end="6"/>
                                            </p:txEl>
                                          </p:spTgt>
                                        </p:tgtEl>
                                        <p:attrNameLst>
                                          <p:attrName>style.visibility</p:attrName>
                                        </p:attrNameLst>
                                      </p:cBhvr>
                                      <p:to>
                                        <p:strVal val="visible"/>
                                      </p:to>
                                    </p:set>
                                    <p:anim to="" calcmode="lin" valueType="num">
                                      <p:cBhvr>
                                        <p:cTn id="27" dur="1" fill="hold"/>
                                        <p:tgtEl>
                                          <p:spTgt spid="741379">
                                            <p:txEl>
                                              <p:pRg st="6" end="6"/>
                                            </p:txEl>
                                          </p:spTgt>
                                        </p:tgtEl>
                                        <p:attrNameLst>
                                          <p:attrName/>
                                        </p:attrNameLst>
                                      </p:cBhvr>
                                    </p:anim>
                                  </p:childTnLst>
                                </p:cTn>
                              </p:par>
                              <p:par>
                                <p:cTn id="28" presetID="24" presetClass="entr" presetSubtype="0" fill="hold" grpId="0" nodeType="withEffect">
                                  <p:stCondLst>
                                    <p:cond delay="0"/>
                                  </p:stCondLst>
                                  <p:childTnLst>
                                    <p:set>
                                      <p:cBhvr>
                                        <p:cTn id="29" dur="1" fill="hold">
                                          <p:stCondLst>
                                            <p:cond delay="499"/>
                                          </p:stCondLst>
                                        </p:cTn>
                                        <p:tgtEl>
                                          <p:spTgt spid="741379">
                                            <p:txEl>
                                              <p:pRg st="7" end="7"/>
                                            </p:txEl>
                                          </p:spTgt>
                                        </p:tgtEl>
                                        <p:attrNameLst>
                                          <p:attrName>style.visibility</p:attrName>
                                        </p:attrNameLst>
                                      </p:cBhvr>
                                      <p:to>
                                        <p:strVal val="visible"/>
                                      </p:to>
                                    </p:set>
                                    <p:anim to="" calcmode="lin" valueType="num">
                                      <p:cBhvr>
                                        <p:cTn id="30" dur="1" fill="hold"/>
                                        <p:tgtEl>
                                          <p:spTgt spid="741379">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379"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reeform 2"/>
          <p:cNvSpPr>
            <a:spLocks/>
          </p:cNvSpPr>
          <p:nvPr/>
        </p:nvSpPr>
        <p:spPr bwMode="auto">
          <a:xfrm>
            <a:off x="2778125" y="1303338"/>
            <a:ext cx="238125" cy="882650"/>
          </a:xfrm>
          <a:custGeom>
            <a:avLst/>
            <a:gdLst/>
            <a:ahLst/>
            <a:cxnLst>
              <a:cxn ang="0">
                <a:pos x="74" y="556"/>
              </a:cxn>
              <a:cxn ang="0">
                <a:pos x="11" y="82"/>
              </a:cxn>
              <a:cxn ang="0">
                <a:pos x="140" y="79"/>
              </a:cxn>
              <a:cxn ang="0">
                <a:pos x="74" y="556"/>
              </a:cxn>
            </a:cxnLst>
            <a:rect l="0" t="0" r="r" b="b"/>
            <a:pathLst>
              <a:path w="150" h="556">
                <a:moveTo>
                  <a:pt x="74" y="556"/>
                </a:moveTo>
                <a:cubicBezTo>
                  <a:pt x="53" y="556"/>
                  <a:pt x="0" y="161"/>
                  <a:pt x="11" y="82"/>
                </a:cubicBezTo>
                <a:cubicBezTo>
                  <a:pt x="22" y="8"/>
                  <a:pt x="130" y="0"/>
                  <a:pt x="140" y="79"/>
                </a:cubicBezTo>
                <a:cubicBezTo>
                  <a:pt x="150" y="158"/>
                  <a:pt x="95" y="556"/>
                  <a:pt x="74" y="556"/>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71683" name="Rectangle 3"/>
          <p:cNvSpPr>
            <a:spLocks noGrp="1" noChangeArrowheads="1"/>
          </p:cNvSpPr>
          <p:nvPr>
            <p:ph type="title"/>
          </p:nvPr>
        </p:nvSpPr>
        <p:spPr>
          <a:xfrm>
            <a:off x="2362200" y="274638"/>
            <a:ext cx="8229600" cy="1143000"/>
          </a:xfrm>
        </p:spPr>
        <p:txBody>
          <a:bodyPr/>
          <a:lstStyle/>
          <a:p>
            <a:r>
              <a:rPr lang="en-US"/>
              <a:t>Molecular Shapes</a:t>
            </a:r>
          </a:p>
        </p:txBody>
      </p:sp>
      <p:sp>
        <p:nvSpPr>
          <p:cNvPr id="71684" name="Text Box 4"/>
          <p:cNvSpPr txBox="1">
            <a:spLocks noChangeArrowheads="1"/>
          </p:cNvSpPr>
          <p:nvPr/>
        </p:nvSpPr>
        <p:spPr bwMode="auto">
          <a:xfrm>
            <a:off x="1295400" y="762000"/>
            <a:ext cx="676275" cy="517525"/>
          </a:xfrm>
          <a:prstGeom prst="rect">
            <a:avLst/>
          </a:prstGeom>
          <a:noFill/>
          <a:ln w="9525">
            <a:noFill/>
            <a:miter lim="800000"/>
            <a:headEnd/>
            <a:tailEnd/>
          </a:ln>
          <a:effectLst/>
        </p:spPr>
        <p:txBody>
          <a:bodyPr wrap="none">
            <a:spAutoFit/>
          </a:bodyPr>
          <a:lstStyle/>
          <a:p>
            <a:pPr algn="ctr"/>
            <a:r>
              <a:rPr lang="en-US" sz="1400"/>
              <a:t>AB</a:t>
            </a:r>
            <a:r>
              <a:rPr lang="en-US" sz="1400" baseline="-25000"/>
              <a:t>2</a:t>
            </a:r>
          </a:p>
          <a:p>
            <a:pPr algn="ctr"/>
            <a:r>
              <a:rPr lang="en-US" sz="1400"/>
              <a:t>Linear</a:t>
            </a:r>
          </a:p>
        </p:txBody>
      </p:sp>
      <p:sp>
        <p:nvSpPr>
          <p:cNvPr id="71685" name="Text Box 5"/>
          <p:cNvSpPr txBox="1">
            <a:spLocks noChangeArrowheads="1"/>
          </p:cNvSpPr>
          <p:nvPr/>
        </p:nvSpPr>
        <p:spPr bwMode="auto">
          <a:xfrm>
            <a:off x="457200" y="2438400"/>
            <a:ext cx="1365250" cy="517525"/>
          </a:xfrm>
          <a:prstGeom prst="rect">
            <a:avLst/>
          </a:prstGeom>
          <a:noFill/>
          <a:ln w="9525">
            <a:noFill/>
            <a:miter lim="800000"/>
            <a:headEnd/>
            <a:tailEnd/>
          </a:ln>
          <a:effectLst/>
        </p:spPr>
        <p:txBody>
          <a:bodyPr wrap="none">
            <a:spAutoFit/>
          </a:bodyPr>
          <a:lstStyle/>
          <a:p>
            <a:pPr algn="ctr"/>
            <a:r>
              <a:rPr lang="en-US" sz="1400"/>
              <a:t>AB</a:t>
            </a:r>
            <a:r>
              <a:rPr lang="en-US" sz="1400" baseline="-25000"/>
              <a:t>3</a:t>
            </a:r>
          </a:p>
          <a:p>
            <a:pPr algn="ctr"/>
            <a:r>
              <a:rPr lang="en-US" sz="1400"/>
              <a:t>Trigonal planar</a:t>
            </a:r>
          </a:p>
        </p:txBody>
      </p:sp>
      <p:sp>
        <p:nvSpPr>
          <p:cNvPr id="71686" name="Text Box 6"/>
          <p:cNvSpPr txBox="1">
            <a:spLocks noChangeArrowheads="1"/>
          </p:cNvSpPr>
          <p:nvPr/>
        </p:nvSpPr>
        <p:spPr bwMode="auto">
          <a:xfrm>
            <a:off x="3830638" y="2851150"/>
            <a:ext cx="1089025" cy="517525"/>
          </a:xfrm>
          <a:prstGeom prst="rect">
            <a:avLst/>
          </a:prstGeom>
          <a:noFill/>
          <a:ln w="9525">
            <a:noFill/>
            <a:miter lim="800000"/>
            <a:headEnd/>
            <a:tailEnd/>
          </a:ln>
          <a:effectLst/>
        </p:spPr>
        <p:txBody>
          <a:bodyPr wrap="none">
            <a:spAutoFit/>
          </a:bodyPr>
          <a:lstStyle/>
          <a:p>
            <a:pPr algn="ctr"/>
            <a:r>
              <a:rPr lang="en-US" sz="1400"/>
              <a:t>AB</a:t>
            </a:r>
            <a:r>
              <a:rPr lang="en-US" sz="1400" baseline="-25000"/>
              <a:t>4</a:t>
            </a:r>
          </a:p>
          <a:p>
            <a:pPr algn="ctr"/>
            <a:r>
              <a:rPr lang="en-US" sz="1400"/>
              <a:t>Tetrahedral</a:t>
            </a:r>
          </a:p>
        </p:txBody>
      </p:sp>
      <p:sp>
        <p:nvSpPr>
          <p:cNvPr id="71687" name="Text Box 7"/>
          <p:cNvSpPr txBox="1">
            <a:spLocks noChangeArrowheads="1"/>
          </p:cNvSpPr>
          <p:nvPr/>
        </p:nvSpPr>
        <p:spPr bwMode="auto">
          <a:xfrm>
            <a:off x="658813" y="4679950"/>
            <a:ext cx="1779587" cy="730250"/>
          </a:xfrm>
          <a:prstGeom prst="rect">
            <a:avLst/>
          </a:prstGeom>
          <a:noFill/>
          <a:ln w="9525">
            <a:noFill/>
            <a:miter lim="800000"/>
            <a:headEnd/>
            <a:tailEnd/>
          </a:ln>
          <a:effectLst/>
        </p:spPr>
        <p:txBody>
          <a:bodyPr wrap="none">
            <a:spAutoFit/>
          </a:bodyPr>
          <a:lstStyle/>
          <a:p>
            <a:r>
              <a:rPr lang="en-US" sz="1400"/>
              <a:t>AB</a:t>
            </a:r>
            <a:r>
              <a:rPr lang="en-US" sz="1400" baseline="-25000"/>
              <a:t>5</a:t>
            </a:r>
          </a:p>
          <a:p>
            <a:r>
              <a:rPr lang="en-US" sz="1400"/>
              <a:t>Trigonal bipyramidal</a:t>
            </a:r>
          </a:p>
          <a:p>
            <a:endParaRPr lang="en-US" sz="1400"/>
          </a:p>
        </p:txBody>
      </p:sp>
      <p:sp>
        <p:nvSpPr>
          <p:cNvPr id="71688" name="Text Box 8"/>
          <p:cNvSpPr txBox="1">
            <a:spLocks noChangeArrowheads="1"/>
          </p:cNvSpPr>
          <p:nvPr/>
        </p:nvSpPr>
        <p:spPr bwMode="auto">
          <a:xfrm>
            <a:off x="1905000" y="6356350"/>
            <a:ext cx="1050925" cy="730250"/>
          </a:xfrm>
          <a:prstGeom prst="rect">
            <a:avLst/>
          </a:prstGeom>
          <a:noFill/>
          <a:ln w="9525">
            <a:noFill/>
            <a:miter lim="800000"/>
            <a:headEnd/>
            <a:tailEnd/>
          </a:ln>
          <a:effectLst/>
        </p:spPr>
        <p:txBody>
          <a:bodyPr wrap="none">
            <a:spAutoFit/>
          </a:bodyPr>
          <a:lstStyle/>
          <a:p>
            <a:pPr algn="ctr"/>
            <a:r>
              <a:rPr lang="en-US" sz="1400"/>
              <a:t>AB</a:t>
            </a:r>
            <a:r>
              <a:rPr lang="en-US" sz="1400" baseline="-25000"/>
              <a:t>6</a:t>
            </a:r>
          </a:p>
          <a:p>
            <a:pPr algn="ctr"/>
            <a:r>
              <a:rPr lang="en-US" sz="1400"/>
              <a:t>Octahedral</a:t>
            </a:r>
          </a:p>
          <a:p>
            <a:pPr algn="ctr"/>
            <a:endParaRPr lang="en-US" sz="1400"/>
          </a:p>
        </p:txBody>
      </p:sp>
      <p:grpSp>
        <p:nvGrpSpPr>
          <p:cNvPr id="71689" name="Group 9"/>
          <p:cNvGrpSpPr>
            <a:grpSpLocks/>
          </p:cNvGrpSpPr>
          <p:nvPr/>
        </p:nvGrpSpPr>
        <p:grpSpPr bwMode="auto">
          <a:xfrm>
            <a:off x="990600" y="533400"/>
            <a:ext cx="1447800" cy="152400"/>
            <a:chOff x="1296" y="864"/>
            <a:chExt cx="912" cy="96"/>
          </a:xfrm>
        </p:grpSpPr>
        <p:sp>
          <p:nvSpPr>
            <p:cNvPr id="71690" name="Line 10"/>
            <p:cNvSpPr>
              <a:spLocks noChangeShapeType="1"/>
            </p:cNvSpPr>
            <p:nvPr/>
          </p:nvSpPr>
          <p:spPr bwMode="auto">
            <a:xfrm>
              <a:off x="1344" y="912"/>
              <a:ext cx="816" cy="0"/>
            </a:xfrm>
            <a:prstGeom prst="line">
              <a:avLst/>
            </a:prstGeom>
            <a:noFill/>
            <a:ln w="9525">
              <a:solidFill>
                <a:schemeClr val="tx1"/>
              </a:solidFill>
              <a:round/>
              <a:headEnd/>
              <a:tailEnd/>
            </a:ln>
            <a:effectLst/>
          </p:spPr>
          <p:txBody>
            <a:bodyPr/>
            <a:lstStyle/>
            <a:p>
              <a:endParaRPr lang="en-US"/>
            </a:p>
          </p:txBody>
        </p:sp>
        <p:sp>
          <p:nvSpPr>
            <p:cNvPr id="71691" name="Oval 11"/>
            <p:cNvSpPr>
              <a:spLocks noChangeArrowheads="1"/>
            </p:cNvSpPr>
            <p:nvPr/>
          </p:nvSpPr>
          <p:spPr bwMode="auto">
            <a:xfrm>
              <a:off x="1296" y="864"/>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692" name="Oval 12"/>
            <p:cNvSpPr>
              <a:spLocks noChangeArrowheads="1"/>
            </p:cNvSpPr>
            <p:nvPr/>
          </p:nvSpPr>
          <p:spPr bwMode="auto">
            <a:xfrm>
              <a:off x="2112" y="864"/>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693" name="Oval 13"/>
            <p:cNvSpPr>
              <a:spLocks noChangeArrowheads="1"/>
            </p:cNvSpPr>
            <p:nvPr/>
          </p:nvSpPr>
          <p:spPr bwMode="auto">
            <a:xfrm>
              <a:off x="1680" y="864"/>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grpSp>
      <p:grpSp>
        <p:nvGrpSpPr>
          <p:cNvPr id="71694" name="Group 14"/>
          <p:cNvGrpSpPr>
            <a:grpSpLocks/>
          </p:cNvGrpSpPr>
          <p:nvPr/>
        </p:nvGrpSpPr>
        <p:grpSpPr bwMode="auto">
          <a:xfrm>
            <a:off x="533400" y="1371600"/>
            <a:ext cx="1219200" cy="1219200"/>
            <a:chOff x="1296" y="1200"/>
            <a:chExt cx="768" cy="768"/>
          </a:xfrm>
        </p:grpSpPr>
        <p:sp>
          <p:nvSpPr>
            <p:cNvPr id="71695" name="Line 15"/>
            <p:cNvSpPr>
              <a:spLocks noChangeShapeType="1"/>
            </p:cNvSpPr>
            <p:nvPr/>
          </p:nvSpPr>
          <p:spPr bwMode="auto">
            <a:xfrm rot="2132260">
              <a:off x="1632" y="1776"/>
              <a:ext cx="432" cy="0"/>
            </a:xfrm>
            <a:prstGeom prst="line">
              <a:avLst/>
            </a:prstGeom>
            <a:noFill/>
            <a:ln w="9525">
              <a:solidFill>
                <a:schemeClr val="tx1"/>
              </a:solidFill>
              <a:round/>
              <a:headEnd/>
              <a:tailEnd/>
            </a:ln>
            <a:effectLst/>
          </p:spPr>
          <p:txBody>
            <a:bodyPr/>
            <a:lstStyle/>
            <a:p>
              <a:endParaRPr lang="en-US"/>
            </a:p>
          </p:txBody>
        </p:sp>
        <p:sp>
          <p:nvSpPr>
            <p:cNvPr id="71696" name="Line 16"/>
            <p:cNvSpPr>
              <a:spLocks noChangeShapeType="1"/>
            </p:cNvSpPr>
            <p:nvPr/>
          </p:nvSpPr>
          <p:spPr bwMode="auto">
            <a:xfrm rot="-5400000">
              <a:off x="1464" y="1464"/>
              <a:ext cx="432" cy="0"/>
            </a:xfrm>
            <a:prstGeom prst="line">
              <a:avLst/>
            </a:prstGeom>
            <a:noFill/>
            <a:ln w="9525">
              <a:solidFill>
                <a:schemeClr val="tx1"/>
              </a:solidFill>
              <a:round/>
              <a:headEnd/>
              <a:tailEnd/>
            </a:ln>
            <a:effectLst/>
          </p:spPr>
          <p:txBody>
            <a:bodyPr/>
            <a:lstStyle/>
            <a:p>
              <a:endParaRPr lang="en-US"/>
            </a:p>
          </p:txBody>
        </p:sp>
        <p:sp>
          <p:nvSpPr>
            <p:cNvPr id="71697" name="Line 17"/>
            <p:cNvSpPr>
              <a:spLocks noChangeShapeType="1"/>
            </p:cNvSpPr>
            <p:nvPr/>
          </p:nvSpPr>
          <p:spPr bwMode="auto">
            <a:xfrm rot="8451200">
              <a:off x="1296" y="1799"/>
              <a:ext cx="432" cy="1"/>
            </a:xfrm>
            <a:prstGeom prst="line">
              <a:avLst/>
            </a:prstGeom>
            <a:noFill/>
            <a:ln w="9525">
              <a:solidFill>
                <a:schemeClr val="tx1"/>
              </a:solidFill>
              <a:round/>
              <a:headEnd/>
              <a:tailEnd/>
            </a:ln>
            <a:effectLst/>
          </p:spPr>
          <p:txBody>
            <a:bodyPr/>
            <a:lstStyle/>
            <a:p>
              <a:endParaRPr lang="en-US"/>
            </a:p>
          </p:txBody>
        </p:sp>
        <p:sp>
          <p:nvSpPr>
            <p:cNvPr id="71698" name="Oval 18"/>
            <p:cNvSpPr>
              <a:spLocks noChangeArrowheads="1"/>
            </p:cNvSpPr>
            <p:nvPr/>
          </p:nvSpPr>
          <p:spPr bwMode="auto">
            <a:xfrm>
              <a:off x="1632" y="12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699" name="Oval 19"/>
            <p:cNvSpPr>
              <a:spLocks noChangeArrowheads="1"/>
            </p:cNvSpPr>
            <p:nvPr/>
          </p:nvSpPr>
          <p:spPr bwMode="auto">
            <a:xfrm>
              <a:off x="1296" y="1872"/>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00" name="Oval 20"/>
            <p:cNvSpPr>
              <a:spLocks noChangeArrowheads="1"/>
            </p:cNvSpPr>
            <p:nvPr/>
          </p:nvSpPr>
          <p:spPr bwMode="auto">
            <a:xfrm>
              <a:off x="1968" y="1872"/>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01" name="Oval 21"/>
            <p:cNvSpPr>
              <a:spLocks noChangeArrowheads="1"/>
            </p:cNvSpPr>
            <p:nvPr/>
          </p:nvSpPr>
          <p:spPr bwMode="auto">
            <a:xfrm>
              <a:off x="1632" y="1632"/>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grpSp>
      <p:sp>
        <p:nvSpPr>
          <p:cNvPr id="71702" name="Line 22"/>
          <p:cNvSpPr>
            <a:spLocks noChangeShapeType="1"/>
          </p:cNvSpPr>
          <p:nvPr/>
        </p:nvSpPr>
        <p:spPr bwMode="auto">
          <a:xfrm rot="2132260">
            <a:off x="2819400" y="2286000"/>
            <a:ext cx="685800" cy="0"/>
          </a:xfrm>
          <a:prstGeom prst="line">
            <a:avLst/>
          </a:prstGeom>
          <a:noFill/>
          <a:ln w="9525">
            <a:solidFill>
              <a:schemeClr val="tx1"/>
            </a:solidFill>
            <a:round/>
            <a:headEnd/>
            <a:tailEnd/>
          </a:ln>
          <a:effectLst/>
        </p:spPr>
        <p:txBody>
          <a:bodyPr/>
          <a:lstStyle/>
          <a:p>
            <a:endParaRPr lang="en-US"/>
          </a:p>
        </p:txBody>
      </p:sp>
      <p:sp>
        <p:nvSpPr>
          <p:cNvPr id="71703" name="Line 23"/>
          <p:cNvSpPr>
            <a:spLocks noChangeShapeType="1"/>
          </p:cNvSpPr>
          <p:nvPr/>
        </p:nvSpPr>
        <p:spPr bwMode="auto">
          <a:xfrm rot="8451200">
            <a:off x="2286000" y="2322513"/>
            <a:ext cx="685800" cy="1587"/>
          </a:xfrm>
          <a:prstGeom prst="line">
            <a:avLst/>
          </a:prstGeom>
          <a:noFill/>
          <a:ln w="9525">
            <a:solidFill>
              <a:schemeClr val="tx1"/>
            </a:solidFill>
            <a:round/>
            <a:headEnd/>
            <a:tailEnd/>
          </a:ln>
          <a:effectLst/>
        </p:spPr>
        <p:txBody>
          <a:bodyPr/>
          <a:lstStyle/>
          <a:p>
            <a:endParaRPr lang="en-US"/>
          </a:p>
        </p:txBody>
      </p:sp>
      <p:sp>
        <p:nvSpPr>
          <p:cNvPr id="71704" name="Oval 24"/>
          <p:cNvSpPr>
            <a:spLocks noChangeArrowheads="1"/>
          </p:cNvSpPr>
          <p:nvPr/>
        </p:nvSpPr>
        <p:spPr bwMode="auto">
          <a:xfrm>
            <a:off x="2286000" y="2438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05" name="Oval 25"/>
          <p:cNvSpPr>
            <a:spLocks noChangeArrowheads="1"/>
          </p:cNvSpPr>
          <p:nvPr/>
        </p:nvSpPr>
        <p:spPr bwMode="auto">
          <a:xfrm>
            <a:off x="3352800" y="2438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06" name="Oval 26"/>
          <p:cNvSpPr>
            <a:spLocks noChangeArrowheads="1"/>
          </p:cNvSpPr>
          <p:nvPr/>
        </p:nvSpPr>
        <p:spPr bwMode="auto">
          <a:xfrm>
            <a:off x="2819400" y="2057400"/>
            <a:ext cx="152400" cy="152400"/>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71707" name="Text Box 27"/>
          <p:cNvSpPr txBox="1">
            <a:spLocks noChangeArrowheads="1"/>
          </p:cNvSpPr>
          <p:nvPr/>
        </p:nvSpPr>
        <p:spPr bwMode="auto">
          <a:xfrm>
            <a:off x="2189163" y="2438400"/>
            <a:ext cx="1416050" cy="517525"/>
          </a:xfrm>
          <a:prstGeom prst="rect">
            <a:avLst/>
          </a:prstGeom>
          <a:noFill/>
          <a:ln w="9525">
            <a:noFill/>
            <a:miter lim="800000"/>
            <a:headEnd/>
            <a:tailEnd/>
          </a:ln>
          <a:effectLst/>
        </p:spPr>
        <p:txBody>
          <a:bodyPr wrap="none">
            <a:spAutoFit/>
          </a:bodyPr>
          <a:lstStyle/>
          <a:p>
            <a:pPr algn="ctr"/>
            <a:r>
              <a:rPr lang="en-US" sz="1400"/>
              <a:t>AB</a:t>
            </a:r>
            <a:r>
              <a:rPr lang="en-US" sz="1400" baseline="-25000"/>
              <a:t>2</a:t>
            </a:r>
            <a:r>
              <a:rPr lang="en-US" sz="1400"/>
              <a:t>E</a:t>
            </a:r>
            <a:endParaRPr lang="en-US" sz="1400" baseline="-25000"/>
          </a:p>
          <a:p>
            <a:pPr algn="ctr"/>
            <a:r>
              <a:rPr lang="en-US" sz="1400"/>
              <a:t>Angular or Bent</a:t>
            </a:r>
          </a:p>
        </p:txBody>
      </p:sp>
      <p:grpSp>
        <p:nvGrpSpPr>
          <p:cNvPr id="71708" name="Group 28"/>
          <p:cNvGrpSpPr>
            <a:grpSpLocks/>
          </p:cNvGrpSpPr>
          <p:nvPr/>
        </p:nvGrpSpPr>
        <p:grpSpPr bwMode="auto">
          <a:xfrm>
            <a:off x="4059238" y="1387475"/>
            <a:ext cx="1219200" cy="1524000"/>
            <a:chOff x="3120" y="1968"/>
            <a:chExt cx="768" cy="960"/>
          </a:xfrm>
        </p:grpSpPr>
        <p:sp>
          <p:nvSpPr>
            <p:cNvPr id="71709" name="Line 29"/>
            <p:cNvSpPr>
              <a:spLocks noChangeShapeType="1"/>
            </p:cNvSpPr>
            <p:nvPr/>
          </p:nvSpPr>
          <p:spPr bwMode="auto">
            <a:xfrm rot="-5400000">
              <a:off x="3288" y="2232"/>
              <a:ext cx="432" cy="0"/>
            </a:xfrm>
            <a:prstGeom prst="line">
              <a:avLst/>
            </a:prstGeom>
            <a:noFill/>
            <a:ln w="9525">
              <a:solidFill>
                <a:schemeClr val="tx1"/>
              </a:solidFill>
              <a:round/>
              <a:headEnd/>
              <a:tailEnd/>
            </a:ln>
            <a:effectLst/>
          </p:spPr>
          <p:txBody>
            <a:bodyPr/>
            <a:lstStyle/>
            <a:p>
              <a:endParaRPr lang="en-US"/>
            </a:p>
          </p:txBody>
        </p:sp>
        <p:sp>
          <p:nvSpPr>
            <p:cNvPr id="71710" name="Line 30"/>
            <p:cNvSpPr>
              <a:spLocks noChangeShapeType="1"/>
            </p:cNvSpPr>
            <p:nvPr/>
          </p:nvSpPr>
          <p:spPr bwMode="auto">
            <a:xfrm rot="8451200">
              <a:off x="3120" y="2567"/>
              <a:ext cx="432" cy="1"/>
            </a:xfrm>
            <a:prstGeom prst="line">
              <a:avLst/>
            </a:prstGeom>
            <a:noFill/>
            <a:ln w="9525">
              <a:solidFill>
                <a:schemeClr val="tx1"/>
              </a:solidFill>
              <a:round/>
              <a:headEnd/>
              <a:tailEnd/>
            </a:ln>
            <a:effectLst/>
          </p:spPr>
          <p:txBody>
            <a:bodyPr/>
            <a:lstStyle/>
            <a:p>
              <a:endParaRPr lang="en-US"/>
            </a:p>
          </p:txBody>
        </p:sp>
        <p:sp>
          <p:nvSpPr>
            <p:cNvPr id="71711" name="Oval 31"/>
            <p:cNvSpPr>
              <a:spLocks noChangeArrowheads="1"/>
            </p:cNvSpPr>
            <p:nvPr/>
          </p:nvSpPr>
          <p:spPr bwMode="auto">
            <a:xfrm>
              <a:off x="3456" y="1968"/>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12" name="Oval 32"/>
            <p:cNvSpPr>
              <a:spLocks noChangeArrowheads="1"/>
            </p:cNvSpPr>
            <p:nvPr/>
          </p:nvSpPr>
          <p:spPr bwMode="auto">
            <a:xfrm>
              <a:off x="3120" y="264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13" name="Oval 33"/>
            <p:cNvSpPr>
              <a:spLocks noChangeArrowheads="1"/>
            </p:cNvSpPr>
            <p:nvPr/>
          </p:nvSpPr>
          <p:spPr bwMode="auto">
            <a:xfrm>
              <a:off x="3792" y="264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14" name="Oval 34"/>
            <p:cNvSpPr>
              <a:spLocks noChangeArrowheads="1"/>
            </p:cNvSpPr>
            <p:nvPr/>
          </p:nvSpPr>
          <p:spPr bwMode="auto">
            <a:xfrm>
              <a:off x="3456" y="2400"/>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71715" name="Freeform 35"/>
            <p:cNvSpPr>
              <a:spLocks/>
            </p:cNvSpPr>
            <p:nvPr/>
          </p:nvSpPr>
          <p:spPr bwMode="auto">
            <a:xfrm>
              <a:off x="3552" y="2448"/>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716" name="Freeform 36"/>
            <p:cNvSpPr>
              <a:spLocks/>
            </p:cNvSpPr>
            <p:nvPr/>
          </p:nvSpPr>
          <p:spPr bwMode="auto">
            <a:xfrm rot="13279710">
              <a:off x="3408" y="2577"/>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717" name="Oval 37"/>
            <p:cNvSpPr>
              <a:spLocks noChangeArrowheads="1"/>
            </p:cNvSpPr>
            <p:nvPr/>
          </p:nvSpPr>
          <p:spPr bwMode="auto">
            <a:xfrm>
              <a:off x="3552" y="2832"/>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71718" name="Freeform 38"/>
          <p:cNvSpPr>
            <a:spLocks/>
          </p:cNvSpPr>
          <p:nvPr/>
        </p:nvSpPr>
        <p:spPr bwMode="auto">
          <a:xfrm>
            <a:off x="6237288" y="1282700"/>
            <a:ext cx="228600" cy="866775"/>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71719" name="Line 39"/>
          <p:cNvSpPr>
            <a:spLocks noChangeShapeType="1"/>
          </p:cNvSpPr>
          <p:nvPr/>
        </p:nvSpPr>
        <p:spPr bwMode="auto">
          <a:xfrm rot="8451200">
            <a:off x="5735638" y="2338388"/>
            <a:ext cx="685800" cy="1587"/>
          </a:xfrm>
          <a:prstGeom prst="line">
            <a:avLst/>
          </a:prstGeom>
          <a:noFill/>
          <a:ln w="9525">
            <a:solidFill>
              <a:schemeClr val="tx1"/>
            </a:solidFill>
            <a:round/>
            <a:headEnd/>
            <a:tailEnd/>
          </a:ln>
          <a:effectLst/>
        </p:spPr>
        <p:txBody>
          <a:bodyPr/>
          <a:lstStyle/>
          <a:p>
            <a:endParaRPr lang="en-US"/>
          </a:p>
        </p:txBody>
      </p:sp>
      <p:sp>
        <p:nvSpPr>
          <p:cNvPr id="71720" name="Oval 40"/>
          <p:cNvSpPr>
            <a:spLocks noChangeArrowheads="1"/>
          </p:cNvSpPr>
          <p:nvPr/>
        </p:nvSpPr>
        <p:spPr bwMode="auto">
          <a:xfrm>
            <a:off x="5735638" y="2454275"/>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21" name="Oval 41"/>
          <p:cNvSpPr>
            <a:spLocks noChangeArrowheads="1"/>
          </p:cNvSpPr>
          <p:nvPr/>
        </p:nvSpPr>
        <p:spPr bwMode="auto">
          <a:xfrm>
            <a:off x="6802438" y="2454275"/>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22" name="Oval 42"/>
          <p:cNvSpPr>
            <a:spLocks noChangeArrowheads="1"/>
          </p:cNvSpPr>
          <p:nvPr/>
        </p:nvSpPr>
        <p:spPr bwMode="auto">
          <a:xfrm>
            <a:off x="6269038" y="2073275"/>
            <a:ext cx="152400" cy="152400"/>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71723" name="Freeform 43"/>
          <p:cNvSpPr>
            <a:spLocks/>
          </p:cNvSpPr>
          <p:nvPr/>
        </p:nvSpPr>
        <p:spPr bwMode="auto">
          <a:xfrm>
            <a:off x="6421438" y="2149475"/>
            <a:ext cx="381000" cy="328613"/>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724" name="Freeform 44"/>
          <p:cNvSpPr>
            <a:spLocks/>
          </p:cNvSpPr>
          <p:nvPr/>
        </p:nvSpPr>
        <p:spPr bwMode="auto">
          <a:xfrm rot="13279710">
            <a:off x="6192838" y="2354263"/>
            <a:ext cx="381000" cy="328612"/>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725" name="Oval 45"/>
          <p:cNvSpPr>
            <a:spLocks noChangeArrowheads="1"/>
          </p:cNvSpPr>
          <p:nvPr/>
        </p:nvSpPr>
        <p:spPr bwMode="auto">
          <a:xfrm>
            <a:off x="6421438" y="2759075"/>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grpSp>
        <p:nvGrpSpPr>
          <p:cNvPr id="71726" name="Group 46"/>
          <p:cNvGrpSpPr>
            <a:grpSpLocks/>
          </p:cNvGrpSpPr>
          <p:nvPr/>
        </p:nvGrpSpPr>
        <p:grpSpPr bwMode="auto">
          <a:xfrm>
            <a:off x="7467600" y="1311275"/>
            <a:ext cx="1371600" cy="1628775"/>
            <a:chOff x="4272" y="1968"/>
            <a:chExt cx="864" cy="1026"/>
          </a:xfrm>
        </p:grpSpPr>
        <p:sp>
          <p:nvSpPr>
            <p:cNvPr id="71727" name="Freeform 47"/>
            <p:cNvSpPr>
              <a:spLocks/>
            </p:cNvSpPr>
            <p:nvPr/>
          </p:nvSpPr>
          <p:spPr bwMode="auto">
            <a:xfrm rot="7491268">
              <a:off x="4791" y="2391"/>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71728" name="Freeform 48"/>
            <p:cNvSpPr>
              <a:spLocks/>
            </p:cNvSpPr>
            <p:nvPr/>
          </p:nvSpPr>
          <p:spPr bwMode="auto">
            <a:xfrm>
              <a:off x="4588" y="1968"/>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71729" name="Line 49"/>
            <p:cNvSpPr>
              <a:spLocks noChangeShapeType="1"/>
            </p:cNvSpPr>
            <p:nvPr/>
          </p:nvSpPr>
          <p:spPr bwMode="auto">
            <a:xfrm rot="8451200">
              <a:off x="4272" y="2633"/>
              <a:ext cx="432" cy="1"/>
            </a:xfrm>
            <a:prstGeom prst="line">
              <a:avLst/>
            </a:prstGeom>
            <a:noFill/>
            <a:ln w="9525">
              <a:solidFill>
                <a:schemeClr val="tx1"/>
              </a:solidFill>
              <a:round/>
              <a:headEnd/>
              <a:tailEnd/>
            </a:ln>
            <a:effectLst/>
          </p:spPr>
          <p:txBody>
            <a:bodyPr/>
            <a:lstStyle/>
            <a:p>
              <a:endParaRPr lang="en-US"/>
            </a:p>
          </p:txBody>
        </p:sp>
        <p:sp>
          <p:nvSpPr>
            <p:cNvPr id="71730" name="Oval 50"/>
            <p:cNvSpPr>
              <a:spLocks noChangeArrowheads="1"/>
            </p:cNvSpPr>
            <p:nvPr/>
          </p:nvSpPr>
          <p:spPr bwMode="auto">
            <a:xfrm>
              <a:off x="4272" y="270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31" name="Oval 51"/>
            <p:cNvSpPr>
              <a:spLocks noChangeArrowheads="1"/>
            </p:cNvSpPr>
            <p:nvPr/>
          </p:nvSpPr>
          <p:spPr bwMode="auto">
            <a:xfrm>
              <a:off x="4608" y="2466"/>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71732" name="Freeform 52"/>
            <p:cNvSpPr>
              <a:spLocks/>
            </p:cNvSpPr>
            <p:nvPr/>
          </p:nvSpPr>
          <p:spPr bwMode="auto">
            <a:xfrm rot="13279710">
              <a:off x="4560" y="2643"/>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733" name="Oval 53"/>
            <p:cNvSpPr>
              <a:spLocks noChangeArrowheads="1"/>
            </p:cNvSpPr>
            <p:nvPr/>
          </p:nvSpPr>
          <p:spPr bwMode="auto">
            <a:xfrm>
              <a:off x="4704" y="2898"/>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71734" name="Text Box 54"/>
          <p:cNvSpPr txBox="1">
            <a:spLocks noChangeArrowheads="1"/>
          </p:cNvSpPr>
          <p:nvPr/>
        </p:nvSpPr>
        <p:spPr bwMode="auto">
          <a:xfrm>
            <a:off x="6286500" y="2927350"/>
            <a:ext cx="952500" cy="730250"/>
          </a:xfrm>
          <a:prstGeom prst="rect">
            <a:avLst/>
          </a:prstGeom>
          <a:noFill/>
          <a:ln w="9525">
            <a:noFill/>
            <a:miter lim="800000"/>
            <a:headEnd/>
            <a:tailEnd/>
          </a:ln>
          <a:effectLst/>
        </p:spPr>
        <p:txBody>
          <a:bodyPr wrap="none">
            <a:spAutoFit/>
          </a:bodyPr>
          <a:lstStyle/>
          <a:p>
            <a:pPr algn="ctr"/>
            <a:r>
              <a:rPr lang="en-US" sz="1400"/>
              <a:t>AB</a:t>
            </a:r>
            <a:r>
              <a:rPr lang="en-US" sz="1400" baseline="-25000"/>
              <a:t>3</a:t>
            </a:r>
            <a:r>
              <a:rPr lang="en-US" sz="1400"/>
              <a:t>E</a:t>
            </a:r>
            <a:endParaRPr lang="en-US" sz="1400" baseline="-25000"/>
          </a:p>
          <a:p>
            <a:pPr algn="ctr"/>
            <a:r>
              <a:rPr lang="en-US" sz="1400"/>
              <a:t>Trigonal</a:t>
            </a:r>
          </a:p>
          <a:p>
            <a:pPr algn="ctr"/>
            <a:r>
              <a:rPr lang="en-US" sz="1400"/>
              <a:t>pyramidal</a:t>
            </a:r>
          </a:p>
        </p:txBody>
      </p:sp>
      <p:sp>
        <p:nvSpPr>
          <p:cNvPr id="71735" name="Text Box 55"/>
          <p:cNvSpPr txBox="1">
            <a:spLocks noChangeArrowheads="1"/>
          </p:cNvSpPr>
          <p:nvPr/>
        </p:nvSpPr>
        <p:spPr bwMode="auto">
          <a:xfrm>
            <a:off x="8070850" y="2927350"/>
            <a:ext cx="844550" cy="730250"/>
          </a:xfrm>
          <a:prstGeom prst="rect">
            <a:avLst/>
          </a:prstGeom>
          <a:noFill/>
          <a:ln w="9525">
            <a:noFill/>
            <a:miter lim="800000"/>
            <a:headEnd/>
            <a:tailEnd/>
          </a:ln>
          <a:effectLst/>
        </p:spPr>
        <p:txBody>
          <a:bodyPr wrap="none">
            <a:spAutoFit/>
          </a:bodyPr>
          <a:lstStyle/>
          <a:p>
            <a:pPr algn="ctr"/>
            <a:r>
              <a:rPr lang="en-US" sz="1400"/>
              <a:t>AB</a:t>
            </a:r>
            <a:r>
              <a:rPr lang="en-US" sz="1400" baseline="-25000"/>
              <a:t>2</a:t>
            </a:r>
            <a:r>
              <a:rPr lang="en-US" sz="1400"/>
              <a:t>E</a:t>
            </a:r>
            <a:r>
              <a:rPr lang="en-US" sz="1400" baseline="-25000"/>
              <a:t>2</a:t>
            </a:r>
          </a:p>
          <a:p>
            <a:pPr algn="ctr"/>
            <a:r>
              <a:rPr lang="en-US" sz="1400"/>
              <a:t>Angular </a:t>
            </a:r>
          </a:p>
          <a:p>
            <a:pPr algn="ctr"/>
            <a:r>
              <a:rPr lang="en-US" sz="1400"/>
              <a:t>or Bent</a:t>
            </a:r>
          </a:p>
        </p:txBody>
      </p:sp>
      <p:grpSp>
        <p:nvGrpSpPr>
          <p:cNvPr id="71736" name="Group 56"/>
          <p:cNvGrpSpPr>
            <a:grpSpLocks/>
          </p:cNvGrpSpPr>
          <p:nvPr/>
        </p:nvGrpSpPr>
        <p:grpSpPr bwMode="auto">
          <a:xfrm>
            <a:off x="762000" y="3581400"/>
            <a:ext cx="1447800" cy="1295400"/>
            <a:chOff x="480" y="2400"/>
            <a:chExt cx="912" cy="816"/>
          </a:xfrm>
        </p:grpSpPr>
        <p:sp>
          <p:nvSpPr>
            <p:cNvPr id="71737" name="Line 57"/>
            <p:cNvSpPr>
              <a:spLocks noChangeShapeType="1"/>
            </p:cNvSpPr>
            <p:nvPr/>
          </p:nvSpPr>
          <p:spPr bwMode="auto">
            <a:xfrm>
              <a:off x="960" y="2400"/>
              <a:ext cx="0" cy="768"/>
            </a:xfrm>
            <a:prstGeom prst="line">
              <a:avLst/>
            </a:prstGeom>
            <a:noFill/>
            <a:ln w="9525">
              <a:solidFill>
                <a:schemeClr val="tx1"/>
              </a:solidFill>
              <a:round/>
              <a:headEnd/>
              <a:tailEnd/>
            </a:ln>
            <a:effectLst/>
          </p:spPr>
          <p:txBody>
            <a:bodyPr/>
            <a:lstStyle/>
            <a:p>
              <a:endParaRPr lang="en-US"/>
            </a:p>
          </p:txBody>
        </p:sp>
        <p:sp>
          <p:nvSpPr>
            <p:cNvPr id="71738" name="Line 58"/>
            <p:cNvSpPr>
              <a:spLocks noChangeShapeType="1"/>
            </p:cNvSpPr>
            <p:nvPr/>
          </p:nvSpPr>
          <p:spPr bwMode="auto">
            <a:xfrm flipH="1">
              <a:off x="528" y="2784"/>
              <a:ext cx="432" cy="0"/>
            </a:xfrm>
            <a:prstGeom prst="line">
              <a:avLst/>
            </a:prstGeom>
            <a:noFill/>
            <a:ln w="9525">
              <a:solidFill>
                <a:schemeClr val="tx1"/>
              </a:solidFill>
              <a:round/>
              <a:headEnd/>
              <a:tailEnd/>
            </a:ln>
            <a:effectLst/>
          </p:spPr>
          <p:txBody>
            <a:bodyPr/>
            <a:lstStyle/>
            <a:p>
              <a:endParaRPr lang="en-US"/>
            </a:p>
          </p:txBody>
        </p:sp>
        <p:sp>
          <p:nvSpPr>
            <p:cNvPr id="71739" name="Oval 59"/>
            <p:cNvSpPr>
              <a:spLocks noChangeArrowheads="1"/>
            </p:cNvSpPr>
            <p:nvPr/>
          </p:nvSpPr>
          <p:spPr bwMode="auto">
            <a:xfrm>
              <a:off x="912" y="24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40" name="Oval 60"/>
            <p:cNvSpPr>
              <a:spLocks noChangeArrowheads="1"/>
            </p:cNvSpPr>
            <p:nvPr/>
          </p:nvSpPr>
          <p:spPr bwMode="auto">
            <a:xfrm>
              <a:off x="1296" y="249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41" name="Oval 61"/>
            <p:cNvSpPr>
              <a:spLocks noChangeArrowheads="1"/>
            </p:cNvSpPr>
            <p:nvPr/>
          </p:nvSpPr>
          <p:spPr bwMode="auto">
            <a:xfrm>
              <a:off x="480" y="27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42" name="Oval 62"/>
            <p:cNvSpPr>
              <a:spLocks noChangeArrowheads="1"/>
            </p:cNvSpPr>
            <p:nvPr/>
          </p:nvSpPr>
          <p:spPr bwMode="auto">
            <a:xfrm>
              <a:off x="912" y="2736"/>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71743" name="Freeform 63"/>
            <p:cNvSpPr>
              <a:spLocks/>
            </p:cNvSpPr>
            <p:nvPr/>
          </p:nvSpPr>
          <p:spPr bwMode="auto">
            <a:xfrm rot="11147567">
              <a:off x="1008" y="2817"/>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744" name="Freeform 64"/>
            <p:cNvSpPr>
              <a:spLocks/>
            </p:cNvSpPr>
            <p:nvPr/>
          </p:nvSpPr>
          <p:spPr bwMode="auto">
            <a:xfrm rot="-4591978">
              <a:off x="1056" y="2544"/>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745" name="Oval 65"/>
            <p:cNvSpPr>
              <a:spLocks noChangeArrowheads="1"/>
            </p:cNvSpPr>
            <p:nvPr/>
          </p:nvSpPr>
          <p:spPr bwMode="auto">
            <a:xfrm>
              <a:off x="912" y="312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46" name="Oval 66"/>
            <p:cNvSpPr>
              <a:spLocks noChangeArrowheads="1"/>
            </p:cNvSpPr>
            <p:nvPr/>
          </p:nvSpPr>
          <p:spPr bwMode="auto">
            <a:xfrm>
              <a:off x="1248" y="3024"/>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71747" name="Freeform 67"/>
          <p:cNvSpPr>
            <a:spLocks/>
          </p:cNvSpPr>
          <p:nvPr/>
        </p:nvSpPr>
        <p:spPr bwMode="auto">
          <a:xfrm rot="3544409">
            <a:off x="3748088" y="3567112"/>
            <a:ext cx="228600" cy="866775"/>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71748" name="Line 68"/>
          <p:cNvSpPr>
            <a:spLocks noChangeShapeType="1"/>
          </p:cNvSpPr>
          <p:nvPr/>
        </p:nvSpPr>
        <p:spPr bwMode="auto">
          <a:xfrm>
            <a:off x="3505200" y="3581400"/>
            <a:ext cx="0" cy="1219200"/>
          </a:xfrm>
          <a:prstGeom prst="line">
            <a:avLst/>
          </a:prstGeom>
          <a:noFill/>
          <a:ln w="9525">
            <a:solidFill>
              <a:schemeClr val="tx1"/>
            </a:solidFill>
            <a:round/>
            <a:headEnd/>
            <a:tailEnd/>
          </a:ln>
          <a:effectLst/>
        </p:spPr>
        <p:txBody>
          <a:bodyPr/>
          <a:lstStyle/>
          <a:p>
            <a:endParaRPr lang="en-US"/>
          </a:p>
        </p:txBody>
      </p:sp>
      <p:sp>
        <p:nvSpPr>
          <p:cNvPr id="71749" name="Line 69"/>
          <p:cNvSpPr>
            <a:spLocks noChangeShapeType="1"/>
          </p:cNvSpPr>
          <p:nvPr/>
        </p:nvSpPr>
        <p:spPr bwMode="auto">
          <a:xfrm flipH="1">
            <a:off x="2819400" y="4191000"/>
            <a:ext cx="685800" cy="0"/>
          </a:xfrm>
          <a:prstGeom prst="line">
            <a:avLst/>
          </a:prstGeom>
          <a:noFill/>
          <a:ln w="9525">
            <a:solidFill>
              <a:schemeClr val="tx1"/>
            </a:solidFill>
            <a:round/>
            <a:headEnd/>
            <a:tailEnd/>
          </a:ln>
          <a:effectLst/>
        </p:spPr>
        <p:txBody>
          <a:bodyPr/>
          <a:lstStyle/>
          <a:p>
            <a:endParaRPr lang="en-US"/>
          </a:p>
        </p:txBody>
      </p:sp>
      <p:sp>
        <p:nvSpPr>
          <p:cNvPr id="71750" name="Oval 70"/>
          <p:cNvSpPr>
            <a:spLocks noChangeArrowheads="1"/>
          </p:cNvSpPr>
          <p:nvPr/>
        </p:nvSpPr>
        <p:spPr bwMode="auto">
          <a:xfrm>
            <a:off x="3429000" y="3581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51" name="Oval 71"/>
          <p:cNvSpPr>
            <a:spLocks noChangeArrowheads="1"/>
          </p:cNvSpPr>
          <p:nvPr/>
        </p:nvSpPr>
        <p:spPr bwMode="auto">
          <a:xfrm>
            <a:off x="2743200" y="41148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52" name="Oval 72"/>
          <p:cNvSpPr>
            <a:spLocks noChangeArrowheads="1"/>
          </p:cNvSpPr>
          <p:nvPr/>
        </p:nvSpPr>
        <p:spPr bwMode="auto">
          <a:xfrm>
            <a:off x="3429000" y="4114800"/>
            <a:ext cx="152400" cy="152400"/>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71753" name="Freeform 73"/>
          <p:cNvSpPr>
            <a:spLocks/>
          </p:cNvSpPr>
          <p:nvPr/>
        </p:nvSpPr>
        <p:spPr bwMode="auto">
          <a:xfrm rot="11147567">
            <a:off x="3581400" y="4243388"/>
            <a:ext cx="381000" cy="328612"/>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754" name="Oval 74"/>
          <p:cNvSpPr>
            <a:spLocks noChangeArrowheads="1"/>
          </p:cNvSpPr>
          <p:nvPr/>
        </p:nvSpPr>
        <p:spPr bwMode="auto">
          <a:xfrm>
            <a:off x="3429000" y="47244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55" name="Oval 75"/>
          <p:cNvSpPr>
            <a:spLocks noChangeArrowheads="1"/>
          </p:cNvSpPr>
          <p:nvPr/>
        </p:nvSpPr>
        <p:spPr bwMode="auto">
          <a:xfrm>
            <a:off x="3962400" y="457200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grpSp>
        <p:nvGrpSpPr>
          <p:cNvPr id="71756" name="Group 76"/>
          <p:cNvGrpSpPr>
            <a:grpSpLocks/>
          </p:cNvGrpSpPr>
          <p:nvPr/>
        </p:nvGrpSpPr>
        <p:grpSpPr bwMode="auto">
          <a:xfrm>
            <a:off x="4648200" y="3581400"/>
            <a:ext cx="1552575" cy="1295400"/>
            <a:chOff x="2928" y="2400"/>
            <a:chExt cx="978" cy="816"/>
          </a:xfrm>
        </p:grpSpPr>
        <p:sp>
          <p:nvSpPr>
            <p:cNvPr id="71757" name="Freeform 77"/>
            <p:cNvSpPr>
              <a:spLocks/>
            </p:cNvSpPr>
            <p:nvPr/>
          </p:nvSpPr>
          <p:spPr bwMode="auto">
            <a:xfrm rot="8000162">
              <a:off x="3543" y="2679"/>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71758" name="Freeform 78"/>
            <p:cNvSpPr>
              <a:spLocks/>
            </p:cNvSpPr>
            <p:nvPr/>
          </p:nvSpPr>
          <p:spPr bwMode="auto">
            <a:xfrm rot="3544409">
              <a:off x="3561" y="2391"/>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71759" name="Line 79"/>
            <p:cNvSpPr>
              <a:spLocks noChangeShapeType="1"/>
            </p:cNvSpPr>
            <p:nvPr/>
          </p:nvSpPr>
          <p:spPr bwMode="auto">
            <a:xfrm>
              <a:off x="3408" y="2400"/>
              <a:ext cx="0" cy="768"/>
            </a:xfrm>
            <a:prstGeom prst="line">
              <a:avLst/>
            </a:prstGeom>
            <a:noFill/>
            <a:ln w="9525">
              <a:solidFill>
                <a:schemeClr val="tx1"/>
              </a:solidFill>
              <a:round/>
              <a:headEnd/>
              <a:tailEnd/>
            </a:ln>
            <a:effectLst/>
          </p:spPr>
          <p:txBody>
            <a:bodyPr/>
            <a:lstStyle/>
            <a:p>
              <a:endParaRPr lang="en-US"/>
            </a:p>
          </p:txBody>
        </p:sp>
        <p:sp>
          <p:nvSpPr>
            <p:cNvPr id="71760" name="Line 80"/>
            <p:cNvSpPr>
              <a:spLocks noChangeShapeType="1"/>
            </p:cNvSpPr>
            <p:nvPr/>
          </p:nvSpPr>
          <p:spPr bwMode="auto">
            <a:xfrm flipH="1">
              <a:off x="2976" y="2784"/>
              <a:ext cx="432" cy="0"/>
            </a:xfrm>
            <a:prstGeom prst="line">
              <a:avLst/>
            </a:prstGeom>
            <a:noFill/>
            <a:ln w="9525">
              <a:solidFill>
                <a:schemeClr val="tx1"/>
              </a:solidFill>
              <a:round/>
              <a:headEnd/>
              <a:tailEnd/>
            </a:ln>
            <a:effectLst/>
          </p:spPr>
          <p:txBody>
            <a:bodyPr/>
            <a:lstStyle/>
            <a:p>
              <a:endParaRPr lang="en-US"/>
            </a:p>
          </p:txBody>
        </p:sp>
        <p:sp>
          <p:nvSpPr>
            <p:cNvPr id="71761" name="Oval 81"/>
            <p:cNvSpPr>
              <a:spLocks noChangeArrowheads="1"/>
            </p:cNvSpPr>
            <p:nvPr/>
          </p:nvSpPr>
          <p:spPr bwMode="auto">
            <a:xfrm>
              <a:off x="3360" y="24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62" name="Oval 82"/>
            <p:cNvSpPr>
              <a:spLocks noChangeArrowheads="1"/>
            </p:cNvSpPr>
            <p:nvPr/>
          </p:nvSpPr>
          <p:spPr bwMode="auto">
            <a:xfrm>
              <a:off x="2928" y="27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63" name="Oval 83"/>
            <p:cNvSpPr>
              <a:spLocks noChangeArrowheads="1"/>
            </p:cNvSpPr>
            <p:nvPr/>
          </p:nvSpPr>
          <p:spPr bwMode="auto">
            <a:xfrm>
              <a:off x="3360" y="2736"/>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71764" name="Oval 84"/>
            <p:cNvSpPr>
              <a:spLocks noChangeArrowheads="1"/>
            </p:cNvSpPr>
            <p:nvPr/>
          </p:nvSpPr>
          <p:spPr bwMode="auto">
            <a:xfrm>
              <a:off x="3360" y="312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71765" name="Group 85"/>
          <p:cNvGrpSpPr>
            <a:grpSpLocks/>
          </p:cNvGrpSpPr>
          <p:nvPr/>
        </p:nvGrpSpPr>
        <p:grpSpPr bwMode="auto">
          <a:xfrm>
            <a:off x="6600825" y="3581400"/>
            <a:ext cx="1628775" cy="1295400"/>
            <a:chOff x="4158" y="2400"/>
            <a:chExt cx="1026" cy="816"/>
          </a:xfrm>
        </p:grpSpPr>
        <p:sp>
          <p:nvSpPr>
            <p:cNvPr id="71766" name="Freeform 86"/>
            <p:cNvSpPr>
              <a:spLocks/>
            </p:cNvSpPr>
            <p:nvPr/>
          </p:nvSpPr>
          <p:spPr bwMode="auto">
            <a:xfrm rot="-5400000">
              <a:off x="4359" y="2535"/>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71767" name="Freeform 87"/>
            <p:cNvSpPr>
              <a:spLocks/>
            </p:cNvSpPr>
            <p:nvPr/>
          </p:nvSpPr>
          <p:spPr bwMode="auto">
            <a:xfrm rot="8000162">
              <a:off x="4821" y="2679"/>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71768" name="Freeform 88"/>
            <p:cNvSpPr>
              <a:spLocks/>
            </p:cNvSpPr>
            <p:nvPr/>
          </p:nvSpPr>
          <p:spPr bwMode="auto">
            <a:xfrm rot="3544409">
              <a:off x="4839" y="2391"/>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71769" name="Line 89"/>
            <p:cNvSpPr>
              <a:spLocks noChangeShapeType="1"/>
            </p:cNvSpPr>
            <p:nvPr/>
          </p:nvSpPr>
          <p:spPr bwMode="auto">
            <a:xfrm>
              <a:off x="4686" y="2400"/>
              <a:ext cx="0" cy="768"/>
            </a:xfrm>
            <a:prstGeom prst="line">
              <a:avLst/>
            </a:prstGeom>
            <a:noFill/>
            <a:ln w="9525">
              <a:solidFill>
                <a:schemeClr val="tx1"/>
              </a:solidFill>
              <a:round/>
              <a:headEnd/>
              <a:tailEnd/>
            </a:ln>
            <a:effectLst/>
          </p:spPr>
          <p:txBody>
            <a:bodyPr/>
            <a:lstStyle/>
            <a:p>
              <a:endParaRPr lang="en-US"/>
            </a:p>
          </p:txBody>
        </p:sp>
        <p:sp>
          <p:nvSpPr>
            <p:cNvPr id="71770" name="Oval 90"/>
            <p:cNvSpPr>
              <a:spLocks noChangeArrowheads="1"/>
            </p:cNvSpPr>
            <p:nvPr/>
          </p:nvSpPr>
          <p:spPr bwMode="auto">
            <a:xfrm>
              <a:off x="4638" y="24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71" name="Oval 91"/>
            <p:cNvSpPr>
              <a:spLocks noChangeArrowheads="1"/>
            </p:cNvSpPr>
            <p:nvPr/>
          </p:nvSpPr>
          <p:spPr bwMode="auto">
            <a:xfrm>
              <a:off x="4638" y="2736"/>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71772" name="Oval 92"/>
            <p:cNvSpPr>
              <a:spLocks noChangeArrowheads="1"/>
            </p:cNvSpPr>
            <p:nvPr/>
          </p:nvSpPr>
          <p:spPr bwMode="auto">
            <a:xfrm>
              <a:off x="4638" y="312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71773" name="Text Box 93"/>
          <p:cNvSpPr txBox="1">
            <a:spLocks noChangeArrowheads="1"/>
          </p:cNvSpPr>
          <p:nvPr/>
        </p:nvSpPr>
        <p:spPr bwMode="auto">
          <a:xfrm>
            <a:off x="2667000" y="4679950"/>
            <a:ext cx="1738313" cy="730250"/>
          </a:xfrm>
          <a:prstGeom prst="rect">
            <a:avLst/>
          </a:prstGeom>
          <a:noFill/>
          <a:ln w="9525">
            <a:noFill/>
            <a:miter lim="800000"/>
            <a:headEnd/>
            <a:tailEnd/>
          </a:ln>
          <a:effectLst/>
        </p:spPr>
        <p:txBody>
          <a:bodyPr wrap="none">
            <a:spAutoFit/>
          </a:bodyPr>
          <a:lstStyle/>
          <a:p>
            <a:r>
              <a:rPr lang="en-US" sz="1400"/>
              <a:t>AB</a:t>
            </a:r>
            <a:r>
              <a:rPr lang="en-US" sz="1400" baseline="-25000"/>
              <a:t>4</a:t>
            </a:r>
            <a:r>
              <a:rPr lang="en-US" sz="1400"/>
              <a:t>E</a:t>
            </a:r>
          </a:p>
          <a:p>
            <a:r>
              <a:rPr lang="en-US" sz="1400"/>
              <a:t>Irregular tetrahedral</a:t>
            </a:r>
          </a:p>
          <a:p>
            <a:r>
              <a:rPr lang="en-US" sz="1400"/>
              <a:t>(see saw)</a:t>
            </a:r>
          </a:p>
        </p:txBody>
      </p:sp>
      <p:sp>
        <p:nvSpPr>
          <p:cNvPr id="71774" name="Text Box 94"/>
          <p:cNvSpPr txBox="1">
            <a:spLocks noChangeArrowheads="1"/>
          </p:cNvSpPr>
          <p:nvPr/>
        </p:nvSpPr>
        <p:spPr bwMode="auto">
          <a:xfrm>
            <a:off x="4572000" y="4695825"/>
            <a:ext cx="931863" cy="517525"/>
          </a:xfrm>
          <a:prstGeom prst="rect">
            <a:avLst/>
          </a:prstGeom>
          <a:noFill/>
          <a:ln w="9525">
            <a:noFill/>
            <a:miter lim="800000"/>
            <a:headEnd/>
            <a:tailEnd/>
          </a:ln>
          <a:effectLst/>
        </p:spPr>
        <p:txBody>
          <a:bodyPr wrap="none">
            <a:spAutoFit/>
          </a:bodyPr>
          <a:lstStyle/>
          <a:p>
            <a:r>
              <a:rPr lang="en-US" sz="1400"/>
              <a:t>AB</a:t>
            </a:r>
            <a:r>
              <a:rPr lang="en-US" sz="1400" baseline="-25000"/>
              <a:t>3</a:t>
            </a:r>
            <a:r>
              <a:rPr lang="en-US" sz="1400"/>
              <a:t>E</a:t>
            </a:r>
            <a:r>
              <a:rPr lang="en-US" sz="1400" baseline="-25000"/>
              <a:t>2</a:t>
            </a:r>
          </a:p>
          <a:p>
            <a:r>
              <a:rPr lang="en-US" sz="1400"/>
              <a:t>T-shaped</a:t>
            </a:r>
          </a:p>
        </p:txBody>
      </p:sp>
      <p:sp>
        <p:nvSpPr>
          <p:cNvPr id="71775" name="Text Box 95"/>
          <p:cNvSpPr txBox="1">
            <a:spLocks noChangeArrowheads="1"/>
          </p:cNvSpPr>
          <p:nvPr/>
        </p:nvSpPr>
        <p:spPr bwMode="auto">
          <a:xfrm>
            <a:off x="6688138" y="4664075"/>
            <a:ext cx="676275" cy="517525"/>
          </a:xfrm>
          <a:prstGeom prst="rect">
            <a:avLst/>
          </a:prstGeom>
          <a:noFill/>
          <a:ln w="9525">
            <a:noFill/>
            <a:miter lim="800000"/>
            <a:headEnd/>
            <a:tailEnd/>
          </a:ln>
          <a:effectLst/>
        </p:spPr>
        <p:txBody>
          <a:bodyPr wrap="none">
            <a:spAutoFit/>
          </a:bodyPr>
          <a:lstStyle/>
          <a:p>
            <a:r>
              <a:rPr lang="en-US" sz="1400"/>
              <a:t>AB</a:t>
            </a:r>
            <a:r>
              <a:rPr lang="en-US" sz="1400" baseline="-25000"/>
              <a:t>2</a:t>
            </a:r>
            <a:r>
              <a:rPr lang="en-US" sz="1400"/>
              <a:t>E</a:t>
            </a:r>
            <a:r>
              <a:rPr lang="en-US" sz="1400" baseline="-25000"/>
              <a:t>3</a:t>
            </a:r>
          </a:p>
          <a:p>
            <a:r>
              <a:rPr lang="en-US" sz="1400"/>
              <a:t>Linear</a:t>
            </a:r>
          </a:p>
        </p:txBody>
      </p:sp>
      <p:grpSp>
        <p:nvGrpSpPr>
          <p:cNvPr id="71776" name="Group 96"/>
          <p:cNvGrpSpPr>
            <a:grpSpLocks/>
          </p:cNvGrpSpPr>
          <p:nvPr/>
        </p:nvGrpSpPr>
        <p:grpSpPr bwMode="auto">
          <a:xfrm>
            <a:off x="762000" y="5410200"/>
            <a:ext cx="1524000" cy="1295400"/>
            <a:chOff x="480" y="3408"/>
            <a:chExt cx="960" cy="816"/>
          </a:xfrm>
        </p:grpSpPr>
        <p:sp>
          <p:nvSpPr>
            <p:cNvPr id="71777" name="Line 97"/>
            <p:cNvSpPr>
              <a:spLocks noChangeShapeType="1"/>
            </p:cNvSpPr>
            <p:nvPr/>
          </p:nvSpPr>
          <p:spPr bwMode="auto">
            <a:xfrm>
              <a:off x="960" y="3408"/>
              <a:ext cx="0" cy="768"/>
            </a:xfrm>
            <a:prstGeom prst="line">
              <a:avLst/>
            </a:prstGeom>
            <a:noFill/>
            <a:ln w="9525">
              <a:solidFill>
                <a:schemeClr val="tx1"/>
              </a:solidFill>
              <a:round/>
              <a:headEnd/>
              <a:tailEnd/>
            </a:ln>
            <a:effectLst/>
          </p:spPr>
          <p:txBody>
            <a:bodyPr/>
            <a:lstStyle/>
            <a:p>
              <a:endParaRPr lang="en-US"/>
            </a:p>
          </p:txBody>
        </p:sp>
        <p:sp>
          <p:nvSpPr>
            <p:cNvPr id="71778" name="Oval 98"/>
            <p:cNvSpPr>
              <a:spLocks noChangeArrowheads="1"/>
            </p:cNvSpPr>
            <p:nvPr/>
          </p:nvSpPr>
          <p:spPr bwMode="auto">
            <a:xfrm>
              <a:off x="912" y="3408"/>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79" name="Oval 99"/>
            <p:cNvSpPr>
              <a:spLocks noChangeArrowheads="1"/>
            </p:cNvSpPr>
            <p:nvPr/>
          </p:nvSpPr>
          <p:spPr bwMode="auto">
            <a:xfrm>
              <a:off x="1344" y="36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80" name="Oval 100"/>
            <p:cNvSpPr>
              <a:spLocks noChangeArrowheads="1"/>
            </p:cNvSpPr>
            <p:nvPr/>
          </p:nvSpPr>
          <p:spPr bwMode="auto">
            <a:xfrm>
              <a:off x="912" y="3744"/>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71781" name="Freeform 101"/>
            <p:cNvSpPr>
              <a:spLocks/>
            </p:cNvSpPr>
            <p:nvPr/>
          </p:nvSpPr>
          <p:spPr bwMode="auto">
            <a:xfrm rot="10190844">
              <a:off x="1056" y="3792"/>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782" name="Freeform 102"/>
            <p:cNvSpPr>
              <a:spLocks/>
            </p:cNvSpPr>
            <p:nvPr/>
          </p:nvSpPr>
          <p:spPr bwMode="auto">
            <a:xfrm rot="-25230760">
              <a:off x="1040" y="3616"/>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783" name="Oval 103"/>
            <p:cNvSpPr>
              <a:spLocks noChangeArrowheads="1"/>
            </p:cNvSpPr>
            <p:nvPr/>
          </p:nvSpPr>
          <p:spPr bwMode="auto">
            <a:xfrm>
              <a:off x="912" y="4128"/>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84" name="Oval 104"/>
            <p:cNvSpPr>
              <a:spLocks noChangeArrowheads="1"/>
            </p:cNvSpPr>
            <p:nvPr/>
          </p:nvSpPr>
          <p:spPr bwMode="auto">
            <a:xfrm>
              <a:off x="1344" y="39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85" name="Oval 105"/>
            <p:cNvSpPr>
              <a:spLocks noChangeArrowheads="1"/>
            </p:cNvSpPr>
            <p:nvPr/>
          </p:nvSpPr>
          <p:spPr bwMode="auto">
            <a:xfrm flipH="1">
              <a:off x="480" y="36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86" name="Freeform 106"/>
            <p:cNvSpPr>
              <a:spLocks/>
            </p:cNvSpPr>
            <p:nvPr/>
          </p:nvSpPr>
          <p:spPr bwMode="auto">
            <a:xfrm rot="11409156" flipH="1">
              <a:off x="624" y="3792"/>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787" name="Freeform 107"/>
            <p:cNvSpPr>
              <a:spLocks/>
            </p:cNvSpPr>
            <p:nvPr/>
          </p:nvSpPr>
          <p:spPr bwMode="auto">
            <a:xfrm rot="3630760" flipH="1">
              <a:off x="608" y="3616"/>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788" name="Oval 108"/>
            <p:cNvSpPr>
              <a:spLocks noChangeArrowheads="1"/>
            </p:cNvSpPr>
            <p:nvPr/>
          </p:nvSpPr>
          <p:spPr bwMode="auto">
            <a:xfrm flipH="1">
              <a:off x="480" y="39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71789" name="Group 109"/>
          <p:cNvGrpSpPr>
            <a:grpSpLocks/>
          </p:cNvGrpSpPr>
          <p:nvPr/>
        </p:nvGrpSpPr>
        <p:grpSpPr bwMode="auto">
          <a:xfrm>
            <a:off x="3505200" y="5257800"/>
            <a:ext cx="1524000" cy="1447800"/>
            <a:chOff x="2208" y="3312"/>
            <a:chExt cx="960" cy="912"/>
          </a:xfrm>
        </p:grpSpPr>
        <p:sp>
          <p:nvSpPr>
            <p:cNvPr id="71790" name="Line 110"/>
            <p:cNvSpPr>
              <a:spLocks noChangeShapeType="1"/>
            </p:cNvSpPr>
            <p:nvPr/>
          </p:nvSpPr>
          <p:spPr bwMode="auto">
            <a:xfrm>
              <a:off x="2688" y="3792"/>
              <a:ext cx="0" cy="384"/>
            </a:xfrm>
            <a:prstGeom prst="line">
              <a:avLst/>
            </a:prstGeom>
            <a:noFill/>
            <a:ln w="9525">
              <a:solidFill>
                <a:schemeClr val="tx1"/>
              </a:solidFill>
              <a:round/>
              <a:headEnd/>
              <a:tailEnd/>
            </a:ln>
            <a:effectLst/>
          </p:spPr>
          <p:txBody>
            <a:bodyPr/>
            <a:lstStyle/>
            <a:p>
              <a:endParaRPr lang="en-US"/>
            </a:p>
          </p:txBody>
        </p:sp>
        <p:sp>
          <p:nvSpPr>
            <p:cNvPr id="71791" name="Freeform 111"/>
            <p:cNvSpPr>
              <a:spLocks/>
            </p:cNvSpPr>
            <p:nvPr/>
          </p:nvSpPr>
          <p:spPr bwMode="auto">
            <a:xfrm>
              <a:off x="2640" y="3312"/>
              <a:ext cx="144" cy="546"/>
            </a:xfrm>
            <a:custGeom>
              <a:avLst/>
              <a:gdLst/>
              <a:ahLst/>
              <a:cxnLst>
                <a:cxn ang="0">
                  <a:pos x="71" y="545"/>
                </a:cxn>
                <a:cxn ang="0">
                  <a:pos x="11" y="83"/>
                </a:cxn>
                <a:cxn ang="0">
                  <a:pos x="134" y="77"/>
                </a:cxn>
                <a:cxn ang="0">
                  <a:pos x="71" y="545"/>
                </a:cxn>
              </a:cxnLst>
              <a:rect l="0" t="0" r="r" b="b"/>
              <a:pathLst>
                <a:path w="144" h="546">
                  <a:moveTo>
                    <a:pt x="71" y="545"/>
                  </a:moveTo>
                  <a:cubicBezTo>
                    <a:pt x="47" y="546"/>
                    <a:pt x="0" y="161"/>
                    <a:pt x="11" y="83"/>
                  </a:cubicBezTo>
                  <a:cubicBezTo>
                    <a:pt x="22" y="5"/>
                    <a:pt x="124" y="0"/>
                    <a:pt x="134" y="77"/>
                  </a:cubicBezTo>
                  <a:cubicBezTo>
                    <a:pt x="144" y="154"/>
                    <a:pt x="84" y="448"/>
                    <a:pt x="71" y="545"/>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71792" name="Oval 112"/>
            <p:cNvSpPr>
              <a:spLocks noChangeArrowheads="1"/>
            </p:cNvSpPr>
            <p:nvPr/>
          </p:nvSpPr>
          <p:spPr bwMode="auto">
            <a:xfrm>
              <a:off x="3072" y="36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93" name="Oval 113"/>
            <p:cNvSpPr>
              <a:spLocks noChangeArrowheads="1"/>
            </p:cNvSpPr>
            <p:nvPr/>
          </p:nvSpPr>
          <p:spPr bwMode="auto">
            <a:xfrm>
              <a:off x="2640" y="3744"/>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71794" name="Freeform 114"/>
            <p:cNvSpPr>
              <a:spLocks/>
            </p:cNvSpPr>
            <p:nvPr/>
          </p:nvSpPr>
          <p:spPr bwMode="auto">
            <a:xfrm rot="10190844">
              <a:off x="2784" y="3792"/>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795" name="Freeform 115"/>
            <p:cNvSpPr>
              <a:spLocks/>
            </p:cNvSpPr>
            <p:nvPr/>
          </p:nvSpPr>
          <p:spPr bwMode="auto">
            <a:xfrm rot="-25230760">
              <a:off x="2768" y="3616"/>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796" name="Oval 116"/>
            <p:cNvSpPr>
              <a:spLocks noChangeArrowheads="1"/>
            </p:cNvSpPr>
            <p:nvPr/>
          </p:nvSpPr>
          <p:spPr bwMode="auto">
            <a:xfrm>
              <a:off x="2640" y="4128"/>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97" name="Oval 117"/>
            <p:cNvSpPr>
              <a:spLocks noChangeArrowheads="1"/>
            </p:cNvSpPr>
            <p:nvPr/>
          </p:nvSpPr>
          <p:spPr bwMode="auto">
            <a:xfrm>
              <a:off x="3072" y="39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98" name="Oval 118"/>
            <p:cNvSpPr>
              <a:spLocks noChangeArrowheads="1"/>
            </p:cNvSpPr>
            <p:nvPr/>
          </p:nvSpPr>
          <p:spPr bwMode="auto">
            <a:xfrm flipH="1">
              <a:off x="2208" y="36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799" name="Freeform 119"/>
            <p:cNvSpPr>
              <a:spLocks/>
            </p:cNvSpPr>
            <p:nvPr/>
          </p:nvSpPr>
          <p:spPr bwMode="auto">
            <a:xfrm rot="11409156" flipH="1">
              <a:off x="2352" y="3792"/>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800" name="Freeform 120"/>
            <p:cNvSpPr>
              <a:spLocks/>
            </p:cNvSpPr>
            <p:nvPr/>
          </p:nvSpPr>
          <p:spPr bwMode="auto">
            <a:xfrm rot="3630760" flipH="1">
              <a:off x="2336" y="3616"/>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801" name="Oval 121"/>
            <p:cNvSpPr>
              <a:spLocks noChangeArrowheads="1"/>
            </p:cNvSpPr>
            <p:nvPr/>
          </p:nvSpPr>
          <p:spPr bwMode="auto">
            <a:xfrm flipH="1">
              <a:off x="2208" y="39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71802" name="Text Box 122"/>
          <p:cNvSpPr txBox="1">
            <a:spLocks noChangeArrowheads="1"/>
          </p:cNvSpPr>
          <p:nvPr/>
        </p:nvSpPr>
        <p:spPr bwMode="auto">
          <a:xfrm>
            <a:off x="4419600" y="6356350"/>
            <a:ext cx="1573213" cy="730250"/>
          </a:xfrm>
          <a:prstGeom prst="rect">
            <a:avLst/>
          </a:prstGeom>
          <a:noFill/>
          <a:ln w="9525">
            <a:noFill/>
            <a:miter lim="800000"/>
            <a:headEnd/>
            <a:tailEnd/>
          </a:ln>
          <a:effectLst/>
        </p:spPr>
        <p:txBody>
          <a:bodyPr wrap="none">
            <a:spAutoFit/>
          </a:bodyPr>
          <a:lstStyle/>
          <a:p>
            <a:pPr algn="ctr"/>
            <a:r>
              <a:rPr lang="en-US" sz="1400"/>
              <a:t>AB</a:t>
            </a:r>
            <a:r>
              <a:rPr lang="en-US" sz="1400" baseline="-25000"/>
              <a:t>5</a:t>
            </a:r>
            <a:r>
              <a:rPr lang="en-US" sz="1400"/>
              <a:t>E</a:t>
            </a:r>
          </a:p>
          <a:p>
            <a:pPr algn="ctr"/>
            <a:r>
              <a:rPr lang="en-US" sz="1400"/>
              <a:t>Square pyramidal</a:t>
            </a:r>
          </a:p>
          <a:p>
            <a:pPr algn="ctr"/>
            <a:endParaRPr lang="en-US" sz="1400"/>
          </a:p>
        </p:txBody>
      </p:sp>
      <p:grpSp>
        <p:nvGrpSpPr>
          <p:cNvPr id="71803" name="Group 123"/>
          <p:cNvGrpSpPr>
            <a:grpSpLocks/>
          </p:cNvGrpSpPr>
          <p:nvPr/>
        </p:nvGrpSpPr>
        <p:grpSpPr bwMode="auto">
          <a:xfrm>
            <a:off x="6096000" y="5278438"/>
            <a:ext cx="1524000" cy="1420812"/>
            <a:chOff x="3840" y="3325"/>
            <a:chExt cx="960" cy="895"/>
          </a:xfrm>
        </p:grpSpPr>
        <p:sp>
          <p:nvSpPr>
            <p:cNvPr id="71804" name="Freeform 124"/>
            <p:cNvSpPr>
              <a:spLocks/>
            </p:cNvSpPr>
            <p:nvPr/>
          </p:nvSpPr>
          <p:spPr bwMode="auto">
            <a:xfrm>
              <a:off x="4262" y="3768"/>
              <a:ext cx="140" cy="452"/>
            </a:xfrm>
            <a:custGeom>
              <a:avLst/>
              <a:gdLst/>
              <a:ahLst/>
              <a:cxnLst>
                <a:cxn ang="0">
                  <a:pos x="58" y="0"/>
                </a:cxn>
                <a:cxn ang="0">
                  <a:pos x="12" y="375"/>
                </a:cxn>
                <a:cxn ang="0">
                  <a:pos x="132" y="374"/>
                </a:cxn>
                <a:cxn ang="0">
                  <a:pos x="58" y="0"/>
                </a:cxn>
              </a:cxnLst>
              <a:rect l="0" t="0" r="r" b="b"/>
              <a:pathLst>
                <a:path w="140" h="452">
                  <a:moveTo>
                    <a:pt x="58" y="0"/>
                  </a:moveTo>
                  <a:cubicBezTo>
                    <a:pt x="38" y="0"/>
                    <a:pt x="0" y="313"/>
                    <a:pt x="12" y="375"/>
                  </a:cubicBezTo>
                  <a:cubicBezTo>
                    <a:pt x="20" y="452"/>
                    <a:pt x="124" y="436"/>
                    <a:pt x="132" y="374"/>
                  </a:cubicBezTo>
                  <a:cubicBezTo>
                    <a:pt x="140" y="312"/>
                    <a:pt x="78" y="0"/>
                    <a:pt x="58" y="0"/>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71805" name="Freeform 125"/>
            <p:cNvSpPr>
              <a:spLocks/>
            </p:cNvSpPr>
            <p:nvPr/>
          </p:nvSpPr>
          <p:spPr bwMode="auto">
            <a:xfrm>
              <a:off x="4261" y="3325"/>
              <a:ext cx="133" cy="479"/>
            </a:xfrm>
            <a:custGeom>
              <a:avLst/>
              <a:gdLst/>
              <a:ahLst/>
              <a:cxnLst>
                <a:cxn ang="0">
                  <a:pos x="59" y="478"/>
                </a:cxn>
                <a:cxn ang="0">
                  <a:pos x="11" y="71"/>
                </a:cxn>
                <a:cxn ang="0">
                  <a:pos x="125" y="68"/>
                </a:cxn>
                <a:cxn ang="0">
                  <a:pos x="59" y="478"/>
                </a:cxn>
              </a:cxnLst>
              <a:rect l="0" t="0" r="r" b="b"/>
              <a:pathLst>
                <a:path w="133" h="479">
                  <a:moveTo>
                    <a:pt x="59" y="478"/>
                  </a:moveTo>
                  <a:cubicBezTo>
                    <a:pt x="37" y="479"/>
                    <a:pt x="0" y="139"/>
                    <a:pt x="11" y="71"/>
                  </a:cubicBezTo>
                  <a:cubicBezTo>
                    <a:pt x="22" y="3"/>
                    <a:pt x="117" y="0"/>
                    <a:pt x="125" y="68"/>
                  </a:cubicBezTo>
                  <a:cubicBezTo>
                    <a:pt x="133" y="136"/>
                    <a:pt x="73" y="393"/>
                    <a:pt x="59" y="478"/>
                  </a:cubicBezTo>
                  <a:close/>
                </a:path>
              </a:pathLst>
            </a:custGeom>
            <a:gradFill rotWithShape="1">
              <a:gsLst>
                <a:gs pos="0">
                  <a:srgbClr val="EFC1AF"/>
                </a:gs>
                <a:gs pos="100000">
                  <a:schemeClr val="bg1"/>
                </a:gs>
              </a:gsLst>
              <a:lin ang="5400000" scaled="1"/>
            </a:gradFill>
            <a:ln w="9525">
              <a:noFill/>
              <a:round/>
              <a:headEnd/>
              <a:tailEnd/>
            </a:ln>
            <a:effectLst/>
          </p:spPr>
          <p:txBody>
            <a:bodyPr/>
            <a:lstStyle/>
            <a:p>
              <a:endParaRPr lang="en-US"/>
            </a:p>
          </p:txBody>
        </p:sp>
        <p:sp>
          <p:nvSpPr>
            <p:cNvPr id="71806" name="Oval 126"/>
            <p:cNvSpPr>
              <a:spLocks noChangeArrowheads="1"/>
            </p:cNvSpPr>
            <p:nvPr/>
          </p:nvSpPr>
          <p:spPr bwMode="auto">
            <a:xfrm>
              <a:off x="4704" y="36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807" name="Oval 127"/>
            <p:cNvSpPr>
              <a:spLocks noChangeArrowheads="1"/>
            </p:cNvSpPr>
            <p:nvPr/>
          </p:nvSpPr>
          <p:spPr bwMode="auto">
            <a:xfrm>
              <a:off x="4272" y="3744"/>
              <a:ext cx="96" cy="96"/>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71808" name="Freeform 128"/>
            <p:cNvSpPr>
              <a:spLocks/>
            </p:cNvSpPr>
            <p:nvPr/>
          </p:nvSpPr>
          <p:spPr bwMode="auto">
            <a:xfrm rot="10190844">
              <a:off x="4416" y="3792"/>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809" name="Freeform 129"/>
            <p:cNvSpPr>
              <a:spLocks/>
            </p:cNvSpPr>
            <p:nvPr/>
          </p:nvSpPr>
          <p:spPr bwMode="auto">
            <a:xfrm rot="-25230760">
              <a:off x="4400" y="3616"/>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810" name="Oval 130"/>
            <p:cNvSpPr>
              <a:spLocks noChangeArrowheads="1"/>
            </p:cNvSpPr>
            <p:nvPr/>
          </p:nvSpPr>
          <p:spPr bwMode="auto">
            <a:xfrm>
              <a:off x="4704" y="39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811" name="Oval 131"/>
            <p:cNvSpPr>
              <a:spLocks noChangeArrowheads="1"/>
            </p:cNvSpPr>
            <p:nvPr/>
          </p:nvSpPr>
          <p:spPr bwMode="auto">
            <a:xfrm flipH="1">
              <a:off x="3840" y="3600"/>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71812" name="Freeform 132"/>
            <p:cNvSpPr>
              <a:spLocks/>
            </p:cNvSpPr>
            <p:nvPr/>
          </p:nvSpPr>
          <p:spPr bwMode="auto">
            <a:xfrm rot="11409156" flipH="1">
              <a:off x="3984" y="3792"/>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813" name="Freeform 133"/>
            <p:cNvSpPr>
              <a:spLocks/>
            </p:cNvSpPr>
            <p:nvPr/>
          </p:nvSpPr>
          <p:spPr bwMode="auto">
            <a:xfrm rot="3630760" flipH="1">
              <a:off x="3968" y="3616"/>
              <a:ext cx="240" cy="207"/>
            </a:xfrm>
            <a:custGeom>
              <a:avLst/>
              <a:gdLst/>
              <a:ahLst/>
              <a:cxnLst>
                <a:cxn ang="0">
                  <a:pos x="0" y="48"/>
                </a:cxn>
                <a:cxn ang="0">
                  <a:pos x="21" y="0"/>
                </a:cxn>
                <a:cxn ang="0">
                  <a:pos x="240" y="207"/>
                </a:cxn>
                <a:cxn ang="0">
                  <a:pos x="0" y="48"/>
                </a:cxn>
              </a:cxnLst>
              <a:rect l="0" t="0" r="r" b="b"/>
              <a:pathLst>
                <a:path w="240" h="207">
                  <a:moveTo>
                    <a:pt x="0" y="48"/>
                  </a:moveTo>
                  <a:lnTo>
                    <a:pt x="21" y="0"/>
                  </a:lnTo>
                  <a:lnTo>
                    <a:pt x="240" y="207"/>
                  </a:lnTo>
                  <a:lnTo>
                    <a:pt x="0" y="48"/>
                  </a:lnTo>
                  <a:close/>
                </a:path>
              </a:pathLst>
            </a:custGeom>
            <a:gradFill rotWithShape="1">
              <a:gsLst>
                <a:gs pos="0">
                  <a:schemeClr val="tx2"/>
                </a:gs>
                <a:gs pos="100000">
                  <a:schemeClr val="bg2"/>
                </a:gs>
              </a:gsLst>
              <a:lin ang="5400000" scaled="1"/>
            </a:gradFill>
            <a:ln w="9525">
              <a:noFill/>
              <a:round/>
              <a:headEnd/>
              <a:tailEnd/>
            </a:ln>
            <a:effectLst/>
          </p:spPr>
          <p:txBody>
            <a:bodyPr/>
            <a:lstStyle/>
            <a:p>
              <a:endParaRPr lang="en-US"/>
            </a:p>
          </p:txBody>
        </p:sp>
        <p:sp>
          <p:nvSpPr>
            <p:cNvPr id="71814" name="Oval 134"/>
            <p:cNvSpPr>
              <a:spLocks noChangeArrowheads="1"/>
            </p:cNvSpPr>
            <p:nvPr/>
          </p:nvSpPr>
          <p:spPr bwMode="auto">
            <a:xfrm flipH="1">
              <a:off x="3840" y="3936"/>
              <a:ext cx="96" cy="96"/>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71815" name="Text Box 135"/>
          <p:cNvSpPr txBox="1">
            <a:spLocks noChangeArrowheads="1"/>
          </p:cNvSpPr>
          <p:nvPr/>
        </p:nvSpPr>
        <p:spPr bwMode="auto">
          <a:xfrm>
            <a:off x="7226300" y="6356350"/>
            <a:ext cx="1296988" cy="730250"/>
          </a:xfrm>
          <a:prstGeom prst="rect">
            <a:avLst/>
          </a:prstGeom>
          <a:noFill/>
          <a:ln w="9525">
            <a:noFill/>
            <a:miter lim="800000"/>
            <a:headEnd/>
            <a:tailEnd/>
          </a:ln>
          <a:effectLst/>
        </p:spPr>
        <p:txBody>
          <a:bodyPr wrap="none">
            <a:spAutoFit/>
          </a:bodyPr>
          <a:lstStyle/>
          <a:p>
            <a:pPr algn="ctr"/>
            <a:r>
              <a:rPr lang="en-US" sz="1400"/>
              <a:t>AB</a:t>
            </a:r>
            <a:r>
              <a:rPr lang="en-US" sz="1400" baseline="-25000"/>
              <a:t>4</a:t>
            </a:r>
            <a:r>
              <a:rPr lang="en-US" sz="1400"/>
              <a:t>E</a:t>
            </a:r>
            <a:r>
              <a:rPr lang="en-US" sz="1400" baseline="-25000"/>
              <a:t>2</a:t>
            </a:r>
          </a:p>
          <a:p>
            <a:pPr algn="ctr"/>
            <a:r>
              <a:rPr lang="en-US" sz="1400"/>
              <a:t>Square planar</a:t>
            </a:r>
          </a:p>
          <a:p>
            <a:pPr algn="ctr"/>
            <a:endParaRPr lang="en-US" sz="1400"/>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a:noFill/>
          <a:ln/>
        </p:spPr>
        <p:txBody>
          <a:bodyPr/>
          <a:lstStyle/>
          <a:p>
            <a:r>
              <a:rPr lang="en-US"/>
              <a:t>Is it polar?</a:t>
            </a:r>
          </a:p>
        </p:txBody>
      </p:sp>
      <p:sp>
        <p:nvSpPr>
          <p:cNvPr id="743542" name="Freeform 118"/>
          <p:cNvSpPr>
            <a:spLocks/>
          </p:cNvSpPr>
          <p:nvPr/>
        </p:nvSpPr>
        <p:spPr bwMode="auto">
          <a:xfrm>
            <a:off x="7162800" y="2362200"/>
            <a:ext cx="1371600" cy="457200"/>
          </a:xfrm>
          <a:custGeom>
            <a:avLst/>
            <a:gdLst/>
            <a:ahLst/>
            <a:cxnLst>
              <a:cxn ang="0">
                <a:pos x="48" y="144"/>
              </a:cxn>
              <a:cxn ang="0">
                <a:pos x="624" y="288"/>
              </a:cxn>
              <a:cxn ang="0">
                <a:pos x="864" y="0"/>
              </a:cxn>
              <a:cxn ang="0">
                <a:pos x="0" y="144"/>
              </a:cxn>
            </a:cxnLst>
            <a:rect l="0" t="0" r="r" b="b"/>
            <a:pathLst>
              <a:path w="864" h="288">
                <a:moveTo>
                  <a:pt x="48" y="144"/>
                </a:moveTo>
                <a:lnTo>
                  <a:pt x="624" y="288"/>
                </a:lnTo>
                <a:lnTo>
                  <a:pt x="864" y="0"/>
                </a:lnTo>
                <a:lnTo>
                  <a:pt x="0" y="144"/>
                </a:lnTo>
              </a:path>
            </a:pathLst>
          </a:custGeom>
          <a:gradFill rotWithShape="1">
            <a:gsLst>
              <a:gs pos="0">
                <a:srgbClr val="808080">
                  <a:alpha val="48000"/>
                </a:srgbClr>
              </a:gs>
              <a:gs pos="50000">
                <a:srgbClr val="808080">
                  <a:gamma/>
                  <a:tint val="82353"/>
                  <a:invGamma/>
                </a:srgbClr>
              </a:gs>
              <a:gs pos="100000">
                <a:srgbClr val="808080">
                  <a:alpha val="48000"/>
                </a:srgbClr>
              </a:gs>
            </a:gsLst>
            <a:lin ang="0" scaled="1"/>
          </a:gradFill>
          <a:ln w="9525">
            <a:noFill/>
            <a:round/>
            <a:headEnd/>
            <a:tailEnd/>
          </a:ln>
          <a:effectLst/>
        </p:spPr>
        <p:txBody>
          <a:bodyPr/>
          <a:lstStyle/>
          <a:p>
            <a:endParaRPr lang="en-US"/>
          </a:p>
        </p:txBody>
      </p:sp>
      <p:grpSp>
        <p:nvGrpSpPr>
          <p:cNvPr id="743543" name="Group 119"/>
          <p:cNvGrpSpPr>
            <a:grpSpLocks noChangeAspect="1"/>
          </p:cNvGrpSpPr>
          <p:nvPr/>
        </p:nvGrpSpPr>
        <p:grpSpPr bwMode="auto">
          <a:xfrm rot="2536285">
            <a:off x="3624263" y="1600200"/>
            <a:ext cx="338137" cy="609600"/>
            <a:chOff x="4788" y="768"/>
            <a:chExt cx="300" cy="540"/>
          </a:xfrm>
        </p:grpSpPr>
        <p:sp>
          <p:nvSpPr>
            <p:cNvPr id="743544" name="Freeform 120"/>
            <p:cNvSpPr>
              <a:spLocks noChangeAspect="1"/>
            </p:cNvSpPr>
            <p:nvPr/>
          </p:nvSpPr>
          <p:spPr bwMode="auto">
            <a:xfrm>
              <a:off x="4788" y="912"/>
              <a:ext cx="300" cy="396"/>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solidFill>
              <a:srgbClr val="FFFFFF">
                <a:alpha val="3000"/>
              </a:srgbClr>
            </a:solidFill>
            <a:ln w="9525">
              <a:solidFill>
                <a:srgbClr val="969696"/>
              </a:solidFill>
              <a:round/>
              <a:headEnd/>
              <a:tailEnd/>
            </a:ln>
            <a:effectLst/>
          </p:spPr>
          <p:txBody>
            <a:bodyPr/>
            <a:lstStyle/>
            <a:p>
              <a:endParaRPr lang="en-US"/>
            </a:p>
          </p:txBody>
        </p:sp>
        <p:sp>
          <p:nvSpPr>
            <p:cNvPr id="743545" name="Text Box 121"/>
            <p:cNvSpPr txBox="1">
              <a:spLocks noChangeAspect="1" noChangeArrowheads="1"/>
            </p:cNvSpPr>
            <p:nvPr/>
          </p:nvSpPr>
          <p:spPr bwMode="auto">
            <a:xfrm>
              <a:off x="4844" y="768"/>
              <a:ext cx="194" cy="274"/>
            </a:xfrm>
            <a:prstGeom prst="rect">
              <a:avLst/>
            </a:prstGeom>
            <a:noFill/>
            <a:ln w="9525">
              <a:noFill/>
              <a:miter lim="800000"/>
              <a:headEnd/>
              <a:tailEnd/>
            </a:ln>
            <a:effectLst/>
          </p:spPr>
          <p:txBody>
            <a:bodyPr wrap="none"/>
            <a:lstStyle/>
            <a:p>
              <a:r>
                <a:rPr lang="en-US" sz="2000" b="1">
                  <a:solidFill>
                    <a:srgbClr val="FF0000"/>
                  </a:solidFill>
                </a:rPr>
                <a:t>..</a:t>
              </a:r>
            </a:p>
          </p:txBody>
        </p:sp>
      </p:grpSp>
      <p:grpSp>
        <p:nvGrpSpPr>
          <p:cNvPr id="743546" name="Group 122"/>
          <p:cNvGrpSpPr>
            <a:grpSpLocks noChangeAspect="1"/>
          </p:cNvGrpSpPr>
          <p:nvPr/>
        </p:nvGrpSpPr>
        <p:grpSpPr bwMode="auto">
          <a:xfrm rot="-2039269">
            <a:off x="3048000" y="1600200"/>
            <a:ext cx="338138" cy="609600"/>
            <a:chOff x="4788" y="768"/>
            <a:chExt cx="300" cy="540"/>
          </a:xfrm>
        </p:grpSpPr>
        <p:sp>
          <p:nvSpPr>
            <p:cNvPr id="743547" name="Freeform 123"/>
            <p:cNvSpPr>
              <a:spLocks noChangeAspect="1"/>
            </p:cNvSpPr>
            <p:nvPr/>
          </p:nvSpPr>
          <p:spPr bwMode="auto">
            <a:xfrm>
              <a:off x="4788" y="912"/>
              <a:ext cx="300" cy="396"/>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solidFill>
              <a:srgbClr val="FFFFFF">
                <a:alpha val="3000"/>
              </a:srgbClr>
            </a:solidFill>
            <a:ln w="9525">
              <a:solidFill>
                <a:srgbClr val="969696"/>
              </a:solidFill>
              <a:round/>
              <a:headEnd/>
              <a:tailEnd/>
            </a:ln>
            <a:effectLst/>
          </p:spPr>
          <p:txBody>
            <a:bodyPr/>
            <a:lstStyle/>
            <a:p>
              <a:endParaRPr lang="en-US"/>
            </a:p>
          </p:txBody>
        </p:sp>
        <p:sp>
          <p:nvSpPr>
            <p:cNvPr id="743548" name="Text Box 124"/>
            <p:cNvSpPr txBox="1">
              <a:spLocks noChangeAspect="1" noChangeArrowheads="1"/>
            </p:cNvSpPr>
            <p:nvPr/>
          </p:nvSpPr>
          <p:spPr bwMode="auto">
            <a:xfrm>
              <a:off x="4844" y="768"/>
              <a:ext cx="194" cy="274"/>
            </a:xfrm>
            <a:prstGeom prst="rect">
              <a:avLst/>
            </a:prstGeom>
            <a:noFill/>
            <a:ln w="9525">
              <a:noFill/>
              <a:miter lim="800000"/>
              <a:headEnd/>
              <a:tailEnd/>
            </a:ln>
            <a:effectLst/>
          </p:spPr>
          <p:txBody>
            <a:bodyPr wrap="none"/>
            <a:lstStyle/>
            <a:p>
              <a:r>
                <a:rPr lang="en-US" sz="2000" b="1">
                  <a:solidFill>
                    <a:srgbClr val="FF0000"/>
                  </a:solidFill>
                </a:rPr>
                <a:t>..</a:t>
              </a:r>
            </a:p>
          </p:txBody>
        </p:sp>
      </p:grpSp>
      <p:grpSp>
        <p:nvGrpSpPr>
          <p:cNvPr id="743685" name="Group 261"/>
          <p:cNvGrpSpPr>
            <a:grpSpLocks/>
          </p:cNvGrpSpPr>
          <p:nvPr/>
        </p:nvGrpSpPr>
        <p:grpSpPr bwMode="auto">
          <a:xfrm>
            <a:off x="7600950" y="1317625"/>
            <a:ext cx="476250" cy="758825"/>
            <a:chOff x="4788" y="830"/>
            <a:chExt cx="300" cy="478"/>
          </a:xfrm>
        </p:grpSpPr>
        <p:sp>
          <p:nvSpPr>
            <p:cNvPr id="743549" name="Freeform 125"/>
            <p:cNvSpPr>
              <a:spLocks noChangeAspect="1"/>
            </p:cNvSpPr>
            <p:nvPr/>
          </p:nvSpPr>
          <p:spPr bwMode="auto">
            <a:xfrm>
              <a:off x="4788" y="912"/>
              <a:ext cx="300" cy="396"/>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solidFill>
              <a:srgbClr val="FFFFFF">
                <a:alpha val="3000"/>
              </a:srgbClr>
            </a:solidFill>
            <a:ln w="9525">
              <a:solidFill>
                <a:srgbClr val="969696"/>
              </a:solidFill>
              <a:round/>
              <a:headEnd/>
              <a:tailEnd/>
            </a:ln>
            <a:effectLst/>
          </p:spPr>
          <p:txBody>
            <a:bodyPr/>
            <a:lstStyle/>
            <a:p>
              <a:endParaRPr lang="en-US"/>
            </a:p>
          </p:txBody>
        </p:sp>
        <p:sp>
          <p:nvSpPr>
            <p:cNvPr id="743550" name="Text Box 126"/>
            <p:cNvSpPr txBox="1">
              <a:spLocks noChangeAspect="1" noChangeArrowheads="1"/>
            </p:cNvSpPr>
            <p:nvPr/>
          </p:nvSpPr>
          <p:spPr bwMode="auto">
            <a:xfrm>
              <a:off x="4846" y="830"/>
              <a:ext cx="194" cy="274"/>
            </a:xfrm>
            <a:prstGeom prst="rect">
              <a:avLst/>
            </a:prstGeom>
            <a:noFill/>
            <a:ln w="9525">
              <a:noFill/>
              <a:miter lim="800000"/>
              <a:headEnd/>
              <a:tailEnd/>
            </a:ln>
            <a:effectLst/>
          </p:spPr>
          <p:txBody>
            <a:bodyPr wrap="none"/>
            <a:lstStyle/>
            <a:p>
              <a:r>
                <a:rPr lang="en-US" sz="2000" b="1">
                  <a:solidFill>
                    <a:srgbClr val="FF0000"/>
                  </a:solidFill>
                </a:rPr>
                <a:t>..</a:t>
              </a:r>
            </a:p>
          </p:txBody>
        </p:sp>
      </p:grpSp>
      <p:grpSp>
        <p:nvGrpSpPr>
          <p:cNvPr id="743673" name="Group 249"/>
          <p:cNvGrpSpPr>
            <a:grpSpLocks/>
          </p:cNvGrpSpPr>
          <p:nvPr/>
        </p:nvGrpSpPr>
        <p:grpSpPr bwMode="auto">
          <a:xfrm>
            <a:off x="749300" y="2300288"/>
            <a:ext cx="1003300" cy="393700"/>
            <a:chOff x="472" y="1449"/>
            <a:chExt cx="632" cy="248"/>
          </a:xfrm>
        </p:grpSpPr>
        <p:sp>
          <p:nvSpPr>
            <p:cNvPr id="743551" name="Rectangle 127"/>
            <p:cNvSpPr>
              <a:spLocks noChangeArrowheads="1"/>
            </p:cNvSpPr>
            <p:nvPr/>
          </p:nvSpPr>
          <p:spPr bwMode="auto">
            <a:xfrm>
              <a:off x="616" y="1536"/>
              <a:ext cx="384" cy="57"/>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52" name="Oval 128"/>
            <p:cNvSpPr>
              <a:spLocks noChangeArrowheads="1"/>
            </p:cNvSpPr>
            <p:nvPr/>
          </p:nvSpPr>
          <p:spPr bwMode="auto">
            <a:xfrm>
              <a:off x="472" y="1497"/>
              <a:ext cx="192" cy="192"/>
            </a:xfrm>
            <a:prstGeom prst="ellipse">
              <a:avLst/>
            </a:prstGeom>
            <a:solidFill>
              <a:srgbClr val="FFFFFF"/>
            </a:solidFill>
            <a:ln w="9525">
              <a:solidFill>
                <a:srgbClr val="000000"/>
              </a:solidFill>
              <a:round/>
              <a:headEnd/>
              <a:tailEnd/>
            </a:ln>
            <a:effectLst/>
          </p:spPr>
          <p:txBody>
            <a:bodyPr wrap="none" anchor="ctr"/>
            <a:lstStyle/>
            <a:p>
              <a:pPr algn="ctr"/>
              <a:r>
                <a:rPr lang="en-US">
                  <a:solidFill>
                    <a:srgbClr val="000000"/>
                  </a:solidFill>
                </a:rPr>
                <a:t>H</a:t>
              </a:r>
            </a:p>
          </p:txBody>
        </p:sp>
        <p:sp>
          <p:nvSpPr>
            <p:cNvPr id="743553" name="Oval 129"/>
            <p:cNvSpPr>
              <a:spLocks noChangeAspect="1" noChangeArrowheads="1"/>
            </p:cNvSpPr>
            <p:nvPr/>
          </p:nvSpPr>
          <p:spPr bwMode="auto">
            <a:xfrm>
              <a:off x="856" y="1449"/>
              <a:ext cx="248" cy="248"/>
            </a:xfrm>
            <a:prstGeom prst="ellipse">
              <a:avLst/>
            </a:prstGeom>
            <a:solidFill>
              <a:srgbClr val="83E1B0"/>
            </a:solidFill>
            <a:ln w="9525">
              <a:solidFill>
                <a:srgbClr val="000000"/>
              </a:solidFill>
              <a:round/>
              <a:headEnd/>
              <a:tailEnd/>
            </a:ln>
            <a:effectLst/>
          </p:spPr>
          <p:txBody>
            <a:bodyPr wrap="none" anchor="ctr"/>
            <a:lstStyle/>
            <a:p>
              <a:pPr algn="ctr"/>
              <a:r>
                <a:rPr lang="en-US">
                  <a:solidFill>
                    <a:srgbClr val="000000"/>
                  </a:solidFill>
                </a:rPr>
                <a:t>Cl</a:t>
              </a:r>
            </a:p>
          </p:txBody>
        </p:sp>
      </p:grpSp>
      <p:sp>
        <p:nvSpPr>
          <p:cNvPr id="743554" name="Text Box 130"/>
          <p:cNvSpPr txBox="1">
            <a:spLocks noChangeArrowheads="1"/>
          </p:cNvSpPr>
          <p:nvPr/>
        </p:nvSpPr>
        <p:spPr bwMode="auto">
          <a:xfrm>
            <a:off x="838200" y="2909888"/>
            <a:ext cx="717550" cy="366712"/>
          </a:xfrm>
          <a:prstGeom prst="rect">
            <a:avLst/>
          </a:prstGeom>
          <a:noFill/>
          <a:ln w="9525">
            <a:noFill/>
            <a:miter lim="800000"/>
            <a:headEnd/>
            <a:tailEnd/>
          </a:ln>
          <a:effectLst/>
        </p:spPr>
        <p:txBody>
          <a:bodyPr wrap="none">
            <a:spAutoFit/>
          </a:bodyPr>
          <a:lstStyle/>
          <a:p>
            <a:r>
              <a:rPr lang="en-US">
                <a:solidFill>
                  <a:schemeClr val="tx2"/>
                </a:solidFill>
              </a:rPr>
              <a:t>Polar</a:t>
            </a:r>
          </a:p>
        </p:txBody>
      </p:sp>
      <p:grpSp>
        <p:nvGrpSpPr>
          <p:cNvPr id="743676" name="Group 252"/>
          <p:cNvGrpSpPr>
            <a:grpSpLocks/>
          </p:cNvGrpSpPr>
          <p:nvPr/>
        </p:nvGrpSpPr>
        <p:grpSpPr bwMode="auto">
          <a:xfrm>
            <a:off x="2667000" y="2071688"/>
            <a:ext cx="1600200" cy="609600"/>
            <a:chOff x="1680" y="1305"/>
            <a:chExt cx="1008" cy="384"/>
          </a:xfrm>
        </p:grpSpPr>
        <p:sp>
          <p:nvSpPr>
            <p:cNvPr id="743555" name="Rectangle 131"/>
            <p:cNvSpPr>
              <a:spLocks noChangeArrowheads="1"/>
            </p:cNvSpPr>
            <p:nvPr/>
          </p:nvSpPr>
          <p:spPr bwMode="auto">
            <a:xfrm rot="1466637">
              <a:off x="2208" y="1497"/>
              <a:ext cx="336"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56" name="Rectangle 132"/>
            <p:cNvSpPr>
              <a:spLocks noChangeArrowheads="1"/>
            </p:cNvSpPr>
            <p:nvPr/>
          </p:nvSpPr>
          <p:spPr bwMode="auto">
            <a:xfrm rot="-1282237">
              <a:off x="1824" y="1497"/>
              <a:ext cx="336"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57" name="Oval 133"/>
            <p:cNvSpPr>
              <a:spLocks noChangeArrowheads="1"/>
            </p:cNvSpPr>
            <p:nvPr/>
          </p:nvSpPr>
          <p:spPr bwMode="auto">
            <a:xfrm>
              <a:off x="1680" y="1497"/>
              <a:ext cx="192" cy="192"/>
            </a:xfrm>
            <a:prstGeom prst="ellipse">
              <a:avLst/>
            </a:prstGeom>
            <a:solidFill>
              <a:srgbClr val="FFFFFF"/>
            </a:solidFill>
            <a:ln w="9525">
              <a:solidFill>
                <a:srgbClr val="000000"/>
              </a:solidFill>
              <a:round/>
              <a:headEnd/>
              <a:tailEnd/>
            </a:ln>
            <a:effectLst/>
          </p:spPr>
          <p:txBody>
            <a:bodyPr wrap="none" anchor="ctr"/>
            <a:lstStyle/>
            <a:p>
              <a:pPr algn="ctr"/>
              <a:r>
                <a:rPr lang="en-US">
                  <a:solidFill>
                    <a:srgbClr val="000000"/>
                  </a:solidFill>
                </a:rPr>
                <a:t>H</a:t>
              </a:r>
            </a:p>
          </p:txBody>
        </p:sp>
        <p:sp>
          <p:nvSpPr>
            <p:cNvPr id="743558" name="Oval 134"/>
            <p:cNvSpPr>
              <a:spLocks noChangeArrowheads="1"/>
            </p:cNvSpPr>
            <p:nvPr/>
          </p:nvSpPr>
          <p:spPr bwMode="auto">
            <a:xfrm>
              <a:off x="2496" y="1497"/>
              <a:ext cx="192" cy="192"/>
            </a:xfrm>
            <a:prstGeom prst="ellipse">
              <a:avLst/>
            </a:prstGeom>
            <a:solidFill>
              <a:srgbClr val="FFFFFF"/>
            </a:solidFill>
            <a:ln w="9525">
              <a:solidFill>
                <a:srgbClr val="000000"/>
              </a:solidFill>
              <a:round/>
              <a:headEnd/>
              <a:tailEnd/>
            </a:ln>
            <a:effectLst/>
          </p:spPr>
          <p:txBody>
            <a:bodyPr wrap="none" anchor="ctr"/>
            <a:lstStyle/>
            <a:p>
              <a:pPr algn="ctr"/>
              <a:r>
                <a:rPr lang="en-US">
                  <a:solidFill>
                    <a:srgbClr val="000000"/>
                  </a:solidFill>
                </a:rPr>
                <a:t>H</a:t>
              </a:r>
            </a:p>
          </p:txBody>
        </p:sp>
        <p:sp>
          <p:nvSpPr>
            <p:cNvPr id="743559" name="Oval 135"/>
            <p:cNvSpPr>
              <a:spLocks noChangeAspect="1" noChangeArrowheads="1"/>
            </p:cNvSpPr>
            <p:nvPr/>
          </p:nvSpPr>
          <p:spPr bwMode="auto">
            <a:xfrm>
              <a:off x="2064" y="1305"/>
              <a:ext cx="248" cy="248"/>
            </a:xfrm>
            <a:prstGeom prst="ellipse">
              <a:avLst/>
            </a:prstGeom>
            <a:solidFill>
              <a:srgbClr val="FF0000"/>
            </a:solidFill>
            <a:ln w="9525">
              <a:solidFill>
                <a:srgbClr val="000000"/>
              </a:solidFill>
              <a:round/>
              <a:headEnd/>
              <a:tailEnd/>
            </a:ln>
            <a:effectLst/>
          </p:spPr>
          <p:txBody>
            <a:bodyPr wrap="none" anchor="ctr"/>
            <a:lstStyle/>
            <a:p>
              <a:pPr algn="ctr"/>
              <a:r>
                <a:rPr lang="en-US">
                  <a:solidFill>
                    <a:srgbClr val="000000"/>
                  </a:solidFill>
                </a:rPr>
                <a:t>O</a:t>
              </a:r>
            </a:p>
          </p:txBody>
        </p:sp>
      </p:grpSp>
      <p:sp>
        <p:nvSpPr>
          <p:cNvPr id="743560" name="Text Box 136"/>
          <p:cNvSpPr txBox="1">
            <a:spLocks noChangeArrowheads="1"/>
          </p:cNvSpPr>
          <p:nvPr/>
        </p:nvSpPr>
        <p:spPr bwMode="auto">
          <a:xfrm>
            <a:off x="3155950" y="2909888"/>
            <a:ext cx="717550" cy="366712"/>
          </a:xfrm>
          <a:prstGeom prst="rect">
            <a:avLst/>
          </a:prstGeom>
          <a:noFill/>
          <a:ln w="9525">
            <a:noFill/>
            <a:miter lim="800000"/>
            <a:headEnd/>
            <a:tailEnd/>
          </a:ln>
          <a:effectLst/>
        </p:spPr>
        <p:txBody>
          <a:bodyPr wrap="none">
            <a:spAutoFit/>
          </a:bodyPr>
          <a:lstStyle/>
          <a:p>
            <a:r>
              <a:rPr lang="en-US">
                <a:solidFill>
                  <a:schemeClr val="tx2"/>
                </a:solidFill>
              </a:rPr>
              <a:t>Polar</a:t>
            </a:r>
          </a:p>
        </p:txBody>
      </p:sp>
      <p:grpSp>
        <p:nvGrpSpPr>
          <p:cNvPr id="743680" name="Group 256"/>
          <p:cNvGrpSpPr>
            <a:grpSpLocks/>
          </p:cNvGrpSpPr>
          <p:nvPr/>
        </p:nvGrpSpPr>
        <p:grpSpPr bwMode="auto">
          <a:xfrm>
            <a:off x="4800600" y="1828800"/>
            <a:ext cx="1600200" cy="1219200"/>
            <a:chOff x="3024" y="1152"/>
            <a:chExt cx="1008" cy="768"/>
          </a:xfrm>
        </p:grpSpPr>
        <p:sp>
          <p:nvSpPr>
            <p:cNvPr id="743561" name="Rectangle 137"/>
            <p:cNvSpPr>
              <a:spLocks noChangeArrowheads="1"/>
            </p:cNvSpPr>
            <p:nvPr/>
          </p:nvSpPr>
          <p:spPr bwMode="auto">
            <a:xfrm rot="5400000">
              <a:off x="3360" y="1392"/>
              <a:ext cx="336"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62" name="Rectangle 138"/>
            <p:cNvSpPr>
              <a:spLocks noChangeArrowheads="1"/>
            </p:cNvSpPr>
            <p:nvPr/>
          </p:nvSpPr>
          <p:spPr bwMode="auto">
            <a:xfrm rot="1466637">
              <a:off x="3552" y="1728"/>
              <a:ext cx="336"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63" name="Rectangle 139"/>
            <p:cNvSpPr>
              <a:spLocks noChangeArrowheads="1"/>
            </p:cNvSpPr>
            <p:nvPr/>
          </p:nvSpPr>
          <p:spPr bwMode="auto">
            <a:xfrm rot="-1282237">
              <a:off x="3168" y="1728"/>
              <a:ext cx="336"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64" name="Oval 140"/>
            <p:cNvSpPr>
              <a:spLocks noChangeArrowheads="1"/>
            </p:cNvSpPr>
            <p:nvPr/>
          </p:nvSpPr>
          <p:spPr bwMode="auto">
            <a:xfrm>
              <a:off x="3024" y="1728"/>
              <a:ext cx="192" cy="192"/>
            </a:xfrm>
            <a:prstGeom prst="ellipse">
              <a:avLst/>
            </a:prstGeom>
            <a:solidFill>
              <a:srgbClr val="99CC00"/>
            </a:solidFill>
            <a:ln w="9525">
              <a:solidFill>
                <a:srgbClr val="000000"/>
              </a:solidFill>
              <a:round/>
              <a:headEnd/>
              <a:tailEnd/>
            </a:ln>
            <a:effectLst/>
          </p:spPr>
          <p:txBody>
            <a:bodyPr wrap="none" anchor="ctr"/>
            <a:lstStyle/>
            <a:p>
              <a:pPr algn="ctr"/>
              <a:r>
                <a:rPr lang="en-US">
                  <a:solidFill>
                    <a:srgbClr val="000000"/>
                  </a:solidFill>
                </a:rPr>
                <a:t>F</a:t>
              </a:r>
            </a:p>
          </p:txBody>
        </p:sp>
        <p:sp>
          <p:nvSpPr>
            <p:cNvPr id="743565" name="Oval 141"/>
            <p:cNvSpPr>
              <a:spLocks noChangeArrowheads="1"/>
            </p:cNvSpPr>
            <p:nvPr/>
          </p:nvSpPr>
          <p:spPr bwMode="auto">
            <a:xfrm>
              <a:off x="3840" y="1728"/>
              <a:ext cx="192" cy="192"/>
            </a:xfrm>
            <a:prstGeom prst="ellipse">
              <a:avLst/>
            </a:prstGeom>
            <a:solidFill>
              <a:srgbClr val="99CC00"/>
            </a:solidFill>
            <a:ln w="9525">
              <a:solidFill>
                <a:srgbClr val="000000"/>
              </a:solidFill>
              <a:round/>
              <a:headEnd/>
              <a:tailEnd/>
            </a:ln>
            <a:effectLst/>
          </p:spPr>
          <p:txBody>
            <a:bodyPr wrap="none" anchor="ctr"/>
            <a:lstStyle/>
            <a:p>
              <a:pPr algn="ctr"/>
              <a:r>
                <a:rPr lang="en-US">
                  <a:solidFill>
                    <a:srgbClr val="000000"/>
                  </a:solidFill>
                </a:rPr>
                <a:t>F</a:t>
              </a:r>
            </a:p>
          </p:txBody>
        </p:sp>
        <p:sp>
          <p:nvSpPr>
            <p:cNvPr id="743566" name="Oval 142"/>
            <p:cNvSpPr>
              <a:spLocks noChangeAspect="1" noChangeArrowheads="1"/>
            </p:cNvSpPr>
            <p:nvPr/>
          </p:nvSpPr>
          <p:spPr bwMode="auto">
            <a:xfrm>
              <a:off x="3408" y="1536"/>
              <a:ext cx="248" cy="248"/>
            </a:xfrm>
            <a:prstGeom prst="ellipse">
              <a:avLst/>
            </a:prstGeom>
            <a:solidFill>
              <a:srgbClr val="FFCC00"/>
            </a:solidFill>
            <a:ln w="9525">
              <a:solidFill>
                <a:srgbClr val="000000"/>
              </a:solidFill>
              <a:round/>
              <a:headEnd/>
              <a:tailEnd/>
            </a:ln>
            <a:effectLst/>
          </p:spPr>
          <p:txBody>
            <a:bodyPr wrap="none" anchor="ctr"/>
            <a:lstStyle/>
            <a:p>
              <a:pPr algn="ctr"/>
              <a:r>
                <a:rPr lang="en-US">
                  <a:solidFill>
                    <a:srgbClr val="000000"/>
                  </a:solidFill>
                </a:rPr>
                <a:t>B</a:t>
              </a:r>
            </a:p>
          </p:txBody>
        </p:sp>
        <p:sp>
          <p:nvSpPr>
            <p:cNvPr id="743567" name="Oval 143"/>
            <p:cNvSpPr>
              <a:spLocks noChangeArrowheads="1"/>
            </p:cNvSpPr>
            <p:nvPr/>
          </p:nvSpPr>
          <p:spPr bwMode="auto">
            <a:xfrm>
              <a:off x="3435" y="1152"/>
              <a:ext cx="192" cy="192"/>
            </a:xfrm>
            <a:prstGeom prst="ellipse">
              <a:avLst/>
            </a:prstGeom>
            <a:solidFill>
              <a:srgbClr val="99CC00"/>
            </a:solidFill>
            <a:ln w="9525">
              <a:solidFill>
                <a:srgbClr val="000000"/>
              </a:solidFill>
              <a:round/>
              <a:headEnd/>
              <a:tailEnd/>
            </a:ln>
            <a:effectLst/>
          </p:spPr>
          <p:txBody>
            <a:bodyPr wrap="none" anchor="ctr"/>
            <a:lstStyle/>
            <a:p>
              <a:pPr algn="ctr"/>
              <a:r>
                <a:rPr lang="en-US">
                  <a:solidFill>
                    <a:srgbClr val="000000"/>
                  </a:solidFill>
                </a:rPr>
                <a:t>F</a:t>
              </a:r>
            </a:p>
          </p:txBody>
        </p:sp>
      </p:grpSp>
      <p:sp>
        <p:nvSpPr>
          <p:cNvPr id="743568" name="Text Box 144"/>
          <p:cNvSpPr txBox="1">
            <a:spLocks noChangeArrowheads="1"/>
          </p:cNvSpPr>
          <p:nvPr/>
        </p:nvSpPr>
        <p:spPr bwMode="auto">
          <a:xfrm>
            <a:off x="5054600" y="3016250"/>
            <a:ext cx="1111250" cy="366713"/>
          </a:xfrm>
          <a:prstGeom prst="rect">
            <a:avLst/>
          </a:prstGeom>
          <a:noFill/>
          <a:ln w="9525">
            <a:noFill/>
            <a:miter lim="800000"/>
            <a:headEnd/>
            <a:tailEnd/>
          </a:ln>
          <a:effectLst/>
        </p:spPr>
        <p:txBody>
          <a:bodyPr wrap="none">
            <a:spAutoFit/>
          </a:bodyPr>
          <a:lstStyle/>
          <a:p>
            <a:pPr algn="ctr"/>
            <a:r>
              <a:rPr lang="en-US">
                <a:solidFill>
                  <a:schemeClr val="tx2"/>
                </a:solidFill>
              </a:rPr>
              <a:t>Nonpolar</a:t>
            </a:r>
          </a:p>
        </p:txBody>
      </p:sp>
      <p:grpSp>
        <p:nvGrpSpPr>
          <p:cNvPr id="743684" name="Group 260"/>
          <p:cNvGrpSpPr>
            <a:grpSpLocks/>
          </p:cNvGrpSpPr>
          <p:nvPr/>
        </p:nvGrpSpPr>
        <p:grpSpPr bwMode="auto">
          <a:xfrm>
            <a:off x="7010400" y="2057400"/>
            <a:ext cx="1600200" cy="898525"/>
            <a:chOff x="4416" y="1296"/>
            <a:chExt cx="1008" cy="566"/>
          </a:xfrm>
        </p:grpSpPr>
        <p:sp>
          <p:nvSpPr>
            <p:cNvPr id="743569" name="Oval 145"/>
            <p:cNvSpPr>
              <a:spLocks noChangeAspect="1" noChangeArrowheads="1"/>
            </p:cNvSpPr>
            <p:nvPr/>
          </p:nvSpPr>
          <p:spPr bwMode="auto">
            <a:xfrm>
              <a:off x="5257" y="1392"/>
              <a:ext cx="167" cy="167"/>
            </a:xfrm>
            <a:prstGeom prst="ellipse">
              <a:avLst/>
            </a:prstGeom>
            <a:solidFill>
              <a:srgbClr val="FFFFFF"/>
            </a:solidFill>
            <a:ln w="9525">
              <a:solidFill>
                <a:srgbClr val="000000"/>
              </a:solidFill>
              <a:round/>
              <a:headEnd/>
              <a:tailEnd/>
            </a:ln>
            <a:effectLst/>
          </p:spPr>
          <p:txBody>
            <a:bodyPr wrap="none" anchor="ctr"/>
            <a:lstStyle/>
            <a:p>
              <a:pPr algn="ctr"/>
              <a:r>
                <a:rPr lang="en-US">
                  <a:solidFill>
                    <a:srgbClr val="000000"/>
                  </a:solidFill>
                </a:rPr>
                <a:t>H</a:t>
              </a:r>
            </a:p>
          </p:txBody>
        </p:sp>
        <p:sp>
          <p:nvSpPr>
            <p:cNvPr id="743570" name="Rectangle 146"/>
            <p:cNvSpPr>
              <a:spLocks noChangeArrowheads="1"/>
            </p:cNvSpPr>
            <p:nvPr/>
          </p:nvSpPr>
          <p:spPr bwMode="auto">
            <a:xfrm rot="11677253">
              <a:off x="4944" y="1392"/>
              <a:ext cx="336"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71" name="Rectangle 147"/>
            <p:cNvSpPr>
              <a:spLocks noChangeArrowheads="1"/>
            </p:cNvSpPr>
            <p:nvPr/>
          </p:nvSpPr>
          <p:spPr bwMode="auto">
            <a:xfrm rot="3323475">
              <a:off x="4848" y="1536"/>
              <a:ext cx="336"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72" name="Rectangle 148"/>
            <p:cNvSpPr>
              <a:spLocks noChangeArrowheads="1"/>
            </p:cNvSpPr>
            <p:nvPr/>
          </p:nvSpPr>
          <p:spPr bwMode="auto">
            <a:xfrm rot="-2124412">
              <a:off x="4560" y="1488"/>
              <a:ext cx="336"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73" name="Oval 149"/>
            <p:cNvSpPr>
              <a:spLocks noChangeArrowheads="1"/>
            </p:cNvSpPr>
            <p:nvPr/>
          </p:nvSpPr>
          <p:spPr bwMode="auto">
            <a:xfrm>
              <a:off x="4416" y="1536"/>
              <a:ext cx="192" cy="192"/>
            </a:xfrm>
            <a:prstGeom prst="ellipse">
              <a:avLst/>
            </a:prstGeom>
            <a:solidFill>
              <a:srgbClr val="FFFFFF"/>
            </a:solidFill>
            <a:ln w="9525">
              <a:solidFill>
                <a:srgbClr val="000000"/>
              </a:solidFill>
              <a:round/>
              <a:headEnd/>
              <a:tailEnd/>
            </a:ln>
            <a:effectLst/>
          </p:spPr>
          <p:txBody>
            <a:bodyPr wrap="none" anchor="ctr"/>
            <a:lstStyle/>
            <a:p>
              <a:pPr algn="ctr"/>
              <a:r>
                <a:rPr lang="en-US">
                  <a:solidFill>
                    <a:srgbClr val="000000"/>
                  </a:solidFill>
                </a:rPr>
                <a:t>H</a:t>
              </a:r>
            </a:p>
          </p:txBody>
        </p:sp>
        <p:sp>
          <p:nvSpPr>
            <p:cNvPr id="743574" name="Oval 150"/>
            <p:cNvSpPr>
              <a:spLocks noChangeAspect="1" noChangeArrowheads="1"/>
            </p:cNvSpPr>
            <p:nvPr/>
          </p:nvSpPr>
          <p:spPr bwMode="auto">
            <a:xfrm>
              <a:off x="5040" y="1632"/>
              <a:ext cx="230" cy="230"/>
            </a:xfrm>
            <a:prstGeom prst="ellipse">
              <a:avLst/>
            </a:prstGeom>
            <a:solidFill>
              <a:srgbClr val="FFFFFF"/>
            </a:solidFill>
            <a:ln w="9525">
              <a:solidFill>
                <a:srgbClr val="000000"/>
              </a:solidFill>
              <a:round/>
              <a:headEnd/>
              <a:tailEnd/>
            </a:ln>
            <a:effectLst/>
          </p:spPr>
          <p:txBody>
            <a:bodyPr wrap="none" anchor="ctr"/>
            <a:lstStyle/>
            <a:p>
              <a:pPr algn="ctr"/>
              <a:r>
                <a:rPr lang="en-US">
                  <a:solidFill>
                    <a:srgbClr val="000000"/>
                  </a:solidFill>
                </a:rPr>
                <a:t>H</a:t>
              </a:r>
            </a:p>
          </p:txBody>
        </p:sp>
        <p:sp>
          <p:nvSpPr>
            <p:cNvPr id="743575" name="Oval 151"/>
            <p:cNvSpPr>
              <a:spLocks noChangeAspect="1" noChangeArrowheads="1"/>
            </p:cNvSpPr>
            <p:nvPr/>
          </p:nvSpPr>
          <p:spPr bwMode="auto">
            <a:xfrm>
              <a:off x="4800" y="1296"/>
              <a:ext cx="248" cy="248"/>
            </a:xfrm>
            <a:prstGeom prst="ellipse">
              <a:avLst/>
            </a:prstGeom>
            <a:solidFill>
              <a:srgbClr val="99CCFF"/>
            </a:solidFill>
            <a:ln w="9525">
              <a:solidFill>
                <a:srgbClr val="000000"/>
              </a:solidFill>
              <a:round/>
              <a:headEnd/>
              <a:tailEnd/>
            </a:ln>
            <a:effectLst/>
          </p:spPr>
          <p:txBody>
            <a:bodyPr wrap="none" anchor="ctr"/>
            <a:lstStyle/>
            <a:p>
              <a:pPr algn="ctr"/>
              <a:r>
                <a:rPr lang="en-US">
                  <a:solidFill>
                    <a:srgbClr val="000000"/>
                  </a:solidFill>
                </a:rPr>
                <a:t>N</a:t>
              </a:r>
            </a:p>
          </p:txBody>
        </p:sp>
      </p:grpSp>
      <p:sp>
        <p:nvSpPr>
          <p:cNvPr id="743576" name="Text Box 152"/>
          <p:cNvSpPr txBox="1">
            <a:spLocks noChangeArrowheads="1"/>
          </p:cNvSpPr>
          <p:nvPr/>
        </p:nvSpPr>
        <p:spPr bwMode="auto">
          <a:xfrm>
            <a:off x="7359650" y="3016250"/>
            <a:ext cx="717550" cy="366713"/>
          </a:xfrm>
          <a:prstGeom prst="rect">
            <a:avLst/>
          </a:prstGeom>
          <a:noFill/>
          <a:ln w="9525">
            <a:noFill/>
            <a:miter lim="800000"/>
            <a:headEnd/>
            <a:tailEnd/>
          </a:ln>
          <a:effectLst/>
        </p:spPr>
        <p:txBody>
          <a:bodyPr wrap="none">
            <a:spAutoFit/>
          </a:bodyPr>
          <a:lstStyle/>
          <a:p>
            <a:pPr algn="ctr"/>
            <a:r>
              <a:rPr lang="en-US">
                <a:solidFill>
                  <a:schemeClr val="tx2"/>
                </a:solidFill>
              </a:rPr>
              <a:t>Polar</a:t>
            </a:r>
          </a:p>
        </p:txBody>
      </p:sp>
      <p:sp>
        <p:nvSpPr>
          <p:cNvPr id="743577" name="Text Box 153"/>
          <p:cNvSpPr txBox="1">
            <a:spLocks noChangeArrowheads="1"/>
          </p:cNvSpPr>
          <p:nvPr/>
        </p:nvSpPr>
        <p:spPr bwMode="auto">
          <a:xfrm>
            <a:off x="914400" y="5576888"/>
            <a:ext cx="717550" cy="366712"/>
          </a:xfrm>
          <a:prstGeom prst="rect">
            <a:avLst/>
          </a:prstGeom>
          <a:noFill/>
          <a:ln w="9525">
            <a:noFill/>
            <a:miter lim="800000"/>
            <a:headEnd/>
            <a:tailEnd/>
          </a:ln>
          <a:effectLst/>
        </p:spPr>
        <p:txBody>
          <a:bodyPr wrap="none">
            <a:spAutoFit/>
          </a:bodyPr>
          <a:lstStyle/>
          <a:p>
            <a:r>
              <a:rPr lang="en-US">
                <a:solidFill>
                  <a:schemeClr val="tx2"/>
                </a:solidFill>
              </a:rPr>
              <a:t>Polar</a:t>
            </a:r>
          </a:p>
        </p:txBody>
      </p:sp>
      <p:sp>
        <p:nvSpPr>
          <p:cNvPr id="743578" name="Text Box 154"/>
          <p:cNvSpPr txBox="1">
            <a:spLocks noChangeArrowheads="1"/>
          </p:cNvSpPr>
          <p:nvPr/>
        </p:nvSpPr>
        <p:spPr bwMode="auto">
          <a:xfrm>
            <a:off x="3028950" y="5576888"/>
            <a:ext cx="1111250" cy="366712"/>
          </a:xfrm>
          <a:prstGeom prst="rect">
            <a:avLst/>
          </a:prstGeom>
          <a:noFill/>
          <a:ln w="9525">
            <a:noFill/>
            <a:miter lim="800000"/>
            <a:headEnd/>
            <a:tailEnd/>
          </a:ln>
          <a:effectLst/>
        </p:spPr>
        <p:txBody>
          <a:bodyPr wrap="none">
            <a:spAutoFit/>
          </a:bodyPr>
          <a:lstStyle/>
          <a:p>
            <a:pPr algn="ctr"/>
            <a:r>
              <a:rPr lang="en-US">
                <a:solidFill>
                  <a:schemeClr val="tx2"/>
                </a:solidFill>
              </a:rPr>
              <a:t>Nonpolar</a:t>
            </a:r>
          </a:p>
        </p:txBody>
      </p:sp>
      <p:grpSp>
        <p:nvGrpSpPr>
          <p:cNvPr id="743689" name="Group 265"/>
          <p:cNvGrpSpPr>
            <a:grpSpLocks/>
          </p:cNvGrpSpPr>
          <p:nvPr/>
        </p:nvGrpSpPr>
        <p:grpSpPr bwMode="auto">
          <a:xfrm>
            <a:off x="457200" y="4343400"/>
            <a:ext cx="1600200" cy="1017588"/>
            <a:chOff x="288" y="2736"/>
            <a:chExt cx="1008" cy="641"/>
          </a:xfrm>
        </p:grpSpPr>
        <p:sp>
          <p:nvSpPr>
            <p:cNvPr id="743579" name="Rectangle 155"/>
            <p:cNvSpPr>
              <a:spLocks noChangeArrowheads="1"/>
            </p:cNvSpPr>
            <p:nvPr/>
          </p:nvSpPr>
          <p:spPr bwMode="auto">
            <a:xfrm rot="5400000">
              <a:off x="624" y="3024"/>
              <a:ext cx="336"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80" name="Rectangle 156"/>
            <p:cNvSpPr>
              <a:spLocks noChangeArrowheads="1"/>
            </p:cNvSpPr>
            <p:nvPr/>
          </p:nvSpPr>
          <p:spPr bwMode="auto">
            <a:xfrm>
              <a:off x="432" y="3225"/>
              <a:ext cx="720"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81" name="Oval 157"/>
            <p:cNvSpPr>
              <a:spLocks noChangeArrowheads="1"/>
            </p:cNvSpPr>
            <p:nvPr/>
          </p:nvSpPr>
          <p:spPr bwMode="auto">
            <a:xfrm>
              <a:off x="288" y="3177"/>
              <a:ext cx="192" cy="192"/>
            </a:xfrm>
            <a:prstGeom prst="ellipse">
              <a:avLst/>
            </a:prstGeom>
            <a:solidFill>
              <a:srgbClr val="99CC00"/>
            </a:solidFill>
            <a:ln w="9525">
              <a:solidFill>
                <a:srgbClr val="000000"/>
              </a:solidFill>
              <a:round/>
              <a:headEnd/>
              <a:tailEnd/>
            </a:ln>
            <a:effectLst/>
          </p:spPr>
          <p:txBody>
            <a:bodyPr wrap="none" anchor="ctr"/>
            <a:lstStyle/>
            <a:p>
              <a:pPr algn="ctr"/>
              <a:r>
                <a:rPr lang="en-US">
                  <a:solidFill>
                    <a:srgbClr val="000000"/>
                  </a:solidFill>
                </a:rPr>
                <a:t>F</a:t>
              </a:r>
            </a:p>
          </p:txBody>
        </p:sp>
        <p:sp>
          <p:nvSpPr>
            <p:cNvPr id="743582" name="Oval 158"/>
            <p:cNvSpPr>
              <a:spLocks noChangeArrowheads="1"/>
            </p:cNvSpPr>
            <p:nvPr/>
          </p:nvSpPr>
          <p:spPr bwMode="auto">
            <a:xfrm>
              <a:off x="1104" y="3177"/>
              <a:ext cx="192" cy="192"/>
            </a:xfrm>
            <a:prstGeom prst="ellipse">
              <a:avLst/>
            </a:prstGeom>
            <a:solidFill>
              <a:srgbClr val="99CC00"/>
            </a:solidFill>
            <a:ln w="9525">
              <a:solidFill>
                <a:srgbClr val="000000"/>
              </a:solidFill>
              <a:round/>
              <a:headEnd/>
              <a:tailEnd/>
            </a:ln>
            <a:effectLst/>
          </p:spPr>
          <p:txBody>
            <a:bodyPr wrap="none" anchor="ctr"/>
            <a:lstStyle/>
            <a:p>
              <a:pPr algn="ctr"/>
              <a:r>
                <a:rPr lang="en-US">
                  <a:solidFill>
                    <a:srgbClr val="000000"/>
                  </a:solidFill>
                </a:rPr>
                <a:t>F</a:t>
              </a:r>
            </a:p>
          </p:txBody>
        </p:sp>
        <p:sp>
          <p:nvSpPr>
            <p:cNvPr id="743583" name="Oval 159"/>
            <p:cNvSpPr>
              <a:spLocks noChangeAspect="1" noChangeArrowheads="1"/>
            </p:cNvSpPr>
            <p:nvPr/>
          </p:nvSpPr>
          <p:spPr bwMode="auto">
            <a:xfrm>
              <a:off x="672" y="3129"/>
              <a:ext cx="248" cy="248"/>
            </a:xfrm>
            <a:prstGeom prst="ellipse">
              <a:avLst/>
            </a:prstGeom>
            <a:solidFill>
              <a:srgbClr val="6FCF6F"/>
            </a:solidFill>
            <a:ln w="9525">
              <a:solidFill>
                <a:srgbClr val="000000"/>
              </a:solidFill>
              <a:round/>
              <a:headEnd/>
              <a:tailEnd/>
            </a:ln>
            <a:effectLst/>
          </p:spPr>
          <p:txBody>
            <a:bodyPr wrap="none" anchor="ctr"/>
            <a:lstStyle/>
            <a:p>
              <a:pPr algn="ctr"/>
              <a:r>
                <a:rPr lang="en-US">
                  <a:solidFill>
                    <a:srgbClr val="000000"/>
                  </a:solidFill>
                </a:rPr>
                <a:t>Cl</a:t>
              </a:r>
            </a:p>
          </p:txBody>
        </p:sp>
        <p:sp>
          <p:nvSpPr>
            <p:cNvPr id="743584" name="Oval 160"/>
            <p:cNvSpPr>
              <a:spLocks noChangeArrowheads="1"/>
            </p:cNvSpPr>
            <p:nvPr/>
          </p:nvSpPr>
          <p:spPr bwMode="auto">
            <a:xfrm>
              <a:off x="720" y="2736"/>
              <a:ext cx="192" cy="192"/>
            </a:xfrm>
            <a:prstGeom prst="ellipse">
              <a:avLst/>
            </a:prstGeom>
            <a:solidFill>
              <a:srgbClr val="99CC00"/>
            </a:solidFill>
            <a:ln w="9525">
              <a:solidFill>
                <a:srgbClr val="000000"/>
              </a:solidFill>
              <a:round/>
              <a:headEnd/>
              <a:tailEnd/>
            </a:ln>
            <a:effectLst/>
          </p:spPr>
          <p:txBody>
            <a:bodyPr wrap="none" anchor="ctr"/>
            <a:lstStyle/>
            <a:p>
              <a:pPr algn="ctr"/>
              <a:r>
                <a:rPr lang="en-US">
                  <a:solidFill>
                    <a:srgbClr val="000000"/>
                  </a:solidFill>
                </a:rPr>
                <a:t>F</a:t>
              </a:r>
            </a:p>
          </p:txBody>
        </p:sp>
      </p:grpSp>
      <p:grpSp>
        <p:nvGrpSpPr>
          <p:cNvPr id="743694" name="Group 270"/>
          <p:cNvGrpSpPr>
            <a:grpSpLocks/>
          </p:cNvGrpSpPr>
          <p:nvPr/>
        </p:nvGrpSpPr>
        <p:grpSpPr bwMode="auto">
          <a:xfrm>
            <a:off x="2743200" y="4343400"/>
            <a:ext cx="1524000" cy="1219200"/>
            <a:chOff x="1728" y="2736"/>
            <a:chExt cx="960" cy="768"/>
          </a:xfrm>
        </p:grpSpPr>
        <p:sp>
          <p:nvSpPr>
            <p:cNvPr id="743585" name="Rectangle 161"/>
            <p:cNvSpPr>
              <a:spLocks noChangeArrowheads="1"/>
            </p:cNvSpPr>
            <p:nvPr/>
          </p:nvSpPr>
          <p:spPr bwMode="auto">
            <a:xfrm rot="2172735">
              <a:off x="2256" y="3264"/>
              <a:ext cx="336"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86" name="Rectangle 162"/>
            <p:cNvSpPr>
              <a:spLocks noChangeArrowheads="1"/>
            </p:cNvSpPr>
            <p:nvPr/>
          </p:nvSpPr>
          <p:spPr bwMode="auto">
            <a:xfrm rot="-1988335">
              <a:off x="1824" y="3264"/>
              <a:ext cx="336"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87" name="Oval 163"/>
            <p:cNvSpPr>
              <a:spLocks noChangeArrowheads="1"/>
            </p:cNvSpPr>
            <p:nvPr/>
          </p:nvSpPr>
          <p:spPr bwMode="auto">
            <a:xfrm>
              <a:off x="1776" y="3264"/>
              <a:ext cx="192" cy="192"/>
            </a:xfrm>
            <a:prstGeom prst="ellipse">
              <a:avLst/>
            </a:prstGeom>
            <a:solidFill>
              <a:srgbClr val="99CC00"/>
            </a:solidFill>
            <a:ln w="9525">
              <a:solidFill>
                <a:srgbClr val="000000"/>
              </a:solidFill>
              <a:round/>
              <a:headEnd/>
              <a:tailEnd/>
            </a:ln>
            <a:effectLst/>
          </p:spPr>
          <p:txBody>
            <a:bodyPr wrap="none" anchor="ctr"/>
            <a:lstStyle/>
            <a:p>
              <a:pPr algn="ctr"/>
              <a:r>
                <a:rPr lang="en-US">
                  <a:solidFill>
                    <a:srgbClr val="000000"/>
                  </a:solidFill>
                </a:rPr>
                <a:t>F</a:t>
              </a:r>
            </a:p>
          </p:txBody>
        </p:sp>
        <p:sp>
          <p:nvSpPr>
            <p:cNvPr id="743588" name="Oval 164"/>
            <p:cNvSpPr>
              <a:spLocks noChangeArrowheads="1"/>
            </p:cNvSpPr>
            <p:nvPr/>
          </p:nvSpPr>
          <p:spPr bwMode="auto">
            <a:xfrm>
              <a:off x="2496" y="3312"/>
              <a:ext cx="192" cy="192"/>
            </a:xfrm>
            <a:prstGeom prst="ellipse">
              <a:avLst/>
            </a:prstGeom>
            <a:solidFill>
              <a:srgbClr val="99CC00"/>
            </a:solidFill>
            <a:ln w="9525">
              <a:solidFill>
                <a:srgbClr val="000000"/>
              </a:solidFill>
              <a:round/>
              <a:headEnd/>
              <a:tailEnd/>
            </a:ln>
            <a:effectLst/>
          </p:spPr>
          <p:txBody>
            <a:bodyPr wrap="none" anchor="ctr"/>
            <a:lstStyle/>
            <a:p>
              <a:pPr algn="ctr"/>
              <a:r>
                <a:rPr lang="en-US">
                  <a:solidFill>
                    <a:srgbClr val="000000"/>
                  </a:solidFill>
                </a:rPr>
                <a:t>F</a:t>
              </a:r>
            </a:p>
          </p:txBody>
        </p:sp>
        <p:sp>
          <p:nvSpPr>
            <p:cNvPr id="743589" name="Oval 165"/>
            <p:cNvSpPr>
              <a:spLocks noChangeAspect="1" noChangeArrowheads="1"/>
            </p:cNvSpPr>
            <p:nvPr/>
          </p:nvSpPr>
          <p:spPr bwMode="auto">
            <a:xfrm>
              <a:off x="2064" y="2985"/>
              <a:ext cx="322" cy="322"/>
            </a:xfrm>
            <a:prstGeom prst="ellipse">
              <a:avLst/>
            </a:prstGeom>
            <a:solidFill>
              <a:srgbClr val="CC99FF"/>
            </a:solidFill>
            <a:ln w="9525">
              <a:solidFill>
                <a:srgbClr val="000000"/>
              </a:solidFill>
              <a:round/>
              <a:headEnd/>
              <a:tailEnd/>
            </a:ln>
            <a:effectLst/>
          </p:spPr>
          <p:txBody>
            <a:bodyPr wrap="none" anchor="ctr"/>
            <a:lstStyle/>
            <a:p>
              <a:pPr algn="ctr"/>
              <a:r>
                <a:rPr lang="en-US">
                  <a:solidFill>
                    <a:srgbClr val="000000"/>
                  </a:solidFill>
                </a:rPr>
                <a:t>Xe</a:t>
              </a:r>
            </a:p>
          </p:txBody>
        </p:sp>
        <p:sp>
          <p:nvSpPr>
            <p:cNvPr id="743590" name="Rectangle 166"/>
            <p:cNvSpPr>
              <a:spLocks noChangeArrowheads="1"/>
            </p:cNvSpPr>
            <p:nvPr/>
          </p:nvSpPr>
          <p:spPr bwMode="auto">
            <a:xfrm rot="19256110" flipV="1">
              <a:off x="2256" y="2928"/>
              <a:ext cx="336"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91" name="Rectangle 167"/>
            <p:cNvSpPr>
              <a:spLocks noChangeArrowheads="1"/>
            </p:cNvSpPr>
            <p:nvPr/>
          </p:nvSpPr>
          <p:spPr bwMode="auto">
            <a:xfrm rot="2159490" flipV="1">
              <a:off x="1824" y="2928"/>
              <a:ext cx="336"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92" name="Oval 168"/>
            <p:cNvSpPr>
              <a:spLocks noChangeArrowheads="1"/>
            </p:cNvSpPr>
            <p:nvPr/>
          </p:nvSpPr>
          <p:spPr bwMode="auto">
            <a:xfrm>
              <a:off x="1728" y="2736"/>
              <a:ext cx="192" cy="192"/>
            </a:xfrm>
            <a:prstGeom prst="ellipse">
              <a:avLst/>
            </a:prstGeom>
            <a:solidFill>
              <a:srgbClr val="99CC00"/>
            </a:solidFill>
            <a:ln w="9525">
              <a:solidFill>
                <a:srgbClr val="000000"/>
              </a:solidFill>
              <a:round/>
              <a:headEnd/>
              <a:tailEnd/>
            </a:ln>
            <a:effectLst/>
          </p:spPr>
          <p:txBody>
            <a:bodyPr wrap="none" anchor="ctr"/>
            <a:lstStyle/>
            <a:p>
              <a:pPr algn="ctr"/>
              <a:r>
                <a:rPr lang="en-US">
                  <a:solidFill>
                    <a:srgbClr val="000000"/>
                  </a:solidFill>
                </a:rPr>
                <a:t>F</a:t>
              </a:r>
            </a:p>
          </p:txBody>
        </p:sp>
        <p:sp>
          <p:nvSpPr>
            <p:cNvPr id="743593" name="Oval 169"/>
            <p:cNvSpPr>
              <a:spLocks noChangeArrowheads="1"/>
            </p:cNvSpPr>
            <p:nvPr/>
          </p:nvSpPr>
          <p:spPr bwMode="auto">
            <a:xfrm>
              <a:off x="2448" y="2736"/>
              <a:ext cx="192" cy="192"/>
            </a:xfrm>
            <a:prstGeom prst="ellipse">
              <a:avLst/>
            </a:prstGeom>
            <a:solidFill>
              <a:srgbClr val="99CC00"/>
            </a:solidFill>
            <a:ln w="9525">
              <a:solidFill>
                <a:srgbClr val="000000"/>
              </a:solidFill>
              <a:round/>
              <a:headEnd/>
              <a:tailEnd/>
            </a:ln>
            <a:effectLst/>
          </p:spPr>
          <p:txBody>
            <a:bodyPr wrap="none" anchor="ctr"/>
            <a:lstStyle/>
            <a:p>
              <a:pPr algn="ctr"/>
              <a:r>
                <a:rPr lang="en-US">
                  <a:solidFill>
                    <a:srgbClr val="000000"/>
                  </a:solidFill>
                </a:rPr>
                <a:t>F</a:t>
              </a:r>
            </a:p>
          </p:txBody>
        </p:sp>
      </p:grpSp>
      <p:sp>
        <p:nvSpPr>
          <p:cNvPr id="743601" name="Text Box 177"/>
          <p:cNvSpPr txBox="1">
            <a:spLocks noChangeArrowheads="1"/>
          </p:cNvSpPr>
          <p:nvPr/>
        </p:nvSpPr>
        <p:spPr bwMode="auto">
          <a:xfrm>
            <a:off x="5016500" y="5988050"/>
            <a:ext cx="1111250" cy="366713"/>
          </a:xfrm>
          <a:prstGeom prst="rect">
            <a:avLst/>
          </a:prstGeom>
          <a:noFill/>
          <a:ln w="9525">
            <a:noFill/>
            <a:miter lim="800000"/>
            <a:headEnd/>
            <a:tailEnd/>
          </a:ln>
          <a:effectLst/>
        </p:spPr>
        <p:txBody>
          <a:bodyPr wrap="none">
            <a:spAutoFit/>
          </a:bodyPr>
          <a:lstStyle/>
          <a:p>
            <a:pPr algn="ctr"/>
            <a:r>
              <a:rPr lang="en-US">
                <a:solidFill>
                  <a:schemeClr val="tx2"/>
                </a:solidFill>
              </a:rPr>
              <a:t>Nonpolar</a:t>
            </a:r>
          </a:p>
        </p:txBody>
      </p:sp>
      <p:sp>
        <p:nvSpPr>
          <p:cNvPr id="743602" name="Text Box 178"/>
          <p:cNvSpPr txBox="1">
            <a:spLocks noChangeArrowheads="1"/>
          </p:cNvSpPr>
          <p:nvPr/>
        </p:nvSpPr>
        <p:spPr bwMode="auto">
          <a:xfrm>
            <a:off x="7194550" y="5988050"/>
            <a:ext cx="717550" cy="366713"/>
          </a:xfrm>
          <a:prstGeom prst="rect">
            <a:avLst/>
          </a:prstGeom>
          <a:noFill/>
          <a:ln w="9525">
            <a:noFill/>
            <a:miter lim="800000"/>
            <a:headEnd/>
            <a:tailEnd/>
          </a:ln>
          <a:effectLst/>
        </p:spPr>
        <p:txBody>
          <a:bodyPr wrap="none">
            <a:spAutoFit/>
          </a:bodyPr>
          <a:lstStyle/>
          <a:p>
            <a:pPr algn="ctr"/>
            <a:r>
              <a:rPr lang="en-US">
                <a:solidFill>
                  <a:schemeClr val="tx2"/>
                </a:solidFill>
              </a:rPr>
              <a:t>Polar</a:t>
            </a:r>
          </a:p>
        </p:txBody>
      </p:sp>
      <p:grpSp>
        <p:nvGrpSpPr>
          <p:cNvPr id="743672" name="Group 248"/>
          <p:cNvGrpSpPr>
            <a:grpSpLocks/>
          </p:cNvGrpSpPr>
          <p:nvPr/>
        </p:nvGrpSpPr>
        <p:grpSpPr bwMode="auto">
          <a:xfrm>
            <a:off x="1066800" y="2455863"/>
            <a:ext cx="269875" cy="57150"/>
            <a:chOff x="672" y="1547"/>
            <a:chExt cx="170" cy="36"/>
          </a:xfrm>
        </p:grpSpPr>
        <p:sp>
          <p:nvSpPr>
            <p:cNvPr id="743603" name="Freeform 179"/>
            <p:cNvSpPr>
              <a:spLocks/>
            </p:cNvSpPr>
            <p:nvPr/>
          </p:nvSpPr>
          <p:spPr bwMode="auto">
            <a:xfrm>
              <a:off x="672" y="1562"/>
              <a:ext cx="170" cy="1"/>
            </a:xfrm>
            <a:custGeom>
              <a:avLst/>
              <a:gdLst/>
              <a:ahLst/>
              <a:cxnLst>
                <a:cxn ang="0">
                  <a:pos x="0" y="0"/>
                </a:cxn>
                <a:cxn ang="0">
                  <a:pos x="170" y="1"/>
                </a:cxn>
              </a:cxnLst>
              <a:rect l="0" t="0" r="r" b="b"/>
              <a:pathLst>
                <a:path w="170" h="1">
                  <a:moveTo>
                    <a:pt x="0" y="0"/>
                  </a:moveTo>
                  <a:lnTo>
                    <a:pt x="170" y="1"/>
                  </a:lnTo>
                </a:path>
              </a:pathLst>
            </a:custGeom>
            <a:noFill/>
            <a:ln w="9525">
              <a:solidFill>
                <a:srgbClr val="FF0000"/>
              </a:solidFill>
              <a:round/>
              <a:headEnd type="none" w="med" len="med"/>
              <a:tailEnd type="triangle" w="med" len="med"/>
            </a:ln>
            <a:effectLst/>
          </p:spPr>
          <p:txBody>
            <a:bodyPr/>
            <a:lstStyle/>
            <a:p>
              <a:endParaRPr lang="en-US"/>
            </a:p>
          </p:txBody>
        </p:sp>
        <p:sp>
          <p:nvSpPr>
            <p:cNvPr id="743604" name="Freeform 180"/>
            <p:cNvSpPr>
              <a:spLocks/>
            </p:cNvSpPr>
            <p:nvPr/>
          </p:nvSpPr>
          <p:spPr bwMode="auto">
            <a:xfrm>
              <a:off x="704" y="1547"/>
              <a:ext cx="1" cy="36"/>
            </a:xfrm>
            <a:custGeom>
              <a:avLst/>
              <a:gdLst/>
              <a:ahLst/>
              <a:cxnLst>
                <a:cxn ang="0">
                  <a:pos x="0" y="0"/>
                </a:cxn>
                <a:cxn ang="0">
                  <a:pos x="0" y="36"/>
                </a:cxn>
              </a:cxnLst>
              <a:rect l="0" t="0" r="r" b="b"/>
              <a:pathLst>
                <a:path w="1" h="36">
                  <a:moveTo>
                    <a:pt x="0" y="0"/>
                  </a:moveTo>
                  <a:lnTo>
                    <a:pt x="0" y="36"/>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75" name="Group 251"/>
          <p:cNvGrpSpPr>
            <a:grpSpLocks/>
          </p:cNvGrpSpPr>
          <p:nvPr/>
        </p:nvGrpSpPr>
        <p:grpSpPr bwMode="auto">
          <a:xfrm>
            <a:off x="3686175" y="2371725"/>
            <a:ext cx="252413" cy="114300"/>
            <a:chOff x="2322" y="1494"/>
            <a:chExt cx="159" cy="72"/>
          </a:xfrm>
        </p:grpSpPr>
        <p:sp>
          <p:nvSpPr>
            <p:cNvPr id="743605" name="Freeform 181"/>
            <p:cNvSpPr>
              <a:spLocks/>
            </p:cNvSpPr>
            <p:nvPr/>
          </p:nvSpPr>
          <p:spPr bwMode="auto">
            <a:xfrm>
              <a:off x="2322" y="1494"/>
              <a:ext cx="159" cy="72"/>
            </a:xfrm>
            <a:custGeom>
              <a:avLst/>
              <a:gdLst/>
              <a:ahLst/>
              <a:cxnLst>
                <a:cxn ang="0">
                  <a:pos x="0" y="0"/>
                </a:cxn>
                <a:cxn ang="0">
                  <a:pos x="159" y="72"/>
                </a:cxn>
              </a:cxnLst>
              <a:rect l="0" t="0" r="r" b="b"/>
              <a:pathLst>
                <a:path w="159" h="72">
                  <a:moveTo>
                    <a:pt x="0" y="0"/>
                  </a:moveTo>
                  <a:lnTo>
                    <a:pt x="159" y="72"/>
                  </a:lnTo>
                </a:path>
              </a:pathLst>
            </a:custGeom>
            <a:noFill/>
            <a:ln w="9525">
              <a:solidFill>
                <a:srgbClr val="FF0000"/>
              </a:solidFill>
              <a:round/>
              <a:headEnd type="triangle" w="med" len="med"/>
              <a:tailEnd type="none" w="med" len="med"/>
            </a:ln>
            <a:effectLst/>
          </p:spPr>
          <p:txBody>
            <a:bodyPr/>
            <a:lstStyle/>
            <a:p>
              <a:endParaRPr lang="en-US"/>
            </a:p>
          </p:txBody>
        </p:sp>
        <p:sp>
          <p:nvSpPr>
            <p:cNvPr id="743606" name="Freeform 182"/>
            <p:cNvSpPr>
              <a:spLocks/>
            </p:cNvSpPr>
            <p:nvPr/>
          </p:nvSpPr>
          <p:spPr bwMode="auto">
            <a:xfrm>
              <a:off x="2437" y="1536"/>
              <a:ext cx="11" cy="22"/>
            </a:xfrm>
            <a:custGeom>
              <a:avLst/>
              <a:gdLst/>
              <a:ahLst/>
              <a:cxnLst>
                <a:cxn ang="0">
                  <a:pos x="11" y="0"/>
                </a:cxn>
                <a:cxn ang="0">
                  <a:pos x="0" y="22"/>
                </a:cxn>
              </a:cxnLst>
              <a:rect l="0" t="0" r="r" b="b"/>
              <a:pathLst>
                <a:path w="11" h="22">
                  <a:moveTo>
                    <a:pt x="11" y="0"/>
                  </a:moveTo>
                  <a:lnTo>
                    <a:pt x="0" y="22"/>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74" name="Group 250"/>
          <p:cNvGrpSpPr>
            <a:grpSpLocks/>
          </p:cNvGrpSpPr>
          <p:nvPr/>
        </p:nvGrpSpPr>
        <p:grpSpPr bwMode="auto">
          <a:xfrm>
            <a:off x="2998788" y="2365375"/>
            <a:ext cx="271462" cy="115888"/>
            <a:chOff x="1889" y="1490"/>
            <a:chExt cx="171" cy="73"/>
          </a:xfrm>
        </p:grpSpPr>
        <p:sp>
          <p:nvSpPr>
            <p:cNvPr id="743607" name="Freeform 183"/>
            <p:cNvSpPr>
              <a:spLocks/>
            </p:cNvSpPr>
            <p:nvPr/>
          </p:nvSpPr>
          <p:spPr bwMode="auto">
            <a:xfrm>
              <a:off x="1889" y="1490"/>
              <a:ext cx="171" cy="69"/>
            </a:xfrm>
            <a:custGeom>
              <a:avLst/>
              <a:gdLst/>
              <a:ahLst/>
              <a:cxnLst>
                <a:cxn ang="0">
                  <a:pos x="171" y="0"/>
                </a:cxn>
                <a:cxn ang="0">
                  <a:pos x="0" y="69"/>
                </a:cxn>
              </a:cxnLst>
              <a:rect l="0" t="0" r="r" b="b"/>
              <a:pathLst>
                <a:path w="171" h="69">
                  <a:moveTo>
                    <a:pt x="171" y="0"/>
                  </a:moveTo>
                  <a:lnTo>
                    <a:pt x="0" y="69"/>
                  </a:lnTo>
                </a:path>
              </a:pathLst>
            </a:custGeom>
            <a:noFill/>
            <a:ln w="9525">
              <a:solidFill>
                <a:srgbClr val="FF0000"/>
              </a:solidFill>
              <a:round/>
              <a:headEnd type="triangle" w="med" len="med"/>
              <a:tailEnd type="none" w="med" len="med"/>
            </a:ln>
            <a:effectLst/>
          </p:spPr>
          <p:txBody>
            <a:bodyPr/>
            <a:lstStyle/>
            <a:p>
              <a:endParaRPr lang="en-US"/>
            </a:p>
          </p:txBody>
        </p:sp>
        <p:sp>
          <p:nvSpPr>
            <p:cNvPr id="743608" name="Freeform 184"/>
            <p:cNvSpPr>
              <a:spLocks/>
            </p:cNvSpPr>
            <p:nvPr/>
          </p:nvSpPr>
          <p:spPr bwMode="auto">
            <a:xfrm>
              <a:off x="1920" y="1536"/>
              <a:ext cx="12" cy="27"/>
            </a:xfrm>
            <a:custGeom>
              <a:avLst/>
              <a:gdLst/>
              <a:ahLst/>
              <a:cxnLst>
                <a:cxn ang="0">
                  <a:pos x="12" y="27"/>
                </a:cxn>
                <a:cxn ang="0">
                  <a:pos x="0" y="0"/>
                </a:cxn>
              </a:cxnLst>
              <a:rect l="0" t="0" r="r" b="b"/>
              <a:pathLst>
                <a:path w="12" h="27">
                  <a:moveTo>
                    <a:pt x="12" y="27"/>
                  </a:moveTo>
                  <a:lnTo>
                    <a:pt x="0" y="0"/>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77" name="Group 253"/>
          <p:cNvGrpSpPr>
            <a:grpSpLocks/>
          </p:cNvGrpSpPr>
          <p:nvPr/>
        </p:nvGrpSpPr>
        <p:grpSpPr bwMode="auto">
          <a:xfrm>
            <a:off x="5119688" y="2733675"/>
            <a:ext cx="280987" cy="104775"/>
            <a:chOff x="3225" y="1722"/>
            <a:chExt cx="177" cy="66"/>
          </a:xfrm>
        </p:grpSpPr>
        <p:sp>
          <p:nvSpPr>
            <p:cNvPr id="743609" name="Freeform 185"/>
            <p:cNvSpPr>
              <a:spLocks/>
            </p:cNvSpPr>
            <p:nvPr/>
          </p:nvSpPr>
          <p:spPr bwMode="auto">
            <a:xfrm>
              <a:off x="3225" y="1722"/>
              <a:ext cx="177" cy="66"/>
            </a:xfrm>
            <a:custGeom>
              <a:avLst/>
              <a:gdLst/>
              <a:ahLst/>
              <a:cxnLst>
                <a:cxn ang="0">
                  <a:pos x="177" y="0"/>
                </a:cxn>
                <a:cxn ang="0">
                  <a:pos x="0" y="66"/>
                </a:cxn>
              </a:cxnLst>
              <a:rect l="0" t="0" r="r" b="b"/>
              <a:pathLst>
                <a:path w="177" h="66">
                  <a:moveTo>
                    <a:pt x="177" y="0"/>
                  </a:moveTo>
                  <a:lnTo>
                    <a:pt x="0" y="66"/>
                  </a:lnTo>
                </a:path>
              </a:pathLst>
            </a:custGeom>
            <a:noFill/>
            <a:ln w="9525">
              <a:solidFill>
                <a:srgbClr val="FF0000"/>
              </a:solidFill>
              <a:round/>
              <a:headEnd type="none" w="med" len="med"/>
              <a:tailEnd type="triangle" w="med" len="med"/>
            </a:ln>
            <a:effectLst/>
          </p:spPr>
          <p:txBody>
            <a:bodyPr/>
            <a:lstStyle/>
            <a:p>
              <a:endParaRPr lang="en-US"/>
            </a:p>
          </p:txBody>
        </p:sp>
        <p:sp>
          <p:nvSpPr>
            <p:cNvPr id="743610" name="Freeform 186"/>
            <p:cNvSpPr>
              <a:spLocks/>
            </p:cNvSpPr>
            <p:nvPr/>
          </p:nvSpPr>
          <p:spPr bwMode="auto">
            <a:xfrm>
              <a:off x="3359" y="1724"/>
              <a:ext cx="11" cy="29"/>
            </a:xfrm>
            <a:custGeom>
              <a:avLst/>
              <a:gdLst/>
              <a:ahLst/>
              <a:cxnLst>
                <a:cxn ang="0">
                  <a:pos x="11" y="29"/>
                </a:cxn>
                <a:cxn ang="0">
                  <a:pos x="0" y="0"/>
                </a:cxn>
              </a:cxnLst>
              <a:rect l="0" t="0" r="r" b="b"/>
              <a:pathLst>
                <a:path w="11" h="29">
                  <a:moveTo>
                    <a:pt x="11" y="29"/>
                  </a:moveTo>
                  <a:lnTo>
                    <a:pt x="0" y="0"/>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78" name="Group 254"/>
          <p:cNvGrpSpPr>
            <a:grpSpLocks/>
          </p:cNvGrpSpPr>
          <p:nvPr/>
        </p:nvGrpSpPr>
        <p:grpSpPr bwMode="auto">
          <a:xfrm>
            <a:off x="5576888" y="2166938"/>
            <a:ext cx="52387" cy="252412"/>
            <a:chOff x="3513" y="1365"/>
            <a:chExt cx="33" cy="159"/>
          </a:xfrm>
        </p:grpSpPr>
        <p:sp>
          <p:nvSpPr>
            <p:cNvPr id="743611" name="Freeform 187"/>
            <p:cNvSpPr>
              <a:spLocks/>
            </p:cNvSpPr>
            <p:nvPr/>
          </p:nvSpPr>
          <p:spPr bwMode="auto">
            <a:xfrm>
              <a:off x="3528" y="1365"/>
              <a:ext cx="3" cy="159"/>
            </a:xfrm>
            <a:custGeom>
              <a:avLst/>
              <a:gdLst/>
              <a:ahLst/>
              <a:cxnLst>
                <a:cxn ang="0">
                  <a:pos x="3" y="159"/>
                </a:cxn>
                <a:cxn ang="0">
                  <a:pos x="0" y="0"/>
                </a:cxn>
              </a:cxnLst>
              <a:rect l="0" t="0" r="r" b="b"/>
              <a:pathLst>
                <a:path w="3" h="159">
                  <a:moveTo>
                    <a:pt x="3" y="159"/>
                  </a:moveTo>
                  <a:lnTo>
                    <a:pt x="0" y="0"/>
                  </a:lnTo>
                </a:path>
              </a:pathLst>
            </a:custGeom>
            <a:noFill/>
            <a:ln w="9525">
              <a:solidFill>
                <a:srgbClr val="FF0000"/>
              </a:solidFill>
              <a:round/>
              <a:headEnd type="none" w="med" len="med"/>
              <a:tailEnd type="triangle" w="med" len="med"/>
            </a:ln>
            <a:effectLst/>
          </p:spPr>
          <p:txBody>
            <a:bodyPr/>
            <a:lstStyle/>
            <a:p>
              <a:endParaRPr lang="en-US"/>
            </a:p>
          </p:txBody>
        </p:sp>
        <p:sp>
          <p:nvSpPr>
            <p:cNvPr id="743612" name="Freeform 188"/>
            <p:cNvSpPr>
              <a:spLocks/>
            </p:cNvSpPr>
            <p:nvPr/>
          </p:nvSpPr>
          <p:spPr bwMode="auto">
            <a:xfrm>
              <a:off x="3513" y="1493"/>
              <a:ext cx="33" cy="1"/>
            </a:xfrm>
            <a:custGeom>
              <a:avLst/>
              <a:gdLst/>
              <a:ahLst/>
              <a:cxnLst>
                <a:cxn ang="0">
                  <a:pos x="0" y="0"/>
                </a:cxn>
                <a:cxn ang="0">
                  <a:pos x="33" y="0"/>
                </a:cxn>
              </a:cxnLst>
              <a:rect l="0" t="0" r="r" b="b"/>
              <a:pathLst>
                <a:path w="33" h="1">
                  <a:moveTo>
                    <a:pt x="0" y="0"/>
                  </a:moveTo>
                  <a:lnTo>
                    <a:pt x="33" y="0"/>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79" name="Group 255"/>
          <p:cNvGrpSpPr>
            <a:grpSpLocks/>
          </p:cNvGrpSpPr>
          <p:nvPr/>
        </p:nvGrpSpPr>
        <p:grpSpPr bwMode="auto">
          <a:xfrm>
            <a:off x="5819775" y="2736850"/>
            <a:ext cx="260350" cy="119063"/>
            <a:chOff x="3666" y="1724"/>
            <a:chExt cx="164" cy="75"/>
          </a:xfrm>
        </p:grpSpPr>
        <p:sp>
          <p:nvSpPr>
            <p:cNvPr id="743613" name="Freeform 189"/>
            <p:cNvSpPr>
              <a:spLocks/>
            </p:cNvSpPr>
            <p:nvPr/>
          </p:nvSpPr>
          <p:spPr bwMode="auto">
            <a:xfrm>
              <a:off x="3666" y="1724"/>
              <a:ext cx="164" cy="75"/>
            </a:xfrm>
            <a:custGeom>
              <a:avLst/>
              <a:gdLst/>
              <a:ahLst/>
              <a:cxnLst>
                <a:cxn ang="0">
                  <a:pos x="0" y="0"/>
                </a:cxn>
                <a:cxn ang="0">
                  <a:pos x="164" y="75"/>
                </a:cxn>
              </a:cxnLst>
              <a:rect l="0" t="0" r="r" b="b"/>
              <a:pathLst>
                <a:path w="164" h="75">
                  <a:moveTo>
                    <a:pt x="0" y="0"/>
                  </a:moveTo>
                  <a:lnTo>
                    <a:pt x="164" y="75"/>
                  </a:lnTo>
                </a:path>
              </a:pathLst>
            </a:custGeom>
            <a:noFill/>
            <a:ln w="9525">
              <a:solidFill>
                <a:srgbClr val="FF0000"/>
              </a:solidFill>
              <a:round/>
              <a:headEnd type="none" w="med" len="med"/>
              <a:tailEnd type="triangle" w="med" len="med"/>
            </a:ln>
            <a:effectLst/>
          </p:spPr>
          <p:txBody>
            <a:bodyPr/>
            <a:lstStyle/>
            <a:p>
              <a:endParaRPr lang="en-US"/>
            </a:p>
          </p:txBody>
        </p:sp>
        <p:sp>
          <p:nvSpPr>
            <p:cNvPr id="743614" name="Freeform 190"/>
            <p:cNvSpPr>
              <a:spLocks/>
            </p:cNvSpPr>
            <p:nvPr/>
          </p:nvSpPr>
          <p:spPr bwMode="auto">
            <a:xfrm>
              <a:off x="3685" y="1724"/>
              <a:ext cx="10" cy="23"/>
            </a:xfrm>
            <a:custGeom>
              <a:avLst/>
              <a:gdLst/>
              <a:ahLst/>
              <a:cxnLst>
                <a:cxn ang="0">
                  <a:pos x="10" y="0"/>
                </a:cxn>
                <a:cxn ang="0">
                  <a:pos x="0" y="23"/>
                </a:cxn>
              </a:cxnLst>
              <a:rect l="0" t="0" r="r" b="b"/>
              <a:pathLst>
                <a:path w="10" h="23">
                  <a:moveTo>
                    <a:pt x="10" y="0"/>
                  </a:moveTo>
                  <a:lnTo>
                    <a:pt x="0" y="23"/>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81" name="Group 257"/>
          <p:cNvGrpSpPr>
            <a:grpSpLocks/>
          </p:cNvGrpSpPr>
          <p:nvPr/>
        </p:nvGrpSpPr>
        <p:grpSpPr bwMode="auto">
          <a:xfrm>
            <a:off x="7346950" y="2338388"/>
            <a:ext cx="234950" cy="171450"/>
            <a:chOff x="4628" y="1473"/>
            <a:chExt cx="148" cy="108"/>
          </a:xfrm>
        </p:grpSpPr>
        <p:sp>
          <p:nvSpPr>
            <p:cNvPr id="743615" name="Freeform 191"/>
            <p:cNvSpPr>
              <a:spLocks/>
            </p:cNvSpPr>
            <p:nvPr/>
          </p:nvSpPr>
          <p:spPr bwMode="auto">
            <a:xfrm>
              <a:off x="4628" y="1473"/>
              <a:ext cx="148" cy="108"/>
            </a:xfrm>
            <a:custGeom>
              <a:avLst/>
              <a:gdLst/>
              <a:ahLst/>
              <a:cxnLst>
                <a:cxn ang="0">
                  <a:pos x="148" y="0"/>
                </a:cxn>
                <a:cxn ang="0">
                  <a:pos x="0" y="108"/>
                </a:cxn>
              </a:cxnLst>
              <a:rect l="0" t="0" r="r" b="b"/>
              <a:pathLst>
                <a:path w="148" h="108">
                  <a:moveTo>
                    <a:pt x="148" y="0"/>
                  </a:moveTo>
                  <a:lnTo>
                    <a:pt x="0" y="108"/>
                  </a:lnTo>
                </a:path>
              </a:pathLst>
            </a:custGeom>
            <a:noFill/>
            <a:ln w="9525">
              <a:solidFill>
                <a:srgbClr val="FF0000"/>
              </a:solidFill>
              <a:round/>
              <a:headEnd type="triangle" w="med" len="med"/>
              <a:tailEnd type="none" w="med" len="med"/>
            </a:ln>
            <a:effectLst/>
          </p:spPr>
          <p:txBody>
            <a:bodyPr/>
            <a:lstStyle/>
            <a:p>
              <a:endParaRPr lang="en-US"/>
            </a:p>
          </p:txBody>
        </p:sp>
        <p:sp>
          <p:nvSpPr>
            <p:cNvPr id="743616" name="Freeform 192"/>
            <p:cNvSpPr>
              <a:spLocks/>
            </p:cNvSpPr>
            <p:nvPr/>
          </p:nvSpPr>
          <p:spPr bwMode="auto">
            <a:xfrm>
              <a:off x="4656" y="1536"/>
              <a:ext cx="21" cy="30"/>
            </a:xfrm>
            <a:custGeom>
              <a:avLst/>
              <a:gdLst/>
              <a:ahLst/>
              <a:cxnLst>
                <a:cxn ang="0">
                  <a:pos x="21" y="30"/>
                </a:cxn>
                <a:cxn ang="0">
                  <a:pos x="0" y="0"/>
                </a:cxn>
              </a:cxnLst>
              <a:rect l="0" t="0" r="r" b="b"/>
              <a:pathLst>
                <a:path w="21" h="30">
                  <a:moveTo>
                    <a:pt x="21" y="30"/>
                  </a:moveTo>
                  <a:lnTo>
                    <a:pt x="0" y="0"/>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82" name="Group 258"/>
          <p:cNvGrpSpPr>
            <a:grpSpLocks/>
          </p:cNvGrpSpPr>
          <p:nvPr/>
        </p:nvGrpSpPr>
        <p:grpSpPr bwMode="auto">
          <a:xfrm>
            <a:off x="7942263" y="2443163"/>
            <a:ext cx="109537" cy="165100"/>
            <a:chOff x="5003" y="1539"/>
            <a:chExt cx="69" cy="104"/>
          </a:xfrm>
        </p:grpSpPr>
        <p:sp>
          <p:nvSpPr>
            <p:cNvPr id="743617" name="Freeform 193"/>
            <p:cNvSpPr>
              <a:spLocks/>
            </p:cNvSpPr>
            <p:nvPr/>
          </p:nvSpPr>
          <p:spPr bwMode="auto">
            <a:xfrm>
              <a:off x="5003" y="1539"/>
              <a:ext cx="69" cy="104"/>
            </a:xfrm>
            <a:custGeom>
              <a:avLst/>
              <a:gdLst/>
              <a:ahLst/>
              <a:cxnLst>
                <a:cxn ang="0">
                  <a:pos x="0" y="0"/>
                </a:cxn>
                <a:cxn ang="0">
                  <a:pos x="69" y="104"/>
                </a:cxn>
              </a:cxnLst>
              <a:rect l="0" t="0" r="r" b="b"/>
              <a:pathLst>
                <a:path w="69" h="104">
                  <a:moveTo>
                    <a:pt x="0" y="0"/>
                  </a:moveTo>
                  <a:lnTo>
                    <a:pt x="69" y="104"/>
                  </a:lnTo>
                </a:path>
              </a:pathLst>
            </a:custGeom>
            <a:noFill/>
            <a:ln w="9525">
              <a:solidFill>
                <a:srgbClr val="FF0000"/>
              </a:solidFill>
              <a:round/>
              <a:headEnd type="triangle" w="med" len="med"/>
              <a:tailEnd type="none" w="med" len="med"/>
            </a:ln>
            <a:effectLst/>
          </p:spPr>
          <p:txBody>
            <a:bodyPr/>
            <a:lstStyle/>
            <a:p>
              <a:endParaRPr lang="en-US"/>
            </a:p>
          </p:txBody>
        </p:sp>
        <p:sp>
          <p:nvSpPr>
            <p:cNvPr id="743618" name="Freeform 194"/>
            <p:cNvSpPr>
              <a:spLocks/>
            </p:cNvSpPr>
            <p:nvPr/>
          </p:nvSpPr>
          <p:spPr bwMode="auto">
            <a:xfrm>
              <a:off x="5040" y="1614"/>
              <a:ext cx="27" cy="18"/>
            </a:xfrm>
            <a:custGeom>
              <a:avLst/>
              <a:gdLst/>
              <a:ahLst/>
              <a:cxnLst>
                <a:cxn ang="0">
                  <a:pos x="27" y="0"/>
                </a:cxn>
                <a:cxn ang="0">
                  <a:pos x="0" y="18"/>
                </a:cxn>
              </a:cxnLst>
              <a:rect l="0" t="0" r="r" b="b"/>
              <a:pathLst>
                <a:path w="27" h="18">
                  <a:moveTo>
                    <a:pt x="27" y="0"/>
                  </a:moveTo>
                  <a:lnTo>
                    <a:pt x="0" y="18"/>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83" name="Group 259"/>
          <p:cNvGrpSpPr>
            <a:grpSpLocks/>
          </p:cNvGrpSpPr>
          <p:nvPr/>
        </p:nvGrpSpPr>
        <p:grpSpPr bwMode="auto">
          <a:xfrm>
            <a:off x="8043863" y="2232025"/>
            <a:ext cx="276225" cy="79375"/>
            <a:chOff x="5067" y="1406"/>
            <a:chExt cx="174" cy="50"/>
          </a:xfrm>
        </p:grpSpPr>
        <p:sp>
          <p:nvSpPr>
            <p:cNvPr id="743619" name="Freeform 195"/>
            <p:cNvSpPr>
              <a:spLocks/>
            </p:cNvSpPr>
            <p:nvPr/>
          </p:nvSpPr>
          <p:spPr bwMode="auto">
            <a:xfrm>
              <a:off x="5067" y="1406"/>
              <a:ext cx="174" cy="46"/>
            </a:xfrm>
            <a:custGeom>
              <a:avLst/>
              <a:gdLst/>
              <a:ahLst/>
              <a:cxnLst>
                <a:cxn ang="0">
                  <a:pos x="0" y="0"/>
                </a:cxn>
                <a:cxn ang="0">
                  <a:pos x="174" y="46"/>
                </a:cxn>
              </a:cxnLst>
              <a:rect l="0" t="0" r="r" b="b"/>
              <a:pathLst>
                <a:path w="174" h="46">
                  <a:moveTo>
                    <a:pt x="0" y="0"/>
                  </a:moveTo>
                  <a:lnTo>
                    <a:pt x="174" y="46"/>
                  </a:lnTo>
                </a:path>
              </a:pathLst>
            </a:custGeom>
            <a:noFill/>
            <a:ln w="9525">
              <a:solidFill>
                <a:srgbClr val="FF0000"/>
              </a:solidFill>
              <a:round/>
              <a:headEnd type="triangle" w="med" len="med"/>
              <a:tailEnd type="none" w="med" len="med"/>
            </a:ln>
            <a:effectLst/>
          </p:spPr>
          <p:txBody>
            <a:bodyPr/>
            <a:lstStyle/>
            <a:p>
              <a:endParaRPr lang="en-US"/>
            </a:p>
          </p:txBody>
        </p:sp>
        <p:sp>
          <p:nvSpPr>
            <p:cNvPr id="743620" name="Freeform 196"/>
            <p:cNvSpPr>
              <a:spLocks/>
            </p:cNvSpPr>
            <p:nvPr/>
          </p:nvSpPr>
          <p:spPr bwMode="auto">
            <a:xfrm>
              <a:off x="5215" y="1434"/>
              <a:ext cx="5" cy="22"/>
            </a:xfrm>
            <a:custGeom>
              <a:avLst/>
              <a:gdLst/>
              <a:ahLst/>
              <a:cxnLst>
                <a:cxn ang="0">
                  <a:pos x="5" y="0"/>
                </a:cxn>
                <a:cxn ang="0">
                  <a:pos x="0" y="22"/>
                </a:cxn>
              </a:cxnLst>
              <a:rect l="0" t="0" r="r" b="b"/>
              <a:pathLst>
                <a:path w="5" h="22">
                  <a:moveTo>
                    <a:pt x="5" y="0"/>
                  </a:moveTo>
                  <a:lnTo>
                    <a:pt x="0" y="22"/>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90" name="Group 266"/>
          <p:cNvGrpSpPr>
            <a:grpSpLocks/>
          </p:cNvGrpSpPr>
          <p:nvPr/>
        </p:nvGrpSpPr>
        <p:grpSpPr bwMode="auto">
          <a:xfrm>
            <a:off x="3065463" y="4613275"/>
            <a:ext cx="238125" cy="173038"/>
            <a:chOff x="1931" y="2906"/>
            <a:chExt cx="150" cy="109"/>
          </a:xfrm>
        </p:grpSpPr>
        <p:sp>
          <p:nvSpPr>
            <p:cNvPr id="743621" name="Freeform 197"/>
            <p:cNvSpPr>
              <a:spLocks/>
            </p:cNvSpPr>
            <p:nvPr/>
          </p:nvSpPr>
          <p:spPr bwMode="auto">
            <a:xfrm>
              <a:off x="1931" y="2906"/>
              <a:ext cx="150" cy="109"/>
            </a:xfrm>
            <a:custGeom>
              <a:avLst/>
              <a:gdLst/>
              <a:ahLst/>
              <a:cxnLst>
                <a:cxn ang="0">
                  <a:pos x="0" y="0"/>
                </a:cxn>
                <a:cxn ang="0">
                  <a:pos x="150" y="109"/>
                </a:cxn>
              </a:cxnLst>
              <a:rect l="0" t="0" r="r" b="b"/>
              <a:pathLst>
                <a:path w="150" h="109">
                  <a:moveTo>
                    <a:pt x="0" y="0"/>
                  </a:moveTo>
                  <a:lnTo>
                    <a:pt x="150" y="109"/>
                  </a:lnTo>
                </a:path>
              </a:pathLst>
            </a:custGeom>
            <a:noFill/>
            <a:ln w="9525">
              <a:solidFill>
                <a:srgbClr val="FF0000"/>
              </a:solidFill>
              <a:round/>
              <a:headEnd type="triangle" w="med" len="med"/>
              <a:tailEnd type="none" w="med" len="med"/>
            </a:ln>
            <a:effectLst/>
          </p:spPr>
          <p:txBody>
            <a:bodyPr/>
            <a:lstStyle/>
            <a:p>
              <a:endParaRPr lang="en-US"/>
            </a:p>
          </p:txBody>
        </p:sp>
        <p:sp>
          <p:nvSpPr>
            <p:cNvPr id="743622" name="Freeform 198"/>
            <p:cNvSpPr>
              <a:spLocks/>
            </p:cNvSpPr>
            <p:nvPr/>
          </p:nvSpPr>
          <p:spPr bwMode="auto">
            <a:xfrm>
              <a:off x="2037" y="2982"/>
              <a:ext cx="24" cy="27"/>
            </a:xfrm>
            <a:custGeom>
              <a:avLst/>
              <a:gdLst/>
              <a:ahLst/>
              <a:cxnLst>
                <a:cxn ang="0">
                  <a:pos x="24" y="0"/>
                </a:cxn>
                <a:cxn ang="0">
                  <a:pos x="0" y="27"/>
                </a:cxn>
              </a:cxnLst>
              <a:rect l="0" t="0" r="r" b="b"/>
              <a:pathLst>
                <a:path w="24" h="27">
                  <a:moveTo>
                    <a:pt x="24" y="0"/>
                  </a:moveTo>
                  <a:lnTo>
                    <a:pt x="0" y="27"/>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91" name="Group 267"/>
          <p:cNvGrpSpPr>
            <a:grpSpLocks/>
          </p:cNvGrpSpPr>
          <p:nvPr/>
        </p:nvGrpSpPr>
        <p:grpSpPr bwMode="auto">
          <a:xfrm>
            <a:off x="3714750" y="4624388"/>
            <a:ext cx="204788" cy="176212"/>
            <a:chOff x="2340" y="2913"/>
            <a:chExt cx="129" cy="111"/>
          </a:xfrm>
        </p:grpSpPr>
        <p:sp>
          <p:nvSpPr>
            <p:cNvPr id="743623" name="Freeform 199"/>
            <p:cNvSpPr>
              <a:spLocks/>
            </p:cNvSpPr>
            <p:nvPr/>
          </p:nvSpPr>
          <p:spPr bwMode="auto">
            <a:xfrm>
              <a:off x="2340" y="2913"/>
              <a:ext cx="129" cy="111"/>
            </a:xfrm>
            <a:custGeom>
              <a:avLst/>
              <a:gdLst/>
              <a:ahLst/>
              <a:cxnLst>
                <a:cxn ang="0">
                  <a:pos x="129" y="0"/>
                </a:cxn>
                <a:cxn ang="0">
                  <a:pos x="0" y="111"/>
                </a:cxn>
              </a:cxnLst>
              <a:rect l="0" t="0" r="r" b="b"/>
              <a:pathLst>
                <a:path w="129" h="111">
                  <a:moveTo>
                    <a:pt x="129" y="0"/>
                  </a:moveTo>
                  <a:lnTo>
                    <a:pt x="0" y="111"/>
                  </a:lnTo>
                </a:path>
              </a:pathLst>
            </a:custGeom>
            <a:noFill/>
            <a:ln w="9525">
              <a:solidFill>
                <a:srgbClr val="FF0000"/>
              </a:solidFill>
              <a:round/>
              <a:headEnd type="triangle" w="med" len="med"/>
              <a:tailEnd type="none" w="med" len="med"/>
            </a:ln>
            <a:effectLst/>
          </p:spPr>
          <p:txBody>
            <a:bodyPr/>
            <a:lstStyle/>
            <a:p>
              <a:endParaRPr lang="en-US"/>
            </a:p>
          </p:txBody>
        </p:sp>
        <p:sp>
          <p:nvSpPr>
            <p:cNvPr id="743624" name="Freeform 200"/>
            <p:cNvSpPr>
              <a:spLocks/>
            </p:cNvSpPr>
            <p:nvPr/>
          </p:nvSpPr>
          <p:spPr bwMode="auto">
            <a:xfrm>
              <a:off x="2346" y="2997"/>
              <a:ext cx="24" cy="27"/>
            </a:xfrm>
            <a:custGeom>
              <a:avLst/>
              <a:gdLst/>
              <a:ahLst/>
              <a:cxnLst>
                <a:cxn ang="0">
                  <a:pos x="24" y="27"/>
                </a:cxn>
                <a:cxn ang="0">
                  <a:pos x="0" y="0"/>
                </a:cxn>
              </a:cxnLst>
              <a:rect l="0" t="0" r="r" b="b"/>
              <a:pathLst>
                <a:path w="24" h="27">
                  <a:moveTo>
                    <a:pt x="24" y="27"/>
                  </a:moveTo>
                  <a:lnTo>
                    <a:pt x="0" y="0"/>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93" name="Group 269"/>
          <p:cNvGrpSpPr>
            <a:grpSpLocks/>
          </p:cNvGrpSpPr>
          <p:nvPr/>
        </p:nvGrpSpPr>
        <p:grpSpPr bwMode="auto">
          <a:xfrm>
            <a:off x="3122613" y="5133975"/>
            <a:ext cx="173037" cy="119063"/>
            <a:chOff x="1967" y="3234"/>
            <a:chExt cx="109" cy="75"/>
          </a:xfrm>
        </p:grpSpPr>
        <p:sp>
          <p:nvSpPr>
            <p:cNvPr id="743625" name="Freeform 201"/>
            <p:cNvSpPr>
              <a:spLocks/>
            </p:cNvSpPr>
            <p:nvPr/>
          </p:nvSpPr>
          <p:spPr bwMode="auto">
            <a:xfrm>
              <a:off x="1967" y="3234"/>
              <a:ext cx="109" cy="75"/>
            </a:xfrm>
            <a:custGeom>
              <a:avLst/>
              <a:gdLst/>
              <a:ahLst/>
              <a:cxnLst>
                <a:cxn ang="0">
                  <a:pos x="0" y="75"/>
                </a:cxn>
                <a:cxn ang="0">
                  <a:pos x="109" y="0"/>
                </a:cxn>
              </a:cxnLst>
              <a:rect l="0" t="0" r="r" b="b"/>
              <a:pathLst>
                <a:path w="109" h="75">
                  <a:moveTo>
                    <a:pt x="0" y="75"/>
                  </a:moveTo>
                  <a:lnTo>
                    <a:pt x="109" y="0"/>
                  </a:lnTo>
                </a:path>
              </a:pathLst>
            </a:custGeom>
            <a:noFill/>
            <a:ln w="9525">
              <a:solidFill>
                <a:srgbClr val="FF0000"/>
              </a:solidFill>
              <a:round/>
              <a:headEnd type="triangle" w="med" len="med"/>
              <a:tailEnd type="none" w="med" len="med"/>
            </a:ln>
            <a:effectLst/>
          </p:spPr>
          <p:txBody>
            <a:bodyPr/>
            <a:lstStyle/>
            <a:p>
              <a:endParaRPr lang="en-US"/>
            </a:p>
          </p:txBody>
        </p:sp>
        <p:sp>
          <p:nvSpPr>
            <p:cNvPr id="743626" name="Freeform 202"/>
            <p:cNvSpPr>
              <a:spLocks/>
            </p:cNvSpPr>
            <p:nvPr/>
          </p:nvSpPr>
          <p:spPr bwMode="auto">
            <a:xfrm>
              <a:off x="2046" y="3234"/>
              <a:ext cx="18" cy="30"/>
            </a:xfrm>
            <a:custGeom>
              <a:avLst/>
              <a:gdLst/>
              <a:ahLst/>
              <a:cxnLst>
                <a:cxn ang="0">
                  <a:pos x="0" y="0"/>
                </a:cxn>
                <a:cxn ang="0">
                  <a:pos x="18" y="30"/>
                </a:cxn>
              </a:cxnLst>
              <a:rect l="0" t="0" r="r" b="b"/>
              <a:pathLst>
                <a:path w="18" h="30">
                  <a:moveTo>
                    <a:pt x="0" y="0"/>
                  </a:moveTo>
                  <a:lnTo>
                    <a:pt x="18" y="30"/>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92" name="Group 268"/>
          <p:cNvGrpSpPr>
            <a:grpSpLocks/>
          </p:cNvGrpSpPr>
          <p:nvPr/>
        </p:nvGrpSpPr>
        <p:grpSpPr bwMode="auto">
          <a:xfrm>
            <a:off x="3767138" y="5156200"/>
            <a:ext cx="207962" cy="153988"/>
            <a:chOff x="2373" y="3248"/>
            <a:chExt cx="131" cy="97"/>
          </a:xfrm>
        </p:grpSpPr>
        <p:sp>
          <p:nvSpPr>
            <p:cNvPr id="743627" name="Freeform 203"/>
            <p:cNvSpPr>
              <a:spLocks/>
            </p:cNvSpPr>
            <p:nvPr/>
          </p:nvSpPr>
          <p:spPr bwMode="auto">
            <a:xfrm>
              <a:off x="2373" y="3248"/>
              <a:ext cx="131" cy="97"/>
            </a:xfrm>
            <a:custGeom>
              <a:avLst/>
              <a:gdLst/>
              <a:ahLst/>
              <a:cxnLst>
                <a:cxn ang="0">
                  <a:pos x="131" y="97"/>
                </a:cxn>
                <a:cxn ang="0">
                  <a:pos x="0" y="0"/>
                </a:cxn>
              </a:cxnLst>
              <a:rect l="0" t="0" r="r" b="b"/>
              <a:pathLst>
                <a:path w="131" h="97">
                  <a:moveTo>
                    <a:pt x="131" y="97"/>
                  </a:moveTo>
                  <a:lnTo>
                    <a:pt x="0" y="0"/>
                  </a:lnTo>
                </a:path>
              </a:pathLst>
            </a:custGeom>
            <a:noFill/>
            <a:ln w="9525">
              <a:solidFill>
                <a:srgbClr val="FF0000"/>
              </a:solidFill>
              <a:round/>
              <a:headEnd type="triangle" w="med" len="med"/>
              <a:tailEnd type="none" w="med" len="med"/>
            </a:ln>
            <a:effectLst/>
          </p:spPr>
          <p:txBody>
            <a:bodyPr/>
            <a:lstStyle/>
            <a:p>
              <a:endParaRPr lang="en-US"/>
            </a:p>
          </p:txBody>
        </p:sp>
        <p:sp>
          <p:nvSpPr>
            <p:cNvPr id="743628" name="Freeform 204"/>
            <p:cNvSpPr>
              <a:spLocks/>
            </p:cNvSpPr>
            <p:nvPr/>
          </p:nvSpPr>
          <p:spPr bwMode="auto">
            <a:xfrm>
              <a:off x="2400" y="3264"/>
              <a:ext cx="18" cy="23"/>
            </a:xfrm>
            <a:custGeom>
              <a:avLst/>
              <a:gdLst/>
              <a:ahLst/>
              <a:cxnLst>
                <a:cxn ang="0">
                  <a:pos x="0" y="23"/>
                </a:cxn>
                <a:cxn ang="0">
                  <a:pos x="18" y="0"/>
                </a:cxn>
              </a:cxnLst>
              <a:rect l="0" t="0" r="r" b="b"/>
              <a:pathLst>
                <a:path w="18" h="23">
                  <a:moveTo>
                    <a:pt x="0" y="23"/>
                  </a:moveTo>
                  <a:lnTo>
                    <a:pt x="18" y="0"/>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87" name="Group 263"/>
          <p:cNvGrpSpPr>
            <a:grpSpLocks/>
          </p:cNvGrpSpPr>
          <p:nvPr/>
        </p:nvGrpSpPr>
        <p:grpSpPr bwMode="auto">
          <a:xfrm>
            <a:off x="1228725" y="4664075"/>
            <a:ext cx="61913" cy="288925"/>
            <a:chOff x="774" y="2938"/>
            <a:chExt cx="39" cy="182"/>
          </a:xfrm>
        </p:grpSpPr>
        <p:sp>
          <p:nvSpPr>
            <p:cNvPr id="743629" name="Freeform 205"/>
            <p:cNvSpPr>
              <a:spLocks/>
            </p:cNvSpPr>
            <p:nvPr/>
          </p:nvSpPr>
          <p:spPr bwMode="auto">
            <a:xfrm rot="16200000">
              <a:off x="703" y="3028"/>
              <a:ext cx="182" cy="1"/>
            </a:xfrm>
            <a:custGeom>
              <a:avLst/>
              <a:gdLst/>
              <a:ahLst/>
              <a:cxnLst>
                <a:cxn ang="0">
                  <a:pos x="0" y="0"/>
                </a:cxn>
                <a:cxn ang="0">
                  <a:pos x="182" y="1"/>
                </a:cxn>
              </a:cxnLst>
              <a:rect l="0" t="0" r="r" b="b"/>
              <a:pathLst>
                <a:path w="182" h="1">
                  <a:moveTo>
                    <a:pt x="0" y="0"/>
                  </a:moveTo>
                  <a:lnTo>
                    <a:pt x="182" y="1"/>
                  </a:lnTo>
                </a:path>
              </a:pathLst>
            </a:custGeom>
            <a:noFill/>
            <a:ln w="9525">
              <a:solidFill>
                <a:srgbClr val="FF0000"/>
              </a:solidFill>
              <a:round/>
              <a:headEnd type="none" w="med" len="med"/>
              <a:tailEnd type="triangle" w="med" len="med"/>
            </a:ln>
            <a:effectLst/>
          </p:spPr>
          <p:txBody>
            <a:bodyPr/>
            <a:lstStyle/>
            <a:p>
              <a:endParaRPr lang="en-US"/>
            </a:p>
          </p:txBody>
        </p:sp>
        <p:sp>
          <p:nvSpPr>
            <p:cNvPr id="743630" name="Freeform 206"/>
            <p:cNvSpPr>
              <a:spLocks/>
            </p:cNvSpPr>
            <p:nvPr/>
          </p:nvSpPr>
          <p:spPr bwMode="auto">
            <a:xfrm>
              <a:off x="774" y="3087"/>
              <a:ext cx="39" cy="1"/>
            </a:xfrm>
            <a:custGeom>
              <a:avLst/>
              <a:gdLst/>
              <a:ahLst/>
              <a:cxnLst>
                <a:cxn ang="0">
                  <a:pos x="0" y="0"/>
                </a:cxn>
                <a:cxn ang="0">
                  <a:pos x="39" y="1"/>
                </a:cxn>
              </a:cxnLst>
              <a:rect l="0" t="0" r="r" b="b"/>
              <a:pathLst>
                <a:path w="39" h="1">
                  <a:moveTo>
                    <a:pt x="0" y="0"/>
                  </a:moveTo>
                  <a:lnTo>
                    <a:pt x="39" y="1"/>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88" name="Group 264"/>
          <p:cNvGrpSpPr>
            <a:grpSpLocks/>
          </p:cNvGrpSpPr>
          <p:nvPr/>
        </p:nvGrpSpPr>
        <p:grpSpPr bwMode="auto">
          <a:xfrm>
            <a:off x="1481138" y="5129213"/>
            <a:ext cx="252412" cy="50800"/>
            <a:chOff x="933" y="3231"/>
            <a:chExt cx="159" cy="32"/>
          </a:xfrm>
        </p:grpSpPr>
        <p:sp>
          <p:nvSpPr>
            <p:cNvPr id="743631" name="Freeform 207"/>
            <p:cNvSpPr>
              <a:spLocks/>
            </p:cNvSpPr>
            <p:nvPr/>
          </p:nvSpPr>
          <p:spPr bwMode="auto">
            <a:xfrm>
              <a:off x="933" y="3248"/>
              <a:ext cx="159" cy="1"/>
            </a:xfrm>
            <a:custGeom>
              <a:avLst/>
              <a:gdLst/>
              <a:ahLst/>
              <a:cxnLst>
                <a:cxn ang="0">
                  <a:pos x="0" y="0"/>
                </a:cxn>
                <a:cxn ang="0">
                  <a:pos x="159" y="0"/>
                </a:cxn>
              </a:cxnLst>
              <a:rect l="0" t="0" r="r" b="b"/>
              <a:pathLst>
                <a:path w="159" h="1">
                  <a:moveTo>
                    <a:pt x="0" y="0"/>
                  </a:moveTo>
                  <a:lnTo>
                    <a:pt x="159" y="0"/>
                  </a:lnTo>
                </a:path>
              </a:pathLst>
            </a:custGeom>
            <a:noFill/>
            <a:ln w="9525">
              <a:solidFill>
                <a:srgbClr val="FF0000"/>
              </a:solidFill>
              <a:round/>
              <a:headEnd type="none" w="med" len="med"/>
              <a:tailEnd type="triangle" w="med" len="med"/>
            </a:ln>
            <a:effectLst/>
          </p:spPr>
          <p:txBody>
            <a:bodyPr/>
            <a:lstStyle/>
            <a:p>
              <a:endParaRPr lang="en-US"/>
            </a:p>
          </p:txBody>
        </p:sp>
        <p:sp>
          <p:nvSpPr>
            <p:cNvPr id="743632" name="Freeform 208"/>
            <p:cNvSpPr>
              <a:spLocks/>
            </p:cNvSpPr>
            <p:nvPr/>
          </p:nvSpPr>
          <p:spPr bwMode="auto">
            <a:xfrm>
              <a:off x="954" y="3231"/>
              <a:ext cx="1" cy="32"/>
            </a:xfrm>
            <a:custGeom>
              <a:avLst/>
              <a:gdLst/>
              <a:ahLst/>
              <a:cxnLst>
                <a:cxn ang="0">
                  <a:pos x="0" y="0"/>
                </a:cxn>
                <a:cxn ang="0">
                  <a:pos x="0" y="32"/>
                </a:cxn>
              </a:cxnLst>
              <a:rect l="0" t="0" r="r" b="b"/>
              <a:pathLst>
                <a:path w="1" h="32">
                  <a:moveTo>
                    <a:pt x="0" y="0"/>
                  </a:moveTo>
                  <a:lnTo>
                    <a:pt x="0" y="32"/>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86" name="Group 262"/>
          <p:cNvGrpSpPr>
            <a:grpSpLocks/>
          </p:cNvGrpSpPr>
          <p:nvPr/>
        </p:nvGrpSpPr>
        <p:grpSpPr bwMode="auto">
          <a:xfrm>
            <a:off x="779463" y="5124450"/>
            <a:ext cx="271462" cy="55563"/>
            <a:chOff x="491" y="3228"/>
            <a:chExt cx="171" cy="35"/>
          </a:xfrm>
        </p:grpSpPr>
        <p:sp>
          <p:nvSpPr>
            <p:cNvPr id="743633" name="Freeform 209"/>
            <p:cNvSpPr>
              <a:spLocks/>
            </p:cNvSpPr>
            <p:nvPr/>
          </p:nvSpPr>
          <p:spPr bwMode="auto">
            <a:xfrm>
              <a:off x="491" y="3246"/>
              <a:ext cx="171" cy="2"/>
            </a:xfrm>
            <a:custGeom>
              <a:avLst/>
              <a:gdLst/>
              <a:ahLst/>
              <a:cxnLst>
                <a:cxn ang="0">
                  <a:pos x="171" y="0"/>
                </a:cxn>
                <a:cxn ang="0">
                  <a:pos x="0" y="2"/>
                </a:cxn>
              </a:cxnLst>
              <a:rect l="0" t="0" r="r" b="b"/>
              <a:pathLst>
                <a:path w="171" h="2">
                  <a:moveTo>
                    <a:pt x="171" y="0"/>
                  </a:moveTo>
                  <a:lnTo>
                    <a:pt x="0" y="2"/>
                  </a:lnTo>
                </a:path>
              </a:pathLst>
            </a:custGeom>
            <a:noFill/>
            <a:ln w="9525">
              <a:solidFill>
                <a:srgbClr val="FF0000"/>
              </a:solidFill>
              <a:round/>
              <a:headEnd type="none" w="med" len="med"/>
              <a:tailEnd type="triangle" w="med" len="med"/>
            </a:ln>
            <a:effectLst/>
          </p:spPr>
          <p:txBody>
            <a:bodyPr/>
            <a:lstStyle/>
            <a:p>
              <a:endParaRPr lang="en-US"/>
            </a:p>
          </p:txBody>
        </p:sp>
        <p:sp>
          <p:nvSpPr>
            <p:cNvPr id="743634" name="Freeform 210"/>
            <p:cNvSpPr>
              <a:spLocks/>
            </p:cNvSpPr>
            <p:nvPr/>
          </p:nvSpPr>
          <p:spPr bwMode="auto">
            <a:xfrm>
              <a:off x="646" y="3228"/>
              <a:ext cx="1" cy="35"/>
            </a:xfrm>
            <a:custGeom>
              <a:avLst/>
              <a:gdLst/>
              <a:ahLst/>
              <a:cxnLst>
                <a:cxn ang="0">
                  <a:pos x="1" y="0"/>
                </a:cxn>
                <a:cxn ang="0">
                  <a:pos x="0" y="35"/>
                </a:cxn>
              </a:cxnLst>
              <a:rect l="0" t="0" r="r" b="b"/>
              <a:pathLst>
                <a:path w="1" h="35">
                  <a:moveTo>
                    <a:pt x="1" y="0"/>
                  </a:moveTo>
                  <a:lnTo>
                    <a:pt x="0" y="35"/>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99" name="Group 275"/>
          <p:cNvGrpSpPr>
            <a:grpSpLocks/>
          </p:cNvGrpSpPr>
          <p:nvPr/>
        </p:nvGrpSpPr>
        <p:grpSpPr bwMode="auto">
          <a:xfrm>
            <a:off x="4800600" y="4038600"/>
            <a:ext cx="1660525" cy="1752600"/>
            <a:chOff x="3024" y="2544"/>
            <a:chExt cx="1046" cy="1104"/>
          </a:xfrm>
        </p:grpSpPr>
        <p:sp>
          <p:nvSpPr>
            <p:cNvPr id="743594" name="Oval 170"/>
            <p:cNvSpPr>
              <a:spLocks noChangeAspect="1" noChangeArrowheads="1"/>
            </p:cNvSpPr>
            <p:nvPr/>
          </p:nvSpPr>
          <p:spPr bwMode="auto">
            <a:xfrm>
              <a:off x="3024" y="2959"/>
              <a:ext cx="161" cy="161"/>
            </a:xfrm>
            <a:prstGeom prst="ellipse">
              <a:avLst/>
            </a:prstGeom>
            <a:solidFill>
              <a:srgbClr val="6FCF6F"/>
            </a:solidFill>
            <a:ln w="9525">
              <a:solidFill>
                <a:srgbClr val="000000"/>
              </a:solidFill>
              <a:round/>
              <a:headEnd/>
              <a:tailEnd/>
            </a:ln>
            <a:effectLst/>
          </p:spPr>
          <p:txBody>
            <a:bodyPr wrap="none" anchor="ctr"/>
            <a:lstStyle/>
            <a:p>
              <a:pPr algn="ctr"/>
              <a:r>
                <a:rPr lang="en-US" sz="1200">
                  <a:solidFill>
                    <a:srgbClr val="000000"/>
                  </a:solidFill>
                </a:rPr>
                <a:t>Cl</a:t>
              </a:r>
            </a:p>
          </p:txBody>
        </p:sp>
        <p:sp>
          <p:nvSpPr>
            <p:cNvPr id="743595" name="Rectangle 171"/>
            <p:cNvSpPr>
              <a:spLocks noChangeArrowheads="1"/>
            </p:cNvSpPr>
            <p:nvPr/>
          </p:nvSpPr>
          <p:spPr bwMode="auto">
            <a:xfrm rot="5400000">
              <a:off x="3240" y="2904"/>
              <a:ext cx="576"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96" name="Rectangle 172"/>
            <p:cNvSpPr>
              <a:spLocks noChangeArrowheads="1"/>
            </p:cNvSpPr>
            <p:nvPr/>
          </p:nvSpPr>
          <p:spPr bwMode="auto">
            <a:xfrm rot="1466637">
              <a:off x="3504" y="3168"/>
              <a:ext cx="384"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97" name="Rectangle 173"/>
            <p:cNvSpPr>
              <a:spLocks noChangeArrowheads="1"/>
            </p:cNvSpPr>
            <p:nvPr/>
          </p:nvSpPr>
          <p:spPr bwMode="auto">
            <a:xfrm rot="1115570">
              <a:off x="3168" y="3072"/>
              <a:ext cx="336"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598" name="Oval 174"/>
            <p:cNvSpPr>
              <a:spLocks noChangeAspect="1" noChangeArrowheads="1"/>
            </p:cNvSpPr>
            <p:nvPr/>
          </p:nvSpPr>
          <p:spPr bwMode="auto">
            <a:xfrm>
              <a:off x="3840" y="3178"/>
              <a:ext cx="230" cy="230"/>
            </a:xfrm>
            <a:prstGeom prst="ellipse">
              <a:avLst/>
            </a:prstGeom>
            <a:solidFill>
              <a:srgbClr val="6FCF6F"/>
            </a:solidFill>
            <a:ln w="9525">
              <a:solidFill>
                <a:srgbClr val="000000"/>
              </a:solidFill>
              <a:round/>
              <a:headEnd/>
              <a:tailEnd/>
            </a:ln>
            <a:effectLst/>
          </p:spPr>
          <p:txBody>
            <a:bodyPr wrap="none" anchor="ctr"/>
            <a:lstStyle/>
            <a:p>
              <a:pPr algn="ctr"/>
              <a:r>
                <a:rPr lang="en-US">
                  <a:solidFill>
                    <a:srgbClr val="000000"/>
                  </a:solidFill>
                </a:rPr>
                <a:t>Cl</a:t>
              </a:r>
            </a:p>
          </p:txBody>
        </p:sp>
        <p:sp>
          <p:nvSpPr>
            <p:cNvPr id="743599" name="Oval 175"/>
            <p:cNvSpPr>
              <a:spLocks noChangeAspect="1" noChangeArrowheads="1"/>
            </p:cNvSpPr>
            <p:nvPr/>
          </p:nvSpPr>
          <p:spPr bwMode="auto">
            <a:xfrm>
              <a:off x="3360" y="2976"/>
              <a:ext cx="288" cy="288"/>
            </a:xfrm>
            <a:prstGeom prst="ellipse">
              <a:avLst/>
            </a:prstGeom>
            <a:gradFill rotWithShape="1">
              <a:gsLst>
                <a:gs pos="0">
                  <a:srgbClr val="000000"/>
                </a:gs>
                <a:gs pos="50000">
                  <a:srgbClr val="1C1C1C"/>
                </a:gs>
                <a:gs pos="100000">
                  <a:srgbClr val="000000"/>
                </a:gs>
              </a:gsLst>
              <a:lin ang="2700000" scaled="1"/>
            </a:gradFill>
            <a:ln w="9525">
              <a:solidFill>
                <a:srgbClr val="000000"/>
              </a:solidFill>
              <a:round/>
              <a:headEnd/>
              <a:tailEnd/>
            </a:ln>
            <a:effectLst/>
          </p:spPr>
          <p:txBody>
            <a:bodyPr wrap="none" anchor="ctr"/>
            <a:lstStyle/>
            <a:p>
              <a:pPr algn="ctr"/>
              <a:r>
                <a:rPr lang="en-US">
                  <a:solidFill>
                    <a:srgbClr val="FFFFFF"/>
                  </a:solidFill>
                </a:rPr>
                <a:t>C</a:t>
              </a:r>
            </a:p>
          </p:txBody>
        </p:sp>
        <p:sp>
          <p:nvSpPr>
            <p:cNvPr id="743600" name="Oval 176"/>
            <p:cNvSpPr>
              <a:spLocks noChangeAspect="1" noChangeArrowheads="1"/>
            </p:cNvSpPr>
            <p:nvPr/>
          </p:nvSpPr>
          <p:spPr bwMode="auto">
            <a:xfrm>
              <a:off x="3408" y="2544"/>
              <a:ext cx="230" cy="230"/>
            </a:xfrm>
            <a:prstGeom prst="ellipse">
              <a:avLst/>
            </a:prstGeom>
            <a:solidFill>
              <a:srgbClr val="6FCF6F"/>
            </a:solidFill>
            <a:ln w="9525">
              <a:solidFill>
                <a:srgbClr val="000000"/>
              </a:solidFill>
              <a:round/>
              <a:headEnd/>
              <a:tailEnd/>
            </a:ln>
            <a:effectLst/>
          </p:spPr>
          <p:txBody>
            <a:bodyPr wrap="none" anchor="ctr"/>
            <a:lstStyle/>
            <a:p>
              <a:pPr algn="ctr"/>
              <a:r>
                <a:rPr lang="en-US">
                  <a:solidFill>
                    <a:srgbClr val="000000"/>
                  </a:solidFill>
                </a:rPr>
                <a:t>Cl</a:t>
              </a:r>
            </a:p>
          </p:txBody>
        </p:sp>
        <p:sp>
          <p:nvSpPr>
            <p:cNvPr id="743635" name="Rectangle 211"/>
            <p:cNvSpPr>
              <a:spLocks noChangeArrowheads="1"/>
            </p:cNvSpPr>
            <p:nvPr/>
          </p:nvSpPr>
          <p:spPr bwMode="auto">
            <a:xfrm rot="-25013538">
              <a:off x="3229" y="3336"/>
              <a:ext cx="288"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636" name="Oval 212"/>
            <p:cNvSpPr>
              <a:spLocks noChangeAspect="1" noChangeArrowheads="1"/>
            </p:cNvSpPr>
            <p:nvPr/>
          </p:nvSpPr>
          <p:spPr bwMode="auto">
            <a:xfrm>
              <a:off x="3120" y="3400"/>
              <a:ext cx="248" cy="248"/>
            </a:xfrm>
            <a:prstGeom prst="ellipse">
              <a:avLst/>
            </a:prstGeom>
            <a:solidFill>
              <a:srgbClr val="6FCF6F"/>
            </a:solidFill>
            <a:ln w="9525">
              <a:solidFill>
                <a:srgbClr val="000000"/>
              </a:solidFill>
              <a:round/>
              <a:headEnd/>
              <a:tailEnd/>
            </a:ln>
            <a:effectLst/>
          </p:spPr>
          <p:txBody>
            <a:bodyPr wrap="none" anchor="ctr"/>
            <a:lstStyle/>
            <a:p>
              <a:pPr algn="ctr"/>
              <a:r>
                <a:rPr lang="en-US">
                  <a:solidFill>
                    <a:srgbClr val="000000"/>
                  </a:solidFill>
                </a:rPr>
                <a:t>Cl</a:t>
              </a:r>
            </a:p>
          </p:txBody>
        </p:sp>
      </p:grpSp>
      <p:grpSp>
        <p:nvGrpSpPr>
          <p:cNvPr id="743701" name="Group 277"/>
          <p:cNvGrpSpPr>
            <a:grpSpLocks/>
          </p:cNvGrpSpPr>
          <p:nvPr/>
        </p:nvGrpSpPr>
        <p:grpSpPr bwMode="auto">
          <a:xfrm>
            <a:off x="6831013" y="4038600"/>
            <a:ext cx="1627187" cy="1752600"/>
            <a:chOff x="4303" y="2544"/>
            <a:chExt cx="1025" cy="1104"/>
          </a:xfrm>
        </p:grpSpPr>
        <p:sp>
          <p:nvSpPr>
            <p:cNvPr id="743637" name="Rectangle 213"/>
            <p:cNvSpPr>
              <a:spLocks noChangeArrowheads="1"/>
            </p:cNvSpPr>
            <p:nvPr/>
          </p:nvSpPr>
          <p:spPr bwMode="auto">
            <a:xfrm rot="5400000">
              <a:off x="4498" y="2904"/>
              <a:ext cx="576"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638" name="Rectangle 214"/>
            <p:cNvSpPr>
              <a:spLocks noChangeArrowheads="1"/>
            </p:cNvSpPr>
            <p:nvPr/>
          </p:nvSpPr>
          <p:spPr bwMode="auto">
            <a:xfrm rot="1466637">
              <a:off x="4762" y="3168"/>
              <a:ext cx="384"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639" name="Rectangle 215"/>
            <p:cNvSpPr>
              <a:spLocks noChangeArrowheads="1"/>
            </p:cNvSpPr>
            <p:nvPr/>
          </p:nvSpPr>
          <p:spPr bwMode="auto">
            <a:xfrm rot="1115570">
              <a:off x="4426" y="3072"/>
              <a:ext cx="336"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640" name="Oval 216"/>
            <p:cNvSpPr>
              <a:spLocks noChangeAspect="1" noChangeArrowheads="1"/>
            </p:cNvSpPr>
            <p:nvPr/>
          </p:nvSpPr>
          <p:spPr bwMode="auto">
            <a:xfrm>
              <a:off x="5098" y="3178"/>
              <a:ext cx="230" cy="230"/>
            </a:xfrm>
            <a:prstGeom prst="ellipse">
              <a:avLst/>
            </a:prstGeom>
            <a:solidFill>
              <a:srgbClr val="FFFFFF"/>
            </a:solidFill>
            <a:ln w="9525">
              <a:solidFill>
                <a:srgbClr val="000000"/>
              </a:solidFill>
              <a:round/>
              <a:headEnd/>
              <a:tailEnd/>
            </a:ln>
            <a:effectLst/>
          </p:spPr>
          <p:txBody>
            <a:bodyPr wrap="none" anchor="ctr"/>
            <a:lstStyle/>
            <a:p>
              <a:pPr algn="ctr"/>
              <a:r>
                <a:rPr lang="en-US">
                  <a:solidFill>
                    <a:srgbClr val="000000"/>
                  </a:solidFill>
                </a:rPr>
                <a:t>H</a:t>
              </a:r>
            </a:p>
          </p:txBody>
        </p:sp>
        <p:sp>
          <p:nvSpPr>
            <p:cNvPr id="743641" name="Oval 217"/>
            <p:cNvSpPr>
              <a:spLocks noChangeAspect="1" noChangeArrowheads="1"/>
            </p:cNvSpPr>
            <p:nvPr/>
          </p:nvSpPr>
          <p:spPr bwMode="auto">
            <a:xfrm>
              <a:off x="4618" y="2976"/>
              <a:ext cx="288" cy="288"/>
            </a:xfrm>
            <a:prstGeom prst="ellipse">
              <a:avLst/>
            </a:prstGeom>
            <a:gradFill rotWithShape="1">
              <a:gsLst>
                <a:gs pos="0">
                  <a:srgbClr val="000000"/>
                </a:gs>
                <a:gs pos="50000">
                  <a:srgbClr val="1C1C1C"/>
                </a:gs>
                <a:gs pos="100000">
                  <a:srgbClr val="000000"/>
                </a:gs>
              </a:gsLst>
              <a:lin ang="2700000" scaled="1"/>
            </a:gradFill>
            <a:ln w="9525">
              <a:solidFill>
                <a:srgbClr val="000000"/>
              </a:solidFill>
              <a:round/>
              <a:headEnd/>
              <a:tailEnd/>
            </a:ln>
            <a:effectLst/>
          </p:spPr>
          <p:txBody>
            <a:bodyPr wrap="none" anchor="ctr"/>
            <a:lstStyle/>
            <a:p>
              <a:pPr algn="ctr"/>
              <a:r>
                <a:rPr lang="en-US">
                  <a:solidFill>
                    <a:srgbClr val="FFFFFF"/>
                  </a:solidFill>
                </a:rPr>
                <a:t>C</a:t>
              </a:r>
            </a:p>
          </p:txBody>
        </p:sp>
        <p:sp>
          <p:nvSpPr>
            <p:cNvPr id="743642" name="Oval 218"/>
            <p:cNvSpPr>
              <a:spLocks noChangeAspect="1" noChangeArrowheads="1"/>
            </p:cNvSpPr>
            <p:nvPr/>
          </p:nvSpPr>
          <p:spPr bwMode="auto">
            <a:xfrm>
              <a:off x="4666" y="2544"/>
              <a:ext cx="230" cy="230"/>
            </a:xfrm>
            <a:prstGeom prst="ellipse">
              <a:avLst/>
            </a:prstGeom>
            <a:solidFill>
              <a:srgbClr val="6FCF6F"/>
            </a:solidFill>
            <a:ln w="9525">
              <a:solidFill>
                <a:srgbClr val="000000"/>
              </a:solidFill>
              <a:round/>
              <a:headEnd/>
              <a:tailEnd/>
            </a:ln>
            <a:effectLst/>
          </p:spPr>
          <p:txBody>
            <a:bodyPr wrap="none" anchor="ctr"/>
            <a:lstStyle/>
            <a:p>
              <a:pPr algn="ctr"/>
              <a:r>
                <a:rPr lang="en-US">
                  <a:solidFill>
                    <a:srgbClr val="000000"/>
                  </a:solidFill>
                </a:rPr>
                <a:t>Cl</a:t>
              </a:r>
            </a:p>
          </p:txBody>
        </p:sp>
        <p:sp>
          <p:nvSpPr>
            <p:cNvPr id="743643" name="Rectangle 219"/>
            <p:cNvSpPr>
              <a:spLocks noChangeArrowheads="1"/>
            </p:cNvSpPr>
            <p:nvPr/>
          </p:nvSpPr>
          <p:spPr bwMode="auto">
            <a:xfrm rot="-25013538">
              <a:off x="4487" y="3336"/>
              <a:ext cx="288" cy="48"/>
            </a:xfrm>
            <a:prstGeom prst="rect">
              <a:avLst/>
            </a:prstGeom>
            <a:gradFill rotWithShape="1">
              <a:gsLst>
                <a:gs pos="0">
                  <a:srgbClr val="808080"/>
                </a:gs>
                <a:gs pos="50000">
                  <a:srgbClr val="FFFFFF"/>
                </a:gs>
                <a:gs pos="100000">
                  <a:srgbClr val="808080"/>
                </a:gs>
              </a:gsLst>
              <a:lin ang="5400000" scaled="1"/>
            </a:gradFill>
            <a:ln w="9525">
              <a:noFill/>
              <a:miter lim="800000"/>
              <a:headEnd/>
              <a:tailEnd/>
            </a:ln>
            <a:effectLst/>
          </p:spPr>
          <p:txBody>
            <a:bodyPr wrap="none" anchor="ctr"/>
            <a:lstStyle/>
            <a:p>
              <a:endParaRPr lang="en-US"/>
            </a:p>
          </p:txBody>
        </p:sp>
        <p:sp>
          <p:nvSpPr>
            <p:cNvPr id="743644" name="Oval 220"/>
            <p:cNvSpPr>
              <a:spLocks noChangeAspect="1" noChangeArrowheads="1"/>
            </p:cNvSpPr>
            <p:nvPr/>
          </p:nvSpPr>
          <p:spPr bwMode="auto">
            <a:xfrm>
              <a:off x="4378" y="3400"/>
              <a:ext cx="248" cy="248"/>
            </a:xfrm>
            <a:prstGeom prst="ellipse">
              <a:avLst/>
            </a:prstGeom>
            <a:solidFill>
              <a:srgbClr val="FFFFFF"/>
            </a:solidFill>
            <a:ln w="9525">
              <a:solidFill>
                <a:srgbClr val="000000"/>
              </a:solidFill>
              <a:round/>
              <a:headEnd/>
              <a:tailEnd/>
            </a:ln>
            <a:effectLst/>
          </p:spPr>
          <p:txBody>
            <a:bodyPr wrap="none" anchor="ctr"/>
            <a:lstStyle/>
            <a:p>
              <a:pPr algn="ctr"/>
              <a:r>
                <a:rPr lang="en-US">
                  <a:solidFill>
                    <a:srgbClr val="000000"/>
                  </a:solidFill>
                </a:rPr>
                <a:t>H</a:t>
              </a:r>
            </a:p>
          </p:txBody>
        </p:sp>
        <p:sp>
          <p:nvSpPr>
            <p:cNvPr id="743650" name="Oval 226"/>
            <p:cNvSpPr>
              <a:spLocks noChangeAspect="1" noChangeArrowheads="1"/>
            </p:cNvSpPr>
            <p:nvPr/>
          </p:nvSpPr>
          <p:spPr bwMode="auto">
            <a:xfrm>
              <a:off x="4303" y="2928"/>
              <a:ext cx="161" cy="161"/>
            </a:xfrm>
            <a:prstGeom prst="ellipse">
              <a:avLst/>
            </a:prstGeom>
            <a:solidFill>
              <a:srgbClr val="FFFFFF"/>
            </a:solidFill>
            <a:ln w="9525">
              <a:solidFill>
                <a:srgbClr val="000000"/>
              </a:solidFill>
              <a:round/>
              <a:headEnd/>
              <a:tailEnd/>
            </a:ln>
            <a:effectLst/>
          </p:spPr>
          <p:txBody>
            <a:bodyPr wrap="none" anchor="ctr"/>
            <a:lstStyle/>
            <a:p>
              <a:pPr algn="ctr"/>
              <a:r>
                <a:rPr lang="en-US" sz="1200">
                  <a:solidFill>
                    <a:srgbClr val="000000"/>
                  </a:solidFill>
                </a:rPr>
                <a:t>H</a:t>
              </a:r>
            </a:p>
          </p:txBody>
        </p:sp>
      </p:grpSp>
      <p:grpSp>
        <p:nvGrpSpPr>
          <p:cNvPr id="743700" name="Group 276"/>
          <p:cNvGrpSpPr>
            <a:grpSpLocks/>
          </p:cNvGrpSpPr>
          <p:nvPr/>
        </p:nvGrpSpPr>
        <p:grpSpPr bwMode="auto">
          <a:xfrm>
            <a:off x="7572375" y="4429125"/>
            <a:ext cx="52388" cy="263525"/>
            <a:chOff x="4770" y="2790"/>
            <a:chExt cx="33" cy="166"/>
          </a:xfrm>
        </p:grpSpPr>
        <p:sp>
          <p:nvSpPr>
            <p:cNvPr id="743645" name="Freeform 221"/>
            <p:cNvSpPr>
              <a:spLocks/>
            </p:cNvSpPr>
            <p:nvPr/>
          </p:nvSpPr>
          <p:spPr bwMode="auto">
            <a:xfrm>
              <a:off x="4787" y="2790"/>
              <a:ext cx="1" cy="166"/>
            </a:xfrm>
            <a:custGeom>
              <a:avLst/>
              <a:gdLst/>
              <a:ahLst/>
              <a:cxnLst>
                <a:cxn ang="0">
                  <a:pos x="0" y="166"/>
                </a:cxn>
                <a:cxn ang="0">
                  <a:pos x="0" y="0"/>
                </a:cxn>
              </a:cxnLst>
              <a:rect l="0" t="0" r="r" b="b"/>
              <a:pathLst>
                <a:path w="1" h="166">
                  <a:moveTo>
                    <a:pt x="0" y="166"/>
                  </a:moveTo>
                  <a:lnTo>
                    <a:pt x="0" y="0"/>
                  </a:lnTo>
                </a:path>
              </a:pathLst>
            </a:custGeom>
            <a:noFill/>
            <a:ln w="9525">
              <a:solidFill>
                <a:srgbClr val="FF0000"/>
              </a:solidFill>
              <a:round/>
              <a:headEnd type="none" w="med" len="med"/>
              <a:tailEnd type="triangle" w="med" len="med"/>
            </a:ln>
            <a:effectLst/>
          </p:spPr>
          <p:txBody>
            <a:bodyPr/>
            <a:lstStyle/>
            <a:p>
              <a:endParaRPr lang="en-US"/>
            </a:p>
          </p:txBody>
        </p:sp>
        <p:sp>
          <p:nvSpPr>
            <p:cNvPr id="743651" name="Freeform 227"/>
            <p:cNvSpPr>
              <a:spLocks/>
            </p:cNvSpPr>
            <p:nvPr/>
          </p:nvSpPr>
          <p:spPr bwMode="auto">
            <a:xfrm>
              <a:off x="4770" y="2928"/>
              <a:ext cx="33" cy="1"/>
            </a:xfrm>
            <a:custGeom>
              <a:avLst/>
              <a:gdLst/>
              <a:ahLst/>
              <a:cxnLst>
                <a:cxn ang="0">
                  <a:pos x="0" y="0"/>
                </a:cxn>
                <a:cxn ang="0">
                  <a:pos x="33" y="0"/>
                </a:cxn>
              </a:cxnLst>
              <a:rect l="0" t="0" r="r" b="b"/>
              <a:pathLst>
                <a:path w="33" h="1">
                  <a:moveTo>
                    <a:pt x="0" y="0"/>
                  </a:moveTo>
                  <a:lnTo>
                    <a:pt x="33" y="0"/>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96" name="Group 272"/>
          <p:cNvGrpSpPr>
            <a:grpSpLocks/>
          </p:cNvGrpSpPr>
          <p:nvPr/>
        </p:nvGrpSpPr>
        <p:grpSpPr bwMode="auto">
          <a:xfrm>
            <a:off x="5576888" y="4427538"/>
            <a:ext cx="50800" cy="263525"/>
            <a:chOff x="3513" y="2789"/>
            <a:chExt cx="32" cy="166"/>
          </a:xfrm>
        </p:grpSpPr>
        <p:sp>
          <p:nvSpPr>
            <p:cNvPr id="743649" name="Freeform 225"/>
            <p:cNvSpPr>
              <a:spLocks/>
            </p:cNvSpPr>
            <p:nvPr/>
          </p:nvSpPr>
          <p:spPr bwMode="auto">
            <a:xfrm>
              <a:off x="3528" y="2789"/>
              <a:ext cx="2" cy="166"/>
            </a:xfrm>
            <a:custGeom>
              <a:avLst/>
              <a:gdLst/>
              <a:ahLst/>
              <a:cxnLst>
                <a:cxn ang="0">
                  <a:pos x="2" y="166"/>
                </a:cxn>
                <a:cxn ang="0">
                  <a:pos x="0" y="0"/>
                </a:cxn>
              </a:cxnLst>
              <a:rect l="0" t="0" r="r" b="b"/>
              <a:pathLst>
                <a:path w="2" h="166">
                  <a:moveTo>
                    <a:pt x="2" y="166"/>
                  </a:moveTo>
                  <a:lnTo>
                    <a:pt x="0" y="0"/>
                  </a:lnTo>
                </a:path>
              </a:pathLst>
            </a:custGeom>
            <a:noFill/>
            <a:ln w="9525">
              <a:solidFill>
                <a:srgbClr val="FF0000"/>
              </a:solidFill>
              <a:round/>
              <a:headEnd type="none" w="med" len="med"/>
              <a:tailEnd type="triangle" w="med" len="med"/>
            </a:ln>
            <a:effectLst/>
          </p:spPr>
          <p:txBody>
            <a:bodyPr/>
            <a:lstStyle/>
            <a:p>
              <a:endParaRPr lang="en-US"/>
            </a:p>
          </p:txBody>
        </p:sp>
        <p:sp>
          <p:nvSpPr>
            <p:cNvPr id="743652" name="Freeform 228"/>
            <p:cNvSpPr>
              <a:spLocks/>
            </p:cNvSpPr>
            <p:nvPr/>
          </p:nvSpPr>
          <p:spPr bwMode="auto">
            <a:xfrm>
              <a:off x="3513" y="2927"/>
              <a:ext cx="32" cy="1"/>
            </a:xfrm>
            <a:custGeom>
              <a:avLst/>
              <a:gdLst/>
              <a:ahLst/>
              <a:cxnLst>
                <a:cxn ang="0">
                  <a:pos x="0" y="1"/>
                </a:cxn>
                <a:cxn ang="0">
                  <a:pos x="32" y="0"/>
                </a:cxn>
              </a:cxnLst>
              <a:rect l="0" t="0" r="r" b="b"/>
              <a:pathLst>
                <a:path w="32" h="1">
                  <a:moveTo>
                    <a:pt x="0" y="1"/>
                  </a:moveTo>
                  <a:lnTo>
                    <a:pt x="32" y="0"/>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95" name="Group 271"/>
          <p:cNvGrpSpPr>
            <a:grpSpLocks/>
          </p:cNvGrpSpPr>
          <p:nvPr/>
        </p:nvGrpSpPr>
        <p:grpSpPr bwMode="auto">
          <a:xfrm>
            <a:off x="5075238" y="4838700"/>
            <a:ext cx="230187" cy="88900"/>
            <a:chOff x="3197" y="3048"/>
            <a:chExt cx="145" cy="56"/>
          </a:xfrm>
        </p:grpSpPr>
        <p:sp>
          <p:nvSpPr>
            <p:cNvPr id="743647" name="Freeform 223"/>
            <p:cNvSpPr>
              <a:spLocks/>
            </p:cNvSpPr>
            <p:nvPr/>
          </p:nvSpPr>
          <p:spPr bwMode="auto">
            <a:xfrm>
              <a:off x="3197" y="3048"/>
              <a:ext cx="145" cy="47"/>
            </a:xfrm>
            <a:custGeom>
              <a:avLst/>
              <a:gdLst/>
              <a:ahLst/>
              <a:cxnLst>
                <a:cxn ang="0">
                  <a:pos x="145" y="47"/>
                </a:cxn>
                <a:cxn ang="0">
                  <a:pos x="0" y="0"/>
                </a:cxn>
              </a:cxnLst>
              <a:rect l="0" t="0" r="r" b="b"/>
              <a:pathLst>
                <a:path w="145" h="47">
                  <a:moveTo>
                    <a:pt x="145" y="47"/>
                  </a:moveTo>
                  <a:lnTo>
                    <a:pt x="0" y="0"/>
                  </a:lnTo>
                </a:path>
              </a:pathLst>
            </a:custGeom>
            <a:noFill/>
            <a:ln w="9525">
              <a:solidFill>
                <a:srgbClr val="FF0000"/>
              </a:solidFill>
              <a:round/>
              <a:headEnd type="none" w="med" len="med"/>
              <a:tailEnd type="triangle" w="med" len="med"/>
            </a:ln>
            <a:effectLst/>
          </p:spPr>
          <p:txBody>
            <a:bodyPr/>
            <a:lstStyle/>
            <a:p>
              <a:endParaRPr lang="en-US"/>
            </a:p>
          </p:txBody>
        </p:sp>
        <p:sp>
          <p:nvSpPr>
            <p:cNvPr id="743653" name="Freeform 229"/>
            <p:cNvSpPr>
              <a:spLocks/>
            </p:cNvSpPr>
            <p:nvPr/>
          </p:nvSpPr>
          <p:spPr bwMode="auto">
            <a:xfrm>
              <a:off x="3326" y="3081"/>
              <a:ext cx="6" cy="23"/>
            </a:xfrm>
            <a:custGeom>
              <a:avLst/>
              <a:gdLst/>
              <a:ahLst/>
              <a:cxnLst>
                <a:cxn ang="0">
                  <a:pos x="6" y="0"/>
                </a:cxn>
                <a:cxn ang="0">
                  <a:pos x="0" y="23"/>
                </a:cxn>
              </a:cxnLst>
              <a:rect l="0" t="0" r="r" b="b"/>
              <a:pathLst>
                <a:path w="6" h="23">
                  <a:moveTo>
                    <a:pt x="6" y="0"/>
                  </a:moveTo>
                  <a:lnTo>
                    <a:pt x="0" y="23"/>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97" name="Group 273"/>
          <p:cNvGrpSpPr>
            <a:grpSpLocks/>
          </p:cNvGrpSpPr>
          <p:nvPr/>
        </p:nvGrpSpPr>
        <p:grpSpPr bwMode="auto">
          <a:xfrm>
            <a:off x="5824538" y="5041900"/>
            <a:ext cx="250825" cy="119063"/>
            <a:chOff x="3669" y="3176"/>
            <a:chExt cx="158" cy="75"/>
          </a:xfrm>
        </p:grpSpPr>
        <p:sp>
          <p:nvSpPr>
            <p:cNvPr id="743646" name="Freeform 222"/>
            <p:cNvSpPr>
              <a:spLocks/>
            </p:cNvSpPr>
            <p:nvPr/>
          </p:nvSpPr>
          <p:spPr bwMode="auto">
            <a:xfrm>
              <a:off x="3669" y="3179"/>
              <a:ext cx="158" cy="72"/>
            </a:xfrm>
            <a:custGeom>
              <a:avLst/>
              <a:gdLst/>
              <a:ahLst/>
              <a:cxnLst>
                <a:cxn ang="0">
                  <a:pos x="0" y="0"/>
                </a:cxn>
                <a:cxn ang="0">
                  <a:pos x="158" y="72"/>
                </a:cxn>
              </a:cxnLst>
              <a:rect l="0" t="0" r="r" b="b"/>
              <a:pathLst>
                <a:path w="158" h="72">
                  <a:moveTo>
                    <a:pt x="0" y="0"/>
                  </a:moveTo>
                  <a:lnTo>
                    <a:pt x="158" y="72"/>
                  </a:lnTo>
                </a:path>
              </a:pathLst>
            </a:custGeom>
            <a:noFill/>
            <a:ln w="9525">
              <a:solidFill>
                <a:srgbClr val="FF0000"/>
              </a:solidFill>
              <a:round/>
              <a:headEnd type="none" w="med" len="med"/>
              <a:tailEnd type="triangle" w="med" len="med"/>
            </a:ln>
            <a:effectLst/>
          </p:spPr>
          <p:txBody>
            <a:bodyPr/>
            <a:lstStyle/>
            <a:p>
              <a:endParaRPr lang="en-US"/>
            </a:p>
          </p:txBody>
        </p:sp>
        <p:sp>
          <p:nvSpPr>
            <p:cNvPr id="743654" name="Freeform 230"/>
            <p:cNvSpPr>
              <a:spLocks/>
            </p:cNvSpPr>
            <p:nvPr/>
          </p:nvSpPr>
          <p:spPr bwMode="auto">
            <a:xfrm>
              <a:off x="3684" y="3176"/>
              <a:ext cx="11" cy="25"/>
            </a:xfrm>
            <a:custGeom>
              <a:avLst/>
              <a:gdLst/>
              <a:ahLst/>
              <a:cxnLst>
                <a:cxn ang="0">
                  <a:pos x="11" y="0"/>
                </a:cxn>
                <a:cxn ang="0">
                  <a:pos x="0" y="25"/>
                </a:cxn>
              </a:cxnLst>
              <a:rect l="0" t="0" r="r" b="b"/>
              <a:pathLst>
                <a:path w="11" h="25">
                  <a:moveTo>
                    <a:pt x="11" y="0"/>
                  </a:moveTo>
                  <a:lnTo>
                    <a:pt x="0" y="25"/>
                  </a:lnTo>
                </a:path>
              </a:pathLst>
            </a:custGeom>
            <a:noFill/>
            <a:ln w="9525">
              <a:solidFill>
                <a:srgbClr val="FF0000"/>
              </a:solidFill>
              <a:round/>
              <a:headEnd type="none" w="med" len="med"/>
              <a:tailEnd type="none" w="med" len="med"/>
            </a:ln>
            <a:effectLst/>
          </p:spPr>
          <p:txBody>
            <a:bodyPr/>
            <a:lstStyle/>
            <a:p>
              <a:endParaRPr lang="en-US"/>
            </a:p>
          </p:txBody>
        </p:sp>
      </p:grpSp>
      <p:grpSp>
        <p:nvGrpSpPr>
          <p:cNvPr id="743698" name="Group 274"/>
          <p:cNvGrpSpPr>
            <a:grpSpLocks/>
          </p:cNvGrpSpPr>
          <p:nvPr/>
        </p:nvGrpSpPr>
        <p:grpSpPr bwMode="auto">
          <a:xfrm>
            <a:off x="5300663" y="5175250"/>
            <a:ext cx="169862" cy="244475"/>
            <a:chOff x="3339" y="3260"/>
            <a:chExt cx="107" cy="154"/>
          </a:xfrm>
        </p:grpSpPr>
        <p:sp>
          <p:nvSpPr>
            <p:cNvPr id="743648" name="Freeform 224"/>
            <p:cNvSpPr>
              <a:spLocks/>
            </p:cNvSpPr>
            <p:nvPr/>
          </p:nvSpPr>
          <p:spPr bwMode="auto">
            <a:xfrm>
              <a:off x="3339" y="3260"/>
              <a:ext cx="104" cy="154"/>
            </a:xfrm>
            <a:custGeom>
              <a:avLst/>
              <a:gdLst/>
              <a:ahLst/>
              <a:cxnLst>
                <a:cxn ang="0">
                  <a:pos x="104" y="0"/>
                </a:cxn>
                <a:cxn ang="0">
                  <a:pos x="0" y="154"/>
                </a:cxn>
              </a:cxnLst>
              <a:rect l="0" t="0" r="r" b="b"/>
              <a:pathLst>
                <a:path w="104" h="154">
                  <a:moveTo>
                    <a:pt x="104" y="0"/>
                  </a:moveTo>
                  <a:lnTo>
                    <a:pt x="0" y="154"/>
                  </a:lnTo>
                </a:path>
              </a:pathLst>
            </a:custGeom>
            <a:noFill/>
            <a:ln w="9525">
              <a:solidFill>
                <a:srgbClr val="FF0000"/>
              </a:solidFill>
              <a:round/>
              <a:headEnd type="none" w="med" len="med"/>
              <a:tailEnd type="triangle" w="med" len="med"/>
            </a:ln>
            <a:effectLst/>
          </p:spPr>
          <p:txBody>
            <a:bodyPr/>
            <a:lstStyle/>
            <a:p>
              <a:endParaRPr lang="en-US"/>
            </a:p>
          </p:txBody>
        </p:sp>
        <p:sp>
          <p:nvSpPr>
            <p:cNvPr id="743655" name="Freeform 231"/>
            <p:cNvSpPr>
              <a:spLocks/>
            </p:cNvSpPr>
            <p:nvPr/>
          </p:nvSpPr>
          <p:spPr bwMode="auto">
            <a:xfrm>
              <a:off x="3422" y="3267"/>
              <a:ext cx="24" cy="14"/>
            </a:xfrm>
            <a:custGeom>
              <a:avLst/>
              <a:gdLst/>
              <a:ahLst/>
              <a:cxnLst>
                <a:cxn ang="0">
                  <a:pos x="0" y="0"/>
                </a:cxn>
                <a:cxn ang="0">
                  <a:pos x="24" y="14"/>
                </a:cxn>
              </a:cxnLst>
              <a:rect l="0" t="0" r="r" b="b"/>
              <a:pathLst>
                <a:path w="24" h="14">
                  <a:moveTo>
                    <a:pt x="0" y="0"/>
                  </a:moveTo>
                  <a:lnTo>
                    <a:pt x="24" y="14"/>
                  </a:lnTo>
                </a:path>
              </a:pathLst>
            </a:custGeom>
            <a:noFill/>
            <a:ln w="9525">
              <a:solidFill>
                <a:srgbClr val="FF0000"/>
              </a:solidFill>
              <a:round/>
              <a:headEnd type="none" w="med" len="med"/>
              <a:tailEnd type="none" w="med" len="med"/>
            </a:ln>
            <a:effectLst/>
          </p:spPr>
          <p:txBody>
            <a:bodyPr/>
            <a:lstStyle/>
            <a:p>
              <a:endParaRPr lang="en-US"/>
            </a:p>
          </p:txBody>
        </p:sp>
      </p:grpSp>
      <p:sp>
        <p:nvSpPr>
          <p:cNvPr id="743657" name="Rectangle 233"/>
          <p:cNvSpPr>
            <a:spLocks noChangeArrowheads="1"/>
          </p:cNvSpPr>
          <p:nvPr/>
        </p:nvSpPr>
        <p:spPr bwMode="auto">
          <a:xfrm>
            <a:off x="3105150" y="5929313"/>
            <a:ext cx="855663" cy="457200"/>
          </a:xfrm>
          <a:prstGeom prst="rect">
            <a:avLst/>
          </a:prstGeom>
          <a:noFill/>
          <a:ln w="9525">
            <a:noFill/>
            <a:miter lim="800000"/>
            <a:headEnd/>
            <a:tailEnd/>
          </a:ln>
          <a:effectLst/>
        </p:spPr>
        <p:txBody>
          <a:bodyPr wrap="none">
            <a:spAutoFit/>
          </a:bodyPr>
          <a:lstStyle/>
          <a:p>
            <a:r>
              <a:rPr lang="en-US" sz="2400"/>
              <a:t>XeF</a:t>
            </a:r>
            <a:r>
              <a:rPr lang="en-US" sz="2400" baseline="-25000"/>
              <a:t>4</a:t>
            </a:r>
          </a:p>
        </p:txBody>
      </p:sp>
      <p:sp>
        <p:nvSpPr>
          <p:cNvPr id="743659" name="Rectangle 235"/>
          <p:cNvSpPr>
            <a:spLocks noChangeArrowheads="1"/>
          </p:cNvSpPr>
          <p:nvPr/>
        </p:nvSpPr>
        <p:spPr bwMode="auto">
          <a:xfrm>
            <a:off x="5376863" y="5557838"/>
            <a:ext cx="806450" cy="457200"/>
          </a:xfrm>
          <a:prstGeom prst="rect">
            <a:avLst/>
          </a:prstGeom>
          <a:noFill/>
          <a:ln w="9525">
            <a:noFill/>
            <a:miter lim="800000"/>
            <a:headEnd/>
            <a:tailEnd/>
          </a:ln>
          <a:effectLst/>
        </p:spPr>
        <p:txBody>
          <a:bodyPr wrap="none">
            <a:spAutoFit/>
          </a:bodyPr>
          <a:lstStyle/>
          <a:p>
            <a:r>
              <a:rPr lang="en-US" sz="2400"/>
              <a:t>CCl</a:t>
            </a:r>
            <a:r>
              <a:rPr lang="en-US" sz="2400" baseline="-25000"/>
              <a:t>4</a:t>
            </a:r>
          </a:p>
        </p:txBody>
      </p:sp>
      <p:sp>
        <p:nvSpPr>
          <p:cNvPr id="743660" name="Rectangle 236"/>
          <p:cNvSpPr>
            <a:spLocks noChangeArrowheads="1"/>
          </p:cNvSpPr>
          <p:nvPr/>
        </p:nvSpPr>
        <p:spPr bwMode="auto">
          <a:xfrm>
            <a:off x="7369175" y="5557838"/>
            <a:ext cx="1027113" cy="457200"/>
          </a:xfrm>
          <a:prstGeom prst="rect">
            <a:avLst/>
          </a:prstGeom>
          <a:noFill/>
          <a:ln w="9525">
            <a:noFill/>
            <a:miter lim="800000"/>
            <a:headEnd/>
            <a:tailEnd/>
          </a:ln>
          <a:effectLst/>
        </p:spPr>
        <p:txBody>
          <a:bodyPr wrap="none">
            <a:spAutoFit/>
          </a:bodyPr>
          <a:lstStyle/>
          <a:p>
            <a:r>
              <a:rPr lang="en-US" sz="2400"/>
              <a:t>CH</a:t>
            </a:r>
            <a:r>
              <a:rPr lang="en-US" sz="2400" baseline="-25000"/>
              <a:t>3</a:t>
            </a:r>
            <a:r>
              <a:rPr lang="en-US" sz="2400"/>
              <a:t>Cl</a:t>
            </a:r>
            <a:endParaRPr lang="en-US" sz="2400" baseline="-25000"/>
          </a:p>
        </p:txBody>
      </p:sp>
      <p:sp>
        <p:nvSpPr>
          <p:cNvPr id="743662" name="Rectangle 238"/>
          <p:cNvSpPr>
            <a:spLocks noChangeArrowheads="1"/>
          </p:cNvSpPr>
          <p:nvPr/>
        </p:nvSpPr>
        <p:spPr bwMode="auto">
          <a:xfrm>
            <a:off x="819150" y="3248025"/>
            <a:ext cx="693738" cy="457200"/>
          </a:xfrm>
          <a:prstGeom prst="rect">
            <a:avLst/>
          </a:prstGeom>
          <a:noFill/>
          <a:ln w="9525">
            <a:noFill/>
            <a:miter lim="800000"/>
            <a:headEnd/>
            <a:tailEnd/>
          </a:ln>
          <a:effectLst/>
        </p:spPr>
        <p:txBody>
          <a:bodyPr wrap="none">
            <a:spAutoFit/>
          </a:bodyPr>
          <a:lstStyle/>
          <a:p>
            <a:r>
              <a:rPr lang="en-US" sz="2400"/>
              <a:t>HCl</a:t>
            </a:r>
          </a:p>
        </p:txBody>
      </p:sp>
      <p:sp>
        <p:nvSpPr>
          <p:cNvPr id="743664" name="Rectangle 240"/>
          <p:cNvSpPr>
            <a:spLocks noChangeArrowheads="1"/>
          </p:cNvSpPr>
          <p:nvPr/>
        </p:nvSpPr>
        <p:spPr bwMode="auto">
          <a:xfrm>
            <a:off x="3148013" y="3248025"/>
            <a:ext cx="754062" cy="457200"/>
          </a:xfrm>
          <a:prstGeom prst="rect">
            <a:avLst/>
          </a:prstGeom>
          <a:noFill/>
          <a:ln w="9525">
            <a:noFill/>
            <a:miter lim="800000"/>
            <a:headEnd/>
            <a:tailEnd/>
          </a:ln>
          <a:effectLst/>
        </p:spPr>
        <p:txBody>
          <a:bodyPr wrap="none">
            <a:spAutoFit/>
          </a:bodyPr>
          <a:lstStyle/>
          <a:p>
            <a:r>
              <a:rPr lang="en-US" sz="2400"/>
              <a:t>H</a:t>
            </a:r>
            <a:r>
              <a:rPr lang="en-US" sz="2400" baseline="-25000"/>
              <a:t>2</a:t>
            </a:r>
            <a:r>
              <a:rPr lang="en-US" sz="2400"/>
              <a:t>O</a:t>
            </a:r>
          </a:p>
        </p:txBody>
      </p:sp>
      <p:sp>
        <p:nvSpPr>
          <p:cNvPr id="743666" name="Rectangle 242"/>
          <p:cNvSpPr>
            <a:spLocks noChangeArrowheads="1"/>
          </p:cNvSpPr>
          <p:nvPr/>
        </p:nvSpPr>
        <p:spPr bwMode="auto">
          <a:xfrm>
            <a:off x="5267325" y="3371850"/>
            <a:ext cx="685800" cy="457200"/>
          </a:xfrm>
          <a:prstGeom prst="rect">
            <a:avLst/>
          </a:prstGeom>
          <a:noFill/>
          <a:ln w="9525">
            <a:noFill/>
            <a:miter lim="800000"/>
            <a:headEnd/>
            <a:tailEnd/>
          </a:ln>
          <a:effectLst/>
        </p:spPr>
        <p:txBody>
          <a:bodyPr wrap="none">
            <a:spAutoFit/>
          </a:bodyPr>
          <a:lstStyle/>
          <a:p>
            <a:r>
              <a:rPr lang="en-US" sz="2400"/>
              <a:t>BF</a:t>
            </a:r>
            <a:r>
              <a:rPr lang="en-US" sz="2400" baseline="-25000"/>
              <a:t>3</a:t>
            </a:r>
          </a:p>
        </p:txBody>
      </p:sp>
      <p:sp>
        <p:nvSpPr>
          <p:cNvPr id="743668" name="Rectangle 244"/>
          <p:cNvSpPr>
            <a:spLocks noChangeArrowheads="1"/>
          </p:cNvSpPr>
          <p:nvPr/>
        </p:nvSpPr>
        <p:spPr bwMode="auto">
          <a:xfrm>
            <a:off x="7367588" y="3371850"/>
            <a:ext cx="738187" cy="457200"/>
          </a:xfrm>
          <a:prstGeom prst="rect">
            <a:avLst/>
          </a:prstGeom>
          <a:noFill/>
          <a:ln w="9525">
            <a:noFill/>
            <a:miter lim="800000"/>
            <a:headEnd/>
            <a:tailEnd/>
          </a:ln>
          <a:effectLst/>
        </p:spPr>
        <p:txBody>
          <a:bodyPr wrap="none">
            <a:spAutoFit/>
          </a:bodyPr>
          <a:lstStyle/>
          <a:p>
            <a:r>
              <a:rPr lang="en-US" sz="2400"/>
              <a:t>NH</a:t>
            </a:r>
            <a:r>
              <a:rPr lang="en-US" sz="2400" baseline="-25000"/>
              <a:t>3</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43662"/>
                                        </p:tgtEl>
                                        <p:attrNameLst>
                                          <p:attrName>style.visibility</p:attrName>
                                        </p:attrNameLst>
                                      </p:cBhvr>
                                      <p:to>
                                        <p:strVal val="visible"/>
                                      </p:to>
                                    </p:set>
                                    <p:anim calcmode="lin" valueType="num">
                                      <p:cBhvr>
                                        <p:cTn id="7" dur="500" fill="hold"/>
                                        <p:tgtEl>
                                          <p:spTgt spid="743662"/>
                                        </p:tgtEl>
                                        <p:attrNameLst>
                                          <p:attrName>ppt_w</p:attrName>
                                        </p:attrNameLst>
                                      </p:cBhvr>
                                      <p:tavLst>
                                        <p:tav tm="0">
                                          <p:val>
                                            <p:fltVal val="0"/>
                                          </p:val>
                                        </p:tav>
                                        <p:tav tm="100000">
                                          <p:val>
                                            <p:strVal val="#ppt_w"/>
                                          </p:val>
                                        </p:tav>
                                      </p:tavLst>
                                    </p:anim>
                                    <p:anim calcmode="lin" valueType="num">
                                      <p:cBhvr>
                                        <p:cTn id="8" dur="500" fill="hold"/>
                                        <p:tgtEl>
                                          <p:spTgt spid="743662"/>
                                        </p:tgtEl>
                                        <p:attrNameLst>
                                          <p:attrName>ppt_h</p:attrName>
                                        </p:attrNameLst>
                                      </p:cBhvr>
                                      <p:tavLst>
                                        <p:tav tm="0">
                                          <p:val>
                                            <p:fltVal val="0"/>
                                          </p:val>
                                        </p:tav>
                                        <p:tav tm="100000">
                                          <p:val>
                                            <p:strVal val="#ppt_h"/>
                                          </p:val>
                                        </p:tav>
                                      </p:tavLst>
                                    </p:anim>
                                    <p:animEffect transition="in" filter="fade">
                                      <p:cBhvr>
                                        <p:cTn id="9" dur="500"/>
                                        <p:tgtEl>
                                          <p:spTgt spid="74366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43673"/>
                                        </p:tgtEl>
                                        <p:attrNameLst>
                                          <p:attrName>style.visibility</p:attrName>
                                        </p:attrNameLst>
                                      </p:cBhvr>
                                      <p:to>
                                        <p:strVal val="visible"/>
                                      </p:to>
                                    </p:set>
                                    <p:animEffect transition="in" filter="fade">
                                      <p:cBhvr>
                                        <p:cTn id="14" dur="2000"/>
                                        <p:tgtEl>
                                          <p:spTgt spid="74367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43672"/>
                                        </p:tgtEl>
                                        <p:attrNameLst>
                                          <p:attrName>style.visibility</p:attrName>
                                        </p:attrNameLst>
                                      </p:cBhvr>
                                      <p:to>
                                        <p:strVal val="visible"/>
                                      </p:to>
                                    </p:set>
                                    <p:animEffect transition="in" filter="wipe(left)">
                                      <p:cBhvr>
                                        <p:cTn id="19" dur="500"/>
                                        <p:tgtEl>
                                          <p:spTgt spid="743672"/>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743554"/>
                                        </p:tgtEl>
                                        <p:attrNameLst>
                                          <p:attrName>style.visibility</p:attrName>
                                        </p:attrNameLst>
                                      </p:cBhvr>
                                      <p:to>
                                        <p:strVal val="visible"/>
                                      </p:to>
                                    </p:set>
                                    <p:animEffect transition="in" filter="fade">
                                      <p:cBhvr>
                                        <p:cTn id="24" dur="1000"/>
                                        <p:tgtEl>
                                          <p:spTgt spid="743554"/>
                                        </p:tgtEl>
                                      </p:cBhvr>
                                    </p:animEffect>
                                    <p:anim calcmode="lin" valueType="num">
                                      <p:cBhvr>
                                        <p:cTn id="25" dur="1000" fill="hold"/>
                                        <p:tgtEl>
                                          <p:spTgt spid="743554"/>
                                        </p:tgtEl>
                                        <p:attrNameLst>
                                          <p:attrName>ppt_x</p:attrName>
                                        </p:attrNameLst>
                                      </p:cBhvr>
                                      <p:tavLst>
                                        <p:tav tm="0">
                                          <p:val>
                                            <p:strVal val="#ppt_x"/>
                                          </p:val>
                                        </p:tav>
                                        <p:tav tm="100000">
                                          <p:val>
                                            <p:strVal val="#ppt_x"/>
                                          </p:val>
                                        </p:tav>
                                      </p:tavLst>
                                    </p:anim>
                                    <p:anim calcmode="lin" valueType="num">
                                      <p:cBhvr>
                                        <p:cTn id="26" dur="1000" fill="hold"/>
                                        <p:tgtEl>
                                          <p:spTgt spid="74355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743664"/>
                                        </p:tgtEl>
                                        <p:attrNameLst>
                                          <p:attrName>style.visibility</p:attrName>
                                        </p:attrNameLst>
                                      </p:cBhvr>
                                      <p:to>
                                        <p:strVal val="visible"/>
                                      </p:to>
                                    </p:set>
                                    <p:anim calcmode="lin" valueType="num">
                                      <p:cBhvr>
                                        <p:cTn id="31" dur="500" fill="hold"/>
                                        <p:tgtEl>
                                          <p:spTgt spid="743664"/>
                                        </p:tgtEl>
                                        <p:attrNameLst>
                                          <p:attrName>ppt_w</p:attrName>
                                        </p:attrNameLst>
                                      </p:cBhvr>
                                      <p:tavLst>
                                        <p:tav tm="0">
                                          <p:val>
                                            <p:fltVal val="0"/>
                                          </p:val>
                                        </p:tav>
                                        <p:tav tm="100000">
                                          <p:val>
                                            <p:strVal val="#ppt_w"/>
                                          </p:val>
                                        </p:tav>
                                      </p:tavLst>
                                    </p:anim>
                                    <p:anim calcmode="lin" valueType="num">
                                      <p:cBhvr>
                                        <p:cTn id="32" dur="500" fill="hold"/>
                                        <p:tgtEl>
                                          <p:spTgt spid="743664"/>
                                        </p:tgtEl>
                                        <p:attrNameLst>
                                          <p:attrName>ppt_h</p:attrName>
                                        </p:attrNameLst>
                                      </p:cBhvr>
                                      <p:tavLst>
                                        <p:tav tm="0">
                                          <p:val>
                                            <p:fltVal val="0"/>
                                          </p:val>
                                        </p:tav>
                                        <p:tav tm="100000">
                                          <p:val>
                                            <p:strVal val="#ppt_h"/>
                                          </p:val>
                                        </p:tav>
                                      </p:tavLst>
                                    </p:anim>
                                    <p:animEffect transition="in" filter="fade">
                                      <p:cBhvr>
                                        <p:cTn id="33" dur="500"/>
                                        <p:tgtEl>
                                          <p:spTgt spid="74366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43676"/>
                                        </p:tgtEl>
                                        <p:attrNameLst>
                                          <p:attrName>style.visibility</p:attrName>
                                        </p:attrNameLst>
                                      </p:cBhvr>
                                      <p:to>
                                        <p:strVal val="visible"/>
                                      </p:to>
                                    </p:set>
                                    <p:animEffect transition="in" filter="fade">
                                      <p:cBhvr>
                                        <p:cTn id="38" dur="2000"/>
                                        <p:tgtEl>
                                          <p:spTgt spid="74367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743546"/>
                                        </p:tgtEl>
                                        <p:attrNameLst>
                                          <p:attrName>style.visibility</p:attrName>
                                        </p:attrNameLst>
                                      </p:cBhvr>
                                      <p:to>
                                        <p:strVal val="visible"/>
                                      </p:to>
                                    </p:set>
                                    <p:animEffect transition="in" filter="dissolve">
                                      <p:cBhvr>
                                        <p:cTn id="43" dur="500"/>
                                        <p:tgtEl>
                                          <p:spTgt spid="743546"/>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743543"/>
                                        </p:tgtEl>
                                        <p:attrNameLst>
                                          <p:attrName>style.visibility</p:attrName>
                                        </p:attrNameLst>
                                      </p:cBhvr>
                                      <p:to>
                                        <p:strVal val="visible"/>
                                      </p:to>
                                    </p:set>
                                    <p:animEffect transition="in" filter="dissolve">
                                      <p:cBhvr>
                                        <p:cTn id="48" dur="500"/>
                                        <p:tgtEl>
                                          <p:spTgt spid="74354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43674"/>
                                        </p:tgtEl>
                                        <p:attrNameLst>
                                          <p:attrName>style.visibility</p:attrName>
                                        </p:attrNameLst>
                                      </p:cBhvr>
                                      <p:to>
                                        <p:strVal val="visible"/>
                                      </p:to>
                                    </p:set>
                                    <p:animEffect transition="in" filter="wipe(left)">
                                      <p:cBhvr>
                                        <p:cTn id="53" dur="500"/>
                                        <p:tgtEl>
                                          <p:spTgt spid="743674"/>
                                        </p:tgtEl>
                                      </p:cBhvr>
                                    </p:animEffect>
                                  </p:childTnLst>
                                </p:cTn>
                              </p:par>
                              <p:par>
                                <p:cTn id="54" presetID="22" presetClass="entr" presetSubtype="2" fill="hold" nodeType="withEffect">
                                  <p:stCondLst>
                                    <p:cond delay="0"/>
                                  </p:stCondLst>
                                  <p:childTnLst>
                                    <p:set>
                                      <p:cBhvr>
                                        <p:cTn id="55" dur="1" fill="hold">
                                          <p:stCondLst>
                                            <p:cond delay="0"/>
                                          </p:stCondLst>
                                        </p:cTn>
                                        <p:tgtEl>
                                          <p:spTgt spid="743675"/>
                                        </p:tgtEl>
                                        <p:attrNameLst>
                                          <p:attrName>style.visibility</p:attrName>
                                        </p:attrNameLst>
                                      </p:cBhvr>
                                      <p:to>
                                        <p:strVal val="visible"/>
                                      </p:to>
                                    </p:set>
                                    <p:animEffect transition="in" filter="wipe(right)">
                                      <p:cBhvr>
                                        <p:cTn id="56" dur="500"/>
                                        <p:tgtEl>
                                          <p:spTgt spid="743675"/>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743560"/>
                                        </p:tgtEl>
                                        <p:attrNameLst>
                                          <p:attrName>style.visibility</p:attrName>
                                        </p:attrNameLst>
                                      </p:cBhvr>
                                      <p:to>
                                        <p:strVal val="visible"/>
                                      </p:to>
                                    </p:set>
                                    <p:animEffect transition="in" filter="fade">
                                      <p:cBhvr>
                                        <p:cTn id="61" dur="1000"/>
                                        <p:tgtEl>
                                          <p:spTgt spid="743560"/>
                                        </p:tgtEl>
                                      </p:cBhvr>
                                    </p:animEffect>
                                    <p:anim calcmode="lin" valueType="num">
                                      <p:cBhvr>
                                        <p:cTn id="62" dur="1000" fill="hold"/>
                                        <p:tgtEl>
                                          <p:spTgt spid="743560"/>
                                        </p:tgtEl>
                                        <p:attrNameLst>
                                          <p:attrName>ppt_x</p:attrName>
                                        </p:attrNameLst>
                                      </p:cBhvr>
                                      <p:tavLst>
                                        <p:tav tm="0">
                                          <p:val>
                                            <p:strVal val="#ppt_x"/>
                                          </p:val>
                                        </p:tav>
                                        <p:tav tm="100000">
                                          <p:val>
                                            <p:strVal val="#ppt_x"/>
                                          </p:val>
                                        </p:tav>
                                      </p:tavLst>
                                    </p:anim>
                                    <p:anim calcmode="lin" valueType="num">
                                      <p:cBhvr>
                                        <p:cTn id="63" dur="1000" fill="hold"/>
                                        <p:tgtEl>
                                          <p:spTgt spid="743560"/>
                                        </p:tgtEl>
                                        <p:attrNameLst>
                                          <p:attrName>ppt_y</p:attrName>
                                        </p:attrNameLst>
                                      </p:cBhvr>
                                      <p:tavLst>
                                        <p:tav tm="0">
                                          <p:val>
                                            <p:strVal val="#ppt_y-.1"/>
                                          </p:val>
                                        </p:tav>
                                        <p:tav tm="100000">
                                          <p:val>
                                            <p:strVal val="#ppt_y"/>
                                          </p:val>
                                        </p:tav>
                                      </p:tavLst>
                                    </p:anim>
                                  </p:childTnLst>
                                </p:cTn>
                              </p:par>
                            </p:childTnLst>
                          </p:cTn>
                        </p:par>
                        <p:par>
                          <p:cTn id="64" fill="hold">
                            <p:stCondLst>
                              <p:cond delay="1000"/>
                            </p:stCondLst>
                            <p:childTnLst>
                              <p:par>
                                <p:cTn id="65" presetID="9" presetClass="exit" presetSubtype="0" fill="hold" nodeType="afterEffect">
                                  <p:stCondLst>
                                    <p:cond delay="0"/>
                                  </p:stCondLst>
                                  <p:childTnLst>
                                    <p:animEffect transition="out" filter="dissolve">
                                      <p:cBhvr>
                                        <p:cTn id="66" dur="500"/>
                                        <p:tgtEl>
                                          <p:spTgt spid="743546"/>
                                        </p:tgtEl>
                                      </p:cBhvr>
                                    </p:animEffect>
                                    <p:set>
                                      <p:cBhvr>
                                        <p:cTn id="67" dur="1" fill="hold">
                                          <p:stCondLst>
                                            <p:cond delay="499"/>
                                          </p:stCondLst>
                                        </p:cTn>
                                        <p:tgtEl>
                                          <p:spTgt spid="743546"/>
                                        </p:tgtEl>
                                        <p:attrNameLst>
                                          <p:attrName>style.visibility</p:attrName>
                                        </p:attrNameLst>
                                      </p:cBhvr>
                                      <p:to>
                                        <p:strVal val="hidden"/>
                                      </p:to>
                                    </p:set>
                                  </p:childTnLst>
                                </p:cTn>
                              </p:par>
                              <p:par>
                                <p:cTn id="68" presetID="9" presetClass="exit" presetSubtype="0" fill="hold" nodeType="withEffect">
                                  <p:stCondLst>
                                    <p:cond delay="0"/>
                                  </p:stCondLst>
                                  <p:childTnLst>
                                    <p:animEffect transition="out" filter="dissolve">
                                      <p:cBhvr>
                                        <p:cTn id="69" dur="500"/>
                                        <p:tgtEl>
                                          <p:spTgt spid="743543"/>
                                        </p:tgtEl>
                                      </p:cBhvr>
                                    </p:animEffect>
                                    <p:set>
                                      <p:cBhvr>
                                        <p:cTn id="70" dur="1" fill="hold">
                                          <p:stCondLst>
                                            <p:cond delay="499"/>
                                          </p:stCondLst>
                                        </p:cTn>
                                        <p:tgtEl>
                                          <p:spTgt spid="74354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grpId="0" nodeType="clickEffect">
                                  <p:stCondLst>
                                    <p:cond delay="0"/>
                                  </p:stCondLst>
                                  <p:childTnLst>
                                    <p:set>
                                      <p:cBhvr>
                                        <p:cTn id="74" dur="1" fill="hold">
                                          <p:stCondLst>
                                            <p:cond delay="0"/>
                                          </p:stCondLst>
                                        </p:cTn>
                                        <p:tgtEl>
                                          <p:spTgt spid="743666"/>
                                        </p:tgtEl>
                                        <p:attrNameLst>
                                          <p:attrName>style.visibility</p:attrName>
                                        </p:attrNameLst>
                                      </p:cBhvr>
                                      <p:to>
                                        <p:strVal val="visible"/>
                                      </p:to>
                                    </p:set>
                                    <p:anim calcmode="lin" valueType="num">
                                      <p:cBhvr>
                                        <p:cTn id="75" dur="500" fill="hold"/>
                                        <p:tgtEl>
                                          <p:spTgt spid="743666"/>
                                        </p:tgtEl>
                                        <p:attrNameLst>
                                          <p:attrName>ppt_w</p:attrName>
                                        </p:attrNameLst>
                                      </p:cBhvr>
                                      <p:tavLst>
                                        <p:tav tm="0">
                                          <p:val>
                                            <p:fltVal val="0"/>
                                          </p:val>
                                        </p:tav>
                                        <p:tav tm="100000">
                                          <p:val>
                                            <p:strVal val="#ppt_w"/>
                                          </p:val>
                                        </p:tav>
                                      </p:tavLst>
                                    </p:anim>
                                    <p:anim calcmode="lin" valueType="num">
                                      <p:cBhvr>
                                        <p:cTn id="76" dur="500" fill="hold"/>
                                        <p:tgtEl>
                                          <p:spTgt spid="743666"/>
                                        </p:tgtEl>
                                        <p:attrNameLst>
                                          <p:attrName>ppt_h</p:attrName>
                                        </p:attrNameLst>
                                      </p:cBhvr>
                                      <p:tavLst>
                                        <p:tav tm="0">
                                          <p:val>
                                            <p:fltVal val="0"/>
                                          </p:val>
                                        </p:tav>
                                        <p:tav tm="100000">
                                          <p:val>
                                            <p:strVal val="#ppt_h"/>
                                          </p:val>
                                        </p:tav>
                                      </p:tavLst>
                                    </p:anim>
                                    <p:animEffect transition="in" filter="fade">
                                      <p:cBhvr>
                                        <p:cTn id="77" dur="500"/>
                                        <p:tgtEl>
                                          <p:spTgt spid="74366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743680"/>
                                        </p:tgtEl>
                                        <p:attrNameLst>
                                          <p:attrName>style.visibility</p:attrName>
                                        </p:attrNameLst>
                                      </p:cBhvr>
                                      <p:to>
                                        <p:strVal val="visible"/>
                                      </p:to>
                                    </p:set>
                                    <p:animEffect transition="in" filter="fade">
                                      <p:cBhvr>
                                        <p:cTn id="82" dur="2000"/>
                                        <p:tgtEl>
                                          <p:spTgt spid="74368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743677"/>
                                        </p:tgtEl>
                                        <p:attrNameLst>
                                          <p:attrName>style.visibility</p:attrName>
                                        </p:attrNameLst>
                                      </p:cBhvr>
                                      <p:to>
                                        <p:strVal val="visible"/>
                                      </p:to>
                                    </p:set>
                                    <p:animEffect transition="in" filter="wipe(up)">
                                      <p:cBhvr>
                                        <p:cTn id="87" dur="500"/>
                                        <p:tgtEl>
                                          <p:spTgt spid="743677"/>
                                        </p:tgtEl>
                                      </p:cBhvr>
                                    </p:animEffect>
                                  </p:childTnLst>
                                </p:cTn>
                              </p:par>
                              <p:par>
                                <p:cTn id="88" presetID="22" presetClass="entr" presetSubtype="1" fill="hold" nodeType="withEffect">
                                  <p:stCondLst>
                                    <p:cond delay="0"/>
                                  </p:stCondLst>
                                  <p:childTnLst>
                                    <p:set>
                                      <p:cBhvr>
                                        <p:cTn id="89" dur="1" fill="hold">
                                          <p:stCondLst>
                                            <p:cond delay="0"/>
                                          </p:stCondLst>
                                        </p:cTn>
                                        <p:tgtEl>
                                          <p:spTgt spid="743679"/>
                                        </p:tgtEl>
                                        <p:attrNameLst>
                                          <p:attrName>style.visibility</p:attrName>
                                        </p:attrNameLst>
                                      </p:cBhvr>
                                      <p:to>
                                        <p:strVal val="visible"/>
                                      </p:to>
                                    </p:set>
                                    <p:animEffect transition="in" filter="wipe(up)">
                                      <p:cBhvr>
                                        <p:cTn id="90" dur="500"/>
                                        <p:tgtEl>
                                          <p:spTgt spid="743679"/>
                                        </p:tgtEl>
                                      </p:cBhvr>
                                    </p:animEffect>
                                  </p:childTnLst>
                                </p:cTn>
                              </p:par>
                              <p:par>
                                <p:cTn id="91" presetID="22" presetClass="entr" presetSubtype="4" fill="hold" nodeType="withEffect">
                                  <p:stCondLst>
                                    <p:cond delay="0"/>
                                  </p:stCondLst>
                                  <p:childTnLst>
                                    <p:set>
                                      <p:cBhvr>
                                        <p:cTn id="92" dur="1" fill="hold">
                                          <p:stCondLst>
                                            <p:cond delay="0"/>
                                          </p:stCondLst>
                                        </p:cTn>
                                        <p:tgtEl>
                                          <p:spTgt spid="743678"/>
                                        </p:tgtEl>
                                        <p:attrNameLst>
                                          <p:attrName>style.visibility</p:attrName>
                                        </p:attrNameLst>
                                      </p:cBhvr>
                                      <p:to>
                                        <p:strVal val="visible"/>
                                      </p:to>
                                    </p:set>
                                    <p:animEffect transition="in" filter="wipe(down)">
                                      <p:cBhvr>
                                        <p:cTn id="93" dur="500"/>
                                        <p:tgtEl>
                                          <p:spTgt spid="743678"/>
                                        </p:tgtEl>
                                      </p:cBhvr>
                                    </p:animEffect>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grpId="0" nodeType="clickEffect">
                                  <p:stCondLst>
                                    <p:cond delay="0"/>
                                  </p:stCondLst>
                                  <p:childTnLst>
                                    <p:set>
                                      <p:cBhvr>
                                        <p:cTn id="97" dur="1" fill="hold">
                                          <p:stCondLst>
                                            <p:cond delay="0"/>
                                          </p:stCondLst>
                                        </p:cTn>
                                        <p:tgtEl>
                                          <p:spTgt spid="743568"/>
                                        </p:tgtEl>
                                        <p:attrNameLst>
                                          <p:attrName>style.visibility</p:attrName>
                                        </p:attrNameLst>
                                      </p:cBhvr>
                                      <p:to>
                                        <p:strVal val="visible"/>
                                      </p:to>
                                    </p:set>
                                    <p:animEffect transition="in" filter="fade">
                                      <p:cBhvr>
                                        <p:cTn id="98" dur="1000"/>
                                        <p:tgtEl>
                                          <p:spTgt spid="743568"/>
                                        </p:tgtEl>
                                      </p:cBhvr>
                                    </p:animEffect>
                                    <p:anim calcmode="lin" valueType="num">
                                      <p:cBhvr>
                                        <p:cTn id="99" dur="1000" fill="hold"/>
                                        <p:tgtEl>
                                          <p:spTgt spid="743568"/>
                                        </p:tgtEl>
                                        <p:attrNameLst>
                                          <p:attrName>ppt_x</p:attrName>
                                        </p:attrNameLst>
                                      </p:cBhvr>
                                      <p:tavLst>
                                        <p:tav tm="0">
                                          <p:val>
                                            <p:strVal val="#ppt_x"/>
                                          </p:val>
                                        </p:tav>
                                        <p:tav tm="100000">
                                          <p:val>
                                            <p:strVal val="#ppt_x"/>
                                          </p:val>
                                        </p:tav>
                                      </p:tavLst>
                                    </p:anim>
                                    <p:anim calcmode="lin" valueType="num">
                                      <p:cBhvr>
                                        <p:cTn id="100" dur="1000" fill="hold"/>
                                        <p:tgtEl>
                                          <p:spTgt spid="743568"/>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53" presetClass="entr" presetSubtype="0" fill="hold" grpId="0" nodeType="clickEffect">
                                  <p:stCondLst>
                                    <p:cond delay="0"/>
                                  </p:stCondLst>
                                  <p:childTnLst>
                                    <p:set>
                                      <p:cBhvr>
                                        <p:cTn id="104" dur="1" fill="hold">
                                          <p:stCondLst>
                                            <p:cond delay="0"/>
                                          </p:stCondLst>
                                        </p:cTn>
                                        <p:tgtEl>
                                          <p:spTgt spid="743668"/>
                                        </p:tgtEl>
                                        <p:attrNameLst>
                                          <p:attrName>style.visibility</p:attrName>
                                        </p:attrNameLst>
                                      </p:cBhvr>
                                      <p:to>
                                        <p:strVal val="visible"/>
                                      </p:to>
                                    </p:set>
                                    <p:anim calcmode="lin" valueType="num">
                                      <p:cBhvr>
                                        <p:cTn id="105" dur="500" fill="hold"/>
                                        <p:tgtEl>
                                          <p:spTgt spid="743668"/>
                                        </p:tgtEl>
                                        <p:attrNameLst>
                                          <p:attrName>ppt_w</p:attrName>
                                        </p:attrNameLst>
                                      </p:cBhvr>
                                      <p:tavLst>
                                        <p:tav tm="0">
                                          <p:val>
                                            <p:fltVal val="0"/>
                                          </p:val>
                                        </p:tav>
                                        <p:tav tm="100000">
                                          <p:val>
                                            <p:strVal val="#ppt_w"/>
                                          </p:val>
                                        </p:tav>
                                      </p:tavLst>
                                    </p:anim>
                                    <p:anim calcmode="lin" valueType="num">
                                      <p:cBhvr>
                                        <p:cTn id="106" dur="500" fill="hold"/>
                                        <p:tgtEl>
                                          <p:spTgt spid="743668"/>
                                        </p:tgtEl>
                                        <p:attrNameLst>
                                          <p:attrName>ppt_h</p:attrName>
                                        </p:attrNameLst>
                                      </p:cBhvr>
                                      <p:tavLst>
                                        <p:tav tm="0">
                                          <p:val>
                                            <p:fltVal val="0"/>
                                          </p:val>
                                        </p:tav>
                                        <p:tav tm="100000">
                                          <p:val>
                                            <p:strVal val="#ppt_h"/>
                                          </p:val>
                                        </p:tav>
                                      </p:tavLst>
                                    </p:anim>
                                    <p:animEffect transition="in" filter="fade">
                                      <p:cBhvr>
                                        <p:cTn id="107" dur="500"/>
                                        <p:tgtEl>
                                          <p:spTgt spid="74366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743684"/>
                                        </p:tgtEl>
                                        <p:attrNameLst>
                                          <p:attrName>style.visibility</p:attrName>
                                        </p:attrNameLst>
                                      </p:cBhvr>
                                      <p:to>
                                        <p:strVal val="visible"/>
                                      </p:to>
                                    </p:set>
                                    <p:animEffect transition="in" filter="fade">
                                      <p:cBhvr>
                                        <p:cTn id="112" dur="2000"/>
                                        <p:tgtEl>
                                          <p:spTgt spid="74368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743685"/>
                                        </p:tgtEl>
                                        <p:attrNameLst>
                                          <p:attrName>style.visibility</p:attrName>
                                        </p:attrNameLst>
                                      </p:cBhvr>
                                      <p:to>
                                        <p:strVal val="visible"/>
                                      </p:to>
                                    </p:set>
                                    <p:animEffect transition="in" filter="fade">
                                      <p:cBhvr>
                                        <p:cTn id="117" dur="2000"/>
                                        <p:tgtEl>
                                          <p:spTgt spid="743685"/>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743681"/>
                                        </p:tgtEl>
                                        <p:attrNameLst>
                                          <p:attrName>style.visibility</p:attrName>
                                        </p:attrNameLst>
                                      </p:cBhvr>
                                      <p:to>
                                        <p:strVal val="visible"/>
                                      </p:to>
                                    </p:set>
                                    <p:animEffect transition="in" filter="wipe(down)">
                                      <p:cBhvr>
                                        <p:cTn id="122" dur="500"/>
                                        <p:tgtEl>
                                          <p:spTgt spid="743681"/>
                                        </p:tgtEl>
                                      </p:cBhvr>
                                    </p:animEffect>
                                  </p:childTnLst>
                                </p:cTn>
                              </p:par>
                              <p:par>
                                <p:cTn id="123" presetID="22" presetClass="entr" presetSubtype="4" fill="hold" nodeType="withEffect">
                                  <p:stCondLst>
                                    <p:cond delay="0"/>
                                  </p:stCondLst>
                                  <p:childTnLst>
                                    <p:set>
                                      <p:cBhvr>
                                        <p:cTn id="124" dur="1" fill="hold">
                                          <p:stCondLst>
                                            <p:cond delay="0"/>
                                          </p:stCondLst>
                                        </p:cTn>
                                        <p:tgtEl>
                                          <p:spTgt spid="743682"/>
                                        </p:tgtEl>
                                        <p:attrNameLst>
                                          <p:attrName>style.visibility</p:attrName>
                                        </p:attrNameLst>
                                      </p:cBhvr>
                                      <p:to>
                                        <p:strVal val="visible"/>
                                      </p:to>
                                    </p:set>
                                    <p:animEffect transition="in" filter="wipe(down)">
                                      <p:cBhvr>
                                        <p:cTn id="125" dur="500"/>
                                        <p:tgtEl>
                                          <p:spTgt spid="743682"/>
                                        </p:tgtEl>
                                      </p:cBhvr>
                                    </p:animEffect>
                                  </p:childTnLst>
                                </p:cTn>
                              </p:par>
                              <p:par>
                                <p:cTn id="126" presetID="22" presetClass="entr" presetSubtype="2" fill="hold" nodeType="withEffect">
                                  <p:stCondLst>
                                    <p:cond delay="0"/>
                                  </p:stCondLst>
                                  <p:childTnLst>
                                    <p:set>
                                      <p:cBhvr>
                                        <p:cTn id="127" dur="1" fill="hold">
                                          <p:stCondLst>
                                            <p:cond delay="0"/>
                                          </p:stCondLst>
                                        </p:cTn>
                                        <p:tgtEl>
                                          <p:spTgt spid="743683"/>
                                        </p:tgtEl>
                                        <p:attrNameLst>
                                          <p:attrName>style.visibility</p:attrName>
                                        </p:attrNameLst>
                                      </p:cBhvr>
                                      <p:to>
                                        <p:strVal val="visible"/>
                                      </p:to>
                                    </p:set>
                                    <p:animEffect transition="in" filter="wipe(right)">
                                      <p:cBhvr>
                                        <p:cTn id="128" dur="500"/>
                                        <p:tgtEl>
                                          <p:spTgt spid="743683"/>
                                        </p:tgtEl>
                                      </p:cBhvr>
                                    </p:animEffect>
                                  </p:childTnLst>
                                </p:cTn>
                              </p:par>
                            </p:childTnLst>
                          </p:cTn>
                        </p:par>
                        <p:par>
                          <p:cTn id="129" fill="hold">
                            <p:stCondLst>
                              <p:cond delay="500"/>
                            </p:stCondLst>
                            <p:childTnLst>
                              <p:par>
                                <p:cTn id="130" presetID="10" presetClass="entr" presetSubtype="0" fill="hold" grpId="0" nodeType="afterEffect">
                                  <p:stCondLst>
                                    <p:cond delay="0"/>
                                  </p:stCondLst>
                                  <p:childTnLst>
                                    <p:set>
                                      <p:cBhvr>
                                        <p:cTn id="131" dur="1" fill="hold">
                                          <p:stCondLst>
                                            <p:cond delay="0"/>
                                          </p:stCondLst>
                                        </p:cTn>
                                        <p:tgtEl>
                                          <p:spTgt spid="743542"/>
                                        </p:tgtEl>
                                        <p:attrNameLst>
                                          <p:attrName>style.visibility</p:attrName>
                                        </p:attrNameLst>
                                      </p:cBhvr>
                                      <p:to>
                                        <p:strVal val="visible"/>
                                      </p:to>
                                    </p:set>
                                    <p:animEffect transition="in" filter="fade">
                                      <p:cBhvr>
                                        <p:cTn id="132" dur="2000"/>
                                        <p:tgtEl>
                                          <p:spTgt spid="743542"/>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2000"/>
                                        <p:tgtEl>
                                          <p:spTgt spid="743542"/>
                                        </p:tgtEl>
                                      </p:cBhvr>
                                    </p:animEffect>
                                    <p:set>
                                      <p:cBhvr>
                                        <p:cTn id="137" dur="1" fill="hold">
                                          <p:stCondLst>
                                            <p:cond delay="1999"/>
                                          </p:stCondLst>
                                        </p:cTn>
                                        <p:tgtEl>
                                          <p:spTgt spid="743542"/>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47" presetClass="entr" presetSubtype="0" fill="hold" grpId="0" nodeType="clickEffect">
                                  <p:stCondLst>
                                    <p:cond delay="0"/>
                                  </p:stCondLst>
                                  <p:childTnLst>
                                    <p:set>
                                      <p:cBhvr>
                                        <p:cTn id="141" dur="1" fill="hold">
                                          <p:stCondLst>
                                            <p:cond delay="0"/>
                                          </p:stCondLst>
                                        </p:cTn>
                                        <p:tgtEl>
                                          <p:spTgt spid="743576"/>
                                        </p:tgtEl>
                                        <p:attrNameLst>
                                          <p:attrName>style.visibility</p:attrName>
                                        </p:attrNameLst>
                                      </p:cBhvr>
                                      <p:to>
                                        <p:strVal val="visible"/>
                                      </p:to>
                                    </p:set>
                                    <p:animEffect transition="in" filter="fade">
                                      <p:cBhvr>
                                        <p:cTn id="142" dur="1000"/>
                                        <p:tgtEl>
                                          <p:spTgt spid="743576"/>
                                        </p:tgtEl>
                                      </p:cBhvr>
                                    </p:animEffect>
                                    <p:anim calcmode="lin" valueType="num">
                                      <p:cBhvr>
                                        <p:cTn id="143" dur="1000" fill="hold"/>
                                        <p:tgtEl>
                                          <p:spTgt spid="743576"/>
                                        </p:tgtEl>
                                        <p:attrNameLst>
                                          <p:attrName>ppt_x</p:attrName>
                                        </p:attrNameLst>
                                      </p:cBhvr>
                                      <p:tavLst>
                                        <p:tav tm="0">
                                          <p:val>
                                            <p:strVal val="#ppt_x"/>
                                          </p:val>
                                        </p:tav>
                                        <p:tav tm="100000">
                                          <p:val>
                                            <p:strVal val="#ppt_x"/>
                                          </p:val>
                                        </p:tav>
                                      </p:tavLst>
                                    </p:anim>
                                    <p:anim calcmode="lin" valueType="num">
                                      <p:cBhvr>
                                        <p:cTn id="144" dur="1000" fill="hold"/>
                                        <p:tgtEl>
                                          <p:spTgt spid="743576"/>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743689"/>
                                        </p:tgtEl>
                                        <p:attrNameLst>
                                          <p:attrName>style.visibility</p:attrName>
                                        </p:attrNameLst>
                                      </p:cBhvr>
                                      <p:to>
                                        <p:strVal val="visible"/>
                                      </p:to>
                                    </p:set>
                                    <p:animEffect transition="in" filter="fade">
                                      <p:cBhvr>
                                        <p:cTn id="149" dur="2000"/>
                                        <p:tgtEl>
                                          <p:spTgt spid="743689"/>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2" fill="hold" nodeType="clickEffect">
                                  <p:stCondLst>
                                    <p:cond delay="0"/>
                                  </p:stCondLst>
                                  <p:childTnLst>
                                    <p:set>
                                      <p:cBhvr>
                                        <p:cTn id="153" dur="1" fill="hold">
                                          <p:stCondLst>
                                            <p:cond delay="0"/>
                                          </p:stCondLst>
                                        </p:cTn>
                                        <p:tgtEl>
                                          <p:spTgt spid="743686"/>
                                        </p:tgtEl>
                                        <p:attrNameLst>
                                          <p:attrName>style.visibility</p:attrName>
                                        </p:attrNameLst>
                                      </p:cBhvr>
                                      <p:to>
                                        <p:strVal val="visible"/>
                                      </p:to>
                                    </p:set>
                                    <p:animEffect transition="in" filter="wipe(right)">
                                      <p:cBhvr>
                                        <p:cTn id="154" dur="500"/>
                                        <p:tgtEl>
                                          <p:spTgt spid="743686"/>
                                        </p:tgtEl>
                                      </p:cBhvr>
                                    </p:animEffect>
                                  </p:childTnLst>
                                </p:cTn>
                              </p:par>
                              <p:par>
                                <p:cTn id="155" presetID="22" presetClass="entr" presetSubtype="4" fill="hold" nodeType="withEffect">
                                  <p:stCondLst>
                                    <p:cond delay="0"/>
                                  </p:stCondLst>
                                  <p:childTnLst>
                                    <p:set>
                                      <p:cBhvr>
                                        <p:cTn id="156" dur="1" fill="hold">
                                          <p:stCondLst>
                                            <p:cond delay="0"/>
                                          </p:stCondLst>
                                        </p:cTn>
                                        <p:tgtEl>
                                          <p:spTgt spid="743687"/>
                                        </p:tgtEl>
                                        <p:attrNameLst>
                                          <p:attrName>style.visibility</p:attrName>
                                        </p:attrNameLst>
                                      </p:cBhvr>
                                      <p:to>
                                        <p:strVal val="visible"/>
                                      </p:to>
                                    </p:set>
                                    <p:animEffect transition="in" filter="wipe(down)">
                                      <p:cBhvr>
                                        <p:cTn id="157" dur="500"/>
                                        <p:tgtEl>
                                          <p:spTgt spid="743687"/>
                                        </p:tgtEl>
                                      </p:cBhvr>
                                    </p:animEffect>
                                  </p:childTnLst>
                                </p:cTn>
                              </p:par>
                              <p:par>
                                <p:cTn id="158" presetID="22" presetClass="entr" presetSubtype="8" fill="hold" nodeType="withEffect">
                                  <p:stCondLst>
                                    <p:cond delay="0"/>
                                  </p:stCondLst>
                                  <p:childTnLst>
                                    <p:set>
                                      <p:cBhvr>
                                        <p:cTn id="159" dur="1" fill="hold">
                                          <p:stCondLst>
                                            <p:cond delay="0"/>
                                          </p:stCondLst>
                                        </p:cTn>
                                        <p:tgtEl>
                                          <p:spTgt spid="743688"/>
                                        </p:tgtEl>
                                        <p:attrNameLst>
                                          <p:attrName>style.visibility</p:attrName>
                                        </p:attrNameLst>
                                      </p:cBhvr>
                                      <p:to>
                                        <p:strVal val="visible"/>
                                      </p:to>
                                    </p:set>
                                    <p:animEffect transition="in" filter="wipe(left)">
                                      <p:cBhvr>
                                        <p:cTn id="160" dur="500"/>
                                        <p:tgtEl>
                                          <p:spTgt spid="743688"/>
                                        </p:tgtEl>
                                      </p:cBhvr>
                                    </p:animEffect>
                                  </p:childTnLst>
                                </p:cTn>
                              </p:par>
                            </p:childTnLst>
                          </p:cTn>
                        </p:par>
                      </p:childTnLst>
                    </p:cTn>
                  </p:par>
                  <p:par>
                    <p:cTn id="161" fill="hold">
                      <p:stCondLst>
                        <p:cond delay="indefinite"/>
                      </p:stCondLst>
                      <p:childTnLst>
                        <p:par>
                          <p:cTn id="162" fill="hold">
                            <p:stCondLst>
                              <p:cond delay="0"/>
                            </p:stCondLst>
                            <p:childTnLst>
                              <p:par>
                                <p:cTn id="163" presetID="47" presetClass="entr" presetSubtype="0" fill="hold" grpId="0" nodeType="clickEffect">
                                  <p:stCondLst>
                                    <p:cond delay="0"/>
                                  </p:stCondLst>
                                  <p:childTnLst>
                                    <p:set>
                                      <p:cBhvr>
                                        <p:cTn id="164" dur="1" fill="hold">
                                          <p:stCondLst>
                                            <p:cond delay="0"/>
                                          </p:stCondLst>
                                        </p:cTn>
                                        <p:tgtEl>
                                          <p:spTgt spid="743577"/>
                                        </p:tgtEl>
                                        <p:attrNameLst>
                                          <p:attrName>style.visibility</p:attrName>
                                        </p:attrNameLst>
                                      </p:cBhvr>
                                      <p:to>
                                        <p:strVal val="visible"/>
                                      </p:to>
                                    </p:set>
                                    <p:animEffect transition="in" filter="fade">
                                      <p:cBhvr>
                                        <p:cTn id="165" dur="1000"/>
                                        <p:tgtEl>
                                          <p:spTgt spid="743577"/>
                                        </p:tgtEl>
                                      </p:cBhvr>
                                    </p:animEffect>
                                    <p:anim calcmode="lin" valueType="num">
                                      <p:cBhvr>
                                        <p:cTn id="166" dur="1000" fill="hold"/>
                                        <p:tgtEl>
                                          <p:spTgt spid="743577"/>
                                        </p:tgtEl>
                                        <p:attrNameLst>
                                          <p:attrName>ppt_x</p:attrName>
                                        </p:attrNameLst>
                                      </p:cBhvr>
                                      <p:tavLst>
                                        <p:tav tm="0">
                                          <p:val>
                                            <p:strVal val="#ppt_x"/>
                                          </p:val>
                                        </p:tav>
                                        <p:tav tm="100000">
                                          <p:val>
                                            <p:strVal val="#ppt_x"/>
                                          </p:val>
                                        </p:tav>
                                      </p:tavLst>
                                    </p:anim>
                                    <p:anim calcmode="lin" valueType="num">
                                      <p:cBhvr>
                                        <p:cTn id="167" dur="1000" fill="hold"/>
                                        <p:tgtEl>
                                          <p:spTgt spid="743577"/>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53" presetClass="entr" presetSubtype="0" fill="hold" grpId="0" nodeType="clickEffect">
                                  <p:stCondLst>
                                    <p:cond delay="0"/>
                                  </p:stCondLst>
                                  <p:childTnLst>
                                    <p:set>
                                      <p:cBhvr>
                                        <p:cTn id="171" dur="1" fill="hold">
                                          <p:stCondLst>
                                            <p:cond delay="0"/>
                                          </p:stCondLst>
                                        </p:cTn>
                                        <p:tgtEl>
                                          <p:spTgt spid="743657"/>
                                        </p:tgtEl>
                                        <p:attrNameLst>
                                          <p:attrName>style.visibility</p:attrName>
                                        </p:attrNameLst>
                                      </p:cBhvr>
                                      <p:to>
                                        <p:strVal val="visible"/>
                                      </p:to>
                                    </p:set>
                                    <p:anim calcmode="lin" valueType="num">
                                      <p:cBhvr>
                                        <p:cTn id="172" dur="500" fill="hold"/>
                                        <p:tgtEl>
                                          <p:spTgt spid="743657"/>
                                        </p:tgtEl>
                                        <p:attrNameLst>
                                          <p:attrName>ppt_w</p:attrName>
                                        </p:attrNameLst>
                                      </p:cBhvr>
                                      <p:tavLst>
                                        <p:tav tm="0">
                                          <p:val>
                                            <p:fltVal val="0"/>
                                          </p:val>
                                        </p:tav>
                                        <p:tav tm="100000">
                                          <p:val>
                                            <p:strVal val="#ppt_w"/>
                                          </p:val>
                                        </p:tav>
                                      </p:tavLst>
                                    </p:anim>
                                    <p:anim calcmode="lin" valueType="num">
                                      <p:cBhvr>
                                        <p:cTn id="173" dur="500" fill="hold"/>
                                        <p:tgtEl>
                                          <p:spTgt spid="743657"/>
                                        </p:tgtEl>
                                        <p:attrNameLst>
                                          <p:attrName>ppt_h</p:attrName>
                                        </p:attrNameLst>
                                      </p:cBhvr>
                                      <p:tavLst>
                                        <p:tav tm="0">
                                          <p:val>
                                            <p:fltVal val="0"/>
                                          </p:val>
                                        </p:tav>
                                        <p:tav tm="100000">
                                          <p:val>
                                            <p:strVal val="#ppt_h"/>
                                          </p:val>
                                        </p:tav>
                                      </p:tavLst>
                                    </p:anim>
                                    <p:animEffect transition="in" filter="fade">
                                      <p:cBhvr>
                                        <p:cTn id="174" dur="500"/>
                                        <p:tgtEl>
                                          <p:spTgt spid="743657"/>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743694"/>
                                        </p:tgtEl>
                                        <p:attrNameLst>
                                          <p:attrName>style.visibility</p:attrName>
                                        </p:attrNameLst>
                                      </p:cBhvr>
                                      <p:to>
                                        <p:strVal val="visible"/>
                                      </p:to>
                                    </p:set>
                                    <p:animEffect transition="in" filter="fade">
                                      <p:cBhvr>
                                        <p:cTn id="179" dur="2000"/>
                                        <p:tgtEl>
                                          <p:spTgt spid="743694"/>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nodeType="clickEffect">
                                  <p:stCondLst>
                                    <p:cond delay="0"/>
                                  </p:stCondLst>
                                  <p:childTnLst>
                                    <p:set>
                                      <p:cBhvr>
                                        <p:cTn id="183" dur="1" fill="hold">
                                          <p:stCondLst>
                                            <p:cond delay="0"/>
                                          </p:stCondLst>
                                        </p:cTn>
                                        <p:tgtEl>
                                          <p:spTgt spid="743690"/>
                                        </p:tgtEl>
                                        <p:attrNameLst>
                                          <p:attrName>style.visibility</p:attrName>
                                        </p:attrNameLst>
                                      </p:cBhvr>
                                      <p:to>
                                        <p:strVal val="visible"/>
                                      </p:to>
                                    </p:set>
                                    <p:animEffect transition="in" filter="wipe(down)">
                                      <p:cBhvr>
                                        <p:cTn id="184" dur="500"/>
                                        <p:tgtEl>
                                          <p:spTgt spid="743690"/>
                                        </p:tgtEl>
                                      </p:cBhvr>
                                    </p:animEffect>
                                  </p:childTnLst>
                                </p:cTn>
                              </p:par>
                              <p:par>
                                <p:cTn id="185" presetID="22" presetClass="entr" presetSubtype="8" fill="hold" nodeType="withEffect">
                                  <p:stCondLst>
                                    <p:cond delay="0"/>
                                  </p:stCondLst>
                                  <p:childTnLst>
                                    <p:set>
                                      <p:cBhvr>
                                        <p:cTn id="186" dur="1" fill="hold">
                                          <p:stCondLst>
                                            <p:cond delay="0"/>
                                          </p:stCondLst>
                                        </p:cTn>
                                        <p:tgtEl>
                                          <p:spTgt spid="743692"/>
                                        </p:tgtEl>
                                        <p:attrNameLst>
                                          <p:attrName>style.visibility</p:attrName>
                                        </p:attrNameLst>
                                      </p:cBhvr>
                                      <p:to>
                                        <p:strVal val="visible"/>
                                      </p:to>
                                    </p:set>
                                    <p:animEffect transition="in" filter="wipe(left)">
                                      <p:cBhvr>
                                        <p:cTn id="187" dur="500"/>
                                        <p:tgtEl>
                                          <p:spTgt spid="743692"/>
                                        </p:tgtEl>
                                      </p:cBhvr>
                                    </p:animEffect>
                                  </p:childTnLst>
                                </p:cTn>
                              </p:par>
                              <p:par>
                                <p:cTn id="188" presetID="22" presetClass="entr" presetSubtype="4" fill="hold" nodeType="withEffect">
                                  <p:stCondLst>
                                    <p:cond delay="0"/>
                                  </p:stCondLst>
                                  <p:childTnLst>
                                    <p:set>
                                      <p:cBhvr>
                                        <p:cTn id="189" dur="1" fill="hold">
                                          <p:stCondLst>
                                            <p:cond delay="0"/>
                                          </p:stCondLst>
                                        </p:cTn>
                                        <p:tgtEl>
                                          <p:spTgt spid="743691"/>
                                        </p:tgtEl>
                                        <p:attrNameLst>
                                          <p:attrName>style.visibility</p:attrName>
                                        </p:attrNameLst>
                                      </p:cBhvr>
                                      <p:to>
                                        <p:strVal val="visible"/>
                                      </p:to>
                                    </p:set>
                                    <p:animEffect transition="in" filter="wipe(down)">
                                      <p:cBhvr>
                                        <p:cTn id="190" dur="500"/>
                                        <p:tgtEl>
                                          <p:spTgt spid="743691"/>
                                        </p:tgtEl>
                                      </p:cBhvr>
                                    </p:animEffect>
                                  </p:childTnLst>
                                </p:cTn>
                              </p:par>
                              <p:par>
                                <p:cTn id="191" presetID="22" presetClass="entr" presetSubtype="2" fill="hold" nodeType="withEffect">
                                  <p:stCondLst>
                                    <p:cond delay="0"/>
                                  </p:stCondLst>
                                  <p:childTnLst>
                                    <p:set>
                                      <p:cBhvr>
                                        <p:cTn id="192" dur="1" fill="hold">
                                          <p:stCondLst>
                                            <p:cond delay="0"/>
                                          </p:stCondLst>
                                        </p:cTn>
                                        <p:tgtEl>
                                          <p:spTgt spid="743693"/>
                                        </p:tgtEl>
                                        <p:attrNameLst>
                                          <p:attrName>style.visibility</p:attrName>
                                        </p:attrNameLst>
                                      </p:cBhvr>
                                      <p:to>
                                        <p:strVal val="visible"/>
                                      </p:to>
                                    </p:set>
                                    <p:animEffect transition="in" filter="wipe(right)">
                                      <p:cBhvr>
                                        <p:cTn id="193" dur="500"/>
                                        <p:tgtEl>
                                          <p:spTgt spid="743693"/>
                                        </p:tgtEl>
                                      </p:cBhvr>
                                    </p:animEffect>
                                  </p:childTnLst>
                                </p:cTn>
                              </p:par>
                            </p:childTnLst>
                          </p:cTn>
                        </p:par>
                      </p:childTnLst>
                    </p:cTn>
                  </p:par>
                  <p:par>
                    <p:cTn id="194" fill="hold">
                      <p:stCondLst>
                        <p:cond delay="indefinite"/>
                      </p:stCondLst>
                      <p:childTnLst>
                        <p:par>
                          <p:cTn id="195" fill="hold">
                            <p:stCondLst>
                              <p:cond delay="0"/>
                            </p:stCondLst>
                            <p:childTnLst>
                              <p:par>
                                <p:cTn id="196" presetID="47" presetClass="entr" presetSubtype="0" fill="hold" grpId="0" nodeType="clickEffect">
                                  <p:stCondLst>
                                    <p:cond delay="0"/>
                                  </p:stCondLst>
                                  <p:childTnLst>
                                    <p:set>
                                      <p:cBhvr>
                                        <p:cTn id="197" dur="1" fill="hold">
                                          <p:stCondLst>
                                            <p:cond delay="0"/>
                                          </p:stCondLst>
                                        </p:cTn>
                                        <p:tgtEl>
                                          <p:spTgt spid="743578"/>
                                        </p:tgtEl>
                                        <p:attrNameLst>
                                          <p:attrName>style.visibility</p:attrName>
                                        </p:attrNameLst>
                                      </p:cBhvr>
                                      <p:to>
                                        <p:strVal val="visible"/>
                                      </p:to>
                                    </p:set>
                                    <p:animEffect transition="in" filter="fade">
                                      <p:cBhvr>
                                        <p:cTn id="198" dur="1000"/>
                                        <p:tgtEl>
                                          <p:spTgt spid="743578"/>
                                        </p:tgtEl>
                                      </p:cBhvr>
                                    </p:animEffect>
                                    <p:anim calcmode="lin" valueType="num">
                                      <p:cBhvr>
                                        <p:cTn id="199" dur="1000" fill="hold"/>
                                        <p:tgtEl>
                                          <p:spTgt spid="743578"/>
                                        </p:tgtEl>
                                        <p:attrNameLst>
                                          <p:attrName>ppt_x</p:attrName>
                                        </p:attrNameLst>
                                      </p:cBhvr>
                                      <p:tavLst>
                                        <p:tav tm="0">
                                          <p:val>
                                            <p:strVal val="#ppt_x"/>
                                          </p:val>
                                        </p:tav>
                                        <p:tav tm="100000">
                                          <p:val>
                                            <p:strVal val="#ppt_x"/>
                                          </p:val>
                                        </p:tav>
                                      </p:tavLst>
                                    </p:anim>
                                    <p:anim calcmode="lin" valueType="num">
                                      <p:cBhvr>
                                        <p:cTn id="200" dur="1000" fill="hold"/>
                                        <p:tgtEl>
                                          <p:spTgt spid="743578"/>
                                        </p:tgtEl>
                                        <p:attrNameLst>
                                          <p:attrName>ppt_y</p:attrName>
                                        </p:attrNameLst>
                                      </p:cBhvr>
                                      <p:tavLst>
                                        <p:tav tm="0">
                                          <p:val>
                                            <p:strVal val="#ppt_y-.1"/>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53" presetClass="entr" presetSubtype="0" fill="hold" grpId="0" nodeType="clickEffect">
                                  <p:stCondLst>
                                    <p:cond delay="0"/>
                                  </p:stCondLst>
                                  <p:childTnLst>
                                    <p:set>
                                      <p:cBhvr>
                                        <p:cTn id="204" dur="1" fill="hold">
                                          <p:stCondLst>
                                            <p:cond delay="0"/>
                                          </p:stCondLst>
                                        </p:cTn>
                                        <p:tgtEl>
                                          <p:spTgt spid="743659"/>
                                        </p:tgtEl>
                                        <p:attrNameLst>
                                          <p:attrName>style.visibility</p:attrName>
                                        </p:attrNameLst>
                                      </p:cBhvr>
                                      <p:to>
                                        <p:strVal val="visible"/>
                                      </p:to>
                                    </p:set>
                                    <p:anim calcmode="lin" valueType="num">
                                      <p:cBhvr>
                                        <p:cTn id="205" dur="500" fill="hold"/>
                                        <p:tgtEl>
                                          <p:spTgt spid="743659"/>
                                        </p:tgtEl>
                                        <p:attrNameLst>
                                          <p:attrName>ppt_w</p:attrName>
                                        </p:attrNameLst>
                                      </p:cBhvr>
                                      <p:tavLst>
                                        <p:tav tm="0">
                                          <p:val>
                                            <p:fltVal val="0"/>
                                          </p:val>
                                        </p:tav>
                                        <p:tav tm="100000">
                                          <p:val>
                                            <p:strVal val="#ppt_w"/>
                                          </p:val>
                                        </p:tav>
                                      </p:tavLst>
                                    </p:anim>
                                    <p:anim calcmode="lin" valueType="num">
                                      <p:cBhvr>
                                        <p:cTn id="206" dur="500" fill="hold"/>
                                        <p:tgtEl>
                                          <p:spTgt spid="743659"/>
                                        </p:tgtEl>
                                        <p:attrNameLst>
                                          <p:attrName>ppt_h</p:attrName>
                                        </p:attrNameLst>
                                      </p:cBhvr>
                                      <p:tavLst>
                                        <p:tav tm="0">
                                          <p:val>
                                            <p:fltVal val="0"/>
                                          </p:val>
                                        </p:tav>
                                        <p:tav tm="100000">
                                          <p:val>
                                            <p:strVal val="#ppt_h"/>
                                          </p:val>
                                        </p:tav>
                                      </p:tavLst>
                                    </p:anim>
                                    <p:animEffect transition="in" filter="fade">
                                      <p:cBhvr>
                                        <p:cTn id="207" dur="500"/>
                                        <p:tgtEl>
                                          <p:spTgt spid="743659"/>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743699"/>
                                        </p:tgtEl>
                                        <p:attrNameLst>
                                          <p:attrName>style.visibility</p:attrName>
                                        </p:attrNameLst>
                                      </p:cBhvr>
                                      <p:to>
                                        <p:strVal val="visible"/>
                                      </p:to>
                                    </p:set>
                                    <p:animEffect transition="in" filter="fade">
                                      <p:cBhvr>
                                        <p:cTn id="212" dur="2000"/>
                                        <p:tgtEl>
                                          <p:spTgt spid="743699"/>
                                        </p:tgtEl>
                                      </p:cBhvr>
                                    </p:animEffect>
                                  </p:childTnLst>
                                </p:cTn>
                              </p:par>
                            </p:childTnLst>
                          </p:cTn>
                        </p:par>
                      </p:childTnLst>
                    </p:cTn>
                  </p:par>
                  <p:par>
                    <p:cTn id="213" fill="hold">
                      <p:stCondLst>
                        <p:cond delay="indefinite"/>
                      </p:stCondLst>
                      <p:childTnLst>
                        <p:par>
                          <p:cTn id="214" fill="hold">
                            <p:stCondLst>
                              <p:cond delay="0"/>
                            </p:stCondLst>
                            <p:childTnLst>
                              <p:par>
                                <p:cTn id="215" presetID="22" presetClass="entr" presetSubtype="4" fill="hold" nodeType="clickEffect">
                                  <p:stCondLst>
                                    <p:cond delay="0"/>
                                  </p:stCondLst>
                                  <p:childTnLst>
                                    <p:set>
                                      <p:cBhvr>
                                        <p:cTn id="216" dur="1" fill="hold">
                                          <p:stCondLst>
                                            <p:cond delay="0"/>
                                          </p:stCondLst>
                                        </p:cTn>
                                        <p:tgtEl>
                                          <p:spTgt spid="743696"/>
                                        </p:tgtEl>
                                        <p:attrNameLst>
                                          <p:attrName>style.visibility</p:attrName>
                                        </p:attrNameLst>
                                      </p:cBhvr>
                                      <p:to>
                                        <p:strVal val="visible"/>
                                      </p:to>
                                    </p:set>
                                    <p:animEffect transition="in" filter="wipe(down)">
                                      <p:cBhvr>
                                        <p:cTn id="217" dur="500"/>
                                        <p:tgtEl>
                                          <p:spTgt spid="743696"/>
                                        </p:tgtEl>
                                      </p:cBhvr>
                                    </p:animEffect>
                                  </p:childTnLst>
                                </p:cTn>
                              </p:par>
                              <p:par>
                                <p:cTn id="218" presetID="22" presetClass="entr" presetSubtype="2" fill="hold" nodeType="withEffect">
                                  <p:stCondLst>
                                    <p:cond delay="0"/>
                                  </p:stCondLst>
                                  <p:childTnLst>
                                    <p:set>
                                      <p:cBhvr>
                                        <p:cTn id="219" dur="1" fill="hold">
                                          <p:stCondLst>
                                            <p:cond delay="0"/>
                                          </p:stCondLst>
                                        </p:cTn>
                                        <p:tgtEl>
                                          <p:spTgt spid="743695"/>
                                        </p:tgtEl>
                                        <p:attrNameLst>
                                          <p:attrName>style.visibility</p:attrName>
                                        </p:attrNameLst>
                                      </p:cBhvr>
                                      <p:to>
                                        <p:strVal val="visible"/>
                                      </p:to>
                                    </p:set>
                                    <p:animEffect transition="in" filter="wipe(right)">
                                      <p:cBhvr>
                                        <p:cTn id="220" dur="500"/>
                                        <p:tgtEl>
                                          <p:spTgt spid="743695"/>
                                        </p:tgtEl>
                                      </p:cBhvr>
                                    </p:animEffect>
                                  </p:childTnLst>
                                </p:cTn>
                              </p:par>
                              <p:par>
                                <p:cTn id="221" presetID="22" presetClass="entr" presetSubtype="8" fill="hold" nodeType="withEffect">
                                  <p:stCondLst>
                                    <p:cond delay="0"/>
                                  </p:stCondLst>
                                  <p:childTnLst>
                                    <p:set>
                                      <p:cBhvr>
                                        <p:cTn id="222" dur="1" fill="hold">
                                          <p:stCondLst>
                                            <p:cond delay="0"/>
                                          </p:stCondLst>
                                        </p:cTn>
                                        <p:tgtEl>
                                          <p:spTgt spid="743697"/>
                                        </p:tgtEl>
                                        <p:attrNameLst>
                                          <p:attrName>style.visibility</p:attrName>
                                        </p:attrNameLst>
                                      </p:cBhvr>
                                      <p:to>
                                        <p:strVal val="visible"/>
                                      </p:to>
                                    </p:set>
                                    <p:animEffect transition="in" filter="wipe(left)">
                                      <p:cBhvr>
                                        <p:cTn id="223" dur="500"/>
                                        <p:tgtEl>
                                          <p:spTgt spid="743697"/>
                                        </p:tgtEl>
                                      </p:cBhvr>
                                    </p:animEffect>
                                  </p:childTnLst>
                                </p:cTn>
                              </p:par>
                              <p:par>
                                <p:cTn id="224" presetID="22" presetClass="entr" presetSubtype="1" fill="hold" nodeType="withEffect">
                                  <p:stCondLst>
                                    <p:cond delay="0"/>
                                  </p:stCondLst>
                                  <p:childTnLst>
                                    <p:set>
                                      <p:cBhvr>
                                        <p:cTn id="225" dur="1" fill="hold">
                                          <p:stCondLst>
                                            <p:cond delay="0"/>
                                          </p:stCondLst>
                                        </p:cTn>
                                        <p:tgtEl>
                                          <p:spTgt spid="743698"/>
                                        </p:tgtEl>
                                        <p:attrNameLst>
                                          <p:attrName>style.visibility</p:attrName>
                                        </p:attrNameLst>
                                      </p:cBhvr>
                                      <p:to>
                                        <p:strVal val="visible"/>
                                      </p:to>
                                    </p:set>
                                    <p:animEffect transition="in" filter="wipe(up)">
                                      <p:cBhvr>
                                        <p:cTn id="226" dur="500"/>
                                        <p:tgtEl>
                                          <p:spTgt spid="743698"/>
                                        </p:tgtEl>
                                      </p:cBhvr>
                                    </p:animEffect>
                                  </p:childTnLst>
                                </p:cTn>
                              </p:par>
                            </p:childTnLst>
                          </p:cTn>
                        </p:par>
                      </p:childTnLst>
                    </p:cTn>
                  </p:par>
                  <p:par>
                    <p:cTn id="227" fill="hold">
                      <p:stCondLst>
                        <p:cond delay="indefinite"/>
                      </p:stCondLst>
                      <p:childTnLst>
                        <p:par>
                          <p:cTn id="228" fill="hold">
                            <p:stCondLst>
                              <p:cond delay="0"/>
                            </p:stCondLst>
                            <p:childTnLst>
                              <p:par>
                                <p:cTn id="229" presetID="47" presetClass="entr" presetSubtype="0" fill="hold" grpId="0" nodeType="clickEffect">
                                  <p:stCondLst>
                                    <p:cond delay="0"/>
                                  </p:stCondLst>
                                  <p:childTnLst>
                                    <p:set>
                                      <p:cBhvr>
                                        <p:cTn id="230" dur="1" fill="hold">
                                          <p:stCondLst>
                                            <p:cond delay="0"/>
                                          </p:stCondLst>
                                        </p:cTn>
                                        <p:tgtEl>
                                          <p:spTgt spid="743601"/>
                                        </p:tgtEl>
                                        <p:attrNameLst>
                                          <p:attrName>style.visibility</p:attrName>
                                        </p:attrNameLst>
                                      </p:cBhvr>
                                      <p:to>
                                        <p:strVal val="visible"/>
                                      </p:to>
                                    </p:set>
                                    <p:animEffect transition="in" filter="fade">
                                      <p:cBhvr>
                                        <p:cTn id="231" dur="1000"/>
                                        <p:tgtEl>
                                          <p:spTgt spid="743601"/>
                                        </p:tgtEl>
                                      </p:cBhvr>
                                    </p:animEffect>
                                    <p:anim calcmode="lin" valueType="num">
                                      <p:cBhvr>
                                        <p:cTn id="232" dur="1000" fill="hold"/>
                                        <p:tgtEl>
                                          <p:spTgt spid="743601"/>
                                        </p:tgtEl>
                                        <p:attrNameLst>
                                          <p:attrName>ppt_x</p:attrName>
                                        </p:attrNameLst>
                                      </p:cBhvr>
                                      <p:tavLst>
                                        <p:tav tm="0">
                                          <p:val>
                                            <p:strVal val="#ppt_x"/>
                                          </p:val>
                                        </p:tav>
                                        <p:tav tm="100000">
                                          <p:val>
                                            <p:strVal val="#ppt_x"/>
                                          </p:val>
                                        </p:tav>
                                      </p:tavLst>
                                    </p:anim>
                                    <p:anim calcmode="lin" valueType="num">
                                      <p:cBhvr>
                                        <p:cTn id="233" dur="1000" fill="hold"/>
                                        <p:tgtEl>
                                          <p:spTgt spid="743601"/>
                                        </p:tgtEl>
                                        <p:attrNameLst>
                                          <p:attrName>ppt_y</p:attrName>
                                        </p:attrNameLst>
                                      </p:cBhvr>
                                      <p:tavLst>
                                        <p:tav tm="0">
                                          <p:val>
                                            <p:strVal val="#ppt_y-.1"/>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53" presetClass="entr" presetSubtype="0" fill="hold" grpId="0" nodeType="clickEffect">
                                  <p:stCondLst>
                                    <p:cond delay="0"/>
                                  </p:stCondLst>
                                  <p:childTnLst>
                                    <p:set>
                                      <p:cBhvr>
                                        <p:cTn id="237" dur="1" fill="hold">
                                          <p:stCondLst>
                                            <p:cond delay="0"/>
                                          </p:stCondLst>
                                        </p:cTn>
                                        <p:tgtEl>
                                          <p:spTgt spid="743660"/>
                                        </p:tgtEl>
                                        <p:attrNameLst>
                                          <p:attrName>style.visibility</p:attrName>
                                        </p:attrNameLst>
                                      </p:cBhvr>
                                      <p:to>
                                        <p:strVal val="visible"/>
                                      </p:to>
                                    </p:set>
                                    <p:anim calcmode="lin" valueType="num">
                                      <p:cBhvr>
                                        <p:cTn id="238" dur="500" fill="hold"/>
                                        <p:tgtEl>
                                          <p:spTgt spid="743660"/>
                                        </p:tgtEl>
                                        <p:attrNameLst>
                                          <p:attrName>ppt_w</p:attrName>
                                        </p:attrNameLst>
                                      </p:cBhvr>
                                      <p:tavLst>
                                        <p:tav tm="0">
                                          <p:val>
                                            <p:fltVal val="0"/>
                                          </p:val>
                                        </p:tav>
                                        <p:tav tm="100000">
                                          <p:val>
                                            <p:strVal val="#ppt_w"/>
                                          </p:val>
                                        </p:tav>
                                      </p:tavLst>
                                    </p:anim>
                                    <p:anim calcmode="lin" valueType="num">
                                      <p:cBhvr>
                                        <p:cTn id="239" dur="500" fill="hold"/>
                                        <p:tgtEl>
                                          <p:spTgt spid="743660"/>
                                        </p:tgtEl>
                                        <p:attrNameLst>
                                          <p:attrName>ppt_h</p:attrName>
                                        </p:attrNameLst>
                                      </p:cBhvr>
                                      <p:tavLst>
                                        <p:tav tm="0">
                                          <p:val>
                                            <p:fltVal val="0"/>
                                          </p:val>
                                        </p:tav>
                                        <p:tav tm="100000">
                                          <p:val>
                                            <p:strVal val="#ppt_h"/>
                                          </p:val>
                                        </p:tav>
                                      </p:tavLst>
                                    </p:anim>
                                    <p:animEffect transition="in" filter="fade">
                                      <p:cBhvr>
                                        <p:cTn id="240" dur="500"/>
                                        <p:tgtEl>
                                          <p:spTgt spid="743660"/>
                                        </p:tgtEl>
                                      </p:cBhvr>
                                    </p:animEffect>
                                  </p:childTnLst>
                                </p:cTn>
                              </p:par>
                            </p:childTnLst>
                          </p:cTn>
                        </p:par>
                      </p:childTnLst>
                    </p:cTn>
                  </p:par>
                  <p:par>
                    <p:cTn id="241" fill="hold">
                      <p:stCondLst>
                        <p:cond delay="indefinite"/>
                      </p:stCondLst>
                      <p:childTnLst>
                        <p:par>
                          <p:cTn id="242" fill="hold">
                            <p:stCondLst>
                              <p:cond delay="0"/>
                            </p:stCondLst>
                            <p:childTnLst>
                              <p:par>
                                <p:cTn id="243" presetID="10" presetClass="entr" presetSubtype="0" fill="hold" nodeType="clickEffect">
                                  <p:stCondLst>
                                    <p:cond delay="0"/>
                                  </p:stCondLst>
                                  <p:childTnLst>
                                    <p:set>
                                      <p:cBhvr>
                                        <p:cTn id="244" dur="1" fill="hold">
                                          <p:stCondLst>
                                            <p:cond delay="0"/>
                                          </p:stCondLst>
                                        </p:cTn>
                                        <p:tgtEl>
                                          <p:spTgt spid="743701"/>
                                        </p:tgtEl>
                                        <p:attrNameLst>
                                          <p:attrName>style.visibility</p:attrName>
                                        </p:attrNameLst>
                                      </p:cBhvr>
                                      <p:to>
                                        <p:strVal val="visible"/>
                                      </p:to>
                                    </p:set>
                                    <p:animEffect transition="in" filter="fade">
                                      <p:cBhvr>
                                        <p:cTn id="245" dur="2000"/>
                                        <p:tgtEl>
                                          <p:spTgt spid="743701"/>
                                        </p:tgtEl>
                                      </p:cBhvr>
                                    </p:animEffect>
                                  </p:childTnLst>
                                </p:cTn>
                              </p:par>
                            </p:childTnLst>
                          </p:cTn>
                        </p:par>
                      </p:childTnLst>
                    </p:cTn>
                  </p:par>
                  <p:par>
                    <p:cTn id="246" fill="hold">
                      <p:stCondLst>
                        <p:cond delay="indefinite"/>
                      </p:stCondLst>
                      <p:childTnLst>
                        <p:par>
                          <p:cTn id="247" fill="hold">
                            <p:stCondLst>
                              <p:cond delay="0"/>
                            </p:stCondLst>
                            <p:childTnLst>
                              <p:par>
                                <p:cTn id="248" presetID="22" presetClass="entr" presetSubtype="4" fill="hold" nodeType="clickEffect">
                                  <p:stCondLst>
                                    <p:cond delay="0"/>
                                  </p:stCondLst>
                                  <p:childTnLst>
                                    <p:set>
                                      <p:cBhvr>
                                        <p:cTn id="249" dur="1" fill="hold">
                                          <p:stCondLst>
                                            <p:cond delay="0"/>
                                          </p:stCondLst>
                                        </p:cTn>
                                        <p:tgtEl>
                                          <p:spTgt spid="743700"/>
                                        </p:tgtEl>
                                        <p:attrNameLst>
                                          <p:attrName>style.visibility</p:attrName>
                                        </p:attrNameLst>
                                      </p:cBhvr>
                                      <p:to>
                                        <p:strVal val="visible"/>
                                      </p:to>
                                    </p:set>
                                    <p:animEffect transition="in" filter="wipe(down)">
                                      <p:cBhvr>
                                        <p:cTn id="250" dur="500"/>
                                        <p:tgtEl>
                                          <p:spTgt spid="743700"/>
                                        </p:tgtEl>
                                      </p:cBhvr>
                                    </p:animEffect>
                                  </p:childTnLst>
                                </p:cTn>
                              </p:par>
                            </p:childTnLst>
                          </p:cTn>
                        </p:par>
                      </p:childTnLst>
                    </p:cTn>
                  </p:par>
                  <p:par>
                    <p:cTn id="251" fill="hold">
                      <p:stCondLst>
                        <p:cond delay="indefinite"/>
                      </p:stCondLst>
                      <p:childTnLst>
                        <p:par>
                          <p:cTn id="252" fill="hold">
                            <p:stCondLst>
                              <p:cond delay="0"/>
                            </p:stCondLst>
                            <p:childTnLst>
                              <p:par>
                                <p:cTn id="253" presetID="47" presetClass="entr" presetSubtype="0" fill="hold" grpId="0" nodeType="clickEffect">
                                  <p:stCondLst>
                                    <p:cond delay="0"/>
                                  </p:stCondLst>
                                  <p:childTnLst>
                                    <p:set>
                                      <p:cBhvr>
                                        <p:cTn id="254" dur="1" fill="hold">
                                          <p:stCondLst>
                                            <p:cond delay="0"/>
                                          </p:stCondLst>
                                        </p:cTn>
                                        <p:tgtEl>
                                          <p:spTgt spid="743602"/>
                                        </p:tgtEl>
                                        <p:attrNameLst>
                                          <p:attrName>style.visibility</p:attrName>
                                        </p:attrNameLst>
                                      </p:cBhvr>
                                      <p:to>
                                        <p:strVal val="visible"/>
                                      </p:to>
                                    </p:set>
                                    <p:animEffect transition="in" filter="fade">
                                      <p:cBhvr>
                                        <p:cTn id="255" dur="1000"/>
                                        <p:tgtEl>
                                          <p:spTgt spid="743602"/>
                                        </p:tgtEl>
                                      </p:cBhvr>
                                    </p:animEffect>
                                    <p:anim calcmode="lin" valueType="num">
                                      <p:cBhvr>
                                        <p:cTn id="256" dur="1000" fill="hold"/>
                                        <p:tgtEl>
                                          <p:spTgt spid="743602"/>
                                        </p:tgtEl>
                                        <p:attrNameLst>
                                          <p:attrName>ppt_x</p:attrName>
                                        </p:attrNameLst>
                                      </p:cBhvr>
                                      <p:tavLst>
                                        <p:tav tm="0">
                                          <p:val>
                                            <p:strVal val="#ppt_x"/>
                                          </p:val>
                                        </p:tav>
                                        <p:tav tm="100000">
                                          <p:val>
                                            <p:strVal val="#ppt_x"/>
                                          </p:val>
                                        </p:tav>
                                      </p:tavLst>
                                    </p:anim>
                                    <p:anim calcmode="lin" valueType="num">
                                      <p:cBhvr>
                                        <p:cTn id="257" dur="1000" fill="hold"/>
                                        <p:tgtEl>
                                          <p:spTgt spid="743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542" grpId="0" animBg="1"/>
      <p:bldP spid="743542" grpId="1" animBg="1"/>
      <p:bldP spid="743554" grpId="0"/>
      <p:bldP spid="743560" grpId="0"/>
      <p:bldP spid="743568" grpId="0"/>
      <p:bldP spid="743576" grpId="0"/>
      <p:bldP spid="743577" grpId="0"/>
      <p:bldP spid="743578" grpId="0"/>
      <p:bldP spid="743601" grpId="0"/>
      <p:bldP spid="743602" grpId="0"/>
      <p:bldP spid="743657" grpId="0"/>
      <p:bldP spid="743659" grpId="0"/>
      <p:bldP spid="743660" grpId="0"/>
      <p:bldP spid="743662" grpId="0"/>
      <p:bldP spid="743664" grpId="0"/>
      <p:bldP spid="743666" grpId="0"/>
      <p:bldP spid="743668" grpId="0"/>
    </p:bldLst>
  </p:timing>
</p:sld>
</file>

<file path=ppt/slides/slide2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5474" name="Rectangle 2"/>
          <p:cNvSpPr>
            <a:spLocks noGrp="1" noChangeArrowheads="1"/>
          </p:cNvSpPr>
          <p:nvPr>
            <p:ph type="title"/>
          </p:nvPr>
        </p:nvSpPr>
        <p:spPr>
          <a:noFill/>
          <a:ln/>
        </p:spPr>
        <p:txBody>
          <a:bodyPr/>
          <a:lstStyle/>
          <a:p>
            <a:r>
              <a:rPr lang="en-US"/>
              <a:t>Bond Dissociation Energy</a:t>
            </a:r>
          </a:p>
        </p:txBody>
      </p:sp>
      <p:sp>
        <p:nvSpPr>
          <p:cNvPr id="745475" name="Rectangle 3"/>
          <p:cNvSpPr>
            <a:spLocks noGrp="1" noChangeArrowheads="1"/>
          </p:cNvSpPr>
          <p:nvPr>
            <p:ph type="body" idx="1"/>
          </p:nvPr>
        </p:nvSpPr>
        <p:spPr>
          <a:noFill/>
          <a:ln/>
        </p:spPr>
        <p:txBody>
          <a:bodyPr/>
          <a:lstStyle/>
          <a:p>
            <a:r>
              <a:rPr lang="en-US"/>
              <a:t>The energy required to break a bond</a:t>
            </a:r>
          </a:p>
          <a:p>
            <a:r>
              <a:rPr lang="en-US"/>
              <a:t>C - H + 393 kJ 		C + H</a:t>
            </a:r>
          </a:p>
          <a:p>
            <a:r>
              <a:rPr lang="en-US"/>
              <a:t>We get the Bond dissociation energy back when the atoms are put back together</a:t>
            </a:r>
          </a:p>
          <a:p>
            <a:r>
              <a:rPr lang="en-US"/>
              <a:t>If we add up the BDE of the reactants and subtract the BDE of the products we can determine the energy of the reaction (</a:t>
            </a:r>
            <a:r>
              <a:rPr lang="en-US">
                <a:latin typeface="Symbol" pitchFamily="18" charset="2"/>
              </a:rPr>
              <a:t>D</a:t>
            </a:r>
            <a:r>
              <a:rPr lang="en-US"/>
              <a:t>H)</a:t>
            </a:r>
          </a:p>
        </p:txBody>
      </p:sp>
      <p:grpSp>
        <p:nvGrpSpPr>
          <p:cNvPr id="745476" name="Group 4"/>
          <p:cNvGrpSpPr>
            <a:grpSpLocks/>
          </p:cNvGrpSpPr>
          <p:nvPr/>
        </p:nvGrpSpPr>
        <p:grpSpPr bwMode="auto">
          <a:xfrm>
            <a:off x="4038600" y="1981200"/>
            <a:ext cx="839788" cy="306388"/>
            <a:chOff x="2544" y="1248"/>
            <a:chExt cx="529" cy="193"/>
          </a:xfrm>
        </p:grpSpPr>
        <p:sp>
          <p:nvSpPr>
            <p:cNvPr id="745477" name="Line 5"/>
            <p:cNvSpPr>
              <a:spLocks noChangeShapeType="1"/>
            </p:cNvSpPr>
            <p:nvPr/>
          </p:nvSpPr>
          <p:spPr bwMode="auto">
            <a:xfrm>
              <a:off x="2544" y="1344"/>
              <a:ext cx="528" cy="0"/>
            </a:xfrm>
            <a:prstGeom prst="line">
              <a:avLst/>
            </a:prstGeom>
            <a:noFill/>
            <a:ln w="25400">
              <a:solidFill>
                <a:schemeClr val="tx1"/>
              </a:solidFill>
              <a:round/>
              <a:headEnd type="none" w="sm" len="sm"/>
              <a:tailEnd type="none" w="sm" len="sm"/>
            </a:ln>
            <a:effectLst/>
          </p:spPr>
          <p:txBody>
            <a:bodyPr/>
            <a:lstStyle/>
            <a:p>
              <a:endParaRPr lang="en-US"/>
            </a:p>
          </p:txBody>
        </p:sp>
        <p:sp>
          <p:nvSpPr>
            <p:cNvPr id="745478" name="Freeform 6"/>
            <p:cNvSpPr>
              <a:spLocks/>
            </p:cNvSpPr>
            <p:nvPr/>
          </p:nvSpPr>
          <p:spPr bwMode="auto">
            <a:xfrm>
              <a:off x="2976" y="1248"/>
              <a:ext cx="97" cy="193"/>
            </a:xfrm>
            <a:custGeom>
              <a:avLst/>
              <a:gdLst/>
              <a:ahLst/>
              <a:cxnLst>
                <a:cxn ang="0">
                  <a:pos x="0" y="0"/>
                </a:cxn>
                <a:cxn ang="0">
                  <a:pos x="96" y="96"/>
                </a:cxn>
                <a:cxn ang="0">
                  <a:pos x="0" y="192"/>
                </a:cxn>
              </a:cxnLst>
              <a:rect l="0" t="0" r="r" b="b"/>
              <a:pathLst>
                <a:path w="97" h="193">
                  <a:moveTo>
                    <a:pt x="0" y="0"/>
                  </a:moveTo>
                  <a:lnTo>
                    <a:pt x="96" y="96"/>
                  </a:lnTo>
                  <a:lnTo>
                    <a:pt x="0" y="192"/>
                  </a:lnTo>
                </a:path>
              </a:pathLst>
            </a:custGeom>
            <a:noFill/>
            <a:ln w="25400" cap="rnd">
              <a:solidFill>
                <a:schemeClr val="tx1"/>
              </a:solidFill>
              <a:round/>
              <a:headEnd type="none" w="sm" len="sm"/>
              <a:tailEnd type="none" w="sm" len="sm"/>
            </a:ln>
            <a:effectLst/>
          </p:spPr>
          <p:txBody>
            <a:bodyPr/>
            <a:lstStyle/>
            <a:p>
              <a:endParaRPr lang="en-US"/>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45475">
                                            <p:txEl>
                                              <p:pRg st="0" end="0"/>
                                            </p:txEl>
                                          </p:spTgt>
                                        </p:tgtEl>
                                        <p:attrNameLst>
                                          <p:attrName>style.visibility</p:attrName>
                                        </p:attrNameLst>
                                      </p:cBhvr>
                                      <p:to>
                                        <p:strVal val="visible"/>
                                      </p:to>
                                    </p:set>
                                    <p:anim to="" calcmode="lin" valueType="num">
                                      <p:cBhvr>
                                        <p:cTn id="7" dur="1" fill="hold"/>
                                        <p:tgtEl>
                                          <p:spTgt spid="74547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45475">
                                            <p:txEl>
                                              <p:pRg st="1" end="1"/>
                                            </p:txEl>
                                          </p:spTgt>
                                        </p:tgtEl>
                                        <p:attrNameLst>
                                          <p:attrName>style.visibility</p:attrName>
                                        </p:attrNameLst>
                                      </p:cBhvr>
                                      <p:to>
                                        <p:strVal val="visible"/>
                                      </p:to>
                                    </p:set>
                                    <p:anim to="" calcmode="lin" valueType="num">
                                      <p:cBhvr>
                                        <p:cTn id="12" dur="1" fill="hold"/>
                                        <p:tgtEl>
                                          <p:spTgt spid="74547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45475">
                                            <p:txEl>
                                              <p:pRg st="2" end="2"/>
                                            </p:txEl>
                                          </p:spTgt>
                                        </p:tgtEl>
                                        <p:attrNameLst>
                                          <p:attrName>style.visibility</p:attrName>
                                        </p:attrNameLst>
                                      </p:cBhvr>
                                      <p:to>
                                        <p:strVal val="visible"/>
                                      </p:to>
                                    </p:set>
                                    <p:anim to="" calcmode="lin" valueType="num">
                                      <p:cBhvr>
                                        <p:cTn id="17" dur="1" fill="hold"/>
                                        <p:tgtEl>
                                          <p:spTgt spid="74547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745475">
                                            <p:txEl>
                                              <p:pRg st="3" end="3"/>
                                            </p:txEl>
                                          </p:spTgt>
                                        </p:tgtEl>
                                        <p:attrNameLst>
                                          <p:attrName>style.visibility</p:attrName>
                                        </p:attrNameLst>
                                      </p:cBhvr>
                                      <p:to>
                                        <p:strVal val="visible"/>
                                      </p:to>
                                    </p:set>
                                    <p:anim to="" calcmode="lin" valueType="num">
                                      <p:cBhvr>
                                        <p:cTn id="22" dur="1" fill="hold"/>
                                        <p:tgtEl>
                                          <p:spTgt spid="745475">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475" grpId="0" build="p" autoUpdateAnimBg="0"/>
    </p:bldLst>
  </p:timing>
</p:sld>
</file>

<file path=ppt/slides/slide2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22" name="Rectangle 2"/>
          <p:cNvSpPr>
            <a:spLocks noGrp="1" noChangeArrowheads="1"/>
          </p:cNvSpPr>
          <p:nvPr>
            <p:ph type="title"/>
          </p:nvPr>
        </p:nvSpPr>
        <p:spPr>
          <a:xfrm>
            <a:off x="685800" y="495300"/>
            <a:ext cx="7772400" cy="1431925"/>
          </a:xfrm>
          <a:noFill/>
          <a:ln/>
        </p:spPr>
        <p:txBody>
          <a:bodyPr/>
          <a:lstStyle/>
          <a:p>
            <a:r>
              <a:rPr lang="en-US"/>
              <a:t>Find the energy change for the reaction</a:t>
            </a:r>
          </a:p>
        </p:txBody>
      </p:sp>
      <p:sp>
        <p:nvSpPr>
          <p:cNvPr id="747523" name="Rectangle 3"/>
          <p:cNvSpPr>
            <a:spLocks noGrp="1" noChangeArrowheads="1"/>
          </p:cNvSpPr>
          <p:nvPr>
            <p:ph type="body" idx="1"/>
          </p:nvPr>
        </p:nvSpPr>
        <p:spPr>
          <a:xfrm>
            <a:off x="381000" y="1981200"/>
            <a:ext cx="8305800" cy="4876800"/>
          </a:xfrm>
          <a:noFill/>
          <a:ln/>
        </p:spPr>
        <p:txBody>
          <a:bodyPr/>
          <a:lstStyle/>
          <a:p>
            <a:r>
              <a:rPr lang="en-US"/>
              <a:t>CH</a:t>
            </a:r>
            <a:r>
              <a:rPr lang="en-US" sz="4000" baseline="-25000"/>
              <a:t>4</a:t>
            </a:r>
            <a:r>
              <a:rPr lang="en-US"/>
              <a:t> + 2O</a:t>
            </a:r>
            <a:r>
              <a:rPr lang="en-US" sz="4000" baseline="-25000"/>
              <a:t>2</a:t>
            </a:r>
            <a:r>
              <a:rPr lang="en-US"/>
              <a:t> 		CO</a:t>
            </a:r>
            <a:r>
              <a:rPr lang="en-US" sz="4000" baseline="-25000"/>
              <a:t>2</a:t>
            </a:r>
            <a:r>
              <a:rPr lang="en-US"/>
              <a:t> + 2H</a:t>
            </a:r>
            <a:r>
              <a:rPr lang="en-US" sz="4000" baseline="-25000"/>
              <a:t>2</a:t>
            </a:r>
            <a:r>
              <a:rPr lang="en-US"/>
              <a:t>O</a:t>
            </a:r>
          </a:p>
          <a:p>
            <a:r>
              <a:rPr lang="en-US"/>
              <a:t>For the reactants we need to break 4 C-H bonds at 393 kJ/mol and 2 O=O bonds at 495 kJ/mol= 2562 kJ/mol</a:t>
            </a:r>
          </a:p>
          <a:p>
            <a:r>
              <a:rPr lang="en-US"/>
              <a:t>For the products we form 2 C=O at 736 kJ/mol and 4 O-H bonds at 464 kJ/mol</a:t>
            </a:r>
          </a:p>
          <a:p>
            <a:r>
              <a:rPr lang="en-US"/>
              <a:t>= 3328 kJ/mol</a:t>
            </a:r>
          </a:p>
          <a:p>
            <a:r>
              <a:rPr lang="en-US"/>
              <a:t>reactants - products = 2562-3328 = -766kJ </a:t>
            </a:r>
          </a:p>
        </p:txBody>
      </p:sp>
      <p:grpSp>
        <p:nvGrpSpPr>
          <p:cNvPr id="747524" name="Group 4"/>
          <p:cNvGrpSpPr>
            <a:grpSpLocks/>
          </p:cNvGrpSpPr>
          <p:nvPr/>
        </p:nvGrpSpPr>
        <p:grpSpPr bwMode="auto">
          <a:xfrm>
            <a:off x="3048000" y="2133600"/>
            <a:ext cx="839788" cy="306388"/>
            <a:chOff x="1968" y="1056"/>
            <a:chExt cx="529" cy="193"/>
          </a:xfrm>
        </p:grpSpPr>
        <p:sp>
          <p:nvSpPr>
            <p:cNvPr id="747525" name="Line 5"/>
            <p:cNvSpPr>
              <a:spLocks noChangeShapeType="1"/>
            </p:cNvSpPr>
            <p:nvPr/>
          </p:nvSpPr>
          <p:spPr bwMode="auto">
            <a:xfrm>
              <a:off x="1968" y="1152"/>
              <a:ext cx="528" cy="0"/>
            </a:xfrm>
            <a:prstGeom prst="line">
              <a:avLst/>
            </a:prstGeom>
            <a:noFill/>
            <a:ln w="25400">
              <a:solidFill>
                <a:schemeClr val="tx1"/>
              </a:solidFill>
              <a:round/>
              <a:headEnd type="none" w="sm" len="sm"/>
              <a:tailEnd type="none" w="sm" len="sm"/>
            </a:ln>
            <a:effectLst/>
          </p:spPr>
          <p:txBody>
            <a:bodyPr/>
            <a:lstStyle/>
            <a:p>
              <a:endParaRPr lang="en-US"/>
            </a:p>
          </p:txBody>
        </p:sp>
        <p:sp>
          <p:nvSpPr>
            <p:cNvPr id="747526" name="Freeform 6"/>
            <p:cNvSpPr>
              <a:spLocks/>
            </p:cNvSpPr>
            <p:nvPr/>
          </p:nvSpPr>
          <p:spPr bwMode="auto">
            <a:xfrm>
              <a:off x="2400" y="1056"/>
              <a:ext cx="97" cy="193"/>
            </a:xfrm>
            <a:custGeom>
              <a:avLst/>
              <a:gdLst/>
              <a:ahLst/>
              <a:cxnLst>
                <a:cxn ang="0">
                  <a:pos x="0" y="0"/>
                </a:cxn>
                <a:cxn ang="0">
                  <a:pos x="96" y="96"/>
                </a:cxn>
                <a:cxn ang="0">
                  <a:pos x="0" y="192"/>
                </a:cxn>
              </a:cxnLst>
              <a:rect l="0" t="0" r="r" b="b"/>
              <a:pathLst>
                <a:path w="97" h="193">
                  <a:moveTo>
                    <a:pt x="0" y="0"/>
                  </a:moveTo>
                  <a:lnTo>
                    <a:pt x="96" y="96"/>
                  </a:lnTo>
                  <a:lnTo>
                    <a:pt x="0" y="192"/>
                  </a:lnTo>
                </a:path>
              </a:pathLst>
            </a:custGeom>
            <a:noFill/>
            <a:ln w="25400" cap="rnd">
              <a:solidFill>
                <a:schemeClr val="tx1"/>
              </a:solidFill>
              <a:round/>
              <a:headEnd type="none" w="sm" len="sm"/>
              <a:tailEnd type="none" w="sm" len="sm"/>
            </a:ln>
            <a:effectLst/>
          </p:spPr>
          <p:txBody>
            <a:bodyPr/>
            <a:lstStyle/>
            <a:p>
              <a:endParaRPr lang="en-US"/>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47523">
                                            <p:txEl>
                                              <p:pRg st="0" end="0"/>
                                            </p:txEl>
                                          </p:spTgt>
                                        </p:tgtEl>
                                        <p:attrNameLst>
                                          <p:attrName>style.visibility</p:attrName>
                                        </p:attrNameLst>
                                      </p:cBhvr>
                                      <p:to>
                                        <p:strVal val="visible"/>
                                      </p:to>
                                    </p:set>
                                    <p:anim to="" calcmode="lin" valueType="num">
                                      <p:cBhvr>
                                        <p:cTn id="7" dur="1" fill="hold"/>
                                        <p:tgtEl>
                                          <p:spTgt spid="74752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47523">
                                            <p:txEl>
                                              <p:pRg st="1" end="1"/>
                                            </p:txEl>
                                          </p:spTgt>
                                        </p:tgtEl>
                                        <p:attrNameLst>
                                          <p:attrName>style.visibility</p:attrName>
                                        </p:attrNameLst>
                                      </p:cBhvr>
                                      <p:to>
                                        <p:strVal val="visible"/>
                                      </p:to>
                                    </p:set>
                                    <p:anim to="" calcmode="lin" valueType="num">
                                      <p:cBhvr>
                                        <p:cTn id="12" dur="1" fill="hold"/>
                                        <p:tgtEl>
                                          <p:spTgt spid="74752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47523">
                                            <p:txEl>
                                              <p:pRg st="2" end="2"/>
                                            </p:txEl>
                                          </p:spTgt>
                                        </p:tgtEl>
                                        <p:attrNameLst>
                                          <p:attrName>style.visibility</p:attrName>
                                        </p:attrNameLst>
                                      </p:cBhvr>
                                      <p:to>
                                        <p:strVal val="visible"/>
                                      </p:to>
                                    </p:set>
                                    <p:anim to="" calcmode="lin" valueType="num">
                                      <p:cBhvr>
                                        <p:cTn id="17" dur="1" fill="hold"/>
                                        <p:tgtEl>
                                          <p:spTgt spid="74752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747523">
                                            <p:txEl>
                                              <p:pRg st="3" end="3"/>
                                            </p:txEl>
                                          </p:spTgt>
                                        </p:tgtEl>
                                        <p:attrNameLst>
                                          <p:attrName>style.visibility</p:attrName>
                                        </p:attrNameLst>
                                      </p:cBhvr>
                                      <p:to>
                                        <p:strVal val="visible"/>
                                      </p:to>
                                    </p:set>
                                    <p:anim to="" calcmode="lin" valueType="num">
                                      <p:cBhvr>
                                        <p:cTn id="22" dur="1" fill="hold"/>
                                        <p:tgtEl>
                                          <p:spTgt spid="74752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747523">
                                            <p:txEl>
                                              <p:pRg st="4" end="4"/>
                                            </p:txEl>
                                          </p:spTgt>
                                        </p:tgtEl>
                                        <p:attrNameLst>
                                          <p:attrName>style.visibility</p:attrName>
                                        </p:attrNameLst>
                                      </p:cBhvr>
                                      <p:to>
                                        <p:strVal val="visible"/>
                                      </p:to>
                                    </p:set>
                                    <p:anim to="" calcmode="lin" valueType="num">
                                      <p:cBhvr>
                                        <p:cTn id="27" dur="1" fill="hold"/>
                                        <p:tgtEl>
                                          <p:spTgt spid="74752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23" grpId="0" build="p" autoUpdateAnimBg="0"/>
    </p:bldLst>
  </p:timing>
</p:sld>
</file>

<file path=ppt/slides/slide2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9570" name="Rectangle 2"/>
          <p:cNvSpPr>
            <a:spLocks noGrp="1" noChangeArrowheads="1"/>
          </p:cNvSpPr>
          <p:nvPr>
            <p:ph type="ctrTitle"/>
          </p:nvPr>
        </p:nvSpPr>
        <p:spPr>
          <a:xfrm>
            <a:off x="685800" y="2476500"/>
            <a:ext cx="7772400" cy="762000"/>
          </a:xfrm>
          <a:noFill/>
          <a:ln/>
        </p:spPr>
        <p:txBody>
          <a:bodyPr anchorCtr="0"/>
          <a:lstStyle/>
          <a:p>
            <a:r>
              <a:rPr lang="en-US"/>
              <a:t>Intermolecular Forces</a:t>
            </a:r>
          </a:p>
        </p:txBody>
      </p:sp>
      <p:sp>
        <p:nvSpPr>
          <p:cNvPr id="749571" name="Rectangle 3"/>
          <p:cNvSpPr>
            <a:spLocks noGrp="1" noChangeArrowheads="1"/>
          </p:cNvSpPr>
          <p:nvPr>
            <p:ph type="subTitle" idx="1"/>
          </p:nvPr>
        </p:nvSpPr>
        <p:spPr>
          <a:noFill/>
          <a:ln/>
        </p:spPr>
        <p:txBody>
          <a:bodyPr/>
          <a:lstStyle/>
          <a:p>
            <a:pPr marL="342900" indent="-342900"/>
            <a:r>
              <a:rPr lang="en-US" i="1"/>
              <a:t>What holds molecules </a:t>
            </a:r>
          </a:p>
          <a:p>
            <a:pPr marL="342900" indent="-342900"/>
            <a:r>
              <a:rPr lang="en-US" i="1"/>
              <a:t>to each other?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499"/>
                                          </p:stCondLst>
                                        </p:cTn>
                                        <p:tgtEl>
                                          <p:spTgt spid="749571">
                                            <p:txEl>
                                              <p:pRg st="0" end="0"/>
                                            </p:txEl>
                                          </p:spTgt>
                                        </p:tgtEl>
                                        <p:attrNameLst>
                                          <p:attrName>style.visibility</p:attrName>
                                        </p:attrNameLst>
                                      </p:cBhvr>
                                      <p:to>
                                        <p:strVal val="visible"/>
                                      </p:to>
                                    </p:set>
                                    <p:anim to="" calcmode="lin" valueType="num">
                                      <p:cBhvr>
                                        <p:cTn id="7" dur="1" fill="hold"/>
                                        <p:tgtEl>
                                          <p:spTgt spid="749571">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499"/>
                                          </p:stCondLst>
                                        </p:cTn>
                                        <p:tgtEl>
                                          <p:spTgt spid="749571">
                                            <p:txEl>
                                              <p:pRg st="1" end="1"/>
                                            </p:txEl>
                                          </p:spTgt>
                                        </p:tgtEl>
                                        <p:attrNameLst>
                                          <p:attrName>style.visibility</p:attrName>
                                        </p:attrNameLst>
                                      </p:cBhvr>
                                      <p:to>
                                        <p:strVal val="visible"/>
                                      </p:to>
                                    </p:set>
                                    <p:anim to="" calcmode="lin" valueType="num">
                                      <p:cBhvr>
                                        <p:cTn id="10" dur="1" fill="hold"/>
                                        <p:tgtEl>
                                          <p:spTgt spid="749571">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571" grpId="0" uiExpand="1" build="p" autoUpdateAnimBg="0"/>
    </p:bldLst>
  </p:timing>
</p:sld>
</file>

<file path=ppt/slides/slide2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noFill/>
          <a:ln/>
        </p:spPr>
        <p:txBody>
          <a:bodyPr/>
          <a:lstStyle/>
          <a:p>
            <a:r>
              <a:rPr lang="en-US"/>
              <a:t>Intermolecular Forces</a:t>
            </a:r>
          </a:p>
        </p:txBody>
      </p:sp>
      <p:sp>
        <p:nvSpPr>
          <p:cNvPr id="751619" name="Rectangle 3"/>
          <p:cNvSpPr>
            <a:spLocks noGrp="1" noChangeArrowheads="1"/>
          </p:cNvSpPr>
          <p:nvPr>
            <p:ph type="body" idx="1"/>
          </p:nvPr>
        </p:nvSpPr>
        <p:spPr>
          <a:noFill/>
          <a:ln/>
        </p:spPr>
        <p:txBody>
          <a:bodyPr/>
          <a:lstStyle/>
          <a:p>
            <a:r>
              <a:rPr lang="en-US"/>
              <a:t>They are what make solid and liquid molecular compounds possible.</a:t>
            </a:r>
            <a:endParaRPr lang="en-US" sz="1200"/>
          </a:p>
          <a:p>
            <a:r>
              <a:rPr lang="en-US"/>
              <a:t>The weakest are called van derWaal’s forces - there are two kinds</a:t>
            </a:r>
            <a:endParaRPr lang="en-US" sz="1200"/>
          </a:p>
          <a:p>
            <a:r>
              <a:rPr lang="en-US"/>
              <a:t>Dispersion forces</a:t>
            </a:r>
            <a:endParaRPr lang="en-US" sz="1200"/>
          </a:p>
          <a:p>
            <a:r>
              <a:rPr lang="en-US"/>
              <a:t>Dipole Interactions</a:t>
            </a:r>
            <a:endParaRPr lang="en-US" sz="1200"/>
          </a:p>
          <a:p>
            <a:pPr lvl="1"/>
            <a:r>
              <a:rPr lang="en-US"/>
              <a:t>depend on the number of electrons </a:t>
            </a:r>
            <a:endParaRPr lang="en-US" sz="1200"/>
          </a:p>
          <a:p>
            <a:pPr lvl="1"/>
            <a:r>
              <a:rPr lang="en-US"/>
              <a:t>more electrons stronger forces</a:t>
            </a:r>
            <a:endParaRPr lang="en-US" sz="1200"/>
          </a:p>
          <a:p>
            <a:pPr lvl="1"/>
            <a:r>
              <a:rPr lang="en-US"/>
              <a:t>bigger molecules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51619">
                                            <p:txEl>
                                              <p:pRg st="0" end="0"/>
                                            </p:txEl>
                                          </p:spTgt>
                                        </p:tgtEl>
                                        <p:attrNameLst>
                                          <p:attrName>style.visibility</p:attrName>
                                        </p:attrNameLst>
                                      </p:cBhvr>
                                      <p:to>
                                        <p:strVal val="visible"/>
                                      </p:to>
                                    </p:set>
                                    <p:anim to="" calcmode="lin" valueType="num">
                                      <p:cBhvr>
                                        <p:cTn id="7" dur="1" fill="hold"/>
                                        <p:tgtEl>
                                          <p:spTgt spid="75161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51619">
                                            <p:txEl>
                                              <p:pRg st="1" end="1"/>
                                            </p:txEl>
                                          </p:spTgt>
                                        </p:tgtEl>
                                        <p:attrNameLst>
                                          <p:attrName>style.visibility</p:attrName>
                                        </p:attrNameLst>
                                      </p:cBhvr>
                                      <p:to>
                                        <p:strVal val="visible"/>
                                      </p:to>
                                    </p:set>
                                    <p:anim to="" calcmode="lin" valueType="num">
                                      <p:cBhvr>
                                        <p:cTn id="12" dur="1" fill="hold"/>
                                        <p:tgtEl>
                                          <p:spTgt spid="75161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51619">
                                            <p:txEl>
                                              <p:pRg st="2" end="2"/>
                                            </p:txEl>
                                          </p:spTgt>
                                        </p:tgtEl>
                                        <p:attrNameLst>
                                          <p:attrName>style.visibility</p:attrName>
                                        </p:attrNameLst>
                                      </p:cBhvr>
                                      <p:to>
                                        <p:strVal val="visible"/>
                                      </p:to>
                                    </p:set>
                                    <p:anim to="" calcmode="lin" valueType="num">
                                      <p:cBhvr>
                                        <p:cTn id="17" dur="1" fill="hold"/>
                                        <p:tgtEl>
                                          <p:spTgt spid="751619">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751619">
                                            <p:txEl>
                                              <p:pRg st="3" end="3"/>
                                            </p:txEl>
                                          </p:spTgt>
                                        </p:tgtEl>
                                        <p:attrNameLst>
                                          <p:attrName>style.visibility</p:attrName>
                                        </p:attrNameLst>
                                      </p:cBhvr>
                                      <p:to>
                                        <p:strVal val="visible"/>
                                      </p:to>
                                    </p:set>
                                    <p:anim to="" calcmode="lin" valueType="num">
                                      <p:cBhvr>
                                        <p:cTn id="22" dur="1" fill="hold"/>
                                        <p:tgtEl>
                                          <p:spTgt spid="751619">
                                            <p:txEl>
                                              <p:pRg st="3" end="3"/>
                                            </p:txEl>
                                          </p:spTgt>
                                        </p:tgtEl>
                                        <p:attrNameLst>
                                          <p:attrName/>
                                        </p:attrNameLst>
                                      </p:cBhvr>
                                    </p:anim>
                                  </p:childTnLst>
                                </p:cTn>
                              </p:par>
                              <p:par>
                                <p:cTn id="23" presetID="24" presetClass="entr" presetSubtype="0" fill="hold" grpId="0" nodeType="withEffect">
                                  <p:stCondLst>
                                    <p:cond delay="0"/>
                                  </p:stCondLst>
                                  <p:childTnLst>
                                    <p:set>
                                      <p:cBhvr>
                                        <p:cTn id="24" dur="1" fill="hold">
                                          <p:stCondLst>
                                            <p:cond delay="499"/>
                                          </p:stCondLst>
                                        </p:cTn>
                                        <p:tgtEl>
                                          <p:spTgt spid="751619">
                                            <p:txEl>
                                              <p:pRg st="4" end="4"/>
                                            </p:txEl>
                                          </p:spTgt>
                                        </p:tgtEl>
                                        <p:attrNameLst>
                                          <p:attrName>style.visibility</p:attrName>
                                        </p:attrNameLst>
                                      </p:cBhvr>
                                      <p:to>
                                        <p:strVal val="visible"/>
                                      </p:to>
                                    </p:set>
                                    <p:anim to="" calcmode="lin" valueType="num">
                                      <p:cBhvr>
                                        <p:cTn id="25" dur="1" fill="hold"/>
                                        <p:tgtEl>
                                          <p:spTgt spid="751619">
                                            <p:txEl>
                                              <p:pRg st="4" end="4"/>
                                            </p:txEl>
                                          </p:spTgt>
                                        </p:tgtEl>
                                        <p:attrNameLst>
                                          <p:attrName/>
                                        </p:attrNameLst>
                                      </p:cBhvr>
                                    </p:anim>
                                  </p:childTnLst>
                                </p:cTn>
                              </p:par>
                              <p:par>
                                <p:cTn id="26" presetID="24" presetClass="entr" presetSubtype="0" fill="hold" grpId="0" nodeType="withEffect">
                                  <p:stCondLst>
                                    <p:cond delay="0"/>
                                  </p:stCondLst>
                                  <p:childTnLst>
                                    <p:set>
                                      <p:cBhvr>
                                        <p:cTn id="27" dur="1" fill="hold">
                                          <p:stCondLst>
                                            <p:cond delay="499"/>
                                          </p:stCondLst>
                                        </p:cTn>
                                        <p:tgtEl>
                                          <p:spTgt spid="751619">
                                            <p:txEl>
                                              <p:pRg st="5" end="5"/>
                                            </p:txEl>
                                          </p:spTgt>
                                        </p:tgtEl>
                                        <p:attrNameLst>
                                          <p:attrName>style.visibility</p:attrName>
                                        </p:attrNameLst>
                                      </p:cBhvr>
                                      <p:to>
                                        <p:strVal val="visible"/>
                                      </p:to>
                                    </p:set>
                                    <p:anim to="" calcmode="lin" valueType="num">
                                      <p:cBhvr>
                                        <p:cTn id="28" dur="1" fill="hold"/>
                                        <p:tgtEl>
                                          <p:spTgt spid="751619">
                                            <p:txEl>
                                              <p:pRg st="5" end="5"/>
                                            </p:txEl>
                                          </p:spTgt>
                                        </p:tgtEl>
                                        <p:attrNameLst>
                                          <p:attrName/>
                                        </p:attrNameLst>
                                      </p:cBhvr>
                                    </p:anim>
                                  </p:childTnLst>
                                </p:cTn>
                              </p:par>
                              <p:par>
                                <p:cTn id="29" presetID="24" presetClass="entr" presetSubtype="0" fill="hold" grpId="0" nodeType="withEffect">
                                  <p:stCondLst>
                                    <p:cond delay="0"/>
                                  </p:stCondLst>
                                  <p:childTnLst>
                                    <p:set>
                                      <p:cBhvr>
                                        <p:cTn id="30" dur="1" fill="hold">
                                          <p:stCondLst>
                                            <p:cond delay="499"/>
                                          </p:stCondLst>
                                        </p:cTn>
                                        <p:tgtEl>
                                          <p:spTgt spid="751619">
                                            <p:txEl>
                                              <p:pRg st="6" end="6"/>
                                            </p:txEl>
                                          </p:spTgt>
                                        </p:tgtEl>
                                        <p:attrNameLst>
                                          <p:attrName>style.visibility</p:attrName>
                                        </p:attrNameLst>
                                      </p:cBhvr>
                                      <p:to>
                                        <p:strVal val="visible"/>
                                      </p:to>
                                    </p:set>
                                    <p:anim to="" calcmode="lin" valueType="num">
                                      <p:cBhvr>
                                        <p:cTn id="31" dur="1" fill="hold"/>
                                        <p:tgtEl>
                                          <p:spTgt spid="751619">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19" grpId="0" build="p" autoUpdateAnimBg="0"/>
    </p:bldLst>
  </p:timing>
</p:sld>
</file>

<file path=ppt/slides/slide2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3667" name="Rectangle 3"/>
          <p:cNvSpPr>
            <a:spLocks noGrp="1" noChangeArrowheads="1"/>
          </p:cNvSpPr>
          <p:nvPr>
            <p:ph type="body" idx="1"/>
          </p:nvPr>
        </p:nvSpPr>
        <p:spPr>
          <a:xfrm>
            <a:off x="685800" y="1819275"/>
            <a:ext cx="7772400" cy="4953000"/>
          </a:xfrm>
          <a:noFill/>
          <a:ln/>
        </p:spPr>
        <p:txBody>
          <a:bodyPr/>
          <a:lstStyle/>
          <a:p>
            <a:r>
              <a:rPr lang="en-US"/>
              <a:t>Depend on the number of electrons </a:t>
            </a:r>
            <a:endParaRPr lang="en-US" sz="1200"/>
          </a:p>
          <a:p>
            <a:r>
              <a:rPr lang="en-US"/>
              <a:t>More electrons stronger forces</a:t>
            </a:r>
            <a:endParaRPr lang="en-US" sz="1200"/>
          </a:p>
          <a:p>
            <a:r>
              <a:rPr lang="en-US"/>
              <a:t>Bigger molecules more electrons</a:t>
            </a:r>
            <a:endParaRPr lang="en-US" sz="1200"/>
          </a:p>
          <a:p>
            <a:pPr lvl="2">
              <a:buClr>
                <a:schemeClr val="accent1"/>
              </a:buClr>
              <a:buFontTx/>
              <a:buNone/>
            </a:pPr>
            <a:r>
              <a:rPr lang="en-US" sz="3200"/>
              <a:t>	fluorine (F</a:t>
            </a:r>
            <a:r>
              <a:rPr lang="en-US" sz="3200" baseline="-25000"/>
              <a:t>2</a:t>
            </a:r>
            <a:r>
              <a:rPr lang="en-US" sz="3200"/>
              <a:t>) is a gas</a:t>
            </a:r>
          </a:p>
          <a:p>
            <a:pPr lvl="2">
              <a:buClr>
                <a:schemeClr val="accent1"/>
              </a:buClr>
              <a:buFontTx/>
              <a:buNone/>
            </a:pPr>
            <a:r>
              <a:rPr lang="en-US" sz="3200"/>
              <a:t>	bromine (Br</a:t>
            </a:r>
            <a:r>
              <a:rPr lang="en-US" sz="3200" baseline="-25000"/>
              <a:t>2</a:t>
            </a:r>
            <a:r>
              <a:rPr lang="en-US" sz="3200"/>
              <a:t>) is a liquid</a:t>
            </a:r>
          </a:p>
          <a:p>
            <a:pPr lvl="2">
              <a:buClr>
                <a:schemeClr val="accent1"/>
              </a:buClr>
              <a:buFontTx/>
              <a:buNone/>
            </a:pPr>
            <a:r>
              <a:rPr lang="en-US" sz="3200"/>
              <a:t>	iodine (I</a:t>
            </a:r>
            <a:r>
              <a:rPr lang="en-US" sz="3200" baseline="-25000"/>
              <a:t>2</a:t>
            </a:r>
            <a:r>
              <a:rPr lang="en-US" sz="3200"/>
              <a:t>) is a solid</a:t>
            </a:r>
          </a:p>
        </p:txBody>
      </p:sp>
      <p:sp>
        <p:nvSpPr>
          <p:cNvPr id="753669" name="Rectangle 5"/>
          <p:cNvSpPr>
            <a:spLocks noGrp="1" noChangeArrowheads="1"/>
          </p:cNvSpPr>
          <p:nvPr>
            <p:ph type="title"/>
          </p:nvPr>
        </p:nvSpPr>
        <p:spPr>
          <a:noFill/>
          <a:ln/>
        </p:spPr>
        <p:txBody>
          <a:bodyPr/>
          <a:lstStyle/>
          <a:p>
            <a:r>
              <a:rPr lang="en-US"/>
              <a:t>Dipole interactions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53667">
                                            <p:txEl>
                                              <p:pRg st="0" end="0"/>
                                            </p:txEl>
                                          </p:spTgt>
                                        </p:tgtEl>
                                        <p:attrNameLst>
                                          <p:attrName>style.visibility</p:attrName>
                                        </p:attrNameLst>
                                      </p:cBhvr>
                                      <p:to>
                                        <p:strVal val="visible"/>
                                      </p:to>
                                    </p:set>
                                    <p:anim to="" calcmode="lin" valueType="num">
                                      <p:cBhvr>
                                        <p:cTn id="7" dur="1" fill="hold"/>
                                        <p:tgtEl>
                                          <p:spTgt spid="75366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53667">
                                            <p:txEl>
                                              <p:pRg st="1" end="1"/>
                                            </p:txEl>
                                          </p:spTgt>
                                        </p:tgtEl>
                                        <p:attrNameLst>
                                          <p:attrName>style.visibility</p:attrName>
                                        </p:attrNameLst>
                                      </p:cBhvr>
                                      <p:to>
                                        <p:strVal val="visible"/>
                                      </p:to>
                                    </p:set>
                                    <p:anim to="" calcmode="lin" valueType="num">
                                      <p:cBhvr>
                                        <p:cTn id="12" dur="1" fill="hold"/>
                                        <p:tgtEl>
                                          <p:spTgt spid="753667">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53667">
                                            <p:txEl>
                                              <p:pRg st="2" end="2"/>
                                            </p:txEl>
                                          </p:spTgt>
                                        </p:tgtEl>
                                        <p:attrNameLst>
                                          <p:attrName>style.visibility</p:attrName>
                                        </p:attrNameLst>
                                      </p:cBhvr>
                                      <p:to>
                                        <p:strVal val="visible"/>
                                      </p:to>
                                    </p:set>
                                    <p:anim to="" calcmode="lin" valueType="num">
                                      <p:cBhvr>
                                        <p:cTn id="17" dur="1" fill="hold"/>
                                        <p:tgtEl>
                                          <p:spTgt spid="753667">
                                            <p:txEl>
                                              <p:pRg st="2" end="2"/>
                                            </p:txEl>
                                          </p:spTgt>
                                        </p:tgtEl>
                                        <p:attrNameLst>
                                          <p:attrName/>
                                        </p:attrNameLst>
                                      </p:cBhvr>
                                    </p:anim>
                                  </p:childTnLst>
                                </p:cTn>
                              </p:par>
                              <p:par>
                                <p:cTn id="18" presetID="24" presetClass="entr" presetSubtype="0" fill="hold" grpId="0" nodeType="withEffect">
                                  <p:stCondLst>
                                    <p:cond delay="0"/>
                                  </p:stCondLst>
                                  <p:childTnLst>
                                    <p:set>
                                      <p:cBhvr>
                                        <p:cTn id="19" dur="1" fill="hold">
                                          <p:stCondLst>
                                            <p:cond delay="499"/>
                                          </p:stCondLst>
                                        </p:cTn>
                                        <p:tgtEl>
                                          <p:spTgt spid="753667">
                                            <p:txEl>
                                              <p:pRg st="3" end="3"/>
                                            </p:txEl>
                                          </p:spTgt>
                                        </p:tgtEl>
                                        <p:attrNameLst>
                                          <p:attrName>style.visibility</p:attrName>
                                        </p:attrNameLst>
                                      </p:cBhvr>
                                      <p:to>
                                        <p:strVal val="visible"/>
                                      </p:to>
                                    </p:set>
                                    <p:anim to="" calcmode="lin" valueType="num">
                                      <p:cBhvr>
                                        <p:cTn id="20" dur="1" fill="hold"/>
                                        <p:tgtEl>
                                          <p:spTgt spid="753667">
                                            <p:txEl>
                                              <p:pRg st="3" end="3"/>
                                            </p:txEl>
                                          </p:spTgt>
                                        </p:tgtEl>
                                        <p:attrNameLst>
                                          <p:attrName/>
                                        </p:attrNameLst>
                                      </p:cBhvr>
                                    </p:anim>
                                  </p:childTnLst>
                                </p:cTn>
                              </p:par>
                              <p:par>
                                <p:cTn id="21" presetID="24" presetClass="entr" presetSubtype="0" fill="hold" grpId="0" nodeType="withEffect">
                                  <p:stCondLst>
                                    <p:cond delay="0"/>
                                  </p:stCondLst>
                                  <p:childTnLst>
                                    <p:set>
                                      <p:cBhvr>
                                        <p:cTn id="22" dur="1" fill="hold">
                                          <p:stCondLst>
                                            <p:cond delay="499"/>
                                          </p:stCondLst>
                                        </p:cTn>
                                        <p:tgtEl>
                                          <p:spTgt spid="753667">
                                            <p:txEl>
                                              <p:pRg st="4" end="4"/>
                                            </p:txEl>
                                          </p:spTgt>
                                        </p:tgtEl>
                                        <p:attrNameLst>
                                          <p:attrName>style.visibility</p:attrName>
                                        </p:attrNameLst>
                                      </p:cBhvr>
                                      <p:to>
                                        <p:strVal val="visible"/>
                                      </p:to>
                                    </p:set>
                                    <p:anim to="" calcmode="lin" valueType="num">
                                      <p:cBhvr>
                                        <p:cTn id="23" dur="1" fill="hold"/>
                                        <p:tgtEl>
                                          <p:spTgt spid="753667">
                                            <p:txEl>
                                              <p:pRg st="4" end="4"/>
                                            </p:txEl>
                                          </p:spTgt>
                                        </p:tgtEl>
                                        <p:attrNameLst>
                                          <p:attrName/>
                                        </p:attrNameLst>
                                      </p:cBhvr>
                                    </p:anim>
                                  </p:childTnLst>
                                </p:cTn>
                              </p:par>
                              <p:par>
                                <p:cTn id="24" presetID="24" presetClass="entr" presetSubtype="0" fill="hold" grpId="0" nodeType="withEffect">
                                  <p:stCondLst>
                                    <p:cond delay="0"/>
                                  </p:stCondLst>
                                  <p:childTnLst>
                                    <p:set>
                                      <p:cBhvr>
                                        <p:cTn id="25" dur="1" fill="hold">
                                          <p:stCondLst>
                                            <p:cond delay="499"/>
                                          </p:stCondLst>
                                        </p:cTn>
                                        <p:tgtEl>
                                          <p:spTgt spid="753667">
                                            <p:txEl>
                                              <p:pRg st="5" end="5"/>
                                            </p:txEl>
                                          </p:spTgt>
                                        </p:tgtEl>
                                        <p:attrNameLst>
                                          <p:attrName>style.visibility</p:attrName>
                                        </p:attrNameLst>
                                      </p:cBhvr>
                                      <p:to>
                                        <p:strVal val="visible"/>
                                      </p:to>
                                    </p:set>
                                    <p:anim to="" calcmode="lin" valueType="num">
                                      <p:cBhvr>
                                        <p:cTn id="26" dur="1" fill="hold"/>
                                        <p:tgtEl>
                                          <p:spTgt spid="753667">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667" grpId="0" build="p" autoUpdateAnimBg="0"/>
    </p:bldLst>
  </p:timing>
</p:sld>
</file>

<file path=ppt/slides/slide2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noFill/>
          <a:ln/>
        </p:spPr>
        <p:txBody>
          <a:bodyPr/>
          <a:lstStyle/>
          <a:p>
            <a:r>
              <a:rPr lang="en-US"/>
              <a:t>Dipole interactions</a:t>
            </a:r>
          </a:p>
        </p:txBody>
      </p:sp>
      <p:sp>
        <p:nvSpPr>
          <p:cNvPr id="755715" name="Rectangle 3"/>
          <p:cNvSpPr>
            <a:spLocks noGrp="1" noChangeArrowheads="1"/>
          </p:cNvSpPr>
          <p:nvPr>
            <p:ph type="body" idx="1"/>
          </p:nvPr>
        </p:nvSpPr>
        <p:spPr>
          <a:xfrm>
            <a:off x="685800" y="1809750"/>
            <a:ext cx="7772400" cy="4953000"/>
          </a:xfrm>
          <a:noFill/>
          <a:ln/>
        </p:spPr>
        <p:txBody>
          <a:bodyPr/>
          <a:lstStyle/>
          <a:p>
            <a:r>
              <a:rPr lang="en-US"/>
              <a:t>Occur when polar molecules are attracted to each other.</a:t>
            </a:r>
          </a:p>
          <a:p>
            <a:r>
              <a:rPr lang="en-US"/>
              <a:t>Slightly stronger than dispersion forces.</a:t>
            </a:r>
          </a:p>
          <a:p>
            <a:r>
              <a:rPr lang="en-US"/>
              <a:t>Opposites attract but not completely hooked like in ionic solids.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55715">
                                            <p:txEl>
                                              <p:pRg st="0" end="0"/>
                                            </p:txEl>
                                          </p:spTgt>
                                        </p:tgtEl>
                                        <p:attrNameLst>
                                          <p:attrName>style.visibility</p:attrName>
                                        </p:attrNameLst>
                                      </p:cBhvr>
                                      <p:to>
                                        <p:strVal val="visible"/>
                                      </p:to>
                                    </p:set>
                                    <p:anim to="" calcmode="lin" valueType="num">
                                      <p:cBhvr>
                                        <p:cTn id="7" dur="1" fill="hold"/>
                                        <p:tgtEl>
                                          <p:spTgt spid="75571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55715">
                                            <p:txEl>
                                              <p:pRg st="1" end="1"/>
                                            </p:txEl>
                                          </p:spTgt>
                                        </p:tgtEl>
                                        <p:attrNameLst>
                                          <p:attrName>style.visibility</p:attrName>
                                        </p:attrNameLst>
                                      </p:cBhvr>
                                      <p:to>
                                        <p:strVal val="visible"/>
                                      </p:to>
                                    </p:set>
                                    <p:anim to="" calcmode="lin" valueType="num">
                                      <p:cBhvr>
                                        <p:cTn id="12" dur="1" fill="hold"/>
                                        <p:tgtEl>
                                          <p:spTgt spid="75571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55715">
                                            <p:txEl>
                                              <p:pRg st="2" end="2"/>
                                            </p:txEl>
                                          </p:spTgt>
                                        </p:tgtEl>
                                        <p:attrNameLst>
                                          <p:attrName>style.visibility</p:attrName>
                                        </p:attrNameLst>
                                      </p:cBhvr>
                                      <p:to>
                                        <p:strVal val="visible"/>
                                      </p:to>
                                    </p:set>
                                    <p:anim to="" calcmode="lin" valueType="num">
                                      <p:cBhvr>
                                        <p:cTn id="17" dur="1" fill="hold"/>
                                        <p:tgtEl>
                                          <p:spTgt spid="75571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715" grpId="0" build="p" autoUpdateAnimBg="0"/>
    </p:bldLst>
  </p:timing>
</p:sld>
</file>

<file path=ppt/slides/slide2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a:noFill/>
          <a:ln/>
        </p:spPr>
        <p:txBody>
          <a:bodyPr/>
          <a:lstStyle/>
          <a:p>
            <a:r>
              <a:rPr lang="en-US"/>
              <a:t>Dipole interactions</a:t>
            </a:r>
          </a:p>
        </p:txBody>
      </p:sp>
      <p:sp>
        <p:nvSpPr>
          <p:cNvPr id="757763" name="Rectangle 3"/>
          <p:cNvSpPr>
            <a:spLocks noGrp="1" noChangeArrowheads="1"/>
          </p:cNvSpPr>
          <p:nvPr>
            <p:ph type="body" idx="1"/>
          </p:nvPr>
        </p:nvSpPr>
        <p:spPr>
          <a:noFill/>
          <a:ln/>
        </p:spPr>
        <p:txBody>
          <a:bodyPr/>
          <a:lstStyle/>
          <a:p>
            <a:r>
              <a:rPr lang="en-US"/>
              <a:t>Occur when polar molecules are attracted to each other.</a:t>
            </a:r>
          </a:p>
          <a:p>
            <a:r>
              <a:rPr lang="en-US"/>
              <a:t>Slightly stronger than dispersion forces.</a:t>
            </a:r>
          </a:p>
          <a:p>
            <a:r>
              <a:rPr lang="en-US"/>
              <a:t>Opposites attract but not completely hooked like in ionic solids.</a:t>
            </a:r>
          </a:p>
        </p:txBody>
      </p:sp>
      <p:grpSp>
        <p:nvGrpSpPr>
          <p:cNvPr id="757764" name="Group 4"/>
          <p:cNvGrpSpPr>
            <a:grpSpLocks/>
          </p:cNvGrpSpPr>
          <p:nvPr/>
        </p:nvGrpSpPr>
        <p:grpSpPr bwMode="auto">
          <a:xfrm>
            <a:off x="2062163" y="4343400"/>
            <a:ext cx="1676400" cy="1295400"/>
            <a:chOff x="816" y="2736"/>
            <a:chExt cx="1056" cy="816"/>
          </a:xfrm>
        </p:grpSpPr>
        <p:sp>
          <p:nvSpPr>
            <p:cNvPr id="757765" name="Rectangle 5"/>
            <p:cNvSpPr>
              <a:spLocks noChangeArrowheads="1"/>
            </p:cNvSpPr>
            <p:nvPr/>
          </p:nvSpPr>
          <p:spPr bwMode="auto">
            <a:xfrm>
              <a:off x="816" y="3072"/>
              <a:ext cx="912"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	F</a:t>
              </a:r>
            </a:p>
          </p:txBody>
        </p:sp>
        <p:sp>
          <p:nvSpPr>
            <p:cNvPr id="757766" name="Rectangle 6"/>
            <p:cNvSpPr>
              <a:spLocks noChangeArrowheads="1"/>
            </p:cNvSpPr>
            <p:nvPr/>
          </p:nvSpPr>
          <p:spPr bwMode="auto">
            <a:xfrm>
              <a:off x="816" y="2736"/>
              <a:ext cx="105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latin typeface="Symbol" pitchFamily="18" charset="2"/>
                </a:rPr>
                <a:t>d</a:t>
              </a:r>
              <a:r>
                <a:rPr lang="en-US" sz="4400" baseline="30000">
                  <a:latin typeface="Symbol" pitchFamily="18" charset="2"/>
                </a:rPr>
                <a:t>+</a:t>
              </a:r>
              <a:r>
                <a:rPr lang="en-US" sz="4400">
                  <a:latin typeface="Times New Roman" pitchFamily="18" charset="0"/>
                </a:rPr>
                <a:t>	</a:t>
              </a:r>
              <a:r>
                <a:rPr lang="en-US" sz="4400">
                  <a:latin typeface="Symbol" pitchFamily="18" charset="2"/>
                </a:rPr>
                <a:t>d</a:t>
              </a:r>
              <a:r>
                <a:rPr lang="en-US" sz="4400" baseline="30000">
                  <a:latin typeface="Symbol" pitchFamily="18" charset="2"/>
                </a:rPr>
                <a:t>-</a:t>
              </a:r>
            </a:p>
          </p:txBody>
        </p:sp>
        <p:sp>
          <p:nvSpPr>
            <p:cNvPr id="757767" name="Line 7"/>
            <p:cNvSpPr>
              <a:spLocks noChangeShapeType="1"/>
            </p:cNvSpPr>
            <p:nvPr/>
          </p:nvSpPr>
          <p:spPr bwMode="auto">
            <a:xfrm>
              <a:off x="1152" y="3312"/>
              <a:ext cx="288" cy="0"/>
            </a:xfrm>
            <a:prstGeom prst="line">
              <a:avLst/>
            </a:prstGeom>
            <a:noFill/>
            <a:ln w="25400">
              <a:solidFill>
                <a:schemeClr val="tx1"/>
              </a:solidFill>
              <a:round/>
              <a:headEnd type="none" w="sm" len="sm"/>
              <a:tailEnd type="none" w="sm" len="sm"/>
            </a:ln>
            <a:effectLst/>
          </p:spPr>
          <p:txBody>
            <a:bodyPr/>
            <a:lstStyle/>
            <a:p>
              <a:endParaRPr lang="en-US"/>
            </a:p>
          </p:txBody>
        </p:sp>
      </p:grpSp>
      <p:grpSp>
        <p:nvGrpSpPr>
          <p:cNvPr id="757768" name="Group 8"/>
          <p:cNvGrpSpPr>
            <a:grpSpLocks/>
          </p:cNvGrpSpPr>
          <p:nvPr/>
        </p:nvGrpSpPr>
        <p:grpSpPr bwMode="auto">
          <a:xfrm>
            <a:off x="5262563" y="4343400"/>
            <a:ext cx="1676400" cy="1295400"/>
            <a:chOff x="2832" y="2736"/>
            <a:chExt cx="1056" cy="816"/>
          </a:xfrm>
        </p:grpSpPr>
        <p:sp>
          <p:nvSpPr>
            <p:cNvPr id="757769" name="Rectangle 9"/>
            <p:cNvSpPr>
              <a:spLocks noChangeArrowheads="1"/>
            </p:cNvSpPr>
            <p:nvPr/>
          </p:nvSpPr>
          <p:spPr bwMode="auto">
            <a:xfrm>
              <a:off x="2832" y="3072"/>
              <a:ext cx="912"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	F</a:t>
              </a:r>
            </a:p>
          </p:txBody>
        </p:sp>
        <p:sp>
          <p:nvSpPr>
            <p:cNvPr id="757770" name="Rectangle 10"/>
            <p:cNvSpPr>
              <a:spLocks noChangeArrowheads="1"/>
            </p:cNvSpPr>
            <p:nvPr/>
          </p:nvSpPr>
          <p:spPr bwMode="auto">
            <a:xfrm>
              <a:off x="2832" y="2736"/>
              <a:ext cx="105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latin typeface="Symbol" pitchFamily="18" charset="2"/>
                </a:rPr>
                <a:t>d</a:t>
              </a:r>
              <a:r>
                <a:rPr lang="en-US" sz="4400" baseline="30000">
                  <a:latin typeface="Symbol" pitchFamily="18" charset="2"/>
                </a:rPr>
                <a:t>+</a:t>
              </a:r>
              <a:r>
                <a:rPr lang="en-US" sz="4400">
                  <a:latin typeface="Times New Roman" pitchFamily="18" charset="0"/>
                </a:rPr>
                <a:t>	</a:t>
              </a:r>
              <a:r>
                <a:rPr lang="en-US" sz="4400">
                  <a:latin typeface="Symbol" pitchFamily="18" charset="2"/>
                </a:rPr>
                <a:t>d</a:t>
              </a:r>
              <a:r>
                <a:rPr lang="en-US" sz="4400" baseline="30000">
                  <a:latin typeface="Symbol" pitchFamily="18" charset="2"/>
                </a:rPr>
                <a:t>-</a:t>
              </a:r>
            </a:p>
          </p:txBody>
        </p:sp>
        <p:sp>
          <p:nvSpPr>
            <p:cNvPr id="757771" name="Line 11"/>
            <p:cNvSpPr>
              <a:spLocks noChangeShapeType="1"/>
            </p:cNvSpPr>
            <p:nvPr/>
          </p:nvSpPr>
          <p:spPr bwMode="auto">
            <a:xfrm>
              <a:off x="3168" y="3312"/>
              <a:ext cx="288" cy="0"/>
            </a:xfrm>
            <a:prstGeom prst="line">
              <a:avLst/>
            </a:prstGeom>
            <a:noFill/>
            <a:ln w="25400">
              <a:solidFill>
                <a:schemeClr val="tx1"/>
              </a:solidFill>
              <a:round/>
              <a:headEnd type="none" w="sm" len="sm"/>
              <a:tailEnd type="none" w="sm" len="sm"/>
            </a:ln>
            <a:effectLst/>
          </p:spPr>
          <p:txBody>
            <a:bodyPr/>
            <a:lstStyle/>
            <a:p>
              <a:endParaRPr lang="en-US"/>
            </a:p>
          </p:txBody>
        </p:sp>
      </p:grpSp>
      <p:sp>
        <p:nvSpPr>
          <p:cNvPr id="757772" name="Line 12"/>
          <p:cNvSpPr>
            <a:spLocks noChangeShapeType="1"/>
          </p:cNvSpPr>
          <p:nvPr/>
        </p:nvSpPr>
        <p:spPr bwMode="auto">
          <a:xfrm>
            <a:off x="3738563" y="5181600"/>
            <a:ext cx="1371600" cy="0"/>
          </a:xfrm>
          <a:prstGeom prst="line">
            <a:avLst/>
          </a:prstGeom>
          <a:noFill/>
          <a:ln w="76200">
            <a:solidFill>
              <a:schemeClr val="tx2"/>
            </a:solidFill>
            <a:round/>
            <a:headEnd type="stealth" w="med" len="lg"/>
            <a:tailEnd type="stealth" w="med" len="lg"/>
          </a:ln>
          <a:effectLst/>
        </p:spPr>
        <p:txBody>
          <a:bodyP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57763">
                                            <p:txEl>
                                              <p:pRg st="0" end="0"/>
                                            </p:txEl>
                                          </p:spTgt>
                                        </p:tgtEl>
                                        <p:attrNameLst>
                                          <p:attrName>style.visibility</p:attrName>
                                        </p:attrNameLst>
                                      </p:cBhvr>
                                      <p:to>
                                        <p:strVal val="visible"/>
                                      </p:to>
                                    </p:set>
                                    <p:anim to="" calcmode="lin" valueType="num">
                                      <p:cBhvr>
                                        <p:cTn id="7" dur="1" fill="hold"/>
                                        <p:tgtEl>
                                          <p:spTgt spid="75776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57763">
                                            <p:txEl>
                                              <p:pRg st="1" end="1"/>
                                            </p:txEl>
                                          </p:spTgt>
                                        </p:tgtEl>
                                        <p:attrNameLst>
                                          <p:attrName>style.visibility</p:attrName>
                                        </p:attrNameLst>
                                      </p:cBhvr>
                                      <p:to>
                                        <p:strVal val="visible"/>
                                      </p:to>
                                    </p:set>
                                    <p:anim to="" calcmode="lin" valueType="num">
                                      <p:cBhvr>
                                        <p:cTn id="12" dur="1" fill="hold"/>
                                        <p:tgtEl>
                                          <p:spTgt spid="75776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57763">
                                            <p:txEl>
                                              <p:pRg st="2" end="2"/>
                                            </p:txEl>
                                          </p:spTgt>
                                        </p:tgtEl>
                                        <p:attrNameLst>
                                          <p:attrName>style.visibility</p:attrName>
                                        </p:attrNameLst>
                                      </p:cBhvr>
                                      <p:to>
                                        <p:strVal val="visible"/>
                                      </p:to>
                                    </p:set>
                                    <p:anim to="" calcmode="lin" valueType="num">
                                      <p:cBhvr>
                                        <p:cTn id="17" dur="1" fill="hold"/>
                                        <p:tgtEl>
                                          <p:spTgt spid="75776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3" grpId="0" build="p" autoUpdateAnimBg="0"/>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9810" name="Group 2"/>
          <p:cNvGrpSpPr>
            <a:grpSpLocks/>
          </p:cNvGrpSpPr>
          <p:nvPr/>
        </p:nvGrpSpPr>
        <p:grpSpPr bwMode="auto">
          <a:xfrm>
            <a:off x="1047750" y="4481513"/>
            <a:ext cx="876300" cy="942975"/>
            <a:chOff x="660" y="2823"/>
            <a:chExt cx="552" cy="594"/>
          </a:xfrm>
        </p:grpSpPr>
        <p:sp>
          <p:nvSpPr>
            <p:cNvPr id="759811" name="Line 3"/>
            <p:cNvSpPr>
              <a:spLocks noChangeShapeType="1"/>
            </p:cNvSpPr>
            <p:nvPr/>
          </p:nvSpPr>
          <p:spPr bwMode="auto">
            <a:xfrm flipH="1">
              <a:off x="660" y="2823"/>
              <a:ext cx="226" cy="178"/>
            </a:xfrm>
            <a:prstGeom prst="line">
              <a:avLst/>
            </a:prstGeom>
            <a:noFill/>
            <a:ln w="12700">
              <a:solidFill>
                <a:schemeClr val="tx2"/>
              </a:solidFill>
              <a:round/>
              <a:headEnd type="none" w="sm" len="sm"/>
              <a:tailEnd type="none" w="sm" len="sm"/>
            </a:ln>
            <a:effectLst/>
          </p:spPr>
          <p:txBody>
            <a:bodyPr/>
            <a:lstStyle/>
            <a:p>
              <a:endParaRPr lang="en-US"/>
            </a:p>
          </p:txBody>
        </p:sp>
        <p:sp>
          <p:nvSpPr>
            <p:cNvPr id="759812" name="Line 4"/>
            <p:cNvSpPr>
              <a:spLocks noChangeShapeType="1"/>
            </p:cNvSpPr>
            <p:nvPr/>
          </p:nvSpPr>
          <p:spPr bwMode="auto">
            <a:xfrm flipH="1">
              <a:off x="690" y="2861"/>
              <a:ext cx="226" cy="178"/>
            </a:xfrm>
            <a:prstGeom prst="line">
              <a:avLst/>
            </a:prstGeom>
            <a:noFill/>
            <a:ln w="12700">
              <a:solidFill>
                <a:schemeClr val="tx2"/>
              </a:solidFill>
              <a:round/>
              <a:headEnd type="none" w="sm" len="sm"/>
              <a:tailEnd type="none" w="sm" len="sm"/>
            </a:ln>
            <a:effectLst/>
          </p:spPr>
          <p:txBody>
            <a:bodyPr/>
            <a:lstStyle/>
            <a:p>
              <a:endParaRPr lang="en-US"/>
            </a:p>
          </p:txBody>
        </p:sp>
        <p:sp>
          <p:nvSpPr>
            <p:cNvPr id="759813" name="Line 5"/>
            <p:cNvSpPr>
              <a:spLocks noChangeShapeType="1"/>
            </p:cNvSpPr>
            <p:nvPr/>
          </p:nvSpPr>
          <p:spPr bwMode="auto">
            <a:xfrm flipH="1">
              <a:off x="720" y="2899"/>
              <a:ext cx="226" cy="178"/>
            </a:xfrm>
            <a:prstGeom prst="line">
              <a:avLst/>
            </a:prstGeom>
            <a:noFill/>
            <a:ln w="12700">
              <a:solidFill>
                <a:schemeClr val="tx2"/>
              </a:solidFill>
              <a:round/>
              <a:headEnd type="none" w="sm" len="sm"/>
              <a:tailEnd type="none" w="sm" len="sm"/>
            </a:ln>
            <a:effectLst/>
          </p:spPr>
          <p:txBody>
            <a:bodyPr/>
            <a:lstStyle/>
            <a:p>
              <a:endParaRPr lang="en-US"/>
            </a:p>
          </p:txBody>
        </p:sp>
        <p:sp>
          <p:nvSpPr>
            <p:cNvPr id="759814" name="Line 6"/>
            <p:cNvSpPr>
              <a:spLocks noChangeShapeType="1"/>
            </p:cNvSpPr>
            <p:nvPr/>
          </p:nvSpPr>
          <p:spPr bwMode="auto">
            <a:xfrm flipH="1">
              <a:off x="749" y="2936"/>
              <a:ext cx="226" cy="178"/>
            </a:xfrm>
            <a:prstGeom prst="line">
              <a:avLst/>
            </a:prstGeom>
            <a:noFill/>
            <a:ln w="12700">
              <a:solidFill>
                <a:schemeClr val="tx2"/>
              </a:solidFill>
              <a:round/>
              <a:headEnd type="none" w="sm" len="sm"/>
              <a:tailEnd type="none" w="sm" len="sm"/>
            </a:ln>
            <a:effectLst/>
          </p:spPr>
          <p:txBody>
            <a:bodyPr/>
            <a:lstStyle/>
            <a:p>
              <a:endParaRPr lang="en-US"/>
            </a:p>
          </p:txBody>
        </p:sp>
        <p:sp>
          <p:nvSpPr>
            <p:cNvPr id="759815" name="Line 7"/>
            <p:cNvSpPr>
              <a:spLocks noChangeShapeType="1"/>
            </p:cNvSpPr>
            <p:nvPr/>
          </p:nvSpPr>
          <p:spPr bwMode="auto">
            <a:xfrm flipH="1">
              <a:off x="808" y="3012"/>
              <a:ext cx="226" cy="178"/>
            </a:xfrm>
            <a:prstGeom prst="line">
              <a:avLst/>
            </a:prstGeom>
            <a:noFill/>
            <a:ln w="12700">
              <a:solidFill>
                <a:schemeClr val="tx2"/>
              </a:solidFill>
              <a:round/>
              <a:headEnd type="none" w="sm" len="sm"/>
              <a:tailEnd type="none" w="sm" len="sm"/>
            </a:ln>
            <a:effectLst/>
          </p:spPr>
          <p:txBody>
            <a:bodyPr/>
            <a:lstStyle/>
            <a:p>
              <a:endParaRPr lang="en-US"/>
            </a:p>
          </p:txBody>
        </p:sp>
        <p:sp>
          <p:nvSpPr>
            <p:cNvPr id="759816" name="Line 8"/>
            <p:cNvSpPr>
              <a:spLocks noChangeShapeType="1"/>
            </p:cNvSpPr>
            <p:nvPr/>
          </p:nvSpPr>
          <p:spPr bwMode="auto">
            <a:xfrm flipH="1">
              <a:off x="779" y="2974"/>
              <a:ext cx="226" cy="178"/>
            </a:xfrm>
            <a:prstGeom prst="line">
              <a:avLst/>
            </a:prstGeom>
            <a:noFill/>
            <a:ln w="12700">
              <a:solidFill>
                <a:schemeClr val="tx2"/>
              </a:solidFill>
              <a:round/>
              <a:headEnd type="none" w="sm" len="sm"/>
              <a:tailEnd type="none" w="sm" len="sm"/>
            </a:ln>
            <a:effectLst/>
          </p:spPr>
          <p:txBody>
            <a:bodyPr/>
            <a:lstStyle/>
            <a:p>
              <a:endParaRPr lang="en-US"/>
            </a:p>
          </p:txBody>
        </p:sp>
        <p:sp>
          <p:nvSpPr>
            <p:cNvPr id="759817" name="Line 9"/>
            <p:cNvSpPr>
              <a:spLocks noChangeShapeType="1"/>
            </p:cNvSpPr>
            <p:nvPr/>
          </p:nvSpPr>
          <p:spPr bwMode="auto">
            <a:xfrm flipH="1">
              <a:off x="838" y="3050"/>
              <a:ext cx="226" cy="178"/>
            </a:xfrm>
            <a:prstGeom prst="line">
              <a:avLst/>
            </a:prstGeom>
            <a:noFill/>
            <a:ln w="12700">
              <a:solidFill>
                <a:schemeClr val="tx2"/>
              </a:solidFill>
              <a:round/>
              <a:headEnd type="none" w="sm" len="sm"/>
              <a:tailEnd type="none" w="sm" len="sm"/>
            </a:ln>
            <a:effectLst/>
          </p:spPr>
          <p:txBody>
            <a:bodyPr/>
            <a:lstStyle/>
            <a:p>
              <a:endParaRPr lang="en-US"/>
            </a:p>
          </p:txBody>
        </p:sp>
        <p:sp>
          <p:nvSpPr>
            <p:cNvPr id="759818" name="Line 10"/>
            <p:cNvSpPr>
              <a:spLocks noChangeShapeType="1"/>
            </p:cNvSpPr>
            <p:nvPr/>
          </p:nvSpPr>
          <p:spPr bwMode="auto">
            <a:xfrm flipH="1">
              <a:off x="867" y="3088"/>
              <a:ext cx="226" cy="178"/>
            </a:xfrm>
            <a:prstGeom prst="line">
              <a:avLst/>
            </a:prstGeom>
            <a:noFill/>
            <a:ln w="12700">
              <a:solidFill>
                <a:schemeClr val="tx2"/>
              </a:solidFill>
              <a:round/>
              <a:headEnd type="none" w="sm" len="sm"/>
              <a:tailEnd type="none" w="sm" len="sm"/>
            </a:ln>
            <a:effectLst/>
          </p:spPr>
          <p:txBody>
            <a:bodyPr/>
            <a:lstStyle/>
            <a:p>
              <a:endParaRPr lang="en-US"/>
            </a:p>
          </p:txBody>
        </p:sp>
        <p:sp>
          <p:nvSpPr>
            <p:cNvPr id="759819" name="Line 11"/>
            <p:cNvSpPr>
              <a:spLocks noChangeShapeType="1"/>
            </p:cNvSpPr>
            <p:nvPr/>
          </p:nvSpPr>
          <p:spPr bwMode="auto">
            <a:xfrm flipH="1">
              <a:off x="897" y="3126"/>
              <a:ext cx="226" cy="178"/>
            </a:xfrm>
            <a:prstGeom prst="line">
              <a:avLst/>
            </a:prstGeom>
            <a:noFill/>
            <a:ln w="12700">
              <a:solidFill>
                <a:schemeClr val="tx2"/>
              </a:solidFill>
              <a:round/>
              <a:headEnd type="none" w="sm" len="sm"/>
              <a:tailEnd type="none" w="sm" len="sm"/>
            </a:ln>
            <a:effectLst/>
          </p:spPr>
          <p:txBody>
            <a:bodyPr/>
            <a:lstStyle/>
            <a:p>
              <a:endParaRPr lang="en-US"/>
            </a:p>
          </p:txBody>
        </p:sp>
        <p:sp>
          <p:nvSpPr>
            <p:cNvPr id="759820" name="Line 12"/>
            <p:cNvSpPr>
              <a:spLocks noChangeShapeType="1"/>
            </p:cNvSpPr>
            <p:nvPr/>
          </p:nvSpPr>
          <p:spPr bwMode="auto">
            <a:xfrm flipH="1">
              <a:off x="926" y="3163"/>
              <a:ext cx="226" cy="178"/>
            </a:xfrm>
            <a:prstGeom prst="line">
              <a:avLst/>
            </a:prstGeom>
            <a:noFill/>
            <a:ln w="12700">
              <a:solidFill>
                <a:schemeClr val="tx2"/>
              </a:solidFill>
              <a:round/>
              <a:headEnd type="none" w="sm" len="sm"/>
              <a:tailEnd type="none" w="sm" len="sm"/>
            </a:ln>
            <a:effectLst/>
          </p:spPr>
          <p:txBody>
            <a:bodyPr/>
            <a:lstStyle/>
            <a:p>
              <a:endParaRPr lang="en-US"/>
            </a:p>
          </p:txBody>
        </p:sp>
        <p:sp>
          <p:nvSpPr>
            <p:cNvPr id="759821" name="Line 13"/>
            <p:cNvSpPr>
              <a:spLocks noChangeShapeType="1"/>
            </p:cNvSpPr>
            <p:nvPr/>
          </p:nvSpPr>
          <p:spPr bwMode="auto">
            <a:xfrm flipH="1">
              <a:off x="986" y="3239"/>
              <a:ext cx="226" cy="178"/>
            </a:xfrm>
            <a:prstGeom prst="line">
              <a:avLst/>
            </a:prstGeom>
            <a:noFill/>
            <a:ln w="12700">
              <a:solidFill>
                <a:schemeClr val="tx2"/>
              </a:solidFill>
              <a:round/>
              <a:headEnd type="none" w="sm" len="sm"/>
              <a:tailEnd type="none" w="sm" len="sm"/>
            </a:ln>
            <a:effectLst/>
          </p:spPr>
          <p:txBody>
            <a:bodyPr/>
            <a:lstStyle/>
            <a:p>
              <a:endParaRPr lang="en-US"/>
            </a:p>
          </p:txBody>
        </p:sp>
        <p:sp>
          <p:nvSpPr>
            <p:cNvPr id="759822" name="Line 14"/>
            <p:cNvSpPr>
              <a:spLocks noChangeShapeType="1"/>
            </p:cNvSpPr>
            <p:nvPr/>
          </p:nvSpPr>
          <p:spPr bwMode="auto">
            <a:xfrm flipH="1">
              <a:off x="956" y="3201"/>
              <a:ext cx="226" cy="178"/>
            </a:xfrm>
            <a:prstGeom prst="line">
              <a:avLst/>
            </a:prstGeom>
            <a:noFill/>
            <a:ln w="12700">
              <a:solidFill>
                <a:schemeClr val="tx2"/>
              </a:solidFill>
              <a:round/>
              <a:headEnd type="none" w="sm" len="sm"/>
              <a:tailEnd type="none" w="sm" len="sm"/>
            </a:ln>
            <a:effectLst/>
          </p:spPr>
          <p:txBody>
            <a:bodyPr/>
            <a:lstStyle/>
            <a:p>
              <a:endParaRPr lang="en-US"/>
            </a:p>
          </p:txBody>
        </p:sp>
      </p:grpSp>
      <p:grpSp>
        <p:nvGrpSpPr>
          <p:cNvPr id="759823" name="Group 15"/>
          <p:cNvGrpSpPr>
            <a:grpSpLocks/>
          </p:cNvGrpSpPr>
          <p:nvPr/>
        </p:nvGrpSpPr>
        <p:grpSpPr bwMode="auto">
          <a:xfrm>
            <a:off x="2781300" y="4343400"/>
            <a:ext cx="457200" cy="1028700"/>
            <a:chOff x="1752" y="2736"/>
            <a:chExt cx="288" cy="648"/>
          </a:xfrm>
        </p:grpSpPr>
        <p:sp>
          <p:nvSpPr>
            <p:cNvPr id="759824" name="Line 16"/>
            <p:cNvSpPr>
              <a:spLocks noChangeShapeType="1"/>
            </p:cNvSpPr>
            <p:nvPr/>
          </p:nvSpPr>
          <p:spPr bwMode="auto">
            <a:xfrm>
              <a:off x="1752" y="3384"/>
              <a:ext cx="288" cy="0"/>
            </a:xfrm>
            <a:prstGeom prst="line">
              <a:avLst/>
            </a:prstGeom>
            <a:noFill/>
            <a:ln w="12700">
              <a:solidFill>
                <a:schemeClr val="tx2"/>
              </a:solidFill>
              <a:round/>
              <a:headEnd type="none" w="sm" len="sm"/>
              <a:tailEnd type="none" w="sm" len="sm"/>
            </a:ln>
            <a:effectLst/>
          </p:spPr>
          <p:txBody>
            <a:bodyPr/>
            <a:lstStyle/>
            <a:p>
              <a:endParaRPr lang="en-US"/>
            </a:p>
          </p:txBody>
        </p:sp>
        <p:sp>
          <p:nvSpPr>
            <p:cNvPr id="759825" name="Line 17"/>
            <p:cNvSpPr>
              <a:spLocks noChangeShapeType="1"/>
            </p:cNvSpPr>
            <p:nvPr/>
          </p:nvSpPr>
          <p:spPr bwMode="auto">
            <a:xfrm>
              <a:off x="1752" y="3325"/>
              <a:ext cx="288" cy="0"/>
            </a:xfrm>
            <a:prstGeom prst="line">
              <a:avLst/>
            </a:prstGeom>
            <a:noFill/>
            <a:ln w="12700">
              <a:solidFill>
                <a:schemeClr val="tx2"/>
              </a:solidFill>
              <a:round/>
              <a:headEnd type="none" w="sm" len="sm"/>
              <a:tailEnd type="none" w="sm" len="sm"/>
            </a:ln>
            <a:effectLst/>
          </p:spPr>
          <p:txBody>
            <a:bodyPr/>
            <a:lstStyle/>
            <a:p>
              <a:endParaRPr lang="en-US"/>
            </a:p>
          </p:txBody>
        </p:sp>
        <p:sp>
          <p:nvSpPr>
            <p:cNvPr id="759826" name="Line 18"/>
            <p:cNvSpPr>
              <a:spLocks noChangeShapeType="1"/>
            </p:cNvSpPr>
            <p:nvPr/>
          </p:nvSpPr>
          <p:spPr bwMode="auto">
            <a:xfrm>
              <a:off x="1752" y="3266"/>
              <a:ext cx="288" cy="0"/>
            </a:xfrm>
            <a:prstGeom prst="line">
              <a:avLst/>
            </a:prstGeom>
            <a:noFill/>
            <a:ln w="12700">
              <a:solidFill>
                <a:schemeClr val="tx2"/>
              </a:solidFill>
              <a:round/>
              <a:headEnd type="none" w="sm" len="sm"/>
              <a:tailEnd type="none" w="sm" len="sm"/>
            </a:ln>
            <a:effectLst/>
          </p:spPr>
          <p:txBody>
            <a:bodyPr/>
            <a:lstStyle/>
            <a:p>
              <a:endParaRPr lang="en-US"/>
            </a:p>
          </p:txBody>
        </p:sp>
        <p:sp>
          <p:nvSpPr>
            <p:cNvPr id="759827" name="Line 19"/>
            <p:cNvSpPr>
              <a:spLocks noChangeShapeType="1"/>
            </p:cNvSpPr>
            <p:nvPr/>
          </p:nvSpPr>
          <p:spPr bwMode="auto">
            <a:xfrm>
              <a:off x="1752" y="3207"/>
              <a:ext cx="288" cy="0"/>
            </a:xfrm>
            <a:prstGeom prst="line">
              <a:avLst/>
            </a:prstGeom>
            <a:noFill/>
            <a:ln w="12700">
              <a:solidFill>
                <a:schemeClr val="tx2"/>
              </a:solidFill>
              <a:round/>
              <a:headEnd type="none" w="sm" len="sm"/>
              <a:tailEnd type="none" w="sm" len="sm"/>
            </a:ln>
            <a:effectLst/>
          </p:spPr>
          <p:txBody>
            <a:bodyPr/>
            <a:lstStyle/>
            <a:p>
              <a:endParaRPr lang="en-US"/>
            </a:p>
          </p:txBody>
        </p:sp>
        <p:sp>
          <p:nvSpPr>
            <p:cNvPr id="759828" name="Line 20"/>
            <p:cNvSpPr>
              <a:spLocks noChangeShapeType="1"/>
            </p:cNvSpPr>
            <p:nvPr/>
          </p:nvSpPr>
          <p:spPr bwMode="auto">
            <a:xfrm>
              <a:off x="1752" y="3089"/>
              <a:ext cx="288" cy="0"/>
            </a:xfrm>
            <a:prstGeom prst="line">
              <a:avLst/>
            </a:prstGeom>
            <a:noFill/>
            <a:ln w="12700">
              <a:solidFill>
                <a:schemeClr val="tx2"/>
              </a:solidFill>
              <a:round/>
              <a:headEnd type="none" w="sm" len="sm"/>
              <a:tailEnd type="none" w="sm" len="sm"/>
            </a:ln>
            <a:effectLst/>
          </p:spPr>
          <p:txBody>
            <a:bodyPr/>
            <a:lstStyle/>
            <a:p>
              <a:endParaRPr lang="en-US"/>
            </a:p>
          </p:txBody>
        </p:sp>
        <p:sp>
          <p:nvSpPr>
            <p:cNvPr id="759829" name="Line 21"/>
            <p:cNvSpPr>
              <a:spLocks noChangeShapeType="1"/>
            </p:cNvSpPr>
            <p:nvPr/>
          </p:nvSpPr>
          <p:spPr bwMode="auto">
            <a:xfrm>
              <a:off x="1752" y="3148"/>
              <a:ext cx="288" cy="0"/>
            </a:xfrm>
            <a:prstGeom prst="line">
              <a:avLst/>
            </a:prstGeom>
            <a:noFill/>
            <a:ln w="12700">
              <a:solidFill>
                <a:schemeClr val="tx2"/>
              </a:solidFill>
              <a:round/>
              <a:headEnd type="none" w="sm" len="sm"/>
              <a:tailEnd type="none" w="sm" len="sm"/>
            </a:ln>
            <a:effectLst/>
          </p:spPr>
          <p:txBody>
            <a:bodyPr/>
            <a:lstStyle/>
            <a:p>
              <a:endParaRPr lang="en-US"/>
            </a:p>
          </p:txBody>
        </p:sp>
        <p:sp>
          <p:nvSpPr>
            <p:cNvPr id="759830" name="Line 22"/>
            <p:cNvSpPr>
              <a:spLocks noChangeShapeType="1"/>
            </p:cNvSpPr>
            <p:nvPr/>
          </p:nvSpPr>
          <p:spPr bwMode="auto">
            <a:xfrm>
              <a:off x="1752" y="3031"/>
              <a:ext cx="288" cy="0"/>
            </a:xfrm>
            <a:prstGeom prst="line">
              <a:avLst/>
            </a:prstGeom>
            <a:noFill/>
            <a:ln w="12700">
              <a:solidFill>
                <a:schemeClr val="tx2"/>
              </a:solidFill>
              <a:round/>
              <a:headEnd type="none" w="sm" len="sm"/>
              <a:tailEnd type="none" w="sm" len="sm"/>
            </a:ln>
            <a:effectLst/>
          </p:spPr>
          <p:txBody>
            <a:bodyPr/>
            <a:lstStyle/>
            <a:p>
              <a:endParaRPr lang="en-US"/>
            </a:p>
          </p:txBody>
        </p:sp>
        <p:sp>
          <p:nvSpPr>
            <p:cNvPr id="759831" name="Line 23"/>
            <p:cNvSpPr>
              <a:spLocks noChangeShapeType="1"/>
            </p:cNvSpPr>
            <p:nvPr/>
          </p:nvSpPr>
          <p:spPr bwMode="auto">
            <a:xfrm>
              <a:off x="1752" y="2972"/>
              <a:ext cx="288" cy="0"/>
            </a:xfrm>
            <a:prstGeom prst="line">
              <a:avLst/>
            </a:prstGeom>
            <a:noFill/>
            <a:ln w="12700">
              <a:solidFill>
                <a:schemeClr val="tx2"/>
              </a:solidFill>
              <a:round/>
              <a:headEnd type="none" w="sm" len="sm"/>
              <a:tailEnd type="none" w="sm" len="sm"/>
            </a:ln>
            <a:effectLst/>
          </p:spPr>
          <p:txBody>
            <a:bodyPr/>
            <a:lstStyle/>
            <a:p>
              <a:endParaRPr lang="en-US"/>
            </a:p>
          </p:txBody>
        </p:sp>
        <p:sp>
          <p:nvSpPr>
            <p:cNvPr id="759832" name="Line 24"/>
            <p:cNvSpPr>
              <a:spLocks noChangeShapeType="1"/>
            </p:cNvSpPr>
            <p:nvPr/>
          </p:nvSpPr>
          <p:spPr bwMode="auto">
            <a:xfrm>
              <a:off x="1752" y="2913"/>
              <a:ext cx="288" cy="0"/>
            </a:xfrm>
            <a:prstGeom prst="line">
              <a:avLst/>
            </a:prstGeom>
            <a:noFill/>
            <a:ln w="12700">
              <a:solidFill>
                <a:schemeClr val="tx2"/>
              </a:solidFill>
              <a:round/>
              <a:headEnd type="none" w="sm" len="sm"/>
              <a:tailEnd type="none" w="sm" len="sm"/>
            </a:ln>
            <a:effectLst/>
          </p:spPr>
          <p:txBody>
            <a:bodyPr/>
            <a:lstStyle/>
            <a:p>
              <a:endParaRPr lang="en-US"/>
            </a:p>
          </p:txBody>
        </p:sp>
        <p:sp>
          <p:nvSpPr>
            <p:cNvPr id="759833" name="Line 25"/>
            <p:cNvSpPr>
              <a:spLocks noChangeShapeType="1"/>
            </p:cNvSpPr>
            <p:nvPr/>
          </p:nvSpPr>
          <p:spPr bwMode="auto">
            <a:xfrm>
              <a:off x="1752" y="2854"/>
              <a:ext cx="288" cy="0"/>
            </a:xfrm>
            <a:prstGeom prst="line">
              <a:avLst/>
            </a:prstGeom>
            <a:noFill/>
            <a:ln w="12700">
              <a:solidFill>
                <a:schemeClr val="tx2"/>
              </a:solidFill>
              <a:round/>
              <a:headEnd type="none" w="sm" len="sm"/>
              <a:tailEnd type="none" w="sm" len="sm"/>
            </a:ln>
            <a:effectLst/>
          </p:spPr>
          <p:txBody>
            <a:bodyPr/>
            <a:lstStyle/>
            <a:p>
              <a:endParaRPr lang="en-US"/>
            </a:p>
          </p:txBody>
        </p:sp>
        <p:sp>
          <p:nvSpPr>
            <p:cNvPr id="759834" name="Line 26"/>
            <p:cNvSpPr>
              <a:spLocks noChangeShapeType="1"/>
            </p:cNvSpPr>
            <p:nvPr/>
          </p:nvSpPr>
          <p:spPr bwMode="auto">
            <a:xfrm>
              <a:off x="1752" y="2736"/>
              <a:ext cx="288" cy="0"/>
            </a:xfrm>
            <a:prstGeom prst="line">
              <a:avLst/>
            </a:prstGeom>
            <a:noFill/>
            <a:ln w="12700">
              <a:solidFill>
                <a:schemeClr val="tx2"/>
              </a:solidFill>
              <a:round/>
              <a:headEnd type="none" w="sm" len="sm"/>
              <a:tailEnd type="none" w="sm" len="sm"/>
            </a:ln>
            <a:effectLst/>
          </p:spPr>
          <p:txBody>
            <a:bodyPr/>
            <a:lstStyle/>
            <a:p>
              <a:endParaRPr lang="en-US"/>
            </a:p>
          </p:txBody>
        </p:sp>
        <p:sp>
          <p:nvSpPr>
            <p:cNvPr id="759835" name="Line 27"/>
            <p:cNvSpPr>
              <a:spLocks noChangeShapeType="1"/>
            </p:cNvSpPr>
            <p:nvPr/>
          </p:nvSpPr>
          <p:spPr bwMode="auto">
            <a:xfrm>
              <a:off x="1752" y="2795"/>
              <a:ext cx="288" cy="0"/>
            </a:xfrm>
            <a:prstGeom prst="line">
              <a:avLst/>
            </a:prstGeom>
            <a:noFill/>
            <a:ln w="12700">
              <a:solidFill>
                <a:schemeClr val="tx2"/>
              </a:solidFill>
              <a:round/>
              <a:headEnd type="none" w="sm" len="sm"/>
              <a:tailEnd type="none" w="sm" len="sm"/>
            </a:ln>
            <a:effectLst/>
          </p:spPr>
          <p:txBody>
            <a:bodyPr/>
            <a:lstStyle/>
            <a:p>
              <a:endParaRPr lang="en-US"/>
            </a:p>
          </p:txBody>
        </p:sp>
      </p:grpSp>
      <p:grpSp>
        <p:nvGrpSpPr>
          <p:cNvPr id="759836" name="Group 28"/>
          <p:cNvGrpSpPr>
            <a:grpSpLocks/>
          </p:cNvGrpSpPr>
          <p:nvPr/>
        </p:nvGrpSpPr>
        <p:grpSpPr bwMode="auto">
          <a:xfrm>
            <a:off x="4078288" y="4248150"/>
            <a:ext cx="758825" cy="952500"/>
            <a:chOff x="2569" y="2676"/>
            <a:chExt cx="478" cy="600"/>
          </a:xfrm>
        </p:grpSpPr>
        <p:sp>
          <p:nvSpPr>
            <p:cNvPr id="759837" name="Line 29"/>
            <p:cNvSpPr>
              <a:spLocks noChangeShapeType="1"/>
            </p:cNvSpPr>
            <p:nvPr/>
          </p:nvSpPr>
          <p:spPr bwMode="auto">
            <a:xfrm flipH="1">
              <a:off x="2569" y="2676"/>
              <a:ext cx="264" cy="118"/>
            </a:xfrm>
            <a:prstGeom prst="line">
              <a:avLst/>
            </a:prstGeom>
            <a:noFill/>
            <a:ln w="12700">
              <a:solidFill>
                <a:schemeClr val="tx2"/>
              </a:solidFill>
              <a:round/>
              <a:headEnd type="none" w="sm" len="sm"/>
              <a:tailEnd type="none" w="sm" len="sm"/>
            </a:ln>
            <a:effectLst/>
          </p:spPr>
          <p:txBody>
            <a:bodyPr/>
            <a:lstStyle/>
            <a:p>
              <a:endParaRPr lang="en-US"/>
            </a:p>
          </p:txBody>
        </p:sp>
        <p:sp>
          <p:nvSpPr>
            <p:cNvPr id="759838" name="Line 30"/>
            <p:cNvSpPr>
              <a:spLocks noChangeShapeType="1"/>
            </p:cNvSpPr>
            <p:nvPr/>
          </p:nvSpPr>
          <p:spPr bwMode="auto">
            <a:xfrm flipH="1">
              <a:off x="2588" y="2720"/>
              <a:ext cx="264" cy="118"/>
            </a:xfrm>
            <a:prstGeom prst="line">
              <a:avLst/>
            </a:prstGeom>
            <a:noFill/>
            <a:ln w="12700">
              <a:solidFill>
                <a:schemeClr val="tx2"/>
              </a:solidFill>
              <a:round/>
              <a:headEnd type="none" w="sm" len="sm"/>
              <a:tailEnd type="none" w="sm" len="sm"/>
            </a:ln>
            <a:effectLst/>
          </p:spPr>
          <p:txBody>
            <a:bodyPr/>
            <a:lstStyle/>
            <a:p>
              <a:endParaRPr lang="en-US"/>
            </a:p>
          </p:txBody>
        </p:sp>
        <p:sp>
          <p:nvSpPr>
            <p:cNvPr id="759839" name="Line 31"/>
            <p:cNvSpPr>
              <a:spLocks noChangeShapeType="1"/>
            </p:cNvSpPr>
            <p:nvPr/>
          </p:nvSpPr>
          <p:spPr bwMode="auto">
            <a:xfrm flipH="1">
              <a:off x="2608" y="2764"/>
              <a:ext cx="264" cy="118"/>
            </a:xfrm>
            <a:prstGeom prst="line">
              <a:avLst/>
            </a:prstGeom>
            <a:noFill/>
            <a:ln w="12700">
              <a:solidFill>
                <a:schemeClr val="tx2"/>
              </a:solidFill>
              <a:round/>
              <a:headEnd type="none" w="sm" len="sm"/>
              <a:tailEnd type="none" w="sm" len="sm"/>
            </a:ln>
            <a:effectLst/>
          </p:spPr>
          <p:txBody>
            <a:bodyPr/>
            <a:lstStyle/>
            <a:p>
              <a:endParaRPr lang="en-US"/>
            </a:p>
          </p:txBody>
        </p:sp>
        <p:sp>
          <p:nvSpPr>
            <p:cNvPr id="759840" name="Line 32"/>
            <p:cNvSpPr>
              <a:spLocks noChangeShapeType="1"/>
            </p:cNvSpPr>
            <p:nvPr/>
          </p:nvSpPr>
          <p:spPr bwMode="auto">
            <a:xfrm flipH="1">
              <a:off x="2627" y="2807"/>
              <a:ext cx="264" cy="118"/>
            </a:xfrm>
            <a:prstGeom prst="line">
              <a:avLst/>
            </a:prstGeom>
            <a:noFill/>
            <a:ln w="12700">
              <a:solidFill>
                <a:schemeClr val="tx2"/>
              </a:solidFill>
              <a:round/>
              <a:headEnd type="none" w="sm" len="sm"/>
              <a:tailEnd type="none" w="sm" len="sm"/>
            </a:ln>
            <a:effectLst/>
          </p:spPr>
          <p:txBody>
            <a:bodyPr/>
            <a:lstStyle/>
            <a:p>
              <a:endParaRPr lang="en-US"/>
            </a:p>
          </p:txBody>
        </p:sp>
        <p:sp>
          <p:nvSpPr>
            <p:cNvPr id="759841" name="Line 33"/>
            <p:cNvSpPr>
              <a:spLocks noChangeShapeType="1"/>
            </p:cNvSpPr>
            <p:nvPr/>
          </p:nvSpPr>
          <p:spPr bwMode="auto">
            <a:xfrm flipH="1">
              <a:off x="2666" y="2895"/>
              <a:ext cx="264" cy="118"/>
            </a:xfrm>
            <a:prstGeom prst="line">
              <a:avLst/>
            </a:prstGeom>
            <a:noFill/>
            <a:ln w="12700">
              <a:solidFill>
                <a:schemeClr val="tx2"/>
              </a:solidFill>
              <a:round/>
              <a:headEnd type="none" w="sm" len="sm"/>
              <a:tailEnd type="none" w="sm" len="sm"/>
            </a:ln>
            <a:effectLst/>
          </p:spPr>
          <p:txBody>
            <a:bodyPr/>
            <a:lstStyle/>
            <a:p>
              <a:endParaRPr lang="en-US"/>
            </a:p>
          </p:txBody>
        </p:sp>
        <p:sp>
          <p:nvSpPr>
            <p:cNvPr id="759842" name="Line 34"/>
            <p:cNvSpPr>
              <a:spLocks noChangeShapeType="1"/>
            </p:cNvSpPr>
            <p:nvPr/>
          </p:nvSpPr>
          <p:spPr bwMode="auto">
            <a:xfrm flipH="1">
              <a:off x="2647" y="2851"/>
              <a:ext cx="264" cy="118"/>
            </a:xfrm>
            <a:prstGeom prst="line">
              <a:avLst/>
            </a:prstGeom>
            <a:noFill/>
            <a:ln w="12700">
              <a:solidFill>
                <a:schemeClr val="tx2"/>
              </a:solidFill>
              <a:round/>
              <a:headEnd type="none" w="sm" len="sm"/>
              <a:tailEnd type="none" w="sm" len="sm"/>
            </a:ln>
            <a:effectLst/>
          </p:spPr>
          <p:txBody>
            <a:bodyPr/>
            <a:lstStyle/>
            <a:p>
              <a:endParaRPr lang="en-US"/>
            </a:p>
          </p:txBody>
        </p:sp>
        <p:sp>
          <p:nvSpPr>
            <p:cNvPr id="759843" name="Line 35"/>
            <p:cNvSpPr>
              <a:spLocks noChangeShapeType="1"/>
            </p:cNvSpPr>
            <p:nvPr/>
          </p:nvSpPr>
          <p:spPr bwMode="auto">
            <a:xfrm flipH="1">
              <a:off x="2686" y="2939"/>
              <a:ext cx="264" cy="118"/>
            </a:xfrm>
            <a:prstGeom prst="line">
              <a:avLst/>
            </a:prstGeom>
            <a:noFill/>
            <a:ln w="12700">
              <a:solidFill>
                <a:schemeClr val="tx2"/>
              </a:solidFill>
              <a:round/>
              <a:headEnd type="none" w="sm" len="sm"/>
              <a:tailEnd type="none" w="sm" len="sm"/>
            </a:ln>
            <a:effectLst/>
          </p:spPr>
          <p:txBody>
            <a:bodyPr/>
            <a:lstStyle/>
            <a:p>
              <a:endParaRPr lang="en-US"/>
            </a:p>
          </p:txBody>
        </p:sp>
        <p:sp>
          <p:nvSpPr>
            <p:cNvPr id="759844" name="Line 36"/>
            <p:cNvSpPr>
              <a:spLocks noChangeShapeType="1"/>
            </p:cNvSpPr>
            <p:nvPr/>
          </p:nvSpPr>
          <p:spPr bwMode="auto">
            <a:xfrm flipH="1">
              <a:off x="2705" y="2983"/>
              <a:ext cx="264" cy="118"/>
            </a:xfrm>
            <a:prstGeom prst="line">
              <a:avLst/>
            </a:prstGeom>
            <a:noFill/>
            <a:ln w="12700">
              <a:solidFill>
                <a:schemeClr val="tx2"/>
              </a:solidFill>
              <a:round/>
              <a:headEnd type="none" w="sm" len="sm"/>
              <a:tailEnd type="none" w="sm" len="sm"/>
            </a:ln>
            <a:effectLst/>
          </p:spPr>
          <p:txBody>
            <a:bodyPr/>
            <a:lstStyle/>
            <a:p>
              <a:endParaRPr lang="en-US"/>
            </a:p>
          </p:txBody>
        </p:sp>
        <p:sp>
          <p:nvSpPr>
            <p:cNvPr id="759845" name="Line 37"/>
            <p:cNvSpPr>
              <a:spLocks noChangeShapeType="1"/>
            </p:cNvSpPr>
            <p:nvPr/>
          </p:nvSpPr>
          <p:spPr bwMode="auto">
            <a:xfrm flipH="1">
              <a:off x="2725" y="3027"/>
              <a:ext cx="264" cy="118"/>
            </a:xfrm>
            <a:prstGeom prst="line">
              <a:avLst/>
            </a:prstGeom>
            <a:noFill/>
            <a:ln w="12700">
              <a:solidFill>
                <a:schemeClr val="tx2"/>
              </a:solidFill>
              <a:round/>
              <a:headEnd type="none" w="sm" len="sm"/>
              <a:tailEnd type="none" w="sm" len="sm"/>
            </a:ln>
            <a:effectLst/>
          </p:spPr>
          <p:txBody>
            <a:bodyPr/>
            <a:lstStyle/>
            <a:p>
              <a:endParaRPr lang="en-US"/>
            </a:p>
          </p:txBody>
        </p:sp>
        <p:sp>
          <p:nvSpPr>
            <p:cNvPr id="759846" name="Line 38"/>
            <p:cNvSpPr>
              <a:spLocks noChangeShapeType="1"/>
            </p:cNvSpPr>
            <p:nvPr/>
          </p:nvSpPr>
          <p:spPr bwMode="auto">
            <a:xfrm flipH="1">
              <a:off x="2744" y="3070"/>
              <a:ext cx="264" cy="118"/>
            </a:xfrm>
            <a:prstGeom prst="line">
              <a:avLst/>
            </a:prstGeom>
            <a:noFill/>
            <a:ln w="12700">
              <a:solidFill>
                <a:schemeClr val="tx2"/>
              </a:solidFill>
              <a:round/>
              <a:headEnd type="none" w="sm" len="sm"/>
              <a:tailEnd type="none" w="sm" len="sm"/>
            </a:ln>
            <a:effectLst/>
          </p:spPr>
          <p:txBody>
            <a:bodyPr/>
            <a:lstStyle/>
            <a:p>
              <a:endParaRPr lang="en-US"/>
            </a:p>
          </p:txBody>
        </p:sp>
        <p:sp>
          <p:nvSpPr>
            <p:cNvPr id="759847" name="Line 39"/>
            <p:cNvSpPr>
              <a:spLocks noChangeShapeType="1"/>
            </p:cNvSpPr>
            <p:nvPr/>
          </p:nvSpPr>
          <p:spPr bwMode="auto">
            <a:xfrm flipH="1">
              <a:off x="2783" y="3158"/>
              <a:ext cx="264" cy="118"/>
            </a:xfrm>
            <a:prstGeom prst="line">
              <a:avLst/>
            </a:prstGeom>
            <a:noFill/>
            <a:ln w="12700">
              <a:solidFill>
                <a:schemeClr val="tx2"/>
              </a:solidFill>
              <a:round/>
              <a:headEnd type="none" w="sm" len="sm"/>
              <a:tailEnd type="none" w="sm" len="sm"/>
            </a:ln>
            <a:effectLst/>
          </p:spPr>
          <p:txBody>
            <a:bodyPr/>
            <a:lstStyle/>
            <a:p>
              <a:endParaRPr lang="en-US"/>
            </a:p>
          </p:txBody>
        </p:sp>
        <p:sp>
          <p:nvSpPr>
            <p:cNvPr id="759848" name="Line 40"/>
            <p:cNvSpPr>
              <a:spLocks noChangeShapeType="1"/>
            </p:cNvSpPr>
            <p:nvPr/>
          </p:nvSpPr>
          <p:spPr bwMode="auto">
            <a:xfrm flipH="1">
              <a:off x="2764" y="3114"/>
              <a:ext cx="264" cy="118"/>
            </a:xfrm>
            <a:prstGeom prst="line">
              <a:avLst/>
            </a:prstGeom>
            <a:noFill/>
            <a:ln w="12700">
              <a:solidFill>
                <a:schemeClr val="tx2"/>
              </a:solidFill>
              <a:round/>
              <a:headEnd type="none" w="sm" len="sm"/>
              <a:tailEnd type="none" w="sm" len="sm"/>
            </a:ln>
            <a:effectLst/>
          </p:spPr>
          <p:txBody>
            <a:bodyPr/>
            <a:lstStyle/>
            <a:p>
              <a:endParaRPr lang="en-US"/>
            </a:p>
          </p:txBody>
        </p:sp>
      </p:grpSp>
      <p:grpSp>
        <p:nvGrpSpPr>
          <p:cNvPr id="759849" name="Group 41"/>
          <p:cNvGrpSpPr>
            <a:grpSpLocks/>
          </p:cNvGrpSpPr>
          <p:nvPr/>
        </p:nvGrpSpPr>
        <p:grpSpPr bwMode="auto">
          <a:xfrm>
            <a:off x="3917950" y="3048000"/>
            <a:ext cx="622300" cy="914400"/>
            <a:chOff x="2468" y="1920"/>
            <a:chExt cx="392" cy="576"/>
          </a:xfrm>
        </p:grpSpPr>
        <p:sp>
          <p:nvSpPr>
            <p:cNvPr id="759850" name="Line 42"/>
            <p:cNvSpPr>
              <a:spLocks noChangeShapeType="1"/>
            </p:cNvSpPr>
            <p:nvPr/>
          </p:nvSpPr>
          <p:spPr bwMode="auto">
            <a:xfrm flipH="1" flipV="1">
              <a:off x="2578" y="1920"/>
              <a:ext cx="282" cy="60"/>
            </a:xfrm>
            <a:prstGeom prst="line">
              <a:avLst/>
            </a:prstGeom>
            <a:noFill/>
            <a:ln w="12700">
              <a:solidFill>
                <a:schemeClr val="tx2"/>
              </a:solidFill>
              <a:round/>
              <a:headEnd type="none" w="sm" len="sm"/>
              <a:tailEnd type="none" w="sm" len="sm"/>
            </a:ln>
            <a:effectLst/>
          </p:spPr>
          <p:txBody>
            <a:bodyPr/>
            <a:lstStyle/>
            <a:p>
              <a:endParaRPr lang="en-US"/>
            </a:p>
          </p:txBody>
        </p:sp>
        <p:sp>
          <p:nvSpPr>
            <p:cNvPr id="759851" name="Line 43"/>
            <p:cNvSpPr>
              <a:spLocks noChangeShapeType="1"/>
            </p:cNvSpPr>
            <p:nvPr/>
          </p:nvSpPr>
          <p:spPr bwMode="auto">
            <a:xfrm flipH="1" flipV="1">
              <a:off x="2568" y="1967"/>
              <a:ext cx="282" cy="60"/>
            </a:xfrm>
            <a:prstGeom prst="line">
              <a:avLst/>
            </a:prstGeom>
            <a:noFill/>
            <a:ln w="12700">
              <a:solidFill>
                <a:schemeClr val="tx2"/>
              </a:solidFill>
              <a:round/>
              <a:headEnd type="none" w="sm" len="sm"/>
              <a:tailEnd type="none" w="sm" len="sm"/>
            </a:ln>
            <a:effectLst/>
          </p:spPr>
          <p:txBody>
            <a:bodyPr/>
            <a:lstStyle/>
            <a:p>
              <a:endParaRPr lang="en-US"/>
            </a:p>
          </p:txBody>
        </p:sp>
        <p:sp>
          <p:nvSpPr>
            <p:cNvPr id="759852" name="Line 44"/>
            <p:cNvSpPr>
              <a:spLocks noChangeShapeType="1"/>
            </p:cNvSpPr>
            <p:nvPr/>
          </p:nvSpPr>
          <p:spPr bwMode="auto">
            <a:xfrm flipH="1" flipV="1">
              <a:off x="2558" y="2014"/>
              <a:ext cx="282" cy="60"/>
            </a:xfrm>
            <a:prstGeom prst="line">
              <a:avLst/>
            </a:prstGeom>
            <a:noFill/>
            <a:ln w="12700">
              <a:solidFill>
                <a:schemeClr val="tx2"/>
              </a:solidFill>
              <a:round/>
              <a:headEnd type="none" w="sm" len="sm"/>
              <a:tailEnd type="none" w="sm" len="sm"/>
            </a:ln>
            <a:effectLst/>
          </p:spPr>
          <p:txBody>
            <a:bodyPr/>
            <a:lstStyle/>
            <a:p>
              <a:endParaRPr lang="en-US"/>
            </a:p>
          </p:txBody>
        </p:sp>
        <p:sp>
          <p:nvSpPr>
            <p:cNvPr id="759853" name="Line 45"/>
            <p:cNvSpPr>
              <a:spLocks noChangeShapeType="1"/>
            </p:cNvSpPr>
            <p:nvPr/>
          </p:nvSpPr>
          <p:spPr bwMode="auto">
            <a:xfrm flipH="1" flipV="1">
              <a:off x="2548" y="2061"/>
              <a:ext cx="282" cy="60"/>
            </a:xfrm>
            <a:prstGeom prst="line">
              <a:avLst/>
            </a:prstGeom>
            <a:noFill/>
            <a:ln w="12700">
              <a:solidFill>
                <a:schemeClr val="tx2"/>
              </a:solidFill>
              <a:round/>
              <a:headEnd type="none" w="sm" len="sm"/>
              <a:tailEnd type="none" w="sm" len="sm"/>
            </a:ln>
            <a:effectLst/>
          </p:spPr>
          <p:txBody>
            <a:bodyPr/>
            <a:lstStyle/>
            <a:p>
              <a:endParaRPr lang="en-US"/>
            </a:p>
          </p:txBody>
        </p:sp>
        <p:sp>
          <p:nvSpPr>
            <p:cNvPr id="759854" name="Line 46"/>
            <p:cNvSpPr>
              <a:spLocks noChangeShapeType="1"/>
            </p:cNvSpPr>
            <p:nvPr/>
          </p:nvSpPr>
          <p:spPr bwMode="auto">
            <a:xfrm flipH="1" flipV="1">
              <a:off x="2528" y="2155"/>
              <a:ext cx="282" cy="60"/>
            </a:xfrm>
            <a:prstGeom prst="line">
              <a:avLst/>
            </a:prstGeom>
            <a:noFill/>
            <a:ln w="12700">
              <a:solidFill>
                <a:schemeClr val="tx2"/>
              </a:solidFill>
              <a:round/>
              <a:headEnd type="none" w="sm" len="sm"/>
              <a:tailEnd type="none" w="sm" len="sm"/>
            </a:ln>
            <a:effectLst/>
          </p:spPr>
          <p:txBody>
            <a:bodyPr/>
            <a:lstStyle/>
            <a:p>
              <a:endParaRPr lang="en-US"/>
            </a:p>
          </p:txBody>
        </p:sp>
        <p:sp>
          <p:nvSpPr>
            <p:cNvPr id="759855" name="Line 47"/>
            <p:cNvSpPr>
              <a:spLocks noChangeShapeType="1"/>
            </p:cNvSpPr>
            <p:nvPr/>
          </p:nvSpPr>
          <p:spPr bwMode="auto">
            <a:xfrm flipH="1" flipV="1">
              <a:off x="2538" y="2108"/>
              <a:ext cx="282" cy="60"/>
            </a:xfrm>
            <a:prstGeom prst="line">
              <a:avLst/>
            </a:prstGeom>
            <a:noFill/>
            <a:ln w="12700">
              <a:solidFill>
                <a:schemeClr val="tx2"/>
              </a:solidFill>
              <a:round/>
              <a:headEnd type="none" w="sm" len="sm"/>
              <a:tailEnd type="none" w="sm" len="sm"/>
            </a:ln>
            <a:effectLst/>
          </p:spPr>
          <p:txBody>
            <a:bodyPr/>
            <a:lstStyle/>
            <a:p>
              <a:endParaRPr lang="en-US"/>
            </a:p>
          </p:txBody>
        </p:sp>
        <p:sp>
          <p:nvSpPr>
            <p:cNvPr id="759856" name="Line 48"/>
            <p:cNvSpPr>
              <a:spLocks noChangeShapeType="1"/>
            </p:cNvSpPr>
            <p:nvPr/>
          </p:nvSpPr>
          <p:spPr bwMode="auto">
            <a:xfrm flipH="1" flipV="1">
              <a:off x="2518" y="2201"/>
              <a:ext cx="282" cy="60"/>
            </a:xfrm>
            <a:prstGeom prst="line">
              <a:avLst/>
            </a:prstGeom>
            <a:noFill/>
            <a:ln w="12700">
              <a:solidFill>
                <a:schemeClr val="tx2"/>
              </a:solidFill>
              <a:round/>
              <a:headEnd type="none" w="sm" len="sm"/>
              <a:tailEnd type="none" w="sm" len="sm"/>
            </a:ln>
            <a:effectLst/>
          </p:spPr>
          <p:txBody>
            <a:bodyPr/>
            <a:lstStyle/>
            <a:p>
              <a:endParaRPr lang="en-US"/>
            </a:p>
          </p:txBody>
        </p:sp>
        <p:sp>
          <p:nvSpPr>
            <p:cNvPr id="759857" name="Line 49"/>
            <p:cNvSpPr>
              <a:spLocks noChangeShapeType="1"/>
            </p:cNvSpPr>
            <p:nvPr/>
          </p:nvSpPr>
          <p:spPr bwMode="auto">
            <a:xfrm flipH="1" flipV="1">
              <a:off x="2508" y="2248"/>
              <a:ext cx="282" cy="60"/>
            </a:xfrm>
            <a:prstGeom prst="line">
              <a:avLst/>
            </a:prstGeom>
            <a:noFill/>
            <a:ln w="12700">
              <a:solidFill>
                <a:schemeClr val="tx2"/>
              </a:solidFill>
              <a:round/>
              <a:headEnd type="none" w="sm" len="sm"/>
              <a:tailEnd type="none" w="sm" len="sm"/>
            </a:ln>
            <a:effectLst/>
          </p:spPr>
          <p:txBody>
            <a:bodyPr/>
            <a:lstStyle/>
            <a:p>
              <a:endParaRPr lang="en-US"/>
            </a:p>
          </p:txBody>
        </p:sp>
        <p:sp>
          <p:nvSpPr>
            <p:cNvPr id="759858" name="Line 50"/>
            <p:cNvSpPr>
              <a:spLocks noChangeShapeType="1"/>
            </p:cNvSpPr>
            <p:nvPr/>
          </p:nvSpPr>
          <p:spPr bwMode="auto">
            <a:xfrm flipH="1" flipV="1">
              <a:off x="2498" y="2295"/>
              <a:ext cx="282" cy="60"/>
            </a:xfrm>
            <a:prstGeom prst="line">
              <a:avLst/>
            </a:prstGeom>
            <a:noFill/>
            <a:ln w="12700">
              <a:solidFill>
                <a:schemeClr val="tx2"/>
              </a:solidFill>
              <a:round/>
              <a:headEnd type="none" w="sm" len="sm"/>
              <a:tailEnd type="none" w="sm" len="sm"/>
            </a:ln>
            <a:effectLst/>
          </p:spPr>
          <p:txBody>
            <a:bodyPr/>
            <a:lstStyle/>
            <a:p>
              <a:endParaRPr lang="en-US"/>
            </a:p>
          </p:txBody>
        </p:sp>
        <p:sp>
          <p:nvSpPr>
            <p:cNvPr id="759859" name="Line 51"/>
            <p:cNvSpPr>
              <a:spLocks noChangeShapeType="1"/>
            </p:cNvSpPr>
            <p:nvPr/>
          </p:nvSpPr>
          <p:spPr bwMode="auto">
            <a:xfrm flipH="1" flipV="1">
              <a:off x="2488" y="2342"/>
              <a:ext cx="282" cy="60"/>
            </a:xfrm>
            <a:prstGeom prst="line">
              <a:avLst/>
            </a:prstGeom>
            <a:noFill/>
            <a:ln w="12700">
              <a:solidFill>
                <a:schemeClr val="tx2"/>
              </a:solidFill>
              <a:round/>
              <a:headEnd type="none" w="sm" len="sm"/>
              <a:tailEnd type="none" w="sm" len="sm"/>
            </a:ln>
            <a:effectLst/>
          </p:spPr>
          <p:txBody>
            <a:bodyPr/>
            <a:lstStyle/>
            <a:p>
              <a:endParaRPr lang="en-US"/>
            </a:p>
          </p:txBody>
        </p:sp>
        <p:sp>
          <p:nvSpPr>
            <p:cNvPr id="759860" name="Line 52"/>
            <p:cNvSpPr>
              <a:spLocks noChangeShapeType="1"/>
            </p:cNvSpPr>
            <p:nvPr/>
          </p:nvSpPr>
          <p:spPr bwMode="auto">
            <a:xfrm flipH="1" flipV="1">
              <a:off x="2468" y="2436"/>
              <a:ext cx="282" cy="60"/>
            </a:xfrm>
            <a:prstGeom prst="line">
              <a:avLst/>
            </a:prstGeom>
            <a:noFill/>
            <a:ln w="12700">
              <a:solidFill>
                <a:schemeClr val="tx2"/>
              </a:solidFill>
              <a:round/>
              <a:headEnd type="none" w="sm" len="sm"/>
              <a:tailEnd type="none" w="sm" len="sm"/>
            </a:ln>
            <a:effectLst/>
          </p:spPr>
          <p:txBody>
            <a:bodyPr/>
            <a:lstStyle/>
            <a:p>
              <a:endParaRPr lang="en-US"/>
            </a:p>
          </p:txBody>
        </p:sp>
        <p:sp>
          <p:nvSpPr>
            <p:cNvPr id="759861" name="Line 53"/>
            <p:cNvSpPr>
              <a:spLocks noChangeShapeType="1"/>
            </p:cNvSpPr>
            <p:nvPr/>
          </p:nvSpPr>
          <p:spPr bwMode="auto">
            <a:xfrm flipH="1" flipV="1">
              <a:off x="2478" y="2389"/>
              <a:ext cx="282" cy="60"/>
            </a:xfrm>
            <a:prstGeom prst="line">
              <a:avLst/>
            </a:prstGeom>
            <a:noFill/>
            <a:ln w="12700">
              <a:solidFill>
                <a:schemeClr val="tx2"/>
              </a:solidFill>
              <a:round/>
              <a:headEnd type="none" w="sm" len="sm"/>
              <a:tailEnd type="none" w="sm" len="sm"/>
            </a:ln>
            <a:effectLst/>
          </p:spPr>
          <p:txBody>
            <a:bodyPr/>
            <a:lstStyle/>
            <a:p>
              <a:endParaRPr lang="en-US"/>
            </a:p>
          </p:txBody>
        </p:sp>
      </p:grpSp>
      <p:grpSp>
        <p:nvGrpSpPr>
          <p:cNvPr id="759862" name="Group 54"/>
          <p:cNvGrpSpPr>
            <a:grpSpLocks/>
          </p:cNvGrpSpPr>
          <p:nvPr/>
        </p:nvGrpSpPr>
        <p:grpSpPr bwMode="auto">
          <a:xfrm>
            <a:off x="5895975" y="5297488"/>
            <a:ext cx="933450" cy="682625"/>
            <a:chOff x="3714" y="3337"/>
            <a:chExt cx="588" cy="430"/>
          </a:xfrm>
        </p:grpSpPr>
        <p:sp>
          <p:nvSpPr>
            <p:cNvPr id="759863" name="Line 55"/>
            <p:cNvSpPr>
              <a:spLocks noChangeShapeType="1"/>
            </p:cNvSpPr>
            <p:nvPr/>
          </p:nvSpPr>
          <p:spPr bwMode="auto">
            <a:xfrm>
              <a:off x="3714" y="3491"/>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59864" name="Line 56"/>
            <p:cNvSpPr>
              <a:spLocks noChangeShapeType="1"/>
            </p:cNvSpPr>
            <p:nvPr/>
          </p:nvSpPr>
          <p:spPr bwMode="auto">
            <a:xfrm>
              <a:off x="3759" y="3477"/>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59865" name="Line 57"/>
            <p:cNvSpPr>
              <a:spLocks noChangeShapeType="1"/>
            </p:cNvSpPr>
            <p:nvPr/>
          </p:nvSpPr>
          <p:spPr bwMode="auto">
            <a:xfrm>
              <a:off x="3805" y="3463"/>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59866" name="Line 58"/>
            <p:cNvSpPr>
              <a:spLocks noChangeShapeType="1"/>
            </p:cNvSpPr>
            <p:nvPr/>
          </p:nvSpPr>
          <p:spPr bwMode="auto">
            <a:xfrm>
              <a:off x="3851" y="3449"/>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59867" name="Line 59"/>
            <p:cNvSpPr>
              <a:spLocks noChangeShapeType="1"/>
            </p:cNvSpPr>
            <p:nvPr/>
          </p:nvSpPr>
          <p:spPr bwMode="auto">
            <a:xfrm>
              <a:off x="3943" y="3421"/>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59868" name="Line 60"/>
            <p:cNvSpPr>
              <a:spLocks noChangeShapeType="1"/>
            </p:cNvSpPr>
            <p:nvPr/>
          </p:nvSpPr>
          <p:spPr bwMode="auto">
            <a:xfrm>
              <a:off x="3897" y="3435"/>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59869" name="Line 61"/>
            <p:cNvSpPr>
              <a:spLocks noChangeShapeType="1"/>
            </p:cNvSpPr>
            <p:nvPr/>
          </p:nvSpPr>
          <p:spPr bwMode="auto">
            <a:xfrm>
              <a:off x="3989" y="3407"/>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59870" name="Line 62"/>
            <p:cNvSpPr>
              <a:spLocks noChangeShapeType="1"/>
            </p:cNvSpPr>
            <p:nvPr/>
          </p:nvSpPr>
          <p:spPr bwMode="auto">
            <a:xfrm>
              <a:off x="4035" y="3393"/>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59871" name="Line 63"/>
            <p:cNvSpPr>
              <a:spLocks noChangeShapeType="1"/>
            </p:cNvSpPr>
            <p:nvPr/>
          </p:nvSpPr>
          <p:spPr bwMode="auto">
            <a:xfrm>
              <a:off x="4081" y="3379"/>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59872" name="Line 64"/>
            <p:cNvSpPr>
              <a:spLocks noChangeShapeType="1"/>
            </p:cNvSpPr>
            <p:nvPr/>
          </p:nvSpPr>
          <p:spPr bwMode="auto">
            <a:xfrm>
              <a:off x="4127" y="3365"/>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59873" name="Line 65"/>
            <p:cNvSpPr>
              <a:spLocks noChangeShapeType="1"/>
            </p:cNvSpPr>
            <p:nvPr/>
          </p:nvSpPr>
          <p:spPr bwMode="auto">
            <a:xfrm>
              <a:off x="4218" y="3337"/>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59874" name="Line 66"/>
            <p:cNvSpPr>
              <a:spLocks noChangeShapeType="1"/>
            </p:cNvSpPr>
            <p:nvPr/>
          </p:nvSpPr>
          <p:spPr bwMode="auto">
            <a:xfrm>
              <a:off x="4173" y="3351"/>
              <a:ext cx="84" cy="276"/>
            </a:xfrm>
            <a:prstGeom prst="line">
              <a:avLst/>
            </a:prstGeom>
            <a:noFill/>
            <a:ln w="12700">
              <a:solidFill>
                <a:schemeClr val="tx2"/>
              </a:solidFill>
              <a:round/>
              <a:headEnd type="none" w="sm" len="sm"/>
              <a:tailEnd type="none" w="sm" len="sm"/>
            </a:ln>
            <a:effectLst/>
          </p:spPr>
          <p:txBody>
            <a:bodyPr/>
            <a:lstStyle/>
            <a:p>
              <a:endParaRPr lang="en-US"/>
            </a:p>
          </p:txBody>
        </p:sp>
      </p:grpSp>
      <p:grpSp>
        <p:nvGrpSpPr>
          <p:cNvPr id="759875" name="Group 67"/>
          <p:cNvGrpSpPr>
            <a:grpSpLocks/>
          </p:cNvGrpSpPr>
          <p:nvPr/>
        </p:nvGrpSpPr>
        <p:grpSpPr bwMode="auto">
          <a:xfrm>
            <a:off x="7077075" y="2957513"/>
            <a:ext cx="704850" cy="942975"/>
            <a:chOff x="4458" y="1863"/>
            <a:chExt cx="444" cy="594"/>
          </a:xfrm>
        </p:grpSpPr>
        <p:sp>
          <p:nvSpPr>
            <p:cNvPr id="759876" name="Line 68"/>
            <p:cNvSpPr>
              <a:spLocks noChangeShapeType="1"/>
            </p:cNvSpPr>
            <p:nvPr/>
          </p:nvSpPr>
          <p:spPr bwMode="auto">
            <a:xfrm>
              <a:off x="4458" y="2363"/>
              <a:ext cx="272" cy="94"/>
            </a:xfrm>
            <a:prstGeom prst="line">
              <a:avLst/>
            </a:prstGeom>
            <a:noFill/>
            <a:ln w="12700">
              <a:solidFill>
                <a:schemeClr val="tx2"/>
              </a:solidFill>
              <a:round/>
              <a:headEnd type="none" w="sm" len="sm"/>
              <a:tailEnd type="none" w="sm" len="sm"/>
            </a:ln>
            <a:effectLst/>
          </p:spPr>
          <p:txBody>
            <a:bodyPr/>
            <a:lstStyle/>
            <a:p>
              <a:endParaRPr lang="en-US"/>
            </a:p>
          </p:txBody>
        </p:sp>
        <p:sp>
          <p:nvSpPr>
            <p:cNvPr id="759877" name="Line 69"/>
            <p:cNvSpPr>
              <a:spLocks noChangeShapeType="1"/>
            </p:cNvSpPr>
            <p:nvPr/>
          </p:nvSpPr>
          <p:spPr bwMode="auto">
            <a:xfrm>
              <a:off x="4474" y="2317"/>
              <a:ext cx="272" cy="94"/>
            </a:xfrm>
            <a:prstGeom prst="line">
              <a:avLst/>
            </a:prstGeom>
            <a:noFill/>
            <a:ln w="12700">
              <a:solidFill>
                <a:schemeClr val="tx2"/>
              </a:solidFill>
              <a:round/>
              <a:headEnd type="none" w="sm" len="sm"/>
              <a:tailEnd type="none" w="sm" len="sm"/>
            </a:ln>
            <a:effectLst/>
          </p:spPr>
          <p:txBody>
            <a:bodyPr/>
            <a:lstStyle/>
            <a:p>
              <a:endParaRPr lang="en-US"/>
            </a:p>
          </p:txBody>
        </p:sp>
        <p:sp>
          <p:nvSpPr>
            <p:cNvPr id="759878" name="Line 70"/>
            <p:cNvSpPr>
              <a:spLocks noChangeShapeType="1"/>
            </p:cNvSpPr>
            <p:nvPr/>
          </p:nvSpPr>
          <p:spPr bwMode="auto">
            <a:xfrm>
              <a:off x="4489" y="2272"/>
              <a:ext cx="272" cy="94"/>
            </a:xfrm>
            <a:prstGeom prst="line">
              <a:avLst/>
            </a:prstGeom>
            <a:noFill/>
            <a:ln w="12700">
              <a:solidFill>
                <a:schemeClr val="tx2"/>
              </a:solidFill>
              <a:round/>
              <a:headEnd type="none" w="sm" len="sm"/>
              <a:tailEnd type="none" w="sm" len="sm"/>
            </a:ln>
            <a:effectLst/>
          </p:spPr>
          <p:txBody>
            <a:bodyPr/>
            <a:lstStyle/>
            <a:p>
              <a:endParaRPr lang="en-US"/>
            </a:p>
          </p:txBody>
        </p:sp>
        <p:sp>
          <p:nvSpPr>
            <p:cNvPr id="759879" name="Line 71"/>
            <p:cNvSpPr>
              <a:spLocks noChangeShapeType="1"/>
            </p:cNvSpPr>
            <p:nvPr/>
          </p:nvSpPr>
          <p:spPr bwMode="auto">
            <a:xfrm>
              <a:off x="4505" y="2226"/>
              <a:ext cx="272" cy="94"/>
            </a:xfrm>
            <a:prstGeom prst="line">
              <a:avLst/>
            </a:prstGeom>
            <a:noFill/>
            <a:ln w="12700">
              <a:solidFill>
                <a:schemeClr val="tx2"/>
              </a:solidFill>
              <a:round/>
              <a:headEnd type="none" w="sm" len="sm"/>
              <a:tailEnd type="none" w="sm" len="sm"/>
            </a:ln>
            <a:effectLst/>
          </p:spPr>
          <p:txBody>
            <a:bodyPr/>
            <a:lstStyle/>
            <a:p>
              <a:endParaRPr lang="en-US"/>
            </a:p>
          </p:txBody>
        </p:sp>
        <p:sp>
          <p:nvSpPr>
            <p:cNvPr id="759880" name="Line 72"/>
            <p:cNvSpPr>
              <a:spLocks noChangeShapeType="1"/>
            </p:cNvSpPr>
            <p:nvPr/>
          </p:nvSpPr>
          <p:spPr bwMode="auto">
            <a:xfrm>
              <a:off x="4536" y="2136"/>
              <a:ext cx="272" cy="94"/>
            </a:xfrm>
            <a:prstGeom prst="line">
              <a:avLst/>
            </a:prstGeom>
            <a:noFill/>
            <a:ln w="12700">
              <a:solidFill>
                <a:schemeClr val="tx2"/>
              </a:solidFill>
              <a:round/>
              <a:headEnd type="none" w="sm" len="sm"/>
              <a:tailEnd type="none" w="sm" len="sm"/>
            </a:ln>
            <a:effectLst/>
          </p:spPr>
          <p:txBody>
            <a:bodyPr/>
            <a:lstStyle/>
            <a:p>
              <a:endParaRPr lang="en-US"/>
            </a:p>
          </p:txBody>
        </p:sp>
        <p:sp>
          <p:nvSpPr>
            <p:cNvPr id="759881" name="Line 73"/>
            <p:cNvSpPr>
              <a:spLocks noChangeShapeType="1"/>
            </p:cNvSpPr>
            <p:nvPr/>
          </p:nvSpPr>
          <p:spPr bwMode="auto">
            <a:xfrm>
              <a:off x="4521" y="2181"/>
              <a:ext cx="272" cy="94"/>
            </a:xfrm>
            <a:prstGeom prst="line">
              <a:avLst/>
            </a:prstGeom>
            <a:noFill/>
            <a:ln w="12700">
              <a:solidFill>
                <a:schemeClr val="tx2"/>
              </a:solidFill>
              <a:round/>
              <a:headEnd type="none" w="sm" len="sm"/>
              <a:tailEnd type="none" w="sm" len="sm"/>
            </a:ln>
            <a:effectLst/>
          </p:spPr>
          <p:txBody>
            <a:bodyPr/>
            <a:lstStyle/>
            <a:p>
              <a:endParaRPr lang="en-US"/>
            </a:p>
          </p:txBody>
        </p:sp>
        <p:sp>
          <p:nvSpPr>
            <p:cNvPr id="759882" name="Line 74"/>
            <p:cNvSpPr>
              <a:spLocks noChangeShapeType="1"/>
            </p:cNvSpPr>
            <p:nvPr/>
          </p:nvSpPr>
          <p:spPr bwMode="auto">
            <a:xfrm>
              <a:off x="4552" y="2090"/>
              <a:ext cx="272" cy="94"/>
            </a:xfrm>
            <a:prstGeom prst="line">
              <a:avLst/>
            </a:prstGeom>
            <a:noFill/>
            <a:ln w="12700">
              <a:solidFill>
                <a:schemeClr val="tx2"/>
              </a:solidFill>
              <a:round/>
              <a:headEnd type="none" w="sm" len="sm"/>
              <a:tailEnd type="none" w="sm" len="sm"/>
            </a:ln>
            <a:effectLst/>
          </p:spPr>
          <p:txBody>
            <a:bodyPr/>
            <a:lstStyle/>
            <a:p>
              <a:endParaRPr lang="en-US"/>
            </a:p>
          </p:txBody>
        </p:sp>
        <p:sp>
          <p:nvSpPr>
            <p:cNvPr id="759883" name="Line 75"/>
            <p:cNvSpPr>
              <a:spLocks noChangeShapeType="1"/>
            </p:cNvSpPr>
            <p:nvPr/>
          </p:nvSpPr>
          <p:spPr bwMode="auto">
            <a:xfrm>
              <a:off x="4567" y="2045"/>
              <a:ext cx="272" cy="94"/>
            </a:xfrm>
            <a:prstGeom prst="line">
              <a:avLst/>
            </a:prstGeom>
            <a:noFill/>
            <a:ln w="12700">
              <a:solidFill>
                <a:schemeClr val="tx2"/>
              </a:solidFill>
              <a:round/>
              <a:headEnd type="none" w="sm" len="sm"/>
              <a:tailEnd type="none" w="sm" len="sm"/>
            </a:ln>
            <a:effectLst/>
          </p:spPr>
          <p:txBody>
            <a:bodyPr/>
            <a:lstStyle/>
            <a:p>
              <a:endParaRPr lang="en-US"/>
            </a:p>
          </p:txBody>
        </p:sp>
        <p:sp>
          <p:nvSpPr>
            <p:cNvPr id="759884" name="Line 76"/>
            <p:cNvSpPr>
              <a:spLocks noChangeShapeType="1"/>
            </p:cNvSpPr>
            <p:nvPr/>
          </p:nvSpPr>
          <p:spPr bwMode="auto">
            <a:xfrm>
              <a:off x="4583" y="2000"/>
              <a:ext cx="272" cy="94"/>
            </a:xfrm>
            <a:prstGeom prst="line">
              <a:avLst/>
            </a:prstGeom>
            <a:noFill/>
            <a:ln w="12700">
              <a:solidFill>
                <a:schemeClr val="tx2"/>
              </a:solidFill>
              <a:round/>
              <a:headEnd type="none" w="sm" len="sm"/>
              <a:tailEnd type="none" w="sm" len="sm"/>
            </a:ln>
            <a:effectLst/>
          </p:spPr>
          <p:txBody>
            <a:bodyPr/>
            <a:lstStyle/>
            <a:p>
              <a:endParaRPr lang="en-US"/>
            </a:p>
          </p:txBody>
        </p:sp>
        <p:sp>
          <p:nvSpPr>
            <p:cNvPr id="759885" name="Line 77"/>
            <p:cNvSpPr>
              <a:spLocks noChangeShapeType="1"/>
            </p:cNvSpPr>
            <p:nvPr/>
          </p:nvSpPr>
          <p:spPr bwMode="auto">
            <a:xfrm>
              <a:off x="4599" y="1954"/>
              <a:ext cx="272" cy="94"/>
            </a:xfrm>
            <a:prstGeom prst="line">
              <a:avLst/>
            </a:prstGeom>
            <a:noFill/>
            <a:ln w="12700">
              <a:solidFill>
                <a:schemeClr val="tx2"/>
              </a:solidFill>
              <a:round/>
              <a:headEnd type="none" w="sm" len="sm"/>
              <a:tailEnd type="none" w="sm" len="sm"/>
            </a:ln>
            <a:effectLst/>
          </p:spPr>
          <p:txBody>
            <a:bodyPr/>
            <a:lstStyle/>
            <a:p>
              <a:endParaRPr lang="en-US"/>
            </a:p>
          </p:txBody>
        </p:sp>
        <p:sp>
          <p:nvSpPr>
            <p:cNvPr id="759886" name="Line 78"/>
            <p:cNvSpPr>
              <a:spLocks noChangeShapeType="1"/>
            </p:cNvSpPr>
            <p:nvPr/>
          </p:nvSpPr>
          <p:spPr bwMode="auto">
            <a:xfrm>
              <a:off x="4630" y="1863"/>
              <a:ext cx="272" cy="94"/>
            </a:xfrm>
            <a:prstGeom prst="line">
              <a:avLst/>
            </a:prstGeom>
            <a:noFill/>
            <a:ln w="12700">
              <a:solidFill>
                <a:schemeClr val="tx2"/>
              </a:solidFill>
              <a:round/>
              <a:headEnd type="none" w="sm" len="sm"/>
              <a:tailEnd type="none" w="sm" len="sm"/>
            </a:ln>
            <a:effectLst/>
          </p:spPr>
          <p:txBody>
            <a:bodyPr/>
            <a:lstStyle/>
            <a:p>
              <a:endParaRPr lang="en-US"/>
            </a:p>
          </p:txBody>
        </p:sp>
        <p:sp>
          <p:nvSpPr>
            <p:cNvPr id="759887" name="Line 79"/>
            <p:cNvSpPr>
              <a:spLocks noChangeShapeType="1"/>
            </p:cNvSpPr>
            <p:nvPr/>
          </p:nvSpPr>
          <p:spPr bwMode="auto">
            <a:xfrm>
              <a:off x="4614" y="1909"/>
              <a:ext cx="272" cy="94"/>
            </a:xfrm>
            <a:prstGeom prst="line">
              <a:avLst/>
            </a:prstGeom>
            <a:noFill/>
            <a:ln w="12700">
              <a:solidFill>
                <a:schemeClr val="tx2"/>
              </a:solidFill>
              <a:round/>
              <a:headEnd type="none" w="sm" len="sm"/>
              <a:tailEnd type="none" w="sm" len="sm"/>
            </a:ln>
            <a:effectLst/>
          </p:spPr>
          <p:txBody>
            <a:bodyPr/>
            <a:lstStyle/>
            <a:p>
              <a:endParaRPr lang="en-US"/>
            </a:p>
          </p:txBody>
        </p:sp>
      </p:grpSp>
      <p:grpSp>
        <p:nvGrpSpPr>
          <p:cNvPr id="759888" name="Group 80"/>
          <p:cNvGrpSpPr>
            <a:grpSpLocks/>
          </p:cNvGrpSpPr>
          <p:nvPr/>
        </p:nvGrpSpPr>
        <p:grpSpPr bwMode="auto">
          <a:xfrm>
            <a:off x="960438" y="1905000"/>
            <a:ext cx="593725" cy="1060450"/>
            <a:chOff x="605" y="1200"/>
            <a:chExt cx="374" cy="668"/>
          </a:xfrm>
        </p:grpSpPr>
        <p:sp>
          <p:nvSpPr>
            <p:cNvPr id="759889" name="Line 81"/>
            <p:cNvSpPr>
              <a:spLocks noChangeShapeType="1"/>
            </p:cNvSpPr>
            <p:nvPr/>
          </p:nvSpPr>
          <p:spPr bwMode="auto">
            <a:xfrm>
              <a:off x="605" y="1812"/>
              <a:ext cx="284" cy="56"/>
            </a:xfrm>
            <a:prstGeom prst="line">
              <a:avLst/>
            </a:prstGeom>
            <a:noFill/>
            <a:ln w="12700">
              <a:solidFill>
                <a:schemeClr val="tx2"/>
              </a:solidFill>
              <a:round/>
              <a:headEnd type="none" w="sm" len="sm"/>
              <a:tailEnd type="none" w="sm" len="sm"/>
            </a:ln>
            <a:effectLst/>
          </p:spPr>
          <p:txBody>
            <a:bodyPr/>
            <a:lstStyle/>
            <a:p>
              <a:endParaRPr lang="en-US"/>
            </a:p>
          </p:txBody>
        </p:sp>
        <p:sp>
          <p:nvSpPr>
            <p:cNvPr id="759890" name="Line 82"/>
            <p:cNvSpPr>
              <a:spLocks noChangeShapeType="1"/>
            </p:cNvSpPr>
            <p:nvPr/>
          </p:nvSpPr>
          <p:spPr bwMode="auto">
            <a:xfrm>
              <a:off x="613" y="1755"/>
              <a:ext cx="284" cy="58"/>
            </a:xfrm>
            <a:prstGeom prst="line">
              <a:avLst/>
            </a:prstGeom>
            <a:noFill/>
            <a:ln w="12700">
              <a:solidFill>
                <a:schemeClr val="tx2"/>
              </a:solidFill>
              <a:round/>
              <a:headEnd type="none" w="sm" len="sm"/>
              <a:tailEnd type="none" w="sm" len="sm"/>
            </a:ln>
            <a:effectLst/>
          </p:spPr>
          <p:txBody>
            <a:bodyPr/>
            <a:lstStyle/>
            <a:p>
              <a:endParaRPr lang="en-US"/>
            </a:p>
          </p:txBody>
        </p:sp>
        <p:sp>
          <p:nvSpPr>
            <p:cNvPr id="759891" name="Line 83"/>
            <p:cNvSpPr>
              <a:spLocks noChangeShapeType="1"/>
            </p:cNvSpPr>
            <p:nvPr/>
          </p:nvSpPr>
          <p:spPr bwMode="auto">
            <a:xfrm>
              <a:off x="621" y="1700"/>
              <a:ext cx="283" cy="57"/>
            </a:xfrm>
            <a:prstGeom prst="line">
              <a:avLst/>
            </a:prstGeom>
            <a:noFill/>
            <a:ln w="12700">
              <a:solidFill>
                <a:schemeClr val="tx2"/>
              </a:solidFill>
              <a:round/>
              <a:headEnd type="none" w="sm" len="sm"/>
              <a:tailEnd type="none" w="sm" len="sm"/>
            </a:ln>
            <a:effectLst/>
          </p:spPr>
          <p:txBody>
            <a:bodyPr/>
            <a:lstStyle/>
            <a:p>
              <a:endParaRPr lang="en-US"/>
            </a:p>
          </p:txBody>
        </p:sp>
        <p:sp>
          <p:nvSpPr>
            <p:cNvPr id="759892" name="Line 84"/>
            <p:cNvSpPr>
              <a:spLocks noChangeShapeType="1"/>
            </p:cNvSpPr>
            <p:nvPr/>
          </p:nvSpPr>
          <p:spPr bwMode="auto">
            <a:xfrm>
              <a:off x="629" y="1645"/>
              <a:ext cx="284" cy="56"/>
            </a:xfrm>
            <a:prstGeom prst="line">
              <a:avLst/>
            </a:prstGeom>
            <a:noFill/>
            <a:ln w="12700">
              <a:solidFill>
                <a:schemeClr val="tx2"/>
              </a:solidFill>
              <a:round/>
              <a:headEnd type="none" w="sm" len="sm"/>
              <a:tailEnd type="none" w="sm" len="sm"/>
            </a:ln>
            <a:effectLst/>
          </p:spPr>
          <p:txBody>
            <a:bodyPr/>
            <a:lstStyle/>
            <a:p>
              <a:endParaRPr lang="en-US"/>
            </a:p>
          </p:txBody>
        </p:sp>
        <p:sp>
          <p:nvSpPr>
            <p:cNvPr id="759893" name="Line 85"/>
            <p:cNvSpPr>
              <a:spLocks noChangeShapeType="1"/>
            </p:cNvSpPr>
            <p:nvPr/>
          </p:nvSpPr>
          <p:spPr bwMode="auto">
            <a:xfrm>
              <a:off x="646" y="1532"/>
              <a:ext cx="283" cy="58"/>
            </a:xfrm>
            <a:prstGeom prst="line">
              <a:avLst/>
            </a:prstGeom>
            <a:noFill/>
            <a:ln w="12700">
              <a:solidFill>
                <a:schemeClr val="tx2"/>
              </a:solidFill>
              <a:round/>
              <a:headEnd type="none" w="sm" len="sm"/>
              <a:tailEnd type="none" w="sm" len="sm"/>
            </a:ln>
            <a:effectLst/>
          </p:spPr>
          <p:txBody>
            <a:bodyPr/>
            <a:lstStyle/>
            <a:p>
              <a:endParaRPr lang="en-US"/>
            </a:p>
          </p:txBody>
        </p:sp>
        <p:sp>
          <p:nvSpPr>
            <p:cNvPr id="759894" name="Line 86"/>
            <p:cNvSpPr>
              <a:spLocks noChangeShapeType="1"/>
            </p:cNvSpPr>
            <p:nvPr/>
          </p:nvSpPr>
          <p:spPr bwMode="auto">
            <a:xfrm>
              <a:off x="638" y="1588"/>
              <a:ext cx="283" cy="58"/>
            </a:xfrm>
            <a:prstGeom prst="line">
              <a:avLst/>
            </a:prstGeom>
            <a:noFill/>
            <a:ln w="12700">
              <a:solidFill>
                <a:schemeClr val="tx2"/>
              </a:solidFill>
              <a:round/>
              <a:headEnd type="none" w="sm" len="sm"/>
              <a:tailEnd type="none" w="sm" len="sm"/>
            </a:ln>
            <a:effectLst/>
          </p:spPr>
          <p:txBody>
            <a:bodyPr/>
            <a:lstStyle/>
            <a:p>
              <a:endParaRPr lang="en-US"/>
            </a:p>
          </p:txBody>
        </p:sp>
        <p:sp>
          <p:nvSpPr>
            <p:cNvPr id="759895" name="Line 87"/>
            <p:cNvSpPr>
              <a:spLocks noChangeShapeType="1"/>
            </p:cNvSpPr>
            <p:nvPr/>
          </p:nvSpPr>
          <p:spPr bwMode="auto">
            <a:xfrm>
              <a:off x="655" y="1478"/>
              <a:ext cx="283" cy="58"/>
            </a:xfrm>
            <a:prstGeom prst="line">
              <a:avLst/>
            </a:prstGeom>
            <a:noFill/>
            <a:ln w="12700">
              <a:solidFill>
                <a:schemeClr val="tx2"/>
              </a:solidFill>
              <a:round/>
              <a:headEnd type="none" w="sm" len="sm"/>
              <a:tailEnd type="none" w="sm" len="sm"/>
            </a:ln>
            <a:effectLst/>
          </p:spPr>
          <p:txBody>
            <a:bodyPr/>
            <a:lstStyle/>
            <a:p>
              <a:endParaRPr lang="en-US"/>
            </a:p>
          </p:txBody>
        </p:sp>
        <p:sp>
          <p:nvSpPr>
            <p:cNvPr id="759896" name="Line 88"/>
            <p:cNvSpPr>
              <a:spLocks noChangeShapeType="1"/>
            </p:cNvSpPr>
            <p:nvPr/>
          </p:nvSpPr>
          <p:spPr bwMode="auto">
            <a:xfrm>
              <a:off x="663" y="1422"/>
              <a:ext cx="283" cy="58"/>
            </a:xfrm>
            <a:prstGeom prst="line">
              <a:avLst/>
            </a:prstGeom>
            <a:noFill/>
            <a:ln w="12700">
              <a:solidFill>
                <a:schemeClr val="tx2"/>
              </a:solidFill>
              <a:round/>
              <a:headEnd type="none" w="sm" len="sm"/>
              <a:tailEnd type="none" w="sm" len="sm"/>
            </a:ln>
            <a:effectLst/>
          </p:spPr>
          <p:txBody>
            <a:bodyPr/>
            <a:lstStyle/>
            <a:p>
              <a:endParaRPr lang="en-US"/>
            </a:p>
          </p:txBody>
        </p:sp>
        <p:sp>
          <p:nvSpPr>
            <p:cNvPr id="759897" name="Line 89"/>
            <p:cNvSpPr>
              <a:spLocks noChangeShapeType="1"/>
            </p:cNvSpPr>
            <p:nvPr/>
          </p:nvSpPr>
          <p:spPr bwMode="auto">
            <a:xfrm>
              <a:off x="671" y="1367"/>
              <a:ext cx="284" cy="56"/>
            </a:xfrm>
            <a:prstGeom prst="line">
              <a:avLst/>
            </a:prstGeom>
            <a:noFill/>
            <a:ln w="12700">
              <a:solidFill>
                <a:schemeClr val="tx2"/>
              </a:solidFill>
              <a:round/>
              <a:headEnd type="none" w="sm" len="sm"/>
              <a:tailEnd type="none" w="sm" len="sm"/>
            </a:ln>
            <a:effectLst/>
          </p:spPr>
          <p:txBody>
            <a:bodyPr/>
            <a:lstStyle/>
            <a:p>
              <a:endParaRPr lang="en-US"/>
            </a:p>
          </p:txBody>
        </p:sp>
        <p:sp>
          <p:nvSpPr>
            <p:cNvPr id="759898" name="Line 90"/>
            <p:cNvSpPr>
              <a:spLocks noChangeShapeType="1"/>
            </p:cNvSpPr>
            <p:nvPr/>
          </p:nvSpPr>
          <p:spPr bwMode="auto">
            <a:xfrm>
              <a:off x="680" y="1311"/>
              <a:ext cx="283" cy="57"/>
            </a:xfrm>
            <a:prstGeom prst="line">
              <a:avLst/>
            </a:prstGeom>
            <a:noFill/>
            <a:ln w="12700">
              <a:solidFill>
                <a:schemeClr val="tx2"/>
              </a:solidFill>
              <a:round/>
              <a:headEnd type="none" w="sm" len="sm"/>
              <a:tailEnd type="none" w="sm" len="sm"/>
            </a:ln>
            <a:effectLst/>
          </p:spPr>
          <p:txBody>
            <a:bodyPr/>
            <a:lstStyle/>
            <a:p>
              <a:endParaRPr lang="en-US"/>
            </a:p>
          </p:txBody>
        </p:sp>
        <p:sp>
          <p:nvSpPr>
            <p:cNvPr id="759899" name="Line 91"/>
            <p:cNvSpPr>
              <a:spLocks noChangeShapeType="1"/>
            </p:cNvSpPr>
            <p:nvPr/>
          </p:nvSpPr>
          <p:spPr bwMode="auto">
            <a:xfrm>
              <a:off x="695" y="1200"/>
              <a:ext cx="284" cy="56"/>
            </a:xfrm>
            <a:prstGeom prst="line">
              <a:avLst/>
            </a:prstGeom>
            <a:noFill/>
            <a:ln w="12700">
              <a:solidFill>
                <a:schemeClr val="tx2"/>
              </a:solidFill>
              <a:round/>
              <a:headEnd type="none" w="sm" len="sm"/>
              <a:tailEnd type="none" w="sm" len="sm"/>
            </a:ln>
            <a:effectLst/>
          </p:spPr>
          <p:txBody>
            <a:bodyPr/>
            <a:lstStyle/>
            <a:p>
              <a:endParaRPr lang="en-US"/>
            </a:p>
          </p:txBody>
        </p:sp>
        <p:sp>
          <p:nvSpPr>
            <p:cNvPr id="759900" name="Line 92"/>
            <p:cNvSpPr>
              <a:spLocks noChangeShapeType="1"/>
            </p:cNvSpPr>
            <p:nvPr/>
          </p:nvSpPr>
          <p:spPr bwMode="auto">
            <a:xfrm>
              <a:off x="687" y="1255"/>
              <a:ext cx="284" cy="58"/>
            </a:xfrm>
            <a:prstGeom prst="line">
              <a:avLst/>
            </a:prstGeom>
            <a:noFill/>
            <a:ln w="12700">
              <a:solidFill>
                <a:schemeClr val="tx2"/>
              </a:solidFill>
              <a:round/>
              <a:headEnd type="none" w="sm" len="sm"/>
              <a:tailEnd type="none" w="sm" len="sm"/>
            </a:ln>
            <a:effectLst/>
          </p:spPr>
          <p:txBody>
            <a:bodyPr/>
            <a:lstStyle/>
            <a:p>
              <a:endParaRPr lang="en-US"/>
            </a:p>
          </p:txBody>
        </p:sp>
      </p:grpSp>
      <p:grpSp>
        <p:nvGrpSpPr>
          <p:cNvPr id="759901" name="Group 93"/>
          <p:cNvGrpSpPr>
            <a:grpSpLocks/>
          </p:cNvGrpSpPr>
          <p:nvPr/>
        </p:nvGrpSpPr>
        <p:grpSpPr bwMode="auto">
          <a:xfrm>
            <a:off x="2784475" y="2025650"/>
            <a:ext cx="1365250" cy="977900"/>
            <a:chOff x="1754" y="1276"/>
            <a:chExt cx="860" cy="616"/>
          </a:xfrm>
        </p:grpSpPr>
        <p:sp>
          <p:nvSpPr>
            <p:cNvPr id="759902" name="Line 94"/>
            <p:cNvSpPr>
              <a:spLocks noChangeShapeType="1"/>
            </p:cNvSpPr>
            <p:nvPr/>
          </p:nvSpPr>
          <p:spPr bwMode="auto">
            <a:xfrm flipH="1">
              <a:off x="1754" y="1276"/>
              <a:ext cx="128" cy="258"/>
            </a:xfrm>
            <a:prstGeom prst="line">
              <a:avLst/>
            </a:prstGeom>
            <a:noFill/>
            <a:ln w="12700">
              <a:solidFill>
                <a:schemeClr val="tx2"/>
              </a:solidFill>
              <a:round/>
              <a:headEnd type="none" w="sm" len="sm"/>
              <a:tailEnd type="none" w="sm" len="sm"/>
            </a:ln>
            <a:effectLst/>
          </p:spPr>
          <p:txBody>
            <a:bodyPr/>
            <a:lstStyle/>
            <a:p>
              <a:endParaRPr lang="en-US"/>
            </a:p>
          </p:txBody>
        </p:sp>
        <p:sp>
          <p:nvSpPr>
            <p:cNvPr id="759903" name="Line 95"/>
            <p:cNvSpPr>
              <a:spLocks noChangeShapeType="1"/>
            </p:cNvSpPr>
            <p:nvPr/>
          </p:nvSpPr>
          <p:spPr bwMode="auto">
            <a:xfrm flipH="1">
              <a:off x="1820" y="1308"/>
              <a:ext cx="127" cy="259"/>
            </a:xfrm>
            <a:prstGeom prst="line">
              <a:avLst/>
            </a:prstGeom>
            <a:noFill/>
            <a:ln w="12700">
              <a:solidFill>
                <a:schemeClr val="tx2"/>
              </a:solidFill>
              <a:round/>
              <a:headEnd type="none" w="sm" len="sm"/>
              <a:tailEnd type="none" w="sm" len="sm"/>
            </a:ln>
            <a:effectLst/>
          </p:spPr>
          <p:txBody>
            <a:bodyPr/>
            <a:lstStyle/>
            <a:p>
              <a:endParaRPr lang="en-US"/>
            </a:p>
          </p:txBody>
        </p:sp>
        <p:sp>
          <p:nvSpPr>
            <p:cNvPr id="759904" name="Line 96"/>
            <p:cNvSpPr>
              <a:spLocks noChangeShapeType="1"/>
            </p:cNvSpPr>
            <p:nvPr/>
          </p:nvSpPr>
          <p:spPr bwMode="auto">
            <a:xfrm flipH="1">
              <a:off x="1886" y="1342"/>
              <a:ext cx="127" cy="257"/>
            </a:xfrm>
            <a:prstGeom prst="line">
              <a:avLst/>
            </a:prstGeom>
            <a:noFill/>
            <a:ln w="12700">
              <a:solidFill>
                <a:schemeClr val="tx2"/>
              </a:solidFill>
              <a:round/>
              <a:headEnd type="none" w="sm" len="sm"/>
              <a:tailEnd type="none" w="sm" len="sm"/>
            </a:ln>
            <a:effectLst/>
          </p:spPr>
          <p:txBody>
            <a:bodyPr/>
            <a:lstStyle/>
            <a:p>
              <a:endParaRPr lang="en-US"/>
            </a:p>
          </p:txBody>
        </p:sp>
        <p:sp>
          <p:nvSpPr>
            <p:cNvPr id="759905" name="Line 97"/>
            <p:cNvSpPr>
              <a:spLocks noChangeShapeType="1"/>
            </p:cNvSpPr>
            <p:nvPr/>
          </p:nvSpPr>
          <p:spPr bwMode="auto">
            <a:xfrm flipH="1">
              <a:off x="1954" y="1374"/>
              <a:ext cx="128" cy="259"/>
            </a:xfrm>
            <a:prstGeom prst="line">
              <a:avLst/>
            </a:prstGeom>
            <a:noFill/>
            <a:ln w="12700">
              <a:solidFill>
                <a:schemeClr val="tx2"/>
              </a:solidFill>
              <a:round/>
              <a:headEnd type="none" w="sm" len="sm"/>
              <a:tailEnd type="none" w="sm" len="sm"/>
            </a:ln>
            <a:effectLst/>
          </p:spPr>
          <p:txBody>
            <a:bodyPr/>
            <a:lstStyle/>
            <a:p>
              <a:endParaRPr lang="en-US"/>
            </a:p>
          </p:txBody>
        </p:sp>
        <p:sp>
          <p:nvSpPr>
            <p:cNvPr id="759906" name="Line 98"/>
            <p:cNvSpPr>
              <a:spLocks noChangeShapeType="1"/>
            </p:cNvSpPr>
            <p:nvPr/>
          </p:nvSpPr>
          <p:spPr bwMode="auto">
            <a:xfrm flipH="1">
              <a:off x="2087" y="1438"/>
              <a:ext cx="128" cy="259"/>
            </a:xfrm>
            <a:prstGeom prst="line">
              <a:avLst/>
            </a:prstGeom>
            <a:noFill/>
            <a:ln w="12700">
              <a:solidFill>
                <a:schemeClr val="tx2"/>
              </a:solidFill>
              <a:round/>
              <a:headEnd type="none" w="sm" len="sm"/>
              <a:tailEnd type="none" w="sm" len="sm"/>
            </a:ln>
            <a:effectLst/>
          </p:spPr>
          <p:txBody>
            <a:bodyPr/>
            <a:lstStyle/>
            <a:p>
              <a:endParaRPr lang="en-US"/>
            </a:p>
          </p:txBody>
        </p:sp>
        <p:sp>
          <p:nvSpPr>
            <p:cNvPr id="759907" name="Line 99"/>
            <p:cNvSpPr>
              <a:spLocks noChangeShapeType="1"/>
            </p:cNvSpPr>
            <p:nvPr/>
          </p:nvSpPr>
          <p:spPr bwMode="auto">
            <a:xfrm flipH="1">
              <a:off x="2021" y="1407"/>
              <a:ext cx="127" cy="257"/>
            </a:xfrm>
            <a:prstGeom prst="line">
              <a:avLst/>
            </a:prstGeom>
            <a:noFill/>
            <a:ln w="12700">
              <a:solidFill>
                <a:schemeClr val="tx2"/>
              </a:solidFill>
              <a:round/>
              <a:headEnd type="none" w="sm" len="sm"/>
              <a:tailEnd type="none" w="sm" len="sm"/>
            </a:ln>
            <a:effectLst/>
          </p:spPr>
          <p:txBody>
            <a:bodyPr/>
            <a:lstStyle/>
            <a:p>
              <a:endParaRPr lang="en-US"/>
            </a:p>
          </p:txBody>
        </p:sp>
        <p:sp>
          <p:nvSpPr>
            <p:cNvPr id="759908" name="Line 100"/>
            <p:cNvSpPr>
              <a:spLocks noChangeShapeType="1"/>
            </p:cNvSpPr>
            <p:nvPr/>
          </p:nvSpPr>
          <p:spPr bwMode="auto">
            <a:xfrm flipH="1">
              <a:off x="2153" y="1471"/>
              <a:ext cx="128" cy="259"/>
            </a:xfrm>
            <a:prstGeom prst="line">
              <a:avLst/>
            </a:prstGeom>
            <a:noFill/>
            <a:ln w="12700">
              <a:solidFill>
                <a:schemeClr val="tx2"/>
              </a:solidFill>
              <a:round/>
              <a:headEnd type="none" w="sm" len="sm"/>
              <a:tailEnd type="none" w="sm" len="sm"/>
            </a:ln>
            <a:effectLst/>
          </p:spPr>
          <p:txBody>
            <a:bodyPr/>
            <a:lstStyle/>
            <a:p>
              <a:endParaRPr lang="en-US"/>
            </a:p>
          </p:txBody>
        </p:sp>
        <p:sp>
          <p:nvSpPr>
            <p:cNvPr id="759909" name="Line 101"/>
            <p:cNvSpPr>
              <a:spLocks noChangeShapeType="1"/>
            </p:cNvSpPr>
            <p:nvPr/>
          </p:nvSpPr>
          <p:spPr bwMode="auto">
            <a:xfrm flipH="1">
              <a:off x="2220" y="1504"/>
              <a:ext cx="127" cy="257"/>
            </a:xfrm>
            <a:prstGeom prst="line">
              <a:avLst/>
            </a:prstGeom>
            <a:noFill/>
            <a:ln w="12700">
              <a:solidFill>
                <a:schemeClr val="tx2"/>
              </a:solidFill>
              <a:round/>
              <a:headEnd type="none" w="sm" len="sm"/>
              <a:tailEnd type="none" w="sm" len="sm"/>
            </a:ln>
            <a:effectLst/>
          </p:spPr>
          <p:txBody>
            <a:bodyPr/>
            <a:lstStyle/>
            <a:p>
              <a:endParaRPr lang="en-US"/>
            </a:p>
          </p:txBody>
        </p:sp>
        <p:sp>
          <p:nvSpPr>
            <p:cNvPr id="759910" name="Line 102"/>
            <p:cNvSpPr>
              <a:spLocks noChangeShapeType="1"/>
            </p:cNvSpPr>
            <p:nvPr/>
          </p:nvSpPr>
          <p:spPr bwMode="auto">
            <a:xfrm flipH="1">
              <a:off x="2286" y="1535"/>
              <a:ext cx="128" cy="259"/>
            </a:xfrm>
            <a:prstGeom prst="line">
              <a:avLst/>
            </a:prstGeom>
            <a:noFill/>
            <a:ln w="12700">
              <a:solidFill>
                <a:schemeClr val="tx2"/>
              </a:solidFill>
              <a:round/>
              <a:headEnd type="none" w="sm" len="sm"/>
              <a:tailEnd type="none" w="sm" len="sm"/>
            </a:ln>
            <a:effectLst/>
          </p:spPr>
          <p:txBody>
            <a:bodyPr/>
            <a:lstStyle/>
            <a:p>
              <a:endParaRPr lang="en-US"/>
            </a:p>
          </p:txBody>
        </p:sp>
        <p:sp>
          <p:nvSpPr>
            <p:cNvPr id="759911" name="Line 103"/>
            <p:cNvSpPr>
              <a:spLocks noChangeShapeType="1"/>
            </p:cNvSpPr>
            <p:nvPr/>
          </p:nvSpPr>
          <p:spPr bwMode="auto">
            <a:xfrm flipH="1">
              <a:off x="2355" y="1569"/>
              <a:ext cx="127" cy="257"/>
            </a:xfrm>
            <a:prstGeom prst="line">
              <a:avLst/>
            </a:prstGeom>
            <a:noFill/>
            <a:ln w="12700">
              <a:solidFill>
                <a:schemeClr val="tx2"/>
              </a:solidFill>
              <a:round/>
              <a:headEnd type="none" w="sm" len="sm"/>
              <a:tailEnd type="none" w="sm" len="sm"/>
            </a:ln>
            <a:effectLst/>
          </p:spPr>
          <p:txBody>
            <a:bodyPr/>
            <a:lstStyle/>
            <a:p>
              <a:endParaRPr lang="en-US"/>
            </a:p>
          </p:txBody>
        </p:sp>
        <p:sp>
          <p:nvSpPr>
            <p:cNvPr id="759912" name="Line 104"/>
            <p:cNvSpPr>
              <a:spLocks noChangeShapeType="1"/>
            </p:cNvSpPr>
            <p:nvPr/>
          </p:nvSpPr>
          <p:spPr bwMode="auto">
            <a:xfrm flipH="1">
              <a:off x="2486" y="1634"/>
              <a:ext cx="128" cy="258"/>
            </a:xfrm>
            <a:prstGeom prst="line">
              <a:avLst/>
            </a:prstGeom>
            <a:noFill/>
            <a:ln w="12700">
              <a:solidFill>
                <a:schemeClr val="tx2"/>
              </a:solidFill>
              <a:round/>
              <a:headEnd type="none" w="sm" len="sm"/>
              <a:tailEnd type="none" w="sm" len="sm"/>
            </a:ln>
            <a:effectLst/>
          </p:spPr>
          <p:txBody>
            <a:bodyPr/>
            <a:lstStyle/>
            <a:p>
              <a:endParaRPr lang="en-US"/>
            </a:p>
          </p:txBody>
        </p:sp>
        <p:sp>
          <p:nvSpPr>
            <p:cNvPr id="759913" name="Line 105"/>
            <p:cNvSpPr>
              <a:spLocks noChangeShapeType="1"/>
            </p:cNvSpPr>
            <p:nvPr/>
          </p:nvSpPr>
          <p:spPr bwMode="auto">
            <a:xfrm flipH="1">
              <a:off x="2421" y="1601"/>
              <a:ext cx="127" cy="259"/>
            </a:xfrm>
            <a:prstGeom prst="line">
              <a:avLst/>
            </a:prstGeom>
            <a:noFill/>
            <a:ln w="12700">
              <a:solidFill>
                <a:schemeClr val="tx2"/>
              </a:solidFill>
              <a:round/>
              <a:headEnd type="none" w="sm" len="sm"/>
              <a:tailEnd type="none" w="sm" len="sm"/>
            </a:ln>
            <a:effectLst/>
          </p:spPr>
          <p:txBody>
            <a:bodyPr/>
            <a:lstStyle/>
            <a:p>
              <a:endParaRPr lang="en-US"/>
            </a:p>
          </p:txBody>
        </p:sp>
      </p:grpSp>
      <p:grpSp>
        <p:nvGrpSpPr>
          <p:cNvPr id="759914" name="Group 106"/>
          <p:cNvGrpSpPr>
            <a:grpSpLocks/>
          </p:cNvGrpSpPr>
          <p:nvPr/>
        </p:nvGrpSpPr>
        <p:grpSpPr bwMode="auto">
          <a:xfrm>
            <a:off x="5257800" y="1524000"/>
            <a:ext cx="1524000" cy="457200"/>
            <a:chOff x="3312" y="960"/>
            <a:chExt cx="960" cy="288"/>
          </a:xfrm>
        </p:grpSpPr>
        <p:sp>
          <p:nvSpPr>
            <p:cNvPr id="759915" name="Line 107"/>
            <p:cNvSpPr>
              <a:spLocks noChangeShapeType="1"/>
            </p:cNvSpPr>
            <p:nvPr/>
          </p:nvSpPr>
          <p:spPr bwMode="auto">
            <a:xfrm>
              <a:off x="3312" y="960"/>
              <a:ext cx="0" cy="288"/>
            </a:xfrm>
            <a:prstGeom prst="line">
              <a:avLst/>
            </a:prstGeom>
            <a:noFill/>
            <a:ln w="12700">
              <a:solidFill>
                <a:schemeClr val="tx2"/>
              </a:solidFill>
              <a:round/>
              <a:headEnd type="none" w="sm" len="sm"/>
              <a:tailEnd type="none" w="sm" len="sm"/>
            </a:ln>
            <a:effectLst/>
          </p:spPr>
          <p:txBody>
            <a:bodyPr/>
            <a:lstStyle/>
            <a:p>
              <a:endParaRPr lang="en-US"/>
            </a:p>
          </p:txBody>
        </p:sp>
        <p:sp>
          <p:nvSpPr>
            <p:cNvPr id="759916" name="Line 108"/>
            <p:cNvSpPr>
              <a:spLocks noChangeShapeType="1"/>
            </p:cNvSpPr>
            <p:nvPr/>
          </p:nvSpPr>
          <p:spPr bwMode="auto">
            <a:xfrm>
              <a:off x="3399" y="960"/>
              <a:ext cx="0" cy="288"/>
            </a:xfrm>
            <a:prstGeom prst="line">
              <a:avLst/>
            </a:prstGeom>
            <a:noFill/>
            <a:ln w="12700">
              <a:solidFill>
                <a:schemeClr val="tx2"/>
              </a:solidFill>
              <a:round/>
              <a:headEnd type="none" w="sm" len="sm"/>
              <a:tailEnd type="none" w="sm" len="sm"/>
            </a:ln>
            <a:effectLst/>
          </p:spPr>
          <p:txBody>
            <a:bodyPr/>
            <a:lstStyle/>
            <a:p>
              <a:endParaRPr lang="en-US"/>
            </a:p>
          </p:txBody>
        </p:sp>
        <p:sp>
          <p:nvSpPr>
            <p:cNvPr id="759917" name="Line 109"/>
            <p:cNvSpPr>
              <a:spLocks noChangeShapeType="1"/>
            </p:cNvSpPr>
            <p:nvPr/>
          </p:nvSpPr>
          <p:spPr bwMode="auto">
            <a:xfrm>
              <a:off x="3487" y="960"/>
              <a:ext cx="0" cy="288"/>
            </a:xfrm>
            <a:prstGeom prst="line">
              <a:avLst/>
            </a:prstGeom>
            <a:noFill/>
            <a:ln w="12700">
              <a:solidFill>
                <a:schemeClr val="tx2"/>
              </a:solidFill>
              <a:round/>
              <a:headEnd type="none" w="sm" len="sm"/>
              <a:tailEnd type="none" w="sm" len="sm"/>
            </a:ln>
            <a:effectLst/>
          </p:spPr>
          <p:txBody>
            <a:bodyPr/>
            <a:lstStyle/>
            <a:p>
              <a:endParaRPr lang="en-US"/>
            </a:p>
          </p:txBody>
        </p:sp>
        <p:sp>
          <p:nvSpPr>
            <p:cNvPr id="759918" name="Line 110"/>
            <p:cNvSpPr>
              <a:spLocks noChangeShapeType="1"/>
            </p:cNvSpPr>
            <p:nvPr/>
          </p:nvSpPr>
          <p:spPr bwMode="auto">
            <a:xfrm>
              <a:off x="3574" y="960"/>
              <a:ext cx="0" cy="288"/>
            </a:xfrm>
            <a:prstGeom prst="line">
              <a:avLst/>
            </a:prstGeom>
            <a:noFill/>
            <a:ln w="12700">
              <a:solidFill>
                <a:schemeClr val="tx2"/>
              </a:solidFill>
              <a:round/>
              <a:headEnd type="none" w="sm" len="sm"/>
              <a:tailEnd type="none" w="sm" len="sm"/>
            </a:ln>
            <a:effectLst/>
          </p:spPr>
          <p:txBody>
            <a:bodyPr/>
            <a:lstStyle/>
            <a:p>
              <a:endParaRPr lang="en-US"/>
            </a:p>
          </p:txBody>
        </p:sp>
        <p:sp>
          <p:nvSpPr>
            <p:cNvPr id="759919" name="Line 111"/>
            <p:cNvSpPr>
              <a:spLocks noChangeShapeType="1"/>
            </p:cNvSpPr>
            <p:nvPr/>
          </p:nvSpPr>
          <p:spPr bwMode="auto">
            <a:xfrm>
              <a:off x="3748" y="960"/>
              <a:ext cx="0" cy="288"/>
            </a:xfrm>
            <a:prstGeom prst="line">
              <a:avLst/>
            </a:prstGeom>
            <a:noFill/>
            <a:ln w="12700">
              <a:solidFill>
                <a:schemeClr val="tx2"/>
              </a:solidFill>
              <a:round/>
              <a:headEnd type="none" w="sm" len="sm"/>
              <a:tailEnd type="none" w="sm" len="sm"/>
            </a:ln>
            <a:effectLst/>
          </p:spPr>
          <p:txBody>
            <a:bodyPr/>
            <a:lstStyle/>
            <a:p>
              <a:endParaRPr lang="en-US"/>
            </a:p>
          </p:txBody>
        </p:sp>
        <p:sp>
          <p:nvSpPr>
            <p:cNvPr id="759920" name="Line 112"/>
            <p:cNvSpPr>
              <a:spLocks noChangeShapeType="1"/>
            </p:cNvSpPr>
            <p:nvPr/>
          </p:nvSpPr>
          <p:spPr bwMode="auto">
            <a:xfrm>
              <a:off x="3661" y="960"/>
              <a:ext cx="0" cy="288"/>
            </a:xfrm>
            <a:prstGeom prst="line">
              <a:avLst/>
            </a:prstGeom>
            <a:noFill/>
            <a:ln w="12700">
              <a:solidFill>
                <a:schemeClr val="tx2"/>
              </a:solidFill>
              <a:round/>
              <a:headEnd type="none" w="sm" len="sm"/>
              <a:tailEnd type="none" w="sm" len="sm"/>
            </a:ln>
            <a:effectLst/>
          </p:spPr>
          <p:txBody>
            <a:bodyPr/>
            <a:lstStyle/>
            <a:p>
              <a:endParaRPr lang="en-US"/>
            </a:p>
          </p:txBody>
        </p:sp>
        <p:sp>
          <p:nvSpPr>
            <p:cNvPr id="759921" name="Line 113"/>
            <p:cNvSpPr>
              <a:spLocks noChangeShapeType="1"/>
            </p:cNvSpPr>
            <p:nvPr/>
          </p:nvSpPr>
          <p:spPr bwMode="auto">
            <a:xfrm>
              <a:off x="3836" y="960"/>
              <a:ext cx="0" cy="288"/>
            </a:xfrm>
            <a:prstGeom prst="line">
              <a:avLst/>
            </a:prstGeom>
            <a:noFill/>
            <a:ln w="12700">
              <a:solidFill>
                <a:schemeClr val="tx2"/>
              </a:solidFill>
              <a:round/>
              <a:headEnd type="none" w="sm" len="sm"/>
              <a:tailEnd type="none" w="sm" len="sm"/>
            </a:ln>
            <a:effectLst/>
          </p:spPr>
          <p:txBody>
            <a:bodyPr/>
            <a:lstStyle/>
            <a:p>
              <a:endParaRPr lang="en-US"/>
            </a:p>
          </p:txBody>
        </p:sp>
        <p:sp>
          <p:nvSpPr>
            <p:cNvPr id="759922" name="Line 114"/>
            <p:cNvSpPr>
              <a:spLocks noChangeShapeType="1"/>
            </p:cNvSpPr>
            <p:nvPr/>
          </p:nvSpPr>
          <p:spPr bwMode="auto">
            <a:xfrm>
              <a:off x="3923" y="960"/>
              <a:ext cx="0" cy="288"/>
            </a:xfrm>
            <a:prstGeom prst="line">
              <a:avLst/>
            </a:prstGeom>
            <a:noFill/>
            <a:ln w="12700">
              <a:solidFill>
                <a:schemeClr val="tx2"/>
              </a:solidFill>
              <a:round/>
              <a:headEnd type="none" w="sm" len="sm"/>
              <a:tailEnd type="none" w="sm" len="sm"/>
            </a:ln>
            <a:effectLst/>
          </p:spPr>
          <p:txBody>
            <a:bodyPr/>
            <a:lstStyle/>
            <a:p>
              <a:endParaRPr lang="en-US"/>
            </a:p>
          </p:txBody>
        </p:sp>
        <p:sp>
          <p:nvSpPr>
            <p:cNvPr id="759923" name="Line 115"/>
            <p:cNvSpPr>
              <a:spLocks noChangeShapeType="1"/>
            </p:cNvSpPr>
            <p:nvPr/>
          </p:nvSpPr>
          <p:spPr bwMode="auto">
            <a:xfrm>
              <a:off x="4010" y="960"/>
              <a:ext cx="0" cy="288"/>
            </a:xfrm>
            <a:prstGeom prst="line">
              <a:avLst/>
            </a:prstGeom>
            <a:noFill/>
            <a:ln w="12700">
              <a:solidFill>
                <a:schemeClr val="tx2"/>
              </a:solidFill>
              <a:round/>
              <a:headEnd type="none" w="sm" len="sm"/>
              <a:tailEnd type="none" w="sm" len="sm"/>
            </a:ln>
            <a:effectLst/>
          </p:spPr>
          <p:txBody>
            <a:bodyPr/>
            <a:lstStyle/>
            <a:p>
              <a:endParaRPr lang="en-US"/>
            </a:p>
          </p:txBody>
        </p:sp>
        <p:sp>
          <p:nvSpPr>
            <p:cNvPr id="759924" name="Line 116"/>
            <p:cNvSpPr>
              <a:spLocks noChangeShapeType="1"/>
            </p:cNvSpPr>
            <p:nvPr/>
          </p:nvSpPr>
          <p:spPr bwMode="auto">
            <a:xfrm>
              <a:off x="4097" y="960"/>
              <a:ext cx="0" cy="288"/>
            </a:xfrm>
            <a:prstGeom prst="line">
              <a:avLst/>
            </a:prstGeom>
            <a:noFill/>
            <a:ln w="12700">
              <a:solidFill>
                <a:schemeClr val="tx2"/>
              </a:solidFill>
              <a:round/>
              <a:headEnd type="none" w="sm" len="sm"/>
              <a:tailEnd type="none" w="sm" len="sm"/>
            </a:ln>
            <a:effectLst/>
          </p:spPr>
          <p:txBody>
            <a:bodyPr/>
            <a:lstStyle/>
            <a:p>
              <a:endParaRPr lang="en-US"/>
            </a:p>
          </p:txBody>
        </p:sp>
        <p:sp>
          <p:nvSpPr>
            <p:cNvPr id="759925" name="Line 117"/>
            <p:cNvSpPr>
              <a:spLocks noChangeShapeType="1"/>
            </p:cNvSpPr>
            <p:nvPr/>
          </p:nvSpPr>
          <p:spPr bwMode="auto">
            <a:xfrm>
              <a:off x="4272" y="960"/>
              <a:ext cx="0" cy="288"/>
            </a:xfrm>
            <a:prstGeom prst="line">
              <a:avLst/>
            </a:prstGeom>
            <a:noFill/>
            <a:ln w="12700">
              <a:solidFill>
                <a:schemeClr val="tx2"/>
              </a:solidFill>
              <a:round/>
              <a:headEnd type="none" w="sm" len="sm"/>
              <a:tailEnd type="none" w="sm" len="sm"/>
            </a:ln>
            <a:effectLst/>
          </p:spPr>
          <p:txBody>
            <a:bodyPr/>
            <a:lstStyle/>
            <a:p>
              <a:endParaRPr lang="en-US"/>
            </a:p>
          </p:txBody>
        </p:sp>
        <p:sp>
          <p:nvSpPr>
            <p:cNvPr id="759926" name="Line 118"/>
            <p:cNvSpPr>
              <a:spLocks noChangeShapeType="1"/>
            </p:cNvSpPr>
            <p:nvPr/>
          </p:nvSpPr>
          <p:spPr bwMode="auto">
            <a:xfrm>
              <a:off x="4185" y="960"/>
              <a:ext cx="0" cy="288"/>
            </a:xfrm>
            <a:prstGeom prst="line">
              <a:avLst/>
            </a:prstGeom>
            <a:noFill/>
            <a:ln w="12700">
              <a:solidFill>
                <a:schemeClr val="tx2"/>
              </a:solidFill>
              <a:round/>
              <a:headEnd type="none" w="sm" len="sm"/>
              <a:tailEnd type="none" w="sm" len="sm"/>
            </a:ln>
            <a:effectLst/>
          </p:spPr>
          <p:txBody>
            <a:bodyPr/>
            <a:lstStyle/>
            <a:p>
              <a:endParaRPr lang="en-US"/>
            </a:p>
          </p:txBody>
        </p:sp>
      </p:grpSp>
      <p:sp>
        <p:nvSpPr>
          <p:cNvPr id="759927" name="Rectangle 119"/>
          <p:cNvSpPr>
            <a:spLocks noGrp="1" noChangeArrowheads="1"/>
          </p:cNvSpPr>
          <p:nvPr>
            <p:ph type="title"/>
          </p:nvPr>
        </p:nvSpPr>
        <p:spPr>
          <a:xfrm>
            <a:off x="593725" y="525463"/>
            <a:ext cx="7956550" cy="762000"/>
          </a:xfrm>
          <a:noFill/>
          <a:ln/>
        </p:spPr>
        <p:txBody>
          <a:bodyPr/>
          <a:lstStyle/>
          <a:p>
            <a:r>
              <a:rPr lang="en-US"/>
              <a:t>Dipole Interactions</a:t>
            </a:r>
          </a:p>
        </p:txBody>
      </p:sp>
      <p:grpSp>
        <p:nvGrpSpPr>
          <p:cNvPr id="759928" name="Group 120"/>
          <p:cNvGrpSpPr>
            <a:grpSpLocks/>
          </p:cNvGrpSpPr>
          <p:nvPr/>
        </p:nvGrpSpPr>
        <p:grpSpPr bwMode="auto">
          <a:xfrm>
            <a:off x="766763" y="2813050"/>
            <a:ext cx="838200" cy="1916113"/>
            <a:chOff x="483" y="1772"/>
            <a:chExt cx="528" cy="1207"/>
          </a:xfrm>
        </p:grpSpPr>
        <p:sp>
          <p:nvSpPr>
            <p:cNvPr id="759929" name="Oval 121"/>
            <p:cNvSpPr>
              <a:spLocks noChangeArrowheads="1"/>
            </p:cNvSpPr>
            <p:nvPr/>
          </p:nvSpPr>
          <p:spPr bwMode="auto">
            <a:xfrm rot="16380000">
              <a:off x="147" y="2115"/>
              <a:ext cx="1200" cy="528"/>
            </a:xfrm>
            <a:prstGeom prst="ellipse">
              <a:avLst/>
            </a:prstGeom>
            <a:solidFill>
              <a:schemeClr val="hlink"/>
            </a:solidFill>
            <a:ln w="9525">
              <a:noFill/>
              <a:round/>
              <a:headEnd/>
              <a:tailEnd/>
            </a:ln>
            <a:effectLst/>
          </p:spPr>
          <p:txBody>
            <a:bodyPr wrap="none" anchor="ctr"/>
            <a:lstStyle/>
            <a:p>
              <a:endParaRPr lang="en-US"/>
            </a:p>
          </p:txBody>
        </p:sp>
        <p:sp>
          <p:nvSpPr>
            <p:cNvPr id="759930" name="Rectangle 122"/>
            <p:cNvSpPr>
              <a:spLocks noChangeArrowheads="1"/>
            </p:cNvSpPr>
            <p:nvPr/>
          </p:nvSpPr>
          <p:spPr bwMode="auto">
            <a:xfrm rot="16380000">
              <a:off x="177" y="2117"/>
              <a:ext cx="1169" cy="480"/>
            </a:xfrm>
            <a:prstGeom prst="rect">
              <a:avLst/>
            </a:prstGeom>
            <a:noFill/>
            <a:ln w="9525">
              <a:noFill/>
              <a:miter lim="800000"/>
              <a:headEnd/>
              <a:tailEnd/>
            </a:ln>
            <a:effectLst/>
          </p:spPr>
          <p:txBody>
            <a:bodyPr wrap="none" lIns="92075" tIns="46038" rIns="92075" bIns="46038">
              <a:spAutoFit/>
            </a:bodyPr>
            <a:lstStyle/>
            <a:p>
              <a:pPr eaLnBrk="0" hangingPunct="0">
                <a:spcBef>
                  <a:spcPct val="50000"/>
                </a:spcBef>
              </a:pPr>
              <a:r>
                <a:rPr lang="en-US" sz="4400">
                  <a:latin typeface="Symbol" pitchFamily="18" charset="2"/>
                </a:rPr>
                <a:t>d</a:t>
              </a:r>
              <a:r>
                <a:rPr lang="en-US" sz="4400" baseline="30000">
                  <a:latin typeface="Symbol" pitchFamily="18" charset="2"/>
                </a:rPr>
                <a:t>+</a:t>
              </a:r>
              <a:r>
                <a:rPr lang="en-US" sz="4400">
                  <a:latin typeface="Times New Roman" pitchFamily="18" charset="0"/>
                </a:rPr>
                <a:t>	  </a:t>
              </a:r>
              <a:r>
                <a:rPr lang="en-US" sz="4400">
                  <a:latin typeface="Symbol" pitchFamily="18" charset="2"/>
                </a:rPr>
                <a:t>d</a:t>
              </a:r>
              <a:r>
                <a:rPr lang="en-US" sz="4400" baseline="30000">
                  <a:latin typeface="Symbol" pitchFamily="18" charset="2"/>
                </a:rPr>
                <a:t>-</a:t>
              </a:r>
            </a:p>
          </p:txBody>
        </p:sp>
      </p:grpSp>
      <p:grpSp>
        <p:nvGrpSpPr>
          <p:cNvPr id="759931" name="Group 123"/>
          <p:cNvGrpSpPr>
            <a:grpSpLocks/>
          </p:cNvGrpSpPr>
          <p:nvPr/>
        </p:nvGrpSpPr>
        <p:grpSpPr bwMode="auto">
          <a:xfrm>
            <a:off x="1447800" y="5181600"/>
            <a:ext cx="1916113" cy="838200"/>
            <a:chOff x="912" y="3264"/>
            <a:chExt cx="1207" cy="528"/>
          </a:xfrm>
        </p:grpSpPr>
        <p:sp>
          <p:nvSpPr>
            <p:cNvPr id="759932" name="Oval 124"/>
            <p:cNvSpPr>
              <a:spLocks noChangeArrowheads="1"/>
            </p:cNvSpPr>
            <p:nvPr/>
          </p:nvSpPr>
          <p:spPr bwMode="auto">
            <a:xfrm>
              <a:off x="912" y="3264"/>
              <a:ext cx="1200" cy="528"/>
            </a:xfrm>
            <a:prstGeom prst="ellipse">
              <a:avLst/>
            </a:prstGeom>
            <a:solidFill>
              <a:schemeClr val="hlink"/>
            </a:solidFill>
            <a:ln w="9525">
              <a:noFill/>
              <a:round/>
              <a:headEnd/>
              <a:tailEnd/>
            </a:ln>
            <a:effectLst/>
          </p:spPr>
          <p:txBody>
            <a:bodyPr wrap="none" anchor="ctr"/>
            <a:lstStyle/>
            <a:p>
              <a:endParaRPr lang="en-US"/>
            </a:p>
          </p:txBody>
        </p:sp>
        <p:sp>
          <p:nvSpPr>
            <p:cNvPr id="759933" name="Rectangle 125"/>
            <p:cNvSpPr>
              <a:spLocks noChangeArrowheads="1"/>
            </p:cNvSpPr>
            <p:nvPr/>
          </p:nvSpPr>
          <p:spPr bwMode="auto">
            <a:xfrm>
              <a:off x="950" y="3302"/>
              <a:ext cx="1169" cy="480"/>
            </a:xfrm>
            <a:prstGeom prst="rect">
              <a:avLst/>
            </a:prstGeom>
            <a:noFill/>
            <a:ln w="9525">
              <a:noFill/>
              <a:miter lim="800000"/>
              <a:headEnd/>
              <a:tailEnd/>
            </a:ln>
            <a:effectLst/>
          </p:spPr>
          <p:txBody>
            <a:bodyPr wrap="none" lIns="92075" tIns="46038" rIns="92075" bIns="46038">
              <a:spAutoFit/>
            </a:bodyPr>
            <a:lstStyle/>
            <a:p>
              <a:pPr eaLnBrk="0" hangingPunct="0">
                <a:spcBef>
                  <a:spcPct val="50000"/>
                </a:spcBef>
              </a:pPr>
              <a:r>
                <a:rPr lang="en-US" sz="4400">
                  <a:latin typeface="Symbol" pitchFamily="18" charset="2"/>
                </a:rPr>
                <a:t>d</a:t>
              </a:r>
              <a:r>
                <a:rPr lang="en-US" sz="4400" baseline="30000">
                  <a:latin typeface="Symbol" pitchFamily="18" charset="2"/>
                </a:rPr>
                <a:t>+</a:t>
              </a:r>
              <a:r>
                <a:rPr lang="en-US" sz="4400">
                  <a:latin typeface="Times New Roman" pitchFamily="18" charset="0"/>
                </a:rPr>
                <a:t>	  </a:t>
              </a:r>
              <a:r>
                <a:rPr lang="en-US" sz="4400">
                  <a:latin typeface="Symbol" pitchFamily="18" charset="2"/>
                </a:rPr>
                <a:t>d</a:t>
              </a:r>
              <a:r>
                <a:rPr lang="en-US" sz="4400" baseline="30000">
                  <a:latin typeface="Symbol" pitchFamily="18" charset="2"/>
                </a:rPr>
                <a:t>-</a:t>
              </a:r>
            </a:p>
          </p:txBody>
        </p:sp>
      </p:grpSp>
      <p:grpSp>
        <p:nvGrpSpPr>
          <p:cNvPr id="759934" name="Group 126"/>
          <p:cNvGrpSpPr>
            <a:grpSpLocks/>
          </p:cNvGrpSpPr>
          <p:nvPr/>
        </p:nvGrpSpPr>
        <p:grpSpPr bwMode="auto">
          <a:xfrm>
            <a:off x="1143000" y="1522413"/>
            <a:ext cx="1908175" cy="838200"/>
            <a:chOff x="720" y="959"/>
            <a:chExt cx="1202" cy="528"/>
          </a:xfrm>
        </p:grpSpPr>
        <p:sp>
          <p:nvSpPr>
            <p:cNvPr id="759935" name="Oval 127"/>
            <p:cNvSpPr>
              <a:spLocks noChangeArrowheads="1"/>
            </p:cNvSpPr>
            <p:nvPr/>
          </p:nvSpPr>
          <p:spPr bwMode="auto">
            <a:xfrm rot="1080000">
              <a:off x="720" y="959"/>
              <a:ext cx="1200" cy="528"/>
            </a:xfrm>
            <a:prstGeom prst="ellipse">
              <a:avLst/>
            </a:prstGeom>
            <a:solidFill>
              <a:schemeClr val="hlink"/>
            </a:solidFill>
            <a:ln w="9525">
              <a:noFill/>
              <a:round/>
              <a:headEnd/>
              <a:tailEnd/>
            </a:ln>
            <a:effectLst/>
          </p:spPr>
          <p:txBody>
            <a:bodyPr wrap="none" anchor="ctr"/>
            <a:lstStyle/>
            <a:p>
              <a:endParaRPr lang="en-US"/>
            </a:p>
          </p:txBody>
        </p:sp>
        <p:sp>
          <p:nvSpPr>
            <p:cNvPr id="759936" name="Rectangle 128"/>
            <p:cNvSpPr>
              <a:spLocks noChangeArrowheads="1"/>
            </p:cNvSpPr>
            <p:nvPr/>
          </p:nvSpPr>
          <p:spPr bwMode="auto">
            <a:xfrm rot="1080000">
              <a:off x="753" y="1003"/>
              <a:ext cx="1169" cy="480"/>
            </a:xfrm>
            <a:prstGeom prst="rect">
              <a:avLst/>
            </a:prstGeom>
            <a:noFill/>
            <a:ln w="9525">
              <a:noFill/>
              <a:miter lim="800000"/>
              <a:headEnd/>
              <a:tailEnd/>
            </a:ln>
            <a:effectLst/>
          </p:spPr>
          <p:txBody>
            <a:bodyPr wrap="none" lIns="92075" tIns="46038" rIns="92075" bIns="46038">
              <a:spAutoFit/>
            </a:bodyPr>
            <a:lstStyle/>
            <a:p>
              <a:pPr eaLnBrk="0" hangingPunct="0">
                <a:spcBef>
                  <a:spcPct val="50000"/>
                </a:spcBef>
              </a:pPr>
              <a:r>
                <a:rPr lang="en-US" sz="4400">
                  <a:latin typeface="Symbol" pitchFamily="18" charset="2"/>
                </a:rPr>
                <a:t>d</a:t>
              </a:r>
              <a:r>
                <a:rPr lang="en-US" sz="4400" baseline="30000">
                  <a:latin typeface="Symbol" pitchFamily="18" charset="2"/>
                </a:rPr>
                <a:t>+</a:t>
              </a:r>
              <a:r>
                <a:rPr lang="en-US" sz="4400">
                  <a:latin typeface="Times New Roman" pitchFamily="18" charset="0"/>
                </a:rPr>
                <a:t>	  </a:t>
              </a:r>
              <a:r>
                <a:rPr lang="en-US" sz="4400">
                  <a:latin typeface="Symbol" pitchFamily="18" charset="2"/>
                </a:rPr>
                <a:t>d</a:t>
              </a:r>
              <a:r>
                <a:rPr lang="en-US" sz="4400" baseline="30000">
                  <a:latin typeface="Symbol" pitchFamily="18" charset="2"/>
                </a:rPr>
                <a:t>-</a:t>
              </a:r>
            </a:p>
          </p:txBody>
        </p:sp>
      </p:grpSp>
      <p:grpSp>
        <p:nvGrpSpPr>
          <p:cNvPr id="759937" name="Group 129"/>
          <p:cNvGrpSpPr>
            <a:grpSpLocks/>
          </p:cNvGrpSpPr>
          <p:nvPr/>
        </p:nvGrpSpPr>
        <p:grpSpPr bwMode="auto">
          <a:xfrm>
            <a:off x="2667000" y="3733800"/>
            <a:ext cx="1916113" cy="838200"/>
            <a:chOff x="1680" y="2352"/>
            <a:chExt cx="1207" cy="528"/>
          </a:xfrm>
        </p:grpSpPr>
        <p:sp>
          <p:nvSpPr>
            <p:cNvPr id="759938" name="Oval 130"/>
            <p:cNvSpPr>
              <a:spLocks noChangeArrowheads="1"/>
            </p:cNvSpPr>
            <p:nvPr/>
          </p:nvSpPr>
          <p:spPr bwMode="auto">
            <a:xfrm>
              <a:off x="1680" y="2352"/>
              <a:ext cx="1200" cy="528"/>
            </a:xfrm>
            <a:prstGeom prst="ellipse">
              <a:avLst/>
            </a:prstGeom>
            <a:solidFill>
              <a:schemeClr val="hlink"/>
            </a:solidFill>
            <a:ln w="9525">
              <a:noFill/>
              <a:round/>
              <a:headEnd/>
              <a:tailEnd/>
            </a:ln>
            <a:effectLst/>
          </p:spPr>
          <p:txBody>
            <a:bodyPr wrap="none" anchor="ctr"/>
            <a:lstStyle/>
            <a:p>
              <a:endParaRPr lang="en-US"/>
            </a:p>
          </p:txBody>
        </p:sp>
        <p:sp>
          <p:nvSpPr>
            <p:cNvPr id="759939" name="Rectangle 131"/>
            <p:cNvSpPr>
              <a:spLocks noChangeArrowheads="1"/>
            </p:cNvSpPr>
            <p:nvPr/>
          </p:nvSpPr>
          <p:spPr bwMode="auto">
            <a:xfrm>
              <a:off x="1718" y="2390"/>
              <a:ext cx="1169" cy="480"/>
            </a:xfrm>
            <a:prstGeom prst="rect">
              <a:avLst/>
            </a:prstGeom>
            <a:noFill/>
            <a:ln w="9525">
              <a:noFill/>
              <a:miter lim="800000"/>
              <a:headEnd/>
              <a:tailEnd/>
            </a:ln>
            <a:effectLst/>
          </p:spPr>
          <p:txBody>
            <a:bodyPr wrap="none" lIns="92075" tIns="46038" rIns="92075" bIns="46038">
              <a:spAutoFit/>
            </a:bodyPr>
            <a:lstStyle/>
            <a:p>
              <a:pPr eaLnBrk="0" hangingPunct="0">
                <a:spcBef>
                  <a:spcPct val="50000"/>
                </a:spcBef>
              </a:pPr>
              <a:r>
                <a:rPr lang="en-US" sz="4400">
                  <a:latin typeface="Symbol" pitchFamily="18" charset="2"/>
                </a:rPr>
                <a:t>d</a:t>
              </a:r>
              <a:r>
                <a:rPr lang="en-US" sz="4400" baseline="30000">
                  <a:latin typeface="Symbol" pitchFamily="18" charset="2"/>
                </a:rPr>
                <a:t>+</a:t>
              </a:r>
              <a:r>
                <a:rPr lang="en-US" sz="4400">
                  <a:latin typeface="Times New Roman" pitchFamily="18" charset="0"/>
                </a:rPr>
                <a:t>	  </a:t>
              </a:r>
              <a:r>
                <a:rPr lang="en-US" sz="4400">
                  <a:latin typeface="Symbol" pitchFamily="18" charset="2"/>
                </a:rPr>
                <a:t>d</a:t>
              </a:r>
              <a:r>
                <a:rPr lang="en-US" sz="4400" baseline="30000">
                  <a:latin typeface="Symbol" pitchFamily="18" charset="2"/>
                </a:rPr>
                <a:t>-</a:t>
              </a:r>
            </a:p>
          </p:txBody>
        </p:sp>
      </p:grpSp>
      <p:sp>
        <p:nvSpPr>
          <p:cNvPr id="759940" name="Oval 132"/>
          <p:cNvSpPr>
            <a:spLocks noChangeArrowheads="1"/>
          </p:cNvSpPr>
          <p:nvPr/>
        </p:nvSpPr>
        <p:spPr bwMode="auto">
          <a:xfrm rot="11640000">
            <a:off x="4198938" y="5106988"/>
            <a:ext cx="1905000" cy="838200"/>
          </a:xfrm>
          <a:prstGeom prst="ellipse">
            <a:avLst/>
          </a:prstGeom>
          <a:solidFill>
            <a:schemeClr val="hlink"/>
          </a:solidFill>
          <a:ln w="9525">
            <a:noFill/>
            <a:round/>
            <a:headEnd/>
            <a:tailEnd/>
          </a:ln>
          <a:effectLst/>
        </p:spPr>
        <p:txBody>
          <a:bodyPr wrap="none" anchor="ctr"/>
          <a:lstStyle/>
          <a:p>
            <a:endParaRPr lang="en-US"/>
          </a:p>
        </p:txBody>
      </p:sp>
      <p:sp>
        <p:nvSpPr>
          <p:cNvPr id="759941" name="Rectangle 133"/>
          <p:cNvSpPr>
            <a:spLocks noChangeArrowheads="1"/>
          </p:cNvSpPr>
          <p:nvPr/>
        </p:nvSpPr>
        <p:spPr bwMode="auto">
          <a:xfrm rot="1020000" flipH="1">
            <a:off x="4268788" y="5187950"/>
            <a:ext cx="1855787" cy="762000"/>
          </a:xfrm>
          <a:prstGeom prst="rect">
            <a:avLst/>
          </a:prstGeom>
          <a:noFill/>
          <a:ln w="9525">
            <a:noFill/>
            <a:miter lim="800000"/>
            <a:headEnd/>
            <a:tailEnd/>
          </a:ln>
          <a:effectLst/>
        </p:spPr>
        <p:txBody>
          <a:bodyPr wrap="none" lIns="92075" tIns="46038" rIns="92075" bIns="46038">
            <a:spAutoFit/>
          </a:bodyPr>
          <a:lstStyle/>
          <a:p>
            <a:pPr eaLnBrk="0" hangingPunct="0">
              <a:spcBef>
                <a:spcPct val="50000"/>
              </a:spcBef>
            </a:pPr>
            <a:r>
              <a:rPr lang="en-US" sz="4400">
                <a:latin typeface="Symbol" pitchFamily="18" charset="2"/>
              </a:rPr>
              <a:t>d</a:t>
            </a:r>
            <a:r>
              <a:rPr lang="en-US" sz="4400" baseline="30000">
                <a:latin typeface="Symbol" pitchFamily="18" charset="2"/>
              </a:rPr>
              <a:t>+</a:t>
            </a:r>
            <a:r>
              <a:rPr lang="en-US" sz="4400">
                <a:latin typeface="Times New Roman" pitchFamily="18" charset="0"/>
              </a:rPr>
              <a:t>	  </a:t>
            </a:r>
            <a:r>
              <a:rPr lang="en-US" sz="4400">
                <a:latin typeface="Symbol" pitchFamily="18" charset="2"/>
              </a:rPr>
              <a:t>d</a:t>
            </a:r>
            <a:r>
              <a:rPr lang="en-US" sz="4400" baseline="30000">
                <a:latin typeface="Symbol" pitchFamily="18" charset="2"/>
              </a:rPr>
              <a:t>-</a:t>
            </a:r>
          </a:p>
        </p:txBody>
      </p:sp>
      <p:grpSp>
        <p:nvGrpSpPr>
          <p:cNvPr id="759942" name="Group 134"/>
          <p:cNvGrpSpPr>
            <a:grpSpLocks/>
          </p:cNvGrpSpPr>
          <p:nvPr/>
        </p:nvGrpSpPr>
        <p:grpSpPr bwMode="auto">
          <a:xfrm>
            <a:off x="6635750" y="3652838"/>
            <a:ext cx="838200" cy="1906587"/>
            <a:chOff x="4180" y="2301"/>
            <a:chExt cx="528" cy="1201"/>
          </a:xfrm>
        </p:grpSpPr>
        <p:sp>
          <p:nvSpPr>
            <p:cNvPr id="759943" name="Oval 135"/>
            <p:cNvSpPr>
              <a:spLocks noChangeArrowheads="1"/>
            </p:cNvSpPr>
            <p:nvPr/>
          </p:nvSpPr>
          <p:spPr bwMode="auto">
            <a:xfrm rot="6360000">
              <a:off x="3844" y="2637"/>
              <a:ext cx="1200" cy="528"/>
            </a:xfrm>
            <a:prstGeom prst="ellipse">
              <a:avLst/>
            </a:prstGeom>
            <a:solidFill>
              <a:schemeClr val="hlink"/>
            </a:solidFill>
            <a:ln w="9525">
              <a:noFill/>
              <a:round/>
              <a:headEnd/>
              <a:tailEnd/>
            </a:ln>
            <a:effectLst/>
          </p:spPr>
          <p:txBody>
            <a:bodyPr wrap="none" anchor="ctr"/>
            <a:lstStyle/>
            <a:p>
              <a:endParaRPr lang="en-US"/>
            </a:p>
          </p:txBody>
        </p:sp>
        <p:sp>
          <p:nvSpPr>
            <p:cNvPr id="759944" name="Rectangle 136"/>
            <p:cNvSpPr>
              <a:spLocks noChangeArrowheads="1"/>
            </p:cNvSpPr>
            <p:nvPr/>
          </p:nvSpPr>
          <p:spPr bwMode="auto">
            <a:xfrm rot="6360000">
              <a:off x="3841" y="2678"/>
              <a:ext cx="1169" cy="480"/>
            </a:xfrm>
            <a:prstGeom prst="rect">
              <a:avLst/>
            </a:prstGeom>
            <a:noFill/>
            <a:ln w="9525">
              <a:noFill/>
              <a:miter lim="800000"/>
              <a:headEnd/>
              <a:tailEnd/>
            </a:ln>
            <a:effectLst/>
          </p:spPr>
          <p:txBody>
            <a:bodyPr wrap="none" lIns="92075" tIns="46038" rIns="92075" bIns="46038">
              <a:spAutoFit/>
            </a:bodyPr>
            <a:lstStyle/>
            <a:p>
              <a:pPr eaLnBrk="0" hangingPunct="0">
                <a:spcBef>
                  <a:spcPct val="50000"/>
                </a:spcBef>
              </a:pPr>
              <a:r>
                <a:rPr lang="en-US" sz="4400">
                  <a:latin typeface="Symbol" pitchFamily="18" charset="2"/>
                </a:rPr>
                <a:t>d</a:t>
              </a:r>
              <a:r>
                <a:rPr lang="en-US" sz="4400" baseline="30000">
                  <a:latin typeface="Symbol" pitchFamily="18" charset="2"/>
                </a:rPr>
                <a:t>+</a:t>
              </a:r>
              <a:r>
                <a:rPr lang="en-US" sz="4400">
                  <a:latin typeface="Times New Roman" pitchFamily="18" charset="0"/>
                </a:rPr>
                <a:t>	  </a:t>
              </a:r>
              <a:r>
                <a:rPr lang="en-US" sz="4400">
                  <a:latin typeface="Symbol" pitchFamily="18" charset="2"/>
                </a:rPr>
                <a:t>d</a:t>
              </a:r>
              <a:r>
                <a:rPr lang="en-US" sz="4400" baseline="30000">
                  <a:latin typeface="Symbol" pitchFamily="18" charset="2"/>
                </a:rPr>
                <a:t>-</a:t>
              </a:r>
            </a:p>
          </p:txBody>
        </p:sp>
      </p:grpSp>
      <p:grpSp>
        <p:nvGrpSpPr>
          <p:cNvPr id="759945" name="Group 137"/>
          <p:cNvGrpSpPr>
            <a:grpSpLocks/>
          </p:cNvGrpSpPr>
          <p:nvPr/>
        </p:nvGrpSpPr>
        <p:grpSpPr bwMode="auto">
          <a:xfrm>
            <a:off x="6859588" y="1292225"/>
            <a:ext cx="838200" cy="1920875"/>
            <a:chOff x="4321" y="814"/>
            <a:chExt cx="528" cy="1210"/>
          </a:xfrm>
        </p:grpSpPr>
        <p:sp>
          <p:nvSpPr>
            <p:cNvPr id="759946" name="Oval 138"/>
            <p:cNvSpPr>
              <a:spLocks noChangeArrowheads="1"/>
            </p:cNvSpPr>
            <p:nvPr/>
          </p:nvSpPr>
          <p:spPr bwMode="auto">
            <a:xfrm rot="3360000">
              <a:off x="3985" y="1150"/>
              <a:ext cx="1200" cy="528"/>
            </a:xfrm>
            <a:prstGeom prst="ellipse">
              <a:avLst/>
            </a:prstGeom>
            <a:solidFill>
              <a:schemeClr val="hlink"/>
            </a:solidFill>
            <a:ln w="9525">
              <a:noFill/>
              <a:round/>
              <a:headEnd/>
              <a:tailEnd/>
            </a:ln>
            <a:effectLst/>
          </p:spPr>
          <p:txBody>
            <a:bodyPr wrap="none" anchor="ctr"/>
            <a:lstStyle/>
            <a:p>
              <a:endParaRPr lang="en-US"/>
            </a:p>
          </p:txBody>
        </p:sp>
        <p:sp>
          <p:nvSpPr>
            <p:cNvPr id="759947" name="Rectangle 139"/>
            <p:cNvSpPr>
              <a:spLocks noChangeArrowheads="1"/>
            </p:cNvSpPr>
            <p:nvPr/>
          </p:nvSpPr>
          <p:spPr bwMode="auto">
            <a:xfrm rot="3360000">
              <a:off x="4002" y="1200"/>
              <a:ext cx="1169" cy="480"/>
            </a:xfrm>
            <a:prstGeom prst="rect">
              <a:avLst/>
            </a:prstGeom>
            <a:noFill/>
            <a:ln w="9525">
              <a:noFill/>
              <a:miter lim="800000"/>
              <a:headEnd/>
              <a:tailEnd/>
            </a:ln>
            <a:effectLst/>
          </p:spPr>
          <p:txBody>
            <a:bodyPr wrap="none" lIns="92075" tIns="46038" rIns="92075" bIns="46038">
              <a:spAutoFit/>
            </a:bodyPr>
            <a:lstStyle/>
            <a:p>
              <a:pPr eaLnBrk="0" hangingPunct="0">
                <a:spcBef>
                  <a:spcPct val="50000"/>
                </a:spcBef>
              </a:pPr>
              <a:r>
                <a:rPr lang="en-US" sz="4400">
                  <a:latin typeface="Symbol" pitchFamily="18" charset="2"/>
                </a:rPr>
                <a:t>d</a:t>
              </a:r>
              <a:r>
                <a:rPr lang="en-US" sz="4400" baseline="30000">
                  <a:latin typeface="Symbol" pitchFamily="18" charset="2"/>
                </a:rPr>
                <a:t>+</a:t>
              </a:r>
              <a:r>
                <a:rPr lang="en-US" sz="4400">
                  <a:latin typeface="Times New Roman" pitchFamily="18" charset="0"/>
                </a:rPr>
                <a:t>	  </a:t>
              </a:r>
              <a:r>
                <a:rPr lang="en-US" sz="4400">
                  <a:latin typeface="Symbol" pitchFamily="18" charset="2"/>
                </a:rPr>
                <a:t>d</a:t>
              </a:r>
              <a:r>
                <a:rPr lang="en-US" sz="4400" baseline="30000">
                  <a:latin typeface="Symbol" pitchFamily="18" charset="2"/>
                </a:rPr>
                <a:t>-</a:t>
              </a:r>
            </a:p>
          </p:txBody>
        </p:sp>
      </p:grpSp>
      <p:grpSp>
        <p:nvGrpSpPr>
          <p:cNvPr id="759948" name="Group 140"/>
          <p:cNvGrpSpPr>
            <a:grpSpLocks/>
          </p:cNvGrpSpPr>
          <p:nvPr/>
        </p:nvGrpSpPr>
        <p:grpSpPr bwMode="auto">
          <a:xfrm>
            <a:off x="4344988" y="1300163"/>
            <a:ext cx="838200" cy="1905000"/>
            <a:chOff x="2737" y="819"/>
            <a:chExt cx="528" cy="1200"/>
          </a:xfrm>
        </p:grpSpPr>
        <p:sp>
          <p:nvSpPr>
            <p:cNvPr id="759949" name="Oval 141"/>
            <p:cNvSpPr>
              <a:spLocks noChangeArrowheads="1"/>
            </p:cNvSpPr>
            <p:nvPr/>
          </p:nvSpPr>
          <p:spPr bwMode="auto">
            <a:xfrm rot="18120000">
              <a:off x="2401" y="1155"/>
              <a:ext cx="1200" cy="528"/>
            </a:xfrm>
            <a:prstGeom prst="ellipse">
              <a:avLst/>
            </a:prstGeom>
            <a:solidFill>
              <a:schemeClr val="hlink"/>
            </a:solidFill>
            <a:ln w="9525">
              <a:noFill/>
              <a:round/>
              <a:headEnd/>
              <a:tailEnd/>
            </a:ln>
            <a:effectLst/>
          </p:spPr>
          <p:txBody>
            <a:bodyPr wrap="none" anchor="ctr"/>
            <a:lstStyle/>
            <a:p>
              <a:endParaRPr lang="en-US"/>
            </a:p>
          </p:txBody>
        </p:sp>
        <p:sp>
          <p:nvSpPr>
            <p:cNvPr id="759950" name="Rectangle 142"/>
            <p:cNvSpPr>
              <a:spLocks noChangeArrowheads="1"/>
            </p:cNvSpPr>
            <p:nvPr/>
          </p:nvSpPr>
          <p:spPr bwMode="auto">
            <a:xfrm rot="18120000">
              <a:off x="2440" y="1166"/>
              <a:ext cx="1169" cy="480"/>
            </a:xfrm>
            <a:prstGeom prst="rect">
              <a:avLst/>
            </a:prstGeom>
            <a:noFill/>
            <a:ln w="9525">
              <a:noFill/>
              <a:miter lim="800000"/>
              <a:headEnd/>
              <a:tailEnd/>
            </a:ln>
            <a:effectLst/>
          </p:spPr>
          <p:txBody>
            <a:bodyPr wrap="none" lIns="92075" tIns="46038" rIns="92075" bIns="46038">
              <a:spAutoFit/>
            </a:bodyPr>
            <a:lstStyle/>
            <a:p>
              <a:pPr eaLnBrk="0" hangingPunct="0">
                <a:spcBef>
                  <a:spcPct val="50000"/>
                </a:spcBef>
              </a:pPr>
              <a:r>
                <a:rPr lang="en-US" sz="4400">
                  <a:latin typeface="Symbol" pitchFamily="18" charset="2"/>
                </a:rPr>
                <a:t>d</a:t>
              </a:r>
              <a:r>
                <a:rPr lang="en-US" sz="4400" baseline="30000">
                  <a:latin typeface="Symbol" pitchFamily="18" charset="2"/>
                </a:rPr>
                <a:t>+</a:t>
              </a:r>
              <a:r>
                <a:rPr lang="en-US" sz="4400">
                  <a:latin typeface="Times New Roman" pitchFamily="18" charset="0"/>
                </a:rPr>
                <a:t>	  </a:t>
              </a:r>
              <a:r>
                <a:rPr lang="en-US" sz="4400">
                  <a:latin typeface="Symbol" pitchFamily="18" charset="2"/>
                </a:rPr>
                <a:t>d</a:t>
              </a:r>
              <a:r>
                <a:rPr lang="en-US" sz="4400" baseline="30000">
                  <a:latin typeface="Symbol" pitchFamily="18" charset="2"/>
                </a:rPr>
                <a:t>-</a:t>
              </a:r>
            </a:p>
          </p:txBody>
        </p:sp>
      </p:grpSp>
    </p:spTree>
  </p:cSld>
  <p:clrMapOvr>
    <a:masterClrMapping/>
  </p:clrMapOvr>
  <p:transition>
    <p:random/>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a:noFill/>
          <a:ln/>
        </p:spPr>
        <p:txBody>
          <a:bodyPr/>
          <a:lstStyle/>
          <a:p>
            <a:r>
              <a:rPr lang="en-US"/>
              <a:t>Hydrogen bonding</a:t>
            </a:r>
          </a:p>
        </p:txBody>
      </p:sp>
      <p:sp>
        <p:nvSpPr>
          <p:cNvPr id="761859" name="Rectangle 3"/>
          <p:cNvSpPr>
            <a:spLocks noGrp="1" noChangeArrowheads="1"/>
          </p:cNvSpPr>
          <p:nvPr>
            <p:ph type="body" idx="1"/>
          </p:nvPr>
        </p:nvSpPr>
        <p:spPr>
          <a:noFill/>
          <a:ln/>
        </p:spPr>
        <p:txBody>
          <a:bodyPr/>
          <a:lstStyle/>
          <a:p>
            <a:r>
              <a:rPr lang="en-US"/>
              <a:t>Are the attractive force caused by hydrogen bonded to F, O, or N.</a:t>
            </a:r>
          </a:p>
          <a:p>
            <a:r>
              <a:rPr lang="en-US"/>
              <a:t>F, O, and N are very electronegative so it is a very strong dipole.</a:t>
            </a:r>
          </a:p>
          <a:p>
            <a:r>
              <a:rPr lang="en-US"/>
              <a:t>The hydrogen partially share with the lone pair in the molecule next to it.</a:t>
            </a:r>
          </a:p>
          <a:p>
            <a:r>
              <a:rPr lang="en-US"/>
              <a:t>The strongest of the intermolecular forces.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61859">
                                            <p:txEl>
                                              <p:pRg st="0" end="0"/>
                                            </p:txEl>
                                          </p:spTgt>
                                        </p:tgtEl>
                                        <p:attrNameLst>
                                          <p:attrName>style.visibility</p:attrName>
                                        </p:attrNameLst>
                                      </p:cBhvr>
                                      <p:to>
                                        <p:strVal val="visible"/>
                                      </p:to>
                                    </p:set>
                                    <p:anim to="" calcmode="lin" valueType="num">
                                      <p:cBhvr>
                                        <p:cTn id="7" dur="1" fill="hold"/>
                                        <p:tgtEl>
                                          <p:spTgt spid="76185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61859">
                                            <p:txEl>
                                              <p:pRg st="1" end="1"/>
                                            </p:txEl>
                                          </p:spTgt>
                                        </p:tgtEl>
                                        <p:attrNameLst>
                                          <p:attrName>style.visibility</p:attrName>
                                        </p:attrNameLst>
                                      </p:cBhvr>
                                      <p:to>
                                        <p:strVal val="visible"/>
                                      </p:to>
                                    </p:set>
                                    <p:anim to="" calcmode="lin" valueType="num">
                                      <p:cBhvr>
                                        <p:cTn id="12" dur="1" fill="hold"/>
                                        <p:tgtEl>
                                          <p:spTgt spid="76185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61859">
                                            <p:txEl>
                                              <p:pRg st="2" end="2"/>
                                            </p:txEl>
                                          </p:spTgt>
                                        </p:tgtEl>
                                        <p:attrNameLst>
                                          <p:attrName>style.visibility</p:attrName>
                                        </p:attrNameLst>
                                      </p:cBhvr>
                                      <p:to>
                                        <p:strVal val="visible"/>
                                      </p:to>
                                    </p:set>
                                    <p:anim to="" calcmode="lin" valueType="num">
                                      <p:cBhvr>
                                        <p:cTn id="17" dur="1" fill="hold"/>
                                        <p:tgtEl>
                                          <p:spTgt spid="761859">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761859">
                                            <p:txEl>
                                              <p:pRg st="3" end="3"/>
                                            </p:txEl>
                                          </p:spTgt>
                                        </p:tgtEl>
                                        <p:attrNameLst>
                                          <p:attrName>style.visibility</p:attrName>
                                        </p:attrNameLst>
                                      </p:cBhvr>
                                      <p:to>
                                        <p:strVal val="visible"/>
                                      </p:to>
                                    </p:set>
                                    <p:anim to="" calcmode="lin" valueType="num">
                                      <p:cBhvr>
                                        <p:cTn id="22" dur="1" fill="hold"/>
                                        <p:tgtEl>
                                          <p:spTgt spid="761859">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5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chemeClr val="hlink"/>
            </a:gs>
          </a:gsLst>
          <a:lin ang="5400000" scaled="1"/>
        </a:gradFill>
        <a:effectLst/>
      </p:bgPr>
    </p:bg>
    <p:spTree>
      <p:nvGrpSpPr>
        <p:cNvPr id="1" name=""/>
        <p:cNvGrpSpPr/>
        <p:nvPr/>
      </p:nvGrpSpPr>
      <p:grpSpPr>
        <a:xfrm>
          <a:off x="0" y="0"/>
          <a:ext cx="0" cy="0"/>
          <a:chOff x="0" y="0"/>
          <a:chExt cx="0" cy="0"/>
        </a:xfrm>
      </p:grpSpPr>
      <p:sp>
        <p:nvSpPr>
          <p:cNvPr id="793604" name="Rectangle 4"/>
          <p:cNvSpPr>
            <a:spLocks noGrp="1" noChangeArrowheads="1"/>
          </p:cNvSpPr>
          <p:nvPr>
            <p:ph type="title"/>
          </p:nvPr>
        </p:nvSpPr>
        <p:spPr/>
        <p:txBody>
          <a:bodyPr/>
          <a:lstStyle/>
          <a:p>
            <a:r>
              <a:rPr lang="en-US">
                <a:solidFill>
                  <a:schemeClr val="tx1"/>
                </a:solidFill>
              </a:rPr>
              <a:t>Bonding Theories &amp; Geometry</a:t>
            </a:r>
          </a:p>
        </p:txBody>
      </p:sp>
      <p:sp>
        <p:nvSpPr>
          <p:cNvPr id="793605" name="Rectangle 5"/>
          <p:cNvSpPr>
            <a:spLocks noGrp="1" noChangeArrowheads="1"/>
          </p:cNvSpPr>
          <p:nvPr>
            <p:ph type="body" idx="1"/>
          </p:nvPr>
        </p:nvSpPr>
        <p:spPr/>
        <p:txBody>
          <a:bodyPr/>
          <a:lstStyle/>
          <a:p>
            <a:r>
              <a:rPr lang="en-US">
                <a:hlinkClick r:id="rId3" action="ppaction://hlinksldjump"/>
              </a:rPr>
              <a:t>Molecular Geometry (shapes)</a:t>
            </a:r>
            <a:endParaRPr lang="en-US"/>
          </a:p>
          <a:p>
            <a:r>
              <a:rPr lang="en-US">
                <a:hlinkClick r:id="rId4" action="ppaction://hlinksldjump"/>
              </a:rPr>
              <a:t>VSEPR Theory</a:t>
            </a:r>
            <a:endParaRPr lang="en-US"/>
          </a:p>
          <a:p>
            <a:r>
              <a:rPr lang="en-US">
                <a:hlinkClick r:id="rId5" action="ppaction://hlinksldjump"/>
              </a:rPr>
              <a:t>Lewis Structures</a:t>
            </a:r>
            <a:endParaRPr lang="en-US"/>
          </a:p>
          <a:p>
            <a:r>
              <a:rPr lang="en-US">
                <a:hlinkClick r:id="rId6" action="ppaction://hlinksldjump"/>
              </a:rPr>
              <a:t>Molecular Polarity (dipoles)</a:t>
            </a:r>
            <a:endParaRPr lang="en-US"/>
          </a:p>
          <a:p>
            <a:r>
              <a:rPr lang="en-US">
                <a:hlinkClick r:id="rId7" action="ppaction://hlinksldjump"/>
              </a:rPr>
              <a:t>Covalent Bonds</a:t>
            </a:r>
            <a:endParaRPr lang="en-US"/>
          </a:p>
          <a:p>
            <a:r>
              <a:rPr lang="en-US">
                <a:hlinkClick r:id="rId8" action="ppaction://hlinksldjump"/>
              </a:rPr>
              <a:t>Hybridization</a:t>
            </a:r>
            <a:endParaRPr lang="en-US"/>
          </a:p>
          <a:p>
            <a:r>
              <a:rPr lang="en-US">
                <a:hlinkClick r:id="rId9" action="ppaction://hlinksldjump"/>
              </a:rPr>
              <a:t>Ionic Bonds</a:t>
            </a:r>
            <a:endParaRPr lang="en-US"/>
          </a:p>
          <a:p>
            <a:endParaRPr lang="en-US"/>
          </a:p>
          <a:p>
            <a:endParaRPr lang="en-US"/>
          </a:p>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sz="2800"/>
              <a:t>Geometry of Covalent Molecules AB</a:t>
            </a:r>
            <a:r>
              <a:rPr lang="en-US" sz="2800" i="1" baseline="-25000"/>
              <a:t>n</a:t>
            </a:r>
            <a:r>
              <a:rPr lang="en-US" sz="2800"/>
              <a:t>, and AB</a:t>
            </a:r>
            <a:r>
              <a:rPr lang="en-US" sz="2800" i="1" baseline="-25000"/>
              <a:t>n</a:t>
            </a:r>
            <a:r>
              <a:rPr lang="en-US" sz="2800"/>
              <a:t>E</a:t>
            </a:r>
            <a:r>
              <a:rPr lang="en-US" sz="2800" i="1" baseline="-25000"/>
              <a:t>m</a:t>
            </a:r>
          </a:p>
        </p:txBody>
      </p:sp>
      <p:sp>
        <p:nvSpPr>
          <p:cNvPr id="73731" name="Rectangle 3"/>
          <p:cNvSpPr>
            <a:spLocks noChangeArrowheads="1"/>
          </p:cNvSpPr>
          <p:nvPr/>
        </p:nvSpPr>
        <p:spPr bwMode="auto">
          <a:xfrm>
            <a:off x="304800" y="2209800"/>
            <a:ext cx="8534400" cy="4038600"/>
          </a:xfrm>
          <a:prstGeom prst="rect">
            <a:avLst/>
          </a:prstGeom>
          <a:noFill/>
          <a:ln w="9525">
            <a:solidFill>
              <a:schemeClr val="tx1"/>
            </a:solidFill>
            <a:miter lim="800000"/>
            <a:headEnd/>
            <a:tailEnd/>
          </a:ln>
          <a:effectLst/>
        </p:spPr>
        <p:txBody>
          <a:bodyPr wrap="none" anchor="ctr"/>
          <a:lstStyle/>
          <a:p>
            <a:endParaRPr lang="en-US"/>
          </a:p>
        </p:txBody>
      </p:sp>
      <p:sp>
        <p:nvSpPr>
          <p:cNvPr id="73732" name="Text Box 4"/>
          <p:cNvSpPr txBox="1">
            <a:spLocks noChangeArrowheads="1"/>
          </p:cNvSpPr>
          <p:nvPr/>
        </p:nvSpPr>
        <p:spPr bwMode="auto">
          <a:xfrm>
            <a:off x="381000" y="2338388"/>
            <a:ext cx="668338" cy="3708400"/>
          </a:xfrm>
          <a:prstGeom prst="rect">
            <a:avLst/>
          </a:prstGeom>
          <a:noFill/>
          <a:ln w="9525">
            <a:noFill/>
            <a:miter lim="800000"/>
            <a:headEnd/>
            <a:tailEnd/>
          </a:ln>
          <a:effectLst/>
        </p:spPr>
        <p:txBody>
          <a:bodyPr wrap="none">
            <a:spAutoFit/>
          </a:bodyPr>
          <a:lstStyle/>
          <a:p>
            <a:r>
              <a:rPr lang="en-US" sz="1400"/>
              <a:t>AB</a:t>
            </a:r>
            <a:r>
              <a:rPr lang="en-US" sz="1400" baseline="-25000"/>
              <a:t>2</a:t>
            </a:r>
          </a:p>
          <a:p>
            <a:r>
              <a:rPr lang="en-US" sz="1400"/>
              <a:t>AB</a:t>
            </a:r>
            <a:r>
              <a:rPr lang="en-US" sz="1400" baseline="-25000"/>
              <a:t>2</a:t>
            </a:r>
            <a:r>
              <a:rPr lang="en-US" sz="1400"/>
              <a:t>E</a:t>
            </a:r>
          </a:p>
          <a:p>
            <a:r>
              <a:rPr lang="en-US" sz="1400"/>
              <a:t>AB</a:t>
            </a:r>
            <a:r>
              <a:rPr lang="en-US" sz="1400" baseline="-25000"/>
              <a:t>2</a:t>
            </a:r>
            <a:r>
              <a:rPr lang="en-US" sz="1400"/>
              <a:t>E</a:t>
            </a:r>
            <a:r>
              <a:rPr lang="en-US" sz="1400" baseline="-25000"/>
              <a:t>2</a:t>
            </a:r>
          </a:p>
          <a:p>
            <a:r>
              <a:rPr lang="en-US" sz="1400"/>
              <a:t>AB</a:t>
            </a:r>
            <a:r>
              <a:rPr lang="en-US" sz="1400" baseline="-25000"/>
              <a:t>2</a:t>
            </a:r>
            <a:r>
              <a:rPr lang="en-US" sz="1400"/>
              <a:t>E</a:t>
            </a:r>
            <a:r>
              <a:rPr lang="en-US" sz="1400" baseline="-25000"/>
              <a:t>3</a:t>
            </a:r>
          </a:p>
          <a:p>
            <a:r>
              <a:rPr lang="en-US" sz="1400"/>
              <a:t>AB</a:t>
            </a:r>
            <a:r>
              <a:rPr lang="en-US" sz="1400" baseline="-25000"/>
              <a:t>3</a:t>
            </a:r>
          </a:p>
          <a:p>
            <a:r>
              <a:rPr lang="en-US" sz="1400"/>
              <a:t>AB</a:t>
            </a:r>
            <a:r>
              <a:rPr lang="en-US" sz="1400" baseline="-25000"/>
              <a:t>3</a:t>
            </a:r>
            <a:r>
              <a:rPr lang="en-US" sz="1400"/>
              <a:t>E</a:t>
            </a:r>
          </a:p>
          <a:p>
            <a:endParaRPr lang="en-US" sz="1400"/>
          </a:p>
          <a:p>
            <a:r>
              <a:rPr lang="en-US" sz="1400"/>
              <a:t>AB</a:t>
            </a:r>
            <a:r>
              <a:rPr lang="en-US" sz="1400" baseline="-25000"/>
              <a:t>3</a:t>
            </a:r>
            <a:r>
              <a:rPr lang="en-US" sz="1400"/>
              <a:t>E</a:t>
            </a:r>
            <a:r>
              <a:rPr lang="en-US" sz="1400" baseline="-25000"/>
              <a:t>2</a:t>
            </a:r>
          </a:p>
          <a:p>
            <a:r>
              <a:rPr lang="en-US" sz="1400"/>
              <a:t>AB</a:t>
            </a:r>
            <a:r>
              <a:rPr lang="en-US" sz="1400" baseline="-25000"/>
              <a:t>4</a:t>
            </a:r>
          </a:p>
          <a:p>
            <a:endParaRPr lang="en-US" sz="1400"/>
          </a:p>
          <a:p>
            <a:r>
              <a:rPr lang="en-US" sz="1400"/>
              <a:t>AB</a:t>
            </a:r>
            <a:r>
              <a:rPr lang="en-US" sz="1400" baseline="-25000"/>
              <a:t>4</a:t>
            </a:r>
            <a:r>
              <a:rPr lang="en-US" sz="1400"/>
              <a:t>E</a:t>
            </a:r>
          </a:p>
          <a:p>
            <a:endParaRPr lang="en-US" sz="1400"/>
          </a:p>
          <a:p>
            <a:r>
              <a:rPr lang="en-US" sz="1400"/>
              <a:t>AB</a:t>
            </a:r>
            <a:r>
              <a:rPr lang="en-US" sz="1400" baseline="-25000"/>
              <a:t>4</a:t>
            </a:r>
            <a:r>
              <a:rPr lang="en-US" sz="1400"/>
              <a:t>E</a:t>
            </a:r>
            <a:r>
              <a:rPr lang="en-US" sz="1400" baseline="-25000"/>
              <a:t>2</a:t>
            </a:r>
          </a:p>
          <a:p>
            <a:r>
              <a:rPr lang="en-US" sz="1400"/>
              <a:t>AB</a:t>
            </a:r>
            <a:r>
              <a:rPr lang="en-US" sz="1400" baseline="-25000"/>
              <a:t>5</a:t>
            </a:r>
          </a:p>
          <a:p>
            <a:endParaRPr lang="en-US" sz="1400"/>
          </a:p>
          <a:p>
            <a:r>
              <a:rPr lang="en-US" sz="1400"/>
              <a:t>AB</a:t>
            </a:r>
            <a:r>
              <a:rPr lang="en-US" sz="1400" baseline="-25000"/>
              <a:t>5</a:t>
            </a:r>
            <a:r>
              <a:rPr lang="en-US" sz="1400"/>
              <a:t>E</a:t>
            </a:r>
          </a:p>
          <a:p>
            <a:r>
              <a:rPr lang="en-US" sz="1400"/>
              <a:t>AB</a:t>
            </a:r>
            <a:r>
              <a:rPr lang="en-US" sz="1400" baseline="-25000"/>
              <a:t>6</a:t>
            </a:r>
          </a:p>
        </p:txBody>
      </p:sp>
      <p:sp>
        <p:nvSpPr>
          <p:cNvPr id="73733" name="Text Box 5"/>
          <p:cNvSpPr txBox="1">
            <a:spLocks noChangeArrowheads="1"/>
          </p:cNvSpPr>
          <p:nvPr/>
        </p:nvSpPr>
        <p:spPr bwMode="auto">
          <a:xfrm>
            <a:off x="1393825" y="2327275"/>
            <a:ext cx="282575" cy="3708400"/>
          </a:xfrm>
          <a:prstGeom prst="rect">
            <a:avLst/>
          </a:prstGeom>
          <a:noFill/>
          <a:ln w="9525">
            <a:noFill/>
            <a:miter lim="800000"/>
            <a:headEnd/>
            <a:tailEnd/>
          </a:ln>
          <a:effectLst/>
        </p:spPr>
        <p:txBody>
          <a:bodyPr wrap="none">
            <a:spAutoFit/>
          </a:bodyPr>
          <a:lstStyle/>
          <a:p>
            <a:r>
              <a:rPr lang="en-US" sz="1400"/>
              <a:t>2</a:t>
            </a:r>
          </a:p>
          <a:p>
            <a:r>
              <a:rPr lang="en-US" sz="1400"/>
              <a:t>2</a:t>
            </a:r>
          </a:p>
          <a:p>
            <a:r>
              <a:rPr lang="en-US" sz="1400"/>
              <a:t>2</a:t>
            </a:r>
          </a:p>
          <a:p>
            <a:r>
              <a:rPr lang="en-US" sz="1400"/>
              <a:t>2</a:t>
            </a:r>
          </a:p>
          <a:p>
            <a:r>
              <a:rPr lang="en-US" sz="1400"/>
              <a:t>3</a:t>
            </a:r>
          </a:p>
          <a:p>
            <a:r>
              <a:rPr lang="en-US" sz="1400"/>
              <a:t>3</a:t>
            </a:r>
          </a:p>
          <a:p>
            <a:endParaRPr lang="en-US" sz="1400"/>
          </a:p>
          <a:p>
            <a:r>
              <a:rPr lang="en-US" sz="1400"/>
              <a:t>3</a:t>
            </a:r>
          </a:p>
          <a:p>
            <a:r>
              <a:rPr lang="en-US" sz="1400"/>
              <a:t>4</a:t>
            </a:r>
          </a:p>
          <a:p>
            <a:endParaRPr lang="en-US" sz="1400"/>
          </a:p>
          <a:p>
            <a:r>
              <a:rPr lang="en-US" sz="1400"/>
              <a:t>4</a:t>
            </a:r>
          </a:p>
          <a:p>
            <a:endParaRPr lang="en-US" sz="1400"/>
          </a:p>
          <a:p>
            <a:r>
              <a:rPr lang="en-US" sz="1400"/>
              <a:t>4</a:t>
            </a:r>
          </a:p>
          <a:p>
            <a:r>
              <a:rPr lang="en-US" sz="1400"/>
              <a:t>5</a:t>
            </a:r>
          </a:p>
          <a:p>
            <a:endParaRPr lang="en-US" sz="1400"/>
          </a:p>
          <a:p>
            <a:r>
              <a:rPr lang="en-US" sz="1400"/>
              <a:t>5</a:t>
            </a:r>
          </a:p>
          <a:p>
            <a:r>
              <a:rPr lang="en-US" sz="1400"/>
              <a:t>6</a:t>
            </a:r>
          </a:p>
        </p:txBody>
      </p:sp>
      <p:sp>
        <p:nvSpPr>
          <p:cNvPr id="73734" name="Text Box 6"/>
          <p:cNvSpPr txBox="1">
            <a:spLocks noChangeArrowheads="1"/>
          </p:cNvSpPr>
          <p:nvPr/>
        </p:nvSpPr>
        <p:spPr bwMode="auto">
          <a:xfrm>
            <a:off x="2209800" y="2327275"/>
            <a:ext cx="282575" cy="3708400"/>
          </a:xfrm>
          <a:prstGeom prst="rect">
            <a:avLst/>
          </a:prstGeom>
          <a:noFill/>
          <a:ln w="9525">
            <a:noFill/>
            <a:miter lim="800000"/>
            <a:headEnd/>
            <a:tailEnd/>
          </a:ln>
          <a:effectLst/>
        </p:spPr>
        <p:txBody>
          <a:bodyPr wrap="none">
            <a:spAutoFit/>
          </a:bodyPr>
          <a:lstStyle/>
          <a:p>
            <a:r>
              <a:rPr lang="en-US" sz="1400"/>
              <a:t>0</a:t>
            </a:r>
          </a:p>
          <a:p>
            <a:r>
              <a:rPr lang="en-US" sz="1400"/>
              <a:t>1</a:t>
            </a:r>
          </a:p>
          <a:p>
            <a:r>
              <a:rPr lang="en-US" sz="1400"/>
              <a:t>2</a:t>
            </a:r>
          </a:p>
          <a:p>
            <a:r>
              <a:rPr lang="en-US" sz="1400"/>
              <a:t>3</a:t>
            </a:r>
          </a:p>
          <a:p>
            <a:r>
              <a:rPr lang="en-US" sz="1400"/>
              <a:t>0</a:t>
            </a:r>
          </a:p>
          <a:p>
            <a:r>
              <a:rPr lang="en-US" sz="1400"/>
              <a:t>1</a:t>
            </a:r>
          </a:p>
          <a:p>
            <a:endParaRPr lang="en-US" sz="1400"/>
          </a:p>
          <a:p>
            <a:r>
              <a:rPr lang="en-US" sz="1400"/>
              <a:t>2</a:t>
            </a:r>
          </a:p>
          <a:p>
            <a:r>
              <a:rPr lang="en-US" sz="1400"/>
              <a:t>0</a:t>
            </a:r>
          </a:p>
          <a:p>
            <a:endParaRPr lang="en-US" sz="1400"/>
          </a:p>
          <a:p>
            <a:r>
              <a:rPr lang="en-US" sz="1400"/>
              <a:t>1</a:t>
            </a:r>
          </a:p>
          <a:p>
            <a:endParaRPr lang="en-US" sz="1400"/>
          </a:p>
          <a:p>
            <a:r>
              <a:rPr lang="en-US" sz="1400"/>
              <a:t>2</a:t>
            </a:r>
          </a:p>
          <a:p>
            <a:r>
              <a:rPr lang="en-US" sz="1400"/>
              <a:t>0</a:t>
            </a:r>
          </a:p>
          <a:p>
            <a:endParaRPr lang="en-US" sz="1400"/>
          </a:p>
          <a:p>
            <a:r>
              <a:rPr lang="en-US" sz="1400"/>
              <a:t>1</a:t>
            </a:r>
          </a:p>
          <a:p>
            <a:r>
              <a:rPr lang="en-US" sz="1400"/>
              <a:t>0</a:t>
            </a:r>
          </a:p>
        </p:txBody>
      </p:sp>
      <p:sp>
        <p:nvSpPr>
          <p:cNvPr id="73735" name="Text Box 7"/>
          <p:cNvSpPr txBox="1">
            <a:spLocks noChangeArrowheads="1"/>
          </p:cNvSpPr>
          <p:nvPr/>
        </p:nvSpPr>
        <p:spPr bwMode="auto">
          <a:xfrm>
            <a:off x="2743200" y="2327275"/>
            <a:ext cx="1936750" cy="3708400"/>
          </a:xfrm>
          <a:prstGeom prst="rect">
            <a:avLst/>
          </a:prstGeom>
          <a:noFill/>
          <a:ln w="9525">
            <a:noFill/>
            <a:miter lim="800000"/>
            <a:headEnd/>
            <a:tailEnd/>
          </a:ln>
          <a:effectLst/>
        </p:spPr>
        <p:txBody>
          <a:bodyPr wrap="none">
            <a:spAutoFit/>
          </a:bodyPr>
          <a:lstStyle/>
          <a:p>
            <a:r>
              <a:rPr lang="en-US" sz="1400"/>
              <a:t>Linear</a:t>
            </a:r>
          </a:p>
          <a:p>
            <a:r>
              <a:rPr lang="en-US" sz="1400"/>
              <a:t>Trigonal planar</a:t>
            </a:r>
          </a:p>
          <a:p>
            <a:r>
              <a:rPr lang="en-US" sz="1400"/>
              <a:t>Tetrahedral</a:t>
            </a:r>
          </a:p>
          <a:p>
            <a:r>
              <a:rPr lang="en-US" sz="1400"/>
              <a:t>Trigonal bipyramidal</a:t>
            </a:r>
          </a:p>
          <a:p>
            <a:r>
              <a:rPr lang="en-US" sz="1400"/>
              <a:t>Trigonal planar</a:t>
            </a:r>
          </a:p>
          <a:p>
            <a:r>
              <a:rPr lang="en-US" sz="1400"/>
              <a:t>Tetrahedral</a:t>
            </a:r>
          </a:p>
          <a:p>
            <a:endParaRPr lang="en-US" sz="1400"/>
          </a:p>
          <a:p>
            <a:r>
              <a:rPr lang="en-US" sz="1400"/>
              <a:t>Triangular bipyramidal</a:t>
            </a:r>
          </a:p>
          <a:p>
            <a:r>
              <a:rPr lang="en-US" sz="1400"/>
              <a:t>Tetrahedral</a:t>
            </a:r>
          </a:p>
          <a:p>
            <a:endParaRPr lang="en-US" sz="1400"/>
          </a:p>
          <a:p>
            <a:r>
              <a:rPr lang="en-US" sz="1400"/>
              <a:t>Triangular bipyramidal</a:t>
            </a:r>
          </a:p>
          <a:p>
            <a:endParaRPr lang="en-US" sz="1400"/>
          </a:p>
          <a:p>
            <a:r>
              <a:rPr lang="en-US" sz="1400"/>
              <a:t>Octahedral</a:t>
            </a:r>
          </a:p>
          <a:p>
            <a:r>
              <a:rPr lang="en-US" sz="1400"/>
              <a:t>Triangular bipyramidal</a:t>
            </a:r>
          </a:p>
          <a:p>
            <a:endParaRPr lang="en-US" sz="1400"/>
          </a:p>
          <a:p>
            <a:r>
              <a:rPr lang="en-US" sz="1400"/>
              <a:t>Octahedral</a:t>
            </a:r>
          </a:p>
          <a:p>
            <a:r>
              <a:rPr lang="en-US" sz="1400"/>
              <a:t>Octahedral</a:t>
            </a:r>
          </a:p>
        </p:txBody>
      </p:sp>
      <p:sp>
        <p:nvSpPr>
          <p:cNvPr id="73736" name="Text Box 8"/>
          <p:cNvSpPr txBox="1">
            <a:spLocks noChangeArrowheads="1"/>
          </p:cNvSpPr>
          <p:nvPr/>
        </p:nvSpPr>
        <p:spPr bwMode="auto">
          <a:xfrm>
            <a:off x="4845050" y="2327275"/>
            <a:ext cx="1936750" cy="3708400"/>
          </a:xfrm>
          <a:prstGeom prst="rect">
            <a:avLst/>
          </a:prstGeom>
          <a:noFill/>
          <a:ln w="9525">
            <a:noFill/>
            <a:miter lim="800000"/>
            <a:headEnd/>
            <a:tailEnd/>
          </a:ln>
          <a:effectLst/>
        </p:spPr>
        <p:txBody>
          <a:bodyPr wrap="none">
            <a:spAutoFit/>
          </a:bodyPr>
          <a:lstStyle/>
          <a:p>
            <a:r>
              <a:rPr lang="en-US" sz="1400"/>
              <a:t>Linear</a:t>
            </a:r>
          </a:p>
          <a:p>
            <a:r>
              <a:rPr lang="en-US" sz="1400"/>
              <a:t>Angular, or bent</a:t>
            </a:r>
          </a:p>
          <a:p>
            <a:r>
              <a:rPr lang="en-US" sz="1400"/>
              <a:t>Angular, or bent</a:t>
            </a:r>
          </a:p>
          <a:p>
            <a:r>
              <a:rPr lang="en-US" sz="1400"/>
              <a:t>Linear</a:t>
            </a:r>
          </a:p>
          <a:p>
            <a:r>
              <a:rPr lang="en-US" sz="1400"/>
              <a:t>Trigonal planar</a:t>
            </a:r>
          </a:p>
          <a:p>
            <a:r>
              <a:rPr lang="en-US" sz="1400"/>
              <a:t>Triangular pyramidal</a:t>
            </a:r>
          </a:p>
          <a:p>
            <a:endParaRPr lang="en-US" sz="1400"/>
          </a:p>
          <a:p>
            <a:r>
              <a:rPr lang="en-US" sz="1400"/>
              <a:t>T-shaped</a:t>
            </a:r>
          </a:p>
          <a:p>
            <a:r>
              <a:rPr lang="en-US" sz="1400"/>
              <a:t>Tetrahedral</a:t>
            </a:r>
          </a:p>
          <a:p>
            <a:endParaRPr lang="en-US" sz="1400"/>
          </a:p>
          <a:p>
            <a:r>
              <a:rPr lang="en-US" sz="1400"/>
              <a:t>Irregular tetrahedral</a:t>
            </a:r>
          </a:p>
          <a:p>
            <a:r>
              <a:rPr lang="en-US" sz="1400"/>
              <a:t>     (or “see-saw”)</a:t>
            </a:r>
          </a:p>
          <a:p>
            <a:r>
              <a:rPr lang="en-US" sz="1400"/>
              <a:t>Square planar</a:t>
            </a:r>
          </a:p>
          <a:p>
            <a:r>
              <a:rPr lang="en-US" sz="1400"/>
              <a:t>Triangular bipyramidal</a:t>
            </a:r>
          </a:p>
          <a:p>
            <a:endParaRPr lang="en-US" sz="1400"/>
          </a:p>
          <a:p>
            <a:r>
              <a:rPr lang="en-US" sz="1400"/>
              <a:t>Square pyramidal</a:t>
            </a:r>
          </a:p>
          <a:p>
            <a:r>
              <a:rPr lang="en-US" sz="1400"/>
              <a:t>Octahedral</a:t>
            </a:r>
          </a:p>
        </p:txBody>
      </p:sp>
      <p:sp>
        <p:nvSpPr>
          <p:cNvPr id="73737" name="Text Box 9"/>
          <p:cNvSpPr txBox="1">
            <a:spLocks noChangeArrowheads="1"/>
          </p:cNvSpPr>
          <p:nvPr/>
        </p:nvSpPr>
        <p:spPr bwMode="auto">
          <a:xfrm>
            <a:off x="6834188" y="2327275"/>
            <a:ext cx="1928812" cy="3921125"/>
          </a:xfrm>
          <a:prstGeom prst="rect">
            <a:avLst/>
          </a:prstGeom>
          <a:noFill/>
          <a:ln w="9525">
            <a:noFill/>
            <a:miter lim="800000"/>
            <a:headEnd/>
            <a:tailEnd/>
          </a:ln>
          <a:effectLst/>
        </p:spPr>
        <p:txBody>
          <a:bodyPr wrap="none">
            <a:spAutoFit/>
          </a:bodyPr>
          <a:lstStyle/>
          <a:p>
            <a:r>
              <a:rPr lang="en-US" sz="1400"/>
              <a:t>CdBr</a:t>
            </a:r>
            <a:r>
              <a:rPr lang="en-US" sz="1400" baseline="-25000"/>
              <a:t>2</a:t>
            </a:r>
          </a:p>
          <a:p>
            <a:r>
              <a:rPr lang="en-US" sz="1400"/>
              <a:t>SnCl</a:t>
            </a:r>
            <a:r>
              <a:rPr lang="en-US" sz="1400" baseline="-25000"/>
              <a:t>2</a:t>
            </a:r>
            <a:r>
              <a:rPr lang="en-US" sz="1400"/>
              <a:t>, PbI</a:t>
            </a:r>
            <a:r>
              <a:rPr lang="en-US" sz="1400" baseline="-25000"/>
              <a:t>2</a:t>
            </a:r>
          </a:p>
          <a:p>
            <a:r>
              <a:rPr lang="en-US" sz="1400"/>
              <a:t>OH</a:t>
            </a:r>
            <a:r>
              <a:rPr lang="en-US" sz="1400" baseline="-25000"/>
              <a:t>2</a:t>
            </a:r>
            <a:r>
              <a:rPr lang="en-US" sz="1400"/>
              <a:t>, OF</a:t>
            </a:r>
            <a:r>
              <a:rPr lang="en-US" sz="1400" baseline="-25000"/>
              <a:t>2</a:t>
            </a:r>
            <a:r>
              <a:rPr lang="en-US" sz="1400"/>
              <a:t>, SCl</a:t>
            </a:r>
            <a:r>
              <a:rPr lang="en-US" sz="1400" baseline="-25000"/>
              <a:t>2</a:t>
            </a:r>
            <a:r>
              <a:rPr lang="en-US" sz="1400"/>
              <a:t>, TeI</a:t>
            </a:r>
            <a:r>
              <a:rPr lang="en-US" sz="1400" baseline="-25000"/>
              <a:t>2</a:t>
            </a:r>
          </a:p>
          <a:p>
            <a:r>
              <a:rPr lang="en-US" sz="1400"/>
              <a:t>XeF</a:t>
            </a:r>
            <a:r>
              <a:rPr lang="en-US" sz="1400" baseline="-25000"/>
              <a:t>2</a:t>
            </a:r>
          </a:p>
          <a:p>
            <a:r>
              <a:rPr lang="en-US" sz="1400"/>
              <a:t>BCl</a:t>
            </a:r>
            <a:r>
              <a:rPr lang="en-US" sz="1400" baseline="-25000"/>
              <a:t>3</a:t>
            </a:r>
            <a:r>
              <a:rPr lang="en-US" sz="1400"/>
              <a:t>, BF</a:t>
            </a:r>
            <a:r>
              <a:rPr lang="en-US" sz="1400" baseline="-25000"/>
              <a:t>3</a:t>
            </a:r>
            <a:r>
              <a:rPr lang="en-US" sz="1400"/>
              <a:t>, GaI</a:t>
            </a:r>
            <a:r>
              <a:rPr lang="en-US" sz="1400" baseline="-25000"/>
              <a:t>3</a:t>
            </a:r>
          </a:p>
          <a:p>
            <a:r>
              <a:rPr lang="en-US" sz="1400"/>
              <a:t>NH</a:t>
            </a:r>
            <a:r>
              <a:rPr lang="en-US" sz="1400" baseline="-25000"/>
              <a:t>3</a:t>
            </a:r>
            <a:r>
              <a:rPr lang="en-US" sz="1400"/>
              <a:t>, NF</a:t>
            </a:r>
            <a:r>
              <a:rPr lang="en-US" sz="1400" baseline="-25000"/>
              <a:t>3</a:t>
            </a:r>
            <a:r>
              <a:rPr lang="en-US" sz="1400"/>
              <a:t>, PCl</a:t>
            </a:r>
            <a:r>
              <a:rPr lang="en-US" sz="1400" baseline="-25000"/>
              <a:t>3</a:t>
            </a:r>
            <a:r>
              <a:rPr lang="en-US" sz="1400"/>
              <a:t>, AsBr</a:t>
            </a:r>
            <a:r>
              <a:rPr lang="en-US" sz="1400" baseline="-25000"/>
              <a:t>3</a:t>
            </a:r>
          </a:p>
          <a:p>
            <a:endParaRPr lang="en-US" sz="1400"/>
          </a:p>
          <a:p>
            <a:r>
              <a:rPr lang="en-US" sz="1400"/>
              <a:t>ClF</a:t>
            </a:r>
            <a:r>
              <a:rPr lang="en-US" sz="1400" baseline="-25000"/>
              <a:t>3</a:t>
            </a:r>
            <a:r>
              <a:rPr lang="en-US" sz="1400"/>
              <a:t>, BrF</a:t>
            </a:r>
            <a:r>
              <a:rPr lang="en-US" sz="1400" baseline="-25000"/>
              <a:t>3</a:t>
            </a:r>
          </a:p>
          <a:p>
            <a:r>
              <a:rPr lang="en-US" sz="1400"/>
              <a:t>CH</a:t>
            </a:r>
            <a:r>
              <a:rPr lang="en-US" sz="1400" baseline="-25000"/>
              <a:t>4</a:t>
            </a:r>
            <a:r>
              <a:rPr lang="en-US" sz="1400"/>
              <a:t>, SiCl</a:t>
            </a:r>
            <a:r>
              <a:rPr lang="en-US" sz="1400" baseline="-25000"/>
              <a:t>4</a:t>
            </a:r>
            <a:r>
              <a:rPr lang="en-US" sz="1400"/>
              <a:t>, SnBr</a:t>
            </a:r>
            <a:r>
              <a:rPr lang="en-US" sz="1400" baseline="-25000"/>
              <a:t>4</a:t>
            </a:r>
            <a:r>
              <a:rPr lang="en-US" sz="1400"/>
              <a:t>, ZrI</a:t>
            </a:r>
            <a:r>
              <a:rPr lang="en-US" sz="1400" baseline="-25000"/>
              <a:t>4</a:t>
            </a:r>
          </a:p>
          <a:p>
            <a:endParaRPr lang="en-US" sz="1400"/>
          </a:p>
          <a:p>
            <a:r>
              <a:rPr lang="en-US" sz="1400"/>
              <a:t>SF</a:t>
            </a:r>
            <a:r>
              <a:rPr lang="en-US" sz="1400" baseline="-25000"/>
              <a:t>4</a:t>
            </a:r>
            <a:r>
              <a:rPr lang="en-US" sz="1400"/>
              <a:t>, SeCl</a:t>
            </a:r>
            <a:r>
              <a:rPr lang="en-US" sz="1400" baseline="-25000"/>
              <a:t>4</a:t>
            </a:r>
            <a:r>
              <a:rPr lang="en-US" sz="1400"/>
              <a:t>, TeBr</a:t>
            </a:r>
            <a:r>
              <a:rPr lang="en-US" sz="1400" baseline="-25000"/>
              <a:t>4</a:t>
            </a:r>
          </a:p>
          <a:p>
            <a:r>
              <a:rPr lang="en-US" sz="1400"/>
              <a:t>      </a:t>
            </a:r>
          </a:p>
          <a:p>
            <a:r>
              <a:rPr lang="en-US" sz="1400"/>
              <a:t>XeF</a:t>
            </a:r>
            <a:r>
              <a:rPr lang="en-US" sz="1400" baseline="-25000"/>
              <a:t>4</a:t>
            </a:r>
          </a:p>
          <a:p>
            <a:r>
              <a:rPr lang="en-US" sz="1400"/>
              <a:t>PF</a:t>
            </a:r>
            <a:r>
              <a:rPr lang="en-US" sz="1400" baseline="-25000"/>
              <a:t>5</a:t>
            </a:r>
            <a:r>
              <a:rPr lang="en-US" sz="1400"/>
              <a:t>, PCl</a:t>
            </a:r>
            <a:r>
              <a:rPr lang="en-US" sz="1400" baseline="-25000"/>
              <a:t>5</a:t>
            </a:r>
            <a:r>
              <a:rPr lang="en-US" sz="1400"/>
              <a:t>(g), SbF</a:t>
            </a:r>
            <a:r>
              <a:rPr lang="en-US" sz="1400" baseline="-25000"/>
              <a:t>5</a:t>
            </a:r>
          </a:p>
          <a:p>
            <a:endParaRPr lang="en-US" sz="1400"/>
          </a:p>
          <a:p>
            <a:r>
              <a:rPr lang="en-US" sz="1400"/>
              <a:t>ClF</a:t>
            </a:r>
            <a:r>
              <a:rPr lang="en-US" sz="1400" baseline="-25000"/>
              <a:t>3</a:t>
            </a:r>
            <a:r>
              <a:rPr lang="en-US" sz="1400"/>
              <a:t>, BrF</a:t>
            </a:r>
            <a:r>
              <a:rPr lang="en-US" sz="1400" baseline="-25000"/>
              <a:t>3</a:t>
            </a:r>
            <a:r>
              <a:rPr lang="en-US" sz="1400"/>
              <a:t>, IF</a:t>
            </a:r>
            <a:r>
              <a:rPr lang="en-US" sz="1400" baseline="-25000"/>
              <a:t>5</a:t>
            </a:r>
          </a:p>
          <a:p>
            <a:r>
              <a:rPr lang="en-US" sz="1400"/>
              <a:t>SF</a:t>
            </a:r>
            <a:r>
              <a:rPr lang="en-US" sz="1400" baseline="-25000"/>
              <a:t>6</a:t>
            </a:r>
            <a:r>
              <a:rPr lang="en-US" sz="1400"/>
              <a:t>, SeF</a:t>
            </a:r>
            <a:r>
              <a:rPr lang="en-US" sz="1400" baseline="-25000"/>
              <a:t>6</a:t>
            </a:r>
            <a:r>
              <a:rPr lang="en-US" sz="1400"/>
              <a:t>, Te(OH)</a:t>
            </a:r>
            <a:r>
              <a:rPr lang="en-US" sz="1400" baseline="-25000"/>
              <a:t>6</a:t>
            </a:r>
            <a:r>
              <a:rPr lang="en-US" sz="1400"/>
              <a:t>,</a:t>
            </a:r>
          </a:p>
          <a:p>
            <a:r>
              <a:rPr lang="en-US" sz="1400"/>
              <a:t>    MoF</a:t>
            </a:r>
            <a:r>
              <a:rPr lang="en-US" sz="1400" baseline="-25000"/>
              <a:t>6</a:t>
            </a:r>
          </a:p>
        </p:txBody>
      </p:sp>
      <p:sp>
        <p:nvSpPr>
          <p:cNvPr id="73738" name="Rectangle 10"/>
          <p:cNvSpPr>
            <a:spLocks noChangeArrowheads="1"/>
          </p:cNvSpPr>
          <p:nvPr/>
        </p:nvSpPr>
        <p:spPr bwMode="auto">
          <a:xfrm>
            <a:off x="304800" y="1371600"/>
            <a:ext cx="8534400" cy="838200"/>
          </a:xfrm>
          <a:prstGeom prst="rect">
            <a:avLst/>
          </a:prstGeom>
          <a:noFill/>
          <a:ln w="9525">
            <a:solidFill>
              <a:schemeClr val="tx1"/>
            </a:solidFill>
            <a:miter lim="800000"/>
            <a:headEnd/>
            <a:tailEnd/>
          </a:ln>
          <a:effectLst/>
        </p:spPr>
        <p:txBody>
          <a:bodyPr wrap="none" anchor="ctr"/>
          <a:lstStyle/>
          <a:p>
            <a:endParaRPr lang="en-US"/>
          </a:p>
        </p:txBody>
      </p:sp>
      <p:sp>
        <p:nvSpPr>
          <p:cNvPr id="73739" name="Text Box 11"/>
          <p:cNvSpPr txBox="1">
            <a:spLocks noChangeArrowheads="1"/>
          </p:cNvSpPr>
          <p:nvPr/>
        </p:nvSpPr>
        <p:spPr bwMode="auto">
          <a:xfrm>
            <a:off x="280988" y="1600200"/>
            <a:ext cx="785812" cy="457200"/>
          </a:xfrm>
          <a:prstGeom prst="rect">
            <a:avLst/>
          </a:prstGeom>
          <a:noFill/>
          <a:ln w="9525">
            <a:noFill/>
            <a:miter lim="800000"/>
            <a:headEnd/>
            <a:tailEnd/>
          </a:ln>
          <a:effectLst/>
        </p:spPr>
        <p:txBody>
          <a:bodyPr wrap="none">
            <a:spAutoFit/>
          </a:bodyPr>
          <a:lstStyle/>
          <a:p>
            <a:pPr algn="ctr"/>
            <a:r>
              <a:rPr lang="en-US" sz="1200" b="1">
                <a:solidFill>
                  <a:schemeClr val="accent2"/>
                </a:solidFill>
              </a:rPr>
              <a:t>Type</a:t>
            </a:r>
          </a:p>
          <a:p>
            <a:pPr algn="ctr"/>
            <a:r>
              <a:rPr lang="en-US" sz="1200" b="1">
                <a:solidFill>
                  <a:schemeClr val="accent2"/>
                </a:solidFill>
              </a:rPr>
              <a:t>Formula</a:t>
            </a:r>
          </a:p>
        </p:txBody>
      </p:sp>
      <p:sp>
        <p:nvSpPr>
          <p:cNvPr id="73740" name="Text Box 12"/>
          <p:cNvSpPr txBox="1">
            <a:spLocks noChangeArrowheads="1"/>
          </p:cNvSpPr>
          <p:nvPr/>
        </p:nvSpPr>
        <p:spPr bwMode="auto">
          <a:xfrm>
            <a:off x="1111250" y="1447800"/>
            <a:ext cx="793750" cy="639763"/>
          </a:xfrm>
          <a:prstGeom prst="rect">
            <a:avLst/>
          </a:prstGeom>
          <a:noFill/>
          <a:ln w="9525">
            <a:noFill/>
            <a:miter lim="800000"/>
            <a:headEnd/>
            <a:tailEnd/>
          </a:ln>
          <a:effectLst/>
        </p:spPr>
        <p:txBody>
          <a:bodyPr wrap="none">
            <a:spAutoFit/>
          </a:bodyPr>
          <a:lstStyle/>
          <a:p>
            <a:pPr algn="ctr"/>
            <a:r>
              <a:rPr lang="en-US" sz="1200" b="1">
                <a:solidFill>
                  <a:schemeClr val="accent2"/>
                </a:solidFill>
              </a:rPr>
              <a:t>Shared </a:t>
            </a:r>
          </a:p>
          <a:p>
            <a:pPr algn="ctr"/>
            <a:r>
              <a:rPr lang="en-US" sz="1200" b="1">
                <a:solidFill>
                  <a:schemeClr val="accent2"/>
                </a:solidFill>
              </a:rPr>
              <a:t>Electron</a:t>
            </a:r>
          </a:p>
          <a:p>
            <a:pPr algn="ctr"/>
            <a:r>
              <a:rPr lang="en-US" sz="1200" b="1">
                <a:solidFill>
                  <a:schemeClr val="accent2"/>
                </a:solidFill>
              </a:rPr>
              <a:t>Pairs</a:t>
            </a:r>
          </a:p>
        </p:txBody>
      </p:sp>
      <p:sp>
        <p:nvSpPr>
          <p:cNvPr id="73741" name="Text Box 13"/>
          <p:cNvSpPr txBox="1">
            <a:spLocks noChangeArrowheads="1"/>
          </p:cNvSpPr>
          <p:nvPr/>
        </p:nvSpPr>
        <p:spPr bwMode="auto">
          <a:xfrm>
            <a:off x="1905000" y="1447800"/>
            <a:ext cx="928688" cy="639763"/>
          </a:xfrm>
          <a:prstGeom prst="rect">
            <a:avLst/>
          </a:prstGeom>
          <a:noFill/>
          <a:ln w="9525">
            <a:noFill/>
            <a:miter lim="800000"/>
            <a:headEnd/>
            <a:tailEnd/>
          </a:ln>
          <a:effectLst/>
        </p:spPr>
        <p:txBody>
          <a:bodyPr wrap="none">
            <a:spAutoFit/>
          </a:bodyPr>
          <a:lstStyle/>
          <a:p>
            <a:pPr algn="ctr"/>
            <a:r>
              <a:rPr lang="en-US" sz="1200" b="1">
                <a:solidFill>
                  <a:schemeClr val="accent2"/>
                </a:solidFill>
              </a:rPr>
              <a:t>Unshared </a:t>
            </a:r>
          </a:p>
          <a:p>
            <a:pPr algn="ctr"/>
            <a:r>
              <a:rPr lang="en-US" sz="1200" b="1">
                <a:solidFill>
                  <a:schemeClr val="accent2"/>
                </a:solidFill>
              </a:rPr>
              <a:t>Electron</a:t>
            </a:r>
          </a:p>
          <a:p>
            <a:pPr algn="ctr"/>
            <a:r>
              <a:rPr lang="en-US" sz="1200" b="1">
                <a:solidFill>
                  <a:schemeClr val="accent2"/>
                </a:solidFill>
              </a:rPr>
              <a:t>Pairs</a:t>
            </a:r>
          </a:p>
        </p:txBody>
      </p:sp>
      <p:sp>
        <p:nvSpPr>
          <p:cNvPr id="73742" name="Text Box 14"/>
          <p:cNvSpPr txBox="1">
            <a:spLocks noChangeArrowheads="1"/>
          </p:cNvSpPr>
          <p:nvPr/>
        </p:nvSpPr>
        <p:spPr bwMode="auto">
          <a:xfrm>
            <a:off x="2976563" y="1600200"/>
            <a:ext cx="893762" cy="457200"/>
          </a:xfrm>
          <a:prstGeom prst="rect">
            <a:avLst/>
          </a:prstGeom>
          <a:noFill/>
          <a:ln w="9525">
            <a:noFill/>
            <a:miter lim="800000"/>
            <a:headEnd/>
            <a:tailEnd/>
          </a:ln>
          <a:effectLst/>
        </p:spPr>
        <p:txBody>
          <a:bodyPr wrap="none">
            <a:spAutoFit/>
          </a:bodyPr>
          <a:lstStyle/>
          <a:p>
            <a:pPr algn="ctr"/>
            <a:r>
              <a:rPr lang="en-US" sz="1200" b="1">
                <a:solidFill>
                  <a:schemeClr val="accent2"/>
                </a:solidFill>
              </a:rPr>
              <a:t>Ideal</a:t>
            </a:r>
          </a:p>
          <a:p>
            <a:pPr algn="ctr"/>
            <a:r>
              <a:rPr lang="en-US" sz="1200" b="1">
                <a:solidFill>
                  <a:schemeClr val="accent2"/>
                </a:solidFill>
              </a:rPr>
              <a:t>Geometry</a:t>
            </a:r>
          </a:p>
        </p:txBody>
      </p:sp>
      <p:sp>
        <p:nvSpPr>
          <p:cNvPr id="73743" name="Text Box 15"/>
          <p:cNvSpPr txBox="1">
            <a:spLocks noChangeArrowheads="1"/>
          </p:cNvSpPr>
          <p:nvPr/>
        </p:nvSpPr>
        <p:spPr bwMode="auto">
          <a:xfrm>
            <a:off x="4808538" y="1600200"/>
            <a:ext cx="1395412" cy="457200"/>
          </a:xfrm>
          <a:prstGeom prst="rect">
            <a:avLst/>
          </a:prstGeom>
          <a:noFill/>
          <a:ln w="9525">
            <a:noFill/>
            <a:miter lim="800000"/>
            <a:headEnd/>
            <a:tailEnd/>
          </a:ln>
          <a:effectLst/>
        </p:spPr>
        <p:txBody>
          <a:bodyPr wrap="none">
            <a:spAutoFit/>
          </a:bodyPr>
          <a:lstStyle/>
          <a:p>
            <a:pPr algn="ctr"/>
            <a:r>
              <a:rPr lang="en-US" sz="1200" b="1">
                <a:solidFill>
                  <a:schemeClr val="accent2"/>
                </a:solidFill>
              </a:rPr>
              <a:t>Observed</a:t>
            </a:r>
          </a:p>
          <a:p>
            <a:pPr algn="ctr"/>
            <a:r>
              <a:rPr lang="en-US" sz="1200" b="1">
                <a:solidFill>
                  <a:schemeClr val="accent2"/>
                </a:solidFill>
              </a:rPr>
              <a:t>Molecular Shape</a:t>
            </a:r>
          </a:p>
        </p:txBody>
      </p:sp>
      <p:sp>
        <p:nvSpPr>
          <p:cNvPr id="73744" name="Text Box 16"/>
          <p:cNvSpPr txBox="1">
            <a:spLocks noChangeArrowheads="1"/>
          </p:cNvSpPr>
          <p:nvPr/>
        </p:nvSpPr>
        <p:spPr bwMode="auto">
          <a:xfrm>
            <a:off x="6959600" y="1600200"/>
            <a:ext cx="893763" cy="457200"/>
          </a:xfrm>
          <a:prstGeom prst="rect">
            <a:avLst/>
          </a:prstGeom>
          <a:noFill/>
          <a:ln w="9525">
            <a:noFill/>
            <a:miter lim="800000"/>
            <a:headEnd/>
            <a:tailEnd/>
          </a:ln>
          <a:effectLst/>
        </p:spPr>
        <p:txBody>
          <a:bodyPr wrap="none">
            <a:spAutoFit/>
          </a:bodyPr>
          <a:lstStyle/>
          <a:p>
            <a:pPr algn="ctr"/>
            <a:endParaRPr lang="en-US" sz="1200" b="1">
              <a:solidFill>
                <a:schemeClr val="accent2"/>
              </a:solidFill>
            </a:endParaRPr>
          </a:p>
          <a:p>
            <a:pPr algn="ctr"/>
            <a:r>
              <a:rPr lang="en-US" sz="1200" b="1">
                <a:solidFill>
                  <a:schemeClr val="accent2"/>
                </a:solidFill>
              </a:rPr>
              <a:t>Examples</a:t>
            </a:r>
          </a:p>
        </p:txBody>
      </p:sp>
      <p:sp>
        <p:nvSpPr>
          <p:cNvPr id="73745" name="Rectangle 17"/>
          <p:cNvSpPr>
            <a:spLocks noChangeArrowheads="1"/>
          </p:cNvSpPr>
          <p:nvPr/>
        </p:nvSpPr>
        <p:spPr bwMode="auto">
          <a:xfrm>
            <a:off x="76200" y="6567488"/>
            <a:ext cx="3716338" cy="214312"/>
          </a:xfrm>
          <a:prstGeom prst="rect">
            <a:avLst/>
          </a:prstGeom>
          <a:noFill/>
          <a:ln w="9525">
            <a:noFill/>
            <a:miter lim="800000"/>
            <a:headEnd/>
            <a:tailEnd/>
          </a:ln>
          <a:effectLst/>
        </p:spPr>
        <p:txBody>
          <a:bodyPr wrap="none">
            <a:spAutoFit/>
          </a:bodyPr>
          <a:lstStyle/>
          <a:p>
            <a:r>
              <a:rPr lang="en-US" sz="800"/>
              <a:t>Bailar, Moeller, Kleinberg, Guss, Castellion, Metz, </a:t>
            </a:r>
            <a:r>
              <a:rPr lang="en-US" sz="800" i="1" u="sng"/>
              <a:t>Chemistry</a:t>
            </a:r>
            <a:r>
              <a:rPr lang="en-US" sz="800"/>
              <a:t>, 1984, page 317.</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a:xfrm>
            <a:off x="593725" y="525463"/>
            <a:ext cx="7956550" cy="762000"/>
          </a:xfrm>
          <a:noFill/>
          <a:ln/>
        </p:spPr>
        <p:txBody>
          <a:bodyPr/>
          <a:lstStyle/>
          <a:p>
            <a:r>
              <a:rPr lang="en-US"/>
              <a:t>Hydrogen Bonding</a:t>
            </a:r>
          </a:p>
        </p:txBody>
      </p:sp>
      <p:grpSp>
        <p:nvGrpSpPr>
          <p:cNvPr id="763907" name="Group 3"/>
          <p:cNvGrpSpPr>
            <a:grpSpLocks/>
          </p:cNvGrpSpPr>
          <p:nvPr/>
        </p:nvGrpSpPr>
        <p:grpSpPr bwMode="auto">
          <a:xfrm>
            <a:off x="1600200" y="3200400"/>
            <a:ext cx="2438400" cy="2057400"/>
            <a:chOff x="1008" y="2016"/>
            <a:chExt cx="1536" cy="1296"/>
          </a:xfrm>
        </p:grpSpPr>
        <p:grpSp>
          <p:nvGrpSpPr>
            <p:cNvPr id="763908" name="Group 4"/>
            <p:cNvGrpSpPr>
              <a:grpSpLocks/>
            </p:cNvGrpSpPr>
            <p:nvPr/>
          </p:nvGrpSpPr>
          <p:grpSpPr bwMode="auto">
            <a:xfrm>
              <a:off x="1008" y="2352"/>
              <a:ext cx="1056" cy="960"/>
              <a:chOff x="1008" y="2352"/>
              <a:chExt cx="1056" cy="960"/>
            </a:xfrm>
          </p:grpSpPr>
          <p:sp>
            <p:nvSpPr>
              <p:cNvPr id="763909" name="Rectangle 5"/>
              <p:cNvSpPr>
                <a:spLocks noChangeArrowheads="1"/>
              </p:cNvSpPr>
              <p:nvPr/>
            </p:nvSpPr>
            <p:spPr bwMode="auto">
              <a:xfrm>
                <a:off x="1008" y="2352"/>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3910" name="Rectangle 6"/>
              <p:cNvSpPr>
                <a:spLocks noChangeArrowheads="1"/>
              </p:cNvSpPr>
              <p:nvPr/>
            </p:nvSpPr>
            <p:spPr bwMode="auto">
              <a:xfrm>
                <a:off x="1728" y="2832"/>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3911" name="Rectangle 7"/>
              <p:cNvSpPr>
                <a:spLocks noChangeArrowheads="1"/>
              </p:cNvSpPr>
              <p:nvPr/>
            </p:nvSpPr>
            <p:spPr bwMode="auto">
              <a:xfrm>
                <a:off x="1488" y="2352"/>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O</a:t>
                </a:r>
              </a:p>
            </p:txBody>
          </p:sp>
          <p:sp>
            <p:nvSpPr>
              <p:cNvPr id="763912" name="Line 8"/>
              <p:cNvSpPr>
                <a:spLocks noChangeShapeType="1"/>
              </p:cNvSpPr>
              <p:nvPr/>
            </p:nvSpPr>
            <p:spPr bwMode="auto">
              <a:xfrm>
                <a:off x="1296" y="2592"/>
                <a:ext cx="240" cy="0"/>
              </a:xfrm>
              <a:prstGeom prst="line">
                <a:avLst/>
              </a:prstGeom>
              <a:noFill/>
              <a:ln w="25400">
                <a:solidFill>
                  <a:schemeClr val="tx1"/>
                </a:solidFill>
                <a:round/>
                <a:headEnd type="none" w="sm" len="sm"/>
                <a:tailEnd type="none" w="sm" len="sm"/>
              </a:ln>
              <a:effectLst/>
            </p:spPr>
            <p:txBody>
              <a:bodyPr/>
              <a:lstStyle/>
              <a:p>
                <a:endParaRPr lang="en-US"/>
              </a:p>
            </p:txBody>
          </p:sp>
          <p:sp>
            <p:nvSpPr>
              <p:cNvPr id="763913" name="Line 9"/>
              <p:cNvSpPr>
                <a:spLocks noChangeShapeType="1"/>
              </p:cNvSpPr>
              <p:nvPr/>
            </p:nvSpPr>
            <p:spPr bwMode="auto">
              <a:xfrm>
                <a:off x="1728" y="2688"/>
                <a:ext cx="144" cy="240"/>
              </a:xfrm>
              <a:prstGeom prst="line">
                <a:avLst/>
              </a:prstGeom>
              <a:noFill/>
              <a:ln w="25400">
                <a:solidFill>
                  <a:schemeClr val="tx1"/>
                </a:solidFill>
                <a:round/>
                <a:headEnd type="none" w="sm" len="sm"/>
                <a:tailEnd type="none" w="sm" len="sm"/>
              </a:ln>
              <a:effectLst/>
            </p:spPr>
            <p:txBody>
              <a:bodyPr/>
              <a:lstStyle/>
              <a:p>
                <a:endParaRPr lang="en-US"/>
              </a:p>
            </p:txBody>
          </p:sp>
          <p:grpSp>
            <p:nvGrpSpPr>
              <p:cNvPr id="763914" name="Group 10"/>
              <p:cNvGrpSpPr>
                <a:grpSpLocks/>
              </p:cNvGrpSpPr>
              <p:nvPr/>
            </p:nvGrpSpPr>
            <p:grpSpPr bwMode="auto">
              <a:xfrm>
                <a:off x="1588" y="2356"/>
                <a:ext cx="136" cy="40"/>
                <a:chOff x="1588" y="2356"/>
                <a:chExt cx="136" cy="40"/>
              </a:xfrm>
            </p:grpSpPr>
            <p:sp>
              <p:nvSpPr>
                <p:cNvPr id="763915" name="Oval 11"/>
                <p:cNvSpPr>
                  <a:spLocks noChangeArrowheads="1"/>
                </p:cNvSpPr>
                <p:nvPr/>
              </p:nvSpPr>
              <p:spPr bwMode="auto">
                <a:xfrm>
                  <a:off x="1588" y="2356"/>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3916" name="Oval 12"/>
                <p:cNvSpPr>
                  <a:spLocks noChangeArrowheads="1"/>
                </p:cNvSpPr>
                <p:nvPr/>
              </p:nvSpPr>
              <p:spPr bwMode="auto">
                <a:xfrm>
                  <a:off x="1684" y="2356"/>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nvGrpSpPr>
              <p:cNvPr id="763917" name="Group 13"/>
              <p:cNvGrpSpPr>
                <a:grpSpLocks/>
              </p:cNvGrpSpPr>
              <p:nvPr/>
            </p:nvGrpSpPr>
            <p:grpSpPr bwMode="auto">
              <a:xfrm>
                <a:off x="1815" y="2453"/>
                <a:ext cx="66" cy="134"/>
                <a:chOff x="1815" y="2453"/>
                <a:chExt cx="66" cy="134"/>
              </a:xfrm>
            </p:grpSpPr>
            <p:sp>
              <p:nvSpPr>
                <p:cNvPr id="763918" name="Oval 14"/>
                <p:cNvSpPr>
                  <a:spLocks noChangeArrowheads="1"/>
                </p:cNvSpPr>
                <p:nvPr/>
              </p:nvSpPr>
              <p:spPr bwMode="auto">
                <a:xfrm rot="4560000">
                  <a:off x="1815" y="2453"/>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3919" name="Oval 15"/>
                <p:cNvSpPr>
                  <a:spLocks noChangeArrowheads="1"/>
                </p:cNvSpPr>
                <p:nvPr/>
              </p:nvSpPr>
              <p:spPr bwMode="auto">
                <a:xfrm rot="4560000">
                  <a:off x="1841" y="2547"/>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sp>
          <p:nvSpPr>
            <p:cNvPr id="763920" name="Rectangle 16"/>
            <p:cNvSpPr>
              <a:spLocks noChangeArrowheads="1"/>
            </p:cNvSpPr>
            <p:nvPr/>
          </p:nvSpPr>
          <p:spPr bwMode="auto">
            <a:xfrm>
              <a:off x="1008" y="2016"/>
              <a:ext cx="432"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solidFill>
                    <a:schemeClr val="tx2"/>
                  </a:solidFill>
                  <a:latin typeface="Symbol" pitchFamily="18" charset="2"/>
                </a:rPr>
                <a:t>d</a:t>
              </a:r>
              <a:r>
                <a:rPr lang="en-US" sz="4400" baseline="30000">
                  <a:solidFill>
                    <a:schemeClr val="tx2"/>
                  </a:solidFill>
                  <a:latin typeface="Times New Roman" pitchFamily="18" charset="0"/>
                </a:rPr>
                <a:t>+</a:t>
              </a:r>
            </a:p>
          </p:txBody>
        </p:sp>
        <p:sp>
          <p:nvSpPr>
            <p:cNvPr id="763921" name="Rectangle 17"/>
            <p:cNvSpPr>
              <a:spLocks noChangeArrowheads="1"/>
            </p:cNvSpPr>
            <p:nvPr/>
          </p:nvSpPr>
          <p:spPr bwMode="auto">
            <a:xfrm>
              <a:off x="1776" y="2016"/>
              <a:ext cx="432"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solidFill>
                    <a:schemeClr val="tx2"/>
                  </a:solidFill>
                  <a:latin typeface="Symbol" pitchFamily="18" charset="2"/>
                </a:rPr>
                <a:t>d</a:t>
              </a:r>
              <a:r>
                <a:rPr lang="en-US" sz="4400" baseline="30000">
                  <a:solidFill>
                    <a:schemeClr val="tx2"/>
                  </a:solidFill>
                  <a:latin typeface="Times New Roman" pitchFamily="18" charset="0"/>
                </a:rPr>
                <a:t>-</a:t>
              </a:r>
            </a:p>
          </p:txBody>
        </p:sp>
        <p:sp>
          <p:nvSpPr>
            <p:cNvPr id="763922" name="Rectangle 18"/>
            <p:cNvSpPr>
              <a:spLocks noChangeArrowheads="1"/>
            </p:cNvSpPr>
            <p:nvPr/>
          </p:nvSpPr>
          <p:spPr bwMode="auto">
            <a:xfrm>
              <a:off x="2112" y="2832"/>
              <a:ext cx="432"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solidFill>
                    <a:schemeClr val="tx2"/>
                  </a:solidFill>
                  <a:latin typeface="Symbol" pitchFamily="18" charset="2"/>
                </a:rPr>
                <a:t>d</a:t>
              </a:r>
              <a:r>
                <a:rPr lang="en-US" sz="4400" baseline="30000">
                  <a:solidFill>
                    <a:schemeClr val="tx2"/>
                  </a:solidFill>
                  <a:latin typeface="Times New Roman" pitchFamily="18" charset="0"/>
                </a:rPr>
                <a:t>+</a:t>
              </a:r>
            </a:p>
          </p:txBody>
        </p:sp>
      </p:grpSp>
      <p:grpSp>
        <p:nvGrpSpPr>
          <p:cNvPr id="763923" name="Group 19"/>
          <p:cNvGrpSpPr>
            <a:grpSpLocks/>
          </p:cNvGrpSpPr>
          <p:nvPr/>
        </p:nvGrpSpPr>
        <p:grpSpPr bwMode="auto">
          <a:xfrm>
            <a:off x="3932238" y="1973263"/>
            <a:ext cx="2803525" cy="2016125"/>
            <a:chOff x="2477" y="1243"/>
            <a:chExt cx="1766" cy="1270"/>
          </a:xfrm>
        </p:grpSpPr>
        <p:grpSp>
          <p:nvGrpSpPr>
            <p:cNvPr id="763924" name="Group 20"/>
            <p:cNvGrpSpPr>
              <a:grpSpLocks/>
            </p:cNvGrpSpPr>
            <p:nvPr/>
          </p:nvGrpSpPr>
          <p:grpSpPr bwMode="auto">
            <a:xfrm>
              <a:off x="2612" y="1685"/>
              <a:ext cx="1185" cy="828"/>
              <a:chOff x="2612" y="1685"/>
              <a:chExt cx="1185" cy="828"/>
            </a:xfrm>
          </p:grpSpPr>
          <p:sp>
            <p:nvSpPr>
              <p:cNvPr id="763925" name="Rectangle 21"/>
              <p:cNvSpPr>
                <a:spLocks noChangeArrowheads="1"/>
              </p:cNvSpPr>
              <p:nvPr/>
            </p:nvSpPr>
            <p:spPr bwMode="auto">
              <a:xfrm rot="20220000">
                <a:off x="2612" y="1872"/>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3926" name="Rectangle 22"/>
              <p:cNvSpPr>
                <a:spLocks noChangeArrowheads="1"/>
              </p:cNvSpPr>
              <p:nvPr/>
            </p:nvSpPr>
            <p:spPr bwMode="auto">
              <a:xfrm rot="20220000">
                <a:off x="3461" y="2033"/>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3927" name="Rectangle 23"/>
              <p:cNvSpPr>
                <a:spLocks noChangeArrowheads="1"/>
              </p:cNvSpPr>
              <p:nvPr/>
            </p:nvSpPr>
            <p:spPr bwMode="auto">
              <a:xfrm rot="20220000">
                <a:off x="3054" y="1685"/>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O</a:t>
                </a:r>
              </a:p>
            </p:txBody>
          </p:sp>
          <p:sp>
            <p:nvSpPr>
              <p:cNvPr id="763928" name="Line 24"/>
              <p:cNvSpPr>
                <a:spLocks noChangeShapeType="1"/>
              </p:cNvSpPr>
              <p:nvPr/>
            </p:nvSpPr>
            <p:spPr bwMode="auto">
              <a:xfrm flipV="1">
                <a:off x="2890" y="1972"/>
                <a:ext cx="221" cy="94"/>
              </a:xfrm>
              <a:prstGeom prst="line">
                <a:avLst/>
              </a:prstGeom>
              <a:noFill/>
              <a:ln w="25400">
                <a:solidFill>
                  <a:schemeClr val="tx1"/>
                </a:solidFill>
                <a:round/>
                <a:headEnd type="none" w="sm" len="sm"/>
                <a:tailEnd type="none" w="sm" len="sm"/>
              </a:ln>
              <a:effectLst/>
            </p:spPr>
            <p:txBody>
              <a:bodyPr/>
              <a:lstStyle/>
              <a:p>
                <a:endParaRPr lang="en-US"/>
              </a:p>
            </p:txBody>
          </p:sp>
          <p:sp>
            <p:nvSpPr>
              <p:cNvPr id="763929" name="Line 25"/>
              <p:cNvSpPr>
                <a:spLocks noChangeShapeType="1"/>
              </p:cNvSpPr>
              <p:nvPr/>
            </p:nvSpPr>
            <p:spPr bwMode="auto">
              <a:xfrm>
                <a:off x="3325" y="1985"/>
                <a:ext cx="226" cy="164"/>
              </a:xfrm>
              <a:prstGeom prst="line">
                <a:avLst/>
              </a:prstGeom>
              <a:noFill/>
              <a:ln w="25400">
                <a:solidFill>
                  <a:schemeClr val="tx1"/>
                </a:solidFill>
                <a:round/>
                <a:headEnd type="none" w="sm" len="sm"/>
                <a:tailEnd type="none" w="sm" len="sm"/>
              </a:ln>
              <a:effectLst/>
            </p:spPr>
            <p:txBody>
              <a:bodyPr/>
              <a:lstStyle/>
              <a:p>
                <a:endParaRPr lang="en-US"/>
              </a:p>
            </p:txBody>
          </p:sp>
          <p:grpSp>
            <p:nvGrpSpPr>
              <p:cNvPr id="763930" name="Group 26"/>
              <p:cNvGrpSpPr>
                <a:grpSpLocks/>
              </p:cNvGrpSpPr>
              <p:nvPr/>
            </p:nvGrpSpPr>
            <p:grpSpPr bwMode="auto">
              <a:xfrm>
                <a:off x="3072" y="1687"/>
                <a:ext cx="129" cy="78"/>
                <a:chOff x="3072" y="1687"/>
                <a:chExt cx="129" cy="78"/>
              </a:xfrm>
            </p:grpSpPr>
            <p:sp>
              <p:nvSpPr>
                <p:cNvPr id="763931" name="Oval 27"/>
                <p:cNvSpPr>
                  <a:spLocks noChangeArrowheads="1"/>
                </p:cNvSpPr>
                <p:nvPr/>
              </p:nvSpPr>
              <p:spPr bwMode="auto">
                <a:xfrm rot="20220000">
                  <a:off x="3072" y="1725"/>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3932" name="Oval 28"/>
                <p:cNvSpPr>
                  <a:spLocks noChangeArrowheads="1"/>
                </p:cNvSpPr>
                <p:nvPr/>
              </p:nvSpPr>
              <p:spPr bwMode="auto">
                <a:xfrm rot="20220000">
                  <a:off x="3161" y="1687"/>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nvGrpSpPr>
              <p:cNvPr id="763933" name="Group 29"/>
              <p:cNvGrpSpPr>
                <a:grpSpLocks/>
              </p:cNvGrpSpPr>
              <p:nvPr/>
            </p:nvGrpSpPr>
            <p:grpSpPr bwMode="auto">
              <a:xfrm>
                <a:off x="3319" y="1725"/>
                <a:ext cx="101" cy="117"/>
                <a:chOff x="3319" y="1725"/>
                <a:chExt cx="101" cy="117"/>
              </a:xfrm>
            </p:grpSpPr>
            <p:sp>
              <p:nvSpPr>
                <p:cNvPr id="763934" name="Oval 30"/>
                <p:cNvSpPr>
                  <a:spLocks noChangeArrowheads="1"/>
                </p:cNvSpPr>
                <p:nvPr/>
              </p:nvSpPr>
              <p:spPr bwMode="auto">
                <a:xfrm rot="3180000">
                  <a:off x="3319" y="1725"/>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3935" name="Oval 31"/>
                <p:cNvSpPr>
                  <a:spLocks noChangeArrowheads="1"/>
                </p:cNvSpPr>
                <p:nvPr/>
              </p:nvSpPr>
              <p:spPr bwMode="auto">
                <a:xfrm rot="3180000">
                  <a:off x="3380" y="1802"/>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sp>
          <p:nvSpPr>
            <p:cNvPr id="763936" name="Rectangle 32"/>
            <p:cNvSpPr>
              <a:spLocks noChangeArrowheads="1"/>
            </p:cNvSpPr>
            <p:nvPr/>
          </p:nvSpPr>
          <p:spPr bwMode="auto">
            <a:xfrm rot="20220000">
              <a:off x="2477" y="1543"/>
              <a:ext cx="432"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solidFill>
                    <a:schemeClr val="tx2"/>
                  </a:solidFill>
                  <a:latin typeface="Symbol" pitchFamily="18" charset="2"/>
                </a:rPr>
                <a:t>d</a:t>
              </a:r>
              <a:r>
                <a:rPr lang="en-US" sz="4400" baseline="30000">
                  <a:solidFill>
                    <a:schemeClr val="tx2"/>
                  </a:solidFill>
                  <a:latin typeface="Times New Roman" pitchFamily="18" charset="0"/>
                </a:rPr>
                <a:t>+</a:t>
              </a:r>
            </a:p>
          </p:txBody>
        </p:sp>
        <p:sp>
          <p:nvSpPr>
            <p:cNvPr id="763937" name="Rectangle 33"/>
            <p:cNvSpPr>
              <a:spLocks noChangeArrowheads="1"/>
            </p:cNvSpPr>
            <p:nvPr/>
          </p:nvSpPr>
          <p:spPr bwMode="auto">
            <a:xfrm rot="20220000">
              <a:off x="3184" y="1243"/>
              <a:ext cx="432"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solidFill>
                    <a:schemeClr val="tx2"/>
                  </a:solidFill>
                  <a:latin typeface="Symbol" pitchFamily="18" charset="2"/>
                </a:rPr>
                <a:t>d</a:t>
              </a:r>
              <a:r>
                <a:rPr lang="en-US" sz="4400" baseline="30000">
                  <a:solidFill>
                    <a:schemeClr val="tx2"/>
                  </a:solidFill>
                  <a:latin typeface="Times New Roman" pitchFamily="18" charset="0"/>
                </a:rPr>
                <a:t>-</a:t>
              </a:r>
            </a:p>
          </p:txBody>
        </p:sp>
        <p:sp>
          <p:nvSpPr>
            <p:cNvPr id="763938" name="Rectangle 34"/>
            <p:cNvSpPr>
              <a:spLocks noChangeArrowheads="1"/>
            </p:cNvSpPr>
            <p:nvPr/>
          </p:nvSpPr>
          <p:spPr bwMode="auto">
            <a:xfrm rot="20220000">
              <a:off x="3811" y="1863"/>
              <a:ext cx="432"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solidFill>
                    <a:schemeClr val="tx2"/>
                  </a:solidFill>
                  <a:latin typeface="Symbol" pitchFamily="18" charset="2"/>
                </a:rPr>
                <a:t>d</a:t>
              </a:r>
              <a:r>
                <a:rPr lang="en-US" sz="4400" baseline="30000">
                  <a:solidFill>
                    <a:schemeClr val="tx2"/>
                  </a:solidFill>
                  <a:latin typeface="Times New Roman" pitchFamily="18" charset="0"/>
                </a:rPr>
                <a:t>+</a:t>
              </a:r>
            </a:p>
          </p:txBody>
        </p:sp>
      </p:grpSp>
      <p:grpSp>
        <p:nvGrpSpPr>
          <p:cNvPr id="763939" name="Group 35"/>
          <p:cNvGrpSpPr>
            <a:grpSpLocks/>
          </p:cNvGrpSpPr>
          <p:nvPr/>
        </p:nvGrpSpPr>
        <p:grpSpPr bwMode="auto">
          <a:xfrm>
            <a:off x="2894013" y="3160713"/>
            <a:ext cx="1374775" cy="852487"/>
            <a:chOff x="1823" y="1991"/>
            <a:chExt cx="866" cy="537"/>
          </a:xfrm>
        </p:grpSpPr>
        <p:sp>
          <p:nvSpPr>
            <p:cNvPr id="763940" name="Line 36"/>
            <p:cNvSpPr>
              <a:spLocks noChangeShapeType="1"/>
            </p:cNvSpPr>
            <p:nvPr/>
          </p:nvSpPr>
          <p:spPr bwMode="auto">
            <a:xfrm>
              <a:off x="2500" y="1991"/>
              <a:ext cx="189" cy="251"/>
            </a:xfrm>
            <a:prstGeom prst="line">
              <a:avLst/>
            </a:prstGeom>
            <a:noFill/>
            <a:ln w="12700">
              <a:solidFill>
                <a:schemeClr val="tx2"/>
              </a:solidFill>
              <a:round/>
              <a:headEnd type="none" w="sm" len="sm"/>
              <a:tailEnd type="none" w="sm" len="sm"/>
            </a:ln>
            <a:effectLst/>
          </p:spPr>
          <p:txBody>
            <a:bodyPr/>
            <a:lstStyle/>
            <a:p>
              <a:endParaRPr lang="en-US"/>
            </a:p>
          </p:txBody>
        </p:sp>
        <p:sp>
          <p:nvSpPr>
            <p:cNvPr id="763941" name="Line 37"/>
            <p:cNvSpPr>
              <a:spLocks noChangeShapeType="1"/>
            </p:cNvSpPr>
            <p:nvPr/>
          </p:nvSpPr>
          <p:spPr bwMode="auto">
            <a:xfrm>
              <a:off x="2439" y="2018"/>
              <a:ext cx="191" cy="251"/>
            </a:xfrm>
            <a:prstGeom prst="line">
              <a:avLst/>
            </a:prstGeom>
            <a:noFill/>
            <a:ln w="12700">
              <a:solidFill>
                <a:schemeClr val="tx2"/>
              </a:solidFill>
              <a:round/>
              <a:headEnd type="none" w="sm" len="sm"/>
              <a:tailEnd type="none" w="sm" len="sm"/>
            </a:ln>
            <a:effectLst/>
          </p:spPr>
          <p:txBody>
            <a:bodyPr/>
            <a:lstStyle/>
            <a:p>
              <a:endParaRPr lang="en-US"/>
            </a:p>
          </p:txBody>
        </p:sp>
        <p:sp>
          <p:nvSpPr>
            <p:cNvPr id="763942" name="Line 38"/>
            <p:cNvSpPr>
              <a:spLocks noChangeShapeType="1"/>
            </p:cNvSpPr>
            <p:nvPr/>
          </p:nvSpPr>
          <p:spPr bwMode="auto">
            <a:xfrm>
              <a:off x="2377" y="2045"/>
              <a:ext cx="189" cy="250"/>
            </a:xfrm>
            <a:prstGeom prst="line">
              <a:avLst/>
            </a:prstGeom>
            <a:noFill/>
            <a:ln w="12700">
              <a:solidFill>
                <a:schemeClr val="tx2"/>
              </a:solidFill>
              <a:round/>
              <a:headEnd type="none" w="sm" len="sm"/>
              <a:tailEnd type="none" w="sm" len="sm"/>
            </a:ln>
            <a:effectLst/>
          </p:spPr>
          <p:txBody>
            <a:bodyPr/>
            <a:lstStyle/>
            <a:p>
              <a:endParaRPr lang="en-US"/>
            </a:p>
          </p:txBody>
        </p:sp>
        <p:sp>
          <p:nvSpPr>
            <p:cNvPr id="763943" name="Line 39"/>
            <p:cNvSpPr>
              <a:spLocks noChangeShapeType="1"/>
            </p:cNvSpPr>
            <p:nvPr/>
          </p:nvSpPr>
          <p:spPr bwMode="auto">
            <a:xfrm>
              <a:off x="2315" y="2069"/>
              <a:ext cx="189" cy="252"/>
            </a:xfrm>
            <a:prstGeom prst="line">
              <a:avLst/>
            </a:prstGeom>
            <a:noFill/>
            <a:ln w="12700">
              <a:solidFill>
                <a:schemeClr val="tx2"/>
              </a:solidFill>
              <a:round/>
              <a:headEnd type="none" w="sm" len="sm"/>
              <a:tailEnd type="none" w="sm" len="sm"/>
            </a:ln>
            <a:effectLst/>
          </p:spPr>
          <p:txBody>
            <a:bodyPr/>
            <a:lstStyle/>
            <a:p>
              <a:endParaRPr lang="en-US"/>
            </a:p>
          </p:txBody>
        </p:sp>
        <p:sp>
          <p:nvSpPr>
            <p:cNvPr id="763944" name="Line 40"/>
            <p:cNvSpPr>
              <a:spLocks noChangeShapeType="1"/>
            </p:cNvSpPr>
            <p:nvPr/>
          </p:nvSpPr>
          <p:spPr bwMode="auto">
            <a:xfrm>
              <a:off x="2191" y="2122"/>
              <a:ext cx="190" cy="251"/>
            </a:xfrm>
            <a:prstGeom prst="line">
              <a:avLst/>
            </a:prstGeom>
            <a:noFill/>
            <a:ln w="12700">
              <a:solidFill>
                <a:schemeClr val="tx2"/>
              </a:solidFill>
              <a:round/>
              <a:headEnd type="none" w="sm" len="sm"/>
              <a:tailEnd type="none" w="sm" len="sm"/>
            </a:ln>
            <a:effectLst/>
          </p:spPr>
          <p:txBody>
            <a:bodyPr/>
            <a:lstStyle/>
            <a:p>
              <a:endParaRPr lang="en-US"/>
            </a:p>
          </p:txBody>
        </p:sp>
        <p:sp>
          <p:nvSpPr>
            <p:cNvPr id="763945" name="Line 41"/>
            <p:cNvSpPr>
              <a:spLocks noChangeShapeType="1"/>
            </p:cNvSpPr>
            <p:nvPr/>
          </p:nvSpPr>
          <p:spPr bwMode="auto">
            <a:xfrm>
              <a:off x="2252" y="2094"/>
              <a:ext cx="190" cy="251"/>
            </a:xfrm>
            <a:prstGeom prst="line">
              <a:avLst/>
            </a:prstGeom>
            <a:noFill/>
            <a:ln w="12700">
              <a:solidFill>
                <a:schemeClr val="tx2"/>
              </a:solidFill>
              <a:round/>
              <a:headEnd type="none" w="sm" len="sm"/>
              <a:tailEnd type="none" w="sm" len="sm"/>
            </a:ln>
            <a:effectLst/>
          </p:spPr>
          <p:txBody>
            <a:bodyPr/>
            <a:lstStyle/>
            <a:p>
              <a:endParaRPr lang="en-US"/>
            </a:p>
          </p:txBody>
        </p:sp>
        <p:sp>
          <p:nvSpPr>
            <p:cNvPr id="763946" name="Line 42"/>
            <p:cNvSpPr>
              <a:spLocks noChangeShapeType="1"/>
            </p:cNvSpPr>
            <p:nvPr/>
          </p:nvSpPr>
          <p:spPr bwMode="auto">
            <a:xfrm>
              <a:off x="2132" y="2146"/>
              <a:ext cx="189" cy="251"/>
            </a:xfrm>
            <a:prstGeom prst="line">
              <a:avLst/>
            </a:prstGeom>
            <a:noFill/>
            <a:ln w="12700">
              <a:solidFill>
                <a:schemeClr val="tx2"/>
              </a:solidFill>
              <a:round/>
              <a:headEnd type="none" w="sm" len="sm"/>
              <a:tailEnd type="none" w="sm" len="sm"/>
            </a:ln>
            <a:effectLst/>
          </p:spPr>
          <p:txBody>
            <a:bodyPr/>
            <a:lstStyle/>
            <a:p>
              <a:endParaRPr lang="en-US"/>
            </a:p>
          </p:txBody>
        </p:sp>
        <p:sp>
          <p:nvSpPr>
            <p:cNvPr id="763947" name="Line 43"/>
            <p:cNvSpPr>
              <a:spLocks noChangeShapeType="1"/>
            </p:cNvSpPr>
            <p:nvPr/>
          </p:nvSpPr>
          <p:spPr bwMode="auto">
            <a:xfrm>
              <a:off x="2070" y="2171"/>
              <a:ext cx="190" cy="252"/>
            </a:xfrm>
            <a:prstGeom prst="line">
              <a:avLst/>
            </a:prstGeom>
            <a:noFill/>
            <a:ln w="12700">
              <a:solidFill>
                <a:schemeClr val="tx2"/>
              </a:solidFill>
              <a:round/>
              <a:headEnd type="none" w="sm" len="sm"/>
              <a:tailEnd type="none" w="sm" len="sm"/>
            </a:ln>
            <a:effectLst/>
          </p:spPr>
          <p:txBody>
            <a:bodyPr/>
            <a:lstStyle/>
            <a:p>
              <a:endParaRPr lang="en-US"/>
            </a:p>
          </p:txBody>
        </p:sp>
        <p:sp>
          <p:nvSpPr>
            <p:cNvPr id="763948" name="Line 44"/>
            <p:cNvSpPr>
              <a:spLocks noChangeShapeType="1"/>
            </p:cNvSpPr>
            <p:nvPr/>
          </p:nvSpPr>
          <p:spPr bwMode="auto">
            <a:xfrm>
              <a:off x="2008" y="2198"/>
              <a:ext cx="189" cy="252"/>
            </a:xfrm>
            <a:prstGeom prst="line">
              <a:avLst/>
            </a:prstGeom>
            <a:noFill/>
            <a:ln w="12700">
              <a:solidFill>
                <a:schemeClr val="tx2"/>
              </a:solidFill>
              <a:round/>
              <a:headEnd type="none" w="sm" len="sm"/>
              <a:tailEnd type="none" w="sm" len="sm"/>
            </a:ln>
            <a:effectLst/>
          </p:spPr>
          <p:txBody>
            <a:bodyPr/>
            <a:lstStyle/>
            <a:p>
              <a:endParaRPr lang="en-US"/>
            </a:p>
          </p:txBody>
        </p:sp>
        <p:sp>
          <p:nvSpPr>
            <p:cNvPr id="763949" name="Line 45"/>
            <p:cNvSpPr>
              <a:spLocks noChangeShapeType="1"/>
            </p:cNvSpPr>
            <p:nvPr/>
          </p:nvSpPr>
          <p:spPr bwMode="auto">
            <a:xfrm>
              <a:off x="1946" y="2226"/>
              <a:ext cx="189" cy="250"/>
            </a:xfrm>
            <a:prstGeom prst="line">
              <a:avLst/>
            </a:prstGeom>
            <a:noFill/>
            <a:ln w="12700">
              <a:solidFill>
                <a:schemeClr val="tx2"/>
              </a:solidFill>
              <a:round/>
              <a:headEnd type="none" w="sm" len="sm"/>
              <a:tailEnd type="none" w="sm" len="sm"/>
            </a:ln>
            <a:effectLst/>
          </p:spPr>
          <p:txBody>
            <a:bodyPr/>
            <a:lstStyle/>
            <a:p>
              <a:endParaRPr lang="en-US"/>
            </a:p>
          </p:txBody>
        </p:sp>
        <p:sp>
          <p:nvSpPr>
            <p:cNvPr id="763950" name="Line 46"/>
            <p:cNvSpPr>
              <a:spLocks noChangeShapeType="1"/>
            </p:cNvSpPr>
            <p:nvPr/>
          </p:nvSpPr>
          <p:spPr bwMode="auto">
            <a:xfrm>
              <a:off x="1823" y="2277"/>
              <a:ext cx="189" cy="251"/>
            </a:xfrm>
            <a:prstGeom prst="line">
              <a:avLst/>
            </a:prstGeom>
            <a:noFill/>
            <a:ln w="12700">
              <a:solidFill>
                <a:schemeClr val="tx2"/>
              </a:solidFill>
              <a:round/>
              <a:headEnd type="none" w="sm" len="sm"/>
              <a:tailEnd type="none" w="sm" len="sm"/>
            </a:ln>
            <a:effectLst/>
          </p:spPr>
          <p:txBody>
            <a:bodyPr/>
            <a:lstStyle/>
            <a:p>
              <a:endParaRPr lang="en-US"/>
            </a:p>
          </p:txBody>
        </p:sp>
        <p:sp>
          <p:nvSpPr>
            <p:cNvPr id="763951" name="Line 47"/>
            <p:cNvSpPr>
              <a:spLocks noChangeShapeType="1"/>
            </p:cNvSpPr>
            <p:nvPr/>
          </p:nvSpPr>
          <p:spPr bwMode="auto">
            <a:xfrm>
              <a:off x="1882" y="2250"/>
              <a:ext cx="192" cy="251"/>
            </a:xfrm>
            <a:prstGeom prst="line">
              <a:avLst/>
            </a:prstGeom>
            <a:noFill/>
            <a:ln w="12700">
              <a:solidFill>
                <a:schemeClr val="tx2"/>
              </a:solidFill>
              <a:round/>
              <a:headEnd type="none" w="sm" len="sm"/>
              <a:tailEnd type="none" w="sm" len="sm"/>
            </a:ln>
            <a:effectLst/>
          </p:spPr>
          <p:txBody>
            <a:bodyPr/>
            <a:lstStyle/>
            <a:p>
              <a:endParaRPr lang="en-US"/>
            </a:p>
          </p:txBody>
        </p:sp>
      </p:grpSp>
    </p:spTree>
  </p:cSld>
  <p:clrMapOvr>
    <a:masterClrMapping/>
  </p:clrMapOvr>
  <p:transition>
    <p:random/>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5954" name="Group 2"/>
          <p:cNvGrpSpPr>
            <a:grpSpLocks/>
          </p:cNvGrpSpPr>
          <p:nvPr/>
        </p:nvGrpSpPr>
        <p:grpSpPr bwMode="auto">
          <a:xfrm>
            <a:off x="2489200" y="3513138"/>
            <a:ext cx="584200" cy="898525"/>
            <a:chOff x="1568" y="2213"/>
            <a:chExt cx="368" cy="566"/>
          </a:xfrm>
        </p:grpSpPr>
        <p:sp>
          <p:nvSpPr>
            <p:cNvPr id="765955" name="Line 3"/>
            <p:cNvSpPr>
              <a:spLocks noChangeShapeType="1"/>
            </p:cNvSpPr>
            <p:nvPr/>
          </p:nvSpPr>
          <p:spPr bwMode="auto">
            <a:xfrm flipH="1" flipV="1">
              <a:off x="1651" y="2213"/>
              <a:ext cx="285" cy="46"/>
            </a:xfrm>
            <a:prstGeom prst="line">
              <a:avLst/>
            </a:prstGeom>
            <a:noFill/>
            <a:ln w="12700">
              <a:solidFill>
                <a:schemeClr val="tx2"/>
              </a:solidFill>
              <a:round/>
              <a:headEnd type="none" w="sm" len="sm"/>
              <a:tailEnd type="none" w="sm" len="sm"/>
            </a:ln>
            <a:effectLst/>
          </p:spPr>
          <p:txBody>
            <a:bodyPr/>
            <a:lstStyle/>
            <a:p>
              <a:endParaRPr lang="en-US"/>
            </a:p>
          </p:txBody>
        </p:sp>
        <p:sp>
          <p:nvSpPr>
            <p:cNvPr id="765956" name="Line 4"/>
            <p:cNvSpPr>
              <a:spLocks noChangeShapeType="1"/>
            </p:cNvSpPr>
            <p:nvPr/>
          </p:nvSpPr>
          <p:spPr bwMode="auto">
            <a:xfrm flipH="1" flipV="1">
              <a:off x="1644" y="2261"/>
              <a:ext cx="284" cy="44"/>
            </a:xfrm>
            <a:prstGeom prst="line">
              <a:avLst/>
            </a:prstGeom>
            <a:noFill/>
            <a:ln w="12700">
              <a:solidFill>
                <a:schemeClr val="tx2"/>
              </a:solidFill>
              <a:round/>
              <a:headEnd type="none" w="sm" len="sm"/>
              <a:tailEnd type="none" w="sm" len="sm"/>
            </a:ln>
            <a:effectLst/>
          </p:spPr>
          <p:txBody>
            <a:bodyPr/>
            <a:lstStyle/>
            <a:p>
              <a:endParaRPr lang="en-US"/>
            </a:p>
          </p:txBody>
        </p:sp>
        <p:sp>
          <p:nvSpPr>
            <p:cNvPr id="765957" name="Line 5"/>
            <p:cNvSpPr>
              <a:spLocks noChangeShapeType="1"/>
            </p:cNvSpPr>
            <p:nvPr/>
          </p:nvSpPr>
          <p:spPr bwMode="auto">
            <a:xfrm flipH="1" flipV="1">
              <a:off x="1636" y="2309"/>
              <a:ext cx="285" cy="44"/>
            </a:xfrm>
            <a:prstGeom prst="line">
              <a:avLst/>
            </a:prstGeom>
            <a:noFill/>
            <a:ln w="12700">
              <a:solidFill>
                <a:schemeClr val="tx2"/>
              </a:solidFill>
              <a:round/>
              <a:headEnd type="none" w="sm" len="sm"/>
              <a:tailEnd type="none" w="sm" len="sm"/>
            </a:ln>
            <a:effectLst/>
          </p:spPr>
          <p:txBody>
            <a:bodyPr/>
            <a:lstStyle/>
            <a:p>
              <a:endParaRPr lang="en-US"/>
            </a:p>
          </p:txBody>
        </p:sp>
        <p:sp>
          <p:nvSpPr>
            <p:cNvPr id="765958" name="Line 6"/>
            <p:cNvSpPr>
              <a:spLocks noChangeShapeType="1"/>
            </p:cNvSpPr>
            <p:nvPr/>
          </p:nvSpPr>
          <p:spPr bwMode="auto">
            <a:xfrm flipH="1" flipV="1">
              <a:off x="1629" y="2355"/>
              <a:ext cx="285" cy="45"/>
            </a:xfrm>
            <a:prstGeom prst="line">
              <a:avLst/>
            </a:prstGeom>
            <a:noFill/>
            <a:ln w="12700">
              <a:solidFill>
                <a:schemeClr val="tx2"/>
              </a:solidFill>
              <a:round/>
              <a:headEnd type="none" w="sm" len="sm"/>
              <a:tailEnd type="none" w="sm" len="sm"/>
            </a:ln>
            <a:effectLst/>
          </p:spPr>
          <p:txBody>
            <a:bodyPr/>
            <a:lstStyle/>
            <a:p>
              <a:endParaRPr lang="en-US"/>
            </a:p>
          </p:txBody>
        </p:sp>
        <p:sp>
          <p:nvSpPr>
            <p:cNvPr id="765959" name="Line 7"/>
            <p:cNvSpPr>
              <a:spLocks noChangeShapeType="1"/>
            </p:cNvSpPr>
            <p:nvPr/>
          </p:nvSpPr>
          <p:spPr bwMode="auto">
            <a:xfrm flipH="1" flipV="1">
              <a:off x="1614" y="2449"/>
              <a:ext cx="284" cy="46"/>
            </a:xfrm>
            <a:prstGeom prst="line">
              <a:avLst/>
            </a:prstGeom>
            <a:noFill/>
            <a:ln w="12700">
              <a:solidFill>
                <a:schemeClr val="tx2"/>
              </a:solidFill>
              <a:round/>
              <a:headEnd type="none" w="sm" len="sm"/>
              <a:tailEnd type="none" w="sm" len="sm"/>
            </a:ln>
            <a:effectLst/>
          </p:spPr>
          <p:txBody>
            <a:bodyPr/>
            <a:lstStyle/>
            <a:p>
              <a:endParaRPr lang="en-US"/>
            </a:p>
          </p:txBody>
        </p:sp>
        <p:sp>
          <p:nvSpPr>
            <p:cNvPr id="765960" name="Line 8"/>
            <p:cNvSpPr>
              <a:spLocks noChangeShapeType="1"/>
            </p:cNvSpPr>
            <p:nvPr/>
          </p:nvSpPr>
          <p:spPr bwMode="auto">
            <a:xfrm flipH="1" flipV="1">
              <a:off x="1620" y="2404"/>
              <a:ext cx="285" cy="44"/>
            </a:xfrm>
            <a:prstGeom prst="line">
              <a:avLst/>
            </a:prstGeom>
            <a:noFill/>
            <a:ln w="12700">
              <a:solidFill>
                <a:schemeClr val="tx2"/>
              </a:solidFill>
              <a:round/>
              <a:headEnd type="none" w="sm" len="sm"/>
              <a:tailEnd type="none" w="sm" len="sm"/>
            </a:ln>
            <a:effectLst/>
          </p:spPr>
          <p:txBody>
            <a:bodyPr/>
            <a:lstStyle/>
            <a:p>
              <a:endParaRPr lang="en-US"/>
            </a:p>
          </p:txBody>
        </p:sp>
        <p:sp>
          <p:nvSpPr>
            <p:cNvPr id="765961" name="Line 9"/>
            <p:cNvSpPr>
              <a:spLocks noChangeShapeType="1"/>
            </p:cNvSpPr>
            <p:nvPr/>
          </p:nvSpPr>
          <p:spPr bwMode="auto">
            <a:xfrm flipH="1" flipV="1">
              <a:off x="1606" y="2497"/>
              <a:ext cx="284" cy="46"/>
            </a:xfrm>
            <a:prstGeom prst="line">
              <a:avLst/>
            </a:prstGeom>
            <a:noFill/>
            <a:ln w="12700">
              <a:solidFill>
                <a:schemeClr val="tx2"/>
              </a:solidFill>
              <a:round/>
              <a:headEnd type="none" w="sm" len="sm"/>
              <a:tailEnd type="none" w="sm" len="sm"/>
            </a:ln>
            <a:effectLst/>
          </p:spPr>
          <p:txBody>
            <a:bodyPr/>
            <a:lstStyle/>
            <a:p>
              <a:endParaRPr lang="en-US"/>
            </a:p>
          </p:txBody>
        </p:sp>
        <p:sp>
          <p:nvSpPr>
            <p:cNvPr id="765962" name="Line 10"/>
            <p:cNvSpPr>
              <a:spLocks noChangeShapeType="1"/>
            </p:cNvSpPr>
            <p:nvPr/>
          </p:nvSpPr>
          <p:spPr bwMode="auto">
            <a:xfrm flipH="1" flipV="1">
              <a:off x="1599" y="2544"/>
              <a:ext cx="285" cy="44"/>
            </a:xfrm>
            <a:prstGeom prst="line">
              <a:avLst/>
            </a:prstGeom>
            <a:noFill/>
            <a:ln w="12700">
              <a:solidFill>
                <a:schemeClr val="tx2"/>
              </a:solidFill>
              <a:round/>
              <a:headEnd type="none" w="sm" len="sm"/>
              <a:tailEnd type="none" w="sm" len="sm"/>
            </a:ln>
            <a:effectLst/>
          </p:spPr>
          <p:txBody>
            <a:bodyPr/>
            <a:lstStyle/>
            <a:p>
              <a:endParaRPr lang="en-US"/>
            </a:p>
          </p:txBody>
        </p:sp>
        <p:sp>
          <p:nvSpPr>
            <p:cNvPr id="765963" name="Line 11"/>
            <p:cNvSpPr>
              <a:spLocks noChangeShapeType="1"/>
            </p:cNvSpPr>
            <p:nvPr/>
          </p:nvSpPr>
          <p:spPr bwMode="auto">
            <a:xfrm flipH="1" flipV="1">
              <a:off x="1590" y="2592"/>
              <a:ext cx="285" cy="45"/>
            </a:xfrm>
            <a:prstGeom prst="line">
              <a:avLst/>
            </a:prstGeom>
            <a:noFill/>
            <a:ln w="12700">
              <a:solidFill>
                <a:schemeClr val="tx2"/>
              </a:solidFill>
              <a:round/>
              <a:headEnd type="none" w="sm" len="sm"/>
              <a:tailEnd type="none" w="sm" len="sm"/>
            </a:ln>
            <a:effectLst/>
          </p:spPr>
          <p:txBody>
            <a:bodyPr/>
            <a:lstStyle/>
            <a:p>
              <a:endParaRPr lang="en-US"/>
            </a:p>
          </p:txBody>
        </p:sp>
        <p:sp>
          <p:nvSpPr>
            <p:cNvPr id="765964" name="Line 12"/>
            <p:cNvSpPr>
              <a:spLocks noChangeShapeType="1"/>
            </p:cNvSpPr>
            <p:nvPr/>
          </p:nvSpPr>
          <p:spPr bwMode="auto">
            <a:xfrm flipH="1" flipV="1">
              <a:off x="1583" y="2639"/>
              <a:ext cx="285" cy="44"/>
            </a:xfrm>
            <a:prstGeom prst="line">
              <a:avLst/>
            </a:prstGeom>
            <a:noFill/>
            <a:ln w="12700">
              <a:solidFill>
                <a:schemeClr val="tx2"/>
              </a:solidFill>
              <a:round/>
              <a:headEnd type="none" w="sm" len="sm"/>
              <a:tailEnd type="none" w="sm" len="sm"/>
            </a:ln>
            <a:effectLst/>
          </p:spPr>
          <p:txBody>
            <a:bodyPr/>
            <a:lstStyle/>
            <a:p>
              <a:endParaRPr lang="en-US"/>
            </a:p>
          </p:txBody>
        </p:sp>
        <p:sp>
          <p:nvSpPr>
            <p:cNvPr id="765965" name="Line 13"/>
            <p:cNvSpPr>
              <a:spLocks noChangeShapeType="1"/>
            </p:cNvSpPr>
            <p:nvPr/>
          </p:nvSpPr>
          <p:spPr bwMode="auto">
            <a:xfrm flipH="1" flipV="1">
              <a:off x="1568" y="2733"/>
              <a:ext cx="285" cy="46"/>
            </a:xfrm>
            <a:prstGeom prst="line">
              <a:avLst/>
            </a:prstGeom>
            <a:noFill/>
            <a:ln w="12700">
              <a:solidFill>
                <a:schemeClr val="tx2"/>
              </a:solidFill>
              <a:round/>
              <a:headEnd type="none" w="sm" len="sm"/>
              <a:tailEnd type="none" w="sm" len="sm"/>
            </a:ln>
            <a:effectLst/>
          </p:spPr>
          <p:txBody>
            <a:bodyPr/>
            <a:lstStyle/>
            <a:p>
              <a:endParaRPr lang="en-US"/>
            </a:p>
          </p:txBody>
        </p:sp>
        <p:sp>
          <p:nvSpPr>
            <p:cNvPr id="765966" name="Line 14"/>
            <p:cNvSpPr>
              <a:spLocks noChangeShapeType="1"/>
            </p:cNvSpPr>
            <p:nvPr/>
          </p:nvSpPr>
          <p:spPr bwMode="auto">
            <a:xfrm flipH="1" flipV="1">
              <a:off x="1576" y="2687"/>
              <a:ext cx="284" cy="44"/>
            </a:xfrm>
            <a:prstGeom prst="line">
              <a:avLst/>
            </a:prstGeom>
            <a:noFill/>
            <a:ln w="12700">
              <a:solidFill>
                <a:schemeClr val="tx2"/>
              </a:solidFill>
              <a:round/>
              <a:headEnd type="none" w="sm" len="sm"/>
              <a:tailEnd type="none" w="sm" len="sm"/>
            </a:ln>
            <a:effectLst/>
          </p:spPr>
          <p:txBody>
            <a:bodyPr/>
            <a:lstStyle/>
            <a:p>
              <a:endParaRPr lang="en-US"/>
            </a:p>
          </p:txBody>
        </p:sp>
      </p:grpSp>
      <p:grpSp>
        <p:nvGrpSpPr>
          <p:cNvPr id="765967" name="Group 15"/>
          <p:cNvGrpSpPr>
            <a:grpSpLocks/>
          </p:cNvGrpSpPr>
          <p:nvPr/>
        </p:nvGrpSpPr>
        <p:grpSpPr bwMode="auto">
          <a:xfrm>
            <a:off x="2771775" y="5068888"/>
            <a:ext cx="933450" cy="682625"/>
            <a:chOff x="1746" y="3193"/>
            <a:chExt cx="588" cy="430"/>
          </a:xfrm>
        </p:grpSpPr>
        <p:sp>
          <p:nvSpPr>
            <p:cNvPr id="765968" name="Line 16"/>
            <p:cNvSpPr>
              <a:spLocks noChangeShapeType="1"/>
            </p:cNvSpPr>
            <p:nvPr/>
          </p:nvSpPr>
          <p:spPr bwMode="auto">
            <a:xfrm flipH="1" flipV="1">
              <a:off x="2250" y="3193"/>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5969" name="Line 17"/>
            <p:cNvSpPr>
              <a:spLocks noChangeShapeType="1"/>
            </p:cNvSpPr>
            <p:nvPr/>
          </p:nvSpPr>
          <p:spPr bwMode="auto">
            <a:xfrm flipH="1" flipV="1">
              <a:off x="2204" y="3208"/>
              <a:ext cx="85" cy="275"/>
            </a:xfrm>
            <a:prstGeom prst="line">
              <a:avLst/>
            </a:prstGeom>
            <a:noFill/>
            <a:ln w="12700">
              <a:solidFill>
                <a:schemeClr val="tx2"/>
              </a:solidFill>
              <a:round/>
              <a:headEnd type="none" w="sm" len="sm"/>
              <a:tailEnd type="none" w="sm" len="sm"/>
            </a:ln>
            <a:effectLst/>
          </p:spPr>
          <p:txBody>
            <a:bodyPr/>
            <a:lstStyle/>
            <a:p>
              <a:endParaRPr lang="en-US"/>
            </a:p>
          </p:txBody>
        </p:sp>
        <p:sp>
          <p:nvSpPr>
            <p:cNvPr id="765970" name="Line 18"/>
            <p:cNvSpPr>
              <a:spLocks noChangeShapeType="1"/>
            </p:cNvSpPr>
            <p:nvPr/>
          </p:nvSpPr>
          <p:spPr bwMode="auto">
            <a:xfrm flipH="1" flipV="1">
              <a:off x="2157" y="3222"/>
              <a:ext cx="85" cy="275"/>
            </a:xfrm>
            <a:prstGeom prst="line">
              <a:avLst/>
            </a:prstGeom>
            <a:noFill/>
            <a:ln w="12700">
              <a:solidFill>
                <a:schemeClr val="tx2"/>
              </a:solidFill>
              <a:round/>
              <a:headEnd type="none" w="sm" len="sm"/>
              <a:tailEnd type="none" w="sm" len="sm"/>
            </a:ln>
            <a:effectLst/>
          </p:spPr>
          <p:txBody>
            <a:bodyPr/>
            <a:lstStyle/>
            <a:p>
              <a:endParaRPr lang="en-US"/>
            </a:p>
          </p:txBody>
        </p:sp>
        <p:sp>
          <p:nvSpPr>
            <p:cNvPr id="765971" name="Line 19"/>
            <p:cNvSpPr>
              <a:spLocks noChangeShapeType="1"/>
            </p:cNvSpPr>
            <p:nvPr/>
          </p:nvSpPr>
          <p:spPr bwMode="auto">
            <a:xfrm flipH="1" flipV="1">
              <a:off x="2112" y="3235"/>
              <a:ext cx="85"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5972" name="Line 20"/>
            <p:cNvSpPr>
              <a:spLocks noChangeShapeType="1"/>
            </p:cNvSpPr>
            <p:nvPr/>
          </p:nvSpPr>
          <p:spPr bwMode="auto">
            <a:xfrm flipH="1" flipV="1">
              <a:off x="2021" y="3263"/>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5973" name="Line 21"/>
            <p:cNvSpPr>
              <a:spLocks noChangeShapeType="1"/>
            </p:cNvSpPr>
            <p:nvPr/>
          </p:nvSpPr>
          <p:spPr bwMode="auto">
            <a:xfrm flipH="1" flipV="1">
              <a:off x="2065" y="3249"/>
              <a:ext cx="85"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5974" name="Line 22"/>
            <p:cNvSpPr>
              <a:spLocks noChangeShapeType="1"/>
            </p:cNvSpPr>
            <p:nvPr/>
          </p:nvSpPr>
          <p:spPr bwMode="auto">
            <a:xfrm flipH="1" flipV="1">
              <a:off x="1975" y="3277"/>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5975" name="Line 23"/>
            <p:cNvSpPr>
              <a:spLocks noChangeShapeType="1"/>
            </p:cNvSpPr>
            <p:nvPr/>
          </p:nvSpPr>
          <p:spPr bwMode="auto">
            <a:xfrm flipH="1" flipV="1">
              <a:off x="1930" y="3291"/>
              <a:ext cx="85"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5976" name="Line 24"/>
            <p:cNvSpPr>
              <a:spLocks noChangeShapeType="1"/>
            </p:cNvSpPr>
            <p:nvPr/>
          </p:nvSpPr>
          <p:spPr bwMode="auto">
            <a:xfrm flipH="1" flipV="1">
              <a:off x="1883" y="3305"/>
              <a:ext cx="85"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5977" name="Line 25"/>
            <p:cNvSpPr>
              <a:spLocks noChangeShapeType="1"/>
            </p:cNvSpPr>
            <p:nvPr/>
          </p:nvSpPr>
          <p:spPr bwMode="auto">
            <a:xfrm flipH="1" flipV="1">
              <a:off x="1838" y="3319"/>
              <a:ext cx="85" cy="275"/>
            </a:xfrm>
            <a:prstGeom prst="line">
              <a:avLst/>
            </a:prstGeom>
            <a:noFill/>
            <a:ln w="12700">
              <a:solidFill>
                <a:schemeClr val="tx2"/>
              </a:solidFill>
              <a:round/>
              <a:headEnd type="none" w="sm" len="sm"/>
              <a:tailEnd type="none" w="sm" len="sm"/>
            </a:ln>
            <a:effectLst/>
          </p:spPr>
          <p:txBody>
            <a:bodyPr/>
            <a:lstStyle/>
            <a:p>
              <a:endParaRPr lang="en-US"/>
            </a:p>
          </p:txBody>
        </p:sp>
        <p:sp>
          <p:nvSpPr>
            <p:cNvPr id="765978" name="Line 26"/>
            <p:cNvSpPr>
              <a:spLocks noChangeShapeType="1"/>
            </p:cNvSpPr>
            <p:nvPr/>
          </p:nvSpPr>
          <p:spPr bwMode="auto">
            <a:xfrm flipH="1" flipV="1">
              <a:off x="1746" y="3347"/>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5979" name="Line 27"/>
            <p:cNvSpPr>
              <a:spLocks noChangeShapeType="1"/>
            </p:cNvSpPr>
            <p:nvPr/>
          </p:nvSpPr>
          <p:spPr bwMode="auto">
            <a:xfrm flipH="1" flipV="1">
              <a:off x="1791" y="3333"/>
              <a:ext cx="85" cy="275"/>
            </a:xfrm>
            <a:prstGeom prst="line">
              <a:avLst/>
            </a:prstGeom>
            <a:noFill/>
            <a:ln w="12700">
              <a:solidFill>
                <a:schemeClr val="tx2"/>
              </a:solidFill>
              <a:round/>
              <a:headEnd type="none" w="sm" len="sm"/>
              <a:tailEnd type="none" w="sm" len="sm"/>
            </a:ln>
            <a:effectLst/>
          </p:spPr>
          <p:txBody>
            <a:bodyPr/>
            <a:lstStyle/>
            <a:p>
              <a:endParaRPr lang="en-US"/>
            </a:p>
          </p:txBody>
        </p:sp>
      </p:grpSp>
      <p:grpSp>
        <p:nvGrpSpPr>
          <p:cNvPr id="765980" name="Group 28"/>
          <p:cNvGrpSpPr>
            <a:grpSpLocks/>
          </p:cNvGrpSpPr>
          <p:nvPr/>
        </p:nvGrpSpPr>
        <p:grpSpPr bwMode="auto">
          <a:xfrm>
            <a:off x="4562475" y="4168775"/>
            <a:ext cx="857250" cy="501650"/>
            <a:chOff x="2874" y="2626"/>
            <a:chExt cx="540" cy="316"/>
          </a:xfrm>
        </p:grpSpPr>
        <p:sp>
          <p:nvSpPr>
            <p:cNvPr id="765981" name="Line 29"/>
            <p:cNvSpPr>
              <a:spLocks noChangeShapeType="1"/>
            </p:cNvSpPr>
            <p:nvPr/>
          </p:nvSpPr>
          <p:spPr bwMode="auto">
            <a:xfrm flipV="1">
              <a:off x="2874" y="2626"/>
              <a:ext cx="14" cy="289"/>
            </a:xfrm>
            <a:prstGeom prst="line">
              <a:avLst/>
            </a:prstGeom>
            <a:noFill/>
            <a:ln w="12700">
              <a:solidFill>
                <a:schemeClr val="tx2"/>
              </a:solidFill>
              <a:round/>
              <a:headEnd type="none" w="sm" len="sm"/>
              <a:tailEnd type="none" w="sm" len="sm"/>
            </a:ln>
            <a:effectLst/>
          </p:spPr>
          <p:txBody>
            <a:bodyPr/>
            <a:lstStyle/>
            <a:p>
              <a:endParaRPr lang="en-US"/>
            </a:p>
          </p:txBody>
        </p:sp>
        <p:sp>
          <p:nvSpPr>
            <p:cNvPr id="765982" name="Line 30"/>
            <p:cNvSpPr>
              <a:spLocks noChangeShapeType="1"/>
            </p:cNvSpPr>
            <p:nvPr/>
          </p:nvSpPr>
          <p:spPr bwMode="auto">
            <a:xfrm flipV="1">
              <a:off x="2920" y="2630"/>
              <a:ext cx="17" cy="287"/>
            </a:xfrm>
            <a:prstGeom prst="line">
              <a:avLst/>
            </a:prstGeom>
            <a:noFill/>
            <a:ln w="12700">
              <a:solidFill>
                <a:schemeClr val="tx2"/>
              </a:solidFill>
              <a:round/>
              <a:headEnd type="none" w="sm" len="sm"/>
              <a:tailEnd type="none" w="sm" len="sm"/>
            </a:ln>
            <a:effectLst/>
          </p:spPr>
          <p:txBody>
            <a:bodyPr/>
            <a:lstStyle/>
            <a:p>
              <a:endParaRPr lang="en-US"/>
            </a:p>
          </p:txBody>
        </p:sp>
        <p:sp>
          <p:nvSpPr>
            <p:cNvPr id="765983" name="Line 31"/>
            <p:cNvSpPr>
              <a:spLocks noChangeShapeType="1"/>
            </p:cNvSpPr>
            <p:nvPr/>
          </p:nvSpPr>
          <p:spPr bwMode="auto">
            <a:xfrm flipV="1">
              <a:off x="2969" y="2632"/>
              <a:ext cx="17" cy="288"/>
            </a:xfrm>
            <a:prstGeom prst="line">
              <a:avLst/>
            </a:prstGeom>
            <a:noFill/>
            <a:ln w="12700">
              <a:solidFill>
                <a:schemeClr val="tx2"/>
              </a:solidFill>
              <a:round/>
              <a:headEnd type="none" w="sm" len="sm"/>
              <a:tailEnd type="none" w="sm" len="sm"/>
            </a:ln>
            <a:effectLst/>
          </p:spPr>
          <p:txBody>
            <a:bodyPr/>
            <a:lstStyle/>
            <a:p>
              <a:endParaRPr lang="en-US"/>
            </a:p>
          </p:txBody>
        </p:sp>
        <p:sp>
          <p:nvSpPr>
            <p:cNvPr id="765984" name="Line 32"/>
            <p:cNvSpPr>
              <a:spLocks noChangeShapeType="1"/>
            </p:cNvSpPr>
            <p:nvPr/>
          </p:nvSpPr>
          <p:spPr bwMode="auto">
            <a:xfrm flipV="1">
              <a:off x="3016" y="2635"/>
              <a:ext cx="16" cy="286"/>
            </a:xfrm>
            <a:prstGeom prst="line">
              <a:avLst/>
            </a:prstGeom>
            <a:noFill/>
            <a:ln w="12700">
              <a:solidFill>
                <a:schemeClr val="tx2"/>
              </a:solidFill>
              <a:round/>
              <a:headEnd type="none" w="sm" len="sm"/>
              <a:tailEnd type="none" w="sm" len="sm"/>
            </a:ln>
            <a:effectLst/>
          </p:spPr>
          <p:txBody>
            <a:bodyPr/>
            <a:lstStyle/>
            <a:p>
              <a:endParaRPr lang="en-US"/>
            </a:p>
          </p:txBody>
        </p:sp>
        <p:sp>
          <p:nvSpPr>
            <p:cNvPr id="765985" name="Line 33"/>
            <p:cNvSpPr>
              <a:spLocks noChangeShapeType="1"/>
            </p:cNvSpPr>
            <p:nvPr/>
          </p:nvSpPr>
          <p:spPr bwMode="auto">
            <a:xfrm flipV="1">
              <a:off x="3112" y="2638"/>
              <a:ext cx="16" cy="289"/>
            </a:xfrm>
            <a:prstGeom prst="line">
              <a:avLst/>
            </a:prstGeom>
            <a:noFill/>
            <a:ln w="12700">
              <a:solidFill>
                <a:schemeClr val="tx2"/>
              </a:solidFill>
              <a:round/>
              <a:headEnd type="none" w="sm" len="sm"/>
              <a:tailEnd type="none" w="sm" len="sm"/>
            </a:ln>
            <a:effectLst/>
          </p:spPr>
          <p:txBody>
            <a:bodyPr/>
            <a:lstStyle/>
            <a:p>
              <a:endParaRPr lang="en-US"/>
            </a:p>
          </p:txBody>
        </p:sp>
        <p:sp>
          <p:nvSpPr>
            <p:cNvPr id="765986" name="Line 34"/>
            <p:cNvSpPr>
              <a:spLocks noChangeShapeType="1"/>
            </p:cNvSpPr>
            <p:nvPr/>
          </p:nvSpPr>
          <p:spPr bwMode="auto">
            <a:xfrm flipV="1">
              <a:off x="3066" y="2637"/>
              <a:ext cx="14" cy="286"/>
            </a:xfrm>
            <a:prstGeom prst="line">
              <a:avLst/>
            </a:prstGeom>
            <a:noFill/>
            <a:ln w="12700">
              <a:solidFill>
                <a:schemeClr val="tx2"/>
              </a:solidFill>
              <a:round/>
              <a:headEnd type="none" w="sm" len="sm"/>
              <a:tailEnd type="none" w="sm" len="sm"/>
            </a:ln>
            <a:effectLst/>
          </p:spPr>
          <p:txBody>
            <a:bodyPr/>
            <a:lstStyle/>
            <a:p>
              <a:endParaRPr lang="en-US"/>
            </a:p>
          </p:txBody>
        </p:sp>
        <p:sp>
          <p:nvSpPr>
            <p:cNvPr id="765987" name="Line 35"/>
            <p:cNvSpPr>
              <a:spLocks noChangeShapeType="1"/>
            </p:cNvSpPr>
            <p:nvPr/>
          </p:nvSpPr>
          <p:spPr bwMode="auto">
            <a:xfrm flipV="1">
              <a:off x="3160" y="2641"/>
              <a:ext cx="16" cy="289"/>
            </a:xfrm>
            <a:prstGeom prst="line">
              <a:avLst/>
            </a:prstGeom>
            <a:noFill/>
            <a:ln w="12700">
              <a:solidFill>
                <a:schemeClr val="tx2"/>
              </a:solidFill>
              <a:round/>
              <a:headEnd type="none" w="sm" len="sm"/>
              <a:tailEnd type="none" w="sm" len="sm"/>
            </a:ln>
            <a:effectLst/>
          </p:spPr>
          <p:txBody>
            <a:bodyPr/>
            <a:lstStyle/>
            <a:p>
              <a:endParaRPr lang="en-US"/>
            </a:p>
          </p:txBody>
        </p:sp>
        <p:sp>
          <p:nvSpPr>
            <p:cNvPr id="765988" name="Line 36"/>
            <p:cNvSpPr>
              <a:spLocks noChangeShapeType="1"/>
            </p:cNvSpPr>
            <p:nvPr/>
          </p:nvSpPr>
          <p:spPr bwMode="auto">
            <a:xfrm flipV="1">
              <a:off x="3208" y="2645"/>
              <a:ext cx="14" cy="286"/>
            </a:xfrm>
            <a:prstGeom prst="line">
              <a:avLst/>
            </a:prstGeom>
            <a:noFill/>
            <a:ln w="12700">
              <a:solidFill>
                <a:schemeClr val="tx2"/>
              </a:solidFill>
              <a:round/>
              <a:headEnd type="none" w="sm" len="sm"/>
              <a:tailEnd type="none" w="sm" len="sm"/>
            </a:ln>
            <a:effectLst/>
          </p:spPr>
          <p:txBody>
            <a:bodyPr/>
            <a:lstStyle/>
            <a:p>
              <a:endParaRPr lang="en-US"/>
            </a:p>
          </p:txBody>
        </p:sp>
        <p:sp>
          <p:nvSpPr>
            <p:cNvPr id="765989" name="Line 37"/>
            <p:cNvSpPr>
              <a:spLocks noChangeShapeType="1"/>
            </p:cNvSpPr>
            <p:nvPr/>
          </p:nvSpPr>
          <p:spPr bwMode="auto">
            <a:xfrm flipV="1">
              <a:off x="3256" y="2647"/>
              <a:ext cx="16" cy="286"/>
            </a:xfrm>
            <a:prstGeom prst="line">
              <a:avLst/>
            </a:prstGeom>
            <a:noFill/>
            <a:ln w="12700">
              <a:solidFill>
                <a:schemeClr val="tx2"/>
              </a:solidFill>
              <a:round/>
              <a:headEnd type="none" w="sm" len="sm"/>
              <a:tailEnd type="none" w="sm" len="sm"/>
            </a:ln>
            <a:effectLst/>
          </p:spPr>
          <p:txBody>
            <a:bodyPr/>
            <a:lstStyle/>
            <a:p>
              <a:endParaRPr lang="en-US"/>
            </a:p>
          </p:txBody>
        </p:sp>
        <p:sp>
          <p:nvSpPr>
            <p:cNvPr id="765990" name="Line 38"/>
            <p:cNvSpPr>
              <a:spLocks noChangeShapeType="1"/>
            </p:cNvSpPr>
            <p:nvPr/>
          </p:nvSpPr>
          <p:spPr bwMode="auto">
            <a:xfrm flipV="1">
              <a:off x="3302" y="2648"/>
              <a:ext cx="17" cy="288"/>
            </a:xfrm>
            <a:prstGeom prst="line">
              <a:avLst/>
            </a:prstGeom>
            <a:noFill/>
            <a:ln w="12700">
              <a:solidFill>
                <a:schemeClr val="tx2"/>
              </a:solidFill>
              <a:round/>
              <a:headEnd type="none" w="sm" len="sm"/>
              <a:tailEnd type="none" w="sm" len="sm"/>
            </a:ln>
            <a:effectLst/>
          </p:spPr>
          <p:txBody>
            <a:bodyPr/>
            <a:lstStyle/>
            <a:p>
              <a:endParaRPr lang="en-US"/>
            </a:p>
          </p:txBody>
        </p:sp>
        <p:sp>
          <p:nvSpPr>
            <p:cNvPr id="765991" name="Line 39"/>
            <p:cNvSpPr>
              <a:spLocks noChangeShapeType="1"/>
            </p:cNvSpPr>
            <p:nvPr/>
          </p:nvSpPr>
          <p:spPr bwMode="auto">
            <a:xfrm flipV="1">
              <a:off x="3400" y="2653"/>
              <a:ext cx="14" cy="289"/>
            </a:xfrm>
            <a:prstGeom prst="line">
              <a:avLst/>
            </a:prstGeom>
            <a:noFill/>
            <a:ln w="12700">
              <a:solidFill>
                <a:schemeClr val="tx2"/>
              </a:solidFill>
              <a:round/>
              <a:headEnd type="none" w="sm" len="sm"/>
              <a:tailEnd type="none" w="sm" len="sm"/>
            </a:ln>
            <a:effectLst/>
          </p:spPr>
          <p:txBody>
            <a:bodyPr/>
            <a:lstStyle/>
            <a:p>
              <a:endParaRPr lang="en-US"/>
            </a:p>
          </p:txBody>
        </p:sp>
        <p:sp>
          <p:nvSpPr>
            <p:cNvPr id="765992" name="Line 40"/>
            <p:cNvSpPr>
              <a:spLocks noChangeShapeType="1"/>
            </p:cNvSpPr>
            <p:nvPr/>
          </p:nvSpPr>
          <p:spPr bwMode="auto">
            <a:xfrm flipV="1">
              <a:off x="3351" y="2651"/>
              <a:ext cx="17" cy="287"/>
            </a:xfrm>
            <a:prstGeom prst="line">
              <a:avLst/>
            </a:prstGeom>
            <a:noFill/>
            <a:ln w="12700">
              <a:solidFill>
                <a:schemeClr val="tx2"/>
              </a:solidFill>
              <a:round/>
              <a:headEnd type="none" w="sm" len="sm"/>
              <a:tailEnd type="none" w="sm" len="sm"/>
            </a:ln>
            <a:effectLst/>
          </p:spPr>
          <p:txBody>
            <a:bodyPr/>
            <a:lstStyle/>
            <a:p>
              <a:endParaRPr lang="en-US"/>
            </a:p>
          </p:txBody>
        </p:sp>
      </p:grpSp>
      <p:grpSp>
        <p:nvGrpSpPr>
          <p:cNvPr id="765993" name="Group 41"/>
          <p:cNvGrpSpPr>
            <a:grpSpLocks/>
          </p:cNvGrpSpPr>
          <p:nvPr/>
        </p:nvGrpSpPr>
        <p:grpSpPr bwMode="auto">
          <a:xfrm>
            <a:off x="6505575" y="3773488"/>
            <a:ext cx="933450" cy="682625"/>
            <a:chOff x="4098" y="2377"/>
            <a:chExt cx="588" cy="430"/>
          </a:xfrm>
        </p:grpSpPr>
        <p:sp>
          <p:nvSpPr>
            <p:cNvPr id="765994" name="Line 42"/>
            <p:cNvSpPr>
              <a:spLocks noChangeShapeType="1"/>
            </p:cNvSpPr>
            <p:nvPr/>
          </p:nvSpPr>
          <p:spPr bwMode="auto">
            <a:xfrm flipH="1" flipV="1">
              <a:off x="4602" y="2377"/>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5995" name="Line 43"/>
            <p:cNvSpPr>
              <a:spLocks noChangeShapeType="1"/>
            </p:cNvSpPr>
            <p:nvPr/>
          </p:nvSpPr>
          <p:spPr bwMode="auto">
            <a:xfrm flipH="1" flipV="1">
              <a:off x="4556" y="2392"/>
              <a:ext cx="85" cy="275"/>
            </a:xfrm>
            <a:prstGeom prst="line">
              <a:avLst/>
            </a:prstGeom>
            <a:noFill/>
            <a:ln w="12700">
              <a:solidFill>
                <a:schemeClr val="tx2"/>
              </a:solidFill>
              <a:round/>
              <a:headEnd type="none" w="sm" len="sm"/>
              <a:tailEnd type="none" w="sm" len="sm"/>
            </a:ln>
            <a:effectLst/>
          </p:spPr>
          <p:txBody>
            <a:bodyPr/>
            <a:lstStyle/>
            <a:p>
              <a:endParaRPr lang="en-US"/>
            </a:p>
          </p:txBody>
        </p:sp>
        <p:sp>
          <p:nvSpPr>
            <p:cNvPr id="765996" name="Line 44"/>
            <p:cNvSpPr>
              <a:spLocks noChangeShapeType="1"/>
            </p:cNvSpPr>
            <p:nvPr/>
          </p:nvSpPr>
          <p:spPr bwMode="auto">
            <a:xfrm flipH="1" flipV="1">
              <a:off x="4509" y="2406"/>
              <a:ext cx="85" cy="275"/>
            </a:xfrm>
            <a:prstGeom prst="line">
              <a:avLst/>
            </a:prstGeom>
            <a:noFill/>
            <a:ln w="12700">
              <a:solidFill>
                <a:schemeClr val="tx2"/>
              </a:solidFill>
              <a:round/>
              <a:headEnd type="none" w="sm" len="sm"/>
              <a:tailEnd type="none" w="sm" len="sm"/>
            </a:ln>
            <a:effectLst/>
          </p:spPr>
          <p:txBody>
            <a:bodyPr/>
            <a:lstStyle/>
            <a:p>
              <a:endParaRPr lang="en-US"/>
            </a:p>
          </p:txBody>
        </p:sp>
        <p:sp>
          <p:nvSpPr>
            <p:cNvPr id="765997" name="Line 45"/>
            <p:cNvSpPr>
              <a:spLocks noChangeShapeType="1"/>
            </p:cNvSpPr>
            <p:nvPr/>
          </p:nvSpPr>
          <p:spPr bwMode="auto">
            <a:xfrm flipH="1" flipV="1">
              <a:off x="4464" y="2419"/>
              <a:ext cx="85"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5998" name="Line 46"/>
            <p:cNvSpPr>
              <a:spLocks noChangeShapeType="1"/>
            </p:cNvSpPr>
            <p:nvPr/>
          </p:nvSpPr>
          <p:spPr bwMode="auto">
            <a:xfrm flipH="1" flipV="1">
              <a:off x="4373" y="2447"/>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5999" name="Line 47"/>
            <p:cNvSpPr>
              <a:spLocks noChangeShapeType="1"/>
            </p:cNvSpPr>
            <p:nvPr/>
          </p:nvSpPr>
          <p:spPr bwMode="auto">
            <a:xfrm flipH="1" flipV="1">
              <a:off x="4417" y="2433"/>
              <a:ext cx="85"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00" name="Line 48"/>
            <p:cNvSpPr>
              <a:spLocks noChangeShapeType="1"/>
            </p:cNvSpPr>
            <p:nvPr/>
          </p:nvSpPr>
          <p:spPr bwMode="auto">
            <a:xfrm flipH="1" flipV="1">
              <a:off x="4327" y="2461"/>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01" name="Line 49"/>
            <p:cNvSpPr>
              <a:spLocks noChangeShapeType="1"/>
            </p:cNvSpPr>
            <p:nvPr/>
          </p:nvSpPr>
          <p:spPr bwMode="auto">
            <a:xfrm flipH="1" flipV="1">
              <a:off x="4282" y="2475"/>
              <a:ext cx="85"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02" name="Line 50"/>
            <p:cNvSpPr>
              <a:spLocks noChangeShapeType="1"/>
            </p:cNvSpPr>
            <p:nvPr/>
          </p:nvSpPr>
          <p:spPr bwMode="auto">
            <a:xfrm flipH="1" flipV="1">
              <a:off x="4235" y="2489"/>
              <a:ext cx="85"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03" name="Line 51"/>
            <p:cNvSpPr>
              <a:spLocks noChangeShapeType="1"/>
            </p:cNvSpPr>
            <p:nvPr/>
          </p:nvSpPr>
          <p:spPr bwMode="auto">
            <a:xfrm flipH="1" flipV="1">
              <a:off x="4190" y="2503"/>
              <a:ext cx="85" cy="275"/>
            </a:xfrm>
            <a:prstGeom prst="line">
              <a:avLst/>
            </a:prstGeom>
            <a:noFill/>
            <a:ln w="12700">
              <a:solidFill>
                <a:schemeClr val="tx2"/>
              </a:solidFill>
              <a:round/>
              <a:headEnd type="none" w="sm" len="sm"/>
              <a:tailEnd type="none" w="sm" len="sm"/>
            </a:ln>
            <a:effectLst/>
          </p:spPr>
          <p:txBody>
            <a:bodyPr/>
            <a:lstStyle/>
            <a:p>
              <a:endParaRPr lang="en-US"/>
            </a:p>
          </p:txBody>
        </p:sp>
        <p:sp>
          <p:nvSpPr>
            <p:cNvPr id="766004" name="Line 52"/>
            <p:cNvSpPr>
              <a:spLocks noChangeShapeType="1"/>
            </p:cNvSpPr>
            <p:nvPr/>
          </p:nvSpPr>
          <p:spPr bwMode="auto">
            <a:xfrm flipH="1" flipV="1">
              <a:off x="4098" y="2531"/>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05" name="Line 53"/>
            <p:cNvSpPr>
              <a:spLocks noChangeShapeType="1"/>
            </p:cNvSpPr>
            <p:nvPr/>
          </p:nvSpPr>
          <p:spPr bwMode="auto">
            <a:xfrm flipH="1" flipV="1">
              <a:off x="4143" y="2517"/>
              <a:ext cx="85" cy="275"/>
            </a:xfrm>
            <a:prstGeom prst="line">
              <a:avLst/>
            </a:prstGeom>
            <a:noFill/>
            <a:ln w="12700">
              <a:solidFill>
                <a:schemeClr val="tx2"/>
              </a:solidFill>
              <a:round/>
              <a:headEnd type="none" w="sm" len="sm"/>
              <a:tailEnd type="none" w="sm" len="sm"/>
            </a:ln>
            <a:effectLst/>
          </p:spPr>
          <p:txBody>
            <a:bodyPr/>
            <a:lstStyle/>
            <a:p>
              <a:endParaRPr lang="en-US"/>
            </a:p>
          </p:txBody>
        </p:sp>
      </p:grpSp>
      <p:grpSp>
        <p:nvGrpSpPr>
          <p:cNvPr id="766006" name="Group 54"/>
          <p:cNvGrpSpPr>
            <a:grpSpLocks/>
          </p:cNvGrpSpPr>
          <p:nvPr/>
        </p:nvGrpSpPr>
        <p:grpSpPr bwMode="auto">
          <a:xfrm>
            <a:off x="5286375" y="2325688"/>
            <a:ext cx="933450" cy="682625"/>
            <a:chOff x="3330" y="1465"/>
            <a:chExt cx="588" cy="430"/>
          </a:xfrm>
        </p:grpSpPr>
        <p:sp>
          <p:nvSpPr>
            <p:cNvPr id="766007" name="Line 55"/>
            <p:cNvSpPr>
              <a:spLocks noChangeShapeType="1"/>
            </p:cNvSpPr>
            <p:nvPr/>
          </p:nvSpPr>
          <p:spPr bwMode="auto">
            <a:xfrm flipH="1" flipV="1">
              <a:off x="3834" y="1465"/>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08" name="Line 56"/>
            <p:cNvSpPr>
              <a:spLocks noChangeShapeType="1"/>
            </p:cNvSpPr>
            <p:nvPr/>
          </p:nvSpPr>
          <p:spPr bwMode="auto">
            <a:xfrm flipH="1" flipV="1">
              <a:off x="3788" y="1480"/>
              <a:ext cx="85" cy="275"/>
            </a:xfrm>
            <a:prstGeom prst="line">
              <a:avLst/>
            </a:prstGeom>
            <a:noFill/>
            <a:ln w="12700">
              <a:solidFill>
                <a:schemeClr val="tx2"/>
              </a:solidFill>
              <a:round/>
              <a:headEnd type="none" w="sm" len="sm"/>
              <a:tailEnd type="none" w="sm" len="sm"/>
            </a:ln>
            <a:effectLst/>
          </p:spPr>
          <p:txBody>
            <a:bodyPr/>
            <a:lstStyle/>
            <a:p>
              <a:endParaRPr lang="en-US"/>
            </a:p>
          </p:txBody>
        </p:sp>
        <p:sp>
          <p:nvSpPr>
            <p:cNvPr id="766009" name="Line 57"/>
            <p:cNvSpPr>
              <a:spLocks noChangeShapeType="1"/>
            </p:cNvSpPr>
            <p:nvPr/>
          </p:nvSpPr>
          <p:spPr bwMode="auto">
            <a:xfrm flipH="1" flipV="1">
              <a:off x="3741" y="1494"/>
              <a:ext cx="85" cy="275"/>
            </a:xfrm>
            <a:prstGeom prst="line">
              <a:avLst/>
            </a:prstGeom>
            <a:noFill/>
            <a:ln w="12700">
              <a:solidFill>
                <a:schemeClr val="tx2"/>
              </a:solidFill>
              <a:round/>
              <a:headEnd type="none" w="sm" len="sm"/>
              <a:tailEnd type="none" w="sm" len="sm"/>
            </a:ln>
            <a:effectLst/>
          </p:spPr>
          <p:txBody>
            <a:bodyPr/>
            <a:lstStyle/>
            <a:p>
              <a:endParaRPr lang="en-US"/>
            </a:p>
          </p:txBody>
        </p:sp>
        <p:sp>
          <p:nvSpPr>
            <p:cNvPr id="766010" name="Line 58"/>
            <p:cNvSpPr>
              <a:spLocks noChangeShapeType="1"/>
            </p:cNvSpPr>
            <p:nvPr/>
          </p:nvSpPr>
          <p:spPr bwMode="auto">
            <a:xfrm flipH="1" flipV="1">
              <a:off x="3696" y="1507"/>
              <a:ext cx="85"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11" name="Line 59"/>
            <p:cNvSpPr>
              <a:spLocks noChangeShapeType="1"/>
            </p:cNvSpPr>
            <p:nvPr/>
          </p:nvSpPr>
          <p:spPr bwMode="auto">
            <a:xfrm flipH="1" flipV="1">
              <a:off x="3605" y="1535"/>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12" name="Line 60"/>
            <p:cNvSpPr>
              <a:spLocks noChangeShapeType="1"/>
            </p:cNvSpPr>
            <p:nvPr/>
          </p:nvSpPr>
          <p:spPr bwMode="auto">
            <a:xfrm flipH="1" flipV="1">
              <a:off x="3649" y="1521"/>
              <a:ext cx="85"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13" name="Line 61"/>
            <p:cNvSpPr>
              <a:spLocks noChangeShapeType="1"/>
            </p:cNvSpPr>
            <p:nvPr/>
          </p:nvSpPr>
          <p:spPr bwMode="auto">
            <a:xfrm flipH="1" flipV="1">
              <a:off x="3559" y="1549"/>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14" name="Line 62"/>
            <p:cNvSpPr>
              <a:spLocks noChangeShapeType="1"/>
            </p:cNvSpPr>
            <p:nvPr/>
          </p:nvSpPr>
          <p:spPr bwMode="auto">
            <a:xfrm flipH="1" flipV="1">
              <a:off x="3514" y="1563"/>
              <a:ext cx="85"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15" name="Line 63"/>
            <p:cNvSpPr>
              <a:spLocks noChangeShapeType="1"/>
            </p:cNvSpPr>
            <p:nvPr/>
          </p:nvSpPr>
          <p:spPr bwMode="auto">
            <a:xfrm flipH="1" flipV="1">
              <a:off x="3467" y="1577"/>
              <a:ext cx="85"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16" name="Line 64"/>
            <p:cNvSpPr>
              <a:spLocks noChangeShapeType="1"/>
            </p:cNvSpPr>
            <p:nvPr/>
          </p:nvSpPr>
          <p:spPr bwMode="auto">
            <a:xfrm flipH="1" flipV="1">
              <a:off x="3422" y="1591"/>
              <a:ext cx="85" cy="275"/>
            </a:xfrm>
            <a:prstGeom prst="line">
              <a:avLst/>
            </a:prstGeom>
            <a:noFill/>
            <a:ln w="12700">
              <a:solidFill>
                <a:schemeClr val="tx2"/>
              </a:solidFill>
              <a:round/>
              <a:headEnd type="none" w="sm" len="sm"/>
              <a:tailEnd type="none" w="sm" len="sm"/>
            </a:ln>
            <a:effectLst/>
          </p:spPr>
          <p:txBody>
            <a:bodyPr/>
            <a:lstStyle/>
            <a:p>
              <a:endParaRPr lang="en-US"/>
            </a:p>
          </p:txBody>
        </p:sp>
        <p:sp>
          <p:nvSpPr>
            <p:cNvPr id="766017" name="Line 65"/>
            <p:cNvSpPr>
              <a:spLocks noChangeShapeType="1"/>
            </p:cNvSpPr>
            <p:nvPr/>
          </p:nvSpPr>
          <p:spPr bwMode="auto">
            <a:xfrm flipH="1" flipV="1">
              <a:off x="3330" y="1619"/>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18" name="Line 66"/>
            <p:cNvSpPr>
              <a:spLocks noChangeShapeType="1"/>
            </p:cNvSpPr>
            <p:nvPr/>
          </p:nvSpPr>
          <p:spPr bwMode="auto">
            <a:xfrm flipH="1" flipV="1">
              <a:off x="3375" y="1605"/>
              <a:ext cx="85" cy="275"/>
            </a:xfrm>
            <a:prstGeom prst="line">
              <a:avLst/>
            </a:prstGeom>
            <a:noFill/>
            <a:ln w="12700">
              <a:solidFill>
                <a:schemeClr val="tx2"/>
              </a:solidFill>
              <a:round/>
              <a:headEnd type="none" w="sm" len="sm"/>
              <a:tailEnd type="none" w="sm" len="sm"/>
            </a:ln>
            <a:effectLst/>
          </p:spPr>
          <p:txBody>
            <a:bodyPr/>
            <a:lstStyle/>
            <a:p>
              <a:endParaRPr lang="en-US"/>
            </a:p>
          </p:txBody>
        </p:sp>
      </p:grpSp>
      <p:grpSp>
        <p:nvGrpSpPr>
          <p:cNvPr id="766019" name="Group 67"/>
          <p:cNvGrpSpPr>
            <a:grpSpLocks/>
          </p:cNvGrpSpPr>
          <p:nvPr/>
        </p:nvGrpSpPr>
        <p:grpSpPr bwMode="auto">
          <a:xfrm>
            <a:off x="6581775" y="2984500"/>
            <a:ext cx="933450" cy="889000"/>
            <a:chOff x="4146" y="1880"/>
            <a:chExt cx="588" cy="560"/>
          </a:xfrm>
        </p:grpSpPr>
        <p:sp>
          <p:nvSpPr>
            <p:cNvPr id="766020" name="Line 68"/>
            <p:cNvSpPr>
              <a:spLocks noChangeShapeType="1"/>
            </p:cNvSpPr>
            <p:nvPr/>
          </p:nvSpPr>
          <p:spPr bwMode="auto">
            <a:xfrm flipV="1">
              <a:off x="4549" y="2219"/>
              <a:ext cx="185" cy="221"/>
            </a:xfrm>
            <a:prstGeom prst="line">
              <a:avLst/>
            </a:prstGeom>
            <a:noFill/>
            <a:ln w="12700">
              <a:solidFill>
                <a:schemeClr val="tx2"/>
              </a:solidFill>
              <a:round/>
              <a:headEnd type="none" w="sm" len="sm"/>
              <a:tailEnd type="none" w="sm" len="sm"/>
            </a:ln>
            <a:effectLst/>
          </p:spPr>
          <p:txBody>
            <a:bodyPr/>
            <a:lstStyle/>
            <a:p>
              <a:endParaRPr lang="en-US"/>
            </a:p>
          </p:txBody>
        </p:sp>
        <p:sp>
          <p:nvSpPr>
            <p:cNvPr id="766021" name="Line 69"/>
            <p:cNvSpPr>
              <a:spLocks noChangeShapeType="1"/>
            </p:cNvSpPr>
            <p:nvPr/>
          </p:nvSpPr>
          <p:spPr bwMode="auto">
            <a:xfrm flipV="1">
              <a:off x="4513" y="2189"/>
              <a:ext cx="184" cy="221"/>
            </a:xfrm>
            <a:prstGeom prst="line">
              <a:avLst/>
            </a:prstGeom>
            <a:noFill/>
            <a:ln w="12700">
              <a:solidFill>
                <a:schemeClr val="tx2"/>
              </a:solidFill>
              <a:round/>
              <a:headEnd type="none" w="sm" len="sm"/>
              <a:tailEnd type="none" w="sm" len="sm"/>
            </a:ln>
            <a:effectLst/>
          </p:spPr>
          <p:txBody>
            <a:bodyPr/>
            <a:lstStyle/>
            <a:p>
              <a:endParaRPr lang="en-US"/>
            </a:p>
          </p:txBody>
        </p:sp>
        <p:sp>
          <p:nvSpPr>
            <p:cNvPr id="766022" name="Line 70"/>
            <p:cNvSpPr>
              <a:spLocks noChangeShapeType="1"/>
            </p:cNvSpPr>
            <p:nvPr/>
          </p:nvSpPr>
          <p:spPr bwMode="auto">
            <a:xfrm flipV="1">
              <a:off x="4475" y="2157"/>
              <a:ext cx="185" cy="220"/>
            </a:xfrm>
            <a:prstGeom prst="line">
              <a:avLst/>
            </a:prstGeom>
            <a:noFill/>
            <a:ln w="12700">
              <a:solidFill>
                <a:schemeClr val="tx2"/>
              </a:solidFill>
              <a:round/>
              <a:headEnd type="none" w="sm" len="sm"/>
              <a:tailEnd type="none" w="sm" len="sm"/>
            </a:ln>
            <a:effectLst/>
          </p:spPr>
          <p:txBody>
            <a:bodyPr/>
            <a:lstStyle/>
            <a:p>
              <a:endParaRPr lang="en-US"/>
            </a:p>
          </p:txBody>
        </p:sp>
        <p:sp>
          <p:nvSpPr>
            <p:cNvPr id="766023" name="Line 71"/>
            <p:cNvSpPr>
              <a:spLocks noChangeShapeType="1"/>
            </p:cNvSpPr>
            <p:nvPr/>
          </p:nvSpPr>
          <p:spPr bwMode="auto">
            <a:xfrm flipV="1">
              <a:off x="4440" y="2126"/>
              <a:ext cx="184" cy="222"/>
            </a:xfrm>
            <a:prstGeom prst="line">
              <a:avLst/>
            </a:prstGeom>
            <a:noFill/>
            <a:ln w="12700">
              <a:solidFill>
                <a:schemeClr val="tx2"/>
              </a:solidFill>
              <a:round/>
              <a:headEnd type="none" w="sm" len="sm"/>
              <a:tailEnd type="none" w="sm" len="sm"/>
            </a:ln>
            <a:effectLst/>
          </p:spPr>
          <p:txBody>
            <a:bodyPr/>
            <a:lstStyle/>
            <a:p>
              <a:endParaRPr lang="en-US"/>
            </a:p>
          </p:txBody>
        </p:sp>
        <p:sp>
          <p:nvSpPr>
            <p:cNvPr id="766024" name="Line 72"/>
            <p:cNvSpPr>
              <a:spLocks noChangeShapeType="1"/>
            </p:cNvSpPr>
            <p:nvPr/>
          </p:nvSpPr>
          <p:spPr bwMode="auto">
            <a:xfrm flipV="1">
              <a:off x="4365" y="2065"/>
              <a:ext cx="187" cy="221"/>
            </a:xfrm>
            <a:prstGeom prst="line">
              <a:avLst/>
            </a:prstGeom>
            <a:noFill/>
            <a:ln w="12700">
              <a:solidFill>
                <a:schemeClr val="tx2"/>
              </a:solidFill>
              <a:round/>
              <a:headEnd type="none" w="sm" len="sm"/>
              <a:tailEnd type="none" w="sm" len="sm"/>
            </a:ln>
            <a:effectLst/>
          </p:spPr>
          <p:txBody>
            <a:bodyPr/>
            <a:lstStyle/>
            <a:p>
              <a:endParaRPr lang="en-US"/>
            </a:p>
          </p:txBody>
        </p:sp>
        <p:sp>
          <p:nvSpPr>
            <p:cNvPr id="766025" name="Line 73"/>
            <p:cNvSpPr>
              <a:spLocks noChangeShapeType="1"/>
            </p:cNvSpPr>
            <p:nvPr/>
          </p:nvSpPr>
          <p:spPr bwMode="auto">
            <a:xfrm flipV="1">
              <a:off x="4402" y="2094"/>
              <a:ext cx="185" cy="222"/>
            </a:xfrm>
            <a:prstGeom prst="line">
              <a:avLst/>
            </a:prstGeom>
            <a:noFill/>
            <a:ln w="12700">
              <a:solidFill>
                <a:schemeClr val="tx2"/>
              </a:solidFill>
              <a:round/>
              <a:headEnd type="none" w="sm" len="sm"/>
              <a:tailEnd type="none" w="sm" len="sm"/>
            </a:ln>
            <a:effectLst/>
          </p:spPr>
          <p:txBody>
            <a:bodyPr/>
            <a:lstStyle/>
            <a:p>
              <a:endParaRPr lang="en-US"/>
            </a:p>
          </p:txBody>
        </p:sp>
        <p:sp>
          <p:nvSpPr>
            <p:cNvPr id="766026" name="Line 74"/>
            <p:cNvSpPr>
              <a:spLocks noChangeShapeType="1"/>
            </p:cNvSpPr>
            <p:nvPr/>
          </p:nvSpPr>
          <p:spPr bwMode="auto">
            <a:xfrm flipV="1">
              <a:off x="4328" y="2034"/>
              <a:ext cx="187" cy="221"/>
            </a:xfrm>
            <a:prstGeom prst="line">
              <a:avLst/>
            </a:prstGeom>
            <a:noFill/>
            <a:ln w="12700">
              <a:solidFill>
                <a:schemeClr val="tx2"/>
              </a:solidFill>
              <a:round/>
              <a:headEnd type="none" w="sm" len="sm"/>
              <a:tailEnd type="none" w="sm" len="sm"/>
            </a:ln>
            <a:effectLst/>
          </p:spPr>
          <p:txBody>
            <a:bodyPr/>
            <a:lstStyle/>
            <a:p>
              <a:endParaRPr lang="en-US"/>
            </a:p>
          </p:txBody>
        </p:sp>
        <p:sp>
          <p:nvSpPr>
            <p:cNvPr id="766027" name="Line 75"/>
            <p:cNvSpPr>
              <a:spLocks noChangeShapeType="1"/>
            </p:cNvSpPr>
            <p:nvPr/>
          </p:nvSpPr>
          <p:spPr bwMode="auto">
            <a:xfrm flipV="1">
              <a:off x="4293" y="2004"/>
              <a:ext cx="185" cy="222"/>
            </a:xfrm>
            <a:prstGeom prst="line">
              <a:avLst/>
            </a:prstGeom>
            <a:noFill/>
            <a:ln w="12700">
              <a:solidFill>
                <a:schemeClr val="tx2"/>
              </a:solidFill>
              <a:round/>
              <a:headEnd type="none" w="sm" len="sm"/>
              <a:tailEnd type="none" w="sm" len="sm"/>
            </a:ln>
            <a:effectLst/>
          </p:spPr>
          <p:txBody>
            <a:bodyPr/>
            <a:lstStyle/>
            <a:p>
              <a:endParaRPr lang="en-US"/>
            </a:p>
          </p:txBody>
        </p:sp>
        <p:sp>
          <p:nvSpPr>
            <p:cNvPr id="766028" name="Line 76"/>
            <p:cNvSpPr>
              <a:spLocks noChangeShapeType="1"/>
            </p:cNvSpPr>
            <p:nvPr/>
          </p:nvSpPr>
          <p:spPr bwMode="auto">
            <a:xfrm flipV="1">
              <a:off x="4256" y="1972"/>
              <a:ext cx="184" cy="222"/>
            </a:xfrm>
            <a:prstGeom prst="line">
              <a:avLst/>
            </a:prstGeom>
            <a:noFill/>
            <a:ln w="12700">
              <a:solidFill>
                <a:schemeClr val="tx2"/>
              </a:solidFill>
              <a:round/>
              <a:headEnd type="none" w="sm" len="sm"/>
              <a:tailEnd type="none" w="sm" len="sm"/>
            </a:ln>
            <a:effectLst/>
          </p:spPr>
          <p:txBody>
            <a:bodyPr/>
            <a:lstStyle/>
            <a:p>
              <a:endParaRPr lang="en-US"/>
            </a:p>
          </p:txBody>
        </p:sp>
        <p:sp>
          <p:nvSpPr>
            <p:cNvPr id="766029" name="Line 77"/>
            <p:cNvSpPr>
              <a:spLocks noChangeShapeType="1"/>
            </p:cNvSpPr>
            <p:nvPr/>
          </p:nvSpPr>
          <p:spPr bwMode="auto">
            <a:xfrm flipV="1">
              <a:off x="4220" y="1943"/>
              <a:ext cx="185" cy="220"/>
            </a:xfrm>
            <a:prstGeom prst="line">
              <a:avLst/>
            </a:prstGeom>
            <a:noFill/>
            <a:ln w="12700">
              <a:solidFill>
                <a:schemeClr val="tx2"/>
              </a:solidFill>
              <a:round/>
              <a:headEnd type="none" w="sm" len="sm"/>
              <a:tailEnd type="none" w="sm" len="sm"/>
            </a:ln>
            <a:effectLst/>
          </p:spPr>
          <p:txBody>
            <a:bodyPr/>
            <a:lstStyle/>
            <a:p>
              <a:endParaRPr lang="en-US"/>
            </a:p>
          </p:txBody>
        </p:sp>
        <p:sp>
          <p:nvSpPr>
            <p:cNvPr id="766030" name="Line 78"/>
            <p:cNvSpPr>
              <a:spLocks noChangeShapeType="1"/>
            </p:cNvSpPr>
            <p:nvPr/>
          </p:nvSpPr>
          <p:spPr bwMode="auto">
            <a:xfrm flipV="1">
              <a:off x="4146" y="1880"/>
              <a:ext cx="185" cy="221"/>
            </a:xfrm>
            <a:prstGeom prst="line">
              <a:avLst/>
            </a:prstGeom>
            <a:noFill/>
            <a:ln w="12700">
              <a:solidFill>
                <a:schemeClr val="tx2"/>
              </a:solidFill>
              <a:round/>
              <a:headEnd type="none" w="sm" len="sm"/>
              <a:tailEnd type="none" w="sm" len="sm"/>
            </a:ln>
            <a:effectLst/>
          </p:spPr>
          <p:txBody>
            <a:bodyPr/>
            <a:lstStyle/>
            <a:p>
              <a:endParaRPr lang="en-US"/>
            </a:p>
          </p:txBody>
        </p:sp>
        <p:sp>
          <p:nvSpPr>
            <p:cNvPr id="766031" name="Line 79"/>
            <p:cNvSpPr>
              <a:spLocks noChangeShapeType="1"/>
            </p:cNvSpPr>
            <p:nvPr/>
          </p:nvSpPr>
          <p:spPr bwMode="auto">
            <a:xfrm flipV="1">
              <a:off x="4183" y="1910"/>
              <a:ext cx="184" cy="221"/>
            </a:xfrm>
            <a:prstGeom prst="line">
              <a:avLst/>
            </a:prstGeom>
            <a:noFill/>
            <a:ln w="12700">
              <a:solidFill>
                <a:schemeClr val="tx2"/>
              </a:solidFill>
              <a:round/>
              <a:headEnd type="none" w="sm" len="sm"/>
              <a:tailEnd type="none" w="sm" len="sm"/>
            </a:ln>
            <a:effectLst/>
          </p:spPr>
          <p:txBody>
            <a:bodyPr/>
            <a:lstStyle/>
            <a:p>
              <a:endParaRPr lang="en-US"/>
            </a:p>
          </p:txBody>
        </p:sp>
      </p:grpSp>
      <p:sp>
        <p:nvSpPr>
          <p:cNvPr id="766032" name="Rectangle 80"/>
          <p:cNvSpPr>
            <a:spLocks noGrp="1" noChangeArrowheads="1"/>
          </p:cNvSpPr>
          <p:nvPr>
            <p:ph type="title"/>
          </p:nvPr>
        </p:nvSpPr>
        <p:spPr>
          <a:xfrm>
            <a:off x="593725" y="525463"/>
            <a:ext cx="7956550" cy="762000"/>
          </a:xfrm>
          <a:noFill/>
          <a:ln/>
        </p:spPr>
        <p:txBody>
          <a:bodyPr/>
          <a:lstStyle/>
          <a:p>
            <a:r>
              <a:rPr lang="en-US"/>
              <a:t>Hydrogen bonding</a:t>
            </a:r>
          </a:p>
        </p:txBody>
      </p:sp>
      <p:grpSp>
        <p:nvGrpSpPr>
          <p:cNvPr id="766033" name="Group 81"/>
          <p:cNvGrpSpPr>
            <a:grpSpLocks/>
          </p:cNvGrpSpPr>
          <p:nvPr/>
        </p:nvGrpSpPr>
        <p:grpSpPr bwMode="auto">
          <a:xfrm>
            <a:off x="1524000" y="2438400"/>
            <a:ext cx="1676400" cy="1524000"/>
            <a:chOff x="960" y="1536"/>
            <a:chExt cx="1056" cy="960"/>
          </a:xfrm>
        </p:grpSpPr>
        <p:sp>
          <p:nvSpPr>
            <p:cNvPr id="766034" name="Rectangle 82"/>
            <p:cNvSpPr>
              <a:spLocks noChangeArrowheads="1"/>
            </p:cNvSpPr>
            <p:nvPr/>
          </p:nvSpPr>
          <p:spPr bwMode="auto">
            <a:xfrm>
              <a:off x="960" y="1536"/>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6035" name="Rectangle 83"/>
            <p:cNvSpPr>
              <a:spLocks noChangeArrowheads="1"/>
            </p:cNvSpPr>
            <p:nvPr/>
          </p:nvSpPr>
          <p:spPr bwMode="auto">
            <a:xfrm>
              <a:off x="1680" y="2016"/>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6036" name="Rectangle 84"/>
            <p:cNvSpPr>
              <a:spLocks noChangeArrowheads="1"/>
            </p:cNvSpPr>
            <p:nvPr/>
          </p:nvSpPr>
          <p:spPr bwMode="auto">
            <a:xfrm>
              <a:off x="1440" y="1536"/>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O</a:t>
              </a:r>
            </a:p>
          </p:txBody>
        </p:sp>
        <p:sp>
          <p:nvSpPr>
            <p:cNvPr id="766037" name="Line 85"/>
            <p:cNvSpPr>
              <a:spLocks noChangeShapeType="1"/>
            </p:cNvSpPr>
            <p:nvPr/>
          </p:nvSpPr>
          <p:spPr bwMode="auto">
            <a:xfrm>
              <a:off x="1248" y="1776"/>
              <a:ext cx="240" cy="0"/>
            </a:xfrm>
            <a:prstGeom prst="line">
              <a:avLst/>
            </a:prstGeom>
            <a:noFill/>
            <a:ln w="25400">
              <a:solidFill>
                <a:schemeClr val="tx1"/>
              </a:solidFill>
              <a:round/>
              <a:headEnd type="none" w="sm" len="sm"/>
              <a:tailEnd type="none" w="sm" len="sm"/>
            </a:ln>
            <a:effectLst/>
          </p:spPr>
          <p:txBody>
            <a:bodyPr/>
            <a:lstStyle/>
            <a:p>
              <a:endParaRPr lang="en-US"/>
            </a:p>
          </p:txBody>
        </p:sp>
        <p:sp>
          <p:nvSpPr>
            <p:cNvPr id="766038" name="Line 86"/>
            <p:cNvSpPr>
              <a:spLocks noChangeShapeType="1"/>
            </p:cNvSpPr>
            <p:nvPr/>
          </p:nvSpPr>
          <p:spPr bwMode="auto">
            <a:xfrm>
              <a:off x="1680" y="1872"/>
              <a:ext cx="144" cy="240"/>
            </a:xfrm>
            <a:prstGeom prst="line">
              <a:avLst/>
            </a:prstGeom>
            <a:noFill/>
            <a:ln w="25400">
              <a:solidFill>
                <a:schemeClr val="tx1"/>
              </a:solidFill>
              <a:round/>
              <a:headEnd type="none" w="sm" len="sm"/>
              <a:tailEnd type="none" w="sm" len="sm"/>
            </a:ln>
            <a:effectLst/>
          </p:spPr>
          <p:txBody>
            <a:bodyPr/>
            <a:lstStyle/>
            <a:p>
              <a:endParaRPr lang="en-US"/>
            </a:p>
          </p:txBody>
        </p:sp>
        <p:grpSp>
          <p:nvGrpSpPr>
            <p:cNvPr id="766039" name="Group 87"/>
            <p:cNvGrpSpPr>
              <a:grpSpLocks/>
            </p:cNvGrpSpPr>
            <p:nvPr/>
          </p:nvGrpSpPr>
          <p:grpSpPr bwMode="auto">
            <a:xfrm>
              <a:off x="1540" y="1540"/>
              <a:ext cx="136" cy="40"/>
              <a:chOff x="1540" y="1540"/>
              <a:chExt cx="136" cy="40"/>
            </a:xfrm>
          </p:grpSpPr>
          <p:sp>
            <p:nvSpPr>
              <p:cNvPr id="766040" name="Oval 88"/>
              <p:cNvSpPr>
                <a:spLocks noChangeArrowheads="1"/>
              </p:cNvSpPr>
              <p:nvPr/>
            </p:nvSpPr>
            <p:spPr bwMode="auto">
              <a:xfrm>
                <a:off x="1540" y="1540"/>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6041" name="Oval 89"/>
              <p:cNvSpPr>
                <a:spLocks noChangeArrowheads="1"/>
              </p:cNvSpPr>
              <p:nvPr/>
            </p:nvSpPr>
            <p:spPr bwMode="auto">
              <a:xfrm>
                <a:off x="1636" y="1540"/>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nvGrpSpPr>
            <p:cNvPr id="766042" name="Group 90"/>
            <p:cNvGrpSpPr>
              <a:grpSpLocks/>
            </p:cNvGrpSpPr>
            <p:nvPr/>
          </p:nvGrpSpPr>
          <p:grpSpPr bwMode="auto">
            <a:xfrm>
              <a:off x="1767" y="1637"/>
              <a:ext cx="66" cy="134"/>
              <a:chOff x="1767" y="1637"/>
              <a:chExt cx="66" cy="134"/>
            </a:xfrm>
          </p:grpSpPr>
          <p:sp>
            <p:nvSpPr>
              <p:cNvPr id="766043" name="Oval 91"/>
              <p:cNvSpPr>
                <a:spLocks noChangeArrowheads="1"/>
              </p:cNvSpPr>
              <p:nvPr/>
            </p:nvSpPr>
            <p:spPr bwMode="auto">
              <a:xfrm rot="4560000">
                <a:off x="1767" y="1637"/>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6044" name="Oval 92"/>
              <p:cNvSpPr>
                <a:spLocks noChangeArrowheads="1"/>
              </p:cNvSpPr>
              <p:nvPr/>
            </p:nvSpPr>
            <p:spPr bwMode="auto">
              <a:xfrm rot="4560000">
                <a:off x="1793" y="1731"/>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grpSp>
        <p:nvGrpSpPr>
          <p:cNvPr id="766045" name="Group 93"/>
          <p:cNvGrpSpPr>
            <a:grpSpLocks/>
          </p:cNvGrpSpPr>
          <p:nvPr/>
        </p:nvGrpSpPr>
        <p:grpSpPr bwMode="auto">
          <a:xfrm>
            <a:off x="3635375" y="1938338"/>
            <a:ext cx="1873250" cy="1336675"/>
            <a:chOff x="2290" y="1221"/>
            <a:chExt cx="1180" cy="842"/>
          </a:xfrm>
        </p:grpSpPr>
        <p:sp>
          <p:nvSpPr>
            <p:cNvPr id="766046" name="Rectangle 94"/>
            <p:cNvSpPr>
              <a:spLocks noChangeArrowheads="1"/>
            </p:cNvSpPr>
            <p:nvPr/>
          </p:nvSpPr>
          <p:spPr bwMode="auto">
            <a:xfrm rot="20340000">
              <a:off x="2290" y="1393"/>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6047" name="Rectangle 95"/>
            <p:cNvSpPr>
              <a:spLocks noChangeArrowheads="1"/>
            </p:cNvSpPr>
            <p:nvPr/>
          </p:nvSpPr>
          <p:spPr bwMode="auto">
            <a:xfrm rot="20340000">
              <a:off x="3134" y="1583"/>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6048" name="Rectangle 96"/>
            <p:cNvSpPr>
              <a:spLocks noChangeArrowheads="1"/>
            </p:cNvSpPr>
            <p:nvPr/>
          </p:nvSpPr>
          <p:spPr bwMode="auto">
            <a:xfrm rot="20340000">
              <a:off x="2738" y="1221"/>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O</a:t>
              </a:r>
            </a:p>
          </p:txBody>
        </p:sp>
        <p:sp>
          <p:nvSpPr>
            <p:cNvPr id="766049" name="Line 97"/>
            <p:cNvSpPr>
              <a:spLocks noChangeShapeType="1"/>
            </p:cNvSpPr>
            <p:nvPr/>
          </p:nvSpPr>
          <p:spPr bwMode="auto">
            <a:xfrm flipV="1">
              <a:off x="2570" y="1504"/>
              <a:ext cx="224" cy="86"/>
            </a:xfrm>
            <a:prstGeom prst="line">
              <a:avLst/>
            </a:prstGeom>
            <a:noFill/>
            <a:ln w="25400">
              <a:solidFill>
                <a:schemeClr val="tx1"/>
              </a:solidFill>
              <a:round/>
              <a:headEnd type="none" w="sm" len="sm"/>
              <a:tailEnd type="none" w="sm" len="sm"/>
            </a:ln>
            <a:effectLst/>
          </p:spPr>
          <p:txBody>
            <a:bodyPr/>
            <a:lstStyle/>
            <a:p>
              <a:endParaRPr lang="en-US"/>
            </a:p>
          </p:txBody>
        </p:sp>
        <p:sp>
          <p:nvSpPr>
            <p:cNvPr id="766050" name="Line 98"/>
            <p:cNvSpPr>
              <a:spLocks noChangeShapeType="1"/>
            </p:cNvSpPr>
            <p:nvPr/>
          </p:nvSpPr>
          <p:spPr bwMode="auto">
            <a:xfrm>
              <a:off x="3007" y="1525"/>
              <a:ext cx="221" cy="173"/>
            </a:xfrm>
            <a:prstGeom prst="line">
              <a:avLst/>
            </a:prstGeom>
            <a:noFill/>
            <a:ln w="25400">
              <a:solidFill>
                <a:schemeClr val="tx1"/>
              </a:solidFill>
              <a:round/>
              <a:headEnd type="none" w="sm" len="sm"/>
              <a:tailEnd type="none" w="sm" len="sm"/>
            </a:ln>
            <a:effectLst/>
          </p:spPr>
          <p:txBody>
            <a:bodyPr/>
            <a:lstStyle/>
            <a:p>
              <a:endParaRPr lang="en-US"/>
            </a:p>
          </p:txBody>
        </p:sp>
        <p:grpSp>
          <p:nvGrpSpPr>
            <p:cNvPr id="766051" name="Group 99"/>
            <p:cNvGrpSpPr>
              <a:grpSpLocks/>
            </p:cNvGrpSpPr>
            <p:nvPr/>
          </p:nvGrpSpPr>
          <p:grpSpPr bwMode="auto">
            <a:xfrm>
              <a:off x="2764" y="1222"/>
              <a:ext cx="130" cy="74"/>
              <a:chOff x="2764" y="1222"/>
              <a:chExt cx="130" cy="74"/>
            </a:xfrm>
          </p:grpSpPr>
          <p:sp>
            <p:nvSpPr>
              <p:cNvPr id="766052" name="Oval 100"/>
              <p:cNvSpPr>
                <a:spLocks noChangeArrowheads="1"/>
              </p:cNvSpPr>
              <p:nvPr/>
            </p:nvSpPr>
            <p:spPr bwMode="auto">
              <a:xfrm rot="20340000">
                <a:off x="2764" y="1256"/>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6053" name="Oval 101"/>
              <p:cNvSpPr>
                <a:spLocks noChangeArrowheads="1"/>
              </p:cNvSpPr>
              <p:nvPr/>
            </p:nvSpPr>
            <p:spPr bwMode="auto">
              <a:xfrm rot="20340000">
                <a:off x="2854" y="1222"/>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nvGrpSpPr>
            <p:cNvPr id="766054" name="Group 102"/>
            <p:cNvGrpSpPr>
              <a:grpSpLocks/>
            </p:cNvGrpSpPr>
            <p:nvPr/>
          </p:nvGrpSpPr>
          <p:grpSpPr bwMode="auto">
            <a:xfrm>
              <a:off x="3010" y="1266"/>
              <a:ext cx="98" cy="119"/>
              <a:chOff x="3010" y="1266"/>
              <a:chExt cx="98" cy="119"/>
            </a:xfrm>
          </p:grpSpPr>
          <p:sp>
            <p:nvSpPr>
              <p:cNvPr id="766055" name="Oval 103"/>
              <p:cNvSpPr>
                <a:spLocks noChangeArrowheads="1"/>
              </p:cNvSpPr>
              <p:nvPr/>
            </p:nvSpPr>
            <p:spPr bwMode="auto">
              <a:xfrm rot="3300000">
                <a:off x="3010" y="1266"/>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6056" name="Oval 104"/>
              <p:cNvSpPr>
                <a:spLocks noChangeArrowheads="1"/>
              </p:cNvSpPr>
              <p:nvPr/>
            </p:nvSpPr>
            <p:spPr bwMode="auto">
              <a:xfrm rot="3300000">
                <a:off x="3068" y="1345"/>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grpSp>
        <p:nvGrpSpPr>
          <p:cNvPr id="766057" name="Group 105"/>
          <p:cNvGrpSpPr>
            <a:grpSpLocks/>
          </p:cNvGrpSpPr>
          <p:nvPr/>
        </p:nvGrpSpPr>
        <p:grpSpPr bwMode="auto">
          <a:xfrm>
            <a:off x="2847975" y="2325688"/>
            <a:ext cx="933450" cy="682625"/>
            <a:chOff x="1794" y="1465"/>
            <a:chExt cx="588" cy="430"/>
          </a:xfrm>
        </p:grpSpPr>
        <p:sp>
          <p:nvSpPr>
            <p:cNvPr id="766058" name="Line 106"/>
            <p:cNvSpPr>
              <a:spLocks noChangeShapeType="1"/>
            </p:cNvSpPr>
            <p:nvPr/>
          </p:nvSpPr>
          <p:spPr bwMode="auto">
            <a:xfrm flipH="1" flipV="1">
              <a:off x="2298" y="1465"/>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59" name="Line 107"/>
            <p:cNvSpPr>
              <a:spLocks noChangeShapeType="1"/>
            </p:cNvSpPr>
            <p:nvPr/>
          </p:nvSpPr>
          <p:spPr bwMode="auto">
            <a:xfrm flipH="1" flipV="1">
              <a:off x="2252" y="1480"/>
              <a:ext cx="85" cy="275"/>
            </a:xfrm>
            <a:prstGeom prst="line">
              <a:avLst/>
            </a:prstGeom>
            <a:noFill/>
            <a:ln w="12700">
              <a:solidFill>
                <a:schemeClr val="tx2"/>
              </a:solidFill>
              <a:round/>
              <a:headEnd type="none" w="sm" len="sm"/>
              <a:tailEnd type="none" w="sm" len="sm"/>
            </a:ln>
            <a:effectLst/>
          </p:spPr>
          <p:txBody>
            <a:bodyPr/>
            <a:lstStyle/>
            <a:p>
              <a:endParaRPr lang="en-US"/>
            </a:p>
          </p:txBody>
        </p:sp>
        <p:sp>
          <p:nvSpPr>
            <p:cNvPr id="766060" name="Line 108"/>
            <p:cNvSpPr>
              <a:spLocks noChangeShapeType="1"/>
            </p:cNvSpPr>
            <p:nvPr/>
          </p:nvSpPr>
          <p:spPr bwMode="auto">
            <a:xfrm flipH="1" flipV="1">
              <a:off x="2205" y="1494"/>
              <a:ext cx="85" cy="275"/>
            </a:xfrm>
            <a:prstGeom prst="line">
              <a:avLst/>
            </a:prstGeom>
            <a:noFill/>
            <a:ln w="12700">
              <a:solidFill>
                <a:schemeClr val="tx2"/>
              </a:solidFill>
              <a:round/>
              <a:headEnd type="none" w="sm" len="sm"/>
              <a:tailEnd type="none" w="sm" len="sm"/>
            </a:ln>
            <a:effectLst/>
          </p:spPr>
          <p:txBody>
            <a:bodyPr/>
            <a:lstStyle/>
            <a:p>
              <a:endParaRPr lang="en-US"/>
            </a:p>
          </p:txBody>
        </p:sp>
        <p:sp>
          <p:nvSpPr>
            <p:cNvPr id="766061" name="Line 109"/>
            <p:cNvSpPr>
              <a:spLocks noChangeShapeType="1"/>
            </p:cNvSpPr>
            <p:nvPr/>
          </p:nvSpPr>
          <p:spPr bwMode="auto">
            <a:xfrm flipH="1" flipV="1">
              <a:off x="2160" y="1507"/>
              <a:ext cx="85"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62" name="Line 110"/>
            <p:cNvSpPr>
              <a:spLocks noChangeShapeType="1"/>
            </p:cNvSpPr>
            <p:nvPr/>
          </p:nvSpPr>
          <p:spPr bwMode="auto">
            <a:xfrm flipH="1" flipV="1">
              <a:off x="2069" y="1535"/>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63" name="Line 111"/>
            <p:cNvSpPr>
              <a:spLocks noChangeShapeType="1"/>
            </p:cNvSpPr>
            <p:nvPr/>
          </p:nvSpPr>
          <p:spPr bwMode="auto">
            <a:xfrm flipH="1" flipV="1">
              <a:off x="2113" y="1521"/>
              <a:ext cx="85"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64" name="Line 112"/>
            <p:cNvSpPr>
              <a:spLocks noChangeShapeType="1"/>
            </p:cNvSpPr>
            <p:nvPr/>
          </p:nvSpPr>
          <p:spPr bwMode="auto">
            <a:xfrm flipH="1" flipV="1">
              <a:off x="2023" y="1549"/>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65" name="Line 113"/>
            <p:cNvSpPr>
              <a:spLocks noChangeShapeType="1"/>
            </p:cNvSpPr>
            <p:nvPr/>
          </p:nvSpPr>
          <p:spPr bwMode="auto">
            <a:xfrm flipH="1" flipV="1">
              <a:off x="1978" y="1563"/>
              <a:ext cx="85"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66" name="Line 114"/>
            <p:cNvSpPr>
              <a:spLocks noChangeShapeType="1"/>
            </p:cNvSpPr>
            <p:nvPr/>
          </p:nvSpPr>
          <p:spPr bwMode="auto">
            <a:xfrm flipH="1" flipV="1">
              <a:off x="1931" y="1577"/>
              <a:ext cx="85"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67" name="Line 115"/>
            <p:cNvSpPr>
              <a:spLocks noChangeShapeType="1"/>
            </p:cNvSpPr>
            <p:nvPr/>
          </p:nvSpPr>
          <p:spPr bwMode="auto">
            <a:xfrm flipH="1" flipV="1">
              <a:off x="1886" y="1591"/>
              <a:ext cx="85" cy="275"/>
            </a:xfrm>
            <a:prstGeom prst="line">
              <a:avLst/>
            </a:prstGeom>
            <a:noFill/>
            <a:ln w="12700">
              <a:solidFill>
                <a:schemeClr val="tx2"/>
              </a:solidFill>
              <a:round/>
              <a:headEnd type="none" w="sm" len="sm"/>
              <a:tailEnd type="none" w="sm" len="sm"/>
            </a:ln>
            <a:effectLst/>
          </p:spPr>
          <p:txBody>
            <a:bodyPr/>
            <a:lstStyle/>
            <a:p>
              <a:endParaRPr lang="en-US"/>
            </a:p>
          </p:txBody>
        </p:sp>
        <p:sp>
          <p:nvSpPr>
            <p:cNvPr id="766068" name="Line 116"/>
            <p:cNvSpPr>
              <a:spLocks noChangeShapeType="1"/>
            </p:cNvSpPr>
            <p:nvPr/>
          </p:nvSpPr>
          <p:spPr bwMode="auto">
            <a:xfrm flipH="1" flipV="1">
              <a:off x="1794" y="1619"/>
              <a:ext cx="84" cy="276"/>
            </a:xfrm>
            <a:prstGeom prst="line">
              <a:avLst/>
            </a:prstGeom>
            <a:noFill/>
            <a:ln w="12700">
              <a:solidFill>
                <a:schemeClr val="tx2"/>
              </a:solidFill>
              <a:round/>
              <a:headEnd type="none" w="sm" len="sm"/>
              <a:tailEnd type="none" w="sm" len="sm"/>
            </a:ln>
            <a:effectLst/>
          </p:spPr>
          <p:txBody>
            <a:bodyPr/>
            <a:lstStyle/>
            <a:p>
              <a:endParaRPr lang="en-US"/>
            </a:p>
          </p:txBody>
        </p:sp>
        <p:sp>
          <p:nvSpPr>
            <p:cNvPr id="766069" name="Line 117"/>
            <p:cNvSpPr>
              <a:spLocks noChangeShapeType="1"/>
            </p:cNvSpPr>
            <p:nvPr/>
          </p:nvSpPr>
          <p:spPr bwMode="auto">
            <a:xfrm flipH="1" flipV="1">
              <a:off x="1839" y="1605"/>
              <a:ext cx="85" cy="275"/>
            </a:xfrm>
            <a:prstGeom prst="line">
              <a:avLst/>
            </a:prstGeom>
            <a:noFill/>
            <a:ln w="12700">
              <a:solidFill>
                <a:schemeClr val="tx2"/>
              </a:solidFill>
              <a:round/>
              <a:headEnd type="none" w="sm" len="sm"/>
              <a:tailEnd type="none" w="sm" len="sm"/>
            </a:ln>
            <a:effectLst/>
          </p:spPr>
          <p:txBody>
            <a:bodyPr/>
            <a:lstStyle/>
            <a:p>
              <a:endParaRPr lang="en-US"/>
            </a:p>
          </p:txBody>
        </p:sp>
      </p:grpSp>
      <p:grpSp>
        <p:nvGrpSpPr>
          <p:cNvPr id="766070" name="Group 118"/>
          <p:cNvGrpSpPr>
            <a:grpSpLocks/>
          </p:cNvGrpSpPr>
          <p:nvPr/>
        </p:nvGrpSpPr>
        <p:grpSpPr bwMode="auto">
          <a:xfrm>
            <a:off x="5957888" y="1477963"/>
            <a:ext cx="1244600" cy="1898650"/>
            <a:chOff x="3753" y="931"/>
            <a:chExt cx="784" cy="1196"/>
          </a:xfrm>
        </p:grpSpPr>
        <p:sp>
          <p:nvSpPr>
            <p:cNvPr id="766071" name="Rectangle 119"/>
            <p:cNvSpPr>
              <a:spLocks noChangeArrowheads="1"/>
            </p:cNvSpPr>
            <p:nvPr/>
          </p:nvSpPr>
          <p:spPr bwMode="auto">
            <a:xfrm rot="14460000">
              <a:off x="4058" y="1719"/>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6072" name="Rectangle 120"/>
            <p:cNvSpPr>
              <a:spLocks noChangeArrowheads="1"/>
            </p:cNvSpPr>
            <p:nvPr/>
          </p:nvSpPr>
          <p:spPr bwMode="auto">
            <a:xfrm rot="14460000">
              <a:off x="4129" y="859"/>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6073" name="Rectangle 121"/>
            <p:cNvSpPr>
              <a:spLocks noChangeArrowheads="1"/>
            </p:cNvSpPr>
            <p:nvPr/>
          </p:nvSpPr>
          <p:spPr bwMode="auto">
            <a:xfrm rot="14460000">
              <a:off x="3825" y="1300"/>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O</a:t>
              </a:r>
            </a:p>
          </p:txBody>
        </p:sp>
        <p:sp>
          <p:nvSpPr>
            <p:cNvPr id="766074" name="Line 122"/>
            <p:cNvSpPr>
              <a:spLocks noChangeShapeType="1"/>
            </p:cNvSpPr>
            <p:nvPr/>
          </p:nvSpPr>
          <p:spPr bwMode="auto">
            <a:xfrm flipH="1" flipV="1">
              <a:off x="4052" y="1644"/>
              <a:ext cx="116" cy="210"/>
            </a:xfrm>
            <a:prstGeom prst="line">
              <a:avLst/>
            </a:prstGeom>
            <a:noFill/>
            <a:ln w="25400">
              <a:solidFill>
                <a:schemeClr val="tx1"/>
              </a:solidFill>
              <a:round/>
              <a:headEnd type="none" w="sm" len="sm"/>
              <a:tailEnd type="none" w="sm" len="sm"/>
            </a:ln>
            <a:effectLst/>
          </p:spPr>
          <p:txBody>
            <a:bodyPr/>
            <a:lstStyle/>
            <a:p>
              <a:endParaRPr lang="en-US"/>
            </a:p>
          </p:txBody>
        </p:sp>
        <p:sp>
          <p:nvSpPr>
            <p:cNvPr id="766075" name="Line 123"/>
            <p:cNvSpPr>
              <a:spLocks noChangeShapeType="1"/>
            </p:cNvSpPr>
            <p:nvPr/>
          </p:nvSpPr>
          <p:spPr bwMode="auto">
            <a:xfrm flipV="1">
              <a:off x="4042" y="1187"/>
              <a:ext cx="141" cy="244"/>
            </a:xfrm>
            <a:prstGeom prst="line">
              <a:avLst/>
            </a:prstGeom>
            <a:noFill/>
            <a:ln w="25400">
              <a:solidFill>
                <a:schemeClr val="tx1"/>
              </a:solidFill>
              <a:round/>
              <a:headEnd type="none" w="sm" len="sm"/>
              <a:tailEnd type="none" w="sm" len="sm"/>
            </a:ln>
            <a:effectLst/>
          </p:spPr>
          <p:txBody>
            <a:bodyPr/>
            <a:lstStyle/>
            <a:p>
              <a:endParaRPr lang="en-US"/>
            </a:p>
          </p:txBody>
        </p:sp>
        <p:grpSp>
          <p:nvGrpSpPr>
            <p:cNvPr id="766076" name="Group 124"/>
            <p:cNvGrpSpPr>
              <a:grpSpLocks/>
            </p:cNvGrpSpPr>
            <p:nvPr/>
          </p:nvGrpSpPr>
          <p:grpSpPr bwMode="auto">
            <a:xfrm>
              <a:off x="3761" y="1581"/>
              <a:ext cx="86" cy="126"/>
              <a:chOff x="3761" y="1581"/>
              <a:chExt cx="86" cy="126"/>
            </a:xfrm>
          </p:grpSpPr>
          <p:sp>
            <p:nvSpPr>
              <p:cNvPr id="766077" name="Oval 125"/>
              <p:cNvSpPr>
                <a:spLocks noChangeArrowheads="1"/>
              </p:cNvSpPr>
              <p:nvPr/>
            </p:nvSpPr>
            <p:spPr bwMode="auto">
              <a:xfrm rot="14460000">
                <a:off x="3807" y="1667"/>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6078" name="Oval 126"/>
              <p:cNvSpPr>
                <a:spLocks noChangeArrowheads="1"/>
              </p:cNvSpPr>
              <p:nvPr/>
            </p:nvSpPr>
            <p:spPr bwMode="auto">
              <a:xfrm rot="14460000">
                <a:off x="3761" y="1581"/>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nvGrpSpPr>
            <p:cNvPr id="766079" name="Group 127"/>
            <p:cNvGrpSpPr>
              <a:grpSpLocks/>
            </p:cNvGrpSpPr>
            <p:nvPr/>
          </p:nvGrpSpPr>
          <p:grpSpPr bwMode="auto">
            <a:xfrm>
              <a:off x="3782" y="1353"/>
              <a:ext cx="110" cy="109"/>
              <a:chOff x="3782" y="1353"/>
              <a:chExt cx="110" cy="109"/>
            </a:xfrm>
          </p:grpSpPr>
          <p:sp>
            <p:nvSpPr>
              <p:cNvPr id="766080" name="Oval 128"/>
              <p:cNvSpPr>
                <a:spLocks noChangeArrowheads="1"/>
              </p:cNvSpPr>
              <p:nvPr/>
            </p:nvSpPr>
            <p:spPr bwMode="auto">
              <a:xfrm rot="19020000">
                <a:off x="3782" y="1422"/>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6081" name="Oval 129"/>
              <p:cNvSpPr>
                <a:spLocks noChangeArrowheads="1"/>
              </p:cNvSpPr>
              <p:nvPr/>
            </p:nvSpPr>
            <p:spPr bwMode="auto">
              <a:xfrm rot="19020000">
                <a:off x="3852" y="1353"/>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grpSp>
        <p:nvGrpSpPr>
          <p:cNvPr id="766082" name="Group 130"/>
          <p:cNvGrpSpPr>
            <a:grpSpLocks/>
          </p:cNvGrpSpPr>
          <p:nvPr/>
        </p:nvGrpSpPr>
        <p:grpSpPr bwMode="auto">
          <a:xfrm>
            <a:off x="1573213" y="4086225"/>
            <a:ext cx="1404937" cy="1825625"/>
            <a:chOff x="991" y="2574"/>
            <a:chExt cx="885" cy="1150"/>
          </a:xfrm>
        </p:grpSpPr>
        <p:sp>
          <p:nvSpPr>
            <p:cNvPr id="766083" name="Rectangle 131"/>
            <p:cNvSpPr>
              <a:spLocks noChangeArrowheads="1"/>
            </p:cNvSpPr>
            <p:nvPr/>
          </p:nvSpPr>
          <p:spPr bwMode="auto">
            <a:xfrm rot="1020000">
              <a:off x="991" y="2574"/>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6084" name="Rectangle 132"/>
            <p:cNvSpPr>
              <a:spLocks noChangeArrowheads="1"/>
            </p:cNvSpPr>
            <p:nvPr/>
          </p:nvSpPr>
          <p:spPr bwMode="auto">
            <a:xfrm rot="1020000">
              <a:off x="1540" y="3244"/>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6085" name="Rectangle 133"/>
            <p:cNvSpPr>
              <a:spLocks noChangeArrowheads="1"/>
            </p:cNvSpPr>
            <p:nvPr/>
          </p:nvSpPr>
          <p:spPr bwMode="auto">
            <a:xfrm rot="1020000">
              <a:off x="1450" y="2715"/>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O</a:t>
              </a:r>
            </a:p>
          </p:txBody>
        </p:sp>
        <p:sp>
          <p:nvSpPr>
            <p:cNvPr id="766086" name="Line 134"/>
            <p:cNvSpPr>
              <a:spLocks noChangeShapeType="1"/>
            </p:cNvSpPr>
            <p:nvPr/>
          </p:nvSpPr>
          <p:spPr bwMode="auto">
            <a:xfrm>
              <a:off x="1275" y="2850"/>
              <a:ext cx="229" cy="70"/>
            </a:xfrm>
            <a:prstGeom prst="line">
              <a:avLst/>
            </a:prstGeom>
            <a:noFill/>
            <a:ln w="25400">
              <a:solidFill>
                <a:schemeClr val="tx1"/>
              </a:solidFill>
              <a:round/>
              <a:headEnd type="none" w="sm" len="sm"/>
              <a:tailEnd type="none" w="sm" len="sm"/>
            </a:ln>
            <a:effectLst/>
          </p:spPr>
          <p:txBody>
            <a:bodyPr/>
            <a:lstStyle/>
            <a:p>
              <a:endParaRPr lang="en-US"/>
            </a:p>
          </p:txBody>
        </p:sp>
        <p:sp>
          <p:nvSpPr>
            <p:cNvPr id="766087" name="Line 135"/>
            <p:cNvSpPr>
              <a:spLocks noChangeShapeType="1"/>
            </p:cNvSpPr>
            <p:nvPr/>
          </p:nvSpPr>
          <p:spPr bwMode="auto">
            <a:xfrm>
              <a:off x="1659" y="3067"/>
              <a:ext cx="67" cy="273"/>
            </a:xfrm>
            <a:prstGeom prst="line">
              <a:avLst/>
            </a:prstGeom>
            <a:noFill/>
            <a:ln w="25400">
              <a:solidFill>
                <a:schemeClr val="tx1"/>
              </a:solidFill>
              <a:round/>
              <a:headEnd type="none" w="sm" len="sm"/>
              <a:tailEnd type="none" w="sm" len="sm"/>
            </a:ln>
            <a:effectLst/>
          </p:spPr>
          <p:txBody>
            <a:bodyPr/>
            <a:lstStyle/>
            <a:p>
              <a:endParaRPr lang="en-US"/>
            </a:p>
          </p:txBody>
        </p:sp>
        <p:grpSp>
          <p:nvGrpSpPr>
            <p:cNvPr id="766088" name="Group 136"/>
            <p:cNvGrpSpPr>
              <a:grpSpLocks/>
            </p:cNvGrpSpPr>
            <p:nvPr/>
          </p:nvGrpSpPr>
          <p:grpSpPr bwMode="auto">
            <a:xfrm>
              <a:off x="1616" y="2714"/>
              <a:ext cx="132" cy="68"/>
              <a:chOff x="1616" y="2714"/>
              <a:chExt cx="132" cy="68"/>
            </a:xfrm>
          </p:grpSpPr>
          <p:sp>
            <p:nvSpPr>
              <p:cNvPr id="766089" name="Oval 137"/>
              <p:cNvSpPr>
                <a:spLocks noChangeArrowheads="1"/>
              </p:cNvSpPr>
              <p:nvPr/>
            </p:nvSpPr>
            <p:spPr bwMode="auto">
              <a:xfrm rot="1020000">
                <a:off x="1616" y="2714"/>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6090" name="Oval 138"/>
              <p:cNvSpPr>
                <a:spLocks noChangeArrowheads="1"/>
              </p:cNvSpPr>
              <p:nvPr/>
            </p:nvSpPr>
            <p:spPr bwMode="auto">
              <a:xfrm rot="1020000">
                <a:off x="1708" y="2742"/>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nvGrpSpPr>
            <p:cNvPr id="766091" name="Group 139"/>
            <p:cNvGrpSpPr>
              <a:grpSpLocks/>
            </p:cNvGrpSpPr>
            <p:nvPr/>
          </p:nvGrpSpPr>
          <p:grpSpPr bwMode="auto">
            <a:xfrm>
              <a:off x="1801" y="2873"/>
              <a:ext cx="43" cy="138"/>
              <a:chOff x="1801" y="2873"/>
              <a:chExt cx="43" cy="138"/>
            </a:xfrm>
          </p:grpSpPr>
          <p:sp>
            <p:nvSpPr>
              <p:cNvPr id="766092" name="Oval 140"/>
              <p:cNvSpPr>
                <a:spLocks noChangeArrowheads="1"/>
              </p:cNvSpPr>
              <p:nvPr/>
            </p:nvSpPr>
            <p:spPr bwMode="auto">
              <a:xfrm rot="5580000">
                <a:off x="1804" y="2873"/>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6093" name="Oval 141"/>
              <p:cNvSpPr>
                <a:spLocks noChangeArrowheads="1"/>
              </p:cNvSpPr>
              <p:nvPr/>
            </p:nvSpPr>
            <p:spPr bwMode="auto">
              <a:xfrm rot="5580000">
                <a:off x="1801" y="2971"/>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grpSp>
        <p:nvGrpSpPr>
          <p:cNvPr id="766094" name="Group 142"/>
          <p:cNvGrpSpPr>
            <a:grpSpLocks/>
          </p:cNvGrpSpPr>
          <p:nvPr/>
        </p:nvGrpSpPr>
        <p:grpSpPr bwMode="auto">
          <a:xfrm>
            <a:off x="3486150" y="4214813"/>
            <a:ext cx="1244600" cy="1901825"/>
            <a:chOff x="2196" y="2655"/>
            <a:chExt cx="784" cy="1198"/>
          </a:xfrm>
        </p:grpSpPr>
        <p:sp>
          <p:nvSpPr>
            <p:cNvPr id="766095" name="Rectangle 143"/>
            <p:cNvSpPr>
              <a:spLocks noChangeArrowheads="1"/>
            </p:cNvSpPr>
            <p:nvPr/>
          </p:nvSpPr>
          <p:spPr bwMode="auto">
            <a:xfrm rot="14460000">
              <a:off x="2500" y="3445"/>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6096" name="Rectangle 144"/>
            <p:cNvSpPr>
              <a:spLocks noChangeArrowheads="1"/>
            </p:cNvSpPr>
            <p:nvPr/>
          </p:nvSpPr>
          <p:spPr bwMode="auto">
            <a:xfrm rot="14460000">
              <a:off x="2572" y="2583"/>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6097" name="Rectangle 145"/>
            <p:cNvSpPr>
              <a:spLocks noChangeArrowheads="1"/>
            </p:cNvSpPr>
            <p:nvPr/>
          </p:nvSpPr>
          <p:spPr bwMode="auto">
            <a:xfrm rot="14460000">
              <a:off x="2268" y="3027"/>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O</a:t>
              </a:r>
            </a:p>
          </p:txBody>
        </p:sp>
        <p:sp>
          <p:nvSpPr>
            <p:cNvPr id="766098" name="Line 146"/>
            <p:cNvSpPr>
              <a:spLocks noChangeShapeType="1"/>
            </p:cNvSpPr>
            <p:nvPr/>
          </p:nvSpPr>
          <p:spPr bwMode="auto">
            <a:xfrm flipH="1" flipV="1">
              <a:off x="2495" y="3369"/>
              <a:ext cx="115" cy="211"/>
            </a:xfrm>
            <a:prstGeom prst="line">
              <a:avLst/>
            </a:prstGeom>
            <a:noFill/>
            <a:ln w="25400">
              <a:solidFill>
                <a:schemeClr val="tx1"/>
              </a:solidFill>
              <a:round/>
              <a:headEnd type="none" w="sm" len="sm"/>
              <a:tailEnd type="none" w="sm" len="sm"/>
            </a:ln>
            <a:effectLst/>
          </p:spPr>
          <p:txBody>
            <a:bodyPr/>
            <a:lstStyle/>
            <a:p>
              <a:endParaRPr lang="en-US"/>
            </a:p>
          </p:txBody>
        </p:sp>
        <p:sp>
          <p:nvSpPr>
            <p:cNvPr id="766099" name="Line 147"/>
            <p:cNvSpPr>
              <a:spLocks noChangeShapeType="1"/>
            </p:cNvSpPr>
            <p:nvPr/>
          </p:nvSpPr>
          <p:spPr bwMode="auto">
            <a:xfrm flipV="1">
              <a:off x="2485" y="2913"/>
              <a:ext cx="141" cy="243"/>
            </a:xfrm>
            <a:prstGeom prst="line">
              <a:avLst/>
            </a:prstGeom>
            <a:noFill/>
            <a:ln w="25400">
              <a:solidFill>
                <a:schemeClr val="tx1"/>
              </a:solidFill>
              <a:round/>
              <a:headEnd type="none" w="sm" len="sm"/>
              <a:tailEnd type="none" w="sm" len="sm"/>
            </a:ln>
            <a:effectLst/>
          </p:spPr>
          <p:txBody>
            <a:bodyPr/>
            <a:lstStyle/>
            <a:p>
              <a:endParaRPr lang="en-US"/>
            </a:p>
          </p:txBody>
        </p:sp>
        <p:grpSp>
          <p:nvGrpSpPr>
            <p:cNvPr id="766100" name="Group 148"/>
            <p:cNvGrpSpPr>
              <a:grpSpLocks/>
            </p:cNvGrpSpPr>
            <p:nvPr/>
          </p:nvGrpSpPr>
          <p:grpSpPr bwMode="auto">
            <a:xfrm>
              <a:off x="2203" y="3306"/>
              <a:ext cx="87" cy="126"/>
              <a:chOff x="2203" y="3306"/>
              <a:chExt cx="87" cy="126"/>
            </a:xfrm>
          </p:grpSpPr>
          <p:sp>
            <p:nvSpPr>
              <p:cNvPr id="766101" name="Oval 149"/>
              <p:cNvSpPr>
                <a:spLocks noChangeArrowheads="1"/>
              </p:cNvSpPr>
              <p:nvPr/>
            </p:nvSpPr>
            <p:spPr bwMode="auto">
              <a:xfrm rot="14460000">
                <a:off x="2250" y="3392"/>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6102" name="Oval 150"/>
              <p:cNvSpPr>
                <a:spLocks noChangeArrowheads="1"/>
              </p:cNvSpPr>
              <p:nvPr/>
            </p:nvSpPr>
            <p:spPr bwMode="auto">
              <a:xfrm rot="14460000">
                <a:off x="2203" y="3306"/>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nvGrpSpPr>
            <p:cNvPr id="766103" name="Group 151"/>
            <p:cNvGrpSpPr>
              <a:grpSpLocks/>
            </p:cNvGrpSpPr>
            <p:nvPr/>
          </p:nvGrpSpPr>
          <p:grpSpPr bwMode="auto">
            <a:xfrm>
              <a:off x="2226" y="3079"/>
              <a:ext cx="110" cy="107"/>
              <a:chOff x="2226" y="3079"/>
              <a:chExt cx="110" cy="107"/>
            </a:xfrm>
          </p:grpSpPr>
          <p:sp>
            <p:nvSpPr>
              <p:cNvPr id="766104" name="Oval 152"/>
              <p:cNvSpPr>
                <a:spLocks noChangeArrowheads="1"/>
              </p:cNvSpPr>
              <p:nvPr/>
            </p:nvSpPr>
            <p:spPr bwMode="auto">
              <a:xfrm rot="19020000">
                <a:off x="2226" y="3146"/>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6105" name="Oval 153"/>
              <p:cNvSpPr>
                <a:spLocks noChangeArrowheads="1"/>
              </p:cNvSpPr>
              <p:nvPr/>
            </p:nvSpPr>
            <p:spPr bwMode="auto">
              <a:xfrm rot="19020000">
                <a:off x="2296" y="3079"/>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grpSp>
        <p:nvGrpSpPr>
          <p:cNvPr id="766106" name="Group 154"/>
          <p:cNvGrpSpPr>
            <a:grpSpLocks/>
          </p:cNvGrpSpPr>
          <p:nvPr/>
        </p:nvGrpSpPr>
        <p:grpSpPr bwMode="auto">
          <a:xfrm>
            <a:off x="5199063" y="4073525"/>
            <a:ext cx="1673225" cy="1562100"/>
            <a:chOff x="3275" y="2566"/>
            <a:chExt cx="1054" cy="984"/>
          </a:xfrm>
        </p:grpSpPr>
        <p:sp>
          <p:nvSpPr>
            <p:cNvPr id="766107" name="Rectangle 155"/>
            <p:cNvSpPr>
              <a:spLocks noChangeArrowheads="1"/>
            </p:cNvSpPr>
            <p:nvPr/>
          </p:nvSpPr>
          <p:spPr bwMode="auto">
            <a:xfrm rot="16680000">
              <a:off x="3347" y="3142"/>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6108" name="Rectangle 156"/>
            <p:cNvSpPr>
              <a:spLocks noChangeArrowheads="1"/>
            </p:cNvSpPr>
            <p:nvPr/>
          </p:nvSpPr>
          <p:spPr bwMode="auto">
            <a:xfrm rot="16680000">
              <a:off x="3921" y="2494"/>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6109" name="Rectangle 157"/>
            <p:cNvSpPr>
              <a:spLocks noChangeArrowheads="1"/>
            </p:cNvSpPr>
            <p:nvPr/>
          </p:nvSpPr>
          <p:spPr bwMode="auto">
            <a:xfrm rot="16680000">
              <a:off x="3415" y="2666"/>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O</a:t>
              </a:r>
            </a:p>
          </p:txBody>
        </p:sp>
        <p:sp>
          <p:nvSpPr>
            <p:cNvPr id="766110" name="Line 158"/>
            <p:cNvSpPr>
              <a:spLocks noChangeShapeType="1"/>
            </p:cNvSpPr>
            <p:nvPr/>
          </p:nvSpPr>
          <p:spPr bwMode="auto">
            <a:xfrm flipV="1">
              <a:off x="3532" y="3024"/>
              <a:ext cx="33" cy="240"/>
            </a:xfrm>
            <a:prstGeom prst="line">
              <a:avLst/>
            </a:prstGeom>
            <a:noFill/>
            <a:ln w="25400">
              <a:solidFill>
                <a:schemeClr val="tx1"/>
              </a:solidFill>
              <a:round/>
              <a:headEnd type="none" w="sm" len="sm"/>
              <a:tailEnd type="none" w="sm" len="sm"/>
            </a:ln>
            <a:effectLst/>
          </p:spPr>
          <p:txBody>
            <a:bodyPr/>
            <a:lstStyle/>
            <a:p>
              <a:endParaRPr lang="en-US"/>
            </a:p>
          </p:txBody>
        </p:sp>
        <p:sp>
          <p:nvSpPr>
            <p:cNvPr id="766111" name="Line 159"/>
            <p:cNvSpPr>
              <a:spLocks noChangeShapeType="1"/>
            </p:cNvSpPr>
            <p:nvPr/>
          </p:nvSpPr>
          <p:spPr bwMode="auto">
            <a:xfrm flipV="1">
              <a:off x="3687" y="2739"/>
              <a:ext cx="257" cy="109"/>
            </a:xfrm>
            <a:prstGeom prst="line">
              <a:avLst/>
            </a:prstGeom>
            <a:noFill/>
            <a:ln w="25400">
              <a:solidFill>
                <a:schemeClr val="tx1"/>
              </a:solidFill>
              <a:round/>
              <a:headEnd type="none" w="sm" len="sm"/>
              <a:tailEnd type="none" w="sm" len="sm"/>
            </a:ln>
            <a:effectLst/>
          </p:spPr>
          <p:txBody>
            <a:bodyPr/>
            <a:lstStyle/>
            <a:p>
              <a:endParaRPr lang="en-US"/>
            </a:p>
          </p:txBody>
        </p:sp>
        <p:grpSp>
          <p:nvGrpSpPr>
            <p:cNvPr id="766112" name="Group 160"/>
            <p:cNvGrpSpPr>
              <a:grpSpLocks/>
            </p:cNvGrpSpPr>
            <p:nvPr/>
          </p:nvGrpSpPr>
          <p:grpSpPr bwMode="auto">
            <a:xfrm>
              <a:off x="3341" y="2808"/>
              <a:ext cx="53" cy="135"/>
              <a:chOff x="3341" y="2808"/>
              <a:chExt cx="53" cy="135"/>
            </a:xfrm>
          </p:grpSpPr>
          <p:sp>
            <p:nvSpPr>
              <p:cNvPr id="766113" name="Oval 161"/>
              <p:cNvSpPr>
                <a:spLocks noChangeArrowheads="1"/>
              </p:cNvSpPr>
              <p:nvPr/>
            </p:nvSpPr>
            <p:spPr bwMode="auto">
              <a:xfrm rot="16680000">
                <a:off x="3341" y="2903"/>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6114" name="Oval 162"/>
              <p:cNvSpPr>
                <a:spLocks noChangeArrowheads="1"/>
              </p:cNvSpPr>
              <p:nvPr/>
            </p:nvSpPr>
            <p:spPr bwMode="auto">
              <a:xfrm rot="16680000">
                <a:off x="3354" y="2808"/>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nvGrpSpPr>
            <p:cNvPr id="766115" name="Group 163"/>
            <p:cNvGrpSpPr>
              <a:grpSpLocks/>
            </p:cNvGrpSpPr>
            <p:nvPr/>
          </p:nvGrpSpPr>
          <p:grpSpPr bwMode="auto">
            <a:xfrm>
              <a:off x="3468" y="2681"/>
              <a:ext cx="137" cy="52"/>
              <a:chOff x="3468" y="2681"/>
              <a:chExt cx="137" cy="52"/>
            </a:xfrm>
          </p:grpSpPr>
          <p:sp>
            <p:nvSpPr>
              <p:cNvPr id="766116" name="Oval 164"/>
              <p:cNvSpPr>
                <a:spLocks noChangeArrowheads="1"/>
              </p:cNvSpPr>
              <p:nvPr/>
            </p:nvSpPr>
            <p:spPr bwMode="auto">
              <a:xfrm rot="21240000">
                <a:off x="3468" y="2693"/>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6117" name="Oval 165"/>
              <p:cNvSpPr>
                <a:spLocks noChangeArrowheads="1"/>
              </p:cNvSpPr>
              <p:nvPr/>
            </p:nvSpPr>
            <p:spPr bwMode="auto">
              <a:xfrm rot="21240000">
                <a:off x="3565" y="2681"/>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grpSp>
        <p:nvGrpSpPr>
          <p:cNvPr id="766118" name="Group 166"/>
          <p:cNvGrpSpPr>
            <a:grpSpLocks/>
          </p:cNvGrpSpPr>
          <p:nvPr/>
        </p:nvGrpSpPr>
        <p:grpSpPr bwMode="auto">
          <a:xfrm>
            <a:off x="7180263" y="2857500"/>
            <a:ext cx="1277937" cy="1893888"/>
            <a:chOff x="4523" y="1800"/>
            <a:chExt cx="805" cy="1193"/>
          </a:xfrm>
        </p:grpSpPr>
        <p:sp>
          <p:nvSpPr>
            <p:cNvPr id="766119" name="Rectangle 167"/>
            <p:cNvSpPr>
              <a:spLocks noChangeArrowheads="1"/>
            </p:cNvSpPr>
            <p:nvPr/>
          </p:nvSpPr>
          <p:spPr bwMode="auto">
            <a:xfrm rot="14640000">
              <a:off x="4804" y="2585"/>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6120" name="Rectangle 168"/>
            <p:cNvSpPr>
              <a:spLocks noChangeArrowheads="1"/>
            </p:cNvSpPr>
            <p:nvPr/>
          </p:nvSpPr>
          <p:spPr bwMode="auto">
            <a:xfrm rot="14640000">
              <a:off x="4920" y="1728"/>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H</a:t>
              </a:r>
            </a:p>
          </p:txBody>
        </p:sp>
        <p:sp>
          <p:nvSpPr>
            <p:cNvPr id="766121" name="Rectangle 169"/>
            <p:cNvSpPr>
              <a:spLocks noChangeArrowheads="1"/>
            </p:cNvSpPr>
            <p:nvPr/>
          </p:nvSpPr>
          <p:spPr bwMode="auto">
            <a:xfrm rot="14640000">
              <a:off x="4595" y="2153"/>
              <a:ext cx="336" cy="48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4400"/>
                <a:t>O</a:t>
              </a:r>
            </a:p>
          </p:txBody>
        </p:sp>
        <p:sp>
          <p:nvSpPr>
            <p:cNvPr id="766122" name="Line 170"/>
            <p:cNvSpPr>
              <a:spLocks noChangeShapeType="1"/>
            </p:cNvSpPr>
            <p:nvPr/>
          </p:nvSpPr>
          <p:spPr bwMode="auto">
            <a:xfrm flipH="1" flipV="1">
              <a:off x="4813" y="2502"/>
              <a:ext cx="106" cy="215"/>
            </a:xfrm>
            <a:prstGeom prst="line">
              <a:avLst/>
            </a:prstGeom>
            <a:noFill/>
            <a:ln w="25400">
              <a:solidFill>
                <a:schemeClr val="tx1"/>
              </a:solidFill>
              <a:round/>
              <a:headEnd type="none" w="sm" len="sm"/>
              <a:tailEnd type="none" w="sm" len="sm"/>
            </a:ln>
            <a:effectLst/>
          </p:spPr>
          <p:txBody>
            <a:bodyPr/>
            <a:lstStyle/>
            <a:p>
              <a:endParaRPr lang="en-US"/>
            </a:p>
          </p:txBody>
        </p:sp>
        <p:sp>
          <p:nvSpPr>
            <p:cNvPr id="766123" name="Line 171"/>
            <p:cNvSpPr>
              <a:spLocks noChangeShapeType="1"/>
            </p:cNvSpPr>
            <p:nvPr/>
          </p:nvSpPr>
          <p:spPr bwMode="auto">
            <a:xfrm flipV="1">
              <a:off x="4817" y="2052"/>
              <a:ext cx="152" cy="235"/>
            </a:xfrm>
            <a:prstGeom prst="line">
              <a:avLst/>
            </a:prstGeom>
            <a:noFill/>
            <a:ln w="25400">
              <a:solidFill>
                <a:schemeClr val="tx1"/>
              </a:solidFill>
              <a:round/>
              <a:headEnd type="none" w="sm" len="sm"/>
              <a:tailEnd type="none" w="sm" len="sm"/>
            </a:ln>
            <a:effectLst/>
          </p:spPr>
          <p:txBody>
            <a:bodyPr/>
            <a:lstStyle/>
            <a:p>
              <a:endParaRPr lang="en-US"/>
            </a:p>
          </p:txBody>
        </p:sp>
        <p:grpSp>
          <p:nvGrpSpPr>
            <p:cNvPr id="766124" name="Group 172"/>
            <p:cNvGrpSpPr>
              <a:grpSpLocks/>
            </p:cNvGrpSpPr>
            <p:nvPr/>
          </p:nvGrpSpPr>
          <p:grpSpPr bwMode="auto">
            <a:xfrm>
              <a:off x="4527" y="2426"/>
              <a:ext cx="81" cy="126"/>
              <a:chOff x="4527" y="2426"/>
              <a:chExt cx="81" cy="126"/>
            </a:xfrm>
          </p:grpSpPr>
          <p:sp>
            <p:nvSpPr>
              <p:cNvPr id="766125" name="Oval 173"/>
              <p:cNvSpPr>
                <a:spLocks noChangeArrowheads="1"/>
              </p:cNvSpPr>
              <p:nvPr/>
            </p:nvSpPr>
            <p:spPr bwMode="auto">
              <a:xfrm rot="14640000">
                <a:off x="4568" y="2512"/>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6126" name="Oval 174"/>
              <p:cNvSpPr>
                <a:spLocks noChangeArrowheads="1"/>
              </p:cNvSpPr>
              <p:nvPr/>
            </p:nvSpPr>
            <p:spPr bwMode="auto">
              <a:xfrm rot="14640000">
                <a:off x="4527" y="2426"/>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nvGrpSpPr>
            <p:cNvPr id="766127" name="Group 175"/>
            <p:cNvGrpSpPr>
              <a:grpSpLocks/>
            </p:cNvGrpSpPr>
            <p:nvPr/>
          </p:nvGrpSpPr>
          <p:grpSpPr bwMode="auto">
            <a:xfrm>
              <a:off x="4556" y="2201"/>
              <a:ext cx="114" cy="105"/>
              <a:chOff x="4556" y="2201"/>
              <a:chExt cx="114" cy="105"/>
            </a:xfrm>
          </p:grpSpPr>
          <p:sp>
            <p:nvSpPr>
              <p:cNvPr id="766128" name="Oval 176"/>
              <p:cNvSpPr>
                <a:spLocks noChangeArrowheads="1"/>
              </p:cNvSpPr>
              <p:nvPr/>
            </p:nvSpPr>
            <p:spPr bwMode="auto">
              <a:xfrm rot="19200000">
                <a:off x="4556" y="2266"/>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sp>
            <p:nvSpPr>
              <p:cNvPr id="766129" name="Oval 177"/>
              <p:cNvSpPr>
                <a:spLocks noChangeArrowheads="1"/>
              </p:cNvSpPr>
              <p:nvPr/>
            </p:nvSpPr>
            <p:spPr bwMode="auto">
              <a:xfrm rot="19200000">
                <a:off x="4630" y="2201"/>
                <a:ext cx="40" cy="40"/>
              </a:xfrm>
              <a:prstGeom prst="ellipse">
                <a:avLst/>
              </a:prstGeom>
              <a:solidFill>
                <a:schemeClr val="tx1"/>
              </a:solidFill>
              <a:ln w="12700">
                <a:solidFill>
                  <a:schemeClr val="tx1"/>
                </a:solidFill>
                <a:round/>
                <a:headEnd/>
                <a:tailEnd/>
              </a:ln>
              <a:effectLst/>
            </p:spPr>
            <p:txBody>
              <a:bodyPr wrap="none" anchor="ctr"/>
              <a:lstStyle/>
              <a:p>
                <a:endParaRPr lang="en-US"/>
              </a:p>
            </p:txBody>
          </p:sp>
        </p:grpSp>
      </p:grpSp>
    </p:spTree>
  </p:cSld>
  <p:clrMapOvr>
    <a:masterClrMapping/>
  </p:clrMapOvr>
  <p:transition>
    <p:random/>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p:txBody>
          <a:bodyPr/>
          <a:lstStyle/>
          <a:p>
            <a:r>
              <a:rPr lang="en-US">
                <a:solidFill>
                  <a:schemeClr val="bg1"/>
                </a:solidFill>
              </a:rPr>
              <a:t>Resources - Bonding</a:t>
            </a:r>
          </a:p>
        </p:txBody>
      </p:sp>
      <p:sp>
        <p:nvSpPr>
          <p:cNvPr id="768003" name="Text Box 3"/>
          <p:cNvSpPr txBox="1">
            <a:spLocks noChangeArrowheads="1"/>
          </p:cNvSpPr>
          <p:nvPr/>
        </p:nvSpPr>
        <p:spPr bwMode="auto">
          <a:xfrm>
            <a:off x="1365250" y="1641475"/>
            <a:ext cx="1608138" cy="457200"/>
          </a:xfrm>
          <a:prstGeom prst="rect">
            <a:avLst/>
          </a:prstGeom>
          <a:noFill/>
          <a:ln w="9525">
            <a:noFill/>
            <a:miter lim="800000"/>
            <a:headEnd/>
            <a:tailEnd/>
          </a:ln>
          <a:effectLst/>
        </p:spPr>
        <p:txBody>
          <a:bodyPr wrap="none">
            <a:spAutoFit/>
          </a:bodyPr>
          <a:lstStyle/>
          <a:p>
            <a:r>
              <a:rPr lang="en-US" sz="2400">
                <a:solidFill>
                  <a:schemeClr val="bg1"/>
                </a:solidFill>
                <a:effectLst>
                  <a:outerShdw blurRad="38100" dist="38100" dir="2700000" algn="tl">
                    <a:srgbClr val="000000"/>
                  </a:outerShdw>
                </a:effectLst>
                <a:hlinkClick r:id="rId3" action="ppaction://hlinkfile"/>
              </a:rPr>
              <a:t>Objectives</a:t>
            </a:r>
            <a:endParaRPr lang="en-US" sz="2400">
              <a:solidFill>
                <a:schemeClr val="bg1"/>
              </a:solidFill>
              <a:effectLst>
                <a:outerShdw blurRad="38100" dist="38100" dir="2700000" algn="tl">
                  <a:srgbClr val="000000"/>
                </a:outerShdw>
              </a:effectLst>
            </a:endParaRPr>
          </a:p>
        </p:txBody>
      </p:sp>
      <p:sp>
        <p:nvSpPr>
          <p:cNvPr id="768004" name="AutoShape 4">
            <a:hlinkClick r:id="rId4" highlightClick="1"/>
          </p:cNvPr>
          <p:cNvSpPr>
            <a:spLocks noChangeArrowheads="1"/>
          </p:cNvSpPr>
          <p:nvPr/>
        </p:nvSpPr>
        <p:spPr bwMode="auto">
          <a:xfrm>
            <a:off x="1731963" y="2333625"/>
            <a:ext cx="444500" cy="444500"/>
          </a:xfrm>
          <a:prstGeom prst="actionButtonInformation">
            <a:avLst/>
          </a:prstGeom>
          <a:solidFill>
            <a:schemeClr val="accent1"/>
          </a:solidFill>
          <a:ln w="9525">
            <a:noFill/>
            <a:miter lim="800000"/>
            <a:headEnd/>
            <a:tailEnd/>
          </a:ln>
          <a:effectLst/>
        </p:spPr>
        <p:txBody>
          <a:bodyPr wrap="none" anchor="ctr"/>
          <a:lstStyle/>
          <a:p>
            <a:endParaRPr lang="en-US"/>
          </a:p>
        </p:txBody>
      </p:sp>
      <p:sp>
        <p:nvSpPr>
          <p:cNvPr id="768005" name="Rectangle 5"/>
          <p:cNvSpPr>
            <a:spLocks noChangeArrowheads="1"/>
          </p:cNvSpPr>
          <p:nvPr/>
        </p:nvSpPr>
        <p:spPr bwMode="auto">
          <a:xfrm>
            <a:off x="5772150" y="2351088"/>
            <a:ext cx="2462213" cy="304800"/>
          </a:xfrm>
          <a:prstGeom prst="rect">
            <a:avLst/>
          </a:prstGeom>
          <a:noFill/>
          <a:ln w="9525">
            <a:noFill/>
            <a:miter lim="800000"/>
            <a:headEnd/>
            <a:tailEnd/>
          </a:ln>
          <a:effectLst/>
        </p:spPr>
        <p:txBody>
          <a:bodyPr wrap="none">
            <a:spAutoFit/>
          </a:bodyPr>
          <a:lstStyle/>
          <a:p>
            <a:r>
              <a:rPr lang="en-US" sz="1400">
                <a:solidFill>
                  <a:schemeClr val="accent1"/>
                </a:solidFill>
                <a:hlinkClick r:id="rId5" action="ppaction://hlinkfile" tooltip="Chemical Bonds"/>
              </a:rPr>
              <a:t>Episode 8 </a:t>
            </a:r>
            <a:r>
              <a:rPr lang="en-US" sz="1400">
                <a:solidFill>
                  <a:schemeClr val="accent1"/>
                </a:solidFill>
              </a:rPr>
              <a:t>– Chemical Bonds</a:t>
            </a:r>
          </a:p>
        </p:txBody>
      </p:sp>
      <p:sp>
        <p:nvSpPr>
          <p:cNvPr id="768006" name="AutoShape 6">
            <a:hlinkClick r:id="rId6" highlightClick="1"/>
          </p:cNvPr>
          <p:cNvSpPr>
            <a:spLocks noChangeArrowheads="1"/>
          </p:cNvSpPr>
          <p:nvPr/>
        </p:nvSpPr>
        <p:spPr bwMode="auto">
          <a:xfrm>
            <a:off x="6854825" y="1692275"/>
            <a:ext cx="569913" cy="569913"/>
          </a:xfrm>
          <a:prstGeom prst="actionButtonMovie">
            <a:avLst/>
          </a:prstGeom>
          <a:solidFill>
            <a:schemeClr val="accent1"/>
          </a:solidFill>
          <a:ln w="9525">
            <a:noFill/>
            <a:miter lim="800000"/>
            <a:headEnd/>
            <a:tailEnd/>
          </a:ln>
          <a:effectLst/>
        </p:spPr>
        <p:txBody>
          <a:bodyPr wrap="none" anchor="ctr"/>
          <a:lstStyle/>
          <a:p>
            <a:endParaRPr lang="en-US"/>
          </a:p>
        </p:txBody>
      </p:sp>
      <p:sp>
        <p:nvSpPr>
          <p:cNvPr id="768007" name="AutoShape 7">
            <a:hlinkClick r:id="rId7" highlightClick="1"/>
          </p:cNvPr>
          <p:cNvSpPr>
            <a:spLocks noChangeArrowheads="1"/>
          </p:cNvSpPr>
          <p:nvPr/>
        </p:nvSpPr>
        <p:spPr bwMode="auto">
          <a:xfrm>
            <a:off x="7604125" y="1692275"/>
            <a:ext cx="569913" cy="569913"/>
          </a:xfrm>
          <a:prstGeom prst="actionButtonMovie">
            <a:avLst/>
          </a:prstGeom>
          <a:solidFill>
            <a:schemeClr val="accent1"/>
          </a:solidFill>
          <a:ln w="9525">
            <a:noFill/>
            <a:miter lim="800000"/>
            <a:headEnd/>
            <a:tailEnd/>
          </a:ln>
          <a:effectLst/>
        </p:spPr>
        <p:txBody>
          <a:bodyPr wrap="none" anchor="ctr"/>
          <a:lstStyle/>
          <a:p>
            <a:endParaRPr lang="en-US"/>
          </a:p>
        </p:txBody>
      </p:sp>
      <p:sp>
        <p:nvSpPr>
          <p:cNvPr id="768008" name="Rectangle 8"/>
          <p:cNvSpPr>
            <a:spLocks noChangeArrowheads="1"/>
          </p:cNvSpPr>
          <p:nvPr/>
        </p:nvSpPr>
        <p:spPr bwMode="auto">
          <a:xfrm>
            <a:off x="5772150" y="2668588"/>
            <a:ext cx="2933700" cy="304800"/>
          </a:xfrm>
          <a:prstGeom prst="rect">
            <a:avLst/>
          </a:prstGeom>
          <a:noFill/>
          <a:ln w="9525">
            <a:noFill/>
            <a:miter lim="800000"/>
            <a:headEnd/>
            <a:tailEnd/>
          </a:ln>
          <a:effectLst/>
        </p:spPr>
        <p:txBody>
          <a:bodyPr wrap="none">
            <a:spAutoFit/>
          </a:bodyPr>
          <a:lstStyle/>
          <a:p>
            <a:r>
              <a:rPr lang="en-US" sz="1400">
                <a:solidFill>
                  <a:schemeClr val="accent1"/>
                </a:solidFill>
                <a:hlinkClick r:id="rId8" action="ppaction://hlinkfile" tooltip="Molecular Architecture"/>
              </a:rPr>
              <a:t>Episode 9 </a:t>
            </a:r>
            <a:r>
              <a:rPr lang="en-US" sz="1400">
                <a:solidFill>
                  <a:schemeClr val="accent1"/>
                </a:solidFill>
              </a:rPr>
              <a:t>– Molecular Architecture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6" name="Rectangle 4"/>
          <p:cNvSpPr>
            <a:spLocks noGrp="1" noChangeArrowheads="1"/>
          </p:cNvSpPr>
          <p:nvPr>
            <p:ph type="title"/>
          </p:nvPr>
        </p:nvSpPr>
        <p:spPr/>
        <p:txBody>
          <a:bodyPr/>
          <a:lstStyle/>
          <a:p>
            <a:r>
              <a:rPr lang="en-US" sz="3600"/>
              <a:t>Predicting the Geometry of Molecules</a:t>
            </a:r>
          </a:p>
        </p:txBody>
      </p:sp>
      <p:sp>
        <p:nvSpPr>
          <p:cNvPr id="904197" name="Rectangle 5"/>
          <p:cNvSpPr>
            <a:spLocks noChangeArrowheads="1"/>
          </p:cNvSpPr>
          <p:nvPr/>
        </p:nvSpPr>
        <p:spPr bwMode="auto">
          <a:xfrm>
            <a:off x="457200" y="1524000"/>
            <a:ext cx="8229600" cy="4525963"/>
          </a:xfrm>
          <a:prstGeom prst="rect">
            <a:avLst/>
          </a:prstGeom>
          <a:noFill/>
          <a:ln w="9525">
            <a:noFill/>
            <a:miter lim="800000"/>
            <a:headEnd/>
            <a:tailEnd/>
          </a:ln>
          <a:effectLst/>
        </p:spPr>
        <p:txBody>
          <a:bodyPr/>
          <a:lstStyle/>
          <a:p>
            <a:pPr marL="342900" indent="-342900">
              <a:spcBef>
                <a:spcPct val="20000"/>
              </a:spcBef>
              <a:buFontTx/>
              <a:buChar char="•"/>
            </a:pPr>
            <a:r>
              <a:rPr lang="en-US" sz="2400"/>
              <a:t>Lewis electron-pair approach predicts number and types of bonds between the atoms in a substance and indicates which atoms have lone pairs of electrons but gives no information about the actual arrangement of atoms in space</a:t>
            </a:r>
          </a:p>
          <a:p>
            <a:pPr marL="342900" indent="-342900">
              <a:spcBef>
                <a:spcPct val="20000"/>
              </a:spcBef>
            </a:pPr>
            <a:endParaRPr lang="en-US" sz="1000"/>
          </a:p>
          <a:p>
            <a:pPr marL="342900" indent="-342900">
              <a:spcBef>
                <a:spcPct val="20000"/>
              </a:spcBef>
              <a:buFontTx/>
              <a:buChar char="•"/>
            </a:pPr>
            <a:r>
              <a:rPr lang="en-US" sz="2400" b="1"/>
              <a:t>Valence-shell electron-pair repulsion (VSEPR) model</a:t>
            </a:r>
            <a:r>
              <a:rPr lang="en-US" sz="2400"/>
              <a:t> predicts the shapes of many molecules and polyatomic ions but provides no information about bond lengths or the presence of multiple bonds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8" name="Rectangle 4"/>
          <p:cNvSpPr>
            <a:spLocks noGrp="1" noChangeArrowheads="1"/>
          </p:cNvSpPr>
          <p:nvPr>
            <p:ph type="title"/>
          </p:nvPr>
        </p:nvSpPr>
        <p:spPr/>
        <p:txBody>
          <a:bodyPr/>
          <a:lstStyle/>
          <a:p>
            <a:r>
              <a:rPr lang="en-US" sz="3600"/>
              <a:t>Introduction to Lewis Structures</a:t>
            </a:r>
          </a:p>
        </p:txBody>
      </p:sp>
      <p:sp>
        <p:nvSpPr>
          <p:cNvPr id="897029" name="Rectangle 5"/>
          <p:cNvSpPr>
            <a:spLocks noChangeArrowheads="1"/>
          </p:cNvSpPr>
          <p:nvPr/>
        </p:nvSpPr>
        <p:spPr bwMode="auto">
          <a:xfrm>
            <a:off x="457200" y="1471613"/>
            <a:ext cx="8305800" cy="5005387"/>
          </a:xfrm>
          <a:prstGeom prst="rect">
            <a:avLst/>
          </a:prstGeom>
          <a:noFill/>
          <a:ln w="9525">
            <a:noFill/>
            <a:miter lim="800000"/>
            <a:headEnd/>
            <a:tailEnd/>
          </a:ln>
          <a:effectLst/>
        </p:spPr>
        <p:txBody>
          <a:bodyPr/>
          <a:lstStyle/>
          <a:p>
            <a:pPr marL="342900" indent="-342900" algn="ctr">
              <a:spcBef>
                <a:spcPct val="20000"/>
              </a:spcBef>
            </a:pPr>
            <a:r>
              <a:rPr lang="en-US" sz="2400" b="1"/>
              <a:t>Lewis dot symbols</a:t>
            </a:r>
          </a:p>
          <a:p>
            <a:pPr marL="342900" indent="-342900">
              <a:spcBef>
                <a:spcPct val="20000"/>
              </a:spcBef>
            </a:pPr>
            <a:endParaRPr lang="en-US" sz="2000"/>
          </a:p>
          <a:p>
            <a:pPr marL="511175" lvl="1" indent="-53975">
              <a:spcBef>
                <a:spcPct val="20000"/>
              </a:spcBef>
            </a:pPr>
            <a:r>
              <a:rPr lang="en-US" sz="2400"/>
              <a:t>1. Used for predicting the number of bonds formed </a:t>
            </a:r>
          </a:p>
          <a:p>
            <a:pPr marL="511175" lvl="1" indent="-53975">
              <a:spcBef>
                <a:spcPct val="20000"/>
              </a:spcBef>
            </a:pPr>
            <a:r>
              <a:rPr lang="en-US" sz="2400"/>
              <a:t> by most elements in their compounds</a:t>
            </a:r>
          </a:p>
          <a:p>
            <a:pPr marL="511175" lvl="1" indent="-53975">
              <a:spcBef>
                <a:spcPct val="20000"/>
              </a:spcBef>
            </a:pPr>
            <a:endParaRPr lang="en-US" sz="2400"/>
          </a:p>
          <a:p>
            <a:pPr marL="511175" lvl="1" indent="-53975">
              <a:spcBef>
                <a:spcPct val="20000"/>
              </a:spcBef>
            </a:pPr>
            <a:r>
              <a:rPr lang="en-US" sz="2400"/>
              <a:t>2. Consists of the chemical symbol for an element surrounded by dots that represent its valence</a:t>
            </a:r>
          </a:p>
          <a:p>
            <a:pPr marL="511175" lvl="1" indent="-53975">
              <a:spcBef>
                <a:spcPct val="20000"/>
              </a:spcBef>
            </a:pPr>
            <a:r>
              <a:rPr lang="en-US" sz="2400"/>
              <a:t> electrons</a:t>
            </a:r>
          </a:p>
          <a:p>
            <a:pPr marL="511175" lvl="1" indent="-53975">
              <a:spcBef>
                <a:spcPct val="20000"/>
              </a:spcBef>
            </a:pPr>
            <a:endParaRPr lang="en-US" sz="2400"/>
          </a:p>
          <a:p>
            <a:pPr marL="511175" lvl="1" indent="-53975">
              <a:spcBef>
                <a:spcPct val="20000"/>
              </a:spcBef>
            </a:pPr>
            <a:r>
              <a:rPr lang="en-US" sz="2400"/>
              <a:t>3. A single electron is represented as a single dot</a:t>
            </a:r>
            <a:endParaRPr lang="en-US" sz="2400" b="1"/>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r>
              <a:rPr lang="en-US"/>
              <a:t>Lewis Structures</a:t>
            </a:r>
          </a:p>
        </p:txBody>
      </p:sp>
      <p:sp>
        <p:nvSpPr>
          <p:cNvPr id="317443" name="Text Box 3"/>
          <p:cNvSpPr txBox="1">
            <a:spLocks noChangeArrowheads="1"/>
          </p:cNvSpPr>
          <p:nvPr/>
        </p:nvSpPr>
        <p:spPr bwMode="auto">
          <a:xfrm>
            <a:off x="822325" y="1789113"/>
            <a:ext cx="4870450" cy="366712"/>
          </a:xfrm>
          <a:prstGeom prst="rect">
            <a:avLst/>
          </a:prstGeom>
          <a:noFill/>
          <a:ln w="9525">
            <a:noFill/>
            <a:miter lim="800000"/>
            <a:headEnd/>
            <a:tailEnd/>
          </a:ln>
          <a:effectLst/>
        </p:spPr>
        <p:txBody>
          <a:bodyPr wrap="none">
            <a:spAutoFit/>
          </a:bodyPr>
          <a:lstStyle/>
          <a:p>
            <a:r>
              <a:rPr lang="en-US"/>
              <a:t>1)  Count up total number of valence electrons</a:t>
            </a:r>
          </a:p>
        </p:txBody>
      </p:sp>
      <p:sp>
        <p:nvSpPr>
          <p:cNvPr id="317444" name="Text Box 4"/>
          <p:cNvSpPr txBox="1">
            <a:spLocks noChangeArrowheads="1"/>
          </p:cNvSpPr>
          <p:nvPr/>
        </p:nvSpPr>
        <p:spPr bwMode="auto">
          <a:xfrm>
            <a:off x="825500" y="2176463"/>
            <a:ext cx="4159250" cy="366712"/>
          </a:xfrm>
          <a:prstGeom prst="rect">
            <a:avLst/>
          </a:prstGeom>
          <a:noFill/>
          <a:ln w="9525">
            <a:noFill/>
            <a:miter lim="800000"/>
            <a:headEnd/>
            <a:tailEnd/>
          </a:ln>
          <a:effectLst/>
        </p:spPr>
        <p:txBody>
          <a:bodyPr wrap="none">
            <a:spAutoFit/>
          </a:bodyPr>
          <a:lstStyle/>
          <a:p>
            <a:r>
              <a:rPr lang="en-US"/>
              <a:t>2)  Connect all atoms with single bonds</a:t>
            </a:r>
          </a:p>
        </p:txBody>
      </p:sp>
      <p:sp>
        <p:nvSpPr>
          <p:cNvPr id="317445" name="Text Box 5"/>
          <p:cNvSpPr txBox="1">
            <a:spLocks noChangeArrowheads="1"/>
          </p:cNvSpPr>
          <p:nvPr/>
        </p:nvSpPr>
        <p:spPr bwMode="auto">
          <a:xfrm>
            <a:off x="822325" y="2551113"/>
            <a:ext cx="4159250" cy="366712"/>
          </a:xfrm>
          <a:prstGeom prst="rect">
            <a:avLst/>
          </a:prstGeom>
          <a:noFill/>
          <a:ln w="9525">
            <a:noFill/>
            <a:miter lim="800000"/>
            <a:headEnd/>
            <a:tailEnd/>
          </a:ln>
          <a:effectLst/>
        </p:spPr>
        <p:txBody>
          <a:bodyPr wrap="none">
            <a:spAutoFit/>
          </a:bodyPr>
          <a:lstStyle/>
          <a:p>
            <a:r>
              <a:rPr lang="en-US"/>
              <a:t>     - “multiple” atoms usually on outside</a:t>
            </a:r>
          </a:p>
        </p:txBody>
      </p:sp>
      <p:sp>
        <p:nvSpPr>
          <p:cNvPr id="317446" name="Text Box 6"/>
          <p:cNvSpPr txBox="1">
            <a:spLocks noChangeArrowheads="1"/>
          </p:cNvSpPr>
          <p:nvPr/>
        </p:nvSpPr>
        <p:spPr bwMode="auto">
          <a:xfrm>
            <a:off x="822325" y="2903538"/>
            <a:ext cx="3854450" cy="366712"/>
          </a:xfrm>
          <a:prstGeom prst="rect">
            <a:avLst/>
          </a:prstGeom>
          <a:noFill/>
          <a:ln w="9525">
            <a:noFill/>
            <a:miter lim="800000"/>
            <a:headEnd/>
            <a:tailEnd/>
          </a:ln>
          <a:effectLst/>
        </p:spPr>
        <p:txBody>
          <a:bodyPr wrap="none">
            <a:spAutoFit/>
          </a:bodyPr>
          <a:lstStyle/>
          <a:p>
            <a:r>
              <a:rPr lang="en-US"/>
              <a:t>     - “single” atoms usually in center;</a:t>
            </a:r>
          </a:p>
        </p:txBody>
      </p:sp>
      <p:sp>
        <p:nvSpPr>
          <p:cNvPr id="317447" name="Text Box 7"/>
          <p:cNvSpPr txBox="1">
            <a:spLocks noChangeArrowheads="1"/>
          </p:cNvSpPr>
          <p:nvPr/>
        </p:nvSpPr>
        <p:spPr bwMode="auto">
          <a:xfrm>
            <a:off x="2098675" y="3246438"/>
            <a:ext cx="2165350" cy="366712"/>
          </a:xfrm>
          <a:prstGeom prst="rect">
            <a:avLst/>
          </a:prstGeom>
          <a:noFill/>
          <a:ln w="9525">
            <a:noFill/>
            <a:miter lim="800000"/>
            <a:headEnd/>
            <a:tailEnd/>
          </a:ln>
          <a:effectLst/>
        </p:spPr>
        <p:txBody>
          <a:bodyPr wrap="none">
            <a:spAutoFit/>
          </a:bodyPr>
          <a:lstStyle/>
          <a:p>
            <a:r>
              <a:rPr lang="en-US"/>
              <a:t>C </a:t>
            </a:r>
            <a:r>
              <a:rPr lang="en-US" b="1"/>
              <a:t>always</a:t>
            </a:r>
            <a:r>
              <a:rPr lang="en-US"/>
              <a:t> in center,</a:t>
            </a:r>
          </a:p>
        </p:txBody>
      </p:sp>
      <p:sp>
        <p:nvSpPr>
          <p:cNvPr id="317448" name="Text Box 8"/>
          <p:cNvSpPr txBox="1">
            <a:spLocks noChangeArrowheads="1"/>
          </p:cNvSpPr>
          <p:nvPr/>
        </p:nvSpPr>
        <p:spPr bwMode="auto">
          <a:xfrm>
            <a:off x="2098675" y="3589338"/>
            <a:ext cx="2343150" cy="366712"/>
          </a:xfrm>
          <a:prstGeom prst="rect">
            <a:avLst/>
          </a:prstGeom>
          <a:noFill/>
          <a:ln w="9525">
            <a:noFill/>
            <a:miter lim="800000"/>
            <a:headEnd/>
            <a:tailEnd/>
          </a:ln>
          <a:effectLst/>
        </p:spPr>
        <p:txBody>
          <a:bodyPr wrap="none">
            <a:spAutoFit/>
          </a:bodyPr>
          <a:lstStyle/>
          <a:p>
            <a:r>
              <a:rPr lang="en-US"/>
              <a:t>H </a:t>
            </a:r>
            <a:r>
              <a:rPr lang="en-US" b="1"/>
              <a:t>always</a:t>
            </a:r>
            <a:r>
              <a:rPr lang="en-US"/>
              <a:t> on outside.</a:t>
            </a:r>
          </a:p>
        </p:txBody>
      </p:sp>
      <p:sp>
        <p:nvSpPr>
          <p:cNvPr id="317449" name="Text Box 9"/>
          <p:cNvSpPr txBox="1">
            <a:spLocks noChangeArrowheads="1"/>
          </p:cNvSpPr>
          <p:nvPr/>
        </p:nvSpPr>
        <p:spPr bwMode="auto">
          <a:xfrm>
            <a:off x="825500" y="3938588"/>
            <a:ext cx="3994150" cy="366712"/>
          </a:xfrm>
          <a:prstGeom prst="rect">
            <a:avLst/>
          </a:prstGeom>
          <a:noFill/>
          <a:ln w="9525">
            <a:noFill/>
            <a:miter lim="800000"/>
            <a:headEnd/>
            <a:tailEnd/>
          </a:ln>
          <a:effectLst/>
        </p:spPr>
        <p:txBody>
          <a:bodyPr wrap="none">
            <a:spAutoFit/>
          </a:bodyPr>
          <a:lstStyle/>
          <a:p>
            <a:r>
              <a:rPr lang="en-US"/>
              <a:t>3)  Complete octets on exterior atoms</a:t>
            </a:r>
          </a:p>
        </p:txBody>
      </p:sp>
      <p:sp>
        <p:nvSpPr>
          <p:cNvPr id="317450" name="Rectangle 10"/>
          <p:cNvSpPr>
            <a:spLocks noChangeArrowheads="1"/>
          </p:cNvSpPr>
          <p:nvPr/>
        </p:nvSpPr>
        <p:spPr bwMode="auto">
          <a:xfrm>
            <a:off x="4689475" y="3932238"/>
            <a:ext cx="1708150" cy="366712"/>
          </a:xfrm>
          <a:prstGeom prst="rect">
            <a:avLst/>
          </a:prstGeom>
          <a:noFill/>
          <a:ln w="9525">
            <a:noFill/>
            <a:miter lim="800000"/>
            <a:headEnd/>
            <a:tailEnd/>
          </a:ln>
          <a:effectLst/>
        </p:spPr>
        <p:txBody>
          <a:bodyPr wrap="none">
            <a:spAutoFit/>
          </a:bodyPr>
          <a:lstStyle/>
          <a:p>
            <a:r>
              <a:rPr lang="en-US"/>
              <a:t>(not H, though)</a:t>
            </a:r>
          </a:p>
        </p:txBody>
      </p:sp>
      <p:sp>
        <p:nvSpPr>
          <p:cNvPr id="317451" name="Text Box 11"/>
          <p:cNvSpPr txBox="1">
            <a:spLocks noChangeArrowheads="1"/>
          </p:cNvSpPr>
          <p:nvPr/>
        </p:nvSpPr>
        <p:spPr bwMode="auto">
          <a:xfrm>
            <a:off x="825500" y="4281488"/>
            <a:ext cx="1162050" cy="366712"/>
          </a:xfrm>
          <a:prstGeom prst="rect">
            <a:avLst/>
          </a:prstGeom>
          <a:noFill/>
          <a:ln w="9525">
            <a:noFill/>
            <a:miter lim="800000"/>
            <a:headEnd/>
            <a:tailEnd/>
          </a:ln>
          <a:effectLst/>
        </p:spPr>
        <p:txBody>
          <a:bodyPr wrap="none">
            <a:spAutoFit/>
          </a:bodyPr>
          <a:lstStyle/>
          <a:p>
            <a:r>
              <a:rPr lang="en-US"/>
              <a:t>4)  Check</a:t>
            </a:r>
          </a:p>
        </p:txBody>
      </p:sp>
      <p:sp>
        <p:nvSpPr>
          <p:cNvPr id="317452" name="Text Box 12"/>
          <p:cNvSpPr txBox="1">
            <a:spLocks noChangeArrowheads="1"/>
          </p:cNvSpPr>
          <p:nvPr/>
        </p:nvSpPr>
        <p:spPr bwMode="auto">
          <a:xfrm>
            <a:off x="822325" y="4627563"/>
            <a:ext cx="4184650" cy="366712"/>
          </a:xfrm>
          <a:prstGeom prst="rect">
            <a:avLst/>
          </a:prstGeom>
          <a:noFill/>
          <a:ln w="9525">
            <a:noFill/>
            <a:miter lim="800000"/>
            <a:headEnd/>
            <a:tailEnd/>
          </a:ln>
          <a:effectLst/>
        </p:spPr>
        <p:txBody>
          <a:bodyPr wrap="none">
            <a:spAutoFit/>
          </a:bodyPr>
          <a:lstStyle/>
          <a:p>
            <a:r>
              <a:rPr lang="en-US"/>
              <a:t>     - valence electrons math with Step 1</a:t>
            </a:r>
          </a:p>
        </p:txBody>
      </p:sp>
      <p:sp>
        <p:nvSpPr>
          <p:cNvPr id="317453" name="Text Box 13"/>
          <p:cNvSpPr txBox="1">
            <a:spLocks noChangeArrowheads="1"/>
          </p:cNvSpPr>
          <p:nvPr/>
        </p:nvSpPr>
        <p:spPr bwMode="auto">
          <a:xfrm>
            <a:off x="822325" y="4979988"/>
            <a:ext cx="4298950" cy="366712"/>
          </a:xfrm>
          <a:prstGeom prst="rect">
            <a:avLst/>
          </a:prstGeom>
          <a:noFill/>
          <a:ln w="9525">
            <a:noFill/>
            <a:miter lim="800000"/>
            <a:headEnd/>
            <a:tailEnd/>
          </a:ln>
          <a:effectLst/>
        </p:spPr>
        <p:txBody>
          <a:bodyPr wrap="none">
            <a:spAutoFit/>
          </a:bodyPr>
          <a:lstStyle/>
          <a:p>
            <a:r>
              <a:rPr lang="en-US"/>
              <a:t>     - all atoms (except H) have an octet;  </a:t>
            </a:r>
          </a:p>
        </p:txBody>
      </p:sp>
      <p:sp>
        <p:nvSpPr>
          <p:cNvPr id="317454" name="Rectangle 14"/>
          <p:cNvSpPr>
            <a:spLocks noChangeArrowheads="1"/>
          </p:cNvSpPr>
          <p:nvPr/>
        </p:nvSpPr>
        <p:spPr bwMode="auto">
          <a:xfrm>
            <a:off x="4883150" y="4979988"/>
            <a:ext cx="2597150" cy="366712"/>
          </a:xfrm>
          <a:prstGeom prst="rect">
            <a:avLst/>
          </a:prstGeom>
          <a:noFill/>
          <a:ln w="9525">
            <a:noFill/>
            <a:miter lim="800000"/>
            <a:headEnd/>
            <a:tailEnd/>
          </a:ln>
          <a:effectLst/>
        </p:spPr>
        <p:txBody>
          <a:bodyPr wrap="none">
            <a:spAutoFit/>
          </a:bodyPr>
          <a:lstStyle/>
          <a:p>
            <a:r>
              <a:rPr lang="en-US"/>
              <a:t>if not, try multiple bonds</a:t>
            </a:r>
          </a:p>
        </p:txBody>
      </p:sp>
      <p:sp>
        <p:nvSpPr>
          <p:cNvPr id="317455" name="Text Box 15"/>
          <p:cNvSpPr txBox="1">
            <a:spLocks noChangeArrowheads="1"/>
          </p:cNvSpPr>
          <p:nvPr/>
        </p:nvSpPr>
        <p:spPr bwMode="auto">
          <a:xfrm>
            <a:off x="822325" y="5332413"/>
            <a:ext cx="2889250" cy="366712"/>
          </a:xfrm>
          <a:prstGeom prst="rect">
            <a:avLst/>
          </a:prstGeom>
          <a:noFill/>
          <a:ln w="9525">
            <a:noFill/>
            <a:miter lim="800000"/>
            <a:headEnd/>
            <a:tailEnd/>
          </a:ln>
          <a:effectLst/>
        </p:spPr>
        <p:txBody>
          <a:bodyPr wrap="none">
            <a:spAutoFit/>
          </a:bodyPr>
          <a:lstStyle/>
          <a:p>
            <a:r>
              <a:rPr lang="en-US"/>
              <a:t>     - any extra electrons?   </a:t>
            </a:r>
          </a:p>
        </p:txBody>
      </p:sp>
      <p:sp>
        <p:nvSpPr>
          <p:cNvPr id="317456" name="Rectangle 16"/>
          <p:cNvSpPr>
            <a:spLocks noChangeArrowheads="1"/>
          </p:cNvSpPr>
          <p:nvPr/>
        </p:nvSpPr>
        <p:spPr bwMode="auto">
          <a:xfrm>
            <a:off x="3470275" y="5332413"/>
            <a:ext cx="2165350" cy="366712"/>
          </a:xfrm>
          <a:prstGeom prst="rect">
            <a:avLst/>
          </a:prstGeom>
          <a:noFill/>
          <a:ln w="9525">
            <a:noFill/>
            <a:miter lim="800000"/>
            <a:headEnd/>
            <a:tailEnd/>
          </a:ln>
          <a:effectLst/>
        </p:spPr>
        <p:txBody>
          <a:bodyPr wrap="none">
            <a:spAutoFit/>
          </a:bodyPr>
          <a:lstStyle/>
          <a:p>
            <a:r>
              <a:rPr lang="en-US"/>
              <a:t>Put on central atom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17443"/>
                                        </p:tgtEl>
                                        <p:attrNameLst>
                                          <p:attrName>style.visibility</p:attrName>
                                        </p:attrNameLst>
                                      </p:cBhvr>
                                      <p:to>
                                        <p:strVal val="visible"/>
                                      </p:to>
                                    </p:set>
                                    <p:anim calcmode="lin" valueType="num">
                                      <p:cBhvr>
                                        <p:cTn id="7" dur="500" fill="hold"/>
                                        <p:tgtEl>
                                          <p:spTgt spid="317443"/>
                                        </p:tgtEl>
                                        <p:attrNameLst>
                                          <p:attrName>ppt_w</p:attrName>
                                        </p:attrNameLst>
                                      </p:cBhvr>
                                      <p:tavLst>
                                        <p:tav tm="0">
                                          <p:val>
                                            <p:fltVal val="0"/>
                                          </p:val>
                                        </p:tav>
                                        <p:tav tm="100000">
                                          <p:val>
                                            <p:strVal val="#ppt_w"/>
                                          </p:val>
                                        </p:tav>
                                      </p:tavLst>
                                    </p:anim>
                                    <p:anim calcmode="lin" valueType="num">
                                      <p:cBhvr>
                                        <p:cTn id="8" dur="500" fill="hold"/>
                                        <p:tgtEl>
                                          <p:spTgt spid="317443"/>
                                        </p:tgtEl>
                                        <p:attrNameLst>
                                          <p:attrName>ppt_h</p:attrName>
                                        </p:attrNameLst>
                                      </p:cBhvr>
                                      <p:tavLst>
                                        <p:tav tm="0">
                                          <p:val>
                                            <p:fltVal val="0"/>
                                          </p:val>
                                        </p:tav>
                                        <p:tav tm="100000">
                                          <p:val>
                                            <p:strVal val="#ppt_h"/>
                                          </p:val>
                                        </p:tav>
                                      </p:tavLst>
                                    </p:anim>
                                    <p:animEffect transition="in" filter="fade">
                                      <p:cBhvr>
                                        <p:cTn id="9" dur="500"/>
                                        <p:tgtEl>
                                          <p:spTgt spid="31744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17444"/>
                                        </p:tgtEl>
                                        <p:attrNameLst>
                                          <p:attrName>style.visibility</p:attrName>
                                        </p:attrNameLst>
                                      </p:cBhvr>
                                      <p:to>
                                        <p:strVal val="visible"/>
                                      </p:to>
                                    </p:set>
                                    <p:anim calcmode="lin" valueType="num">
                                      <p:cBhvr>
                                        <p:cTn id="14" dur="500" fill="hold"/>
                                        <p:tgtEl>
                                          <p:spTgt spid="317444"/>
                                        </p:tgtEl>
                                        <p:attrNameLst>
                                          <p:attrName>ppt_w</p:attrName>
                                        </p:attrNameLst>
                                      </p:cBhvr>
                                      <p:tavLst>
                                        <p:tav tm="0">
                                          <p:val>
                                            <p:fltVal val="0"/>
                                          </p:val>
                                        </p:tav>
                                        <p:tav tm="100000">
                                          <p:val>
                                            <p:strVal val="#ppt_w"/>
                                          </p:val>
                                        </p:tav>
                                      </p:tavLst>
                                    </p:anim>
                                    <p:anim calcmode="lin" valueType="num">
                                      <p:cBhvr>
                                        <p:cTn id="15" dur="500" fill="hold"/>
                                        <p:tgtEl>
                                          <p:spTgt spid="317444"/>
                                        </p:tgtEl>
                                        <p:attrNameLst>
                                          <p:attrName>ppt_h</p:attrName>
                                        </p:attrNameLst>
                                      </p:cBhvr>
                                      <p:tavLst>
                                        <p:tav tm="0">
                                          <p:val>
                                            <p:fltVal val="0"/>
                                          </p:val>
                                        </p:tav>
                                        <p:tav tm="100000">
                                          <p:val>
                                            <p:strVal val="#ppt_h"/>
                                          </p:val>
                                        </p:tav>
                                      </p:tavLst>
                                    </p:anim>
                                    <p:animEffect transition="in" filter="fade">
                                      <p:cBhvr>
                                        <p:cTn id="16" dur="500"/>
                                        <p:tgtEl>
                                          <p:spTgt spid="317444"/>
                                        </p:tgtEl>
                                      </p:cBhvr>
                                    </p:animEffect>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10000"/>
                                  </p:iterate>
                                  <p:childTnLst>
                                    <p:set>
                                      <p:cBhvr>
                                        <p:cTn id="20" dur="1" fill="hold">
                                          <p:stCondLst>
                                            <p:cond delay="0"/>
                                          </p:stCondLst>
                                        </p:cTn>
                                        <p:tgtEl>
                                          <p:spTgt spid="317445"/>
                                        </p:tgtEl>
                                        <p:attrNameLst>
                                          <p:attrName>style.visibility</p:attrName>
                                        </p:attrNameLst>
                                      </p:cBhvr>
                                      <p:to>
                                        <p:strVal val="visible"/>
                                      </p:to>
                                    </p:set>
                                    <p:animEffect transition="in" filter="fade">
                                      <p:cBhvr>
                                        <p:cTn id="21" dur="1000"/>
                                        <p:tgtEl>
                                          <p:spTgt spid="317445"/>
                                        </p:tgtEl>
                                      </p:cBhvr>
                                    </p:animEffect>
                                    <p:anim calcmode="lin" valueType="num">
                                      <p:cBhvr>
                                        <p:cTn id="22" dur="1000" fill="hold"/>
                                        <p:tgtEl>
                                          <p:spTgt spid="317445"/>
                                        </p:tgtEl>
                                        <p:attrNameLst>
                                          <p:attrName>ppt_x</p:attrName>
                                        </p:attrNameLst>
                                      </p:cBhvr>
                                      <p:tavLst>
                                        <p:tav tm="0">
                                          <p:val>
                                            <p:strVal val="#ppt_x-.1"/>
                                          </p:val>
                                        </p:tav>
                                        <p:tav tm="100000">
                                          <p:val>
                                            <p:strVal val="#ppt_x"/>
                                          </p:val>
                                        </p:tav>
                                      </p:tavLst>
                                    </p:anim>
                                    <p:anim calcmode="lin" valueType="num">
                                      <p:cBhvr>
                                        <p:cTn id="23" dur="1000" fill="hold"/>
                                        <p:tgtEl>
                                          <p:spTgt spid="31744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10000"/>
                                  </p:iterate>
                                  <p:childTnLst>
                                    <p:set>
                                      <p:cBhvr>
                                        <p:cTn id="27" dur="1" fill="hold">
                                          <p:stCondLst>
                                            <p:cond delay="0"/>
                                          </p:stCondLst>
                                        </p:cTn>
                                        <p:tgtEl>
                                          <p:spTgt spid="317446"/>
                                        </p:tgtEl>
                                        <p:attrNameLst>
                                          <p:attrName>style.visibility</p:attrName>
                                        </p:attrNameLst>
                                      </p:cBhvr>
                                      <p:to>
                                        <p:strVal val="visible"/>
                                      </p:to>
                                    </p:set>
                                    <p:animEffect transition="in" filter="fade">
                                      <p:cBhvr>
                                        <p:cTn id="28" dur="1000"/>
                                        <p:tgtEl>
                                          <p:spTgt spid="317446"/>
                                        </p:tgtEl>
                                      </p:cBhvr>
                                    </p:animEffect>
                                    <p:anim calcmode="lin" valueType="num">
                                      <p:cBhvr>
                                        <p:cTn id="29" dur="1000" fill="hold"/>
                                        <p:tgtEl>
                                          <p:spTgt spid="317446"/>
                                        </p:tgtEl>
                                        <p:attrNameLst>
                                          <p:attrName>ppt_x</p:attrName>
                                        </p:attrNameLst>
                                      </p:cBhvr>
                                      <p:tavLst>
                                        <p:tav tm="0">
                                          <p:val>
                                            <p:strVal val="#ppt_x-.1"/>
                                          </p:val>
                                        </p:tav>
                                        <p:tav tm="100000">
                                          <p:val>
                                            <p:strVal val="#ppt_x"/>
                                          </p:val>
                                        </p:tav>
                                      </p:tavLst>
                                    </p:anim>
                                    <p:anim calcmode="lin" valueType="num">
                                      <p:cBhvr>
                                        <p:cTn id="30" dur="1000" fill="hold"/>
                                        <p:tgtEl>
                                          <p:spTgt spid="31744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317447"/>
                                        </p:tgtEl>
                                        <p:attrNameLst>
                                          <p:attrName>style.visibility</p:attrName>
                                        </p:attrNameLst>
                                      </p:cBhvr>
                                      <p:to>
                                        <p:strVal val="visible"/>
                                      </p:to>
                                    </p:set>
                                    <p:anim calcmode="lin" valueType="num">
                                      <p:cBhvr>
                                        <p:cTn id="35" dur="500" fill="hold"/>
                                        <p:tgtEl>
                                          <p:spTgt spid="317447"/>
                                        </p:tgtEl>
                                        <p:attrNameLst>
                                          <p:attrName>ppt_w</p:attrName>
                                        </p:attrNameLst>
                                      </p:cBhvr>
                                      <p:tavLst>
                                        <p:tav tm="0">
                                          <p:val>
                                            <p:fltVal val="0"/>
                                          </p:val>
                                        </p:tav>
                                        <p:tav tm="100000">
                                          <p:val>
                                            <p:strVal val="#ppt_w"/>
                                          </p:val>
                                        </p:tav>
                                      </p:tavLst>
                                    </p:anim>
                                    <p:anim calcmode="lin" valueType="num">
                                      <p:cBhvr>
                                        <p:cTn id="36" dur="500" fill="hold"/>
                                        <p:tgtEl>
                                          <p:spTgt spid="317447"/>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317448"/>
                                        </p:tgtEl>
                                        <p:attrNameLst>
                                          <p:attrName>style.visibility</p:attrName>
                                        </p:attrNameLst>
                                      </p:cBhvr>
                                      <p:to>
                                        <p:strVal val="visible"/>
                                      </p:to>
                                    </p:set>
                                    <p:anim calcmode="lin" valueType="num">
                                      <p:cBhvr>
                                        <p:cTn id="41" dur="500" fill="hold"/>
                                        <p:tgtEl>
                                          <p:spTgt spid="317448"/>
                                        </p:tgtEl>
                                        <p:attrNameLst>
                                          <p:attrName>ppt_w</p:attrName>
                                        </p:attrNameLst>
                                      </p:cBhvr>
                                      <p:tavLst>
                                        <p:tav tm="0">
                                          <p:val>
                                            <p:fltVal val="0"/>
                                          </p:val>
                                        </p:tav>
                                        <p:tav tm="100000">
                                          <p:val>
                                            <p:strVal val="#ppt_w"/>
                                          </p:val>
                                        </p:tav>
                                      </p:tavLst>
                                    </p:anim>
                                    <p:anim calcmode="lin" valueType="num">
                                      <p:cBhvr>
                                        <p:cTn id="42" dur="500" fill="hold"/>
                                        <p:tgtEl>
                                          <p:spTgt spid="31744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317449"/>
                                        </p:tgtEl>
                                        <p:attrNameLst>
                                          <p:attrName>style.visibility</p:attrName>
                                        </p:attrNameLst>
                                      </p:cBhvr>
                                      <p:to>
                                        <p:strVal val="visible"/>
                                      </p:to>
                                    </p:set>
                                    <p:anim calcmode="lin" valueType="num">
                                      <p:cBhvr>
                                        <p:cTn id="47" dur="500" fill="hold"/>
                                        <p:tgtEl>
                                          <p:spTgt spid="317449"/>
                                        </p:tgtEl>
                                        <p:attrNameLst>
                                          <p:attrName>ppt_w</p:attrName>
                                        </p:attrNameLst>
                                      </p:cBhvr>
                                      <p:tavLst>
                                        <p:tav tm="0">
                                          <p:val>
                                            <p:fltVal val="0"/>
                                          </p:val>
                                        </p:tav>
                                        <p:tav tm="100000">
                                          <p:val>
                                            <p:strVal val="#ppt_w"/>
                                          </p:val>
                                        </p:tav>
                                      </p:tavLst>
                                    </p:anim>
                                    <p:anim calcmode="lin" valueType="num">
                                      <p:cBhvr>
                                        <p:cTn id="48" dur="500" fill="hold"/>
                                        <p:tgtEl>
                                          <p:spTgt spid="317449"/>
                                        </p:tgtEl>
                                        <p:attrNameLst>
                                          <p:attrName>ppt_h</p:attrName>
                                        </p:attrNameLst>
                                      </p:cBhvr>
                                      <p:tavLst>
                                        <p:tav tm="0">
                                          <p:val>
                                            <p:fltVal val="0"/>
                                          </p:val>
                                        </p:tav>
                                        <p:tav tm="100000">
                                          <p:val>
                                            <p:strVal val="#ppt_h"/>
                                          </p:val>
                                        </p:tav>
                                      </p:tavLst>
                                    </p:anim>
                                    <p:animEffect transition="in" filter="fade">
                                      <p:cBhvr>
                                        <p:cTn id="49" dur="500"/>
                                        <p:tgtEl>
                                          <p:spTgt spid="317449"/>
                                        </p:tgtEl>
                                      </p:cBhvr>
                                    </p:animEffect>
                                  </p:childTnLst>
                                </p:cTn>
                              </p:par>
                            </p:childTnLst>
                          </p:cTn>
                        </p:par>
                      </p:childTnLst>
                    </p:cTn>
                  </p:par>
                  <p:par>
                    <p:cTn id="50" fill="hold">
                      <p:stCondLst>
                        <p:cond delay="indefinite"/>
                      </p:stCondLst>
                      <p:childTnLst>
                        <p:par>
                          <p:cTn id="51" fill="hold">
                            <p:stCondLst>
                              <p:cond delay="0"/>
                            </p:stCondLst>
                            <p:childTnLst>
                              <p:par>
                                <p:cTn id="52" presetID="40" presetClass="entr" presetSubtype="0" fill="hold" grpId="0" nodeType="clickEffect">
                                  <p:stCondLst>
                                    <p:cond delay="0"/>
                                  </p:stCondLst>
                                  <p:iterate type="lt">
                                    <p:tmPct val="10000"/>
                                  </p:iterate>
                                  <p:childTnLst>
                                    <p:set>
                                      <p:cBhvr>
                                        <p:cTn id="53" dur="1" fill="hold">
                                          <p:stCondLst>
                                            <p:cond delay="0"/>
                                          </p:stCondLst>
                                        </p:cTn>
                                        <p:tgtEl>
                                          <p:spTgt spid="317450"/>
                                        </p:tgtEl>
                                        <p:attrNameLst>
                                          <p:attrName>style.visibility</p:attrName>
                                        </p:attrNameLst>
                                      </p:cBhvr>
                                      <p:to>
                                        <p:strVal val="visible"/>
                                      </p:to>
                                    </p:set>
                                    <p:animEffect transition="in" filter="fade">
                                      <p:cBhvr>
                                        <p:cTn id="54" dur="1000"/>
                                        <p:tgtEl>
                                          <p:spTgt spid="317450"/>
                                        </p:tgtEl>
                                      </p:cBhvr>
                                    </p:animEffect>
                                    <p:anim calcmode="lin" valueType="num">
                                      <p:cBhvr>
                                        <p:cTn id="55" dur="1000" fill="hold"/>
                                        <p:tgtEl>
                                          <p:spTgt spid="317450"/>
                                        </p:tgtEl>
                                        <p:attrNameLst>
                                          <p:attrName>ppt_x</p:attrName>
                                        </p:attrNameLst>
                                      </p:cBhvr>
                                      <p:tavLst>
                                        <p:tav tm="0">
                                          <p:val>
                                            <p:strVal val="#ppt_x-.1"/>
                                          </p:val>
                                        </p:tav>
                                        <p:tav tm="100000">
                                          <p:val>
                                            <p:strVal val="#ppt_x"/>
                                          </p:val>
                                        </p:tav>
                                      </p:tavLst>
                                    </p:anim>
                                    <p:anim calcmode="lin" valueType="num">
                                      <p:cBhvr>
                                        <p:cTn id="56" dur="1000" fill="hold"/>
                                        <p:tgtEl>
                                          <p:spTgt spid="317450"/>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6" presetClass="entr" presetSubtype="0" fill="hold" grpId="0" nodeType="clickEffect">
                                  <p:stCondLst>
                                    <p:cond delay="0"/>
                                  </p:stCondLst>
                                  <p:iterate type="lt">
                                    <p:tmPct val="10000"/>
                                  </p:iterate>
                                  <p:childTnLst>
                                    <p:set>
                                      <p:cBhvr>
                                        <p:cTn id="60" dur="1" fill="hold">
                                          <p:stCondLst>
                                            <p:cond delay="0"/>
                                          </p:stCondLst>
                                        </p:cTn>
                                        <p:tgtEl>
                                          <p:spTgt spid="317451"/>
                                        </p:tgtEl>
                                        <p:attrNameLst>
                                          <p:attrName>style.visibility</p:attrName>
                                        </p:attrNameLst>
                                      </p:cBhvr>
                                      <p:to>
                                        <p:strVal val="visible"/>
                                      </p:to>
                                    </p:set>
                                    <p:anim by="(-#ppt_w*2)" calcmode="lin" valueType="num">
                                      <p:cBhvr rctx="PPT">
                                        <p:cTn id="61" dur="500" autoRev="1" fill="hold">
                                          <p:stCondLst>
                                            <p:cond delay="0"/>
                                          </p:stCondLst>
                                        </p:cTn>
                                        <p:tgtEl>
                                          <p:spTgt spid="317451"/>
                                        </p:tgtEl>
                                        <p:attrNameLst>
                                          <p:attrName>ppt_w</p:attrName>
                                        </p:attrNameLst>
                                      </p:cBhvr>
                                    </p:anim>
                                    <p:anim by="(#ppt_w*0.50)" calcmode="lin" valueType="num">
                                      <p:cBhvr>
                                        <p:cTn id="62" dur="500" decel="50000" autoRev="1" fill="hold">
                                          <p:stCondLst>
                                            <p:cond delay="0"/>
                                          </p:stCondLst>
                                        </p:cTn>
                                        <p:tgtEl>
                                          <p:spTgt spid="317451"/>
                                        </p:tgtEl>
                                        <p:attrNameLst>
                                          <p:attrName>ppt_x</p:attrName>
                                        </p:attrNameLst>
                                      </p:cBhvr>
                                    </p:anim>
                                    <p:anim from="(-#ppt_h/2)" to="(#ppt_y)" calcmode="lin" valueType="num">
                                      <p:cBhvr>
                                        <p:cTn id="63" dur="1000" fill="hold">
                                          <p:stCondLst>
                                            <p:cond delay="0"/>
                                          </p:stCondLst>
                                        </p:cTn>
                                        <p:tgtEl>
                                          <p:spTgt spid="317451"/>
                                        </p:tgtEl>
                                        <p:attrNameLst>
                                          <p:attrName>ppt_y</p:attrName>
                                        </p:attrNameLst>
                                      </p:cBhvr>
                                    </p:anim>
                                    <p:animRot by="21600000">
                                      <p:cBhvr>
                                        <p:cTn id="64" dur="1000" fill="hold">
                                          <p:stCondLst>
                                            <p:cond delay="0"/>
                                          </p:stCondLst>
                                        </p:cTn>
                                        <p:tgtEl>
                                          <p:spTgt spid="317451"/>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9" presetClass="entr" presetSubtype="0" accel="100000" fill="hold" grpId="0" nodeType="clickEffect">
                                  <p:stCondLst>
                                    <p:cond delay="0"/>
                                  </p:stCondLst>
                                  <p:childTnLst>
                                    <p:set>
                                      <p:cBhvr>
                                        <p:cTn id="68" dur="1" fill="hold">
                                          <p:stCondLst>
                                            <p:cond delay="0"/>
                                          </p:stCondLst>
                                        </p:cTn>
                                        <p:tgtEl>
                                          <p:spTgt spid="317452"/>
                                        </p:tgtEl>
                                        <p:attrNameLst>
                                          <p:attrName>style.visibility</p:attrName>
                                        </p:attrNameLst>
                                      </p:cBhvr>
                                      <p:to>
                                        <p:strVal val="visible"/>
                                      </p:to>
                                    </p:set>
                                    <p:anim calcmode="lin" valueType="num">
                                      <p:cBhvr>
                                        <p:cTn id="69" dur="500" fill="hold"/>
                                        <p:tgtEl>
                                          <p:spTgt spid="317452"/>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317452"/>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317452"/>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317452"/>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9" presetClass="entr" presetSubtype="0" accel="100000" fill="hold" grpId="0" nodeType="clickEffect">
                                  <p:stCondLst>
                                    <p:cond delay="0"/>
                                  </p:stCondLst>
                                  <p:childTnLst>
                                    <p:set>
                                      <p:cBhvr>
                                        <p:cTn id="76" dur="1" fill="hold">
                                          <p:stCondLst>
                                            <p:cond delay="0"/>
                                          </p:stCondLst>
                                        </p:cTn>
                                        <p:tgtEl>
                                          <p:spTgt spid="317453"/>
                                        </p:tgtEl>
                                        <p:attrNameLst>
                                          <p:attrName>style.visibility</p:attrName>
                                        </p:attrNameLst>
                                      </p:cBhvr>
                                      <p:to>
                                        <p:strVal val="visible"/>
                                      </p:to>
                                    </p:set>
                                    <p:anim calcmode="lin" valueType="num">
                                      <p:cBhvr>
                                        <p:cTn id="77" dur="500" fill="hold"/>
                                        <p:tgtEl>
                                          <p:spTgt spid="317453"/>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317453"/>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317453"/>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317453"/>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17454"/>
                                        </p:tgtEl>
                                        <p:attrNameLst>
                                          <p:attrName>style.visibility</p:attrName>
                                        </p:attrNameLst>
                                      </p:cBhvr>
                                      <p:to>
                                        <p:strVal val="visible"/>
                                      </p:to>
                                    </p:set>
                                    <p:animEffect transition="in" filter="fade">
                                      <p:cBhvr>
                                        <p:cTn id="85" dur="2000"/>
                                        <p:tgtEl>
                                          <p:spTgt spid="317454"/>
                                        </p:tgtEl>
                                      </p:cBhvr>
                                    </p:animEffect>
                                  </p:childTnLst>
                                </p:cTn>
                              </p:par>
                            </p:childTnLst>
                          </p:cTn>
                        </p:par>
                      </p:childTnLst>
                    </p:cTn>
                  </p:par>
                  <p:par>
                    <p:cTn id="86" fill="hold">
                      <p:stCondLst>
                        <p:cond delay="indefinite"/>
                      </p:stCondLst>
                      <p:childTnLst>
                        <p:par>
                          <p:cTn id="87" fill="hold">
                            <p:stCondLst>
                              <p:cond delay="0"/>
                            </p:stCondLst>
                            <p:childTnLst>
                              <p:par>
                                <p:cTn id="88" presetID="39" presetClass="entr" presetSubtype="0" accel="100000" fill="hold" grpId="0" nodeType="clickEffect">
                                  <p:stCondLst>
                                    <p:cond delay="0"/>
                                  </p:stCondLst>
                                  <p:childTnLst>
                                    <p:set>
                                      <p:cBhvr>
                                        <p:cTn id="89" dur="1" fill="hold">
                                          <p:stCondLst>
                                            <p:cond delay="0"/>
                                          </p:stCondLst>
                                        </p:cTn>
                                        <p:tgtEl>
                                          <p:spTgt spid="317455"/>
                                        </p:tgtEl>
                                        <p:attrNameLst>
                                          <p:attrName>style.visibility</p:attrName>
                                        </p:attrNameLst>
                                      </p:cBhvr>
                                      <p:to>
                                        <p:strVal val="visible"/>
                                      </p:to>
                                    </p:set>
                                    <p:anim calcmode="lin" valueType="num">
                                      <p:cBhvr>
                                        <p:cTn id="90" dur="500" fill="hold"/>
                                        <p:tgtEl>
                                          <p:spTgt spid="317455"/>
                                        </p:tgtEl>
                                        <p:attrNameLst>
                                          <p:attrName>ppt_h</p:attrName>
                                        </p:attrNameLst>
                                      </p:cBhvr>
                                      <p:tavLst>
                                        <p:tav tm="0">
                                          <p:val>
                                            <p:strVal val="#ppt_h/20"/>
                                          </p:val>
                                        </p:tav>
                                        <p:tav tm="50000">
                                          <p:val>
                                            <p:strVal val="#ppt_h/20"/>
                                          </p:val>
                                        </p:tav>
                                        <p:tav tm="100000">
                                          <p:val>
                                            <p:strVal val="#ppt_h"/>
                                          </p:val>
                                        </p:tav>
                                      </p:tavLst>
                                    </p:anim>
                                    <p:anim calcmode="lin" valueType="num">
                                      <p:cBhvr>
                                        <p:cTn id="91" dur="500" fill="hold"/>
                                        <p:tgtEl>
                                          <p:spTgt spid="317455"/>
                                        </p:tgtEl>
                                        <p:attrNameLst>
                                          <p:attrName>ppt_w</p:attrName>
                                        </p:attrNameLst>
                                      </p:cBhvr>
                                      <p:tavLst>
                                        <p:tav tm="0">
                                          <p:val>
                                            <p:strVal val="#ppt_w+.3"/>
                                          </p:val>
                                        </p:tav>
                                        <p:tav tm="50000">
                                          <p:val>
                                            <p:strVal val="#ppt_w+.3"/>
                                          </p:val>
                                        </p:tav>
                                        <p:tav tm="100000">
                                          <p:val>
                                            <p:strVal val="#ppt_w"/>
                                          </p:val>
                                        </p:tav>
                                      </p:tavLst>
                                    </p:anim>
                                    <p:anim calcmode="lin" valueType="num">
                                      <p:cBhvr>
                                        <p:cTn id="92" dur="500" fill="hold"/>
                                        <p:tgtEl>
                                          <p:spTgt spid="317455"/>
                                        </p:tgtEl>
                                        <p:attrNameLst>
                                          <p:attrName>ppt_x</p:attrName>
                                        </p:attrNameLst>
                                      </p:cBhvr>
                                      <p:tavLst>
                                        <p:tav tm="0">
                                          <p:val>
                                            <p:strVal val="#ppt_x-.3"/>
                                          </p:val>
                                        </p:tav>
                                        <p:tav tm="50000">
                                          <p:val>
                                            <p:strVal val="#ppt_x"/>
                                          </p:val>
                                        </p:tav>
                                        <p:tav tm="100000">
                                          <p:val>
                                            <p:strVal val="#ppt_x"/>
                                          </p:val>
                                        </p:tav>
                                      </p:tavLst>
                                    </p:anim>
                                    <p:anim calcmode="lin" valueType="num">
                                      <p:cBhvr>
                                        <p:cTn id="93" dur="500" fill="hold"/>
                                        <p:tgtEl>
                                          <p:spTgt spid="317455"/>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4" presetClass="entr" presetSubtype="0" fill="hold" grpId="0" nodeType="clickEffect">
                                  <p:stCondLst>
                                    <p:cond delay="0"/>
                                  </p:stCondLst>
                                  <p:childTnLst>
                                    <p:set>
                                      <p:cBhvr>
                                        <p:cTn id="97" dur="1" fill="hold">
                                          <p:stCondLst>
                                            <p:cond delay="0"/>
                                          </p:stCondLst>
                                        </p:cTn>
                                        <p:tgtEl>
                                          <p:spTgt spid="317456"/>
                                        </p:tgtEl>
                                        <p:attrNameLst>
                                          <p:attrName>style.visibility</p:attrName>
                                        </p:attrNameLst>
                                      </p:cBhvr>
                                      <p:to>
                                        <p:strVal val="visible"/>
                                      </p:to>
                                    </p:set>
                                    <p:anim from="(-#ppt_w/2)" to="(#ppt_x)" calcmode="lin" valueType="num">
                                      <p:cBhvr>
                                        <p:cTn id="98" dur="600" fill="hold">
                                          <p:stCondLst>
                                            <p:cond delay="0"/>
                                          </p:stCondLst>
                                        </p:cTn>
                                        <p:tgtEl>
                                          <p:spTgt spid="317456"/>
                                        </p:tgtEl>
                                        <p:attrNameLst>
                                          <p:attrName>ppt_x</p:attrName>
                                        </p:attrNameLst>
                                      </p:cBhvr>
                                    </p:anim>
                                    <p:anim from="0" to="-1.0" calcmode="lin" valueType="num">
                                      <p:cBhvr>
                                        <p:cTn id="99" dur="200" decel="50000" autoRev="1" fill="hold">
                                          <p:stCondLst>
                                            <p:cond delay="600"/>
                                          </p:stCondLst>
                                        </p:cTn>
                                        <p:tgtEl>
                                          <p:spTgt spid="317456"/>
                                        </p:tgtEl>
                                        <p:attrNameLst>
                                          <p:attrName>xshear</p:attrName>
                                        </p:attrNameLst>
                                      </p:cBhvr>
                                    </p:anim>
                                    <p:animScale>
                                      <p:cBhvr>
                                        <p:cTn id="100" dur="200" decel="100000" autoRev="1" fill="hold">
                                          <p:stCondLst>
                                            <p:cond delay="600"/>
                                          </p:stCondLst>
                                        </p:cTn>
                                        <p:tgtEl>
                                          <p:spTgt spid="317456"/>
                                        </p:tgtEl>
                                      </p:cBhvr>
                                      <p:from x="100000" y="100000"/>
                                      <p:to x="80000" y="100000"/>
                                    </p:animScale>
                                    <p:anim by="(#ppt_h/3+#ppt_w*0.1)" calcmode="lin" valueType="num">
                                      <p:cBhvr additive="sum">
                                        <p:cTn id="101" dur="200" decel="100000" autoRev="1" fill="hold">
                                          <p:stCondLst>
                                            <p:cond delay="600"/>
                                          </p:stCondLst>
                                        </p:cTn>
                                        <p:tgtEl>
                                          <p:spTgt spid="31745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3" grpId="0"/>
      <p:bldP spid="317444" grpId="0"/>
      <p:bldP spid="317445" grpId="0"/>
      <p:bldP spid="317446" grpId="0"/>
      <p:bldP spid="317447" grpId="0"/>
      <p:bldP spid="317448" grpId="0"/>
      <p:bldP spid="317449" grpId="0"/>
      <p:bldP spid="317450" grpId="0"/>
      <p:bldP spid="317451" grpId="0"/>
      <p:bldP spid="317452" grpId="0"/>
      <p:bldP spid="317453" grpId="0"/>
      <p:bldP spid="317454" grpId="0"/>
      <p:bldP spid="317455" grpId="0"/>
      <p:bldP spid="31745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sz="3200"/>
              <a:t>Molecules with Expanded Valence Shells</a:t>
            </a:r>
          </a:p>
        </p:txBody>
      </p:sp>
      <p:sp>
        <p:nvSpPr>
          <p:cNvPr id="74755" name="Text Box 3"/>
          <p:cNvSpPr txBox="1">
            <a:spLocks noChangeArrowheads="1"/>
          </p:cNvSpPr>
          <p:nvPr/>
        </p:nvSpPr>
        <p:spPr bwMode="auto">
          <a:xfrm>
            <a:off x="1230313" y="1066800"/>
            <a:ext cx="6846887" cy="641350"/>
          </a:xfrm>
          <a:prstGeom prst="rect">
            <a:avLst/>
          </a:prstGeom>
          <a:noFill/>
          <a:ln w="9525">
            <a:noFill/>
            <a:miter lim="800000"/>
            <a:headEnd/>
            <a:tailEnd/>
          </a:ln>
          <a:effectLst/>
        </p:spPr>
        <p:txBody>
          <a:bodyPr wrap="none">
            <a:spAutoFit/>
          </a:bodyPr>
          <a:lstStyle/>
          <a:p>
            <a:pPr algn="ctr"/>
            <a:r>
              <a:rPr lang="en-US"/>
              <a:t>Atoms that have expanded octets have AB</a:t>
            </a:r>
            <a:r>
              <a:rPr lang="en-US" baseline="-25000"/>
              <a:t>5</a:t>
            </a:r>
            <a:r>
              <a:rPr lang="en-US"/>
              <a:t> (trigonal bipyramidal) </a:t>
            </a:r>
          </a:p>
          <a:p>
            <a:pPr algn="ctr"/>
            <a:r>
              <a:rPr lang="en-US"/>
              <a:t>or AB</a:t>
            </a:r>
            <a:r>
              <a:rPr lang="en-US" baseline="-25000"/>
              <a:t>6</a:t>
            </a:r>
            <a:r>
              <a:rPr lang="en-US"/>
              <a:t> (octahedral) electron domain geometries.</a:t>
            </a:r>
          </a:p>
        </p:txBody>
      </p:sp>
      <p:sp>
        <p:nvSpPr>
          <p:cNvPr id="74756" name="Text Box 4"/>
          <p:cNvSpPr txBox="1">
            <a:spLocks noChangeArrowheads="1"/>
          </p:cNvSpPr>
          <p:nvPr/>
        </p:nvSpPr>
        <p:spPr bwMode="auto">
          <a:xfrm>
            <a:off x="669925" y="1865313"/>
            <a:ext cx="7867650" cy="366712"/>
          </a:xfrm>
          <a:prstGeom prst="rect">
            <a:avLst/>
          </a:prstGeom>
          <a:noFill/>
          <a:ln w="9525">
            <a:noFill/>
            <a:miter lim="800000"/>
            <a:headEnd/>
            <a:tailEnd/>
          </a:ln>
          <a:effectLst/>
        </p:spPr>
        <p:txBody>
          <a:bodyPr wrap="none">
            <a:spAutoFit/>
          </a:bodyPr>
          <a:lstStyle/>
          <a:p>
            <a:r>
              <a:rPr lang="en-US"/>
              <a:t>Trigonal bipyramidal structures have a plane containing three electron pairs.</a:t>
            </a:r>
          </a:p>
        </p:txBody>
      </p:sp>
      <p:sp>
        <p:nvSpPr>
          <p:cNvPr id="74757" name="Text Box 5"/>
          <p:cNvSpPr txBox="1">
            <a:spLocks noChangeArrowheads="1"/>
          </p:cNvSpPr>
          <p:nvPr/>
        </p:nvSpPr>
        <p:spPr bwMode="auto">
          <a:xfrm>
            <a:off x="1127125" y="2284413"/>
            <a:ext cx="5495925" cy="915987"/>
          </a:xfrm>
          <a:prstGeom prst="rect">
            <a:avLst/>
          </a:prstGeom>
          <a:noFill/>
          <a:ln w="9525">
            <a:noFill/>
            <a:miter lim="800000"/>
            <a:headEnd/>
            <a:tailEnd/>
          </a:ln>
          <a:effectLst/>
        </p:spPr>
        <p:txBody>
          <a:bodyPr wrap="none">
            <a:spAutoFit/>
          </a:bodyPr>
          <a:lstStyle/>
          <a:p>
            <a:pPr>
              <a:buFontTx/>
              <a:buChar char="•"/>
            </a:pPr>
            <a:r>
              <a:rPr lang="en-US"/>
              <a:t>The fourth and fifth electron pairs are located </a:t>
            </a:r>
          </a:p>
          <a:p>
            <a:r>
              <a:rPr lang="en-US"/>
              <a:t>  above and below this plane.</a:t>
            </a:r>
          </a:p>
          <a:p>
            <a:pPr>
              <a:buFontTx/>
              <a:buChar char="•"/>
            </a:pPr>
            <a:r>
              <a:rPr lang="en-US"/>
              <a:t>In this structure two trigonal pyramids share a base.</a:t>
            </a:r>
          </a:p>
        </p:txBody>
      </p:sp>
      <p:sp>
        <p:nvSpPr>
          <p:cNvPr id="74758" name="Text Box 6"/>
          <p:cNvSpPr txBox="1">
            <a:spLocks noChangeArrowheads="1"/>
          </p:cNvSpPr>
          <p:nvPr/>
        </p:nvSpPr>
        <p:spPr bwMode="auto">
          <a:xfrm>
            <a:off x="762000" y="4267200"/>
            <a:ext cx="7473950" cy="366713"/>
          </a:xfrm>
          <a:prstGeom prst="rect">
            <a:avLst/>
          </a:prstGeom>
          <a:noFill/>
          <a:ln w="9525">
            <a:noFill/>
            <a:miter lim="800000"/>
            <a:headEnd/>
            <a:tailEnd/>
          </a:ln>
          <a:effectLst/>
        </p:spPr>
        <p:txBody>
          <a:bodyPr wrap="none">
            <a:spAutoFit/>
          </a:bodyPr>
          <a:lstStyle/>
          <a:p>
            <a:r>
              <a:rPr lang="en-US"/>
              <a:t>For octahedral structures, there is a plane containing four electron pairs.</a:t>
            </a:r>
          </a:p>
        </p:txBody>
      </p:sp>
      <p:sp>
        <p:nvSpPr>
          <p:cNvPr id="74759" name="Text Box 7"/>
          <p:cNvSpPr txBox="1">
            <a:spLocks noChangeArrowheads="1"/>
          </p:cNvSpPr>
          <p:nvPr/>
        </p:nvSpPr>
        <p:spPr bwMode="auto">
          <a:xfrm>
            <a:off x="2339975" y="4648200"/>
            <a:ext cx="5673725" cy="915988"/>
          </a:xfrm>
          <a:prstGeom prst="rect">
            <a:avLst/>
          </a:prstGeom>
          <a:noFill/>
          <a:ln w="9525">
            <a:noFill/>
            <a:miter lim="800000"/>
            <a:headEnd/>
            <a:tailEnd/>
          </a:ln>
          <a:effectLst/>
        </p:spPr>
        <p:txBody>
          <a:bodyPr wrap="none">
            <a:spAutoFit/>
          </a:bodyPr>
          <a:lstStyle/>
          <a:p>
            <a:pPr>
              <a:buFontTx/>
              <a:buChar char="•"/>
            </a:pPr>
            <a:r>
              <a:rPr lang="en-US"/>
              <a:t>Similarly, the fifth and sixth electron pairs are located </a:t>
            </a:r>
          </a:p>
          <a:p>
            <a:r>
              <a:rPr lang="en-US"/>
              <a:t> above and below this plane.</a:t>
            </a:r>
          </a:p>
          <a:p>
            <a:pPr>
              <a:buFontTx/>
              <a:buChar char="•"/>
            </a:pPr>
            <a:r>
              <a:rPr lang="en-US"/>
              <a:t>Two square pyramids share a base.</a:t>
            </a:r>
          </a:p>
        </p:txBody>
      </p:sp>
      <p:grpSp>
        <p:nvGrpSpPr>
          <p:cNvPr id="74760" name="Group 8"/>
          <p:cNvGrpSpPr>
            <a:grpSpLocks/>
          </p:cNvGrpSpPr>
          <p:nvPr/>
        </p:nvGrpSpPr>
        <p:grpSpPr bwMode="auto">
          <a:xfrm>
            <a:off x="7010400" y="2225675"/>
            <a:ext cx="1676400" cy="1965325"/>
            <a:chOff x="3024" y="2544"/>
            <a:chExt cx="1056" cy="1238"/>
          </a:xfrm>
        </p:grpSpPr>
        <p:sp>
          <p:nvSpPr>
            <p:cNvPr id="74761" name="Oval 9"/>
            <p:cNvSpPr>
              <a:spLocks noChangeAspect="1" noChangeArrowheads="1"/>
            </p:cNvSpPr>
            <p:nvPr/>
          </p:nvSpPr>
          <p:spPr bwMode="auto">
            <a:xfrm>
              <a:off x="3055" y="2863"/>
              <a:ext cx="161" cy="161"/>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74762" name="Rectangle 10"/>
            <p:cNvSpPr>
              <a:spLocks noChangeArrowheads="1"/>
            </p:cNvSpPr>
            <p:nvPr/>
          </p:nvSpPr>
          <p:spPr bwMode="auto">
            <a:xfrm rot="5400000">
              <a:off x="3024" y="3120"/>
              <a:ext cx="1008"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4763" name="Rectangle 11"/>
            <p:cNvSpPr>
              <a:spLocks noChangeArrowheads="1"/>
            </p:cNvSpPr>
            <p:nvPr/>
          </p:nvSpPr>
          <p:spPr bwMode="auto">
            <a:xfrm>
              <a:off x="3504" y="3120"/>
              <a:ext cx="384"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4764" name="Rectangle 12"/>
            <p:cNvSpPr>
              <a:spLocks noChangeArrowheads="1"/>
            </p:cNvSpPr>
            <p:nvPr/>
          </p:nvSpPr>
          <p:spPr bwMode="auto">
            <a:xfrm rot="1386107">
              <a:off x="3168" y="3024"/>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4765" name="Rectangle 13"/>
            <p:cNvSpPr>
              <a:spLocks noChangeArrowheads="1"/>
            </p:cNvSpPr>
            <p:nvPr/>
          </p:nvSpPr>
          <p:spPr bwMode="auto">
            <a:xfrm rot="-2124412">
              <a:off x="3168" y="3216"/>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4766" name="Oval 14"/>
            <p:cNvSpPr>
              <a:spLocks noChangeAspect="1" noChangeArrowheads="1"/>
            </p:cNvSpPr>
            <p:nvPr/>
          </p:nvSpPr>
          <p:spPr bwMode="auto">
            <a:xfrm>
              <a:off x="3024" y="3264"/>
              <a:ext cx="248" cy="248"/>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74767" name="Oval 15"/>
            <p:cNvSpPr>
              <a:spLocks noChangeAspect="1" noChangeArrowheads="1"/>
            </p:cNvSpPr>
            <p:nvPr/>
          </p:nvSpPr>
          <p:spPr bwMode="auto">
            <a:xfrm>
              <a:off x="3850" y="3024"/>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74768" name="Oval 16"/>
            <p:cNvSpPr>
              <a:spLocks noChangeAspect="1" noChangeArrowheads="1"/>
            </p:cNvSpPr>
            <p:nvPr/>
          </p:nvSpPr>
          <p:spPr bwMode="auto">
            <a:xfrm>
              <a:off x="3360" y="2976"/>
              <a:ext cx="288" cy="288"/>
            </a:xfrm>
            <a:prstGeom prst="ellipse">
              <a:avLst/>
            </a:prstGeom>
            <a:solidFill>
              <a:srgbClr val="666699"/>
            </a:solidFill>
            <a:ln w="9525">
              <a:solidFill>
                <a:schemeClr val="tx1"/>
              </a:solidFill>
              <a:round/>
              <a:headEnd/>
              <a:tailEnd/>
            </a:ln>
            <a:effectLst/>
          </p:spPr>
          <p:txBody>
            <a:bodyPr wrap="none" anchor="ctr"/>
            <a:lstStyle/>
            <a:p>
              <a:pPr algn="ctr"/>
              <a:r>
                <a:rPr lang="en-US"/>
                <a:t>P</a:t>
              </a:r>
            </a:p>
          </p:txBody>
        </p:sp>
        <p:sp>
          <p:nvSpPr>
            <p:cNvPr id="74769" name="Oval 17"/>
            <p:cNvSpPr>
              <a:spLocks noChangeAspect="1" noChangeArrowheads="1"/>
            </p:cNvSpPr>
            <p:nvPr/>
          </p:nvSpPr>
          <p:spPr bwMode="auto">
            <a:xfrm>
              <a:off x="3408" y="2544"/>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74770" name="Oval 18"/>
            <p:cNvSpPr>
              <a:spLocks noChangeAspect="1" noChangeArrowheads="1"/>
            </p:cNvSpPr>
            <p:nvPr/>
          </p:nvSpPr>
          <p:spPr bwMode="auto">
            <a:xfrm>
              <a:off x="3408" y="3552"/>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grpSp>
      <p:grpSp>
        <p:nvGrpSpPr>
          <p:cNvPr id="74771" name="Group 19"/>
          <p:cNvGrpSpPr>
            <a:grpSpLocks/>
          </p:cNvGrpSpPr>
          <p:nvPr/>
        </p:nvGrpSpPr>
        <p:grpSpPr bwMode="auto">
          <a:xfrm>
            <a:off x="520700" y="4664075"/>
            <a:ext cx="1689100" cy="1965325"/>
            <a:chOff x="4272" y="2544"/>
            <a:chExt cx="1064" cy="1238"/>
          </a:xfrm>
        </p:grpSpPr>
        <p:sp>
          <p:nvSpPr>
            <p:cNvPr id="74772" name="Oval 20"/>
            <p:cNvSpPr>
              <a:spLocks noChangeAspect="1" noChangeArrowheads="1"/>
            </p:cNvSpPr>
            <p:nvPr/>
          </p:nvSpPr>
          <p:spPr bwMode="auto">
            <a:xfrm>
              <a:off x="5040" y="2784"/>
              <a:ext cx="161" cy="161"/>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74773" name="Rectangle 21"/>
            <p:cNvSpPr>
              <a:spLocks noChangeArrowheads="1"/>
            </p:cNvSpPr>
            <p:nvPr/>
          </p:nvSpPr>
          <p:spPr bwMode="auto">
            <a:xfrm rot="-2124412">
              <a:off x="4752" y="2976"/>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4774" name="Oval 22"/>
            <p:cNvSpPr>
              <a:spLocks noChangeAspect="1" noChangeArrowheads="1"/>
            </p:cNvSpPr>
            <p:nvPr/>
          </p:nvSpPr>
          <p:spPr bwMode="auto">
            <a:xfrm>
              <a:off x="4303" y="2863"/>
              <a:ext cx="161" cy="161"/>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74775" name="Rectangle 23"/>
            <p:cNvSpPr>
              <a:spLocks noChangeArrowheads="1"/>
            </p:cNvSpPr>
            <p:nvPr/>
          </p:nvSpPr>
          <p:spPr bwMode="auto">
            <a:xfrm rot="5400000">
              <a:off x="4272" y="3120"/>
              <a:ext cx="1008"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4776" name="Rectangle 24"/>
            <p:cNvSpPr>
              <a:spLocks noChangeArrowheads="1"/>
            </p:cNvSpPr>
            <p:nvPr/>
          </p:nvSpPr>
          <p:spPr bwMode="auto">
            <a:xfrm rot="1386107">
              <a:off x="4416" y="3024"/>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4777" name="Rectangle 25"/>
            <p:cNvSpPr>
              <a:spLocks noChangeArrowheads="1"/>
            </p:cNvSpPr>
            <p:nvPr/>
          </p:nvSpPr>
          <p:spPr bwMode="auto">
            <a:xfrm rot="-2124412">
              <a:off x="4416" y="3216"/>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4778" name="Oval 26"/>
            <p:cNvSpPr>
              <a:spLocks noChangeAspect="1" noChangeArrowheads="1"/>
            </p:cNvSpPr>
            <p:nvPr/>
          </p:nvSpPr>
          <p:spPr bwMode="auto">
            <a:xfrm>
              <a:off x="4272" y="3264"/>
              <a:ext cx="248" cy="248"/>
            </a:xfrm>
            <a:prstGeom prst="ellipse">
              <a:avLst/>
            </a:prstGeom>
            <a:solidFill>
              <a:srgbClr val="99CC00"/>
            </a:solidFill>
            <a:ln w="9525">
              <a:solidFill>
                <a:schemeClr val="tx1"/>
              </a:solidFill>
              <a:round/>
              <a:headEnd/>
              <a:tailEnd/>
            </a:ln>
            <a:effectLst/>
          </p:spPr>
          <p:txBody>
            <a:bodyPr wrap="none" anchor="ctr"/>
            <a:lstStyle/>
            <a:p>
              <a:pPr algn="just"/>
              <a:r>
                <a:rPr lang="en-US"/>
                <a:t>F</a:t>
              </a:r>
            </a:p>
          </p:txBody>
        </p:sp>
        <p:sp>
          <p:nvSpPr>
            <p:cNvPr id="74779" name="Oval 27"/>
            <p:cNvSpPr>
              <a:spLocks noChangeAspect="1" noChangeArrowheads="1"/>
            </p:cNvSpPr>
            <p:nvPr/>
          </p:nvSpPr>
          <p:spPr bwMode="auto">
            <a:xfrm>
              <a:off x="4608" y="2976"/>
              <a:ext cx="288" cy="288"/>
            </a:xfrm>
            <a:prstGeom prst="ellipse">
              <a:avLst/>
            </a:prstGeom>
            <a:solidFill>
              <a:srgbClr val="FFCC00"/>
            </a:solidFill>
            <a:ln w="9525">
              <a:solidFill>
                <a:schemeClr val="tx1"/>
              </a:solidFill>
              <a:round/>
              <a:headEnd/>
              <a:tailEnd/>
            </a:ln>
            <a:effectLst/>
          </p:spPr>
          <p:txBody>
            <a:bodyPr wrap="none" anchor="ctr"/>
            <a:lstStyle/>
            <a:p>
              <a:pPr algn="ctr"/>
              <a:r>
                <a:rPr lang="en-US"/>
                <a:t>S</a:t>
              </a:r>
            </a:p>
          </p:txBody>
        </p:sp>
        <p:sp>
          <p:nvSpPr>
            <p:cNvPr id="74780" name="Oval 28"/>
            <p:cNvSpPr>
              <a:spLocks noChangeAspect="1" noChangeArrowheads="1"/>
            </p:cNvSpPr>
            <p:nvPr/>
          </p:nvSpPr>
          <p:spPr bwMode="auto">
            <a:xfrm>
              <a:off x="4656" y="2544"/>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74781" name="Oval 29"/>
            <p:cNvSpPr>
              <a:spLocks noChangeAspect="1" noChangeArrowheads="1"/>
            </p:cNvSpPr>
            <p:nvPr/>
          </p:nvSpPr>
          <p:spPr bwMode="auto">
            <a:xfrm>
              <a:off x="4656" y="3552"/>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74782" name="Rectangle 30"/>
            <p:cNvSpPr>
              <a:spLocks noChangeArrowheads="1"/>
            </p:cNvSpPr>
            <p:nvPr/>
          </p:nvSpPr>
          <p:spPr bwMode="auto">
            <a:xfrm rot="1386107">
              <a:off x="4848" y="3216"/>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4783" name="Oval 31"/>
            <p:cNvSpPr>
              <a:spLocks noChangeAspect="1" noChangeArrowheads="1"/>
            </p:cNvSpPr>
            <p:nvPr/>
          </p:nvSpPr>
          <p:spPr bwMode="auto">
            <a:xfrm>
              <a:off x="5088" y="3216"/>
              <a:ext cx="248" cy="248"/>
            </a:xfrm>
            <a:prstGeom prst="ellipse">
              <a:avLst/>
            </a:prstGeom>
            <a:solidFill>
              <a:srgbClr val="99CC00"/>
            </a:solidFill>
            <a:ln w="9525">
              <a:solidFill>
                <a:schemeClr val="tx1"/>
              </a:solidFill>
              <a:round/>
              <a:headEnd/>
              <a:tailEnd/>
            </a:ln>
            <a:effectLst/>
          </p:spPr>
          <p:txBody>
            <a:bodyPr wrap="none" anchor="ctr"/>
            <a:lstStyle/>
            <a:p>
              <a:pPr algn="just"/>
              <a:r>
                <a:rPr lang="en-US"/>
                <a:t>F</a:t>
              </a: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52400" y="274638"/>
            <a:ext cx="8229600" cy="1143000"/>
          </a:xfrm>
        </p:spPr>
        <p:txBody>
          <a:bodyPr/>
          <a:lstStyle/>
          <a:p>
            <a:r>
              <a:rPr lang="en-US"/>
              <a:t>Trigonal Bipyramid</a:t>
            </a:r>
          </a:p>
        </p:txBody>
      </p:sp>
      <p:grpSp>
        <p:nvGrpSpPr>
          <p:cNvPr id="75779" name="Group 3"/>
          <p:cNvGrpSpPr>
            <a:grpSpLocks/>
          </p:cNvGrpSpPr>
          <p:nvPr/>
        </p:nvGrpSpPr>
        <p:grpSpPr bwMode="auto">
          <a:xfrm>
            <a:off x="7162800" y="457200"/>
            <a:ext cx="1676400" cy="1965325"/>
            <a:chOff x="3024" y="2544"/>
            <a:chExt cx="1056" cy="1238"/>
          </a:xfrm>
        </p:grpSpPr>
        <p:sp>
          <p:nvSpPr>
            <p:cNvPr id="75780" name="Oval 4"/>
            <p:cNvSpPr>
              <a:spLocks noChangeAspect="1" noChangeArrowheads="1"/>
            </p:cNvSpPr>
            <p:nvPr/>
          </p:nvSpPr>
          <p:spPr bwMode="auto">
            <a:xfrm>
              <a:off x="3055" y="2863"/>
              <a:ext cx="161" cy="161"/>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75781" name="Rectangle 5"/>
            <p:cNvSpPr>
              <a:spLocks noChangeArrowheads="1"/>
            </p:cNvSpPr>
            <p:nvPr/>
          </p:nvSpPr>
          <p:spPr bwMode="auto">
            <a:xfrm rot="5400000">
              <a:off x="3024" y="3120"/>
              <a:ext cx="1008"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5782" name="Rectangle 6"/>
            <p:cNvSpPr>
              <a:spLocks noChangeArrowheads="1"/>
            </p:cNvSpPr>
            <p:nvPr/>
          </p:nvSpPr>
          <p:spPr bwMode="auto">
            <a:xfrm>
              <a:off x="3504" y="3120"/>
              <a:ext cx="384"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5783" name="Rectangle 7"/>
            <p:cNvSpPr>
              <a:spLocks noChangeArrowheads="1"/>
            </p:cNvSpPr>
            <p:nvPr/>
          </p:nvSpPr>
          <p:spPr bwMode="auto">
            <a:xfrm rot="1386107">
              <a:off x="3168" y="3024"/>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5784" name="Rectangle 8"/>
            <p:cNvSpPr>
              <a:spLocks noChangeArrowheads="1"/>
            </p:cNvSpPr>
            <p:nvPr/>
          </p:nvSpPr>
          <p:spPr bwMode="auto">
            <a:xfrm rot="-2124412">
              <a:off x="3168" y="3216"/>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5785" name="Oval 9"/>
            <p:cNvSpPr>
              <a:spLocks noChangeAspect="1" noChangeArrowheads="1"/>
            </p:cNvSpPr>
            <p:nvPr/>
          </p:nvSpPr>
          <p:spPr bwMode="auto">
            <a:xfrm>
              <a:off x="3024" y="3264"/>
              <a:ext cx="248" cy="248"/>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75786" name="Oval 10"/>
            <p:cNvSpPr>
              <a:spLocks noChangeAspect="1" noChangeArrowheads="1"/>
            </p:cNvSpPr>
            <p:nvPr/>
          </p:nvSpPr>
          <p:spPr bwMode="auto">
            <a:xfrm>
              <a:off x="3850" y="3024"/>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75787" name="Oval 11"/>
            <p:cNvSpPr>
              <a:spLocks noChangeAspect="1" noChangeArrowheads="1"/>
            </p:cNvSpPr>
            <p:nvPr/>
          </p:nvSpPr>
          <p:spPr bwMode="auto">
            <a:xfrm>
              <a:off x="3360" y="2976"/>
              <a:ext cx="288" cy="288"/>
            </a:xfrm>
            <a:prstGeom prst="ellipse">
              <a:avLst/>
            </a:prstGeom>
            <a:solidFill>
              <a:srgbClr val="666699"/>
            </a:solidFill>
            <a:ln w="9525">
              <a:solidFill>
                <a:schemeClr val="tx1"/>
              </a:solidFill>
              <a:round/>
              <a:headEnd/>
              <a:tailEnd/>
            </a:ln>
            <a:effectLst/>
          </p:spPr>
          <p:txBody>
            <a:bodyPr wrap="none" anchor="ctr"/>
            <a:lstStyle/>
            <a:p>
              <a:pPr algn="ctr"/>
              <a:r>
                <a:rPr lang="en-US"/>
                <a:t>P</a:t>
              </a:r>
            </a:p>
          </p:txBody>
        </p:sp>
        <p:sp>
          <p:nvSpPr>
            <p:cNvPr id="75788" name="Oval 12"/>
            <p:cNvSpPr>
              <a:spLocks noChangeAspect="1" noChangeArrowheads="1"/>
            </p:cNvSpPr>
            <p:nvPr/>
          </p:nvSpPr>
          <p:spPr bwMode="auto">
            <a:xfrm>
              <a:off x="3408" y="2544"/>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75789" name="Oval 13"/>
            <p:cNvSpPr>
              <a:spLocks noChangeAspect="1" noChangeArrowheads="1"/>
            </p:cNvSpPr>
            <p:nvPr/>
          </p:nvSpPr>
          <p:spPr bwMode="auto">
            <a:xfrm>
              <a:off x="3408" y="3552"/>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grpSp>
      <p:sp>
        <p:nvSpPr>
          <p:cNvPr id="75790" name="Text Box 14"/>
          <p:cNvSpPr txBox="1">
            <a:spLocks noChangeArrowheads="1"/>
          </p:cNvSpPr>
          <p:nvPr/>
        </p:nvSpPr>
        <p:spPr bwMode="auto">
          <a:xfrm>
            <a:off x="457200" y="2017713"/>
            <a:ext cx="8318500" cy="2838450"/>
          </a:xfrm>
          <a:prstGeom prst="rect">
            <a:avLst/>
          </a:prstGeom>
          <a:noFill/>
          <a:ln w="9525">
            <a:noFill/>
            <a:miter lim="800000"/>
            <a:headEnd/>
            <a:tailEnd/>
          </a:ln>
          <a:effectLst/>
        </p:spPr>
        <p:txBody>
          <a:bodyPr wrap="none">
            <a:spAutoFit/>
          </a:bodyPr>
          <a:lstStyle/>
          <a:p>
            <a:pPr>
              <a:buFontTx/>
              <a:buChar char="•"/>
            </a:pPr>
            <a:r>
              <a:rPr lang="en-US"/>
              <a:t> The three electron pairs in the plane are called </a:t>
            </a:r>
            <a:r>
              <a:rPr lang="en-US" i="1"/>
              <a:t>equatorial</a:t>
            </a:r>
            <a:r>
              <a:rPr lang="en-US"/>
              <a:t>.</a:t>
            </a:r>
          </a:p>
          <a:p>
            <a:pPr>
              <a:buFontTx/>
              <a:buChar char="•"/>
            </a:pPr>
            <a:endParaRPr lang="en-US"/>
          </a:p>
          <a:p>
            <a:pPr>
              <a:buFontTx/>
              <a:buChar char="•"/>
            </a:pPr>
            <a:r>
              <a:rPr lang="en-US"/>
              <a:t> The two electron pairs above and below this plane are called </a:t>
            </a:r>
            <a:r>
              <a:rPr lang="en-US" i="1"/>
              <a:t>axial</a:t>
            </a:r>
            <a:r>
              <a:rPr lang="en-US"/>
              <a:t>.</a:t>
            </a:r>
          </a:p>
          <a:p>
            <a:endParaRPr lang="en-US"/>
          </a:p>
          <a:p>
            <a:pPr>
              <a:buFontTx/>
              <a:buChar char="•"/>
            </a:pPr>
            <a:r>
              <a:rPr lang="en-US"/>
              <a:t> The axial electron pairs are 180</a:t>
            </a:r>
            <a:r>
              <a:rPr lang="en-US" baseline="30000"/>
              <a:t>o</a:t>
            </a:r>
            <a:r>
              <a:rPr lang="en-US"/>
              <a:t> apart and 90</a:t>
            </a:r>
            <a:r>
              <a:rPr lang="en-US" baseline="30000"/>
              <a:t>o</a:t>
            </a:r>
            <a:r>
              <a:rPr lang="en-US"/>
              <a:t> from to the equatorial electrons.</a:t>
            </a:r>
          </a:p>
          <a:p>
            <a:endParaRPr lang="en-US"/>
          </a:p>
          <a:p>
            <a:pPr>
              <a:buFontTx/>
              <a:buChar char="•"/>
            </a:pPr>
            <a:r>
              <a:rPr lang="en-US"/>
              <a:t> The equatorial electron pairs are 120</a:t>
            </a:r>
            <a:r>
              <a:rPr lang="en-US" baseline="30000"/>
              <a:t>o</a:t>
            </a:r>
            <a:r>
              <a:rPr lang="en-US"/>
              <a:t> apart.</a:t>
            </a:r>
          </a:p>
          <a:p>
            <a:endParaRPr lang="en-US"/>
          </a:p>
          <a:p>
            <a:pPr>
              <a:buFontTx/>
              <a:buChar char="•"/>
            </a:pPr>
            <a:r>
              <a:rPr lang="en-US"/>
              <a:t> To minimize electron-electron repulsions, nonbonding pairs are always placed </a:t>
            </a:r>
          </a:p>
          <a:p>
            <a:r>
              <a:rPr lang="en-US"/>
              <a:t>   in equatorial positions, and bonding pairs in either axial or equatorial positions.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52400" y="274638"/>
            <a:ext cx="8229600" cy="1143000"/>
          </a:xfrm>
        </p:spPr>
        <p:txBody>
          <a:bodyPr/>
          <a:lstStyle/>
          <a:p>
            <a:r>
              <a:rPr lang="en-US"/>
              <a:t>Octahedron</a:t>
            </a:r>
          </a:p>
        </p:txBody>
      </p:sp>
      <p:sp>
        <p:nvSpPr>
          <p:cNvPr id="76803" name="Text Box 3"/>
          <p:cNvSpPr txBox="1">
            <a:spLocks noChangeArrowheads="1"/>
          </p:cNvSpPr>
          <p:nvPr/>
        </p:nvSpPr>
        <p:spPr bwMode="auto">
          <a:xfrm>
            <a:off x="457200" y="1447800"/>
            <a:ext cx="8112125" cy="4486275"/>
          </a:xfrm>
          <a:prstGeom prst="rect">
            <a:avLst/>
          </a:prstGeom>
          <a:noFill/>
          <a:ln w="9525">
            <a:noFill/>
            <a:miter lim="800000"/>
            <a:headEnd/>
            <a:tailEnd/>
          </a:ln>
          <a:effectLst/>
        </p:spPr>
        <p:txBody>
          <a:bodyPr wrap="none">
            <a:spAutoFit/>
          </a:bodyPr>
          <a:lstStyle/>
          <a:p>
            <a:pPr>
              <a:buFontTx/>
              <a:buChar char="•"/>
            </a:pPr>
            <a:r>
              <a:rPr lang="en-US"/>
              <a:t> The four electron pairs in the plane are 90</a:t>
            </a:r>
            <a:r>
              <a:rPr lang="en-US" baseline="30000"/>
              <a:t>o</a:t>
            </a:r>
            <a:r>
              <a:rPr lang="en-US"/>
              <a:t> to each other.</a:t>
            </a:r>
          </a:p>
          <a:p>
            <a:pPr>
              <a:buFontTx/>
              <a:buChar char="•"/>
            </a:pPr>
            <a:endParaRPr lang="en-US"/>
          </a:p>
          <a:p>
            <a:pPr>
              <a:buFontTx/>
              <a:buChar char="•"/>
            </a:pPr>
            <a:r>
              <a:rPr lang="en-US"/>
              <a:t> The remaining two electron pairs are 180</a:t>
            </a:r>
            <a:r>
              <a:rPr lang="en-US" baseline="30000"/>
              <a:t>o</a:t>
            </a:r>
            <a:r>
              <a:rPr lang="en-US"/>
              <a:t> apart and 90</a:t>
            </a:r>
            <a:r>
              <a:rPr lang="en-US" baseline="30000"/>
              <a:t>o</a:t>
            </a:r>
            <a:r>
              <a:rPr lang="en-US"/>
              <a:t> </a:t>
            </a:r>
          </a:p>
          <a:p>
            <a:r>
              <a:rPr lang="en-US"/>
              <a:t>   from the electrons in the plane.</a:t>
            </a:r>
          </a:p>
          <a:p>
            <a:endParaRPr lang="en-US"/>
          </a:p>
          <a:p>
            <a:pPr>
              <a:buFontTx/>
              <a:buChar char="•"/>
            </a:pPr>
            <a:r>
              <a:rPr lang="en-US"/>
              <a:t> Because of the symmetry of the system, each position is equivalent.</a:t>
            </a:r>
          </a:p>
          <a:p>
            <a:endParaRPr lang="en-US"/>
          </a:p>
          <a:p>
            <a:pPr>
              <a:buFontTx/>
              <a:buChar char="•"/>
            </a:pPr>
            <a:r>
              <a:rPr lang="en-US"/>
              <a:t> The equatorial electron pairs are 120</a:t>
            </a:r>
            <a:r>
              <a:rPr lang="en-US" baseline="30000"/>
              <a:t>o</a:t>
            </a:r>
            <a:r>
              <a:rPr lang="en-US"/>
              <a:t> apart.</a:t>
            </a:r>
          </a:p>
          <a:p>
            <a:endParaRPr lang="en-US"/>
          </a:p>
          <a:p>
            <a:pPr>
              <a:buFontTx/>
              <a:buChar char="•"/>
            </a:pPr>
            <a:r>
              <a:rPr lang="en-US"/>
              <a:t> If we have </a:t>
            </a:r>
            <a:r>
              <a:rPr lang="en-US" u="sng"/>
              <a:t>five bonding pairs</a:t>
            </a:r>
            <a:r>
              <a:rPr lang="en-US"/>
              <a:t> and </a:t>
            </a:r>
            <a:r>
              <a:rPr lang="en-US" i="1"/>
              <a:t>one nonbonding pair</a:t>
            </a:r>
            <a:r>
              <a:rPr lang="en-US"/>
              <a:t>, it doesn’t matter </a:t>
            </a:r>
          </a:p>
          <a:p>
            <a:r>
              <a:rPr lang="en-US"/>
              <a:t>  where the nonbonding pair is placed.</a:t>
            </a:r>
          </a:p>
          <a:p>
            <a:pPr lvl="1">
              <a:buFont typeface="Wingdings" pitchFamily="2" charset="2"/>
              <a:buChar char="v"/>
            </a:pPr>
            <a:r>
              <a:rPr lang="en-US"/>
              <a:t> The molecular geometry is </a:t>
            </a:r>
            <a:r>
              <a:rPr lang="en-US" b="1"/>
              <a:t>square pyramidal</a:t>
            </a:r>
            <a:r>
              <a:rPr lang="en-US"/>
              <a:t>.</a:t>
            </a:r>
          </a:p>
          <a:p>
            <a:pPr lvl="1">
              <a:buFont typeface="Wingdings" pitchFamily="2" charset="2"/>
              <a:buNone/>
            </a:pPr>
            <a:endParaRPr lang="en-US"/>
          </a:p>
          <a:p>
            <a:pPr>
              <a:buFontTx/>
              <a:buChar char="•"/>
            </a:pPr>
            <a:r>
              <a:rPr lang="en-US"/>
              <a:t> If </a:t>
            </a:r>
            <a:r>
              <a:rPr lang="en-US" i="1"/>
              <a:t>two nonbonding pairs</a:t>
            </a:r>
            <a:r>
              <a:rPr lang="en-US"/>
              <a:t> are present, the repulsions are minimized by pointing</a:t>
            </a:r>
          </a:p>
          <a:p>
            <a:r>
              <a:rPr lang="en-US"/>
              <a:t>  them toward opposite sides of the octahedron.</a:t>
            </a:r>
          </a:p>
          <a:p>
            <a:pPr lvl="1">
              <a:buFont typeface="Wingdings" pitchFamily="2" charset="2"/>
              <a:buChar char="v"/>
            </a:pPr>
            <a:r>
              <a:rPr lang="en-US"/>
              <a:t>The molecular geometry is </a:t>
            </a:r>
            <a:r>
              <a:rPr lang="en-US" b="1"/>
              <a:t>square planar</a:t>
            </a:r>
            <a:r>
              <a:rPr lang="en-US"/>
              <a:t>.</a:t>
            </a:r>
          </a:p>
        </p:txBody>
      </p:sp>
      <p:grpSp>
        <p:nvGrpSpPr>
          <p:cNvPr id="76804" name="Group 4"/>
          <p:cNvGrpSpPr>
            <a:grpSpLocks/>
          </p:cNvGrpSpPr>
          <p:nvPr/>
        </p:nvGrpSpPr>
        <p:grpSpPr bwMode="auto">
          <a:xfrm>
            <a:off x="7010400" y="381000"/>
            <a:ext cx="1689100" cy="1965325"/>
            <a:chOff x="4272" y="2544"/>
            <a:chExt cx="1064" cy="1238"/>
          </a:xfrm>
        </p:grpSpPr>
        <p:sp>
          <p:nvSpPr>
            <p:cNvPr id="76805" name="Oval 5"/>
            <p:cNvSpPr>
              <a:spLocks noChangeAspect="1" noChangeArrowheads="1"/>
            </p:cNvSpPr>
            <p:nvPr/>
          </p:nvSpPr>
          <p:spPr bwMode="auto">
            <a:xfrm>
              <a:off x="5040" y="2784"/>
              <a:ext cx="161" cy="161"/>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76806" name="Rectangle 6"/>
            <p:cNvSpPr>
              <a:spLocks noChangeArrowheads="1"/>
            </p:cNvSpPr>
            <p:nvPr/>
          </p:nvSpPr>
          <p:spPr bwMode="auto">
            <a:xfrm rot="-2124412">
              <a:off x="4752" y="2976"/>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6807" name="Oval 7"/>
            <p:cNvSpPr>
              <a:spLocks noChangeAspect="1" noChangeArrowheads="1"/>
            </p:cNvSpPr>
            <p:nvPr/>
          </p:nvSpPr>
          <p:spPr bwMode="auto">
            <a:xfrm>
              <a:off x="4303" y="2863"/>
              <a:ext cx="161" cy="161"/>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76808" name="Rectangle 8"/>
            <p:cNvSpPr>
              <a:spLocks noChangeArrowheads="1"/>
            </p:cNvSpPr>
            <p:nvPr/>
          </p:nvSpPr>
          <p:spPr bwMode="auto">
            <a:xfrm rot="5400000">
              <a:off x="4272" y="3120"/>
              <a:ext cx="1008"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6809" name="Rectangle 9"/>
            <p:cNvSpPr>
              <a:spLocks noChangeArrowheads="1"/>
            </p:cNvSpPr>
            <p:nvPr/>
          </p:nvSpPr>
          <p:spPr bwMode="auto">
            <a:xfrm rot="1386107">
              <a:off x="4416" y="3024"/>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6810" name="Rectangle 10"/>
            <p:cNvSpPr>
              <a:spLocks noChangeArrowheads="1"/>
            </p:cNvSpPr>
            <p:nvPr/>
          </p:nvSpPr>
          <p:spPr bwMode="auto">
            <a:xfrm rot="-2124412">
              <a:off x="4416" y="3216"/>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6811" name="Oval 11"/>
            <p:cNvSpPr>
              <a:spLocks noChangeAspect="1" noChangeArrowheads="1"/>
            </p:cNvSpPr>
            <p:nvPr/>
          </p:nvSpPr>
          <p:spPr bwMode="auto">
            <a:xfrm>
              <a:off x="4272" y="3264"/>
              <a:ext cx="248" cy="248"/>
            </a:xfrm>
            <a:prstGeom prst="ellipse">
              <a:avLst/>
            </a:prstGeom>
            <a:solidFill>
              <a:srgbClr val="99CC00"/>
            </a:solidFill>
            <a:ln w="9525">
              <a:solidFill>
                <a:schemeClr val="tx1"/>
              </a:solidFill>
              <a:round/>
              <a:headEnd/>
              <a:tailEnd/>
            </a:ln>
            <a:effectLst/>
          </p:spPr>
          <p:txBody>
            <a:bodyPr wrap="none" anchor="ctr"/>
            <a:lstStyle/>
            <a:p>
              <a:pPr algn="just"/>
              <a:r>
                <a:rPr lang="en-US"/>
                <a:t>F</a:t>
              </a:r>
            </a:p>
          </p:txBody>
        </p:sp>
        <p:sp>
          <p:nvSpPr>
            <p:cNvPr id="76812" name="Oval 12"/>
            <p:cNvSpPr>
              <a:spLocks noChangeAspect="1" noChangeArrowheads="1"/>
            </p:cNvSpPr>
            <p:nvPr/>
          </p:nvSpPr>
          <p:spPr bwMode="auto">
            <a:xfrm>
              <a:off x="4608" y="2976"/>
              <a:ext cx="288" cy="288"/>
            </a:xfrm>
            <a:prstGeom prst="ellipse">
              <a:avLst/>
            </a:prstGeom>
            <a:solidFill>
              <a:srgbClr val="FFCC00"/>
            </a:solidFill>
            <a:ln w="9525">
              <a:solidFill>
                <a:schemeClr val="tx1"/>
              </a:solidFill>
              <a:round/>
              <a:headEnd/>
              <a:tailEnd/>
            </a:ln>
            <a:effectLst/>
          </p:spPr>
          <p:txBody>
            <a:bodyPr wrap="none" anchor="ctr"/>
            <a:lstStyle/>
            <a:p>
              <a:pPr algn="ctr"/>
              <a:r>
                <a:rPr lang="en-US"/>
                <a:t>S</a:t>
              </a:r>
            </a:p>
          </p:txBody>
        </p:sp>
        <p:sp>
          <p:nvSpPr>
            <p:cNvPr id="76813" name="Oval 13"/>
            <p:cNvSpPr>
              <a:spLocks noChangeAspect="1" noChangeArrowheads="1"/>
            </p:cNvSpPr>
            <p:nvPr/>
          </p:nvSpPr>
          <p:spPr bwMode="auto">
            <a:xfrm>
              <a:off x="4656" y="2544"/>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76814" name="Oval 14"/>
            <p:cNvSpPr>
              <a:spLocks noChangeAspect="1" noChangeArrowheads="1"/>
            </p:cNvSpPr>
            <p:nvPr/>
          </p:nvSpPr>
          <p:spPr bwMode="auto">
            <a:xfrm>
              <a:off x="4656" y="3552"/>
              <a:ext cx="230" cy="230"/>
            </a:xfrm>
            <a:prstGeom prst="ellipse">
              <a:avLst/>
            </a:prstGeom>
            <a:solidFill>
              <a:srgbClr val="99CC00"/>
            </a:solidFill>
            <a:ln w="9525">
              <a:solidFill>
                <a:schemeClr val="tx1"/>
              </a:solidFill>
              <a:round/>
              <a:headEnd/>
              <a:tailEnd/>
            </a:ln>
            <a:effectLst/>
          </p:spPr>
          <p:txBody>
            <a:bodyPr wrap="none" anchor="ctr"/>
            <a:lstStyle/>
            <a:p>
              <a:pPr algn="ctr"/>
              <a:r>
                <a:rPr lang="en-US"/>
                <a:t>F</a:t>
              </a:r>
            </a:p>
          </p:txBody>
        </p:sp>
        <p:sp>
          <p:nvSpPr>
            <p:cNvPr id="76815" name="Rectangle 15"/>
            <p:cNvSpPr>
              <a:spLocks noChangeArrowheads="1"/>
            </p:cNvSpPr>
            <p:nvPr/>
          </p:nvSpPr>
          <p:spPr bwMode="auto">
            <a:xfrm rot="1386107">
              <a:off x="4848" y="3216"/>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6816" name="Oval 16"/>
            <p:cNvSpPr>
              <a:spLocks noChangeAspect="1" noChangeArrowheads="1"/>
            </p:cNvSpPr>
            <p:nvPr/>
          </p:nvSpPr>
          <p:spPr bwMode="auto">
            <a:xfrm>
              <a:off x="5088" y="3216"/>
              <a:ext cx="248" cy="248"/>
            </a:xfrm>
            <a:prstGeom prst="ellipse">
              <a:avLst/>
            </a:prstGeom>
            <a:solidFill>
              <a:srgbClr val="99CC00"/>
            </a:solidFill>
            <a:ln w="9525">
              <a:solidFill>
                <a:schemeClr val="tx1"/>
              </a:solidFill>
              <a:round/>
              <a:headEnd/>
              <a:tailEnd/>
            </a:ln>
            <a:effectLst/>
          </p:spPr>
          <p:txBody>
            <a:bodyPr wrap="none" anchor="ctr"/>
            <a:lstStyle/>
            <a:p>
              <a:pPr algn="just"/>
              <a:r>
                <a:rPr lang="en-US"/>
                <a:t>F</a:t>
              </a:r>
            </a:p>
          </p:txBody>
        </p:sp>
      </p:grpSp>
      <p:grpSp>
        <p:nvGrpSpPr>
          <p:cNvPr id="76817" name="Group 17"/>
          <p:cNvGrpSpPr>
            <a:grpSpLocks/>
          </p:cNvGrpSpPr>
          <p:nvPr/>
        </p:nvGrpSpPr>
        <p:grpSpPr bwMode="auto">
          <a:xfrm>
            <a:off x="6248400" y="5486400"/>
            <a:ext cx="1524000" cy="1219200"/>
            <a:chOff x="1728" y="2736"/>
            <a:chExt cx="960" cy="768"/>
          </a:xfrm>
        </p:grpSpPr>
        <p:sp>
          <p:nvSpPr>
            <p:cNvPr id="76818" name="Rectangle 18"/>
            <p:cNvSpPr>
              <a:spLocks noChangeArrowheads="1"/>
            </p:cNvSpPr>
            <p:nvPr/>
          </p:nvSpPr>
          <p:spPr bwMode="auto">
            <a:xfrm rot="2172735">
              <a:off x="2256" y="3264"/>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6819" name="Rectangle 19"/>
            <p:cNvSpPr>
              <a:spLocks noChangeArrowheads="1"/>
            </p:cNvSpPr>
            <p:nvPr/>
          </p:nvSpPr>
          <p:spPr bwMode="auto">
            <a:xfrm rot="-1988335">
              <a:off x="1824" y="3264"/>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6820" name="Oval 20"/>
            <p:cNvSpPr>
              <a:spLocks noChangeArrowheads="1"/>
            </p:cNvSpPr>
            <p:nvPr/>
          </p:nvSpPr>
          <p:spPr bwMode="auto">
            <a:xfrm>
              <a:off x="1776" y="3264"/>
              <a:ext cx="192" cy="192"/>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76821" name="Oval 21"/>
            <p:cNvSpPr>
              <a:spLocks noChangeArrowheads="1"/>
            </p:cNvSpPr>
            <p:nvPr/>
          </p:nvSpPr>
          <p:spPr bwMode="auto">
            <a:xfrm>
              <a:off x="2496" y="3312"/>
              <a:ext cx="192" cy="192"/>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76822" name="Oval 22"/>
            <p:cNvSpPr>
              <a:spLocks noChangeAspect="1" noChangeArrowheads="1"/>
            </p:cNvSpPr>
            <p:nvPr/>
          </p:nvSpPr>
          <p:spPr bwMode="auto">
            <a:xfrm>
              <a:off x="2064" y="2985"/>
              <a:ext cx="322" cy="322"/>
            </a:xfrm>
            <a:prstGeom prst="ellipse">
              <a:avLst/>
            </a:prstGeom>
            <a:solidFill>
              <a:srgbClr val="CC99FF"/>
            </a:solidFill>
            <a:ln w="9525">
              <a:solidFill>
                <a:schemeClr val="tx1"/>
              </a:solidFill>
              <a:round/>
              <a:headEnd/>
              <a:tailEnd/>
            </a:ln>
            <a:effectLst/>
          </p:spPr>
          <p:txBody>
            <a:bodyPr wrap="none" anchor="ctr"/>
            <a:lstStyle/>
            <a:p>
              <a:pPr algn="ctr"/>
              <a:r>
                <a:rPr lang="en-US"/>
                <a:t>Xe</a:t>
              </a:r>
            </a:p>
          </p:txBody>
        </p:sp>
        <p:sp>
          <p:nvSpPr>
            <p:cNvPr id="76823" name="Rectangle 23"/>
            <p:cNvSpPr>
              <a:spLocks noChangeArrowheads="1"/>
            </p:cNvSpPr>
            <p:nvPr/>
          </p:nvSpPr>
          <p:spPr bwMode="auto">
            <a:xfrm rot="19256110" flipV="1">
              <a:off x="2256" y="2928"/>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6824" name="Rectangle 24"/>
            <p:cNvSpPr>
              <a:spLocks noChangeArrowheads="1"/>
            </p:cNvSpPr>
            <p:nvPr/>
          </p:nvSpPr>
          <p:spPr bwMode="auto">
            <a:xfrm rot="2159490" flipV="1">
              <a:off x="1824" y="2928"/>
              <a:ext cx="336" cy="4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6825" name="Oval 25"/>
            <p:cNvSpPr>
              <a:spLocks noChangeArrowheads="1"/>
            </p:cNvSpPr>
            <p:nvPr/>
          </p:nvSpPr>
          <p:spPr bwMode="auto">
            <a:xfrm>
              <a:off x="1728" y="2736"/>
              <a:ext cx="192" cy="192"/>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76826" name="Oval 26"/>
            <p:cNvSpPr>
              <a:spLocks noChangeArrowheads="1"/>
            </p:cNvSpPr>
            <p:nvPr/>
          </p:nvSpPr>
          <p:spPr bwMode="auto">
            <a:xfrm>
              <a:off x="2448" y="2736"/>
              <a:ext cx="192" cy="192"/>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Electron-Domain Geometries</a:t>
            </a:r>
          </a:p>
        </p:txBody>
      </p:sp>
      <p:sp>
        <p:nvSpPr>
          <p:cNvPr id="77827" name="Text Box 3"/>
          <p:cNvSpPr txBox="1">
            <a:spLocks noChangeArrowheads="1"/>
          </p:cNvSpPr>
          <p:nvPr/>
        </p:nvSpPr>
        <p:spPr bwMode="auto">
          <a:xfrm>
            <a:off x="593725" y="1546225"/>
            <a:ext cx="1479550" cy="457200"/>
          </a:xfrm>
          <a:prstGeom prst="rect">
            <a:avLst/>
          </a:prstGeom>
          <a:noFill/>
          <a:ln w="9525">
            <a:noFill/>
            <a:miter lim="800000"/>
            <a:headEnd/>
            <a:tailEnd/>
          </a:ln>
          <a:effectLst/>
        </p:spPr>
        <p:txBody>
          <a:bodyPr wrap="none">
            <a:spAutoFit/>
          </a:bodyPr>
          <a:lstStyle/>
          <a:p>
            <a:r>
              <a:rPr lang="en-US" sz="1200" b="1"/>
              <a:t>Number of </a:t>
            </a:r>
          </a:p>
          <a:p>
            <a:r>
              <a:rPr lang="en-US" sz="1200" b="1"/>
              <a:t>Electron Domains</a:t>
            </a:r>
          </a:p>
        </p:txBody>
      </p:sp>
      <p:sp>
        <p:nvSpPr>
          <p:cNvPr id="77828" name="Text Box 4"/>
          <p:cNvSpPr txBox="1">
            <a:spLocks noChangeArrowheads="1"/>
          </p:cNvSpPr>
          <p:nvPr/>
        </p:nvSpPr>
        <p:spPr bwMode="auto">
          <a:xfrm>
            <a:off x="2574925" y="1557338"/>
            <a:ext cx="1479550" cy="457200"/>
          </a:xfrm>
          <a:prstGeom prst="rect">
            <a:avLst/>
          </a:prstGeom>
          <a:noFill/>
          <a:ln w="9525">
            <a:noFill/>
            <a:miter lim="800000"/>
            <a:headEnd/>
            <a:tailEnd/>
          </a:ln>
          <a:effectLst/>
        </p:spPr>
        <p:txBody>
          <a:bodyPr wrap="none">
            <a:spAutoFit/>
          </a:bodyPr>
          <a:lstStyle/>
          <a:p>
            <a:r>
              <a:rPr lang="en-US" sz="1200" b="1"/>
              <a:t>Arrangement of</a:t>
            </a:r>
          </a:p>
          <a:p>
            <a:r>
              <a:rPr lang="en-US" sz="1200" b="1"/>
              <a:t>Electron Domains</a:t>
            </a:r>
          </a:p>
        </p:txBody>
      </p:sp>
      <p:sp>
        <p:nvSpPr>
          <p:cNvPr id="77829" name="Text Box 5"/>
          <p:cNvSpPr txBox="1">
            <a:spLocks noChangeArrowheads="1"/>
          </p:cNvSpPr>
          <p:nvPr/>
        </p:nvSpPr>
        <p:spPr bwMode="auto">
          <a:xfrm>
            <a:off x="4495800" y="1524000"/>
            <a:ext cx="1403350" cy="457200"/>
          </a:xfrm>
          <a:prstGeom prst="rect">
            <a:avLst/>
          </a:prstGeom>
          <a:noFill/>
          <a:ln w="9525">
            <a:noFill/>
            <a:miter lim="800000"/>
            <a:headEnd/>
            <a:tailEnd/>
          </a:ln>
          <a:effectLst/>
        </p:spPr>
        <p:txBody>
          <a:bodyPr wrap="none">
            <a:spAutoFit/>
          </a:bodyPr>
          <a:lstStyle/>
          <a:p>
            <a:r>
              <a:rPr lang="en-US" sz="1200" b="1"/>
              <a:t>Electron-Domain</a:t>
            </a:r>
          </a:p>
          <a:p>
            <a:r>
              <a:rPr lang="en-US" sz="1200" b="1"/>
              <a:t>Geometry</a:t>
            </a:r>
          </a:p>
        </p:txBody>
      </p:sp>
      <p:sp>
        <p:nvSpPr>
          <p:cNvPr id="77830" name="Text Box 6"/>
          <p:cNvSpPr txBox="1">
            <a:spLocks noChangeArrowheads="1"/>
          </p:cNvSpPr>
          <p:nvPr/>
        </p:nvSpPr>
        <p:spPr bwMode="auto">
          <a:xfrm>
            <a:off x="6477000" y="1535113"/>
            <a:ext cx="1125538" cy="457200"/>
          </a:xfrm>
          <a:prstGeom prst="rect">
            <a:avLst/>
          </a:prstGeom>
          <a:noFill/>
          <a:ln w="9525">
            <a:noFill/>
            <a:miter lim="800000"/>
            <a:headEnd/>
            <a:tailEnd/>
          </a:ln>
          <a:effectLst/>
        </p:spPr>
        <p:txBody>
          <a:bodyPr wrap="none">
            <a:spAutoFit/>
          </a:bodyPr>
          <a:lstStyle/>
          <a:p>
            <a:r>
              <a:rPr lang="en-US" sz="1200" b="1"/>
              <a:t>Predicted </a:t>
            </a:r>
          </a:p>
          <a:p>
            <a:r>
              <a:rPr lang="en-US" sz="1200" b="1"/>
              <a:t>Bond Angles</a:t>
            </a:r>
          </a:p>
        </p:txBody>
      </p:sp>
      <p:sp>
        <p:nvSpPr>
          <p:cNvPr id="77831" name="Text Box 7"/>
          <p:cNvSpPr txBox="1">
            <a:spLocks noChangeArrowheads="1"/>
          </p:cNvSpPr>
          <p:nvPr/>
        </p:nvSpPr>
        <p:spPr bwMode="auto">
          <a:xfrm>
            <a:off x="898525" y="2246313"/>
            <a:ext cx="311150" cy="3937000"/>
          </a:xfrm>
          <a:prstGeom prst="rect">
            <a:avLst/>
          </a:prstGeom>
          <a:noFill/>
          <a:ln w="9525">
            <a:noFill/>
            <a:miter lim="800000"/>
            <a:headEnd/>
            <a:tailEnd/>
          </a:ln>
          <a:effectLst/>
        </p:spPr>
        <p:txBody>
          <a:bodyPr wrap="none">
            <a:spAutoFit/>
          </a:bodyPr>
          <a:lstStyle/>
          <a:p>
            <a:r>
              <a:rPr lang="en-US"/>
              <a:t>2</a:t>
            </a:r>
          </a:p>
          <a:p>
            <a:endParaRPr lang="en-US"/>
          </a:p>
          <a:p>
            <a:endParaRPr lang="en-US"/>
          </a:p>
          <a:p>
            <a:r>
              <a:rPr lang="en-US"/>
              <a:t>3</a:t>
            </a:r>
          </a:p>
          <a:p>
            <a:endParaRPr lang="en-US"/>
          </a:p>
          <a:p>
            <a:endParaRPr lang="en-US"/>
          </a:p>
          <a:p>
            <a:r>
              <a:rPr lang="en-US"/>
              <a:t>4</a:t>
            </a:r>
          </a:p>
          <a:p>
            <a:endParaRPr lang="en-US"/>
          </a:p>
          <a:p>
            <a:endParaRPr lang="en-US"/>
          </a:p>
          <a:p>
            <a:r>
              <a:rPr lang="en-US"/>
              <a:t>5</a:t>
            </a:r>
          </a:p>
          <a:p>
            <a:endParaRPr lang="en-US"/>
          </a:p>
          <a:p>
            <a:endParaRPr lang="en-US"/>
          </a:p>
          <a:p>
            <a:r>
              <a:rPr lang="en-US"/>
              <a:t>6</a:t>
            </a:r>
          </a:p>
          <a:p>
            <a:endParaRPr lang="en-US"/>
          </a:p>
        </p:txBody>
      </p:sp>
      <p:sp>
        <p:nvSpPr>
          <p:cNvPr id="77832" name="Text Box 8"/>
          <p:cNvSpPr txBox="1">
            <a:spLocks noChangeArrowheads="1"/>
          </p:cNvSpPr>
          <p:nvPr/>
        </p:nvSpPr>
        <p:spPr bwMode="auto">
          <a:xfrm>
            <a:off x="4643438" y="2220913"/>
            <a:ext cx="1089025" cy="3708400"/>
          </a:xfrm>
          <a:prstGeom prst="rect">
            <a:avLst/>
          </a:prstGeom>
          <a:noFill/>
          <a:ln w="9525">
            <a:noFill/>
            <a:miter lim="800000"/>
            <a:headEnd/>
            <a:tailEnd/>
          </a:ln>
          <a:effectLst/>
        </p:spPr>
        <p:txBody>
          <a:bodyPr wrap="none">
            <a:spAutoFit/>
          </a:bodyPr>
          <a:lstStyle/>
          <a:p>
            <a:r>
              <a:rPr lang="en-US" sz="1400"/>
              <a:t>Linear</a:t>
            </a:r>
          </a:p>
          <a:p>
            <a:endParaRPr lang="en-US" sz="1400"/>
          </a:p>
          <a:p>
            <a:endParaRPr lang="en-US" sz="1400"/>
          </a:p>
          <a:p>
            <a:endParaRPr lang="en-US" sz="1400"/>
          </a:p>
          <a:p>
            <a:r>
              <a:rPr lang="en-US" sz="1400"/>
              <a:t>Trigonal</a:t>
            </a:r>
          </a:p>
          <a:p>
            <a:r>
              <a:rPr lang="en-US" sz="1400"/>
              <a:t>planar</a:t>
            </a:r>
          </a:p>
          <a:p>
            <a:endParaRPr lang="en-US" sz="1400"/>
          </a:p>
          <a:p>
            <a:endParaRPr lang="en-US" sz="1400"/>
          </a:p>
          <a:p>
            <a:r>
              <a:rPr lang="en-US" sz="1400"/>
              <a:t>Tetrahedral</a:t>
            </a:r>
          </a:p>
          <a:p>
            <a:endParaRPr lang="en-US" sz="1400"/>
          </a:p>
          <a:p>
            <a:endParaRPr lang="en-US" sz="1400"/>
          </a:p>
          <a:p>
            <a:r>
              <a:rPr lang="en-US" sz="1400"/>
              <a:t>Trigonal-</a:t>
            </a:r>
          </a:p>
          <a:p>
            <a:r>
              <a:rPr lang="en-US" sz="1400"/>
              <a:t>bipyramidal</a:t>
            </a:r>
          </a:p>
          <a:p>
            <a:endParaRPr lang="en-US" sz="1400"/>
          </a:p>
          <a:p>
            <a:endParaRPr lang="en-US" sz="1400"/>
          </a:p>
          <a:p>
            <a:endParaRPr lang="en-US" sz="1400"/>
          </a:p>
          <a:p>
            <a:r>
              <a:rPr lang="en-US" sz="1400"/>
              <a:t>Octahedral</a:t>
            </a:r>
          </a:p>
        </p:txBody>
      </p:sp>
      <p:sp>
        <p:nvSpPr>
          <p:cNvPr id="77833" name="Text Box 9"/>
          <p:cNvSpPr txBox="1">
            <a:spLocks noChangeArrowheads="1"/>
          </p:cNvSpPr>
          <p:nvPr/>
        </p:nvSpPr>
        <p:spPr bwMode="auto">
          <a:xfrm>
            <a:off x="6542088" y="2209800"/>
            <a:ext cx="690562" cy="3708400"/>
          </a:xfrm>
          <a:prstGeom prst="rect">
            <a:avLst/>
          </a:prstGeom>
          <a:noFill/>
          <a:ln w="9525">
            <a:noFill/>
            <a:miter lim="800000"/>
            <a:headEnd/>
            <a:tailEnd/>
          </a:ln>
          <a:effectLst/>
        </p:spPr>
        <p:txBody>
          <a:bodyPr wrap="none">
            <a:spAutoFit/>
          </a:bodyPr>
          <a:lstStyle/>
          <a:p>
            <a:r>
              <a:rPr lang="en-US" sz="1400"/>
              <a:t>180</a:t>
            </a:r>
            <a:r>
              <a:rPr lang="en-US" sz="1400" baseline="30000"/>
              <a:t>o</a:t>
            </a:r>
          </a:p>
          <a:p>
            <a:endParaRPr lang="en-US" sz="1400"/>
          </a:p>
          <a:p>
            <a:endParaRPr lang="en-US" sz="1400"/>
          </a:p>
          <a:p>
            <a:endParaRPr lang="en-US" sz="1400"/>
          </a:p>
          <a:p>
            <a:r>
              <a:rPr lang="en-US" sz="1400"/>
              <a:t>120</a:t>
            </a:r>
            <a:r>
              <a:rPr lang="en-US" sz="1400" baseline="30000"/>
              <a:t>o</a:t>
            </a:r>
          </a:p>
          <a:p>
            <a:endParaRPr lang="en-US" sz="1400"/>
          </a:p>
          <a:p>
            <a:endParaRPr lang="en-US" sz="1400"/>
          </a:p>
          <a:p>
            <a:endParaRPr lang="en-US" sz="1400"/>
          </a:p>
          <a:p>
            <a:r>
              <a:rPr lang="en-US" sz="1400"/>
              <a:t>109.5</a:t>
            </a:r>
            <a:r>
              <a:rPr lang="en-US" sz="1400" baseline="30000"/>
              <a:t>o</a:t>
            </a:r>
          </a:p>
          <a:p>
            <a:endParaRPr lang="en-US" sz="1400"/>
          </a:p>
          <a:p>
            <a:endParaRPr lang="en-US" sz="1400"/>
          </a:p>
          <a:p>
            <a:r>
              <a:rPr lang="en-US" sz="1400"/>
              <a:t>120</a:t>
            </a:r>
            <a:r>
              <a:rPr lang="en-US" sz="1400" baseline="30000"/>
              <a:t>o</a:t>
            </a:r>
          </a:p>
          <a:p>
            <a:r>
              <a:rPr lang="en-US" sz="1400"/>
              <a:t> 90</a:t>
            </a:r>
            <a:r>
              <a:rPr lang="en-US" sz="1400" baseline="30000"/>
              <a:t>o</a:t>
            </a:r>
          </a:p>
          <a:p>
            <a:endParaRPr lang="en-US" sz="1400"/>
          </a:p>
          <a:p>
            <a:endParaRPr lang="en-US" sz="1400"/>
          </a:p>
          <a:p>
            <a:endParaRPr lang="en-US" sz="1400"/>
          </a:p>
          <a:p>
            <a:r>
              <a:rPr lang="en-US" sz="1400"/>
              <a:t> 90</a:t>
            </a:r>
            <a:r>
              <a:rPr lang="en-US" sz="1400" baseline="30000"/>
              <a:t>o</a:t>
            </a:r>
          </a:p>
        </p:txBody>
      </p:sp>
      <p:grpSp>
        <p:nvGrpSpPr>
          <p:cNvPr id="77834" name="Group 10"/>
          <p:cNvGrpSpPr>
            <a:grpSpLocks/>
          </p:cNvGrpSpPr>
          <p:nvPr/>
        </p:nvGrpSpPr>
        <p:grpSpPr bwMode="auto">
          <a:xfrm>
            <a:off x="7100888" y="3962400"/>
            <a:ext cx="1966912" cy="2438400"/>
            <a:chOff x="4185" y="2736"/>
            <a:chExt cx="1239" cy="1536"/>
          </a:xfrm>
        </p:grpSpPr>
        <p:sp>
          <p:nvSpPr>
            <p:cNvPr id="77835" name="Freeform 11"/>
            <p:cNvSpPr>
              <a:spLocks/>
            </p:cNvSpPr>
            <p:nvPr/>
          </p:nvSpPr>
          <p:spPr bwMode="auto">
            <a:xfrm>
              <a:off x="4328" y="3264"/>
              <a:ext cx="912" cy="528"/>
            </a:xfrm>
            <a:custGeom>
              <a:avLst/>
              <a:gdLst/>
              <a:ahLst/>
              <a:cxnLst>
                <a:cxn ang="0">
                  <a:pos x="0" y="0"/>
                </a:cxn>
                <a:cxn ang="0">
                  <a:pos x="912" y="192"/>
                </a:cxn>
                <a:cxn ang="0">
                  <a:pos x="288" y="528"/>
                </a:cxn>
                <a:cxn ang="0">
                  <a:pos x="0" y="0"/>
                </a:cxn>
              </a:cxnLst>
              <a:rect l="0" t="0" r="r" b="b"/>
              <a:pathLst>
                <a:path w="912" h="528">
                  <a:moveTo>
                    <a:pt x="0" y="0"/>
                  </a:moveTo>
                  <a:lnTo>
                    <a:pt x="912" y="192"/>
                  </a:lnTo>
                  <a:lnTo>
                    <a:pt x="288" y="528"/>
                  </a:lnTo>
                  <a:lnTo>
                    <a:pt x="0" y="0"/>
                  </a:lnTo>
                  <a:close/>
                </a:path>
              </a:pathLst>
            </a:custGeom>
            <a:noFill/>
            <a:ln w="9525" cap="flat">
              <a:solidFill>
                <a:schemeClr val="tx1"/>
              </a:solidFill>
              <a:prstDash val="dash"/>
              <a:round/>
              <a:headEnd/>
              <a:tailEnd/>
            </a:ln>
            <a:effectLst/>
          </p:spPr>
          <p:txBody>
            <a:bodyPr/>
            <a:lstStyle/>
            <a:p>
              <a:endParaRPr lang="en-US"/>
            </a:p>
          </p:txBody>
        </p:sp>
        <p:sp>
          <p:nvSpPr>
            <p:cNvPr id="77836" name="Freeform 12"/>
            <p:cNvSpPr>
              <a:spLocks/>
            </p:cNvSpPr>
            <p:nvPr/>
          </p:nvSpPr>
          <p:spPr bwMode="auto">
            <a:xfrm rot="-1428127">
              <a:off x="4793" y="3360"/>
              <a:ext cx="399" cy="207"/>
            </a:xfrm>
            <a:custGeom>
              <a:avLst/>
              <a:gdLst/>
              <a:ahLst/>
              <a:cxnLst>
                <a:cxn ang="0">
                  <a:pos x="12" y="0"/>
                </a:cxn>
                <a:cxn ang="0">
                  <a:pos x="399" y="207"/>
                </a:cxn>
                <a:cxn ang="0">
                  <a:pos x="0" y="51"/>
                </a:cxn>
                <a:cxn ang="0">
                  <a:pos x="12" y="0"/>
                </a:cxn>
              </a:cxnLst>
              <a:rect l="0" t="0" r="r" b="b"/>
              <a:pathLst>
                <a:path w="399" h="207">
                  <a:moveTo>
                    <a:pt x="12" y="0"/>
                  </a:moveTo>
                  <a:lnTo>
                    <a:pt x="399" y="207"/>
                  </a:lnTo>
                  <a:lnTo>
                    <a:pt x="0" y="51"/>
                  </a:lnTo>
                  <a:lnTo>
                    <a:pt x="12" y="0"/>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77837" name="Freeform 13"/>
            <p:cNvSpPr>
              <a:spLocks/>
            </p:cNvSpPr>
            <p:nvPr/>
          </p:nvSpPr>
          <p:spPr bwMode="auto">
            <a:xfrm>
              <a:off x="4599" y="3504"/>
              <a:ext cx="101" cy="231"/>
            </a:xfrm>
            <a:custGeom>
              <a:avLst/>
              <a:gdLst/>
              <a:ahLst/>
              <a:cxnLst>
                <a:cxn ang="0">
                  <a:pos x="101" y="0"/>
                </a:cxn>
                <a:cxn ang="0">
                  <a:pos x="0" y="231"/>
                </a:cxn>
                <a:cxn ang="0">
                  <a:pos x="52" y="223"/>
                </a:cxn>
                <a:cxn ang="0">
                  <a:pos x="101" y="0"/>
                </a:cxn>
              </a:cxnLst>
              <a:rect l="0" t="0" r="r" b="b"/>
              <a:pathLst>
                <a:path w="101" h="231">
                  <a:moveTo>
                    <a:pt x="101" y="0"/>
                  </a:moveTo>
                  <a:lnTo>
                    <a:pt x="0" y="231"/>
                  </a:lnTo>
                  <a:lnTo>
                    <a:pt x="52" y="223"/>
                  </a:lnTo>
                  <a:lnTo>
                    <a:pt x="101" y="0"/>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77838" name="Freeform 14"/>
            <p:cNvSpPr>
              <a:spLocks/>
            </p:cNvSpPr>
            <p:nvPr/>
          </p:nvSpPr>
          <p:spPr bwMode="auto">
            <a:xfrm rot="2702543">
              <a:off x="4349" y="3281"/>
              <a:ext cx="321" cy="126"/>
            </a:xfrm>
            <a:custGeom>
              <a:avLst/>
              <a:gdLst/>
              <a:ahLst/>
              <a:cxnLst>
                <a:cxn ang="0">
                  <a:pos x="0" y="126"/>
                </a:cxn>
                <a:cxn ang="0">
                  <a:pos x="321" y="0"/>
                </a:cxn>
                <a:cxn ang="0">
                  <a:pos x="315" y="36"/>
                </a:cxn>
                <a:cxn ang="0">
                  <a:pos x="0" y="126"/>
                </a:cxn>
              </a:cxnLst>
              <a:rect l="0" t="0" r="r" b="b"/>
              <a:pathLst>
                <a:path w="321" h="126">
                  <a:moveTo>
                    <a:pt x="0" y="126"/>
                  </a:moveTo>
                  <a:lnTo>
                    <a:pt x="321" y="0"/>
                  </a:lnTo>
                  <a:lnTo>
                    <a:pt x="315" y="36"/>
                  </a:lnTo>
                  <a:lnTo>
                    <a:pt x="0" y="126"/>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77839" name="Text Box 15"/>
            <p:cNvSpPr txBox="1">
              <a:spLocks noChangeArrowheads="1"/>
            </p:cNvSpPr>
            <p:nvPr/>
          </p:nvSpPr>
          <p:spPr bwMode="auto">
            <a:xfrm rot="297579">
              <a:off x="4617" y="3360"/>
              <a:ext cx="191" cy="192"/>
            </a:xfrm>
            <a:prstGeom prst="rect">
              <a:avLst/>
            </a:prstGeom>
            <a:noFill/>
            <a:ln w="9525">
              <a:noFill/>
              <a:miter lim="800000"/>
              <a:headEnd/>
              <a:tailEnd/>
            </a:ln>
            <a:effectLst/>
          </p:spPr>
          <p:txBody>
            <a:bodyPr wrap="none">
              <a:spAutoFit/>
            </a:bodyPr>
            <a:lstStyle/>
            <a:p>
              <a:r>
                <a:rPr lang="en-US" sz="1400"/>
                <a:t>A</a:t>
              </a:r>
            </a:p>
          </p:txBody>
        </p:sp>
        <p:sp>
          <p:nvSpPr>
            <p:cNvPr id="77840" name="Text Box 16"/>
            <p:cNvSpPr txBox="1">
              <a:spLocks noChangeArrowheads="1"/>
            </p:cNvSpPr>
            <p:nvPr/>
          </p:nvSpPr>
          <p:spPr bwMode="auto">
            <a:xfrm>
              <a:off x="5193" y="3360"/>
              <a:ext cx="231" cy="192"/>
            </a:xfrm>
            <a:prstGeom prst="rect">
              <a:avLst/>
            </a:prstGeom>
            <a:noFill/>
            <a:ln w="9525">
              <a:noFill/>
              <a:miter lim="800000"/>
              <a:headEnd/>
              <a:tailEnd/>
            </a:ln>
            <a:effectLst/>
          </p:spPr>
          <p:txBody>
            <a:bodyPr wrap="none">
              <a:spAutoFit/>
            </a:bodyPr>
            <a:lstStyle/>
            <a:p>
              <a:r>
                <a:rPr lang="en-US" sz="1400"/>
                <a:t>B</a:t>
              </a:r>
              <a:r>
                <a:rPr lang="en-US" sz="1400" baseline="30000"/>
                <a:t>e</a:t>
              </a:r>
            </a:p>
          </p:txBody>
        </p:sp>
        <p:sp>
          <p:nvSpPr>
            <p:cNvPr id="77841" name="Text Box 17"/>
            <p:cNvSpPr txBox="1">
              <a:spLocks noChangeArrowheads="1"/>
            </p:cNvSpPr>
            <p:nvPr/>
          </p:nvSpPr>
          <p:spPr bwMode="auto">
            <a:xfrm>
              <a:off x="4185" y="3120"/>
              <a:ext cx="231" cy="192"/>
            </a:xfrm>
            <a:prstGeom prst="rect">
              <a:avLst/>
            </a:prstGeom>
            <a:noFill/>
            <a:ln w="9525">
              <a:noFill/>
              <a:miter lim="800000"/>
              <a:headEnd/>
              <a:tailEnd/>
            </a:ln>
            <a:effectLst/>
          </p:spPr>
          <p:txBody>
            <a:bodyPr wrap="none">
              <a:spAutoFit/>
            </a:bodyPr>
            <a:lstStyle/>
            <a:p>
              <a:r>
                <a:rPr lang="en-US" sz="1400"/>
                <a:t>B</a:t>
              </a:r>
              <a:r>
                <a:rPr lang="en-US" sz="1400" baseline="30000"/>
                <a:t>e</a:t>
              </a:r>
            </a:p>
          </p:txBody>
        </p:sp>
        <p:sp>
          <p:nvSpPr>
            <p:cNvPr id="77842" name="Text Box 18"/>
            <p:cNvSpPr txBox="1">
              <a:spLocks noChangeArrowheads="1"/>
            </p:cNvSpPr>
            <p:nvPr/>
          </p:nvSpPr>
          <p:spPr bwMode="auto">
            <a:xfrm>
              <a:off x="4520" y="3744"/>
              <a:ext cx="231" cy="192"/>
            </a:xfrm>
            <a:prstGeom prst="rect">
              <a:avLst/>
            </a:prstGeom>
            <a:noFill/>
            <a:ln w="9525">
              <a:noFill/>
              <a:miter lim="800000"/>
              <a:headEnd/>
              <a:tailEnd/>
            </a:ln>
            <a:effectLst/>
          </p:spPr>
          <p:txBody>
            <a:bodyPr wrap="none">
              <a:spAutoFit/>
            </a:bodyPr>
            <a:lstStyle/>
            <a:p>
              <a:r>
                <a:rPr lang="en-US" sz="1400"/>
                <a:t>B</a:t>
              </a:r>
              <a:r>
                <a:rPr lang="en-US" sz="1400" baseline="30000"/>
                <a:t>e</a:t>
              </a:r>
            </a:p>
          </p:txBody>
        </p:sp>
        <p:sp>
          <p:nvSpPr>
            <p:cNvPr id="77843" name="Text Box 19"/>
            <p:cNvSpPr txBox="1">
              <a:spLocks noChangeArrowheads="1"/>
            </p:cNvSpPr>
            <p:nvPr/>
          </p:nvSpPr>
          <p:spPr bwMode="auto">
            <a:xfrm>
              <a:off x="4616" y="2736"/>
              <a:ext cx="231" cy="192"/>
            </a:xfrm>
            <a:prstGeom prst="rect">
              <a:avLst/>
            </a:prstGeom>
            <a:noFill/>
            <a:ln w="9525">
              <a:noFill/>
              <a:miter lim="800000"/>
              <a:headEnd/>
              <a:tailEnd/>
            </a:ln>
            <a:effectLst/>
          </p:spPr>
          <p:txBody>
            <a:bodyPr wrap="none">
              <a:spAutoFit/>
            </a:bodyPr>
            <a:lstStyle/>
            <a:p>
              <a:r>
                <a:rPr lang="en-US" sz="1400"/>
                <a:t>B</a:t>
              </a:r>
              <a:r>
                <a:rPr lang="en-US" sz="1400" baseline="30000"/>
                <a:t>a</a:t>
              </a:r>
            </a:p>
          </p:txBody>
        </p:sp>
        <p:sp>
          <p:nvSpPr>
            <p:cNvPr id="77844" name="Text Box 20"/>
            <p:cNvSpPr txBox="1">
              <a:spLocks noChangeArrowheads="1"/>
            </p:cNvSpPr>
            <p:nvPr/>
          </p:nvSpPr>
          <p:spPr bwMode="auto">
            <a:xfrm>
              <a:off x="4616" y="4080"/>
              <a:ext cx="231" cy="192"/>
            </a:xfrm>
            <a:prstGeom prst="rect">
              <a:avLst/>
            </a:prstGeom>
            <a:noFill/>
            <a:ln w="9525">
              <a:noFill/>
              <a:miter lim="800000"/>
              <a:headEnd/>
              <a:tailEnd/>
            </a:ln>
            <a:effectLst/>
          </p:spPr>
          <p:txBody>
            <a:bodyPr wrap="none">
              <a:spAutoFit/>
            </a:bodyPr>
            <a:lstStyle/>
            <a:p>
              <a:r>
                <a:rPr lang="en-US" sz="1400"/>
                <a:t>B</a:t>
              </a:r>
              <a:r>
                <a:rPr lang="en-US" sz="1400" baseline="30000"/>
                <a:t>a</a:t>
              </a:r>
            </a:p>
          </p:txBody>
        </p:sp>
        <p:sp>
          <p:nvSpPr>
            <p:cNvPr id="77845" name="Line 21"/>
            <p:cNvSpPr>
              <a:spLocks noChangeShapeType="1"/>
            </p:cNvSpPr>
            <p:nvPr/>
          </p:nvSpPr>
          <p:spPr bwMode="auto">
            <a:xfrm>
              <a:off x="4712" y="2880"/>
              <a:ext cx="0" cy="528"/>
            </a:xfrm>
            <a:prstGeom prst="line">
              <a:avLst/>
            </a:prstGeom>
            <a:noFill/>
            <a:ln w="9525">
              <a:solidFill>
                <a:schemeClr val="tx1"/>
              </a:solidFill>
              <a:round/>
              <a:headEnd/>
              <a:tailEnd/>
            </a:ln>
            <a:effectLst/>
          </p:spPr>
          <p:txBody>
            <a:bodyPr/>
            <a:lstStyle/>
            <a:p>
              <a:endParaRPr lang="en-US"/>
            </a:p>
          </p:txBody>
        </p:sp>
        <p:sp>
          <p:nvSpPr>
            <p:cNvPr id="77846" name="Line 22"/>
            <p:cNvSpPr>
              <a:spLocks noChangeShapeType="1"/>
            </p:cNvSpPr>
            <p:nvPr/>
          </p:nvSpPr>
          <p:spPr bwMode="auto">
            <a:xfrm>
              <a:off x="4712" y="3552"/>
              <a:ext cx="0" cy="576"/>
            </a:xfrm>
            <a:prstGeom prst="line">
              <a:avLst/>
            </a:prstGeom>
            <a:noFill/>
            <a:ln w="9525">
              <a:solidFill>
                <a:schemeClr val="tx1"/>
              </a:solidFill>
              <a:round/>
              <a:headEnd/>
              <a:tailEnd/>
            </a:ln>
            <a:effectLst/>
          </p:spPr>
          <p:txBody>
            <a:bodyPr/>
            <a:lstStyle/>
            <a:p>
              <a:endParaRPr lang="en-US"/>
            </a:p>
          </p:txBody>
        </p:sp>
        <p:sp>
          <p:nvSpPr>
            <p:cNvPr id="77847" name="Line 23"/>
            <p:cNvSpPr>
              <a:spLocks noChangeShapeType="1"/>
            </p:cNvSpPr>
            <p:nvPr/>
          </p:nvSpPr>
          <p:spPr bwMode="auto">
            <a:xfrm flipH="1">
              <a:off x="4328" y="2832"/>
              <a:ext cx="336" cy="336"/>
            </a:xfrm>
            <a:prstGeom prst="line">
              <a:avLst/>
            </a:prstGeom>
            <a:noFill/>
            <a:ln w="9525">
              <a:solidFill>
                <a:schemeClr val="tx1"/>
              </a:solidFill>
              <a:prstDash val="dash"/>
              <a:round/>
              <a:headEnd/>
              <a:tailEnd/>
            </a:ln>
            <a:effectLst/>
          </p:spPr>
          <p:txBody>
            <a:bodyPr/>
            <a:lstStyle/>
            <a:p>
              <a:endParaRPr lang="en-US"/>
            </a:p>
          </p:txBody>
        </p:sp>
        <p:sp>
          <p:nvSpPr>
            <p:cNvPr id="77848" name="Freeform 24"/>
            <p:cNvSpPr>
              <a:spLocks/>
            </p:cNvSpPr>
            <p:nvPr/>
          </p:nvSpPr>
          <p:spPr bwMode="auto">
            <a:xfrm>
              <a:off x="4748" y="2874"/>
              <a:ext cx="507" cy="546"/>
            </a:xfrm>
            <a:custGeom>
              <a:avLst/>
              <a:gdLst/>
              <a:ahLst/>
              <a:cxnLst>
                <a:cxn ang="0">
                  <a:pos x="0" y="0"/>
                </a:cxn>
                <a:cxn ang="0">
                  <a:pos x="507" y="546"/>
                </a:cxn>
              </a:cxnLst>
              <a:rect l="0" t="0" r="r" b="b"/>
              <a:pathLst>
                <a:path w="507" h="546">
                  <a:moveTo>
                    <a:pt x="0" y="0"/>
                  </a:moveTo>
                  <a:lnTo>
                    <a:pt x="507" y="546"/>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77849" name="Freeform 25"/>
            <p:cNvSpPr>
              <a:spLocks/>
            </p:cNvSpPr>
            <p:nvPr/>
          </p:nvSpPr>
          <p:spPr bwMode="auto">
            <a:xfrm>
              <a:off x="4616" y="2874"/>
              <a:ext cx="90" cy="918"/>
            </a:xfrm>
            <a:custGeom>
              <a:avLst/>
              <a:gdLst/>
              <a:ahLst/>
              <a:cxnLst>
                <a:cxn ang="0">
                  <a:pos x="90" y="0"/>
                </a:cxn>
                <a:cxn ang="0">
                  <a:pos x="0" y="918"/>
                </a:cxn>
              </a:cxnLst>
              <a:rect l="0" t="0" r="r" b="b"/>
              <a:pathLst>
                <a:path w="90" h="918">
                  <a:moveTo>
                    <a:pt x="90" y="0"/>
                  </a:moveTo>
                  <a:lnTo>
                    <a:pt x="0" y="918"/>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77850" name="Freeform 26"/>
            <p:cNvSpPr>
              <a:spLocks/>
            </p:cNvSpPr>
            <p:nvPr/>
          </p:nvSpPr>
          <p:spPr bwMode="auto">
            <a:xfrm>
              <a:off x="4301" y="3276"/>
              <a:ext cx="369" cy="852"/>
            </a:xfrm>
            <a:custGeom>
              <a:avLst/>
              <a:gdLst/>
              <a:ahLst/>
              <a:cxnLst>
                <a:cxn ang="0">
                  <a:pos x="0" y="0"/>
                </a:cxn>
                <a:cxn ang="0">
                  <a:pos x="369" y="852"/>
                </a:cxn>
              </a:cxnLst>
              <a:rect l="0" t="0" r="r" b="b"/>
              <a:pathLst>
                <a:path w="369" h="852">
                  <a:moveTo>
                    <a:pt x="0" y="0"/>
                  </a:moveTo>
                  <a:lnTo>
                    <a:pt x="369" y="852"/>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77851" name="Freeform 27"/>
            <p:cNvSpPr>
              <a:spLocks/>
            </p:cNvSpPr>
            <p:nvPr/>
          </p:nvSpPr>
          <p:spPr bwMode="auto">
            <a:xfrm>
              <a:off x="4778" y="3507"/>
              <a:ext cx="471" cy="630"/>
            </a:xfrm>
            <a:custGeom>
              <a:avLst/>
              <a:gdLst/>
              <a:ahLst/>
              <a:cxnLst>
                <a:cxn ang="0">
                  <a:pos x="471" y="0"/>
                </a:cxn>
                <a:cxn ang="0">
                  <a:pos x="0" y="630"/>
                </a:cxn>
              </a:cxnLst>
              <a:rect l="0" t="0" r="r" b="b"/>
              <a:pathLst>
                <a:path w="471" h="630">
                  <a:moveTo>
                    <a:pt x="471" y="0"/>
                  </a:moveTo>
                  <a:lnTo>
                    <a:pt x="0" y="63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77852" name="Freeform 28"/>
            <p:cNvSpPr>
              <a:spLocks/>
            </p:cNvSpPr>
            <p:nvPr/>
          </p:nvSpPr>
          <p:spPr bwMode="auto">
            <a:xfrm>
              <a:off x="4637" y="3885"/>
              <a:ext cx="54" cy="243"/>
            </a:xfrm>
            <a:custGeom>
              <a:avLst/>
              <a:gdLst/>
              <a:ahLst/>
              <a:cxnLst>
                <a:cxn ang="0">
                  <a:pos x="0" y="0"/>
                </a:cxn>
                <a:cxn ang="0">
                  <a:pos x="54" y="243"/>
                </a:cxn>
              </a:cxnLst>
              <a:rect l="0" t="0" r="r" b="b"/>
              <a:pathLst>
                <a:path w="54" h="243">
                  <a:moveTo>
                    <a:pt x="0" y="0"/>
                  </a:moveTo>
                  <a:lnTo>
                    <a:pt x="54" y="243"/>
                  </a:lnTo>
                </a:path>
              </a:pathLst>
            </a:custGeom>
            <a:noFill/>
            <a:ln w="9525" cap="flat">
              <a:solidFill>
                <a:schemeClr val="tx1"/>
              </a:solidFill>
              <a:prstDash val="dash"/>
              <a:round/>
              <a:headEnd type="none" w="med" len="med"/>
              <a:tailEnd type="none" w="med" len="med"/>
            </a:ln>
            <a:effectLst/>
          </p:spPr>
          <p:txBody>
            <a:bodyPr/>
            <a:lstStyle/>
            <a:p>
              <a:endParaRPr lang="en-US"/>
            </a:p>
          </p:txBody>
        </p:sp>
      </p:grpSp>
      <p:grpSp>
        <p:nvGrpSpPr>
          <p:cNvPr id="77853" name="Group 29"/>
          <p:cNvGrpSpPr>
            <a:grpSpLocks/>
          </p:cNvGrpSpPr>
          <p:nvPr/>
        </p:nvGrpSpPr>
        <p:grpSpPr bwMode="auto">
          <a:xfrm>
            <a:off x="2743200" y="5029200"/>
            <a:ext cx="1219200" cy="1447800"/>
            <a:chOff x="2640" y="3408"/>
            <a:chExt cx="768" cy="912"/>
          </a:xfrm>
        </p:grpSpPr>
        <p:sp>
          <p:nvSpPr>
            <p:cNvPr id="77854" name="Text Box 30"/>
            <p:cNvSpPr txBox="1">
              <a:spLocks noChangeArrowheads="1"/>
            </p:cNvSpPr>
            <p:nvPr/>
          </p:nvSpPr>
          <p:spPr bwMode="auto">
            <a:xfrm>
              <a:off x="2640" y="3859"/>
              <a:ext cx="180" cy="173"/>
            </a:xfrm>
            <a:prstGeom prst="rect">
              <a:avLst/>
            </a:prstGeom>
            <a:noFill/>
            <a:ln w="9525">
              <a:noFill/>
              <a:miter lim="800000"/>
              <a:headEnd/>
              <a:tailEnd/>
            </a:ln>
            <a:effectLst/>
          </p:spPr>
          <p:txBody>
            <a:bodyPr wrap="none">
              <a:spAutoFit/>
            </a:bodyPr>
            <a:lstStyle/>
            <a:p>
              <a:r>
                <a:rPr lang="en-US" sz="1200"/>
                <a:t>B</a:t>
              </a:r>
            </a:p>
          </p:txBody>
        </p:sp>
        <p:sp>
          <p:nvSpPr>
            <p:cNvPr id="77855" name="Text Box 31"/>
            <p:cNvSpPr txBox="1">
              <a:spLocks noChangeArrowheads="1"/>
            </p:cNvSpPr>
            <p:nvPr/>
          </p:nvSpPr>
          <p:spPr bwMode="auto">
            <a:xfrm>
              <a:off x="2928" y="4147"/>
              <a:ext cx="180" cy="173"/>
            </a:xfrm>
            <a:prstGeom prst="rect">
              <a:avLst/>
            </a:prstGeom>
            <a:noFill/>
            <a:ln w="9525">
              <a:noFill/>
              <a:miter lim="800000"/>
              <a:headEnd/>
              <a:tailEnd/>
            </a:ln>
            <a:effectLst/>
          </p:spPr>
          <p:txBody>
            <a:bodyPr wrap="none">
              <a:spAutoFit/>
            </a:bodyPr>
            <a:lstStyle/>
            <a:p>
              <a:r>
                <a:rPr lang="en-US" sz="1200"/>
                <a:t>B</a:t>
              </a:r>
            </a:p>
          </p:txBody>
        </p:sp>
        <p:sp>
          <p:nvSpPr>
            <p:cNvPr id="77856" name="Text Box 32"/>
            <p:cNvSpPr txBox="1">
              <a:spLocks noChangeArrowheads="1"/>
            </p:cNvSpPr>
            <p:nvPr/>
          </p:nvSpPr>
          <p:spPr bwMode="auto">
            <a:xfrm>
              <a:off x="3228" y="3696"/>
              <a:ext cx="180" cy="173"/>
            </a:xfrm>
            <a:prstGeom prst="rect">
              <a:avLst/>
            </a:prstGeom>
            <a:noFill/>
            <a:ln w="9525">
              <a:noFill/>
              <a:miter lim="800000"/>
              <a:headEnd/>
              <a:tailEnd/>
            </a:ln>
            <a:effectLst/>
          </p:spPr>
          <p:txBody>
            <a:bodyPr wrap="none">
              <a:spAutoFit/>
            </a:bodyPr>
            <a:lstStyle/>
            <a:p>
              <a:r>
                <a:rPr lang="en-US" sz="1200"/>
                <a:t>B</a:t>
              </a:r>
            </a:p>
          </p:txBody>
        </p:sp>
        <p:sp>
          <p:nvSpPr>
            <p:cNvPr id="77857" name="Text Box 33"/>
            <p:cNvSpPr txBox="1">
              <a:spLocks noChangeArrowheads="1"/>
            </p:cNvSpPr>
            <p:nvPr/>
          </p:nvSpPr>
          <p:spPr bwMode="auto">
            <a:xfrm>
              <a:off x="3228" y="3859"/>
              <a:ext cx="180" cy="173"/>
            </a:xfrm>
            <a:prstGeom prst="rect">
              <a:avLst/>
            </a:prstGeom>
            <a:noFill/>
            <a:ln w="9525">
              <a:noFill/>
              <a:miter lim="800000"/>
              <a:headEnd/>
              <a:tailEnd/>
            </a:ln>
            <a:effectLst/>
          </p:spPr>
          <p:txBody>
            <a:bodyPr wrap="none">
              <a:spAutoFit/>
            </a:bodyPr>
            <a:lstStyle/>
            <a:p>
              <a:r>
                <a:rPr lang="en-US" sz="1200"/>
                <a:t>B</a:t>
              </a:r>
            </a:p>
          </p:txBody>
        </p:sp>
        <p:sp>
          <p:nvSpPr>
            <p:cNvPr id="77858" name="Text Box 34"/>
            <p:cNvSpPr txBox="1">
              <a:spLocks noChangeArrowheads="1"/>
            </p:cNvSpPr>
            <p:nvPr/>
          </p:nvSpPr>
          <p:spPr bwMode="auto">
            <a:xfrm>
              <a:off x="2928" y="3408"/>
              <a:ext cx="180" cy="173"/>
            </a:xfrm>
            <a:prstGeom prst="rect">
              <a:avLst/>
            </a:prstGeom>
            <a:noFill/>
            <a:ln w="9525">
              <a:noFill/>
              <a:miter lim="800000"/>
              <a:headEnd/>
              <a:tailEnd/>
            </a:ln>
            <a:effectLst/>
          </p:spPr>
          <p:txBody>
            <a:bodyPr wrap="none">
              <a:spAutoFit/>
            </a:bodyPr>
            <a:lstStyle/>
            <a:p>
              <a:r>
                <a:rPr lang="en-US" sz="1200"/>
                <a:t>B</a:t>
              </a:r>
            </a:p>
          </p:txBody>
        </p:sp>
        <p:sp>
          <p:nvSpPr>
            <p:cNvPr id="77859" name="Text Box 35"/>
            <p:cNvSpPr txBox="1">
              <a:spLocks noChangeArrowheads="1"/>
            </p:cNvSpPr>
            <p:nvPr/>
          </p:nvSpPr>
          <p:spPr bwMode="auto">
            <a:xfrm>
              <a:off x="2640" y="3696"/>
              <a:ext cx="180" cy="173"/>
            </a:xfrm>
            <a:prstGeom prst="rect">
              <a:avLst/>
            </a:prstGeom>
            <a:noFill/>
            <a:ln w="9525">
              <a:noFill/>
              <a:miter lim="800000"/>
              <a:headEnd/>
              <a:tailEnd/>
            </a:ln>
            <a:effectLst/>
          </p:spPr>
          <p:txBody>
            <a:bodyPr wrap="none">
              <a:spAutoFit/>
            </a:bodyPr>
            <a:lstStyle/>
            <a:p>
              <a:r>
                <a:rPr lang="en-US" sz="1200"/>
                <a:t>B</a:t>
              </a:r>
            </a:p>
          </p:txBody>
        </p:sp>
        <p:sp>
          <p:nvSpPr>
            <p:cNvPr id="77860" name="Text Box 36"/>
            <p:cNvSpPr txBox="1">
              <a:spLocks noChangeArrowheads="1"/>
            </p:cNvSpPr>
            <p:nvPr/>
          </p:nvSpPr>
          <p:spPr bwMode="auto">
            <a:xfrm>
              <a:off x="2928" y="3763"/>
              <a:ext cx="180" cy="173"/>
            </a:xfrm>
            <a:prstGeom prst="rect">
              <a:avLst/>
            </a:prstGeom>
            <a:noFill/>
            <a:ln w="9525">
              <a:noFill/>
              <a:miter lim="800000"/>
              <a:headEnd/>
              <a:tailEnd/>
            </a:ln>
            <a:effectLst/>
          </p:spPr>
          <p:txBody>
            <a:bodyPr wrap="none">
              <a:spAutoFit/>
            </a:bodyPr>
            <a:lstStyle/>
            <a:p>
              <a:r>
                <a:rPr lang="en-US" sz="1200"/>
                <a:t>A</a:t>
              </a:r>
            </a:p>
          </p:txBody>
        </p:sp>
        <p:sp>
          <p:nvSpPr>
            <p:cNvPr id="77861" name="Freeform 37"/>
            <p:cNvSpPr>
              <a:spLocks/>
            </p:cNvSpPr>
            <p:nvPr/>
          </p:nvSpPr>
          <p:spPr bwMode="auto">
            <a:xfrm>
              <a:off x="2772" y="3777"/>
              <a:ext cx="210" cy="69"/>
            </a:xfrm>
            <a:custGeom>
              <a:avLst/>
              <a:gdLst/>
              <a:ahLst/>
              <a:cxnLst>
                <a:cxn ang="0">
                  <a:pos x="12" y="0"/>
                </a:cxn>
                <a:cxn ang="0">
                  <a:pos x="210" y="69"/>
                </a:cxn>
                <a:cxn ang="0">
                  <a:pos x="0" y="15"/>
                </a:cxn>
                <a:cxn ang="0">
                  <a:pos x="12" y="0"/>
                </a:cxn>
              </a:cxnLst>
              <a:rect l="0" t="0" r="r" b="b"/>
              <a:pathLst>
                <a:path w="210" h="69">
                  <a:moveTo>
                    <a:pt x="12" y="0"/>
                  </a:moveTo>
                  <a:lnTo>
                    <a:pt x="210" y="69"/>
                  </a:lnTo>
                  <a:lnTo>
                    <a:pt x="0" y="15"/>
                  </a:lnTo>
                  <a:lnTo>
                    <a:pt x="12" y="0"/>
                  </a:lnTo>
                  <a:close/>
                </a:path>
              </a:pathLst>
            </a:custGeom>
            <a:solidFill>
              <a:schemeClr val="tx2"/>
            </a:solidFill>
            <a:ln w="9525">
              <a:solidFill>
                <a:schemeClr val="tx1"/>
              </a:solidFill>
              <a:round/>
              <a:headEnd/>
              <a:tailEnd/>
            </a:ln>
            <a:effectLst/>
          </p:spPr>
          <p:txBody>
            <a:bodyPr/>
            <a:lstStyle/>
            <a:p>
              <a:endParaRPr lang="en-US"/>
            </a:p>
          </p:txBody>
        </p:sp>
        <p:sp>
          <p:nvSpPr>
            <p:cNvPr id="77862" name="Freeform 38"/>
            <p:cNvSpPr>
              <a:spLocks/>
            </p:cNvSpPr>
            <p:nvPr/>
          </p:nvSpPr>
          <p:spPr bwMode="auto">
            <a:xfrm>
              <a:off x="2772" y="3864"/>
              <a:ext cx="201" cy="78"/>
            </a:xfrm>
            <a:custGeom>
              <a:avLst/>
              <a:gdLst/>
              <a:ahLst/>
              <a:cxnLst>
                <a:cxn ang="0">
                  <a:pos x="201" y="24"/>
                </a:cxn>
                <a:cxn ang="0">
                  <a:pos x="195" y="0"/>
                </a:cxn>
                <a:cxn ang="0">
                  <a:pos x="0" y="78"/>
                </a:cxn>
                <a:cxn ang="0">
                  <a:pos x="201" y="24"/>
                </a:cxn>
              </a:cxnLst>
              <a:rect l="0" t="0" r="r" b="b"/>
              <a:pathLst>
                <a:path w="201" h="78">
                  <a:moveTo>
                    <a:pt x="201" y="24"/>
                  </a:moveTo>
                  <a:lnTo>
                    <a:pt x="195" y="0"/>
                  </a:lnTo>
                  <a:lnTo>
                    <a:pt x="0" y="78"/>
                  </a:lnTo>
                  <a:lnTo>
                    <a:pt x="201" y="24"/>
                  </a:lnTo>
                  <a:close/>
                </a:path>
              </a:pathLst>
            </a:custGeom>
            <a:solidFill>
              <a:schemeClr val="tx2"/>
            </a:solidFill>
            <a:ln w="9525">
              <a:solidFill>
                <a:schemeClr val="tx1"/>
              </a:solidFill>
              <a:round/>
              <a:headEnd/>
              <a:tailEnd/>
            </a:ln>
            <a:effectLst/>
          </p:spPr>
          <p:txBody>
            <a:bodyPr/>
            <a:lstStyle/>
            <a:p>
              <a:endParaRPr lang="en-US"/>
            </a:p>
          </p:txBody>
        </p:sp>
        <p:sp>
          <p:nvSpPr>
            <p:cNvPr id="77863" name="Freeform 39"/>
            <p:cNvSpPr>
              <a:spLocks/>
            </p:cNvSpPr>
            <p:nvPr/>
          </p:nvSpPr>
          <p:spPr bwMode="auto">
            <a:xfrm>
              <a:off x="3048" y="3792"/>
              <a:ext cx="219" cy="57"/>
            </a:xfrm>
            <a:custGeom>
              <a:avLst/>
              <a:gdLst/>
              <a:ahLst/>
              <a:cxnLst>
                <a:cxn ang="0">
                  <a:pos x="0" y="57"/>
                </a:cxn>
                <a:cxn ang="0">
                  <a:pos x="219" y="18"/>
                </a:cxn>
                <a:cxn ang="0">
                  <a:pos x="216" y="0"/>
                </a:cxn>
                <a:cxn ang="0">
                  <a:pos x="0" y="57"/>
                </a:cxn>
              </a:cxnLst>
              <a:rect l="0" t="0" r="r" b="b"/>
              <a:pathLst>
                <a:path w="219" h="57">
                  <a:moveTo>
                    <a:pt x="0" y="57"/>
                  </a:moveTo>
                  <a:lnTo>
                    <a:pt x="219" y="18"/>
                  </a:lnTo>
                  <a:lnTo>
                    <a:pt x="216" y="0"/>
                  </a:lnTo>
                  <a:lnTo>
                    <a:pt x="0" y="57"/>
                  </a:lnTo>
                  <a:close/>
                </a:path>
              </a:pathLst>
            </a:custGeom>
            <a:solidFill>
              <a:schemeClr val="tx2"/>
            </a:solidFill>
            <a:ln w="9525">
              <a:solidFill>
                <a:schemeClr val="tx1"/>
              </a:solidFill>
              <a:round/>
              <a:headEnd/>
              <a:tailEnd/>
            </a:ln>
            <a:effectLst/>
          </p:spPr>
          <p:txBody>
            <a:bodyPr/>
            <a:lstStyle/>
            <a:p>
              <a:endParaRPr lang="en-US"/>
            </a:p>
          </p:txBody>
        </p:sp>
        <p:sp>
          <p:nvSpPr>
            <p:cNvPr id="77864" name="Freeform 40"/>
            <p:cNvSpPr>
              <a:spLocks/>
            </p:cNvSpPr>
            <p:nvPr/>
          </p:nvSpPr>
          <p:spPr bwMode="auto">
            <a:xfrm>
              <a:off x="3057" y="3867"/>
              <a:ext cx="207" cy="81"/>
            </a:xfrm>
            <a:custGeom>
              <a:avLst/>
              <a:gdLst/>
              <a:ahLst/>
              <a:cxnLst>
                <a:cxn ang="0">
                  <a:pos x="0" y="24"/>
                </a:cxn>
                <a:cxn ang="0">
                  <a:pos x="3" y="0"/>
                </a:cxn>
                <a:cxn ang="0">
                  <a:pos x="207" y="81"/>
                </a:cxn>
                <a:cxn ang="0">
                  <a:pos x="0" y="24"/>
                </a:cxn>
              </a:cxnLst>
              <a:rect l="0" t="0" r="r" b="b"/>
              <a:pathLst>
                <a:path w="207" h="81">
                  <a:moveTo>
                    <a:pt x="0" y="24"/>
                  </a:moveTo>
                  <a:lnTo>
                    <a:pt x="3" y="0"/>
                  </a:lnTo>
                  <a:lnTo>
                    <a:pt x="207" y="81"/>
                  </a:lnTo>
                  <a:lnTo>
                    <a:pt x="0" y="24"/>
                  </a:lnTo>
                  <a:close/>
                </a:path>
              </a:pathLst>
            </a:custGeom>
            <a:solidFill>
              <a:schemeClr val="tx2"/>
            </a:solidFill>
            <a:ln w="9525">
              <a:solidFill>
                <a:schemeClr val="tx1"/>
              </a:solidFill>
              <a:round/>
              <a:headEnd/>
              <a:tailEnd/>
            </a:ln>
            <a:effectLst/>
          </p:spPr>
          <p:txBody>
            <a:bodyPr/>
            <a:lstStyle/>
            <a:p>
              <a:endParaRPr lang="en-US"/>
            </a:p>
          </p:txBody>
        </p:sp>
        <p:sp>
          <p:nvSpPr>
            <p:cNvPr id="77865" name="Freeform 41"/>
            <p:cNvSpPr>
              <a:spLocks/>
            </p:cNvSpPr>
            <p:nvPr/>
          </p:nvSpPr>
          <p:spPr bwMode="auto">
            <a:xfrm>
              <a:off x="3012" y="3543"/>
              <a:ext cx="3" cy="276"/>
            </a:xfrm>
            <a:custGeom>
              <a:avLst/>
              <a:gdLst/>
              <a:ahLst/>
              <a:cxnLst>
                <a:cxn ang="0">
                  <a:pos x="0" y="0"/>
                </a:cxn>
                <a:cxn ang="0">
                  <a:pos x="3" y="276"/>
                </a:cxn>
              </a:cxnLst>
              <a:rect l="0" t="0" r="r" b="b"/>
              <a:pathLst>
                <a:path w="3" h="276">
                  <a:moveTo>
                    <a:pt x="0" y="0"/>
                  </a:moveTo>
                  <a:lnTo>
                    <a:pt x="3" y="276"/>
                  </a:lnTo>
                </a:path>
              </a:pathLst>
            </a:custGeom>
            <a:noFill/>
            <a:ln w="9525">
              <a:solidFill>
                <a:schemeClr val="tx1"/>
              </a:solidFill>
              <a:round/>
              <a:headEnd type="none" w="med" len="med"/>
              <a:tailEnd type="none" w="med" len="med"/>
            </a:ln>
            <a:effectLst/>
          </p:spPr>
          <p:txBody>
            <a:bodyPr/>
            <a:lstStyle/>
            <a:p>
              <a:endParaRPr lang="en-US"/>
            </a:p>
          </p:txBody>
        </p:sp>
        <p:sp>
          <p:nvSpPr>
            <p:cNvPr id="77866" name="Freeform 42"/>
            <p:cNvSpPr>
              <a:spLocks/>
            </p:cNvSpPr>
            <p:nvPr/>
          </p:nvSpPr>
          <p:spPr bwMode="auto">
            <a:xfrm>
              <a:off x="3015" y="3927"/>
              <a:ext cx="3" cy="255"/>
            </a:xfrm>
            <a:custGeom>
              <a:avLst/>
              <a:gdLst/>
              <a:ahLst/>
              <a:cxnLst>
                <a:cxn ang="0">
                  <a:pos x="3" y="0"/>
                </a:cxn>
                <a:cxn ang="0">
                  <a:pos x="0" y="255"/>
                </a:cxn>
              </a:cxnLst>
              <a:rect l="0" t="0" r="r" b="b"/>
              <a:pathLst>
                <a:path w="3" h="255">
                  <a:moveTo>
                    <a:pt x="3" y="0"/>
                  </a:moveTo>
                  <a:lnTo>
                    <a:pt x="0" y="255"/>
                  </a:lnTo>
                </a:path>
              </a:pathLst>
            </a:custGeom>
            <a:noFill/>
            <a:ln w="9525">
              <a:solidFill>
                <a:schemeClr val="tx1"/>
              </a:solidFill>
              <a:round/>
              <a:headEnd type="none" w="med" len="med"/>
              <a:tailEnd type="none" w="med" len="med"/>
            </a:ln>
            <a:effectLst/>
          </p:spPr>
          <p:txBody>
            <a:bodyPr/>
            <a:lstStyle/>
            <a:p>
              <a:endParaRPr lang="en-US"/>
            </a:p>
          </p:txBody>
        </p:sp>
        <p:sp>
          <p:nvSpPr>
            <p:cNvPr id="77867" name="Freeform 43"/>
            <p:cNvSpPr>
              <a:spLocks/>
            </p:cNvSpPr>
            <p:nvPr/>
          </p:nvSpPr>
          <p:spPr bwMode="auto">
            <a:xfrm>
              <a:off x="2763" y="3789"/>
              <a:ext cx="519" cy="1"/>
            </a:xfrm>
            <a:custGeom>
              <a:avLst/>
              <a:gdLst/>
              <a:ahLst/>
              <a:cxnLst>
                <a:cxn ang="0">
                  <a:pos x="0" y="0"/>
                </a:cxn>
                <a:cxn ang="0">
                  <a:pos x="519" y="0"/>
                </a:cxn>
              </a:cxnLst>
              <a:rect l="0" t="0" r="r" b="b"/>
              <a:pathLst>
                <a:path w="519" h="1">
                  <a:moveTo>
                    <a:pt x="0" y="0"/>
                  </a:moveTo>
                  <a:lnTo>
                    <a:pt x="519" y="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77868" name="Freeform 44"/>
            <p:cNvSpPr>
              <a:spLocks/>
            </p:cNvSpPr>
            <p:nvPr/>
          </p:nvSpPr>
          <p:spPr bwMode="auto">
            <a:xfrm>
              <a:off x="2745" y="3939"/>
              <a:ext cx="537" cy="6"/>
            </a:xfrm>
            <a:custGeom>
              <a:avLst/>
              <a:gdLst/>
              <a:ahLst/>
              <a:cxnLst>
                <a:cxn ang="0">
                  <a:pos x="0" y="0"/>
                </a:cxn>
                <a:cxn ang="0">
                  <a:pos x="537" y="6"/>
                </a:cxn>
              </a:cxnLst>
              <a:rect l="0" t="0" r="r" b="b"/>
              <a:pathLst>
                <a:path w="537" h="6">
                  <a:moveTo>
                    <a:pt x="0" y="0"/>
                  </a:moveTo>
                  <a:lnTo>
                    <a:pt x="537" y="6"/>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77869" name="Freeform 45"/>
            <p:cNvSpPr>
              <a:spLocks/>
            </p:cNvSpPr>
            <p:nvPr/>
          </p:nvSpPr>
          <p:spPr bwMode="auto">
            <a:xfrm>
              <a:off x="2739" y="3825"/>
              <a:ext cx="1" cy="84"/>
            </a:xfrm>
            <a:custGeom>
              <a:avLst/>
              <a:gdLst/>
              <a:ahLst/>
              <a:cxnLst>
                <a:cxn ang="0">
                  <a:pos x="0" y="0"/>
                </a:cxn>
                <a:cxn ang="0">
                  <a:pos x="0" y="84"/>
                </a:cxn>
              </a:cxnLst>
              <a:rect l="0" t="0" r="r" b="b"/>
              <a:pathLst>
                <a:path w="1" h="84">
                  <a:moveTo>
                    <a:pt x="0" y="0"/>
                  </a:moveTo>
                  <a:lnTo>
                    <a:pt x="0" y="84"/>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77870" name="Freeform 46"/>
            <p:cNvSpPr>
              <a:spLocks/>
            </p:cNvSpPr>
            <p:nvPr/>
          </p:nvSpPr>
          <p:spPr bwMode="auto">
            <a:xfrm>
              <a:off x="3312" y="3819"/>
              <a:ext cx="3" cy="93"/>
            </a:xfrm>
            <a:custGeom>
              <a:avLst/>
              <a:gdLst/>
              <a:ahLst/>
              <a:cxnLst>
                <a:cxn ang="0">
                  <a:pos x="0" y="0"/>
                </a:cxn>
                <a:cxn ang="0">
                  <a:pos x="3" y="93"/>
                </a:cxn>
              </a:cxnLst>
              <a:rect l="0" t="0" r="r" b="b"/>
              <a:pathLst>
                <a:path w="3" h="93">
                  <a:moveTo>
                    <a:pt x="0" y="0"/>
                  </a:moveTo>
                  <a:lnTo>
                    <a:pt x="3" y="93"/>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77871" name="Freeform 47"/>
            <p:cNvSpPr>
              <a:spLocks/>
            </p:cNvSpPr>
            <p:nvPr/>
          </p:nvSpPr>
          <p:spPr bwMode="auto">
            <a:xfrm>
              <a:off x="2760" y="3534"/>
              <a:ext cx="228" cy="234"/>
            </a:xfrm>
            <a:custGeom>
              <a:avLst/>
              <a:gdLst/>
              <a:ahLst/>
              <a:cxnLst>
                <a:cxn ang="0">
                  <a:pos x="228" y="0"/>
                </a:cxn>
                <a:cxn ang="0">
                  <a:pos x="0" y="234"/>
                </a:cxn>
              </a:cxnLst>
              <a:rect l="0" t="0" r="r" b="b"/>
              <a:pathLst>
                <a:path w="228" h="234">
                  <a:moveTo>
                    <a:pt x="228" y="0"/>
                  </a:moveTo>
                  <a:lnTo>
                    <a:pt x="0" y="234"/>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77872" name="Freeform 48"/>
            <p:cNvSpPr>
              <a:spLocks/>
            </p:cNvSpPr>
            <p:nvPr/>
          </p:nvSpPr>
          <p:spPr bwMode="auto">
            <a:xfrm>
              <a:off x="2748" y="3537"/>
              <a:ext cx="246" cy="372"/>
            </a:xfrm>
            <a:custGeom>
              <a:avLst/>
              <a:gdLst/>
              <a:ahLst/>
              <a:cxnLst>
                <a:cxn ang="0">
                  <a:pos x="246" y="0"/>
                </a:cxn>
                <a:cxn ang="0">
                  <a:pos x="0" y="372"/>
                </a:cxn>
              </a:cxnLst>
              <a:rect l="0" t="0" r="r" b="b"/>
              <a:pathLst>
                <a:path w="246" h="372">
                  <a:moveTo>
                    <a:pt x="246" y="0"/>
                  </a:moveTo>
                  <a:lnTo>
                    <a:pt x="0" y="372"/>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77873" name="Freeform 49"/>
            <p:cNvSpPr>
              <a:spLocks/>
            </p:cNvSpPr>
            <p:nvPr/>
          </p:nvSpPr>
          <p:spPr bwMode="auto">
            <a:xfrm>
              <a:off x="3048" y="3525"/>
              <a:ext cx="264" cy="267"/>
            </a:xfrm>
            <a:custGeom>
              <a:avLst/>
              <a:gdLst/>
              <a:ahLst/>
              <a:cxnLst>
                <a:cxn ang="0">
                  <a:pos x="0" y="0"/>
                </a:cxn>
                <a:cxn ang="0">
                  <a:pos x="264" y="267"/>
                </a:cxn>
              </a:cxnLst>
              <a:rect l="0" t="0" r="r" b="b"/>
              <a:pathLst>
                <a:path w="264" h="267">
                  <a:moveTo>
                    <a:pt x="0" y="0"/>
                  </a:moveTo>
                  <a:lnTo>
                    <a:pt x="264" y="267"/>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77874" name="Freeform 50"/>
            <p:cNvSpPr>
              <a:spLocks/>
            </p:cNvSpPr>
            <p:nvPr/>
          </p:nvSpPr>
          <p:spPr bwMode="auto">
            <a:xfrm>
              <a:off x="3048" y="3537"/>
              <a:ext cx="246" cy="369"/>
            </a:xfrm>
            <a:custGeom>
              <a:avLst/>
              <a:gdLst/>
              <a:ahLst/>
              <a:cxnLst>
                <a:cxn ang="0">
                  <a:pos x="0" y="0"/>
                </a:cxn>
                <a:cxn ang="0">
                  <a:pos x="246" y="369"/>
                </a:cxn>
              </a:cxnLst>
              <a:rect l="0" t="0" r="r" b="b"/>
              <a:pathLst>
                <a:path w="246" h="369">
                  <a:moveTo>
                    <a:pt x="0" y="0"/>
                  </a:moveTo>
                  <a:lnTo>
                    <a:pt x="246" y="369"/>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77875" name="Freeform 51"/>
            <p:cNvSpPr>
              <a:spLocks/>
            </p:cNvSpPr>
            <p:nvPr/>
          </p:nvSpPr>
          <p:spPr bwMode="auto">
            <a:xfrm>
              <a:off x="2757" y="3822"/>
              <a:ext cx="243" cy="360"/>
            </a:xfrm>
            <a:custGeom>
              <a:avLst/>
              <a:gdLst/>
              <a:ahLst/>
              <a:cxnLst>
                <a:cxn ang="0">
                  <a:pos x="243" y="360"/>
                </a:cxn>
                <a:cxn ang="0">
                  <a:pos x="0" y="0"/>
                </a:cxn>
              </a:cxnLst>
              <a:rect l="0" t="0" r="r" b="b"/>
              <a:pathLst>
                <a:path w="243" h="360">
                  <a:moveTo>
                    <a:pt x="243" y="360"/>
                  </a:moveTo>
                  <a:lnTo>
                    <a:pt x="0" y="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77876" name="Freeform 52"/>
            <p:cNvSpPr>
              <a:spLocks/>
            </p:cNvSpPr>
            <p:nvPr/>
          </p:nvSpPr>
          <p:spPr bwMode="auto">
            <a:xfrm>
              <a:off x="2736" y="3936"/>
              <a:ext cx="255" cy="255"/>
            </a:xfrm>
            <a:custGeom>
              <a:avLst/>
              <a:gdLst/>
              <a:ahLst/>
              <a:cxnLst>
                <a:cxn ang="0">
                  <a:pos x="255" y="255"/>
                </a:cxn>
                <a:cxn ang="0">
                  <a:pos x="0" y="0"/>
                </a:cxn>
              </a:cxnLst>
              <a:rect l="0" t="0" r="r" b="b"/>
              <a:pathLst>
                <a:path w="255" h="255">
                  <a:moveTo>
                    <a:pt x="255" y="255"/>
                  </a:moveTo>
                  <a:lnTo>
                    <a:pt x="0" y="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77877" name="Freeform 53"/>
            <p:cNvSpPr>
              <a:spLocks/>
            </p:cNvSpPr>
            <p:nvPr/>
          </p:nvSpPr>
          <p:spPr bwMode="auto">
            <a:xfrm>
              <a:off x="3048" y="3954"/>
              <a:ext cx="243" cy="240"/>
            </a:xfrm>
            <a:custGeom>
              <a:avLst/>
              <a:gdLst/>
              <a:ahLst/>
              <a:cxnLst>
                <a:cxn ang="0">
                  <a:pos x="0" y="240"/>
                </a:cxn>
                <a:cxn ang="0">
                  <a:pos x="243" y="0"/>
                </a:cxn>
              </a:cxnLst>
              <a:rect l="0" t="0" r="r" b="b"/>
              <a:pathLst>
                <a:path w="243" h="240">
                  <a:moveTo>
                    <a:pt x="0" y="240"/>
                  </a:moveTo>
                  <a:lnTo>
                    <a:pt x="243" y="0"/>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77878" name="Freeform 54"/>
            <p:cNvSpPr>
              <a:spLocks/>
            </p:cNvSpPr>
            <p:nvPr/>
          </p:nvSpPr>
          <p:spPr bwMode="auto">
            <a:xfrm>
              <a:off x="3042" y="3828"/>
              <a:ext cx="249" cy="363"/>
            </a:xfrm>
            <a:custGeom>
              <a:avLst/>
              <a:gdLst/>
              <a:ahLst/>
              <a:cxnLst>
                <a:cxn ang="0">
                  <a:pos x="0" y="363"/>
                </a:cxn>
                <a:cxn ang="0">
                  <a:pos x="249" y="0"/>
                </a:cxn>
              </a:cxnLst>
              <a:rect l="0" t="0" r="r" b="b"/>
              <a:pathLst>
                <a:path w="249" h="363">
                  <a:moveTo>
                    <a:pt x="0" y="363"/>
                  </a:moveTo>
                  <a:lnTo>
                    <a:pt x="249" y="0"/>
                  </a:lnTo>
                </a:path>
              </a:pathLst>
            </a:custGeom>
            <a:noFill/>
            <a:ln w="9525" cap="flat">
              <a:solidFill>
                <a:schemeClr val="tx1"/>
              </a:solidFill>
              <a:prstDash val="dash"/>
              <a:round/>
              <a:headEnd type="none" w="med" len="med"/>
              <a:tailEnd type="none" w="med" len="med"/>
            </a:ln>
            <a:effectLst/>
          </p:spPr>
          <p:txBody>
            <a:bodyPr/>
            <a:lstStyle/>
            <a:p>
              <a:endParaRPr lang="en-US"/>
            </a:p>
          </p:txBody>
        </p:sp>
      </p:grpSp>
      <p:grpSp>
        <p:nvGrpSpPr>
          <p:cNvPr id="77879" name="Group 55"/>
          <p:cNvGrpSpPr>
            <a:grpSpLocks/>
          </p:cNvGrpSpPr>
          <p:nvPr/>
        </p:nvGrpSpPr>
        <p:grpSpPr bwMode="auto">
          <a:xfrm>
            <a:off x="2590800" y="2514600"/>
            <a:ext cx="1222375" cy="1036638"/>
            <a:chOff x="1632" y="1584"/>
            <a:chExt cx="770" cy="653"/>
          </a:xfrm>
        </p:grpSpPr>
        <p:sp>
          <p:nvSpPr>
            <p:cNvPr id="77880" name="Freeform 56"/>
            <p:cNvSpPr>
              <a:spLocks noChangeAspect="1"/>
            </p:cNvSpPr>
            <p:nvPr/>
          </p:nvSpPr>
          <p:spPr bwMode="auto">
            <a:xfrm>
              <a:off x="1755" y="1728"/>
              <a:ext cx="503" cy="396"/>
            </a:xfrm>
            <a:custGeom>
              <a:avLst/>
              <a:gdLst/>
              <a:ahLst/>
              <a:cxnLst>
                <a:cxn ang="0">
                  <a:pos x="336" y="0"/>
                </a:cxn>
                <a:cxn ang="0">
                  <a:pos x="0" y="528"/>
                </a:cxn>
                <a:cxn ang="0">
                  <a:pos x="672" y="528"/>
                </a:cxn>
                <a:cxn ang="0">
                  <a:pos x="336" y="0"/>
                </a:cxn>
              </a:cxnLst>
              <a:rect l="0" t="0" r="r" b="b"/>
              <a:pathLst>
                <a:path w="672" h="528">
                  <a:moveTo>
                    <a:pt x="336" y="0"/>
                  </a:moveTo>
                  <a:lnTo>
                    <a:pt x="0" y="528"/>
                  </a:lnTo>
                  <a:lnTo>
                    <a:pt x="672" y="528"/>
                  </a:lnTo>
                  <a:lnTo>
                    <a:pt x="336" y="0"/>
                  </a:lnTo>
                  <a:close/>
                </a:path>
              </a:pathLst>
            </a:custGeom>
            <a:noFill/>
            <a:ln w="9525" cap="flat">
              <a:solidFill>
                <a:schemeClr val="tx1"/>
              </a:solidFill>
              <a:prstDash val="dash"/>
              <a:round/>
              <a:headEnd/>
              <a:tailEnd/>
            </a:ln>
            <a:effectLst/>
          </p:spPr>
          <p:txBody>
            <a:bodyPr/>
            <a:lstStyle/>
            <a:p>
              <a:endParaRPr lang="en-US"/>
            </a:p>
          </p:txBody>
        </p:sp>
        <p:sp>
          <p:nvSpPr>
            <p:cNvPr id="77881" name="Text Box 57"/>
            <p:cNvSpPr txBox="1">
              <a:spLocks noChangeAspect="1" noChangeArrowheads="1"/>
            </p:cNvSpPr>
            <p:nvPr/>
          </p:nvSpPr>
          <p:spPr bwMode="auto">
            <a:xfrm>
              <a:off x="1920" y="1584"/>
              <a:ext cx="180" cy="173"/>
            </a:xfrm>
            <a:prstGeom prst="rect">
              <a:avLst/>
            </a:prstGeom>
            <a:noFill/>
            <a:ln w="9525">
              <a:noFill/>
              <a:miter lim="800000"/>
              <a:headEnd/>
              <a:tailEnd/>
            </a:ln>
            <a:effectLst/>
          </p:spPr>
          <p:txBody>
            <a:bodyPr wrap="none">
              <a:spAutoFit/>
            </a:bodyPr>
            <a:lstStyle/>
            <a:p>
              <a:r>
                <a:rPr lang="en-US" sz="1200"/>
                <a:t>B</a:t>
              </a:r>
            </a:p>
          </p:txBody>
        </p:sp>
        <p:sp>
          <p:nvSpPr>
            <p:cNvPr id="77882" name="Text Box 58"/>
            <p:cNvSpPr txBox="1">
              <a:spLocks noChangeAspect="1" noChangeArrowheads="1"/>
            </p:cNvSpPr>
            <p:nvPr/>
          </p:nvSpPr>
          <p:spPr bwMode="auto">
            <a:xfrm>
              <a:off x="2222" y="2064"/>
              <a:ext cx="180" cy="173"/>
            </a:xfrm>
            <a:prstGeom prst="rect">
              <a:avLst/>
            </a:prstGeom>
            <a:noFill/>
            <a:ln w="9525">
              <a:noFill/>
              <a:miter lim="800000"/>
              <a:headEnd/>
              <a:tailEnd/>
            </a:ln>
            <a:effectLst/>
          </p:spPr>
          <p:txBody>
            <a:bodyPr wrap="none">
              <a:spAutoFit/>
            </a:bodyPr>
            <a:lstStyle/>
            <a:p>
              <a:r>
                <a:rPr lang="en-US" sz="1200"/>
                <a:t>B</a:t>
              </a:r>
            </a:p>
          </p:txBody>
        </p:sp>
        <p:sp>
          <p:nvSpPr>
            <p:cNvPr id="77883" name="Text Box 59"/>
            <p:cNvSpPr txBox="1">
              <a:spLocks noChangeAspect="1" noChangeArrowheads="1"/>
            </p:cNvSpPr>
            <p:nvPr/>
          </p:nvSpPr>
          <p:spPr bwMode="auto">
            <a:xfrm>
              <a:off x="1920" y="1872"/>
              <a:ext cx="180" cy="173"/>
            </a:xfrm>
            <a:prstGeom prst="rect">
              <a:avLst/>
            </a:prstGeom>
            <a:solidFill>
              <a:schemeClr val="bg1"/>
            </a:solidFill>
            <a:ln w="9525">
              <a:noFill/>
              <a:miter lim="800000"/>
              <a:headEnd/>
              <a:tailEnd/>
            </a:ln>
            <a:effectLst/>
          </p:spPr>
          <p:txBody>
            <a:bodyPr wrap="none">
              <a:spAutoFit/>
            </a:bodyPr>
            <a:lstStyle/>
            <a:p>
              <a:r>
                <a:rPr lang="en-US" sz="1200"/>
                <a:t>A</a:t>
              </a:r>
            </a:p>
          </p:txBody>
        </p:sp>
        <p:sp>
          <p:nvSpPr>
            <p:cNvPr id="77884" name="Text Box 60"/>
            <p:cNvSpPr txBox="1">
              <a:spLocks noChangeAspect="1" noChangeArrowheads="1"/>
            </p:cNvSpPr>
            <p:nvPr/>
          </p:nvSpPr>
          <p:spPr bwMode="auto">
            <a:xfrm>
              <a:off x="1632" y="2064"/>
              <a:ext cx="180" cy="173"/>
            </a:xfrm>
            <a:prstGeom prst="rect">
              <a:avLst/>
            </a:prstGeom>
            <a:noFill/>
            <a:ln w="9525">
              <a:noFill/>
              <a:miter lim="800000"/>
              <a:headEnd/>
              <a:tailEnd/>
            </a:ln>
            <a:effectLst/>
          </p:spPr>
          <p:txBody>
            <a:bodyPr wrap="none">
              <a:spAutoFit/>
            </a:bodyPr>
            <a:lstStyle/>
            <a:p>
              <a:r>
                <a:rPr lang="en-US" sz="1200"/>
                <a:t>B</a:t>
              </a:r>
            </a:p>
          </p:txBody>
        </p:sp>
        <p:sp>
          <p:nvSpPr>
            <p:cNvPr id="77885" name="Line 61"/>
            <p:cNvSpPr>
              <a:spLocks noChangeAspect="1" noChangeShapeType="1"/>
            </p:cNvSpPr>
            <p:nvPr/>
          </p:nvSpPr>
          <p:spPr bwMode="auto">
            <a:xfrm flipV="1">
              <a:off x="1755" y="1980"/>
              <a:ext cx="215" cy="144"/>
            </a:xfrm>
            <a:prstGeom prst="line">
              <a:avLst/>
            </a:prstGeom>
            <a:noFill/>
            <a:ln w="9525">
              <a:solidFill>
                <a:schemeClr val="tx1"/>
              </a:solidFill>
              <a:round/>
              <a:headEnd/>
              <a:tailEnd/>
            </a:ln>
            <a:effectLst/>
          </p:spPr>
          <p:txBody>
            <a:bodyPr/>
            <a:lstStyle/>
            <a:p>
              <a:endParaRPr lang="en-US"/>
            </a:p>
          </p:txBody>
        </p:sp>
        <p:sp>
          <p:nvSpPr>
            <p:cNvPr id="77886" name="Freeform 62"/>
            <p:cNvSpPr>
              <a:spLocks noChangeAspect="1"/>
            </p:cNvSpPr>
            <p:nvPr/>
          </p:nvSpPr>
          <p:spPr bwMode="auto">
            <a:xfrm>
              <a:off x="2054" y="1976"/>
              <a:ext cx="204" cy="148"/>
            </a:xfrm>
            <a:custGeom>
              <a:avLst/>
              <a:gdLst/>
              <a:ahLst/>
              <a:cxnLst>
                <a:cxn ang="0">
                  <a:pos x="273" y="198"/>
                </a:cxn>
                <a:cxn ang="0">
                  <a:pos x="0" y="0"/>
                </a:cxn>
              </a:cxnLst>
              <a:rect l="0" t="0" r="r" b="b"/>
              <a:pathLst>
                <a:path w="273" h="198">
                  <a:moveTo>
                    <a:pt x="273" y="198"/>
                  </a:moveTo>
                  <a:lnTo>
                    <a:pt x="0" y="0"/>
                  </a:lnTo>
                </a:path>
              </a:pathLst>
            </a:custGeom>
            <a:noFill/>
            <a:ln w="9525">
              <a:solidFill>
                <a:schemeClr val="tx1"/>
              </a:solidFill>
              <a:round/>
              <a:headEnd type="none" w="med" len="med"/>
              <a:tailEnd type="none" w="med" len="med"/>
            </a:ln>
            <a:effectLst/>
          </p:spPr>
          <p:txBody>
            <a:bodyPr/>
            <a:lstStyle/>
            <a:p>
              <a:endParaRPr lang="en-US"/>
            </a:p>
          </p:txBody>
        </p:sp>
        <p:sp>
          <p:nvSpPr>
            <p:cNvPr id="77887" name="Freeform 63"/>
            <p:cNvSpPr>
              <a:spLocks noChangeAspect="1"/>
            </p:cNvSpPr>
            <p:nvPr/>
          </p:nvSpPr>
          <p:spPr bwMode="auto">
            <a:xfrm>
              <a:off x="2006" y="1739"/>
              <a:ext cx="1" cy="169"/>
            </a:xfrm>
            <a:custGeom>
              <a:avLst/>
              <a:gdLst/>
              <a:ahLst/>
              <a:cxnLst>
                <a:cxn ang="0">
                  <a:pos x="0" y="0"/>
                </a:cxn>
                <a:cxn ang="0">
                  <a:pos x="1" y="225"/>
                </a:cxn>
              </a:cxnLst>
              <a:rect l="0" t="0" r="r" b="b"/>
              <a:pathLst>
                <a:path w="1" h="225">
                  <a:moveTo>
                    <a:pt x="0" y="0"/>
                  </a:moveTo>
                  <a:lnTo>
                    <a:pt x="1" y="225"/>
                  </a:lnTo>
                </a:path>
              </a:pathLst>
            </a:custGeom>
            <a:noFill/>
            <a:ln w="9525">
              <a:solidFill>
                <a:schemeClr val="tx1"/>
              </a:solidFill>
              <a:round/>
              <a:headEnd type="none" w="med" len="med"/>
              <a:tailEnd type="none" w="med" len="med"/>
            </a:ln>
            <a:effectLst/>
          </p:spPr>
          <p:txBody>
            <a:bodyPr/>
            <a:lstStyle/>
            <a:p>
              <a:endParaRPr lang="en-US"/>
            </a:p>
          </p:txBody>
        </p:sp>
      </p:grpSp>
      <p:grpSp>
        <p:nvGrpSpPr>
          <p:cNvPr id="77888" name="Group 64"/>
          <p:cNvGrpSpPr>
            <a:grpSpLocks/>
          </p:cNvGrpSpPr>
          <p:nvPr/>
        </p:nvGrpSpPr>
        <p:grpSpPr bwMode="auto">
          <a:xfrm>
            <a:off x="2438400" y="3505200"/>
            <a:ext cx="1485900" cy="1524000"/>
            <a:chOff x="2364" y="1680"/>
            <a:chExt cx="936" cy="960"/>
          </a:xfrm>
        </p:grpSpPr>
        <p:sp>
          <p:nvSpPr>
            <p:cNvPr id="77889" name="Freeform 65"/>
            <p:cNvSpPr>
              <a:spLocks noChangeAspect="1"/>
            </p:cNvSpPr>
            <p:nvPr/>
          </p:nvSpPr>
          <p:spPr bwMode="auto">
            <a:xfrm>
              <a:off x="2832" y="2165"/>
              <a:ext cx="299" cy="155"/>
            </a:xfrm>
            <a:custGeom>
              <a:avLst/>
              <a:gdLst/>
              <a:ahLst/>
              <a:cxnLst>
                <a:cxn ang="0">
                  <a:pos x="12" y="0"/>
                </a:cxn>
                <a:cxn ang="0">
                  <a:pos x="399" y="207"/>
                </a:cxn>
                <a:cxn ang="0">
                  <a:pos x="0" y="51"/>
                </a:cxn>
                <a:cxn ang="0">
                  <a:pos x="12" y="0"/>
                </a:cxn>
              </a:cxnLst>
              <a:rect l="0" t="0" r="r" b="b"/>
              <a:pathLst>
                <a:path w="399" h="207">
                  <a:moveTo>
                    <a:pt x="12" y="0"/>
                  </a:moveTo>
                  <a:lnTo>
                    <a:pt x="399" y="207"/>
                  </a:lnTo>
                  <a:lnTo>
                    <a:pt x="0" y="51"/>
                  </a:lnTo>
                  <a:lnTo>
                    <a:pt x="12" y="0"/>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77890" name="Freeform 66"/>
            <p:cNvSpPr>
              <a:spLocks noChangeAspect="1"/>
            </p:cNvSpPr>
            <p:nvPr/>
          </p:nvSpPr>
          <p:spPr bwMode="auto">
            <a:xfrm>
              <a:off x="2679" y="2196"/>
              <a:ext cx="108" cy="288"/>
            </a:xfrm>
            <a:custGeom>
              <a:avLst/>
              <a:gdLst/>
              <a:ahLst/>
              <a:cxnLst>
                <a:cxn ang="0">
                  <a:pos x="144" y="0"/>
                </a:cxn>
                <a:cxn ang="0">
                  <a:pos x="0" y="384"/>
                </a:cxn>
                <a:cxn ang="0">
                  <a:pos x="42" y="366"/>
                </a:cxn>
                <a:cxn ang="0">
                  <a:pos x="144" y="0"/>
                </a:cxn>
              </a:cxnLst>
              <a:rect l="0" t="0" r="r" b="b"/>
              <a:pathLst>
                <a:path w="144" h="384">
                  <a:moveTo>
                    <a:pt x="144" y="0"/>
                  </a:moveTo>
                  <a:lnTo>
                    <a:pt x="0" y="384"/>
                  </a:lnTo>
                  <a:lnTo>
                    <a:pt x="42" y="366"/>
                  </a:lnTo>
                  <a:lnTo>
                    <a:pt x="144" y="0"/>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77891" name="Freeform 67"/>
            <p:cNvSpPr>
              <a:spLocks noChangeAspect="1"/>
            </p:cNvSpPr>
            <p:nvPr/>
          </p:nvSpPr>
          <p:spPr bwMode="auto">
            <a:xfrm>
              <a:off x="2524" y="2160"/>
              <a:ext cx="241" cy="95"/>
            </a:xfrm>
            <a:custGeom>
              <a:avLst/>
              <a:gdLst/>
              <a:ahLst/>
              <a:cxnLst>
                <a:cxn ang="0">
                  <a:pos x="0" y="126"/>
                </a:cxn>
                <a:cxn ang="0">
                  <a:pos x="321" y="0"/>
                </a:cxn>
                <a:cxn ang="0">
                  <a:pos x="315" y="36"/>
                </a:cxn>
                <a:cxn ang="0">
                  <a:pos x="0" y="126"/>
                </a:cxn>
              </a:cxnLst>
              <a:rect l="0" t="0" r="r" b="b"/>
              <a:pathLst>
                <a:path w="321" h="126">
                  <a:moveTo>
                    <a:pt x="0" y="126"/>
                  </a:moveTo>
                  <a:lnTo>
                    <a:pt x="321" y="0"/>
                  </a:lnTo>
                  <a:lnTo>
                    <a:pt x="315" y="36"/>
                  </a:lnTo>
                  <a:lnTo>
                    <a:pt x="0" y="126"/>
                  </a:lnTo>
                  <a:close/>
                </a:path>
              </a:pathLst>
            </a:custGeom>
            <a:solidFill>
              <a:schemeClr val="tx1"/>
            </a:solidFill>
            <a:ln w="9525" cap="flat" cmpd="sng">
              <a:noFill/>
              <a:prstDash val="solid"/>
              <a:miter lim="800000"/>
              <a:headEnd type="none" w="med" len="med"/>
              <a:tailEnd type="none" w="med" len="med"/>
            </a:ln>
            <a:effectLst/>
          </p:spPr>
          <p:txBody>
            <a:bodyPr wrap="none"/>
            <a:lstStyle/>
            <a:p>
              <a:endParaRPr lang="en-US"/>
            </a:p>
          </p:txBody>
        </p:sp>
        <p:sp>
          <p:nvSpPr>
            <p:cNvPr id="77892" name="Freeform 68"/>
            <p:cNvSpPr>
              <a:spLocks noChangeAspect="1"/>
            </p:cNvSpPr>
            <p:nvPr/>
          </p:nvSpPr>
          <p:spPr bwMode="auto">
            <a:xfrm>
              <a:off x="2528" y="2261"/>
              <a:ext cx="606" cy="63"/>
            </a:xfrm>
            <a:custGeom>
              <a:avLst/>
              <a:gdLst/>
              <a:ahLst/>
              <a:cxnLst>
                <a:cxn ang="0">
                  <a:pos x="0" y="0"/>
                </a:cxn>
                <a:cxn ang="0">
                  <a:pos x="807" y="84"/>
                </a:cxn>
              </a:cxnLst>
              <a:rect l="0" t="0" r="r" b="b"/>
              <a:pathLst>
                <a:path w="807" h="84">
                  <a:moveTo>
                    <a:pt x="0" y="0"/>
                  </a:moveTo>
                  <a:lnTo>
                    <a:pt x="807" y="84"/>
                  </a:lnTo>
                </a:path>
              </a:pathLst>
            </a:custGeom>
            <a:noFill/>
            <a:ln w="9525">
              <a:solidFill>
                <a:schemeClr val="tx1"/>
              </a:solidFill>
              <a:prstDash val="dash"/>
              <a:miter lim="800000"/>
              <a:headEnd/>
              <a:tailEnd/>
            </a:ln>
            <a:effectLst/>
          </p:spPr>
          <p:txBody>
            <a:bodyPr wrap="none"/>
            <a:lstStyle/>
            <a:p>
              <a:endParaRPr lang="en-US"/>
            </a:p>
          </p:txBody>
        </p:sp>
        <p:sp>
          <p:nvSpPr>
            <p:cNvPr id="77893" name="Freeform 69"/>
            <p:cNvSpPr>
              <a:spLocks noChangeAspect="1"/>
            </p:cNvSpPr>
            <p:nvPr/>
          </p:nvSpPr>
          <p:spPr bwMode="auto">
            <a:xfrm rot="297579">
              <a:off x="2516" y="1827"/>
              <a:ext cx="648" cy="686"/>
            </a:xfrm>
            <a:custGeom>
              <a:avLst/>
              <a:gdLst/>
              <a:ahLst/>
              <a:cxnLst>
                <a:cxn ang="0">
                  <a:pos x="369" y="0"/>
                </a:cxn>
                <a:cxn ang="0">
                  <a:pos x="0" y="606"/>
                </a:cxn>
                <a:cxn ang="0">
                  <a:pos x="249" y="915"/>
                </a:cxn>
                <a:cxn ang="0">
                  <a:pos x="864" y="630"/>
                </a:cxn>
                <a:cxn ang="0">
                  <a:pos x="369" y="0"/>
                </a:cxn>
              </a:cxnLst>
              <a:rect l="0" t="0" r="r" b="b"/>
              <a:pathLst>
                <a:path w="864" h="915">
                  <a:moveTo>
                    <a:pt x="369" y="0"/>
                  </a:moveTo>
                  <a:lnTo>
                    <a:pt x="0" y="606"/>
                  </a:lnTo>
                  <a:lnTo>
                    <a:pt x="249" y="915"/>
                  </a:lnTo>
                  <a:lnTo>
                    <a:pt x="864" y="630"/>
                  </a:lnTo>
                  <a:lnTo>
                    <a:pt x="369" y="0"/>
                  </a:lnTo>
                  <a:close/>
                </a:path>
              </a:pathLst>
            </a:custGeom>
            <a:noFill/>
            <a:ln w="9525" cap="flat" cmpd="sng">
              <a:solidFill>
                <a:schemeClr val="tx1"/>
              </a:solidFill>
              <a:prstDash val="dash"/>
              <a:miter lim="800000"/>
              <a:headEnd type="none" w="med" len="med"/>
              <a:tailEnd type="none" w="med" len="med"/>
            </a:ln>
            <a:effectLst/>
          </p:spPr>
          <p:txBody>
            <a:bodyPr wrap="none"/>
            <a:lstStyle/>
            <a:p>
              <a:endParaRPr lang="en-US"/>
            </a:p>
          </p:txBody>
        </p:sp>
        <p:sp>
          <p:nvSpPr>
            <p:cNvPr id="77894" name="Text Box 70"/>
            <p:cNvSpPr txBox="1">
              <a:spLocks noChangeAspect="1" noChangeArrowheads="1"/>
            </p:cNvSpPr>
            <p:nvPr/>
          </p:nvSpPr>
          <p:spPr bwMode="auto">
            <a:xfrm>
              <a:off x="2736" y="1680"/>
              <a:ext cx="180" cy="173"/>
            </a:xfrm>
            <a:prstGeom prst="rect">
              <a:avLst/>
            </a:prstGeom>
            <a:noFill/>
            <a:ln w="9525">
              <a:noFill/>
              <a:miter lim="800000"/>
              <a:headEnd/>
              <a:tailEnd/>
            </a:ln>
            <a:effectLst/>
          </p:spPr>
          <p:txBody>
            <a:bodyPr wrap="none">
              <a:spAutoFit/>
            </a:bodyPr>
            <a:lstStyle/>
            <a:p>
              <a:r>
                <a:rPr lang="en-US" sz="1200"/>
                <a:t>B</a:t>
              </a:r>
            </a:p>
          </p:txBody>
        </p:sp>
        <p:sp>
          <p:nvSpPr>
            <p:cNvPr id="77895" name="Text Box 71"/>
            <p:cNvSpPr txBox="1">
              <a:spLocks noChangeAspect="1" noChangeArrowheads="1"/>
            </p:cNvSpPr>
            <p:nvPr/>
          </p:nvSpPr>
          <p:spPr bwMode="auto">
            <a:xfrm>
              <a:off x="2700" y="2083"/>
              <a:ext cx="180" cy="173"/>
            </a:xfrm>
            <a:prstGeom prst="rect">
              <a:avLst/>
            </a:prstGeom>
            <a:noFill/>
            <a:ln w="9525">
              <a:noFill/>
              <a:miter lim="800000"/>
              <a:headEnd/>
              <a:tailEnd/>
            </a:ln>
            <a:effectLst/>
          </p:spPr>
          <p:txBody>
            <a:bodyPr wrap="none">
              <a:spAutoFit/>
            </a:bodyPr>
            <a:lstStyle/>
            <a:p>
              <a:r>
                <a:rPr lang="en-US" sz="1200"/>
                <a:t>A</a:t>
              </a:r>
            </a:p>
          </p:txBody>
        </p:sp>
        <p:sp>
          <p:nvSpPr>
            <p:cNvPr id="77896" name="Freeform 72"/>
            <p:cNvSpPr>
              <a:spLocks noChangeAspect="1"/>
            </p:cNvSpPr>
            <p:nvPr/>
          </p:nvSpPr>
          <p:spPr bwMode="auto">
            <a:xfrm>
              <a:off x="2679" y="1829"/>
              <a:ext cx="146" cy="666"/>
            </a:xfrm>
            <a:custGeom>
              <a:avLst/>
              <a:gdLst/>
              <a:ahLst/>
              <a:cxnLst>
                <a:cxn ang="0">
                  <a:pos x="195" y="0"/>
                </a:cxn>
                <a:cxn ang="0">
                  <a:pos x="0" y="888"/>
                </a:cxn>
              </a:cxnLst>
              <a:rect l="0" t="0" r="r" b="b"/>
              <a:pathLst>
                <a:path w="195" h="888">
                  <a:moveTo>
                    <a:pt x="195" y="0"/>
                  </a:moveTo>
                  <a:lnTo>
                    <a:pt x="0" y="888"/>
                  </a:lnTo>
                </a:path>
              </a:pathLst>
            </a:custGeom>
            <a:noFill/>
            <a:ln w="9525" cap="flat">
              <a:solidFill>
                <a:schemeClr val="tx1"/>
              </a:solidFill>
              <a:prstDash val="dash"/>
              <a:round/>
              <a:headEnd type="none" w="med" len="med"/>
              <a:tailEnd type="none" w="med" len="med"/>
            </a:ln>
            <a:effectLst/>
          </p:spPr>
          <p:txBody>
            <a:bodyPr/>
            <a:lstStyle/>
            <a:p>
              <a:endParaRPr lang="en-US"/>
            </a:p>
          </p:txBody>
        </p:sp>
        <p:sp>
          <p:nvSpPr>
            <p:cNvPr id="77897" name="Freeform 73"/>
            <p:cNvSpPr>
              <a:spLocks noChangeAspect="1"/>
            </p:cNvSpPr>
            <p:nvPr/>
          </p:nvSpPr>
          <p:spPr bwMode="auto">
            <a:xfrm>
              <a:off x="2803" y="1883"/>
              <a:ext cx="22" cy="230"/>
            </a:xfrm>
            <a:custGeom>
              <a:avLst/>
              <a:gdLst/>
              <a:ahLst/>
              <a:cxnLst>
                <a:cxn ang="0">
                  <a:pos x="30" y="0"/>
                </a:cxn>
                <a:cxn ang="0">
                  <a:pos x="0" y="306"/>
                </a:cxn>
              </a:cxnLst>
              <a:rect l="0" t="0" r="r" b="b"/>
              <a:pathLst>
                <a:path w="30" h="306">
                  <a:moveTo>
                    <a:pt x="30" y="0"/>
                  </a:moveTo>
                  <a:lnTo>
                    <a:pt x="0" y="306"/>
                  </a:lnTo>
                </a:path>
              </a:pathLst>
            </a:custGeom>
            <a:noFill/>
            <a:ln w="9525">
              <a:solidFill>
                <a:schemeClr val="tx1"/>
              </a:solidFill>
              <a:round/>
              <a:headEnd type="none" w="med" len="med"/>
              <a:tailEnd type="none" w="med" len="med"/>
            </a:ln>
            <a:effectLst/>
          </p:spPr>
          <p:txBody>
            <a:bodyPr/>
            <a:lstStyle/>
            <a:p>
              <a:endParaRPr lang="en-US"/>
            </a:p>
          </p:txBody>
        </p:sp>
        <p:sp>
          <p:nvSpPr>
            <p:cNvPr id="77898" name="Text Box 74"/>
            <p:cNvSpPr txBox="1">
              <a:spLocks noChangeAspect="1" noChangeArrowheads="1"/>
            </p:cNvSpPr>
            <p:nvPr/>
          </p:nvSpPr>
          <p:spPr bwMode="auto">
            <a:xfrm>
              <a:off x="3120" y="2256"/>
              <a:ext cx="180" cy="173"/>
            </a:xfrm>
            <a:prstGeom prst="rect">
              <a:avLst/>
            </a:prstGeom>
            <a:noFill/>
            <a:ln w="9525">
              <a:noFill/>
              <a:miter lim="800000"/>
              <a:headEnd/>
              <a:tailEnd/>
            </a:ln>
            <a:effectLst/>
          </p:spPr>
          <p:txBody>
            <a:bodyPr wrap="none">
              <a:spAutoFit/>
            </a:bodyPr>
            <a:lstStyle/>
            <a:p>
              <a:r>
                <a:rPr lang="en-US" sz="1200"/>
                <a:t>B</a:t>
              </a:r>
            </a:p>
          </p:txBody>
        </p:sp>
        <p:sp>
          <p:nvSpPr>
            <p:cNvPr id="77899" name="Text Box 75"/>
            <p:cNvSpPr txBox="1">
              <a:spLocks noChangeAspect="1" noChangeArrowheads="1"/>
            </p:cNvSpPr>
            <p:nvPr/>
          </p:nvSpPr>
          <p:spPr bwMode="auto">
            <a:xfrm>
              <a:off x="2364" y="2179"/>
              <a:ext cx="180" cy="173"/>
            </a:xfrm>
            <a:prstGeom prst="rect">
              <a:avLst/>
            </a:prstGeom>
            <a:noFill/>
            <a:ln w="9525">
              <a:noFill/>
              <a:miter lim="800000"/>
              <a:headEnd/>
              <a:tailEnd/>
            </a:ln>
            <a:effectLst/>
          </p:spPr>
          <p:txBody>
            <a:bodyPr wrap="none">
              <a:spAutoFit/>
            </a:bodyPr>
            <a:lstStyle/>
            <a:p>
              <a:r>
                <a:rPr lang="en-US" sz="1200"/>
                <a:t>B</a:t>
              </a:r>
            </a:p>
          </p:txBody>
        </p:sp>
        <p:sp>
          <p:nvSpPr>
            <p:cNvPr id="77900" name="Text Box 76"/>
            <p:cNvSpPr txBox="1">
              <a:spLocks noChangeAspect="1" noChangeArrowheads="1"/>
            </p:cNvSpPr>
            <p:nvPr/>
          </p:nvSpPr>
          <p:spPr bwMode="auto">
            <a:xfrm>
              <a:off x="2580" y="2467"/>
              <a:ext cx="180" cy="173"/>
            </a:xfrm>
            <a:prstGeom prst="rect">
              <a:avLst/>
            </a:prstGeom>
            <a:noFill/>
            <a:ln w="9525">
              <a:noFill/>
              <a:miter lim="800000"/>
              <a:headEnd/>
              <a:tailEnd/>
            </a:ln>
            <a:effectLst/>
          </p:spPr>
          <p:txBody>
            <a:bodyPr wrap="none">
              <a:spAutoFit/>
            </a:bodyPr>
            <a:lstStyle/>
            <a:p>
              <a:r>
                <a:rPr lang="en-US" sz="1200"/>
                <a:t>B</a:t>
              </a:r>
            </a:p>
          </p:txBody>
        </p:sp>
      </p:grpSp>
      <p:grpSp>
        <p:nvGrpSpPr>
          <p:cNvPr id="77901" name="Group 77"/>
          <p:cNvGrpSpPr>
            <a:grpSpLocks/>
          </p:cNvGrpSpPr>
          <p:nvPr/>
        </p:nvGrpSpPr>
        <p:grpSpPr bwMode="auto">
          <a:xfrm>
            <a:off x="2438400" y="2209800"/>
            <a:ext cx="1600200" cy="274638"/>
            <a:chOff x="1536" y="1392"/>
            <a:chExt cx="1008" cy="173"/>
          </a:xfrm>
        </p:grpSpPr>
        <p:sp>
          <p:nvSpPr>
            <p:cNvPr id="77902" name="Line 78"/>
            <p:cNvSpPr>
              <a:spLocks noChangeShapeType="1"/>
            </p:cNvSpPr>
            <p:nvPr/>
          </p:nvSpPr>
          <p:spPr bwMode="auto">
            <a:xfrm>
              <a:off x="1680" y="1488"/>
              <a:ext cx="720" cy="0"/>
            </a:xfrm>
            <a:prstGeom prst="line">
              <a:avLst/>
            </a:prstGeom>
            <a:noFill/>
            <a:ln w="9525">
              <a:solidFill>
                <a:schemeClr val="tx1"/>
              </a:solidFill>
              <a:round/>
              <a:headEnd/>
              <a:tailEnd/>
            </a:ln>
            <a:effectLst/>
          </p:spPr>
          <p:txBody>
            <a:bodyPr/>
            <a:lstStyle/>
            <a:p>
              <a:endParaRPr lang="en-US"/>
            </a:p>
          </p:txBody>
        </p:sp>
        <p:sp>
          <p:nvSpPr>
            <p:cNvPr id="77903" name="Text Box 79"/>
            <p:cNvSpPr txBox="1">
              <a:spLocks noChangeArrowheads="1"/>
            </p:cNvSpPr>
            <p:nvPr/>
          </p:nvSpPr>
          <p:spPr bwMode="auto">
            <a:xfrm>
              <a:off x="1536" y="1392"/>
              <a:ext cx="180" cy="173"/>
            </a:xfrm>
            <a:prstGeom prst="rect">
              <a:avLst/>
            </a:prstGeom>
            <a:noFill/>
            <a:ln w="9525">
              <a:noFill/>
              <a:miter lim="800000"/>
              <a:headEnd/>
              <a:tailEnd/>
            </a:ln>
            <a:effectLst/>
          </p:spPr>
          <p:txBody>
            <a:bodyPr wrap="none">
              <a:spAutoFit/>
            </a:bodyPr>
            <a:lstStyle/>
            <a:p>
              <a:r>
                <a:rPr lang="en-US" sz="1200"/>
                <a:t>B</a:t>
              </a:r>
            </a:p>
          </p:txBody>
        </p:sp>
        <p:sp>
          <p:nvSpPr>
            <p:cNvPr id="77904" name="Text Box 80"/>
            <p:cNvSpPr txBox="1">
              <a:spLocks noChangeArrowheads="1"/>
            </p:cNvSpPr>
            <p:nvPr/>
          </p:nvSpPr>
          <p:spPr bwMode="auto">
            <a:xfrm>
              <a:off x="2364" y="1392"/>
              <a:ext cx="180" cy="173"/>
            </a:xfrm>
            <a:prstGeom prst="rect">
              <a:avLst/>
            </a:prstGeom>
            <a:noFill/>
            <a:ln w="9525">
              <a:noFill/>
              <a:miter lim="800000"/>
              <a:headEnd/>
              <a:tailEnd/>
            </a:ln>
            <a:effectLst/>
          </p:spPr>
          <p:txBody>
            <a:bodyPr wrap="none">
              <a:spAutoFit/>
            </a:bodyPr>
            <a:lstStyle/>
            <a:p>
              <a:r>
                <a:rPr lang="en-US" sz="1200"/>
                <a:t>B</a:t>
              </a:r>
            </a:p>
          </p:txBody>
        </p:sp>
        <p:sp>
          <p:nvSpPr>
            <p:cNvPr id="77905" name="Text Box 81"/>
            <p:cNvSpPr txBox="1">
              <a:spLocks noChangeArrowheads="1"/>
            </p:cNvSpPr>
            <p:nvPr/>
          </p:nvSpPr>
          <p:spPr bwMode="auto">
            <a:xfrm>
              <a:off x="1932" y="1392"/>
              <a:ext cx="180" cy="173"/>
            </a:xfrm>
            <a:prstGeom prst="rect">
              <a:avLst/>
            </a:prstGeom>
            <a:solidFill>
              <a:schemeClr val="bg1"/>
            </a:solidFill>
            <a:ln w="9525">
              <a:noFill/>
              <a:miter lim="800000"/>
              <a:headEnd/>
              <a:tailEnd/>
            </a:ln>
            <a:effectLst/>
          </p:spPr>
          <p:txBody>
            <a:bodyPr wrap="none">
              <a:spAutoFit/>
            </a:bodyPr>
            <a:lstStyle/>
            <a:p>
              <a:r>
                <a:rPr lang="en-US" sz="1200"/>
                <a:t>A</a:t>
              </a: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reeform 2"/>
          <p:cNvSpPr>
            <a:spLocks/>
          </p:cNvSpPr>
          <p:nvPr/>
        </p:nvSpPr>
        <p:spPr bwMode="auto">
          <a:xfrm>
            <a:off x="4668838" y="2230438"/>
            <a:ext cx="14287" cy="650875"/>
          </a:xfrm>
          <a:custGeom>
            <a:avLst/>
            <a:gdLst/>
            <a:ahLst/>
            <a:cxnLst>
              <a:cxn ang="0">
                <a:pos x="9" y="0"/>
              </a:cxn>
              <a:cxn ang="0">
                <a:pos x="0" y="410"/>
              </a:cxn>
            </a:cxnLst>
            <a:rect l="0" t="0" r="r" b="b"/>
            <a:pathLst>
              <a:path w="9" h="410">
                <a:moveTo>
                  <a:pt x="9" y="0"/>
                </a:moveTo>
                <a:lnTo>
                  <a:pt x="0" y="410"/>
                </a:lnTo>
              </a:path>
            </a:pathLst>
          </a:custGeom>
          <a:noFill/>
          <a:ln w="9525">
            <a:solidFill>
              <a:schemeClr val="tx1"/>
            </a:solidFill>
            <a:round/>
            <a:headEnd type="none" w="med" len="med"/>
            <a:tailEnd type="none" w="med" len="med"/>
          </a:ln>
          <a:effectLst/>
        </p:spPr>
        <p:txBody>
          <a:bodyPr/>
          <a:lstStyle/>
          <a:p>
            <a:endParaRPr lang="en-US"/>
          </a:p>
        </p:txBody>
      </p:sp>
      <p:sp>
        <p:nvSpPr>
          <p:cNvPr id="78851" name="Freeform 3"/>
          <p:cNvSpPr>
            <a:spLocks/>
          </p:cNvSpPr>
          <p:nvPr/>
        </p:nvSpPr>
        <p:spPr bwMode="auto">
          <a:xfrm>
            <a:off x="4419600" y="2617788"/>
            <a:ext cx="3505200" cy="1587"/>
          </a:xfrm>
          <a:custGeom>
            <a:avLst/>
            <a:gdLst/>
            <a:ahLst/>
            <a:cxnLst>
              <a:cxn ang="0">
                <a:pos x="0" y="0"/>
              </a:cxn>
              <a:cxn ang="0">
                <a:pos x="2208" y="0"/>
              </a:cxn>
            </a:cxnLst>
            <a:rect l="0" t="0" r="r" b="b"/>
            <a:pathLst>
              <a:path w="2208" h="1">
                <a:moveTo>
                  <a:pt x="0" y="0"/>
                </a:moveTo>
                <a:lnTo>
                  <a:pt x="2208" y="0"/>
                </a:lnTo>
              </a:path>
            </a:pathLst>
          </a:custGeom>
          <a:noFill/>
          <a:ln w="9525">
            <a:solidFill>
              <a:schemeClr val="tx1"/>
            </a:solidFill>
            <a:round/>
            <a:headEnd type="none" w="med" len="med"/>
            <a:tailEnd type="none" w="med" len="med"/>
          </a:ln>
          <a:effectLst/>
        </p:spPr>
        <p:txBody>
          <a:bodyPr/>
          <a:lstStyle/>
          <a:p>
            <a:endParaRPr lang="en-US"/>
          </a:p>
        </p:txBody>
      </p:sp>
      <p:sp>
        <p:nvSpPr>
          <p:cNvPr id="78852" name="Rectangle 4"/>
          <p:cNvSpPr>
            <a:spLocks noChangeArrowheads="1"/>
          </p:cNvSpPr>
          <p:nvPr/>
        </p:nvSpPr>
        <p:spPr bwMode="auto">
          <a:xfrm>
            <a:off x="685800" y="3429000"/>
            <a:ext cx="7848600" cy="2514600"/>
          </a:xfrm>
          <a:prstGeom prst="rect">
            <a:avLst/>
          </a:prstGeom>
          <a:noFill/>
          <a:ln w="9525">
            <a:solidFill>
              <a:schemeClr val="tx1"/>
            </a:solidFill>
            <a:miter lim="800000"/>
            <a:headEnd/>
            <a:tailEnd/>
          </a:ln>
          <a:effectLst/>
        </p:spPr>
        <p:txBody>
          <a:bodyPr wrap="none" anchor="ctr"/>
          <a:lstStyle/>
          <a:p>
            <a:endParaRPr lang="en-US"/>
          </a:p>
        </p:txBody>
      </p:sp>
      <p:sp>
        <p:nvSpPr>
          <p:cNvPr id="78853" name="Rectangle 5"/>
          <p:cNvSpPr>
            <a:spLocks noChangeArrowheads="1"/>
          </p:cNvSpPr>
          <p:nvPr/>
        </p:nvSpPr>
        <p:spPr bwMode="auto">
          <a:xfrm>
            <a:off x="5486400" y="1752600"/>
            <a:ext cx="1524000" cy="4191000"/>
          </a:xfrm>
          <a:prstGeom prst="rect">
            <a:avLst/>
          </a:prstGeom>
          <a:noFill/>
          <a:ln w="9525">
            <a:solidFill>
              <a:schemeClr val="tx1"/>
            </a:solidFill>
            <a:miter lim="800000"/>
            <a:headEnd/>
            <a:tailEnd/>
          </a:ln>
          <a:effectLst/>
        </p:spPr>
        <p:txBody>
          <a:bodyPr wrap="none" anchor="ctr"/>
          <a:lstStyle/>
          <a:p>
            <a:endParaRPr lang="en-US"/>
          </a:p>
        </p:txBody>
      </p:sp>
      <p:sp>
        <p:nvSpPr>
          <p:cNvPr id="78854" name="Rectangle 6"/>
          <p:cNvSpPr>
            <a:spLocks noChangeArrowheads="1"/>
          </p:cNvSpPr>
          <p:nvPr/>
        </p:nvSpPr>
        <p:spPr bwMode="auto">
          <a:xfrm>
            <a:off x="7010400" y="1752600"/>
            <a:ext cx="1524000" cy="4191000"/>
          </a:xfrm>
          <a:prstGeom prst="rect">
            <a:avLst/>
          </a:prstGeom>
          <a:noFill/>
          <a:ln w="9525">
            <a:solidFill>
              <a:schemeClr val="tx1"/>
            </a:solidFill>
            <a:miter lim="800000"/>
            <a:headEnd/>
            <a:tailEnd/>
          </a:ln>
          <a:effectLst/>
        </p:spPr>
        <p:txBody>
          <a:bodyPr wrap="none" anchor="ctr"/>
          <a:lstStyle/>
          <a:p>
            <a:endParaRPr lang="en-US"/>
          </a:p>
        </p:txBody>
      </p:sp>
      <p:sp>
        <p:nvSpPr>
          <p:cNvPr id="78855" name="Rectangle 7"/>
          <p:cNvSpPr>
            <a:spLocks noChangeArrowheads="1"/>
          </p:cNvSpPr>
          <p:nvPr/>
        </p:nvSpPr>
        <p:spPr bwMode="auto">
          <a:xfrm>
            <a:off x="3962400" y="1752600"/>
            <a:ext cx="1524000" cy="4191000"/>
          </a:xfrm>
          <a:prstGeom prst="rect">
            <a:avLst/>
          </a:prstGeom>
          <a:noFill/>
          <a:ln w="9525">
            <a:solidFill>
              <a:schemeClr val="tx1"/>
            </a:solidFill>
            <a:miter lim="800000"/>
            <a:headEnd/>
            <a:tailEnd/>
          </a:ln>
          <a:effectLst/>
        </p:spPr>
        <p:txBody>
          <a:bodyPr wrap="none" anchor="ctr"/>
          <a:lstStyle/>
          <a:p>
            <a:endParaRPr lang="en-US"/>
          </a:p>
        </p:txBody>
      </p:sp>
      <p:sp>
        <p:nvSpPr>
          <p:cNvPr id="78856" name="Line 8"/>
          <p:cNvSpPr>
            <a:spLocks noChangeShapeType="1"/>
          </p:cNvSpPr>
          <p:nvPr/>
        </p:nvSpPr>
        <p:spPr bwMode="auto">
          <a:xfrm>
            <a:off x="685800" y="3962400"/>
            <a:ext cx="7848600" cy="0"/>
          </a:xfrm>
          <a:prstGeom prst="line">
            <a:avLst/>
          </a:prstGeom>
          <a:noFill/>
          <a:ln w="9525">
            <a:solidFill>
              <a:schemeClr val="tx1"/>
            </a:solidFill>
            <a:round/>
            <a:headEnd/>
            <a:tailEnd/>
          </a:ln>
          <a:effectLst/>
        </p:spPr>
        <p:txBody>
          <a:bodyPr/>
          <a:lstStyle/>
          <a:p>
            <a:endParaRPr lang="en-US"/>
          </a:p>
        </p:txBody>
      </p:sp>
      <p:sp>
        <p:nvSpPr>
          <p:cNvPr id="78857" name="Line 9"/>
          <p:cNvSpPr>
            <a:spLocks noChangeShapeType="1"/>
          </p:cNvSpPr>
          <p:nvPr/>
        </p:nvSpPr>
        <p:spPr bwMode="auto">
          <a:xfrm>
            <a:off x="685800" y="4800600"/>
            <a:ext cx="7848600" cy="0"/>
          </a:xfrm>
          <a:prstGeom prst="line">
            <a:avLst/>
          </a:prstGeom>
          <a:noFill/>
          <a:ln w="9525">
            <a:solidFill>
              <a:schemeClr val="tx1"/>
            </a:solidFill>
            <a:round/>
            <a:headEnd/>
            <a:tailEnd/>
          </a:ln>
          <a:effectLst/>
        </p:spPr>
        <p:txBody>
          <a:bodyPr/>
          <a:lstStyle/>
          <a:p>
            <a:endParaRPr lang="en-US"/>
          </a:p>
        </p:txBody>
      </p:sp>
      <p:sp>
        <p:nvSpPr>
          <p:cNvPr id="78858" name="Text Box 10"/>
          <p:cNvSpPr txBox="1">
            <a:spLocks noChangeArrowheads="1"/>
          </p:cNvSpPr>
          <p:nvPr/>
        </p:nvSpPr>
        <p:spPr bwMode="auto">
          <a:xfrm>
            <a:off x="762000" y="3505200"/>
            <a:ext cx="3054350" cy="366713"/>
          </a:xfrm>
          <a:prstGeom prst="rect">
            <a:avLst/>
          </a:prstGeom>
          <a:noFill/>
          <a:ln w="9525">
            <a:noFill/>
            <a:miter lim="800000"/>
            <a:headEnd/>
            <a:tailEnd/>
          </a:ln>
          <a:effectLst/>
        </p:spPr>
        <p:txBody>
          <a:bodyPr wrap="none">
            <a:spAutoFit/>
          </a:bodyPr>
          <a:lstStyle/>
          <a:p>
            <a:r>
              <a:rPr lang="en-US"/>
              <a:t>Number of electron domains</a:t>
            </a:r>
          </a:p>
        </p:txBody>
      </p:sp>
      <p:sp>
        <p:nvSpPr>
          <p:cNvPr id="78859" name="Text Box 11"/>
          <p:cNvSpPr txBox="1">
            <a:spLocks noChangeArrowheads="1"/>
          </p:cNvSpPr>
          <p:nvPr/>
        </p:nvSpPr>
        <p:spPr bwMode="auto">
          <a:xfrm>
            <a:off x="762000" y="4191000"/>
            <a:ext cx="2863850" cy="366713"/>
          </a:xfrm>
          <a:prstGeom prst="rect">
            <a:avLst/>
          </a:prstGeom>
          <a:noFill/>
          <a:ln w="9525">
            <a:noFill/>
            <a:miter lim="800000"/>
            <a:headEnd/>
            <a:tailEnd/>
          </a:ln>
          <a:effectLst/>
        </p:spPr>
        <p:txBody>
          <a:bodyPr wrap="none">
            <a:spAutoFit/>
          </a:bodyPr>
          <a:lstStyle/>
          <a:p>
            <a:r>
              <a:rPr lang="en-US"/>
              <a:t>Electron-domain geometry</a:t>
            </a:r>
          </a:p>
        </p:txBody>
      </p:sp>
      <p:sp>
        <p:nvSpPr>
          <p:cNvPr id="78860" name="Text Box 12"/>
          <p:cNvSpPr txBox="1">
            <a:spLocks noChangeArrowheads="1"/>
          </p:cNvSpPr>
          <p:nvPr/>
        </p:nvSpPr>
        <p:spPr bwMode="auto">
          <a:xfrm>
            <a:off x="762000" y="4876800"/>
            <a:ext cx="2457450" cy="366713"/>
          </a:xfrm>
          <a:prstGeom prst="rect">
            <a:avLst/>
          </a:prstGeom>
          <a:noFill/>
          <a:ln w="9525">
            <a:noFill/>
            <a:miter lim="800000"/>
            <a:headEnd/>
            <a:tailEnd/>
          </a:ln>
          <a:effectLst/>
        </p:spPr>
        <p:txBody>
          <a:bodyPr wrap="none">
            <a:spAutoFit/>
          </a:bodyPr>
          <a:lstStyle/>
          <a:p>
            <a:r>
              <a:rPr lang="en-US"/>
              <a:t>Predicted bond angles</a:t>
            </a:r>
          </a:p>
        </p:txBody>
      </p:sp>
      <p:sp>
        <p:nvSpPr>
          <p:cNvPr id="78861" name="Text Box 13"/>
          <p:cNvSpPr txBox="1">
            <a:spLocks noChangeArrowheads="1"/>
          </p:cNvSpPr>
          <p:nvPr/>
        </p:nvSpPr>
        <p:spPr bwMode="auto">
          <a:xfrm>
            <a:off x="4038600" y="4205288"/>
            <a:ext cx="1352550" cy="366712"/>
          </a:xfrm>
          <a:prstGeom prst="rect">
            <a:avLst/>
          </a:prstGeom>
          <a:noFill/>
          <a:ln w="9525">
            <a:noFill/>
            <a:miter lim="800000"/>
            <a:headEnd/>
            <a:tailEnd/>
          </a:ln>
          <a:effectLst/>
        </p:spPr>
        <p:txBody>
          <a:bodyPr wrap="none">
            <a:spAutoFit/>
          </a:bodyPr>
          <a:lstStyle/>
          <a:p>
            <a:r>
              <a:rPr lang="en-US"/>
              <a:t>Tetrahedral</a:t>
            </a:r>
          </a:p>
        </p:txBody>
      </p:sp>
      <p:sp>
        <p:nvSpPr>
          <p:cNvPr id="78862" name="Text Box 14"/>
          <p:cNvSpPr txBox="1">
            <a:spLocks noChangeArrowheads="1"/>
          </p:cNvSpPr>
          <p:nvPr/>
        </p:nvSpPr>
        <p:spPr bwMode="auto">
          <a:xfrm>
            <a:off x="5772150" y="4038600"/>
            <a:ext cx="1009650" cy="641350"/>
          </a:xfrm>
          <a:prstGeom prst="rect">
            <a:avLst/>
          </a:prstGeom>
          <a:noFill/>
          <a:ln w="9525">
            <a:noFill/>
            <a:miter lim="800000"/>
            <a:headEnd/>
            <a:tailEnd/>
          </a:ln>
          <a:effectLst/>
        </p:spPr>
        <p:txBody>
          <a:bodyPr wrap="none">
            <a:spAutoFit/>
          </a:bodyPr>
          <a:lstStyle/>
          <a:p>
            <a:pPr algn="ctr"/>
            <a:r>
              <a:rPr lang="en-US"/>
              <a:t>Trigonal</a:t>
            </a:r>
          </a:p>
          <a:p>
            <a:pPr algn="ctr"/>
            <a:r>
              <a:rPr lang="en-US"/>
              <a:t>planar</a:t>
            </a:r>
          </a:p>
        </p:txBody>
      </p:sp>
      <p:sp>
        <p:nvSpPr>
          <p:cNvPr id="78863" name="Text Box 15"/>
          <p:cNvSpPr txBox="1">
            <a:spLocks noChangeArrowheads="1"/>
          </p:cNvSpPr>
          <p:nvPr/>
        </p:nvSpPr>
        <p:spPr bwMode="auto">
          <a:xfrm>
            <a:off x="7105650" y="4191000"/>
            <a:ext cx="1352550" cy="366713"/>
          </a:xfrm>
          <a:prstGeom prst="rect">
            <a:avLst/>
          </a:prstGeom>
          <a:noFill/>
          <a:ln w="9525">
            <a:noFill/>
            <a:miter lim="800000"/>
            <a:headEnd/>
            <a:tailEnd/>
          </a:ln>
          <a:effectLst/>
        </p:spPr>
        <p:txBody>
          <a:bodyPr wrap="none">
            <a:spAutoFit/>
          </a:bodyPr>
          <a:lstStyle/>
          <a:p>
            <a:r>
              <a:rPr lang="en-US"/>
              <a:t>Tetrahedral</a:t>
            </a:r>
          </a:p>
        </p:txBody>
      </p:sp>
      <p:sp>
        <p:nvSpPr>
          <p:cNvPr id="78864" name="Text Box 16"/>
          <p:cNvSpPr txBox="1">
            <a:spLocks noChangeArrowheads="1"/>
          </p:cNvSpPr>
          <p:nvPr/>
        </p:nvSpPr>
        <p:spPr bwMode="auto">
          <a:xfrm>
            <a:off x="4265613" y="4876800"/>
            <a:ext cx="839787" cy="366713"/>
          </a:xfrm>
          <a:prstGeom prst="rect">
            <a:avLst/>
          </a:prstGeom>
          <a:noFill/>
          <a:ln w="9525">
            <a:noFill/>
            <a:miter lim="800000"/>
            <a:headEnd/>
            <a:tailEnd/>
          </a:ln>
          <a:effectLst/>
        </p:spPr>
        <p:txBody>
          <a:bodyPr wrap="none">
            <a:spAutoFit/>
          </a:bodyPr>
          <a:lstStyle/>
          <a:p>
            <a:r>
              <a:rPr lang="en-US"/>
              <a:t>109.5</a:t>
            </a:r>
            <a:r>
              <a:rPr lang="en-US" baseline="30000"/>
              <a:t>o</a:t>
            </a:r>
          </a:p>
        </p:txBody>
      </p:sp>
      <p:sp>
        <p:nvSpPr>
          <p:cNvPr id="78865" name="Text Box 17"/>
          <p:cNvSpPr txBox="1">
            <a:spLocks noChangeArrowheads="1"/>
          </p:cNvSpPr>
          <p:nvPr/>
        </p:nvSpPr>
        <p:spPr bwMode="auto">
          <a:xfrm>
            <a:off x="5980113" y="4876800"/>
            <a:ext cx="649287" cy="366713"/>
          </a:xfrm>
          <a:prstGeom prst="rect">
            <a:avLst/>
          </a:prstGeom>
          <a:noFill/>
          <a:ln w="9525">
            <a:noFill/>
            <a:miter lim="800000"/>
            <a:headEnd/>
            <a:tailEnd/>
          </a:ln>
          <a:effectLst/>
        </p:spPr>
        <p:txBody>
          <a:bodyPr wrap="none">
            <a:spAutoFit/>
          </a:bodyPr>
          <a:lstStyle/>
          <a:p>
            <a:r>
              <a:rPr lang="en-US"/>
              <a:t>120</a:t>
            </a:r>
            <a:r>
              <a:rPr lang="en-US" baseline="30000"/>
              <a:t>o</a:t>
            </a:r>
          </a:p>
        </p:txBody>
      </p:sp>
      <p:sp>
        <p:nvSpPr>
          <p:cNvPr id="78866" name="Text Box 18"/>
          <p:cNvSpPr txBox="1">
            <a:spLocks noChangeArrowheads="1"/>
          </p:cNvSpPr>
          <p:nvPr/>
        </p:nvSpPr>
        <p:spPr bwMode="auto">
          <a:xfrm>
            <a:off x="7389813" y="4876800"/>
            <a:ext cx="839787" cy="366713"/>
          </a:xfrm>
          <a:prstGeom prst="rect">
            <a:avLst/>
          </a:prstGeom>
          <a:noFill/>
          <a:ln w="9525">
            <a:noFill/>
            <a:miter lim="800000"/>
            <a:headEnd/>
            <a:tailEnd/>
          </a:ln>
          <a:effectLst/>
        </p:spPr>
        <p:txBody>
          <a:bodyPr wrap="none">
            <a:spAutoFit/>
          </a:bodyPr>
          <a:lstStyle/>
          <a:p>
            <a:r>
              <a:rPr lang="en-US"/>
              <a:t>109.5</a:t>
            </a:r>
            <a:r>
              <a:rPr lang="en-US" baseline="30000"/>
              <a:t>o</a:t>
            </a:r>
          </a:p>
        </p:txBody>
      </p:sp>
      <p:sp>
        <p:nvSpPr>
          <p:cNvPr id="78867" name="Text Box 19"/>
          <p:cNvSpPr txBox="1">
            <a:spLocks noChangeArrowheads="1"/>
          </p:cNvSpPr>
          <p:nvPr/>
        </p:nvSpPr>
        <p:spPr bwMode="auto">
          <a:xfrm>
            <a:off x="4495800" y="2438400"/>
            <a:ext cx="349250" cy="366713"/>
          </a:xfrm>
          <a:prstGeom prst="rect">
            <a:avLst/>
          </a:prstGeom>
          <a:solidFill>
            <a:schemeClr val="bg1"/>
          </a:solidFill>
          <a:ln w="9525">
            <a:noFill/>
            <a:miter lim="800000"/>
            <a:headEnd/>
            <a:tailEnd/>
          </a:ln>
          <a:effectLst/>
        </p:spPr>
        <p:txBody>
          <a:bodyPr wrap="none">
            <a:spAutoFit/>
          </a:bodyPr>
          <a:lstStyle/>
          <a:p>
            <a:r>
              <a:rPr lang="en-US"/>
              <a:t>C</a:t>
            </a:r>
          </a:p>
        </p:txBody>
      </p:sp>
      <p:sp>
        <p:nvSpPr>
          <p:cNvPr id="78868" name="Text Box 20"/>
          <p:cNvSpPr txBox="1">
            <a:spLocks noChangeArrowheads="1"/>
          </p:cNvSpPr>
          <p:nvPr/>
        </p:nvSpPr>
        <p:spPr bwMode="auto">
          <a:xfrm>
            <a:off x="6051550" y="2438400"/>
            <a:ext cx="349250" cy="366713"/>
          </a:xfrm>
          <a:prstGeom prst="rect">
            <a:avLst/>
          </a:prstGeom>
          <a:solidFill>
            <a:schemeClr val="bg1"/>
          </a:solidFill>
          <a:ln w="9525">
            <a:noFill/>
            <a:miter lim="800000"/>
            <a:headEnd/>
            <a:tailEnd/>
          </a:ln>
          <a:effectLst/>
        </p:spPr>
        <p:txBody>
          <a:bodyPr wrap="none">
            <a:spAutoFit/>
          </a:bodyPr>
          <a:lstStyle/>
          <a:p>
            <a:r>
              <a:rPr lang="en-US"/>
              <a:t>C</a:t>
            </a:r>
          </a:p>
        </p:txBody>
      </p:sp>
      <p:sp>
        <p:nvSpPr>
          <p:cNvPr id="78869" name="Text Box 21"/>
          <p:cNvSpPr txBox="1">
            <a:spLocks noChangeArrowheads="1"/>
          </p:cNvSpPr>
          <p:nvPr/>
        </p:nvSpPr>
        <p:spPr bwMode="auto">
          <a:xfrm>
            <a:off x="7467600" y="2438400"/>
            <a:ext cx="361950" cy="366713"/>
          </a:xfrm>
          <a:prstGeom prst="rect">
            <a:avLst/>
          </a:prstGeom>
          <a:solidFill>
            <a:schemeClr val="bg1"/>
          </a:solidFill>
          <a:ln w="9525">
            <a:noFill/>
            <a:miter lim="800000"/>
            <a:headEnd/>
            <a:tailEnd/>
          </a:ln>
          <a:effectLst/>
        </p:spPr>
        <p:txBody>
          <a:bodyPr wrap="none">
            <a:spAutoFit/>
          </a:bodyPr>
          <a:lstStyle/>
          <a:p>
            <a:r>
              <a:rPr lang="en-US"/>
              <a:t>O</a:t>
            </a:r>
          </a:p>
        </p:txBody>
      </p:sp>
      <p:sp>
        <p:nvSpPr>
          <p:cNvPr id="78870" name="Text Box 22"/>
          <p:cNvSpPr txBox="1">
            <a:spLocks noChangeArrowheads="1"/>
          </p:cNvSpPr>
          <p:nvPr/>
        </p:nvSpPr>
        <p:spPr bwMode="auto">
          <a:xfrm>
            <a:off x="4070350" y="2438400"/>
            <a:ext cx="349250" cy="366713"/>
          </a:xfrm>
          <a:prstGeom prst="rect">
            <a:avLst/>
          </a:prstGeom>
          <a:noFill/>
          <a:ln w="9525">
            <a:noFill/>
            <a:miter lim="800000"/>
            <a:headEnd/>
            <a:tailEnd/>
          </a:ln>
          <a:effectLst/>
        </p:spPr>
        <p:txBody>
          <a:bodyPr wrap="none">
            <a:spAutoFit/>
          </a:bodyPr>
          <a:lstStyle/>
          <a:p>
            <a:r>
              <a:rPr lang="en-US"/>
              <a:t>H</a:t>
            </a:r>
          </a:p>
        </p:txBody>
      </p:sp>
      <p:sp>
        <p:nvSpPr>
          <p:cNvPr id="78871" name="Text Box 23"/>
          <p:cNvSpPr txBox="1">
            <a:spLocks noChangeArrowheads="1"/>
          </p:cNvSpPr>
          <p:nvPr/>
        </p:nvSpPr>
        <p:spPr bwMode="auto">
          <a:xfrm>
            <a:off x="7924800" y="2438400"/>
            <a:ext cx="349250" cy="366713"/>
          </a:xfrm>
          <a:prstGeom prst="rect">
            <a:avLst/>
          </a:prstGeom>
          <a:noFill/>
          <a:ln w="9525">
            <a:noFill/>
            <a:miter lim="800000"/>
            <a:headEnd/>
            <a:tailEnd/>
          </a:ln>
          <a:effectLst/>
        </p:spPr>
        <p:txBody>
          <a:bodyPr wrap="none">
            <a:spAutoFit/>
          </a:bodyPr>
          <a:lstStyle/>
          <a:p>
            <a:r>
              <a:rPr lang="en-US"/>
              <a:t>H</a:t>
            </a:r>
          </a:p>
        </p:txBody>
      </p:sp>
      <p:sp>
        <p:nvSpPr>
          <p:cNvPr id="78872" name="Text Box 24"/>
          <p:cNvSpPr txBox="1">
            <a:spLocks noChangeArrowheads="1"/>
          </p:cNvSpPr>
          <p:nvPr/>
        </p:nvSpPr>
        <p:spPr bwMode="auto">
          <a:xfrm>
            <a:off x="4495800" y="2909888"/>
            <a:ext cx="349250" cy="366712"/>
          </a:xfrm>
          <a:prstGeom prst="rect">
            <a:avLst/>
          </a:prstGeom>
          <a:solidFill>
            <a:schemeClr val="bg1"/>
          </a:solidFill>
          <a:ln w="9525">
            <a:noFill/>
            <a:miter lim="800000"/>
            <a:headEnd/>
            <a:tailEnd/>
          </a:ln>
          <a:effectLst/>
        </p:spPr>
        <p:txBody>
          <a:bodyPr wrap="none">
            <a:spAutoFit/>
          </a:bodyPr>
          <a:lstStyle/>
          <a:p>
            <a:r>
              <a:rPr lang="en-US"/>
              <a:t>H</a:t>
            </a:r>
          </a:p>
        </p:txBody>
      </p:sp>
      <p:sp>
        <p:nvSpPr>
          <p:cNvPr id="78873" name="Text Box 25"/>
          <p:cNvSpPr txBox="1">
            <a:spLocks noChangeArrowheads="1"/>
          </p:cNvSpPr>
          <p:nvPr/>
        </p:nvSpPr>
        <p:spPr bwMode="auto">
          <a:xfrm>
            <a:off x="4495800" y="1981200"/>
            <a:ext cx="349250" cy="366713"/>
          </a:xfrm>
          <a:prstGeom prst="rect">
            <a:avLst/>
          </a:prstGeom>
          <a:solidFill>
            <a:schemeClr val="bg1"/>
          </a:solidFill>
          <a:ln w="9525">
            <a:noFill/>
            <a:miter lim="800000"/>
            <a:headEnd/>
            <a:tailEnd/>
          </a:ln>
          <a:effectLst/>
        </p:spPr>
        <p:txBody>
          <a:bodyPr wrap="none">
            <a:spAutoFit/>
          </a:bodyPr>
          <a:lstStyle/>
          <a:p>
            <a:r>
              <a:rPr lang="en-US"/>
              <a:t>H</a:t>
            </a:r>
          </a:p>
        </p:txBody>
      </p:sp>
      <p:sp>
        <p:nvSpPr>
          <p:cNvPr id="78874" name="Text Box 26"/>
          <p:cNvSpPr txBox="1">
            <a:spLocks noChangeArrowheads="1"/>
          </p:cNvSpPr>
          <p:nvPr/>
        </p:nvSpPr>
        <p:spPr bwMode="auto">
          <a:xfrm>
            <a:off x="6051550" y="1981200"/>
            <a:ext cx="361950" cy="366713"/>
          </a:xfrm>
          <a:prstGeom prst="rect">
            <a:avLst/>
          </a:prstGeom>
          <a:solidFill>
            <a:schemeClr val="bg1"/>
          </a:solidFill>
          <a:ln w="9525">
            <a:noFill/>
            <a:miter lim="800000"/>
            <a:headEnd/>
            <a:tailEnd/>
          </a:ln>
          <a:effectLst/>
        </p:spPr>
        <p:txBody>
          <a:bodyPr wrap="none">
            <a:spAutoFit/>
          </a:bodyPr>
          <a:lstStyle/>
          <a:p>
            <a:r>
              <a:rPr lang="en-US"/>
              <a:t>O</a:t>
            </a:r>
          </a:p>
        </p:txBody>
      </p:sp>
      <p:sp>
        <p:nvSpPr>
          <p:cNvPr id="78875" name="Freeform 27"/>
          <p:cNvSpPr>
            <a:spLocks/>
          </p:cNvSpPr>
          <p:nvPr/>
        </p:nvSpPr>
        <p:spPr bwMode="auto">
          <a:xfrm>
            <a:off x="6196013" y="2289175"/>
            <a:ext cx="1587" cy="206375"/>
          </a:xfrm>
          <a:custGeom>
            <a:avLst/>
            <a:gdLst/>
            <a:ahLst/>
            <a:cxnLst>
              <a:cxn ang="0">
                <a:pos x="0" y="0"/>
              </a:cxn>
              <a:cxn ang="0">
                <a:pos x="0" y="130"/>
              </a:cxn>
            </a:cxnLst>
            <a:rect l="0" t="0" r="r" b="b"/>
            <a:pathLst>
              <a:path w="1" h="130">
                <a:moveTo>
                  <a:pt x="0" y="0"/>
                </a:moveTo>
                <a:lnTo>
                  <a:pt x="0" y="130"/>
                </a:lnTo>
              </a:path>
            </a:pathLst>
          </a:custGeom>
          <a:noFill/>
          <a:ln w="9525">
            <a:solidFill>
              <a:schemeClr val="tx1"/>
            </a:solidFill>
            <a:round/>
            <a:headEnd type="none" w="med" len="med"/>
            <a:tailEnd type="none" w="med" len="med"/>
          </a:ln>
          <a:effectLst/>
        </p:spPr>
        <p:txBody>
          <a:bodyPr/>
          <a:lstStyle/>
          <a:p>
            <a:endParaRPr lang="en-US"/>
          </a:p>
        </p:txBody>
      </p:sp>
      <p:sp>
        <p:nvSpPr>
          <p:cNvPr id="78876" name="Freeform 28"/>
          <p:cNvSpPr>
            <a:spLocks/>
          </p:cNvSpPr>
          <p:nvPr/>
        </p:nvSpPr>
        <p:spPr bwMode="auto">
          <a:xfrm>
            <a:off x="6248400" y="2286000"/>
            <a:ext cx="1588" cy="214313"/>
          </a:xfrm>
          <a:custGeom>
            <a:avLst/>
            <a:gdLst/>
            <a:ahLst/>
            <a:cxnLst>
              <a:cxn ang="0">
                <a:pos x="0" y="0"/>
              </a:cxn>
              <a:cxn ang="0">
                <a:pos x="0" y="135"/>
              </a:cxn>
            </a:cxnLst>
            <a:rect l="0" t="0" r="r" b="b"/>
            <a:pathLst>
              <a:path w="1" h="135">
                <a:moveTo>
                  <a:pt x="0" y="0"/>
                </a:moveTo>
                <a:lnTo>
                  <a:pt x="0" y="135"/>
                </a:lnTo>
              </a:path>
            </a:pathLst>
          </a:custGeom>
          <a:noFill/>
          <a:ln w="9525">
            <a:solidFill>
              <a:schemeClr val="tx1"/>
            </a:solidFill>
            <a:round/>
            <a:headEnd type="none" w="med" len="med"/>
            <a:tailEnd type="none" w="med" len="med"/>
          </a:ln>
          <a:effectLst/>
        </p:spPr>
        <p:txBody>
          <a:bodyPr/>
          <a:lstStyle/>
          <a:p>
            <a:endParaRPr lang="en-US"/>
          </a:p>
        </p:txBody>
      </p:sp>
      <p:sp>
        <p:nvSpPr>
          <p:cNvPr id="78877" name="Oval 29"/>
          <p:cNvSpPr>
            <a:spLocks noChangeAspect="1" noChangeArrowheads="1"/>
          </p:cNvSpPr>
          <p:nvPr/>
        </p:nvSpPr>
        <p:spPr bwMode="auto">
          <a:xfrm>
            <a:off x="6096000" y="2133600"/>
            <a:ext cx="19050" cy="1905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78878" name="Oval 30"/>
          <p:cNvSpPr>
            <a:spLocks noChangeAspect="1" noChangeArrowheads="1"/>
          </p:cNvSpPr>
          <p:nvPr/>
        </p:nvSpPr>
        <p:spPr bwMode="auto">
          <a:xfrm>
            <a:off x="6096000" y="2190750"/>
            <a:ext cx="19050" cy="1905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78879" name="Oval 31"/>
          <p:cNvSpPr>
            <a:spLocks noChangeAspect="1" noChangeArrowheads="1"/>
          </p:cNvSpPr>
          <p:nvPr/>
        </p:nvSpPr>
        <p:spPr bwMode="auto">
          <a:xfrm>
            <a:off x="6381750" y="2133600"/>
            <a:ext cx="19050" cy="1905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78880" name="Oval 32"/>
          <p:cNvSpPr>
            <a:spLocks noChangeAspect="1" noChangeArrowheads="1"/>
          </p:cNvSpPr>
          <p:nvPr/>
        </p:nvSpPr>
        <p:spPr bwMode="auto">
          <a:xfrm>
            <a:off x="6381750" y="2190750"/>
            <a:ext cx="19050" cy="1905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78881" name="Oval 33"/>
          <p:cNvSpPr>
            <a:spLocks noChangeAspect="1" noChangeArrowheads="1"/>
          </p:cNvSpPr>
          <p:nvPr/>
        </p:nvSpPr>
        <p:spPr bwMode="auto">
          <a:xfrm>
            <a:off x="7677150" y="2495550"/>
            <a:ext cx="19050" cy="1905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78882" name="Oval 34"/>
          <p:cNvSpPr>
            <a:spLocks noChangeAspect="1" noChangeArrowheads="1"/>
          </p:cNvSpPr>
          <p:nvPr/>
        </p:nvSpPr>
        <p:spPr bwMode="auto">
          <a:xfrm>
            <a:off x="7600950" y="2495550"/>
            <a:ext cx="19050" cy="1905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78883" name="Oval 35"/>
          <p:cNvSpPr>
            <a:spLocks noChangeAspect="1" noChangeArrowheads="1"/>
          </p:cNvSpPr>
          <p:nvPr/>
        </p:nvSpPr>
        <p:spPr bwMode="auto">
          <a:xfrm>
            <a:off x="7677150" y="2743200"/>
            <a:ext cx="19050" cy="1905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78884" name="Oval 36"/>
          <p:cNvSpPr>
            <a:spLocks noChangeAspect="1" noChangeArrowheads="1"/>
          </p:cNvSpPr>
          <p:nvPr/>
        </p:nvSpPr>
        <p:spPr bwMode="auto">
          <a:xfrm>
            <a:off x="7600950" y="2743200"/>
            <a:ext cx="19050" cy="1905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78885" name="Text Box 37"/>
          <p:cNvSpPr txBox="1">
            <a:spLocks noChangeArrowheads="1"/>
          </p:cNvSpPr>
          <p:nvPr/>
        </p:nvSpPr>
        <p:spPr bwMode="auto">
          <a:xfrm>
            <a:off x="4489450" y="3505200"/>
            <a:ext cx="311150" cy="366713"/>
          </a:xfrm>
          <a:prstGeom prst="rect">
            <a:avLst/>
          </a:prstGeom>
          <a:noFill/>
          <a:ln w="9525">
            <a:noFill/>
            <a:miter lim="800000"/>
            <a:headEnd/>
            <a:tailEnd/>
          </a:ln>
          <a:effectLst/>
        </p:spPr>
        <p:txBody>
          <a:bodyPr wrap="none">
            <a:spAutoFit/>
          </a:bodyPr>
          <a:lstStyle/>
          <a:p>
            <a:r>
              <a:rPr lang="en-US"/>
              <a:t>4</a:t>
            </a:r>
          </a:p>
        </p:txBody>
      </p:sp>
      <p:sp>
        <p:nvSpPr>
          <p:cNvPr id="78886" name="Text Box 38"/>
          <p:cNvSpPr txBox="1">
            <a:spLocks noChangeArrowheads="1"/>
          </p:cNvSpPr>
          <p:nvPr/>
        </p:nvSpPr>
        <p:spPr bwMode="auto">
          <a:xfrm>
            <a:off x="6019800" y="3505200"/>
            <a:ext cx="311150" cy="366713"/>
          </a:xfrm>
          <a:prstGeom prst="rect">
            <a:avLst/>
          </a:prstGeom>
          <a:noFill/>
          <a:ln w="9525">
            <a:noFill/>
            <a:miter lim="800000"/>
            <a:headEnd/>
            <a:tailEnd/>
          </a:ln>
          <a:effectLst/>
        </p:spPr>
        <p:txBody>
          <a:bodyPr wrap="none">
            <a:spAutoFit/>
          </a:bodyPr>
          <a:lstStyle/>
          <a:p>
            <a:r>
              <a:rPr lang="en-US"/>
              <a:t>3</a:t>
            </a:r>
          </a:p>
        </p:txBody>
      </p:sp>
      <p:sp>
        <p:nvSpPr>
          <p:cNvPr id="78887" name="Text Box 39"/>
          <p:cNvSpPr txBox="1">
            <a:spLocks noChangeArrowheads="1"/>
          </p:cNvSpPr>
          <p:nvPr/>
        </p:nvSpPr>
        <p:spPr bwMode="auto">
          <a:xfrm>
            <a:off x="7543800" y="3505200"/>
            <a:ext cx="311150" cy="366713"/>
          </a:xfrm>
          <a:prstGeom prst="rect">
            <a:avLst/>
          </a:prstGeom>
          <a:noFill/>
          <a:ln w="9525">
            <a:noFill/>
            <a:miter lim="800000"/>
            <a:headEnd/>
            <a:tailEnd/>
          </a:ln>
          <a:effectLst/>
        </p:spPr>
        <p:txBody>
          <a:bodyPr wrap="none">
            <a:spAutoFit/>
          </a:bodyPr>
          <a:lstStyle/>
          <a:p>
            <a:r>
              <a:rPr lang="en-US"/>
              <a:t>4</a:t>
            </a:r>
          </a:p>
        </p:txBody>
      </p:sp>
      <p:sp>
        <p:nvSpPr>
          <p:cNvPr id="78888" name="Text Box 40"/>
          <p:cNvSpPr txBox="1">
            <a:spLocks noChangeArrowheads="1"/>
          </p:cNvSpPr>
          <p:nvPr/>
        </p:nvSpPr>
        <p:spPr bwMode="auto">
          <a:xfrm>
            <a:off x="838200" y="838200"/>
            <a:ext cx="2541588" cy="366713"/>
          </a:xfrm>
          <a:prstGeom prst="rect">
            <a:avLst/>
          </a:prstGeom>
          <a:noFill/>
          <a:ln w="9525">
            <a:noFill/>
            <a:miter lim="800000"/>
            <a:headEnd/>
            <a:tailEnd/>
          </a:ln>
          <a:effectLst/>
        </p:spPr>
        <p:txBody>
          <a:bodyPr wrap="none">
            <a:spAutoFit/>
          </a:bodyPr>
          <a:lstStyle/>
          <a:p>
            <a:r>
              <a:rPr lang="en-US"/>
              <a:t>Acetic Acid, CH</a:t>
            </a:r>
            <a:r>
              <a:rPr lang="en-US" baseline="-25000"/>
              <a:t>3</a:t>
            </a:r>
            <a:r>
              <a:rPr lang="en-US"/>
              <a:t>COOH</a:t>
            </a:r>
          </a:p>
        </p:txBody>
      </p:sp>
      <p:sp>
        <p:nvSpPr>
          <p:cNvPr id="78889" name="Rectangle 41"/>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314</a:t>
            </a:r>
          </a:p>
        </p:txBody>
      </p:sp>
      <p:sp>
        <p:nvSpPr>
          <p:cNvPr id="78890" name="Line 42"/>
          <p:cNvSpPr>
            <a:spLocks noChangeShapeType="1"/>
          </p:cNvSpPr>
          <p:nvPr/>
        </p:nvSpPr>
        <p:spPr bwMode="auto">
          <a:xfrm>
            <a:off x="685800" y="5334000"/>
            <a:ext cx="7848600" cy="0"/>
          </a:xfrm>
          <a:prstGeom prst="line">
            <a:avLst/>
          </a:prstGeom>
          <a:noFill/>
          <a:ln w="9525">
            <a:solidFill>
              <a:schemeClr val="tx1"/>
            </a:solidFill>
            <a:round/>
            <a:headEnd/>
            <a:tailEnd/>
          </a:ln>
          <a:effectLst/>
        </p:spPr>
        <p:txBody>
          <a:bodyPr/>
          <a:lstStyle/>
          <a:p>
            <a:endParaRPr lang="en-US"/>
          </a:p>
        </p:txBody>
      </p:sp>
      <p:sp>
        <p:nvSpPr>
          <p:cNvPr id="78891" name="Text Box 43"/>
          <p:cNvSpPr txBox="1">
            <a:spLocks noChangeArrowheads="1"/>
          </p:cNvSpPr>
          <p:nvPr/>
        </p:nvSpPr>
        <p:spPr bwMode="auto">
          <a:xfrm>
            <a:off x="762000" y="5486400"/>
            <a:ext cx="3079750" cy="366713"/>
          </a:xfrm>
          <a:prstGeom prst="rect">
            <a:avLst/>
          </a:prstGeom>
          <a:noFill/>
          <a:ln w="9525">
            <a:noFill/>
            <a:miter lim="800000"/>
            <a:headEnd/>
            <a:tailEnd/>
          </a:ln>
          <a:effectLst/>
        </p:spPr>
        <p:txBody>
          <a:bodyPr wrap="none">
            <a:spAutoFit/>
          </a:bodyPr>
          <a:lstStyle/>
          <a:p>
            <a:r>
              <a:rPr lang="en-US"/>
              <a:t>Hybridization of central atom</a:t>
            </a:r>
          </a:p>
        </p:txBody>
      </p:sp>
      <p:sp>
        <p:nvSpPr>
          <p:cNvPr id="78892" name="Text Box 44"/>
          <p:cNvSpPr txBox="1">
            <a:spLocks noChangeArrowheads="1"/>
          </p:cNvSpPr>
          <p:nvPr/>
        </p:nvSpPr>
        <p:spPr bwMode="auto">
          <a:xfrm>
            <a:off x="4495800" y="5486400"/>
            <a:ext cx="509588" cy="366713"/>
          </a:xfrm>
          <a:prstGeom prst="rect">
            <a:avLst/>
          </a:prstGeom>
          <a:noFill/>
          <a:ln w="9525">
            <a:noFill/>
            <a:miter lim="800000"/>
            <a:headEnd/>
            <a:tailEnd/>
          </a:ln>
          <a:effectLst/>
        </p:spPr>
        <p:txBody>
          <a:bodyPr wrap="none">
            <a:spAutoFit/>
          </a:bodyPr>
          <a:lstStyle/>
          <a:p>
            <a:r>
              <a:rPr lang="en-US" i="1"/>
              <a:t>sp</a:t>
            </a:r>
            <a:r>
              <a:rPr lang="en-US" baseline="30000"/>
              <a:t>3</a:t>
            </a:r>
          </a:p>
        </p:txBody>
      </p:sp>
      <p:sp>
        <p:nvSpPr>
          <p:cNvPr id="78893" name="Text Box 45"/>
          <p:cNvSpPr txBox="1">
            <a:spLocks noChangeArrowheads="1"/>
          </p:cNvSpPr>
          <p:nvPr/>
        </p:nvSpPr>
        <p:spPr bwMode="auto">
          <a:xfrm>
            <a:off x="6043613" y="5486400"/>
            <a:ext cx="509587" cy="366713"/>
          </a:xfrm>
          <a:prstGeom prst="rect">
            <a:avLst/>
          </a:prstGeom>
          <a:noFill/>
          <a:ln w="9525">
            <a:noFill/>
            <a:miter lim="800000"/>
            <a:headEnd/>
            <a:tailEnd/>
          </a:ln>
          <a:effectLst/>
        </p:spPr>
        <p:txBody>
          <a:bodyPr wrap="none">
            <a:spAutoFit/>
          </a:bodyPr>
          <a:lstStyle/>
          <a:p>
            <a:r>
              <a:rPr lang="en-US" i="1"/>
              <a:t>sp</a:t>
            </a:r>
            <a:r>
              <a:rPr lang="en-US" baseline="30000"/>
              <a:t>2</a:t>
            </a:r>
          </a:p>
        </p:txBody>
      </p:sp>
      <p:sp>
        <p:nvSpPr>
          <p:cNvPr id="78894" name="Text Box 46"/>
          <p:cNvSpPr txBox="1">
            <a:spLocks noChangeArrowheads="1"/>
          </p:cNvSpPr>
          <p:nvPr/>
        </p:nvSpPr>
        <p:spPr bwMode="auto">
          <a:xfrm>
            <a:off x="7461250" y="5486400"/>
            <a:ext cx="692150" cy="366713"/>
          </a:xfrm>
          <a:prstGeom prst="rect">
            <a:avLst/>
          </a:prstGeom>
          <a:noFill/>
          <a:ln w="9525">
            <a:noFill/>
            <a:miter lim="800000"/>
            <a:headEnd/>
            <a:tailEnd/>
          </a:ln>
          <a:effectLst/>
        </p:spPr>
        <p:txBody>
          <a:bodyPr wrap="none">
            <a:spAutoFit/>
          </a:bodyPr>
          <a:lstStyle/>
          <a:p>
            <a:r>
              <a:rPr lang="en-US"/>
              <a:t>none</a:t>
            </a:r>
            <a:endParaRPr lang="en-US" baseline="30000"/>
          </a:p>
        </p:txBody>
      </p:sp>
      <p:pic>
        <p:nvPicPr>
          <p:cNvPr id="78896" name="Picture 48" descr="Image:Acetic-acid-3D-balls.png">
            <a:hlinkClick r:id="rId3"/>
          </p:cNvPr>
          <p:cNvPicPr>
            <a:picLocks noChangeAspect="1" noChangeArrowheads="1"/>
          </p:cNvPicPr>
          <p:nvPr/>
        </p:nvPicPr>
        <p:blipFill>
          <a:blip r:embed="rId4" cstate="print"/>
          <a:srcRect/>
          <a:stretch>
            <a:fillRect/>
          </a:stretch>
        </p:blipFill>
        <p:spPr bwMode="auto">
          <a:xfrm>
            <a:off x="936625" y="1411288"/>
            <a:ext cx="2706688" cy="200977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a:xfrm>
            <a:off x="442913" y="188913"/>
            <a:ext cx="8229600" cy="914400"/>
          </a:xfrm>
        </p:spPr>
        <p:txBody>
          <a:bodyPr/>
          <a:lstStyle/>
          <a:p>
            <a:r>
              <a:rPr lang="en-US" b="1">
                <a:solidFill>
                  <a:schemeClr val="tx1"/>
                </a:solidFill>
              </a:rPr>
              <a:t>Intermolecular Forces</a:t>
            </a:r>
          </a:p>
        </p:txBody>
      </p:sp>
      <p:sp>
        <p:nvSpPr>
          <p:cNvPr id="857091" name="Rectangle 3"/>
          <p:cNvSpPr>
            <a:spLocks noGrp="1" noChangeArrowheads="1"/>
          </p:cNvSpPr>
          <p:nvPr>
            <p:ph type="body" idx="1"/>
          </p:nvPr>
        </p:nvSpPr>
        <p:spPr>
          <a:xfrm>
            <a:off x="685800" y="946150"/>
            <a:ext cx="5162550" cy="5410200"/>
          </a:xfrm>
        </p:spPr>
        <p:txBody>
          <a:bodyPr/>
          <a:lstStyle/>
          <a:p>
            <a:pPr>
              <a:lnSpc>
                <a:spcPct val="200000"/>
              </a:lnSpc>
              <a:buClr>
                <a:schemeClr val="tx1"/>
              </a:buClr>
              <a:buFont typeface="Wingdings" pitchFamily="2" charset="2"/>
              <a:buBlip>
                <a:blip r:embed="rId3"/>
              </a:buBlip>
            </a:pPr>
            <a:r>
              <a:rPr lang="en-US"/>
              <a:t>Ion-ion (ionic bonds)</a:t>
            </a:r>
          </a:p>
          <a:p>
            <a:pPr>
              <a:lnSpc>
                <a:spcPct val="200000"/>
              </a:lnSpc>
              <a:buClr>
                <a:schemeClr val="tx1"/>
              </a:buClr>
              <a:buFont typeface="Wingdings" pitchFamily="2" charset="2"/>
              <a:buBlip>
                <a:blip r:embed="rId3"/>
              </a:buBlip>
            </a:pPr>
            <a:r>
              <a:rPr lang="en-US"/>
              <a:t>Ion-dipole</a:t>
            </a:r>
          </a:p>
          <a:p>
            <a:pPr>
              <a:lnSpc>
                <a:spcPct val="200000"/>
              </a:lnSpc>
              <a:buClr>
                <a:schemeClr val="tx1"/>
              </a:buClr>
              <a:buFont typeface="Wingdings" pitchFamily="2" charset="2"/>
              <a:buBlip>
                <a:blip r:embed="rId3"/>
              </a:buBlip>
            </a:pPr>
            <a:r>
              <a:rPr lang="en-US"/>
              <a:t>Dipole-dipole</a:t>
            </a:r>
          </a:p>
          <a:p>
            <a:pPr>
              <a:lnSpc>
                <a:spcPct val="200000"/>
              </a:lnSpc>
              <a:buClr>
                <a:schemeClr val="tx1"/>
              </a:buClr>
              <a:buFont typeface="Wingdings" pitchFamily="2" charset="2"/>
              <a:buBlip>
                <a:blip r:embed="rId3"/>
              </a:buBlip>
            </a:pPr>
            <a:r>
              <a:rPr lang="en-US"/>
              <a:t>Hydrogen bonding</a:t>
            </a:r>
          </a:p>
          <a:p>
            <a:pPr>
              <a:lnSpc>
                <a:spcPct val="200000"/>
              </a:lnSpc>
              <a:buClr>
                <a:schemeClr val="tx1"/>
              </a:buClr>
              <a:buFont typeface="Wingdings" pitchFamily="2" charset="2"/>
              <a:buBlip>
                <a:blip r:embed="rId3"/>
              </a:buBlip>
            </a:pPr>
            <a:r>
              <a:rPr lang="en-US"/>
              <a:t>London dispersion forces</a:t>
            </a:r>
          </a:p>
          <a:p>
            <a:pPr>
              <a:lnSpc>
                <a:spcPct val="200000"/>
              </a:lnSpc>
              <a:buFontTx/>
              <a:buNone/>
            </a:pPr>
            <a:endParaRPr lang="en-US" sz="2800"/>
          </a:p>
        </p:txBody>
      </p:sp>
      <p:grpSp>
        <p:nvGrpSpPr>
          <p:cNvPr id="857092" name="Group 4"/>
          <p:cNvGrpSpPr>
            <a:grpSpLocks/>
          </p:cNvGrpSpPr>
          <p:nvPr/>
        </p:nvGrpSpPr>
        <p:grpSpPr bwMode="auto">
          <a:xfrm>
            <a:off x="4772025" y="2487613"/>
            <a:ext cx="3409950" cy="458787"/>
            <a:chOff x="2316" y="1243"/>
            <a:chExt cx="2148" cy="289"/>
          </a:xfrm>
        </p:grpSpPr>
        <p:sp>
          <p:nvSpPr>
            <p:cNvPr id="857093" name="Oval 5"/>
            <p:cNvSpPr>
              <a:spLocks noChangeArrowheads="1"/>
            </p:cNvSpPr>
            <p:nvPr/>
          </p:nvSpPr>
          <p:spPr bwMode="auto">
            <a:xfrm>
              <a:off x="2880" y="1244"/>
              <a:ext cx="1008" cy="288"/>
            </a:xfrm>
            <a:prstGeom prst="ellipse">
              <a:avLst/>
            </a:prstGeom>
            <a:solidFill>
              <a:srgbClr val="FFFF99"/>
            </a:solidFill>
            <a:ln w="9525">
              <a:solidFill>
                <a:srgbClr val="FF9933"/>
              </a:solidFill>
              <a:round/>
              <a:headEnd/>
              <a:tailEnd/>
            </a:ln>
            <a:effectLst/>
          </p:spPr>
          <p:txBody>
            <a:bodyPr wrap="none" anchor="ctr"/>
            <a:lstStyle/>
            <a:p>
              <a:pPr algn="ctr"/>
              <a:r>
                <a:rPr lang="en-US" sz="2400">
                  <a:cs typeface="Arial" charset="0"/>
                  <a:sym typeface="Symbol" pitchFamily="18" charset="2"/>
                </a:rPr>
                <a:t></a:t>
              </a:r>
              <a:r>
                <a:rPr lang="en-US" sz="2400">
                  <a:cs typeface="Arial" charset="0"/>
                </a:rPr>
                <a:t>+       </a:t>
              </a:r>
              <a:r>
                <a:rPr lang="en-US" sz="2400">
                  <a:cs typeface="Arial" charset="0"/>
                  <a:sym typeface="Symbol" pitchFamily="18" charset="2"/>
                </a:rPr>
                <a:t></a:t>
              </a:r>
              <a:r>
                <a:rPr lang="en-US" sz="2400">
                  <a:cs typeface="Arial" charset="0"/>
                </a:rPr>
                <a:t>−</a:t>
              </a:r>
            </a:p>
          </p:txBody>
        </p:sp>
        <p:sp>
          <p:nvSpPr>
            <p:cNvPr id="857094" name="Oval 6"/>
            <p:cNvSpPr>
              <a:spLocks noChangeArrowheads="1"/>
            </p:cNvSpPr>
            <p:nvPr/>
          </p:nvSpPr>
          <p:spPr bwMode="auto">
            <a:xfrm>
              <a:off x="2316" y="1243"/>
              <a:ext cx="288" cy="288"/>
            </a:xfrm>
            <a:prstGeom prst="ellipse">
              <a:avLst/>
            </a:prstGeom>
            <a:gradFill rotWithShape="1">
              <a:gsLst>
                <a:gs pos="0">
                  <a:srgbClr val="00FF00">
                    <a:gamma/>
                    <a:shade val="46275"/>
                    <a:invGamma/>
                  </a:srgbClr>
                </a:gs>
                <a:gs pos="100000">
                  <a:srgbClr val="00FF00"/>
                </a:gs>
              </a:gsLst>
              <a:path path="shape">
                <a:fillToRect l="50000" t="50000" r="50000" b="50000"/>
              </a:path>
            </a:gradFill>
            <a:ln w="9525">
              <a:solidFill>
                <a:srgbClr val="009900"/>
              </a:solidFill>
              <a:round/>
              <a:headEnd/>
              <a:tailEnd/>
            </a:ln>
            <a:effectLst/>
          </p:spPr>
          <p:txBody>
            <a:bodyPr wrap="none" anchor="ctr"/>
            <a:lstStyle/>
            <a:p>
              <a:pPr algn="ctr"/>
              <a:r>
                <a:rPr lang="en-US" sz="2400">
                  <a:cs typeface="Arial" charset="0"/>
                </a:rPr>
                <a:t>−</a:t>
              </a:r>
            </a:p>
          </p:txBody>
        </p:sp>
        <p:sp>
          <p:nvSpPr>
            <p:cNvPr id="857095" name="Oval 7"/>
            <p:cNvSpPr>
              <a:spLocks noChangeArrowheads="1"/>
            </p:cNvSpPr>
            <p:nvPr/>
          </p:nvSpPr>
          <p:spPr bwMode="auto">
            <a:xfrm>
              <a:off x="4176" y="1244"/>
              <a:ext cx="288" cy="288"/>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rgbClr val="A50021"/>
              </a:solidFill>
              <a:round/>
              <a:headEnd/>
              <a:tailEnd/>
            </a:ln>
            <a:effectLst/>
          </p:spPr>
          <p:txBody>
            <a:bodyPr wrap="none" anchor="ctr"/>
            <a:lstStyle/>
            <a:p>
              <a:pPr algn="ctr"/>
              <a:r>
                <a:rPr lang="en-US" sz="2400">
                  <a:cs typeface="Arial" charset="0"/>
                </a:rPr>
                <a:t>+</a:t>
              </a:r>
            </a:p>
          </p:txBody>
        </p:sp>
        <p:cxnSp>
          <p:nvCxnSpPr>
            <p:cNvPr id="857096" name="AutoShape 8"/>
            <p:cNvCxnSpPr>
              <a:cxnSpLocks noChangeShapeType="1"/>
              <a:stCxn id="857094" idx="6"/>
              <a:endCxn id="857093" idx="2"/>
            </p:cNvCxnSpPr>
            <p:nvPr/>
          </p:nvCxnSpPr>
          <p:spPr bwMode="auto">
            <a:xfrm>
              <a:off x="2604" y="1387"/>
              <a:ext cx="276" cy="1"/>
            </a:xfrm>
            <a:prstGeom prst="straightConnector1">
              <a:avLst/>
            </a:prstGeom>
            <a:noFill/>
            <a:ln w="28575" cap="rnd">
              <a:solidFill>
                <a:srgbClr val="0000FF"/>
              </a:solidFill>
              <a:prstDash val="sysDot"/>
              <a:round/>
              <a:headEnd/>
              <a:tailEnd/>
            </a:ln>
            <a:effectLst/>
          </p:spPr>
        </p:cxnSp>
        <p:cxnSp>
          <p:nvCxnSpPr>
            <p:cNvPr id="857097" name="AutoShape 9"/>
            <p:cNvCxnSpPr>
              <a:cxnSpLocks noChangeShapeType="1"/>
              <a:stCxn id="857093" idx="6"/>
              <a:endCxn id="857095" idx="2"/>
            </p:cNvCxnSpPr>
            <p:nvPr/>
          </p:nvCxnSpPr>
          <p:spPr bwMode="auto">
            <a:xfrm>
              <a:off x="3888" y="1388"/>
              <a:ext cx="288" cy="0"/>
            </a:xfrm>
            <a:prstGeom prst="straightConnector1">
              <a:avLst/>
            </a:prstGeom>
            <a:noFill/>
            <a:ln w="28575" cap="rnd">
              <a:solidFill>
                <a:srgbClr val="0000FF"/>
              </a:solidFill>
              <a:prstDash val="sysDot"/>
              <a:round/>
              <a:headEnd/>
              <a:tailEnd/>
            </a:ln>
            <a:effectLst/>
          </p:spPr>
        </p:cxnSp>
      </p:grpSp>
      <p:grpSp>
        <p:nvGrpSpPr>
          <p:cNvPr id="857098" name="Group 10"/>
          <p:cNvGrpSpPr>
            <a:grpSpLocks/>
          </p:cNvGrpSpPr>
          <p:nvPr/>
        </p:nvGrpSpPr>
        <p:grpSpPr bwMode="auto">
          <a:xfrm>
            <a:off x="4495800" y="3576638"/>
            <a:ext cx="3962400" cy="457200"/>
            <a:chOff x="2592" y="1785"/>
            <a:chExt cx="2496" cy="288"/>
          </a:xfrm>
        </p:grpSpPr>
        <p:sp>
          <p:nvSpPr>
            <p:cNvPr id="857099" name="Oval 11"/>
            <p:cNvSpPr>
              <a:spLocks noChangeArrowheads="1"/>
            </p:cNvSpPr>
            <p:nvPr/>
          </p:nvSpPr>
          <p:spPr bwMode="auto">
            <a:xfrm>
              <a:off x="2592" y="1785"/>
              <a:ext cx="1008" cy="288"/>
            </a:xfrm>
            <a:prstGeom prst="ellipse">
              <a:avLst/>
            </a:prstGeom>
            <a:solidFill>
              <a:srgbClr val="FFFF99"/>
            </a:solidFill>
            <a:ln w="9525">
              <a:solidFill>
                <a:srgbClr val="FF9933"/>
              </a:solidFill>
              <a:round/>
              <a:headEnd/>
              <a:tailEnd/>
            </a:ln>
            <a:effectLst/>
          </p:spPr>
          <p:txBody>
            <a:bodyPr wrap="none" anchor="ctr"/>
            <a:lstStyle/>
            <a:p>
              <a:pPr algn="ctr"/>
              <a:r>
                <a:rPr lang="en-US" sz="2400">
                  <a:cs typeface="Arial" charset="0"/>
                  <a:sym typeface="Symbol" pitchFamily="18" charset="2"/>
                </a:rPr>
                <a:t></a:t>
              </a:r>
              <a:r>
                <a:rPr lang="en-US" sz="2400">
                  <a:cs typeface="Arial" charset="0"/>
                </a:rPr>
                <a:t>+       </a:t>
              </a:r>
              <a:r>
                <a:rPr lang="en-US" sz="2400">
                  <a:cs typeface="Arial" charset="0"/>
                  <a:sym typeface="Symbol" pitchFamily="18" charset="2"/>
                </a:rPr>
                <a:t></a:t>
              </a:r>
              <a:r>
                <a:rPr lang="en-US" sz="2400">
                  <a:cs typeface="Arial" charset="0"/>
                </a:rPr>
                <a:t>−</a:t>
              </a:r>
            </a:p>
          </p:txBody>
        </p:sp>
        <p:sp>
          <p:nvSpPr>
            <p:cNvPr id="857100" name="Oval 12"/>
            <p:cNvSpPr>
              <a:spLocks noChangeArrowheads="1"/>
            </p:cNvSpPr>
            <p:nvPr/>
          </p:nvSpPr>
          <p:spPr bwMode="auto">
            <a:xfrm>
              <a:off x="4080" y="1785"/>
              <a:ext cx="1008" cy="288"/>
            </a:xfrm>
            <a:prstGeom prst="ellipse">
              <a:avLst/>
            </a:prstGeom>
            <a:solidFill>
              <a:srgbClr val="FFFF99"/>
            </a:solidFill>
            <a:ln w="9525">
              <a:solidFill>
                <a:srgbClr val="FF9933"/>
              </a:solidFill>
              <a:round/>
              <a:headEnd/>
              <a:tailEnd/>
            </a:ln>
            <a:effectLst/>
          </p:spPr>
          <p:txBody>
            <a:bodyPr wrap="none" anchor="ctr"/>
            <a:lstStyle/>
            <a:p>
              <a:pPr algn="ctr"/>
              <a:r>
                <a:rPr lang="en-US" sz="2400">
                  <a:cs typeface="Arial" charset="0"/>
                  <a:sym typeface="Symbol" pitchFamily="18" charset="2"/>
                </a:rPr>
                <a:t></a:t>
              </a:r>
              <a:r>
                <a:rPr lang="en-US" sz="2400">
                  <a:cs typeface="Arial" charset="0"/>
                </a:rPr>
                <a:t>+       </a:t>
              </a:r>
              <a:r>
                <a:rPr lang="en-US" sz="2400">
                  <a:cs typeface="Arial" charset="0"/>
                  <a:sym typeface="Symbol" pitchFamily="18" charset="2"/>
                </a:rPr>
                <a:t></a:t>
              </a:r>
              <a:r>
                <a:rPr lang="en-US" sz="2400">
                  <a:cs typeface="Arial" charset="0"/>
                </a:rPr>
                <a:t>−</a:t>
              </a:r>
            </a:p>
          </p:txBody>
        </p:sp>
        <p:cxnSp>
          <p:nvCxnSpPr>
            <p:cNvPr id="857101" name="AutoShape 13"/>
            <p:cNvCxnSpPr>
              <a:cxnSpLocks noChangeShapeType="1"/>
              <a:stCxn id="857099" idx="6"/>
              <a:endCxn id="857100" idx="2"/>
            </p:cNvCxnSpPr>
            <p:nvPr/>
          </p:nvCxnSpPr>
          <p:spPr bwMode="auto">
            <a:xfrm>
              <a:off x="3600" y="1929"/>
              <a:ext cx="480" cy="0"/>
            </a:xfrm>
            <a:prstGeom prst="straightConnector1">
              <a:avLst/>
            </a:prstGeom>
            <a:noFill/>
            <a:ln w="28575" cap="rnd">
              <a:solidFill>
                <a:srgbClr val="0000FF"/>
              </a:solidFill>
              <a:prstDash val="sysDot"/>
              <a:round/>
              <a:headEnd/>
              <a:tailEnd/>
            </a:ln>
            <a:effectLst/>
          </p:spPr>
        </p:cxnSp>
      </p:grpSp>
      <p:pic>
        <p:nvPicPr>
          <p:cNvPr id="857102" name="Picture 14"/>
          <p:cNvPicPr>
            <a:picLocks noChangeAspect="1" noChangeArrowheads="1"/>
          </p:cNvPicPr>
          <p:nvPr/>
        </p:nvPicPr>
        <p:blipFill>
          <a:blip r:embed="rId4" cstate="print"/>
          <a:srcRect/>
          <a:stretch>
            <a:fillRect/>
          </a:stretch>
        </p:blipFill>
        <p:spPr bwMode="auto">
          <a:xfrm>
            <a:off x="4572000" y="4048125"/>
            <a:ext cx="3429000" cy="1590675"/>
          </a:xfrm>
          <a:prstGeom prst="rect">
            <a:avLst/>
          </a:prstGeom>
          <a:noFill/>
          <a:ln w="9525">
            <a:noFill/>
            <a:miter lim="800000"/>
            <a:headEnd/>
            <a:tailEnd/>
          </a:ln>
          <a:effectLst/>
        </p:spPr>
      </p:pic>
      <p:grpSp>
        <p:nvGrpSpPr>
          <p:cNvPr id="857103" name="Group 15"/>
          <p:cNvGrpSpPr>
            <a:grpSpLocks/>
          </p:cNvGrpSpPr>
          <p:nvPr/>
        </p:nvGrpSpPr>
        <p:grpSpPr bwMode="auto">
          <a:xfrm rot="5400000">
            <a:off x="6248400" y="1533525"/>
            <a:ext cx="381000" cy="1447800"/>
            <a:chOff x="2638" y="960"/>
            <a:chExt cx="461" cy="1296"/>
          </a:xfrm>
        </p:grpSpPr>
        <p:sp>
          <p:nvSpPr>
            <p:cNvPr id="857104" name="Line 16"/>
            <p:cNvSpPr>
              <a:spLocks noChangeShapeType="1"/>
            </p:cNvSpPr>
            <p:nvPr/>
          </p:nvSpPr>
          <p:spPr bwMode="auto">
            <a:xfrm flipV="1">
              <a:off x="2880" y="960"/>
              <a:ext cx="0" cy="1296"/>
            </a:xfrm>
            <a:prstGeom prst="line">
              <a:avLst/>
            </a:prstGeom>
            <a:noFill/>
            <a:ln w="76200">
              <a:solidFill>
                <a:schemeClr val="tx1"/>
              </a:solidFill>
              <a:round/>
              <a:headEnd/>
              <a:tailEnd type="arrow" w="med" len="med"/>
            </a:ln>
            <a:effectLst/>
          </p:spPr>
          <p:txBody>
            <a:bodyPr/>
            <a:lstStyle/>
            <a:p>
              <a:endParaRPr lang="en-US"/>
            </a:p>
          </p:txBody>
        </p:sp>
        <p:sp>
          <p:nvSpPr>
            <p:cNvPr id="857105" name="Line 17"/>
            <p:cNvSpPr>
              <a:spLocks noChangeShapeType="1"/>
            </p:cNvSpPr>
            <p:nvPr/>
          </p:nvSpPr>
          <p:spPr bwMode="auto">
            <a:xfrm>
              <a:off x="2638" y="2026"/>
              <a:ext cx="461" cy="0"/>
            </a:xfrm>
            <a:prstGeom prst="line">
              <a:avLst/>
            </a:prstGeom>
            <a:noFill/>
            <a:ln w="76200">
              <a:solidFill>
                <a:schemeClr val="tx1"/>
              </a:solidFill>
              <a:round/>
              <a:headEnd/>
              <a:tailEnd/>
            </a:ln>
            <a:effectLst/>
          </p:spPr>
          <p:txBody>
            <a:bodyPr/>
            <a:lstStyle/>
            <a:p>
              <a:endParaRPr lang="en-US"/>
            </a:p>
          </p:txBody>
        </p:sp>
      </p:grpSp>
      <p:grpSp>
        <p:nvGrpSpPr>
          <p:cNvPr id="857106" name="Group 18"/>
          <p:cNvGrpSpPr>
            <a:grpSpLocks/>
          </p:cNvGrpSpPr>
          <p:nvPr/>
        </p:nvGrpSpPr>
        <p:grpSpPr bwMode="auto">
          <a:xfrm rot="5400000">
            <a:off x="5105400" y="2600325"/>
            <a:ext cx="381000" cy="1447800"/>
            <a:chOff x="2638" y="960"/>
            <a:chExt cx="461" cy="1296"/>
          </a:xfrm>
        </p:grpSpPr>
        <p:sp>
          <p:nvSpPr>
            <p:cNvPr id="857107" name="Line 19"/>
            <p:cNvSpPr>
              <a:spLocks noChangeShapeType="1"/>
            </p:cNvSpPr>
            <p:nvPr/>
          </p:nvSpPr>
          <p:spPr bwMode="auto">
            <a:xfrm flipV="1">
              <a:off x="2880" y="960"/>
              <a:ext cx="0" cy="1296"/>
            </a:xfrm>
            <a:prstGeom prst="line">
              <a:avLst/>
            </a:prstGeom>
            <a:noFill/>
            <a:ln w="76200">
              <a:solidFill>
                <a:schemeClr val="tx1"/>
              </a:solidFill>
              <a:round/>
              <a:headEnd/>
              <a:tailEnd type="arrow" w="med" len="med"/>
            </a:ln>
            <a:effectLst/>
          </p:spPr>
          <p:txBody>
            <a:bodyPr/>
            <a:lstStyle/>
            <a:p>
              <a:endParaRPr lang="en-US"/>
            </a:p>
          </p:txBody>
        </p:sp>
        <p:sp>
          <p:nvSpPr>
            <p:cNvPr id="857108" name="Line 20"/>
            <p:cNvSpPr>
              <a:spLocks noChangeShapeType="1"/>
            </p:cNvSpPr>
            <p:nvPr/>
          </p:nvSpPr>
          <p:spPr bwMode="auto">
            <a:xfrm>
              <a:off x="2638" y="2026"/>
              <a:ext cx="461" cy="0"/>
            </a:xfrm>
            <a:prstGeom prst="line">
              <a:avLst/>
            </a:prstGeom>
            <a:noFill/>
            <a:ln w="76200">
              <a:solidFill>
                <a:schemeClr val="tx1"/>
              </a:solidFill>
              <a:round/>
              <a:headEnd/>
              <a:tailEnd/>
            </a:ln>
            <a:effectLst/>
          </p:spPr>
          <p:txBody>
            <a:bodyPr/>
            <a:lstStyle/>
            <a:p>
              <a:endParaRPr lang="en-US"/>
            </a:p>
          </p:txBody>
        </p:sp>
      </p:grpSp>
      <p:grpSp>
        <p:nvGrpSpPr>
          <p:cNvPr id="857109" name="Group 21"/>
          <p:cNvGrpSpPr>
            <a:grpSpLocks/>
          </p:cNvGrpSpPr>
          <p:nvPr/>
        </p:nvGrpSpPr>
        <p:grpSpPr bwMode="auto">
          <a:xfrm rot="5400000">
            <a:off x="7505700" y="2638425"/>
            <a:ext cx="381000" cy="1371600"/>
            <a:chOff x="2638" y="960"/>
            <a:chExt cx="461" cy="1296"/>
          </a:xfrm>
        </p:grpSpPr>
        <p:sp>
          <p:nvSpPr>
            <p:cNvPr id="857110" name="Line 22"/>
            <p:cNvSpPr>
              <a:spLocks noChangeShapeType="1"/>
            </p:cNvSpPr>
            <p:nvPr/>
          </p:nvSpPr>
          <p:spPr bwMode="auto">
            <a:xfrm flipV="1">
              <a:off x="2880" y="960"/>
              <a:ext cx="0" cy="1296"/>
            </a:xfrm>
            <a:prstGeom prst="line">
              <a:avLst/>
            </a:prstGeom>
            <a:noFill/>
            <a:ln w="76200">
              <a:solidFill>
                <a:schemeClr val="tx1"/>
              </a:solidFill>
              <a:round/>
              <a:headEnd/>
              <a:tailEnd type="arrow" w="med" len="med"/>
            </a:ln>
            <a:effectLst/>
          </p:spPr>
          <p:txBody>
            <a:bodyPr/>
            <a:lstStyle/>
            <a:p>
              <a:endParaRPr lang="en-US"/>
            </a:p>
          </p:txBody>
        </p:sp>
        <p:sp>
          <p:nvSpPr>
            <p:cNvPr id="857111" name="Line 23"/>
            <p:cNvSpPr>
              <a:spLocks noChangeShapeType="1"/>
            </p:cNvSpPr>
            <p:nvPr/>
          </p:nvSpPr>
          <p:spPr bwMode="auto">
            <a:xfrm>
              <a:off x="2638" y="2026"/>
              <a:ext cx="461" cy="0"/>
            </a:xfrm>
            <a:prstGeom prst="line">
              <a:avLst/>
            </a:prstGeom>
            <a:noFill/>
            <a:ln w="76200">
              <a:solidFill>
                <a:schemeClr val="tx1"/>
              </a:solidFill>
              <a:round/>
              <a:headEnd/>
              <a:tailEnd/>
            </a:ln>
            <a:effectLst/>
          </p:spPr>
          <p:txBody>
            <a:bodyPr/>
            <a:lstStyle/>
            <a:p>
              <a:endParaRPr lang="en-US"/>
            </a:p>
          </p:txBody>
        </p:sp>
      </p:grpSp>
      <p:grpSp>
        <p:nvGrpSpPr>
          <p:cNvPr id="857112" name="Group 24"/>
          <p:cNvGrpSpPr>
            <a:grpSpLocks/>
          </p:cNvGrpSpPr>
          <p:nvPr/>
        </p:nvGrpSpPr>
        <p:grpSpPr bwMode="auto">
          <a:xfrm>
            <a:off x="5829300" y="1414463"/>
            <a:ext cx="1295400" cy="457200"/>
            <a:chOff x="3672" y="597"/>
            <a:chExt cx="816" cy="288"/>
          </a:xfrm>
        </p:grpSpPr>
        <p:cxnSp>
          <p:nvCxnSpPr>
            <p:cNvPr id="857113" name="AutoShape 25"/>
            <p:cNvCxnSpPr>
              <a:cxnSpLocks noChangeShapeType="1"/>
              <a:stCxn id="857115" idx="6"/>
              <a:endCxn id="857114" idx="2"/>
            </p:cNvCxnSpPr>
            <p:nvPr/>
          </p:nvCxnSpPr>
          <p:spPr bwMode="auto">
            <a:xfrm>
              <a:off x="3960" y="741"/>
              <a:ext cx="240" cy="0"/>
            </a:xfrm>
            <a:prstGeom prst="straightConnector1">
              <a:avLst/>
            </a:prstGeom>
            <a:noFill/>
            <a:ln w="28575" cap="rnd">
              <a:solidFill>
                <a:srgbClr val="0000FF"/>
              </a:solidFill>
              <a:prstDash val="sysDot"/>
              <a:round/>
              <a:headEnd/>
              <a:tailEnd/>
            </a:ln>
            <a:effectLst/>
          </p:spPr>
        </p:cxnSp>
        <p:sp>
          <p:nvSpPr>
            <p:cNvPr id="857114" name="Oval 26"/>
            <p:cNvSpPr>
              <a:spLocks noChangeArrowheads="1"/>
            </p:cNvSpPr>
            <p:nvPr/>
          </p:nvSpPr>
          <p:spPr bwMode="auto">
            <a:xfrm>
              <a:off x="4200" y="597"/>
              <a:ext cx="288" cy="288"/>
            </a:xfrm>
            <a:prstGeom prst="ellipse">
              <a:avLst/>
            </a:prstGeom>
            <a:gradFill rotWithShape="1">
              <a:gsLst>
                <a:gs pos="0">
                  <a:srgbClr val="00FF00">
                    <a:gamma/>
                    <a:shade val="46275"/>
                    <a:invGamma/>
                  </a:srgbClr>
                </a:gs>
                <a:gs pos="100000">
                  <a:srgbClr val="00FF00"/>
                </a:gs>
              </a:gsLst>
              <a:path path="shape">
                <a:fillToRect l="50000" t="50000" r="50000" b="50000"/>
              </a:path>
            </a:gradFill>
            <a:ln w="9525">
              <a:solidFill>
                <a:srgbClr val="009900"/>
              </a:solidFill>
              <a:round/>
              <a:headEnd/>
              <a:tailEnd/>
            </a:ln>
            <a:effectLst/>
          </p:spPr>
          <p:txBody>
            <a:bodyPr wrap="none" anchor="ctr"/>
            <a:lstStyle/>
            <a:p>
              <a:pPr algn="ctr"/>
              <a:r>
                <a:rPr lang="en-US" sz="2400">
                  <a:cs typeface="Arial" charset="0"/>
                </a:rPr>
                <a:t>−</a:t>
              </a:r>
            </a:p>
          </p:txBody>
        </p:sp>
        <p:sp>
          <p:nvSpPr>
            <p:cNvPr id="857115" name="Oval 27"/>
            <p:cNvSpPr>
              <a:spLocks noChangeArrowheads="1"/>
            </p:cNvSpPr>
            <p:nvPr/>
          </p:nvSpPr>
          <p:spPr bwMode="auto">
            <a:xfrm>
              <a:off x="3672" y="597"/>
              <a:ext cx="288" cy="288"/>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rgbClr val="A50021"/>
              </a:solidFill>
              <a:round/>
              <a:headEnd/>
              <a:tailEnd/>
            </a:ln>
            <a:effectLst/>
          </p:spPr>
          <p:txBody>
            <a:bodyPr wrap="none" anchor="ctr"/>
            <a:lstStyle/>
            <a:p>
              <a:pPr algn="ctr"/>
              <a:r>
                <a:rPr lang="en-US" sz="2400">
                  <a:cs typeface="Arial"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7091">
                                            <p:txEl>
                                              <p:pRg st="0" end="0"/>
                                            </p:txEl>
                                          </p:spTgt>
                                        </p:tgtEl>
                                        <p:attrNameLst>
                                          <p:attrName>style.visibility</p:attrName>
                                        </p:attrNameLst>
                                      </p:cBhvr>
                                      <p:to>
                                        <p:strVal val="visible"/>
                                      </p:to>
                                    </p:set>
                                  </p:childTnLst>
                                </p:cTn>
                              </p:par>
                            </p:childTnLst>
                          </p:cTn>
                        </p:par>
                        <p:par>
                          <p:cTn id="7" fill="hold">
                            <p:stCondLst>
                              <p:cond delay="0"/>
                            </p:stCondLst>
                            <p:childTnLst>
                              <p:par>
                                <p:cTn id="8" presetID="39" presetClass="entr" presetSubtype="0" accel="100000" fill="hold" nodeType="afterEffect">
                                  <p:stCondLst>
                                    <p:cond delay="1500"/>
                                  </p:stCondLst>
                                  <p:childTnLst>
                                    <p:set>
                                      <p:cBhvr>
                                        <p:cTn id="9" dur="1" fill="hold">
                                          <p:stCondLst>
                                            <p:cond delay="0"/>
                                          </p:stCondLst>
                                        </p:cTn>
                                        <p:tgtEl>
                                          <p:spTgt spid="857112"/>
                                        </p:tgtEl>
                                        <p:attrNameLst>
                                          <p:attrName>style.visibility</p:attrName>
                                        </p:attrNameLst>
                                      </p:cBhvr>
                                      <p:to>
                                        <p:strVal val="visible"/>
                                      </p:to>
                                    </p:set>
                                    <p:anim calcmode="lin" valueType="num">
                                      <p:cBhvr>
                                        <p:cTn id="10" dur="500" fill="hold"/>
                                        <p:tgtEl>
                                          <p:spTgt spid="857112"/>
                                        </p:tgtEl>
                                        <p:attrNameLst>
                                          <p:attrName>ppt_h</p:attrName>
                                        </p:attrNameLst>
                                      </p:cBhvr>
                                      <p:tavLst>
                                        <p:tav tm="0">
                                          <p:val>
                                            <p:strVal val="#ppt_h/20"/>
                                          </p:val>
                                        </p:tav>
                                        <p:tav tm="50000">
                                          <p:val>
                                            <p:strVal val="#ppt_h/20"/>
                                          </p:val>
                                        </p:tav>
                                        <p:tav tm="100000">
                                          <p:val>
                                            <p:strVal val="#ppt_h"/>
                                          </p:val>
                                        </p:tav>
                                      </p:tavLst>
                                    </p:anim>
                                    <p:anim calcmode="lin" valueType="num">
                                      <p:cBhvr>
                                        <p:cTn id="11" dur="500" fill="hold"/>
                                        <p:tgtEl>
                                          <p:spTgt spid="857112"/>
                                        </p:tgtEl>
                                        <p:attrNameLst>
                                          <p:attrName>ppt_w</p:attrName>
                                        </p:attrNameLst>
                                      </p:cBhvr>
                                      <p:tavLst>
                                        <p:tav tm="0">
                                          <p:val>
                                            <p:strVal val="#ppt_w+.3"/>
                                          </p:val>
                                        </p:tav>
                                        <p:tav tm="50000">
                                          <p:val>
                                            <p:strVal val="#ppt_w+.3"/>
                                          </p:val>
                                        </p:tav>
                                        <p:tav tm="100000">
                                          <p:val>
                                            <p:strVal val="#ppt_w"/>
                                          </p:val>
                                        </p:tav>
                                      </p:tavLst>
                                    </p:anim>
                                    <p:anim calcmode="lin" valueType="num">
                                      <p:cBhvr>
                                        <p:cTn id="12" dur="500" fill="hold"/>
                                        <p:tgtEl>
                                          <p:spTgt spid="857112"/>
                                        </p:tgtEl>
                                        <p:attrNameLst>
                                          <p:attrName>ppt_x</p:attrName>
                                        </p:attrNameLst>
                                      </p:cBhvr>
                                      <p:tavLst>
                                        <p:tav tm="0">
                                          <p:val>
                                            <p:strVal val="#ppt_x-.3"/>
                                          </p:val>
                                        </p:tav>
                                        <p:tav tm="50000">
                                          <p:val>
                                            <p:strVal val="#ppt_x"/>
                                          </p:val>
                                        </p:tav>
                                        <p:tav tm="100000">
                                          <p:val>
                                            <p:strVal val="#ppt_x"/>
                                          </p:val>
                                        </p:tav>
                                      </p:tavLst>
                                    </p:anim>
                                    <p:anim calcmode="lin" valueType="num">
                                      <p:cBhvr>
                                        <p:cTn id="13" dur="500" fill="hold"/>
                                        <p:tgtEl>
                                          <p:spTgt spid="8571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57091">
                                            <p:txEl>
                                              <p:pRg st="1" end="1"/>
                                            </p:txEl>
                                          </p:spTgt>
                                        </p:tgtEl>
                                        <p:attrNameLst>
                                          <p:attrName>style.visibility</p:attrName>
                                        </p:attrNameLst>
                                      </p:cBhvr>
                                      <p:to>
                                        <p:strVal val="visible"/>
                                      </p:to>
                                    </p:set>
                                  </p:childTnLst>
                                </p:cTn>
                              </p:par>
                            </p:childTnLst>
                          </p:cTn>
                        </p:par>
                        <p:par>
                          <p:cTn id="18" fill="hold">
                            <p:stCondLst>
                              <p:cond delay="0"/>
                            </p:stCondLst>
                            <p:childTnLst>
                              <p:par>
                                <p:cTn id="19" presetID="39" presetClass="entr" presetSubtype="0" accel="100000" fill="hold" nodeType="afterEffect">
                                  <p:stCondLst>
                                    <p:cond delay="1000"/>
                                  </p:stCondLst>
                                  <p:childTnLst>
                                    <p:set>
                                      <p:cBhvr>
                                        <p:cTn id="20" dur="1" fill="hold">
                                          <p:stCondLst>
                                            <p:cond delay="0"/>
                                          </p:stCondLst>
                                        </p:cTn>
                                        <p:tgtEl>
                                          <p:spTgt spid="857092"/>
                                        </p:tgtEl>
                                        <p:attrNameLst>
                                          <p:attrName>style.visibility</p:attrName>
                                        </p:attrNameLst>
                                      </p:cBhvr>
                                      <p:to>
                                        <p:strVal val="visible"/>
                                      </p:to>
                                    </p:set>
                                    <p:anim calcmode="lin" valueType="num">
                                      <p:cBhvr>
                                        <p:cTn id="21" dur="500" fill="hold"/>
                                        <p:tgtEl>
                                          <p:spTgt spid="857092"/>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857092"/>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857092"/>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85709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57103"/>
                                        </p:tgtEl>
                                        <p:attrNameLst>
                                          <p:attrName>style.visibility</p:attrName>
                                        </p:attrNameLst>
                                      </p:cBhvr>
                                      <p:to>
                                        <p:strVal val="visible"/>
                                      </p:to>
                                    </p:set>
                                    <p:animEffect transition="in" filter="wipe(left)">
                                      <p:cBhvr>
                                        <p:cTn id="29" dur="500"/>
                                        <p:tgtEl>
                                          <p:spTgt spid="85710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57091">
                                            <p:txEl>
                                              <p:pRg st="2" end="2"/>
                                            </p:txEl>
                                          </p:spTgt>
                                        </p:tgtEl>
                                        <p:attrNameLst>
                                          <p:attrName>style.visibility</p:attrName>
                                        </p:attrNameLst>
                                      </p:cBhvr>
                                      <p:to>
                                        <p:strVal val="visible"/>
                                      </p:to>
                                    </p:set>
                                  </p:childTnLst>
                                </p:cTn>
                              </p:par>
                            </p:childTnLst>
                          </p:cTn>
                        </p:par>
                        <p:par>
                          <p:cTn id="34" fill="hold">
                            <p:stCondLst>
                              <p:cond delay="0"/>
                            </p:stCondLst>
                            <p:childTnLst>
                              <p:par>
                                <p:cTn id="35" presetID="55" presetClass="entr" presetSubtype="0" fill="hold" nodeType="afterEffect">
                                  <p:stCondLst>
                                    <p:cond delay="1000"/>
                                  </p:stCondLst>
                                  <p:childTnLst>
                                    <p:set>
                                      <p:cBhvr>
                                        <p:cTn id="36" dur="1" fill="hold">
                                          <p:stCondLst>
                                            <p:cond delay="0"/>
                                          </p:stCondLst>
                                        </p:cTn>
                                        <p:tgtEl>
                                          <p:spTgt spid="857098"/>
                                        </p:tgtEl>
                                        <p:attrNameLst>
                                          <p:attrName>style.visibility</p:attrName>
                                        </p:attrNameLst>
                                      </p:cBhvr>
                                      <p:to>
                                        <p:strVal val="visible"/>
                                      </p:to>
                                    </p:set>
                                    <p:anim calcmode="lin" valueType="num">
                                      <p:cBhvr>
                                        <p:cTn id="37" dur="1000" fill="hold"/>
                                        <p:tgtEl>
                                          <p:spTgt spid="857098"/>
                                        </p:tgtEl>
                                        <p:attrNameLst>
                                          <p:attrName>ppt_w</p:attrName>
                                        </p:attrNameLst>
                                      </p:cBhvr>
                                      <p:tavLst>
                                        <p:tav tm="0">
                                          <p:val>
                                            <p:strVal val="#ppt_w*0.70"/>
                                          </p:val>
                                        </p:tav>
                                        <p:tav tm="100000">
                                          <p:val>
                                            <p:strVal val="#ppt_w"/>
                                          </p:val>
                                        </p:tav>
                                      </p:tavLst>
                                    </p:anim>
                                    <p:anim calcmode="lin" valueType="num">
                                      <p:cBhvr>
                                        <p:cTn id="38" dur="1000" fill="hold"/>
                                        <p:tgtEl>
                                          <p:spTgt spid="857098"/>
                                        </p:tgtEl>
                                        <p:attrNameLst>
                                          <p:attrName>ppt_h</p:attrName>
                                        </p:attrNameLst>
                                      </p:cBhvr>
                                      <p:tavLst>
                                        <p:tav tm="0">
                                          <p:val>
                                            <p:strVal val="#ppt_h"/>
                                          </p:val>
                                        </p:tav>
                                        <p:tav tm="100000">
                                          <p:val>
                                            <p:strVal val="#ppt_h"/>
                                          </p:val>
                                        </p:tav>
                                      </p:tavLst>
                                    </p:anim>
                                    <p:animEffect transition="in" filter="fade">
                                      <p:cBhvr>
                                        <p:cTn id="39" dur="1000"/>
                                        <p:tgtEl>
                                          <p:spTgt spid="85709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857106"/>
                                        </p:tgtEl>
                                        <p:attrNameLst>
                                          <p:attrName>style.visibility</p:attrName>
                                        </p:attrNameLst>
                                      </p:cBhvr>
                                      <p:to>
                                        <p:strVal val="visible"/>
                                      </p:to>
                                    </p:set>
                                    <p:animEffect transition="in" filter="wipe(left)">
                                      <p:cBhvr>
                                        <p:cTn id="44" dur="500"/>
                                        <p:tgtEl>
                                          <p:spTgt spid="857106"/>
                                        </p:tgtEl>
                                      </p:cBhvr>
                                    </p:animEffect>
                                  </p:childTnLst>
                                </p:cTn>
                              </p:par>
                              <p:par>
                                <p:cTn id="45" presetID="22" presetClass="entr" presetSubtype="8" fill="hold" nodeType="withEffect">
                                  <p:stCondLst>
                                    <p:cond delay="0"/>
                                  </p:stCondLst>
                                  <p:childTnLst>
                                    <p:set>
                                      <p:cBhvr>
                                        <p:cTn id="46" dur="1" fill="hold">
                                          <p:stCondLst>
                                            <p:cond delay="0"/>
                                          </p:stCondLst>
                                        </p:cTn>
                                        <p:tgtEl>
                                          <p:spTgt spid="857109"/>
                                        </p:tgtEl>
                                        <p:attrNameLst>
                                          <p:attrName>style.visibility</p:attrName>
                                        </p:attrNameLst>
                                      </p:cBhvr>
                                      <p:to>
                                        <p:strVal val="visible"/>
                                      </p:to>
                                    </p:set>
                                    <p:animEffect transition="in" filter="wipe(left)">
                                      <p:cBhvr>
                                        <p:cTn id="47" dur="500"/>
                                        <p:tgtEl>
                                          <p:spTgt spid="85710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57091">
                                            <p:txEl>
                                              <p:pRg st="3" end="3"/>
                                            </p:txEl>
                                          </p:spTgt>
                                        </p:tgtEl>
                                        <p:attrNameLst>
                                          <p:attrName>style.visibility</p:attrName>
                                        </p:attrNameLst>
                                      </p:cBhvr>
                                      <p:to>
                                        <p:strVal val="visible"/>
                                      </p:to>
                                    </p:set>
                                  </p:childTnLst>
                                </p:cTn>
                              </p:par>
                            </p:childTnLst>
                          </p:cTn>
                        </p:par>
                        <p:par>
                          <p:cTn id="52" fill="hold">
                            <p:stCondLst>
                              <p:cond delay="0"/>
                            </p:stCondLst>
                            <p:childTnLst>
                              <p:par>
                                <p:cTn id="53" presetID="5" presetClass="entr" presetSubtype="10" fill="hold" nodeType="afterEffect">
                                  <p:stCondLst>
                                    <p:cond delay="1000"/>
                                  </p:stCondLst>
                                  <p:childTnLst>
                                    <p:set>
                                      <p:cBhvr>
                                        <p:cTn id="54" dur="1" fill="hold">
                                          <p:stCondLst>
                                            <p:cond delay="0"/>
                                          </p:stCondLst>
                                        </p:cTn>
                                        <p:tgtEl>
                                          <p:spTgt spid="857102"/>
                                        </p:tgtEl>
                                        <p:attrNameLst>
                                          <p:attrName>style.visibility</p:attrName>
                                        </p:attrNameLst>
                                      </p:cBhvr>
                                      <p:to>
                                        <p:strVal val="visible"/>
                                      </p:to>
                                    </p:set>
                                    <p:animEffect transition="in" filter="checkerboard(across)">
                                      <p:cBhvr>
                                        <p:cTn id="55" dur="500"/>
                                        <p:tgtEl>
                                          <p:spTgt spid="85710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8570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CCCCFF"/>
        </a:solidFill>
        <a:effectLst/>
      </p:bgPr>
    </p:bg>
    <p:spTree>
      <p:nvGrpSpPr>
        <p:cNvPr id="1" name=""/>
        <p:cNvGrpSpPr/>
        <p:nvPr/>
      </p:nvGrpSpPr>
      <p:grpSpPr>
        <a:xfrm>
          <a:off x="0" y="0"/>
          <a:ext cx="0" cy="0"/>
          <a:chOff x="0" y="0"/>
          <a:chExt cx="0" cy="0"/>
        </a:xfrm>
      </p:grpSpPr>
      <p:sp>
        <p:nvSpPr>
          <p:cNvPr id="1123351" name="Rectangle 23"/>
          <p:cNvSpPr>
            <a:spLocks noChangeArrowheads="1"/>
          </p:cNvSpPr>
          <p:nvPr/>
        </p:nvSpPr>
        <p:spPr bwMode="auto">
          <a:xfrm>
            <a:off x="714375" y="4800600"/>
            <a:ext cx="3090863" cy="304800"/>
          </a:xfrm>
          <a:prstGeom prst="rect">
            <a:avLst/>
          </a:prstGeom>
          <a:noFill/>
          <a:ln w="9525">
            <a:noFill/>
            <a:miter lim="800000"/>
            <a:headEnd/>
            <a:tailEnd/>
          </a:ln>
          <a:effectLst/>
        </p:spPr>
        <p:txBody>
          <a:bodyPr wrap="none">
            <a:spAutoFit/>
          </a:bodyPr>
          <a:lstStyle/>
          <a:p>
            <a:r>
              <a:rPr lang="en-US" sz="1400">
                <a:solidFill>
                  <a:schemeClr val="accent1"/>
                </a:solidFill>
                <a:hlinkClick r:id="rId4" action="ppaction://hlinkfile" tooltip="Molecular Architecture"/>
              </a:rPr>
              <a:t>Episode 9 </a:t>
            </a:r>
            <a:r>
              <a:rPr lang="en-US" sz="1400"/>
              <a:t>– </a:t>
            </a:r>
            <a:r>
              <a:rPr lang="en-US" sz="1400" b="1"/>
              <a:t>Molecular Architecture</a:t>
            </a:r>
          </a:p>
        </p:txBody>
      </p:sp>
      <p:sp>
        <p:nvSpPr>
          <p:cNvPr id="1123343" name="Rectangle 15"/>
          <p:cNvSpPr>
            <a:spLocks noChangeArrowheads="1"/>
          </p:cNvSpPr>
          <p:nvPr/>
        </p:nvSpPr>
        <p:spPr bwMode="auto">
          <a:xfrm>
            <a:off x="717550" y="2724150"/>
            <a:ext cx="2559050" cy="304800"/>
          </a:xfrm>
          <a:prstGeom prst="rect">
            <a:avLst/>
          </a:prstGeom>
          <a:noFill/>
          <a:ln w="9525">
            <a:noFill/>
            <a:miter lim="800000"/>
            <a:headEnd/>
            <a:tailEnd/>
          </a:ln>
          <a:effectLst/>
        </p:spPr>
        <p:txBody>
          <a:bodyPr wrap="none">
            <a:spAutoFit/>
          </a:bodyPr>
          <a:lstStyle/>
          <a:p>
            <a:r>
              <a:rPr lang="en-US" sz="1400">
                <a:solidFill>
                  <a:schemeClr val="accent1"/>
                </a:solidFill>
                <a:hlinkClick r:id="rId5" action="ppaction://hlinkfile" tooltip="Chemical Bonds"/>
              </a:rPr>
              <a:t>Episode 8 </a:t>
            </a:r>
            <a:r>
              <a:rPr lang="en-US" sz="1400"/>
              <a:t>– </a:t>
            </a:r>
            <a:r>
              <a:rPr lang="en-US" sz="1400" b="1"/>
              <a:t>Chemical Bonds</a:t>
            </a:r>
          </a:p>
        </p:txBody>
      </p:sp>
      <p:sp>
        <p:nvSpPr>
          <p:cNvPr id="1123330" name="Text Box 2"/>
          <p:cNvSpPr txBox="1">
            <a:spLocks noChangeArrowheads="1"/>
          </p:cNvSpPr>
          <p:nvPr/>
        </p:nvSpPr>
        <p:spPr bwMode="auto">
          <a:xfrm>
            <a:off x="1458913" y="2282825"/>
            <a:ext cx="1150937" cy="214313"/>
          </a:xfrm>
          <a:prstGeom prst="rect">
            <a:avLst/>
          </a:prstGeom>
          <a:noFill/>
          <a:ln w="9525">
            <a:noFill/>
            <a:miter lim="800000"/>
            <a:headEnd/>
            <a:tailEnd/>
          </a:ln>
          <a:effectLst/>
        </p:spPr>
        <p:txBody>
          <a:bodyPr wrap="none">
            <a:spAutoFit/>
          </a:bodyPr>
          <a:lstStyle/>
          <a:p>
            <a:r>
              <a:rPr lang="en-US" sz="800"/>
              <a:t>VIDEO ON DEMAND</a:t>
            </a:r>
          </a:p>
        </p:txBody>
      </p:sp>
      <p:sp>
        <p:nvSpPr>
          <p:cNvPr id="1123331" name="Text Box 3"/>
          <p:cNvSpPr txBox="1">
            <a:spLocks noChangeArrowheads="1"/>
          </p:cNvSpPr>
          <p:nvPr/>
        </p:nvSpPr>
        <p:spPr bwMode="auto">
          <a:xfrm>
            <a:off x="679450" y="3082925"/>
            <a:ext cx="7577138" cy="457200"/>
          </a:xfrm>
          <a:prstGeom prst="rect">
            <a:avLst/>
          </a:prstGeom>
          <a:noFill/>
          <a:ln w="9525">
            <a:noFill/>
            <a:miter lim="800000"/>
            <a:headEnd/>
            <a:tailEnd/>
          </a:ln>
          <a:effectLst/>
        </p:spPr>
        <p:txBody>
          <a:bodyPr wrap="none">
            <a:spAutoFit/>
          </a:bodyPr>
          <a:lstStyle/>
          <a:p>
            <a:r>
              <a:rPr lang="en-US" sz="1200">
                <a:solidFill>
                  <a:srgbClr val="000000"/>
                </a:solidFill>
                <a:cs typeface="Arial" charset="0"/>
              </a:rPr>
              <a:t>Elements bond to form compounds by giving, taking, or sharing electrons.  The differences between ionic and </a:t>
            </a:r>
          </a:p>
          <a:p>
            <a:r>
              <a:rPr lang="en-US" sz="1200">
                <a:solidFill>
                  <a:srgbClr val="000000"/>
                </a:solidFill>
                <a:cs typeface="Arial" charset="0"/>
              </a:rPr>
              <a:t>covalent bonds are explained by the use of scientific models and examples from nature.</a:t>
            </a:r>
            <a:r>
              <a:rPr lang="en-US" sz="1200"/>
              <a:t> </a:t>
            </a:r>
          </a:p>
        </p:txBody>
      </p:sp>
      <p:sp>
        <p:nvSpPr>
          <p:cNvPr id="1123332" name="Rectangle 4"/>
          <p:cNvSpPr>
            <a:spLocks noGrp="1" noChangeArrowheads="1"/>
          </p:cNvSpPr>
          <p:nvPr>
            <p:ph type="title"/>
          </p:nvPr>
        </p:nvSpPr>
        <p:spPr/>
        <p:txBody>
          <a:bodyPr/>
          <a:lstStyle/>
          <a:p>
            <a:r>
              <a:rPr lang="en-US"/>
              <a:t>World of Chemistry</a:t>
            </a:r>
            <a:br>
              <a:rPr lang="en-US"/>
            </a:br>
            <a:r>
              <a:rPr lang="en-US" sz="2400"/>
              <a:t>The Annenberg Film Series</a:t>
            </a:r>
            <a:endParaRPr lang="en-US"/>
          </a:p>
        </p:txBody>
      </p:sp>
      <p:sp>
        <p:nvSpPr>
          <p:cNvPr id="1123344" name="AutoShape 16">
            <a:hlinkClick r:id="rId6" highlightClick="1"/>
          </p:cNvPr>
          <p:cNvSpPr>
            <a:spLocks noChangeArrowheads="1"/>
          </p:cNvSpPr>
          <p:nvPr/>
        </p:nvSpPr>
        <p:spPr bwMode="auto">
          <a:xfrm>
            <a:off x="838200" y="2090738"/>
            <a:ext cx="569913" cy="569912"/>
          </a:xfrm>
          <a:prstGeom prst="actionButtonMovie">
            <a:avLst/>
          </a:prstGeom>
          <a:solidFill>
            <a:schemeClr val="bg1"/>
          </a:solidFill>
          <a:ln w="9525">
            <a:noFill/>
            <a:miter lim="800000"/>
            <a:headEnd/>
            <a:tailEnd/>
          </a:ln>
          <a:effectLst/>
        </p:spPr>
        <p:txBody>
          <a:bodyPr wrap="none" anchor="ctr"/>
          <a:lstStyle/>
          <a:p>
            <a:endParaRPr lang="en-US"/>
          </a:p>
        </p:txBody>
      </p:sp>
      <p:sp>
        <p:nvSpPr>
          <p:cNvPr id="1123345" name="AutoShape 17">
            <a:hlinkClick r:id="rId7" highlightClick="1"/>
          </p:cNvPr>
          <p:cNvSpPr>
            <a:spLocks noChangeArrowheads="1"/>
          </p:cNvSpPr>
          <p:nvPr/>
        </p:nvSpPr>
        <p:spPr bwMode="auto">
          <a:xfrm>
            <a:off x="842963" y="4183063"/>
            <a:ext cx="569912" cy="569912"/>
          </a:xfrm>
          <a:prstGeom prst="actionButtonMovie">
            <a:avLst/>
          </a:prstGeom>
          <a:solidFill>
            <a:schemeClr val="bg1"/>
          </a:solidFill>
          <a:ln w="9525">
            <a:noFill/>
            <a:miter lim="800000"/>
            <a:headEnd/>
            <a:tailEnd/>
          </a:ln>
          <a:effectLst/>
        </p:spPr>
        <p:txBody>
          <a:bodyPr wrap="none" anchor="ctr"/>
          <a:lstStyle/>
          <a:p>
            <a:endParaRPr lang="en-US"/>
          </a:p>
        </p:txBody>
      </p:sp>
      <p:sp>
        <p:nvSpPr>
          <p:cNvPr id="1123348" name="Text Box 20"/>
          <p:cNvSpPr txBox="1">
            <a:spLocks noChangeArrowheads="1"/>
          </p:cNvSpPr>
          <p:nvPr/>
        </p:nvSpPr>
        <p:spPr bwMode="auto">
          <a:xfrm>
            <a:off x="1458913" y="4365625"/>
            <a:ext cx="1150937" cy="214313"/>
          </a:xfrm>
          <a:prstGeom prst="rect">
            <a:avLst/>
          </a:prstGeom>
          <a:noFill/>
          <a:ln w="9525">
            <a:noFill/>
            <a:miter lim="800000"/>
            <a:headEnd/>
            <a:tailEnd/>
          </a:ln>
          <a:effectLst/>
        </p:spPr>
        <p:txBody>
          <a:bodyPr wrap="none">
            <a:spAutoFit/>
          </a:bodyPr>
          <a:lstStyle/>
          <a:p>
            <a:r>
              <a:rPr lang="en-US" sz="800"/>
              <a:t>VIDEO ON DEMAND</a:t>
            </a:r>
          </a:p>
        </p:txBody>
      </p:sp>
      <p:sp>
        <p:nvSpPr>
          <p:cNvPr id="1123349" name="Text Box 21"/>
          <p:cNvSpPr txBox="1">
            <a:spLocks noChangeArrowheads="1"/>
          </p:cNvSpPr>
          <p:nvPr/>
        </p:nvSpPr>
        <p:spPr bwMode="auto">
          <a:xfrm>
            <a:off x="679450" y="5165725"/>
            <a:ext cx="7661275" cy="457200"/>
          </a:xfrm>
          <a:prstGeom prst="rect">
            <a:avLst/>
          </a:prstGeom>
          <a:noFill/>
          <a:ln w="9525">
            <a:noFill/>
            <a:miter lim="800000"/>
            <a:headEnd/>
            <a:tailEnd/>
          </a:ln>
          <a:effectLst/>
        </p:spPr>
        <p:txBody>
          <a:bodyPr wrap="none">
            <a:spAutoFit/>
          </a:bodyPr>
          <a:lstStyle/>
          <a:p>
            <a:r>
              <a:rPr lang="en-US" sz="1200">
                <a:solidFill>
                  <a:srgbClr val="000000"/>
                </a:solidFill>
                <a:cs typeface="Arial" charset="0"/>
              </a:rPr>
              <a:t>The shape and physical properties of a molecule are determined by the electronic structure of its elements and </a:t>
            </a:r>
          </a:p>
          <a:p>
            <a:r>
              <a:rPr lang="en-US" sz="1200">
                <a:solidFill>
                  <a:srgbClr val="000000"/>
                </a:solidFill>
                <a:cs typeface="Arial" charset="0"/>
              </a:rPr>
              <a:t>their bonds.  How living organisms distinguish between similar molecules (isomers) is revealed.</a:t>
            </a:r>
            <a:r>
              <a:rPr lang="en-US" sz="1000"/>
              <a:t> </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0195" name="Rectangle 3"/>
          <p:cNvSpPr>
            <a:spLocks noGrp="1" noChangeArrowheads="1"/>
          </p:cNvSpPr>
          <p:nvPr>
            <p:ph type="title"/>
          </p:nvPr>
        </p:nvSpPr>
        <p:spPr>
          <a:xfrm>
            <a:off x="0" y="111125"/>
            <a:ext cx="9144000" cy="685800"/>
          </a:xfrm>
          <a:noFill/>
          <a:ln/>
        </p:spPr>
        <p:txBody>
          <a:bodyPr/>
          <a:lstStyle/>
          <a:p>
            <a:r>
              <a:rPr lang="en-US" sz="4000">
                <a:solidFill>
                  <a:schemeClr val="tx1"/>
                </a:solidFill>
              </a:rPr>
              <a:t>London Dispersion Forces</a:t>
            </a:r>
          </a:p>
        </p:txBody>
      </p:sp>
      <p:sp>
        <p:nvSpPr>
          <p:cNvPr id="1160196" name="Rectangle 4"/>
          <p:cNvSpPr>
            <a:spLocks noGrp="1" noChangeArrowheads="1"/>
          </p:cNvSpPr>
          <p:nvPr>
            <p:ph type="body" idx="1"/>
          </p:nvPr>
        </p:nvSpPr>
        <p:spPr>
          <a:xfrm>
            <a:off x="755650" y="4975225"/>
            <a:ext cx="7610475" cy="1600200"/>
          </a:xfrm>
        </p:spPr>
        <p:txBody>
          <a:bodyPr/>
          <a:lstStyle/>
          <a:p>
            <a:pPr marL="288925" indent="-288925">
              <a:spcBef>
                <a:spcPct val="0"/>
              </a:spcBef>
            </a:pPr>
            <a:r>
              <a:rPr lang="en-US" sz="2800"/>
              <a:t>London dispersion forces are created when on molecule with a temporarily dipole causes another to become temporarily polar.</a:t>
            </a:r>
          </a:p>
        </p:txBody>
      </p:sp>
      <p:sp>
        <p:nvSpPr>
          <p:cNvPr id="1160235" name="Oval 43"/>
          <p:cNvSpPr>
            <a:spLocks noChangeArrowheads="1"/>
          </p:cNvSpPr>
          <p:nvPr/>
        </p:nvSpPr>
        <p:spPr bwMode="auto">
          <a:xfrm>
            <a:off x="2366963" y="1362075"/>
            <a:ext cx="2286000" cy="69056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160236" name="Oval 44"/>
          <p:cNvSpPr>
            <a:spLocks noChangeArrowheads="1"/>
          </p:cNvSpPr>
          <p:nvPr/>
        </p:nvSpPr>
        <p:spPr bwMode="auto">
          <a:xfrm>
            <a:off x="4652963" y="1362075"/>
            <a:ext cx="2286000" cy="69056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160237" name="Oval 45"/>
          <p:cNvSpPr>
            <a:spLocks noChangeArrowheads="1"/>
          </p:cNvSpPr>
          <p:nvPr/>
        </p:nvSpPr>
        <p:spPr bwMode="auto">
          <a:xfrm>
            <a:off x="2366963" y="2505075"/>
            <a:ext cx="2286000" cy="690563"/>
          </a:xfrm>
          <a:prstGeom prst="ellipse">
            <a:avLst/>
          </a:prstGeom>
          <a:gradFill rotWithShape="1">
            <a:gsLst>
              <a:gs pos="0">
                <a:srgbClr val="FF3B3B">
                  <a:alpha val="25000"/>
                </a:srgbClr>
              </a:gs>
              <a:gs pos="100000">
                <a:schemeClr val="accent1"/>
              </a:gs>
            </a:gsLst>
            <a:lin ang="0" scaled="1"/>
          </a:gradFill>
          <a:ln w="9525">
            <a:solidFill>
              <a:schemeClr val="tx1"/>
            </a:solidFill>
            <a:round/>
            <a:headEnd/>
            <a:tailEnd/>
          </a:ln>
          <a:effectLst/>
        </p:spPr>
        <p:txBody>
          <a:bodyPr wrap="none" anchor="ctr"/>
          <a:lstStyle/>
          <a:p>
            <a:endParaRPr lang="en-US"/>
          </a:p>
        </p:txBody>
      </p:sp>
      <p:sp>
        <p:nvSpPr>
          <p:cNvPr id="1160238" name="Oval 46"/>
          <p:cNvSpPr>
            <a:spLocks noChangeArrowheads="1"/>
          </p:cNvSpPr>
          <p:nvPr/>
        </p:nvSpPr>
        <p:spPr bwMode="auto">
          <a:xfrm>
            <a:off x="4652963" y="2505075"/>
            <a:ext cx="2286000" cy="69056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160239" name="Oval 47"/>
          <p:cNvSpPr>
            <a:spLocks noChangeArrowheads="1"/>
          </p:cNvSpPr>
          <p:nvPr/>
        </p:nvSpPr>
        <p:spPr bwMode="auto">
          <a:xfrm>
            <a:off x="2376488" y="3733800"/>
            <a:ext cx="2286000" cy="690563"/>
          </a:xfrm>
          <a:prstGeom prst="ellipse">
            <a:avLst/>
          </a:prstGeom>
          <a:gradFill rotWithShape="1">
            <a:gsLst>
              <a:gs pos="0">
                <a:srgbClr val="FF3B3B"/>
              </a:gs>
              <a:gs pos="100000">
                <a:schemeClr val="accent1"/>
              </a:gs>
            </a:gsLst>
            <a:lin ang="0" scaled="1"/>
          </a:gradFill>
          <a:ln w="9525">
            <a:solidFill>
              <a:schemeClr val="tx1"/>
            </a:solidFill>
            <a:round/>
            <a:headEnd/>
            <a:tailEnd/>
          </a:ln>
          <a:effectLst/>
        </p:spPr>
        <p:txBody>
          <a:bodyPr wrap="none" anchor="ctr"/>
          <a:lstStyle/>
          <a:p>
            <a:endParaRPr lang="en-US"/>
          </a:p>
        </p:txBody>
      </p:sp>
      <p:sp>
        <p:nvSpPr>
          <p:cNvPr id="1160240" name="Oval 48"/>
          <p:cNvSpPr>
            <a:spLocks noChangeArrowheads="1"/>
          </p:cNvSpPr>
          <p:nvPr/>
        </p:nvSpPr>
        <p:spPr bwMode="auto">
          <a:xfrm>
            <a:off x="4662488" y="3733800"/>
            <a:ext cx="2286000" cy="690563"/>
          </a:xfrm>
          <a:prstGeom prst="ellipse">
            <a:avLst/>
          </a:prstGeom>
          <a:gradFill rotWithShape="1">
            <a:gsLst>
              <a:gs pos="0">
                <a:srgbClr val="FF3B3B"/>
              </a:gs>
              <a:gs pos="100000">
                <a:schemeClr val="accent1"/>
              </a:gs>
            </a:gsLst>
            <a:lin ang="0" scaled="1"/>
          </a:gradFill>
          <a:ln w="9525">
            <a:solidFill>
              <a:schemeClr val="tx1"/>
            </a:solidFill>
            <a:round/>
            <a:headEnd/>
            <a:tailEnd/>
          </a:ln>
          <a:effectLst/>
        </p:spPr>
        <p:txBody>
          <a:bodyPr wrap="none" anchor="ctr"/>
          <a:lstStyle/>
          <a:p>
            <a:endParaRPr lang="en-US"/>
          </a:p>
        </p:txBody>
      </p:sp>
      <p:sp>
        <p:nvSpPr>
          <p:cNvPr id="1160309" name="Rectangle 117"/>
          <p:cNvSpPr>
            <a:spLocks noChangeArrowheads="1"/>
          </p:cNvSpPr>
          <p:nvPr/>
        </p:nvSpPr>
        <p:spPr bwMode="auto">
          <a:xfrm>
            <a:off x="4219575" y="2243138"/>
            <a:ext cx="430213" cy="366712"/>
          </a:xfrm>
          <a:prstGeom prst="rect">
            <a:avLst/>
          </a:prstGeom>
          <a:noFill/>
          <a:ln w="9525">
            <a:noFill/>
            <a:miter lim="800000"/>
            <a:headEnd/>
            <a:tailEnd/>
          </a:ln>
          <a:effectLst/>
        </p:spPr>
        <p:txBody>
          <a:bodyPr wrap="none">
            <a:spAutoFit/>
          </a:bodyPr>
          <a:lstStyle/>
          <a:p>
            <a:r>
              <a:rPr lang="en-US">
                <a:sym typeface="Symbol" pitchFamily="18" charset="2"/>
              </a:rPr>
              <a:t></a:t>
            </a:r>
            <a:r>
              <a:rPr lang="en-US"/>
              <a:t>+</a:t>
            </a:r>
          </a:p>
        </p:txBody>
      </p:sp>
      <p:sp>
        <p:nvSpPr>
          <p:cNvPr id="1160310" name="Rectangle 118"/>
          <p:cNvSpPr>
            <a:spLocks noChangeArrowheads="1"/>
          </p:cNvSpPr>
          <p:nvPr/>
        </p:nvSpPr>
        <p:spPr bwMode="auto">
          <a:xfrm>
            <a:off x="1887538" y="2655888"/>
            <a:ext cx="430212" cy="366712"/>
          </a:xfrm>
          <a:prstGeom prst="rect">
            <a:avLst/>
          </a:prstGeom>
          <a:noFill/>
          <a:ln w="9525">
            <a:noFill/>
            <a:miter lim="800000"/>
            <a:headEnd/>
            <a:tailEnd/>
          </a:ln>
          <a:effectLst/>
        </p:spPr>
        <p:txBody>
          <a:bodyPr wrap="none">
            <a:spAutoFit/>
          </a:bodyPr>
          <a:lstStyle/>
          <a:p>
            <a:r>
              <a:rPr lang="en-US">
                <a:sym typeface="Symbol" pitchFamily="18" charset="2"/>
              </a:rPr>
              <a:t></a:t>
            </a:r>
            <a:r>
              <a:rPr lang="en-US"/>
              <a:t>−</a:t>
            </a:r>
          </a:p>
        </p:txBody>
      </p:sp>
      <p:sp>
        <p:nvSpPr>
          <p:cNvPr id="1160311" name="Rectangle 119"/>
          <p:cNvSpPr>
            <a:spLocks noChangeArrowheads="1"/>
          </p:cNvSpPr>
          <p:nvPr/>
        </p:nvSpPr>
        <p:spPr bwMode="auto">
          <a:xfrm>
            <a:off x="4219575" y="3471863"/>
            <a:ext cx="430213" cy="366712"/>
          </a:xfrm>
          <a:prstGeom prst="rect">
            <a:avLst/>
          </a:prstGeom>
          <a:noFill/>
          <a:ln w="9525">
            <a:noFill/>
            <a:miter lim="800000"/>
            <a:headEnd/>
            <a:tailEnd/>
          </a:ln>
          <a:effectLst/>
        </p:spPr>
        <p:txBody>
          <a:bodyPr wrap="none">
            <a:spAutoFit/>
          </a:bodyPr>
          <a:lstStyle/>
          <a:p>
            <a:r>
              <a:rPr lang="en-US">
                <a:sym typeface="Symbol" pitchFamily="18" charset="2"/>
              </a:rPr>
              <a:t></a:t>
            </a:r>
            <a:r>
              <a:rPr lang="en-US"/>
              <a:t>+</a:t>
            </a:r>
          </a:p>
        </p:txBody>
      </p:sp>
      <p:sp>
        <p:nvSpPr>
          <p:cNvPr id="1160312" name="Rectangle 120"/>
          <p:cNvSpPr>
            <a:spLocks noChangeArrowheads="1"/>
          </p:cNvSpPr>
          <p:nvPr/>
        </p:nvSpPr>
        <p:spPr bwMode="auto">
          <a:xfrm>
            <a:off x="1887538" y="3884613"/>
            <a:ext cx="430212" cy="366712"/>
          </a:xfrm>
          <a:prstGeom prst="rect">
            <a:avLst/>
          </a:prstGeom>
          <a:noFill/>
          <a:ln w="9525">
            <a:noFill/>
            <a:miter lim="800000"/>
            <a:headEnd/>
            <a:tailEnd/>
          </a:ln>
          <a:effectLst/>
        </p:spPr>
        <p:txBody>
          <a:bodyPr wrap="none">
            <a:spAutoFit/>
          </a:bodyPr>
          <a:lstStyle/>
          <a:p>
            <a:r>
              <a:rPr lang="en-US">
                <a:sym typeface="Symbol" pitchFamily="18" charset="2"/>
              </a:rPr>
              <a:t></a:t>
            </a:r>
            <a:r>
              <a:rPr lang="en-US"/>
              <a:t>−</a:t>
            </a:r>
          </a:p>
        </p:txBody>
      </p:sp>
      <p:sp>
        <p:nvSpPr>
          <p:cNvPr id="1160313" name="Rectangle 121"/>
          <p:cNvSpPr>
            <a:spLocks noChangeArrowheads="1"/>
          </p:cNvSpPr>
          <p:nvPr/>
        </p:nvSpPr>
        <p:spPr bwMode="auto">
          <a:xfrm>
            <a:off x="7010400" y="3890963"/>
            <a:ext cx="430213" cy="366712"/>
          </a:xfrm>
          <a:prstGeom prst="rect">
            <a:avLst/>
          </a:prstGeom>
          <a:noFill/>
          <a:ln w="9525">
            <a:noFill/>
            <a:miter lim="800000"/>
            <a:headEnd/>
            <a:tailEnd/>
          </a:ln>
          <a:effectLst/>
        </p:spPr>
        <p:txBody>
          <a:bodyPr wrap="none">
            <a:spAutoFit/>
          </a:bodyPr>
          <a:lstStyle/>
          <a:p>
            <a:r>
              <a:rPr lang="en-US">
                <a:sym typeface="Symbol" pitchFamily="18" charset="2"/>
              </a:rPr>
              <a:t></a:t>
            </a:r>
            <a:r>
              <a:rPr lang="en-US"/>
              <a:t>+</a:t>
            </a:r>
          </a:p>
        </p:txBody>
      </p:sp>
      <p:sp>
        <p:nvSpPr>
          <p:cNvPr id="1160314" name="Rectangle 122"/>
          <p:cNvSpPr>
            <a:spLocks noChangeArrowheads="1"/>
          </p:cNvSpPr>
          <p:nvPr/>
        </p:nvSpPr>
        <p:spPr bwMode="auto">
          <a:xfrm>
            <a:off x="4735513" y="3465513"/>
            <a:ext cx="430212" cy="366712"/>
          </a:xfrm>
          <a:prstGeom prst="rect">
            <a:avLst/>
          </a:prstGeom>
          <a:noFill/>
          <a:ln w="9525">
            <a:noFill/>
            <a:miter lim="800000"/>
            <a:headEnd/>
            <a:tailEnd/>
          </a:ln>
          <a:effectLst/>
        </p:spPr>
        <p:txBody>
          <a:bodyPr wrap="none">
            <a:spAutoFit/>
          </a:bodyPr>
          <a:lstStyle/>
          <a:p>
            <a:r>
              <a:rPr lang="en-US">
                <a:sym typeface="Symbol" pitchFamily="18" charset="2"/>
              </a:rPr>
              <a:t></a:t>
            </a:r>
            <a:r>
              <a:rPr lang="en-US"/>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60196">
                                            <p:txEl>
                                              <p:pRg st="0" end="0"/>
                                            </p:txEl>
                                          </p:spTgt>
                                        </p:tgtEl>
                                        <p:attrNameLst>
                                          <p:attrName>style.visibility</p:attrName>
                                        </p:attrNameLst>
                                      </p:cBhvr>
                                      <p:to>
                                        <p:strVal val="visible"/>
                                      </p:to>
                                    </p:set>
                                    <p:animEffect transition="in" filter="wipe(left)">
                                      <p:cBhvr>
                                        <p:cTn id="7" dur="500"/>
                                        <p:tgtEl>
                                          <p:spTgt spid="1160196">
                                            <p:txEl>
                                              <p:pRg st="0" end="0"/>
                                            </p:txEl>
                                          </p:spTgt>
                                        </p:tgtEl>
                                      </p:cBhvr>
                                    </p:animEffect>
                                  </p:childTnLst>
                                  <p:subTnLst>
                                    <p:animClr clrSpc="rgb" dir="cw">
                                      <p:cBhvr override="childStyle">
                                        <p:cTn dur="1" fill="hold" display="0" masterRel="nextClick" afterEffect="1"/>
                                        <p:tgtEl>
                                          <p:spTgt spid="1160196">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60235"/>
                                        </p:tgtEl>
                                        <p:attrNameLst>
                                          <p:attrName>style.visibility</p:attrName>
                                        </p:attrNameLst>
                                      </p:cBhvr>
                                      <p:to>
                                        <p:strVal val="visible"/>
                                      </p:to>
                                    </p:set>
                                    <p:animEffect transition="in" filter="dissolve">
                                      <p:cBhvr>
                                        <p:cTn id="12" dur="500"/>
                                        <p:tgtEl>
                                          <p:spTgt spid="116023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60236"/>
                                        </p:tgtEl>
                                        <p:attrNameLst>
                                          <p:attrName>style.visibility</p:attrName>
                                        </p:attrNameLst>
                                      </p:cBhvr>
                                      <p:to>
                                        <p:strVal val="visible"/>
                                      </p:to>
                                    </p:set>
                                    <p:animEffect transition="in" filter="dissolve">
                                      <p:cBhvr>
                                        <p:cTn id="15" dur="500"/>
                                        <p:tgtEl>
                                          <p:spTgt spid="116023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60238"/>
                                        </p:tgtEl>
                                        <p:attrNameLst>
                                          <p:attrName>style.visibility</p:attrName>
                                        </p:attrNameLst>
                                      </p:cBhvr>
                                      <p:to>
                                        <p:strVal val="visible"/>
                                      </p:to>
                                    </p:set>
                                    <p:animEffect transition="in" filter="dissolve">
                                      <p:cBhvr>
                                        <p:cTn id="20" dur="500"/>
                                        <p:tgtEl>
                                          <p:spTgt spid="1160238"/>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1160237"/>
                                        </p:tgtEl>
                                        <p:attrNameLst>
                                          <p:attrName>style.visibility</p:attrName>
                                        </p:attrNameLst>
                                      </p:cBhvr>
                                      <p:to>
                                        <p:strVal val="visible"/>
                                      </p:to>
                                    </p:set>
                                    <p:anim calcmode="lin" valueType="num">
                                      <p:cBhvr>
                                        <p:cTn id="25" dur="1000" fill="hold"/>
                                        <p:tgtEl>
                                          <p:spTgt spid="1160237"/>
                                        </p:tgtEl>
                                        <p:attrNameLst>
                                          <p:attrName>ppt_x</p:attrName>
                                        </p:attrNameLst>
                                      </p:cBhvr>
                                      <p:tavLst>
                                        <p:tav tm="0">
                                          <p:val>
                                            <p:strVal val="#ppt_x-.2"/>
                                          </p:val>
                                        </p:tav>
                                        <p:tav tm="100000">
                                          <p:val>
                                            <p:strVal val="#ppt_x"/>
                                          </p:val>
                                        </p:tav>
                                      </p:tavLst>
                                    </p:anim>
                                    <p:anim calcmode="lin" valueType="num">
                                      <p:cBhvr>
                                        <p:cTn id="26" dur="1000" fill="hold"/>
                                        <p:tgtEl>
                                          <p:spTgt spid="1160237"/>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160237"/>
                                        </p:tgtEl>
                                      </p:cBhvr>
                                    </p:animEffect>
                                  </p:childTnLst>
                                </p:cTn>
                              </p:par>
                              <p:par>
                                <p:cTn id="28" presetID="29" presetClass="entr" presetSubtype="0" fill="hold" grpId="1" nodeType="withEffect">
                                  <p:stCondLst>
                                    <p:cond delay="0"/>
                                  </p:stCondLst>
                                  <p:childTnLst>
                                    <p:set>
                                      <p:cBhvr>
                                        <p:cTn id="29" dur="1" fill="hold">
                                          <p:stCondLst>
                                            <p:cond delay="0"/>
                                          </p:stCondLst>
                                        </p:cTn>
                                        <p:tgtEl>
                                          <p:spTgt spid="1160309"/>
                                        </p:tgtEl>
                                        <p:attrNameLst>
                                          <p:attrName>style.visibility</p:attrName>
                                        </p:attrNameLst>
                                      </p:cBhvr>
                                      <p:to>
                                        <p:strVal val="visible"/>
                                      </p:to>
                                    </p:set>
                                    <p:anim calcmode="lin" valueType="num">
                                      <p:cBhvr>
                                        <p:cTn id="30" dur="1000" fill="hold"/>
                                        <p:tgtEl>
                                          <p:spTgt spid="1160309"/>
                                        </p:tgtEl>
                                        <p:attrNameLst>
                                          <p:attrName>ppt_x</p:attrName>
                                        </p:attrNameLst>
                                      </p:cBhvr>
                                      <p:tavLst>
                                        <p:tav tm="0">
                                          <p:val>
                                            <p:strVal val="#ppt_x-.2"/>
                                          </p:val>
                                        </p:tav>
                                        <p:tav tm="100000">
                                          <p:val>
                                            <p:strVal val="#ppt_x"/>
                                          </p:val>
                                        </p:tav>
                                      </p:tavLst>
                                    </p:anim>
                                    <p:anim calcmode="lin" valueType="num">
                                      <p:cBhvr>
                                        <p:cTn id="31" dur="1000" fill="hold"/>
                                        <p:tgtEl>
                                          <p:spTgt spid="1160309"/>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160309"/>
                                        </p:tgtEl>
                                      </p:cBhvr>
                                    </p:animEffect>
                                  </p:childTnLst>
                                </p:cTn>
                              </p:par>
                              <p:par>
                                <p:cTn id="33" presetID="29" presetClass="entr" presetSubtype="0" fill="hold" grpId="1" nodeType="withEffect">
                                  <p:stCondLst>
                                    <p:cond delay="0"/>
                                  </p:stCondLst>
                                  <p:childTnLst>
                                    <p:set>
                                      <p:cBhvr>
                                        <p:cTn id="34" dur="1" fill="hold">
                                          <p:stCondLst>
                                            <p:cond delay="0"/>
                                          </p:stCondLst>
                                        </p:cTn>
                                        <p:tgtEl>
                                          <p:spTgt spid="1160310"/>
                                        </p:tgtEl>
                                        <p:attrNameLst>
                                          <p:attrName>style.visibility</p:attrName>
                                        </p:attrNameLst>
                                      </p:cBhvr>
                                      <p:to>
                                        <p:strVal val="visible"/>
                                      </p:to>
                                    </p:set>
                                    <p:anim calcmode="lin" valueType="num">
                                      <p:cBhvr>
                                        <p:cTn id="35" dur="1000" fill="hold"/>
                                        <p:tgtEl>
                                          <p:spTgt spid="1160310"/>
                                        </p:tgtEl>
                                        <p:attrNameLst>
                                          <p:attrName>ppt_x</p:attrName>
                                        </p:attrNameLst>
                                      </p:cBhvr>
                                      <p:tavLst>
                                        <p:tav tm="0">
                                          <p:val>
                                            <p:strVal val="#ppt_x-.2"/>
                                          </p:val>
                                        </p:tav>
                                        <p:tav tm="100000">
                                          <p:val>
                                            <p:strVal val="#ppt_x"/>
                                          </p:val>
                                        </p:tav>
                                      </p:tavLst>
                                    </p:anim>
                                    <p:anim calcmode="lin" valueType="num">
                                      <p:cBhvr>
                                        <p:cTn id="36" dur="1000" fill="hold"/>
                                        <p:tgtEl>
                                          <p:spTgt spid="1160310"/>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160310"/>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160239"/>
                                        </p:tgtEl>
                                        <p:attrNameLst>
                                          <p:attrName>style.visibility</p:attrName>
                                        </p:attrNameLst>
                                      </p:cBhvr>
                                      <p:to>
                                        <p:strVal val="visible"/>
                                      </p:to>
                                    </p:set>
                                    <p:animEffect transition="in" filter="fade">
                                      <p:cBhvr>
                                        <p:cTn id="42" dur="1000"/>
                                        <p:tgtEl>
                                          <p:spTgt spid="1160239"/>
                                        </p:tgtEl>
                                      </p:cBhvr>
                                    </p:animEffect>
                                    <p:anim calcmode="lin" valueType="num">
                                      <p:cBhvr>
                                        <p:cTn id="43" dur="1000" fill="hold"/>
                                        <p:tgtEl>
                                          <p:spTgt spid="1160239"/>
                                        </p:tgtEl>
                                        <p:attrNameLst>
                                          <p:attrName>ppt_x</p:attrName>
                                        </p:attrNameLst>
                                      </p:cBhvr>
                                      <p:tavLst>
                                        <p:tav tm="0">
                                          <p:val>
                                            <p:strVal val="#ppt_x"/>
                                          </p:val>
                                        </p:tav>
                                        <p:tav tm="100000">
                                          <p:val>
                                            <p:strVal val="#ppt_x"/>
                                          </p:val>
                                        </p:tav>
                                      </p:tavLst>
                                    </p:anim>
                                    <p:anim calcmode="lin" valueType="num">
                                      <p:cBhvr>
                                        <p:cTn id="44" dur="1000" fill="hold"/>
                                        <p:tgtEl>
                                          <p:spTgt spid="1160239"/>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160240"/>
                                        </p:tgtEl>
                                        <p:attrNameLst>
                                          <p:attrName>style.visibility</p:attrName>
                                        </p:attrNameLst>
                                      </p:cBhvr>
                                      <p:to>
                                        <p:strVal val="visible"/>
                                      </p:to>
                                    </p:set>
                                    <p:animEffect transition="in" filter="fade">
                                      <p:cBhvr>
                                        <p:cTn id="47" dur="1000"/>
                                        <p:tgtEl>
                                          <p:spTgt spid="1160240"/>
                                        </p:tgtEl>
                                      </p:cBhvr>
                                    </p:animEffect>
                                    <p:anim calcmode="lin" valueType="num">
                                      <p:cBhvr>
                                        <p:cTn id="48" dur="1000" fill="hold"/>
                                        <p:tgtEl>
                                          <p:spTgt spid="1160240"/>
                                        </p:tgtEl>
                                        <p:attrNameLst>
                                          <p:attrName>ppt_x</p:attrName>
                                        </p:attrNameLst>
                                      </p:cBhvr>
                                      <p:tavLst>
                                        <p:tav tm="0">
                                          <p:val>
                                            <p:strVal val="#ppt_x"/>
                                          </p:val>
                                        </p:tav>
                                        <p:tav tm="100000">
                                          <p:val>
                                            <p:strVal val="#ppt_x"/>
                                          </p:val>
                                        </p:tav>
                                      </p:tavLst>
                                    </p:anim>
                                    <p:anim calcmode="lin" valueType="num">
                                      <p:cBhvr>
                                        <p:cTn id="49" dur="1000" fill="hold"/>
                                        <p:tgtEl>
                                          <p:spTgt spid="1160240"/>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160311"/>
                                        </p:tgtEl>
                                        <p:attrNameLst>
                                          <p:attrName>style.visibility</p:attrName>
                                        </p:attrNameLst>
                                      </p:cBhvr>
                                      <p:to>
                                        <p:strVal val="visible"/>
                                      </p:to>
                                    </p:set>
                                    <p:animEffect transition="in" filter="fade">
                                      <p:cBhvr>
                                        <p:cTn id="52" dur="1000"/>
                                        <p:tgtEl>
                                          <p:spTgt spid="1160311"/>
                                        </p:tgtEl>
                                      </p:cBhvr>
                                    </p:animEffect>
                                    <p:anim calcmode="lin" valueType="num">
                                      <p:cBhvr>
                                        <p:cTn id="53" dur="1000" fill="hold"/>
                                        <p:tgtEl>
                                          <p:spTgt spid="1160311"/>
                                        </p:tgtEl>
                                        <p:attrNameLst>
                                          <p:attrName>ppt_x</p:attrName>
                                        </p:attrNameLst>
                                      </p:cBhvr>
                                      <p:tavLst>
                                        <p:tav tm="0">
                                          <p:val>
                                            <p:strVal val="#ppt_x"/>
                                          </p:val>
                                        </p:tav>
                                        <p:tav tm="100000">
                                          <p:val>
                                            <p:strVal val="#ppt_x"/>
                                          </p:val>
                                        </p:tav>
                                      </p:tavLst>
                                    </p:anim>
                                    <p:anim calcmode="lin" valueType="num">
                                      <p:cBhvr>
                                        <p:cTn id="54" dur="1000" fill="hold"/>
                                        <p:tgtEl>
                                          <p:spTgt spid="1160311"/>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1160312"/>
                                        </p:tgtEl>
                                        <p:attrNameLst>
                                          <p:attrName>style.visibility</p:attrName>
                                        </p:attrNameLst>
                                      </p:cBhvr>
                                      <p:to>
                                        <p:strVal val="visible"/>
                                      </p:to>
                                    </p:set>
                                    <p:animEffect transition="in" filter="fade">
                                      <p:cBhvr>
                                        <p:cTn id="57" dur="1000"/>
                                        <p:tgtEl>
                                          <p:spTgt spid="1160312"/>
                                        </p:tgtEl>
                                      </p:cBhvr>
                                    </p:animEffect>
                                    <p:anim calcmode="lin" valueType="num">
                                      <p:cBhvr>
                                        <p:cTn id="58" dur="1000" fill="hold"/>
                                        <p:tgtEl>
                                          <p:spTgt spid="1160312"/>
                                        </p:tgtEl>
                                        <p:attrNameLst>
                                          <p:attrName>ppt_x</p:attrName>
                                        </p:attrNameLst>
                                      </p:cBhvr>
                                      <p:tavLst>
                                        <p:tav tm="0">
                                          <p:val>
                                            <p:strVal val="#ppt_x"/>
                                          </p:val>
                                        </p:tav>
                                        <p:tav tm="100000">
                                          <p:val>
                                            <p:strVal val="#ppt_x"/>
                                          </p:val>
                                        </p:tav>
                                      </p:tavLst>
                                    </p:anim>
                                    <p:anim calcmode="lin" valueType="num">
                                      <p:cBhvr>
                                        <p:cTn id="59" dur="1000" fill="hold"/>
                                        <p:tgtEl>
                                          <p:spTgt spid="1160312"/>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1160313"/>
                                        </p:tgtEl>
                                        <p:attrNameLst>
                                          <p:attrName>style.visibility</p:attrName>
                                        </p:attrNameLst>
                                      </p:cBhvr>
                                      <p:to>
                                        <p:strVal val="visible"/>
                                      </p:to>
                                    </p:set>
                                    <p:animEffect transition="in" filter="fade">
                                      <p:cBhvr>
                                        <p:cTn id="62" dur="1000"/>
                                        <p:tgtEl>
                                          <p:spTgt spid="1160313"/>
                                        </p:tgtEl>
                                      </p:cBhvr>
                                    </p:animEffect>
                                    <p:anim calcmode="lin" valueType="num">
                                      <p:cBhvr>
                                        <p:cTn id="63" dur="1000" fill="hold"/>
                                        <p:tgtEl>
                                          <p:spTgt spid="1160313"/>
                                        </p:tgtEl>
                                        <p:attrNameLst>
                                          <p:attrName>ppt_x</p:attrName>
                                        </p:attrNameLst>
                                      </p:cBhvr>
                                      <p:tavLst>
                                        <p:tav tm="0">
                                          <p:val>
                                            <p:strVal val="#ppt_x"/>
                                          </p:val>
                                        </p:tav>
                                        <p:tav tm="100000">
                                          <p:val>
                                            <p:strVal val="#ppt_x"/>
                                          </p:val>
                                        </p:tav>
                                      </p:tavLst>
                                    </p:anim>
                                    <p:anim calcmode="lin" valueType="num">
                                      <p:cBhvr>
                                        <p:cTn id="64" dur="1000" fill="hold"/>
                                        <p:tgtEl>
                                          <p:spTgt spid="1160313"/>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1160314"/>
                                        </p:tgtEl>
                                        <p:attrNameLst>
                                          <p:attrName>style.visibility</p:attrName>
                                        </p:attrNameLst>
                                      </p:cBhvr>
                                      <p:to>
                                        <p:strVal val="visible"/>
                                      </p:to>
                                    </p:set>
                                    <p:animEffect transition="in" filter="fade">
                                      <p:cBhvr>
                                        <p:cTn id="67" dur="1000"/>
                                        <p:tgtEl>
                                          <p:spTgt spid="1160314"/>
                                        </p:tgtEl>
                                      </p:cBhvr>
                                    </p:animEffect>
                                    <p:anim calcmode="lin" valueType="num">
                                      <p:cBhvr>
                                        <p:cTn id="68" dur="1000" fill="hold"/>
                                        <p:tgtEl>
                                          <p:spTgt spid="1160314"/>
                                        </p:tgtEl>
                                        <p:attrNameLst>
                                          <p:attrName>ppt_x</p:attrName>
                                        </p:attrNameLst>
                                      </p:cBhvr>
                                      <p:tavLst>
                                        <p:tav tm="0">
                                          <p:val>
                                            <p:strVal val="#ppt_x"/>
                                          </p:val>
                                        </p:tav>
                                        <p:tav tm="100000">
                                          <p:val>
                                            <p:strVal val="#ppt_x"/>
                                          </p:val>
                                        </p:tav>
                                      </p:tavLst>
                                    </p:anim>
                                    <p:anim calcmode="lin" valueType="num">
                                      <p:cBhvr>
                                        <p:cTn id="69" dur="1000" fill="hold"/>
                                        <p:tgtEl>
                                          <p:spTgt spid="116031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9" presetClass="emph" presetSubtype="0" grpId="1" nodeType="clickEffect">
                                  <p:stCondLst>
                                    <p:cond delay="0"/>
                                  </p:stCondLst>
                                  <p:childTnLst>
                                    <p:set>
                                      <p:cBhvr rctx="PPT">
                                        <p:cTn id="73" dur="indefinite"/>
                                        <p:tgtEl>
                                          <p:spTgt spid="1160237"/>
                                        </p:tgtEl>
                                        <p:attrNameLst>
                                          <p:attrName>style.opacity</p:attrName>
                                        </p:attrNameLst>
                                      </p:cBhvr>
                                      <p:to>
                                        <p:strVal val="0.5"/>
                                      </p:to>
                                    </p:set>
                                    <p:animEffect filter="image" prLst="opacity: 0.5">
                                      <p:cBhvr rctx="IE">
                                        <p:cTn id="74" dur="indefinite"/>
                                        <p:tgtEl>
                                          <p:spTgt spid="1160237"/>
                                        </p:tgtEl>
                                      </p:cBhvr>
                                    </p:animEffect>
                                  </p:childTnLst>
                                </p:cTn>
                              </p:par>
                              <p:par>
                                <p:cTn id="75" presetID="9" presetClass="emph" presetSubtype="0" grpId="1" nodeType="withEffect">
                                  <p:stCondLst>
                                    <p:cond delay="0"/>
                                  </p:stCondLst>
                                  <p:childTnLst>
                                    <p:set>
                                      <p:cBhvr rctx="PPT">
                                        <p:cTn id="76" dur="indefinite"/>
                                        <p:tgtEl>
                                          <p:spTgt spid="1160238"/>
                                        </p:tgtEl>
                                        <p:attrNameLst>
                                          <p:attrName>style.opacity</p:attrName>
                                        </p:attrNameLst>
                                      </p:cBhvr>
                                      <p:to>
                                        <p:strVal val="0.5"/>
                                      </p:to>
                                    </p:set>
                                    <p:animEffect filter="image" prLst="opacity: 0.5">
                                      <p:cBhvr rctx="IE">
                                        <p:cTn id="77" dur="indefinite"/>
                                        <p:tgtEl>
                                          <p:spTgt spid="1160238"/>
                                        </p:tgtEl>
                                      </p:cBhvr>
                                    </p:animEffect>
                                  </p:childTnLst>
                                </p:cTn>
                              </p:par>
                              <p:par>
                                <p:cTn id="78" presetID="9" presetClass="emph" presetSubtype="0" grpId="2" nodeType="withEffect">
                                  <p:stCondLst>
                                    <p:cond delay="0"/>
                                  </p:stCondLst>
                                  <p:childTnLst>
                                    <p:set>
                                      <p:cBhvr rctx="PPT">
                                        <p:cTn id="79" dur="indefinite"/>
                                        <p:tgtEl>
                                          <p:spTgt spid="1160309"/>
                                        </p:tgtEl>
                                        <p:attrNameLst>
                                          <p:attrName>style.opacity</p:attrName>
                                        </p:attrNameLst>
                                      </p:cBhvr>
                                      <p:to>
                                        <p:strVal val="0.5"/>
                                      </p:to>
                                    </p:set>
                                    <p:animEffect filter="image" prLst="opacity: 0.5">
                                      <p:cBhvr rctx="IE">
                                        <p:cTn id="80" dur="indefinite"/>
                                        <p:tgtEl>
                                          <p:spTgt spid="1160309"/>
                                        </p:tgtEl>
                                      </p:cBhvr>
                                    </p:animEffect>
                                  </p:childTnLst>
                                </p:cTn>
                              </p:par>
                              <p:par>
                                <p:cTn id="81" presetID="9" presetClass="emph" presetSubtype="0" grpId="2" nodeType="withEffect">
                                  <p:stCondLst>
                                    <p:cond delay="0"/>
                                  </p:stCondLst>
                                  <p:childTnLst>
                                    <p:set>
                                      <p:cBhvr rctx="PPT">
                                        <p:cTn id="82" dur="indefinite"/>
                                        <p:tgtEl>
                                          <p:spTgt spid="1160310"/>
                                        </p:tgtEl>
                                        <p:attrNameLst>
                                          <p:attrName>style.opacity</p:attrName>
                                        </p:attrNameLst>
                                      </p:cBhvr>
                                      <p:to>
                                        <p:strVal val="0.5"/>
                                      </p:to>
                                    </p:set>
                                    <p:animEffect filter="image" prLst="opacity: 0.5">
                                      <p:cBhvr rctx="IE">
                                        <p:cTn id="83" dur="indefinite"/>
                                        <p:tgtEl>
                                          <p:spTgt spid="1160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0196" grpId="0" build="p" autoUpdateAnimBg="0"/>
      <p:bldP spid="1160235" grpId="0" animBg="1"/>
      <p:bldP spid="1160236" grpId="0" animBg="1"/>
      <p:bldP spid="1160237" grpId="0" animBg="1"/>
      <p:bldP spid="1160237" grpId="1" animBg="1"/>
      <p:bldP spid="1160238" grpId="0" animBg="1"/>
      <p:bldP spid="1160238" grpId="1" animBg="1"/>
      <p:bldP spid="1160239" grpId="0" animBg="1"/>
      <p:bldP spid="1160240" grpId="0" animBg="1"/>
      <p:bldP spid="1160309" grpId="1"/>
      <p:bldP spid="1160309" grpId="2"/>
      <p:bldP spid="1160310" grpId="1"/>
      <p:bldP spid="1160310" grpId="2"/>
      <p:bldP spid="1160311" grpId="0"/>
      <p:bldP spid="1160312" grpId="0"/>
      <p:bldP spid="1160313" grpId="0"/>
      <p:bldP spid="11603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6" name="Object 2"/>
          <p:cNvGraphicFramePr>
            <a:graphicFrameLocks noChangeAspect="1"/>
          </p:cNvGraphicFramePr>
          <p:nvPr/>
        </p:nvGraphicFramePr>
        <p:xfrm>
          <a:off x="533400" y="2362200"/>
          <a:ext cx="3594100" cy="3308350"/>
        </p:xfrm>
        <a:graphic>
          <a:graphicData uri="http://schemas.openxmlformats.org/presentationml/2006/ole">
            <p:oleObj spid="_x0000_s190466" name="Photo Editor Photo" r:id="rId4" imgW="1821338" imgH="1676545" progId="MSPhotoEd.3">
              <p:embed/>
            </p:oleObj>
          </a:graphicData>
        </a:graphic>
      </p:graphicFrame>
      <p:sp>
        <p:nvSpPr>
          <p:cNvPr id="190467" name="Rectangle 3"/>
          <p:cNvSpPr>
            <a:spLocks noGrp="1" noChangeArrowheads="1"/>
          </p:cNvSpPr>
          <p:nvPr>
            <p:ph type="title"/>
          </p:nvPr>
        </p:nvSpPr>
        <p:spPr/>
        <p:txBody>
          <a:bodyPr/>
          <a:lstStyle/>
          <a:p>
            <a:r>
              <a:rPr lang="en-US"/>
              <a:t>Molecular Polarity</a:t>
            </a:r>
            <a:endParaRPr lang="en-US" b="1"/>
          </a:p>
        </p:txBody>
      </p:sp>
      <p:sp>
        <p:nvSpPr>
          <p:cNvPr id="190469" name="Text Box 5"/>
          <p:cNvSpPr txBox="1">
            <a:spLocks noChangeArrowheads="1"/>
          </p:cNvSpPr>
          <p:nvPr/>
        </p:nvSpPr>
        <p:spPr bwMode="auto">
          <a:xfrm>
            <a:off x="3962400" y="3429000"/>
            <a:ext cx="3702050" cy="579438"/>
          </a:xfrm>
          <a:prstGeom prst="rect">
            <a:avLst/>
          </a:prstGeom>
          <a:noFill/>
          <a:ln w="9525">
            <a:noFill/>
            <a:miter lim="800000"/>
            <a:headEnd/>
            <a:tailEnd/>
          </a:ln>
          <a:effectLst/>
        </p:spPr>
        <p:txBody>
          <a:bodyPr wrap="none">
            <a:spAutoFit/>
          </a:bodyPr>
          <a:lstStyle/>
          <a:p>
            <a:r>
              <a:rPr lang="en-US" sz="3200"/>
              <a:t>Molecular Structure</a:t>
            </a:r>
          </a:p>
        </p:txBody>
      </p:sp>
      <p:sp>
        <p:nvSpPr>
          <p:cNvPr id="190470" name="Rectangle 6"/>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4594" name="Rectangle 2"/>
          <p:cNvSpPr>
            <a:spLocks noGrp="1" noChangeArrowheads="1"/>
          </p:cNvSpPr>
          <p:nvPr>
            <p:ph type="ctrTitle"/>
          </p:nvPr>
        </p:nvSpPr>
        <p:spPr>
          <a:xfrm>
            <a:off x="0" y="76200"/>
            <a:ext cx="9144000" cy="2590800"/>
          </a:xfrm>
        </p:spPr>
        <p:txBody>
          <a:bodyPr/>
          <a:lstStyle/>
          <a:p>
            <a:pPr>
              <a:lnSpc>
                <a:spcPct val="90000"/>
              </a:lnSpc>
            </a:pPr>
            <a:r>
              <a:rPr lang="en-US" sz="5400">
                <a:solidFill>
                  <a:schemeClr val="tx1"/>
                </a:solidFill>
              </a:rPr>
              <a:t>Electronegativity</a:t>
            </a:r>
            <a:r>
              <a:rPr lang="en-US" sz="6000" b="1">
                <a:solidFill>
                  <a:srgbClr val="FF6600"/>
                </a:solidFill>
                <a:effectLst>
                  <a:outerShdw blurRad="38100" dist="38100" dir="2700000" algn="tl">
                    <a:srgbClr val="C0C0C0"/>
                  </a:outerShdw>
                </a:effectLst>
              </a:rPr>
              <a:t>  </a:t>
            </a:r>
            <a:endParaRPr lang="en-US" sz="6600" b="1">
              <a:solidFill>
                <a:srgbClr val="990000"/>
              </a:solidFill>
            </a:endParaRPr>
          </a:p>
        </p:txBody>
      </p:sp>
      <p:pic>
        <p:nvPicPr>
          <p:cNvPr id="1134595" name="Picture 3" descr="purecovalent"/>
          <p:cNvPicPr>
            <a:picLocks noChangeAspect="1" noChangeArrowheads="1"/>
          </p:cNvPicPr>
          <p:nvPr/>
        </p:nvPicPr>
        <p:blipFill>
          <a:blip r:embed="rId3" cstate="print"/>
          <a:srcRect/>
          <a:stretch>
            <a:fillRect/>
          </a:stretch>
        </p:blipFill>
        <p:spPr bwMode="auto">
          <a:xfrm>
            <a:off x="5105400" y="2743200"/>
            <a:ext cx="3590925" cy="3733800"/>
          </a:xfrm>
          <a:prstGeom prst="rect">
            <a:avLst/>
          </a:prstGeom>
          <a:noFill/>
        </p:spPr>
      </p:pic>
      <p:pic>
        <p:nvPicPr>
          <p:cNvPr id="1134596" name="Picture 4" descr="polarizedionic"/>
          <p:cNvPicPr>
            <a:picLocks noChangeAspect="1" noChangeArrowheads="1"/>
          </p:cNvPicPr>
          <p:nvPr/>
        </p:nvPicPr>
        <p:blipFill>
          <a:blip r:embed="rId4" cstate="print"/>
          <a:srcRect/>
          <a:stretch>
            <a:fillRect/>
          </a:stretch>
        </p:blipFill>
        <p:spPr bwMode="auto">
          <a:xfrm>
            <a:off x="547688" y="2743200"/>
            <a:ext cx="3649662" cy="3762375"/>
          </a:xfrm>
          <a:prstGeom prst="rect">
            <a:avLst/>
          </a:prstGeom>
          <a:noFill/>
        </p:spPr>
      </p:pic>
      <p:sp>
        <p:nvSpPr>
          <p:cNvPr id="1134597" name="Text Box 5"/>
          <p:cNvSpPr txBox="1">
            <a:spLocks noChangeArrowheads="1"/>
          </p:cNvSpPr>
          <p:nvPr/>
        </p:nvSpPr>
        <p:spPr bwMode="auto">
          <a:xfrm>
            <a:off x="1219200" y="2743200"/>
            <a:ext cx="762000" cy="731838"/>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800" b="1">
                <a:solidFill>
                  <a:srgbClr val="000099"/>
                </a:solidFill>
                <a:sym typeface="Symbol" pitchFamily="18" charset="2"/>
              </a:rPr>
              <a:t></a:t>
            </a:r>
            <a:r>
              <a:rPr lang="en-US" sz="4800" b="1" baseline="30000">
                <a:solidFill>
                  <a:srgbClr val="000099"/>
                </a:solidFill>
                <a:sym typeface="Symbol" pitchFamily="18" charset="2"/>
              </a:rPr>
              <a:t>+</a:t>
            </a:r>
            <a:endParaRPr lang="en-US" sz="4800" b="1">
              <a:solidFill>
                <a:srgbClr val="000099"/>
              </a:solidFill>
            </a:endParaRPr>
          </a:p>
        </p:txBody>
      </p:sp>
      <p:sp>
        <p:nvSpPr>
          <p:cNvPr id="1134598" name="Text Box 6"/>
          <p:cNvSpPr txBox="1">
            <a:spLocks noChangeArrowheads="1"/>
          </p:cNvSpPr>
          <p:nvPr/>
        </p:nvSpPr>
        <p:spPr bwMode="auto">
          <a:xfrm>
            <a:off x="2743200" y="2743200"/>
            <a:ext cx="762000" cy="731838"/>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800" b="1">
                <a:solidFill>
                  <a:srgbClr val="000099"/>
                </a:solidFill>
                <a:sym typeface="Symbol" pitchFamily="18" charset="2"/>
              </a:rPr>
              <a:t></a:t>
            </a:r>
            <a:r>
              <a:rPr lang="en-US" sz="4800" b="1" baseline="30000">
                <a:solidFill>
                  <a:srgbClr val="000099"/>
                </a:solidFill>
                <a:sym typeface="Symbol" pitchFamily="18" charset="2"/>
              </a:rPr>
              <a:t>–</a:t>
            </a:r>
            <a:endParaRPr lang="en-US" sz="4800" b="1">
              <a:solidFill>
                <a:srgbClr val="000099"/>
              </a:solidFill>
            </a:endParaRPr>
          </a:p>
        </p:txBody>
      </p:sp>
      <p:sp>
        <p:nvSpPr>
          <p:cNvPr id="1134599" name="Text Box 7"/>
          <p:cNvSpPr txBox="1">
            <a:spLocks noChangeArrowheads="1"/>
          </p:cNvSpPr>
          <p:nvPr/>
        </p:nvSpPr>
        <p:spPr bwMode="auto">
          <a:xfrm>
            <a:off x="5867400" y="2743200"/>
            <a:ext cx="762000" cy="731838"/>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800" b="1">
                <a:solidFill>
                  <a:srgbClr val="000099"/>
                </a:solidFill>
                <a:sym typeface="Symbol" pitchFamily="18" charset="2"/>
              </a:rPr>
              <a:t></a:t>
            </a:r>
            <a:r>
              <a:rPr lang="en-US" sz="4000" baseline="30000">
                <a:solidFill>
                  <a:srgbClr val="000099"/>
                </a:solidFill>
                <a:sym typeface="Symbol" pitchFamily="18" charset="2"/>
              </a:rPr>
              <a:t>0</a:t>
            </a:r>
            <a:endParaRPr lang="en-US" sz="4000">
              <a:solidFill>
                <a:srgbClr val="000099"/>
              </a:solidFill>
            </a:endParaRPr>
          </a:p>
        </p:txBody>
      </p:sp>
      <p:sp>
        <p:nvSpPr>
          <p:cNvPr id="1134600" name="Text Box 8"/>
          <p:cNvSpPr txBox="1">
            <a:spLocks noChangeArrowheads="1"/>
          </p:cNvSpPr>
          <p:nvPr/>
        </p:nvSpPr>
        <p:spPr bwMode="auto">
          <a:xfrm>
            <a:off x="7315200" y="2743200"/>
            <a:ext cx="762000" cy="731838"/>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800" b="1">
                <a:solidFill>
                  <a:srgbClr val="000099"/>
                </a:solidFill>
                <a:sym typeface="Symbol" pitchFamily="18" charset="2"/>
              </a:rPr>
              <a:t></a:t>
            </a:r>
            <a:r>
              <a:rPr lang="en-US" sz="4000" baseline="30000">
                <a:solidFill>
                  <a:srgbClr val="000099"/>
                </a:solidFill>
                <a:sym typeface="Symbol" pitchFamily="18" charset="2"/>
              </a:rPr>
              <a:t>0</a:t>
            </a:r>
            <a:endParaRPr lang="en-US" sz="4000">
              <a:solidFill>
                <a:srgbClr val="000099"/>
              </a:solidFill>
            </a:endParaRPr>
          </a:p>
        </p:txBody>
      </p:sp>
      <p:sp>
        <p:nvSpPr>
          <p:cNvPr id="1134601" name="Text Box 9"/>
          <p:cNvSpPr txBox="1">
            <a:spLocks noChangeArrowheads="1"/>
          </p:cNvSpPr>
          <p:nvPr/>
        </p:nvSpPr>
        <p:spPr bwMode="auto">
          <a:xfrm>
            <a:off x="1447800" y="5364163"/>
            <a:ext cx="762000" cy="731837"/>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800" b="1">
                <a:solidFill>
                  <a:srgbClr val="000099"/>
                </a:solidFill>
                <a:sym typeface="Symbol" pitchFamily="18" charset="2"/>
              </a:rPr>
              <a:t>H</a:t>
            </a:r>
            <a:endParaRPr lang="en-US" sz="4800" b="1">
              <a:solidFill>
                <a:srgbClr val="000099"/>
              </a:solidFill>
            </a:endParaRPr>
          </a:p>
        </p:txBody>
      </p:sp>
      <p:sp>
        <p:nvSpPr>
          <p:cNvPr id="1134602" name="Text Box 10"/>
          <p:cNvSpPr txBox="1">
            <a:spLocks noChangeArrowheads="1"/>
          </p:cNvSpPr>
          <p:nvPr/>
        </p:nvSpPr>
        <p:spPr bwMode="auto">
          <a:xfrm>
            <a:off x="2514600" y="5364163"/>
            <a:ext cx="762000" cy="731837"/>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800" b="1">
                <a:solidFill>
                  <a:srgbClr val="000099"/>
                </a:solidFill>
                <a:sym typeface="Symbol" pitchFamily="18" charset="2"/>
              </a:rPr>
              <a:t>Cl</a:t>
            </a:r>
            <a:endParaRPr lang="en-US" sz="4800" b="1">
              <a:solidFill>
                <a:srgbClr val="000099"/>
              </a:solidFill>
            </a:endParaRPr>
          </a:p>
        </p:txBody>
      </p:sp>
      <p:sp>
        <p:nvSpPr>
          <p:cNvPr id="1134603" name="Line 11"/>
          <p:cNvSpPr>
            <a:spLocks noChangeShapeType="1"/>
          </p:cNvSpPr>
          <p:nvPr/>
        </p:nvSpPr>
        <p:spPr bwMode="auto">
          <a:xfrm>
            <a:off x="1981200" y="5745163"/>
            <a:ext cx="457200" cy="0"/>
          </a:xfrm>
          <a:prstGeom prst="line">
            <a:avLst/>
          </a:prstGeom>
          <a:noFill/>
          <a:ln w="76200">
            <a:solidFill>
              <a:srgbClr val="0000CC"/>
            </a:solidFill>
            <a:round/>
            <a:headEnd/>
            <a:tailEnd/>
          </a:ln>
          <a:effectLst/>
        </p:spPr>
        <p:txBody>
          <a:bodyPr wrap="none" lIns="0" tIns="0" rIns="0" bIns="0" anchor="ctr">
            <a:spAutoFit/>
          </a:bodyPr>
          <a:lstStyle/>
          <a:p>
            <a:endParaRPr lang="en-US"/>
          </a:p>
        </p:txBody>
      </p:sp>
      <p:sp>
        <p:nvSpPr>
          <p:cNvPr id="1134604" name="Text Box 12"/>
          <p:cNvSpPr txBox="1">
            <a:spLocks noChangeArrowheads="1"/>
          </p:cNvSpPr>
          <p:nvPr/>
        </p:nvSpPr>
        <p:spPr bwMode="auto">
          <a:xfrm>
            <a:off x="6019800" y="5364163"/>
            <a:ext cx="762000" cy="731837"/>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800" b="1">
                <a:solidFill>
                  <a:srgbClr val="000099"/>
                </a:solidFill>
                <a:sym typeface="Symbol" pitchFamily="18" charset="2"/>
              </a:rPr>
              <a:t>H</a:t>
            </a:r>
            <a:endParaRPr lang="en-US" sz="4800" b="1">
              <a:solidFill>
                <a:srgbClr val="000099"/>
              </a:solidFill>
            </a:endParaRPr>
          </a:p>
        </p:txBody>
      </p:sp>
      <p:sp>
        <p:nvSpPr>
          <p:cNvPr id="1134605" name="Text Box 13"/>
          <p:cNvSpPr txBox="1">
            <a:spLocks noChangeArrowheads="1"/>
          </p:cNvSpPr>
          <p:nvPr/>
        </p:nvSpPr>
        <p:spPr bwMode="auto">
          <a:xfrm>
            <a:off x="7086600" y="5364163"/>
            <a:ext cx="762000" cy="731837"/>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800" b="1">
                <a:solidFill>
                  <a:srgbClr val="000099"/>
                </a:solidFill>
                <a:sym typeface="Symbol" pitchFamily="18" charset="2"/>
              </a:rPr>
              <a:t>H</a:t>
            </a:r>
            <a:endParaRPr lang="en-US" sz="4800" b="1">
              <a:solidFill>
                <a:srgbClr val="000099"/>
              </a:solidFill>
            </a:endParaRPr>
          </a:p>
        </p:txBody>
      </p:sp>
      <p:sp>
        <p:nvSpPr>
          <p:cNvPr id="1134606" name="Line 14"/>
          <p:cNvSpPr>
            <a:spLocks noChangeShapeType="1"/>
          </p:cNvSpPr>
          <p:nvPr/>
        </p:nvSpPr>
        <p:spPr bwMode="auto">
          <a:xfrm>
            <a:off x="6553200" y="5745163"/>
            <a:ext cx="457200" cy="0"/>
          </a:xfrm>
          <a:prstGeom prst="line">
            <a:avLst/>
          </a:prstGeom>
          <a:noFill/>
          <a:ln w="76200">
            <a:solidFill>
              <a:srgbClr val="0000CC"/>
            </a:solidFill>
            <a:round/>
            <a:headEnd/>
            <a:tailEnd/>
          </a:ln>
          <a:effectLst/>
        </p:spPr>
        <p:txBody>
          <a:bodyPr wrap="none" lIns="0" tIns="0" rIns="0" bIns="0" anchor="ct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34594"/>
                                        </p:tgtEl>
                                        <p:attrNameLst>
                                          <p:attrName>style.visibility</p:attrName>
                                        </p:attrNameLst>
                                      </p:cBhvr>
                                      <p:to>
                                        <p:strVal val="visible"/>
                                      </p:to>
                                    </p:set>
                                    <p:anim calcmode="lin" valueType="num">
                                      <p:cBhvr additive="base">
                                        <p:cTn id="7" dur="500" fill="hold"/>
                                        <p:tgtEl>
                                          <p:spTgt spid="1134594"/>
                                        </p:tgtEl>
                                        <p:attrNameLst>
                                          <p:attrName>ppt_x</p:attrName>
                                        </p:attrNameLst>
                                      </p:cBhvr>
                                      <p:tavLst>
                                        <p:tav tm="0">
                                          <p:val>
                                            <p:strVal val="#ppt_x"/>
                                          </p:val>
                                        </p:tav>
                                        <p:tav tm="100000">
                                          <p:val>
                                            <p:strVal val="#ppt_x"/>
                                          </p:val>
                                        </p:tav>
                                      </p:tavLst>
                                    </p:anim>
                                    <p:anim calcmode="lin" valueType="num">
                                      <p:cBhvr additive="base">
                                        <p:cTn id="8" dur="500" fill="hold"/>
                                        <p:tgtEl>
                                          <p:spTgt spid="11345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4594"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5637" name="Oval 21"/>
          <p:cNvSpPr>
            <a:spLocks noChangeArrowheads="1"/>
          </p:cNvSpPr>
          <p:nvPr/>
        </p:nvSpPr>
        <p:spPr bwMode="auto">
          <a:xfrm>
            <a:off x="1905000" y="3187700"/>
            <a:ext cx="533400" cy="533400"/>
          </a:xfrm>
          <a:prstGeom prst="ellipse">
            <a:avLst/>
          </a:prstGeom>
          <a:gradFill rotWithShape="1">
            <a:gsLst>
              <a:gs pos="0">
                <a:srgbClr val="008000"/>
              </a:gs>
              <a:gs pos="100000">
                <a:srgbClr val="008000">
                  <a:gamma/>
                  <a:shade val="46275"/>
                  <a:invGamma/>
                </a:srgbClr>
              </a:gs>
            </a:gsLst>
            <a:path path="rect">
              <a:fillToRect r="100000" b="100000"/>
            </a:path>
          </a:gradFill>
          <a:ln w="9525">
            <a:solidFill>
              <a:schemeClr val="tx1"/>
            </a:solidFill>
            <a:round/>
            <a:headEnd/>
            <a:tailEnd/>
          </a:ln>
          <a:effectLst/>
        </p:spPr>
        <p:txBody>
          <a:bodyPr wrap="none" anchor="ctr"/>
          <a:lstStyle/>
          <a:p>
            <a:pPr algn="ctr"/>
            <a:r>
              <a:rPr lang="en-US">
                <a:solidFill>
                  <a:schemeClr val="bg1"/>
                </a:solidFill>
              </a:rPr>
              <a:t>Na</a:t>
            </a:r>
          </a:p>
        </p:txBody>
      </p:sp>
      <p:sp>
        <p:nvSpPr>
          <p:cNvPr id="1135618" name="Rectangle 2"/>
          <p:cNvSpPr>
            <a:spLocks noGrp="1" noChangeArrowheads="1"/>
          </p:cNvSpPr>
          <p:nvPr>
            <p:ph type="title"/>
          </p:nvPr>
        </p:nvSpPr>
        <p:spPr>
          <a:xfrm>
            <a:off x="0" y="111125"/>
            <a:ext cx="9144000" cy="685800"/>
          </a:xfrm>
          <a:noFill/>
          <a:ln/>
        </p:spPr>
        <p:txBody>
          <a:bodyPr/>
          <a:lstStyle/>
          <a:p>
            <a:r>
              <a:rPr lang="en-US" sz="4000">
                <a:solidFill>
                  <a:schemeClr val="tx1"/>
                </a:solidFill>
              </a:rPr>
              <a:t>Ionic vs. Covalent</a:t>
            </a:r>
          </a:p>
        </p:txBody>
      </p:sp>
      <p:sp>
        <p:nvSpPr>
          <p:cNvPr id="1135619" name="Rectangle 3"/>
          <p:cNvSpPr>
            <a:spLocks noGrp="1" noChangeArrowheads="1"/>
          </p:cNvSpPr>
          <p:nvPr>
            <p:ph type="body" idx="1"/>
          </p:nvPr>
        </p:nvSpPr>
        <p:spPr>
          <a:xfrm>
            <a:off x="608013" y="796925"/>
            <a:ext cx="8839200" cy="1600200"/>
          </a:xfrm>
        </p:spPr>
        <p:txBody>
          <a:bodyPr/>
          <a:lstStyle/>
          <a:p>
            <a:pPr marL="288925" indent="-288925">
              <a:spcBef>
                <a:spcPct val="0"/>
              </a:spcBef>
            </a:pPr>
            <a:r>
              <a:rPr lang="en-US" sz="2800"/>
              <a:t>Ionic compounds form repeating units.</a:t>
            </a:r>
          </a:p>
          <a:p>
            <a:pPr marL="288925" indent="-288925">
              <a:spcBef>
                <a:spcPct val="0"/>
              </a:spcBef>
            </a:pPr>
            <a:r>
              <a:rPr lang="en-US" sz="2800"/>
              <a:t>Covalent compounds form distinct molecules.</a:t>
            </a:r>
          </a:p>
          <a:p>
            <a:pPr marL="288925" indent="-288925">
              <a:spcBef>
                <a:spcPct val="0"/>
              </a:spcBef>
            </a:pPr>
            <a:r>
              <a:rPr lang="en-US" sz="2800"/>
              <a:t>Consider adding to NaCl(s) vs. H</a:t>
            </a:r>
            <a:r>
              <a:rPr lang="en-US" sz="2800" b="1" baseline="-25000"/>
              <a:t>2</a:t>
            </a:r>
            <a:r>
              <a:rPr lang="en-US" sz="2800"/>
              <a:t>O(s):</a:t>
            </a:r>
          </a:p>
        </p:txBody>
      </p:sp>
      <p:grpSp>
        <p:nvGrpSpPr>
          <p:cNvPr id="1135677" name="Group 61"/>
          <p:cNvGrpSpPr>
            <a:grpSpLocks/>
          </p:cNvGrpSpPr>
          <p:nvPr/>
        </p:nvGrpSpPr>
        <p:grpSpPr bwMode="auto">
          <a:xfrm>
            <a:off x="5867400" y="2527300"/>
            <a:ext cx="1447800" cy="838200"/>
            <a:chOff x="3696" y="1536"/>
            <a:chExt cx="912" cy="528"/>
          </a:xfrm>
        </p:grpSpPr>
        <p:sp>
          <p:nvSpPr>
            <p:cNvPr id="1135622" name="Oval 6"/>
            <p:cNvSpPr>
              <a:spLocks noChangeArrowheads="1"/>
            </p:cNvSpPr>
            <p:nvPr/>
          </p:nvSpPr>
          <p:spPr bwMode="auto">
            <a:xfrm>
              <a:off x="4272" y="1728"/>
              <a:ext cx="336" cy="336"/>
            </a:xfrm>
            <a:prstGeom prst="ellipse">
              <a:avLst/>
            </a:prstGeom>
            <a:solidFill>
              <a:schemeClr val="bg1"/>
            </a:solidFill>
            <a:ln w="9525">
              <a:solidFill>
                <a:schemeClr val="tx1"/>
              </a:solidFill>
              <a:round/>
              <a:headEnd/>
              <a:tailEnd/>
            </a:ln>
            <a:effectLst/>
          </p:spPr>
          <p:txBody>
            <a:bodyPr wrap="none" anchor="ctr"/>
            <a:lstStyle/>
            <a:p>
              <a:pPr algn="ctr"/>
              <a:r>
                <a:rPr lang="en-US"/>
                <a:t>H</a:t>
              </a:r>
            </a:p>
          </p:txBody>
        </p:sp>
        <p:grpSp>
          <p:nvGrpSpPr>
            <p:cNvPr id="1135624" name="Group 8"/>
            <p:cNvGrpSpPr>
              <a:grpSpLocks/>
            </p:cNvGrpSpPr>
            <p:nvPr/>
          </p:nvGrpSpPr>
          <p:grpSpPr bwMode="auto">
            <a:xfrm>
              <a:off x="3936" y="1536"/>
              <a:ext cx="528" cy="432"/>
              <a:chOff x="1152" y="3504"/>
              <a:chExt cx="528" cy="432"/>
            </a:xfrm>
          </p:grpSpPr>
          <p:sp>
            <p:nvSpPr>
              <p:cNvPr id="1135625" name="Oval 9"/>
              <p:cNvSpPr>
                <a:spLocks noChangeArrowheads="1"/>
              </p:cNvSpPr>
              <p:nvPr/>
            </p:nvSpPr>
            <p:spPr bwMode="auto">
              <a:xfrm>
                <a:off x="1152" y="3504"/>
                <a:ext cx="432" cy="432"/>
              </a:xfrm>
              <a:prstGeom prst="ellipse">
                <a:avLst/>
              </a:prstGeom>
              <a:gradFill rotWithShape="1">
                <a:gsLst>
                  <a:gs pos="0">
                    <a:srgbClr val="FF0000"/>
                  </a:gs>
                  <a:gs pos="100000">
                    <a:srgbClr val="FF4F4F"/>
                  </a:gs>
                </a:gsLst>
                <a:path path="rect">
                  <a:fillToRect l="100000" t="100000"/>
                </a:path>
              </a:gradFill>
              <a:ln w="9525">
                <a:solidFill>
                  <a:schemeClr val="tx1"/>
                </a:solidFill>
                <a:round/>
                <a:headEnd/>
                <a:tailEnd/>
              </a:ln>
              <a:effectLst/>
            </p:spPr>
            <p:txBody>
              <a:bodyPr wrap="none" anchor="ctr"/>
              <a:lstStyle/>
              <a:p>
                <a:endParaRPr lang="en-US"/>
              </a:p>
            </p:txBody>
          </p:sp>
          <p:sp>
            <p:nvSpPr>
              <p:cNvPr id="1135626" name="Text Box 10"/>
              <p:cNvSpPr txBox="1">
                <a:spLocks noChangeArrowheads="1"/>
              </p:cNvSpPr>
              <p:nvPr/>
            </p:nvSpPr>
            <p:spPr bwMode="auto">
              <a:xfrm>
                <a:off x="1200" y="3552"/>
                <a:ext cx="480" cy="365"/>
              </a:xfrm>
              <a:prstGeom prst="rect">
                <a:avLst/>
              </a:prstGeom>
              <a:noFill/>
              <a:ln w="9525">
                <a:noFill/>
                <a:miter lim="800000"/>
                <a:headEnd/>
                <a:tailEnd/>
              </a:ln>
              <a:effectLst/>
            </p:spPr>
            <p:txBody>
              <a:bodyPr>
                <a:spAutoFit/>
              </a:bodyPr>
              <a:lstStyle/>
              <a:p>
                <a:pPr eaLnBrk="0" hangingPunct="0">
                  <a:spcBef>
                    <a:spcPct val="50000"/>
                  </a:spcBef>
                </a:pPr>
                <a:r>
                  <a:rPr lang="en-US" sz="3200"/>
                  <a:t>O</a:t>
                </a:r>
                <a:endParaRPr lang="en-US" sz="2400">
                  <a:latin typeface="Times New Roman" pitchFamily="18" charset="0"/>
                </a:endParaRPr>
              </a:p>
            </p:txBody>
          </p:sp>
        </p:grpSp>
        <p:sp>
          <p:nvSpPr>
            <p:cNvPr id="1135627" name="Oval 11"/>
            <p:cNvSpPr>
              <a:spLocks noChangeArrowheads="1"/>
            </p:cNvSpPr>
            <p:nvPr/>
          </p:nvSpPr>
          <p:spPr bwMode="auto">
            <a:xfrm>
              <a:off x="3696" y="1728"/>
              <a:ext cx="336" cy="336"/>
            </a:xfrm>
            <a:prstGeom prst="ellipse">
              <a:avLst/>
            </a:prstGeom>
            <a:solidFill>
              <a:schemeClr val="bg1"/>
            </a:solidFill>
            <a:ln w="9525">
              <a:solidFill>
                <a:schemeClr val="tx1"/>
              </a:solidFill>
              <a:round/>
              <a:headEnd/>
              <a:tailEnd/>
            </a:ln>
            <a:effectLst/>
          </p:spPr>
          <p:txBody>
            <a:bodyPr wrap="none" anchor="ctr"/>
            <a:lstStyle/>
            <a:p>
              <a:pPr algn="ctr"/>
              <a:r>
                <a:rPr lang="en-US"/>
                <a:t>H</a:t>
              </a:r>
            </a:p>
          </p:txBody>
        </p:sp>
      </p:grpSp>
      <p:grpSp>
        <p:nvGrpSpPr>
          <p:cNvPr id="1135630" name="Group 14"/>
          <p:cNvGrpSpPr>
            <a:grpSpLocks/>
          </p:cNvGrpSpPr>
          <p:nvPr/>
        </p:nvGrpSpPr>
        <p:grpSpPr bwMode="auto">
          <a:xfrm>
            <a:off x="1752600" y="2349500"/>
            <a:ext cx="914400" cy="831850"/>
            <a:chOff x="2064" y="3456"/>
            <a:chExt cx="528" cy="480"/>
          </a:xfrm>
        </p:grpSpPr>
        <p:sp>
          <p:nvSpPr>
            <p:cNvPr id="1135631" name="Oval 15"/>
            <p:cNvSpPr>
              <a:spLocks noChangeArrowheads="1"/>
            </p:cNvSpPr>
            <p:nvPr/>
          </p:nvSpPr>
          <p:spPr bwMode="auto">
            <a:xfrm>
              <a:off x="2064" y="3456"/>
              <a:ext cx="480" cy="480"/>
            </a:xfrm>
            <a:prstGeom prst="ellipse">
              <a:avLst/>
            </a:prstGeom>
            <a:gradFill rotWithShape="1">
              <a:gsLst>
                <a:gs pos="0">
                  <a:srgbClr val="C0C0C0"/>
                </a:gs>
                <a:gs pos="100000">
                  <a:srgbClr val="C0C0C0">
                    <a:gamma/>
                    <a:shade val="46275"/>
                    <a:invGamma/>
                  </a:srgbClr>
                </a:gs>
              </a:gsLst>
              <a:path path="rect">
                <a:fillToRect r="100000" b="100000"/>
              </a:path>
            </a:gradFill>
            <a:ln w="9525">
              <a:solidFill>
                <a:schemeClr val="tx1"/>
              </a:solidFill>
              <a:round/>
              <a:headEnd/>
              <a:tailEnd/>
            </a:ln>
            <a:effectLst/>
          </p:spPr>
          <p:txBody>
            <a:bodyPr wrap="none" anchor="ctr"/>
            <a:lstStyle/>
            <a:p>
              <a:endParaRPr lang="en-US"/>
            </a:p>
          </p:txBody>
        </p:sp>
        <p:sp>
          <p:nvSpPr>
            <p:cNvPr id="1135632" name="Text Box 16"/>
            <p:cNvSpPr txBox="1">
              <a:spLocks noChangeArrowheads="1"/>
            </p:cNvSpPr>
            <p:nvPr/>
          </p:nvSpPr>
          <p:spPr bwMode="auto">
            <a:xfrm>
              <a:off x="2112" y="3504"/>
              <a:ext cx="480" cy="334"/>
            </a:xfrm>
            <a:prstGeom prst="rect">
              <a:avLst/>
            </a:prstGeom>
            <a:noFill/>
            <a:ln w="9525">
              <a:noFill/>
              <a:miter lim="800000"/>
              <a:headEnd/>
              <a:tailEnd/>
            </a:ln>
            <a:effectLst/>
          </p:spPr>
          <p:txBody>
            <a:bodyPr>
              <a:spAutoFit/>
            </a:bodyPr>
            <a:lstStyle/>
            <a:p>
              <a:pPr eaLnBrk="0" hangingPunct="0">
                <a:spcBef>
                  <a:spcPct val="50000"/>
                </a:spcBef>
              </a:pPr>
              <a:r>
                <a:rPr lang="en-US" sz="400"/>
                <a:t>    </a:t>
              </a:r>
              <a:r>
                <a:rPr lang="en-US" sz="3200"/>
                <a:t>Cl</a:t>
              </a:r>
              <a:endParaRPr lang="en-US" sz="2400">
                <a:latin typeface="Times New Roman" pitchFamily="18" charset="0"/>
              </a:endParaRPr>
            </a:p>
          </p:txBody>
        </p:sp>
      </p:grpSp>
      <p:grpSp>
        <p:nvGrpSpPr>
          <p:cNvPr id="1135639" name="Group 23"/>
          <p:cNvGrpSpPr>
            <a:grpSpLocks/>
          </p:cNvGrpSpPr>
          <p:nvPr/>
        </p:nvGrpSpPr>
        <p:grpSpPr bwMode="auto">
          <a:xfrm>
            <a:off x="2438400" y="3041650"/>
            <a:ext cx="914400" cy="831850"/>
            <a:chOff x="2064" y="3456"/>
            <a:chExt cx="528" cy="480"/>
          </a:xfrm>
        </p:grpSpPr>
        <p:sp>
          <p:nvSpPr>
            <p:cNvPr id="1135640" name="Oval 24"/>
            <p:cNvSpPr>
              <a:spLocks noChangeArrowheads="1"/>
            </p:cNvSpPr>
            <p:nvPr/>
          </p:nvSpPr>
          <p:spPr bwMode="auto">
            <a:xfrm>
              <a:off x="2064" y="3456"/>
              <a:ext cx="480" cy="480"/>
            </a:xfrm>
            <a:prstGeom prst="ellipse">
              <a:avLst/>
            </a:prstGeom>
            <a:gradFill rotWithShape="1">
              <a:gsLst>
                <a:gs pos="0">
                  <a:srgbClr val="C0C0C0"/>
                </a:gs>
                <a:gs pos="100000">
                  <a:srgbClr val="C0C0C0">
                    <a:gamma/>
                    <a:shade val="46275"/>
                    <a:invGamma/>
                  </a:srgbClr>
                </a:gs>
              </a:gsLst>
              <a:path path="rect">
                <a:fillToRect r="100000" b="100000"/>
              </a:path>
            </a:gradFill>
            <a:ln w="9525">
              <a:solidFill>
                <a:schemeClr val="tx1"/>
              </a:solidFill>
              <a:round/>
              <a:headEnd/>
              <a:tailEnd/>
            </a:ln>
            <a:effectLst/>
          </p:spPr>
          <p:txBody>
            <a:bodyPr wrap="none" anchor="ctr"/>
            <a:lstStyle/>
            <a:p>
              <a:endParaRPr lang="en-US"/>
            </a:p>
          </p:txBody>
        </p:sp>
        <p:sp>
          <p:nvSpPr>
            <p:cNvPr id="1135641" name="Text Box 25"/>
            <p:cNvSpPr txBox="1">
              <a:spLocks noChangeArrowheads="1"/>
            </p:cNvSpPr>
            <p:nvPr/>
          </p:nvSpPr>
          <p:spPr bwMode="auto">
            <a:xfrm>
              <a:off x="2112" y="3504"/>
              <a:ext cx="480" cy="334"/>
            </a:xfrm>
            <a:prstGeom prst="rect">
              <a:avLst/>
            </a:prstGeom>
            <a:noFill/>
            <a:ln w="9525">
              <a:noFill/>
              <a:miter lim="800000"/>
              <a:headEnd/>
              <a:tailEnd/>
            </a:ln>
            <a:effectLst/>
          </p:spPr>
          <p:txBody>
            <a:bodyPr>
              <a:spAutoFit/>
            </a:bodyPr>
            <a:lstStyle/>
            <a:p>
              <a:pPr eaLnBrk="0" hangingPunct="0">
                <a:spcBef>
                  <a:spcPct val="50000"/>
                </a:spcBef>
              </a:pPr>
              <a:r>
                <a:rPr lang="en-US" sz="400"/>
                <a:t>    </a:t>
              </a:r>
              <a:r>
                <a:rPr lang="en-US" sz="3200"/>
                <a:t>Cl</a:t>
              </a:r>
              <a:endParaRPr lang="en-US" sz="2400">
                <a:latin typeface="Times New Roman" pitchFamily="18" charset="0"/>
              </a:endParaRPr>
            </a:p>
          </p:txBody>
        </p:sp>
      </p:grpSp>
      <p:grpSp>
        <p:nvGrpSpPr>
          <p:cNvPr id="1135642" name="Group 26"/>
          <p:cNvGrpSpPr>
            <a:grpSpLocks/>
          </p:cNvGrpSpPr>
          <p:nvPr/>
        </p:nvGrpSpPr>
        <p:grpSpPr bwMode="auto">
          <a:xfrm>
            <a:off x="3124200" y="2355850"/>
            <a:ext cx="914400" cy="831850"/>
            <a:chOff x="2064" y="3456"/>
            <a:chExt cx="528" cy="480"/>
          </a:xfrm>
        </p:grpSpPr>
        <p:sp>
          <p:nvSpPr>
            <p:cNvPr id="1135643" name="Oval 27"/>
            <p:cNvSpPr>
              <a:spLocks noChangeArrowheads="1"/>
            </p:cNvSpPr>
            <p:nvPr/>
          </p:nvSpPr>
          <p:spPr bwMode="auto">
            <a:xfrm>
              <a:off x="2064" y="3456"/>
              <a:ext cx="480" cy="480"/>
            </a:xfrm>
            <a:prstGeom prst="ellipse">
              <a:avLst/>
            </a:prstGeom>
            <a:gradFill rotWithShape="1">
              <a:gsLst>
                <a:gs pos="0">
                  <a:srgbClr val="C0C0C0"/>
                </a:gs>
                <a:gs pos="100000">
                  <a:srgbClr val="C0C0C0">
                    <a:gamma/>
                    <a:shade val="46275"/>
                    <a:invGamma/>
                  </a:srgbClr>
                </a:gs>
              </a:gsLst>
              <a:path path="rect">
                <a:fillToRect r="100000" b="100000"/>
              </a:path>
            </a:gradFill>
            <a:ln w="9525">
              <a:solidFill>
                <a:schemeClr val="tx1"/>
              </a:solidFill>
              <a:round/>
              <a:headEnd/>
              <a:tailEnd/>
            </a:ln>
            <a:effectLst/>
          </p:spPr>
          <p:txBody>
            <a:bodyPr wrap="none" anchor="ctr"/>
            <a:lstStyle/>
            <a:p>
              <a:endParaRPr lang="en-US"/>
            </a:p>
          </p:txBody>
        </p:sp>
        <p:sp>
          <p:nvSpPr>
            <p:cNvPr id="1135644" name="Text Box 28"/>
            <p:cNvSpPr txBox="1">
              <a:spLocks noChangeArrowheads="1"/>
            </p:cNvSpPr>
            <p:nvPr/>
          </p:nvSpPr>
          <p:spPr bwMode="auto">
            <a:xfrm>
              <a:off x="2112" y="3504"/>
              <a:ext cx="480" cy="334"/>
            </a:xfrm>
            <a:prstGeom prst="rect">
              <a:avLst/>
            </a:prstGeom>
            <a:noFill/>
            <a:ln w="9525">
              <a:noFill/>
              <a:miter lim="800000"/>
              <a:headEnd/>
              <a:tailEnd/>
            </a:ln>
            <a:effectLst/>
          </p:spPr>
          <p:txBody>
            <a:bodyPr>
              <a:spAutoFit/>
            </a:bodyPr>
            <a:lstStyle/>
            <a:p>
              <a:pPr eaLnBrk="0" hangingPunct="0">
                <a:spcBef>
                  <a:spcPct val="50000"/>
                </a:spcBef>
              </a:pPr>
              <a:r>
                <a:rPr lang="en-US" sz="400"/>
                <a:t>    </a:t>
              </a:r>
              <a:r>
                <a:rPr lang="en-US" sz="3200"/>
                <a:t>Cl</a:t>
              </a:r>
              <a:endParaRPr lang="en-US" sz="2400">
                <a:latin typeface="Times New Roman" pitchFamily="18" charset="0"/>
              </a:endParaRPr>
            </a:p>
          </p:txBody>
        </p:sp>
      </p:grpSp>
      <p:grpSp>
        <p:nvGrpSpPr>
          <p:cNvPr id="1135645" name="Group 29"/>
          <p:cNvGrpSpPr>
            <a:grpSpLocks/>
          </p:cNvGrpSpPr>
          <p:nvPr/>
        </p:nvGrpSpPr>
        <p:grpSpPr bwMode="auto">
          <a:xfrm>
            <a:off x="1066800" y="3041650"/>
            <a:ext cx="914400" cy="831850"/>
            <a:chOff x="2064" y="3456"/>
            <a:chExt cx="528" cy="480"/>
          </a:xfrm>
        </p:grpSpPr>
        <p:sp>
          <p:nvSpPr>
            <p:cNvPr id="1135646" name="Oval 30"/>
            <p:cNvSpPr>
              <a:spLocks noChangeArrowheads="1"/>
            </p:cNvSpPr>
            <p:nvPr/>
          </p:nvSpPr>
          <p:spPr bwMode="auto">
            <a:xfrm>
              <a:off x="2064" y="3456"/>
              <a:ext cx="480" cy="480"/>
            </a:xfrm>
            <a:prstGeom prst="ellipse">
              <a:avLst/>
            </a:prstGeom>
            <a:gradFill rotWithShape="1">
              <a:gsLst>
                <a:gs pos="0">
                  <a:srgbClr val="C0C0C0"/>
                </a:gs>
                <a:gs pos="100000">
                  <a:srgbClr val="C0C0C0">
                    <a:gamma/>
                    <a:shade val="46275"/>
                    <a:invGamma/>
                  </a:srgbClr>
                </a:gs>
              </a:gsLst>
              <a:path path="rect">
                <a:fillToRect r="100000" b="100000"/>
              </a:path>
            </a:gradFill>
            <a:ln w="9525">
              <a:solidFill>
                <a:schemeClr val="tx1"/>
              </a:solidFill>
              <a:round/>
              <a:headEnd/>
              <a:tailEnd/>
            </a:ln>
            <a:effectLst/>
          </p:spPr>
          <p:txBody>
            <a:bodyPr wrap="none" anchor="ctr"/>
            <a:lstStyle/>
            <a:p>
              <a:endParaRPr lang="en-US"/>
            </a:p>
          </p:txBody>
        </p:sp>
        <p:sp>
          <p:nvSpPr>
            <p:cNvPr id="1135647" name="Text Box 31"/>
            <p:cNvSpPr txBox="1">
              <a:spLocks noChangeArrowheads="1"/>
            </p:cNvSpPr>
            <p:nvPr/>
          </p:nvSpPr>
          <p:spPr bwMode="auto">
            <a:xfrm>
              <a:off x="2112" y="3504"/>
              <a:ext cx="480" cy="334"/>
            </a:xfrm>
            <a:prstGeom prst="rect">
              <a:avLst/>
            </a:prstGeom>
            <a:noFill/>
            <a:ln w="9525">
              <a:noFill/>
              <a:miter lim="800000"/>
              <a:headEnd/>
              <a:tailEnd/>
            </a:ln>
            <a:effectLst/>
          </p:spPr>
          <p:txBody>
            <a:bodyPr>
              <a:spAutoFit/>
            </a:bodyPr>
            <a:lstStyle/>
            <a:p>
              <a:pPr eaLnBrk="0" hangingPunct="0">
                <a:spcBef>
                  <a:spcPct val="50000"/>
                </a:spcBef>
              </a:pPr>
              <a:r>
                <a:rPr lang="en-US" sz="400"/>
                <a:t>    </a:t>
              </a:r>
              <a:r>
                <a:rPr lang="en-US" sz="3200"/>
                <a:t>Cl</a:t>
              </a:r>
              <a:endParaRPr lang="en-US" sz="2400">
                <a:latin typeface="Times New Roman" pitchFamily="18" charset="0"/>
              </a:endParaRPr>
            </a:p>
          </p:txBody>
        </p:sp>
      </p:grpSp>
      <p:grpSp>
        <p:nvGrpSpPr>
          <p:cNvPr id="1135688" name="Group 72"/>
          <p:cNvGrpSpPr>
            <a:grpSpLocks/>
          </p:cNvGrpSpPr>
          <p:nvPr/>
        </p:nvGrpSpPr>
        <p:grpSpPr bwMode="auto">
          <a:xfrm>
            <a:off x="6718300" y="3365500"/>
            <a:ext cx="1447800" cy="838200"/>
            <a:chOff x="4232" y="2120"/>
            <a:chExt cx="912" cy="528"/>
          </a:xfrm>
        </p:grpSpPr>
        <p:sp>
          <p:nvSpPr>
            <p:cNvPr id="1135656" name="Oval 40"/>
            <p:cNvSpPr>
              <a:spLocks noChangeArrowheads="1"/>
            </p:cNvSpPr>
            <p:nvPr/>
          </p:nvSpPr>
          <p:spPr bwMode="auto">
            <a:xfrm>
              <a:off x="4808" y="2312"/>
              <a:ext cx="336" cy="336"/>
            </a:xfrm>
            <a:prstGeom prst="ellipse">
              <a:avLst/>
            </a:prstGeom>
            <a:solidFill>
              <a:schemeClr val="bg1"/>
            </a:solidFill>
            <a:ln w="9525">
              <a:solidFill>
                <a:schemeClr val="tx1"/>
              </a:solidFill>
              <a:round/>
              <a:headEnd/>
              <a:tailEnd/>
            </a:ln>
            <a:effectLst/>
          </p:spPr>
          <p:txBody>
            <a:bodyPr wrap="none" anchor="ctr"/>
            <a:lstStyle/>
            <a:p>
              <a:pPr algn="ctr"/>
              <a:r>
                <a:rPr lang="en-US"/>
                <a:t>H</a:t>
              </a:r>
            </a:p>
          </p:txBody>
        </p:sp>
        <p:sp>
          <p:nvSpPr>
            <p:cNvPr id="1135659" name="Oval 43"/>
            <p:cNvSpPr>
              <a:spLocks noChangeArrowheads="1"/>
            </p:cNvSpPr>
            <p:nvPr/>
          </p:nvSpPr>
          <p:spPr bwMode="auto">
            <a:xfrm>
              <a:off x="4472" y="2120"/>
              <a:ext cx="432" cy="432"/>
            </a:xfrm>
            <a:prstGeom prst="ellipse">
              <a:avLst/>
            </a:prstGeom>
            <a:gradFill rotWithShape="1">
              <a:gsLst>
                <a:gs pos="0">
                  <a:srgbClr val="FF0000"/>
                </a:gs>
                <a:gs pos="100000">
                  <a:srgbClr val="FF4F4F"/>
                </a:gs>
              </a:gsLst>
              <a:path path="rect">
                <a:fillToRect l="100000" t="100000"/>
              </a:path>
            </a:gradFill>
            <a:ln w="9525">
              <a:solidFill>
                <a:schemeClr val="tx1"/>
              </a:solidFill>
              <a:round/>
              <a:headEnd/>
              <a:tailEnd/>
            </a:ln>
            <a:effectLst/>
          </p:spPr>
          <p:txBody>
            <a:bodyPr wrap="none" anchor="ctr"/>
            <a:lstStyle/>
            <a:p>
              <a:pPr algn="ctr"/>
              <a:r>
                <a:rPr lang="en-US" sz="3200"/>
                <a:t>O</a:t>
              </a:r>
            </a:p>
          </p:txBody>
        </p:sp>
        <p:sp>
          <p:nvSpPr>
            <p:cNvPr id="1135661" name="Oval 45"/>
            <p:cNvSpPr>
              <a:spLocks noChangeArrowheads="1"/>
            </p:cNvSpPr>
            <p:nvPr/>
          </p:nvSpPr>
          <p:spPr bwMode="auto">
            <a:xfrm>
              <a:off x="4232" y="2312"/>
              <a:ext cx="336" cy="336"/>
            </a:xfrm>
            <a:prstGeom prst="ellipse">
              <a:avLst/>
            </a:prstGeom>
            <a:solidFill>
              <a:schemeClr val="bg1"/>
            </a:solidFill>
            <a:ln w="9525">
              <a:solidFill>
                <a:schemeClr val="tx1"/>
              </a:solidFill>
              <a:round/>
              <a:headEnd/>
              <a:tailEnd/>
            </a:ln>
            <a:effectLst/>
          </p:spPr>
          <p:txBody>
            <a:bodyPr wrap="none" anchor="ctr"/>
            <a:lstStyle/>
            <a:p>
              <a:pPr algn="ctr"/>
              <a:r>
                <a:rPr lang="en-US"/>
                <a:t>H</a:t>
              </a:r>
            </a:p>
          </p:txBody>
        </p:sp>
      </p:grpSp>
      <p:grpSp>
        <p:nvGrpSpPr>
          <p:cNvPr id="1135678" name="Group 62"/>
          <p:cNvGrpSpPr>
            <a:grpSpLocks/>
          </p:cNvGrpSpPr>
          <p:nvPr/>
        </p:nvGrpSpPr>
        <p:grpSpPr bwMode="auto">
          <a:xfrm>
            <a:off x="5365750" y="3457575"/>
            <a:ext cx="1466850" cy="1149350"/>
            <a:chOff x="3443" y="2094"/>
            <a:chExt cx="924" cy="724"/>
          </a:xfrm>
        </p:grpSpPr>
        <p:sp>
          <p:nvSpPr>
            <p:cNvPr id="1135665" name="Oval 49"/>
            <p:cNvSpPr>
              <a:spLocks noChangeArrowheads="1"/>
            </p:cNvSpPr>
            <p:nvPr/>
          </p:nvSpPr>
          <p:spPr bwMode="auto">
            <a:xfrm rot="2470872">
              <a:off x="3876" y="2459"/>
              <a:ext cx="336" cy="336"/>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135666" name="Text Box 50"/>
            <p:cNvSpPr txBox="1">
              <a:spLocks noChangeArrowheads="1"/>
            </p:cNvSpPr>
            <p:nvPr/>
          </p:nvSpPr>
          <p:spPr bwMode="auto">
            <a:xfrm rot="2470872">
              <a:off x="3887" y="2587"/>
              <a:ext cx="480" cy="231"/>
            </a:xfrm>
            <a:prstGeom prst="rect">
              <a:avLst/>
            </a:prstGeom>
            <a:noFill/>
            <a:ln w="9525">
              <a:noFill/>
              <a:miter lim="800000"/>
              <a:headEnd/>
              <a:tailEnd/>
            </a:ln>
            <a:effectLst/>
          </p:spPr>
          <p:txBody>
            <a:bodyPr>
              <a:spAutoFit/>
            </a:bodyPr>
            <a:lstStyle/>
            <a:p>
              <a:pPr eaLnBrk="0" hangingPunct="0">
                <a:spcBef>
                  <a:spcPct val="50000"/>
                </a:spcBef>
              </a:pPr>
              <a:r>
                <a:rPr lang="en-US" sz="1000"/>
                <a:t> </a:t>
              </a:r>
              <a:r>
                <a:rPr lang="en-US"/>
                <a:t>H</a:t>
              </a:r>
              <a:endParaRPr lang="en-US">
                <a:latin typeface="Times New Roman" pitchFamily="18" charset="0"/>
              </a:endParaRPr>
            </a:p>
          </p:txBody>
        </p:sp>
        <p:sp>
          <p:nvSpPr>
            <p:cNvPr id="1135668" name="Oval 52"/>
            <p:cNvSpPr>
              <a:spLocks noChangeArrowheads="1"/>
            </p:cNvSpPr>
            <p:nvPr/>
          </p:nvSpPr>
          <p:spPr bwMode="auto">
            <a:xfrm rot="2470872">
              <a:off x="3685" y="2134"/>
              <a:ext cx="432" cy="432"/>
            </a:xfrm>
            <a:prstGeom prst="ellipse">
              <a:avLst/>
            </a:prstGeom>
            <a:gradFill rotWithShape="1">
              <a:gsLst>
                <a:gs pos="0">
                  <a:srgbClr val="FF0000"/>
                </a:gs>
                <a:gs pos="100000">
                  <a:srgbClr val="FF4F4F"/>
                </a:gs>
              </a:gsLst>
              <a:path path="rect">
                <a:fillToRect l="100000" t="100000"/>
              </a:path>
            </a:gradFill>
            <a:ln w="9525">
              <a:solidFill>
                <a:schemeClr val="tx1"/>
              </a:solidFill>
              <a:round/>
              <a:headEnd/>
              <a:tailEnd/>
            </a:ln>
            <a:effectLst/>
          </p:spPr>
          <p:txBody>
            <a:bodyPr wrap="none" anchor="ctr"/>
            <a:lstStyle/>
            <a:p>
              <a:endParaRPr lang="en-US"/>
            </a:p>
          </p:txBody>
        </p:sp>
        <p:sp>
          <p:nvSpPr>
            <p:cNvPr id="1135669" name="Text Box 53"/>
            <p:cNvSpPr txBox="1">
              <a:spLocks noChangeArrowheads="1"/>
            </p:cNvSpPr>
            <p:nvPr/>
          </p:nvSpPr>
          <p:spPr bwMode="auto">
            <a:xfrm rot="2470872">
              <a:off x="3727" y="2212"/>
              <a:ext cx="480" cy="365"/>
            </a:xfrm>
            <a:prstGeom prst="rect">
              <a:avLst/>
            </a:prstGeom>
            <a:noFill/>
            <a:ln w="9525">
              <a:noFill/>
              <a:miter lim="800000"/>
              <a:headEnd/>
              <a:tailEnd/>
            </a:ln>
            <a:effectLst/>
          </p:spPr>
          <p:txBody>
            <a:bodyPr>
              <a:spAutoFit/>
            </a:bodyPr>
            <a:lstStyle/>
            <a:p>
              <a:pPr eaLnBrk="0" hangingPunct="0">
                <a:spcBef>
                  <a:spcPct val="50000"/>
                </a:spcBef>
              </a:pPr>
              <a:r>
                <a:rPr lang="en-US" sz="3200"/>
                <a:t>O</a:t>
              </a:r>
              <a:endParaRPr lang="en-US" sz="2400">
                <a:latin typeface="Times New Roman" pitchFamily="18" charset="0"/>
              </a:endParaRPr>
            </a:p>
          </p:txBody>
        </p:sp>
        <p:sp>
          <p:nvSpPr>
            <p:cNvPr id="1135670" name="Oval 54"/>
            <p:cNvSpPr>
              <a:spLocks noChangeArrowheads="1"/>
            </p:cNvSpPr>
            <p:nvPr/>
          </p:nvSpPr>
          <p:spPr bwMode="auto">
            <a:xfrm rot="2470872">
              <a:off x="3443" y="2094"/>
              <a:ext cx="336" cy="336"/>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135671" name="Text Box 55"/>
            <p:cNvSpPr txBox="1">
              <a:spLocks noChangeArrowheads="1"/>
            </p:cNvSpPr>
            <p:nvPr/>
          </p:nvSpPr>
          <p:spPr bwMode="auto">
            <a:xfrm rot="2470872">
              <a:off x="3453" y="2207"/>
              <a:ext cx="480" cy="231"/>
            </a:xfrm>
            <a:prstGeom prst="rect">
              <a:avLst/>
            </a:prstGeom>
            <a:noFill/>
            <a:ln w="9525">
              <a:noFill/>
              <a:miter lim="800000"/>
              <a:headEnd/>
              <a:tailEnd/>
            </a:ln>
            <a:effectLst/>
          </p:spPr>
          <p:txBody>
            <a:bodyPr>
              <a:spAutoFit/>
            </a:bodyPr>
            <a:lstStyle/>
            <a:p>
              <a:pPr eaLnBrk="0" hangingPunct="0">
                <a:spcBef>
                  <a:spcPct val="50000"/>
                </a:spcBef>
              </a:pPr>
              <a:r>
                <a:rPr lang="en-US" sz="1000"/>
                <a:t> </a:t>
              </a:r>
              <a:r>
                <a:rPr lang="en-US"/>
                <a:t>H</a:t>
              </a:r>
              <a:endParaRPr lang="en-US">
                <a:latin typeface="Times New Roman" pitchFamily="18" charset="0"/>
              </a:endParaRPr>
            </a:p>
          </p:txBody>
        </p:sp>
      </p:grpSp>
      <p:sp>
        <p:nvSpPr>
          <p:cNvPr id="1135672" name="Rectangle 56"/>
          <p:cNvSpPr>
            <a:spLocks noChangeArrowheads="1"/>
          </p:cNvSpPr>
          <p:nvPr/>
        </p:nvSpPr>
        <p:spPr bwMode="auto">
          <a:xfrm>
            <a:off x="608013" y="4672013"/>
            <a:ext cx="8839200" cy="990600"/>
          </a:xfrm>
          <a:prstGeom prst="rect">
            <a:avLst/>
          </a:prstGeom>
          <a:noFill/>
          <a:ln w="9525">
            <a:noFill/>
            <a:miter lim="800000"/>
            <a:headEnd/>
            <a:tailEnd/>
          </a:ln>
          <a:effectLst/>
        </p:spPr>
        <p:txBody>
          <a:bodyPr/>
          <a:lstStyle/>
          <a:p>
            <a:pPr marL="288925" indent="-288925">
              <a:buFontTx/>
              <a:buChar char="•"/>
            </a:pPr>
            <a:r>
              <a:rPr lang="en-US" sz="2800"/>
              <a:t>NaCl: atoms of Cl and Na can add individually forming a compound with million of atoms.</a:t>
            </a:r>
          </a:p>
        </p:txBody>
      </p:sp>
      <p:sp>
        <p:nvSpPr>
          <p:cNvPr id="1135673" name="Rectangle 57"/>
          <p:cNvSpPr>
            <a:spLocks noChangeArrowheads="1"/>
          </p:cNvSpPr>
          <p:nvPr/>
        </p:nvSpPr>
        <p:spPr bwMode="auto">
          <a:xfrm>
            <a:off x="608013" y="5638800"/>
            <a:ext cx="8839200" cy="1066800"/>
          </a:xfrm>
          <a:prstGeom prst="rect">
            <a:avLst/>
          </a:prstGeom>
          <a:noFill/>
          <a:ln w="9525">
            <a:noFill/>
            <a:miter lim="800000"/>
            <a:headEnd/>
            <a:tailEnd/>
          </a:ln>
          <a:effectLst/>
        </p:spPr>
        <p:txBody>
          <a:bodyPr/>
          <a:lstStyle/>
          <a:p>
            <a:pPr marL="288925" indent="-288925">
              <a:buFontTx/>
              <a:buChar char="•"/>
            </a:pPr>
            <a:r>
              <a:rPr lang="en-US" sz="2800"/>
              <a:t>H</a:t>
            </a:r>
            <a:r>
              <a:rPr lang="en-US" sz="2800" b="1" baseline="-25000"/>
              <a:t>2</a:t>
            </a:r>
            <a:r>
              <a:rPr lang="en-US" sz="2800"/>
              <a:t>O: O and H cannot add individually, instead </a:t>
            </a:r>
            <a:r>
              <a:rPr lang="en-US" sz="2800" u="sng"/>
              <a:t>molecules</a:t>
            </a:r>
            <a:r>
              <a:rPr lang="en-US" sz="2800"/>
              <a:t> of H</a:t>
            </a:r>
            <a:r>
              <a:rPr lang="en-US" sz="2800" b="1" baseline="-25000"/>
              <a:t>2</a:t>
            </a:r>
            <a:r>
              <a:rPr lang="en-US" sz="2800"/>
              <a:t>O form the basic unit.</a:t>
            </a:r>
          </a:p>
        </p:txBody>
      </p:sp>
      <p:sp>
        <p:nvSpPr>
          <p:cNvPr id="1135674" name="Oval 58"/>
          <p:cNvSpPr>
            <a:spLocks noChangeArrowheads="1"/>
          </p:cNvSpPr>
          <p:nvPr/>
        </p:nvSpPr>
        <p:spPr bwMode="auto">
          <a:xfrm>
            <a:off x="1206500" y="2509838"/>
            <a:ext cx="533400" cy="533400"/>
          </a:xfrm>
          <a:prstGeom prst="ellipse">
            <a:avLst/>
          </a:prstGeom>
          <a:gradFill rotWithShape="1">
            <a:gsLst>
              <a:gs pos="0">
                <a:srgbClr val="008000"/>
              </a:gs>
              <a:gs pos="100000">
                <a:srgbClr val="008000">
                  <a:gamma/>
                  <a:shade val="46275"/>
                  <a:invGamma/>
                </a:srgbClr>
              </a:gs>
            </a:gsLst>
            <a:path path="rect">
              <a:fillToRect r="100000" b="100000"/>
            </a:path>
          </a:gradFill>
          <a:ln w="9525">
            <a:solidFill>
              <a:schemeClr val="tx1"/>
            </a:solidFill>
            <a:round/>
            <a:headEnd/>
            <a:tailEnd/>
          </a:ln>
          <a:effectLst/>
        </p:spPr>
        <p:txBody>
          <a:bodyPr wrap="none" anchor="ctr"/>
          <a:lstStyle/>
          <a:p>
            <a:pPr algn="ctr"/>
            <a:r>
              <a:rPr lang="en-US">
                <a:solidFill>
                  <a:schemeClr val="bg1"/>
                </a:solidFill>
              </a:rPr>
              <a:t>Na</a:t>
            </a:r>
          </a:p>
        </p:txBody>
      </p:sp>
      <p:sp>
        <p:nvSpPr>
          <p:cNvPr id="1135675" name="Oval 59"/>
          <p:cNvSpPr>
            <a:spLocks noChangeArrowheads="1"/>
          </p:cNvSpPr>
          <p:nvPr/>
        </p:nvSpPr>
        <p:spPr bwMode="auto">
          <a:xfrm>
            <a:off x="2593975" y="2511425"/>
            <a:ext cx="533400" cy="533400"/>
          </a:xfrm>
          <a:prstGeom prst="ellipse">
            <a:avLst/>
          </a:prstGeom>
          <a:gradFill rotWithShape="1">
            <a:gsLst>
              <a:gs pos="0">
                <a:srgbClr val="008000"/>
              </a:gs>
              <a:gs pos="100000">
                <a:srgbClr val="008000">
                  <a:gamma/>
                  <a:shade val="46275"/>
                  <a:invGamma/>
                </a:srgbClr>
              </a:gs>
            </a:gsLst>
            <a:path path="rect">
              <a:fillToRect r="100000" b="100000"/>
            </a:path>
          </a:gradFill>
          <a:ln w="9525">
            <a:solidFill>
              <a:schemeClr val="tx1"/>
            </a:solidFill>
            <a:round/>
            <a:headEnd/>
            <a:tailEnd/>
          </a:ln>
          <a:effectLst/>
        </p:spPr>
        <p:txBody>
          <a:bodyPr wrap="none" anchor="ctr"/>
          <a:lstStyle/>
          <a:p>
            <a:pPr algn="ctr"/>
            <a:r>
              <a:rPr lang="en-US">
                <a:solidFill>
                  <a:schemeClr val="bg1"/>
                </a:solidFill>
              </a:rPr>
              <a:t>Na</a:t>
            </a:r>
          </a:p>
        </p:txBody>
      </p:sp>
      <p:sp>
        <p:nvSpPr>
          <p:cNvPr id="1135676" name="Oval 60"/>
          <p:cNvSpPr>
            <a:spLocks noChangeArrowheads="1"/>
          </p:cNvSpPr>
          <p:nvPr/>
        </p:nvSpPr>
        <p:spPr bwMode="auto">
          <a:xfrm>
            <a:off x="3275013" y="3192463"/>
            <a:ext cx="533400" cy="533400"/>
          </a:xfrm>
          <a:prstGeom prst="ellipse">
            <a:avLst/>
          </a:prstGeom>
          <a:gradFill rotWithShape="1">
            <a:gsLst>
              <a:gs pos="0">
                <a:srgbClr val="008000"/>
              </a:gs>
              <a:gs pos="100000">
                <a:srgbClr val="008000">
                  <a:gamma/>
                  <a:shade val="46275"/>
                  <a:invGamma/>
                </a:srgbClr>
              </a:gs>
            </a:gsLst>
            <a:path path="rect">
              <a:fillToRect r="100000" b="100000"/>
            </a:path>
          </a:gradFill>
          <a:ln w="9525">
            <a:solidFill>
              <a:schemeClr val="tx1"/>
            </a:solidFill>
            <a:round/>
            <a:headEnd/>
            <a:tailEnd/>
          </a:ln>
          <a:effectLst/>
        </p:spPr>
        <p:txBody>
          <a:bodyPr wrap="none" anchor="ctr"/>
          <a:lstStyle/>
          <a:p>
            <a:pPr algn="ctr"/>
            <a:r>
              <a:rPr lang="en-US">
                <a:solidFill>
                  <a:schemeClr val="bg1"/>
                </a:solidFill>
              </a:rPr>
              <a:t>Na</a:t>
            </a:r>
          </a:p>
        </p:txBody>
      </p:sp>
      <p:sp>
        <p:nvSpPr>
          <p:cNvPr id="1135681" name="Oval 65"/>
          <p:cNvSpPr>
            <a:spLocks noChangeArrowheads="1"/>
          </p:cNvSpPr>
          <p:nvPr/>
        </p:nvSpPr>
        <p:spPr bwMode="auto">
          <a:xfrm>
            <a:off x="1738313" y="3724275"/>
            <a:ext cx="831850" cy="831850"/>
          </a:xfrm>
          <a:prstGeom prst="ellipse">
            <a:avLst/>
          </a:prstGeom>
          <a:gradFill rotWithShape="1">
            <a:gsLst>
              <a:gs pos="0">
                <a:srgbClr val="C0C0C0"/>
              </a:gs>
              <a:gs pos="100000">
                <a:srgbClr val="C0C0C0">
                  <a:gamma/>
                  <a:shade val="46275"/>
                  <a:invGamma/>
                </a:srgbClr>
              </a:gs>
            </a:gsLst>
            <a:path path="rect">
              <a:fillToRect r="100000" b="100000"/>
            </a:path>
          </a:gradFill>
          <a:ln w="9525">
            <a:solidFill>
              <a:schemeClr val="tx1"/>
            </a:solidFill>
            <a:round/>
            <a:headEnd/>
            <a:tailEnd/>
          </a:ln>
          <a:effectLst/>
        </p:spPr>
        <p:txBody>
          <a:bodyPr wrap="none" anchor="ctr"/>
          <a:lstStyle/>
          <a:p>
            <a:pPr algn="ctr"/>
            <a:r>
              <a:rPr lang="en-US" sz="3200"/>
              <a:t>Cl</a:t>
            </a:r>
          </a:p>
        </p:txBody>
      </p:sp>
      <p:sp>
        <p:nvSpPr>
          <p:cNvPr id="1135684" name="Oval 68"/>
          <p:cNvSpPr>
            <a:spLocks noChangeArrowheads="1"/>
          </p:cNvSpPr>
          <p:nvPr/>
        </p:nvSpPr>
        <p:spPr bwMode="auto">
          <a:xfrm>
            <a:off x="3109913" y="3730625"/>
            <a:ext cx="831850" cy="831850"/>
          </a:xfrm>
          <a:prstGeom prst="ellipse">
            <a:avLst/>
          </a:prstGeom>
          <a:gradFill rotWithShape="1">
            <a:gsLst>
              <a:gs pos="0">
                <a:srgbClr val="C0C0C0"/>
              </a:gs>
              <a:gs pos="100000">
                <a:srgbClr val="C0C0C0">
                  <a:gamma/>
                  <a:shade val="46275"/>
                  <a:invGamma/>
                </a:srgbClr>
              </a:gs>
            </a:gsLst>
            <a:path path="rect">
              <a:fillToRect r="100000" b="100000"/>
            </a:path>
          </a:gradFill>
          <a:ln w="9525">
            <a:solidFill>
              <a:schemeClr val="tx1"/>
            </a:solidFill>
            <a:round/>
            <a:headEnd/>
            <a:tailEnd/>
          </a:ln>
          <a:effectLst/>
        </p:spPr>
        <p:txBody>
          <a:bodyPr wrap="none" anchor="ctr"/>
          <a:lstStyle/>
          <a:p>
            <a:pPr algn="ctr"/>
            <a:r>
              <a:rPr lang="en-US" sz="3200"/>
              <a:t>Cl</a:t>
            </a:r>
          </a:p>
        </p:txBody>
      </p:sp>
      <p:sp>
        <p:nvSpPr>
          <p:cNvPr id="1135686" name="Oval 70"/>
          <p:cNvSpPr>
            <a:spLocks noChangeArrowheads="1"/>
          </p:cNvSpPr>
          <p:nvPr/>
        </p:nvSpPr>
        <p:spPr bwMode="auto">
          <a:xfrm>
            <a:off x="1192213" y="3884613"/>
            <a:ext cx="533400" cy="533400"/>
          </a:xfrm>
          <a:prstGeom prst="ellipse">
            <a:avLst/>
          </a:prstGeom>
          <a:gradFill rotWithShape="1">
            <a:gsLst>
              <a:gs pos="0">
                <a:srgbClr val="008000"/>
              </a:gs>
              <a:gs pos="100000">
                <a:srgbClr val="008000">
                  <a:gamma/>
                  <a:shade val="46275"/>
                  <a:invGamma/>
                </a:srgbClr>
              </a:gs>
            </a:gsLst>
            <a:path path="rect">
              <a:fillToRect r="100000" b="100000"/>
            </a:path>
          </a:gradFill>
          <a:ln w="9525">
            <a:solidFill>
              <a:schemeClr val="tx1"/>
            </a:solidFill>
            <a:round/>
            <a:headEnd/>
            <a:tailEnd/>
          </a:ln>
          <a:effectLst/>
        </p:spPr>
        <p:txBody>
          <a:bodyPr wrap="none" anchor="ctr"/>
          <a:lstStyle/>
          <a:p>
            <a:pPr algn="ctr"/>
            <a:r>
              <a:rPr lang="en-US">
                <a:solidFill>
                  <a:schemeClr val="bg1"/>
                </a:solidFill>
              </a:rPr>
              <a:t>Na</a:t>
            </a:r>
          </a:p>
        </p:txBody>
      </p:sp>
      <p:sp>
        <p:nvSpPr>
          <p:cNvPr id="1135687" name="Oval 71"/>
          <p:cNvSpPr>
            <a:spLocks noChangeArrowheads="1"/>
          </p:cNvSpPr>
          <p:nvPr/>
        </p:nvSpPr>
        <p:spPr bwMode="auto">
          <a:xfrm>
            <a:off x="2579688" y="3886200"/>
            <a:ext cx="533400" cy="533400"/>
          </a:xfrm>
          <a:prstGeom prst="ellipse">
            <a:avLst/>
          </a:prstGeom>
          <a:gradFill rotWithShape="1">
            <a:gsLst>
              <a:gs pos="0">
                <a:srgbClr val="008000"/>
              </a:gs>
              <a:gs pos="100000">
                <a:srgbClr val="008000">
                  <a:gamma/>
                  <a:shade val="46275"/>
                  <a:invGamma/>
                </a:srgbClr>
              </a:gs>
            </a:gsLst>
            <a:path path="rect">
              <a:fillToRect r="100000" b="100000"/>
            </a:path>
          </a:gradFill>
          <a:ln w="9525">
            <a:solidFill>
              <a:schemeClr val="tx1"/>
            </a:solidFill>
            <a:round/>
            <a:headEnd/>
            <a:tailEnd/>
          </a:ln>
          <a:effectLst/>
        </p:spPr>
        <p:txBody>
          <a:bodyPr wrap="none" anchor="ctr"/>
          <a:lstStyle/>
          <a:p>
            <a:pPr algn="ctr"/>
            <a:r>
              <a:rPr lang="en-US">
                <a:solidFill>
                  <a:schemeClr val="bg1"/>
                </a:solidFill>
              </a:rPr>
              <a:t>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35619">
                                            <p:txEl>
                                              <p:pRg st="0" end="0"/>
                                            </p:txEl>
                                          </p:spTgt>
                                        </p:tgtEl>
                                        <p:attrNameLst>
                                          <p:attrName>style.visibility</p:attrName>
                                        </p:attrNameLst>
                                      </p:cBhvr>
                                      <p:to>
                                        <p:strVal val="visible"/>
                                      </p:to>
                                    </p:set>
                                    <p:animEffect transition="in" filter="wipe(left)">
                                      <p:cBhvr>
                                        <p:cTn id="7" dur="500"/>
                                        <p:tgtEl>
                                          <p:spTgt spid="1135619">
                                            <p:txEl>
                                              <p:pRg st="0" end="0"/>
                                            </p:txEl>
                                          </p:spTgt>
                                        </p:tgtEl>
                                      </p:cBhvr>
                                    </p:animEffect>
                                  </p:childTnLst>
                                  <p:subTnLst>
                                    <p:animClr clrSpc="rgb" dir="cw">
                                      <p:cBhvr override="childStyle">
                                        <p:cTn dur="1" fill="hold" display="0" masterRel="nextClick" afterEffect="1"/>
                                        <p:tgtEl>
                                          <p:spTgt spid="1135619">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5619">
                                            <p:txEl>
                                              <p:pRg st="1" end="1"/>
                                            </p:txEl>
                                          </p:spTgt>
                                        </p:tgtEl>
                                        <p:attrNameLst>
                                          <p:attrName>style.visibility</p:attrName>
                                        </p:attrNameLst>
                                      </p:cBhvr>
                                      <p:to>
                                        <p:strVal val="visible"/>
                                      </p:to>
                                    </p:set>
                                    <p:animEffect transition="in" filter="wipe(left)">
                                      <p:cBhvr>
                                        <p:cTn id="12" dur="500"/>
                                        <p:tgtEl>
                                          <p:spTgt spid="1135619">
                                            <p:txEl>
                                              <p:pRg st="1" end="1"/>
                                            </p:txEl>
                                          </p:spTgt>
                                        </p:tgtEl>
                                      </p:cBhvr>
                                    </p:animEffect>
                                  </p:childTnLst>
                                  <p:subTnLst>
                                    <p:animClr clrSpc="rgb" dir="cw">
                                      <p:cBhvr override="childStyle">
                                        <p:cTn dur="1" fill="hold" display="0" masterRel="nextClick" afterEffect="1"/>
                                        <p:tgtEl>
                                          <p:spTgt spid="1135619">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5619">
                                            <p:txEl>
                                              <p:pRg st="2" end="2"/>
                                            </p:txEl>
                                          </p:spTgt>
                                        </p:tgtEl>
                                        <p:attrNameLst>
                                          <p:attrName>style.visibility</p:attrName>
                                        </p:attrNameLst>
                                      </p:cBhvr>
                                      <p:to>
                                        <p:strVal val="visible"/>
                                      </p:to>
                                    </p:set>
                                    <p:animEffect transition="in" filter="wipe(left)">
                                      <p:cBhvr>
                                        <p:cTn id="17" dur="500"/>
                                        <p:tgtEl>
                                          <p:spTgt spid="1135619">
                                            <p:txEl>
                                              <p:pRg st="2" end="2"/>
                                            </p:txEl>
                                          </p:spTgt>
                                        </p:tgtEl>
                                      </p:cBhvr>
                                    </p:animEffect>
                                  </p:childTnLst>
                                  <p:subTnLst>
                                    <p:animClr clrSpc="rgb" dir="cw">
                                      <p:cBhvr override="childStyle">
                                        <p:cTn dur="1" fill="hold" display="0" masterRel="nextClick" afterEffect="1"/>
                                        <p:tgtEl>
                                          <p:spTgt spid="1135619">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35630"/>
                                        </p:tgtEl>
                                        <p:attrNameLst>
                                          <p:attrName>style.visibility</p:attrName>
                                        </p:attrNameLst>
                                      </p:cBhvr>
                                      <p:to>
                                        <p:strVal val="visible"/>
                                      </p:to>
                                    </p:set>
                                    <p:animEffect transition="in" filter="dissolve">
                                      <p:cBhvr>
                                        <p:cTn id="22" dur="500"/>
                                        <p:tgtEl>
                                          <p:spTgt spid="113563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35675"/>
                                        </p:tgtEl>
                                        <p:attrNameLst>
                                          <p:attrName>style.visibility</p:attrName>
                                        </p:attrNameLst>
                                      </p:cBhvr>
                                      <p:to>
                                        <p:strVal val="visible"/>
                                      </p:to>
                                    </p:set>
                                    <p:animEffect transition="in" filter="dissolve">
                                      <p:cBhvr>
                                        <p:cTn id="25" dur="500"/>
                                        <p:tgtEl>
                                          <p:spTgt spid="113567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135677"/>
                                        </p:tgtEl>
                                        <p:attrNameLst>
                                          <p:attrName>style.visibility</p:attrName>
                                        </p:attrNameLst>
                                      </p:cBhvr>
                                      <p:to>
                                        <p:strVal val="visible"/>
                                      </p:to>
                                    </p:set>
                                    <p:animEffect transition="in" filter="dissolve">
                                      <p:cBhvr>
                                        <p:cTn id="30" dur="500"/>
                                        <p:tgtEl>
                                          <p:spTgt spid="113567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35672">
                                            <p:txEl>
                                              <p:pRg st="0" end="0"/>
                                            </p:txEl>
                                          </p:spTgt>
                                        </p:tgtEl>
                                        <p:attrNameLst>
                                          <p:attrName>style.visibility</p:attrName>
                                        </p:attrNameLst>
                                      </p:cBhvr>
                                      <p:to>
                                        <p:strVal val="visible"/>
                                      </p:to>
                                    </p:set>
                                    <p:animEffect transition="in" filter="wipe(left)">
                                      <p:cBhvr>
                                        <p:cTn id="35" dur="500"/>
                                        <p:tgtEl>
                                          <p:spTgt spid="1135672">
                                            <p:txEl>
                                              <p:pRg st="0" end="0"/>
                                            </p:txEl>
                                          </p:spTgt>
                                        </p:tgtEl>
                                      </p:cBhvr>
                                    </p:animEffect>
                                  </p:childTnLst>
                                  <p:subTnLst>
                                    <p:animClr clrSpc="rgb" dir="cw">
                                      <p:cBhvr override="childStyle">
                                        <p:cTn dur="1" fill="hold" display="0" masterRel="nextClick" afterEffect="1"/>
                                        <p:tgtEl>
                                          <p:spTgt spid="1135672">
                                            <p:txEl>
                                              <p:pRg st="0" end="0"/>
                                            </p:txEl>
                                          </p:spTgt>
                                        </p:tgtEl>
                                        <p:attrNameLst>
                                          <p:attrName>ppt_c</p:attrName>
                                        </p:attrNameLst>
                                      </p:cBhvr>
                                      <p:to>
                                        <a:schemeClr val="tx1"/>
                                      </p:to>
                                    </p:animClr>
                                  </p:sub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135674"/>
                                        </p:tgtEl>
                                        <p:attrNameLst>
                                          <p:attrName>style.visibility</p:attrName>
                                        </p:attrNameLst>
                                      </p:cBhvr>
                                      <p:to>
                                        <p:strVal val="visible"/>
                                      </p:to>
                                    </p:set>
                                    <p:animEffect transition="in" filter="dissolve">
                                      <p:cBhvr>
                                        <p:cTn id="40" dur="500"/>
                                        <p:tgtEl>
                                          <p:spTgt spid="1135674"/>
                                        </p:tgtEl>
                                      </p:cBhvr>
                                    </p:animEffect>
                                  </p:childTnLst>
                                </p:cTn>
                              </p:par>
                            </p:childTnLst>
                          </p:cTn>
                        </p:par>
                        <p:par>
                          <p:cTn id="41" fill="hold">
                            <p:stCondLst>
                              <p:cond delay="500"/>
                            </p:stCondLst>
                            <p:childTnLst>
                              <p:par>
                                <p:cTn id="42" presetID="9" presetClass="entr" presetSubtype="0" fill="hold" nodeType="afterEffect">
                                  <p:stCondLst>
                                    <p:cond delay="0"/>
                                  </p:stCondLst>
                                  <p:childTnLst>
                                    <p:set>
                                      <p:cBhvr>
                                        <p:cTn id="43" dur="1" fill="hold">
                                          <p:stCondLst>
                                            <p:cond delay="0"/>
                                          </p:stCondLst>
                                        </p:cTn>
                                        <p:tgtEl>
                                          <p:spTgt spid="1135645"/>
                                        </p:tgtEl>
                                        <p:attrNameLst>
                                          <p:attrName>style.visibility</p:attrName>
                                        </p:attrNameLst>
                                      </p:cBhvr>
                                      <p:to>
                                        <p:strVal val="visible"/>
                                      </p:to>
                                    </p:set>
                                    <p:animEffect transition="in" filter="dissolve">
                                      <p:cBhvr>
                                        <p:cTn id="44" dur="500"/>
                                        <p:tgtEl>
                                          <p:spTgt spid="1135645"/>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135637"/>
                                        </p:tgtEl>
                                        <p:attrNameLst>
                                          <p:attrName>style.visibility</p:attrName>
                                        </p:attrNameLst>
                                      </p:cBhvr>
                                      <p:to>
                                        <p:strVal val="visible"/>
                                      </p:to>
                                    </p:set>
                                    <p:animEffect transition="in" filter="dissolve">
                                      <p:cBhvr>
                                        <p:cTn id="49" dur="500"/>
                                        <p:tgtEl>
                                          <p:spTgt spid="1135637"/>
                                        </p:tgtEl>
                                      </p:cBhvr>
                                    </p:animEffect>
                                  </p:childTnLst>
                                </p:cTn>
                              </p:par>
                            </p:childTnLst>
                          </p:cTn>
                        </p:par>
                        <p:par>
                          <p:cTn id="50" fill="hold">
                            <p:stCondLst>
                              <p:cond delay="500"/>
                            </p:stCondLst>
                            <p:childTnLst>
                              <p:par>
                                <p:cTn id="51" presetID="9" presetClass="entr" presetSubtype="0" fill="hold" nodeType="afterEffect">
                                  <p:stCondLst>
                                    <p:cond delay="0"/>
                                  </p:stCondLst>
                                  <p:childTnLst>
                                    <p:set>
                                      <p:cBhvr>
                                        <p:cTn id="52" dur="1" fill="hold">
                                          <p:stCondLst>
                                            <p:cond delay="0"/>
                                          </p:stCondLst>
                                        </p:cTn>
                                        <p:tgtEl>
                                          <p:spTgt spid="1135639"/>
                                        </p:tgtEl>
                                        <p:attrNameLst>
                                          <p:attrName>style.visibility</p:attrName>
                                        </p:attrNameLst>
                                      </p:cBhvr>
                                      <p:to>
                                        <p:strVal val="visible"/>
                                      </p:to>
                                    </p:set>
                                    <p:animEffect transition="in" filter="dissolve">
                                      <p:cBhvr>
                                        <p:cTn id="53" dur="500"/>
                                        <p:tgtEl>
                                          <p:spTgt spid="1135639"/>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1135642"/>
                                        </p:tgtEl>
                                        <p:attrNameLst>
                                          <p:attrName>style.visibility</p:attrName>
                                        </p:attrNameLst>
                                      </p:cBhvr>
                                      <p:to>
                                        <p:strVal val="visible"/>
                                      </p:to>
                                    </p:set>
                                    <p:animEffect transition="in" filter="dissolve">
                                      <p:cBhvr>
                                        <p:cTn id="58" dur="500"/>
                                        <p:tgtEl>
                                          <p:spTgt spid="1135642"/>
                                        </p:tgtEl>
                                      </p:cBhvr>
                                    </p:animEffect>
                                  </p:childTnLst>
                                </p:cTn>
                              </p:par>
                            </p:childTnLst>
                          </p:cTn>
                        </p:par>
                        <p:par>
                          <p:cTn id="59" fill="hold">
                            <p:stCondLst>
                              <p:cond delay="500"/>
                            </p:stCondLst>
                            <p:childTnLst>
                              <p:par>
                                <p:cTn id="60" presetID="9" presetClass="entr" presetSubtype="0" fill="hold" grpId="0" nodeType="afterEffect">
                                  <p:stCondLst>
                                    <p:cond delay="0"/>
                                  </p:stCondLst>
                                  <p:childTnLst>
                                    <p:set>
                                      <p:cBhvr>
                                        <p:cTn id="61" dur="1" fill="hold">
                                          <p:stCondLst>
                                            <p:cond delay="0"/>
                                          </p:stCondLst>
                                        </p:cTn>
                                        <p:tgtEl>
                                          <p:spTgt spid="1135676"/>
                                        </p:tgtEl>
                                        <p:attrNameLst>
                                          <p:attrName>style.visibility</p:attrName>
                                        </p:attrNameLst>
                                      </p:cBhvr>
                                      <p:to>
                                        <p:strVal val="visible"/>
                                      </p:to>
                                    </p:set>
                                    <p:animEffect transition="in" filter="dissolve">
                                      <p:cBhvr>
                                        <p:cTn id="62" dur="500"/>
                                        <p:tgtEl>
                                          <p:spTgt spid="1135676"/>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135684"/>
                                        </p:tgtEl>
                                        <p:attrNameLst>
                                          <p:attrName>style.visibility</p:attrName>
                                        </p:attrNameLst>
                                      </p:cBhvr>
                                      <p:to>
                                        <p:strVal val="visible"/>
                                      </p:to>
                                    </p:set>
                                    <p:animEffect transition="in" filter="dissolve">
                                      <p:cBhvr>
                                        <p:cTn id="67" dur="500"/>
                                        <p:tgtEl>
                                          <p:spTgt spid="1135684"/>
                                        </p:tgtEl>
                                      </p:cBhvr>
                                    </p:animEffect>
                                  </p:childTnLst>
                                </p:cTn>
                              </p:par>
                            </p:childTnLst>
                          </p:cTn>
                        </p:par>
                        <p:par>
                          <p:cTn id="68" fill="hold">
                            <p:stCondLst>
                              <p:cond delay="500"/>
                            </p:stCondLst>
                            <p:childTnLst>
                              <p:par>
                                <p:cTn id="69" presetID="9" presetClass="entr" presetSubtype="0" fill="hold" grpId="0" nodeType="afterEffect">
                                  <p:stCondLst>
                                    <p:cond delay="0"/>
                                  </p:stCondLst>
                                  <p:childTnLst>
                                    <p:set>
                                      <p:cBhvr>
                                        <p:cTn id="70" dur="1" fill="hold">
                                          <p:stCondLst>
                                            <p:cond delay="0"/>
                                          </p:stCondLst>
                                        </p:cTn>
                                        <p:tgtEl>
                                          <p:spTgt spid="1135687"/>
                                        </p:tgtEl>
                                        <p:attrNameLst>
                                          <p:attrName>style.visibility</p:attrName>
                                        </p:attrNameLst>
                                      </p:cBhvr>
                                      <p:to>
                                        <p:strVal val="visible"/>
                                      </p:to>
                                    </p:set>
                                    <p:animEffect transition="in" filter="dissolve">
                                      <p:cBhvr>
                                        <p:cTn id="71" dur="500"/>
                                        <p:tgtEl>
                                          <p:spTgt spid="1135687"/>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135681"/>
                                        </p:tgtEl>
                                        <p:attrNameLst>
                                          <p:attrName>style.visibility</p:attrName>
                                        </p:attrNameLst>
                                      </p:cBhvr>
                                      <p:to>
                                        <p:strVal val="visible"/>
                                      </p:to>
                                    </p:set>
                                    <p:animEffect transition="in" filter="dissolve">
                                      <p:cBhvr>
                                        <p:cTn id="76" dur="500"/>
                                        <p:tgtEl>
                                          <p:spTgt spid="1135681"/>
                                        </p:tgtEl>
                                      </p:cBhvr>
                                    </p:animEffect>
                                  </p:childTnLst>
                                </p:cTn>
                              </p:par>
                            </p:childTnLst>
                          </p:cTn>
                        </p:par>
                        <p:par>
                          <p:cTn id="77" fill="hold">
                            <p:stCondLst>
                              <p:cond delay="500"/>
                            </p:stCondLst>
                            <p:childTnLst>
                              <p:par>
                                <p:cTn id="78" presetID="9" presetClass="entr" presetSubtype="0" fill="hold" grpId="0" nodeType="afterEffect">
                                  <p:stCondLst>
                                    <p:cond delay="0"/>
                                  </p:stCondLst>
                                  <p:childTnLst>
                                    <p:set>
                                      <p:cBhvr>
                                        <p:cTn id="79" dur="1" fill="hold">
                                          <p:stCondLst>
                                            <p:cond delay="0"/>
                                          </p:stCondLst>
                                        </p:cTn>
                                        <p:tgtEl>
                                          <p:spTgt spid="1135686"/>
                                        </p:tgtEl>
                                        <p:attrNameLst>
                                          <p:attrName>style.visibility</p:attrName>
                                        </p:attrNameLst>
                                      </p:cBhvr>
                                      <p:to>
                                        <p:strVal val="visible"/>
                                      </p:to>
                                    </p:set>
                                    <p:animEffect transition="in" filter="dissolve">
                                      <p:cBhvr>
                                        <p:cTn id="80" dur="500"/>
                                        <p:tgtEl>
                                          <p:spTgt spid="113568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135673">
                                            <p:txEl>
                                              <p:pRg st="0" end="0"/>
                                            </p:txEl>
                                          </p:spTgt>
                                        </p:tgtEl>
                                        <p:attrNameLst>
                                          <p:attrName>style.visibility</p:attrName>
                                        </p:attrNameLst>
                                      </p:cBhvr>
                                      <p:to>
                                        <p:strVal val="visible"/>
                                      </p:to>
                                    </p:set>
                                    <p:animEffect transition="in" filter="wipe(left)">
                                      <p:cBhvr>
                                        <p:cTn id="85" dur="500"/>
                                        <p:tgtEl>
                                          <p:spTgt spid="1135673">
                                            <p:txEl>
                                              <p:pRg st="0" end="0"/>
                                            </p:txEl>
                                          </p:spTgt>
                                        </p:tgtEl>
                                      </p:cBhvr>
                                    </p:animEffect>
                                  </p:childTnLst>
                                  <p:subTnLst>
                                    <p:animClr clrSpc="rgb" dir="cw">
                                      <p:cBhvr override="childStyle">
                                        <p:cTn dur="1" fill="hold" display="0" masterRel="nextClick" afterEffect="1"/>
                                        <p:tgtEl>
                                          <p:spTgt spid="1135673">
                                            <p:txEl>
                                              <p:pRg st="0" end="0"/>
                                            </p:txEl>
                                          </p:spTgt>
                                        </p:tgtEl>
                                        <p:attrNameLst>
                                          <p:attrName>ppt_c</p:attrName>
                                        </p:attrNameLst>
                                      </p:cBhvr>
                                      <p:to>
                                        <a:schemeClr val="tx1"/>
                                      </p:to>
                                    </p:animClr>
                                  </p:subTnLst>
                                </p:cTn>
                              </p:par>
                            </p:childTnLst>
                          </p:cTn>
                        </p:par>
                        <p:par>
                          <p:cTn id="86" fill="hold">
                            <p:stCondLst>
                              <p:cond delay="500"/>
                            </p:stCondLst>
                            <p:childTnLst>
                              <p:par>
                                <p:cTn id="87" presetID="9" presetClass="emph" presetSubtype="0" grpId="1" nodeType="afterEffect">
                                  <p:stCondLst>
                                    <p:cond delay="0"/>
                                  </p:stCondLst>
                                  <p:childTnLst>
                                    <p:set>
                                      <p:cBhvr rctx="PPT">
                                        <p:cTn id="88" dur="indefinite"/>
                                        <p:tgtEl>
                                          <p:spTgt spid="1135637"/>
                                        </p:tgtEl>
                                        <p:attrNameLst>
                                          <p:attrName>style.opacity</p:attrName>
                                        </p:attrNameLst>
                                      </p:cBhvr>
                                      <p:to>
                                        <p:strVal val="0.5"/>
                                      </p:to>
                                    </p:set>
                                    <p:animEffect filter="image" prLst="opacity: 0.5">
                                      <p:cBhvr rctx="IE">
                                        <p:cTn id="89" dur="indefinite"/>
                                        <p:tgtEl>
                                          <p:spTgt spid="1135637"/>
                                        </p:tgtEl>
                                      </p:cBhvr>
                                    </p:animEffect>
                                  </p:childTnLst>
                                </p:cTn>
                              </p:par>
                            </p:childTnLst>
                          </p:cTn>
                        </p:par>
                        <p:par>
                          <p:cTn id="90" fill="hold">
                            <p:stCondLst>
                              <p:cond delay="500"/>
                            </p:stCondLst>
                            <p:childTnLst>
                              <p:par>
                                <p:cTn id="91" presetID="9" presetClass="emph" presetSubtype="0" nodeType="afterEffect">
                                  <p:stCondLst>
                                    <p:cond delay="0"/>
                                  </p:stCondLst>
                                  <p:childTnLst>
                                    <p:set>
                                      <p:cBhvr rctx="PPT">
                                        <p:cTn id="92" dur="indefinite"/>
                                        <p:tgtEl>
                                          <p:spTgt spid="1135630"/>
                                        </p:tgtEl>
                                        <p:attrNameLst>
                                          <p:attrName>style.opacity</p:attrName>
                                        </p:attrNameLst>
                                      </p:cBhvr>
                                      <p:to>
                                        <p:strVal val="0.5"/>
                                      </p:to>
                                    </p:set>
                                    <p:animEffect filter="image" prLst="opacity: 0.5">
                                      <p:cBhvr rctx="IE">
                                        <p:cTn id="93" dur="indefinite"/>
                                        <p:tgtEl>
                                          <p:spTgt spid="1135630"/>
                                        </p:tgtEl>
                                      </p:cBhvr>
                                    </p:animEffect>
                                  </p:childTnLst>
                                </p:cTn>
                              </p:par>
                            </p:childTnLst>
                          </p:cTn>
                        </p:par>
                        <p:par>
                          <p:cTn id="94" fill="hold">
                            <p:stCondLst>
                              <p:cond delay="500"/>
                            </p:stCondLst>
                            <p:childTnLst>
                              <p:par>
                                <p:cTn id="95" presetID="9" presetClass="emph" presetSubtype="0" nodeType="afterEffect">
                                  <p:stCondLst>
                                    <p:cond delay="0"/>
                                  </p:stCondLst>
                                  <p:childTnLst>
                                    <p:set>
                                      <p:cBhvr rctx="PPT">
                                        <p:cTn id="96" dur="indefinite"/>
                                        <p:tgtEl>
                                          <p:spTgt spid="1135639"/>
                                        </p:tgtEl>
                                        <p:attrNameLst>
                                          <p:attrName>style.opacity</p:attrName>
                                        </p:attrNameLst>
                                      </p:cBhvr>
                                      <p:to>
                                        <p:strVal val="0.5"/>
                                      </p:to>
                                    </p:set>
                                    <p:animEffect filter="image" prLst="opacity: 0.5">
                                      <p:cBhvr rctx="IE">
                                        <p:cTn id="97" dur="indefinite"/>
                                        <p:tgtEl>
                                          <p:spTgt spid="1135639"/>
                                        </p:tgtEl>
                                      </p:cBhvr>
                                    </p:animEffect>
                                  </p:childTnLst>
                                </p:cTn>
                              </p:par>
                            </p:childTnLst>
                          </p:cTn>
                        </p:par>
                        <p:par>
                          <p:cTn id="98" fill="hold">
                            <p:stCondLst>
                              <p:cond delay="500"/>
                            </p:stCondLst>
                            <p:childTnLst>
                              <p:par>
                                <p:cTn id="99" presetID="9" presetClass="emph" presetSubtype="0" nodeType="afterEffect">
                                  <p:stCondLst>
                                    <p:cond delay="0"/>
                                  </p:stCondLst>
                                  <p:childTnLst>
                                    <p:set>
                                      <p:cBhvr rctx="PPT">
                                        <p:cTn id="100" dur="indefinite"/>
                                        <p:tgtEl>
                                          <p:spTgt spid="1135642"/>
                                        </p:tgtEl>
                                        <p:attrNameLst>
                                          <p:attrName>style.opacity</p:attrName>
                                        </p:attrNameLst>
                                      </p:cBhvr>
                                      <p:to>
                                        <p:strVal val="0.5"/>
                                      </p:to>
                                    </p:set>
                                    <p:animEffect filter="image" prLst="opacity: 0.5">
                                      <p:cBhvr rctx="IE">
                                        <p:cTn id="101" dur="indefinite"/>
                                        <p:tgtEl>
                                          <p:spTgt spid="1135642"/>
                                        </p:tgtEl>
                                      </p:cBhvr>
                                    </p:animEffect>
                                  </p:childTnLst>
                                </p:cTn>
                              </p:par>
                            </p:childTnLst>
                          </p:cTn>
                        </p:par>
                        <p:par>
                          <p:cTn id="102" fill="hold">
                            <p:stCondLst>
                              <p:cond delay="500"/>
                            </p:stCondLst>
                            <p:childTnLst>
                              <p:par>
                                <p:cTn id="103" presetID="9" presetClass="emph" presetSubtype="0" nodeType="afterEffect">
                                  <p:stCondLst>
                                    <p:cond delay="0"/>
                                  </p:stCondLst>
                                  <p:childTnLst>
                                    <p:set>
                                      <p:cBhvr rctx="PPT">
                                        <p:cTn id="104" dur="indefinite"/>
                                        <p:tgtEl>
                                          <p:spTgt spid="1135645"/>
                                        </p:tgtEl>
                                        <p:attrNameLst>
                                          <p:attrName>style.opacity</p:attrName>
                                        </p:attrNameLst>
                                      </p:cBhvr>
                                      <p:to>
                                        <p:strVal val="0.5"/>
                                      </p:to>
                                    </p:set>
                                    <p:animEffect filter="image" prLst="opacity: 0.5">
                                      <p:cBhvr rctx="IE">
                                        <p:cTn id="105" dur="indefinite"/>
                                        <p:tgtEl>
                                          <p:spTgt spid="1135645"/>
                                        </p:tgtEl>
                                      </p:cBhvr>
                                    </p:animEffect>
                                  </p:childTnLst>
                                </p:cTn>
                              </p:par>
                            </p:childTnLst>
                          </p:cTn>
                        </p:par>
                        <p:par>
                          <p:cTn id="106" fill="hold">
                            <p:stCondLst>
                              <p:cond delay="500"/>
                            </p:stCondLst>
                            <p:childTnLst>
                              <p:par>
                                <p:cTn id="107" presetID="9" presetClass="emph" presetSubtype="0" grpId="1" nodeType="afterEffect">
                                  <p:stCondLst>
                                    <p:cond delay="0"/>
                                  </p:stCondLst>
                                  <p:childTnLst>
                                    <p:set>
                                      <p:cBhvr rctx="PPT">
                                        <p:cTn id="108" dur="indefinite"/>
                                        <p:tgtEl>
                                          <p:spTgt spid="1135674"/>
                                        </p:tgtEl>
                                        <p:attrNameLst>
                                          <p:attrName>style.opacity</p:attrName>
                                        </p:attrNameLst>
                                      </p:cBhvr>
                                      <p:to>
                                        <p:strVal val="0.5"/>
                                      </p:to>
                                    </p:set>
                                    <p:animEffect filter="image" prLst="opacity: 0.5">
                                      <p:cBhvr rctx="IE">
                                        <p:cTn id="109" dur="indefinite"/>
                                        <p:tgtEl>
                                          <p:spTgt spid="1135674"/>
                                        </p:tgtEl>
                                      </p:cBhvr>
                                    </p:animEffect>
                                  </p:childTnLst>
                                </p:cTn>
                              </p:par>
                            </p:childTnLst>
                          </p:cTn>
                        </p:par>
                        <p:par>
                          <p:cTn id="110" fill="hold">
                            <p:stCondLst>
                              <p:cond delay="500"/>
                            </p:stCondLst>
                            <p:childTnLst>
                              <p:par>
                                <p:cTn id="111" presetID="9" presetClass="emph" presetSubtype="0" grpId="1" nodeType="afterEffect">
                                  <p:stCondLst>
                                    <p:cond delay="0"/>
                                  </p:stCondLst>
                                  <p:childTnLst>
                                    <p:set>
                                      <p:cBhvr rctx="PPT">
                                        <p:cTn id="112" dur="indefinite"/>
                                        <p:tgtEl>
                                          <p:spTgt spid="1135675"/>
                                        </p:tgtEl>
                                        <p:attrNameLst>
                                          <p:attrName>style.opacity</p:attrName>
                                        </p:attrNameLst>
                                      </p:cBhvr>
                                      <p:to>
                                        <p:strVal val="0.5"/>
                                      </p:to>
                                    </p:set>
                                    <p:animEffect filter="image" prLst="opacity: 0.5">
                                      <p:cBhvr rctx="IE">
                                        <p:cTn id="113" dur="indefinite"/>
                                        <p:tgtEl>
                                          <p:spTgt spid="1135675"/>
                                        </p:tgtEl>
                                      </p:cBhvr>
                                    </p:animEffect>
                                  </p:childTnLst>
                                </p:cTn>
                              </p:par>
                            </p:childTnLst>
                          </p:cTn>
                        </p:par>
                        <p:par>
                          <p:cTn id="114" fill="hold">
                            <p:stCondLst>
                              <p:cond delay="500"/>
                            </p:stCondLst>
                            <p:childTnLst>
                              <p:par>
                                <p:cTn id="115" presetID="9" presetClass="emph" presetSubtype="0" grpId="1" nodeType="afterEffect">
                                  <p:stCondLst>
                                    <p:cond delay="0"/>
                                  </p:stCondLst>
                                  <p:childTnLst>
                                    <p:set>
                                      <p:cBhvr rctx="PPT">
                                        <p:cTn id="116" dur="indefinite"/>
                                        <p:tgtEl>
                                          <p:spTgt spid="1135676"/>
                                        </p:tgtEl>
                                        <p:attrNameLst>
                                          <p:attrName>style.opacity</p:attrName>
                                        </p:attrNameLst>
                                      </p:cBhvr>
                                      <p:to>
                                        <p:strVal val="0.5"/>
                                      </p:to>
                                    </p:set>
                                    <p:animEffect filter="image" prLst="opacity: 0.5">
                                      <p:cBhvr rctx="IE">
                                        <p:cTn id="117" dur="indefinite"/>
                                        <p:tgtEl>
                                          <p:spTgt spid="1135676"/>
                                        </p:tgtEl>
                                      </p:cBhvr>
                                    </p:animEffect>
                                  </p:childTnLst>
                                </p:cTn>
                              </p:par>
                            </p:childTnLst>
                          </p:cTn>
                        </p:par>
                        <p:par>
                          <p:cTn id="118" fill="hold">
                            <p:stCondLst>
                              <p:cond delay="500"/>
                            </p:stCondLst>
                            <p:childTnLst>
                              <p:par>
                                <p:cTn id="119" presetID="9" presetClass="emph" presetSubtype="0" grpId="1" nodeType="afterEffect">
                                  <p:stCondLst>
                                    <p:cond delay="0"/>
                                  </p:stCondLst>
                                  <p:childTnLst>
                                    <p:set>
                                      <p:cBhvr rctx="PPT">
                                        <p:cTn id="120" dur="indefinite"/>
                                        <p:tgtEl>
                                          <p:spTgt spid="1135681"/>
                                        </p:tgtEl>
                                        <p:attrNameLst>
                                          <p:attrName>style.opacity</p:attrName>
                                        </p:attrNameLst>
                                      </p:cBhvr>
                                      <p:to>
                                        <p:strVal val="0.5"/>
                                      </p:to>
                                    </p:set>
                                    <p:animEffect filter="image" prLst="opacity: 0.5">
                                      <p:cBhvr rctx="IE">
                                        <p:cTn id="121" dur="indefinite"/>
                                        <p:tgtEl>
                                          <p:spTgt spid="1135681"/>
                                        </p:tgtEl>
                                      </p:cBhvr>
                                    </p:animEffect>
                                  </p:childTnLst>
                                </p:cTn>
                              </p:par>
                            </p:childTnLst>
                          </p:cTn>
                        </p:par>
                        <p:par>
                          <p:cTn id="122" fill="hold">
                            <p:stCondLst>
                              <p:cond delay="500"/>
                            </p:stCondLst>
                            <p:childTnLst>
                              <p:par>
                                <p:cTn id="123" presetID="9" presetClass="emph" presetSubtype="0" grpId="1" nodeType="afterEffect">
                                  <p:stCondLst>
                                    <p:cond delay="0"/>
                                  </p:stCondLst>
                                  <p:childTnLst>
                                    <p:set>
                                      <p:cBhvr rctx="PPT">
                                        <p:cTn id="124" dur="indefinite"/>
                                        <p:tgtEl>
                                          <p:spTgt spid="1135684"/>
                                        </p:tgtEl>
                                        <p:attrNameLst>
                                          <p:attrName>style.opacity</p:attrName>
                                        </p:attrNameLst>
                                      </p:cBhvr>
                                      <p:to>
                                        <p:strVal val="0.5"/>
                                      </p:to>
                                    </p:set>
                                    <p:animEffect filter="image" prLst="opacity: 0.5">
                                      <p:cBhvr rctx="IE">
                                        <p:cTn id="125" dur="indefinite"/>
                                        <p:tgtEl>
                                          <p:spTgt spid="1135684"/>
                                        </p:tgtEl>
                                      </p:cBhvr>
                                    </p:animEffect>
                                  </p:childTnLst>
                                </p:cTn>
                              </p:par>
                            </p:childTnLst>
                          </p:cTn>
                        </p:par>
                        <p:par>
                          <p:cTn id="126" fill="hold">
                            <p:stCondLst>
                              <p:cond delay="500"/>
                            </p:stCondLst>
                            <p:childTnLst>
                              <p:par>
                                <p:cTn id="127" presetID="9" presetClass="emph" presetSubtype="0" grpId="1" nodeType="afterEffect">
                                  <p:stCondLst>
                                    <p:cond delay="0"/>
                                  </p:stCondLst>
                                  <p:childTnLst>
                                    <p:set>
                                      <p:cBhvr rctx="PPT">
                                        <p:cTn id="128" dur="indefinite"/>
                                        <p:tgtEl>
                                          <p:spTgt spid="1135686"/>
                                        </p:tgtEl>
                                        <p:attrNameLst>
                                          <p:attrName>style.opacity</p:attrName>
                                        </p:attrNameLst>
                                      </p:cBhvr>
                                      <p:to>
                                        <p:strVal val="0.5"/>
                                      </p:to>
                                    </p:set>
                                    <p:animEffect filter="image" prLst="opacity: 0.5">
                                      <p:cBhvr rctx="IE">
                                        <p:cTn id="129" dur="indefinite"/>
                                        <p:tgtEl>
                                          <p:spTgt spid="1135686"/>
                                        </p:tgtEl>
                                      </p:cBhvr>
                                    </p:animEffect>
                                  </p:childTnLst>
                                </p:cTn>
                              </p:par>
                            </p:childTnLst>
                          </p:cTn>
                        </p:par>
                        <p:par>
                          <p:cTn id="130" fill="hold">
                            <p:stCondLst>
                              <p:cond delay="500"/>
                            </p:stCondLst>
                            <p:childTnLst>
                              <p:par>
                                <p:cTn id="131" presetID="9" presetClass="emph" presetSubtype="0" grpId="1" nodeType="afterEffect">
                                  <p:stCondLst>
                                    <p:cond delay="0"/>
                                  </p:stCondLst>
                                  <p:childTnLst>
                                    <p:set>
                                      <p:cBhvr rctx="PPT">
                                        <p:cTn id="132" dur="indefinite"/>
                                        <p:tgtEl>
                                          <p:spTgt spid="1135687"/>
                                        </p:tgtEl>
                                        <p:attrNameLst>
                                          <p:attrName>style.opacity</p:attrName>
                                        </p:attrNameLst>
                                      </p:cBhvr>
                                      <p:to>
                                        <p:strVal val="0.5"/>
                                      </p:to>
                                    </p:set>
                                    <p:animEffect filter="image" prLst="opacity: 0.5">
                                      <p:cBhvr rctx="IE">
                                        <p:cTn id="133" dur="indefinite"/>
                                        <p:tgtEl>
                                          <p:spTgt spid="1135687"/>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0" fill="hold" nodeType="clickEffect">
                                  <p:stCondLst>
                                    <p:cond delay="0"/>
                                  </p:stCondLst>
                                  <p:childTnLst>
                                    <p:set>
                                      <p:cBhvr>
                                        <p:cTn id="137" dur="1" fill="hold">
                                          <p:stCondLst>
                                            <p:cond delay="0"/>
                                          </p:stCondLst>
                                        </p:cTn>
                                        <p:tgtEl>
                                          <p:spTgt spid="1135678"/>
                                        </p:tgtEl>
                                        <p:attrNameLst>
                                          <p:attrName>style.visibility</p:attrName>
                                        </p:attrNameLst>
                                      </p:cBhvr>
                                      <p:to>
                                        <p:strVal val="visible"/>
                                      </p:to>
                                    </p:set>
                                    <p:anim calcmode="lin" valueType="num">
                                      <p:cBhvr>
                                        <p:cTn id="138" dur="500" fill="hold"/>
                                        <p:tgtEl>
                                          <p:spTgt spid="1135678"/>
                                        </p:tgtEl>
                                        <p:attrNameLst>
                                          <p:attrName>ppt_w</p:attrName>
                                        </p:attrNameLst>
                                      </p:cBhvr>
                                      <p:tavLst>
                                        <p:tav tm="0">
                                          <p:val>
                                            <p:fltVal val="0"/>
                                          </p:val>
                                        </p:tav>
                                        <p:tav tm="100000">
                                          <p:val>
                                            <p:strVal val="#ppt_w"/>
                                          </p:val>
                                        </p:tav>
                                      </p:tavLst>
                                    </p:anim>
                                    <p:anim calcmode="lin" valueType="num">
                                      <p:cBhvr>
                                        <p:cTn id="139" dur="500" fill="hold"/>
                                        <p:tgtEl>
                                          <p:spTgt spid="1135678"/>
                                        </p:tgtEl>
                                        <p:attrNameLst>
                                          <p:attrName>ppt_h</p:attrName>
                                        </p:attrNameLst>
                                      </p:cBhvr>
                                      <p:tavLst>
                                        <p:tav tm="0">
                                          <p:val>
                                            <p:fltVal val="0"/>
                                          </p:val>
                                        </p:tav>
                                        <p:tav tm="100000">
                                          <p:val>
                                            <p:strVal val="#ppt_h"/>
                                          </p:val>
                                        </p:tav>
                                      </p:tavLst>
                                    </p:anim>
                                    <p:animEffect transition="in" filter="fade">
                                      <p:cBhvr>
                                        <p:cTn id="140" dur="500"/>
                                        <p:tgtEl>
                                          <p:spTgt spid="1135678"/>
                                        </p:tgtEl>
                                      </p:cBhvr>
                                    </p:animEffect>
                                  </p:childTnLst>
                                </p:cTn>
                              </p:par>
                            </p:childTnLst>
                          </p:cTn>
                        </p:par>
                      </p:childTnLst>
                    </p:cTn>
                  </p:par>
                  <p:par>
                    <p:cTn id="141" fill="hold">
                      <p:stCondLst>
                        <p:cond delay="indefinite"/>
                      </p:stCondLst>
                      <p:childTnLst>
                        <p:par>
                          <p:cTn id="142" fill="hold">
                            <p:stCondLst>
                              <p:cond delay="0"/>
                            </p:stCondLst>
                            <p:childTnLst>
                              <p:par>
                                <p:cTn id="143" presetID="53" presetClass="entr" presetSubtype="0" fill="hold" nodeType="clickEffect">
                                  <p:stCondLst>
                                    <p:cond delay="0"/>
                                  </p:stCondLst>
                                  <p:childTnLst>
                                    <p:set>
                                      <p:cBhvr>
                                        <p:cTn id="144" dur="1" fill="hold">
                                          <p:stCondLst>
                                            <p:cond delay="0"/>
                                          </p:stCondLst>
                                        </p:cTn>
                                        <p:tgtEl>
                                          <p:spTgt spid="1135688"/>
                                        </p:tgtEl>
                                        <p:attrNameLst>
                                          <p:attrName>style.visibility</p:attrName>
                                        </p:attrNameLst>
                                      </p:cBhvr>
                                      <p:to>
                                        <p:strVal val="visible"/>
                                      </p:to>
                                    </p:set>
                                    <p:anim calcmode="lin" valueType="num">
                                      <p:cBhvr>
                                        <p:cTn id="145" dur="500" fill="hold"/>
                                        <p:tgtEl>
                                          <p:spTgt spid="1135688"/>
                                        </p:tgtEl>
                                        <p:attrNameLst>
                                          <p:attrName>ppt_w</p:attrName>
                                        </p:attrNameLst>
                                      </p:cBhvr>
                                      <p:tavLst>
                                        <p:tav tm="0">
                                          <p:val>
                                            <p:fltVal val="0"/>
                                          </p:val>
                                        </p:tav>
                                        <p:tav tm="100000">
                                          <p:val>
                                            <p:strVal val="#ppt_w"/>
                                          </p:val>
                                        </p:tav>
                                      </p:tavLst>
                                    </p:anim>
                                    <p:anim calcmode="lin" valueType="num">
                                      <p:cBhvr>
                                        <p:cTn id="146" dur="500" fill="hold"/>
                                        <p:tgtEl>
                                          <p:spTgt spid="1135688"/>
                                        </p:tgtEl>
                                        <p:attrNameLst>
                                          <p:attrName>ppt_h</p:attrName>
                                        </p:attrNameLst>
                                      </p:cBhvr>
                                      <p:tavLst>
                                        <p:tav tm="0">
                                          <p:val>
                                            <p:fltVal val="0"/>
                                          </p:val>
                                        </p:tav>
                                        <p:tav tm="100000">
                                          <p:val>
                                            <p:strVal val="#ppt_h"/>
                                          </p:val>
                                        </p:tav>
                                      </p:tavLst>
                                    </p:anim>
                                    <p:animEffect transition="in" filter="fade">
                                      <p:cBhvr>
                                        <p:cTn id="147" dur="500"/>
                                        <p:tgtEl>
                                          <p:spTgt spid="1135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37" grpId="0" animBg="1"/>
      <p:bldP spid="1135637" grpId="1" animBg="1"/>
      <p:bldP spid="1135619" grpId="0" build="p" autoUpdateAnimBg="0"/>
      <p:bldP spid="1135672" grpId="0" build="p" autoUpdateAnimBg="0"/>
      <p:bldP spid="1135673" grpId="0" build="p" autoUpdateAnimBg="0"/>
      <p:bldP spid="1135674" grpId="0" animBg="1"/>
      <p:bldP spid="1135674" grpId="1" animBg="1"/>
      <p:bldP spid="1135675" grpId="0" animBg="1"/>
      <p:bldP spid="1135675" grpId="1" animBg="1"/>
      <p:bldP spid="1135676" grpId="0" animBg="1"/>
      <p:bldP spid="1135676" grpId="1" animBg="1"/>
      <p:bldP spid="1135681" grpId="0" animBg="1"/>
      <p:bldP spid="1135681" grpId="1" animBg="1"/>
      <p:bldP spid="1135684" grpId="0" animBg="1"/>
      <p:bldP spid="1135684" grpId="1" animBg="1"/>
      <p:bldP spid="1135686" grpId="0" animBg="1"/>
      <p:bldP spid="1135686" grpId="1" animBg="1"/>
      <p:bldP spid="1135687" grpId="0" animBg="1"/>
      <p:bldP spid="1135687" grpId="1"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42" name="Rectangle 2"/>
          <p:cNvSpPr>
            <a:spLocks noGrp="1" noChangeArrowheads="1"/>
          </p:cNvSpPr>
          <p:nvPr>
            <p:ph type="title"/>
          </p:nvPr>
        </p:nvSpPr>
        <p:spPr>
          <a:xfrm>
            <a:off x="0" y="0"/>
            <a:ext cx="9144000" cy="762000"/>
          </a:xfrm>
        </p:spPr>
        <p:txBody>
          <a:bodyPr/>
          <a:lstStyle/>
          <a:p>
            <a:r>
              <a:rPr lang="en-US" sz="4000">
                <a:solidFill>
                  <a:schemeClr val="tx1"/>
                </a:solidFill>
              </a:rPr>
              <a:t>Holding it together</a:t>
            </a:r>
          </a:p>
        </p:txBody>
      </p:sp>
      <p:sp>
        <p:nvSpPr>
          <p:cNvPr id="1136643" name="Rectangle 3"/>
          <p:cNvSpPr>
            <a:spLocks noGrp="1" noChangeArrowheads="1"/>
          </p:cNvSpPr>
          <p:nvPr>
            <p:ph type="body" idx="1"/>
          </p:nvPr>
        </p:nvSpPr>
        <p:spPr>
          <a:xfrm>
            <a:off x="554038" y="774700"/>
            <a:ext cx="7175500" cy="1600200"/>
          </a:xfrm>
        </p:spPr>
        <p:txBody>
          <a:bodyPr/>
          <a:lstStyle/>
          <a:p>
            <a:pPr marL="522288" indent="-522288">
              <a:spcBef>
                <a:spcPct val="0"/>
              </a:spcBef>
              <a:buFontTx/>
              <a:buNone/>
            </a:pPr>
            <a:r>
              <a:rPr lang="en-US" sz="2400">
                <a:sym typeface="Symbol" pitchFamily="18" charset="2"/>
              </a:rPr>
              <a:t>Q:	Consider a glass of water.  </a:t>
            </a:r>
          </a:p>
          <a:p>
            <a:pPr marL="522288" indent="-522288">
              <a:spcBef>
                <a:spcPct val="0"/>
              </a:spcBef>
              <a:buFontTx/>
              <a:buNone/>
            </a:pPr>
            <a:r>
              <a:rPr lang="en-US" sz="2400">
                <a:sym typeface="Symbol" pitchFamily="18" charset="2"/>
              </a:rPr>
              <a:t>	Why do molecules of water stay together?</a:t>
            </a:r>
          </a:p>
          <a:p>
            <a:pPr marL="522288" indent="-522288">
              <a:spcBef>
                <a:spcPct val="0"/>
              </a:spcBef>
              <a:buFontTx/>
              <a:buNone/>
            </a:pPr>
            <a:r>
              <a:rPr lang="en-US" sz="2400">
                <a:sym typeface="Symbol" pitchFamily="18" charset="2"/>
              </a:rPr>
              <a:t>A:	There must be attractive forces.</a:t>
            </a:r>
          </a:p>
        </p:txBody>
      </p:sp>
      <p:grpSp>
        <p:nvGrpSpPr>
          <p:cNvPr id="1136644" name="Group 4"/>
          <p:cNvGrpSpPr>
            <a:grpSpLocks/>
          </p:cNvGrpSpPr>
          <p:nvPr/>
        </p:nvGrpSpPr>
        <p:grpSpPr bwMode="auto">
          <a:xfrm>
            <a:off x="546100" y="1879600"/>
            <a:ext cx="5221288" cy="1677988"/>
            <a:chOff x="864" y="1296"/>
            <a:chExt cx="3289" cy="1057"/>
          </a:xfrm>
        </p:grpSpPr>
        <p:grpSp>
          <p:nvGrpSpPr>
            <p:cNvPr id="1136645" name="Group 5"/>
            <p:cNvGrpSpPr>
              <a:grpSpLocks/>
            </p:cNvGrpSpPr>
            <p:nvPr/>
          </p:nvGrpSpPr>
          <p:grpSpPr bwMode="auto">
            <a:xfrm>
              <a:off x="2112" y="1392"/>
              <a:ext cx="1056" cy="528"/>
              <a:chOff x="3648" y="2112"/>
              <a:chExt cx="1056" cy="528"/>
            </a:xfrm>
          </p:grpSpPr>
          <p:grpSp>
            <p:nvGrpSpPr>
              <p:cNvPr id="1136646" name="Group 6"/>
              <p:cNvGrpSpPr>
                <a:grpSpLocks/>
              </p:cNvGrpSpPr>
              <p:nvPr/>
            </p:nvGrpSpPr>
            <p:grpSpPr bwMode="auto">
              <a:xfrm>
                <a:off x="4224" y="2304"/>
                <a:ext cx="480" cy="336"/>
                <a:chOff x="1344" y="2208"/>
                <a:chExt cx="480" cy="336"/>
              </a:xfrm>
            </p:grpSpPr>
            <p:sp>
              <p:nvSpPr>
                <p:cNvPr id="1136647" name="Oval 7"/>
                <p:cNvSpPr>
                  <a:spLocks noChangeArrowheads="1"/>
                </p:cNvSpPr>
                <p:nvPr/>
              </p:nvSpPr>
              <p:spPr bwMode="auto">
                <a:xfrm>
                  <a:off x="1344" y="2208"/>
                  <a:ext cx="336" cy="336"/>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136648" name="Text Box 8"/>
                <p:cNvSpPr txBox="1">
                  <a:spLocks noChangeArrowheads="1"/>
                </p:cNvSpPr>
                <p:nvPr/>
              </p:nvSpPr>
              <p:spPr bwMode="auto">
                <a:xfrm>
                  <a:off x="1344" y="2208"/>
                  <a:ext cx="480" cy="154"/>
                </a:xfrm>
                <a:prstGeom prst="rect">
                  <a:avLst/>
                </a:prstGeom>
                <a:noFill/>
                <a:ln w="9525">
                  <a:noFill/>
                  <a:miter lim="800000"/>
                  <a:headEnd/>
                  <a:tailEnd/>
                </a:ln>
                <a:effectLst/>
              </p:spPr>
              <p:txBody>
                <a:bodyPr>
                  <a:spAutoFit/>
                </a:bodyPr>
                <a:lstStyle/>
                <a:p>
                  <a:pPr eaLnBrk="0" hangingPunct="0">
                    <a:spcBef>
                      <a:spcPct val="50000"/>
                    </a:spcBef>
                  </a:pPr>
                  <a:r>
                    <a:rPr lang="en-US" sz="1000"/>
                    <a:t> </a:t>
                  </a:r>
                  <a:endParaRPr lang="en-US" sz="2400">
                    <a:latin typeface="Times New Roman" pitchFamily="18" charset="0"/>
                  </a:endParaRPr>
                </a:p>
              </p:txBody>
            </p:sp>
          </p:grpSp>
          <p:grpSp>
            <p:nvGrpSpPr>
              <p:cNvPr id="1136649" name="Group 9"/>
              <p:cNvGrpSpPr>
                <a:grpSpLocks/>
              </p:cNvGrpSpPr>
              <p:nvPr/>
            </p:nvGrpSpPr>
            <p:grpSpPr bwMode="auto">
              <a:xfrm>
                <a:off x="3888" y="2112"/>
                <a:ext cx="528" cy="432"/>
                <a:chOff x="1152" y="3504"/>
                <a:chExt cx="528" cy="432"/>
              </a:xfrm>
            </p:grpSpPr>
            <p:sp>
              <p:nvSpPr>
                <p:cNvPr id="1136650" name="Oval 10"/>
                <p:cNvSpPr>
                  <a:spLocks noChangeArrowheads="1"/>
                </p:cNvSpPr>
                <p:nvPr/>
              </p:nvSpPr>
              <p:spPr bwMode="auto">
                <a:xfrm>
                  <a:off x="1152" y="3504"/>
                  <a:ext cx="432" cy="432"/>
                </a:xfrm>
                <a:prstGeom prst="ellipse">
                  <a:avLst/>
                </a:prstGeom>
                <a:gradFill rotWithShape="1">
                  <a:gsLst>
                    <a:gs pos="0">
                      <a:srgbClr val="FF0000"/>
                    </a:gs>
                    <a:gs pos="100000">
                      <a:srgbClr val="FF4F4F"/>
                    </a:gs>
                  </a:gsLst>
                  <a:path path="rect">
                    <a:fillToRect l="100000" t="100000"/>
                  </a:path>
                </a:gradFill>
                <a:ln w="9525">
                  <a:solidFill>
                    <a:schemeClr val="tx1"/>
                  </a:solidFill>
                  <a:round/>
                  <a:headEnd/>
                  <a:tailEnd/>
                </a:ln>
                <a:effectLst/>
              </p:spPr>
              <p:txBody>
                <a:bodyPr wrap="none" anchor="ctr"/>
                <a:lstStyle/>
                <a:p>
                  <a:endParaRPr lang="en-US"/>
                </a:p>
              </p:txBody>
            </p:sp>
            <p:sp>
              <p:nvSpPr>
                <p:cNvPr id="1136651" name="Text Box 11"/>
                <p:cNvSpPr txBox="1">
                  <a:spLocks noChangeArrowheads="1"/>
                </p:cNvSpPr>
                <p:nvPr/>
              </p:nvSpPr>
              <p:spPr bwMode="auto">
                <a:xfrm>
                  <a:off x="1200" y="3552"/>
                  <a:ext cx="480" cy="288"/>
                </a:xfrm>
                <a:prstGeom prst="rect">
                  <a:avLst/>
                </a:prstGeom>
                <a:noFill/>
                <a:ln w="9525">
                  <a:noFill/>
                  <a:miter lim="800000"/>
                  <a:headEnd/>
                  <a:tailEnd/>
                </a:ln>
                <a:effectLst/>
              </p:spPr>
              <p:txBody>
                <a:bodyPr>
                  <a:spAutoFit/>
                </a:bodyPr>
                <a:lstStyle/>
                <a:p>
                  <a:pPr eaLnBrk="0" hangingPunct="0">
                    <a:spcBef>
                      <a:spcPct val="50000"/>
                    </a:spcBef>
                  </a:pPr>
                  <a:endParaRPr lang="en-US" sz="2400">
                    <a:latin typeface="Times New Roman" pitchFamily="18" charset="0"/>
                  </a:endParaRPr>
                </a:p>
              </p:txBody>
            </p:sp>
          </p:grpSp>
          <p:sp>
            <p:nvSpPr>
              <p:cNvPr id="1136652" name="Oval 12"/>
              <p:cNvSpPr>
                <a:spLocks noChangeArrowheads="1"/>
              </p:cNvSpPr>
              <p:nvPr/>
            </p:nvSpPr>
            <p:spPr bwMode="auto">
              <a:xfrm>
                <a:off x="3648" y="2304"/>
                <a:ext cx="336" cy="336"/>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136653" name="Text Box 13"/>
              <p:cNvSpPr txBox="1">
                <a:spLocks noChangeArrowheads="1"/>
              </p:cNvSpPr>
              <p:nvPr/>
            </p:nvSpPr>
            <p:spPr bwMode="auto">
              <a:xfrm>
                <a:off x="3648" y="2304"/>
                <a:ext cx="480" cy="154"/>
              </a:xfrm>
              <a:prstGeom prst="rect">
                <a:avLst/>
              </a:prstGeom>
              <a:noFill/>
              <a:ln w="9525">
                <a:noFill/>
                <a:miter lim="800000"/>
                <a:headEnd/>
                <a:tailEnd/>
              </a:ln>
              <a:effectLst/>
            </p:spPr>
            <p:txBody>
              <a:bodyPr>
                <a:spAutoFit/>
              </a:bodyPr>
              <a:lstStyle/>
              <a:p>
                <a:pPr eaLnBrk="0" hangingPunct="0">
                  <a:spcBef>
                    <a:spcPct val="50000"/>
                  </a:spcBef>
                </a:pPr>
                <a:r>
                  <a:rPr lang="en-US" sz="1000"/>
                  <a:t> </a:t>
                </a:r>
                <a:endParaRPr lang="en-US" sz="2400">
                  <a:latin typeface="Times New Roman" pitchFamily="18" charset="0"/>
                </a:endParaRPr>
              </a:p>
            </p:txBody>
          </p:sp>
        </p:grpSp>
        <p:grpSp>
          <p:nvGrpSpPr>
            <p:cNvPr id="1136654" name="Group 14"/>
            <p:cNvGrpSpPr>
              <a:grpSpLocks/>
            </p:cNvGrpSpPr>
            <p:nvPr/>
          </p:nvGrpSpPr>
          <p:grpSpPr bwMode="auto">
            <a:xfrm rot="-2967390">
              <a:off x="3360" y="1561"/>
              <a:ext cx="1057" cy="528"/>
              <a:chOff x="3648" y="2111"/>
              <a:chExt cx="1057" cy="528"/>
            </a:xfrm>
          </p:grpSpPr>
          <p:grpSp>
            <p:nvGrpSpPr>
              <p:cNvPr id="1136655" name="Group 15"/>
              <p:cNvGrpSpPr>
                <a:grpSpLocks/>
              </p:cNvGrpSpPr>
              <p:nvPr/>
            </p:nvGrpSpPr>
            <p:grpSpPr bwMode="auto">
              <a:xfrm>
                <a:off x="4224" y="2301"/>
                <a:ext cx="481" cy="338"/>
                <a:chOff x="1344" y="2206"/>
                <a:chExt cx="481" cy="338"/>
              </a:xfrm>
            </p:grpSpPr>
            <p:sp>
              <p:nvSpPr>
                <p:cNvPr id="1136656" name="Oval 16"/>
                <p:cNvSpPr>
                  <a:spLocks noChangeArrowheads="1"/>
                </p:cNvSpPr>
                <p:nvPr/>
              </p:nvSpPr>
              <p:spPr bwMode="auto">
                <a:xfrm>
                  <a:off x="1344" y="2208"/>
                  <a:ext cx="336" cy="336"/>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136657" name="Text Box 17"/>
                <p:cNvSpPr txBox="1">
                  <a:spLocks noChangeArrowheads="1"/>
                </p:cNvSpPr>
                <p:nvPr/>
              </p:nvSpPr>
              <p:spPr bwMode="auto">
                <a:xfrm>
                  <a:off x="1479" y="2206"/>
                  <a:ext cx="346" cy="288"/>
                </a:xfrm>
                <a:prstGeom prst="rect">
                  <a:avLst/>
                </a:prstGeom>
                <a:noFill/>
                <a:ln w="9525">
                  <a:noFill/>
                  <a:miter lim="800000"/>
                  <a:headEnd/>
                  <a:tailEnd/>
                </a:ln>
                <a:effectLst/>
              </p:spPr>
              <p:txBody>
                <a:bodyPr vert="eaVert">
                  <a:spAutoFit/>
                </a:bodyPr>
                <a:lstStyle/>
                <a:p>
                  <a:pPr eaLnBrk="0" hangingPunct="0">
                    <a:spcBef>
                      <a:spcPct val="50000"/>
                    </a:spcBef>
                  </a:pPr>
                  <a:endParaRPr lang="en-US" sz="2400">
                    <a:latin typeface="Times New Roman" pitchFamily="18" charset="0"/>
                  </a:endParaRPr>
                </a:p>
              </p:txBody>
            </p:sp>
          </p:grpSp>
          <p:grpSp>
            <p:nvGrpSpPr>
              <p:cNvPr id="1136658" name="Group 18"/>
              <p:cNvGrpSpPr>
                <a:grpSpLocks/>
              </p:cNvGrpSpPr>
              <p:nvPr/>
            </p:nvGrpSpPr>
            <p:grpSpPr bwMode="auto">
              <a:xfrm>
                <a:off x="3888" y="2111"/>
                <a:ext cx="529" cy="432"/>
                <a:chOff x="1152" y="3504"/>
                <a:chExt cx="529" cy="432"/>
              </a:xfrm>
            </p:grpSpPr>
            <p:sp>
              <p:nvSpPr>
                <p:cNvPr id="1136659" name="Oval 19"/>
                <p:cNvSpPr>
                  <a:spLocks noChangeArrowheads="1"/>
                </p:cNvSpPr>
                <p:nvPr/>
              </p:nvSpPr>
              <p:spPr bwMode="auto">
                <a:xfrm>
                  <a:off x="1152" y="3504"/>
                  <a:ext cx="432" cy="432"/>
                </a:xfrm>
                <a:prstGeom prst="ellipse">
                  <a:avLst/>
                </a:prstGeom>
                <a:gradFill rotWithShape="1">
                  <a:gsLst>
                    <a:gs pos="0">
                      <a:srgbClr val="FF0000"/>
                    </a:gs>
                    <a:gs pos="100000">
                      <a:srgbClr val="FF4F4F"/>
                    </a:gs>
                  </a:gsLst>
                  <a:path path="rect">
                    <a:fillToRect l="100000" t="100000"/>
                  </a:path>
                </a:gradFill>
                <a:ln w="9525">
                  <a:solidFill>
                    <a:schemeClr val="tx1"/>
                  </a:solidFill>
                  <a:round/>
                  <a:headEnd/>
                  <a:tailEnd/>
                </a:ln>
                <a:effectLst/>
              </p:spPr>
              <p:txBody>
                <a:bodyPr wrap="none" anchor="ctr"/>
                <a:lstStyle/>
                <a:p>
                  <a:endParaRPr lang="en-US"/>
                </a:p>
              </p:txBody>
            </p:sp>
            <p:sp>
              <p:nvSpPr>
                <p:cNvPr id="1136660" name="Text Box 20"/>
                <p:cNvSpPr txBox="1">
                  <a:spLocks noChangeArrowheads="1"/>
                </p:cNvSpPr>
                <p:nvPr/>
              </p:nvSpPr>
              <p:spPr bwMode="auto">
                <a:xfrm>
                  <a:off x="1335" y="3550"/>
                  <a:ext cx="346" cy="287"/>
                </a:xfrm>
                <a:prstGeom prst="rect">
                  <a:avLst/>
                </a:prstGeom>
                <a:noFill/>
                <a:ln w="9525">
                  <a:noFill/>
                  <a:miter lim="800000"/>
                  <a:headEnd/>
                  <a:tailEnd/>
                </a:ln>
                <a:effectLst/>
              </p:spPr>
              <p:txBody>
                <a:bodyPr vert="eaVert">
                  <a:spAutoFit/>
                </a:bodyPr>
                <a:lstStyle/>
                <a:p>
                  <a:pPr eaLnBrk="0" hangingPunct="0">
                    <a:spcBef>
                      <a:spcPct val="50000"/>
                    </a:spcBef>
                  </a:pPr>
                  <a:endParaRPr lang="en-US" sz="2400">
                    <a:latin typeface="Times New Roman" pitchFamily="18" charset="0"/>
                  </a:endParaRPr>
                </a:p>
              </p:txBody>
            </p:sp>
          </p:grpSp>
          <p:sp>
            <p:nvSpPr>
              <p:cNvPr id="1136661" name="Oval 21"/>
              <p:cNvSpPr>
                <a:spLocks noChangeArrowheads="1"/>
              </p:cNvSpPr>
              <p:nvPr/>
            </p:nvSpPr>
            <p:spPr bwMode="auto">
              <a:xfrm>
                <a:off x="3648" y="2303"/>
                <a:ext cx="336" cy="336"/>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136662" name="Text Box 22"/>
              <p:cNvSpPr txBox="1">
                <a:spLocks noChangeArrowheads="1"/>
              </p:cNvSpPr>
              <p:nvPr/>
            </p:nvSpPr>
            <p:spPr bwMode="auto">
              <a:xfrm>
                <a:off x="3783" y="2302"/>
                <a:ext cx="346" cy="288"/>
              </a:xfrm>
              <a:prstGeom prst="rect">
                <a:avLst/>
              </a:prstGeom>
              <a:noFill/>
              <a:ln w="9525">
                <a:noFill/>
                <a:miter lim="800000"/>
                <a:headEnd/>
                <a:tailEnd/>
              </a:ln>
              <a:effectLst/>
            </p:spPr>
            <p:txBody>
              <a:bodyPr vert="eaVert">
                <a:spAutoFit/>
              </a:bodyPr>
              <a:lstStyle/>
              <a:p>
                <a:pPr eaLnBrk="0" hangingPunct="0">
                  <a:spcBef>
                    <a:spcPct val="50000"/>
                  </a:spcBef>
                </a:pPr>
                <a:endParaRPr lang="en-US" sz="2400">
                  <a:latin typeface="Times New Roman" pitchFamily="18" charset="0"/>
                </a:endParaRPr>
              </a:p>
            </p:txBody>
          </p:sp>
        </p:grpSp>
        <p:grpSp>
          <p:nvGrpSpPr>
            <p:cNvPr id="1136663" name="Group 23"/>
            <p:cNvGrpSpPr>
              <a:grpSpLocks/>
            </p:cNvGrpSpPr>
            <p:nvPr/>
          </p:nvGrpSpPr>
          <p:grpSpPr bwMode="auto">
            <a:xfrm rot="2470872">
              <a:off x="864" y="1584"/>
              <a:ext cx="1055" cy="528"/>
              <a:chOff x="3657" y="2115"/>
              <a:chExt cx="1055" cy="528"/>
            </a:xfrm>
          </p:grpSpPr>
          <p:grpSp>
            <p:nvGrpSpPr>
              <p:cNvPr id="1136664" name="Group 24"/>
              <p:cNvGrpSpPr>
                <a:grpSpLocks/>
              </p:cNvGrpSpPr>
              <p:nvPr/>
            </p:nvGrpSpPr>
            <p:grpSpPr bwMode="auto">
              <a:xfrm>
                <a:off x="4232" y="2306"/>
                <a:ext cx="480" cy="337"/>
                <a:chOff x="1342" y="2207"/>
                <a:chExt cx="480" cy="337"/>
              </a:xfrm>
            </p:grpSpPr>
            <p:sp>
              <p:nvSpPr>
                <p:cNvPr id="1136665" name="Oval 25"/>
                <p:cNvSpPr>
                  <a:spLocks noChangeArrowheads="1"/>
                </p:cNvSpPr>
                <p:nvPr/>
              </p:nvSpPr>
              <p:spPr bwMode="auto">
                <a:xfrm>
                  <a:off x="1344" y="2208"/>
                  <a:ext cx="336" cy="336"/>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136666" name="Text Box 26"/>
                <p:cNvSpPr txBox="1">
                  <a:spLocks noChangeArrowheads="1"/>
                </p:cNvSpPr>
                <p:nvPr/>
              </p:nvSpPr>
              <p:spPr bwMode="auto">
                <a:xfrm>
                  <a:off x="1342" y="2207"/>
                  <a:ext cx="480" cy="154"/>
                </a:xfrm>
                <a:prstGeom prst="rect">
                  <a:avLst/>
                </a:prstGeom>
                <a:noFill/>
                <a:ln w="9525">
                  <a:noFill/>
                  <a:miter lim="800000"/>
                  <a:headEnd/>
                  <a:tailEnd/>
                </a:ln>
                <a:effectLst/>
              </p:spPr>
              <p:txBody>
                <a:bodyPr>
                  <a:spAutoFit/>
                </a:bodyPr>
                <a:lstStyle/>
                <a:p>
                  <a:pPr eaLnBrk="0" hangingPunct="0">
                    <a:spcBef>
                      <a:spcPct val="50000"/>
                    </a:spcBef>
                  </a:pPr>
                  <a:r>
                    <a:rPr lang="en-US" sz="1000"/>
                    <a:t> </a:t>
                  </a:r>
                  <a:endParaRPr lang="en-US" sz="2400">
                    <a:latin typeface="Times New Roman" pitchFamily="18" charset="0"/>
                  </a:endParaRPr>
                </a:p>
              </p:txBody>
            </p:sp>
          </p:grpSp>
          <p:grpSp>
            <p:nvGrpSpPr>
              <p:cNvPr id="1136667" name="Group 27"/>
              <p:cNvGrpSpPr>
                <a:grpSpLocks/>
              </p:cNvGrpSpPr>
              <p:nvPr/>
            </p:nvGrpSpPr>
            <p:grpSpPr bwMode="auto">
              <a:xfrm>
                <a:off x="3898" y="2115"/>
                <a:ext cx="527" cy="432"/>
                <a:chOff x="1152" y="3504"/>
                <a:chExt cx="527" cy="432"/>
              </a:xfrm>
            </p:grpSpPr>
            <p:sp>
              <p:nvSpPr>
                <p:cNvPr id="1136668" name="Oval 28"/>
                <p:cNvSpPr>
                  <a:spLocks noChangeArrowheads="1"/>
                </p:cNvSpPr>
                <p:nvPr/>
              </p:nvSpPr>
              <p:spPr bwMode="auto">
                <a:xfrm>
                  <a:off x="1152" y="3504"/>
                  <a:ext cx="432" cy="432"/>
                </a:xfrm>
                <a:prstGeom prst="ellipse">
                  <a:avLst/>
                </a:prstGeom>
                <a:gradFill rotWithShape="1">
                  <a:gsLst>
                    <a:gs pos="0">
                      <a:srgbClr val="FF0000"/>
                    </a:gs>
                    <a:gs pos="100000">
                      <a:srgbClr val="FF4F4F"/>
                    </a:gs>
                  </a:gsLst>
                  <a:path path="rect">
                    <a:fillToRect l="100000" t="100000"/>
                  </a:path>
                </a:gradFill>
                <a:ln w="9525">
                  <a:solidFill>
                    <a:schemeClr val="tx1"/>
                  </a:solidFill>
                  <a:round/>
                  <a:headEnd/>
                  <a:tailEnd/>
                </a:ln>
                <a:effectLst/>
              </p:spPr>
              <p:txBody>
                <a:bodyPr wrap="none" anchor="ctr"/>
                <a:lstStyle/>
                <a:p>
                  <a:endParaRPr lang="en-US"/>
                </a:p>
              </p:txBody>
            </p:sp>
            <p:sp>
              <p:nvSpPr>
                <p:cNvPr id="1136669" name="Text Box 29"/>
                <p:cNvSpPr txBox="1">
                  <a:spLocks noChangeArrowheads="1"/>
                </p:cNvSpPr>
                <p:nvPr/>
              </p:nvSpPr>
              <p:spPr bwMode="auto">
                <a:xfrm>
                  <a:off x="1199" y="3551"/>
                  <a:ext cx="480" cy="288"/>
                </a:xfrm>
                <a:prstGeom prst="rect">
                  <a:avLst/>
                </a:prstGeom>
                <a:noFill/>
                <a:ln w="9525">
                  <a:noFill/>
                  <a:miter lim="800000"/>
                  <a:headEnd/>
                  <a:tailEnd/>
                </a:ln>
                <a:effectLst/>
              </p:spPr>
              <p:txBody>
                <a:bodyPr>
                  <a:spAutoFit/>
                </a:bodyPr>
                <a:lstStyle/>
                <a:p>
                  <a:pPr eaLnBrk="0" hangingPunct="0">
                    <a:spcBef>
                      <a:spcPct val="50000"/>
                    </a:spcBef>
                  </a:pPr>
                  <a:endParaRPr lang="en-US" sz="2400">
                    <a:latin typeface="Times New Roman" pitchFamily="18" charset="0"/>
                  </a:endParaRPr>
                </a:p>
              </p:txBody>
            </p:sp>
          </p:grpSp>
          <p:sp>
            <p:nvSpPr>
              <p:cNvPr id="1136670" name="Oval 30"/>
              <p:cNvSpPr>
                <a:spLocks noChangeArrowheads="1"/>
              </p:cNvSpPr>
              <p:nvPr/>
            </p:nvSpPr>
            <p:spPr bwMode="auto">
              <a:xfrm>
                <a:off x="3658" y="2307"/>
                <a:ext cx="336" cy="336"/>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136671" name="Text Box 31"/>
              <p:cNvSpPr txBox="1">
                <a:spLocks noChangeArrowheads="1"/>
              </p:cNvSpPr>
              <p:nvPr/>
            </p:nvSpPr>
            <p:spPr bwMode="auto">
              <a:xfrm>
                <a:off x="3657" y="2307"/>
                <a:ext cx="480" cy="154"/>
              </a:xfrm>
              <a:prstGeom prst="rect">
                <a:avLst/>
              </a:prstGeom>
              <a:noFill/>
              <a:ln w="9525">
                <a:noFill/>
                <a:miter lim="800000"/>
                <a:headEnd/>
                <a:tailEnd/>
              </a:ln>
              <a:effectLst/>
            </p:spPr>
            <p:txBody>
              <a:bodyPr>
                <a:spAutoFit/>
              </a:bodyPr>
              <a:lstStyle/>
              <a:p>
                <a:pPr eaLnBrk="0" hangingPunct="0">
                  <a:spcBef>
                    <a:spcPct val="50000"/>
                  </a:spcBef>
                </a:pPr>
                <a:r>
                  <a:rPr lang="en-US" sz="1000"/>
                  <a:t> </a:t>
                </a:r>
                <a:endParaRPr lang="en-US" sz="2400">
                  <a:latin typeface="Times New Roman" pitchFamily="18" charset="0"/>
                </a:endParaRPr>
              </a:p>
            </p:txBody>
          </p:sp>
        </p:grpSp>
      </p:grpSp>
      <p:sp>
        <p:nvSpPr>
          <p:cNvPr id="1136959" name="Line 319"/>
          <p:cNvSpPr>
            <a:spLocks noChangeShapeType="1"/>
          </p:cNvSpPr>
          <p:nvPr/>
        </p:nvSpPr>
        <p:spPr bwMode="auto">
          <a:xfrm>
            <a:off x="727075" y="2473325"/>
            <a:ext cx="609600" cy="152400"/>
          </a:xfrm>
          <a:prstGeom prst="line">
            <a:avLst/>
          </a:prstGeom>
          <a:noFill/>
          <a:ln w="38100">
            <a:solidFill>
              <a:srgbClr val="0000CC"/>
            </a:solidFill>
            <a:round/>
            <a:headEnd type="triangle" w="med" len="med"/>
            <a:tailEnd type="triangle" w="med" len="med"/>
          </a:ln>
          <a:effectLst/>
        </p:spPr>
        <p:txBody>
          <a:bodyPr lIns="0" tIns="0" rIns="0" bIns="0">
            <a:spAutoFit/>
          </a:bodyPr>
          <a:lstStyle/>
          <a:p>
            <a:endParaRPr lang="en-US"/>
          </a:p>
        </p:txBody>
      </p:sp>
      <p:sp>
        <p:nvSpPr>
          <p:cNvPr id="1136960" name="Line 320"/>
          <p:cNvSpPr>
            <a:spLocks noChangeShapeType="1"/>
          </p:cNvSpPr>
          <p:nvPr/>
        </p:nvSpPr>
        <p:spPr bwMode="auto">
          <a:xfrm>
            <a:off x="1358900" y="2668588"/>
            <a:ext cx="228600" cy="533400"/>
          </a:xfrm>
          <a:prstGeom prst="line">
            <a:avLst/>
          </a:prstGeom>
          <a:noFill/>
          <a:ln w="38100">
            <a:solidFill>
              <a:srgbClr val="0000CC"/>
            </a:solidFill>
            <a:round/>
            <a:headEnd type="triangle" w="med" len="med"/>
            <a:tailEnd type="triangle" w="med" len="med"/>
          </a:ln>
          <a:effectLst/>
        </p:spPr>
        <p:txBody>
          <a:bodyPr lIns="0" tIns="0" rIns="0" bIns="0">
            <a:spAutoFit/>
          </a:bodyPr>
          <a:lstStyle/>
          <a:p>
            <a:endParaRPr lang="en-US"/>
          </a:p>
        </p:txBody>
      </p:sp>
      <p:sp>
        <p:nvSpPr>
          <p:cNvPr id="1136961" name="Line 321"/>
          <p:cNvSpPr>
            <a:spLocks noChangeShapeType="1"/>
          </p:cNvSpPr>
          <p:nvPr/>
        </p:nvSpPr>
        <p:spPr bwMode="auto">
          <a:xfrm flipV="1">
            <a:off x="2701925" y="2370138"/>
            <a:ext cx="533400" cy="304800"/>
          </a:xfrm>
          <a:prstGeom prst="line">
            <a:avLst/>
          </a:prstGeom>
          <a:noFill/>
          <a:ln w="38100">
            <a:solidFill>
              <a:srgbClr val="0000CC"/>
            </a:solidFill>
            <a:round/>
            <a:headEnd type="triangle" w="med" len="med"/>
            <a:tailEnd type="triangle" w="med" len="med"/>
          </a:ln>
          <a:effectLst/>
        </p:spPr>
        <p:txBody>
          <a:bodyPr lIns="0" tIns="0" rIns="0" bIns="0">
            <a:spAutoFit/>
          </a:bodyPr>
          <a:lstStyle/>
          <a:p>
            <a:endParaRPr lang="en-US"/>
          </a:p>
        </p:txBody>
      </p:sp>
      <p:sp>
        <p:nvSpPr>
          <p:cNvPr id="1136962" name="Line 322"/>
          <p:cNvSpPr>
            <a:spLocks noChangeShapeType="1"/>
          </p:cNvSpPr>
          <p:nvPr/>
        </p:nvSpPr>
        <p:spPr bwMode="auto">
          <a:xfrm>
            <a:off x="3289300" y="2347913"/>
            <a:ext cx="533400" cy="381000"/>
          </a:xfrm>
          <a:prstGeom prst="line">
            <a:avLst/>
          </a:prstGeom>
          <a:noFill/>
          <a:ln w="38100">
            <a:solidFill>
              <a:srgbClr val="0000CC"/>
            </a:solidFill>
            <a:round/>
            <a:headEnd type="triangle" w="med" len="med"/>
            <a:tailEnd type="triangle" w="med" len="med"/>
          </a:ln>
          <a:effectLst/>
        </p:spPr>
        <p:txBody>
          <a:bodyPr lIns="0" tIns="0" rIns="0" bIns="0">
            <a:spAutoFit/>
          </a:bodyPr>
          <a:lstStyle/>
          <a:p>
            <a:endParaRPr lang="en-US"/>
          </a:p>
        </p:txBody>
      </p:sp>
      <p:sp>
        <p:nvSpPr>
          <p:cNvPr id="1136963" name="Line 323"/>
          <p:cNvSpPr>
            <a:spLocks noChangeShapeType="1"/>
          </p:cNvSpPr>
          <p:nvPr/>
        </p:nvSpPr>
        <p:spPr bwMode="auto">
          <a:xfrm>
            <a:off x="4160838" y="2719388"/>
            <a:ext cx="533400" cy="76200"/>
          </a:xfrm>
          <a:prstGeom prst="line">
            <a:avLst/>
          </a:prstGeom>
          <a:noFill/>
          <a:ln w="38100">
            <a:solidFill>
              <a:srgbClr val="FF6600"/>
            </a:solidFill>
            <a:round/>
            <a:headEnd type="triangle" w="med" len="med"/>
            <a:tailEnd type="triangle" w="med" len="med"/>
          </a:ln>
          <a:effectLst/>
        </p:spPr>
        <p:txBody>
          <a:bodyPr lIns="0" tIns="0" rIns="0" bIns="0">
            <a:spAutoFit/>
          </a:bodyPr>
          <a:lstStyle/>
          <a:p>
            <a:endParaRPr lang="en-US"/>
          </a:p>
        </p:txBody>
      </p:sp>
      <p:sp>
        <p:nvSpPr>
          <p:cNvPr id="1136964" name="Line 324"/>
          <p:cNvSpPr>
            <a:spLocks noChangeShapeType="1"/>
          </p:cNvSpPr>
          <p:nvPr/>
        </p:nvSpPr>
        <p:spPr bwMode="auto">
          <a:xfrm>
            <a:off x="1819275" y="2636838"/>
            <a:ext cx="533400" cy="4762"/>
          </a:xfrm>
          <a:prstGeom prst="line">
            <a:avLst/>
          </a:prstGeom>
          <a:noFill/>
          <a:ln w="38100">
            <a:solidFill>
              <a:srgbClr val="FF6600"/>
            </a:solidFill>
            <a:round/>
            <a:headEnd type="triangle" w="med" len="med"/>
            <a:tailEnd type="triangle" w="med" len="med"/>
          </a:ln>
          <a:effectLst/>
        </p:spPr>
        <p:txBody>
          <a:bodyPr lIns="0" tIns="0" rIns="0" bIns="0">
            <a:spAutoFit/>
          </a:bodyPr>
          <a:lstStyle/>
          <a:p>
            <a:endParaRPr lang="en-US"/>
          </a:p>
        </p:txBody>
      </p:sp>
      <p:grpSp>
        <p:nvGrpSpPr>
          <p:cNvPr id="1136965" name="Group 325"/>
          <p:cNvGrpSpPr>
            <a:grpSpLocks/>
          </p:cNvGrpSpPr>
          <p:nvPr/>
        </p:nvGrpSpPr>
        <p:grpSpPr bwMode="auto">
          <a:xfrm>
            <a:off x="201613" y="2895600"/>
            <a:ext cx="3989387" cy="1697038"/>
            <a:chOff x="48" y="1824"/>
            <a:chExt cx="2592" cy="1248"/>
          </a:xfrm>
        </p:grpSpPr>
        <p:sp>
          <p:nvSpPr>
            <p:cNvPr id="1136966" name="Rectangle 326"/>
            <p:cNvSpPr>
              <a:spLocks noChangeArrowheads="1"/>
            </p:cNvSpPr>
            <p:nvPr/>
          </p:nvSpPr>
          <p:spPr bwMode="auto">
            <a:xfrm>
              <a:off x="48" y="2400"/>
              <a:ext cx="2592" cy="672"/>
            </a:xfrm>
            <a:prstGeom prst="rect">
              <a:avLst/>
            </a:prstGeom>
            <a:noFill/>
            <a:ln w="19050">
              <a:solidFill>
                <a:srgbClr val="969696"/>
              </a:solidFill>
              <a:miter lim="800000"/>
              <a:headEnd/>
              <a:tailEnd/>
            </a:ln>
            <a:effectLst/>
          </p:spPr>
          <p:txBody>
            <a:bodyPr/>
            <a:lstStyle/>
            <a:p>
              <a:pPr algn="ctr" eaLnBrk="0" hangingPunct="0"/>
              <a:r>
                <a:rPr lang="en-US" sz="2400">
                  <a:sym typeface="Symbol" pitchFamily="18" charset="2"/>
                </a:rPr>
                <a:t>Intramolecular forces occur between atoms</a:t>
              </a:r>
            </a:p>
          </p:txBody>
        </p:sp>
        <p:sp>
          <p:nvSpPr>
            <p:cNvPr id="1136967" name="Line 327"/>
            <p:cNvSpPr>
              <a:spLocks noChangeShapeType="1"/>
            </p:cNvSpPr>
            <p:nvPr/>
          </p:nvSpPr>
          <p:spPr bwMode="auto">
            <a:xfrm flipH="1">
              <a:off x="576" y="1824"/>
              <a:ext cx="0" cy="576"/>
            </a:xfrm>
            <a:prstGeom prst="line">
              <a:avLst/>
            </a:prstGeom>
            <a:noFill/>
            <a:ln w="28575">
              <a:solidFill>
                <a:srgbClr val="969696"/>
              </a:solidFill>
              <a:round/>
              <a:headEnd/>
              <a:tailEnd/>
            </a:ln>
            <a:effectLst/>
          </p:spPr>
          <p:txBody>
            <a:bodyPr lIns="0" tIns="0" rIns="0" bIns="0">
              <a:spAutoFit/>
            </a:bodyPr>
            <a:lstStyle/>
            <a:p>
              <a:endParaRPr lang="en-US"/>
            </a:p>
          </p:txBody>
        </p:sp>
      </p:grpSp>
      <p:grpSp>
        <p:nvGrpSpPr>
          <p:cNvPr id="1136968" name="Group 328"/>
          <p:cNvGrpSpPr>
            <a:grpSpLocks/>
          </p:cNvGrpSpPr>
          <p:nvPr/>
        </p:nvGrpSpPr>
        <p:grpSpPr bwMode="auto">
          <a:xfrm>
            <a:off x="4487863" y="2938463"/>
            <a:ext cx="4159250" cy="1654175"/>
            <a:chOff x="2688" y="1872"/>
            <a:chExt cx="3024" cy="1200"/>
          </a:xfrm>
        </p:grpSpPr>
        <p:sp>
          <p:nvSpPr>
            <p:cNvPr id="1136969" name="Rectangle 329"/>
            <p:cNvSpPr>
              <a:spLocks noChangeArrowheads="1"/>
            </p:cNvSpPr>
            <p:nvPr/>
          </p:nvSpPr>
          <p:spPr bwMode="auto">
            <a:xfrm>
              <a:off x="2688" y="2400"/>
              <a:ext cx="3024" cy="672"/>
            </a:xfrm>
            <a:prstGeom prst="rect">
              <a:avLst/>
            </a:prstGeom>
            <a:noFill/>
            <a:ln w="19050">
              <a:solidFill>
                <a:srgbClr val="969696"/>
              </a:solidFill>
              <a:miter lim="800000"/>
              <a:headEnd/>
              <a:tailEnd/>
            </a:ln>
            <a:effectLst/>
          </p:spPr>
          <p:txBody>
            <a:bodyPr/>
            <a:lstStyle/>
            <a:p>
              <a:pPr algn="ctr" eaLnBrk="0" hangingPunct="0"/>
              <a:r>
                <a:rPr lang="en-US" sz="2400">
                  <a:sym typeface="Symbol" pitchFamily="18" charset="2"/>
                </a:rPr>
                <a:t>Intermolecular forces occur </a:t>
              </a:r>
              <a:r>
                <a:rPr lang="en-US" sz="2400" i="1">
                  <a:sym typeface="Symbol" pitchFamily="18" charset="2"/>
                </a:rPr>
                <a:t>between molecules</a:t>
              </a:r>
            </a:p>
          </p:txBody>
        </p:sp>
        <p:sp>
          <p:nvSpPr>
            <p:cNvPr id="1136970" name="Line 330"/>
            <p:cNvSpPr>
              <a:spLocks noChangeShapeType="1"/>
            </p:cNvSpPr>
            <p:nvPr/>
          </p:nvSpPr>
          <p:spPr bwMode="auto">
            <a:xfrm>
              <a:off x="2736" y="1872"/>
              <a:ext cx="0" cy="528"/>
            </a:xfrm>
            <a:prstGeom prst="line">
              <a:avLst/>
            </a:prstGeom>
            <a:noFill/>
            <a:ln w="28575">
              <a:solidFill>
                <a:srgbClr val="969696"/>
              </a:solidFill>
              <a:round/>
              <a:headEnd/>
              <a:tailEnd/>
            </a:ln>
            <a:effectLst/>
          </p:spPr>
          <p:txBody>
            <a:bodyPr lIns="0" tIns="0" rIns="0" bIns="0">
              <a:spAutoFit/>
            </a:bodyPr>
            <a:lstStyle/>
            <a:p>
              <a:endParaRPr lang="en-US"/>
            </a:p>
          </p:txBody>
        </p:sp>
      </p:grpSp>
      <p:sp>
        <p:nvSpPr>
          <p:cNvPr id="1136971" name="Rectangle 331"/>
          <p:cNvSpPr>
            <a:spLocks noChangeArrowheads="1"/>
          </p:cNvSpPr>
          <p:nvPr/>
        </p:nvSpPr>
        <p:spPr bwMode="auto">
          <a:xfrm>
            <a:off x="554038" y="4899025"/>
            <a:ext cx="8121650" cy="1981200"/>
          </a:xfrm>
          <a:prstGeom prst="rect">
            <a:avLst/>
          </a:prstGeom>
          <a:noFill/>
          <a:ln w="9525">
            <a:noFill/>
            <a:miter lim="800000"/>
            <a:headEnd/>
            <a:tailEnd/>
          </a:ln>
          <a:effectLst/>
        </p:spPr>
        <p:txBody>
          <a:bodyPr/>
          <a:lstStyle/>
          <a:p>
            <a:pPr marL="277813" indent="-277813" eaLnBrk="0" hangingPunct="0">
              <a:lnSpc>
                <a:spcPct val="95000"/>
              </a:lnSpc>
              <a:buFontTx/>
              <a:buChar char="•"/>
            </a:pPr>
            <a:r>
              <a:rPr lang="en-US" sz="2400">
                <a:sym typeface="Symbol" pitchFamily="18" charset="2"/>
              </a:rPr>
              <a:t>Intermolecular forces are not considered in ionic bonding because there are no molecules.</a:t>
            </a:r>
          </a:p>
          <a:p>
            <a:pPr marL="277813" indent="-277813" eaLnBrk="0" hangingPunct="0">
              <a:lnSpc>
                <a:spcPct val="95000"/>
              </a:lnSpc>
              <a:buFontTx/>
              <a:buChar char="•"/>
            </a:pPr>
            <a:endParaRPr lang="en-US" sz="800">
              <a:sym typeface="Symbol" pitchFamily="18" charset="2"/>
            </a:endParaRPr>
          </a:p>
          <a:p>
            <a:pPr marL="277813" indent="-277813" eaLnBrk="0" hangingPunct="0">
              <a:lnSpc>
                <a:spcPct val="95000"/>
              </a:lnSpc>
              <a:buFontTx/>
              <a:buChar char="•"/>
            </a:pPr>
            <a:r>
              <a:rPr lang="en-US" sz="2400">
                <a:sym typeface="Symbol" pitchFamily="18" charset="2"/>
              </a:rPr>
              <a:t>The type of intramolecular bond determines the type of intermolecular force.</a:t>
            </a:r>
          </a:p>
        </p:txBody>
      </p:sp>
      <p:sp>
        <p:nvSpPr>
          <p:cNvPr id="1136972" name="Rectangle 332"/>
          <p:cNvSpPr>
            <a:spLocks noChangeArrowheads="1"/>
          </p:cNvSpPr>
          <p:nvPr/>
        </p:nvSpPr>
        <p:spPr bwMode="auto">
          <a:xfrm>
            <a:off x="6248400" y="2419350"/>
            <a:ext cx="2743200" cy="1042988"/>
          </a:xfrm>
          <a:prstGeom prst="rect">
            <a:avLst/>
          </a:prstGeom>
          <a:noFill/>
          <a:ln w="9525">
            <a:noFill/>
            <a:miter lim="800000"/>
            <a:headEnd/>
            <a:tailEnd/>
          </a:ln>
          <a:effectLst/>
        </p:spPr>
        <p:txBody>
          <a:bodyPr lIns="0" tIns="0" rIns="0" bIns="0">
            <a:spAutoFit/>
          </a:bodyPr>
          <a:lstStyle/>
          <a:p>
            <a:pPr algn="ctr" eaLnBrk="0" hangingPunct="0">
              <a:lnSpc>
                <a:spcPct val="95000"/>
              </a:lnSpc>
            </a:pPr>
            <a:r>
              <a:rPr lang="en-US" sz="2400" i="1">
                <a:sym typeface="Symbol" pitchFamily="18" charset="2"/>
              </a:rPr>
              <a:t>Intramolecular forces are much stronger</a:t>
            </a:r>
          </a:p>
        </p:txBody>
      </p:sp>
      <p:pic>
        <p:nvPicPr>
          <p:cNvPr id="1136974" name="Picture 334" descr="water"/>
          <p:cNvPicPr>
            <a:picLocks noChangeAspect="1" noChangeArrowheads="1"/>
          </p:cNvPicPr>
          <p:nvPr/>
        </p:nvPicPr>
        <p:blipFill>
          <a:blip r:embed="rId5" cstate="print"/>
          <a:srcRect/>
          <a:stretch>
            <a:fillRect/>
          </a:stretch>
        </p:blipFill>
        <p:spPr bwMode="auto">
          <a:xfrm>
            <a:off x="6927850" y="274638"/>
            <a:ext cx="1806575" cy="1968500"/>
          </a:xfrm>
          <a:prstGeom prst="rect">
            <a:avLst/>
          </a:prstGeom>
          <a:noFill/>
        </p:spPr>
      </p:pic>
      <p:pic>
        <p:nvPicPr>
          <p:cNvPr id="1136976" name="Picture 336" descr="Photo:RB1"/>
          <p:cNvPicPr>
            <a:picLocks noChangeAspect="1" noChangeArrowheads="1"/>
          </p:cNvPicPr>
          <p:nvPr/>
        </p:nvPicPr>
        <p:blipFill>
          <a:blip r:embed="rId6" cstate="print"/>
          <a:srcRect/>
          <a:stretch>
            <a:fillRect/>
          </a:stretch>
        </p:blipFill>
        <p:spPr bwMode="auto">
          <a:xfrm>
            <a:off x="1268413" y="1974850"/>
            <a:ext cx="2373312" cy="1501775"/>
          </a:xfrm>
          <a:prstGeom prst="rect">
            <a:avLst/>
          </a:prstGeom>
          <a:noFill/>
        </p:spPr>
      </p:pic>
    </p:spTree>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36976"/>
                                        </p:tgtEl>
                                        <p:attrNameLst>
                                          <p:attrName>style.visibility</p:attrName>
                                        </p:attrNameLst>
                                      </p:cBhvr>
                                      <p:to>
                                        <p:strVal val="visible"/>
                                      </p:to>
                                    </p:set>
                                    <p:anim calcmode="lin" valueType="num">
                                      <p:cBhvr>
                                        <p:cTn id="7" dur="500" fill="hold"/>
                                        <p:tgtEl>
                                          <p:spTgt spid="1136976"/>
                                        </p:tgtEl>
                                        <p:attrNameLst>
                                          <p:attrName>ppt_w</p:attrName>
                                        </p:attrNameLst>
                                      </p:cBhvr>
                                      <p:tavLst>
                                        <p:tav tm="0">
                                          <p:val>
                                            <p:fltVal val="0"/>
                                          </p:val>
                                        </p:tav>
                                        <p:tav tm="100000">
                                          <p:val>
                                            <p:strVal val="#ppt_w"/>
                                          </p:val>
                                        </p:tav>
                                      </p:tavLst>
                                    </p:anim>
                                    <p:anim calcmode="lin" valueType="num">
                                      <p:cBhvr>
                                        <p:cTn id="8" dur="500" fill="hold"/>
                                        <p:tgtEl>
                                          <p:spTgt spid="1136976"/>
                                        </p:tgtEl>
                                        <p:attrNameLst>
                                          <p:attrName>ppt_h</p:attrName>
                                        </p:attrNameLst>
                                      </p:cBhvr>
                                      <p:tavLst>
                                        <p:tav tm="0">
                                          <p:val>
                                            <p:fltVal val="0"/>
                                          </p:val>
                                        </p:tav>
                                        <p:tav tm="100000">
                                          <p:val>
                                            <p:strVal val="#ppt_h"/>
                                          </p:val>
                                        </p:tav>
                                      </p:tavLst>
                                    </p:anim>
                                    <p:animEffect transition="in" filter="fade">
                                      <p:cBhvr>
                                        <p:cTn id="9" dur="500"/>
                                        <p:tgtEl>
                                          <p:spTgt spid="1136976"/>
                                        </p:tgtEl>
                                      </p:cBhvr>
                                    </p:animEffect>
                                  </p:childTnLst>
                                </p:cTn>
                              </p:par>
                              <p:par>
                                <p:cTn id="10" presetID="0" presetClass="path" presetSubtype="0" accel="50000" decel="50000" fill="hold" nodeType="withEffect">
                                  <p:stCondLst>
                                    <p:cond delay="0"/>
                                  </p:stCondLst>
                                  <p:childTnLst>
                                    <p:animMotion origin="layout" path="M 3.61111E-6 2.59259E-6 L 0.62222 -0.22523 " pathEditMode="relative" ptsTypes="AA">
                                      <p:cBhvr>
                                        <p:cTn id="11" dur="2000" spd="-100000" fill="hold"/>
                                        <p:tgtEl>
                                          <p:spTgt spid="1136976"/>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36643">
                                            <p:txEl>
                                              <p:pRg st="0" end="0"/>
                                            </p:txEl>
                                          </p:spTgt>
                                        </p:tgtEl>
                                        <p:attrNameLst>
                                          <p:attrName>style.visibility</p:attrName>
                                        </p:attrNameLst>
                                      </p:cBhvr>
                                      <p:to>
                                        <p:strVal val="visible"/>
                                      </p:to>
                                    </p:set>
                                    <p:animEffect transition="in" filter="wipe(left)">
                                      <p:cBhvr>
                                        <p:cTn id="16" dur="500"/>
                                        <p:tgtEl>
                                          <p:spTgt spid="1136643">
                                            <p:txEl>
                                              <p:pRg st="0" end="0"/>
                                            </p:txEl>
                                          </p:spTgt>
                                        </p:tgtEl>
                                      </p:cBhvr>
                                    </p:animEffect>
                                  </p:childTnLst>
                                  <p:subTnLst>
                                    <p:animClr clrSpc="rgb" dir="cw">
                                      <p:cBhvr override="childStyle">
                                        <p:cTn dur="1" fill="hold" display="0" masterRel="nextClick" afterEffect="1"/>
                                        <p:tgtEl>
                                          <p:spTgt spid="1136643">
                                            <p:txEl>
                                              <p:pRg st="0" end="0"/>
                                            </p:txEl>
                                          </p:spTgt>
                                        </p:tgtEl>
                                        <p:attrNameLst>
                                          <p:attrName>ppt_c</p:attrName>
                                        </p:attrNameLst>
                                      </p:cBhvr>
                                      <p:to>
                                        <a:schemeClr val="tx1"/>
                                      </p:to>
                                    </p:animClr>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36643">
                                            <p:txEl>
                                              <p:pRg st="1" end="1"/>
                                            </p:txEl>
                                          </p:spTgt>
                                        </p:tgtEl>
                                        <p:attrNameLst>
                                          <p:attrName>style.visibility</p:attrName>
                                        </p:attrNameLst>
                                      </p:cBhvr>
                                      <p:to>
                                        <p:strVal val="visible"/>
                                      </p:to>
                                    </p:set>
                                    <p:animEffect transition="in" filter="wipe(left)">
                                      <p:cBhvr>
                                        <p:cTn id="21" dur="500"/>
                                        <p:tgtEl>
                                          <p:spTgt spid="1136643">
                                            <p:txEl>
                                              <p:pRg st="1" end="1"/>
                                            </p:txEl>
                                          </p:spTgt>
                                        </p:tgtEl>
                                      </p:cBhvr>
                                    </p:animEffect>
                                  </p:childTnLst>
                                  <p:subTnLst>
                                    <p:animClr clrSpc="rgb" dir="cw">
                                      <p:cBhvr override="childStyle">
                                        <p:cTn dur="1" fill="hold" display="0" masterRel="nextClick" afterEffect="1"/>
                                        <p:tgtEl>
                                          <p:spTgt spid="1136643">
                                            <p:txEl>
                                              <p:pRg st="1" end="1"/>
                                            </p:txEl>
                                          </p:spTgt>
                                        </p:tgtEl>
                                        <p:attrNameLst>
                                          <p:attrName>ppt_c</p:attrName>
                                        </p:attrNameLst>
                                      </p:cBhvr>
                                      <p:to>
                                        <a:schemeClr val="tx1"/>
                                      </p:to>
                                    </p:animClr>
                                  </p:sub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36643">
                                            <p:txEl>
                                              <p:pRg st="2" end="2"/>
                                            </p:txEl>
                                          </p:spTgt>
                                        </p:tgtEl>
                                        <p:attrNameLst>
                                          <p:attrName>style.visibility</p:attrName>
                                        </p:attrNameLst>
                                      </p:cBhvr>
                                      <p:to>
                                        <p:strVal val="visible"/>
                                      </p:to>
                                    </p:set>
                                    <p:animEffect transition="in" filter="wipe(left)">
                                      <p:cBhvr>
                                        <p:cTn id="26" dur="500"/>
                                        <p:tgtEl>
                                          <p:spTgt spid="1136643">
                                            <p:txEl>
                                              <p:pRg st="2" end="2"/>
                                            </p:txEl>
                                          </p:spTgt>
                                        </p:tgtEl>
                                      </p:cBhvr>
                                    </p:animEffect>
                                  </p:childTnLst>
                                  <p:subTnLst>
                                    <p:animClr clrSpc="rgb" dir="cw">
                                      <p:cBhvr override="childStyle">
                                        <p:cTn dur="1" fill="hold" display="0" masterRel="nextClick" afterEffect="1"/>
                                        <p:tgtEl>
                                          <p:spTgt spid="1136643">
                                            <p:txEl>
                                              <p:pRg st="2" end="2"/>
                                            </p:txEl>
                                          </p:spTgt>
                                        </p:tgtEl>
                                        <p:attrNameLst>
                                          <p:attrName>ppt_c</p:attrName>
                                        </p:attrNameLst>
                                      </p:cBhvr>
                                      <p:to>
                                        <a:schemeClr val="tx1"/>
                                      </p:to>
                                    </p:animClr>
                                  </p:subTnLst>
                                </p:cTn>
                              </p:par>
                            </p:childTnLst>
                          </p:cTn>
                        </p:par>
                        <p:par>
                          <p:cTn id="27" fill="hold">
                            <p:stCondLst>
                              <p:cond delay="500"/>
                            </p:stCondLst>
                            <p:childTnLst>
                              <p:par>
                                <p:cTn id="28" presetID="55" presetClass="exit" presetSubtype="0" fill="hold" nodeType="afterEffect">
                                  <p:stCondLst>
                                    <p:cond delay="0"/>
                                  </p:stCondLst>
                                  <p:childTnLst>
                                    <p:anim calcmode="lin" valueType="num">
                                      <p:cBhvr>
                                        <p:cTn id="29" dur="1000"/>
                                        <p:tgtEl>
                                          <p:spTgt spid="1136976"/>
                                        </p:tgtEl>
                                        <p:attrNameLst>
                                          <p:attrName>ppt_w</p:attrName>
                                        </p:attrNameLst>
                                      </p:cBhvr>
                                      <p:tavLst>
                                        <p:tav tm="0">
                                          <p:val>
                                            <p:strVal val="ppt_w"/>
                                          </p:val>
                                        </p:tav>
                                        <p:tav tm="100000">
                                          <p:val>
                                            <p:strVal val="ppt_w*0.70"/>
                                          </p:val>
                                        </p:tav>
                                      </p:tavLst>
                                    </p:anim>
                                    <p:anim calcmode="lin" valueType="num">
                                      <p:cBhvr>
                                        <p:cTn id="30" dur="1000"/>
                                        <p:tgtEl>
                                          <p:spTgt spid="1136976"/>
                                        </p:tgtEl>
                                        <p:attrNameLst>
                                          <p:attrName>ppt_h</p:attrName>
                                        </p:attrNameLst>
                                      </p:cBhvr>
                                      <p:tavLst>
                                        <p:tav tm="0">
                                          <p:val>
                                            <p:strVal val="ppt_h"/>
                                          </p:val>
                                        </p:tav>
                                        <p:tav tm="100000">
                                          <p:val>
                                            <p:strVal val="ppt_h"/>
                                          </p:val>
                                        </p:tav>
                                      </p:tavLst>
                                    </p:anim>
                                    <p:animEffect transition="out" filter="fade">
                                      <p:cBhvr>
                                        <p:cTn id="31" dur="1000"/>
                                        <p:tgtEl>
                                          <p:spTgt spid="1136976"/>
                                        </p:tgtEl>
                                      </p:cBhvr>
                                    </p:animEffect>
                                    <p:set>
                                      <p:cBhvr>
                                        <p:cTn id="32" dur="1" fill="hold">
                                          <p:stCondLst>
                                            <p:cond delay="999"/>
                                          </p:stCondLst>
                                        </p:cTn>
                                        <p:tgtEl>
                                          <p:spTgt spid="113697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136644"/>
                                        </p:tgtEl>
                                        <p:attrNameLst>
                                          <p:attrName>style.visibility</p:attrName>
                                        </p:attrNameLst>
                                      </p:cBhvr>
                                      <p:to>
                                        <p:strVal val="visible"/>
                                      </p:to>
                                    </p:set>
                                    <p:animEffect transition="in" filter="dissolve">
                                      <p:cBhvr>
                                        <p:cTn id="37" dur="500"/>
                                        <p:tgtEl>
                                          <p:spTgt spid="11366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136965"/>
                                        </p:tgtEl>
                                        <p:attrNameLst>
                                          <p:attrName>style.visibility</p:attrName>
                                        </p:attrNameLst>
                                      </p:cBhvr>
                                      <p:to>
                                        <p:strVal val="visible"/>
                                      </p:to>
                                    </p:set>
                                    <p:animEffect transition="in" filter="wipe(left)">
                                      <p:cBhvr>
                                        <p:cTn id="42" dur="500"/>
                                        <p:tgtEl>
                                          <p:spTgt spid="1136965"/>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1136959"/>
                                        </p:tgtEl>
                                        <p:attrNameLst>
                                          <p:attrName>style.visibility</p:attrName>
                                        </p:attrNameLst>
                                      </p:cBhvr>
                                      <p:to>
                                        <p:strVal val="visible"/>
                                      </p:to>
                                    </p:set>
                                    <p:anim calcmode="lin" valueType="num">
                                      <p:cBhvr>
                                        <p:cTn id="47" dur="500" fill="hold"/>
                                        <p:tgtEl>
                                          <p:spTgt spid="1136959"/>
                                        </p:tgtEl>
                                        <p:attrNameLst>
                                          <p:attrName>ppt_w</p:attrName>
                                        </p:attrNameLst>
                                      </p:cBhvr>
                                      <p:tavLst>
                                        <p:tav tm="0">
                                          <p:val>
                                            <p:strVal val="4*#ppt_w"/>
                                          </p:val>
                                        </p:tav>
                                        <p:tav tm="100000">
                                          <p:val>
                                            <p:strVal val="#ppt_w"/>
                                          </p:val>
                                        </p:tav>
                                      </p:tavLst>
                                    </p:anim>
                                    <p:anim calcmode="lin" valueType="num">
                                      <p:cBhvr>
                                        <p:cTn id="48" dur="500" fill="hold"/>
                                        <p:tgtEl>
                                          <p:spTgt spid="113695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3" name="explode.wav"/>
                                        </p:tgtEl>
                                      </p:cMediaNode>
                                    </p:audio>
                                  </p:subTnLst>
                                </p:cTn>
                              </p:par>
                            </p:childTnLst>
                          </p:cTn>
                        </p:par>
                      </p:childTnLst>
                    </p:cTn>
                  </p:par>
                  <p:par>
                    <p:cTn id="49" fill="hold">
                      <p:stCondLst>
                        <p:cond delay="indefinite"/>
                      </p:stCondLst>
                      <p:childTnLst>
                        <p:par>
                          <p:cTn id="50" fill="hold">
                            <p:stCondLst>
                              <p:cond delay="0"/>
                            </p:stCondLst>
                            <p:childTnLst>
                              <p:par>
                                <p:cTn id="51" presetID="23" presetClass="entr" presetSubtype="32" fill="hold" grpId="0" nodeType="clickEffect">
                                  <p:stCondLst>
                                    <p:cond delay="0"/>
                                  </p:stCondLst>
                                  <p:childTnLst>
                                    <p:set>
                                      <p:cBhvr>
                                        <p:cTn id="52" dur="1" fill="hold">
                                          <p:stCondLst>
                                            <p:cond delay="0"/>
                                          </p:stCondLst>
                                        </p:cTn>
                                        <p:tgtEl>
                                          <p:spTgt spid="1136960"/>
                                        </p:tgtEl>
                                        <p:attrNameLst>
                                          <p:attrName>style.visibility</p:attrName>
                                        </p:attrNameLst>
                                      </p:cBhvr>
                                      <p:to>
                                        <p:strVal val="visible"/>
                                      </p:to>
                                    </p:set>
                                    <p:anim calcmode="lin" valueType="num">
                                      <p:cBhvr>
                                        <p:cTn id="53" dur="500" fill="hold"/>
                                        <p:tgtEl>
                                          <p:spTgt spid="1136960"/>
                                        </p:tgtEl>
                                        <p:attrNameLst>
                                          <p:attrName>ppt_w</p:attrName>
                                        </p:attrNameLst>
                                      </p:cBhvr>
                                      <p:tavLst>
                                        <p:tav tm="0">
                                          <p:val>
                                            <p:strVal val="4*#ppt_w"/>
                                          </p:val>
                                        </p:tav>
                                        <p:tav tm="100000">
                                          <p:val>
                                            <p:strVal val="#ppt_w"/>
                                          </p:val>
                                        </p:tav>
                                      </p:tavLst>
                                    </p:anim>
                                    <p:anim calcmode="lin" valueType="num">
                                      <p:cBhvr>
                                        <p:cTn id="54" dur="500" fill="hold"/>
                                        <p:tgtEl>
                                          <p:spTgt spid="113696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explode.wav"/>
                                        </p:tgtEl>
                                      </p:cMediaNode>
                                    </p:audio>
                                  </p:subTnLst>
                                </p:cTn>
                              </p:par>
                            </p:childTnLst>
                          </p:cTn>
                        </p:par>
                      </p:childTnLst>
                    </p:cTn>
                  </p:par>
                  <p:par>
                    <p:cTn id="55" fill="hold">
                      <p:stCondLst>
                        <p:cond delay="indefinite"/>
                      </p:stCondLst>
                      <p:childTnLst>
                        <p:par>
                          <p:cTn id="56" fill="hold">
                            <p:stCondLst>
                              <p:cond delay="0"/>
                            </p:stCondLst>
                            <p:childTnLst>
                              <p:par>
                                <p:cTn id="57" presetID="23" presetClass="entr" presetSubtype="32" fill="hold" grpId="0" nodeType="clickEffect">
                                  <p:stCondLst>
                                    <p:cond delay="0"/>
                                  </p:stCondLst>
                                  <p:childTnLst>
                                    <p:set>
                                      <p:cBhvr>
                                        <p:cTn id="58" dur="1" fill="hold">
                                          <p:stCondLst>
                                            <p:cond delay="0"/>
                                          </p:stCondLst>
                                        </p:cTn>
                                        <p:tgtEl>
                                          <p:spTgt spid="1136961"/>
                                        </p:tgtEl>
                                        <p:attrNameLst>
                                          <p:attrName>style.visibility</p:attrName>
                                        </p:attrNameLst>
                                      </p:cBhvr>
                                      <p:to>
                                        <p:strVal val="visible"/>
                                      </p:to>
                                    </p:set>
                                    <p:anim calcmode="lin" valueType="num">
                                      <p:cBhvr>
                                        <p:cTn id="59" dur="500" fill="hold"/>
                                        <p:tgtEl>
                                          <p:spTgt spid="1136961"/>
                                        </p:tgtEl>
                                        <p:attrNameLst>
                                          <p:attrName>ppt_w</p:attrName>
                                        </p:attrNameLst>
                                      </p:cBhvr>
                                      <p:tavLst>
                                        <p:tav tm="0">
                                          <p:val>
                                            <p:strVal val="4*#ppt_w"/>
                                          </p:val>
                                        </p:tav>
                                        <p:tav tm="100000">
                                          <p:val>
                                            <p:strVal val="#ppt_w"/>
                                          </p:val>
                                        </p:tav>
                                      </p:tavLst>
                                    </p:anim>
                                    <p:anim calcmode="lin" valueType="num">
                                      <p:cBhvr>
                                        <p:cTn id="60" dur="500" fill="hold"/>
                                        <p:tgtEl>
                                          <p:spTgt spid="113696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explode.wav"/>
                                        </p:tgtEl>
                                      </p:cMediaNode>
                                    </p:audio>
                                  </p:subTnLst>
                                </p:cTn>
                              </p:par>
                            </p:childTnLst>
                          </p:cTn>
                        </p:par>
                      </p:childTnLst>
                    </p:cTn>
                  </p:par>
                  <p:par>
                    <p:cTn id="61" fill="hold">
                      <p:stCondLst>
                        <p:cond delay="indefinite"/>
                      </p:stCondLst>
                      <p:childTnLst>
                        <p:par>
                          <p:cTn id="62" fill="hold">
                            <p:stCondLst>
                              <p:cond delay="0"/>
                            </p:stCondLst>
                            <p:childTnLst>
                              <p:par>
                                <p:cTn id="63" presetID="23" presetClass="entr" presetSubtype="32" fill="hold" grpId="0" nodeType="clickEffect">
                                  <p:stCondLst>
                                    <p:cond delay="0"/>
                                  </p:stCondLst>
                                  <p:childTnLst>
                                    <p:set>
                                      <p:cBhvr>
                                        <p:cTn id="64" dur="1" fill="hold">
                                          <p:stCondLst>
                                            <p:cond delay="0"/>
                                          </p:stCondLst>
                                        </p:cTn>
                                        <p:tgtEl>
                                          <p:spTgt spid="1136962"/>
                                        </p:tgtEl>
                                        <p:attrNameLst>
                                          <p:attrName>style.visibility</p:attrName>
                                        </p:attrNameLst>
                                      </p:cBhvr>
                                      <p:to>
                                        <p:strVal val="visible"/>
                                      </p:to>
                                    </p:set>
                                    <p:anim calcmode="lin" valueType="num">
                                      <p:cBhvr>
                                        <p:cTn id="65" dur="500" fill="hold"/>
                                        <p:tgtEl>
                                          <p:spTgt spid="1136962"/>
                                        </p:tgtEl>
                                        <p:attrNameLst>
                                          <p:attrName>ppt_w</p:attrName>
                                        </p:attrNameLst>
                                      </p:cBhvr>
                                      <p:tavLst>
                                        <p:tav tm="0">
                                          <p:val>
                                            <p:strVal val="4*#ppt_w"/>
                                          </p:val>
                                        </p:tav>
                                        <p:tav tm="100000">
                                          <p:val>
                                            <p:strVal val="#ppt_w"/>
                                          </p:val>
                                        </p:tav>
                                      </p:tavLst>
                                    </p:anim>
                                    <p:anim calcmode="lin" valueType="num">
                                      <p:cBhvr>
                                        <p:cTn id="66" dur="500" fill="hold"/>
                                        <p:tgtEl>
                                          <p:spTgt spid="113696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3" name="explode.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136968"/>
                                        </p:tgtEl>
                                        <p:attrNameLst>
                                          <p:attrName>style.visibility</p:attrName>
                                        </p:attrNameLst>
                                      </p:cBhvr>
                                      <p:to>
                                        <p:strVal val="visible"/>
                                      </p:to>
                                    </p:set>
                                    <p:animEffect transition="in" filter="wipe(left)">
                                      <p:cBhvr>
                                        <p:cTn id="71" dur="500"/>
                                        <p:tgtEl>
                                          <p:spTgt spid="1136968"/>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32" fill="hold" grpId="0" nodeType="clickEffect">
                                  <p:stCondLst>
                                    <p:cond delay="0"/>
                                  </p:stCondLst>
                                  <p:childTnLst>
                                    <p:set>
                                      <p:cBhvr>
                                        <p:cTn id="75" dur="1" fill="hold">
                                          <p:stCondLst>
                                            <p:cond delay="0"/>
                                          </p:stCondLst>
                                        </p:cTn>
                                        <p:tgtEl>
                                          <p:spTgt spid="1136963"/>
                                        </p:tgtEl>
                                        <p:attrNameLst>
                                          <p:attrName>style.visibility</p:attrName>
                                        </p:attrNameLst>
                                      </p:cBhvr>
                                      <p:to>
                                        <p:strVal val="visible"/>
                                      </p:to>
                                    </p:set>
                                    <p:anim calcmode="lin" valueType="num">
                                      <p:cBhvr>
                                        <p:cTn id="76" dur="500" fill="hold"/>
                                        <p:tgtEl>
                                          <p:spTgt spid="1136963"/>
                                        </p:tgtEl>
                                        <p:attrNameLst>
                                          <p:attrName>ppt_w</p:attrName>
                                        </p:attrNameLst>
                                      </p:cBhvr>
                                      <p:tavLst>
                                        <p:tav tm="0">
                                          <p:val>
                                            <p:strVal val="4*#ppt_w"/>
                                          </p:val>
                                        </p:tav>
                                        <p:tav tm="100000">
                                          <p:val>
                                            <p:strVal val="#ppt_w"/>
                                          </p:val>
                                        </p:tav>
                                      </p:tavLst>
                                    </p:anim>
                                    <p:anim calcmode="lin" valueType="num">
                                      <p:cBhvr>
                                        <p:cTn id="77" dur="500" fill="hold"/>
                                        <p:tgtEl>
                                          <p:spTgt spid="113696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4" name="chimes.wav"/>
                                        </p:tgtEl>
                                      </p:cMediaNode>
                                    </p:audio>
                                  </p:subTnLst>
                                </p:cTn>
                              </p:par>
                            </p:childTnLst>
                          </p:cTn>
                        </p:par>
                      </p:childTnLst>
                    </p:cTn>
                  </p:par>
                  <p:par>
                    <p:cTn id="78" fill="hold">
                      <p:stCondLst>
                        <p:cond delay="indefinite"/>
                      </p:stCondLst>
                      <p:childTnLst>
                        <p:par>
                          <p:cTn id="79" fill="hold">
                            <p:stCondLst>
                              <p:cond delay="0"/>
                            </p:stCondLst>
                            <p:childTnLst>
                              <p:par>
                                <p:cTn id="80" presetID="23" presetClass="entr" presetSubtype="32" fill="hold" grpId="0" nodeType="clickEffect">
                                  <p:stCondLst>
                                    <p:cond delay="0"/>
                                  </p:stCondLst>
                                  <p:childTnLst>
                                    <p:set>
                                      <p:cBhvr>
                                        <p:cTn id="81" dur="1" fill="hold">
                                          <p:stCondLst>
                                            <p:cond delay="0"/>
                                          </p:stCondLst>
                                        </p:cTn>
                                        <p:tgtEl>
                                          <p:spTgt spid="1136964"/>
                                        </p:tgtEl>
                                        <p:attrNameLst>
                                          <p:attrName>style.visibility</p:attrName>
                                        </p:attrNameLst>
                                      </p:cBhvr>
                                      <p:to>
                                        <p:strVal val="visible"/>
                                      </p:to>
                                    </p:set>
                                    <p:anim calcmode="lin" valueType="num">
                                      <p:cBhvr>
                                        <p:cTn id="82" dur="500" fill="hold"/>
                                        <p:tgtEl>
                                          <p:spTgt spid="1136964"/>
                                        </p:tgtEl>
                                        <p:attrNameLst>
                                          <p:attrName>ppt_w</p:attrName>
                                        </p:attrNameLst>
                                      </p:cBhvr>
                                      <p:tavLst>
                                        <p:tav tm="0">
                                          <p:val>
                                            <p:strVal val="4*#ppt_w"/>
                                          </p:val>
                                        </p:tav>
                                        <p:tav tm="100000">
                                          <p:val>
                                            <p:strVal val="#ppt_w"/>
                                          </p:val>
                                        </p:tav>
                                      </p:tavLst>
                                    </p:anim>
                                    <p:anim calcmode="lin" valueType="num">
                                      <p:cBhvr>
                                        <p:cTn id="83" dur="500" fill="hold"/>
                                        <p:tgtEl>
                                          <p:spTgt spid="113696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4" name="chimes.wav"/>
                                        </p:tgtEl>
                                      </p:cMediaNode>
                                    </p:audio>
                                  </p:subTnLst>
                                </p:cTn>
                              </p:par>
                            </p:childTnLst>
                          </p:cTn>
                        </p:par>
                      </p:childTnLst>
                    </p:cTn>
                  </p:par>
                  <p:par>
                    <p:cTn id="84" fill="hold">
                      <p:stCondLst>
                        <p:cond delay="indefinite"/>
                      </p:stCondLst>
                      <p:childTnLst>
                        <p:par>
                          <p:cTn id="85" fill="hold">
                            <p:stCondLst>
                              <p:cond delay="0"/>
                            </p:stCondLst>
                            <p:childTnLst>
                              <p:par>
                                <p:cTn id="86" presetID="9" presetClass="emph" presetSubtype="0" grpId="1" nodeType="clickEffect">
                                  <p:stCondLst>
                                    <p:cond delay="0"/>
                                  </p:stCondLst>
                                  <p:childTnLst>
                                    <p:set>
                                      <p:cBhvr rctx="PPT">
                                        <p:cTn id="87" dur="indefinite"/>
                                        <p:tgtEl>
                                          <p:spTgt spid="1136643">
                                            <p:txEl>
                                              <p:pRg st="0" end="0"/>
                                            </p:txEl>
                                          </p:spTgt>
                                        </p:tgtEl>
                                        <p:attrNameLst>
                                          <p:attrName>style.opacity</p:attrName>
                                        </p:attrNameLst>
                                      </p:cBhvr>
                                      <p:to>
                                        <p:strVal val="0.5"/>
                                      </p:to>
                                    </p:set>
                                    <p:animEffect filter="image" prLst="opacity: 0.5">
                                      <p:cBhvr rctx="IE">
                                        <p:cTn id="88" dur="indefinite"/>
                                        <p:tgtEl>
                                          <p:spTgt spid="1136643">
                                            <p:txEl>
                                              <p:pRg st="0" end="0"/>
                                            </p:txEl>
                                          </p:spTgt>
                                        </p:tgtEl>
                                      </p:cBhvr>
                                    </p:animEffect>
                                  </p:childTnLst>
                                </p:cTn>
                              </p:par>
                              <p:par>
                                <p:cTn id="89" presetID="9" presetClass="emph" presetSubtype="0" grpId="1" nodeType="withEffect">
                                  <p:stCondLst>
                                    <p:cond delay="0"/>
                                  </p:stCondLst>
                                  <p:childTnLst>
                                    <p:set>
                                      <p:cBhvr rctx="PPT">
                                        <p:cTn id="90" dur="indefinite"/>
                                        <p:tgtEl>
                                          <p:spTgt spid="1136643">
                                            <p:txEl>
                                              <p:pRg st="1" end="1"/>
                                            </p:txEl>
                                          </p:spTgt>
                                        </p:tgtEl>
                                        <p:attrNameLst>
                                          <p:attrName>style.opacity</p:attrName>
                                        </p:attrNameLst>
                                      </p:cBhvr>
                                      <p:to>
                                        <p:strVal val="0.5"/>
                                      </p:to>
                                    </p:set>
                                    <p:animEffect filter="image" prLst="opacity: 0.5">
                                      <p:cBhvr rctx="IE">
                                        <p:cTn id="91" dur="indefinite"/>
                                        <p:tgtEl>
                                          <p:spTgt spid="1136643">
                                            <p:txEl>
                                              <p:pRg st="1" end="1"/>
                                            </p:txEl>
                                          </p:spTgt>
                                        </p:tgtEl>
                                      </p:cBhvr>
                                    </p:animEffect>
                                  </p:childTnLst>
                                </p:cTn>
                              </p:par>
                              <p:par>
                                <p:cTn id="92" presetID="9" presetClass="emph" presetSubtype="0" grpId="1" nodeType="withEffect">
                                  <p:stCondLst>
                                    <p:cond delay="0"/>
                                  </p:stCondLst>
                                  <p:childTnLst>
                                    <p:set>
                                      <p:cBhvr rctx="PPT">
                                        <p:cTn id="93" dur="indefinite"/>
                                        <p:tgtEl>
                                          <p:spTgt spid="1136643">
                                            <p:txEl>
                                              <p:pRg st="2" end="2"/>
                                            </p:txEl>
                                          </p:spTgt>
                                        </p:tgtEl>
                                        <p:attrNameLst>
                                          <p:attrName>style.opacity</p:attrName>
                                        </p:attrNameLst>
                                      </p:cBhvr>
                                      <p:to>
                                        <p:strVal val="0.5"/>
                                      </p:to>
                                    </p:set>
                                    <p:animEffect filter="image" prLst="opacity: 0.5">
                                      <p:cBhvr rctx="IE">
                                        <p:cTn id="94" dur="indefinite"/>
                                        <p:tgtEl>
                                          <p:spTgt spid="1136643">
                                            <p:txEl>
                                              <p:pRg st="2" end="2"/>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1136972"/>
                                        </p:tgtEl>
                                        <p:attrNameLst>
                                          <p:attrName>style.visibility</p:attrName>
                                        </p:attrNameLst>
                                      </p:cBhvr>
                                      <p:to>
                                        <p:strVal val="visible"/>
                                      </p:to>
                                    </p:set>
                                    <p:animEffect transition="in" filter="wipe(left)">
                                      <p:cBhvr>
                                        <p:cTn id="99" dur="500"/>
                                        <p:tgtEl>
                                          <p:spTgt spid="1136972"/>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1136971">
                                            <p:txEl>
                                              <p:pRg st="0" end="0"/>
                                            </p:txEl>
                                          </p:spTgt>
                                        </p:tgtEl>
                                        <p:attrNameLst>
                                          <p:attrName>style.visibility</p:attrName>
                                        </p:attrNameLst>
                                      </p:cBhvr>
                                      <p:to>
                                        <p:strVal val="visible"/>
                                      </p:to>
                                    </p:set>
                                    <p:animEffect transition="in" filter="wipe(left)">
                                      <p:cBhvr>
                                        <p:cTn id="104" dur="500"/>
                                        <p:tgtEl>
                                          <p:spTgt spid="1136971">
                                            <p:txEl>
                                              <p:pRg st="0" end="0"/>
                                            </p:txEl>
                                          </p:spTgt>
                                        </p:tgtEl>
                                      </p:cBhvr>
                                    </p:animEffect>
                                  </p:childTnLst>
                                  <p:subTnLst>
                                    <p:animClr clrSpc="rgb" dir="cw">
                                      <p:cBhvr override="childStyle">
                                        <p:cTn dur="1" fill="hold" display="0" masterRel="nextClick" afterEffect="1"/>
                                        <p:tgtEl>
                                          <p:spTgt spid="1136971">
                                            <p:txEl>
                                              <p:pRg st="0" end="0"/>
                                            </p:txEl>
                                          </p:spTgt>
                                        </p:tgtEl>
                                        <p:attrNameLst>
                                          <p:attrName>ppt_c</p:attrName>
                                        </p:attrNameLst>
                                      </p:cBhvr>
                                      <p:to>
                                        <a:schemeClr val="tx1"/>
                                      </p:to>
                                    </p:animClr>
                                  </p:sub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1136971">
                                            <p:txEl>
                                              <p:pRg st="2" end="2"/>
                                            </p:txEl>
                                          </p:spTgt>
                                        </p:tgtEl>
                                        <p:attrNameLst>
                                          <p:attrName>style.visibility</p:attrName>
                                        </p:attrNameLst>
                                      </p:cBhvr>
                                      <p:to>
                                        <p:strVal val="visible"/>
                                      </p:to>
                                    </p:set>
                                    <p:animEffect transition="in" filter="wipe(left)">
                                      <p:cBhvr>
                                        <p:cTn id="109" dur="500"/>
                                        <p:tgtEl>
                                          <p:spTgt spid="1136971">
                                            <p:txEl>
                                              <p:pRg st="2" end="2"/>
                                            </p:txEl>
                                          </p:spTgt>
                                        </p:tgtEl>
                                      </p:cBhvr>
                                    </p:animEffect>
                                  </p:childTnLst>
                                  <p:subTnLst>
                                    <p:animClr clrSpc="rgb" dir="cw">
                                      <p:cBhvr override="childStyle">
                                        <p:cTn dur="1" fill="hold" display="0" masterRel="nextClick" afterEffect="1"/>
                                        <p:tgtEl>
                                          <p:spTgt spid="1136971">
                                            <p:txEl>
                                              <p:pRg st="2" end="2"/>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43" grpId="0" uiExpand="1" build="p" autoUpdateAnimBg="0"/>
      <p:bldP spid="1136643" grpId="1" uiExpand="1" build="p"/>
      <p:bldP spid="1136959" grpId="0" animBg="1"/>
      <p:bldP spid="1136960" grpId="0" animBg="1"/>
      <p:bldP spid="1136961" grpId="0" animBg="1"/>
      <p:bldP spid="1136962" grpId="0" animBg="1"/>
      <p:bldP spid="1136963" grpId="0" animBg="1"/>
      <p:bldP spid="1136964" grpId="0" animBg="1"/>
      <p:bldP spid="1136971" grpId="0" uiExpand="1" build="p" autoUpdateAnimBg="0"/>
      <p:bldP spid="1136972"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8690" name="Rectangle 2"/>
          <p:cNvSpPr>
            <a:spLocks noGrp="1" noChangeArrowheads="1"/>
          </p:cNvSpPr>
          <p:nvPr>
            <p:ph type="title"/>
          </p:nvPr>
        </p:nvSpPr>
        <p:spPr>
          <a:xfrm>
            <a:off x="0" y="0"/>
            <a:ext cx="9144000" cy="762000"/>
          </a:xfrm>
        </p:spPr>
        <p:txBody>
          <a:bodyPr/>
          <a:lstStyle/>
          <a:p>
            <a:r>
              <a:rPr lang="en-US" sz="4000">
                <a:solidFill>
                  <a:srgbClr val="000099"/>
                </a:solidFill>
              </a:rPr>
              <a:t>I’m not stealing, I’m sharing unequally</a:t>
            </a:r>
          </a:p>
        </p:txBody>
      </p:sp>
      <p:sp>
        <p:nvSpPr>
          <p:cNvPr id="1138691" name="Rectangle 3"/>
          <p:cNvSpPr>
            <a:spLocks noGrp="1" noChangeArrowheads="1"/>
          </p:cNvSpPr>
          <p:nvPr>
            <p:ph type="body" idx="1"/>
          </p:nvPr>
        </p:nvSpPr>
        <p:spPr>
          <a:xfrm>
            <a:off x="1076325" y="874713"/>
            <a:ext cx="8067675" cy="1524000"/>
          </a:xfrm>
        </p:spPr>
        <p:txBody>
          <a:bodyPr/>
          <a:lstStyle/>
          <a:p>
            <a:pPr marL="277813" indent="-277813">
              <a:spcBef>
                <a:spcPct val="0"/>
              </a:spcBef>
            </a:pPr>
            <a:r>
              <a:rPr lang="en-US" sz="2400">
                <a:solidFill>
                  <a:srgbClr val="000099"/>
                </a:solidFill>
              </a:rPr>
              <a:t>We described ionic bonds as stealing electrons</a:t>
            </a:r>
          </a:p>
          <a:p>
            <a:pPr marL="277813" indent="-277813">
              <a:spcBef>
                <a:spcPct val="0"/>
              </a:spcBef>
            </a:pPr>
            <a:r>
              <a:rPr lang="en-US" sz="2400">
                <a:solidFill>
                  <a:srgbClr val="000099"/>
                </a:solidFill>
              </a:rPr>
              <a:t>In fact, all bonds share – equally or unequally.</a:t>
            </a:r>
          </a:p>
          <a:p>
            <a:pPr marL="277813" indent="-277813">
              <a:spcBef>
                <a:spcPct val="0"/>
              </a:spcBef>
            </a:pPr>
            <a:r>
              <a:rPr lang="en-US" sz="2400">
                <a:solidFill>
                  <a:srgbClr val="000099"/>
                </a:solidFill>
              </a:rPr>
              <a:t>Note how bonding electrons spend their time:</a:t>
            </a:r>
          </a:p>
        </p:txBody>
      </p:sp>
      <p:sp>
        <p:nvSpPr>
          <p:cNvPr id="1138692" name="Rectangle 4"/>
          <p:cNvSpPr>
            <a:spLocks noChangeArrowheads="1"/>
          </p:cNvSpPr>
          <p:nvPr/>
        </p:nvSpPr>
        <p:spPr bwMode="auto">
          <a:xfrm>
            <a:off x="1076325" y="5446713"/>
            <a:ext cx="7297738" cy="1524000"/>
          </a:xfrm>
          <a:prstGeom prst="rect">
            <a:avLst/>
          </a:prstGeom>
          <a:noFill/>
          <a:ln w="9525">
            <a:noFill/>
            <a:miter lim="800000"/>
            <a:headEnd/>
            <a:tailEnd/>
          </a:ln>
          <a:effectLst/>
        </p:spPr>
        <p:txBody>
          <a:bodyPr/>
          <a:lstStyle/>
          <a:p>
            <a:pPr marL="277813" indent="-277813" eaLnBrk="0" hangingPunct="0">
              <a:lnSpc>
                <a:spcPct val="95000"/>
              </a:lnSpc>
              <a:buFontTx/>
              <a:buChar char="•"/>
            </a:pPr>
            <a:r>
              <a:rPr lang="en-US" sz="2400">
                <a:solidFill>
                  <a:srgbClr val="000099"/>
                </a:solidFill>
              </a:rPr>
              <a:t>Bonding electrons are shared in each compound, but are NOT always </a:t>
            </a:r>
            <a:r>
              <a:rPr lang="en-US" sz="2400" i="1">
                <a:solidFill>
                  <a:srgbClr val="000099"/>
                </a:solidFill>
              </a:rPr>
              <a:t>shared equally</a:t>
            </a:r>
            <a:r>
              <a:rPr lang="en-US" sz="2400">
                <a:solidFill>
                  <a:srgbClr val="000099"/>
                </a:solidFill>
              </a:rPr>
              <a:t>.</a:t>
            </a:r>
          </a:p>
          <a:p>
            <a:pPr marL="277813" indent="-277813" eaLnBrk="0" hangingPunct="0">
              <a:lnSpc>
                <a:spcPct val="95000"/>
              </a:lnSpc>
              <a:buFontTx/>
              <a:buChar char="•"/>
            </a:pPr>
            <a:r>
              <a:rPr lang="en-US" sz="2400">
                <a:solidFill>
                  <a:srgbClr val="000099"/>
                </a:solidFill>
              </a:rPr>
              <a:t>The greek symbol </a:t>
            </a:r>
            <a:r>
              <a:rPr lang="en-US" sz="2400" b="1">
                <a:solidFill>
                  <a:srgbClr val="000099"/>
                </a:solidFill>
                <a:sym typeface="Symbol" pitchFamily="18" charset="2"/>
              </a:rPr>
              <a:t></a:t>
            </a:r>
            <a:r>
              <a:rPr lang="en-US" sz="2400">
                <a:solidFill>
                  <a:srgbClr val="000099"/>
                </a:solidFill>
              </a:rPr>
              <a:t> indicates “partial charge</a:t>
            </a:r>
            <a:r>
              <a:rPr lang="en-US" sz="3200">
                <a:solidFill>
                  <a:srgbClr val="000099"/>
                </a:solidFill>
              </a:rPr>
              <a:t>”.</a:t>
            </a:r>
          </a:p>
        </p:txBody>
      </p:sp>
      <p:grpSp>
        <p:nvGrpSpPr>
          <p:cNvPr id="1138693" name="Group 5"/>
          <p:cNvGrpSpPr>
            <a:grpSpLocks/>
          </p:cNvGrpSpPr>
          <p:nvPr/>
        </p:nvGrpSpPr>
        <p:grpSpPr bwMode="auto">
          <a:xfrm>
            <a:off x="430213" y="2209800"/>
            <a:ext cx="2420937" cy="2962275"/>
            <a:chOff x="48" y="1488"/>
            <a:chExt cx="1525" cy="1866"/>
          </a:xfrm>
        </p:grpSpPr>
        <p:pic>
          <p:nvPicPr>
            <p:cNvPr id="1138694" name="Picture 6" descr="purecovalent"/>
            <p:cNvPicPr>
              <a:picLocks noChangeAspect="1" noChangeArrowheads="1"/>
            </p:cNvPicPr>
            <p:nvPr/>
          </p:nvPicPr>
          <p:blipFill>
            <a:blip r:embed="rId4" cstate="print"/>
            <a:srcRect t="7385" b="7385"/>
            <a:stretch>
              <a:fillRect/>
            </a:stretch>
          </p:blipFill>
          <p:spPr bwMode="auto">
            <a:xfrm>
              <a:off x="96" y="2044"/>
              <a:ext cx="1477" cy="1310"/>
            </a:xfrm>
            <a:prstGeom prst="rect">
              <a:avLst/>
            </a:prstGeom>
            <a:noFill/>
            <a:ln w="9525">
              <a:solidFill>
                <a:schemeClr val="tx1"/>
              </a:solidFill>
              <a:miter lim="800000"/>
              <a:headEnd/>
              <a:tailEnd/>
            </a:ln>
          </p:spPr>
        </p:pic>
        <p:sp>
          <p:nvSpPr>
            <p:cNvPr id="1138695" name="Rectangle 7"/>
            <p:cNvSpPr>
              <a:spLocks noChangeArrowheads="1"/>
            </p:cNvSpPr>
            <p:nvPr/>
          </p:nvSpPr>
          <p:spPr bwMode="auto">
            <a:xfrm>
              <a:off x="48" y="1488"/>
              <a:ext cx="432" cy="384"/>
            </a:xfrm>
            <a:prstGeom prst="rect">
              <a:avLst/>
            </a:prstGeom>
            <a:noFill/>
            <a:ln w="9525">
              <a:noFill/>
              <a:miter lim="800000"/>
              <a:headEnd/>
              <a:tailEnd/>
            </a:ln>
            <a:effectLst/>
          </p:spPr>
          <p:txBody>
            <a:bodyPr/>
            <a:lstStyle/>
            <a:p>
              <a:pPr marL="277813" indent="-277813" eaLnBrk="0" hangingPunct="0"/>
              <a:r>
                <a:rPr lang="en-US" sz="3600">
                  <a:solidFill>
                    <a:srgbClr val="000099"/>
                  </a:solidFill>
                </a:rPr>
                <a:t>H</a:t>
              </a:r>
              <a:r>
                <a:rPr lang="en-US" sz="3600" baseline="-25000">
                  <a:solidFill>
                    <a:srgbClr val="000099"/>
                  </a:solidFill>
                </a:rPr>
                <a:t>2</a:t>
              </a:r>
            </a:p>
          </p:txBody>
        </p:sp>
      </p:grpSp>
      <p:grpSp>
        <p:nvGrpSpPr>
          <p:cNvPr id="1138696" name="Group 8"/>
          <p:cNvGrpSpPr>
            <a:grpSpLocks/>
          </p:cNvGrpSpPr>
          <p:nvPr/>
        </p:nvGrpSpPr>
        <p:grpSpPr bwMode="auto">
          <a:xfrm>
            <a:off x="3249613" y="2209800"/>
            <a:ext cx="2519362" cy="2971800"/>
            <a:chOff x="1824" y="1488"/>
            <a:chExt cx="1587" cy="1872"/>
          </a:xfrm>
        </p:grpSpPr>
        <p:pic>
          <p:nvPicPr>
            <p:cNvPr id="1138697" name="Picture 9" descr="polarizedionic"/>
            <p:cNvPicPr>
              <a:picLocks noChangeAspect="1" noChangeArrowheads="1"/>
            </p:cNvPicPr>
            <p:nvPr/>
          </p:nvPicPr>
          <p:blipFill>
            <a:blip r:embed="rId5" cstate="print"/>
            <a:srcRect t="7164" b="7164"/>
            <a:stretch>
              <a:fillRect/>
            </a:stretch>
          </p:blipFill>
          <p:spPr bwMode="auto">
            <a:xfrm>
              <a:off x="1920" y="2044"/>
              <a:ext cx="1491" cy="1316"/>
            </a:xfrm>
            <a:prstGeom prst="rect">
              <a:avLst/>
            </a:prstGeom>
            <a:noFill/>
            <a:ln w="9525">
              <a:solidFill>
                <a:schemeClr val="tx1"/>
              </a:solidFill>
              <a:miter lim="800000"/>
              <a:headEnd/>
              <a:tailEnd/>
            </a:ln>
          </p:spPr>
        </p:pic>
        <p:sp>
          <p:nvSpPr>
            <p:cNvPr id="1138698" name="Rectangle 10"/>
            <p:cNvSpPr>
              <a:spLocks noChangeArrowheads="1"/>
            </p:cNvSpPr>
            <p:nvPr/>
          </p:nvSpPr>
          <p:spPr bwMode="auto">
            <a:xfrm>
              <a:off x="1824" y="1488"/>
              <a:ext cx="672" cy="384"/>
            </a:xfrm>
            <a:prstGeom prst="rect">
              <a:avLst/>
            </a:prstGeom>
            <a:noFill/>
            <a:ln w="9525">
              <a:noFill/>
              <a:miter lim="800000"/>
              <a:headEnd/>
              <a:tailEnd/>
            </a:ln>
            <a:effectLst/>
          </p:spPr>
          <p:txBody>
            <a:bodyPr/>
            <a:lstStyle/>
            <a:p>
              <a:pPr marL="277813" indent="-277813" eaLnBrk="0" hangingPunct="0"/>
              <a:r>
                <a:rPr lang="en-US" sz="3600">
                  <a:solidFill>
                    <a:srgbClr val="000099"/>
                  </a:solidFill>
                </a:rPr>
                <a:t>HCl</a:t>
              </a:r>
              <a:endParaRPr lang="en-US" sz="3600" baseline="-25000">
                <a:solidFill>
                  <a:srgbClr val="000099"/>
                </a:solidFill>
              </a:endParaRPr>
            </a:p>
          </p:txBody>
        </p:sp>
      </p:grpSp>
      <p:grpSp>
        <p:nvGrpSpPr>
          <p:cNvPr id="1138699" name="Group 11"/>
          <p:cNvGrpSpPr>
            <a:grpSpLocks/>
          </p:cNvGrpSpPr>
          <p:nvPr/>
        </p:nvGrpSpPr>
        <p:grpSpPr bwMode="auto">
          <a:xfrm>
            <a:off x="6221413" y="2209800"/>
            <a:ext cx="2362200" cy="2971800"/>
            <a:chOff x="3696" y="1488"/>
            <a:chExt cx="1488" cy="1872"/>
          </a:xfrm>
        </p:grpSpPr>
        <p:pic>
          <p:nvPicPr>
            <p:cNvPr id="1138700" name="Picture 12" descr="ionic"/>
            <p:cNvPicPr>
              <a:picLocks noChangeAspect="1" noChangeArrowheads="1"/>
            </p:cNvPicPr>
            <p:nvPr/>
          </p:nvPicPr>
          <p:blipFill>
            <a:blip r:embed="rId6" cstate="print"/>
            <a:srcRect t="7164" b="7164"/>
            <a:stretch>
              <a:fillRect/>
            </a:stretch>
          </p:blipFill>
          <p:spPr bwMode="auto">
            <a:xfrm>
              <a:off x="3797" y="2044"/>
              <a:ext cx="1387" cy="1316"/>
            </a:xfrm>
            <a:prstGeom prst="rect">
              <a:avLst/>
            </a:prstGeom>
            <a:noFill/>
            <a:ln w="9525">
              <a:solidFill>
                <a:schemeClr val="tx1"/>
              </a:solidFill>
              <a:miter lim="800000"/>
              <a:headEnd/>
              <a:tailEnd/>
            </a:ln>
          </p:spPr>
        </p:pic>
        <p:sp>
          <p:nvSpPr>
            <p:cNvPr id="1138701" name="Rectangle 13"/>
            <p:cNvSpPr>
              <a:spLocks noChangeArrowheads="1"/>
            </p:cNvSpPr>
            <p:nvPr/>
          </p:nvSpPr>
          <p:spPr bwMode="auto">
            <a:xfrm>
              <a:off x="3696" y="1488"/>
              <a:ext cx="672" cy="384"/>
            </a:xfrm>
            <a:prstGeom prst="rect">
              <a:avLst/>
            </a:prstGeom>
            <a:noFill/>
            <a:ln w="9525">
              <a:noFill/>
              <a:miter lim="800000"/>
              <a:headEnd/>
              <a:tailEnd/>
            </a:ln>
            <a:effectLst/>
          </p:spPr>
          <p:txBody>
            <a:bodyPr/>
            <a:lstStyle/>
            <a:p>
              <a:pPr marL="277813" indent="-277813" eaLnBrk="0" hangingPunct="0"/>
              <a:r>
                <a:rPr lang="en-US" sz="3600">
                  <a:solidFill>
                    <a:srgbClr val="000099"/>
                  </a:solidFill>
                </a:rPr>
                <a:t>LiCl</a:t>
              </a:r>
              <a:endParaRPr lang="en-US" sz="3600" baseline="-25000">
                <a:solidFill>
                  <a:srgbClr val="000099"/>
                </a:solidFill>
              </a:endParaRPr>
            </a:p>
          </p:txBody>
        </p:sp>
      </p:grpSp>
      <p:grpSp>
        <p:nvGrpSpPr>
          <p:cNvPr id="1138702" name="Group 14"/>
          <p:cNvGrpSpPr>
            <a:grpSpLocks/>
          </p:cNvGrpSpPr>
          <p:nvPr/>
        </p:nvGrpSpPr>
        <p:grpSpPr bwMode="auto">
          <a:xfrm>
            <a:off x="3787775" y="3048000"/>
            <a:ext cx="1752600" cy="609600"/>
            <a:chOff x="4272" y="480"/>
            <a:chExt cx="1104" cy="384"/>
          </a:xfrm>
        </p:grpSpPr>
        <p:sp>
          <p:nvSpPr>
            <p:cNvPr id="1138703" name="Text Box 15"/>
            <p:cNvSpPr txBox="1">
              <a:spLocks noChangeArrowheads="1"/>
            </p:cNvSpPr>
            <p:nvPr/>
          </p:nvSpPr>
          <p:spPr bwMode="auto">
            <a:xfrm>
              <a:off x="4272" y="480"/>
              <a:ext cx="480" cy="384"/>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000" b="1">
                  <a:solidFill>
                    <a:srgbClr val="000099"/>
                  </a:solidFill>
                  <a:sym typeface="Symbol" pitchFamily="18" charset="2"/>
                </a:rPr>
                <a:t></a:t>
              </a:r>
              <a:r>
                <a:rPr lang="en-US" sz="4000" b="1" baseline="30000">
                  <a:solidFill>
                    <a:srgbClr val="000099"/>
                  </a:solidFill>
                  <a:sym typeface="Symbol" pitchFamily="18" charset="2"/>
                </a:rPr>
                <a:t>+</a:t>
              </a:r>
              <a:endParaRPr lang="en-US" sz="4000" b="1">
                <a:solidFill>
                  <a:srgbClr val="000099"/>
                </a:solidFill>
              </a:endParaRPr>
            </a:p>
          </p:txBody>
        </p:sp>
        <p:sp>
          <p:nvSpPr>
            <p:cNvPr id="1138704" name="Text Box 16"/>
            <p:cNvSpPr txBox="1">
              <a:spLocks noChangeArrowheads="1"/>
            </p:cNvSpPr>
            <p:nvPr/>
          </p:nvSpPr>
          <p:spPr bwMode="auto">
            <a:xfrm>
              <a:off x="4896" y="480"/>
              <a:ext cx="480" cy="384"/>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000" b="1">
                  <a:solidFill>
                    <a:srgbClr val="000099"/>
                  </a:solidFill>
                  <a:sym typeface="Symbol" pitchFamily="18" charset="2"/>
                </a:rPr>
                <a:t></a:t>
              </a:r>
              <a:r>
                <a:rPr lang="en-US" sz="4000" b="1" baseline="30000">
                  <a:solidFill>
                    <a:srgbClr val="000099"/>
                  </a:solidFill>
                  <a:sym typeface="Symbol" pitchFamily="18" charset="2"/>
                </a:rPr>
                <a:t>–</a:t>
              </a:r>
              <a:endParaRPr lang="en-US" sz="4000" b="1">
                <a:solidFill>
                  <a:srgbClr val="000099"/>
                </a:solidFill>
              </a:endParaRPr>
            </a:p>
          </p:txBody>
        </p:sp>
      </p:grpSp>
      <p:grpSp>
        <p:nvGrpSpPr>
          <p:cNvPr id="1138705" name="Group 17"/>
          <p:cNvGrpSpPr>
            <a:grpSpLocks/>
          </p:cNvGrpSpPr>
          <p:nvPr/>
        </p:nvGrpSpPr>
        <p:grpSpPr bwMode="auto">
          <a:xfrm>
            <a:off x="963613" y="3048000"/>
            <a:ext cx="1752600" cy="609600"/>
            <a:chOff x="4272" y="480"/>
            <a:chExt cx="1104" cy="384"/>
          </a:xfrm>
        </p:grpSpPr>
        <p:sp>
          <p:nvSpPr>
            <p:cNvPr id="1138706" name="Text Box 18"/>
            <p:cNvSpPr txBox="1">
              <a:spLocks noChangeArrowheads="1"/>
            </p:cNvSpPr>
            <p:nvPr/>
          </p:nvSpPr>
          <p:spPr bwMode="auto">
            <a:xfrm>
              <a:off x="4272" y="480"/>
              <a:ext cx="480" cy="384"/>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000" b="1">
                  <a:solidFill>
                    <a:srgbClr val="000099"/>
                  </a:solidFill>
                  <a:sym typeface="Symbol" pitchFamily="18" charset="2"/>
                </a:rPr>
                <a:t></a:t>
              </a:r>
              <a:r>
                <a:rPr lang="en-US" sz="3600" baseline="30000">
                  <a:solidFill>
                    <a:srgbClr val="000099"/>
                  </a:solidFill>
                  <a:sym typeface="Symbol" pitchFamily="18" charset="2"/>
                </a:rPr>
                <a:t>0</a:t>
              </a:r>
              <a:endParaRPr lang="en-US" sz="3600" baseline="30000">
                <a:solidFill>
                  <a:srgbClr val="000099"/>
                </a:solidFill>
              </a:endParaRPr>
            </a:p>
          </p:txBody>
        </p:sp>
        <p:sp>
          <p:nvSpPr>
            <p:cNvPr id="1138707" name="Text Box 19"/>
            <p:cNvSpPr txBox="1">
              <a:spLocks noChangeArrowheads="1"/>
            </p:cNvSpPr>
            <p:nvPr/>
          </p:nvSpPr>
          <p:spPr bwMode="auto">
            <a:xfrm>
              <a:off x="4896" y="480"/>
              <a:ext cx="480" cy="384"/>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000" b="1">
                  <a:solidFill>
                    <a:srgbClr val="000099"/>
                  </a:solidFill>
                  <a:sym typeface="Symbol" pitchFamily="18" charset="2"/>
                </a:rPr>
                <a:t></a:t>
              </a:r>
              <a:r>
                <a:rPr lang="en-US" sz="3600" baseline="30000">
                  <a:solidFill>
                    <a:srgbClr val="000099"/>
                  </a:solidFill>
                  <a:sym typeface="Symbol" pitchFamily="18" charset="2"/>
                </a:rPr>
                <a:t>0</a:t>
              </a:r>
              <a:endParaRPr lang="en-US" sz="3600">
                <a:solidFill>
                  <a:srgbClr val="000099"/>
                </a:solidFill>
              </a:endParaRPr>
            </a:p>
          </p:txBody>
        </p:sp>
      </p:grpSp>
      <p:grpSp>
        <p:nvGrpSpPr>
          <p:cNvPr id="1138708" name="Group 20"/>
          <p:cNvGrpSpPr>
            <a:grpSpLocks/>
          </p:cNvGrpSpPr>
          <p:nvPr/>
        </p:nvGrpSpPr>
        <p:grpSpPr bwMode="auto">
          <a:xfrm>
            <a:off x="6610350" y="2971800"/>
            <a:ext cx="1752600" cy="609600"/>
            <a:chOff x="4272" y="480"/>
            <a:chExt cx="1104" cy="384"/>
          </a:xfrm>
        </p:grpSpPr>
        <p:sp>
          <p:nvSpPr>
            <p:cNvPr id="1138709" name="Text Box 21"/>
            <p:cNvSpPr txBox="1">
              <a:spLocks noChangeArrowheads="1"/>
            </p:cNvSpPr>
            <p:nvPr/>
          </p:nvSpPr>
          <p:spPr bwMode="auto">
            <a:xfrm>
              <a:off x="4272" y="480"/>
              <a:ext cx="480" cy="384"/>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000" b="1">
                  <a:solidFill>
                    <a:srgbClr val="000099"/>
                  </a:solidFill>
                  <a:sym typeface="Symbol" pitchFamily="18" charset="2"/>
                </a:rPr>
                <a:t>+</a:t>
              </a:r>
              <a:endParaRPr lang="en-US" sz="4000" b="1">
                <a:solidFill>
                  <a:srgbClr val="000099"/>
                </a:solidFill>
              </a:endParaRPr>
            </a:p>
          </p:txBody>
        </p:sp>
        <p:sp>
          <p:nvSpPr>
            <p:cNvPr id="1138710" name="Text Box 22"/>
            <p:cNvSpPr txBox="1">
              <a:spLocks noChangeArrowheads="1"/>
            </p:cNvSpPr>
            <p:nvPr/>
          </p:nvSpPr>
          <p:spPr bwMode="auto">
            <a:xfrm>
              <a:off x="4896" y="480"/>
              <a:ext cx="480" cy="384"/>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000" b="1">
                  <a:solidFill>
                    <a:srgbClr val="000099"/>
                  </a:solidFill>
                  <a:sym typeface="Symbol" pitchFamily="18" charset="2"/>
                </a:rPr>
                <a:t>–</a:t>
              </a:r>
              <a:endParaRPr lang="en-US" sz="4000" b="1">
                <a:solidFill>
                  <a:srgbClr val="000099"/>
                </a:solidFill>
              </a:endParaRPr>
            </a:p>
          </p:txBody>
        </p:sp>
      </p:grpSp>
      <p:sp>
        <p:nvSpPr>
          <p:cNvPr id="1138711" name="Rectangle 23"/>
          <p:cNvSpPr>
            <a:spLocks noChangeArrowheads="1"/>
          </p:cNvSpPr>
          <p:nvPr/>
        </p:nvSpPr>
        <p:spPr bwMode="auto">
          <a:xfrm>
            <a:off x="706438" y="4551363"/>
            <a:ext cx="1933575" cy="536575"/>
          </a:xfrm>
          <a:prstGeom prst="rect">
            <a:avLst/>
          </a:prstGeom>
          <a:noFill/>
          <a:ln w="9525">
            <a:noFill/>
            <a:miter lim="800000"/>
            <a:headEnd/>
            <a:tailEnd/>
          </a:ln>
          <a:effectLst/>
        </p:spPr>
        <p:txBody>
          <a:bodyPr lIns="0" tIns="0" rIns="0" bIns="0">
            <a:spAutoFit/>
          </a:bodyPr>
          <a:lstStyle/>
          <a:p>
            <a:pPr algn="ctr" eaLnBrk="0" hangingPunct="0">
              <a:lnSpc>
                <a:spcPct val="80000"/>
              </a:lnSpc>
            </a:pPr>
            <a:r>
              <a:rPr lang="en-US" sz="2400">
                <a:solidFill>
                  <a:srgbClr val="000099"/>
                </a:solidFill>
              </a:rPr>
              <a:t>covalent </a:t>
            </a:r>
          </a:p>
          <a:p>
            <a:pPr algn="ctr" eaLnBrk="0" hangingPunct="0">
              <a:lnSpc>
                <a:spcPct val="80000"/>
              </a:lnSpc>
            </a:pPr>
            <a:r>
              <a:rPr lang="en-US" sz="2000">
                <a:solidFill>
                  <a:srgbClr val="000099"/>
                </a:solidFill>
              </a:rPr>
              <a:t>(non-polar)</a:t>
            </a:r>
          </a:p>
        </p:txBody>
      </p:sp>
      <p:sp>
        <p:nvSpPr>
          <p:cNvPr id="1138712" name="Rectangle 24"/>
          <p:cNvSpPr>
            <a:spLocks noChangeArrowheads="1"/>
          </p:cNvSpPr>
          <p:nvPr/>
        </p:nvSpPr>
        <p:spPr bwMode="auto">
          <a:xfrm>
            <a:off x="3662363" y="4738688"/>
            <a:ext cx="1900237" cy="365125"/>
          </a:xfrm>
          <a:prstGeom prst="rect">
            <a:avLst/>
          </a:prstGeom>
          <a:noFill/>
          <a:ln w="9525">
            <a:noFill/>
            <a:miter lim="800000"/>
            <a:headEnd/>
            <a:tailEnd/>
          </a:ln>
          <a:effectLst/>
        </p:spPr>
        <p:txBody>
          <a:bodyPr wrap="none" lIns="0" tIns="0" rIns="0" bIns="0">
            <a:spAutoFit/>
          </a:bodyPr>
          <a:lstStyle/>
          <a:p>
            <a:pPr eaLnBrk="0" hangingPunct="0">
              <a:spcBef>
                <a:spcPct val="50000"/>
              </a:spcBef>
            </a:pPr>
            <a:r>
              <a:rPr lang="en-US" sz="2400">
                <a:solidFill>
                  <a:srgbClr val="000099"/>
                </a:solidFill>
              </a:rPr>
              <a:t>polar covalent</a:t>
            </a:r>
          </a:p>
        </p:txBody>
      </p:sp>
      <p:sp>
        <p:nvSpPr>
          <p:cNvPr id="1138713" name="Rectangle 25"/>
          <p:cNvSpPr>
            <a:spLocks noChangeArrowheads="1"/>
          </p:cNvSpPr>
          <p:nvPr/>
        </p:nvSpPr>
        <p:spPr bwMode="auto">
          <a:xfrm>
            <a:off x="7138988" y="4743450"/>
            <a:ext cx="628650" cy="365125"/>
          </a:xfrm>
          <a:prstGeom prst="rect">
            <a:avLst/>
          </a:prstGeom>
          <a:noFill/>
          <a:ln w="9525">
            <a:noFill/>
            <a:miter lim="800000"/>
            <a:headEnd/>
            <a:tailEnd/>
          </a:ln>
          <a:effectLst/>
        </p:spPr>
        <p:txBody>
          <a:bodyPr wrap="none" lIns="0" tIns="0" rIns="0" bIns="0">
            <a:spAutoFit/>
          </a:bodyPr>
          <a:lstStyle/>
          <a:p>
            <a:pPr algn="ctr" eaLnBrk="0" hangingPunct="0">
              <a:spcBef>
                <a:spcPct val="50000"/>
              </a:spcBef>
            </a:pPr>
            <a:r>
              <a:rPr lang="en-US" sz="2400">
                <a:solidFill>
                  <a:srgbClr val="000099"/>
                </a:solidFill>
              </a:rPr>
              <a:t>ionic</a:t>
            </a:r>
          </a:p>
        </p:txBody>
      </p:sp>
      <p:grpSp>
        <p:nvGrpSpPr>
          <p:cNvPr id="1138714" name="Group 26"/>
          <p:cNvGrpSpPr>
            <a:grpSpLocks/>
          </p:cNvGrpSpPr>
          <p:nvPr/>
        </p:nvGrpSpPr>
        <p:grpSpPr bwMode="auto">
          <a:xfrm>
            <a:off x="1373188" y="2438400"/>
            <a:ext cx="885825" cy="381000"/>
            <a:chOff x="576" y="1536"/>
            <a:chExt cx="558" cy="240"/>
          </a:xfrm>
        </p:grpSpPr>
        <p:sp>
          <p:nvSpPr>
            <p:cNvPr id="1138715" name="Rectangle 27"/>
            <p:cNvSpPr>
              <a:spLocks noChangeArrowheads="1"/>
            </p:cNvSpPr>
            <p:nvPr/>
          </p:nvSpPr>
          <p:spPr bwMode="auto">
            <a:xfrm>
              <a:off x="576" y="1536"/>
              <a:ext cx="288" cy="240"/>
            </a:xfrm>
            <a:prstGeom prst="rect">
              <a:avLst/>
            </a:prstGeom>
            <a:noFill/>
            <a:ln w="9525">
              <a:noFill/>
              <a:miter lim="800000"/>
              <a:headEnd/>
              <a:tailEnd/>
            </a:ln>
            <a:effectLst/>
          </p:spPr>
          <p:txBody>
            <a:bodyPr lIns="0" tIns="0" rIns="0" bIns="0"/>
            <a:lstStyle/>
            <a:p>
              <a:pPr algn="ctr">
                <a:spcBef>
                  <a:spcPct val="5000"/>
                </a:spcBef>
              </a:pPr>
              <a:r>
                <a:rPr lang="en-US" sz="2800">
                  <a:solidFill>
                    <a:srgbClr val="003300"/>
                  </a:solidFill>
                </a:rPr>
                <a:t>H</a:t>
              </a:r>
            </a:p>
          </p:txBody>
        </p:sp>
        <p:sp>
          <p:nvSpPr>
            <p:cNvPr id="1138716" name="Oval 28"/>
            <p:cNvSpPr>
              <a:spLocks noChangeArrowheads="1"/>
            </p:cNvSpPr>
            <p:nvPr/>
          </p:nvSpPr>
          <p:spPr bwMode="auto">
            <a:xfrm>
              <a:off x="816" y="1584"/>
              <a:ext cx="58" cy="58"/>
            </a:xfrm>
            <a:prstGeom prst="ellipse">
              <a:avLst/>
            </a:prstGeom>
            <a:solidFill>
              <a:srgbClr val="003300"/>
            </a:solidFill>
            <a:ln w="9525">
              <a:solidFill>
                <a:schemeClr val="tx1"/>
              </a:solidFill>
              <a:round/>
              <a:headEnd/>
              <a:tailEnd/>
            </a:ln>
            <a:effectLst/>
          </p:spPr>
          <p:txBody>
            <a:bodyPr wrap="none" anchor="ctr"/>
            <a:lstStyle/>
            <a:p>
              <a:endParaRPr lang="en-US"/>
            </a:p>
          </p:txBody>
        </p:sp>
        <p:sp>
          <p:nvSpPr>
            <p:cNvPr id="1138717" name="Oval 29"/>
            <p:cNvSpPr>
              <a:spLocks noChangeArrowheads="1"/>
            </p:cNvSpPr>
            <p:nvPr/>
          </p:nvSpPr>
          <p:spPr bwMode="auto">
            <a:xfrm flipH="1">
              <a:off x="816" y="1686"/>
              <a:ext cx="58" cy="58"/>
            </a:xfrm>
            <a:prstGeom prst="ellipse">
              <a:avLst/>
            </a:prstGeom>
            <a:solidFill>
              <a:srgbClr val="003300"/>
            </a:solidFill>
            <a:ln w="9525">
              <a:solidFill>
                <a:schemeClr val="tx1"/>
              </a:solidFill>
              <a:round/>
              <a:headEnd/>
              <a:tailEnd/>
            </a:ln>
            <a:effectLst/>
          </p:spPr>
          <p:txBody>
            <a:bodyPr wrap="none" anchor="ctr"/>
            <a:lstStyle/>
            <a:p>
              <a:endParaRPr lang="en-US"/>
            </a:p>
          </p:txBody>
        </p:sp>
        <p:sp>
          <p:nvSpPr>
            <p:cNvPr id="1138718" name="Rectangle 30"/>
            <p:cNvSpPr>
              <a:spLocks noChangeArrowheads="1"/>
            </p:cNvSpPr>
            <p:nvPr/>
          </p:nvSpPr>
          <p:spPr bwMode="auto">
            <a:xfrm>
              <a:off x="846" y="1536"/>
              <a:ext cx="288" cy="240"/>
            </a:xfrm>
            <a:prstGeom prst="rect">
              <a:avLst/>
            </a:prstGeom>
            <a:noFill/>
            <a:ln w="9525">
              <a:noFill/>
              <a:miter lim="800000"/>
              <a:headEnd/>
              <a:tailEnd/>
            </a:ln>
            <a:effectLst/>
          </p:spPr>
          <p:txBody>
            <a:bodyPr lIns="0" tIns="0" rIns="0" bIns="0"/>
            <a:lstStyle/>
            <a:p>
              <a:pPr algn="ctr">
                <a:spcBef>
                  <a:spcPct val="5000"/>
                </a:spcBef>
              </a:pPr>
              <a:r>
                <a:rPr lang="en-US" sz="2800">
                  <a:solidFill>
                    <a:srgbClr val="003300"/>
                  </a:solidFill>
                </a:rPr>
                <a:t>H</a:t>
              </a:r>
            </a:p>
          </p:txBody>
        </p:sp>
      </p:grpSp>
      <p:grpSp>
        <p:nvGrpSpPr>
          <p:cNvPr id="1138719" name="Group 31"/>
          <p:cNvGrpSpPr>
            <a:grpSpLocks/>
          </p:cNvGrpSpPr>
          <p:nvPr/>
        </p:nvGrpSpPr>
        <p:grpSpPr bwMode="auto">
          <a:xfrm>
            <a:off x="4468813" y="2362200"/>
            <a:ext cx="990600" cy="558800"/>
            <a:chOff x="2592" y="1520"/>
            <a:chExt cx="624" cy="352"/>
          </a:xfrm>
        </p:grpSpPr>
        <p:sp>
          <p:nvSpPr>
            <p:cNvPr id="1138720" name="Rectangle 32"/>
            <p:cNvSpPr>
              <a:spLocks noChangeArrowheads="1"/>
            </p:cNvSpPr>
            <p:nvPr/>
          </p:nvSpPr>
          <p:spPr bwMode="auto">
            <a:xfrm>
              <a:off x="2592" y="1557"/>
              <a:ext cx="240" cy="287"/>
            </a:xfrm>
            <a:prstGeom prst="rect">
              <a:avLst/>
            </a:prstGeom>
            <a:noFill/>
            <a:ln w="9525">
              <a:noFill/>
              <a:miter lim="800000"/>
              <a:headEnd/>
              <a:tailEnd/>
            </a:ln>
            <a:effectLst/>
          </p:spPr>
          <p:txBody>
            <a:bodyPr lIns="0" tIns="0" rIns="0" bIns="0"/>
            <a:lstStyle/>
            <a:p>
              <a:pPr algn="ctr">
                <a:spcBef>
                  <a:spcPct val="5000"/>
                </a:spcBef>
              </a:pPr>
              <a:r>
                <a:rPr lang="en-US" sz="2800">
                  <a:solidFill>
                    <a:srgbClr val="003300"/>
                  </a:solidFill>
                </a:rPr>
                <a:t>H</a:t>
              </a:r>
            </a:p>
          </p:txBody>
        </p:sp>
        <p:grpSp>
          <p:nvGrpSpPr>
            <p:cNvPr id="1138721" name="Group 33"/>
            <p:cNvGrpSpPr>
              <a:grpSpLocks/>
            </p:cNvGrpSpPr>
            <p:nvPr/>
          </p:nvGrpSpPr>
          <p:grpSpPr bwMode="auto">
            <a:xfrm>
              <a:off x="2822" y="1606"/>
              <a:ext cx="58" cy="164"/>
              <a:chOff x="2726" y="1586"/>
              <a:chExt cx="58" cy="164"/>
            </a:xfrm>
          </p:grpSpPr>
          <p:sp>
            <p:nvSpPr>
              <p:cNvPr id="1138722" name="Oval 34"/>
              <p:cNvSpPr>
                <a:spLocks noChangeArrowheads="1"/>
              </p:cNvSpPr>
              <p:nvPr/>
            </p:nvSpPr>
            <p:spPr bwMode="auto">
              <a:xfrm>
                <a:off x="2726" y="1586"/>
                <a:ext cx="58" cy="58"/>
              </a:xfrm>
              <a:prstGeom prst="ellipse">
                <a:avLst/>
              </a:prstGeom>
              <a:solidFill>
                <a:srgbClr val="003300"/>
              </a:solidFill>
              <a:ln w="9525">
                <a:solidFill>
                  <a:schemeClr val="tx1"/>
                </a:solidFill>
                <a:round/>
                <a:headEnd/>
                <a:tailEnd/>
              </a:ln>
              <a:effectLst/>
            </p:spPr>
            <p:txBody>
              <a:bodyPr wrap="none" anchor="ctr"/>
              <a:lstStyle/>
              <a:p>
                <a:endParaRPr lang="en-US"/>
              </a:p>
            </p:txBody>
          </p:sp>
          <p:sp>
            <p:nvSpPr>
              <p:cNvPr id="1138723" name="Oval 35"/>
              <p:cNvSpPr>
                <a:spLocks noChangeArrowheads="1"/>
              </p:cNvSpPr>
              <p:nvPr/>
            </p:nvSpPr>
            <p:spPr bwMode="auto">
              <a:xfrm>
                <a:off x="2726" y="1692"/>
                <a:ext cx="58" cy="58"/>
              </a:xfrm>
              <a:prstGeom prst="ellipse">
                <a:avLst/>
              </a:prstGeom>
              <a:solidFill>
                <a:srgbClr val="004000"/>
              </a:solidFill>
              <a:ln w="9525">
                <a:solidFill>
                  <a:schemeClr val="tx1"/>
                </a:solidFill>
                <a:round/>
                <a:headEnd/>
                <a:tailEnd/>
              </a:ln>
              <a:effectLst/>
            </p:spPr>
            <p:txBody>
              <a:bodyPr wrap="none" anchor="ctr"/>
              <a:lstStyle/>
              <a:p>
                <a:endParaRPr lang="en-US"/>
              </a:p>
            </p:txBody>
          </p:sp>
        </p:grpSp>
        <p:sp>
          <p:nvSpPr>
            <p:cNvPr id="1138724" name="Rectangle 36"/>
            <p:cNvSpPr>
              <a:spLocks noChangeArrowheads="1"/>
            </p:cNvSpPr>
            <p:nvPr/>
          </p:nvSpPr>
          <p:spPr bwMode="auto">
            <a:xfrm>
              <a:off x="2898" y="1556"/>
              <a:ext cx="240" cy="287"/>
            </a:xfrm>
            <a:prstGeom prst="rect">
              <a:avLst/>
            </a:prstGeom>
            <a:noFill/>
            <a:ln w="9525">
              <a:noFill/>
              <a:miter lim="800000"/>
              <a:headEnd/>
              <a:tailEnd/>
            </a:ln>
            <a:effectLst/>
          </p:spPr>
          <p:txBody>
            <a:bodyPr lIns="0" tIns="0" rIns="0" bIns="0"/>
            <a:lstStyle/>
            <a:p>
              <a:pPr algn="ctr">
                <a:spcBef>
                  <a:spcPct val="5000"/>
                </a:spcBef>
              </a:pPr>
              <a:r>
                <a:rPr lang="en-US" sz="2800">
                  <a:solidFill>
                    <a:srgbClr val="003300"/>
                  </a:solidFill>
                </a:rPr>
                <a:t>Cl</a:t>
              </a:r>
            </a:p>
          </p:txBody>
        </p:sp>
        <p:grpSp>
          <p:nvGrpSpPr>
            <p:cNvPr id="1138725" name="Group 37"/>
            <p:cNvGrpSpPr>
              <a:grpSpLocks/>
            </p:cNvGrpSpPr>
            <p:nvPr/>
          </p:nvGrpSpPr>
          <p:grpSpPr bwMode="auto">
            <a:xfrm>
              <a:off x="3158" y="1604"/>
              <a:ext cx="58" cy="164"/>
              <a:chOff x="2726" y="1586"/>
              <a:chExt cx="58" cy="164"/>
            </a:xfrm>
          </p:grpSpPr>
          <p:sp>
            <p:nvSpPr>
              <p:cNvPr id="1138726" name="Oval 38"/>
              <p:cNvSpPr>
                <a:spLocks noChangeArrowheads="1"/>
              </p:cNvSpPr>
              <p:nvPr/>
            </p:nvSpPr>
            <p:spPr bwMode="auto">
              <a:xfrm>
                <a:off x="2726" y="1586"/>
                <a:ext cx="58" cy="58"/>
              </a:xfrm>
              <a:prstGeom prst="ellipse">
                <a:avLst/>
              </a:prstGeom>
              <a:solidFill>
                <a:srgbClr val="003300"/>
              </a:solidFill>
              <a:ln w="9525">
                <a:solidFill>
                  <a:schemeClr val="tx1"/>
                </a:solidFill>
                <a:round/>
                <a:headEnd/>
                <a:tailEnd/>
              </a:ln>
              <a:effectLst/>
            </p:spPr>
            <p:txBody>
              <a:bodyPr wrap="none" anchor="ctr"/>
              <a:lstStyle/>
              <a:p>
                <a:endParaRPr lang="en-US"/>
              </a:p>
            </p:txBody>
          </p:sp>
          <p:sp>
            <p:nvSpPr>
              <p:cNvPr id="1138727" name="Oval 39"/>
              <p:cNvSpPr>
                <a:spLocks noChangeArrowheads="1"/>
              </p:cNvSpPr>
              <p:nvPr/>
            </p:nvSpPr>
            <p:spPr bwMode="auto">
              <a:xfrm>
                <a:off x="2726" y="1692"/>
                <a:ext cx="58" cy="58"/>
              </a:xfrm>
              <a:prstGeom prst="ellipse">
                <a:avLst/>
              </a:prstGeom>
              <a:solidFill>
                <a:srgbClr val="004000"/>
              </a:solidFill>
              <a:ln w="9525">
                <a:solidFill>
                  <a:schemeClr val="tx1"/>
                </a:solidFill>
                <a:round/>
                <a:headEnd/>
                <a:tailEnd/>
              </a:ln>
              <a:effectLst/>
            </p:spPr>
            <p:txBody>
              <a:bodyPr wrap="none" anchor="ctr"/>
              <a:lstStyle/>
              <a:p>
                <a:endParaRPr lang="en-US"/>
              </a:p>
            </p:txBody>
          </p:sp>
        </p:grpSp>
        <p:grpSp>
          <p:nvGrpSpPr>
            <p:cNvPr id="1138728" name="Group 40"/>
            <p:cNvGrpSpPr>
              <a:grpSpLocks/>
            </p:cNvGrpSpPr>
            <p:nvPr/>
          </p:nvGrpSpPr>
          <p:grpSpPr bwMode="auto">
            <a:xfrm rot="-5400000">
              <a:off x="2981" y="1761"/>
              <a:ext cx="58" cy="164"/>
              <a:chOff x="2726" y="1586"/>
              <a:chExt cx="58" cy="164"/>
            </a:xfrm>
          </p:grpSpPr>
          <p:sp>
            <p:nvSpPr>
              <p:cNvPr id="1138729" name="Oval 41"/>
              <p:cNvSpPr>
                <a:spLocks noChangeArrowheads="1"/>
              </p:cNvSpPr>
              <p:nvPr/>
            </p:nvSpPr>
            <p:spPr bwMode="auto">
              <a:xfrm>
                <a:off x="2726" y="1586"/>
                <a:ext cx="58" cy="58"/>
              </a:xfrm>
              <a:prstGeom prst="ellipse">
                <a:avLst/>
              </a:prstGeom>
              <a:solidFill>
                <a:srgbClr val="003300"/>
              </a:solidFill>
              <a:ln w="9525">
                <a:solidFill>
                  <a:schemeClr val="tx1"/>
                </a:solidFill>
                <a:round/>
                <a:headEnd/>
                <a:tailEnd/>
              </a:ln>
              <a:effectLst/>
            </p:spPr>
            <p:txBody>
              <a:bodyPr wrap="none" anchor="ctr"/>
              <a:lstStyle/>
              <a:p>
                <a:endParaRPr lang="en-US"/>
              </a:p>
            </p:txBody>
          </p:sp>
          <p:sp>
            <p:nvSpPr>
              <p:cNvPr id="1138730" name="Oval 42"/>
              <p:cNvSpPr>
                <a:spLocks noChangeArrowheads="1"/>
              </p:cNvSpPr>
              <p:nvPr/>
            </p:nvSpPr>
            <p:spPr bwMode="auto">
              <a:xfrm>
                <a:off x="2726" y="1692"/>
                <a:ext cx="58" cy="58"/>
              </a:xfrm>
              <a:prstGeom prst="ellipse">
                <a:avLst/>
              </a:prstGeom>
              <a:solidFill>
                <a:srgbClr val="004000"/>
              </a:solidFill>
              <a:ln w="9525">
                <a:solidFill>
                  <a:schemeClr val="tx1"/>
                </a:solidFill>
                <a:round/>
                <a:headEnd/>
                <a:tailEnd/>
              </a:ln>
              <a:effectLst/>
            </p:spPr>
            <p:txBody>
              <a:bodyPr wrap="none" anchor="ctr"/>
              <a:lstStyle/>
              <a:p>
                <a:endParaRPr lang="en-US"/>
              </a:p>
            </p:txBody>
          </p:sp>
        </p:grpSp>
        <p:grpSp>
          <p:nvGrpSpPr>
            <p:cNvPr id="1138731" name="Group 43"/>
            <p:cNvGrpSpPr>
              <a:grpSpLocks/>
            </p:cNvGrpSpPr>
            <p:nvPr/>
          </p:nvGrpSpPr>
          <p:grpSpPr bwMode="auto">
            <a:xfrm rot="-5400000">
              <a:off x="2981" y="1467"/>
              <a:ext cx="58" cy="164"/>
              <a:chOff x="2726" y="1586"/>
              <a:chExt cx="58" cy="164"/>
            </a:xfrm>
          </p:grpSpPr>
          <p:sp>
            <p:nvSpPr>
              <p:cNvPr id="1138732" name="Oval 44"/>
              <p:cNvSpPr>
                <a:spLocks noChangeArrowheads="1"/>
              </p:cNvSpPr>
              <p:nvPr/>
            </p:nvSpPr>
            <p:spPr bwMode="auto">
              <a:xfrm>
                <a:off x="2726" y="1586"/>
                <a:ext cx="58" cy="58"/>
              </a:xfrm>
              <a:prstGeom prst="ellipse">
                <a:avLst/>
              </a:prstGeom>
              <a:solidFill>
                <a:srgbClr val="003300"/>
              </a:solidFill>
              <a:ln w="9525">
                <a:solidFill>
                  <a:schemeClr val="tx1"/>
                </a:solidFill>
                <a:round/>
                <a:headEnd/>
                <a:tailEnd/>
              </a:ln>
              <a:effectLst/>
            </p:spPr>
            <p:txBody>
              <a:bodyPr wrap="none" anchor="ctr"/>
              <a:lstStyle/>
              <a:p>
                <a:endParaRPr lang="en-US"/>
              </a:p>
            </p:txBody>
          </p:sp>
          <p:sp>
            <p:nvSpPr>
              <p:cNvPr id="1138733" name="Oval 45"/>
              <p:cNvSpPr>
                <a:spLocks noChangeArrowheads="1"/>
              </p:cNvSpPr>
              <p:nvPr/>
            </p:nvSpPr>
            <p:spPr bwMode="auto">
              <a:xfrm>
                <a:off x="2726" y="1692"/>
                <a:ext cx="58" cy="58"/>
              </a:xfrm>
              <a:prstGeom prst="ellipse">
                <a:avLst/>
              </a:prstGeom>
              <a:solidFill>
                <a:srgbClr val="004000"/>
              </a:solidFill>
              <a:ln w="9525">
                <a:solidFill>
                  <a:schemeClr val="tx1"/>
                </a:solidFill>
                <a:round/>
                <a:headEnd/>
                <a:tailEnd/>
              </a:ln>
              <a:effectLst/>
            </p:spPr>
            <p:txBody>
              <a:bodyPr wrap="none" anchor="ctr"/>
              <a:lstStyle/>
              <a:p>
                <a:endParaRPr lang="en-US"/>
              </a:p>
            </p:txBody>
          </p:sp>
        </p:grpSp>
      </p:grpSp>
      <p:grpSp>
        <p:nvGrpSpPr>
          <p:cNvPr id="1138734" name="Group 46"/>
          <p:cNvGrpSpPr>
            <a:grpSpLocks/>
          </p:cNvGrpSpPr>
          <p:nvPr/>
        </p:nvGrpSpPr>
        <p:grpSpPr bwMode="auto">
          <a:xfrm>
            <a:off x="7183438" y="2336800"/>
            <a:ext cx="1628775" cy="558800"/>
            <a:chOff x="4320" y="1536"/>
            <a:chExt cx="1026" cy="352"/>
          </a:xfrm>
        </p:grpSpPr>
        <p:sp>
          <p:nvSpPr>
            <p:cNvPr id="1138735" name="Rectangle 47"/>
            <p:cNvSpPr>
              <a:spLocks noChangeArrowheads="1"/>
            </p:cNvSpPr>
            <p:nvPr/>
          </p:nvSpPr>
          <p:spPr bwMode="auto">
            <a:xfrm>
              <a:off x="4320" y="1573"/>
              <a:ext cx="432" cy="287"/>
            </a:xfrm>
            <a:prstGeom prst="rect">
              <a:avLst/>
            </a:prstGeom>
            <a:noFill/>
            <a:ln w="9525">
              <a:noFill/>
              <a:miter lim="800000"/>
              <a:headEnd/>
              <a:tailEnd/>
            </a:ln>
            <a:effectLst/>
          </p:spPr>
          <p:txBody>
            <a:bodyPr lIns="0" tIns="0" rIns="0" bIns="0"/>
            <a:lstStyle/>
            <a:p>
              <a:pPr algn="ctr">
                <a:spcBef>
                  <a:spcPct val="5000"/>
                </a:spcBef>
              </a:pPr>
              <a:r>
                <a:rPr lang="en-US" sz="2800">
                  <a:solidFill>
                    <a:srgbClr val="003300"/>
                  </a:solidFill>
                </a:rPr>
                <a:t>[Li]</a:t>
              </a:r>
              <a:r>
                <a:rPr lang="en-US" sz="2800" b="1" baseline="30000">
                  <a:solidFill>
                    <a:srgbClr val="003300"/>
                  </a:solidFill>
                </a:rPr>
                <a:t>+</a:t>
              </a:r>
            </a:p>
          </p:txBody>
        </p:sp>
        <p:grpSp>
          <p:nvGrpSpPr>
            <p:cNvPr id="1138736" name="Group 48"/>
            <p:cNvGrpSpPr>
              <a:grpSpLocks/>
            </p:cNvGrpSpPr>
            <p:nvPr/>
          </p:nvGrpSpPr>
          <p:grpSpPr bwMode="auto">
            <a:xfrm>
              <a:off x="4802" y="1622"/>
              <a:ext cx="58" cy="164"/>
              <a:chOff x="2726" y="1586"/>
              <a:chExt cx="58" cy="164"/>
            </a:xfrm>
          </p:grpSpPr>
          <p:sp>
            <p:nvSpPr>
              <p:cNvPr id="1138737" name="Oval 49"/>
              <p:cNvSpPr>
                <a:spLocks noChangeArrowheads="1"/>
              </p:cNvSpPr>
              <p:nvPr/>
            </p:nvSpPr>
            <p:spPr bwMode="auto">
              <a:xfrm>
                <a:off x="2726" y="1586"/>
                <a:ext cx="58" cy="58"/>
              </a:xfrm>
              <a:prstGeom prst="ellipse">
                <a:avLst/>
              </a:prstGeom>
              <a:solidFill>
                <a:srgbClr val="003300"/>
              </a:solidFill>
              <a:ln w="9525">
                <a:solidFill>
                  <a:schemeClr val="tx1"/>
                </a:solidFill>
                <a:round/>
                <a:headEnd/>
                <a:tailEnd/>
              </a:ln>
              <a:effectLst/>
            </p:spPr>
            <p:txBody>
              <a:bodyPr wrap="none" anchor="ctr"/>
              <a:lstStyle/>
              <a:p>
                <a:endParaRPr lang="en-US"/>
              </a:p>
            </p:txBody>
          </p:sp>
          <p:sp>
            <p:nvSpPr>
              <p:cNvPr id="1138738" name="Oval 50"/>
              <p:cNvSpPr>
                <a:spLocks noChangeArrowheads="1"/>
              </p:cNvSpPr>
              <p:nvPr/>
            </p:nvSpPr>
            <p:spPr bwMode="auto">
              <a:xfrm>
                <a:off x="2726" y="1692"/>
                <a:ext cx="58" cy="58"/>
              </a:xfrm>
              <a:prstGeom prst="ellipse">
                <a:avLst/>
              </a:prstGeom>
              <a:solidFill>
                <a:srgbClr val="004000"/>
              </a:solidFill>
              <a:ln w="9525">
                <a:solidFill>
                  <a:schemeClr val="tx1"/>
                </a:solidFill>
                <a:round/>
                <a:headEnd/>
                <a:tailEnd/>
              </a:ln>
              <a:effectLst/>
            </p:spPr>
            <p:txBody>
              <a:bodyPr wrap="none" anchor="ctr"/>
              <a:lstStyle/>
              <a:p>
                <a:endParaRPr lang="en-US"/>
              </a:p>
            </p:txBody>
          </p:sp>
        </p:grpSp>
        <p:sp>
          <p:nvSpPr>
            <p:cNvPr id="1138739" name="Rectangle 51"/>
            <p:cNvSpPr>
              <a:spLocks noChangeArrowheads="1"/>
            </p:cNvSpPr>
            <p:nvPr/>
          </p:nvSpPr>
          <p:spPr bwMode="auto">
            <a:xfrm>
              <a:off x="4722" y="1572"/>
              <a:ext cx="624" cy="287"/>
            </a:xfrm>
            <a:prstGeom prst="rect">
              <a:avLst/>
            </a:prstGeom>
            <a:noFill/>
            <a:ln w="9525">
              <a:noFill/>
              <a:miter lim="800000"/>
              <a:headEnd/>
              <a:tailEnd/>
            </a:ln>
            <a:effectLst/>
          </p:spPr>
          <p:txBody>
            <a:bodyPr lIns="0" tIns="0" rIns="0" bIns="0"/>
            <a:lstStyle/>
            <a:p>
              <a:pPr algn="ctr">
                <a:spcBef>
                  <a:spcPct val="5000"/>
                </a:spcBef>
              </a:pPr>
              <a:r>
                <a:rPr lang="en-US" sz="2800">
                  <a:solidFill>
                    <a:srgbClr val="003300"/>
                  </a:solidFill>
                </a:rPr>
                <a:t>[</a:t>
              </a:r>
              <a:r>
                <a:rPr lang="en-US" sz="2000">
                  <a:solidFill>
                    <a:srgbClr val="003300"/>
                  </a:solidFill>
                </a:rPr>
                <a:t>  </a:t>
              </a:r>
              <a:r>
                <a:rPr lang="en-US" sz="2800">
                  <a:solidFill>
                    <a:srgbClr val="003300"/>
                  </a:solidFill>
                </a:rPr>
                <a:t>Cl</a:t>
              </a:r>
              <a:r>
                <a:rPr lang="en-US" sz="2000">
                  <a:solidFill>
                    <a:srgbClr val="003300"/>
                  </a:solidFill>
                </a:rPr>
                <a:t>  </a:t>
              </a:r>
              <a:r>
                <a:rPr lang="en-US" sz="2800">
                  <a:solidFill>
                    <a:srgbClr val="003300"/>
                  </a:solidFill>
                </a:rPr>
                <a:t>]</a:t>
              </a:r>
              <a:r>
                <a:rPr lang="en-US" sz="2800" b="1" baseline="30000">
                  <a:solidFill>
                    <a:srgbClr val="003300"/>
                  </a:solidFill>
                </a:rPr>
                <a:t>–</a:t>
              </a:r>
            </a:p>
          </p:txBody>
        </p:sp>
        <p:grpSp>
          <p:nvGrpSpPr>
            <p:cNvPr id="1138740" name="Group 52"/>
            <p:cNvGrpSpPr>
              <a:grpSpLocks/>
            </p:cNvGrpSpPr>
            <p:nvPr/>
          </p:nvGrpSpPr>
          <p:grpSpPr bwMode="auto">
            <a:xfrm>
              <a:off x="5118" y="1620"/>
              <a:ext cx="58" cy="164"/>
              <a:chOff x="2726" y="1586"/>
              <a:chExt cx="58" cy="164"/>
            </a:xfrm>
          </p:grpSpPr>
          <p:sp>
            <p:nvSpPr>
              <p:cNvPr id="1138741" name="Oval 53"/>
              <p:cNvSpPr>
                <a:spLocks noChangeArrowheads="1"/>
              </p:cNvSpPr>
              <p:nvPr/>
            </p:nvSpPr>
            <p:spPr bwMode="auto">
              <a:xfrm>
                <a:off x="2726" y="1586"/>
                <a:ext cx="58" cy="58"/>
              </a:xfrm>
              <a:prstGeom prst="ellipse">
                <a:avLst/>
              </a:prstGeom>
              <a:solidFill>
                <a:srgbClr val="003300"/>
              </a:solidFill>
              <a:ln w="9525">
                <a:solidFill>
                  <a:schemeClr val="tx1"/>
                </a:solidFill>
                <a:round/>
                <a:headEnd/>
                <a:tailEnd/>
              </a:ln>
              <a:effectLst/>
            </p:spPr>
            <p:txBody>
              <a:bodyPr wrap="none" anchor="ctr"/>
              <a:lstStyle/>
              <a:p>
                <a:endParaRPr lang="en-US"/>
              </a:p>
            </p:txBody>
          </p:sp>
          <p:sp>
            <p:nvSpPr>
              <p:cNvPr id="1138742" name="Oval 54"/>
              <p:cNvSpPr>
                <a:spLocks noChangeArrowheads="1"/>
              </p:cNvSpPr>
              <p:nvPr/>
            </p:nvSpPr>
            <p:spPr bwMode="auto">
              <a:xfrm>
                <a:off x="2726" y="1692"/>
                <a:ext cx="58" cy="58"/>
              </a:xfrm>
              <a:prstGeom prst="ellipse">
                <a:avLst/>
              </a:prstGeom>
              <a:solidFill>
                <a:srgbClr val="004000"/>
              </a:solidFill>
              <a:ln w="9525">
                <a:solidFill>
                  <a:schemeClr val="tx1"/>
                </a:solidFill>
                <a:round/>
                <a:headEnd/>
                <a:tailEnd/>
              </a:ln>
              <a:effectLst/>
            </p:spPr>
            <p:txBody>
              <a:bodyPr wrap="none" anchor="ctr"/>
              <a:lstStyle/>
              <a:p>
                <a:endParaRPr lang="en-US"/>
              </a:p>
            </p:txBody>
          </p:sp>
        </p:grpSp>
        <p:grpSp>
          <p:nvGrpSpPr>
            <p:cNvPr id="1138743" name="Group 55"/>
            <p:cNvGrpSpPr>
              <a:grpSpLocks/>
            </p:cNvGrpSpPr>
            <p:nvPr/>
          </p:nvGrpSpPr>
          <p:grpSpPr bwMode="auto">
            <a:xfrm rot="-5400000">
              <a:off x="4947" y="1777"/>
              <a:ext cx="58" cy="164"/>
              <a:chOff x="2726" y="1586"/>
              <a:chExt cx="58" cy="164"/>
            </a:xfrm>
          </p:grpSpPr>
          <p:sp>
            <p:nvSpPr>
              <p:cNvPr id="1138744" name="Oval 56"/>
              <p:cNvSpPr>
                <a:spLocks noChangeArrowheads="1"/>
              </p:cNvSpPr>
              <p:nvPr/>
            </p:nvSpPr>
            <p:spPr bwMode="auto">
              <a:xfrm>
                <a:off x="2726" y="1586"/>
                <a:ext cx="58" cy="58"/>
              </a:xfrm>
              <a:prstGeom prst="ellipse">
                <a:avLst/>
              </a:prstGeom>
              <a:solidFill>
                <a:srgbClr val="003300"/>
              </a:solidFill>
              <a:ln w="9525">
                <a:solidFill>
                  <a:schemeClr val="tx1"/>
                </a:solidFill>
                <a:round/>
                <a:headEnd/>
                <a:tailEnd/>
              </a:ln>
              <a:effectLst/>
            </p:spPr>
            <p:txBody>
              <a:bodyPr wrap="none" anchor="ctr"/>
              <a:lstStyle/>
              <a:p>
                <a:endParaRPr lang="en-US"/>
              </a:p>
            </p:txBody>
          </p:sp>
          <p:sp>
            <p:nvSpPr>
              <p:cNvPr id="1138745" name="Oval 57"/>
              <p:cNvSpPr>
                <a:spLocks noChangeArrowheads="1"/>
              </p:cNvSpPr>
              <p:nvPr/>
            </p:nvSpPr>
            <p:spPr bwMode="auto">
              <a:xfrm>
                <a:off x="2726" y="1692"/>
                <a:ext cx="58" cy="58"/>
              </a:xfrm>
              <a:prstGeom prst="ellipse">
                <a:avLst/>
              </a:prstGeom>
              <a:solidFill>
                <a:srgbClr val="004000"/>
              </a:solidFill>
              <a:ln w="9525">
                <a:solidFill>
                  <a:schemeClr val="tx1"/>
                </a:solidFill>
                <a:round/>
                <a:headEnd/>
                <a:tailEnd/>
              </a:ln>
              <a:effectLst/>
            </p:spPr>
            <p:txBody>
              <a:bodyPr wrap="none" anchor="ctr"/>
              <a:lstStyle/>
              <a:p>
                <a:endParaRPr lang="en-US"/>
              </a:p>
            </p:txBody>
          </p:sp>
        </p:grpSp>
        <p:grpSp>
          <p:nvGrpSpPr>
            <p:cNvPr id="1138746" name="Group 58"/>
            <p:cNvGrpSpPr>
              <a:grpSpLocks/>
            </p:cNvGrpSpPr>
            <p:nvPr/>
          </p:nvGrpSpPr>
          <p:grpSpPr bwMode="auto">
            <a:xfrm rot="-5400000">
              <a:off x="4947" y="1483"/>
              <a:ext cx="58" cy="164"/>
              <a:chOff x="2726" y="1586"/>
              <a:chExt cx="58" cy="164"/>
            </a:xfrm>
          </p:grpSpPr>
          <p:sp>
            <p:nvSpPr>
              <p:cNvPr id="1138747" name="Oval 59"/>
              <p:cNvSpPr>
                <a:spLocks noChangeArrowheads="1"/>
              </p:cNvSpPr>
              <p:nvPr/>
            </p:nvSpPr>
            <p:spPr bwMode="auto">
              <a:xfrm>
                <a:off x="2726" y="1586"/>
                <a:ext cx="58" cy="58"/>
              </a:xfrm>
              <a:prstGeom prst="ellipse">
                <a:avLst/>
              </a:prstGeom>
              <a:solidFill>
                <a:srgbClr val="003300"/>
              </a:solidFill>
              <a:ln w="9525">
                <a:solidFill>
                  <a:schemeClr val="tx1"/>
                </a:solidFill>
                <a:round/>
                <a:headEnd/>
                <a:tailEnd/>
              </a:ln>
              <a:effectLst/>
            </p:spPr>
            <p:txBody>
              <a:bodyPr wrap="none" anchor="ctr"/>
              <a:lstStyle/>
              <a:p>
                <a:endParaRPr lang="en-US"/>
              </a:p>
            </p:txBody>
          </p:sp>
          <p:sp>
            <p:nvSpPr>
              <p:cNvPr id="1138748" name="Oval 60"/>
              <p:cNvSpPr>
                <a:spLocks noChangeArrowheads="1"/>
              </p:cNvSpPr>
              <p:nvPr/>
            </p:nvSpPr>
            <p:spPr bwMode="auto">
              <a:xfrm>
                <a:off x="2726" y="1692"/>
                <a:ext cx="58" cy="58"/>
              </a:xfrm>
              <a:prstGeom prst="ellipse">
                <a:avLst/>
              </a:prstGeom>
              <a:solidFill>
                <a:srgbClr val="004000"/>
              </a:solidFill>
              <a:ln w="9525">
                <a:solidFill>
                  <a:schemeClr val="tx1"/>
                </a:solidFill>
                <a:round/>
                <a:headEnd/>
                <a:tailEnd/>
              </a:ln>
              <a:effectLst/>
            </p:spPr>
            <p:txBody>
              <a:bodyPr wrap="none" anchor="ctr"/>
              <a:lstStyle/>
              <a:p>
                <a:endParaRPr lang="en-US"/>
              </a:p>
            </p:txBody>
          </p:sp>
        </p:grpSp>
      </p:grpSp>
    </p:spTree>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38691">
                                            <p:txEl>
                                              <p:pRg st="0" end="0"/>
                                            </p:txEl>
                                          </p:spTgt>
                                        </p:tgtEl>
                                        <p:attrNameLst>
                                          <p:attrName>style.visibility</p:attrName>
                                        </p:attrNameLst>
                                      </p:cBhvr>
                                      <p:to>
                                        <p:strVal val="visible"/>
                                      </p:to>
                                    </p:set>
                                    <p:animEffect transition="in" filter="wipe(left)">
                                      <p:cBhvr>
                                        <p:cTn id="7" dur="500"/>
                                        <p:tgtEl>
                                          <p:spTgt spid="1138691">
                                            <p:txEl>
                                              <p:pRg st="0" end="0"/>
                                            </p:txEl>
                                          </p:spTgt>
                                        </p:tgtEl>
                                      </p:cBhvr>
                                    </p:animEffect>
                                  </p:childTnLst>
                                  <p:subTnLst>
                                    <p:animClr clrSpc="rgb" dir="cw">
                                      <p:cBhvr override="childStyle">
                                        <p:cTn dur="1" fill="hold" display="0" masterRel="nextClick" afterEffect="1"/>
                                        <p:tgtEl>
                                          <p:spTgt spid="1138691">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8691">
                                            <p:txEl>
                                              <p:pRg st="1" end="1"/>
                                            </p:txEl>
                                          </p:spTgt>
                                        </p:tgtEl>
                                        <p:attrNameLst>
                                          <p:attrName>style.visibility</p:attrName>
                                        </p:attrNameLst>
                                      </p:cBhvr>
                                      <p:to>
                                        <p:strVal val="visible"/>
                                      </p:to>
                                    </p:set>
                                    <p:animEffect transition="in" filter="wipe(left)">
                                      <p:cBhvr>
                                        <p:cTn id="12" dur="500"/>
                                        <p:tgtEl>
                                          <p:spTgt spid="1138691">
                                            <p:txEl>
                                              <p:pRg st="1" end="1"/>
                                            </p:txEl>
                                          </p:spTgt>
                                        </p:tgtEl>
                                      </p:cBhvr>
                                    </p:animEffect>
                                  </p:childTnLst>
                                  <p:subTnLst>
                                    <p:animClr clrSpc="rgb" dir="cw">
                                      <p:cBhvr override="childStyle">
                                        <p:cTn dur="1" fill="hold" display="0" masterRel="nextClick" afterEffect="1"/>
                                        <p:tgtEl>
                                          <p:spTgt spid="1138691">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8691">
                                            <p:txEl>
                                              <p:pRg st="2" end="2"/>
                                            </p:txEl>
                                          </p:spTgt>
                                        </p:tgtEl>
                                        <p:attrNameLst>
                                          <p:attrName>style.visibility</p:attrName>
                                        </p:attrNameLst>
                                      </p:cBhvr>
                                      <p:to>
                                        <p:strVal val="visible"/>
                                      </p:to>
                                    </p:set>
                                    <p:animEffect transition="in" filter="wipe(left)">
                                      <p:cBhvr>
                                        <p:cTn id="17" dur="500"/>
                                        <p:tgtEl>
                                          <p:spTgt spid="1138691">
                                            <p:txEl>
                                              <p:pRg st="2" end="2"/>
                                            </p:txEl>
                                          </p:spTgt>
                                        </p:tgtEl>
                                      </p:cBhvr>
                                    </p:animEffect>
                                  </p:childTnLst>
                                  <p:subTnLst>
                                    <p:animClr clrSpc="rgb" dir="cw">
                                      <p:cBhvr override="childStyle">
                                        <p:cTn dur="1" fill="hold" display="0" masterRel="nextClick" afterEffect="1"/>
                                        <p:tgtEl>
                                          <p:spTgt spid="1138691">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1138693"/>
                                        </p:tgtEl>
                                        <p:attrNameLst>
                                          <p:attrName>style.visibility</p:attrName>
                                        </p:attrNameLst>
                                      </p:cBhvr>
                                      <p:to>
                                        <p:strVal val="visible"/>
                                      </p:to>
                                    </p:set>
                                    <p:animEffect transition="in" filter="slide(fromLeft)">
                                      <p:cBhvr>
                                        <p:cTn id="22" dur="500"/>
                                        <p:tgtEl>
                                          <p:spTgt spid="1138693"/>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1138696"/>
                                        </p:tgtEl>
                                        <p:attrNameLst>
                                          <p:attrName>style.visibility</p:attrName>
                                        </p:attrNameLst>
                                      </p:cBhvr>
                                      <p:to>
                                        <p:strVal val="visible"/>
                                      </p:to>
                                    </p:set>
                                    <p:animEffect transition="in" filter="slide(fromLeft)">
                                      <p:cBhvr>
                                        <p:cTn id="27" dur="500"/>
                                        <p:tgtEl>
                                          <p:spTgt spid="1138696"/>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nodeType="clickEffect">
                                  <p:stCondLst>
                                    <p:cond delay="0"/>
                                  </p:stCondLst>
                                  <p:childTnLst>
                                    <p:set>
                                      <p:cBhvr>
                                        <p:cTn id="31" dur="1" fill="hold">
                                          <p:stCondLst>
                                            <p:cond delay="0"/>
                                          </p:stCondLst>
                                        </p:cTn>
                                        <p:tgtEl>
                                          <p:spTgt spid="1138699"/>
                                        </p:tgtEl>
                                        <p:attrNameLst>
                                          <p:attrName>style.visibility</p:attrName>
                                        </p:attrNameLst>
                                      </p:cBhvr>
                                      <p:to>
                                        <p:strVal val="visible"/>
                                      </p:to>
                                    </p:set>
                                    <p:animEffect transition="in" filter="slide(fromLeft)">
                                      <p:cBhvr>
                                        <p:cTn id="32" dur="500"/>
                                        <p:tgtEl>
                                          <p:spTgt spid="113869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38714"/>
                                        </p:tgtEl>
                                        <p:attrNameLst>
                                          <p:attrName>style.visibility</p:attrName>
                                        </p:attrNameLst>
                                      </p:cBhvr>
                                      <p:to>
                                        <p:strVal val="visible"/>
                                      </p:to>
                                    </p:set>
                                    <p:animEffect transition="in" filter="fade">
                                      <p:cBhvr>
                                        <p:cTn id="37" dur="1000"/>
                                        <p:tgtEl>
                                          <p:spTgt spid="1138714"/>
                                        </p:tgtEl>
                                      </p:cBhvr>
                                    </p:animEffect>
                                    <p:anim calcmode="lin" valueType="num">
                                      <p:cBhvr>
                                        <p:cTn id="38" dur="1000" fill="hold"/>
                                        <p:tgtEl>
                                          <p:spTgt spid="1138714"/>
                                        </p:tgtEl>
                                        <p:attrNameLst>
                                          <p:attrName>ppt_x</p:attrName>
                                        </p:attrNameLst>
                                      </p:cBhvr>
                                      <p:tavLst>
                                        <p:tav tm="0">
                                          <p:val>
                                            <p:strVal val="#ppt_x"/>
                                          </p:val>
                                        </p:tav>
                                        <p:tav tm="100000">
                                          <p:val>
                                            <p:strVal val="#ppt_x"/>
                                          </p:val>
                                        </p:tav>
                                      </p:tavLst>
                                    </p:anim>
                                    <p:anim calcmode="lin" valueType="num">
                                      <p:cBhvr>
                                        <p:cTn id="39" dur="1000" fill="hold"/>
                                        <p:tgtEl>
                                          <p:spTgt spid="11387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38719"/>
                                        </p:tgtEl>
                                        <p:attrNameLst>
                                          <p:attrName>style.visibility</p:attrName>
                                        </p:attrNameLst>
                                      </p:cBhvr>
                                      <p:to>
                                        <p:strVal val="visible"/>
                                      </p:to>
                                    </p:set>
                                    <p:animEffect transition="in" filter="fade">
                                      <p:cBhvr>
                                        <p:cTn id="44" dur="1000"/>
                                        <p:tgtEl>
                                          <p:spTgt spid="1138719"/>
                                        </p:tgtEl>
                                      </p:cBhvr>
                                    </p:animEffect>
                                    <p:anim calcmode="lin" valueType="num">
                                      <p:cBhvr>
                                        <p:cTn id="45" dur="1000" fill="hold"/>
                                        <p:tgtEl>
                                          <p:spTgt spid="1138719"/>
                                        </p:tgtEl>
                                        <p:attrNameLst>
                                          <p:attrName>ppt_x</p:attrName>
                                        </p:attrNameLst>
                                      </p:cBhvr>
                                      <p:tavLst>
                                        <p:tav tm="0">
                                          <p:val>
                                            <p:strVal val="#ppt_x"/>
                                          </p:val>
                                        </p:tav>
                                        <p:tav tm="100000">
                                          <p:val>
                                            <p:strVal val="#ppt_x"/>
                                          </p:val>
                                        </p:tav>
                                      </p:tavLst>
                                    </p:anim>
                                    <p:anim calcmode="lin" valueType="num">
                                      <p:cBhvr>
                                        <p:cTn id="46" dur="1000" fill="hold"/>
                                        <p:tgtEl>
                                          <p:spTgt spid="11387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3" name="whoosh.wav"/>
                                        </p:tgtEl>
                                      </p:cMediaNode>
                                    </p:audio>
                                  </p:sub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38734"/>
                                        </p:tgtEl>
                                        <p:attrNameLst>
                                          <p:attrName>style.visibility</p:attrName>
                                        </p:attrNameLst>
                                      </p:cBhvr>
                                      <p:to>
                                        <p:strVal val="visible"/>
                                      </p:to>
                                    </p:set>
                                    <p:animEffect transition="in" filter="fade">
                                      <p:cBhvr>
                                        <p:cTn id="51" dur="1000"/>
                                        <p:tgtEl>
                                          <p:spTgt spid="1138734"/>
                                        </p:tgtEl>
                                      </p:cBhvr>
                                    </p:animEffect>
                                    <p:anim calcmode="lin" valueType="num">
                                      <p:cBhvr>
                                        <p:cTn id="52" dur="1000" fill="hold"/>
                                        <p:tgtEl>
                                          <p:spTgt spid="1138734"/>
                                        </p:tgtEl>
                                        <p:attrNameLst>
                                          <p:attrName>ppt_x</p:attrName>
                                        </p:attrNameLst>
                                      </p:cBhvr>
                                      <p:tavLst>
                                        <p:tav tm="0">
                                          <p:val>
                                            <p:strVal val="#ppt_x"/>
                                          </p:val>
                                        </p:tav>
                                        <p:tav tm="100000">
                                          <p:val>
                                            <p:strVal val="#ppt_x"/>
                                          </p:val>
                                        </p:tav>
                                      </p:tavLst>
                                    </p:anim>
                                    <p:anim calcmode="lin" valueType="num">
                                      <p:cBhvr>
                                        <p:cTn id="53" dur="1000" fill="hold"/>
                                        <p:tgtEl>
                                          <p:spTgt spid="11387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whoosh.wav"/>
                                        </p:tgtEl>
                                      </p:cMediaNode>
                                    </p:audio>
                                  </p:sub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138692">
                                            <p:txEl>
                                              <p:pRg st="0" end="0"/>
                                            </p:txEl>
                                          </p:spTgt>
                                        </p:tgtEl>
                                        <p:attrNameLst>
                                          <p:attrName>style.visibility</p:attrName>
                                        </p:attrNameLst>
                                      </p:cBhvr>
                                      <p:to>
                                        <p:strVal val="visible"/>
                                      </p:to>
                                    </p:set>
                                    <p:animEffect transition="in" filter="wipe(left)">
                                      <p:cBhvr>
                                        <p:cTn id="58" dur="500"/>
                                        <p:tgtEl>
                                          <p:spTgt spid="1138692">
                                            <p:txEl>
                                              <p:pRg st="0" end="0"/>
                                            </p:txEl>
                                          </p:spTgt>
                                        </p:tgtEl>
                                      </p:cBhvr>
                                    </p:animEffect>
                                  </p:childTnLst>
                                  <p:subTnLst>
                                    <p:animClr clrSpc="rgb" dir="cw">
                                      <p:cBhvr override="childStyle">
                                        <p:cTn dur="1" fill="hold" display="0" masterRel="nextClick" afterEffect="1"/>
                                        <p:tgtEl>
                                          <p:spTgt spid="1138692">
                                            <p:txEl>
                                              <p:pRg st="0" end="0"/>
                                            </p:txEl>
                                          </p:spTgt>
                                        </p:tgtEl>
                                        <p:attrNameLst>
                                          <p:attrName>ppt_c</p:attrName>
                                        </p:attrNameLst>
                                      </p:cBhvr>
                                      <p:to>
                                        <a:schemeClr val="tx1"/>
                                      </p:to>
                                    </p:animClr>
                                  </p:sub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138692">
                                            <p:txEl>
                                              <p:pRg st="1" end="1"/>
                                            </p:txEl>
                                          </p:spTgt>
                                        </p:tgtEl>
                                        <p:attrNameLst>
                                          <p:attrName>style.visibility</p:attrName>
                                        </p:attrNameLst>
                                      </p:cBhvr>
                                      <p:to>
                                        <p:strVal val="visible"/>
                                      </p:to>
                                    </p:set>
                                    <p:animEffect transition="in" filter="wipe(left)">
                                      <p:cBhvr>
                                        <p:cTn id="63" dur="500"/>
                                        <p:tgtEl>
                                          <p:spTgt spid="1138692">
                                            <p:txEl>
                                              <p:pRg st="1" end="1"/>
                                            </p:txEl>
                                          </p:spTgt>
                                        </p:tgtEl>
                                      </p:cBhvr>
                                    </p:animEffect>
                                  </p:childTnLst>
                                  <p:subTnLst>
                                    <p:animClr clrSpc="rgb" dir="cw">
                                      <p:cBhvr override="childStyle">
                                        <p:cTn dur="1" fill="hold" display="0" masterRel="nextClick" afterEffect="1"/>
                                        <p:tgtEl>
                                          <p:spTgt spid="1138692">
                                            <p:txEl>
                                              <p:pRg st="1" end="1"/>
                                            </p:txEl>
                                          </p:spTgt>
                                        </p:tgtEl>
                                        <p:attrNameLst>
                                          <p:attrName>ppt_c</p:attrName>
                                        </p:attrNameLst>
                                      </p:cBhvr>
                                      <p:to>
                                        <a:schemeClr val="tx1"/>
                                      </p:to>
                                    </p:animClr>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499"/>
                                          </p:stCondLst>
                                        </p:cTn>
                                        <p:tgtEl>
                                          <p:spTgt spid="113870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499"/>
                                          </p:stCondLst>
                                        </p:cTn>
                                        <p:tgtEl>
                                          <p:spTgt spid="113870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499"/>
                                          </p:stCondLst>
                                        </p:cTn>
                                        <p:tgtEl>
                                          <p:spTgt spid="113870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38711"/>
                                        </p:tgtEl>
                                        <p:attrNameLst>
                                          <p:attrName>style.visibility</p:attrName>
                                        </p:attrNameLst>
                                      </p:cBhvr>
                                      <p:to>
                                        <p:strVal val="visible"/>
                                      </p:to>
                                    </p:set>
                                    <p:animEffect transition="in" filter="wipe(left)">
                                      <p:cBhvr>
                                        <p:cTn id="80" dur="500"/>
                                        <p:tgtEl>
                                          <p:spTgt spid="113871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138712"/>
                                        </p:tgtEl>
                                        <p:attrNameLst>
                                          <p:attrName>style.visibility</p:attrName>
                                        </p:attrNameLst>
                                      </p:cBhvr>
                                      <p:to>
                                        <p:strVal val="visible"/>
                                      </p:to>
                                    </p:set>
                                    <p:animEffect transition="in" filter="wipe(left)">
                                      <p:cBhvr>
                                        <p:cTn id="85" dur="500"/>
                                        <p:tgtEl>
                                          <p:spTgt spid="113871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138713"/>
                                        </p:tgtEl>
                                        <p:attrNameLst>
                                          <p:attrName>style.visibility</p:attrName>
                                        </p:attrNameLst>
                                      </p:cBhvr>
                                      <p:to>
                                        <p:strVal val="visible"/>
                                      </p:to>
                                    </p:set>
                                    <p:animEffect transition="in" filter="wipe(left)">
                                      <p:cBhvr>
                                        <p:cTn id="90" dur="500"/>
                                        <p:tgtEl>
                                          <p:spTgt spid="1138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691" grpId="0" build="p" autoUpdateAnimBg="0"/>
      <p:bldP spid="1138692" grpId="0" build="p" autoUpdateAnimBg="0"/>
      <p:bldP spid="1138711" grpId="0" autoUpdateAnimBg="0"/>
      <p:bldP spid="1138712" grpId="0" autoUpdateAnimBg="0"/>
      <p:bldP spid="113871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r>
              <a:rPr lang="en-US"/>
              <a:t>Dipole Moment</a:t>
            </a:r>
          </a:p>
        </p:txBody>
      </p:sp>
      <p:sp>
        <p:nvSpPr>
          <p:cNvPr id="192515" name="Rectangle 3"/>
          <p:cNvSpPr>
            <a:spLocks noGrp="1" noChangeArrowheads="1"/>
          </p:cNvSpPr>
          <p:nvPr>
            <p:ph type="body" idx="1"/>
          </p:nvPr>
        </p:nvSpPr>
        <p:spPr>
          <a:xfrm>
            <a:off x="457200" y="1600200"/>
            <a:ext cx="8229600" cy="1931988"/>
          </a:xfrm>
        </p:spPr>
        <p:txBody>
          <a:bodyPr/>
          <a:lstStyle/>
          <a:p>
            <a:r>
              <a:rPr lang="en-US"/>
              <a:t>Direction of the polar bond in a molecule.</a:t>
            </a:r>
          </a:p>
          <a:p>
            <a:pPr>
              <a:spcBef>
                <a:spcPct val="30000"/>
              </a:spcBef>
            </a:pPr>
            <a:r>
              <a:rPr lang="en-US"/>
              <a:t>Arrow points toward the more electronegative atom.</a:t>
            </a:r>
          </a:p>
        </p:txBody>
      </p:sp>
      <p:grpSp>
        <p:nvGrpSpPr>
          <p:cNvPr id="192516" name="Group 4"/>
          <p:cNvGrpSpPr>
            <a:grpSpLocks/>
          </p:cNvGrpSpPr>
          <p:nvPr/>
        </p:nvGrpSpPr>
        <p:grpSpPr bwMode="auto">
          <a:xfrm>
            <a:off x="3738563" y="3633788"/>
            <a:ext cx="2830512" cy="2032000"/>
            <a:chOff x="2170" y="2289"/>
            <a:chExt cx="1783" cy="1280"/>
          </a:xfrm>
        </p:grpSpPr>
        <p:pic>
          <p:nvPicPr>
            <p:cNvPr id="192517" name="Picture 5" descr="HCl2"/>
            <p:cNvPicPr>
              <a:picLocks noChangeAspect="1" noChangeArrowheads="1"/>
            </p:cNvPicPr>
            <p:nvPr/>
          </p:nvPicPr>
          <p:blipFill>
            <a:blip r:embed="rId3" cstate="print"/>
            <a:srcRect t="16899" b="14430"/>
            <a:stretch>
              <a:fillRect/>
            </a:stretch>
          </p:blipFill>
          <p:spPr bwMode="auto">
            <a:xfrm>
              <a:off x="2170" y="2289"/>
              <a:ext cx="1783" cy="1280"/>
            </a:xfrm>
            <a:prstGeom prst="rect">
              <a:avLst/>
            </a:prstGeom>
            <a:noFill/>
            <a:ln w="28575">
              <a:solidFill>
                <a:srgbClr val="000000"/>
              </a:solidFill>
              <a:miter lim="800000"/>
              <a:headEnd/>
              <a:tailEnd/>
            </a:ln>
          </p:spPr>
        </p:pic>
        <p:sp>
          <p:nvSpPr>
            <p:cNvPr id="192518" name="Text Box 6"/>
            <p:cNvSpPr txBox="1">
              <a:spLocks noChangeArrowheads="1"/>
            </p:cNvSpPr>
            <p:nvPr/>
          </p:nvSpPr>
          <p:spPr bwMode="auto">
            <a:xfrm>
              <a:off x="2385" y="2731"/>
              <a:ext cx="1284" cy="442"/>
            </a:xfrm>
            <a:prstGeom prst="rect">
              <a:avLst/>
            </a:prstGeom>
            <a:noFill/>
            <a:ln w="9525">
              <a:noFill/>
              <a:miter lim="800000"/>
              <a:headEnd/>
              <a:tailEnd/>
            </a:ln>
            <a:effectLst/>
          </p:spPr>
          <p:txBody>
            <a:bodyPr>
              <a:spAutoFit/>
            </a:bodyPr>
            <a:lstStyle/>
            <a:p>
              <a:pPr eaLnBrk="0" hangingPunct="0">
                <a:spcBef>
                  <a:spcPct val="50000"/>
                </a:spcBef>
              </a:pPr>
              <a:r>
                <a:rPr lang="en-US" sz="4000">
                  <a:latin typeface="Arial Black" pitchFamily="34" charset="0"/>
                </a:rPr>
                <a:t>H    Cl</a:t>
              </a:r>
              <a:endParaRPr lang="en-US" sz="2400">
                <a:latin typeface="Times New Roman" pitchFamily="18" charset="0"/>
              </a:endParaRPr>
            </a:p>
          </p:txBody>
        </p:sp>
      </p:grpSp>
      <p:grpSp>
        <p:nvGrpSpPr>
          <p:cNvPr id="192519" name="Group 7"/>
          <p:cNvGrpSpPr>
            <a:grpSpLocks/>
          </p:cNvGrpSpPr>
          <p:nvPr/>
        </p:nvGrpSpPr>
        <p:grpSpPr bwMode="auto">
          <a:xfrm>
            <a:off x="2476500" y="3711575"/>
            <a:ext cx="5800725" cy="1874838"/>
            <a:chOff x="1375" y="2338"/>
            <a:chExt cx="3654" cy="1181"/>
          </a:xfrm>
        </p:grpSpPr>
        <p:sp>
          <p:nvSpPr>
            <p:cNvPr id="192520" name="Text Box 8"/>
            <p:cNvSpPr txBox="1">
              <a:spLocks noChangeArrowheads="1"/>
            </p:cNvSpPr>
            <p:nvPr/>
          </p:nvSpPr>
          <p:spPr bwMode="auto">
            <a:xfrm>
              <a:off x="1375" y="2338"/>
              <a:ext cx="1005" cy="1181"/>
            </a:xfrm>
            <a:prstGeom prst="rect">
              <a:avLst/>
            </a:prstGeom>
            <a:noFill/>
            <a:ln w="9525">
              <a:noFill/>
              <a:miter lim="800000"/>
              <a:headEnd/>
              <a:tailEnd/>
            </a:ln>
            <a:effectLst/>
          </p:spPr>
          <p:txBody>
            <a:bodyPr>
              <a:spAutoFit/>
            </a:bodyPr>
            <a:lstStyle/>
            <a:p>
              <a:pPr eaLnBrk="0" hangingPunct="0">
                <a:lnSpc>
                  <a:spcPct val="130000"/>
                </a:lnSpc>
                <a:spcBef>
                  <a:spcPct val="50000"/>
                </a:spcBef>
                <a:buClr>
                  <a:schemeClr val="accent2"/>
                </a:buClr>
                <a:buFont typeface="Monotype Sorts" pitchFamily="2" charset="2"/>
                <a:buNone/>
              </a:pPr>
              <a:r>
                <a:rPr kumimoji="1" lang="en-US" sz="9000">
                  <a:solidFill>
                    <a:srgbClr val="0000FF"/>
                  </a:solidFill>
                  <a:sym typeface="Symbol" pitchFamily="18" charset="2"/>
                </a:rPr>
                <a:t></a:t>
              </a:r>
              <a:r>
                <a:rPr kumimoji="1" lang="en-US" sz="9000" baseline="30000">
                  <a:solidFill>
                    <a:srgbClr val="0000FF"/>
                  </a:solidFill>
                  <a:sym typeface="Symbol" pitchFamily="18" charset="2"/>
                </a:rPr>
                <a:t>+</a:t>
              </a:r>
              <a:endParaRPr kumimoji="1" lang="en-US" sz="9000">
                <a:solidFill>
                  <a:srgbClr val="0000FF"/>
                </a:solidFill>
              </a:endParaRPr>
            </a:p>
          </p:txBody>
        </p:sp>
        <p:sp>
          <p:nvSpPr>
            <p:cNvPr id="192521" name="Text Box 9"/>
            <p:cNvSpPr txBox="1">
              <a:spLocks noChangeArrowheads="1"/>
            </p:cNvSpPr>
            <p:nvPr/>
          </p:nvSpPr>
          <p:spPr bwMode="auto">
            <a:xfrm>
              <a:off x="4024" y="2338"/>
              <a:ext cx="1005" cy="1181"/>
            </a:xfrm>
            <a:prstGeom prst="rect">
              <a:avLst/>
            </a:prstGeom>
            <a:noFill/>
            <a:ln w="9525">
              <a:noFill/>
              <a:miter lim="800000"/>
              <a:headEnd/>
              <a:tailEnd/>
            </a:ln>
            <a:effectLst/>
          </p:spPr>
          <p:txBody>
            <a:bodyPr>
              <a:spAutoFit/>
            </a:bodyPr>
            <a:lstStyle/>
            <a:p>
              <a:pPr eaLnBrk="0" hangingPunct="0">
                <a:lnSpc>
                  <a:spcPct val="130000"/>
                </a:lnSpc>
                <a:spcBef>
                  <a:spcPct val="50000"/>
                </a:spcBef>
                <a:buClr>
                  <a:schemeClr val="accent2"/>
                </a:buClr>
                <a:buFont typeface="Monotype Sorts" pitchFamily="2" charset="2"/>
                <a:buNone/>
              </a:pPr>
              <a:r>
                <a:rPr kumimoji="1" lang="en-US" sz="9000">
                  <a:solidFill>
                    <a:srgbClr val="0099CC"/>
                  </a:solidFill>
                  <a:sym typeface="Symbol" pitchFamily="18" charset="2"/>
                </a:rPr>
                <a:t></a:t>
              </a:r>
              <a:r>
                <a:rPr kumimoji="1" lang="en-US" sz="9000" baseline="30000">
                  <a:solidFill>
                    <a:srgbClr val="0099CC"/>
                  </a:solidFill>
                  <a:sym typeface="Symbol" pitchFamily="18" charset="2"/>
                </a:rPr>
                <a:t>-</a:t>
              </a:r>
              <a:endParaRPr kumimoji="1" lang="en-US" sz="9000">
                <a:solidFill>
                  <a:srgbClr val="0099CC"/>
                </a:solidFill>
              </a:endParaRPr>
            </a:p>
          </p:txBody>
        </p:sp>
      </p:grpSp>
      <p:grpSp>
        <p:nvGrpSpPr>
          <p:cNvPr id="192522" name="Group 10"/>
          <p:cNvGrpSpPr>
            <a:grpSpLocks/>
          </p:cNvGrpSpPr>
          <p:nvPr/>
        </p:nvGrpSpPr>
        <p:grpSpPr bwMode="auto">
          <a:xfrm>
            <a:off x="3865563" y="5946775"/>
            <a:ext cx="2576512" cy="658813"/>
            <a:chOff x="2238" y="3746"/>
            <a:chExt cx="1623" cy="415"/>
          </a:xfrm>
        </p:grpSpPr>
        <p:sp>
          <p:nvSpPr>
            <p:cNvPr id="192523" name="Line 11"/>
            <p:cNvSpPr>
              <a:spLocks noChangeShapeType="1"/>
            </p:cNvSpPr>
            <p:nvPr/>
          </p:nvSpPr>
          <p:spPr bwMode="auto">
            <a:xfrm>
              <a:off x="2238" y="3953"/>
              <a:ext cx="1623" cy="0"/>
            </a:xfrm>
            <a:prstGeom prst="line">
              <a:avLst/>
            </a:prstGeom>
            <a:noFill/>
            <a:ln w="190500">
              <a:solidFill>
                <a:srgbClr val="FF0000"/>
              </a:solidFill>
              <a:round/>
              <a:headEnd/>
              <a:tailEnd type="triangle" w="med" len="med"/>
            </a:ln>
            <a:effectLst/>
          </p:spPr>
          <p:txBody>
            <a:bodyPr wrap="none" anchor="ctr"/>
            <a:lstStyle/>
            <a:p>
              <a:endParaRPr lang="en-US"/>
            </a:p>
          </p:txBody>
        </p:sp>
        <p:sp>
          <p:nvSpPr>
            <p:cNvPr id="192524" name="Line 12"/>
            <p:cNvSpPr>
              <a:spLocks noChangeShapeType="1"/>
            </p:cNvSpPr>
            <p:nvPr/>
          </p:nvSpPr>
          <p:spPr bwMode="auto">
            <a:xfrm>
              <a:off x="2492" y="3746"/>
              <a:ext cx="0" cy="415"/>
            </a:xfrm>
            <a:prstGeom prst="line">
              <a:avLst/>
            </a:prstGeom>
            <a:noFill/>
            <a:ln w="190500">
              <a:solidFill>
                <a:srgbClr val="FF0000"/>
              </a:solidFill>
              <a:round/>
              <a:headEnd/>
              <a:tailEnd/>
            </a:ln>
            <a:effectLst/>
          </p:spPr>
          <p:txBody>
            <a:bodyPr wrap="none" anchor="ctr"/>
            <a:lstStyle/>
            <a:p>
              <a:endParaRPr lang="en-US"/>
            </a:p>
          </p:txBody>
        </p:sp>
      </p:grpSp>
      <p:sp>
        <p:nvSpPr>
          <p:cNvPr id="192525" name="Rectangle 13"/>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2515">
                                            <p:txEl>
                                              <p:pRg st="0" end="0"/>
                                            </p:txEl>
                                          </p:spTgt>
                                        </p:tgtEl>
                                        <p:attrNameLst>
                                          <p:attrName>style.visibility</p:attrName>
                                        </p:attrNameLst>
                                      </p:cBhvr>
                                      <p:to>
                                        <p:strVal val="visible"/>
                                      </p:to>
                                    </p:set>
                                    <p:animEffect transition="in" filter="wipe(left)">
                                      <p:cBhvr>
                                        <p:cTn id="7" dur="500"/>
                                        <p:tgtEl>
                                          <p:spTgt spid="192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2515">
                                            <p:txEl>
                                              <p:pRg st="1" end="1"/>
                                            </p:txEl>
                                          </p:spTgt>
                                        </p:tgtEl>
                                        <p:attrNameLst>
                                          <p:attrName>style.visibility</p:attrName>
                                        </p:attrNameLst>
                                      </p:cBhvr>
                                      <p:to>
                                        <p:strVal val="visible"/>
                                      </p:to>
                                    </p:set>
                                    <p:animEffect transition="in" filter="wipe(left)">
                                      <p:cBhvr>
                                        <p:cTn id="12" dur="500"/>
                                        <p:tgtEl>
                                          <p:spTgt spid="192515">
                                            <p:txEl>
                                              <p:pRg st="1" end="1"/>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92516"/>
                                        </p:tgtEl>
                                        <p:attrNameLst>
                                          <p:attrName>style.visibility</p:attrName>
                                        </p:attrNameLst>
                                      </p:cBhvr>
                                      <p:to>
                                        <p:strVal val="visible"/>
                                      </p:to>
                                    </p:set>
                                    <p:animEffect transition="in" filter="dissolve">
                                      <p:cBhvr>
                                        <p:cTn id="16" dur="500"/>
                                        <p:tgtEl>
                                          <p:spTgt spid="1925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2519"/>
                                        </p:tgtEl>
                                        <p:attrNameLst>
                                          <p:attrName>style.visibility</p:attrName>
                                        </p:attrNameLst>
                                      </p:cBhvr>
                                      <p:to>
                                        <p:strVal val="visible"/>
                                      </p:to>
                                    </p:set>
                                    <p:animEffect transition="in" filter="wipe(up)">
                                      <p:cBhvr>
                                        <p:cTn id="21" dur="500"/>
                                        <p:tgtEl>
                                          <p:spTgt spid="19251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92522"/>
                                        </p:tgtEl>
                                        <p:attrNameLst>
                                          <p:attrName>style.visibility</p:attrName>
                                        </p:attrNameLst>
                                      </p:cBhvr>
                                      <p:to>
                                        <p:strVal val="visible"/>
                                      </p:to>
                                    </p:set>
                                    <p:animEffect transition="in" filter="wipe(left)">
                                      <p:cBhvr>
                                        <p:cTn id="25" dur="500"/>
                                        <p:tgtEl>
                                          <p:spTgt spid="192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4" name="Text Box 2"/>
          <p:cNvSpPr txBox="1">
            <a:spLocks noChangeArrowheads="1"/>
          </p:cNvSpPr>
          <p:nvPr/>
        </p:nvSpPr>
        <p:spPr bwMode="auto">
          <a:xfrm>
            <a:off x="876300" y="685800"/>
            <a:ext cx="7353300" cy="1666875"/>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4400">
                <a:solidFill>
                  <a:srgbClr val="FFFF00"/>
                </a:solidFill>
                <a:latin typeface="Arial Black" pitchFamily="34" charset="0"/>
              </a:rPr>
              <a:t>Dipole-induced dipole attraction</a:t>
            </a:r>
            <a:endParaRPr lang="en-US" sz="2400">
              <a:solidFill>
                <a:srgbClr val="FFF30A"/>
              </a:solidFill>
              <a:latin typeface="Times"/>
            </a:endParaRPr>
          </a:p>
        </p:txBody>
      </p:sp>
      <p:sp>
        <p:nvSpPr>
          <p:cNvPr id="1042435" name="Line 3"/>
          <p:cNvSpPr>
            <a:spLocks noChangeShapeType="1"/>
          </p:cNvSpPr>
          <p:nvPr/>
        </p:nvSpPr>
        <p:spPr bwMode="auto">
          <a:xfrm>
            <a:off x="1066800" y="2667000"/>
            <a:ext cx="7162800" cy="0"/>
          </a:xfrm>
          <a:prstGeom prst="line">
            <a:avLst/>
          </a:prstGeom>
          <a:noFill/>
          <a:ln w="38100">
            <a:solidFill>
              <a:schemeClr val="tx1"/>
            </a:solidFill>
            <a:round/>
            <a:headEnd/>
            <a:tailEnd/>
          </a:ln>
          <a:effectLst/>
        </p:spPr>
        <p:txBody>
          <a:bodyPr wrap="none" anchor="ctr"/>
          <a:lstStyle/>
          <a:p>
            <a:endParaRPr lang="en-US"/>
          </a:p>
        </p:txBody>
      </p:sp>
      <p:sp>
        <p:nvSpPr>
          <p:cNvPr id="1042436" name="Text Box 4"/>
          <p:cNvSpPr txBox="1">
            <a:spLocks noChangeArrowheads="1"/>
          </p:cNvSpPr>
          <p:nvPr/>
        </p:nvSpPr>
        <p:spPr bwMode="auto">
          <a:xfrm>
            <a:off x="990600" y="3514725"/>
            <a:ext cx="7391400" cy="2454275"/>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4400">
                <a:solidFill>
                  <a:srgbClr val="FFFF00"/>
                </a:solidFill>
                <a:latin typeface="Arial Black" pitchFamily="34" charset="0"/>
              </a:rPr>
              <a:t>The attraction between a dipole and an induced dipole.</a:t>
            </a:r>
            <a:endParaRPr lang="en-US" sz="2400">
              <a:solidFill>
                <a:srgbClr val="FFF30A"/>
              </a:solidFill>
              <a:latin typeface="Times"/>
            </a:endParaRP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2436"/>
                                        </p:tgtEl>
                                        <p:attrNameLst>
                                          <p:attrName>style.visibility</p:attrName>
                                        </p:attrNameLst>
                                      </p:cBhvr>
                                      <p:to>
                                        <p:strVal val="visible"/>
                                      </p:to>
                                    </p:set>
                                    <p:anim calcmode="lin" valueType="num">
                                      <p:cBhvr additive="base">
                                        <p:cTn id="7" dur="500" fill="hold"/>
                                        <p:tgtEl>
                                          <p:spTgt spid="1042436"/>
                                        </p:tgtEl>
                                        <p:attrNameLst>
                                          <p:attrName>ppt_x</p:attrName>
                                        </p:attrNameLst>
                                      </p:cBhvr>
                                      <p:tavLst>
                                        <p:tav tm="0">
                                          <p:val>
                                            <p:strVal val="#ppt_x"/>
                                          </p:val>
                                        </p:tav>
                                        <p:tav tm="100000">
                                          <p:val>
                                            <p:strVal val="#ppt_x"/>
                                          </p:val>
                                        </p:tav>
                                      </p:tavLst>
                                    </p:anim>
                                    <p:anim calcmode="lin" valueType="num">
                                      <p:cBhvr additive="base">
                                        <p:cTn id="8" dur="500" fill="hold"/>
                                        <p:tgtEl>
                                          <p:spTgt spid="10424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436"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43459"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44483"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44484" name="Text Box 4"/>
          <p:cNvSpPr txBox="1">
            <a:spLocks noChangeArrowheads="1"/>
          </p:cNvSpPr>
          <p:nvPr/>
        </p:nvSpPr>
        <p:spPr bwMode="auto">
          <a:xfrm>
            <a:off x="4648200" y="4114800"/>
            <a:ext cx="36957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Arial Black" pitchFamily="34" charset="0"/>
              </a:rPr>
              <a:t>Oxygen, O</a:t>
            </a:r>
            <a:r>
              <a:rPr lang="en-US" sz="3600" baseline="-25000">
                <a:solidFill>
                  <a:srgbClr val="FFFF00"/>
                </a:solidFill>
                <a:latin typeface="Arial Black" pitchFamily="34" charset="0"/>
              </a:rPr>
              <a:t>2</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533400" y="533400"/>
            <a:ext cx="8305800" cy="57912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2467" name="Text Box 3"/>
          <p:cNvSpPr txBox="1">
            <a:spLocks noChangeArrowheads="1"/>
          </p:cNvSpPr>
          <p:nvPr/>
        </p:nvSpPr>
        <p:spPr bwMode="auto">
          <a:xfrm>
            <a:off x="1066800" y="2406650"/>
            <a:ext cx="1238250" cy="641350"/>
          </a:xfrm>
          <a:prstGeom prst="rect">
            <a:avLst/>
          </a:prstGeom>
          <a:noFill/>
          <a:ln w="9525">
            <a:noFill/>
            <a:miter lim="800000"/>
            <a:headEnd/>
            <a:tailEnd/>
          </a:ln>
          <a:effectLst/>
        </p:spPr>
        <p:txBody>
          <a:bodyPr wrap="none">
            <a:spAutoFit/>
          </a:bodyPr>
          <a:lstStyle/>
          <a:p>
            <a:r>
              <a:rPr lang="en-US">
                <a:solidFill>
                  <a:schemeClr val="bg2"/>
                </a:solidFill>
              </a:rPr>
              <a:t>molecular </a:t>
            </a:r>
          </a:p>
          <a:p>
            <a:r>
              <a:rPr lang="en-US">
                <a:solidFill>
                  <a:schemeClr val="bg2"/>
                </a:solidFill>
              </a:rPr>
              <a:t> formula</a:t>
            </a:r>
          </a:p>
        </p:txBody>
      </p:sp>
      <p:sp>
        <p:nvSpPr>
          <p:cNvPr id="62468" name="Text Box 4"/>
          <p:cNvSpPr txBox="1">
            <a:spLocks noChangeArrowheads="1"/>
          </p:cNvSpPr>
          <p:nvPr/>
        </p:nvSpPr>
        <p:spPr bwMode="auto">
          <a:xfrm>
            <a:off x="3765550" y="2438400"/>
            <a:ext cx="1187450" cy="641350"/>
          </a:xfrm>
          <a:prstGeom prst="rect">
            <a:avLst/>
          </a:prstGeom>
          <a:noFill/>
          <a:ln w="9525">
            <a:noFill/>
            <a:miter lim="800000"/>
            <a:headEnd/>
            <a:tailEnd/>
          </a:ln>
          <a:effectLst/>
        </p:spPr>
        <p:txBody>
          <a:bodyPr wrap="none">
            <a:spAutoFit/>
          </a:bodyPr>
          <a:lstStyle/>
          <a:p>
            <a:r>
              <a:rPr lang="en-US">
                <a:solidFill>
                  <a:schemeClr val="bg2"/>
                </a:solidFill>
              </a:rPr>
              <a:t>structural </a:t>
            </a:r>
          </a:p>
          <a:p>
            <a:r>
              <a:rPr lang="en-US">
                <a:solidFill>
                  <a:schemeClr val="bg2"/>
                </a:solidFill>
              </a:rPr>
              <a:t> formula</a:t>
            </a:r>
          </a:p>
        </p:txBody>
      </p:sp>
      <p:sp>
        <p:nvSpPr>
          <p:cNvPr id="62469" name="Text Box 5"/>
          <p:cNvSpPr txBox="1">
            <a:spLocks noChangeArrowheads="1"/>
          </p:cNvSpPr>
          <p:nvPr/>
        </p:nvSpPr>
        <p:spPr bwMode="auto">
          <a:xfrm>
            <a:off x="6384925" y="2381250"/>
            <a:ext cx="1174750" cy="641350"/>
          </a:xfrm>
          <a:prstGeom prst="rect">
            <a:avLst/>
          </a:prstGeom>
          <a:noFill/>
          <a:ln w="9525">
            <a:noFill/>
            <a:miter lim="800000"/>
            <a:headEnd/>
            <a:tailEnd/>
          </a:ln>
          <a:effectLst/>
        </p:spPr>
        <p:txBody>
          <a:bodyPr wrap="none">
            <a:spAutoFit/>
          </a:bodyPr>
          <a:lstStyle/>
          <a:p>
            <a:r>
              <a:rPr lang="en-US">
                <a:solidFill>
                  <a:schemeClr val="bg2"/>
                </a:solidFill>
              </a:rPr>
              <a:t>molecular</a:t>
            </a:r>
          </a:p>
          <a:p>
            <a:r>
              <a:rPr lang="en-US">
                <a:solidFill>
                  <a:schemeClr val="bg2"/>
                </a:solidFill>
              </a:rPr>
              <a:t>   shape</a:t>
            </a:r>
          </a:p>
        </p:txBody>
      </p:sp>
      <p:sp>
        <p:nvSpPr>
          <p:cNvPr id="62470" name="Text Box 6"/>
          <p:cNvSpPr txBox="1">
            <a:spLocks noChangeArrowheads="1"/>
          </p:cNvSpPr>
          <p:nvPr/>
        </p:nvSpPr>
        <p:spPr bwMode="auto">
          <a:xfrm>
            <a:off x="6705600" y="5257800"/>
            <a:ext cx="1530350" cy="641350"/>
          </a:xfrm>
          <a:prstGeom prst="rect">
            <a:avLst/>
          </a:prstGeom>
          <a:noFill/>
          <a:ln w="9525">
            <a:noFill/>
            <a:miter lim="800000"/>
            <a:headEnd/>
            <a:tailEnd/>
          </a:ln>
          <a:effectLst/>
        </p:spPr>
        <p:txBody>
          <a:bodyPr wrap="none">
            <a:spAutoFit/>
          </a:bodyPr>
          <a:lstStyle/>
          <a:p>
            <a:r>
              <a:rPr lang="en-US">
                <a:solidFill>
                  <a:schemeClr val="bg2"/>
                </a:solidFill>
              </a:rPr>
              <a:t>ball-and-stick</a:t>
            </a:r>
          </a:p>
          <a:p>
            <a:r>
              <a:rPr lang="en-US">
                <a:solidFill>
                  <a:schemeClr val="bg2"/>
                </a:solidFill>
              </a:rPr>
              <a:t>     model</a:t>
            </a:r>
          </a:p>
        </p:txBody>
      </p:sp>
      <p:sp>
        <p:nvSpPr>
          <p:cNvPr id="62471" name="Text Box 7"/>
          <p:cNvSpPr txBox="1">
            <a:spLocks noChangeArrowheads="1"/>
          </p:cNvSpPr>
          <p:nvPr/>
        </p:nvSpPr>
        <p:spPr bwMode="auto">
          <a:xfrm>
            <a:off x="1184275" y="1458913"/>
            <a:ext cx="644525" cy="396875"/>
          </a:xfrm>
          <a:prstGeom prst="rect">
            <a:avLst/>
          </a:prstGeom>
          <a:solidFill>
            <a:schemeClr val="tx1"/>
          </a:solidFill>
          <a:ln w="9525">
            <a:noFill/>
            <a:miter lim="800000"/>
            <a:headEnd/>
            <a:tailEnd/>
          </a:ln>
          <a:effectLst/>
        </p:spPr>
        <p:txBody>
          <a:bodyPr wrap="none">
            <a:spAutoFit/>
          </a:bodyPr>
          <a:lstStyle/>
          <a:p>
            <a:r>
              <a:rPr lang="en-US" sz="2000" b="1">
                <a:solidFill>
                  <a:schemeClr val="bg2"/>
                </a:solidFill>
              </a:rPr>
              <a:t>CH</a:t>
            </a:r>
            <a:r>
              <a:rPr lang="en-US" sz="2000" b="1" baseline="-25000">
                <a:solidFill>
                  <a:schemeClr val="bg2"/>
                </a:solidFill>
              </a:rPr>
              <a:t>4</a:t>
            </a:r>
          </a:p>
        </p:txBody>
      </p:sp>
      <p:grpSp>
        <p:nvGrpSpPr>
          <p:cNvPr id="62472" name="Group 8"/>
          <p:cNvGrpSpPr>
            <a:grpSpLocks/>
          </p:cNvGrpSpPr>
          <p:nvPr/>
        </p:nvGrpSpPr>
        <p:grpSpPr bwMode="auto">
          <a:xfrm>
            <a:off x="3657600" y="990600"/>
            <a:ext cx="1371600" cy="1447800"/>
            <a:chOff x="240" y="672"/>
            <a:chExt cx="864" cy="912"/>
          </a:xfrm>
        </p:grpSpPr>
        <p:sp>
          <p:nvSpPr>
            <p:cNvPr id="62473" name="Text Box 9"/>
            <p:cNvSpPr txBox="1">
              <a:spLocks noChangeArrowheads="1"/>
            </p:cNvSpPr>
            <p:nvPr/>
          </p:nvSpPr>
          <p:spPr bwMode="auto">
            <a:xfrm>
              <a:off x="566" y="1015"/>
              <a:ext cx="232" cy="250"/>
            </a:xfrm>
            <a:prstGeom prst="rect">
              <a:avLst/>
            </a:prstGeom>
            <a:noFill/>
            <a:ln w="9525">
              <a:noFill/>
              <a:miter lim="800000"/>
              <a:headEnd/>
              <a:tailEnd/>
            </a:ln>
            <a:effectLst/>
          </p:spPr>
          <p:txBody>
            <a:bodyPr wrap="none">
              <a:spAutoFit/>
            </a:bodyPr>
            <a:lstStyle/>
            <a:p>
              <a:r>
                <a:rPr lang="en-US" sz="2000" b="1">
                  <a:solidFill>
                    <a:schemeClr val="bg2"/>
                  </a:solidFill>
                </a:rPr>
                <a:t>C</a:t>
              </a:r>
            </a:p>
          </p:txBody>
        </p:sp>
        <p:sp>
          <p:nvSpPr>
            <p:cNvPr id="62474" name="Text Box 10"/>
            <p:cNvSpPr txBox="1">
              <a:spLocks noChangeArrowheads="1"/>
            </p:cNvSpPr>
            <p:nvPr/>
          </p:nvSpPr>
          <p:spPr bwMode="auto">
            <a:xfrm>
              <a:off x="576" y="1334"/>
              <a:ext cx="232" cy="250"/>
            </a:xfrm>
            <a:prstGeom prst="rect">
              <a:avLst/>
            </a:prstGeom>
            <a:noFill/>
            <a:ln w="9525">
              <a:noFill/>
              <a:miter lim="800000"/>
              <a:headEnd/>
              <a:tailEnd/>
            </a:ln>
            <a:effectLst/>
          </p:spPr>
          <p:txBody>
            <a:bodyPr wrap="none">
              <a:spAutoFit/>
            </a:bodyPr>
            <a:lstStyle/>
            <a:p>
              <a:r>
                <a:rPr lang="en-US" sz="2000" b="1">
                  <a:solidFill>
                    <a:schemeClr val="bg2"/>
                  </a:solidFill>
                </a:rPr>
                <a:t>H</a:t>
              </a:r>
            </a:p>
          </p:txBody>
        </p:sp>
        <p:sp>
          <p:nvSpPr>
            <p:cNvPr id="62475" name="Text Box 11"/>
            <p:cNvSpPr txBox="1">
              <a:spLocks noChangeArrowheads="1"/>
            </p:cNvSpPr>
            <p:nvPr/>
          </p:nvSpPr>
          <p:spPr bwMode="auto">
            <a:xfrm>
              <a:off x="576" y="672"/>
              <a:ext cx="232" cy="250"/>
            </a:xfrm>
            <a:prstGeom prst="rect">
              <a:avLst/>
            </a:prstGeom>
            <a:noFill/>
            <a:ln w="9525">
              <a:noFill/>
              <a:miter lim="800000"/>
              <a:headEnd/>
              <a:tailEnd/>
            </a:ln>
            <a:effectLst/>
          </p:spPr>
          <p:txBody>
            <a:bodyPr wrap="none">
              <a:spAutoFit/>
            </a:bodyPr>
            <a:lstStyle/>
            <a:p>
              <a:r>
                <a:rPr lang="en-US" sz="2000" b="1">
                  <a:solidFill>
                    <a:schemeClr val="bg2"/>
                  </a:solidFill>
                </a:rPr>
                <a:t>H</a:t>
              </a:r>
            </a:p>
          </p:txBody>
        </p:sp>
        <p:sp>
          <p:nvSpPr>
            <p:cNvPr id="62476" name="Text Box 12"/>
            <p:cNvSpPr txBox="1">
              <a:spLocks noChangeArrowheads="1"/>
            </p:cNvSpPr>
            <p:nvPr/>
          </p:nvSpPr>
          <p:spPr bwMode="auto">
            <a:xfrm>
              <a:off x="872" y="1008"/>
              <a:ext cx="232" cy="250"/>
            </a:xfrm>
            <a:prstGeom prst="rect">
              <a:avLst/>
            </a:prstGeom>
            <a:noFill/>
            <a:ln w="9525">
              <a:noFill/>
              <a:miter lim="800000"/>
              <a:headEnd/>
              <a:tailEnd/>
            </a:ln>
            <a:effectLst/>
          </p:spPr>
          <p:txBody>
            <a:bodyPr wrap="none">
              <a:spAutoFit/>
            </a:bodyPr>
            <a:lstStyle/>
            <a:p>
              <a:r>
                <a:rPr lang="en-US" sz="2000" b="1">
                  <a:solidFill>
                    <a:schemeClr val="bg2"/>
                  </a:solidFill>
                </a:rPr>
                <a:t>H</a:t>
              </a:r>
            </a:p>
          </p:txBody>
        </p:sp>
        <p:sp>
          <p:nvSpPr>
            <p:cNvPr id="62477" name="Text Box 13"/>
            <p:cNvSpPr txBox="1">
              <a:spLocks noChangeArrowheads="1"/>
            </p:cNvSpPr>
            <p:nvPr/>
          </p:nvSpPr>
          <p:spPr bwMode="auto">
            <a:xfrm>
              <a:off x="240" y="1008"/>
              <a:ext cx="232" cy="250"/>
            </a:xfrm>
            <a:prstGeom prst="rect">
              <a:avLst/>
            </a:prstGeom>
            <a:noFill/>
            <a:ln w="9525">
              <a:noFill/>
              <a:miter lim="800000"/>
              <a:headEnd/>
              <a:tailEnd/>
            </a:ln>
            <a:effectLst/>
          </p:spPr>
          <p:txBody>
            <a:bodyPr wrap="none">
              <a:spAutoFit/>
            </a:bodyPr>
            <a:lstStyle/>
            <a:p>
              <a:r>
                <a:rPr lang="en-US" sz="2000" b="1">
                  <a:solidFill>
                    <a:schemeClr val="bg2"/>
                  </a:solidFill>
                </a:rPr>
                <a:t>H</a:t>
              </a:r>
            </a:p>
          </p:txBody>
        </p:sp>
        <p:sp>
          <p:nvSpPr>
            <p:cNvPr id="62478" name="Line 14"/>
            <p:cNvSpPr>
              <a:spLocks noChangeShapeType="1"/>
            </p:cNvSpPr>
            <p:nvPr/>
          </p:nvSpPr>
          <p:spPr bwMode="auto">
            <a:xfrm>
              <a:off x="480" y="1152"/>
              <a:ext cx="96" cy="0"/>
            </a:xfrm>
            <a:prstGeom prst="line">
              <a:avLst/>
            </a:prstGeom>
            <a:noFill/>
            <a:ln w="19050">
              <a:solidFill>
                <a:schemeClr val="bg2"/>
              </a:solidFill>
              <a:miter lim="800000"/>
              <a:headEnd/>
              <a:tailEnd/>
            </a:ln>
            <a:effectLst/>
          </p:spPr>
          <p:txBody>
            <a:bodyPr wrap="none"/>
            <a:lstStyle/>
            <a:p>
              <a:endParaRPr lang="en-US"/>
            </a:p>
          </p:txBody>
        </p:sp>
        <p:sp>
          <p:nvSpPr>
            <p:cNvPr id="62479" name="Line 15"/>
            <p:cNvSpPr>
              <a:spLocks noChangeShapeType="1"/>
            </p:cNvSpPr>
            <p:nvPr/>
          </p:nvSpPr>
          <p:spPr bwMode="auto">
            <a:xfrm>
              <a:off x="768" y="1152"/>
              <a:ext cx="96" cy="0"/>
            </a:xfrm>
            <a:prstGeom prst="line">
              <a:avLst/>
            </a:prstGeom>
            <a:noFill/>
            <a:ln w="19050">
              <a:solidFill>
                <a:schemeClr val="bg2"/>
              </a:solidFill>
              <a:miter lim="800000"/>
              <a:headEnd/>
              <a:tailEnd/>
            </a:ln>
            <a:effectLst/>
          </p:spPr>
          <p:txBody>
            <a:bodyPr wrap="none"/>
            <a:lstStyle/>
            <a:p>
              <a:endParaRPr lang="en-US"/>
            </a:p>
          </p:txBody>
        </p:sp>
        <p:sp>
          <p:nvSpPr>
            <p:cNvPr id="62480" name="Line 16"/>
            <p:cNvSpPr>
              <a:spLocks noChangeShapeType="1"/>
            </p:cNvSpPr>
            <p:nvPr/>
          </p:nvSpPr>
          <p:spPr bwMode="auto">
            <a:xfrm rot="-5400000">
              <a:off x="624" y="960"/>
              <a:ext cx="96" cy="0"/>
            </a:xfrm>
            <a:prstGeom prst="line">
              <a:avLst/>
            </a:prstGeom>
            <a:noFill/>
            <a:ln w="19050">
              <a:solidFill>
                <a:schemeClr val="bg2"/>
              </a:solidFill>
              <a:miter lim="800000"/>
              <a:headEnd/>
              <a:tailEnd/>
            </a:ln>
            <a:effectLst/>
          </p:spPr>
          <p:txBody>
            <a:bodyPr wrap="none"/>
            <a:lstStyle/>
            <a:p>
              <a:endParaRPr lang="en-US"/>
            </a:p>
          </p:txBody>
        </p:sp>
        <p:sp>
          <p:nvSpPr>
            <p:cNvPr id="62481" name="Line 17"/>
            <p:cNvSpPr>
              <a:spLocks noChangeShapeType="1"/>
            </p:cNvSpPr>
            <p:nvPr/>
          </p:nvSpPr>
          <p:spPr bwMode="auto">
            <a:xfrm rot="-5400000">
              <a:off x="624" y="1296"/>
              <a:ext cx="96" cy="0"/>
            </a:xfrm>
            <a:prstGeom prst="line">
              <a:avLst/>
            </a:prstGeom>
            <a:noFill/>
            <a:ln w="19050">
              <a:solidFill>
                <a:schemeClr val="bg2"/>
              </a:solidFill>
              <a:miter lim="800000"/>
              <a:headEnd/>
              <a:tailEnd/>
            </a:ln>
            <a:effectLst/>
          </p:spPr>
          <p:txBody>
            <a:bodyPr wrap="none"/>
            <a:lstStyle/>
            <a:p>
              <a:endParaRPr lang="en-US"/>
            </a:p>
          </p:txBody>
        </p:sp>
      </p:grpSp>
      <p:sp>
        <p:nvSpPr>
          <p:cNvPr id="62482" name="Freeform 18"/>
          <p:cNvSpPr>
            <a:spLocks/>
          </p:cNvSpPr>
          <p:nvPr/>
        </p:nvSpPr>
        <p:spPr bwMode="auto">
          <a:xfrm>
            <a:off x="7848600" y="1162050"/>
            <a:ext cx="152400" cy="304800"/>
          </a:xfrm>
          <a:custGeom>
            <a:avLst/>
            <a:gdLst/>
            <a:ahLst/>
            <a:cxnLst>
              <a:cxn ang="0">
                <a:pos x="0" y="0"/>
              </a:cxn>
              <a:cxn ang="0">
                <a:pos x="96" y="192"/>
              </a:cxn>
            </a:cxnLst>
            <a:rect l="0" t="0" r="r" b="b"/>
            <a:pathLst>
              <a:path w="96" h="192">
                <a:moveTo>
                  <a:pt x="0" y="0"/>
                </a:moveTo>
                <a:cubicBezTo>
                  <a:pt x="40" y="80"/>
                  <a:pt x="80" y="160"/>
                  <a:pt x="96" y="192"/>
                </a:cubicBezTo>
              </a:path>
            </a:pathLst>
          </a:custGeom>
          <a:noFill/>
          <a:ln w="9525">
            <a:solidFill>
              <a:schemeClr val="tx1"/>
            </a:solidFill>
            <a:miter lim="800000"/>
            <a:headEnd/>
            <a:tailEnd/>
          </a:ln>
          <a:effectLst/>
        </p:spPr>
        <p:txBody>
          <a:bodyPr wrap="none"/>
          <a:lstStyle/>
          <a:p>
            <a:endParaRPr lang="en-US"/>
          </a:p>
        </p:txBody>
      </p:sp>
      <p:grpSp>
        <p:nvGrpSpPr>
          <p:cNvPr id="62483" name="Group 19"/>
          <p:cNvGrpSpPr>
            <a:grpSpLocks/>
          </p:cNvGrpSpPr>
          <p:nvPr/>
        </p:nvGrpSpPr>
        <p:grpSpPr bwMode="auto">
          <a:xfrm>
            <a:off x="6392863" y="914400"/>
            <a:ext cx="1389062" cy="1466850"/>
            <a:chOff x="2971" y="2388"/>
            <a:chExt cx="875" cy="924"/>
          </a:xfrm>
        </p:grpSpPr>
        <p:sp>
          <p:nvSpPr>
            <p:cNvPr id="62484" name="Freeform 20"/>
            <p:cNvSpPr>
              <a:spLocks/>
            </p:cNvSpPr>
            <p:nvPr/>
          </p:nvSpPr>
          <p:spPr bwMode="auto">
            <a:xfrm>
              <a:off x="3234" y="2388"/>
              <a:ext cx="609" cy="918"/>
            </a:xfrm>
            <a:custGeom>
              <a:avLst/>
              <a:gdLst/>
              <a:ahLst/>
              <a:cxnLst>
                <a:cxn ang="0">
                  <a:pos x="117" y="0"/>
                </a:cxn>
                <a:cxn ang="0">
                  <a:pos x="0" y="918"/>
                </a:cxn>
                <a:cxn ang="0">
                  <a:pos x="609" y="630"/>
                </a:cxn>
                <a:cxn ang="0">
                  <a:pos x="117" y="0"/>
                </a:cxn>
              </a:cxnLst>
              <a:rect l="0" t="0" r="r" b="b"/>
              <a:pathLst>
                <a:path w="609" h="918">
                  <a:moveTo>
                    <a:pt x="117" y="0"/>
                  </a:moveTo>
                  <a:lnTo>
                    <a:pt x="0" y="918"/>
                  </a:lnTo>
                  <a:lnTo>
                    <a:pt x="609" y="630"/>
                  </a:lnTo>
                  <a:lnTo>
                    <a:pt x="117" y="0"/>
                  </a:lnTo>
                  <a:close/>
                </a:path>
              </a:pathLst>
            </a:custGeom>
            <a:solidFill>
              <a:srgbClr val="C9D6FF"/>
            </a:solidFill>
            <a:ln w="9525">
              <a:solidFill>
                <a:schemeClr val="tx1"/>
              </a:solidFill>
              <a:miter lim="800000"/>
              <a:headEnd/>
              <a:tailEnd/>
            </a:ln>
            <a:effectLst/>
          </p:spPr>
          <p:txBody>
            <a:bodyPr wrap="none"/>
            <a:lstStyle/>
            <a:p>
              <a:endParaRPr lang="en-US"/>
            </a:p>
          </p:txBody>
        </p:sp>
        <p:sp>
          <p:nvSpPr>
            <p:cNvPr id="62485" name="Freeform 21"/>
            <p:cNvSpPr>
              <a:spLocks/>
            </p:cNvSpPr>
            <p:nvPr/>
          </p:nvSpPr>
          <p:spPr bwMode="auto">
            <a:xfrm>
              <a:off x="3360" y="2880"/>
              <a:ext cx="354" cy="110"/>
            </a:xfrm>
            <a:custGeom>
              <a:avLst/>
              <a:gdLst/>
              <a:ahLst/>
              <a:cxnLst>
                <a:cxn ang="0">
                  <a:pos x="18" y="0"/>
                </a:cxn>
                <a:cxn ang="0">
                  <a:pos x="354" y="110"/>
                </a:cxn>
                <a:cxn ang="0">
                  <a:pos x="0" y="47"/>
                </a:cxn>
                <a:cxn ang="0">
                  <a:pos x="18" y="0"/>
                </a:cxn>
              </a:cxnLst>
              <a:rect l="0" t="0" r="r" b="b"/>
              <a:pathLst>
                <a:path w="354" h="110">
                  <a:moveTo>
                    <a:pt x="18" y="0"/>
                  </a:moveTo>
                  <a:lnTo>
                    <a:pt x="354" y="110"/>
                  </a:lnTo>
                  <a:lnTo>
                    <a:pt x="0" y="47"/>
                  </a:lnTo>
                  <a:lnTo>
                    <a:pt x="18" y="0"/>
                  </a:lnTo>
                  <a:close/>
                </a:path>
              </a:pathLst>
            </a:custGeom>
            <a:solidFill>
              <a:schemeClr val="bg2"/>
            </a:solidFill>
            <a:ln w="9525">
              <a:noFill/>
              <a:miter lim="800000"/>
              <a:headEnd/>
              <a:tailEnd/>
            </a:ln>
            <a:effectLst/>
          </p:spPr>
          <p:txBody>
            <a:bodyPr wrap="none"/>
            <a:lstStyle/>
            <a:p>
              <a:endParaRPr lang="en-US"/>
            </a:p>
          </p:txBody>
        </p:sp>
        <p:sp>
          <p:nvSpPr>
            <p:cNvPr id="62486" name="Freeform 22"/>
            <p:cNvSpPr>
              <a:spLocks/>
            </p:cNvSpPr>
            <p:nvPr/>
          </p:nvSpPr>
          <p:spPr bwMode="auto">
            <a:xfrm>
              <a:off x="3245" y="2936"/>
              <a:ext cx="58" cy="234"/>
            </a:xfrm>
            <a:custGeom>
              <a:avLst/>
              <a:gdLst/>
              <a:ahLst/>
              <a:cxnLst>
                <a:cxn ang="0">
                  <a:pos x="58" y="0"/>
                </a:cxn>
                <a:cxn ang="0">
                  <a:pos x="0" y="231"/>
                </a:cxn>
                <a:cxn ang="0">
                  <a:pos x="21" y="234"/>
                </a:cxn>
                <a:cxn ang="0">
                  <a:pos x="58" y="0"/>
                </a:cxn>
              </a:cxnLst>
              <a:rect l="0" t="0" r="r" b="b"/>
              <a:pathLst>
                <a:path w="58" h="234">
                  <a:moveTo>
                    <a:pt x="58" y="0"/>
                  </a:moveTo>
                  <a:lnTo>
                    <a:pt x="0" y="231"/>
                  </a:lnTo>
                  <a:lnTo>
                    <a:pt x="21" y="234"/>
                  </a:lnTo>
                  <a:lnTo>
                    <a:pt x="58" y="0"/>
                  </a:lnTo>
                  <a:close/>
                </a:path>
              </a:pathLst>
            </a:custGeom>
            <a:solidFill>
              <a:schemeClr val="bg2"/>
            </a:solidFill>
            <a:ln w="9525">
              <a:noFill/>
              <a:miter lim="800000"/>
              <a:headEnd/>
              <a:tailEnd/>
            </a:ln>
            <a:effectLst/>
          </p:spPr>
          <p:txBody>
            <a:bodyPr wrap="none"/>
            <a:lstStyle/>
            <a:p>
              <a:endParaRPr lang="en-US"/>
            </a:p>
          </p:txBody>
        </p:sp>
        <p:sp>
          <p:nvSpPr>
            <p:cNvPr id="62487" name="Freeform 23"/>
            <p:cNvSpPr>
              <a:spLocks/>
            </p:cNvSpPr>
            <p:nvPr/>
          </p:nvSpPr>
          <p:spPr bwMode="auto">
            <a:xfrm>
              <a:off x="3110" y="2901"/>
              <a:ext cx="172" cy="87"/>
            </a:xfrm>
            <a:custGeom>
              <a:avLst/>
              <a:gdLst/>
              <a:ahLst/>
              <a:cxnLst>
                <a:cxn ang="0">
                  <a:pos x="0" y="87"/>
                </a:cxn>
                <a:cxn ang="0">
                  <a:pos x="165" y="0"/>
                </a:cxn>
                <a:cxn ang="0">
                  <a:pos x="172" y="15"/>
                </a:cxn>
                <a:cxn ang="0">
                  <a:pos x="0" y="87"/>
                </a:cxn>
              </a:cxnLst>
              <a:rect l="0" t="0" r="r" b="b"/>
              <a:pathLst>
                <a:path w="172" h="87">
                  <a:moveTo>
                    <a:pt x="0" y="87"/>
                  </a:moveTo>
                  <a:lnTo>
                    <a:pt x="165" y="0"/>
                  </a:lnTo>
                  <a:lnTo>
                    <a:pt x="172" y="15"/>
                  </a:lnTo>
                  <a:lnTo>
                    <a:pt x="0" y="87"/>
                  </a:lnTo>
                  <a:close/>
                </a:path>
              </a:pathLst>
            </a:custGeom>
            <a:solidFill>
              <a:schemeClr val="bg2"/>
            </a:solidFill>
            <a:ln w="9525">
              <a:noFill/>
              <a:miter lim="800000"/>
              <a:headEnd/>
              <a:tailEnd/>
            </a:ln>
            <a:effectLst/>
          </p:spPr>
          <p:txBody>
            <a:bodyPr wrap="none"/>
            <a:lstStyle/>
            <a:p>
              <a:endParaRPr lang="en-US"/>
            </a:p>
          </p:txBody>
        </p:sp>
        <p:sp>
          <p:nvSpPr>
            <p:cNvPr id="62488" name="Line 24"/>
            <p:cNvSpPr>
              <a:spLocks noChangeShapeType="1"/>
            </p:cNvSpPr>
            <p:nvPr/>
          </p:nvSpPr>
          <p:spPr bwMode="auto">
            <a:xfrm>
              <a:off x="3120" y="3024"/>
              <a:ext cx="576" cy="0"/>
            </a:xfrm>
            <a:prstGeom prst="line">
              <a:avLst/>
            </a:prstGeom>
            <a:noFill/>
            <a:ln w="15875">
              <a:solidFill>
                <a:schemeClr val="bg2"/>
              </a:solidFill>
              <a:prstDash val="dash"/>
              <a:miter lim="800000"/>
              <a:headEnd/>
              <a:tailEnd/>
            </a:ln>
            <a:effectLst/>
          </p:spPr>
          <p:txBody>
            <a:bodyPr wrap="none"/>
            <a:lstStyle/>
            <a:p>
              <a:endParaRPr lang="en-US"/>
            </a:p>
          </p:txBody>
        </p:sp>
        <p:sp>
          <p:nvSpPr>
            <p:cNvPr id="62489" name="Freeform 25"/>
            <p:cNvSpPr>
              <a:spLocks/>
            </p:cNvSpPr>
            <p:nvPr/>
          </p:nvSpPr>
          <p:spPr bwMode="auto">
            <a:xfrm>
              <a:off x="2982" y="2388"/>
              <a:ext cx="864" cy="915"/>
            </a:xfrm>
            <a:custGeom>
              <a:avLst/>
              <a:gdLst/>
              <a:ahLst/>
              <a:cxnLst>
                <a:cxn ang="0">
                  <a:pos x="369" y="0"/>
                </a:cxn>
                <a:cxn ang="0">
                  <a:pos x="0" y="606"/>
                </a:cxn>
                <a:cxn ang="0">
                  <a:pos x="249" y="915"/>
                </a:cxn>
                <a:cxn ang="0">
                  <a:pos x="864" y="630"/>
                </a:cxn>
                <a:cxn ang="0">
                  <a:pos x="369" y="0"/>
                </a:cxn>
              </a:cxnLst>
              <a:rect l="0" t="0" r="r" b="b"/>
              <a:pathLst>
                <a:path w="864" h="915">
                  <a:moveTo>
                    <a:pt x="369" y="0"/>
                  </a:moveTo>
                  <a:lnTo>
                    <a:pt x="0" y="606"/>
                  </a:lnTo>
                  <a:lnTo>
                    <a:pt x="249" y="915"/>
                  </a:lnTo>
                  <a:lnTo>
                    <a:pt x="864" y="630"/>
                  </a:lnTo>
                  <a:lnTo>
                    <a:pt x="369" y="0"/>
                  </a:lnTo>
                  <a:close/>
                </a:path>
              </a:pathLst>
            </a:custGeom>
            <a:noFill/>
            <a:ln w="9525">
              <a:solidFill>
                <a:schemeClr val="bg2"/>
              </a:solidFill>
              <a:miter lim="800000"/>
              <a:headEnd/>
              <a:tailEnd/>
            </a:ln>
            <a:effectLst/>
          </p:spPr>
          <p:txBody>
            <a:bodyPr wrap="none"/>
            <a:lstStyle/>
            <a:p>
              <a:endParaRPr lang="en-US"/>
            </a:p>
          </p:txBody>
        </p:sp>
        <p:sp>
          <p:nvSpPr>
            <p:cNvPr id="62490" name="Text Box 26"/>
            <p:cNvSpPr txBox="1">
              <a:spLocks noChangeArrowheads="1"/>
            </p:cNvSpPr>
            <p:nvPr/>
          </p:nvSpPr>
          <p:spPr bwMode="auto">
            <a:xfrm>
              <a:off x="3254" y="2400"/>
              <a:ext cx="197" cy="192"/>
            </a:xfrm>
            <a:prstGeom prst="rect">
              <a:avLst/>
            </a:prstGeom>
            <a:noFill/>
            <a:ln w="9525">
              <a:noFill/>
              <a:miter lim="800000"/>
              <a:headEnd/>
              <a:tailEnd/>
            </a:ln>
            <a:effectLst/>
          </p:spPr>
          <p:txBody>
            <a:bodyPr wrap="none">
              <a:spAutoFit/>
            </a:bodyPr>
            <a:lstStyle/>
            <a:p>
              <a:r>
                <a:rPr lang="en-US" sz="1400">
                  <a:solidFill>
                    <a:schemeClr val="bg2"/>
                  </a:solidFill>
                </a:rPr>
                <a:t>H</a:t>
              </a:r>
            </a:p>
          </p:txBody>
        </p:sp>
        <p:sp>
          <p:nvSpPr>
            <p:cNvPr id="62491" name="Text Box 27"/>
            <p:cNvSpPr txBox="1">
              <a:spLocks noChangeArrowheads="1"/>
            </p:cNvSpPr>
            <p:nvPr/>
          </p:nvSpPr>
          <p:spPr bwMode="auto">
            <a:xfrm>
              <a:off x="3648" y="2880"/>
              <a:ext cx="197" cy="192"/>
            </a:xfrm>
            <a:prstGeom prst="rect">
              <a:avLst/>
            </a:prstGeom>
            <a:noFill/>
            <a:ln w="9525">
              <a:noFill/>
              <a:miter lim="800000"/>
              <a:headEnd/>
              <a:tailEnd/>
            </a:ln>
            <a:effectLst/>
          </p:spPr>
          <p:txBody>
            <a:bodyPr wrap="none">
              <a:spAutoFit/>
            </a:bodyPr>
            <a:lstStyle/>
            <a:p>
              <a:r>
                <a:rPr lang="en-US" sz="1400">
                  <a:solidFill>
                    <a:schemeClr val="bg2"/>
                  </a:solidFill>
                </a:rPr>
                <a:t>H</a:t>
              </a:r>
            </a:p>
          </p:txBody>
        </p:sp>
        <p:sp>
          <p:nvSpPr>
            <p:cNvPr id="62492" name="Text Box 28"/>
            <p:cNvSpPr txBox="1">
              <a:spLocks noChangeArrowheads="1"/>
            </p:cNvSpPr>
            <p:nvPr/>
          </p:nvSpPr>
          <p:spPr bwMode="auto">
            <a:xfrm>
              <a:off x="3163" y="3120"/>
              <a:ext cx="197" cy="192"/>
            </a:xfrm>
            <a:prstGeom prst="rect">
              <a:avLst/>
            </a:prstGeom>
            <a:noFill/>
            <a:ln w="9525">
              <a:noFill/>
              <a:miter lim="800000"/>
              <a:headEnd/>
              <a:tailEnd/>
            </a:ln>
            <a:effectLst/>
          </p:spPr>
          <p:txBody>
            <a:bodyPr wrap="none">
              <a:spAutoFit/>
            </a:bodyPr>
            <a:lstStyle/>
            <a:p>
              <a:r>
                <a:rPr lang="en-US" sz="1400">
                  <a:solidFill>
                    <a:schemeClr val="bg2"/>
                  </a:solidFill>
                </a:rPr>
                <a:t>H</a:t>
              </a:r>
            </a:p>
          </p:txBody>
        </p:sp>
        <p:sp>
          <p:nvSpPr>
            <p:cNvPr id="62493" name="Text Box 29"/>
            <p:cNvSpPr txBox="1">
              <a:spLocks noChangeArrowheads="1"/>
            </p:cNvSpPr>
            <p:nvPr/>
          </p:nvSpPr>
          <p:spPr bwMode="auto">
            <a:xfrm>
              <a:off x="2971" y="2880"/>
              <a:ext cx="197" cy="192"/>
            </a:xfrm>
            <a:prstGeom prst="rect">
              <a:avLst/>
            </a:prstGeom>
            <a:noFill/>
            <a:ln w="9525">
              <a:noFill/>
              <a:miter lim="800000"/>
              <a:headEnd/>
              <a:tailEnd/>
            </a:ln>
            <a:effectLst/>
          </p:spPr>
          <p:txBody>
            <a:bodyPr wrap="none">
              <a:spAutoFit/>
            </a:bodyPr>
            <a:lstStyle/>
            <a:p>
              <a:r>
                <a:rPr lang="en-US" sz="1400">
                  <a:solidFill>
                    <a:schemeClr val="bg2"/>
                  </a:solidFill>
                </a:rPr>
                <a:t>H</a:t>
              </a:r>
            </a:p>
          </p:txBody>
        </p:sp>
        <p:sp>
          <p:nvSpPr>
            <p:cNvPr id="62494" name="Text Box 30"/>
            <p:cNvSpPr txBox="1">
              <a:spLocks noChangeArrowheads="1"/>
            </p:cNvSpPr>
            <p:nvPr/>
          </p:nvSpPr>
          <p:spPr bwMode="auto">
            <a:xfrm>
              <a:off x="3305" y="2707"/>
              <a:ext cx="391" cy="173"/>
            </a:xfrm>
            <a:prstGeom prst="rect">
              <a:avLst/>
            </a:prstGeom>
            <a:noFill/>
            <a:ln w="9525">
              <a:noFill/>
              <a:miter lim="800000"/>
              <a:headEnd/>
              <a:tailEnd/>
            </a:ln>
            <a:effectLst/>
          </p:spPr>
          <p:txBody>
            <a:bodyPr wrap="none">
              <a:spAutoFit/>
            </a:bodyPr>
            <a:lstStyle/>
            <a:p>
              <a:r>
                <a:rPr lang="en-US" sz="1200">
                  <a:solidFill>
                    <a:schemeClr val="bg2"/>
                  </a:solidFill>
                </a:rPr>
                <a:t>109.5</a:t>
              </a:r>
              <a:r>
                <a:rPr lang="en-US" sz="1200" baseline="30000">
                  <a:solidFill>
                    <a:schemeClr val="bg2"/>
                  </a:solidFill>
                </a:rPr>
                <a:t>o</a:t>
              </a:r>
            </a:p>
          </p:txBody>
        </p:sp>
        <p:sp>
          <p:nvSpPr>
            <p:cNvPr id="62495" name="Freeform 31"/>
            <p:cNvSpPr>
              <a:spLocks/>
            </p:cNvSpPr>
            <p:nvPr/>
          </p:nvSpPr>
          <p:spPr bwMode="auto">
            <a:xfrm>
              <a:off x="3360" y="2670"/>
              <a:ext cx="169" cy="225"/>
            </a:xfrm>
            <a:custGeom>
              <a:avLst/>
              <a:gdLst/>
              <a:ahLst/>
              <a:cxnLst>
                <a:cxn ang="0">
                  <a:pos x="0" y="0"/>
                </a:cxn>
                <a:cxn ang="0">
                  <a:pos x="144" y="78"/>
                </a:cxn>
                <a:cxn ang="0">
                  <a:pos x="150" y="225"/>
                </a:cxn>
              </a:cxnLst>
              <a:rect l="0" t="0" r="r" b="b"/>
              <a:pathLst>
                <a:path w="169" h="225">
                  <a:moveTo>
                    <a:pt x="0" y="0"/>
                  </a:moveTo>
                  <a:cubicBezTo>
                    <a:pt x="24" y="13"/>
                    <a:pt x="119" y="41"/>
                    <a:pt x="144" y="78"/>
                  </a:cubicBezTo>
                  <a:cubicBezTo>
                    <a:pt x="169" y="115"/>
                    <a:pt x="149" y="195"/>
                    <a:pt x="150" y="225"/>
                  </a:cubicBezTo>
                </a:path>
              </a:pathLst>
            </a:custGeom>
            <a:noFill/>
            <a:ln w="9525">
              <a:solidFill>
                <a:schemeClr val="bg2"/>
              </a:solidFill>
              <a:miter lim="800000"/>
              <a:headEnd type="stealth" w="med" len="med"/>
              <a:tailEnd type="stealth" w="med" len="med"/>
            </a:ln>
            <a:effectLst/>
          </p:spPr>
          <p:txBody>
            <a:bodyPr wrap="none"/>
            <a:lstStyle/>
            <a:p>
              <a:endParaRPr lang="en-US"/>
            </a:p>
          </p:txBody>
        </p:sp>
        <p:sp>
          <p:nvSpPr>
            <p:cNvPr id="62496" name="Text Box 32"/>
            <p:cNvSpPr txBox="1">
              <a:spLocks noChangeArrowheads="1"/>
            </p:cNvSpPr>
            <p:nvPr/>
          </p:nvSpPr>
          <p:spPr bwMode="auto">
            <a:xfrm>
              <a:off x="3216" y="2784"/>
              <a:ext cx="197" cy="192"/>
            </a:xfrm>
            <a:prstGeom prst="rect">
              <a:avLst/>
            </a:prstGeom>
            <a:noFill/>
            <a:ln w="9525">
              <a:noFill/>
              <a:miter lim="800000"/>
              <a:headEnd/>
              <a:tailEnd/>
            </a:ln>
            <a:effectLst/>
          </p:spPr>
          <p:txBody>
            <a:bodyPr wrap="none">
              <a:spAutoFit/>
            </a:bodyPr>
            <a:lstStyle/>
            <a:p>
              <a:r>
                <a:rPr lang="en-US" sz="1400">
                  <a:solidFill>
                    <a:schemeClr val="bg2"/>
                  </a:solidFill>
                </a:rPr>
                <a:t>C</a:t>
              </a:r>
            </a:p>
          </p:txBody>
        </p:sp>
      </p:grpSp>
      <p:sp>
        <p:nvSpPr>
          <p:cNvPr id="62497" name="Rectangle 33"/>
          <p:cNvSpPr>
            <a:spLocks noChangeArrowheads="1"/>
          </p:cNvSpPr>
          <p:nvPr/>
        </p:nvSpPr>
        <p:spPr bwMode="auto">
          <a:xfrm>
            <a:off x="3276600" y="5638800"/>
            <a:ext cx="1600200" cy="1752600"/>
          </a:xfrm>
          <a:prstGeom prst="rect">
            <a:avLst/>
          </a:prstGeom>
          <a:noFill/>
          <a:ln w="9525">
            <a:noFill/>
            <a:miter lim="800000"/>
            <a:headEnd/>
            <a:tailEnd/>
          </a:ln>
          <a:effectLst/>
        </p:spPr>
        <p:txBody>
          <a:bodyPr wrap="none" anchor="ctr"/>
          <a:lstStyle/>
          <a:p>
            <a:endParaRPr lang="en-US"/>
          </a:p>
        </p:txBody>
      </p:sp>
      <p:sp>
        <p:nvSpPr>
          <p:cNvPr id="62498" name="Freeform 34"/>
          <p:cNvSpPr>
            <a:spLocks/>
          </p:cNvSpPr>
          <p:nvPr/>
        </p:nvSpPr>
        <p:spPr bwMode="auto">
          <a:xfrm>
            <a:off x="4191000" y="4572000"/>
            <a:ext cx="1447800" cy="533400"/>
          </a:xfrm>
          <a:custGeom>
            <a:avLst/>
            <a:gdLst/>
            <a:ahLst/>
            <a:cxnLst>
              <a:cxn ang="0">
                <a:pos x="0" y="0"/>
              </a:cxn>
              <a:cxn ang="0">
                <a:pos x="912" y="0"/>
              </a:cxn>
              <a:cxn ang="0">
                <a:pos x="384" y="336"/>
              </a:cxn>
              <a:cxn ang="0">
                <a:pos x="0" y="0"/>
              </a:cxn>
            </a:cxnLst>
            <a:rect l="0" t="0" r="r" b="b"/>
            <a:pathLst>
              <a:path w="912" h="336">
                <a:moveTo>
                  <a:pt x="0" y="0"/>
                </a:moveTo>
                <a:lnTo>
                  <a:pt x="912" y="0"/>
                </a:lnTo>
                <a:lnTo>
                  <a:pt x="384" y="336"/>
                </a:lnTo>
                <a:lnTo>
                  <a:pt x="0" y="0"/>
                </a:lnTo>
                <a:close/>
              </a:path>
            </a:pathLst>
          </a:custGeom>
          <a:solidFill>
            <a:schemeClr val="tx2">
              <a:alpha val="60001"/>
            </a:schemeClr>
          </a:solidFill>
          <a:ln w="9525">
            <a:solidFill>
              <a:schemeClr val="bg2"/>
            </a:solidFill>
            <a:miter lim="800000"/>
            <a:headEnd/>
            <a:tailEnd/>
          </a:ln>
          <a:effectLst/>
        </p:spPr>
        <p:txBody>
          <a:bodyPr wrap="none"/>
          <a:lstStyle/>
          <a:p>
            <a:endParaRPr lang="en-US"/>
          </a:p>
        </p:txBody>
      </p:sp>
      <p:sp>
        <p:nvSpPr>
          <p:cNvPr id="62499" name="Freeform 35"/>
          <p:cNvSpPr>
            <a:spLocks/>
          </p:cNvSpPr>
          <p:nvPr/>
        </p:nvSpPr>
        <p:spPr bwMode="auto">
          <a:xfrm>
            <a:off x="4191000" y="3657600"/>
            <a:ext cx="1447800" cy="914400"/>
          </a:xfrm>
          <a:custGeom>
            <a:avLst/>
            <a:gdLst/>
            <a:ahLst/>
            <a:cxnLst>
              <a:cxn ang="0">
                <a:pos x="0" y="576"/>
              </a:cxn>
              <a:cxn ang="0">
                <a:pos x="912" y="576"/>
              </a:cxn>
              <a:cxn ang="0">
                <a:pos x="384" y="0"/>
              </a:cxn>
              <a:cxn ang="0">
                <a:pos x="0" y="576"/>
              </a:cxn>
            </a:cxnLst>
            <a:rect l="0" t="0" r="r" b="b"/>
            <a:pathLst>
              <a:path w="912" h="576">
                <a:moveTo>
                  <a:pt x="0" y="576"/>
                </a:moveTo>
                <a:lnTo>
                  <a:pt x="912" y="576"/>
                </a:lnTo>
                <a:lnTo>
                  <a:pt x="384" y="0"/>
                </a:lnTo>
                <a:lnTo>
                  <a:pt x="0" y="576"/>
                </a:lnTo>
                <a:close/>
              </a:path>
            </a:pathLst>
          </a:custGeom>
          <a:solidFill>
            <a:srgbClr val="FF9900"/>
          </a:solidFill>
          <a:ln w="9525">
            <a:solidFill>
              <a:schemeClr val="tx1"/>
            </a:solidFill>
            <a:miter lim="800000"/>
            <a:headEnd/>
            <a:tailEnd/>
          </a:ln>
          <a:effectLst/>
        </p:spPr>
        <p:txBody>
          <a:bodyPr wrap="none"/>
          <a:lstStyle/>
          <a:p>
            <a:endParaRPr lang="en-US"/>
          </a:p>
        </p:txBody>
      </p:sp>
      <p:sp>
        <p:nvSpPr>
          <p:cNvPr id="62500" name="Freeform 36"/>
          <p:cNvSpPr>
            <a:spLocks/>
          </p:cNvSpPr>
          <p:nvPr/>
        </p:nvSpPr>
        <p:spPr bwMode="auto">
          <a:xfrm>
            <a:off x="4191000" y="3657600"/>
            <a:ext cx="1447800" cy="1447800"/>
          </a:xfrm>
          <a:custGeom>
            <a:avLst/>
            <a:gdLst/>
            <a:ahLst/>
            <a:cxnLst>
              <a:cxn ang="0">
                <a:pos x="384" y="0"/>
              </a:cxn>
              <a:cxn ang="0">
                <a:pos x="0" y="576"/>
              </a:cxn>
              <a:cxn ang="0">
                <a:pos x="384" y="912"/>
              </a:cxn>
              <a:cxn ang="0">
                <a:pos x="912" y="576"/>
              </a:cxn>
              <a:cxn ang="0">
                <a:pos x="384" y="0"/>
              </a:cxn>
            </a:cxnLst>
            <a:rect l="0" t="0" r="r" b="b"/>
            <a:pathLst>
              <a:path w="912" h="912">
                <a:moveTo>
                  <a:pt x="384" y="0"/>
                </a:moveTo>
                <a:lnTo>
                  <a:pt x="0" y="576"/>
                </a:lnTo>
                <a:lnTo>
                  <a:pt x="384" y="912"/>
                </a:lnTo>
                <a:lnTo>
                  <a:pt x="912" y="576"/>
                </a:lnTo>
                <a:lnTo>
                  <a:pt x="384" y="0"/>
                </a:lnTo>
                <a:close/>
              </a:path>
            </a:pathLst>
          </a:custGeom>
          <a:noFill/>
          <a:ln w="9525">
            <a:solidFill>
              <a:schemeClr val="bg2"/>
            </a:solidFill>
            <a:miter lim="800000"/>
            <a:headEnd/>
            <a:tailEnd/>
          </a:ln>
          <a:effectLst/>
        </p:spPr>
        <p:txBody>
          <a:bodyPr wrap="none"/>
          <a:lstStyle/>
          <a:p>
            <a:endParaRPr lang="en-US"/>
          </a:p>
        </p:txBody>
      </p:sp>
      <p:sp>
        <p:nvSpPr>
          <p:cNvPr id="62501" name="Freeform 37"/>
          <p:cNvSpPr>
            <a:spLocks/>
          </p:cNvSpPr>
          <p:nvPr/>
        </p:nvSpPr>
        <p:spPr bwMode="auto">
          <a:xfrm>
            <a:off x="4799013" y="3657600"/>
            <a:ext cx="1587" cy="1446213"/>
          </a:xfrm>
          <a:custGeom>
            <a:avLst/>
            <a:gdLst/>
            <a:ahLst/>
            <a:cxnLst>
              <a:cxn ang="0">
                <a:pos x="1" y="0"/>
              </a:cxn>
              <a:cxn ang="0">
                <a:pos x="0" y="911"/>
              </a:cxn>
            </a:cxnLst>
            <a:rect l="0" t="0" r="r" b="b"/>
            <a:pathLst>
              <a:path w="1" h="911">
                <a:moveTo>
                  <a:pt x="1" y="0"/>
                </a:moveTo>
                <a:lnTo>
                  <a:pt x="0" y="911"/>
                </a:lnTo>
              </a:path>
            </a:pathLst>
          </a:custGeom>
          <a:noFill/>
          <a:ln w="9525">
            <a:solidFill>
              <a:schemeClr val="bg2"/>
            </a:solidFill>
            <a:miter lim="800000"/>
            <a:headEnd/>
            <a:tailEnd/>
          </a:ln>
          <a:effectLst/>
        </p:spPr>
        <p:txBody>
          <a:bodyPr wrap="none"/>
          <a:lstStyle/>
          <a:p>
            <a:endParaRPr lang="en-US"/>
          </a:p>
        </p:txBody>
      </p:sp>
      <p:sp>
        <p:nvSpPr>
          <p:cNvPr id="62502" name="Freeform 38"/>
          <p:cNvSpPr>
            <a:spLocks/>
          </p:cNvSpPr>
          <p:nvPr/>
        </p:nvSpPr>
        <p:spPr bwMode="auto">
          <a:xfrm>
            <a:off x="4191000" y="4570413"/>
            <a:ext cx="1443038" cy="1587"/>
          </a:xfrm>
          <a:custGeom>
            <a:avLst/>
            <a:gdLst/>
            <a:ahLst/>
            <a:cxnLst>
              <a:cxn ang="0">
                <a:pos x="0" y="1"/>
              </a:cxn>
              <a:cxn ang="0">
                <a:pos x="909" y="0"/>
              </a:cxn>
            </a:cxnLst>
            <a:rect l="0" t="0" r="r" b="b"/>
            <a:pathLst>
              <a:path w="909" h="1">
                <a:moveTo>
                  <a:pt x="0" y="1"/>
                </a:moveTo>
                <a:lnTo>
                  <a:pt x="909" y="0"/>
                </a:lnTo>
              </a:path>
            </a:pathLst>
          </a:custGeom>
          <a:noFill/>
          <a:ln w="9525">
            <a:solidFill>
              <a:schemeClr val="bg2"/>
            </a:solidFill>
            <a:prstDash val="lgDash"/>
            <a:miter lim="800000"/>
            <a:headEnd/>
            <a:tailEnd/>
          </a:ln>
          <a:effectLst/>
        </p:spPr>
        <p:txBody>
          <a:bodyPr wrap="none"/>
          <a:lstStyle/>
          <a:p>
            <a:endParaRPr lang="en-US"/>
          </a:p>
        </p:txBody>
      </p:sp>
      <p:sp>
        <p:nvSpPr>
          <p:cNvPr id="62503" name="Freeform 39"/>
          <p:cNvSpPr>
            <a:spLocks/>
          </p:cNvSpPr>
          <p:nvPr/>
        </p:nvSpPr>
        <p:spPr bwMode="auto">
          <a:xfrm>
            <a:off x="4191000" y="3657600"/>
            <a:ext cx="609600" cy="1447800"/>
          </a:xfrm>
          <a:custGeom>
            <a:avLst/>
            <a:gdLst/>
            <a:ahLst/>
            <a:cxnLst>
              <a:cxn ang="0">
                <a:pos x="384" y="0"/>
              </a:cxn>
              <a:cxn ang="0">
                <a:pos x="0" y="576"/>
              </a:cxn>
              <a:cxn ang="0">
                <a:pos x="384" y="912"/>
              </a:cxn>
              <a:cxn ang="0">
                <a:pos x="384" y="0"/>
              </a:cxn>
            </a:cxnLst>
            <a:rect l="0" t="0" r="r" b="b"/>
            <a:pathLst>
              <a:path w="384" h="912">
                <a:moveTo>
                  <a:pt x="384" y="0"/>
                </a:moveTo>
                <a:lnTo>
                  <a:pt x="0" y="576"/>
                </a:lnTo>
                <a:lnTo>
                  <a:pt x="384" y="912"/>
                </a:lnTo>
                <a:lnTo>
                  <a:pt x="384" y="0"/>
                </a:lnTo>
                <a:close/>
              </a:path>
            </a:pathLst>
          </a:custGeom>
          <a:solidFill>
            <a:srgbClr val="FFCC00">
              <a:alpha val="75000"/>
            </a:srgbClr>
          </a:solidFill>
          <a:ln w="9525">
            <a:solidFill>
              <a:srgbClr val="969696"/>
            </a:solidFill>
            <a:miter lim="800000"/>
            <a:headEnd/>
            <a:tailEnd/>
          </a:ln>
          <a:effectLst/>
        </p:spPr>
        <p:txBody>
          <a:bodyPr wrap="none"/>
          <a:lstStyle/>
          <a:p>
            <a:endParaRPr lang="en-US"/>
          </a:p>
        </p:txBody>
      </p:sp>
      <p:sp>
        <p:nvSpPr>
          <p:cNvPr id="62504" name="Freeform 40"/>
          <p:cNvSpPr>
            <a:spLocks/>
          </p:cNvSpPr>
          <p:nvPr/>
        </p:nvSpPr>
        <p:spPr bwMode="auto">
          <a:xfrm>
            <a:off x="4800600" y="3657600"/>
            <a:ext cx="838200" cy="1447800"/>
          </a:xfrm>
          <a:custGeom>
            <a:avLst/>
            <a:gdLst/>
            <a:ahLst/>
            <a:cxnLst>
              <a:cxn ang="0">
                <a:pos x="0" y="0"/>
              </a:cxn>
              <a:cxn ang="0">
                <a:pos x="0" y="912"/>
              </a:cxn>
              <a:cxn ang="0">
                <a:pos x="528" y="576"/>
              </a:cxn>
              <a:cxn ang="0">
                <a:pos x="0" y="0"/>
              </a:cxn>
            </a:cxnLst>
            <a:rect l="0" t="0" r="r" b="b"/>
            <a:pathLst>
              <a:path w="528" h="912">
                <a:moveTo>
                  <a:pt x="0" y="0"/>
                </a:moveTo>
                <a:lnTo>
                  <a:pt x="0" y="912"/>
                </a:lnTo>
                <a:lnTo>
                  <a:pt x="528" y="576"/>
                </a:lnTo>
                <a:lnTo>
                  <a:pt x="0" y="0"/>
                </a:lnTo>
                <a:close/>
              </a:path>
            </a:pathLst>
          </a:custGeom>
          <a:solidFill>
            <a:srgbClr val="FFFF99">
              <a:alpha val="75000"/>
            </a:srgbClr>
          </a:solidFill>
          <a:ln w="9525">
            <a:solidFill>
              <a:schemeClr val="bg2"/>
            </a:solidFill>
            <a:miter lim="800000"/>
            <a:headEnd/>
            <a:tailEnd/>
          </a:ln>
          <a:effectLst/>
        </p:spPr>
        <p:txBody>
          <a:bodyPr wrap="none"/>
          <a:lstStyle/>
          <a:p>
            <a:endParaRPr lang="en-US"/>
          </a:p>
        </p:txBody>
      </p:sp>
      <p:sp>
        <p:nvSpPr>
          <p:cNvPr id="62505" name="Line 41"/>
          <p:cNvSpPr>
            <a:spLocks noChangeShapeType="1"/>
          </p:cNvSpPr>
          <p:nvPr/>
        </p:nvSpPr>
        <p:spPr bwMode="auto">
          <a:xfrm>
            <a:off x="4191000" y="4572000"/>
            <a:ext cx="1447800" cy="0"/>
          </a:xfrm>
          <a:prstGeom prst="line">
            <a:avLst/>
          </a:prstGeom>
          <a:noFill/>
          <a:ln w="9525">
            <a:solidFill>
              <a:srgbClr val="808080"/>
            </a:solidFill>
            <a:prstDash val="lgDash"/>
            <a:miter lim="800000"/>
            <a:headEnd/>
            <a:tailEnd/>
          </a:ln>
          <a:effectLst/>
        </p:spPr>
        <p:txBody>
          <a:bodyPr wrap="none"/>
          <a:lstStyle/>
          <a:p>
            <a:endParaRPr lang="en-US"/>
          </a:p>
        </p:txBody>
      </p:sp>
      <p:sp>
        <p:nvSpPr>
          <p:cNvPr id="62506" name="Freeform 42"/>
          <p:cNvSpPr>
            <a:spLocks/>
          </p:cNvSpPr>
          <p:nvPr/>
        </p:nvSpPr>
        <p:spPr bwMode="auto">
          <a:xfrm>
            <a:off x="4191000" y="3657600"/>
            <a:ext cx="609600" cy="1447800"/>
          </a:xfrm>
          <a:custGeom>
            <a:avLst/>
            <a:gdLst/>
            <a:ahLst/>
            <a:cxnLst>
              <a:cxn ang="0">
                <a:pos x="384" y="0"/>
              </a:cxn>
              <a:cxn ang="0">
                <a:pos x="0" y="576"/>
              </a:cxn>
              <a:cxn ang="0">
                <a:pos x="384" y="912"/>
              </a:cxn>
              <a:cxn ang="0">
                <a:pos x="384" y="0"/>
              </a:cxn>
            </a:cxnLst>
            <a:rect l="0" t="0" r="r" b="b"/>
            <a:pathLst>
              <a:path w="384" h="912">
                <a:moveTo>
                  <a:pt x="384" y="0"/>
                </a:moveTo>
                <a:lnTo>
                  <a:pt x="0" y="576"/>
                </a:lnTo>
                <a:lnTo>
                  <a:pt x="384" y="912"/>
                </a:lnTo>
                <a:lnTo>
                  <a:pt x="384" y="0"/>
                </a:lnTo>
                <a:close/>
              </a:path>
            </a:pathLst>
          </a:custGeom>
          <a:solidFill>
            <a:srgbClr val="FFCC00"/>
          </a:solidFill>
          <a:ln w="9525">
            <a:solidFill>
              <a:srgbClr val="969696"/>
            </a:solidFill>
            <a:miter lim="800000"/>
            <a:headEnd/>
            <a:tailEnd/>
          </a:ln>
          <a:effectLst/>
        </p:spPr>
        <p:txBody>
          <a:bodyPr wrap="none"/>
          <a:lstStyle/>
          <a:p>
            <a:endParaRPr lang="en-US"/>
          </a:p>
        </p:txBody>
      </p:sp>
      <p:sp>
        <p:nvSpPr>
          <p:cNvPr id="62507" name="Freeform 43"/>
          <p:cNvSpPr>
            <a:spLocks/>
          </p:cNvSpPr>
          <p:nvPr/>
        </p:nvSpPr>
        <p:spPr bwMode="auto">
          <a:xfrm>
            <a:off x="4800600" y="3657600"/>
            <a:ext cx="838200" cy="1447800"/>
          </a:xfrm>
          <a:custGeom>
            <a:avLst/>
            <a:gdLst/>
            <a:ahLst/>
            <a:cxnLst>
              <a:cxn ang="0">
                <a:pos x="0" y="0"/>
              </a:cxn>
              <a:cxn ang="0">
                <a:pos x="0" y="912"/>
              </a:cxn>
              <a:cxn ang="0">
                <a:pos x="528" y="576"/>
              </a:cxn>
              <a:cxn ang="0">
                <a:pos x="0" y="0"/>
              </a:cxn>
            </a:cxnLst>
            <a:rect l="0" t="0" r="r" b="b"/>
            <a:pathLst>
              <a:path w="528" h="912">
                <a:moveTo>
                  <a:pt x="0" y="0"/>
                </a:moveTo>
                <a:lnTo>
                  <a:pt x="0" y="912"/>
                </a:lnTo>
                <a:lnTo>
                  <a:pt x="528" y="576"/>
                </a:lnTo>
                <a:lnTo>
                  <a:pt x="0" y="0"/>
                </a:lnTo>
                <a:close/>
              </a:path>
            </a:pathLst>
          </a:custGeom>
          <a:solidFill>
            <a:srgbClr val="FFFF99"/>
          </a:solidFill>
          <a:ln w="9525">
            <a:solidFill>
              <a:schemeClr val="bg2"/>
            </a:solidFill>
            <a:miter lim="800000"/>
            <a:headEnd/>
            <a:tailEnd/>
          </a:ln>
          <a:effectLst/>
        </p:spPr>
        <p:txBody>
          <a:bodyPr wrap="none"/>
          <a:lstStyle/>
          <a:p>
            <a:endParaRPr lang="en-US"/>
          </a:p>
        </p:txBody>
      </p:sp>
      <p:sp>
        <p:nvSpPr>
          <p:cNvPr id="62508" name="Text Box 44"/>
          <p:cNvSpPr txBox="1">
            <a:spLocks noChangeArrowheads="1"/>
          </p:cNvSpPr>
          <p:nvPr/>
        </p:nvSpPr>
        <p:spPr bwMode="auto">
          <a:xfrm>
            <a:off x="4114800" y="5334000"/>
            <a:ext cx="1352550" cy="366713"/>
          </a:xfrm>
          <a:prstGeom prst="rect">
            <a:avLst/>
          </a:prstGeom>
          <a:noFill/>
          <a:ln w="9525">
            <a:noFill/>
            <a:miter lim="800000"/>
            <a:headEnd/>
            <a:tailEnd/>
          </a:ln>
          <a:effectLst/>
        </p:spPr>
        <p:txBody>
          <a:bodyPr wrap="none">
            <a:spAutoFit/>
          </a:bodyPr>
          <a:lstStyle/>
          <a:p>
            <a:r>
              <a:rPr lang="en-US">
                <a:solidFill>
                  <a:schemeClr val="bg2"/>
                </a:solidFill>
              </a:rPr>
              <a:t>tetrahedron</a:t>
            </a:r>
          </a:p>
        </p:txBody>
      </p:sp>
      <p:grpSp>
        <p:nvGrpSpPr>
          <p:cNvPr id="62509" name="Group 45"/>
          <p:cNvGrpSpPr>
            <a:grpSpLocks/>
          </p:cNvGrpSpPr>
          <p:nvPr/>
        </p:nvGrpSpPr>
        <p:grpSpPr bwMode="auto">
          <a:xfrm>
            <a:off x="1587500" y="5330825"/>
            <a:ext cx="1752600" cy="917575"/>
            <a:chOff x="2928" y="2302"/>
            <a:chExt cx="1104" cy="578"/>
          </a:xfrm>
        </p:grpSpPr>
        <p:sp>
          <p:nvSpPr>
            <p:cNvPr id="62510" name="Rectangle 46"/>
            <p:cNvSpPr>
              <a:spLocks noChangeArrowheads="1"/>
            </p:cNvSpPr>
            <p:nvPr/>
          </p:nvSpPr>
          <p:spPr bwMode="auto">
            <a:xfrm>
              <a:off x="2928" y="2304"/>
              <a:ext cx="1104" cy="576"/>
            </a:xfrm>
            <a:prstGeom prst="rect">
              <a:avLst/>
            </a:prstGeom>
            <a:noFill/>
            <a:ln w="9525">
              <a:noFill/>
              <a:miter lim="800000"/>
              <a:headEnd/>
              <a:tailEnd/>
            </a:ln>
            <a:effectLst/>
          </p:spPr>
          <p:txBody>
            <a:bodyPr wrap="none" anchor="ctr"/>
            <a:lstStyle/>
            <a:p>
              <a:endParaRPr lang="en-US"/>
            </a:p>
          </p:txBody>
        </p:sp>
        <p:sp>
          <p:nvSpPr>
            <p:cNvPr id="62511" name="Text Box 47"/>
            <p:cNvSpPr txBox="1">
              <a:spLocks noChangeArrowheads="1"/>
            </p:cNvSpPr>
            <p:nvPr/>
          </p:nvSpPr>
          <p:spPr bwMode="auto">
            <a:xfrm>
              <a:off x="3091" y="2302"/>
              <a:ext cx="804" cy="577"/>
            </a:xfrm>
            <a:prstGeom prst="rect">
              <a:avLst/>
            </a:prstGeom>
            <a:noFill/>
            <a:ln w="9525">
              <a:noFill/>
              <a:miter lim="800000"/>
              <a:headEnd/>
              <a:tailEnd/>
            </a:ln>
            <a:effectLst/>
          </p:spPr>
          <p:txBody>
            <a:bodyPr wrap="none">
              <a:spAutoFit/>
            </a:bodyPr>
            <a:lstStyle/>
            <a:p>
              <a:pPr algn="ctr"/>
              <a:r>
                <a:rPr lang="en-US">
                  <a:solidFill>
                    <a:schemeClr val="bg2"/>
                  </a:solidFill>
                </a:rPr>
                <a:t>tetrahedral</a:t>
              </a:r>
            </a:p>
            <a:p>
              <a:pPr algn="ctr"/>
              <a:r>
                <a:rPr lang="en-US">
                  <a:solidFill>
                    <a:schemeClr val="bg2"/>
                  </a:solidFill>
                </a:rPr>
                <a:t>shape of</a:t>
              </a:r>
            </a:p>
            <a:p>
              <a:pPr algn="ctr"/>
              <a:r>
                <a:rPr lang="en-US">
                  <a:solidFill>
                    <a:schemeClr val="bg2"/>
                  </a:solidFill>
                </a:rPr>
                <a:t>methane</a:t>
              </a:r>
            </a:p>
          </p:txBody>
        </p:sp>
      </p:grpSp>
      <p:grpSp>
        <p:nvGrpSpPr>
          <p:cNvPr id="62512" name="Group 48"/>
          <p:cNvGrpSpPr>
            <a:grpSpLocks/>
          </p:cNvGrpSpPr>
          <p:nvPr/>
        </p:nvGrpSpPr>
        <p:grpSpPr bwMode="auto">
          <a:xfrm>
            <a:off x="6721475" y="3352800"/>
            <a:ext cx="1387475" cy="1798638"/>
            <a:chOff x="1584" y="2736"/>
            <a:chExt cx="874" cy="1133"/>
          </a:xfrm>
        </p:grpSpPr>
        <p:sp>
          <p:nvSpPr>
            <p:cNvPr id="62513" name="Freeform 49"/>
            <p:cNvSpPr>
              <a:spLocks/>
            </p:cNvSpPr>
            <p:nvPr/>
          </p:nvSpPr>
          <p:spPr bwMode="auto">
            <a:xfrm>
              <a:off x="1985" y="3401"/>
              <a:ext cx="66" cy="181"/>
            </a:xfrm>
            <a:custGeom>
              <a:avLst/>
              <a:gdLst/>
              <a:ahLst/>
              <a:cxnLst>
                <a:cxn ang="0">
                  <a:pos x="41" y="6"/>
                </a:cxn>
                <a:cxn ang="0">
                  <a:pos x="66" y="168"/>
                </a:cxn>
                <a:cxn ang="0">
                  <a:pos x="0" y="181"/>
                </a:cxn>
                <a:cxn ang="0">
                  <a:pos x="7" y="0"/>
                </a:cxn>
                <a:cxn ang="0">
                  <a:pos x="41" y="6"/>
                </a:cxn>
              </a:cxnLst>
              <a:rect l="0" t="0" r="r" b="b"/>
              <a:pathLst>
                <a:path w="66" h="181">
                  <a:moveTo>
                    <a:pt x="41" y="6"/>
                  </a:moveTo>
                  <a:lnTo>
                    <a:pt x="66" y="168"/>
                  </a:lnTo>
                  <a:lnTo>
                    <a:pt x="0" y="181"/>
                  </a:lnTo>
                  <a:lnTo>
                    <a:pt x="7" y="0"/>
                  </a:lnTo>
                  <a:lnTo>
                    <a:pt x="41" y="6"/>
                  </a:lnTo>
                  <a:close/>
                </a:path>
              </a:pathLst>
            </a:custGeom>
            <a:gradFill rotWithShape="1">
              <a:gsLst>
                <a:gs pos="0">
                  <a:srgbClr val="CCCCFF"/>
                </a:gs>
                <a:gs pos="100000">
                  <a:srgbClr val="FFCCFF"/>
                </a:gs>
              </a:gsLst>
              <a:lin ang="5400000" scaled="1"/>
            </a:gradFill>
            <a:ln w="9525">
              <a:solidFill>
                <a:schemeClr val="bg2"/>
              </a:solidFill>
              <a:miter lim="800000"/>
              <a:headEnd/>
              <a:tailEnd/>
            </a:ln>
            <a:effectLst/>
          </p:spPr>
          <p:txBody>
            <a:bodyPr wrap="none"/>
            <a:lstStyle/>
            <a:p>
              <a:endParaRPr lang="en-US"/>
            </a:p>
          </p:txBody>
        </p:sp>
        <p:sp>
          <p:nvSpPr>
            <p:cNvPr id="62514" name="Freeform 50"/>
            <p:cNvSpPr>
              <a:spLocks/>
            </p:cNvSpPr>
            <p:nvPr/>
          </p:nvSpPr>
          <p:spPr bwMode="auto">
            <a:xfrm>
              <a:off x="1763" y="3351"/>
              <a:ext cx="109" cy="92"/>
            </a:xfrm>
            <a:custGeom>
              <a:avLst/>
              <a:gdLst/>
              <a:ahLst/>
              <a:cxnLst>
                <a:cxn ang="0">
                  <a:pos x="0" y="59"/>
                </a:cxn>
                <a:cxn ang="0">
                  <a:pos x="79" y="0"/>
                </a:cxn>
                <a:cxn ang="0">
                  <a:pos x="109" y="38"/>
                </a:cxn>
                <a:cxn ang="0">
                  <a:pos x="9" y="92"/>
                </a:cxn>
                <a:cxn ang="0">
                  <a:pos x="0" y="59"/>
                </a:cxn>
              </a:cxnLst>
              <a:rect l="0" t="0" r="r" b="b"/>
              <a:pathLst>
                <a:path w="109" h="92">
                  <a:moveTo>
                    <a:pt x="0" y="59"/>
                  </a:moveTo>
                  <a:lnTo>
                    <a:pt x="79" y="0"/>
                  </a:lnTo>
                  <a:lnTo>
                    <a:pt x="109" y="38"/>
                  </a:lnTo>
                  <a:lnTo>
                    <a:pt x="9" y="92"/>
                  </a:lnTo>
                  <a:lnTo>
                    <a:pt x="0" y="59"/>
                  </a:lnTo>
                  <a:close/>
                </a:path>
              </a:pathLst>
            </a:custGeom>
            <a:gradFill rotWithShape="1">
              <a:gsLst>
                <a:gs pos="0">
                  <a:srgbClr val="CCCCFF"/>
                </a:gs>
                <a:gs pos="100000">
                  <a:srgbClr val="FFCCFF"/>
                </a:gs>
              </a:gsLst>
              <a:lin ang="5400000" scaled="1"/>
            </a:gradFill>
            <a:ln w="9525">
              <a:solidFill>
                <a:schemeClr val="bg2"/>
              </a:solidFill>
              <a:miter lim="800000"/>
              <a:headEnd/>
              <a:tailEnd/>
            </a:ln>
            <a:effectLst/>
          </p:spPr>
          <p:txBody>
            <a:bodyPr wrap="none"/>
            <a:lstStyle/>
            <a:p>
              <a:endParaRPr lang="en-US"/>
            </a:p>
          </p:txBody>
        </p:sp>
        <p:sp>
          <p:nvSpPr>
            <p:cNvPr id="62515" name="Freeform 51"/>
            <p:cNvSpPr>
              <a:spLocks/>
            </p:cNvSpPr>
            <p:nvPr/>
          </p:nvSpPr>
          <p:spPr bwMode="auto">
            <a:xfrm>
              <a:off x="1970" y="2954"/>
              <a:ext cx="45" cy="199"/>
            </a:xfrm>
            <a:custGeom>
              <a:avLst/>
              <a:gdLst/>
              <a:ahLst/>
              <a:cxnLst>
                <a:cxn ang="0">
                  <a:pos x="21" y="199"/>
                </a:cxn>
                <a:cxn ang="0">
                  <a:pos x="0" y="6"/>
                </a:cxn>
                <a:cxn ang="0">
                  <a:pos x="39" y="0"/>
                </a:cxn>
                <a:cxn ang="0">
                  <a:pos x="45" y="199"/>
                </a:cxn>
                <a:cxn ang="0">
                  <a:pos x="21" y="199"/>
                </a:cxn>
              </a:cxnLst>
              <a:rect l="0" t="0" r="r" b="b"/>
              <a:pathLst>
                <a:path w="45" h="199">
                  <a:moveTo>
                    <a:pt x="21" y="199"/>
                  </a:moveTo>
                  <a:lnTo>
                    <a:pt x="0" y="6"/>
                  </a:lnTo>
                  <a:lnTo>
                    <a:pt x="39" y="0"/>
                  </a:lnTo>
                  <a:lnTo>
                    <a:pt x="45" y="199"/>
                  </a:lnTo>
                  <a:lnTo>
                    <a:pt x="21" y="199"/>
                  </a:lnTo>
                  <a:close/>
                </a:path>
              </a:pathLst>
            </a:custGeom>
            <a:gradFill rotWithShape="1">
              <a:gsLst>
                <a:gs pos="0">
                  <a:srgbClr val="CCCCFF"/>
                </a:gs>
                <a:gs pos="100000">
                  <a:srgbClr val="FFCCFF"/>
                </a:gs>
              </a:gsLst>
              <a:lin ang="5400000" scaled="1"/>
            </a:gradFill>
            <a:ln w="9525">
              <a:solidFill>
                <a:schemeClr val="bg2"/>
              </a:solidFill>
              <a:miter lim="800000"/>
              <a:headEnd/>
              <a:tailEnd/>
            </a:ln>
            <a:effectLst/>
          </p:spPr>
          <p:txBody>
            <a:bodyPr wrap="none"/>
            <a:lstStyle/>
            <a:p>
              <a:endParaRPr lang="en-US"/>
            </a:p>
          </p:txBody>
        </p:sp>
        <p:sp>
          <p:nvSpPr>
            <p:cNvPr id="62516" name="Freeform 52"/>
            <p:cNvSpPr>
              <a:spLocks/>
            </p:cNvSpPr>
            <p:nvPr/>
          </p:nvSpPr>
          <p:spPr bwMode="auto">
            <a:xfrm>
              <a:off x="2117" y="3324"/>
              <a:ext cx="162" cy="81"/>
            </a:xfrm>
            <a:custGeom>
              <a:avLst/>
              <a:gdLst/>
              <a:ahLst/>
              <a:cxnLst>
                <a:cxn ang="0">
                  <a:pos x="0" y="0"/>
                </a:cxn>
                <a:cxn ang="0">
                  <a:pos x="162" y="57"/>
                </a:cxn>
                <a:cxn ang="0">
                  <a:pos x="156" y="81"/>
                </a:cxn>
                <a:cxn ang="0">
                  <a:pos x="0" y="33"/>
                </a:cxn>
                <a:cxn ang="0">
                  <a:pos x="0" y="0"/>
                </a:cxn>
              </a:cxnLst>
              <a:rect l="0" t="0" r="r" b="b"/>
              <a:pathLst>
                <a:path w="162" h="81">
                  <a:moveTo>
                    <a:pt x="0" y="0"/>
                  </a:moveTo>
                  <a:lnTo>
                    <a:pt x="162" y="57"/>
                  </a:lnTo>
                  <a:lnTo>
                    <a:pt x="156" y="81"/>
                  </a:lnTo>
                  <a:lnTo>
                    <a:pt x="0" y="33"/>
                  </a:lnTo>
                  <a:lnTo>
                    <a:pt x="0" y="0"/>
                  </a:lnTo>
                  <a:close/>
                </a:path>
              </a:pathLst>
            </a:custGeom>
            <a:gradFill rotWithShape="1">
              <a:gsLst>
                <a:gs pos="0">
                  <a:srgbClr val="CCCCFF"/>
                </a:gs>
                <a:gs pos="100000">
                  <a:srgbClr val="FFCCFF"/>
                </a:gs>
              </a:gsLst>
              <a:lin ang="5400000" scaled="1"/>
            </a:gradFill>
            <a:ln w="9525">
              <a:solidFill>
                <a:schemeClr val="bg2"/>
              </a:solidFill>
              <a:miter lim="800000"/>
              <a:headEnd/>
              <a:tailEnd/>
            </a:ln>
            <a:effectLst/>
          </p:spPr>
          <p:txBody>
            <a:bodyPr wrap="none"/>
            <a:lstStyle/>
            <a:p>
              <a:endParaRPr lang="en-US"/>
            </a:p>
          </p:txBody>
        </p:sp>
        <p:grpSp>
          <p:nvGrpSpPr>
            <p:cNvPr id="62517" name="Group 53"/>
            <p:cNvGrpSpPr>
              <a:grpSpLocks/>
            </p:cNvGrpSpPr>
            <p:nvPr/>
          </p:nvGrpSpPr>
          <p:grpSpPr bwMode="auto">
            <a:xfrm>
              <a:off x="1584" y="2736"/>
              <a:ext cx="874" cy="1133"/>
              <a:chOff x="1584" y="2736"/>
              <a:chExt cx="874" cy="1133"/>
            </a:xfrm>
          </p:grpSpPr>
          <p:sp>
            <p:nvSpPr>
              <p:cNvPr id="62518" name="Oval 54"/>
              <p:cNvSpPr>
                <a:spLocks noChangeAspect="1" noChangeArrowheads="1"/>
              </p:cNvSpPr>
              <p:nvPr/>
            </p:nvSpPr>
            <p:spPr bwMode="auto">
              <a:xfrm>
                <a:off x="1824" y="3120"/>
                <a:ext cx="328" cy="328"/>
              </a:xfrm>
              <a:prstGeom prst="ellipse">
                <a:avLst/>
              </a:prstGeom>
              <a:gradFill rotWithShape="1">
                <a:gsLst>
                  <a:gs pos="0">
                    <a:schemeClr val="bg2"/>
                  </a:gs>
                  <a:gs pos="50000">
                    <a:schemeClr val="tx1"/>
                  </a:gs>
                  <a:gs pos="100000">
                    <a:schemeClr val="bg2"/>
                  </a:gs>
                </a:gsLst>
                <a:lin ang="2700000" scaled="1"/>
              </a:gradFill>
              <a:ln w="9525">
                <a:solidFill>
                  <a:schemeClr val="bg2"/>
                </a:solidFill>
                <a:miter lim="800000"/>
                <a:headEnd/>
                <a:tailEnd/>
              </a:ln>
              <a:effectLst/>
            </p:spPr>
            <p:txBody>
              <a:bodyPr wrap="none" anchor="ctr"/>
              <a:lstStyle/>
              <a:p>
                <a:endParaRPr lang="en-US"/>
              </a:p>
            </p:txBody>
          </p:sp>
          <p:sp>
            <p:nvSpPr>
              <p:cNvPr id="62519" name="Oval 55"/>
              <p:cNvSpPr>
                <a:spLocks noChangeAspect="1" noChangeArrowheads="1"/>
              </p:cNvSpPr>
              <p:nvPr/>
            </p:nvSpPr>
            <p:spPr bwMode="auto">
              <a:xfrm>
                <a:off x="2256" y="3312"/>
                <a:ext cx="202" cy="202"/>
              </a:xfrm>
              <a:prstGeom prst="ellipse">
                <a:avLst/>
              </a:prstGeom>
              <a:gradFill rotWithShape="1">
                <a:gsLst>
                  <a:gs pos="0">
                    <a:srgbClr val="FFEEA7"/>
                  </a:gs>
                  <a:gs pos="100000">
                    <a:srgbClr val="FFFF99"/>
                  </a:gs>
                </a:gsLst>
                <a:path path="rect">
                  <a:fillToRect t="100000" r="100000"/>
                </a:path>
              </a:gradFill>
              <a:ln w="9525">
                <a:solidFill>
                  <a:srgbClr val="333333"/>
                </a:solidFill>
                <a:miter lim="800000"/>
                <a:headEnd/>
                <a:tailEnd/>
              </a:ln>
              <a:effectLst/>
            </p:spPr>
            <p:txBody>
              <a:bodyPr wrap="none" anchor="ctr"/>
              <a:lstStyle/>
              <a:p>
                <a:endParaRPr lang="en-US"/>
              </a:p>
            </p:txBody>
          </p:sp>
          <p:sp>
            <p:nvSpPr>
              <p:cNvPr id="62520" name="Oval 56"/>
              <p:cNvSpPr>
                <a:spLocks noChangeAspect="1" noChangeArrowheads="1"/>
              </p:cNvSpPr>
              <p:nvPr/>
            </p:nvSpPr>
            <p:spPr bwMode="auto">
              <a:xfrm>
                <a:off x="1872" y="2736"/>
                <a:ext cx="242" cy="242"/>
              </a:xfrm>
              <a:prstGeom prst="ellipse">
                <a:avLst/>
              </a:prstGeom>
              <a:gradFill rotWithShape="1">
                <a:gsLst>
                  <a:gs pos="0">
                    <a:srgbClr val="FFEEA7"/>
                  </a:gs>
                  <a:gs pos="50000">
                    <a:srgbClr val="FFFF99"/>
                  </a:gs>
                  <a:gs pos="100000">
                    <a:srgbClr val="FFEEA7"/>
                  </a:gs>
                </a:gsLst>
                <a:lin ang="5400000" scaled="1"/>
              </a:gradFill>
              <a:ln w="9525">
                <a:solidFill>
                  <a:srgbClr val="333333"/>
                </a:solidFill>
                <a:miter lim="800000"/>
                <a:headEnd/>
                <a:tailEnd/>
              </a:ln>
              <a:effectLst/>
            </p:spPr>
            <p:txBody>
              <a:bodyPr wrap="none" anchor="ctr"/>
              <a:lstStyle/>
              <a:p>
                <a:endParaRPr lang="en-US"/>
              </a:p>
            </p:txBody>
          </p:sp>
          <p:sp>
            <p:nvSpPr>
              <p:cNvPr id="62521" name="Oval 57"/>
              <p:cNvSpPr>
                <a:spLocks noChangeAspect="1" noChangeArrowheads="1"/>
              </p:cNvSpPr>
              <p:nvPr/>
            </p:nvSpPr>
            <p:spPr bwMode="auto">
              <a:xfrm>
                <a:off x="1584" y="3360"/>
                <a:ext cx="202" cy="202"/>
              </a:xfrm>
              <a:prstGeom prst="ellipse">
                <a:avLst/>
              </a:prstGeom>
              <a:gradFill rotWithShape="1">
                <a:gsLst>
                  <a:gs pos="0">
                    <a:srgbClr val="FFEEA7"/>
                  </a:gs>
                  <a:gs pos="100000">
                    <a:srgbClr val="FFFF99"/>
                  </a:gs>
                </a:gsLst>
                <a:path path="rect">
                  <a:fillToRect t="100000" r="100000"/>
                </a:path>
              </a:gradFill>
              <a:ln w="9525">
                <a:solidFill>
                  <a:srgbClr val="333333"/>
                </a:solidFill>
                <a:miter lim="800000"/>
                <a:headEnd/>
                <a:tailEnd/>
              </a:ln>
              <a:effectLst/>
            </p:spPr>
            <p:txBody>
              <a:bodyPr wrap="none" anchor="ctr"/>
              <a:lstStyle/>
              <a:p>
                <a:endParaRPr lang="en-US"/>
              </a:p>
            </p:txBody>
          </p:sp>
          <p:sp>
            <p:nvSpPr>
              <p:cNvPr id="62522" name="Oval 58"/>
              <p:cNvSpPr>
                <a:spLocks noChangeAspect="1" noChangeArrowheads="1"/>
              </p:cNvSpPr>
              <p:nvPr/>
            </p:nvSpPr>
            <p:spPr bwMode="auto">
              <a:xfrm>
                <a:off x="1872" y="3552"/>
                <a:ext cx="317" cy="317"/>
              </a:xfrm>
              <a:prstGeom prst="ellipse">
                <a:avLst/>
              </a:prstGeom>
              <a:gradFill rotWithShape="1">
                <a:gsLst>
                  <a:gs pos="0">
                    <a:srgbClr val="FFEEA7"/>
                  </a:gs>
                  <a:gs pos="100000">
                    <a:srgbClr val="FFFF99"/>
                  </a:gs>
                </a:gsLst>
                <a:path path="rect">
                  <a:fillToRect t="100000" r="100000"/>
                </a:path>
              </a:gradFill>
              <a:ln w="9525">
                <a:solidFill>
                  <a:srgbClr val="333333"/>
                </a:solidFill>
                <a:miter lim="800000"/>
                <a:headEnd/>
                <a:tailEnd/>
              </a:ln>
              <a:effectLst/>
            </p:spPr>
            <p:txBody>
              <a:bodyPr wrap="none" anchor="ctr"/>
              <a:lstStyle/>
              <a:p>
                <a:endParaRPr lang="en-US"/>
              </a:p>
            </p:txBody>
          </p:sp>
        </p:grpSp>
      </p:grpSp>
      <p:grpSp>
        <p:nvGrpSpPr>
          <p:cNvPr id="62523" name="Group 59"/>
          <p:cNvGrpSpPr>
            <a:grpSpLocks/>
          </p:cNvGrpSpPr>
          <p:nvPr/>
        </p:nvGrpSpPr>
        <p:grpSpPr bwMode="auto">
          <a:xfrm>
            <a:off x="1371600" y="3352800"/>
            <a:ext cx="2120900" cy="1981200"/>
            <a:chOff x="2792" y="1056"/>
            <a:chExt cx="1336" cy="1248"/>
          </a:xfrm>
        </p:grpSpPr>
        <p:sp>
          <p:nvSpPr>
            <p:cNvPr id="62524" name="Freeform 60"/>
            <p:cNvSpPr>
              <a:spLocks/>
            </p:cNvSpPr>
            <p:nvPr/>
          </p:nvSpPr>
          <p:spPr bwMode="auto">
            <a:xfrm>
              <a:off x="3036" y="1788"/>
              <a:ext cx="297" cy="347"/>
            </a:xfrm>
            <a:custGeom>
              <a:avLst/>
              <a:gdLst/>
              <a:ahLst/>
              <a:cxnLst>
                <a:cxn ang="0">
                  <a:pos x="297" y="0"/>
                </a:cxn>
                <a:cxn ang="0">
                  <a:pos x="0" y="56"/>
                </a:cxn>
                <a:cxn ang="0">
                  <a:pos x="212" y="347"/>
                </a:cxn>
                <a:cxn ang="0">
                  <a:pos x="297" y="0"/>
                </a:cxn>
              </a:cxnLst>
              <a:rect l="0" t="0" r="r" b="b"/>
              <a:pathLst>
                <a:path w="297" h="347">
                  <a:moveTo>
                    <a:pt x="297" y="0"/>
                  </a:moveTo>
                  <a:lnTo>
                    <a:pt x="0" y="56"/>
                  </a:lnTo>
                  <a:lnTo>
                    <a:pt x="212" y="347"/>
                  </a:lnTo>
                  <a:lnTo>
                    <a:pt x="297" y="0"/>
                  </a:lnTo>
                  <a:close/>
                </a:path>
              </a:pathLst>
            </a:custGeom>
            <a:solidFill>
              <a:srgbClr val="FFFF99"/>
            </a:solidFill>
            <a:ln w="9525">
              <a:solidFill>
                <a:schemeClr val="tx1"/>
              </a:solidFill>
              <a:miter lim="800000"/>
              <a:headEnd/>
              <a:tailEnd/>
            </a:ln>
            <a:effectLst/>
          </p:spPr>
          <p:txBody>
            <a:bodyPr wrap="none"/>
            <a:lstStyle/>
            <a:p>
              <a:endParaRPr lang="en-US"/>
            </a:p>
          </p:txBody>
        </p:sp>
        <p:sp>
          <p:nvSpPr>
            <p:cNvPr id="62525" name="Freeform 61"/>
            <p:cNvSpPr>
              <a:spLocks/>
            </p:cNvSpPr>
            <p:nvPr/>
          </p:nvSpPr>
          <p:spPr bwMode="auto">
            <a:xfrm>
              <a:off x="3245" y="1298"/>
              <a:ext cx="213" cy="834"/>
            </a:xfrm>
            <a:custGeom>
              <a:avLst/>
              <a:gdLst/>
              <a:ahLst/>
              <a:cxnLst>
                <a:cxn ang="0">
                  <a:pos x="0" y="834"/>
                </a:cxn>
                <a:cxn ang="0">
                  <a:pos x="202" y="468"/>
                </a:cxn>
                <a:cxn ang="0">
                  <a:pos x="213" y="0"/>
                </a:cxn>
                <a:cxn ang="0">
                  <a:pos x="0" y="834"/>
                </a:cxn>
              </a:cxnLst>
              <a:rect l="0" t="0" r="r" b="b"/>
              <a:pathLst>
                <a:path w="213" h="834">
                  <a:moveTo>
                    <a:pt x="0" y="834"/>
                  </a:moveTo>
                  <a:lnTo>
                    <a:pt x="202" y="468"/>
                  </a:lnTo>
                  <a:lnTo>
                    <a:pt x="213" y="0"/>
                  </a:lnTo>
                  <a:lnTo>
                    <a:pt x="0" y="834"/>
                  </a:lnTo>
                  <a:close/>
                </a:path>
              </a:pathLst>
            </a:custGeom>
            <a:gradFill rotWithShape="1">
              <a:gsLst>
                <a:gs pos="0">
                  <a:srgbClr val="FFEEA7"/>
                </a:gs>
                <a:gs pos="100000">
                  <a:srgbClr val="FFDAA3"/>
                </a:gs>
              </a:gsLst>
              <a:lin ang="0" scaled="1"/>
            </a:gradFill>
            <a:ln w="9525">
              <a:noFill/>
              <a:miter lim="800000"/>
              <a:headEnd/>
              <a:tailEnd/>
            </a:ln>
            <a:effectLst/>
          </p:spPr>
          <p:txBody>
            <a:bodyPr wrap="none"/>
            <a:lstStyle/>
            <a:p>
              <a:endParaRPr lang="en-US"/>
            </a:p>
          </p:txBody>
        </p:sp>
        <p:sp>
          <p:nvSpPr>
            <p:cNvPr id="62526" name="Freeform 62"/>
            <p:cNvSpPr>
              <a:spLocks/>
            </p:cNvSpPr>
            <p:nvPr/>
          </p:nvSpPr>
          <p:spPr bwMode="auto">
            <a:xfrm>
              <a:off x="3036" y="1296"/>
              <a:ext cx="852" cy="837"/>
            </a:xfrm>
            <a:custGeom>
              <a:avLst/>
              <a:gdLst/>
              <a:ahLst/>
              <a:cxnLst>
                <a:cxn ang="0">
                  <a:pos x="420" y="0"/>
                </a:cxn>
                <a:cxn ang="0">
                  <a:pos x="0" y="543"/>
                </a:cxn>
                <a:cxn ang="0">
                  <a:pos x="210" y="837"/>
                </a:cxn>
                <a:cxn ang="0">
                  <a:pos x="852" y="672"/>
                </a:cxn>
                <a:cxn ang="0">
                  <a:pos x="420" y="0"/>
                </a:cxn>
              </a:cxnLst>
              <a:rect l="0" t="0" r="r" b="b"/>
              <a:pathLst>
                <a:path w="852" h="837">
                  <a:moveTo>
                    <a:pt x="420" y="0"/>
                  </a:moveTo>
                  <a:lnTo>
                    <a:pt x="0" y="543"/>
                  </a:lnTo>
                  <a:lnTo>
                    <a:pt x="210" y="837"/>
                  </a:lnTo>
                  <a:lnTo>
                    <a:pt x="852" y="672"/>
                  </a:lnTo>
                  <a:lnTo>
                    <a:pt x="420" y="0"/>
                  </a:lnTo>
                  <a:close/>
                </a:path>
              </a:pathLst>
            </a:custGeom>
            <a:noFill/>
            <a:ln w="12700">
              <a:solidFill>
                <a:schemeClr val="bg2"/>
              </a:solidFill>
              <a:prstDash val="dash"/>
              <a:miter lim="800000"/>
              <a:headEnd/>
              <a:tailEnd/>
            </a:ln>
            <a:effectLst/>
          </p:spPr>
          <p:txBody>
            <a:bodyPr wrap="none"/>
            <a:lstStyle/>
            <a:p>
              <a:endParaRPr lang="en-US"/>
            </a:p>
          </p:txBody>
        </p:sp>
        <p:sp>
          <p:nvSpPr>
            <p:cNvPr id="62527" name="Freeform 63"/>
            <p:cNvSpPr>
              <a:spLocks/>
            </p:cNvSpPr>
            <p:nvPr/>
          </p:nvSpPr>
          <p:spPr bwMode="auto">
            <a:xfrm>
              <a:off x="3039" y="1296"/>
              <a:ext cx="417" cy="543"/>
            </a:xfrm>
            <a:custGeom>
              <a:avLst/>
              <a:gdLst/>
              <a:ahLst/>
              <a:cxnLst>
                <a:cxn ang="0">
                  <a:pos x="0" y="543"/>
                </a:cxn>
                <a:cxn ang="0">
                  <a:pos x="296" y="491"/>
                </a:cxn>
                <a:cxn ang="0">
                  <a:pos x="417" y="0"/>
                </a:cxn>
                <a:cxn ang="0">
                  <a:pos x="0" y="543"/>
                </a:cxn>
              </a:cxnLst>
              <a:rect l="0" t="0" r="r" b="b"/>
              <a:pathLst>
                <a:path w="417" h="543">
                  <a:moveTo>
                    <a:pt x="0" y="543"/>
                  </a:moveTo>
                  <a:lnTo>
                    <a:pt x="296" y="491"/>
                  </a:lnTo>
                  <a:lnTo>
                    <a:pt x="417" y="0"/>
                  </a:lnTo>
                  <a:lnTo>
                    <a:pt x="0" y="543"/>
                  </a:lnTo>
                  <a:close/>
                </a:path>
              </a:pathLst>
            </a:custGeom>
            <a:gradFill rotWithShape="1">
              <a:gsLst>
                <a:gs pos="0">
                  <a:srgbClr val="FFFF99"/>
                </a:gs>
                <a:gs pos="100000">
                  <a:srgbClr val="FFEEA7"/>
                </a:gs>
              </a:gsLst>
              <a:lin ang="0" scaled="1"/>
            </a:gradFill>
            <a:ln w="9525">
              <a:noFill/>
              <a:prstDash val="lgDash"/>
              <a:miter lim="800000"/>
              <a:headEnd/>
              <a:tailEnd/>
            </a:ln>
            <a:effectLst/>
          </p:spPr>
          <p:txBody>
            <a:bodyPr wrap="none"/>
            <a:lstStyle/>
            <a:p>
              <a:endParaRPr lang="en-US"/>
            </a:p>
          </p:txBody>
        </p:sp>
        <p:sp>
          <p:nvSpPr>
            <p:cNvPr id="62528" name="Freeform 64"/>
            <p:cNvSpPr>
              <a:spLocks/>
            </p:cNvSpPr>
            <p:nvPr/>
          </p:nvSpPr>
          <p:spPr bwMode="auto">
            <a:xfrm>
              <a:off x="3036" y="1764"/>
              <a:ext cx="408" cy="369"/>
            </a:xfrm>
            <a:custGeom>
              <a:avLst/>
              <a:gdLst/>
              <a:ahLst/>
              <a:cxnLst>
                <a:cxn ang="0">
                  <a:pos x="0" y="77"/>
                </a:cxn>
                <a:cxn ang="0">
                  <a:pos x="408" y="0"/>
                </a:cxn>
                <a:cxn ang="0">
                  <a:pos x="207" y="369"/>
                </a:cxn>
                <a:cxn ang="0">
                  <a:pos x="0" y="77"/>
                </a:cxn>
              </a:cxnLst>
              <a:rect l="0" t="0" r="r" b="b"/>
              <a:pathLst>
                <a:path w="408" h="369">
                  <a:moveTo>
                    <a:pt x="0" y="77"/>
                  </a:moveTo>
                  <a:lnTo>
                    <a:pt x="408" y="0"/>
                  </a:lnTo>
                  <a:lnTo>
                    <a:pt x="207" y="369"/>
                  </a:lnTo>
                  <a:lnTo>
                    <a:pt x="0" y="77"/>
                  </a:lnTo>
                  <a:close/>
                </a:path>
              </a:pathLst>
            </a:custGeom>
            <a:noFill/>
            <a:ln w="9525">
              <a:solidFill>
                <a:schemeClr val="bg2"/>
              </a:solidFill>
              <a:prstDash val="dash"/>
              <a:miter lim="800000"/>
              <a:headEnd/>
              <a:tailEnd/>
            </a:ln>
            <a:effectLst/>
          </p:spPr>
          <p:txBody>
            <a:bodyPr wrap="none"/>
            <a:lstStyle/>
            <a:p>
              <a:endParaRPr lang="en-US"/>
            </a:p>
          </p:txBody>
        </p:sp>
        <p:sp>
          <p:nvSpPr>
            <p:cNvPr id="62529" name="Freeform 65"/>
            <p:cNvSpPr>
              <a:spLocks/>
            </p:cNvSpPr>
            <p:nvPr/>
          </p:nvSpPr>
          <p:spPr bwMode="auto">
            <a:xfrm>
              <a:off x="3449" y="1296"/>
              <a:ext cx="439" cy="672"/>
            </a:xfrm>
            <a:custGeom>
              <a:avLst/>
              <a:gdLst/>
              <a:ahLst/>
              <a:cxnLst>
                <a:cxn ang="0">
                  <a:pos x="7" y="0"/>
                </a:cxn>
                <a:cxn ang="0">
                  <a:pos x="0" y="470"/>
                </a:cxn>
                <a:cxn ang="0">
                  <a:pos x="439" y="672"/>
                </a:cxn>
                <a:cxn ang="0">
                  <a:pos x="7" y="0"/>
                </a:cxn>
              </a:cxnLst>
              <a:rect l="0" t="0" r="r" b="b"/>
              <a:pathLst>
                <a:path w="439" h="672">
                  <a:moveTo>
                    <a:pt x="7" y="0"/>
                  </a:moveTo>
                  <a:lnTo>
                    <a:pt x="0" y="470"/>
                  </a:lnTo>
                  <a:lnTo>
                    <a:pt x="439" y="672"/>
                  </a:lnTo>
                  <a:lnTo>
                    <a:pt x="7" y="0"/>
                  </a:lnTo>
                  <a:close/>
                </a:path>
              </a:pathLst>
            </a:custGeom>
            <a:solidFill>
              <a:srgbClr val="FFD597"/>
            </a:solidFill>
            <a:ln w="9525">
              <a:noFill/>
              <a:miter lim="800000"/>
              <a:headEnd/>
              <a:tailEnd/>
            </a:ln>
            <a:effectLst/>
          </p:spPr>
          <p:txBody>
            <a:bodyPr wrap="none"/>
            <a:lstStyle/>
            <a:p>
              <a:endParaRPr lang="en-US"/>
            </a:p>
          </p:txBody>
        </p:sp>
        <p:sp>
          <p:nvSpPr>
            <p:cNvPr id="62530" name="Freeform 66"/>
            <p:cNvSpPr>
              <a:spLocks/>
            </p:cNvSpPr>
            <p:nvPr/>
          </p:nvSpPr>
          <p:spPr bwMode="auto">
            <a:xfrm>
              <a:off x="3251" y="1763"/>
              <a:ext cx="634" cy="369"/>
            </a:xfrm>
            <a:custGeom>
              <a:avLst/>
              <a:gdLst/>
              <a:ahLst/>
              <a:cxnLst>
                <a:cxn ang="0">
                  <a:pos x="193" y="0"/>
                </a:cxn>
                <a:cxn ang="0">
                  <a:pos x="634" y="204"/>
                </a:cxn>
                <a:cxn ang="0">
                  <a:pos x="0" y="369"/>
                </a:cxn>
                <a:cxn ang="0">
                  <a:pos x="193" y="0"/>
                </a:cxn>
              </a:cxnLst>
              <a:rect l="0" t="0" r="r" b="b"/>
              <a:pathLst>
                <a:path w="634" h="369">
                  <a:moveTo>
                    <a:pt x="193" y="0"/>
                  </a:moveTo>
                  <a:lnTo>
                    <a:pt x="634" y="204"/>
                  </a:lnTo>
                  <a:lnTo>
                    <a:pt x="0" y="369"/>
                  </a:lnTo>
                  <a:lnTo>
                    <a:pt x="193" y="0"/>
                  </a:lnTo>
                  <a:close/>
                </a:path>
              </a:pathLst>
            </a:custGeom>
            <a:solidFill>
              <a:srgbClr val="FFCC81"/>
            </a:solidFill>
            <a:ln w="9525">
              <a:noFill/>
              <a:prstDash val="dash"/>
              <a:miter lim="800000"/>
              <a:headEnd/>
              <a:tailEnd/>
            </a:ln>
            <a:effectLst/>
          </p:spPr>
          <p:txBody>
            <a:bodyPr wrap="none"/>
            <a:lstStyle/>
            <a:p>
              <a:endParaRPr lang="en-US"/>
            </a:p>
          </p:txBody>
        </p:sp>
        <p:sp>
          <p:nvSpPr>
            <p:cNvPr id="62531" name="Freeform 67"/>
            <p:cNvSpPr>
              <a:spLocks/>
            </p:cNvSpPr>
            <p:nvPr/>
          </p:nvSpPr>
          <p:spPr bwMode="auto">
            <a:xfrm>
              <a:off x="3248" y="1296"/>
              <a:ext cx="208" cy="836"/>
            </a:xfrm>
            <a:custGeom>
              <a:avLst/>
              <a:gdLst/>
              <a:ahLst/>
              <a:cxnLst>
                <a:cxn ang="0">
                  <a:pos x="208" y="0"/>
                </a:cxn>
                <a:cxn ang="0">
                  <a:pos x="0" y="836"/>
                </a:cxn>
              </a:cxnLst>
              <a:rect l="0" t="0" r="r" b="b"/>
              <a:pathLst>
                <a:path w="208" h="836">
                  <a:moveTo>
                    <a:pt x="208" y="0"/>
                  </a:moveTo>
                  <a:lnTo>
                    <a:pt x="0" y="836"/>
                  </a:lnTo>
                </a:path>
              </a:pathLst>
            </a:custGeom>
            <a:noFill/>
            <a:ln w="9525">
              <a:solidFill>
                <a:schemeClr val="bg2"/>
              </a:solidFill>
              <a:prstDash val="lgDash"/>
              <a:miter lim="800000"/>
              <a:headEnd/>
              <a:tailEnd/>
            </a:ln>
            <a:effectLst/>
          </p:spPr>
          <p:txBody>
            <a:bodyPr wrap="none"/>
            <a:lstStyle/>
            <a:p>
              <a:endParaRPr lang="en-US"/>
            </a:p>
          </p:txBody>
        </p:sp>
        <p:sp>
          <p:nvSpPr>
            <p:cNvPr id="62532" name="Freeform 68"/>
            <p:cNvSpPr>
              <a:spLocks/>
            </p:cNvSpPr>
            <p:nvPr/>
          </p:nvSpPr>
          <p:spPr bwMode="auto">
            <a:xfrm>
              <a:off x="3041" y="1848"/>
              <a:ext cx="847" cy="119"/>
            </a:xfrm>
            <a:custGeom>
              <a:avLst/>
              <a:gdLst/>
              <a:ahLst/>
              <a:cxnLst>
                <a:cxn ang="0">
                  <a:pos x="0" y="0"/>
                </a:cxn>
                <a:cxn ang="0">
                  <a:pos x="847" y="119"/>
                </a:cxn>
              </a:cxnLst>
              <a:rect l="0" t="0" r="r" b="b"/>
              <a:pathLst>
                <a:path w="847" h="119">
                  <a:moveTo>
                    <a:pt x="0" y="0"/>
                  </a:moveTo>
                  <a:lnTo>
                    <a:pt x="847" y="119"/>
                  </a:lnTo>
                </a:path>
              </a:pathLst>
            </a:custGeom>
            <a:solidFill>
              <a:srgbClr val="FFFF99"/>
            </a:solidFill>
            <a:ln w="9525">
              <a:solidFill>
                <a:schemeClr val="bg2"/>
              </a:solidFill>
              <a:prstDash val="lgDash"/>
              <a:miter lim="800000"/>
              <a:headEnd/>
              <a:tailEnd/>
            </a:ln>
            <a:effectLst/>
          </p:spPr>
          <p:txBody>
            <a:bodyPr wrap="none"/>
            <a:lstStyle/>
            <a:p>
              <a:endParaRPr lang="en-US"/>
            </a:p>
          </p:txBody>
        </p:sp>
        <p:sp>
          <p:nvSpPr>
            <p:cNvPr id="62533" name="Text Box 69"/>
            <p:cNvSpPr txBox="1">
              <a:spLocks noChangeArrowheads="1"/>
            </p:cNvSpPr>
            <p:nvPr/>
          </p:nvSpPr>
          <p:spPr bwMode="auto">
            <a:xfrm>
              <a:off x="3464" y="1536"/>
              <a:ext cx="232" cy="250"/>
            </a:xfrm>
            <a:prstGeom prst="rect">
              <a:avLst/>
            </a:prstGeom>
            <a:noFill/>
            <a:ln w="9525">
              <a:noFill/>
              <a:miter lim="800000"/>
              <a:headEnd/>
              <a:tailEnd/>
            </a:ln>
            <a:effectLst/>
          </p:spPr>
          <p:txBody>
            <a:bodyPr wrap="none">
              <a:spAutoFit/>
            </a:bodyPr>
            <a:lstStyle/>
            <a:p>
              <a:r>
                <a:rPr lang="en-US" sz="2000">
                  <a:solidFill>
                    <a:schemeClr val="bg2"/>
                  </a:solidFill>
                </a:rPr>
                <a:t>C</a:t>
              </a:r>
            </a:p>
          </p:txBody>
        </p:sp>
        <p:sp>
          <p:nvSpPr>
            <p:cNvPr id="62534" name="Text Box 70"/>
            <p:cNvSpPr txBox="1">
              <a:spLocks noChangeArrowheads="1"/>
            </p:cNvSpPr>
            <p:nvPr/>
          </p:nvSpPr>
          <p:spPr bwMode="auto">
            <a:xfrm>
              <a:off x="2792" y="1680"/>
              <a:ext cx="232" cy="250"/>
            </a:xfrm>
            <a:prstGeom prst="rect">
              <a:avLst/>
            </a:prstGeom>
            <a:noFill/>
            <a:ln w="9525">
              <a:noFill/>
              <a:miter lim="800000"/>
              <a:headEnd/>
              <a:tailEnd/>
            </a:ln>
            <a:effectLst/>
          </p:spPr>
          <p:txBody>
            <a:bodyPr wrap="none">
              <a:spAutoFit/>
            </a:bodyPr>
            <a:lstStyle/>
            <a:p>
              <a:r>
                <a:rPr lang="en-US" sz="2000">
                  <a:solidFill>
                    <a:schemeClr val="bg2"/>
                  </a:solidFill>
                </a:rPr>
                <a:t>H</a:t>
              </a:r>
            </a:p>
          </p:txBody>
        </p:sp>
        <p:sp>
          <p:nvSpPr>
            <p:cNvPr id="62535" name="Text Box 71"/>
            <p:cNvSpPr txBox="1">
              <a:spLocks noChangeArrowheads="1"/>
            </p:cNvSpPr>
            <p:nvPr/>
          </p:nvSpPr>
          <p:spPr bwMode="auto">
            <a:xfrm>
              <a:off x="3896" y="1814"/>
              <a:ext cx="232" cy="250"/>
            </a:xfrm>
            <a:prstGeom prst="rect">
              <a:avLst/>
            </a:prstGeom>
            <a:noFill/>
            <a:ln w="9525">
              <a:noFill/>
              <a:miter lim="800000"/>
              <a:headEnd/>
              <a:tailEnd/>
            </a:ln>
            <a:effectLst/>
          </p:spPr>
          <p:txBody>
            <a:bodyPr wrap="none">
              <a:spAutoFit/>
            </a:bodyPr>
            <a:lstStyle/>
            <a:p>
              <a:r>
                <a:rPr lang="en-US" sz="2000">
                  <a:solidFill>
                    <a:schemeClr val="bg2"/>
                  </a:solidFill>
                </a:rPr>
                <a:t>H</a:t>
              </a:r>
            </a:p>
          </p:txBody>
        </p:sp>
        <p:sp>
          <p:nvSpPr>
            <p:cNvPr id="62536" name="Text Box 72"/>
            <p:cNvSpPr txBox="1">
              <a:spLocks noChangeArrowheads="1"/>
            </p:cNvSpPr>
            <p:nvPr/>
          </p:nvSpPr>
          <p:spPr bwMode="auto">
            <a:xfrm>
              <a:off x="3360" y="1056"/>
              <a:ext cx="232" cy="250"/>
            </a:xfrm>
            <a:prstGeom prst="rect">
              <a:avLst/>
            </a:prstGeom>
            <a:noFill/>
            <a:ln w="9525">
              <a:noFill/>
              <a:miter lim="800000"/>
              <a:headEnd/>
              <a:tailEnd/>
            </a:ln>
            <a:effectLst/>
          </p:spPr>
          <p:txBody>
            <a:bodyPr wrap="none">
              <a:spAutoFit/>
            </a:bodyPr>
            <a:lstStyle/>
            <a:p>
              <a:r>
                <a:rPr lang="en-US" sz="2000">
                  <a:solidFill>
                    <a:schemeClr val="bg2"/>
                  </a:solidFill>
                </a:rPr>
                <a:t>H</a:t>
              </a:r>
            </a:p>
          </p:txBody>
        </p:sp>
        <p:sp>
          <p:nvSpPr>
            <p:cNvPr id="62537" name="Freeform 73"/>
            <p:cNvSpPr>
              <a:spLocks/>
            </p:cNvSpPr>
            <p:nvPr/>
          </p:nvSpPr>
          <p:spPr bwMode="auto">
            <a:xfrm>
              <a:off x="3447" y="1296"/>
              <a:ext cx="9" cy="468"/>
            </a:xfrm>
            <a:custGeom>
              <a:avLst/>
              <a:gdLst/>
              <a:ahLst/>
              <a:cxnLst>
                <a:cxn ang="0">
                  <a:pos x="9" y="0"/>
                </a:cxn>
                <a:cxn ang="0">
                  <a:pos x="0" y="468"/>
                </a:cxn>
              </a:cxnLst>
              <a:rect l="0" t="0" r="r" b="b"/>
              <a:pathLst>
                <a:path w="9" h="468">
                  <a:moveTo>
                    <a:pt x="9" y="0"/>
                  </a:moveTo>
                  <a:lnTo>
                    <a:pt x="0" y="468"/>
                  </a:lnTo>
                </a:path>
              </a:pathLst>
            </a:custGeom>
            <a:noFill/>
            <a:ln w="12700">
              <a:solidFill>
                <a:schemeClr val="bg2"/>
              </a:solidFill>
              <a:miter lim="800000"/>
              <a:headEnd/>
              <a:tailEnd/>
            </a:ln>
            <a:effectLst/>
          </p:spPr>
          <p:txBody>
            <a:bodyPr wrap="none"/>
            <a:lstStyle/>
            <a:p>
              <a:endParaRPr lang="en-US"/>
            </a:p>
          </p:txBody>
        </p:sp>
        <p:sp>
          <p:nvSpPr>
            <p:cNvPr id="62538" name="Freeform 74"/>
            <p:cNvSpPr>
              <a:spLocks/>
            </p:cNvSpPr>
            <p:nvPr/>
          </p:nvSpPr>
          <p:spPr bwMode="auto">
            <a:xfrm>
              <a:off x="3249" y="1764"/>
              <a:ext cx="192" cy="366"/>
            </a:xfrm>
            <a:custGeom>
              <a:avLst/>
              <a:gdLst/>
              <a:ahLst/>
              <a:cxnLst>
                <a:cxn ang="0">
                  <a:pos x="192" y="0"/>
                </a:cxn>
                <a:cxn ang="0">
                  <a:pos x="0" y="366"/>
                </a:cxn>
                <a:cxn ang="0">
                  <a:pos x="0" y="363"/>
                </a:cxn>
              </a:cxnLst>
              <a:rect l="0" t="0" r="r" b="b"/>
              <a:pathLst>
                <a:path w="192" h="366">
                  <a:moveTo>
                    <a:pt x="192" y="0"/>
                  </a:moveTo>
                  <a:lnTo>
                    <a:pt x="0" y="366"/>
                  </a:lnTo>
                  <a:lnTo>
                    <a:pt x="0" y="363"/>
                  </a:lnTo>
                </a:path>
              </a:pathLst>
            </a:custGeom>
            <a:noFill/>
            <a:ln w="12700">
              <a:solidFill>
                <a:schemeClr val="bg2"/>
              </a:solidFill>
              <a:miter lim="800000"/>
              <a:headEnd/>
              <a:tailEnd/>
            </a:ln>
            <a:effectLst/>
          </p:spPr>
          <p:txBody>
            <a:bodyPr wrap="none"/>
            <a:lstStyle/>
            <a:p>
              <a:endParaRPr lang="en-US"/>
            </a:p>
          </p:txBody>
        </p:sp>
        <p:sp>
          <p:nvSpPr>
            <p:cNvPr id="62539" name="Freeform 75"/>
            <p:cNvSpPr>
              <a:spLocks/>
            </p:cNvSpPr>
            <p:nvPr/>
          </p:nvSpPr>
          <p:spPr bwMode="auto">
            <a:xfrm>
              <a:off x="3038" y="1764"/>
              <a:ext cx="408" cy="78"/>
            </a:xfrm>
            <a:custGeom>
              <a:avLst/>
              <a:gdLst/>
              <a:ahLst/>
              <a:cxnLst>
                <a:cxn ang="0">
                  <a:pos x="408" y="0"/>
                </a:cxn>
                <a:cxn ang="0">
                  <a:pos x="0" y="78"/>
                </a:cxn>
              </a:cxnLst>
              <a:rect l="0" t="0" r="r" b="b"/>
              <a:pathLst>
                <a:path w="408" h="78">
                  <a:moveTo>
                    <a:pt x="408" y="0"/>
                  </a:moveTo>
                  <a:lnTo>
                    <a:pt x="0" y="78"/>
                  </a:lnTo>
                </a:path>
              </a:pathLst>
            </a:custGeom>
            <a:noFill/>
            <a:ln w="12700">
              <a:solidFill>
                <a:schemeClr val="bg2"/>
              </a:solidFill>
              <a:miter lim="800000"/>
              <a:headEnd/>
              <a:tailEnd/>
            </a:ln>
            <a:effectLst/>
          </p:spPr>
          <p:txBody>
            <a:bodyPr wrap="none"/>
            <a:lstStyle/>
            <a:p>
              <a:endParaRPr lang="en-US"/>
            </a:p>
          </p:txBody>
        </p:sp>
        <p:sp>
          <p:nvSpPr>
            <p:cNvPr id="62540" name="Freeform 76"/>
            <p:cNvSpPr>
              <a:spLocks/>
            </p:cNvSpPr>
            <p:nvPr/>
          </p:nvSpPr>
          <p:spPr bwMode="auto">
            <a:xfrm>
              <a:off x="3446" y="1766"/>
              <a:ext cx="442" cy="202"/>
            </a:xfrm>
            <a:custGeom>
              <a:avLst/>
              <a:gdLst/>
              <a:ahLst/>
              <a:cxnLst>
                <a:cxn ang="0">
                  <a:pos x="0" y="0"/>
                </a:cxn>
                <a:cxn ang="0">
                  <a:pos x="442" y="202"/>
                </a:cxn>
              </a:cxnLst>
              <a:rect l="0" t="0" r="r" b="b"/>
              <a:pathLst>
                <a:path w="442" h="202">
                  <a:moveTo>
                    <a:pt x="0" y="0"/>
                  </a:moveTo>
                  <a:lnTo>
                    <a:pt x="442" y="202"/>
                  </a:lnTo>
                </a:path>
              </a:pathLst>
            </a:custGeom>
            <a:noFill/>
            <a:ln w="12700">
              <a:solidFill>
                <a:schemeClr val="bg2"/>
              </a:solidFill>
              <a:miter lim="800000"/>
              <a:headEnd/>
              <a:tailEnd/>
            </a:ln>
            <a:effectLst/>
          </p:spPr>
          <p:txBody>
            <a:bodyPr wrap="none"/>
            <a:lstStyle/>
            <a:p>
              <a:endParaRPr lang="en-US"/>
            </a:p>
          </p:txBody>
        </p:sp>
        <p:sp>
          <p:nvSpPr>
            <p:cNvPr id="62541" name="Text Box 77"/>
            <p:cNvSpPr txBox="1">
              <a:spLocks noChangeArrowheads="1"/>
            </p:cNvSpPr>
            <p:nvPr/>
          </p:nvSpPr>
          <p:spPr bwMode="auto">
            <a:xfrm>
              <a:off x="3024" y="2054"/>
              <a:ext cx="232" cy="250"/>
            </a:xfrm>
            <a:prstGeom prst="rect">
              <a:avLst/>
            </a:prstGeom>
            <a:noFill/>
            <a:ln w="9525">
              <a:noFill/>
              <a:miter lim="800000"/>
              <a:headEnd/>
              <a:tailEnd/>
            </a:ln>
            <a:effectLst/>
          </p:spPr>
          <p:txBody>
            <a:bodyPr wrap="none">
              <a:spAutoFit/>
            </a:bodyPr>
            <a:lstStyle/>
            <a:p>
              <a:r>
                <a:rPr lang="en-US" sz="2000">
                  <a:solidFill>
                    <a:schemeClr val="bg2"/>
                  </a:solidFill>
                </a:rPr>
                <a: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2468"/>
                                        </p:tgtEl>
                                        <p:attrNameLst>
                                          <p:attrName>style.visibility</p:attrName>
                                        </p:attrNameLst>
                                      </p:cBhvr>
                                      <p:to>
                                        <p:strVal val="visible"/>
                                      </p:to>
                                    </p:set>
                                    <p:anim calcmode="lin" valueType="num">
                                      <p:cBhvr>
                                        <p:cTn id="7" dur="500" fill="hold"/>
                                        <p:tgtEl>
                                          <p:spTgt spid="62468"/>
                                        </p:tgtEl>
                                        <p:attrNameLst>
                                          <p:attrName>ppt_w</p:attrName>
                                        </p:attrNameLst>
                                      </p:cBhvr>
                                      <p:tavLst>
                                        <p:tav tm="0">
                                          <p:val>
                                            <p:fltVal val="0"/>
                                          </p:val>
                                        </p:tav>
                                        <p:tav tm="100000">
                                          <p:val>
                                            <p:strVal val="#ppt_w"/>
                                          </p:val>
                                        </p:tav>
                                      </p:tavLst>
                                    </p:anim>
                                    <p:anim calcmode="lin" valueType="num">
                                      <p:cBhvr>
                                        <p:cTn id="8" dur="500" fill="hold"/>
                                        <p:tgtEl>
                                          <p:spTgt spid="62468"/>
                                        </p:tgtEl>
                                        <p:attrNameLst>
                                          <p:attrName>ppt_h</p:attrName>
                                        </p:attrNameLst>
                                      </p:cBhvr>
                                      <p:tavLst>
                                        <p:tav tm="0">
                                          <p:val>
                                            <p:fltVal val="0"/>
                                          </p:val>
                                        </p:tav>
                                        <p:tav tm="100000">
                                          <p:val>
                                            <p:strVal val="#ppt_h"/>
                                          </p:val>
                                        </p:tav>
                                      </p:tavLst>
                                    </p:anim>
                                    <p:animEffect transition="in" filter="fade">
                                      <p:cBhvr>
                                        <p:cTn id="9" dur="500"/>
                                        <p:tgtEl>
                                          <p:spTgt spid="62468"/>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62472"/>
                                        </p:tgtEl>
                                        <p:attrNameLst>
                                          <p:attrName>style.visibility</p:attrName>
                                        </p:attrNameLst>
                                      </p:cBhvr>
                                      <p:to>
                                        <p:strVal val="visible"/>
                                      </p:to>
                                    </p:set>
                                    <p:animEffect transition="in" filter="wipe(up)">
                                      <p:cBhvr>
                                        <p:cTn id="13" dur="500"/>
                                        <p:tgtEl>
                                          <p:spTgt spid="6247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62469"/>
                                        </p:tgtEl>
                                        <p:attrNameLst>
                                          <p:attrName>style.visibility</p:attrName>
                                        </p:attrNameLst>
                                      </p:cBhvr>
                                      <p:to>
                                        <p:strVal val="visible"/>
                                      </p:to>
                                    </p:set>
                                    <p:anim calcmode="lin" valueType="num">
                                      <p:cBhvr>
                                        <p:cTn id="18" dur="500" fill="hold"/>
                                        <p:tgtEl>
                                          <p:spTgt spid="62469"/>
                                        </p:tgtEl>
                                        <p:attrNameLst>
                                          <p:attrName>ppt_w</p:attrName>
                                        </p:attrNameLst>
                                      </p:cBhvr>
                                      <p:tavLst>
                                        <p:tav tm="0">
                                          <p:val>
                                            <p:fltVal val="0"/>
                                          </p:val>
                                        </p:tav>
                                        <p:tav tm="100000">
                                          <p:val>
                                            <p:strVal val="#ppt_w"/>
                                          </p:val>
                                        </p:tav>
                                      </p:tavLst>
                                    </p:anim>
                                    <p:anim calcmode="lin" valueType="num">
                                      <p:cBhvr>
                                        <p:cTn id="19" dur="500" fill="hold"/>
                                        <p:tgtEl>
                                          <p:spTgt spid="62469"/>
                                        </p:tgtEl>
                                        <p:attrNameLst>
                                          <p:attrName>ppt_h</p:attrName>
                                        </p:attrNameLst>
                                      </p:cBhvr>
                                      <p:tavLst>
                                        <p:tav tm="0">
                                          <p:val>
                                            <p:fltVal val="0"/>
                                          </p:val>
                                        </p:tav>
                                        <p:tav tm="100000">
                                          <p:val>
                                            <p:strVal val="#ppt_h"/>
                                          </p:val>
                                        </p:tav>
                                      </p:tavLst>
                                    </p:anim>
                                    <p:animEffect transition="in" filter="fade">
                                      <p:cBhvr>
                                        <p:cTn id="20" dur="500"/>
                                        <p:tgtEl>
                                          <p:spTgt spid="62469"/>
                                        </p:tgtEl>
                                      </p:cBhvr>
                                    </p:animEffect>
                                  </p:childTnLst>
                                </p:cTn>
                              </p:par>
                            </p:childTnLst>
                          </p:cTn>
                        </p:par>
                        <p:par>
                          <p:cTn id="21" fill="hold">
                            <p:stCondLst>
                              <p:cond delay="500"/>
                            </p:stCondLst>
                            <p:childTnLst>
                              <p:par>
                                <p:cTn id="22" presetID="39" presetClass="entr" presetSubtype="0" accel="100000" fill="hold" nodeType="afterEffect">
                                  <p:stCondLst>
                                    <p:cond delay="1500"/>
                                  </p:stCondLst>
                                  <p:childTnLst>
                                    <p:set>
                                      <p:cBhvr>
                                        <p:cTn id="23" dur="1" fill="hold">
                                          <p:stCondLst>
                                            <p:cond delay="0"/>
                                          </p:stCondLst>
                                        </p:cTn>
                                        <p:tgtEl>
                                          <p:spTgt spid="62483"/>
                                        </p:tgtEl>
                                        <p:attrNameLst>
                                          <p:attrName>style.visibility</p:attrName>
                                        </p:attrNameLst>
                                      </p:cBhvr>
                                      <p:to>
                                        <p:strVal val="visible"/>
                                      </p:to>
                                    </p:set>
                                    <p:anim calcmode="lin" valueType="num">
                                      <p:cBhvr>
                                        <p:cTn id="24" dur="500" fill="hold"/>
                                        <p:tgtEl>
                                          <p:spTgt spid="62483"/>
                                        </p:tgtEl>
                                        <p:attrNameLst>
                                          <p:attrName>ppt_h</p:attrName>
                                        </p:attrNameLst>
                                      </p:cBhvr>
                                      <p:tavLst>
                                        <p:tav tm="0">
                                          <p:val>
                                            <p:strVal val="#ppt_h/20"/>
                                          </p:val>
                                        </p:tav>
                                        <p:tav tm="50000">
                                          <p:val>
                                            <p:strVal val="#ppt_h/20"/>
                                          </p:val>
                                        </p:tav>
                                        <p:tav tm="100000">
                                          <p:val>
                                            <p:strVal val="#ppt_h"/>
                                          </p:val>
                                        </p:tav>
                                      </p:tavLst>
                                    </p:anim>
                                    <p:anim calcmode="lin" valueType="num">
                                      <p:cBhvr>
                                        <p:cTn id="25" dur="500" fill="hold"/>
                                        <p:tgtEl>
                                          <p:spTgt spid="62483"/>
                                        </p:tgtEl>
                                        <p:attrNameLst>
                                          <p:attrName>ppt_w</p:attrName>
                                        </p:attrNameLst>
                                      </p:cBhvr>
                                      <p:tavLst>
                                        <p:tav tm="0">
                                          <p:val>
                                            <p:strVal val="#ppt_w+.3"/>
                                          </p:val>
                                        </p:tav>
                                        <p:tav tm="50000">
                                          <p:val>
                                            <p:strVal val="#ppt_w+.3"/>
                                          </p:val>
                                        </p:tav>
                                        <p:tav tm="100000">
                                          <p:val>
                                            <p:strVal val="#ppt_w"/>
                                          </p:val>
                                        </p:tav>
                                      </p:tavLst>
                                    </p:anim>
                                    <p:anim calcmode="lin" valueType="num">
                                      <p:cBhvr>
                                        <p:cTn id="26" dur="500" fill="hold"/>
                                        <p:tgtEl>
                                          <p:spTgt spid="62483"/>
                                        </p:tgtEl>
                                        <p:attrNameLst>
                                          <p:attrName>ppt_x</p:attrName>
                                        </p:attrNameLst>
                                      </p:cBhvr>
                                      <p:tavLst>
                                        <p:tav tm="0">
                                          <p:val>
                                            <p:strVal val="#ppt_x-.3"/>
                                          </p:val>
                                        </p:tav>
                                        <p:tav tm="50000">
                                          <p:val>
                                            <p:strVal val="#ppt_x"/>
                                          </p:val>
                                        </p:tav>
                                        <p:tav tm="100000">
                                          <p:val>
                                            <p:strVal val="#ppt_x"/>
                                          </p:val>
                                        </p:tav>
                                      </p:tavLst>
                                    </p:anim>
                                    <p:anim calcmode="lin" valueType="num">
                                      <p:cBhvr>
                                        <p:cTn id="27" dur="500" fill="hold"/>
                                        <p:tgtEl>
                                          <p:spTgt spid="6248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nodeType="clickEffect">
                                  <p:stCondLst>
                                    <p:cond delay="0"/>
                                  </p:stCondLst>
                                  <p:childTnLst>
                                    <p:set>
                                      <p:cBhvr>
                                        <p:cTn id="31" dur="1" fill="hold">
                                          <p:stCondLst>
                                            <p:cond delay="0"/>
                                          </p:stCondLst>
                                        </p:cTn>
                                        <p:tgtEl>
                                          <p:spTgt spid="62512"/>
                                        </p:tgtEl>
                                        <p:attrNameLst>
                                          <p:attrName>style.visibility</p:attrName>
                                        </p:attrNameLst>
                                      </p:cBhvr>
                                      <p:to>
                                        <p:strVal val="visible"/>
                                      </p:to>
                                    </p:set>
                                    <p:animEffect transition="in" filter="fade">
                                      <p:cBhvr>
                                        <p:cTn id="32" dur="800" decel="100000"/>
                                        <p:tgtEl>
                                          <p:spTgt spid="62512"/>
                                        </p:tgtEl>
                                      </p:cBhvr>
                                    </p:animEffect>
                                    <p:anim calcmode="lin" valueType="num">
                                      <p:cBhvr>
                                        <p:cTn id="33" dur="800" decel="100000" fill="hold"/>
                                        <p:tgtEl>
                                          <p:spTgt spid="62512"/>
                                        </p:tgtEl>
                                        <p:attrNameLst>
                                          <p:attrName>style.rotation</p:attrName>
                                        </p:attrNameLst>
                                      </p:cBhvr>
                                      <p:tavLst>
                                        <p:tav tm="0">
                                          <p:val>
                                            <p:fltVal val="-90"/>
                                          </p:val>
                                        </p:tav>
                                        <p:tav tm="100000">
                                          <p:val>
                                            <p:fltVal val="0"/>
                                          </p:val>
                                        </p:tav>
                                      </p:tavLst>
                                    </p:anim>
                                    <p:anim calcmode="lin" valueType="num">
                                      <p:cBhvr>
                                        <p:cTn id="34" dur="800" decel="100000" fill="hold"/>
                                        <p:tgtEl>
                                          <p:spTgt spid="62512"/>
                                        </p:tgtEl>
                                        <p:attrNameLst>
                                          <p:attrName>ppt_x</p:attrName>
                                        </p:attrNameLst>
                                      </p:cBhvr>
                                      <p:tavLst>
                                        <p:tav tm="0">
                                          <p:val>
                                            <p:strVal val="#ppt_x+0.4"/>
                                          </p:val>
                                        </p:tav>
                                        <p:tav tm="100000">
                                          <p:val>
                                            <p:strVal val="#ppt_x-0.05"/>
                                          </p:val>
                                        </p:tav>
                                      </p:tavLst>
                                    </p:anim>
                                    <p:anim calcmode="lin" valueType="num">
                                      <p:cBhvr>
                                        <p:cTn id="35" dur="800" decel="100000" fill="hold"/>
                                        <p:tgtEl>
                                          <p:spTgt spid="62512"/>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62512"/>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62512"/>
                                        </p:tgtEl>
                                        <p:attrNameLst>
                                          <p:attrName>ppt_y</p:attrName>
                                        </p:attrNameLst>
                                      </p:cBhvr>
                                      <p:tavLst>
                                        <p:tav tm="0">
                                          <p:val>
                                            <p:strVal val="#ppt_y+0.1"/>
                                          </p:val>
                                        </p:tav>
                                        <p:tav tm="100000">
                                          <p:val>
                                            <p:strVal val="#ppt_y"/>
                                          </p:val>
                                        </p:tav>
                                      </p:tavLst>
                                    </p:anim>
                                  </p:childTnLst>
                                </p:cTn>
                              </p:par>
                            </p:childTnLst>
                          </p:cTn>
                        </p:par>
                        <p:par>
                          <p:cTn id="38" fill="hold">
                            <p:stCondLst>
                              <p:cond delay="1000"/>
                            </p:stCondLst>
                            <p:childTnLst>
                              <p:par>
                                <p:cTn id="39" presetID="53" presetClass="entr" presetSubtype="0" fill="hold" grpId="0" nodeType="afterEffect">
                                  <p:stCondLst>
                                    <p:cond delay="0"/>
                                  </p:stCondLst>
                                  <p:childTnLst>
                                    <p:set>
                                      <p:cBhvr>
                                        <p:cTn id="40" dur="1" fill="hold">
                                          <p:stCondLst>
                                            <p:cond delay="0"/>
                                          </p:stCondLst>
                                        </p:cTn>
                                        <p:tgtEl>
                                          <p:spTgt spid="62470"/>
                                        </p:tgtEl>
                                        <p:attrNameLst>
                                          <p:attrName>style.visibility</p:attrName>
                                        </p:attrNameLst>
                                      </p:cBhvr>
                                      <p:to>
                                        <p:strVal val="visible"/>
                                      </p:to>
                                    </p:set>
                                    <p:anim calcmode="lin" valueType="num">
                                      <p:cBhvr>
                                        <p:cTn id="41" dur="500" fill="hold"/>
                                        <p:tgtEl>
                                          <p:spTgt spid="62470"/>
                                        </p:tgtEl>
                                        <p:attrNameLst>
                                          <p:attrName>ppt_w</p:attrName>
                                        </p:attrNameLst>
                                      </p:cBhvr>
                                      <p:tavLst>
                                        <p:tav tm="0">
                                          <p:val>
                                            <p:fltVal val="0"/>
                                          </p:val>
                                        </p:tav>
                                        <p:tav tm="100000">
                                          <p:val>
                                            <p:strVal val="#ppt_w"/>
                                          </p:val>
                                        </p:tav>
                                      </p:tavLst>
                                    </p:anim>
                                    <p:anim calcmode="lin" valueType="num">
                                      <p:cBhvr>
                                        <p:cTn id="42" dur="500" fill="hold"/>
                                        <p:tgtEl>
                                          <p:spTgt spid="62470"/>
                                        </p:tgtEl>
                                        <p:attrNameLst>
                                          <p:attrName>ppt_h</p:attrName>
                                        </p:attrNameLst>
                                      </p:cBhvr>
                                      <p:tavLst>
                                        <p:tav tm="0">
                                          <p:val>
                                            <p:fltVal val="0"/>
                                          </p:val>
                                        </p:tav>
                                        <p:tav tm="100000">
                                          <p:val>
                                            <p:strVal val="#ppt_h"/>
                                          </p:val>
                                        </p:tav>
                                      </p:tavLst>
                                    </p:anim>
                                    <p:animEffect transition="in" filter="fade">
                                      <p:cBhvr>
                                        <p:cTn id="43" dur="500"/>
                                        <p:tgtEl>
                                          <p:spTgt spid="6247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2498"/>
                                        </p:tgtEl>
                                        <p:attrNameLst>
                                          <p:attrName>style.visibility</p:attrName>
                                        </p:attrNameLst>
                                      </p:cBhvr>
                                      <p:to>
                                        <p:strVal val="visible"/>
                                      </p:to>
                                    </p:set>
                                    <p:animEffect transition="in" filter="fade">
                                      <p:cBhvr>
                                        <p:cTn id="48" dur="2000"/>
                                        <p:tgtEl>
                                          <p:spTgt spid="62498"/>
                                        </p:tgtEl>
                                      </p:cBhvr>
                                    </p:animEffect>
                                  </p:childTnLst>
                                </p:cTn>
                              </p:par>
                            </p:childTnLst>
                          </p:cTn>
                        </p:par>
                        <p:par>
                          <p:cTn id="49" fill="hold">
                            <p:stCondLst>
                              <p:cond delay="2000"/>
                            </p:stCondLst>
                            <p:childTnLst>
                              <p:par>
                                <p:cTn id="50" presetID="10" presetClass="entr" presetSubtype="0" fill="hold" grpId="0" nodeType="afterEffect">
                                  <p:stCondLst>
                                    <p:cond delay="1000"/>
                                  </p:stCondLst>
                                  <p:childTnLst>
                                    <p:set>
                                      <p:cBhvr>
                                        <p:cTn id="51" dur="1" fill="hold">
                                          <p:stCondLst>
                                            <p:cond delay="0"/>
                                          </p:stCondLst>
                                        </p:cTn>
                                        <p:tgtEl>
                                          <p:spTgt spid="62499"/>
                                        </p:tgtEl>
                                        <p:attrNameLst>
                                          <p:attrName>style.visibility</p:attrName>
                                        </p:attrNameLst>
                                      </p:cBhvr>
                                      <p:to>
                                        <p:strVal val="visible"/>
                                      </p:to>
                                    </p:set>
                                    <p:animEffect transition="in" filter="fade">
                                      <p:cBhvr>
                                        <p:cTn id="52" dur="2000"/>
                                        <p:tgtEl>
                                          <p:spTgt spid="62499"/>
                                        </p:tgtEl>
                                      </p:cBhvr>
                                    </p:animEffect>
                                  </p:childTnLst>
                                </p:cTn>
                              </p:par>
                            </p:childTnLst>
                          </p:cTn>
                        </p:par>
                        <p:par>
                          <p:cTn id="53" fill="hold">
                            <p:stCondLst>
                              <p:cond delay="5000"/>
                            </p:stCondLst>
                            <p:childTnLst>
                              <p:par>
                                <p:cTn id="54" presetID="10" presetClass="entr" presetSubtype="0" fill="hold" grpId="0" nodeType="afterEffect">
                                  <p:stCondLst>
                                    <p:cond delay="1000"/>
                                  </p:stCondLst>
                                  <p:childTnLst>
                                    <p:set>
                                      <p:cBhvr>
                                        <p:cTn id="55" dur="1" fill="hold">
                                          <p:stCondLst>
                                            <p:cond delay="0"/>
                                          </p:stCondLst>
                                        </p:cTn>
                                        <p:tgtEl>
                                          <p:spTgt spid="62503"/>
                                        </p:tgtEl>
                                        <p:attrNameLst>
                                          <p:attrName>style.visibility</p:attrName>
                                        </p:attrNameLst>
                                      </p:cBhvr>
                                      <p:to>
                                        <p:strVal val="visible"/>
                                      </p:to>
                                    </p:set>
                                    <p:animEffect transition="in" filter="fade">
                                      <p:cBhvr>
                                        <p:cTn id="56" dur="2000"/>
                                        <p:tgtEl>
                                          <p:spTgt spid="62503"/>
                                        </p:tgtEl>
                                      </p:cBhvr>
                                    </p:animEffect>
                                  </p:childTnLst>
                                </p:cTn>
                              </p:par>
                            </p:childTnLst>
                          </p:cTn>
                        </p:par>
                        <p:par>
                          <p:cTn id="57" fill="hold">
                            <p:stCondLst>
                              <p:cond delay="8000"/>
                            </p:stCondLst>
                            <p:childTnLst>
                              <p:par>
                                <p:cTn id="58" presetID="10" presetClass="entr" presetSubtype="0" fill="hold" grpId="0" nodeType="afterEffect">
                                  <p:stCondLst>
                                    <p:cond delay="1000"/>
                                  </p:stCondLst>
                                  <p:childTnLst>
                                    <p:set>
                                      <p:cBhvr>
                                        <p:cTn id="59" dur="1" fill="hold">
                                          <p:stCondLst>
                                            <p:cond delay="0"/>
                                          </p:stCondLst>
                                        </p:cTn>
                                        <p:tgtEl>
                                          <p:spTgt spid="62504"/>
                                        </p:tgtEl>
                                        <p:attrNameLst>
                                          <p:attrName>style.visibility</p:attrName>
                                        </p:attrNameLst>
                                      </p:cBhvr>
                                      <p:to>
                                        <p:strVal val="visible"/>
                                      </p:to>
                                    </p:set>
                                    <p:animEffect transition="in" filter="fade">
                                      <p:cBhvr>
                                        <p:cTn id="60" dur="2000"/>
                                        <p:tgtEl>
                                          <p:spTgt spid="62504"/>
                                        </p:tgtEl>
                                      </p:cBhvr>
                                    </p:animEffect>
                                  </p:childTnLst>
                                </p:cTn>
                              </p:par>
                              <p:par>
                                <p:cTn id="61" presetID="53" presetClass="entr" presetSubtype="0" fill="hold" grpId="0" nodeType="withEffect">
                                  <p:stCondLst>
                                    <p:cond delay="0"/>
                                  </p:stCondLst>
                                  <p:childTnLst>
                                    <p:set>
                                      <p:cBhvr>
                                        <p:cTn id="62" dur="1" fill="hold">
                                          <p:stCondLst>
                                            <p:cond delay="0"/>
                                          </p:stCondLst>
                                        </p:cTn>
                                        <p:tgtEl>
                                          <p:spTgt spid="62505"/>
                                        </p:tgtEl>
                                        <p:attrNameLst>
                                          <p:attrName>style.visibility</p:attrName>
                                        </p:attrNameLst>
                                      </p:cBhvr>
                                      <p:to>
                                        <p:strVal val="visible"/>
                                      </p:to>
                                    </p:set>
                                    <p:anim calcmode="lin" valueType="num">
                                      <p:cBhvr>
                                        <p:cTn id="63" dur="3000" fill="hold"/>
                                        <p:tgtEl>
                                          <p:spTgt spid="62505"/>
                                        </p:tgtEl>
                                        <p:attrNameLst>
                                          <p:attrName>ppt_w</p:attrName>
                                        </p:attrNameLst>
                                      </p:cBhvr>
                                      <p:tavLst>
                                        <p:tav tm="0">
                                          <p:val>
                                            <p:fltVal val="0"/>
                                          </p:val>
                                        </p:tav>
                                        <p:tav tm="100000">
                                          <p:val>
                                            <p:strVal val="#ppt_w"/>
                                          </p:val>
                                        </p:tav>
                                      </p:tavLst>
                                    </p:anim>
                                    <p:anim calcmode="lin" valueType="num">
                                      <p:cBhvr>
                                        <p:cTn id="64" dur="3000" fill="hold"/>
                                        <p:tgtEl>
                                          <p:spTgt spid="62505"/>
                                        </p:tgtEl>
                                        <p:attrNameLst>
                                          <p:attrName>ppt_h</p:attrName>
                                        </p:attrNameLst>
                                      </p:cBhvr>
                                      <p:tavLst>
                                        <p:tav tm="0">
                                          <p:val>
                                            <p:fltVal val="0"/>
                                          </p:val>
                                        </p:tav>
                                        <p:tav tm="100000">
                                          <p:val>
                                            <p:strVal val="#ppt_h"/>
                                          </p:val>
                                        </p:tav>
                                      </p:tavLst>
                                    </p:anim>
                                    <p:animEffect transition="in" filter="fade">
                                      <p:cBhvr>
                                        <p:cTn id="65" dur="3000"/>
                                        <p:tgtEl>
                                          <p:spTgt spid="62505"/>
                                        </p:tgtEl>
                                      </p:cBhvr>
                                    </p:animEffect>
                                  </p:childTnLst>
                                </p:cTn>
                              </p:par>
                            </p:childTnLst>
                          </p:cTn>
                        </p:par>
                        <p:par>
                          <p:cTn id="66" fill="hold">
                            <p:stCondLst>
                              <p:cond delay="11000"/>
                            </p:stCondLst>
                            <p:childTnLst>
                              <p:par>
                                <p:cTn id="67" presetID="10" presetClass="entr" presetSubtype="0" fill="hold" grpId="0" nodeType="afterEffect">
                                  <p:stCondLst>
                                    <p:cond delay="0"/>
                                  </p:stCondLst>
                                  <p:childTnLst>
                                    <p:set>
                                      <p:cBhvr>
                                        <p:cTn id="68" dur="1" fill="hold">
                                          <p:stCondLst>
                                            <p:cond delay="0"/>
                                          </p:stCondLst>
                                        </p:cTn>
                                        <p:tgtEl>
                                          <p:spTgt spid="62506"/>
                                        </p:tgtEl>
                                        <p:attrNameLst>
                                          <p:attrName>style.visibility</p:attrName>
                                        </p:attrNameLst>
                                      </p:cBhvr>
                                      <p:to>
                                        <p:strVal val="visible"/>
                                      </p:to>
                                    </p:set>
                                    <p:animEffect transition="in" filter="fade">
                                      <p:cBhvr>
                                        <p:cTn id="69" dur="2000"/>
                                        <p:tgtEl>
                                          <p:spTgt spid="62506"/>
                                        </p:tgtEl>
                                      </p:cBhvr>
                                    </p:animEffect>
                                  </p:childTnLst>
                                </p:cTn>
                              </p:par>
                            </p:childTnLst>
                          </p:cTn>
                        </p:par>
                        <p:par>
                          <p:cTn id="70" fill="hold">
                            <p:stCondLst>
                              <p:cond delay="13000"/>
                            </p:stCondLst>
                            <p:childTnLst>
                              <p:par>
                                <p:cTn id="71" presetID="10" presetClass="entr" presetSubtype="0" fill="hold" grpId="0" nodeType="afterEffect">
                                  <p:stCondLst>
                                    <p:cond delay="0"/>
                                  </p:stCondLst>
                                  <p:childTnLst>
                                    <p:set>
                                      <p:cBhvr>
                                        <p:cTn id="72" dur="1" fill="hold">
                                          <p:stCondLst>
                                            <p:cond delay="0"/>
                                          </p:stCondLst>
                                        </p:cTn>
                                        <p:tgtEl>
                                          <p:spTgt spid="62507"/>
                                        </p:tgtEl>
                                        <p:attrNameLst>
                                          <p:attrName>style.visibility</p:attrName>
                                        </p:attrNameLst>
                                      </p:cBhvr>
                                      <p:to>
                                        <p:strVal val="visible"/>
                                      </p:to>
                                    </p:set>
                                    <p:animEffect transition="in" filter="fade">
                                      <p:cBhvr>
                                        <p:cTn id="73" dur="2000"/>
                                        <p:tgtEl>
                                          <p:spTgt spid="62507"/>
                                        </p:tgtEl>
                                      </p:cBhvr>
                                    </p:animEffect>
                                  </p:childTnLst>
                                </p:cTn>
                              </p:par>
                            </p:childTnLst>
                          </p:cTn>
                        </p:par>
                      </p:childTnLst>
                    </p:cTn>
                  </p:par>
                  <p:par>
                    <p:cTn id="74" fill="hold">
                      <p:stCondLst>
                        <p:cond delay="indefinite"/>
                      </p:stCondLst>
                      <p:childTnLst>
                        <p:par>
                          <p:cTn id="75" fill="hold">
                            <p:stCondLst>
                              <p:cond delay="0"/>
                            </p:stCondLst>
                            <p:childTnLst>
                              <p:par>
                                <p:cTn id="76" presetID="17" presetClass="entr" presetSubtype="10" fill="hold" nodeType="clickEffect">
                                  <p:stCondLst>
                                    <p:cond delay="0"/>
                                  </p:stCondLst>
                                  <p:childTnLst>
                                    <p:set>
                                      <p:cBhvr>
                                        <p:cTn id="77" dur="1" fill="hold">
                                          <p:stCondLst>
                                            <p:cond delay="0"/>
                                          </p:stCondLst>
                                        </p:cTn>
                                        <p:tgtEl>
                                          <p:spTgt spid="62509"/>
                                        </p:tgtEl>
                                        <p:attrNameLst>
                                          <p:attrName>style.visibility</p:attrName>
                                        </p:attrNameLst>
                                      </p:cBhvr>
                                      <p:to>
                                        <p:strVal val="visible"/>
                                      </p:to>
                                    </p:set>
                                    <p:anim calcmode="lin" valueType="num">
                                      <p:cBhvr>
                                        <p:cTn id="78" dur="500" fill="hold"/>
                                        <p:tgtEl>
                                          <p:spTgt spid="62509"/>
                                        </p:tgtEl>
                                        <p:attrNameLst>
                                          <p:attrName>ppt_w</p:attrName>
                                        </p:attrNameLst>
                                      </p:cBhvr>
                                      <p:tavLst>
                                        <p:tav tm="0">
                                          <p:val>
                                            <p:fltVal val="0"/>
                                          </p:val>
                                        </p:tav>
                                        <p:tav tm="100000">
                                          <p:val>
                                            <p:strVal val="#ppt_w"/>
                                          </p:val>
                                        </p:tav>
                                      </p:tavLst>
                                    </p:anim>
                                    <p:anim calcmode="lin" valueType="num">
                                      <p:cBhvr>
                                        <p:cTn id="79" dur="500" fill="hold"/>
                                        <p:tgtEl>
                                          <p:spTgt spid="62509"/>
                                        </p:tgtEl>
                                        <p:attrNameLst>
                                          <p:attrName>ppt_h</p:attrName>
                                        </p:attrNameLst>
                                      </p:cBhvr>
                                      <p:tavLst>
                                        <p:tav tm="0">
                                          <p:val>
                                            <p:strVal val="#ppt_h"/>
                                          </p:val>
                                        </p:tav>
                                        <p:tav tm="100000">
                                          <p:val>
                                            <p:strVal val="#ppt_h"/>
                                          </p:val>
                                        </p:tav>
                                      </p:tavLst>
                                    </p:anim>
                                  </p:childTnLst>
                                </p:cTn>
                              </p:par>
                              <p:par>
                                <p:cTn id="80" presetID="31" presetClass="entr" presetSubtype="0" fill="hold" nodeType="withEffect">
                                  <p:stCondLst>
                                    <p:cond delay="0"/>
                                  </p:stCondLst>
                                  <p:iterate type="lt">
                                    <p:tmPct val="5000"/>
                                  </p:iterate>
                                  <p:childTnLst>
                                    <p:set>
                                      <p:cBhvr>
                                        <p:cTn id="81" dur="1" fill="hold">
                                          <p:stCondLst>
                                            <p:cond delay="0"/>
                                          </p:stCondLst>
                                        </p:cTn>
                                        <p:tgtEl>
                                          <p:spTgt spid="62523"/>
                                        </p:tgtEl>
                                        <p:attrNameLst>
                                          <p:attrName>style.visibility</p:attrName>
                                        </p:attrNameLst>
                                      </p:cBhvr>
                                      <p:to>
                                        <p:strVal val="visible"/>
                                      </p:to>
                                    </p:set>
                                    <p:anim calcmode="lin" valueType="num">
                                      <p:cBhvr>
                                        <p:cTn id="82" dur="1000" fill="hold"/>
                                        <p:tgtEl>
                                          <p:spTgt spid="62523"/>
                                        </p:tgtEl>
                                        <p:attrNameLst>
                                          <p:attrName>ppt_w</p:attrName>
                                        </p:attrNameLst>
                                      </p:cBhvr>
                                      <p:tavLst>
                                        <p:tav tm="0">
                                          <p:val>
                                            <p:fltVal val="0"/>
                                          </p:val>
                                        </p:tav>
                                        <p:tav tm="100000">
                                          <p:val>
                                            <p:strVal val="#ppt_w"/>
                                          </p:val>
                                        </p:tav>
                                      </p:tavLst>
                                    </p:anim>
                                    <p:anim calcmode="lin" valueType="num">
                                      <p:cBhvr>
                                        <p:cTn id="83" dur="1000" fill="hold"/>
                                        <p:tgtEl>
                                          <p:spTgt spid="62523"/>
                                        </p:tgtEl>
                                        <p:attrNameLst>
                                          <p:attrName>ppt_h</p:attrName>
                                        </p:attrNameLst>
                                      </p:cBhvr>
                                      <p:tavLst>
                                        <p:tav tm="0">
                                          <p:val>
                                            <p:fltVal val="0"/>
                                          </p:val>
                                        </p:tav>
                                        <p:tav tm="100000">
                                          <p:val>
                                            <p:strVal val="#ppt_h"/>
                                          </p:val>
                                        </p:tav>
                                      </p:tavLst>
                                    </p:anim>
                                    <p:anim calcmode="lin" valueType="num">
                                      <p:cBhvr>
                                        <p:cTn id="84" dur="1000" fill="hold"/>
                                        <p:tgtEl>
                                          <p:spTgt spid="62523"/>
                                        </p:tgtEl>
                                        <p:attrNameLst>
                                          <p:attrName>style.rotation</p:attrName>
                                        </p:attrNameLst>
                                      </p:cBhvr>
                                      <p:tavLst>
                                        <p:tav tm="0">
                                          <p:val>
                                            <p:fltVal val="90"/>
                                          </p:val>
                                        </p:tav>
                                        <p:tav tm="100000">
                                          <p:val>
                                            <p:fltVal val="0"/>
                                          </p:val>
                                        </p:tav>
                                      </p:tavLst>
                                    </p:anim>
                                    <p:animEffect transition="in" filter="fade">
                                      <p:cBhvr>
                                        <p:cTn id="85" dur="1000"/>
                                        <p:tgtEl>
                                          <p:spTgt spid="62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p:bldP spid="62469" grpId="0"/>
      <p:bldP spid="62470" grpId="0"/>
      <p:bldP spid="62498" grpId="0" animBg="1"/>
      <p:bldP spid="62499" grpId="0" animBg="1"/>
      <p:bldP spid="62503" grpId="0" animBg="1"/>
      <p:bldP spid="62504" grpId="0" animBg="1"/>
      <p:bldP spid="62505" grpId="0" animBg="1"/>
      <p:bldP spid="62506" grpId="0" animBg="1"/>
      <p:bldP spid="6250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45507"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45508" name="Text Box 4"/>
          <p:cNvSpPr txBox="1">
            <a:spLocks noChangeArrowheads="1"/>
          </p:cNvSpPr>
          <p:nvPr/>
        </p:nvSpPr>
        <p:spPr bwMode="auto">
          <a:xfrm>
            <a:off x="4648200" y="4114800"/>
            <a:ext cx="36957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Arial Black" pitchFamily="34" charset="0"/>
              </a:rPr>
              <a:t>Oxygen, O</a:t>
            </a:r>
            <a:r>
              <a:rPr lang="en-US" sz="3600" baseline="-25000">
                <a:solidFill>
                  <a:srgbClr val="FFFF00"/>
                </a:solidFill>
                <a:latin typeface="Arial Black" pitchFamily="34" charset="0"/>
              </a:rPr>
              <a:t>2</a:t>
            </a:r>
            <a:endParaRPr lang="en-US" sz="2400">
              <a:solidFill>
                <a:srgbClr val="FFF30A"/>
              </a:solidFill>
              <a:latin typeface="Times"/>
            </a:endParaRPr>
          </a:p>
        </p:txBody>
      </p:sp>
      <p:sp>
        <p:nvSpPr>
          <p:cNvPr id="1045509" name="Text Box 5"/>
          <p:cNvSpPr txBox="1">
            <a:spLocks noChangeArrowheads="1"/>
          </p:cNvSpPr>
          <p:nvPr/>
        </p:nvSpPr>
        <p:spPr bwMode="auto">
          <a:xfrm>
            <a:off x="4610100" y="1676400"/>
            <a:ext cx="36957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Arial Black" pitchFamily="34" charset="0"/>
              </a:rPr>
              <a:t>Nonpolar</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46531"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47555"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48579"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49603"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49604" name="Text Box 4"/>
          <p:cNvSpPr txBox="1">
            <a:spLocks noChangeArrowheads="1"/>
          </p:cNvSpPr>
          <p:nvPr/>
        </p:nvSpPr>
        <p:spPr bwMode="auto">
          <a:xfrm>
            <a:off x="1066800" y="4114800"/>
            <a:ext cx="36957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Arial Black" pitchFamily="34" charset="0"/>
              </a:rPr>
              <a:t>Water, H</a:t>
            </a:r>
            <a:r>
              <a:rPr lang="en-US" sz="3600" baseline="-25000">
                <a:solidFill>
                  <a:srgbClr val="FFFF00"/>
                </a:solidFill>
                <a:latin typeface="Arial Black" pitchFamily="34" charset="0"/>
              </a:rPr>
              <a:t>2</a:t>
            </a:r>
            <a:r>
              <a:rPr lang="en-US" sz="3600">
                <a:solidFill>
                  <a:srgbClr val="FFFF00"/>
                </a:solidFill>
                <a:latin typeface="Arial Black" pitchFamily="34" charset="0"/>
              </a:rPr>
              <a:t>O</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50627"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50628" name="Text Box 4"/>
          <p:cNvSpPr txBox="1">
            <a:spLocks noChangeArrowheads="1"/>
          </p:cNvSpPr>
          <p:nvPr/>
        </p:nvSpPr>
        <p:spPr bwMode="auto">
          <a:xfrm>
            <a:off x="1066800" y="4114800"/>
            <a:ext cx="36957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Arial Black" pitchFamily="34" charset="0"/>
              </a:rPr>
              <a:t>Water, H</a:t>
            </a:r>
            <a:r>
              <a:rPr lang="en-US" sz="3600" baseline="-25000">
                <a:solidFill>
                  <a:srgbClr val="FFFF00"/>
                </a:solidFill>
                <a:latin typeface="Arial Black" pitchFamily="34" charset="0"/>
              </a:rPr>
              <a:t>2</a:t>
            </a:r>
            <a:r>
              <a:rPr lang="en-US" sz="3600">
                <a:solidFill>
                  <a:srgbClr val="FFFF00"/>
                </a:solidFill>
                <a:latin typeface="Arial Black" pitchFamily="34" charset="0"/>
              </a:rPr>
              <a:t>O</a:t>
            </a:r>
            <a:endParaRPr lang="en-US" sz="2400">
              <a:solidFill>
                <a:srgbClr val="FFF30A"/>
              </a:solidFill>
              <a:latin typeface="Times"/>
            </a:endParaRPr>
          </a:p>
        </p:txBody>
      </p:sp>
      <p:sp>
        <p:nvSpPr>
          <p:cNvPr id="1050629" name="Text Box 5"/>
          <p:cNvSpPr txBox="1">
            <a:spLocks noChangeArrowheads="1"/>
          </p:cNvSpPr>
          <p:nvPr/>
        </p:nvSpPr>
        <p:spPr bwMode="auto">
          <a:xfrm>
            <a:off x="2971800" y="30734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d</a:t>
            </a:r>
            <a:r>
              <a:rPr lang="en-US" sz="3600">
                <a:solidFill>
                  <a:srgbClr val="FFFF00"/>
                </a:solidFill>
                <a:latin typeface="Arial Black" pitchFamily="34" charset="0"/>
              </a:rPr>
              <a:t>-</a:t>
            </a:r>
            <a:endParaRPr lang="en-US" sz="2400">
              <a:solidFill>
                <a:srgbClr val="FFF30A"/>
              </a:solidFill>
              <a:latin typeface="Times"/>
            </a:endParaRPr>
          </a:p>
        </p:txBody>
      </p:sp>
      <p:sp>
        <p:nvSpPr>
          <p:cNvPr id="1050630" name="Text Box 6"/>
          <p:cNvSpPr txBox="1">
            <a:spLocks noChangeArrowheads="1"/>
          </p:cNvSpPr>
          <p:nvPr/>
        </p:nvSpPr>
        <p:spPr bwMode="auto">
          <a:xfrm>
            <a:off x="1219200" y="26670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a:t>
            </a:r>
            <a:r>
              <a:rPr lang="en-US" sz="3600">
                <a:solidFill>
                  <a:srgbClr val="FFFF00"/>
                </a:solidFill>
                <a:latin typeface="Arial Black" pitchFamily="34" charset="0"/>
              </a:rPr>
              <a:t>+</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5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51651"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51652" name="Text Box 4"/>
          <p:cNvSpPr txBox="1">
            <a:spLocks noChangeArrowheads="1"/>
          </p:cNvSpPr>
          <p:nvPr/>
        </p:nvSpPr>
        <p:spPr bwMode="auto">
          <a:xfrm>
            <a:off x="2971800" y="30734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d</a:t>
            </a:r>
            <a:r>
              <a:rPr lang="en-US" sz="3600">
                <a:solidFill>
                  <a:srgbClr val="FFFF00"/>
                </a:solidFill>
                <a:latin typeface="Arial Black" pitchFamily="34" charset="0"/>
              </a:rPr>
              <a:t>-</a:t>
            </a:r>
            <a:endParaRPr lang="en-US" sz="2400">
              <a:solidFill>
                <a:srgbClr val="FFF30A"/>
              </a:solidFill>
              <a:latin typeface="Times"/>
            </a:endParaRPr>
          </a:p>
        </p:txBody>
      </p:sp>
      <p:sp>
        <p:nvSpPr>
          <p:cNvPr id="1051653" name="Text Box 5"/>
          <p:cNvSpPr txBox="1">
            <a:spLocks noChangeArrowheads="1"/>
          </p:cNvSpPr>
          <p:nvPr/>
        </p:nvSpPr>
        <p:spPr bwMode="auto">
          <a:xfrm>
            <a:off x="1219200" y="26670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a:t>
            </a:r>
            <a:r>
              <a:rPr lang="en-US" sz="3600">
                <a:solidFill>
                  <a:srgbClr val="FFFF00"/>
                </a:solidFill>
                <a:latin typeface="Arial Black" pitchFamily="34" charset="0"/>
              </a:rPr>
              <a:t>+</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52675"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52676" name="Text Box 4"/>
          <p:cNvSpPr txBox="1">
            <a:spLocks noChangeArrowheads="1"/>
          </p:cNvSpPr>
          <p:nvPr/>
        </p:nvSpPr>
        <p:spPr bwMode="auto">
          <a:xfrm>
            <a:off x="4038600" y="29210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d</a:t>
            </a:r>
            <a:r>
              <a:rPr lang="en-US" sz="3600">
                <a:solidFill>
                  <a:srgbClr val="FFFF00"/>
                </a:solidFill>
                <a:latin typeface="Arial Black" pitchFamily="34" charset="0"/>
              </a:rPr>
              <a:t>-</a:t>
            </a:r>
            <a:endParaRPr lang="en-US" sz="2400">
              <a:solidFill>
                <a:srgbClr val="FFF30A"/>
              </a:solidFill>
              <a:latin typeface="Times"/>
            </a:endParaRPr>
          </a:p>
        </p:txBody>
      </p:sp>
      <p:sp>
        <p:nvSpPr>
          <p:cNvPr id="1052677" name="Text Box 5"/>
          <p:cNvSpPr txBox="1">
            <a:spLocks noChangeArrowheads="1"/>
          </p:cNvSpPr>
          <p:nvPr/>
        </p:nvSpPr>
        <p:spPr bwMode="auto">
          <a:xfrm>
            <a:off x="2438400" y="30099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a:t>
            </a:r>
            <a:r>
              <a:rPr lang="en-US" sz="3600">
                <a:solidFill>
                  <a:srgbClr val="FFFF00"/>
                </a:solidFill>
                <a:latin typeface="Arial Black" pitchFamily="34" charset="0"/>
              </a:rPr>
              <a:t>+</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53699"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53700" name="Text Box 4"/>
          <p:cNvSpPr txBox="1">
            <a:spLocks noChangeArrowheads="1"/>
          </p:cNvSpPr>
          <p:nvPr/>
        </p:nvSpPr>
        <p:spPr bwMode="auto">
          <a:xfrm>
            <a:off x="4267200" y="28448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d</a:t>
            </a:r>
            <a:r>
              <a:rPr lang="en-US" sz="3600">
                <a:solidFill>
                  <a:srgbClr val="FFFF00"/>
                </a:solidFill>
                <a:latin typeface="Arial Black" pitchFamily="34" charset="0"/>
              </a:rPr>
              <a:t>-</a:t>
            </a:r>
            <a:endParaRPr lang="en-US" sz="2400">
              <a:solidFill>
                <a:srgbClr val="FFF30A"/>
              </a:solidFill>
              <a:latin typeface="Times"/>
            </a:endParaRPr>
          </a:p>
        </p:txBody>
      </p:sp>
      <p:sp>
        <p:nvSpPr>
          <p:cNvPr id="1053701" name="Text Box 5"/>
          <p:cNvSpPr txBox="1">
            <a:spLocks noChangeArrowheads="1"/>
          </p:cNvSpPr>
          <p:nvPr/>
        </p:nvSpPr>
        <p:spPr bwMode="auto">
          <a:xfrm>
            <a:off x="2743200" y="32004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a:t>
            </a:r>
            <a:r>
              <a:rPr lang="en-US" sz="3600">
                <a:solidFill>
                  <a:srgbClr val="FFFF00"/>
                </a:solidFill>
                <a:latin typeface="Arial Black" pitchFamily="34" charset="0"/>
              </a:rPr>
              <a:t>+</a:t>
            </a:r>
            <a:endParaRPr lang="en-US" sz="2400">
              <a:solidFill>
                <a:srgbClr val="FFF30A"/>
              </a:solidFill>
              <a:latin typeface="Times"/>
            </a:endParaRPr>
          </a:p>
        </p:txBody>
      </p:sp>
      <p:sp>
        <p:nvSpPr>
          <p:cNvPr id="1053702" name="Text Box 6"/>
          <p:cNvSpPr txBox="1">
            <a:spLocks noChangeArrowheads="1"/>
          </p:cNvSpPr>
          <p:nvPr/>
        </p:nvSpPr>
        <p:spPr bwMode="auto">
          <a:xfrm>
            <a:off x="4914900" y="2705100"/>
            <a:ext cx="1295400" cy="3429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1400">
                <a:solidFill>
                  <a:srgbClr val="FFFF00"/>
                </a:solidFill>
                <a:latin typeface="Symbol" pitchFamily="18" charset="2"/>
              </a:rPr>
              <a:t></a:t>
            </a:r>
            <a:r>
              <a:rPr lang="en-US" sz="1400">
                <a:solidFill>
                  <a:srgbClr val="FFFF00"/>
                </a:solidFill>
                <a:latin typeface="Arial Black" pitchFamily="34" charset="0"/>
              </a:rPr>
              <a:t>+</a:t>
            </a:r>
            <a:endParaRPr lang="en-US" sz="2000">
              <a:solidFill>
                <a:srgbClr val="FFF30A"/>
              </a:solidFill>
              <a:latin typeface="Times"/>
            </a:endParaRPr>
          </a:p>
        </p:txBody>
      </p:sp>
      <p:sp>
        <p:nvSpPr>
          <p:cNvPr id="1053703" name="Text Box 7"/>
          <p:cNvSpPr txBox="1">
            <a:spLocks noChangeArrowheads="1"/>
          </p:cNvSpPr>
          <p:nvPr/>
        </p:nvSpPr>
        <p:spPr bwMode="auto">
          <a:xfrm>
            <a:off x="6629400" y="2820988"/>
            <a:ext cx="1295400" cy="3429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1400">
                <a:solidFill>
                  <a:srgbClr val="FFFF00"/>
                </a:solidFill>
                <a:latin typeface="Symbol" pitchFamily="18" charset="2"/>
              </a:rPr>
              <a:t></a:t>
            </a:r>
            <a:r>
              <a:rPr lang="en-US" sz="1400">
                <a:solidFill>
                  <a:srgbClr val="FFFF00"/>
                </a:solidFill>
                <a:latin typeface="Arial Black" pitchFamily="34" charset="0"/>
              </a:rPr>
              <a:t>-</a:t>
            </a:r>
            <a:endParaRPr lang="en-US" sz="20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54723"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54724" name="Text Box 4"/>
          <p:cNvSpPr txBox="1">
            <a:spLocks noChangeArrowheads="1"/>
          </p:cNvSpPr>
          <p:nvPr/>
        </p:nvSpPr>
        <p:spPr bwMode="auto">
          <a:xfrm>
            <a:off x="4343400" y="28194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d</a:t>
            </a:r>
            <a:r>
              <a:rPr lang="en-US" sz="3600">
                <a:solidFill>
                  <a:srgbClr val="FFFF00"/>
                </a:solidFill>
                <a:latin typeface="Arial Black" pitchFamily="34" charset="0"/>
              </a:rPr>
              <a:t>-</a:t>
            </a:r>
            <a:endParaRPr lang="en-US" sz="2400">
              <a:solidFill>
                <a:srgbClr val="FFF30A"/>
              </a:solidFill>
              <a:latin typeface="Times"/>
            </a:endParaRPr>
          </a:p>
        </p:txBody>
      </p:sp>
      <p:sp>
        <p:nvSpPr>
          <p:cNvPr id="1054725" name="Text Box 5"/>
          <p:cNvSpPr txBox="1">
            <a:spLocks noChangeArrowheads="1"/>
          </p:cNvSpPr>
          <p:nvPr/>
        </p:nvSpPr>
        <p:spPr bwMode="auto">
          <a:xfrm>
            <a:off x="2971800" y="32258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a:t>
            </a:r>
            <a:r>
              <a:rPr lang="en-US" sz="3600">
                <a:solidFill>
                  <a:srgbClr val="FFFF00"/>
                </a:solidFill>
                <a:latin typeface="Arial Black" pitchFamily="34" charset="0"/>
              </a:rPr>
              <a:t>+</a:t>
            </a:r>
            <a:endParaRPr lang="en-US" sz="2400">
              <a:solidFill>
                <a:srgbClr val="FFF30A"/>
              </a:solidFill>
              <a:latin typeface="Times"/>
            </a:endParaRPr>
          </a:p>
        </p:txBody>
      </p:sp>
      <p:sp>
        <p:nvSpPr>
          <p:cNvPr id="1054726" name="Text Box 6"/>
          <p:cNvSpPr txBox="1">
            <a:spLocks noChangeArrowheads="1"/>
          </p:cNvSpPr>
          <p:nvPr/>
        </p:nvSpPr>
        <p:spPr bwMode="auto">
          <a:xfrm>
            <a:off x="4953000" y="2705100"/>
            <a:ext cx="1295400" cy="379413"/>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1600">
                <a:solidFill>
                  <a:srgbClr val="FFFF00"/>
                </a:solidFill>
                <a:latin typeface="Symbol" pitchFamily="18" charset="2"/>
              </a:rPr>
              <a:t></a:t>
            </a:r>
            <a:r>
              <a:rPr lang="en-US" sz="1600">
                <a:solidFill>
                  <a:srgbClr val="FFFF00"/>
                </a:solidFill>
                <a:latin typeface="Arial Black" pitchFamily="34" charset="0"/>
              </a:rPr>
              <a:t>+</a:t>
            </a:r>
            <a:endParaRPr lang="en-US" sz="2400">
              <a:solidFill>
                <a:srgbClr val="FFF30A"/>
              </a:solidFill>
              <a:latin typeface="Times"/>
            </a:endParaRPr>
          </a:p>
        </p:txBody>
      </p:sp>
      <p:sp>
        <p:nvSpPr>
          <p:cNvPr id="1054727" name="Text Box 7"/>
          <p:cNvSpPr txBox="1">
            <a:spLocks noChangeArrowheads="1"/>
          </p:cNvSpPr>
          <p:nvPr/>
        </p:nvSpPr>
        <p:spPr bwMode="auto">
          <a:xfrm>
            <a:off x="6629400" y="2820988"/>
            <a:ext cx="1295400" cy="379412"/>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1600">
                <a:solidFill>
                  <a:srgbClr val="FFFF00"/>
                </a:solidFill>
                <a:latin typeface="Symbol" pitchFamily="18" charset="2"/>
              </a:rPr>
              <a:t></a:t>
            </a:r>
            <a:r>
              <a:rPr lang="en-US" sz="1600">
                <a:solidFill>
                  <a:srgbClr val="FFFF00"/>
                </a:solidFill>
                <a:latin typeface="Arial Black" pitchFamily="34" charset="0"/>
              </a:rPr>
              <a:t>-</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47203"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55747"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55748" name="Text Box 4"/>
          <p:cNvSpPr txBox="1">
            <a:spLocks noChangeArrowheads="1"/>
          </p:cNvSpPr>
          <p:nvPr/>
        </p:nvSpPr>
        <p:spPr bwMode="auto">
          <a:xfrm>
            <a:off x="5029200" y="2709863"/>
            <a:ext cx="1295400" cy="414337"/>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a:solidFill>
                  <a:srgbClr val="FFFF00"/>
                </a:solidFill>
                <a:latin typeface="Symbol" pitchFamily="18" charset="2"/>
              </a:rPr>
              <a:t></a:t>
            </a:r>
            <a:r>
              <a:rPr lang="en-US">
                <a:solidFill>
                  <a:srgbClr val="FFFF00"/>
                </a:solidFill>
                <a:latin typeface="Arial Black" pitchFamily="34" charset="0"/>
              </a:rPr>
              <a:t>+</a:t>
            </a:r>
            <a:endParaRPr lang="en-US" sz="2800">
              <a:solidFill>
                <a:srgbClr val="FFF30A"/>
              </a:solidFill>
              <a:latin typeface="Times"/>
            </a:endParaRPr>
          </a:p>
        </p:txBody>
      </p:sp>
      <p:sp>
        <p:nvSpPr>
          <p:cNvPr id="1055749" name="Text Box 5"/>
          <p:cNvSpPr txBox="1">
            <a:spLocks noChangeArrowheads="1"/>
          </p:cNvSpPr>
          <p:nvPr/>
        </p:nvSpPr>
        <p:spPr bwMode="auto">
          <a:xfrm>
            <a:off x="6705600" y="2820988"/>
            <a:ext cx="1295400" cy="414337"/>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a:solidFill>
                  <a:srgbClr val="FFFF00"/>
                </a:solidFill>
                <a:latin typeface="Symbol" pitchFamily="18" charset="2"/>
              </a:rPr>
              <a:t></a:t>
            </a:r>
            <a:r>
              <a:rPr lang="en-US">
                <a:solidFill>
                  <a:srgbClr val="FFFF00"/>
                </a:solidFill>
                <a:latin typeface="Arial Black" pitchFamily="34" charset="0"/>
              </a:rPr>
              <a:t>-</a:t>
            </a:r>
            <a:endParaRPr lang="en-US" sz="2800">
              <a:solidFill>
                <a:srgbClr val="FFF30A"/>
              </a:solidFill>
              <a:latin typeface="Times"/>
            </a:endParaRPr>
          </a:p>
        </p:txBody>
      </p:sp>
      <p:sp>
        <p:nvSpPr>
          <p:cNvPr id="1055750" name="Text Box 6"/>
          <p:cNvSpPr txBox="1">
            <a:spLocks noChangeArrowheads="1"/>
          </p:cNvSpPr>
          <p:nvPr/>
        </p:nvSpPr>
        <p:spPr bwMode="auto">
          <a:xfrm>
            <a:off x="4419600" y="28194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d</a:t>
            </a:r>
            <a:r>
              <a:rPr lang="en-US" sz="3600">
                <a:solidFill>
                  <a:srgbClr val="FFFF00"/>
                </a:solidFill>
                <a:latin typeface="Arial Black" pitchFamily="34" charset="0"/>
              </a:rPr>
              <a:t>-</a:t>
            </a:r>
            <a:endParaRPr lang="en-US" sz="2400">
              <a:solidFill>
                <a:srgbClr val="FFF30A"/>
              </a:solidFill>
              <a:latin typeface="Times"/>
            </a:endParaRPr>
          </a:p>
        </p:txBody>
      </p:sp>
      <p:sp>
        <p:nvSpPr>
          <p:cNvPr id="1055751" name="Text Box 7"/>
          <p:cNvSpPr txBox="1">
            <a:spLocks noChangeArrowheads="1"/>
          </p:cNvSpPr>
          <p:nvPr/>
        </p:nvSpPr>
        <p:spPr bwMode="auto">
          <a:xfrm>
            <a:off x="3200400" y="33020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a:t>
            </a:r>
            <a:r>
              <a:rPr lang="en-US" sz="3600">
                <a:solidFill>
                  <a:srgbClr val="FFFF00"/>
                </a:solidFill>
                <a:latin typeface="Arial Black" pitchFamily="34" charset="0"/>
              </a:rPr>
              <a:t>+</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56771"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56772" name="Text Box 4"/>
          <p:cNvSpPr txBox="1">
            <a:spLocks noChangeArrowheads="1"/>
          </p:cNvSpPr>
          <p:nvPr/>
        </p:nvSpPr>
        <p:spPr bwMode="auto">
          <a:xfrm>
            <a:off x="5105400" y="2749550"/>
            <a:ext cx="1295400" cy="45085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2000">
                <a:solidFill>
                  <a:srgbClr val="FFFF00"/>
                </a:solidFill>
                <a:latin typeface="Symbol" pitchFamily="18" charset="2"/>
              </a:rPr>
              <a:t></a:t>
            </a:r>
            <a:r>
              <a:rPr lang="en-US" sz="2000">
                <a:solidFill>
                  <a:srgbClr val="FFFF00"/>
                </a:solidFill>
                <a:latin typeface="Arial Black" pitchFamily="34" charset="0"/>
              </a:rPr>
              <a:t>+</a:t>
            </a:r>
            <a:endParaRPr lang="en-US" sz="3200">
              <a:solidFill>
                <a:srgbClr val="FFF30A"/>
              </a:solidFill>
              <a:latin typeface="Times"/>
            </a:endParaRPr>
          </a:p>
        </p:txBody>
      </p:sp>
      <p:sp>
        <p:nvSpPr>
          <p:cNvPr id="1056773" name="Text Box 5"/>
          <p:cNvSpPr txBox="1">
            <a:spLocks noChangeArrowheads="1"/>
          </p:cNvSpPr>
          <p:nvPr/>
        </p:nvSpPr>
        <p:spPr bwMode="auto">
          <a:xfrm>
            <a:off x="6781800" y="2820988"/>
            <a:ext cx="1295400" cy="45085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2000">
                <a:solidFill>
                  <a:srgbClr val="FFFF00"/>
                </a:solidFill>
                <a:latin typeface="Symbol" pitchFamily="18" charset="2"/>
              </a:rPr>
              <a:t></a:t>
            </a:r>
            <a:r>
              <a:rPr lang="en-US" sz="2000">
                <a:solidFill>
                  <a:srgbClr val="FFFF00"/>
                </a:solidFill>
                <a:latin typeface="Arial Black" pitchFamily="34" charset="0"/>
              </a:rPr>
              <a:t>-</a:t>
            </a:r>
            <a:endParaRPr lang="en-US" sz="3200">
              <a:solidFill>
                <a:srgbClr val="FFF30A"/>
              </a:solidFill>
              <a:latin typeface="Times"/>
            </a:endParaRPr>
          </a:p>
        </p:txBody>
      </p:sp>
      <p:sp>
        <p:nvSpPr>
          <p:cNvPr id="1056774" name="Text Box 6"/>
          <p:cNvSpPr txBox="1">
            <a:spLocks noChangeArrowheads="1"/>
          </p:cNvSpPr>
          <p:nvPr/>
        </p:nvSpPr>
        <p:spPr bwMode="auto">
          <a:xfrm>
            <a:off x="4419600" y="28448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d</a:t>
            </a:r>
            <a:r>
              <a:rPr lang="en-US" sz="3600">
                <a:solidFill>
                  <a:srgbClr val="FFFF00"/>
                </a:solidFill>
                <a:latin typeface="Arial Black" pitchFamily="34" charset="0"/>
              </a:rPr>
              <a:t>-</a:t>
            </a:r>
            <a:endParaRPr lang="en-US" sz="2400">
              <a:solidFill>
                <a:srgbClr val="FFF30A"/>
              </a:solidFill>
              <a:latin typeface="Times"/>
            </a:endParaRPr>
          </a:p>
        </p:txBody>
      </p:sp>
      <p:sp>
        <p:nvSpPr>
          <p:cNvPr id="1056775" name="Text Box 7"/>
          <p:cNvSpPr txBox="1">
            <a:spLocks noChangeArrowheads="1"/>
          </p:cNvSpPr>
          <p:nvPr/>
        </p:nvSpPr>
        <p:spPr bwMode="auto">
          <a:xfrm>
            <a:off x="3352800" y="33782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a:t>
            </a:r>
            <a:r>
              <a:rPr lang="en-US" sz="3600">
                <a:solidFill>
                  <a:srgbClr val="FFFF00"/>
                </a:solidFill>
                <a:latin typeface="Arial Black" pitchFamily="34" charset="0"/>
              </a:rPr>
              <a:t>+</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57795"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57796" name="Text Box 4"/>
          <p:cNvSpPr txBox="1">
            <a:spLocks noChangeArrowheads="1"/>
          </p:cNvSpPr>
          <p:nvPr/>
        </p:nvSpPr>
        <p:spPr bwMode="auto">
          <a:xfrm>
            <a:off x="5257800" y="2667000"/>
            <a:ext cx="1295400" cy="5207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2400">
                <a:solidFill>
                  <a:srgbClr val="FFFF00"/>
                </a:solidFill>
                <a:latin typeface="Symbol" pitchFamily="18" charset="2"/>
              </a:rPr>
              <a:t></a:t>
            </a:r>
            <a:r>
              <a:rPr lang="en-US" sz="2400">
                <a:solidFill>
                  <a:srgbClr val="FFFF00"/>
                </a:solidFill>
                <a:latin typeface="Arial Black" pitchFamily="34" charset="0"/>
              </a:rPr>
              <a:t>+</a:t>
            </a:r>
            <a:endParaRPr lang="en-US" sz="3600">
              <a:solidFill>
                <a:srgbClr val="FFF30A"/>
              </a:solidFill>
              <a:latin typeface="Times"/>
            </a:endParaRPr>
          </a:p>
        </p:txBody>
      </p:sp>
      <p:sp>
        <p:nvSpPr>
          <p:cNvPr id="1057797" name="Text Box 5"/>
          <p:cNvSpPr txBox="1">
            <a:spLocks noChangeArrowheads="1"/>
          </p:cNvSpPr>
          <p:nvPr/>
        </p:nvSpPr>
        <p:spPr bwMode="auto">
          <a:xfrm>
            <a:off x="6781800" y="2820988"/>
            <a:ext cx="1295400" cy="5207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2400">
                <a:solidFill>
                  <a:srgbClr val="FFFF00"/>
                </a:solidFill>
                <a:latin typeface="Symbol" pitchFamily="18" charset="2"/>
              </a:rPr>
              <a:t></a:t>
            </a:r>
            <a:r>
              <a:rPr lang="en-US" sz="2400">
                <a:solidFill>
                  <a:srgbClr val="FFFF00"/>
                </a:solidFill>
                <a:latin typeface="Arial Black" pitchFamily="34" charset="0"/>
              </a:rPr>
              <a:t>-</a:t>
            </a:r>
            <a:endParaRPr lang="en-US" sz="3600">
              <a:solidFill>
                <a:srgbClr val="FFF30A"/>
              </a:solidFill>
              <a:latin typeface="Times"/>
            </a:endParaRPr>
          </a:p>
        </p:txBody>
      </p:sp>
      <p:sp>
        <p:nvSpPr>
          <p:cNvPr id="1057798" name="Text Box 6"/>
          <p:cNvSpPr txBox="1">
            <a:spLocks noChangeArrowheads="1"/>
          </p:cNvSpPr>
          <p:nvPr/>
        </p:nvSpPr>
        <p:spPr bwMode="auto">
          <a:xfrm>
            <a:off x="4648200" y="28448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d</a:t>
            </a:r>
            <a:r>
              <a:rPr lang="en-US" sz="3600">
                <a:solidFill>
                  <a:srgbClr val="FFFF00"/>
                </a:solidFill>
                <a:latin typeface="Arial Black" pitchFamily="34" charset="0"/>
              </a:rPr>
              <a:t>-</a:t>
            </a:r>
            <a:endParaRPr lang="en-US" sz="2400">
              <a:solidFill>
                <a:srgbClr val="FFF30A"/>
              </a:solidFill>
              <a:latin typeface="Times"/>
            </a:endParaRPr>
          </a:p>
        </p:txBody>
      </p:sp>
      <p:sp>
        <p:nvSpPr>
          <p:cNvPr id="1057799" name="Text Box 7"/>
          <p:cNvSpPr txBox="1">
            <a:spLocks noChangeArrowheads="1"/>
          </p:cNvSpPr>
          <p:nvPr/>
        </p:nvSpPr>
        <p:spPr bwMode="auto">
          <a:xfrm>
            <a:off x="3581400" y="34544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a:t>
            </a:r>
            <a:r>
              <a:rPr lang="en-US" sz="3600">
                <a:solidFill>
                  <a:srgbClr val="FFFF00"/>
                </a:solidFill>
                <a:latin typeface="Arial Black" pitchFamily="34" charset="0"/>
              </a:rPr>
              <a:t>+</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58819"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58820" name="Text Box 4"/>
          <p:cNvSpPr txBox="1">
            <a:spLocks noChangeArrowheads="1"/>
          </p:cNvSpPr>
          <p:nvPr/>
        </p:nvSpPr>
        <p:spPr bwMode="auto">
          <a:xfrm>
            <a:off x="5257800" y="2667000"/>
            <a:ext cx="1295400" cy="5207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2400">
                <a:solidFill>
                  <a:srgbClr val="FFFF00"/>
                </a:solidFill>
                <a:latin typeface="Symbol" pitchFamily="18" charset="2"/>
              </a:rPr>
              <a:t></a:t>
            </a:r>
            <a:r>
              <a:rPr lang="en-US" sz="2400">
                <a:solidFill>
                  <a:srgbClr val="FFFF00"/>
                </a:solidFill>
                <a:latin typeface="Arial Black" pitchFamily="34" charset="0"/>
              </a:rPr>
              <a:t>+</a:t>
            </a:r>
            <a:endParaRPr lang="en-US" sz="3600">
              <a:solidFill>
                <a:srgbClr val="FFF30A"/>
              </a:solidFill>
              <a:latin typeface="Times"/>
            </a:endParaRPr>
          </a:p>
        </p:txBody>
      </p:sp>
      <p:sp>
        <p:nvSpPr>
          <p:cNvPr id="1058821" name="Text Box 5"/>
          <p:cNvSpPr txBox="1">
            <a:spLocks noChangeArrowheads="1"/>
          </p:cNvSpPr>
          <p:nvPr/>
        </p:nvSpPr>
        <p:spPr bwMode="auto">
          <a:xfrm>
            <a:off x="6781800" y="2820988"/>
            <a:ext cx="1295400" cy="5207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2400">
                <a:solidFill>
                  <a:srgbClr val="FFFF00"/>
                </a:solidFill>
                <a:latin typeface="Symbol" pitchFamily="18" charset="2"/>
              </a:rPr>
              <a:t></a:t>
            </a:r>
            <a:r>
              <a:rPr lang="en-US" sz="2400">
                <a:solidFill>
                  <a:srgbClr val="FFFF00"/>
                </a:solidFill>
                <a:latin typeface="Arial Black" pitchFamily="34" charset="0"/>
              </a:rPr>
              <a:t>-</a:t>
            </a:r>
            <a:endParaRPr lang="en-US" sz="3600">
              <a:solidFill>
                <a:srgbClr val="FFF30A"/>
              </a:solidFill>
              <a:latin typeface="Times"/>
            </a:endParaRPr>
          </a:p>
        </p:txBody>
      </p:sp>
      <p:sp>
        <p:nvSpPr>
          <p:cNvPr id="1058822" name="Text Box 6"/>
          <p:cNvSpPr txBox="1">
            <a:spLocks noChangeArrowheads="1"/>
          </p:cNvSpPr>
          <p:nvPr/>
        </p:nvSpPr>
        <p:spPr bwMode="auto">
          <a:xfrm>
            <a:off x="3581400" y="34544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a:t>
            </a:r>
            <a:r>
              <a:rPr lang="en-US" sz="3600">
                <a:solidFill>
                  <a:srgbClr val="FFFF00"/>
                </a:solidFill>
                <a:latin typeface="Arial Black" pitchFamily="34" charset="0"/>
              </a:rPr>
              <a:t>+</a:t>
            </a:r>
            <a:endParaRPr lang="en-US" sz="2400">
              <a:solidFill>
                <a:srgbClr val="FFF30A"/>
              </a:solidFill>
              <a:latin typeface="Times"/>
            </a:endParaRPr>
          </a:p>
        </p:txBody>
      </p:sp>
      <p:sp>
        <p:nvSpPr>
          <p:cNvPr id="1058823" name="Text Box 7"/>
          <p:cNvSpPr txBox="1">
            <a:spLocks noChangeArrowheads="1"/>
          </p:cNvSpPr>
          <p:nvPr/>
        </p:nvSpPr>
        <p:spPr bwMode="auto">
          <a:xfrm>
            <a:off x="5562600" y="1600200"/>
            <a:ext cx="2209800" cy="89535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lnSpc>
                <a:spcPct val="80000"/>
              </a:lnSpc>
            </a:pPr>
            <a:r>
              <a:rPr lang="en-US" sz="2800">
                <a:solidFill>
                  <a:srgbClr val="FFFF00"/>
                </a:solidFill>
                <a:latin typeface="Arial Black" pitchFamily="34" charset="0"/>
              </a:rPr>
              <a:t>induced dipole</a:t>
            </a:r>
            <a:endParaRPr lang="en-US" sz="2400">
              <a:solidFill>
                <a:srgbClr val="FFF30A"/>
              </a:solidFill>
              <a:latin typeface="Times"/>
            </a:endParaRPr>
          </a:p>
        </p:txBody>
      </p:sp>
      <p:sp>
        <p:nvSpPr>
          <p:cNvPr id="1058824" name="Text Box 8"/>
          <p:cNvSpPr txBox="1">
            <a:spLocks noChangeArrowheads="1"/>
          </p:cNvSpPr>
          <p:nvPr/>
        </p:nvSpPr>
        <p:spPr bwMode="auto">
          <a:xfrm>
            <a:off x="3429000" y="2173288"/>
            <a:ext cx="2209800" cy="493712"/>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lnSpc>
                <a:spcPct val="80000"/>
              </a:lnSpc>
            </a:pPr>
            <a:r>
              <a:rPr lang="en-US" sz="2800">
                <a:solidFill>
                  <a:srgbClr val="FFFF00"/>
                </a:solidFill>
                <a:latin typeface="Arial Black" pitchFamily="34" charset="0"/>
              </a:rPr>
              <a:t>Dipole</a:t>
            </a:r>
            <a:endParaRPr lang="en-US" sz="2400">
              <a:solidFill>
                <a:srgbClr val="FFF30A"/>
              </a:solidFill>
              <a:latin typeface="Times"/>
            </a:endParaRPr>
          </a:p>
        </p:txBody>
      </p:sp>
      <p:sp>
        <p:nvSpPr>
          <p:cNvPr id="1058825" name="Text Box 9"/>
          <p:cNvSpPr txBox="1">
            <a:spLocks noChangeArrowheads="1"/>
          </p:cNvSpPr>
          <p:nvPr/>
        </p:nvSpPr>
        <p:spPr bwMode="auto">
          <a:xfrm>
            <a:off x="4648200" y="28448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d</a:t>
            </a:r>
            <a:r>
              <a:rPr lang="en-US" sz="3600">
                <a:solidFill>
                  <a:srgbClr val="FFFF00"/>
                </a:solidFill>
                <a:latin typeface="Arial Black" pitchFamily="34" charset="0"/>
              </a:rPr>
              <a:t>-</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59843"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59844" name="Text Box 4"/>
          <p:cNvSpPr txBox="1">
            <a:spLocks noChangeArrowheads="1"/>
          </p:cNvSpPr>
          <p:nvPr/>
        </p:nvSpPr>
        <p:spPr bwMode="auto">
          <a:xfrm>
            <a:off x="5257800" y="2667000"/>
            <a:ext cx="1295400" cy="5207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2400">
                <a:solidFill>
                  <a:srgbClr val="FFFF00"/>
                </a:solidFill>
                <a:latin typeface="Symbol" pitchFamily="18" charset="2"/>
              </a:rPr>
              <a:t></a:t>
            </a:r>
            <a:r>
              <a:rPr lang="en-US" sz="2400">
                <a:solidFill>
                  <a:srgbClr val="FFFF00"/>
                </a:solidFill>
                <a:latin typeface="Arial Black" pitchFamily="34" charset="0"/>
              </a:rPr>
              <a:t>+</a:t>
            </a:r>
            <a:endParaRPr lang="en-US" sz="3600">
              <a:solidFill>
                <a:srgbClr val="FFF30A"/>
              </a:solidFill>
              <a:latin typeface="Times"/>
            </a:endParaRPr>
          </a:p>
        </p:txBody>
      </p:sp>
      <p:sp>
        <p:nvSpPr>
          <p:cNvPr id="1059845" name="Text Box 5"/>
          <p:cNvSpPr txBox="1">
            <a:spLocks noChangeArrowheads="1"/>
          </p:cNvSpPr>
          <p:nvPr/>
        </p:nvSpPr>
        <p:spPr bwMode="auto">
          <a:xfrm>
            <a:off x="6781800" y="2820988"/>
            <a:ext cx="1295400" cy="5207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2400">
                <a:solidFill>
                  <a:srgbClr val="FFFF00"/>
                </a:solidFill>
                <a:latin typeface="Symbol" pitchFamily="18" charset="2"/>
              </a:rPr>
              <a:t></a:t>
            </a:r>
            <a:r>
              <a:rPr lang="en-US" sz="2400">
                <a:solidFill>
                  <a:srgbClr val="FFFF00"/>
                </a:solidFill>
                <a:latin typeface="Arial Black" pitchFamily="34" charset="0"/>
              </a:rPr>
              <a:t>-</a:t>
            </a:r>
            <a:endParaRPr lang="en-US" sz="3600">
              <a:solidFill>
                <a:srgbClr val="FFF30A"/>
              </a:solidFill>
              <a:latin typeface="Times"/>
            </a:endParaRPr>
          </a:p>
        </p:txBody>
      </p:sp>
      <p:sp>
        <p:nvSpPr>
          <p:cNvPr id="1059846" name="Text Box 6"/>
          <p:cNvSpPr txBox="1">
            <a:spLocks noChangeArrowheads="1"/>
          </p:cNvSpPr>
          <p:nvPr/>
        </p:nvSpPr>
        <p:spPr bwMode="auto">
          <a:xfrm>
            <a:off x="4648200" y="28448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d</a:t>
            </a:r>
            <a:r>
              <a:rPr lang="en-US" sz="3600">
                <a:solidFill>
                  <a:srgbClr val="FFFF00"/>
                </a:solidFill>
                <a:latin typeface="Arial Black" pitchFamily="34" charset="0"/>
              </a:rPr>
              <a:t>-</a:t>
            </a:r>
            <a:endParaRPr lang="en-US" sz="2400">
              <a:solidFill>
                <a:srgbClr val="FFF30A"/>
              </a:solidFill>
              <a:latin typeface="Times"/>
            </a:endParaRPr>
          </a:p>
        </p:txBody>
      </p:sp>
      <p:sp>
        <p:nvSpPr>
          <p:cNvPr id="1059847" name="Text Box 7"/>
          <p:cNvSpPr txBox="1">
            <a:spLocks noChangeArrowheads="1"/>
          </p:cNvSpPr>
          <p:nvPr/>
        </p:nvSpPr>
        <p:spPr bwMode="auto">
          <a:xfrm>
            <a:off x="3581400" y="34544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a:t>
            </a:r>
            <a:r>
              <a:rPr lang="en-US" sz="3600">
                <a:solidFill>
                  <a:srgbClr val="FFFF00"/>
                </a:solidFill>
                <a:latin typeface="Arial Black" pitchFamily="34" charset="0"/>
              </a:rPr>
              <a:t>+</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60867"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60868" name="Text Box 4"/>
          <p:cNvSpPr txBox="1">
            <a:spLocks noChangeArrowheads="1"/>
          </p:cNvSpPr>
          <p:nvPr/>
        </p:nvSpPr>
        <p:spPr bwMode="auto">
          <a:xfrm>
            <a:off x="5105400" y="2749550"/>
            <a:ext cx="1295400" cy="45085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2000">
                <a:solidFill>
                  <a:srgbClr val="FFFF00"/>
                </a:solidFill>
                <a:latin typeface="Symbol" pitchFamily="18" charset="2"/>
              </a:rPr>
              <a:t></a:t>
            </a:r>
            <a:r>
              <a:rPr lang="en-US" sz="2000">
                <a:solidFill>
                  <a:srgbClr val="FFFF00"/>
                </a:solidFill>
                <a:latin typeface="Arial Black" pitchFamily="34" charset="0"/>
              </a:rPr>
              <a:t>+</a:t>
            </a:r>
            <a:endParaRPr lang="en-US" sz="3200">
              <a:solidFill>
                <a:srgbClr val="FFF30A"/>
              </a:solidFill>
              <a:latin typeface="Times"/>
            </a:endParaRPr>
          </a:p>
        </p:txBody>
      </p:sp>
      <p:sp>
        <p:nvSpPr>
          <p:cNvPr id="1060869" name="Text Box 5"/>
          <p:cNvSpPr txBox="1">
            <a:spLocks noChangeArrowheads="1"/>
          </p:cNvSpPr>
          <p:nvPr/>
        </p:nvSpPr>
        <p:spPr bwMode="auto">
          <a:xfrm>
            <a:off x="6781800" y="2820988"/>
            <a:ext cx="1295400" cy="45085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2000">
                <a:solidFill>
                  <a:srgbClr val="FFFF00"/>
                </a:solidFill>
                <a:latin typeface="Symbol" pitchFamily="18" charset="2"/>
              </a:rPr>
              <a:t></a:t>
            </a:r>
            <a:r>
              <a:rPr lang="en-US" sz="2000">
                <a:solidFill>
                  <a:srgbClr val="FFFF00"/>
                </a:solidFill>
                <a:latin typeface="Arial Black" pitchFamily="34" charset="0"/>
              </a:rPr>
              <a:t>-</a:t>
            </a:r>
            <a:endParaRPr lang="en-US" sz="3200">
              <a:solidFill>
                <a:srgbClr val="FFF30A"/>
              </a:solidFill>
              <a:latin typeface="Times"/>
            </a:endParaRPr>
          </a:p>
        </p:txBody>
      </p:sp>
      <p:sp>
        <p:nvSpPr>
          <p:cNvPr id="1060870" name="Text Box 6"/>
          <p:cNvSpPr txBox="1">
            <a:spLocks noChangeArrowheads="1"/>
          </p:cNvSpPr>
          <p:nvPr/>
        </p:nvSpPr>
        <p:spPr bwMode="auto">
          <a:xfrm>
            <a:off x="4419600" y="28448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d</a:t>
            </a:r>
            <a:r>
              <a:rPr lang="en-US" sz="3600">
                <a:solidFill>
                  <a:srgbClr val="FFFF00"/>
                </a:solidFill>
                <a:latin typeface="Arial Black" pitchFamily="34" charset="0"/>
              </a:rPr>
              <a:t>-</a:t>
            </a:r>
            <a:endParaRPr lang="en-US" sz="2400">
              <a:solidFill>
                <a:srgbClr val="FFF30A"/>
              </a:solidFill>
              <a:latin typeface="Times"/>
            </a:endParaRPr>
          </a:p>
        </p:txBody>
      </p:sp>
      <p:sp>
        <p:nvSpPr>
          <p:cNvPr id="1060871" name="Text Box 7"/>
          <p:cNvSpPr txBox="1">
            <a:spLocks noChangeArrowheads="1"/>
          </p:cNvSpPr>
          <p:nvPr/>
        </p:nvSpPr>
        <p:spPr bwMode="auto">
          <a:xfrm>
            <a:off x="3352800" y="33782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a:t>
            </a:r>
            <a:r>
              <a:rPr lang="en-US" sz="3600">
                <a:solidFill>
                  <a:srgbClr val="FFFF00"/>
                </a:solidFill>
                <a:latin typeface="Arial Black" pitchFamily="34" charset="0"/>
              </a:rPr>
              <a:t>+</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61891"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61892" name="Text Box 4"/>
          <p:cNvSpPr txBox="1">
            <a:spLocks noChangeArrowheads="1"/>
          </p:cNvSpPr>
          <p:nvPr/>
        </p:nvSpPr>
        <p:spPr bwMode="auto">
          <a:xfrm>
            <a:off x="5029200" y="2709863"/>
            <a:ext cx="1295400" cy="414337"/>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a:solidFill>
                  <a:srgbClr val="FFFF00"/>
                </a:solidFill>
                <a:latin typeface="Symbol" pitchFamily="18" charset="2"/>
              </a:rPr>
              <a:t></a:t>
            </a:r>
            <a:r>
              <a:rPr lang="en-US">
                <a:solidFill>
                  <a:srgbClr val="FFFF00"/>
                </a:solidFill>
                <a:latin typeface="Arial Black" pitchFamily="34" charset="0"/>
              </a:rPr>
              <a:t>+</a:t>
            </a:r>
            <a:endParaRPr lang="en-US" sz="2800">
              <a:solidFill>
                <a:srgbClr val="FFF30A"/>
              </a:solidFill>
              <a:latin typeface="Times"/>
            </a:endParaRPr>
          </a:p>
        </p:txBody>
      </p:sp>
      <p:sp>
        <p:nvSpPr>
          <p:cNvPr id="1061893" name="Text Box 5"/>
          <p:cNvSpPr txBox="1">
            <a:spLocks noChangeArrowheads="1"/>
          </p:cNvSpPr>
          <p:nvPr/>
        </p:nvSpPr>
        <p:spPr bwMode="auto">
          <a:xfrm>
            <a:off x="6705600" y="2820988"/>
            <a:ext cx="1295400" cy="414337"/>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a:solidFill>
                  <a:srgbClr val="FFFF00"/>
                </a:solidFill>
                <a:latin typeface="Symbol" pitchFamily="18" charset="2"/>
              </a:rPr>
              <a:t></a:t>
            </a:r>
            <a:r>
              <a:rPr lang="en-US">
                <a:solidFill>
                  <a:srgbClr val="FFFF00"/>
                </a:solidFill>
                <a:latin typeface="Arial Black" pitchFamily="34" charset="0"/>
              </a:rPr>
              <a:t>-</a:t>
            </a:r>
            <a:endParaRPr lang="en-US" sz="2800">
              <a:solidFill>
                <a:srgbClr val="FFF30A"/>
              </a:solidFill>
              <a:latin typeface="Times"/>
            </a:endParaRPr>
          </a:p>
        </p:txBody>
      </p:sp>
      <p:sp>
        <p:nvSpPr>
          <p:cNvPr id="1061894" name="Text Box 6"/>
          <p:cNvSpPr txBox="1">
            <a:spLocks noChangeArrowheads="1"/>
          </p:cNvSpPr>
          <p:nvPr/>
        </p:nvSpPr>
        <p:spPr bwMode="auto">
          <a:xfrm>
            <a:off x="4419600" y="28194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d</a:t>
            </a:r>
            <a:r>
              <a:rPr lang="en-US" sz="3600">
                <a:solidFill>
                  <a:srgbClr val="FFFF00"/>
                </a:solidFill>
                <a:latin typeface="Arial Black" pitchFamily="34" charset="0"/>
              </a:rPr>
              <a:t>-</a:t>
            </a:r>
            <a:endParaRPr lang="en-US" sz="2400">
              <a:solidFill>
                <a:srgbClr val="FFF30A"/>
              </a:solidFill>
              <a:latin typeface="Times"/>
            </a:endParaRPr>
          </a:p>
        </p:txBody>
      </p:sp>
      <p:sp>
        <p:nvSpPr>
          <p:cNvPr id="1061895" name="Text Box 7"/>
          <p:cNvSpPr txBox="1">
            <a:spLocks noChangeArrowheads="1"/>
          </p:cNvSpPr>
          <p:nvPr/>
        </p:nvSpPr>
        <p:spPr bwMode="auto">
          <a:xfrm>
            <a:off x="3200400" y="33020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a:t>
            </a:r>
            <a:r>
              <a:rPr lang="en-US" sz="3600">
                <a:solidFill>
                  <a:srgbClr val="FFFF00"/>
                </a:solidFill>
                <a:latin typeface="Arial Black" pitchFamily="34" charset="0"/>
              </a:rPr>
              <a:t>+</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62915"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62916" name="Text Box 4"/>
          <p:cNvSpPr txBox="1">
            <a:spLocks noChangeArrowheads="1"/>
          </p:cNvSpPr>
          <p:nvPr/>
        </p:nvSpPr>
        <p:spPr bwMode="auto">
          <a:xfrm>
            <a:off x="4343400" y="28194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d</a:t>
            </a:r>
            <a:r>
              <a:rPr lang="en-US" sz="3600">
                <a:solidFill>
                  <a:srgbClr val="FFFF00"/>
                </a:solidFill>
                <a:latin typeface="Arial Black" pitchFamily="34" charset="0"/>
              </a:rPr>
              <a:t>-</a:t>
            </a:r>
            <a:endParaRPr lang="en-US" sz="2400">
              <a:solidFill>
                <a:srgbClr val="FFF30A"/>
              </a:solidFill>
              <a:latin typeface="Times"/>
            </a:endParaRPr>
          </a:p>
        </p:txBody>
      </p:sp>
      <p:sp>
        <p:nvSpPr>
          <p:cNvPr id="1062917" name="Text Box 5"/>
          <p:cNvSpPr txBox="1">
            <a:spLocks noChangeArrowheads="1"/>
          </p:cNvSpPr>
          <p:nvPr/>
        </p:nvSpPr>
        <p:spPr bwMode="auto">
          <a:xfrm>
            <a:off x="2971800" y="32258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a:t>
            </a:r>
            <a:r>
              <a:rPr lang="en-US" sz="3600">
                <a:solidFill>
                  <a:srgbClr val="FFFF00"/>
                </a:solidFill>
                <a:latin typeface="Arial Black" pitchFamily="34" charset="0"/>
              </a:rPr>
              <a:t>+</a:t>
            </a:r>
            <a:endParaRPr lang="en-US" sz="2400">
              <a:solidFill>
                <a:srgbClr val="FFF30A"/>
              </a:solidFill>
              <a:latin typeface="Times"/>
            </a:endParaRPr>
          </a:p>
        </p:txBody>
      </p:sp>
      <p:sp>
        <p:nvSpPr>
          <p:cNvPr id="1062918" name="Text Box 6"/>
          <p:cNvSpPr txBox="1">
            <a:spLocks noChangeArrowheads="1"/>
          </p:cNvSpPr>
          <p:nvPr/>
        </p:nvSpPr>
        <p:spPr bwMode="auto">
          <a:xfrm>
            <a:off x="4953000" y="2705100"/>
            <a:ext cx="1295400" cy="379413"/>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1600">
                <a:solidFill>
                  <a:srgbClr val="FFFF00"/>
                </a:solidFill>
                <a:latin typeface="Symbol" pitchFamily="18" charset="2"/>
              </a:rPr>
              <a:t></a:t>
            </a:r>
            <a:r>
              <a:rPr lang="en-US" sz="1600">
                <a:solidFill>
                  <a:srgbClr val="FFFF00"/>
                </a:solidFill>
                <a:latin typeface="Arial Black" pitchFamily="34" charset="0"/>
              </a:rPr>
              <a:t>+</a:t>
            </a:r>
            <a:endParaRPr lang="en-US" sz="2400">
              <a:solidFill>
                <a:srgbClr val="FFF30A"/>
              </a:solidFill>
              <a:latin typeface="Times"/>
            </a:endParaRPr>
          </a:p>
        </p:txBody>
      </p:sp>
      <p:sp>
        <p:nvSpPr>
          <p:cNvPr id="1062919" name="Text Box 7"/>
          <p:cNvSpPr txBox="1">
            <a:spLocks noChangeArrowheads="1"/>
          </p:cNvSpPr>
          <p:nvPr/>
        </p:nvSpPr>
        <p:spPr bwMode="auto">
          <a:xfrm>
            <a:off x="6629400" y="2820988"/>
            <a:ext cx="1295400" cy="379412"/>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1600">
                <a:solidFill>
                  <a:srgbClr val="FFFF00"/>
                </a:solidFill>
                <a:latin typeface="Symbol" pitchFamily="18" charset="2"/>
              </a:rPr>
              <a:t></a:t>
            </a:r>
            <a:r>
              <a:rPr lang="en-US" sz="1600">
                <a:solidFill>
                  <a:srgbClr val="FFFF00"/>
                </a:solidFill>
                <a:latin typeface="Arial Black" pitchFamily="34" charset="0"/>
              </a:rPr>
              <a:t>-</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63939"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63940" name="Text Box 4"/>
          <p:cNvSpPr txBox="1">
            <a:spLocks noChangeArrowheads="1"/>
          </p:cNvSpPr>
          <p:nvPr/>
        </p:nvSpPr>
        <p:spPr bwMode="auto">
          <a:xfrm>
            <a:off x="4267200" y="28448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d</a:t>
            </a:r>
            <a:r>
              <a:rPr lang="en-US" sz="3600">
                <a:solidFill>
                  <a:srgbClr val="FFFF00"/>
                </a:solidFill>
                <a:latin typeface="Arial Black" pitchFamily="34" charset="0"/>
              </a:rPr>
              <a:t>-</a:t>
            </a:r>
            <a:endParaRPr lang="en-US" sz="2400">
              <a:solidFill>
                <a:srgbClr val="FFF30A"/>
              </a:solidFill>
              <a:latin typeface="Times"/>
            </a:endParaRPr>
          </a:p>
        </p:txBody>
      </p:sp>
      <p:sp>
        <p:nvSpPr>
          <p:cNvPr id="1063941" name="Text Box 5"/>
          <p:cNvSpPr txBox="1">
            <a:spLocks noChangeArrowheads="1"/>
          </p:cNvSpPr>
          <p:nvPr/>
        </p:nvSpPr>
        <p:spPr bwMode="auto">
          <a:xfrm>
            <a:off x="2743200" y="32004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a:t>
            </a:r>
            <a:r>
              <a:rPr lang="en-US" sz="3600">
                <a:solidFill>
                  <a:srgbClr val="FFFF00"/>
                </a:solidFill>
                <a:latin typeface="Arial Black" pitchFamily="34" charset="0"/>
              </a:rPr>
              <a:t>+</a:t>
            </a:r>
            <a:endParaRPr lang="en-US" sz="2400">
              <a:solidFill>
                <a:srgbClr val="FFF30A"/>
              </a:solidFill>
              <a:latin typeface="Times"/>
            </a:endParaRPr>
          </a:p>
        </p:txBody>
      </p:sp>
      <p:sp>
        <p:nvSpPr>
          <p:cNvPr id="1063942" name="Text Box 6"/>
          <p:cNvSpPr txBox="1">
            <a:spLocks noChangeArrowheads="1"/>
          </p:cNvSpPr>
          <p:nvPr/>
        </p:nvSpPr>
        <p:spPr bwMode="auto">
          <a:xfrm>
            <a:off x="4914900" y="2705100"/>
            <a:ext cx="1295400" cy="3429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1400">
                <a:solidFill>
                  <a:srgbClr val="FFFF00"/>
                </a:solidFill>
                <a:latin typeface="Symbol" pitchFamily="18" charset="2"/>
              </a:rPr>
              <a:t></a:t>
            </a:r>
            <a:r>
              <a:rPr lang="en-US" sz="1400">
                <a:solidFill>
                  <a:srgbClr val="FFFF00"/>
                </a:solidFill>
                <a:latin typeface="Arial Black" pitchFamily="34" charset="0"/>
              </a:rPr>
              <a:t>+</a:t>
            </a:r>
            <a:endParaRPr lang="en-US" sz="2000">
              <a:solidFill>
                <a:srgbClr val="FFF30A"/>
              </a:solidFill>
              <a:latin typeface="Times"/>
            </a:endParaRPr>
          </a:p>
        </p:txBody>
      </p:sp>
      <p:sp>
        <p:nvSpPr>
          <p:cNvPr id="1063943" name="Text Box 7"/>
          <p:cNvSpPr txBox="1">
            <a:spLocks noChangeArrowheads="1"/>
          </p:cNvSpPr>
          <p:nvPr/>
        </p:nvSpPr>
        <p:spPr bwMode="auto">
          <a:xfrm>
            <a:off x="6629400" y="2820988"/>
            <a:ext cx="1295400" cy="3429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1400">
                <a:solidFill>
                  <a:srgbClr val="FFFF00"/>
                </a:solidFill>
                <a:latin typeface="Symbol" pitchFamily="18" charset="2"/>
              </a:rPr>
              <a:t></a:t>
            </a:r>
            <a:r>
              <a:rPr lang="en-US" sz="1400">
                <a:solidFill>
                  <a:srgbClr val="FFFF00"/>
                </a:solidFill>
                <a:latin typeface="Arial Black" pitchFamily="34" charset="0"/>
              </a:rPr>
              <a:t>-</a:t>
            </a:r>
            <a:endParaRPr lang="en-US" sz="20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64963"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64964" name="Text Box 4"/>
          <p:cNvSpPr txBox="1">
            <a:spLocks noChangeArrowheads="1"/>
          </p:cNvSpPr>
          <p:nvPr/>
        </p:nvSpPr>
        <p:spPr bwMode="auto">
          <a:xfrm>
            <a:off x="4038600" y="29210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d</a:t>
            </a:r>
            <a:r>
              <a:rPr lang="en-US" sz="3600">
                <a:solidFill>
                  <a:srgbClr val="FFFF00"/>
                </a:solidFill>
                <a:latin typeface="Arial Black" pitchFamily="34" charset="0"/>
              </a:rPr>
              <a:t>-</a:t>
            </a:r>
            <a:endParaRPr lang="en-US" sz="2400">
              <a:solidFill>
                <a:srgbClr val="FFF30A"/>
              </a:solidFill>
              <a:latin typeface="Times"/>
            </a:endParaRPr>
          </a:p>
        </p:txBody>
      </p:sp>
      <p:sp>
        <p:nvSpPr>
          <p:cNvPr id="1064965" name="Text Box 5"/>
          <p:cNvSpPr txBox="1">
            <a:spLocks noChangeArrowheads="1"/>
          </p:cNvSpPr>
          <p:nvPr/>
        </p:nvSpPr>
        <p:spPr bwMode="auto">
          <a:xfrm>
            <a:off x="2438400" y="30099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a:t>
            </a:r>
            <a:r>
              <a:rPr lang="en-US" sz="3600">
                <a:solidFill>
                  <a:srgbClr val="FFFF00"/>
                </a:solidFill>
                <a:latin typeface="Arial Black" pitchFamily="34" charset="0"/>
              </a:rPr>
              <a:t>+</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49251"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949252" name="Text Box 4"/>
          <p:cNvSpPr txBox="1">
            <a:spLocks noChangeArrowheads="1"/>
          </p:cNvSpPr>
          <p:nvPr/>
        </p:nvSpPr>
        <p:spPr bwMode="auto">
          <a:xfrm>
            <a:off x="1219200" y="1828800"/>
            <a:ext cx="3048000" cy="64135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chemeClr val="bg1"/>
                </a:solidFill>
                <a:latin typeface="Arial Black" pitchFamily="34" charset="0"/>
              </a:rPr>
              <a:t>109.5</a:t>
            </a:r>
            <a:r>
              <a:rPr lang="en-US" sz="3600" baseline="30000">
                <a:solidFill>
                  <a:schemeClr val="bg1"/>
                </a:solidFill>
                <a:latin typeface="Arial Black" pitchFamily="34" charset="0"/>
              </a:rPr>
              <a:t>o</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65987"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01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67011"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68035"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69059"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pic>
        <p:nvPicPr>
          <p:cNvPr id="1069060" name="Picture 4"/>
          <p:cNvPicPr>
            <a:picLocks noChangeAspect="1" noChangeArrowheads="1"/>
          </p:cNvPicPr>
          <p:nvPr/>
        </p:nvPicPr>
        <p:blipFill>
          <a:blip r:embed="rId4" cstate="print"/>
          <a:srcRect/>
          <a:stretch>
            <a:fillRect/>
          </a:stretch>
        </p:blipFill>
        <p:spPr bwMode="auto">
          <a:xfrm>
            <a:off x="660400" y="5334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70083"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71107"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72131"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73155"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73156" name="Text Box 4"/>
          <p:cNvSpPr txBox="1">
            <a:spLocks noChangeArrowheads="1"/>
          </p:cNvSpPr>
          <p:nvPr/>
        </p:nvSpPr>
        <p:spPr bwMode="auto">
          <a:xfrm>
            <a:off x="6400800" y="3048000"/>
            <a:ext cx="1295400" cy="5207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2400">
                <a:solidFill>
                  <a:srgbClr val="FFFF00"/>
                </a:solidFill>
                <a:latin typeface="Symbol" pitchFamily="18" charset="2"/>
              </a:rPr>
              <a:t></a:t>
            </a:r>
            <a:r>
              <a:rPr lang="en-US" sz="2400">
                <a:solidFill>
                  <a:srgbClr val="FFFF00"/>
                </a:solidFill>
                <a:latin typeface="Arial Black" pitchFamily="34" charset="0"/>
              </a:rPr>
              <a:t>+</a:t>
            </a:r>
            <a:endParaRPr lang="en-US" sz="3600">
              <a:solidFill>
                <a:srgbClr val="FFF30A"/>
              </a:solidFill>
              <a:latin typeface="Times"/>
            </a:endParaRPr>
          </a:p>
        </p:txBody>
      </p:sp>
      <p:sp>
        <p:nvSpPr>
          <p:cNvPr id="1073157" name="Text Box 5"/>
          <p:cNvSpPr txBox="1">
            <a:spLocks noChangeArrowheads="1"/>
          </p:cNvSpPr>
          <p:nvPr/>
        </p:nvSpPr>
        <p:spPr bwMode="auto">
          <a:xfrm>
            <a:off x="5029200" y="2832100"/>
            <a:ext cx="1295400" cy="5207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2400">
                <a:solidFill>
                  <a:srgbClr val="FFFF00"/>
                </a:solidFill>
                <a:latin typeface="Symbol" pitchFamily="18" charset="2"/>
              </a:rPr>
              <a:t></a:t>
            </a:r>
            <a:r>
              <a:rPr lang="en-US" sz="2400">
                <a:solidFill>
                  <a:srgbClr val="FFFF00"/>
                </a:solidFill>
                <a:latin typeface="Arial Black" pitchFamily="34" charset="0"/>
              </a:rPr>
              <a:t>-</a:t>
            </a:r>
            <a:endParaRPr lang="en-US" sz="3600">
              <a:solidFill>
                <a:srgbClr val="FFF30A"/>
              </a:solidFill>
              <a:latin typeface="Times"/>
            </a:endParaRPr>
          </a:p>
        </p:txBody>
      </p:sp>
      <p:sp>
        <p:nvSpPr>
          <p:cNvPr id="1073158" name="Text Box 6"/>
          <p:cNvSpPr txBox="1">
            <a:spLocks noChangeArrowheads="1"/>
          </p:cNvSpPr>
          <p:nvPr/>
        </p:nvSpPr>
        <p:spPr bwMode="auto">
          <a:xfrm>
            <a:off x="4419600" y="23876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a:t>
            </a:r>
            <a:r>
              <a:rPr lang="en-US" sz="3600">
                <a:solidFill>
                  <a:srgbClr val="FFFF00"/>
                </a:solidFill>
                <a:latin typeface="Arial Black" pitchFamily="34" charset="0"/>
              </a:rPr>
              <a:t>+</a:t>
            </a:r>
            <a:endParaRPr lang="en-US" sz="2400">
              <a:solidFill>
                <a:srgbClr val="FFF30A"/>
              </a:solidFill>
              <a:latin typeface="Times"/>
            </a:endParaRPr>
          </a:p>
        </p:txBody>
      </p:sp>
      <p:sp>
        <p:nvSpPr>
          <p:cNvPr id="1073159" name="Text Box 7"/>
          <p:cNvSpPr txBox="1">
            <a:spLocks noChangeArrowheads="1"/>
          </p:cNvSpPr>
          <p:nvPr/>
        </p:nvSpPr>
        <p:spPr bwMode="auto">
          <a:xfrm>
            <a:off x="3086100" y="27559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d</a:t>
            </a:r>
            <a:r>
              <a:rPr lang="en-US" sz="3600">
                <a:solidFill>
                  <a:srgbClr val="FFFF00"/>
                </a:solidFill>
                <a:latin typeface="Arial Black" pitchFamily="34" charset="0"/>
              </a:rPr>
              <a:t>-</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74179"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74180" name="Text Box 4"/>
          <p:cNvSpPr txBox="1">
            <a:spLocks noChangeArrowheads="1"/>
          </p:cNvSpPr>
          <p:nvPr/>
        </p:nvSpPr>
        <p:spPr bwMode="auto">
          <a:xfrm>
            <a:off x="6400800" y="3048000"/>
            <a:ext cx="1295400" cy="5207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2400">
                <a:solidFill>
                  <a:srgbClr val="FFFF00"/>
                </a:solidFill>
                <a:latin typeface="Symbol" pitchFamily="18" charset="2"/>
              </a:rPr>
              <a:t></a:t>
            </a:r>
            <a:r>
              <a:rPr lang="en-US" sz="2400">
                <a:solidFill>
                  <a:srgbClr val="FFFF00"/>
                </a:solidFill>
                <a:latin typeface="Arial Black" pitchFamily="34" charset="0"/>
              </a:rPr>
              <a:t>+</a:t>
            </a:r>
            <a:endParaRPr lang="en-US" sz="3600">
              <a:solidFill>
                <a:srgbClr val="FFF30A"/>
              </a:solidFill>
              <a:latin typeface="Times"/>
            </a:endParaRPr>
          </a:p>
        </p:txBody>
      </p:sp>
      <p:sp>
        <p:nvSpPr>
          <p:cNvPr id="1074181" name="Text Box 5"/>
          <p:cNvSpPr txBox="1">
            <a:spLocks noChangeArrowheads="1"/>
          </p:cNvSpPr>
          <p:nvPr/>
        </p:nvSpPr>
        <p:spPr bwMode="auto">
          <a:xfrm>
            <a:off x="5029200" y="2832100"/>
            <a:ext cx="1295400" cy="5207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2400">
                <a:solidFill>
                  <a:srgbClr val="FFFF00"/>
                </a:solidFill>
                <a:latin typeface="Symbol" pitchFamily="18" charset="2"/>
              </a:rPr>
              <a:t></a:t>
            </a:r>
            <a:r>
              <a:rPr lang="en-US" sz="2400">
                <a:solidFill>
                  <a:srgbClr val="FFFF00"/>
                </a:solidFill>
                <a:latin typeface="Arial Black" pitchFamily="34" charset="0"/>
              </a:rPr>
              <a:t>-</a:t>
            </a:r>
            <a:endParaRPr lang="en-US" sz="3600">
              <a:solidFill>
                <a:srgbClr val="FFF30A"/>
              </a:solidFill>
              <a:latin typeface="Times"/>
            </a:endParaRPr>
          </a:p>
        </p:txBody>
      </p:sp>
      <p:sp>
        <p:nvSpPr>
          <p:cNvPr id="1074182" name="Text Box 6"/>
          <p:cNvSpPr txBox="1">
            <a:spLocks noChangeArrowheads="1"/>
          </p:cNvSpPr>
          <p:nvPr/>
        </p:nvSpPr>
        <p:spPr bwMode="auto">
          <a:xfrm>
            <a:off x="4419600" y="23876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a:t>
            </a:r>
            <a:r>
              <a:rPr lang="en-US" sz="3600">
                <a:solidFill>
                  <a:srgbClr val="FFFF00"/>
                </a:solidFill>
                <a:latin typeface="Arial Black" pitchFamily="34" charset="0"/>
              </a:rPr>
              <a:t>+</a:t>
            </a:r>
            <a:endParaRPr lang="en-US" sz="2400">
              <a:solidFill>
                <a:srgbClr val="FFF30A"/>
              </a:solidFill>
              <a:latin typeface="Times"/>
            </a:endParaRPr>
          </a:p>
        </p:txBody>
      </p:sp>
      <p:sp>
        <p:nvSpPr>
          <p:cNvPr id="1074183" name="Text Box 7"/>
          <p:cNvSpPr txBox="1">
            <a:spLocks noChangeArrowheads="1"/>
          </p:cNvSpPr>
          <p:nvPr/>
        </p:nvSpPr>
        <p:spPr bwMode="auto">
          <a:xfrm>
            <a:off x="3086100" y="2755900"/>
            <a:ext cx="1295400" cy="73660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Symbol" pitchFamily="18" charset="2"/>
              </a:rPr>
              <a:t>d</a:t>
            </a:r>
            <a:r>
              <a:rPr lang="en-US" sz="3600">
                <a:solidFill>
                  <a:srgbClr val="FFFF00"/>
                </a:solidFill>
                <a:latin typeface="Arial Black" pitchFamily="34" charset="0"/>
              </a:rPr>
              <a:t>-</a:t>
            </a:r>
            <a:endParaRPr lang="en-US" sz="2400">
              <a:solidFill>
                <a:srgbClr val="FFF30A"/>
              </a:solidFill>
              <a:latin typeface="Times"/>
            </a:endParaRPr>
          </a:p>
        </p:txBody>
      </p:sp>
      <p:sp>
        <p:nvSpPr>
          <p:cNvPr id="1074184" name="Text Box 8"/>
          <p:cNvSpPr txBox="1">
            <a:spLocks noChangeArrowheads="1"/>
          </p:cNvSpPr>
          <p:nvPr/>
        </p:nvSpPr>
        <p:spPr bwMode="auto">
          <a:xfrm>
            <a:off x="5181600" y="1619250"/>
            <a:ext cx="2209800" cy="89535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lnSpc>
                <a:spcPct val="80000"/>
              </a:lnSpc>
            </a:pPr>
            <a:r>
              <a:rPr lang="en-US" sz="2800">
                <a:solidFill>
                  <a:srgbClr val="FFFF00"/>
                </a:solidFill>
                <a:latin typeface="Arial Black" pitchFamily="34" charset="0"/>
              </a:rPr>
              <a:t>induced dipole</a:t>
            </a:r>
            <a:endParaRPr lang="en-US" sz="2400">
              <a:solidFill>
                <a:srgbClr val="FFF30A"/>
              </a:solidFill>
              <a:latin typeface="Times"/>
            </a:endParaRPr>
          </a:p>
        </p:txBody>
      </p:sp>
      <p:sp>
        <p:nvSpPr>
          <p:cNvPr id="1074185" name="Text Box 9"/>
          <p:cNvSpPr txBox="1">
            <a:spLocks noChangeArrowheads="1"/>
          </p:cNvSpPr>
          <p:nvPr/>
        </p:nvSpPr>
        <p:spPr bwMode="auto">
          <a:xfrm>
            <a:off x="3124200" y="2057400"/>
            <a:ext cx="2209800" cy="493713"/>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lnSpc>
                <a:spcPct val="80000"/>
              </a:lnSpc>
            </a:pPr>
            <a:r>
              <a:rPr lang="en-US" sz="2800">
                <a:solidFill>
                  <a:srgbClr val="FFFF00"/>
                </a:solidFill>
                <a:latin typeface="Arial Black" pitchFamily="34" charset="0"/>
              </a:rPr>
              <a:t>Dipole</a:t>
            </a:r>
            <a:endParaRPr lang="en-US" sz="2400">
              <a:solidFill>
                <a:srgbClr val="FFF30A"/>
              </a:solidFill>
              <a:latin typeface="Times"/>
            </a:endParaRPr>
          </a:p>
        </p:txBody>
      </p:sp>
    </p:spTree>
  </p:cSld>
  <p:clrMapOvr>
    <a:masterClrMapping/>
  </p:clrMapOvr>
  <p:transition advTm="1000">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0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75203"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51299"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76227"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5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77251"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Tree>
  </p:cSld>
  <p:clrMapOvr>
    <a:masterClrMapping/>
  </p:clrMapOvr>
  <p:transition advTm="1000">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1078275"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1078276" name="Text Box 4"/>
          <p:cNvSpPr txBox="1">
            <a:spLocks noChangeArrowheads="1"/>
          </p:cNvSpPr>
          <p:nvPr/>
        </p:nvSpPr>
        <p:spPr bwMode="auto">
          <a:xfrm>
            <a:off x="2362200" y="4648200"/>
            <a:ext cx="2209800" cy="493713"/>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lnSpc>
                <a:spcPct val="80000"/>
              </a:lnSpc>
            </a:pPr>
            <a:r>
              <a:rPr lang="en-US" sz="2800">
                <a:solidFill>
                  <a:srgbClr val="FFFF00"/>
                </a:solidFill>
                <a:latin typeface="Arial Black" pitchFamily="34" charset="0"/>
              </a:rPr>
              <a:t>Polar</a:t>
            </a:r>
            <a:endParaRPr lang="en-US" sz="2400">
              <a:solidFill>
                <a:srgbClr val="FFF30A"/>
              </a:solidFill>
              <a:latin typeface="Times"/>
            </a:endParaRPr>
          </a:p>
        </p:txBody>
      </p:sp>
      <p:sp>
        <p:nvSpPr>
          <p:cNvPr id="1078277" name="Text Box 5"/>
          <p:cNvSpPr txBox="1">
            <a:spLocks noChangeArrowheads="1"/>
          </p:cNvSpPr>
          <p:nvPr/>
        </p:nvSpPr>
        <p:spPr bwMode="auto">
          <a:xfrm>
            <a:off x="5334000" y="4648200"/>
            <a:ext cx="2209800" cy="493713"/>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lnSpc>
                <a:spcPct val="80000"/>
              </a:lnSpc>
            </a:pPr>
            <a:r>
              <a:rPr lang="en-US" sz="2800">
                <a:solidFill>
                  <a:srgbClr val="FFFF00"/>
                </a:solidFill>
                <a:latin typeface="Arial Black" pitchFamily="34" charset="0"/>
              </a:rPr>
              <a:t>Nonpolar</a:t>
            </a:r>
            <a:endParaRPr lang="en-US" sz="2400">
              <a:solidFill>
                <a:srgbClr val="FFF30A"/>
              </a:solidFill>
              <a:latin typeface="Times"/>
            </a:endParaRPr>
          </a:p>
        </p:txBody>
      </p:sp>
      <p:sp>
        <p:nvSpPr>
          <p:cNvPr id="1078278" name="Rectangle 6"/>
          <p:cNvSpPr>
            <a:spLocks noChangeArrowheads="1"/>
          </p:cNvSpPr>
          <p:nvPr/>
        </p:nvSpPr>
        <p:spPr bwMode="auto">
          <a:xfrm>
            <a:off x="76200" y="6554788"/>
            <a:ext cx="3289300" cy="214312"/>
          </a:xfrm>
          <a:prstGeom prst="rect">
            <a:avLst/>
          </a:prstGeom>
          <a:noFill/>
          <a:ln w="9525">
            <a:noFill/>
            <a:miter lim="800000"/>
            <a:headEnd/>
            <a:tailEnd/>
          </a:ln>
          <a:effectLst/>
        </p:spPr>
        <p:txBody>
          <a:bodyPr wrap="none">
            <a:spAutoFit/>
          </a:bodyPr>
          <a:lstStyle/>
          <a:p>
            <a:r>
              <a:rPr lang="en-US" sz="800">
                <a:solidFill>
                  <a:schemeClr val="bg1"/>
                </a:solidFill>
              </a:rPr>
              <a:t>Copyright © 2007 Pearson Benjamin Cummings.  All rights reserved.</a:t>
            </a:r>
            <a:endParaRPr lang="en-US">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8276"/>
                                        </p:tgtEl>
                                        <p:attrNameLst>
                                          <p:attrName>style.visibility</p:attrName>
                                        </p:attrNameLst>
                                      </p:cBhvr>
                                      <p:to>
                                        <p:strVal val="visible"/>
                                      </p:to>
                                    </p:set>
                                    <p:anim calcmode="lin" valueType="num">
                                      <p:cBhvr additive="base">
                                        <p:cTn id="7" dur="500" fill="hold"/>
                                        <p:tgtEl>
                                          <p:spTgt spid="1078276"/>
                                        </p:tgtEl>
                                        <p:attrNameLst>
                                          <p:attrName>ppt_x</p:attrName>
                                        </p:attrNameLst>
                                      </p:cBhvr>
                                      <p:tavLst>
                                        <p:tav tm="0">
                                          <p:val>
                                            <p:strVal val="#ppt_x"/>
                                          </p:val>
                                        </p:tav>
                                        <p:tav tm="100000">
                                          <p:val>
                                            <p:strVal val="#ppt_x"/>
                                          </p:val>
                                        </p:tav>
                                      </p:tavLst>
                                    </p:anim>
                                    <p:anim calcmode="lin" valueType="num">
                                      <p:cBhvr additive="base">
                                        <p:cTn id="8" dur="500" fill="hold"/>
                                        <p:tgtEl>
                                          <p:spTgt spid="10782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78277"/>
                                        </p:tgtEl>
                                        <p:attrNameLst>
                                          <p:attrName>style.visibility</p:attrName>
                                        </p:attrNameLst>
                                      </p:cBhvr>
                                      <p:to>
                                        <p:strVal val="visible"/>
                                      </p:to>
                                    </p:set>
                                    <p:anim calcmode="lin" valueType="num">
                                      <p:cBhvr additive="base">
                                        <p:cTn id="13" dur="500" fill="hold"/>
                                        <p:tgtEl>
                                          <p:spTgt spid="1078277"/>
                                        </p:tgtEl>
                                        <p:attrNameLst>
                                          <p:attrName>ppt_x</p:attrName>
                                        </p:attrNameLst>
                                      </p:cBhvr>
                                      <p:tavLst>
                                        <p:tav tm="0">
                                          <p:val>
                                            <p:strVal val="#ppt_x"/>
                                          </p:val>
                                        </p:tav>
                                        <p:tav tm="100000">
                                          <p:val>
                                            <p:strVal val="#ppt_x"/>
                                          </p:val>
                                        </p:tav>
                                      </p:tavLst>
                                    </p:anim>
                                    <p:anim calcmode="lin" valueType="num">
                                      <p:cBhvr additive="base">
                                        <p:cTn id="14" dur="500" fill="hold"/>
                                        <p:tgtEl>
                                          <p:spTgt spid="10782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6" grpId="0" autoUpdateAnimBg="0"/>
      <p:bldP spid="1078277"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29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1079299" name="Rectangle 3"/>
          <p:cNvSpPr>
            <a:spLocks noChangeArrowheads="1"/>
          </p:cNvSpPr>
          <p:nvPr/>
        </p:nvSpPr>
        <p:spPr bwMode="auto">
          <a:xfrm>
            <a:off x="76200" y="6554788"/>
            <a:ext cx="3289300" cy="214312"/>
          </a:xfrm>
          <a:prstGeom prst="rect">
            <a:avLst/>
          </a:prstGeom>
          <a:noFill/>
          <a:ln w="9525">
            <a:noFill/>
            <a:miter lim="800000"/>
            <a:headEnd/>
            <a:tailEnd/>
          </a:ln>
          <a:effectLst/>
        </p:spPr>
        <p:txBody>
          <a:bodyPr wrap="none">
            <a:spAutoFit/>
          </a:bodyPr>
          <a:lstStyle/>
          <a:p>
            <a:r>
              <a:rPr lang="en-US" sz="800"/>
              <a:t>Copyright © 2007 Pearson Benjamin Cummings.  All rights reserved</a:t>
            </a:r>
            <a:r>
              <a:rPr lang="en-US" sz="800">
                <a:solidFill>
                  <a:schemeClr val="bg1"/>
                </a:solidFill>
              </a:rPr>
              <a:t>.</a:t>
            </a:r>
            <a:endParaRPr lang="en-US">
              <a:solidFill>
                <a:schemeClr val="bg1"/>
              </a:solidFill>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sz="4100"/>
              <a:t>Determining Molecular Polarity</a:t>
            </a:r>
          </a:p>
        </p:txBody>
      </p:sp>
      <p:sp>
        <p:nvSpPr>
          <p:cNvPr id="194563" name="Rectangle 3"/>
          <p:cNvSpPr>
            <a:spLocks noGrp="1" noChangeArrowheads="1"/>
          </p:cNvSpPr>
          <p:nvPr>
            <p:ph type="body" idx="1"/>
          </p:nvPr>
        </p:nvSpPr>
        <p:spPr/>
        <p:txBody>
          <a:bodyPr/>
          <a:lstStyle/>
          <a:p>
            <a:pPr>
              <a:spcBef>
                <a:spcPct val="0"/>
              </a:spcBef>
            </a:pPr>
            <a:r>
              <a:rPr lang="en-US" u="sng"/>
              <a:t>Depends on</a:t>
            </a:r>
            <a:r>
              <a:rPr lang="en-US"/>
              <a:t>:</a:t>
            </a:r>
          </a:p>
          <a:p>
            <a:pPr lvl="1">
              <a:spcBef>
                <a:spcPct val="10000"/>
              </a:spcBef>
            </a:pPr>
            <a:r>
              <a:rPr lang="en-US"/>
              <a:t>dipole moments</a:t>
            </a:r>
          </a:p>
          <a:p>
            <a:pPr lvl="1">
              <a:spcBef>
                <a:spcPct val="10000"/>
              </a:spcBef>
            </a:pPr>
            <a:r>
              <a:rPr lang="en-US"/>
              <a:t>molecular shape</a:t>
            </a:r>
          </a:p>
          <a:p>
            <a:pPr>
              <a:buFontTx/>
              <a:buNone/>
            </a:pPr>
            <a:endParaRPr lang="en-US"/>
          </a:p>
        </p:txBody>
      </p:sp>
      <p:sp>
        <p:nvSpPr>
          <p:cNvPr id="194564" name="Rectangle 4"/>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grpSp>
        <p:nvGrpSpPr>
          <p:cNvPr id="194565" name="Group 5"/>
          <p:cNvGrpSpPr>
            <a:grpSpLocks/>
          </p:cNvGrpSpPr>
          <p:nvPr/>
        </p:nvGrpSpPr>
        <p:grpSpPr bwMode="auto">
          <a:xfrm rot="-1598707">
            <a:off x="2141538" y="4905375"/>
            <a:ext cx="1143000" cy="762000"/>
            <a:chOff x="1296" y="3600"/>
            <a:chExt cx="720" cy="480"/>
          </a:xfrm>
        </p:grpSpPr>
        <p:sp>
          <p:nvSpPr>
            <p:cNvPr id="194566" name="Oval 6"/>
            <p:cNvSpPr>
              <a:spLocks noChangeArrowheads="1"/>
            </p:cNvSpPr>
            <p:nvPr/>
          </p:nvSpPr>
          <p:spPr bwMode="auto">
            <a:xfrm>
              <a:off x="1296" y="3696"/>
              <a:ext cx="240" cy="240"/>
            </a:xfrm>
            <a:prstGeom prst="ellipse">
              <a:avLst/>
            </a:prstGeom>
            <a:solidFill>
              <a:srgbClr val="FF7C80"/>
            </a:solidFill>
            <a:ln w="9525">
              <a:noFill/>
              <a:round/>
              <a:headEnd/>
              <a:tailEnd/>
            </a:ln>
            <a:effectLst/>
          </p:spPr>
          <p:txBody>
            <a:bodyPr lIns="0" tIns="0" rIns="0" bIns="0" anchor="ctr">
              <a:spAutoFit/>
            </a:bodyPr>
            <a:lstStyle/>
            <a:p>
              <a:endParaRPr lang="en-US"/>
            </a:p>
          </p:txBody>
        </p:sp>
        <p:sp>
          <p:nvSpPr>
            <p:cNvPr id="194567" name="Oval 7"/>
            <p:cNvSpPr>
              <a:spLocks noChangeArrowheads="1"/>
            </p:cNvSpPr>
            <p:nvPr/>
          </p:nvSpPr>
          <p:spPr bwMode="auto">
            <a:xfrm>
              <a:off x="1536" y="3600"/>
              <a:ext cx="480" cy="480"/>
            </a:xfrm>
            <a:prstGeom prst="ellipse">
              <a:avLst/>
            </a:prstGeom>
            <a:solidFill>
              <a:schemeClr val="accent1"/>
            </a:solidFill>
            <a:ln w="9525">
              <a:noFill/>
              <a:round/>
              <a:headEnd/>
              <a:tailEnd/>
            </a:ln>
            <a:effectLst/>
          </p:spPr>
          <p:txBody>
            <a:bodyPr lIns="0" tIns="0" rIns="0" bIns="0" anchor="ctr">
              <a:spAutoFit/>
            </a:bodyPr>
            <a:lstStyle/>
            <a:p>
              <a:endParaRPr lang="en-US"/>
            </a:p>
          </p:txBody>
        </p:sp>
        <p:sp>
          <p:nvSpPr>
            <p:cNvPr id="194568" name="Text Box 8"/>
            <p:cNvSpPr txBox="1">
              <a:spLocks noChangeArrowheads="1"/>
            </p:cNvSpPr>
            <p:nvPr/>
          </p:nvSpPr>
          <p:spPr bwMode="auto">
            <a:xfrm>
              <a:off x="1296" y="3648"/>
              <a:ext cx="240" cy="307"/>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3200" b="1">
                  <a:sym typeface="Symbol" pitchFamily="18" charset="2"/>
                </a:rPr>
                <a:t></a:t>
              </a:r>
              <a:r>
                <a:rPr lang="en-US" sz="3200" b="1" baseline="30000">
                  <a:sym typeface="Symbol" pitchFamily="18" charset="2"/>
                </a:rPr>
                <a:t>+</a:t>
              </a:r>
              <a:endParaRPr lang="en-US" sz="3200"/>
            </a:p>
          </p:txBody>
        </p:sp>
        <p:sp>
          <p:nvSpPr>
            <p:cNvPr id="194569" name="Text Box 9"/>
            <p:cNvSpPr txBox="1">
              <a:spLocks noChangeArrowheads="1"/>
            </p:cNvSpPr>
            <p:nvPr/>
          </p:nvSpPr>
          <p:spPr bwMode="auto">
            <a:xfrm>
              <a:off x="1680" y="3648"/>
              <a:ext cx="240" cy="307"/>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3200" b="1">
                  <a:sym typeface="Symbol" pitchFamily="18" charset="2"/>
                </a:rPr>
                <a:t></a:t>
              </a:r>
              <a:r>
                <a:rPr lang="en-US" sz="3200" b="1" baseline="30000">
                  <a:sym typeface="Symbol" pitchFamily="18" charset="2"/>
                </a:rPr>
                <a:t>–</a:t>
              </a:r>
              <a:endParaRPr lang="en-US" sz="3200"/>
            </a:p>
          </p:txBody>
        </p:sp>
      </p:grpSp>
      <p:grpSp>
        <p:nvGrpSpPr>
          <p:cNvPr id="194570" name="Group 10"/>
          <p:cNvGrpSpPr>
            <a:grpSpLocks/>
          </p:cNvGrpSpPr>
          <p:nvPr/>
        </p:nvGrpSpPr>
        <p:grpSpPr bwMode="auto">
          <a:xfrm>
            <a:off x="3055938" y="3990975"/>
            <a:ext cx="1143000" cy="762000"/>
            <a:chOff x="2016" y="3120"/>
            <a:chExt cx="720" cy="480"/>
          </a:xfrm>
        </p:grpSpPr>
        <p:sp>
          <p:nvSpPr>
            <p:cNvPr id="194571" name="Oval 11"/>
            <p:cNvSpPr>
              <a:spLocks noChangeArrowheads="1"/>
            </p:cNvSpPr>
            <p:nvPr/>
          </p:nvSpPr>
          <p:spPr bwMode="auto">
            <a:xfrm>
              <a:off x="2016" y="3216"/>
              <a:ext cx="240" cy="240"/>
            </a:xfrm>
            <a:prstGeom prst="ellipse">
              <a:avLst/>
            </a:prstGeom>
            <a:solidFill>
              <a:srgbClr val="FF7C80"/>
            </a:solidFill>
            <a:ln w="9525">
              <a:noFill/>
              <a:round/>
              <a:headEnd/>
              <a:tailEnd/>
            </a:ln>
            <a:effectLst/>
          </p:spPr>
          <p:txBody>
            <a:bodyPr lIns="0" tIns="0" rIns="0" bIns="0" anchor="ctr">
              <a:spAutoFit/>
            </a:bodyPr>
            <a:lstStyle/>
            <a:p>
              <a:endParaRPr lang="en-US"/>
            </a:p>
          </p:txBody>
        </p:sp>
        <p:sp>
          <p:nvSpPr>
            <p:cNvPr id="194572" name="Oval 12"/>
            <p:cNvSpPr>
              <a:spLocks noChangeArrowheads="1"/>
            </p:cNvSpPr>
            <p:nvPr/>
          </p:nvSpPr>
          <p:spPr bwMode="auto">
            <a:xfrm>
              <a:off x="2256" y="3120"/>
              <a:ext cx="480" cy="480"/>
            </a:xfrm>
            <a:prstGeom prst="ellipse">
              <a:avLst/>
            </a:prstGeom>
            <a:solidFill>
              <a:schemeClr val="accent1"/>
            </a:solidFill>
            <a:ln w="9525">
              <a:noFill/>
              <a:round/>
              <a:headEnd/>
              <a:tailEnd/>
            </a:ln>
            <a:effectLst/>
          </p:spPr>
          <p:txBody>
            <a:bodyPr lIns="0" tIns="0" rIns="0" bIns="0" anchor="ctr">
              <a:spAutoFit/>
            </a:bodyPr>
            <a:lstStyle/>
            <a:p>
              <a:endParaRPr lang="en-US"/>
            </a:p>
          </p:txBody>
        </p:sp>
        <p:sp>
          <p:nvSpPr>
            <p:cNvPr id="194573" name="Text Box 13"/>
            <p:cNvSpPr txBox="1">
              <a:spLocks noChangeArrowheads="1"/>
            </p:cNvSpPr>
            <p:nvPr/>
          </p:nvSpPr>
          <p:spPr bwMode="auto">
            <a:xfrm>
              <a:off x="2016" y="3168"/>
              <a:ext cx="240" cy="307"/>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3200" b="1">
                  <a:sym typeface="Symbol" pitchFamily="18" charset="2"/>
                </a:rPr>
                <a:t></a:t>
              </a:r>
              <a:r>
                <a:rPr lang="en-US" sz="3200" b="1" baseline="30000">
                  <a:sym typeface="Symbol" pitchFamily="18" charset="2"/>
                </a:rPr>
                <a:t>+</a:t>
              </a:r>
              <a:endParaRPr lang="en-US" sz="3200"/>
            </a:p>
          </p:txBody>
        </p:sp>
        <p:sp>
          <p:nvSpPr>
            <p:cNvPr id="194574" name="Text Box 14"/>
            <p:cNvSpPr txBox="1">
              <a:spLocks noChangeArrowheads="1"/>
            </p:cNvSpPr>
            <p:nvPr/>
          </p:nvSpPr>
          <p:spPr bwMode="auto">
            <a:xfrm>
              <a:off x="2400" y="3168"/>
              <a:ext cx="240" cy="307"/>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3200" b="1">
                  <a:sym typeface="Symbol" pitchFamily="18" charset="2"/>
                </a:rPr>
                <a:t></a:t>
              </a:r>
              <a:r>
                <a:rPr lang="en-US" sz="3200" b="1" baseline="30000">
                  <a:sym typeface="Symbol" pitchFamily="18" charset="2"/>
                </a:rPr>
                <a:t>–</a:t>
              </a:r>
              <a:endParaRPr lang="en-US" sz="3200"/>
            </a:p>
          </p:txBody>
        </p:sp>
      </p:grpSp>
      <p:grpSp>
        <p:nvGrpSpPr>
          <p:cNvPr id="194575" name="Group 15"/>
          <p:cNvGrpSpPr>
            <a:grpSpLocks/>
          </p:cNvGrpSpPr>
          <p:nvPr/>
        </p:nvGrpSpPr>
        <p:grpSpPr bwMode="auto">
          <a:xfrm rot="1138810">
            <a:off x="3817938" y="4981575"/>
            <a:ext cx="1143000" cy="762000"/>
            <a:chOff x="2448" y="3744"/>
            <a:chExt cx="720" cy="480"/>
          </a:xfrm>
        </p:grpSpPr>
        <p:sp>
          <p:nvSpPr>
            <p:cNvPr id="194576" name="Oval 16"/>
            <p:cNvSpPr>
              <a:spLocks noChangeArrowheads="1"/>
            </p:cNvSpPr>
            <p:nvPr/>
          </p:nvSpPr>
          <p:spPr bwMode="auto">
            <a:xfrm>
              <a:off x="2448" y="3840"/>
              <a:ext cx="240" cy="240"/>
            </a:xfrm>
            <a:prstGeom prst="ellipse">
              <a:avLst/>
            </a:prstGeom>
            <a:solidFill>
              <a:srgbClr val="FF7C80"/>
            </a:solidFill>
            <a:ln w="9525">
              <a:noFill/>
              <a:round/>
              <a:headEnd/>
              <a:tailEnd/>
            </a:ln>
            <a:effectLst/>
          </p:spPr>
          <p:txBody>
            <a:bodyPr lIns="0" tIns="0" rIns="0" bIns="0" anchor="ctr">
              <a:spAutoFit/>
            </a:bodyPr>
            <a:lstStyle/>
            <a:p>
              <a:endParaRPr lang="en-US"/>
            </a:p>
          </p:txBody>
        </p:sp>
        <p:sp>
          <p:nvSpPr>
            <p:cNvPr id="194577" name="Oval 17"/>
            <p:cNvSpPr>
              <a:spLocks noChangeArrowheads="1"/>
            </p:cNvSpPr>
            <p:nvPr/>
          </p:nvSpPr>
          <p:spPr bwMode="auto">
            <a:xfrm>
              <a:off x="2688" y="3744"/>
              <a:ext cx="480" cy="480"/>
            </a:xfrm>
            <a:prstGeom prst="ellipse">
              <a:avLst/>
            </a:prstGeom>
            <a:solidFill>
              <a:schemeClr val="accent1"/>
            </a:solidFill>
            <a:ln w="9525">
              <a:noFill/>
              <a:round/>
              <a:headEnd/>
              <a:tailEnd/>
            </a:ln>
            <a:effectLst/>
          </p:spPr>
          <p:txBody>
            <a:bodyPr lIns="0" tIns="0" rIns="0" bIns="0" anchor="ctr">
              <a:spAutoFit/>
            </a:bodyPr>
            <a:lstStyle/>
            <a:p>
              <a:endParaRPr lang="en-US"/>
            </a:p>
          </p:txBody>
        </p:sp>
        <p:sp>
          <p:nvSpPr>
            <p:cNvPr id="194578" name="Text Box 18"/>
            <p:cNvSpPr txBox="1">
              <a:spLocks noChangeArrowheads="1"/>
            </p:cNvSpPr>
            <p:nvPr/>
          </p:nvSpPr>
          <p:spPr bwMode="auto">
            <a:xfrm>
              <a:off x="2448" y="3792"/>
              <a:ext cx="240" cy="307"/>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3200" b="1">
                  <a:sym typeface="Symbol" pitchFamily="18" charset="2"/>
                </a:rPr>
                <a:t></a:t>
              </a:r>
              <a:r>
                <a:rPr lang="en-US" sz="3200" b="1" baseline="30000">
                  <a:sym typeface="Symbol" pitchFamily="18" charset="2"/>
                </a:rPr>
                <a:t>+</a:t>
              </a:r>
              <a:endParaRPr lang="en-US" sz="3200"/>
            </a:p>
          </p:txBody>
        </p:sp>
        <p:sp>
          <p:nvSpPr>
            <p:cNvPr id="194579" name="Text Box 19"/>
            <p:cNvSpPr txBox="1">
              <a:spLocks noChangeArrowheads="1"/>
            </p:cNvSpPr>
            <p:nvPr/>
          </p:nvSpPr>
          <p:spPr bwMode="auto">
            <a:xfrm>
              <a:off x="2832" y="3792"/>
              <a:ext cx="240" cy="307"/>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3200" b="1">
                  <a:sym typeface="Symbol" pitchFamily="18" charset="2"/>
                </a:rPr>
                <a:t></a:t>
              </a:r>
              <a:r>
                <a:rPr lang="en-US" sz="3200" b="1" baseline="30000">
                  <a:sym typeface="Symbol" pitchFamily="18" charset="2"/>
                </a:rPr>
                <a:t>–</a:t>
              </a:r>
              <a:endParaRPr lang="en-US" sz="3200"/>
            </a:p>
          </p:txBody>
        </p:sp>
      </p:grpSp>
      <p:grpSp>
        <p:nvGrpSpPr>
          <p:cNvPr id="194580" name="Group 20"/>
          <p:cNvGrpSpPr>
            <a:grpSpLocks/>
          </p:cNvGrpSpPr>
          <p:nvPr/>
        </p:nvGrpSpPr>
        <p:grpSpPr bwMode="auto">
          <a:xfrm>
            <a:off x="4732338" y="4295775"/>
            <a:ext cx="1143000" cy="762000"/>
            <a:chOff x="2976" y="3312"/>
            <a:chExt cx="720" cy="480"/>
          </a:xfrm>
        </p:grpSpPr>
        <p:sp>
          <p:nvSpPr>
            <p:cNvPr id="194581" name="Oval 21"/>
            <p:cNvSpPr>
              <a:spLocks noChangeArrowheads="1"/>
            </p:cNvSpPr>
            <p:nvPr/>
          </p:nvSpPr>
          <p:spPr bwMode="auto">
            <a:xfrm>
              <a:off x="2976" y="3408"/>
              <a:ext cx="240" cy="240"/>
            </a:xfrm>
            <a:prstGeom prst="ellipse">
              <a:avLst/>
            </a:prstGeom>
            <a:solidFill>
              <a:srgbClr val="FF7C80"/>
            </a:solidFill>
            <a:ln w="9525">
              <a:noFill/>
              <a:round/>
              <a:headEnd/>
              <a:tailEnd/>
            </a:ln>
            <a:effectLst/>
          </p:spPr>
          <p:txBody>
            <a:bodyPr lIns="0" tIns="0" rIns="0" bIns="0" anchor="ctr">
              <a:spAutoFit/>
            </a:bodyPr>
            <a:lstStyle/>
            <a:p>
              <a:endParaRPr lang="en-US"/>
            </a:p>
          </p:txBody>
        </p:sp>
        <p:sp>
          <p:nvSpPr>
            <p:cNvPr id="194582" name="Oval 22"/>
            <p:cNvSpPr>
              <a:spLocks noChangeArrowheads="1"/>
            </p:cNvSpPr>
            <p:nvPr/>
          </p:nvSpPr>
          <p:spPr bwMode="auto">
            <a:xfrm>
              <a:off x="3216" y="3312"/>
              <a:ext cx="480" cy="480"/>
            </a:xfrm>
            <a:prstGeom prst="ellipse">
              <a:avLst/>
            </a:prstGeom>
            <a:solidFill>
              <a:schemeClr val="accent1"/>
            </a:solidFill>
            <a:ln w="9525">
              <a:noFill/>
              <a:round/>
              <a:headEnd/>
              <a:tailEnd/>
            </a:ln>
            <a:effectLst/>
          </p:spPr>
          <p:txBody>
            <a:bodyPr lIns="0" tIns="0" rIns="0" bIns="0" anchor="ctr">
              <a:spAutoFit/>
            </a:bodyPr>
            <a:lstStyle/>
            <a:p>
              <a:endParaRPr lang="en-US"/>
            </a:p>
          </p:txBody>
        </p:sp>
        <p:sp>
          <p:nvSpPr>
            <p:cNvPr id="194583" name="Text Box 23"/>
            <p:cNvSpPr txBox="1">
              <a:spLocks noChangeArrowheads="1"/>
            </p:cNvSpPr>
            <p:nvPr/>
          </p:nvSpPr>
          <p:spPr bwMode="auto">
            <a:xfrm>
              <a:off x="2976" y="3360"/>
              <a:ext cx="240" cy="307"/>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3200" b="1">
                  <a:sym typeface="Symbol" pitchFamily="18" charset="2"/>
                </a:rPr>
                <a:t></a:t>
              </a:r>
              <a:r>
                <a:rPr lang="en-US" sz="3200" b="1" baseline="30000">
                  <a:sym typeface="Symbol" pitchFamily="18" charset="2"/>
                </a:rPr>
                <a:t>+</a:t>
              </a:r>
              <a:endParaRPr lang="en-US" sz="3200"/>
            </a:p>
          </p:txBody>
        </p:sp>
        <p:sp>
          <p:nvSpPr>
            <p:cNvPr id="194584" name="Text Box 24"/>
            <p:cNvSpPr txBox="1">
              <a:spLocks noChangeArrowheads="1"/>
            </p:cNvSpPr>
            <p:nvPr/>
          </p:nvSpPr>
          <p:spPr bwMode="auto">
            <a:xfrm>
              <a:off x="3360" y="3360"/>
              <a:ext cx="240" cy="307"/>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3200" b="1">
                  <a:sym typeface="Symbol" pitchFamily="18" charset="2"/>
                </a:rPr>
                <a:t></a:t>
              </a:r>
              <a:r>
                <a:rPr lang="en-US" sz="3200" b="1" baseline="30000">
                  <a:sym typeface="Symbol" pitchFamily="18" charset="2"/>
                </a:rPr>
                <a:t>–</a:t>
              </a:r>
              <a:endParaRPr lang="en-US" sz="3200"/>
            </a:p>
          </p:txBody>
        </p:sp>
      </p:grpSp>
      <p:sp>
        <p:nvSpPr>
          <p:cNvPr id="194585" name="Line 25"/>
          <p:cNvSpPr>
            <a:spLocks noChangeShapeType="1"/>
          </p:cNvSpPr>
          <p:nvPr/>
        </p:nvSpPr>
        <p:spPr bwMode="auto">
          <a:xfrm flipV="1">
            <a:off x="3055938" y="4524375"/>
            <a:ext cx="152400" cy="381000"/>
          </a:xfrm>
          <a:prstGeom prst="line">
            <a:avLst/>
          </a:prstGeom>
          <a:noFill/>
          <a:ln w="28575">
            <a:solidFill>
              <a:schemeClr val="tx1"/>
            </a:solidFill>
            <a:round/>
            <a:headEnd type="triangle" w="sm" len="med"/>
            <a:tailEnd type="triangle" w="sm" len="med"/>
          </a:ln>
          <a:effectLst/>
        </p:spPr>
        <p:txBody>
          <a:bodyPr lIns="0" tIns="0" rIns="0" bIns="0" anchor="ctr">
            <a:spAutoFit/>
          </a:bodyPr>
          <a:lstStyle/>
          <a:p>
            <a:endParaRPr lang="en-US"/>
          </a:p>
        </p:txBody>
      </p:sp>
      <p:sp>
        <p:nvSpPr>
          <p:cNvPr id="194586" name="Line 26"/>
          <p:cNvSpPr>
            <a:spLocks noChangeShapeType="1"/>
          </p:cNvSpPr>
          <p:nvPr/>
        </p:nvSpPr>
        <p:spPr bwMode="auto">
          <a:xfrm flipH="1" flipV="1">
            <a:off x="4046538" y="4524375"/>
            <a:ext cx="76200" cy="381000"/>
          </a:xfrm>
          <a:prstGeom prst="line">
            <a:avLst/>
          </a:prstGeom>
          <a:noFill/>
          <a:ln w="28575">
            <a:solidFill>
              <a:schemeClr val="tx1"/>
            </a:solidFill>
            <a:round/>
            <a:headEnd type="triangle" w="sm" len="med"/>
            <a:tailEnd type="triangle" w="sm" len="med"/>
          </a:ln>
          <a:effectLst/>
        </p:spPr>
        <p:txBody>
          <a:bodyPr lIns="0" tIns="0" rIns="0" bIns="0" anchor="ctr">
            <a:spAutoFit/>
          </a:bodyPr>
          <a:lstStyle/>
          <a:p>
            <a:endParaRPr lang="en-US"/>
          </a:p>
        </p:txBody>
      </p:sp>
      <p:sp>
        <p:nvSpPr>
          <p:cNvPr id="194587" name="Line 27"/>
          <p:cNvSpPr>
            <a:spLocks noChangeShapeType="1"/>
          </p:cNvSpPr>
          <p:nvPr/>
        </p:nvSpPr>
        <p:spPr bwMode="auto">
          <a:xfrm flipV="1">
            <a:off x="4808538" y="4752975"/>
            <a:ext cx="152400" cy="381000"/>
          </a:xfrm>
          <a:prstGeom prst="line">
            <a:avLst/>
          </a:prstGeom>
          <a:noFill/>
          <a:ln w="28575">
            <a:solidFill>
              <a:schemeClr val="tx1"/>
            </a:solidFill>
            <a:round/>
            <a:headEnd type="triangle" w="sm" len="med"/>
            <a:tailEnd type="triangle" w="sm" len="med"/>
          </a:ln>
          <a:effectLst/>
        </p:spPr>
        <p:txBody>
          <a:bodyPr lIns="0" tIns="0" rIns="0" bIns="0" anchor="ctr">
            <a:spAutoFit/>
          </a:bodyPr>
          <a:lstStyle/>
          <a:p>
            <a:endParaRPr lang="en-US"/>
          </a:p>
        </p:txBody>
      </p:sp>
      <p:sp>
        <p:nvSpPr>
          <p:cNvPr id="194588" name="Line 28"/>
          <p:cNvSpPr>
            <a:spLocks noChangeShapeType="1"/>
          </p:cNvSpPr>
          <p:nvPr/>
        </p:nvSpPr>
        <p:spPr bwMode="auto">
          <a:xfrm flipV="1">
            <a:off x="3208338" y="5133975"/>
            <a:ext cx="609600" cy="0"/>
          </a:xfrm>
          <a:prstGeom prst="line">
            <a:avLst/>
          </a:prstGeom>
          <a:noFill/>
          <a:ln w="28575">
            <a:solidFill>
              <a:schemeClr val="tx1"/>
            </a:solidFill>
            <a:round/>
            <a:headEnd type="triangle" w="sm" len="med"/>
            <a:tailEnd type="triangle" w="sm" len="med"/>
          </a:ln>
          <a:effectLst/>
        </p:spPr>
        <p:txBody>
          <a:bodyPr lIns="0" tIns="0" rIns="0" bIns="0" anchor="ctr">
            <a:spAutoFit/>
          </a:bodyPr>
          <a:lstStyle/>
          <a:p>
            <a:endParaRPr lang="en-US"/>
          </a:p>
        </p:txBody>
      </p:sp>
      <p:sp>
        <p:nvSpPr>
          <p:cNvPr id="194589" name="Line 29"/>
          <p:cNvSpPr>
            <a:spLocks noChangeShapeType="1"/>
          </p:cNvSpPr>
          <p:nvPr/>
        </p:nvSpPr>
        <p:spPr bwMode="auto">
          <a:xfrm>
            <a:off x="4198938" y="4295775"/>
            <a:ext cx="533400" cy="228600"/>
          </a:xfrm>
          <a:prstGeom prst="line">
            <a:avLst/>
          </a:prstGeom>
          <a:noFill/>
          <a:ln w="28575">
            <a:solidFill>
              <a:schemeClr val="tx1"/>
            </a:solidFill>
            <a:round/>
            <a:headEnd type="triangle" w="sm" len="med"/>
            <a:tailEnd type="triangle" w="sm" len="med"/>
          </a:ln>
          <a:effectLst/>
        </p:spPr>
        <p:txBody>
          <a:bodyPr lIns="0" tIns="0" rIns="0" bIns="0" anchor="ctr">
            <a:spAutoFit/>
          </a:bodyPr>
          <a:lstStyle/>
          <a:p>
            <a:endParaRPr lang="en-US"/>
          </a:p>
        </p:txBody>
      </p:sp>
      <p:grpSp>
        <p:nvGrpSpPr>
          <p:cNvPr id="194590" name="Group 30"/>
          <p:cNvGrpSpPr>
            <a:grpSpLocks/>
          </p:cNvGrpSpPr>
          <p:nvPr/>
        </p:nvGrpSpPr>
        <p:grpSpPr bwMode="auto">
          <a:xfrm>
            <a:off x="5803900" y="1552575"/>
            <a:ext cx="2438400" cy="2438400"/>
            <a:chOff x="4128" y="240"/>
            <a:chExt cx="1536" cy="1536"/>
          </a:xfrm>
        </p:grpSpPr>
        <p:pic>
          <p:nvPicPr>
            <p:cNvPr id="194591" name="Picture 31" descr="polarizedionic"/>
            <p:cNvPicPr>
              <a:picLocks noChangeAspect="1" noChangeArrowheads="1"/>
            </p:cNvPicPr>
            <p:nvPr/>
          </p:nvPicPr>
          <p:blipFill>
            <a:blip r:embed="rId3" cstate="print">
              <a:lum bright="-6000"/>
            </a:blip>
            <a:srcRect l="4124" b="8000"/>
            <a:stretch>
              <a:fillRect/>
            </a:stretch>
          </p:blipFill>
          <p:spPr bwMode="auto">
            <a:xfrm>
              <a:off x="4128" y="257"/>
              <a:ext cx="1536" cy="1519"/>
            </a:xfrm>
            <a:prstGeom prst="rect">
              <a:avLst/>
            </a:prstGeom>
            <a:noFill/>
            <a:ln w="9525">
              <a:solidFill>
                <a:schemeClr val="tx1"/>
              </a:solidFill>
              <a:miter lim="800000"/>
              <a:headEnd/>
              <a:tailEnd/>
            </a:ln>
          </p:spPr>
        </p:pic>
        <p:grpSp>
          <p:nvGrpSpPr>
            <p:cNvPr id="194592" name="Group 32"/>
            <p:cNvGrpSpPr>
              <a:grpSpLocks/>
            </p:cNvGrpSpPr>
            <p:nvPr/>
          </p:nvGrpSpPr>
          <p:grpSpPr bwMode="auto">
            <a:xfrm>
              <a:off x="4368" y="1392"/>
              <a:ext cx="1104" cy="384"/>
              <a:chOff x="4224" y="1632"/>
              <a:chExt cx="1104" cy="384"/>
            </a:xfrm>
          </p:grpSpPr>
          <p:sp>
            <p:nvSpPr>
              <p:cNvPr id="194593" name="Text Box 33"/>
              <p:cNvSpPr txBox="1">
                <a:spLocks noChangeArrowheads="1"/>
              </p:cNvSpPr>
              <p:nvPr/>
            </p:nvSpPr>
            <p:spPr bwMode="auto">
              <a:xfrm>
                <a:off x="4224" y="1632"/>
                <a:ext cx="480" cy="384"/>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000" b="1">
                    <a:solidFill>
                      <a:srgbClr val="000099"/>
                    </a:solidFill>
                    <a:sym typeface="Symbol" pitchFamily="18" charset="2"/>
                  </a:rPr>
                  <a:t>H</a:t>
                </a:r>
                <a:endParaRPr lang="en-US" sz="4000" b="1">
                  <a:solidFill>
                    <a:srgbClr val="000099"/>
                  </a:solidFill>
                </a:endParaRPr>
              </a:p>
            </p:txBody>
          </p:sp>
          <p:sp>
            <p:nvSpPr>
              <p:cNvPr id="194594" name="Text Box 34"/>
              <p:cNvSpPr txBox="1">
                <a:spLocks noChangeArrowheads="1"/>
              </p:cNvSpPr>
              <p:nvPr/>
            </p:nvSpPr>
            <p:spPr bwMode="auto">
              <a:xfrm>
                <a:off x="4848" y="1632"/>
                <a:ext cx="480" cy="384"/>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000" b="1">
                    <a:solidFill>
                      <a:srgbClr val="000099"/>
                    </a:solidFill>
                    <a:sym typeface="Symbol" pitchFamily="18" charset="2"/>
                  </a:rPr>
                  <a:t>Cl</a:t>
                </a:r>
                <a:endParaRPr lang="en-US" sz="4000" b="1">
                  <a:solidFill>
                    <a:srgbClr val="000099"/>
                  </a:solidFill>
                </a:endParaRPr>
              </a:p>
            </p:txBody>
          </p:sp>
          <p:sp>
            <p:nvSpPr>
              <p:cNvPr id="194595" name="Line 35"/>
              <p:cNvSpPr>
                <a:spLocks noChangeShapeType="1"/>
              </p:cNvSpPr>
              <p:nvPr/>
            </p:nvSpPr>
            <p:spPr bwMode="auto">
              <a:xfrm>
                <a:off x="4512" y="1824"/>
                <a:ext cx="288" cy="0"/>
              </a:xfrm>
              <a:prstGeom prst="line">
                <a:avLst/>
              </a:prstGeom>
              <a:noFill/>
              <a:ln w="76200">
                <a:solidFill>
                  <a:srgbClr val="0000CC"/>
                </a:solidFill>
                <a:round/>
                <a:headEnd/>
                <a:tailEnd/>
              </a:ln>
              <a:effectLst/>
            </p:spPr>
            <p:txBody>
              <a:bodyPr wrap="none" lIns="0" tIns="0" rIns="0" bIns="0" anchor="ctr">
                <a:spAutoFit/>
              </a:bodyPr>
              <a:lstStyle/>
              <a:p>
                <a:endParaRPr lang="en-US"/>
              </a:p>
            </p:txBody>
          </p:sp>
        </p:grpSp>
        <p:grpSp>
          <p:nvGrpSpPr>
            <p:cNvPr id="194596" name="Group 36"/>
            <p:cNvGrpSpPr>
              <a:grpSpLocks/>
            </p:cNvGrpSpPr>
            <p:nvPr/>
          </p:nvGrpSpPr>
          <p:grpSpPr bwMode="auto">
            <a:xfrm>
              <a:off x="4416" y="240"/>
              <a:ext cx="1104" cy="384"/>
              <a:chOff x="4272" y="480"/>
              <a:chExt cx="1104" cy="384"/>
            </a:xfrm>
          </p:grpSpPr>
          <p:sp>
            <p:nvSpPr>
              <p:cNvPr id="194597" name="Text Box 37"/>
              <p:cNvSpPr txBox="1">
                <a:spLocks noChangeArrowheads="1"/>
              </p:cNvSpPr>
              <p:nvPr/>
            </p:nvSpPr>
            <p:spPr bwMode="auto">
              <a:xfrm>
                <a:off x="4272" y="480"/>
                <a:ext cx="480" cy="384"/>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000" b="1">
                    <a:solidFill>
                      <a:srgbClr val="000099"/>
                    </a:solidFill>
                    <a:sym typeface="Symbol" pitchFamily="18" charset="2"/>
                  </a:rPr>
                  <a:t></a:t>
                </a:r>
                <a:r>
                  <a:rPr lang="en-US" sz="4000" b="1" baseline="30000">
                    <a:solidFill>
                      <a:srgbClr val="000099"/>
                    </a:solidFill>
                    <a:sym typeface="Symbol" pitchFamily="18" charset="2"/>
                  </a:rPr>
                  <a:t>+</a:t>
                </a:r>
                <a:endParaRPr lang="en-US" sz="4000" b="1">
                  <a:solidFill>
                    <a:srgbClr val="000099"/>
                  </a:solidFill>
                </a:endParaRPr>
              </a:p>
            </p:txBody>
          </p:sp>
          <p:sp>
            <p:nvSpPr>
              <p:cNvPr id="194598" name="Text Box 38"/>
              <p:cNvSpPr txBox="1">
                <a:spLocks noChangeArrowheads="1"/>
              </p:cNvSpPr>
              <p:nvPr/>
            </p:nvSpPr>
            <p:spPr bwMode="auto">
              <a:xfrm>
                <a:off x="4896" y="480"/>
                <a:ext cx="480" cy="384"/>
              </a:xfrm>
              <a:prstGeom prst="rect">
                <a:avLst/>
              </a:prstGeom>
              <a:noFill/>
              <a:ln w="9525">
                <a:noFill/>
                <a:miter lim="800000"/>
                <a:headEnd/>
                <a:tailEnd/>
              </a:ln>
              <a:effectLst/>
            </p:spPr>
            <p:txBody>
              <a:bodyPr lIns="0" tIns="0" rIns="0" bIns="0">
                <a:spAutoFit/>
              </a:bodyPr>
              <a:lstStyle/>
              <a:p>
                <a:pPr eaLnBrk="0" hangingPunct="0">
                  <a:spcBef>
                    <a:spcPct val="50000"/>
                  </a:spcBef>
                </a:pPr>
                <a:r>
                  <a:rPr lang="en-US" sz="4000" b="1">
                    <a:solidFill>
                      <a:srgbClr val="000099"/>
                    </a:solidFill>
                    <a:sym typeface="Symbol" pitchFamily="18" charset="2"/>
                  </a:rPr>
                  <a:t></a:t>
                </a:r>
                <a:r>
                  <a:rPr lang="en-US" sz="4000" b="1" baseline="30000">
                    <a:solidFill>
                      <a:srgbClr val="000099"/>
                    </a:solidFill>
                    <a:sym typeface="Symbol" pitchFamily="18" charset="2"/>
                  </a:rPr>
                  <a:t>–</a:t>
                </a:r>
                <a:endParaRPr lang="en-US" sz="4000" b="1">
                  <a:solidFill>
                    <a:srgbClr val="000099"/>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94565"/>
                                        </p:tgtEl>
                                        <p:attrNameLst>
                                          <p:attrName>style.visibility</p:attrName>
                                        </p:attrNameLst>
                                      </p:cBhvr>
                                      <p:to>
                                        <p:strVal val="visible"/>
                                      </p:to>
                                    </p:set>
                                    <p:animEffect transition="in" filter="box(out)">
                                      <p:cBhvr>
                                        <p:cTn id="7" dur="500"/>
                                        <p:tgtEl>
                                          <p:spTgt spid="19456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94570"/>
                                        </p:tgtEl>
                                        <p:attrNameLst>
                                          <p:attrName>style.visibility</p:attrName>
                                        </p:attrNameLst>
                                      </p:cBhvr>
                                      <p:to>
                                        <p:strVal val="visible"/>
                                      </p:to>
                                    </p:set>
                                    <p:animEffect transition="in" filter="box(out)">
                                      <p:cBhvr>
                                        <p:cTn id="12" dur="500"/>
                                        <p:tgtEl>
                                          <p:spTgt spid="19457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94585"/>
                                        </p:tgtEl>
                                        <p:attrNameLst>
                                          <p:attrName>style.visibility</p:attrName>
                                        </p:attrNameLst>
                                      </p:cBhvr>
                                      <p:to>
                                        <p:strVal val="visible"/>
                                      </p:to>
                                    </p:set>
                                    <p:animEffect transition="in" filter="box(out)">
                                      <p:cBhvr>
                                        <p:cTn id="17" dur="500"/>
                                        <p:tgtEl>
                                          <p:spTgt spid="19458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94575"/>
                                        </p:tgtEl>
                                        <p:attrNameLst>
                                          <p:attrName>style.visibility</p:attrName>
                                        </p:attrNameLst>
                                      </p:cBhvr>
                                      <p:to>
                                        <p:strVal val="visible"/>
                                      </p:to>
                                    </p:set>
                                    <p:animEffect transition="in" filter="box(out)">
                                      <p:cBhvr>
                                        <p:cTn id="22" dur="500"/>
                                        <p:tgtEl>
                                          <p:spTgt spid="19457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94588"/>
                                        </p:tgtEl>
                                        <p:attrNameLst>
                                          <p:attrName>style.visibility</p:attrName>
                                        </p:attrNameLst>
                                      </p:cBhvr>
                                      <p:to>
                                        <p:strVal val="visible"/>
                                      </p:to>
                                    </p:set>
                                    <p:animEffect transition="in" filter="box(out)">
                                      <p:cBhvr>
                                        <p:cTn id="27" dur="500"/>
                                        <p:tgtEl>
                                          <p:spTgt spid="19458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94586"/>
                                        </p:tgtEl>
                                        <p:attrNameLst>
                                          <p:attrName>style.visibility</p:attrName>
                                        </p:attrNameLst>
                                      </p:cBhvr>
                                      <p:to>
                                        <p:strVal val="visible"/>
                                      </p:to>
                                    </p:set>
                                    <p:animEffect transition="in" filter="box(out)">
                                      <p:cBhvr>
                                        <p:cTn id="32" dur="500"/>
                                        <p:tgtEl>
                                          <p:spTgt spid="19458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nodeType="clickEffect">
                                  <p:stCondLst>
                                    <p:cond delay="0"/>
                                  </p:stCondLst>
                                  <p:childTnLst>
                                    <p:set>
                                      <p:cBhvr>
                                        <p:cTn id="36" dur="1" fill="hold">
                                          <p:stCondLst>
                                            <p:cond delay="0"/>
                                          </p:stCondLst>
                                        </p:cTn>
                                        <p:tgtEl>
                                          <p:spTgt spid="194580"/>
                                        </p:tgtEl>
                                        <p:attrNameLst>
                                          <p:attrName>style.visibility</p:attrName>
                                        </p:attrNameLst>
                                      </p:cBhvr>
                                      <p:to>
                                        <p:strVal val="visible"/>
                                      </p:to>
                                    </p:set>
                                    <p:animEffect transition="in" filter="box(out)">
                                      <p:cBhvr>
                                        <p:cTn id="37" dur="500"/>
                                        <p:tgtEl>
                                          <p:spTgt spid="19458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194589"/>
                                        </p:tgtEl>
                                        <p:attrNameLst>
                                          <p:attrName>style.visibility</p:attrName>
                                        </p:attrNameLst>
                                      </p:cBhvr>
                                      <p:to>
                                        <p:strVal val="visible"/>
                                      </p:to>
                                    </p:set>
                                    <p:animEffect transition="in" filter="box(out)">
                                      <p:cBhvr>
                                        <p:cTn id="42" dur="500"/>
                                        <p:tgtEl>
                                          <p:spTgt spid="19458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194587"/>
                                        </p:tgtEl>
                                        <p:attrNameLst>
                                          <p:attrName>style.visibility</p:attrName>
                                        </p:attrNameLst>
                                      </p:cBhvr>
                                      <p:to>
                                        <p:strVal val="visible"/>
                                      </p:to>
                                    </p:set>
                                    <p:animEffect transition="in" filter="box(out)">
                                      <p:cBhvr>
                                        <p:cTn id="47" dur="500"/>
                                        <p:tgtEl>
                                          <p:spTgt spid="19458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94590"/>
                                        </p:tgtEl>
                                        <p:attrNameLst>
                                          <p:attrName>style.visibility</p:attrName>
                                        </p:attrNameLst>
                                      </p:cBhvr>
                                      <p:to>
                                        <p:strVal val="visible"/>
                                      </p:to>
                                    </p:set>
                                    <p:animEffect transition="in" filter="dissolve">
                                      <p:cBhvr>
                                        <p:cTn id="52" dur="500"/>
                                        <p:tgtEl>
                                          <p:spTgt spid="194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5" grpId="0" animBg="1"/>
      <p:bldP spid="194586" grpId="0" animBg="1"/>
      <p:bldP spid="194587" grpId="0" animBg="1"/>
      <p:bldP spid="194588" grpId="0" animBg="1"/>
      <p:bldP spid="194589"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96622" name="Group 14"/>
          <p:cNvGrpSpPr>
            <a:grpSpLocks/>
          </p:cNvGrpSpPr>
          <p:nvPr/>
        </p:nvGrpSpPr>
        <p:grpSpPr bwMode="auto">
          <a:xfrm>
            <a:off x="2478088" y="2922588"/>
            <a:ext cx="5243512" cy="3552825"/>
            <a:chOff x="1561" y="1967"/>
            <a:chExt cx="3303" cy="2238"/>
          </a:xfrm>
        </p:grpSpPr>
        <p:grpSp>
          <p:nvGrpSpPr>
            <p:cNvPr id="196623" name="Group 15"/>
            <p:cNvGrpSpPr>
              <a:grpSpLocks/>
            </p:cNvGrpSpPr>
            <p:nvPr/>
          </p:nvGrpSpPr>
          <p:grpSpPr bwMode="auto">
            <a:xfrm>
              <a:off x="1561" y="1967"/>
              <a:ext cx="3303" cy="2238"/>
              <a:chOff x="1561" y="2153"/>
              <a:chExt cx="3063" cy="2052"/>
            </a:xfrm>
          </p:grpSpPr>
          <p:sp>
            <p:nvSpPr>
              <p:cNvPr id="196624" name="Text Box 16"/>
              <p:cNvSpPr txBox="1">
                <a:spLocks noChangeArrowheads="1"/>
              </p:cNvSpPr>
              <p:nvPr/>
            </p:nvSpPr>
            <p:spPr bwMode="auto">
              <a:xfrm>
                <a:off x="1561" y="2969"/>
                <a:ext cx="969" cy="405"/>
              </a:xfrm>
              <a:prstGeom prst="rect">
                <a:avLst/>
              </a:prstGeom>
              <a:noFill/>
              <a:ln w="9525">
                <a:noFill/>
                <a:miter lim="800000"/>
                <a:headEnd/>
                <a:tailEnd/>
              </a:ln>
              <a:effectLst/>
            </p:spPr>
            <p:txBody>
              <a:bodyPr>
                <a:spAutoFit/>
              </a:bodyPr>
              <a:lstStyle/>
              <a:p>
                <a:pPr eaLnBrk="0" hangingPunct="0">
                  <a:spcBef>
                    <a:spcPct val="50000"/>
                  </a:spcBef>
                </a:pPr>
                <a:r>
                  <a:rPr lang="en-US" sz="4000" b="1">
                    <a:solidFill>
                      <a:schemeClr val="tx2"/>
                    </a:solidFill>
                  </a:rPr>
                  <a:t>BF</a:t>
                </a:r>
                <a:r>
                  <a:rPr lang="en-US" sz="4000" b="1" baseline="-25000">
                    <a:solidFill>
                      <a:schemeClr val="tx2"/>
                    </a:solidFill>
                  </a:rPr>
                  <a:t>3</a:t>
                </a:r>
                <a:endParaRPr lang="en-US" sz="2400">
                  <a:solidFill>
                    <a:schemeClr val="tx2"/>
                  </a:solidFill>
                  <a:latin typeface="Times New Roman" pitchFamily="18" charset="0"/>
                </a:endParaRPr>
              </a:p>
            </p:txBody>
          </p:sp>
          <p:graphicFrame>
            <p:nvGraphicFramePr>
              <p:cNvPr id="196625" name="Object 17"/>
              <p:cNvGraphicFramePr>
                <a:graphicFrameLocks noChangeAspect="1"/>
              </p:cNvGraphicFramePr>
              <p:nvPr/>
            </p:nvGraphicFramePr>
            <p:xfrm>
              <a:off x="2394" y="2153"/>
              <a:ext cx="2230" cy="2052"/>
            </p:xfrm>
            <a:graphic>
              <a:graphicData uri="http://schemas.openxmlformats.org/presentationml/2006/ole">
                <p:oleObj spid="_x0000_s196625" name="Photo Editor Photo" r:id="rId4" imgW="2103302" imgH="1935238" progId="MSPhotoEd.3">
                  <p:embed/>
                </p:oleObj>
              </a:graphicData>
            </a:graphic>
          </p:graphicFrame>
        </p:grpSp>
        <p:sp>
          <p:nvSpPr>
            <p:cNvPr id="196626" name="Text Box 18"/>
            <p:cNvSpPr txBox="1">
              <a:spLocks noChangeArrowheads="1"/>
            </p:cNvSpPr>
            <p:nvPr/>
          </p:nvSpPr>
          <p:spPr bwMode="auto">
            <a:xfrm>
              <a:off x="3538" y="2069"/>
              <a:ext cx="244" cy="288"/>
            </a:xfrm>
            <a:prstGeom prst="rect">
              <a:avLst/>
            </a:prstGeom>
            <a:noFill/>
            <a:ln w="9525">
              <a:noFill/>
              <a:miter lim="800000"/>
              <a:headEnd/>
              <a:tailEnd/>
            </a:ln>
            <a:effectLst/>
          </p:spPr>
          <p:txBody>
            <a:bodyPr wrap="none">
              <a:spAutoFit/>
            </a:bodyPr>
            <a:lstStyle/>
            <a:p>
              <a:pPr eaLnBrk="0" hangingPunct="0"/>
              <a:r>
                <a:rPr lang="en-US" sz="2400">
                  <a:latin typeface="Arial Black" pitchFamily="34" charset="0"/>
                </a:rPr>
                <a:t>F</a:t>
              </a:r>
            </a:p>
          </p:txBody>
        </p:sp>
        <p:sp>
          <p:nvSpPr>
            <p:cNvPr id="196627" name="Text Box 19"/>
            <p:cNvSpPr txBox="1">
              <a:spLocks noChangeArrowheads="1"/>
            </p:cNvSpPr>
            <p:nvPr/>
          </p:nvSpPr>
          <p:spPr bwMode="auto">
            <a:xfrm>
              <a:off x="2571" y="3823"/>
              <a:ext cx="244" cy="288"/>
            </a:xfrm>
            <a:prstGeom prst="rect">
              <a:avLst/>
            </a:prstGeom>
            <a:noFill/>
            <a:ln w="9525">
              <a:noFill/>
              <a:miter lim="800000"/>
              <a:headEnd/>
              <a:tailEnd/>
            </a:ln>
            <a:effectLst/>
          </p:spPr>
          <p:txBody>
            <a:bodyPr wrap="none">
              <a:spAutoFit/>
            </a:bodyPr>
            <a:lstStyle/>
            <a:p>
              <a:pPr eaLnBrk="0" hangingPunct="0"/>
              <a:r>
                <a:rPr lang="en-US" sz="2400">
                  <a:latin typeface="Arial Black" pitchFamily="34" charset="0"/>
                </a:rPr>
                <a:t>F</a:t>
              </a:r>
            </a:p>
          </p:txBody>
        </p:sp>
        <p:sp>
          <p:nvSpPr>
            <p:cNvPr id="196628" name="Text Box 20"/>
            <p:cNvSpPr txBox="1">
              <a:spLocks noChangeArrowheads="1"/>
            </p:cNvSpPr>
            <p:nvPr/>
          </p:nvSpPr>
          <p:spPr bwMode="auto">
            <a:xfrm>
              <a:off x="4518" y="3759"/>
              <a:ext cx="244" cy="288"/>
            </a:xfrm>
            <a:prstGeom prst="rect">
              <a:avLst/>
            </a:prstGeom>
            <a:noFill/>
            <a:ln w="9525">
              <a:noFill/>
              <a:miter lim="800000"/>
              <a:headEnd/>
              <a:tailEnd/>
            </a:ln>
            <a:effectLst/>
          </p:spPr>
          <p:txBody>
            <a:bodyPr wrap="none">
              <a:spAutoFit/>
            </a:bodyPr>
            <a:lstStyle/>
            <a:p>
              <a:pPr eaLnBrk="0" hangingPunct="0"/>
              <a:r>
                <a:rPr lang="en-US" sz="2400">
                  <a:latin typeface="Arial Black" pitchFamily="34" charset="0"/>
                </a:rPr>
                <a:t>F</a:t>
              </a:r>
            </a:p>
          </p:txBody>
        </p:sp>
        <p:sp>
          <p:nvSpPr>
            <p:cNvPr id="196629" name="Text Box 21"/>
            <p:cNvSpPr txBox="1">
              <a:spLocks noChangeArrowheads="1"/>
            </p:cNvSpPr>
            <p:nvPr/>
          </p:nvSpPr>
          <p:spPr bwMode="auto">
            <a:xfrm>
              <a:off x="3528" y="3211"/>
              <a:ext cx="265" cy="288"/>
            </a:xfrm>
            <a:prstGeom prst="rect">
              <a:avLst/>
            </a:prstGeom>
            <a:noFill/>
            <a:ln w="9525">
              <a:noFill/>
              <a:miter lim="800000"/>
              <a:headEnd/>
              <a:tailEnd/>
            </a:ln>
            <a:effectLst/>
          </p:spPr>
          <p:txBody>
            <a:bodyPr wrap="none">
              <a:spAutoFit/>
            </a:bodyPr>
            <a:lstStyle/>
            <a:p>
              <a:pPr eaLnBrk="0" hangingPunct="0"/>
              <a:r>
                <a:rPr lang="en-US" sz="2400">
                  <a:latin typeface="Arial Black" pitchFamily="34" charset="0"/>
                </a:rPr>
                <a:t>B</a:t>
              </a:r>
            </a:p>
          </p:txBody>
        </p:sp>
      </p:grpSp>
      <p:sp>
        <p:nvSpPr>
          <p:cNvPr id="196610" name="Rectangle 2"/>
          <p:cNvSpPr>
            <a:spLocks noGrp="1" noChangeArrowheads="1"/>
          </p:cNvSpPr>
          <p:nvPr>
            <p:ph type="title"/>
          </p:nvPr>
        </p:nvSpPr>
        <p:spPr/>
        <p:txBody>
          <a:bodyPr/>
          <a:lstStyle/>
          <a:p>
            <a:r>
              <a:rPr lang="en-US" sz="4100"/>
              <a:t>Determining Molecular Polarity</a:t>
            </a:r>
          </a:p>
        </p:txBody>
      </p:sp>
      <p:sp>
        <p:nvSpPr>
          <p:cNvPr id="196611" name="Rectangle 3"/>
          <p:cNvSpPr>
            <a:spLocks noGrp="1" noChangeArrowheads="1"/>
          </p:cNvSpPr>
          <p:nvPr>
            <p:ph type="body" idx="1"/>
          </p:nvPr>
        </p:nvSpPr>
        <p:spPr>
          <a:xfrm>
            <a:off x="457200" y="1600200"/>
            <a:ext cx="8229600" cy="1931988"/>
          </a:xfrm>
        </p:spPr>
        <p:txBody>
          <a:bodyPr/>
          <a:lstStyle/>
          <a:p>
            <a:pPr>
              <a:spcBef>
                <a:spcPct val="0"/>
              </a:spcBef>
            </a:pPr>
            <a:r>
              <a:rPr lang="en-US" b="1"/>
              <a:t>Nonpolar M</a:t>
            </a:r>
            <a:r>
              <a:rPr lang="en-US" b="1">
                <a:sym typeface="Symbol" pitchFamily="18" charset="2"/>
              </a:rPr>
              <a:t>olecules</a:t>
            </a:r>
          </a:p>
          <a:p>
            <a:pPr lvl="1"/>
            <a:r>
              <a:rPr lang="en-US">
                <a:sym typeface="Symbol" pitchFamily="18" charset="2"/>
              </a:rPr>
              <a:t>Dipole moments are symmetrical and cancel out.</a:t>
            </a:r>
          </a:p>
        </p:txBody>
      </p:sp>
      <p:grpSp>
        <p:nvGrpSpPr>
          <p:cNvPr id="196631" name="Group 23"/>
          <p:cNvGrpSpPr>
            <a:grpSpLocks/>
          </p:cNvGrpSpPr>
          <p:nvPr/>
        </p:nvGrpSpPr>
        <p:grpSpPr bwMode="auto">
          <a:xfrm>
            <a:off x="4449763" y="3711575"/>
            <a:ext cx="2722562" cy="2020888"/>
            <a:chOff x="2803" y="2338"/>
            <a:chExt cx="1715" cy="1273"/>
          </a:xfrm>
        </p:grpSpPr>
        <p:grpSp>
          <p:nvGrpSpPr>
            <p:cNvPr id="196613" name="Group 5"/>
            <p:cNvGrpSpPr>
              <a:grpSpLocks/>
            </p:cNvGrpSpPr>
            <p:nvPr/>
          </p:nvGrpSpPr>
          <p:grpSpPr bwMode="auto">
            <a:xfrm>
              <a:off x="3596" y="2338"/>
              <a:ext cx="154" cy="723"/>
              <a:chOff x="3246" y="2500"/>
              <a:chExt cx="154" cy="723"/>
            </a:xfrm>
          </p:grpSpPr>
          <p:sp>
            <p:nvSpPr>
              <p:cNvPr id="196614" name="Line 6"/>
              <p:cNvSpPr>
                <a:spLocks noChangeShapeType="1"/>
              </p:cNvSpPr>
              <p:nvPr/>
            </p:nvSpPr>
            <p:spPr bwMode="auto">
              <a:xfrm flipV="1">
                <a:off x="3323" y="2500"/>
                <a:ext cx="0" cy="723"/>
              </a:xfrm>
              <a:prstGeom prst="line">
                <a:avLst/>
              </a:prstGeom>
              <a:noFill/>
              <a:ln w="76200">
                <a:solidFill>
                  <a:srgbClr val="FFFF00"/>
                </a:solidFill>
                <a:round/>
                <a:headEnd/>
                <a:tailEnd type="triangle" w="med" len="med"/>
              </a:ln>
              <a:effectLst/>
            </p:spPr>
            <p:txBody>
              <a:bodyPr wrap="none" anchor="ctr"/>
              <a:lstStyle/>
              <a:p>
                <a:endParaRPr lang="en-US"/>
              </a:p>
            </p:txBody>
          </p:sp>
          <p:sp>
            <p:nvSpPr>
              <p:cNvPr id="196615" name="Line 7"/>
              <p:cNvSpPr>
                <a:spLocks noChangeShapeType="1"/>
              </p:cNvSpPr>
              <p:nvPr/>
            </p:nvSpPr>
            <p:spPr bwMode="auto">
              <a:xfrm>
                <a:off x="3246" y="3123"/>
                <a:ext cx="154" cy="0"/>
              </a:xfrm>
              <a:prstGeom prst="line">
                <a:avLst/>
              </a:prstGeom>
              <a:noFill/>
              <a:ln w="76200">
                <a:solidFill>
                  <a:srgbClr val="FFFF00"/>
                </a:solidFill>
                <a:round/>
                <a:headEnd/>
                <a:tailEnd/>
              </a:ln>
              <a:effectLst/>
            </p:spPr>
            <p:txBody>
              <a:bodyPr wrap="none" anchor="ctr"/>
              <a:lstStyle/>
              <a:p>
                <a:endParaRPr lang="en-US"/>
              </a:p>
            </p:txBody>
          </p:sp>
        </p:grpSp>
        <p:grpSp>
          <p:nvGrpSpPr>
            <p:cNvPr id="196616" name="Group 8"/>
            <p:cNvGrpSpPr>
              <a:grpSpLocks/>
            </p:cNvGrpSpPr>
            <p:nvPr/>
          </p:nvGrpSpPr>
          <p:grpSpPr bwMode="auto">
            <a:xfrm rot="14340413">
              <a:off x="3088" y="3172"/>
              <a:ext cx="154" cy="723"/>
              <a:chOff x="3246" y="2500"/>
              <a:chExt cx="154" cy="723"/>
            </a:xfrm>
          </p:grpSpPr>
          <p:sp>
            <p:nvSpPr>
              <p:cNvPr id="196617" name="Line 9"/>
              <p:cNvSpPr>
                <a:spLocks noChangeShapeType="1"/>
              </p:cNvSpPr>
              <p:nvPr/>
            </p:nvSpPr>
            <p:spPr bwMode="auto">
              <a:xfrm flipV="1">
                <a:off x="3323" y="2500"/>
                <a:ext cx="0" cy="723"/>
              </a:xfrm>
              <a:prstGeom prst="line">
                <a:avLst/>
              </a:prstGeom>
              <a:noFill/>
              <a:ln w="76200">
                <a:solidFill>
                  <a:srgbClr val="FFFF00"/>
                </a:solidFill>
                <a:round/>
                <a:headEnd/>
                <a:tailEnd type="triangle" w="med" len="med"/>
              </a:ln>
              <a:effectLst/>
            </p:spPr>
            <p:txBody>
              <a:bodyPr wrap="none" anchor="ctr"/>
              <a:lstStyle/>
              <a:p>
                <a:endParaRPr lang="en-US"/>
              </a:p>
            </p:txBody>
          </p:sp>
          <p:sp>
            <p:nvSpPr>
              <p:cNvPr id="196618" name="Line 10"/>
              <p:cNvSpPr>
                <a:spLocks noChangeShapeType="1"/>
              </p:cNvSpPr>
              <p:nvPr/>
            </p:nvSpPr>
            <p:spPr bwMode="auto">
              <a:xfrm>
                <a:off x="3246" y="3123"/>
                <a:ext cx="154" cy="0"/>
              </a:xfrm>
              <a:prstGeom prst="line">
                <a:avLst/>
              </a:prstGeom>
              <a:noFill/>
              <a:ln w="76200">
                <a:solidFill>
                  <a:srgbClr val="FFFF00"/>
                </a:solidFill>
                <a:round/>
                <a:headEnd/>
                <a:tailEnd/>
              </a:ln>
              <a:effectLst/>
            </p:spPr>
            <p:txBody>
              <a:bodyPr wrap="none" anchor="ctr"/>
              <a:lstStyle/>
              <a:p>
                <a:endParaRPr lang="en-US"/>
              </a:p>
            </p:txBody>
          </p:sp>
        </p:grpSp>
        <p:grpSp>
          <p:nvGrpSpPr>
            <p:cNvPr id="196619" name="Group 11"/>
            <p:cNvGrpSpPr>
              <a:grpSpLocks/>
            </p:cNvGrpSpPr>
            <p:nvPr/>
          </p:nvGrpSpPr>
          <p:grpSpPr bwMode="auto">
            <a:xfrm rot="7144366" flipH="1">
              <a:off x="4080" y="3134"/>
              <a:ext cx="154" cy="723"/>
              <a:chOff x="3246" y="2500"/>
              <a:chExt cx="154" cy="723"/>
            </a:xfrm>
          </p:grpSpPr>
          <p:sp>
            <p:nvSpPr>
              <p:cNvPr id="196620" name="Line 12"/>
              <p:cNvSpPr>
                <a:spLocks noChangeShapeType="1"/>
              </p:cNvSpPr>
              <p:nvPr/>
            </p:nvSpPr>
            <p:spPr bwMode="auto">
              <a:xfrm flipV="1">
                <a:off x="3323" y="2500"/>
                <a:ext cx="0" cy="723"/>
              </a:xfrm>
              <a:prstGeom prst="line">
                <a:avLst/>
              </a:prstGeom>
              <a:noFill/>
              <a:ln w="76200">
                <a:solidFill>
                  <a:srgbClr val="FFFF00"/>
                </a:solidFill>
                <a:round/>
                <a:headEnd/>
                <a:tailEnd type="triangle" w="med" len="med"/>
              </a:ln>
              <a:effectLst/>
            </p:spPr>
            <p:txBody>
              <a:bodyPr wrap="none" anchor="ctr"/>
              <a:lstStyle/>
              <a:p>
                <a:endParaRPr lang="en-US"/>
              </a:p>
            </p:txBody>
          </p:sp>
          <p:sp>
            <p:nvSpPr>
              <p:cNvPr id="196621" name="Line 13"/>
              <p:cNvSpPr>
                <a:spLocks noChangeShapeType="1"/>
              </p:cNvSpPr>
              <p:nvPr/>
            </p:nvSpPr>
            <p:spPr bwMode="auto">
              <a:xfrm>
                <a:off x="3246" y="3123"/>
                <a:ext cx="154" cy="0"/>
              </a:xfrm>
              <a:prstGeom prst="line">
                <a:avLst/>
              </a:prstGeom>
              <a:noFill/>
              <a:ln w="76200">
                <a:solidFill>
                  <a:srgbClr val="FFFF00"/>
                </a:solidFill>
                <a:round/>
                <a:headEnd/>
                <a:tailEnd/>
              </a:ln>
              <a:effectLst/>
            </p:spPr>
            <p:txBody>
              <a:bodyPr wrap="none" anchor="ctr"/>
              <a:lstStyle/>
              <a:p>
                <a:endParaRPr lang="en-US"/>
              </a:p>
            </p:txBody>
          </p:sp>
        </p:grpSp>
      </p:grpSp>
      <p:sp>
        <p:nvSpPr>
          <p:cNvPr id="196630" name="Rectangle 22"/>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animEffect transition="in" filter="wipe(left)">
                                      <p:cBhvr>
                                        <p:cTn id="7" dur="500"/>
                                        <p:tgtEl>
                                          <p:spTgt spid="1966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6611">
                                            <p:txEl>
                                              <p:pRg st="1" end="1"/>
                                            </p:txEl>
                                          </p:spTgt>
                                        </p:tgtEl>
                                        <p:attrNameLst>
                                          <p:attrName>style.visibility</p:attrName>
                                        </p:attrNameLst>
                                      </p:cBhvr>
                                      <p:to>
                                        <p:strVal val="visible"/>
                                      </p:to>
                                    </p:set>
                                    <p:animEffect transition="in" filter="wipe(left)">
                                      <p:cBhvr>
                                        <p:cTn id="12" dur="500"/>
                                        <p:tgtEl>
                                          <p:spTgt spid="196611">
                                            <p:txEl>
                                              <p:pRg st="1" end="1"/>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96622"/>
                                        </p:tgtEl>
                                        <p:attrNameLst>
                                          <p:attrName>style.visibility</p:attrName>
                                        </p:attrNameLst>
                                      </p:cBhvr>
                                      <p:to>
                                        <p:strVal val="visible"/>
                                      </p:to>
                                    </p:set>
                                    <p:animEffect transition="in" filter="dissolve">
                                      <p:cBhvr>
                                        <p:cTn id="16" dur="500"/>
                                        <p:tgtEl>
                                          <p:spTgt spid="196622"/>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196631"/>
                                        </p:tgtEl>
                                        <p:attrNameLst>
                                          <p:attrName>style.visibility</p:attrName>
                                        </p:attrNameLst>
                                      </p:cBhvr>
                                      <p:to>
                                        <p:strVal val="visible"/>
                                      </p:to>
                                    </p:set>
                                    <p:animEffect transition="in" filter="box(out)">
                                      <p:cBhvr>
                                        <p:cTn id="21" dur="500"/>
                                        <p:tgtEl>
                                          <p:spTgt spid="196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build="p" bldLvl="2"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98672" name="Group 16"/>
          <p:cNvGrpSpPr>
            <a:grpSpLocks/>
          </p:cNvGrpSpPr>
          <p:nvPr/>
        </p:nvGrpSpPr>
        <p:grpSpPr bwMode="auto">
          <a:xfrm>
            <a:off x="1190625" y="3762375"/>
            <a:ext cx="5995988" cy="2111375"/>
            <a:chOff x="750" y="2616"/>
            <a:chExt cx="3777" cy="1330"/>
          </a:xfrm>
        </p:grpSpPr>
        <p:grpSp>
          <p:nvGrpSpPr>
            <p:cNvPr id="198673" name="Group 17"/>
            <p:cNvGrpSpPr>
              <a:grpSpLocks/>
            </p:cNvGrpSpPr>
            <p:nvPr/>
          </p:nvGrpSpPr>
          <p:grpSpPr bwMode="auto">
            <a:xfrm>
              <a:off x="750" y="2616"/>
              <a:ext cx="3777" cy="1330"/>
              <a:chOff x="849" y="2616"/>
              <a:chExt cx="3777" cy="1330"/>
            </a:xfrm>
          </p:grpSpPr>
          <p:sp>
            <p:nvSpPr>
              <p:cNvPr id="198674" name="Text Box 18"/>
              <p:cNvSpPr txBox="1">
                <a:spLocks noChangeArrowheads="1"/>
              </p:cNvSpPr>
              <p:nvPr/>
            </p:nvSpPr>
            <p:spPr bwMode="auto">
              <a:xfrm>
                <a:off x="849" y="3065"/>
                <a:ext cx="969" cy="442"/>
              </a:xfrm>
              <a:prstGeom prst="rect">
                <a:avLst/>
              </a:prstGeom>
              <a:noFill/>
              <a:ln w="9525">
                <a:noFill/>
                <a:miter lim="800000"/>
                <a:headEnd/>
                <a:tailEnd/>
              </a:ln>
              <a:effectLst/>
            </p:spPr>
            <p:txBody>
              <a:bodyPr>
                <a:spAutoFit/>
              </a:bodyPr>
              <a:lstStyle/>
              <a:p>
                <a:pPr eaLnBrk="0" hangingPunct="0">
                  <a:spcBef>
                    <a:spcPct val="50000"/>
                  </a:spcBef>
                </a:pPr>
                <a:r>
                  <a:rPr lang="en-US" sz="4000" b="1">
                    <a:solidFill>
                      <a:schemeClr val="tx2"/>
                    </a:solidFill>
                  </a:rPr>
                  <a:t>H</a:t>
                </a:r>
                <a:r>
                  <a:rPr lang="en-US" sz="4000" b="1" baseline="-25000">
                    <a:solidFill>
                      <a:schemeClr val="tx2"/>
                    </a:solidFill>
                  </a:rPr>
                  <a:t>2</a:t>
                </a:r>
                <a:r>
                  <a:rPr lang="en-US" sz="4000" b="1">
                    <a:solidFill>
                      <a:schemeClr val="tx2"/>
                    </a:solidFill>
                  </a:rPr>
                  <a:t>O</a:t>
                </a:r>
                <a:endParaRPr lang="en-US" sz="2400">
                  <a:solidFill>
                    <a:schemeClr val="tx2"/>
                  </a:solidFill>
                  <a:latin typeface="Times New Roman" pitchFamily="18" charset="0"/>
                </a:endParaRPr>
              </a:p>
            </p:txBody>
          </p:sp>
          <p:graphicFrame>
            <p:nvGraphicFramePr>
              <p:cNvPr id="198675" name="Object 19"/>
              <p:cNvGraphicFramePr>
                <a:graphicFrameLocks noChangeAspect="1"/>
              </p:cNvGraphicFramePr>
              <p:nvPr/>
            </p:nvGraphicFramePr>
            <p:xfrm>
              <a:off x="1499" y="2616"/>
              <a:ext cx="3127" cy="1330"/>
            </p:xfrm>
            <a:graphic>
              <a:graphicData uri="http://schemas.openxmlformats.org/presentationml/2006/ole">
                <p:oleObj spid="_x0000_s198675" name="Photo Editor Photo" r:id="rId4" imgW="2149026" imgH="914479" progId="MSPhotoEd.3">
                  <p:embed/>
                </p:oleObj>
              </a:graphicData>
            </a:graphic>
          </p:graphicFrame>
        </p:grpSp>
        <p:sp>
          <p:nvSpPr>
            <p:cNvPr id="198676" name="Text Box 20"/>
            <p:cNvSpPr txBox="1">
              <a:spLocks noChangeArrowheads="1"/>
            </p:cNvSpPr>
            <p:nvPr/>
          </p:nvSpPr>
          <p:spPr bwMode="auto">
            <a:xfrm>
              <a:off x="1597" y="3442"/>
              <a:ext cx="276" cy="288"/>
            </a:xfrm>
            <a:prstGeom prst="rect">
              <a:avLst/>
            </a:prstGeom>
            <a:noFill/>
            <a:ln w="9525">
              <a:noFill/>
              <a:miter lim="800000"/>
              <a:headEnd/>
              <a:tailEnd/>
            </a:ln>
            <a:effectLst/>
          </p:spPr>
          <p:txBody>
            <a:bodyPr wrap="none">
              <a:spAutoFit/>
            </a:bodyPr>
            <a:lstStyle/>
            <a:p>
              <a:pPr eaLnBrk="0" hangingPunct="0"/>
              <a:r>
                <a:rPr lang="en-US" sz="2400">
                  <a:latin typeface="Arial Black" pitchFamily="34" charset="0"/>
                </a:rPr>
                <a:t>H</a:t>
              </a:r>
            </a:p>
          </p:txBody>
        </p:sp>
        <p:sp>
          <p:nvSpPr>
            <p:cNvPr id="198677" name="Text Box 21"/>
            <p:cNvSpPr txBox="1">
              <a:spLocks noChangeArrowheads="1"/>
            </p:cNvSpPr>
            <p:nvPr/>
          </p:nvSpPr>
          <p:spPr bwMode="auto">
            <a:xfrm>
              <a:off x="4042" y="3487"/>
              <a:ext cx="276" cy="288"/>
            </a:xfrm>
            <a:prstGeom prst="rect">
              <a:avLst/>
            </a:prstGeom>
            <a:noFill/>
            <a:ln w="9525">
              <a:noFill/>
              <a:miter lim="800000"/>
              <a:headEnd/>
              <a:tailEnd/>
            </a:ln>
            <a:effectLst/>
          </p:spPr>
          <p:txBody>
            <a:bodyPr wrap="none">
              <a:spAutoFit/>
            </a:bodyPr>
            <a:lstStyle/>
            <a:p>
              <a:pPr eaLnBrk="0" hangingPunct="0"/>
              <a:r>
                <a:rPr lang="en-US" sz="2400">
                  <a:latin typeface="Arial Black" pitchFamily="34" charset="0"/>
                </a:rPr>
                <a:t>H</a:t>
              </a:r>
            </a:p>
          </p:txBody>
        </p:sp>
        <p:sp>
          <p:nvSpPr>
            <p:cNvPr id="198678" name="Text Box 22"/>
            <p:cNvSpPr txBox="1">
              <a:spLocks noChangeArrowheads="1"/>
            </p:cNvSpPr>
            <p:nvPr/>
          </p:nvSpPr>
          <p:spPr bwMode="auto">
            <a:xfrm>
              <a:off x="2783" y="2759"/>
              <a:ext cx="276" cy="288"/>
            </a:xfrm>
            <a:prstGeom prst="rect">
              <a:avLst/>
            </a:prstGeom>
            <a:noFill/>
            <a:ln w="9525">
              <a:noFill/>
              <a:miter lim="800000"/>
              <a:headEnd/>
              <a:tailEnd/>
            </a:ln>
            <a:effectLst/>
          </p:spPr>
          <p:txBody>
            <a:bodyPr wrap="none">
              <a:spAutoFit/>
            </a:bodyPr>
            <a:lstStyle/>
            <a:p>
              <a:pPr eaLnBrk="0" hangingPunct="0"/>
              <a:r>
                <a:rPr lang="en-US" sz="2400">
                  <a:latin typeface="Arial Black" pitchFamily="34" charset="0"/>
                </a:rPr>
                <a:t>O</a:t>
              </a:r>
            </a:p>
          </p:txBody>
        </p:sp>
      </p:grpSp>
      <p:sp>
        <p:nvSpPr>
          <p:cNvPr id="198658" name="Rectangle 2"/>
          <p:cNvSpPr>
            <a:spLocks noGrp="1" noChangeArrowheads="1"/>
          </p:cNvSpPr>
          <p:nvPr>
            <p:ph type="title"/>
          </p:nvPr>
        </p:nvSpPr>
        <p:spPr/>
        <p:txBody>
          <a:bodyPr/>
          <a:lstStyle/>
          <a:p>
            <a:r>
              <a:rPr lang="en-US" sz="4100"/>
              <a:t>Determining Molecular Polarity</a:t>
            </a:r>
          </a:p>
        </p:txBody>
      </p:sp>
      <p:sp>
        <p:nvSpPr>
          <p:cNvPr id="198659" name="Rectangle 3"/>
          <p:cNvSpPr>
            <a:spLocks noGrp="1" noChangeArrowheads="1"/>
          </p:cNvSpPr>
          <p:nvPr>
            <p:ph type="body" idx="1"/>
          </p:nvPr>
        </p:nvSpPr>
        <p:spPr>
          <a:xfrm>
            <a:off x="457200" y="1600200"/>
            <a:ext cx="8229600" cy="1931988"/>
          </a:xfrm>
        </p:spPr>
        <p:txBody>
          <a:bodyPr/>
          <a:lstStyle/>
          <a:p>
            <a:pPr>
              <a:spcBef>
                <a:spcPct val="0"/>
              </a:spcBef>
            </a:pPr>
            <a:r>
              <a:rPr lang="en-US" b="1"/>
              <a:t>Polar M</a:t>
            </a:r>
            <a:r>
              <a:rPr lang="en-US" b="1">
                <a:sym typeface="Symbol" pitchFamily="18" charset="2"/>
              </a:rPr>
              <a:t>olecules</a:t>
            </a:r>
          </a:p>
          <a:p>
            <a:pPr lvl="1"/>
            <a:r>
              <a:rPr lang="en-US">
                <a:sym typeface="Symbol" pitchFamily="18" charset="2"/>
              </a:rPr>
              <a:t>Dipole moments are asymmetrical and don’t cancel .</a:t>
            </a:r>
          </a:p>
        </p:txBody>
      </p:sp>
      <p:grpSp>
        <p:nvGrpSpPr>
          <p:cNvPr id="198660" name="Group 4"/>
          <p:cNvGrpSpPr>
            <a:grpSpLocks/>
          </p:cNvGrpSpPr>
          <p:nvPr/>
        </p:nvGrpSpPr>
        <p:grpSpPr bwMode="auto">
          <a:xfrm>
            <a:off x="2781300" y="4868863"/>
            <a:ext cx="3754438" cy="444500"/>
            <a:chOff x="2458" y="3067"/>
            <a:chExt cx="2365" cy="280"/>
          </a:xfrm>
        </p:grpSpPr>
        <p:grpSp>
          <p:nvGrpSpPr>
            <p:cNvPr id="198661" name="Group 5"/>
            <p:cNvGrpSpPr>
              <a:grpSpLocks/>
            </p:cNvGrpSpPr>
            <p:nvPr/>
          </p:nvGrpSpPr>
          <p:grpSpPr bwMode="auto">
            <a:xfrm>
              <a:off x="2458" y="3067"/>
              <a:ext cx="907" cy="254"/>
              <a:chOff x="2458" y="3067"/>
              <a:chExt cx="907" cy="254"/>
            </a:xfrm>
          </p:grpSpPr>
          <p:sp>
            <p:nvSpPr>
              <p:cNvPr id="198662" name="Line 6"/>
              <p:cNvSpPr>
                <a:spLocks noChangeShapeType="1"/>
              </p:cNvSpPr>
              <p:nvPr/>
            </p:nvSpPr>
            <p:spPr bwMode="auto">
              <a:xfrm rot="14423557" flipV="1">
                <a:off x="2912" y="2613"/>
                <a:ext cx="0" cy="907"/>
              </a:xfrm>
              <a:prstGeom prst="line">
                <a:avLst/>
              </a:prstGeom>
              <a:noFill/>
              <a:ln w="76200">
                <a:solidFill>
                  <a:srgbClr val="FFFF00"/>
                </a:solidFill>
                <a:round/>
                <a:headEnd type="triangle" w="med" len="med"/>
                <a:tailEnd/>
              </a:ln>
              <a:effectLst/>
            </p:spPr>
            <p:txBody>
              <a:bodyPr wrap="none" anchor="ctr"/>
              <a:lstStyle/>
              <a:p>
                <a:endParaRPr lang="en-US"/>
              </a:p>
            </p:txBody>
          </p:sp>
          <p:sp>
            <p:nvSpPr>
              <p:cNvPr id="198663" name="Line 7"/>
              <p:cNvSpPr>
                <a:spLocks noChangeShapeType="1"/>
              </p:cNvSpPr>
              <p:nvPr/>
            </p:nvSpPr>
            <p:spPr bwMode="auto">
              <a:xfrm rot="14423557">
                <a:off x="2532" y="3234"/>
                <a:ext cx="175" cy="0"/>
              </a:xfrm>
              <a:prstGeom prst="line">
                <a:avLst/>
              </a:prstGeom>
              <a:noFill/>
              <a:ln w="76200">
                <a:solidFill>
                  <a:srgbClr val="FFFF00"/>
                </a:solidFill>
                <a:round/>
                <a:headEnd/>
                <a:tailEnd/>
              </a:ln>
              <a:effectLst/>
            </p:spPr>
            <p:txBody>
              <a:bodyPr wrap="none" anchor="ctr"/>
              <a:lstStyle/>
              <a:p>
                <a:endParaRPr lang="en-US"/>
              </a:p>
            </p:txBody>
          </p:sp>
        </p:grpSp>
        <p:grpSp>
          <p:nvGrpSpPr>
            <p:cNvPr id="198664" name="Group 8"/>
            <p:cNvGrpSpPr>
              <a:grpSpLocks/>
            </p:cNvGrpSpPr>
            <p:nvPr/>
          </p:nvGrpSpPr>
          <p:grpSpPr bwMode="auto">
            <a:xfrm>
              <a:off x="3916" y="3100"/>
              <a:ext cx="907" cy="247"/>
              <a:chOff x="3916" y="3100"/>
              <a:chExt cx="907" cy="247"/>
            </a:xfrm>
          </p:grpSpPr>
          <p:sp>
            <p:nvSpPr>
              <p:cNvPr id="198665" name="Line 9"/>
              <p:cNvSpPr>
                <a:spLocks noChangeShapeType="1"/>
              </p:cNvSpPr>
              <p:nvPr/>
            </p:nvSpPr>
            <p:spPr bwMode="auto">
              <a:xfrm rot="-14419349" flipH="1" flipV="1">
                <a:off x="4370" y="2646"/>
                <a:ext cx="0" cy="907"/>
              </a:xfrm>
              <a:prstGeom prst="line">
                <a:avLst/>
              </a:prstGeom>
              <a:noFill/>
              <a:ln w="76200">
                <a:solidFill>
                  <a:srgbClr val="FFFF00"/>
                </a:solidFill>
                <a:round/>
                <a:headEnd type="triangle" w="med" len="med"/>
                <a:tailEnd/>
              </a:ln>
              <a:effectLst/>
            </p:spPr>
            <p:txBody>
              <a:bodyPr wrap="none" anchor="ctr"/>
              <a:lstStyle/>
              <a:p>
                <a:endParaRPr lang="en-US"/>
              </a:p>
            </p:txBody>
          </p:sp>
          <p:sp>
            <p:nvSpPr>
              <p:cNvPr id="198666" name="Line 10"/>
              <p:cNvSpPr>
                <a:spLocks noChangeShapeType="1"/>
              </p:cNvSpPr>
              <p:nvPr/>
            </p:nvSpPr>
            <p:spPr bwMode="auto">
              <a:xfrm rot="7180651" flipH="1">
                <a:off x="4574" y="3260"/>
                <a:ext cx="175" cy="0"/>
              </a:xfrm>
              <a:prstGeom prst="line">
                <a:avLst/>
              </a:prstGeom>
              <a:noFill/>
              <a:ln w="76200">
                <a:solidFill>
                  <a:srgbClr val="FFFF00"/>
                </a:solidFill>
                <a:round/>
                <a:headEnd/>
                <a:tailEnd/>
              </a:ln>
              <a:effectLst/>
            </p:spPr>
            <p:txBody>
              <a:bodyPr wrap="none" anchor="ctr"/>
              <a:lstStyle/>
              <a:p>
                <a:endParaRPr lang="en-US"/>
              </a:p>
            </p:txBody>
          </p:sp>
        </p:grpSp>
      </p:grpSp>
      <p:grpSp>
        <p:nvGrpSpPr>
          <p:cNvPr id="198667" name="Group 11"/>
          <p:cNvGrpSpPr>
            <a:grpSpLocks/>
          </p:cNvGrpSpPr>
          <p:nvPr/>
        </p:nvGrpSpPr>
        <p:grpSpPr bwMode="auto">
          <a:xfrm>
            <a:off x="7208838" y="4002088"/>
            <a:ext cx="1749425" cy="1530350"/>
            <a:chOff x="4541" y="2755"/>
            <a:chExt cx="1102" cy="964"/>
          </a:xfrm>
        </p:grpSpPr>
        <p:grpSp>
          <p:nvGrpSpPr>
            <p:cNvPr id="198668" name="Group 12"/>
            <p:cNvGrpSpPr>
              <a:grpSpLocks/>
            </p:cNvGrpSpPr>
            <p:nvPr/>
          </p:nvGrpSpPr>
          <p:grpSpPr bwMode="auto">
            <a:xfrm>
              <a:off x="4541" y="2755"/>
              <a:ext cx="151" cy="964"/>
              <a:chOff x="3673" y="2648"/>
              <a:chExt cx="160" cy="524"/>
            </a:xfrm>
          </p:grpSpPr>
          <p:sp>
            <p:nvSpPr>
              <p:cNvPr id="198669" name="Line 13"/>
              <p:cNvSpPr>
                <a:spLocks noChangeShapeType="1"/>
              </p:cNvSpPr>
              <p:nvPr/>
            </p:nvSpPr>
            <p:spPr bwMode="auto">
              <a:xfrm rot="-21565615" flipH="1" flipV="1">
                <a:off x="3673" y="3096"/>
                <a:ext cx="160" cy="1"/>
              </a:xfrm>
              <a:prstGeom prst="line">
                <a:avLst/>
              </a:prstGeom>
              <a:noFill/>
              <a:ln w="76200">
                <a:solidFill>
                  <a:srgbClr val="FF0000"/>
                </a:solidFill>
                <a:round/>
                <a:headEnd/>
                <a:tailEnd/>
              </a:ln>
              <a:effectLst/>
            </p:spPr>
            <p:txBody>
              <a:bodyPr wrap="none" anchor="ctr"/>
              <a:lstStyle/>
              <a:p>
                <a:endParaRPr lang="en-US"/>
              </a:p>
            </p:txBody>
          </p:sp>
          <p:sp>
            <p:nvSpPr>
              <p:cNvPr id="198670" name="Line 14"/>
              <p:cNvSpPr>
                <a:spLocks noChangeShapeType="1"/>
              </p:cNvSpPr>
              <p:nvPr/>
            </p:nvSpPr>
            <p:spPr bwMode="auto">
              <a:xfrm flipV="1">
                <a:off x="3748" y="2648"/>
                <a:ext cx="0" cy="524"/>
              </a:xfrm>
              <a:prstGeom prst="line">
                <a:avLst/>
              </a:prstGeom>
              <a:noFill/>
              <a:ln w="76200">
                <a:solidFill>
                  <a:srgbClr val="FF0000"/>
                </a:solidFill>
                <a:round/>
                <a:headEnd/>
                <a:tailEnd type="triangle" w="med" len="med"/>
              </a:ln>
              <a:effectLst/>
            </p:spPr>
            <p:txBody>
              <a:bodyPr wrap="none" anchor="ctr"/>
              <a:lstStyle/>
              <a:p>
                <a:endParaRPr lang="en-US"/>
              </a:p>
            </p:txBody>
          </p:sp>
        </p:grpSp>
        <p:sp>
          <p:nvSpPr>
            <p:cNvPr id="198671" name="Text Box 15"/>
            <p:cNvSpPr txBox="1">
              <a:spLocks noChangeArrowheads="1"/>
            </p:cNvSpPr>
            <p:nvPr/>
          </p:nvSpPr>
          <p:spPr bwMode="auto">
            <a:xfrm>
              <a:off x="4716" y="2793"/>
              <a:ext cx="927" cy="865"/>
            </a:xfrm>
            <a:prstGeom prst="rect">
              <a:avLst/>
            </a:prstGeom>
            <a:noFill/>
            <a:ln w="9525">
              <a:noFill/>
              <a:miter lim="800000"/>
              <a:headEnd/>
              <a:tailEnd/>
            </a:ln>
            <a:effectLst/>
          </p:spPr>
          <p:txBody>
            <a:bodyPr wrap="none">
              <a:spAutoFit/>
            </a:bodyPr>
            <a:lstStyle/>
            <a:p>
              <a:pPr eaLnBrk="0" hangingPunct="0"/>
              <a:r>
                <a:rPr lang="en-US" sz="2800"/>
                <a:t>net</a:t>
              </a:r>
            </a:p>
            <a:p>
              <a:pPr eaLnBrk="0" hangingPunct="0"/>
              <a:r>
                <a:rPr lang="en-US" sz="2800"/>
                <a:t>dipole</a:t>
              </a:r>
            </a:p>
            <a:p>
              <a:pPr eaLnBrk="0" hangingPunct="0"/>
              <a:r>
                <a:rPr lang="en-US" sz="2800"/>
                <a:t>moment</a:t>
              </a:r>
            </a:p>
          </p:txBody>
        </p:sp>
      </p:grpSp>
      <p:sp>
        <p:nvSpPr>
          <p:cNvPr id="198679" name="Rectangle 23"/>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grpSp>
        <p:nvGrpSpPr>
          <p:cNvPr id="198683" name="Group 27"/>
          <p:cNvGrpSpPr>
            <a:grpSpLocks/>
          </p:cNvGrpSpPr>
          <p:nvPr/>
        </p:nvGrpSpPr>
        <p:grpSpPr bwMode="auto">
          <a:xfrm>
            <a:off x="4124325" y="3562350"/>
            <a:ext cx="241300" cy="165100"/>
            <a:chOff x="2568" y="2244"/>
            <a:chExt cx="152" cy="104"/>
          </a:xfrm>
        </p:grpSpPr>
        <p:sp>
          <p:nvSpPr>
            <p:cNvPr id="198681" name="Oval 25"/>
            <p:cNvSpPr>
              <a:spLocks noChangeArrowheads="1"/>
            </p:cNvSpPr>
            <p:nvPr/>
          </p:nvSpPr>
          <p:spPr bwMode="auto">
            <a:xfrm>
              <a:off x="2568" y="2292"/>
              <a:ext cx="56" cy="56"/>
            </a:xfrm>
            <a:prstGeom prst="ellipse">
              <a:avLst/>
            </a:prstGeom>
            <a:solidFill>
              <a:srgbClr val="333333"/>
            </a:solidFill>
            <a:ln w="3175">
              <a:solidFill>
                <a:schemeClr val="tx1"/>
              </a:solidFill>
              <a:round/>
              <a:headEnd/>
              <a:tailEnd/>
            </a:ln>
            <a:effectLst/>
          </p:spPr>
          <p:txBody>
            <a:bodyPr wrap="none" anchor="ctr"/>
            <a:lstStyle/>
            <a:p>
              <a:endParaRPr lang="en-US"/>
            </a:p>
          </p:txBody>
        </p:sp>
        <p:sp>
          <p:nvSpPr>
            <p:cNvPr id="198682" name="Oval 26"/>
            <p:cNvSpPr>
              <a:spLocks noChangeArrowheads="1"/>
            </p:cNvSpPr>
            <p:nvPr/>
          </p:nvSpPr>
          <p:spPr bwMode="auto">
            <a:xfrm>
              <a:off x="2664" y="2244"/>
              <a:ext cx="56" cy="56"/>
            </a:xfrm>
            <a:prstGeom prst="ellipse">
              <a:avLst/>
            </a:prstGeom>
            <a:solidFill>
              <a:srgbClr val="333333"/>
            </a:solidFill>
            <a:ln w="3175">
              <a:solidFill>
                <a:schemeClr val="tx1"/>
              </a:solidFill>
              <a:round/>
              <a:headEnd/>
              <a:tailEnd/>
            </a:ln>
            <a:effectLst/>
          </p:spPr>
          <p:txBody>
            <a:bodyPr wrap="none" anchor="ctr"/>
            <a:lstStyle/>
            <a:p>
              <a:endParaRPr lang="en-US"/>
            </a:p>
          </p:txBody>
        </p:sp>
      </p:grpSp>
      <p:grpSp>
        <p:nvGrpSpPr>
          <p:cNvPr id="198684" name="Group 28"/>
          <p:cNvGrpSpPr>
            <a:grpSpLocks/>
          </p:cNvGrpSpPr>
          <p:nvPr/>
        </p:nvGrpSpPr>
        <p:grpSpPr bwMode="auto">
          <a:xfrm flipH="1">
            <a:off x="4876800" y="3562350"/>
            <a:ext cx="241300" cy="165100"/>
            <a:chOff x="2568" y="2244"/>
            <a:chExt cx="152" cy="104"/>
          </a:xfrm>
        </p:grpSpPr>
        <p:sp>
          <p:nvSpPr>
            <p:cNvPr id="198685" name="Oval 29"/>
            <p:cNvSpPr>
              <a:spLocks noChangeArrowheads="1"/>
            </p:cNvSpPr>
            <p:nvPr/>
          </p:nvSpPr>
          <p:spPr bwMode="auto">
            <a:xfrm>
              <a:off x="2568" y="2292"/>
              <a:ext cx="56" cy="56"/>
            </a:xfrm>
            <a:prstGeom prst="ellipse">
              <a:avLst/>
            </a:prstGeom>
            <a:solidFill>
              <a:srgbClr val="333333"/>
            </a:solidFill>
            <a:ln w="3175">
              <a:solidFill>
                <a:schemeClr val="tx1"/>
              </a:solidFill>
              <a:round/>
              <a:headEnd/>
              <a:tailEnd/>
            </a:ln>
            <a:effectLst/>
          </p:spPr>
          <p:txBody>
            <a:bodyPr wrap="none" anchor="ctr"/>
            <a:lstStyle/>
            <a:p>
              <a:endParaRPr lang="en-US"/>
            </a:p>
          </p:txBody>
        </p:sp>
        <p:sp>
          <p:nvSpPr>
            <p:cNvPr id="198686" name="Oval 30"/>
            <p:cNvSpPr>
              <a:spLocks noChangeArrowheads="1"/>
            </p:cNvSpPr>
            <p:nvPr/>
          </p:nvSpPr>
          <p:spPr bwMode="auto">
            <a:xfrm>
              <a:off x="2664" y="2244"/>
              <a:ext cx="56" cy="56"/>
            </a:xfrm>
            <a:prstGeom prst="ellipse">
              <a:avLst/>
            </a:prstGeom>
            <a:solidFill>
              <a:srgbClr val="333333"/>
            </a:solidFill>
            <a:ln w="3175">
              <a:solidFill>
                <a:schemeClr val="tx1"/>
              </a:solidFill>
              <a:round/>
              <a:headEnd/>
              <a:tailEnd/>
            </a:ln>
            <a:effec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animEffect transition="in" filter="wipe(left)">
                                      <p:cBhvr>
                                        <p:cTn id="7" dur="500"/>
                                        <p:tgtEl>
                                          <p:spTgt spid="198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8659">
                                            <p:txEl>
                                              <p:pRg st="1" end="1"/>
                                            </p:txEl>
                                          </p:spTgt>
                                        </p:tgtEl>
                                        <p:attrNameLst>
                                          <p:attrName>style.visibility</p:attrName>
                                        </p:attrNameLst>
                                      </p:cBhvr>
                                      <p:to>
                                        <p:strVal val="visible"/>
                                      </p:to>
                                    </p:set>
                                    <p:animEffect transition="in" filter="wipe(left)">
                                      <p:cBhvr>
                                        <p:cTn id="12" dur="500"/>
                                        <p:tgtEl>
                                          <p:spTgt spid="198659">
                                            <p:txEl>
                                              <p:pRg st="1" end="1"/>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98672"/>
                                        </p:tgtEl>
                                        <p:attrNameLst>
                                          <p:attrName>style.visibility</p:attrName>
                                        </p:attrNameLst>
                                      </p:cBhvr>
                                      <p:to>
                                        <p:strVal val="visible"/>
                                      </p:to>
                                    </p:set>
                                    <p:animEffect transition="in" filter="dissolve">
                                      <p:cBhvr>
                                        <p:cTn id="16" dur="500"/>
                                        <p:tgtEl>
                                          <p:spTgt spid="1986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8660"/>
                                        </p:tgtEl>
                                        <p:attrNameLst>
                                          <p:attrName>style.visibility</p:attrName>
                                        </p:attrNameLst>
                                      </p:cBhvr>
                                      <p:to>
                                        <p:strVal val="visible"/>
                                      </p:to>
                                    </p:set>
                                    <p:animEffect transition="in" filter="wipe(down)">
                                      <p:cBhvr>
                                        <p:cTn id="21" dur="500"/>
                                        <p:tgtEl>
                                          <p:spTgt spid="1986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8667"/>
                                        </p:tgtEl>
                                        <p:attrNameLst>
                                          <p:attrName>style.visibility</p:attrName>
                                        </p:attrNameLst>
                                      </p:cBhvr>
                                      <p:to>
                                        <p:strVal val="visible"/>
                                      </p:to>
                                    </p:set>
                                    <p:animEffect transition="in" filter="wipe(down)">
                                      <p:cBhvr>
                                        <p:cTn id="26" dur="500"/>
                                        <p:tgtEl>
                                          <p:spTgt spid="19866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98683"/>
                                        </p:tgtEl>
                                        <p:attrNameLst>
                                          <p:attrName>style.visibility</p:attrName>
                                        </p:attrNameLst>
                                      </p:cBhvr>
                                      <p:to>
                                        <p:strVal val="visible"/>
                                      </p:to>
                                    </p:set>
                                    <p:animEffect transition="in" filter="dissolve">
                                      <p:cBhvr>
                                        <p:cTn id="31" dur="500"/>
                                        <p:tgtEl>
                                          <p:spTgt spid="198683"/>
                                        </p:tgtEl>
                                      </p:cBhvr>
                                    </p:animEffect>
                                  </p:childTnLst>
                                </p:cTn>
                              </p:par>
                              <p:par>
                                <p:cTn id="32" presetID="9" presetClass="entr" presetSubtype="0" fill="hold" nodeType="withEffect">
                                  <p:stCondLst>
                                    <p:cond delay="0"/>
                                  </p:stCondLst>
                                  <p:childTnLst>
                                    <p:set>
                                      <p:cBhvr>
                                        <p:cTn id="33" dur="1" fill="hold">
                                          <p:stCondLst>
                                            <p:cond delay="0"/>
                                          </p:stCondLst>
                                        </p:cTn>
                                        <p:tgtEl>
                                          <p:spTgt spid="198684"/>
                                        </p:tgtEl>
                                        <p:attrNameLst>
                                          <p:attrName>style.visibility</p:attrName>
                                        </p:attrNameLst>
                                      </p:cBhvr>
                                      <p:to>
                                        <p:strVal val="visible"/>
                                      </p:to>
                                    </p:set>
                                    <p:animEffect transition="in" filter="dissolve">
                                      <p:cBhvr>
                                        <p:cTn id="34" dur="500"/>
                                        <p:tgtEl>
                                          <p:spTgt spid="198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build="p" bldLvl="2"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1339850" y="3376613"/>
            <a:ext cx="5607050" cy="3213100"/>
            <a:chOff x="844" y="2127"/>
            <a:chExt cx="3532" cy="2024"/>
          </a:xfrm>
        </p:grpSpPr>
        <p:grpSp>
          <p:nvGrpSpPr>
            <p:cNvPr id="200707" name="Group 3"/>
            <p:cNvGrpSpPr>
              <a:grpSpLocks/>
            </p:cNvGrpSpPr>
            <p:nvPr/>
          </p:nvGrpSpPr>
          <p:grpSpPr bwMode="auto">
            <a:xfrm>
              <a:off x="844" y="2127"/>
              <a:ext cx="3532" cy="2024"/>
              <a:chOff x="1159" y="2127"/>
              <a:chExt cx="3532" cy="2024"/>
            </a:xfrm>
          </p:grpSpPr>
          <p:graphicFrame>
            <p:nvGraphicFramePr>
              <p:cNvPr id="200708" name="Object 4"/>
              <p:cNvGraphicFramePr>
                <a:graphicFrameLocks noChangeAspect="1"/>
              </p:cNvGraphicFramePr>
              <p:nvPr/>
            </p:nvGraphicFramePr>
            <p:xfrm>
              <a:off x="2167" y="2127"/>
              <a:ext cx="2524" cy="2024"/>
            </p:xfrm>
            <a:graphic>
              <a:graphicData uri="http://schemas.openxmlformats.org/presentationml/2006/ole">
                <p:oleObj spid="_x0000_s200708" name="Photo Editor Photo" r:id="rId4" imgW="2232854" imgH="1790476" progId="MSPhotoEd.3">
                  <p:embed/>
                </p:oleObj>
              </a:graphicData>
            </a:graphic>
          </p:graphicFrame>
          <p:sp>
            <p:nvSpPr>
              <p:cNvPr id="200709" name="Text Box 5"/>
              <p:cNvSpPr txBox="1">
                <a:spLocks noChangeArrowheads="1"/>
              </p:cNvSpPr>
              <p:nvPr/>
            </p:nvSpPr>
            <p:spPr bwMode="auto">
              <a:xfrm>
                <a:off x="1159" y="3050"/>
                <a:ext cx="1154" cy="442"/>
              </a:xfrm>
              <a:prstGeom prst="rect">
                <a:avLst/>
              </a:prstGeom>
              <a:noFill/>
              <a:ln w="9525">
                <a:noFill/>
                <a:miter lim="800000"/>
                <a:headEnd/>
                <a:tailEnd/>
              </a:ln>
              <a:effectLst/>
            </p:spPr>
            <p:txBody>
              <a:bodyPr>
                <a:spAutoFit/>
              </a:bodyPr>
              <a:lstStyle/>
              <a:p>
                <a:pPr eaLnBrk="0" hangingPunct="0">
                  <a:spcBef>
                    <a:spcPct val="50000"/>
                  </a:spcBef>
                </a:pPr>
                <a:r>
                  <a:rPr lang="en-US" sz="4000" b="1">
                    <a:solidFill>
                      <a:schemeClr val="tx2"/>
                    </a:solidFill>
                  </a:rPr>
                  <a:t>CHCl</a:t>
                </a:r>
                <a:r>
                  <a:rPr lang="en-US" sz="4000" b="1" baseline="-25000">
                    <a:solidFill>
                      <a:schemeClr val="tx2"/>
                    </a:solidFill>
                  </a:rPr>
                  <a:t>3</a:t>
                </a:r>
                <a:endParaRPr lang="en-US" sz="2400">
                  <a:solidFill>
                    <a:schemeClr val="tx2"/>
                  </a:solidFill>
                  <a:latin typeface="Times New Roman" pitchFamily="18" charset="0"/>
                </a:endParaRPr>
              </a:p>
            </p:txBody>
          </p:sp>
        </p:grpSp>
        <p:sp>
          <p:nvSpPr>
            <p:cNvPr id="200710" name="Text Box 6"/>
            <p:cNvSpPr txBox="1">
              <a:spLocks noChangeArrowheads="1"/>
            </p:cNvSpPr>
            <p:nvPr/>
          </p:nvSpPr>
          <p:spPr bwMode="auto">
            <a:xfrm>
              <a:off x="2955" y="2344"/>
              <a:ext cx="276" cy="288"/>
            </a:xfrm>
            <a:prstGeom prst="rect">
              <a:avLst/>
            </a:prstGeom>
            <a:noFill/>
            <a:ln w="9525">
              <a:noFill/>
              <a:miter lim="800000"/>
              <a:headEnd/>
              <a:tailEnd/>
            </a:ln>
            <a:effectLst/>
          </p:spPr>
          <p:txBody>
            <a:bodyPr wrap="none">
              <a:spAutoFit/>
            </a:bodyPr>
            <a:lstStyle/>
            <a:p>
              <a:pPr eaLnBrk="0" hangingPunct="0"/>
              <a:r>
                <a:rPr lang="en-US" sz="2400">
                  <a:latin typeface="Arial Black" pitchFamily="34" charset="0"/>
                </a:rPr>
                <a:t>H</a:t>
              </a:r>
            </a:p>
          </p:txBody>
        </p:sp>
        <p:sp>
          <p:nvSpPr>
            <p:cNvPr id="200711" name="Text Box 7"/>
            <p:cNvSpPr txBox="1">
              <a:spLocks noChangeArrowheads="1"/>
            </p:cNvSpPr>
            <p:nvPr/>
          </p:nvSpPr>
          <p:spPr bwMode="auto">
            <a:xfrm>
              <a:off x="2023" y="3468"/>
              <a:ext cx="329" cy="288"/>
            </a:xfrm>
            <a:prstGeom prst="rect">
              <a:avLst/>
            </a:prstGeom>
            <a:noFill/>
            <a:ln w="9525">
              <a:noFill/>
              <a:miter lim="800000"/>
              <a:headEnd/>
              <a:tailEnd/>
            </a:ln>
            <a:effectLst/>
          </p:spPr>
          <p:txBody>
            <a:bodyPr wrap="none">
              <a:spAutoFit/>
            </a:bodyPr>
            <a:lstStyle/>
            <a:p>
              <a:pPr eaLnBrk="0" hangingPunct="0"/>
              <a:r>
                <a:rPr lang="en-US" sz="2400">
                  <a:latin typeface="Arial Black" pitchFamily="34" charset="0"/>
                </a:rPr>
                <a:t>Cl</a:t>
              </a:r>
            </a:p>
          </p:txBody>
        </p:sp>
        <p:sp>
          <p:nvSpPr>
            <p:cNvPr id="200712" name="Text Box 8"/>
            <p:cNvSpPr txBox="1">
              <a:spLocks noChangeArrowheads="1"/>
            </p:cNvSpPr>
            <p:nvPr/>
          </p:nvSpPr>
          <p:spPr bwMode="auto">
            <a:xfrm>
              <a:off x="3865" y="3494"/>
              <a:ext cx="329" cy="288"/>
            </a:xfrm>
            <a:prstGeom prst="rect">
              <a:avLst/>
            </a:prstGeom>
            <a:noFill/>
            <a:ln w="9525">
              <a:noFill/>
              <a:miter lim="800000"/>
              <a:headEnd/>
              <a:tailEnd/>
            </a:ln>
            <a:effectLst/>
          </p:spPr>
          <p:txBody>
            <a:bodyPr wrap="none">
              <a:spAutoFit/>
            </a:bodyPr>
            <a:lstStyle/>
            <a:p>
              <a:pPr eaLnBrk="0" hangingPunct="0"/>
              <a:r>
                <a:rPr lang="en-US" sz="2400">
                  <a:latin typeface="Arial Black" pitchFamily="34" charset="0"/>
                </a:rPr>
                <a:t>Cl</a:t>
              </a:r>
            </a:p>
          </p:txBody>
        </p:sp>
        <p:sp>
          <p:nvSpPr>
            <p:cNvPr id="200713" name="Text Box 9"/>
            <p:cNvSpPr txBox="1">
              <a:spLocks noChangeArrowheads="1"/>
            </p:cNvSpPr>
            <p:nvPr/>
          </p:nvSpPr>
          <p:spPr bwMode="auto">
            <a:xfrm>
              <a:off x="2862" y="3686"/>
              <a:ext cx="329" cy="288"/>
            </a:xfrm>
            <a:prstGeom prst="rect">
              <a:avLst/>
            </a:prstGeom>
            <a:noFill/>
            <a:ln w="9525">
              <a:noFill/>
              <a:miter lim="800000"/>
              <a:headEnd/>
              <a:tailEnd/>
            </a:ln>
            <a:effectLst/>
          </p:spPr>
          <p:txBody>
            <a:bodyPr wrap="none">
              <a:spAutoFit/>
            </a:bodyPr>
            <a:lstStyle/>
            <a:p>
              <a:pPr eaLnBrk="0" hangingPunct="0"/>
              <a:r>
                <a:rPr lang="en-US" sz="2400">
                  <a:latin typeface="Arial Black" pitchFamily="34" charset="0"/>
                </a:rPr>
                <a:t>Cl</a:t>
              </a:r>
            </a:p>
          </p:txBody>
        </p:sp>
      </p:grpSp>
      <p:sp>
        <p:nvSpPr>
          <p:cNvPr id="200714" name="Rectangle 10"/>
          <p:cNvSpPr>
            <a:spLocks noGrp="1" noChangeArrowheads="1"/>
          </p:cNvSpPr>
          <p:nvPr>
            <p:ph type="title"/>
          </p:nvPr>
        </p:nvSpPr>
        <p:spPr/>
        <p:txBody>
          <a:bodyPr/>
          <a:lstStyle/>
          <a:p>
            <a:r>
              <a:rPr lang="en-US" sz="4100"/>
              <a:t>Determining Molecular Polarity</a:t>
            </a:r>
          </a:p>
        </p:txBody>
      </p:sp>
      <p:sp>
        <p:nvSpPr>
          <p:cNvPr id="200715" name="Rectangle 11"/>
          <p:cNvSpPr>
            <a:spLocks noGrp="1" noChangeArrowheads="1"/>
          </p:cNvSpPr>
          <p:nvPr>
            <p:ph type="body" idx="1"/>
          </p:nvPr>
        </p:nvSpPr>
        <p:spPr>
          <a:xfrm>
            <a:off x="1160463" y="1427163"/>
            <a:ext cx="7772400" cy="1984375"/>
          </a:xfrm>
        </p:spPr>
        <p:txBody>
          <a:bodyPr/>
          <a:lstStyle/>
          <a:p>
            <a:r>
              <a:rPr lang="en-US" b="1"/>
              <a:t>Therefore, polar molecules have...</a:t>
            </a:r>
            <a:endParaRPr lang="en-US"/>
          </a:p>
          <a:p>
            <a:pPr lvl="1"/>
            <a:r>
              <a:rPr lang="en-US"/>
              <a:t>asymmetrical shape (lone pairs) or </a:t>
            </a:r>
          </a:p>
          <a:p>
            <a:pPr lvl="1"/>
            <a:r>
              <a:rPr lang="en-US"/>
              <a:t>asymmetrical atoms</a:t>
            </a:r>
          </a:p>
        </p:txBody>
      </p:sp>
      <p:grpSp>
        <p:nvGrpSpPr>
          <p:cNvPr id="200716" name="Group 12"/>
          <p:cNvGrpSpPr>
            <a:grpSpLocks/>
          </p:cNvGrpSpPr>
          <p:nvPr/>
        </p:nvGrpSpPr>
        <p:grpSpPr bwMode="auto">
          <a:xfrm>
            <a:off x="3767138" y="5076825"/>
            <a:ext cx="2309812" cy="817563"/>
            <a:chOff x="2333" y="3206"/>
            <a:chExt cx="1578" cy="573"/>
          </a:xfrm>
        </p:grpSpPr>
        <p:grpSp>
          <p:nvGrpSpPr>
            <p:cNvPr id="200717" name="Group 13"/>
            <p:cNvGrpSpPr>
              <a:grpSpLocks/>
            </p:cNvGrpSpPr>
            <p:nvPr/>
          </p:nvGrpSpPr>
          <p:grpSpPr bwMode="auto">
            <a:xfrm rot="15003023">
              <a:off x="2506" y="3033"/>
              <a:ext cx="175" cy="521"/>
              <a:chOff x="3246" y="2500"/>
              <a:chExt cx="154" cy="723"/>
            </a:xfrm>
          </p:grpSpPr>
          <p:sp>
            <p:nvSpPr>
              <p:cNvPr id="200718" name="Line 14"/>
              <p:cNvSpPr>
                <a:spLocks noChangeShapeType="1"/>
              </p:cNvSpPr>
              <p:nvPr/>
            </p:nvSpPr>
            <p:spPr bwMode="auto">
              <a:xfrm flipV="1">
                <a:off x="3323" y="2500"/>
                <a:ext cx="0" cy="723"/>
              </a:xfrm>
              <a:prstGeom prst="line">
                <a:avLst/>
              </a:prstGeom>
              <a:noFill/>
              <a:ln w="76200">
                <a:solidFill>
                  <a:srgbClr val="FFFF00"/>
                </a:solidFill>
                <a:round/>
                <a:headEnd/>
                <a:tailEnd type="triangle" w="med" len="med"/>
              </a:ln>
              <a:effectLst/>
            </p:spPr>
            <p:txBody>
              <a:bodyPr wrap="none" anchor="ctr"/>
              <a:lstStyle/>
              <a:p>
                <a:endParaRPr lang="en-US"/>
              </a:p>
            </p:txBody>
          </p:sp>
          <p:sp>
            <p:nvSpPr>
              <p:cNvPr id="200719" name="Line 15"/>
              <p:cNvSpPr>
                <a:spLocks noChangeShapeType="1"/>
              </p:cNvSpPr>
              <p:nvPr/>
            </p:nvSpPr>
            <p:spPr bwMode="auto">
              <a:xfrm>
                <a:off x="3246" y="3123"/>
                <a:ext cx="154" cy="0"/>
              </a:xfrm>
              <a:prstGeom prst="line">
                <a:avLst/>
              </a:prstGeom>
              <a:noFill/>
              <a:ln w="76200">
                <a:solidFill>
                  <a:srgbClr val="FFFF00"/>
                </a:solidFill>
                <a:round/>
                <a:headEnd/>
                <a:tailEnd/>
              </a:ln>
              <a:effectLst/>
            </p:spPr>
            <p:txBody>
              <a:bodyPr wrap="none" anchor="ctr"/>
              <a:lstStyle/>
              <a:p>
                <a:endParaRPr lang="en-US"/>
              </a:p>
            </p:txBody>
          </p:sp>
        </p:grpSp>
        <p:grpSp>
          <p:nvGrpSpPr>
            <p:cNvPr id="200720" name="Group 16"/>
            <p:cNvGrpSpPr>
              <a:grpSpLocks/>
            </p:cNvGrpSpPr>
            <p:nvPr/>
          </p:nvGrpSpPr>
          <p:grpSpPr bwMode="auto">
            <a:xfrm rot="6596977" flipH="1">
              <a:off x="3563" y="3060"/>
              <a:ext cx="175" cy="521"/>
              <a:chOff x="3246" y="2500"/>
              <a:chExt cx="154" cy="723"/>
            </a:xfrm>
          </p:grpSpPr>
          <p:sp>
            <p:nvSpPr>
              <p:cNvPr id="200721" name="Line 17"/>
              <p:cNvSpPr>
                <a:spLocks noChangeShapeType="1"/>
              </p:cNvSpPr>
              <p:nvPr/>
            </p:nvSpPr>
            <p:spPr bwMode="auto">
              <a:xfrm flipV="1">
                <a:off x="3323" y="2500"/>
                <a:ext cx="0" cy="723"/>
              </a:xfrm>
              <a:prstGeom prst="line">
                <a:avLst/>
              </a:prstGeom>
              <a:noFill/>
              <a:ln w="76200">
                <a:solidFill>
                  <a:srgbClr val="FFFF00"/>
                </a:solidFill>
                <a:round/>
                <a:headEnd/>
                <a:tailEnd type="triangle" w="med" len="med"/>
              </a:ln>
              <a:effectLst/>
            </p:spPr>
            <p:txBody>
              <a:bodyPr wrap="none" anchor="ctr"/>
              <a:lstStyle/>
              <a:p>
                <a:endParaRPr lang="en-US"/>
              </a:p>
            </p:txBody>
          </p:sp>
          <p:sp>
            <p:nvSpPr>
              <p:cNvPr id="200722" name="Line 18"/>
              <p:cNvSpPr>
                <a:spLocks noChangeShapeType="1"/>
              </p:cNvSpPr>
              <p:nvPr/>
            </p:nvSpPr>
            <p:spPr bwMode="auto">
              <a:xfrm>
                <a:off x="3246" y="3123"/>
                <a:ext cx="154" cy="0"/>
              </a:xfrm>
              <a:prstGeom prst="line">
                <a:avLst/>
              </a:prstGeom>
              <a:noFill/>
              <a:ln w="76200">
                <a:solidFill>
                  <a:srgbClr val="FFFF00"/>
                </a:solidFill>
                <a:round/>
                <a:headEnd/>
                <a:tailEnd/>
              </a:ln>
              <a:effectLst/>
            </p:spPr>
            <p:txBody>
              <a:bodyPr wrap="none" anchor="ctr"/>
              <a:lstStyle/>
              <a:p>
                <a:endParaRPr lang="en-US"/>
              </a:p>
            </p:txBody>
          </p:sp>
        </p:grpSp>
        <p:grpSp>
          <p:nvGrpSpPr>
            <p:cNvPr id="200723" name="Group 19"/>
            <p:cNvGrpSpPr>
              <a:grpSpLocks/>
            </p:cNvGrpSpPr>
            <p:nvPr/>
          </p:nvGrpSpPr>
          <p:grpSpPr bwMode="auto">
            <a:xfrm rot="11037079">
              <a:off x="3010" y="3258"/>
              <a:ext cx="175" cy="521"/>
              <a:chOff x="3246" y="2500"/>
              <a:chExt cx="154" cy="723"/>
            </a:xfrm>
          </p:grpSpPr>
          <p:sp>
            <p:nvSpPr>
              <p:cNvPr id="200724" name="Line 20"/>
              <p:cNvSpPr>
                <a:spLocks noChangeShapeType="1"/>
              </p:cNvSpPr>
              <p:nvPr/>
            </p:nvSpPr>
            <p:spPr bwMode="auto">
              <a:xfrm flipV="1">
                <a:off x="3323" y="2500"/>
                <a:ext cx="0" cy="723"/>
              </a:xfrm>
              <a:prstGeom prst="line">
                <a:avLst/>
              </a:prstGeom>
              <a:noFill/>
              <a:ln w="76200">
                <a:solidFill>
                  <a:srgbClr val="FFFF00"/>
                </a:solidFill>
                <a:round/>
                <a:headEnd/>
                <a:tailEnd type="triangle" w="med" len="med"/>
              </a:ln>
              <a:effectLst/>
            </p:spPr>
            <p:txBody>
              <a:bodyPr wrap="none" anchor="ctr"/>
              <a:lstStyle/>
              <a:p>
                <a:endParaRPr lang="en-US"/>
              </a:p>
            </p:txBody>
          </p:sp>
          <p:sp>
            <p:nvSpPr>
              <p:cNvPr id="200725" name="Line 21"/>
              <p:cNvSpPr>
                <a:spLocks noChangeShapeType="1"/>
              </p:cNvSpPr>
              <p:nvPr/>
            </p:nvSpPr>
            <p:spPr bwMode="auto">
              <a:xfrm>
                <a:off x="3246" y="3123"/>
                <a:ext cx="154" cy="0"/>
              </a:xfrm>
              <a:prstGeom prst="line">
                <a:avLst/>
              </a:prstGeom>
              <a:noFill/>
              <a:ln w="76200">
                <a:solidFill>
                  <a:srgbClr val="FFFF00"/>
                </a:solidFill>
                <a:round/>
                <a:headEnd/>
                <a:tailEnd/>
              </a:ln>
              <a:effectLst/>
            </p:spPr>
            <p:txBody>
              <a:bodyPr wrap="none" anchor="ctr"/>
              <a:lstStyle/>
              <a:p>
                <a:endParaRPr lang="en-US"/>
              </a:p>
            </p:txBody>
          </p:sp>
        </p:grpSp>
      </p:grpSp>
      <p:grpSp>
        <p:nvGrpSpPr>
          <p:cNvPr id="200726" name="Group 22"/>
          <p:cNvGrpSpPr>
            <a:grpSpLocks/>
          </p:cNvGrpSpPr>
          <p:nvPr/>
        </p:nvGrpSpPr>
        <p:grpSpPr bwMode="auto">
          <a:xfrm flipV="1">
            <a:off x="5348288" y="3992563"/>
            <a:ext cx="254000" cy="939800"/>
            <a:chOff x="3673" y="2648"/>
            <a:chExt cx="160" cy="524"/>
          </a:xfrm>
        </p:grpSpPr>
        <p:sp>
          <p:nvSpPr>
            <p:cNvPr id="200727" name="Line 23"/>
            <p:cNvSpPr>
              <a:spLocks noChangeShapeType="1"/>
            </p:cNvSpPr>
            <p:nvPr/>
          </p:nvSpPr>
          <p:spPr bwMode="auto">
            <a:xfrm rot="-21565615" flipH="1" flipV="1">
              <a:off x="3673" y="3096"/>
              <a:ext cx="160" cy="1"/>
            </a:xfrm>
            <a:prstGeom prst="line">
              <a:avLst/>
            </a:prstGeom>
            <a:noFill/>
            <a:ln w="76200">
              <a:solidFill>
                <a:srgbClr val="FFFF00"/>
              </a:solidFill>
              <a:round/>
              <a:headEnd/>
              <a:tailEnd/>
            </a:ln>
            <a:effectLst/>
          </p:spPr>
          <p:txBody>
            <a:bodyPr wrap="none" anchor="ctr"/>
            <a:lstStyle/>
            <a:p>
              <a:endParaRPr lang="en-US"/>
            </a:p>
          </p:txBody>
        </p:sp>
        <p:sp>
          <p:nvSpPr>
            <p:cNvPr id="200728" name="Line 24"/>
            <p:cNvSpPr>
              <a:spLocks noChangeShapeType="1"/>
            </p:cNvSpPr>
            <p:nvPr/>
          </p:nvSpPr>
          <p:spPr bwMode="auto">
            <a:xfrm flipV="1">
              <a:off x="3748" y="2648"/>
              <a:ext cx="0" cy="524"/>
            </a:xfrm>
            <a:prstGeom prst="line">
              <a:avLst/>
            </a:prstGeom>
            <a:noFill/>
            <a:ln w="76200">
              <a:solidFill>
                <a:srgbClr val="FFFF00"/>
              </a:solidFill>
              <a:round/>
              <a:headEnd/>
              <a:tailEnd type="triangle" w="med" len="med"/>
            </a:ln>
            <a:effectLst/>
          </p:spPr>
          <p:txBody>
            <a:bodyPr wrap="none" anchor="ctr"/>
            <a:lstStyle/>
            <a:p>
              <a:endParaRPr lang="en-US"/>
            </a:p>
          </p:txBody>
        </p:sp>
      </p:grpSp>
      <p:grpSp>
        <p:nvGrpSpPr>
          <p:cNvPr id="200729" name="Group 25"/>
          <p:cNvGrpSpPr>
            <a:grpSpLocks/>
          </p:cNvGrpSpPr>
          <p:nvPr/>
        </p:nvGrpSpPr>
        <p:grpSpPr bwMode="auto">
          <a:xfrm>
            <a:off x="7208838" y="4373563"/>
            <a:ext cx="1749425" cy="1530350"/>
            <a:chOff x="4541" y="2755"/>
            <a:chExt cx="1102" cy="964"/>
          </a:xfrm>
        </p:grpSpPr>
        <p:grpSp>
          <p:nvGrpSpPr>
            <p:cNvPr id="200730" name="Group 26"/>
            <p:cNvGrpSpPr>
              <a:grpSpLocks/>
            </p:cNvGrpSpPr>
            <p:nvPr/>
          </p:nvGrpSpPr>
          <p:grpSpPr bwMode="auto">
            <a:xfrm flipV="1">
              <a:off x="4541" y="2755"/>
              <a:ext cx="151" cy="964"/>
              <a:chOff x="3673" y="2648"/>
              <a:chExt cx="160" cy="524"/>
            </a:xfrm>
          </p:grpSpPr>
          <p:sp>
            <p:nvSpPr>
              <p:cNvPr id="200731" name="Line 27"/>
              <p:cNvSpPr>
                <a:spLocks noChangeShapeType="1"/>
              </p:cNvSpPr>
              <p:nvPr/>
            </p:nvSpPr>
            <p:spPr bwMode="auto">
              <a:xfrm rot="-21565615" flipH="1" flipV="1">
                <a:off x="3673" y="3096"/>
                <a:ext cx="160" cy="1"/>
              </a:xfrm>
              <a:prstGeom prst="line">
                <a:avLst/>
              </a:prstGeom>
              <a:noFill/>
              <a:ln w="76200">
                <a:solidFill>
                  <a:srgbClr val="FF0000"/>
                </a:solidFill>
                <a:round/>
                <a:headEnd/>
                <a:tailEnd/>
              </a:ln>
              <a:effectLst/>
            </p:spPr>
            <p:txBody>
              <a:bodyPr wrap="none" anchor="ctr"/>
              <a:lstStyle/>
              <a:p>
                <a:endParaRPr lang="en-US"/>
              </a:p>
            </p:txBody>
          </p:sp>
          <p:sp>
            <p:nvSpPr>
              <p:cNvPr id="200732" name="Line 28"/>
              <p:cNvSpPr>
                <a:spLocks noChangeShapeType="1"/>
              </p:cNvSpPr>
              <p:nvPr/>
            </p:nvSpPr>
            <p:spPr bwMode="auto">
              <a:xfrm flipV="1">
                <a:off x="3748" y="2648"/>
                <a:ext cx="0" cy="524"/>
              </a:xfrm>
              <a:prstGeom prst="line">
                <a:avLst/>
              </a:prstGeom>
              <a:noFill/>
              <a:ln w="76200">
                <a:solidFill>
                  <a:srgbClr val="FF0000"/>
                </a:solidFill>
                <a:round/>
                <a:headEnd/>
                <a:tailEnd type="triangle" w="med" len="med"/>
              </a:ln>
              <a:effectLst/>
            </p:spPr>
            <p:txBody>
              <a:bodyPr wrap="none" anchor="ctr"/>
              <a:lstStyle/>
              <a:p>
                <a:endParaRPr lang="en-US"/>
              </a:p>
            </p:txBody>
          </p:sp>
        </p:grpSp>
        <p:sp>
          <p:nvSpPr>
            <p:cNvPr id="200733" name="Text Box 29"/>
            <p:cNvSpPr txBox="1">
              <a:spLocks noChangeArrowheads="1"/>
            </p:cNvSpPr>
            <p:nvPr/>
          </p:nvSpPr>
          <p:spPr bwMode="auto">
            <a:xfrm>
              <a:off x="4716" y="2793"/>
              <a:ext cx="927" cy="865"/>
            </a:xfrm>
            <a:prstGeom prst="rect">
              <a:avLst/>
            </a:prstGeom>
            <a:noFill/>
            <a:ln w="9525">
              <a:noFill/>
              <a:miter lim="800000"/>
              <a:headEnd/>
              <a:tailEnd/>
            </a:ln>
            <a:effectLst/>
          </p:spPr>
          <p:txBody>
            <a:bodyPr wrap="none">
              <a:spAutoFit/>
            </a:bodyPr>
            <a:lstStyle/>
            <a:p>
              <a:pPr eaLnBrk="0" hangingPunct="0"/>
              <a:r>
                <a:rPr lang="en-US" sz="2800">
                  <a:solidFill>
                    <a:schemeClr val="bg1"/>
                  </a:solidFill>
                </a:rPr>
                <a:t>net</a:t>
              </a:r>
            </a:p>
            <a:p>
              <a:pPr eaLnBrk="0" hangingPunct="0"/>
              <a:r>
                <a:rPr lang="en-US" sz="2800">
                  <a:solidFill>
                    <a:schemeClr val="bg1"/>
                  </a:solidFill>
                </a:rPr>
                <a:t>dipole</a:t>
              </a:r>
            </a:p>
            <a:p>
              <a:pPr eaLnBrk="0" hangingPunct="0"/>
              <a:r>
                <a:rPr lang="en-US" sz="2800">
                  <a:solidFill>
                    <a:schemeClr val="bg1"/>
                  </a:solidFill>
                </a:rPr>
                <a:t>moment</a:t>
              </a:r>
            </a:p>
          </p:txBody>
        </p:sp>
      </p:grpSp>
      <p:sp>
        <p:nvSpPr>
          <p:cNvPr id="200734" name="Rectangle 30"/>
          <p:cNvSpPr>
            <a:spLocks noChangeArrowheads="1"/>
          </p:cNvSpPr>
          <p:nvPr/>
        </p:nvSpPr>
        <p:spPr bwMode="auto">
          <a:xfrm>
            <a:off x="2698750" y="6554788"/>
            <a:ext cx="3730625" cy="336550"/>
          </a:xfrm>
          <a:prstGeom prst="rect">
            <a:avLst/>
          </a:prstGeom>
          <a:noFill/>
          <a:ln w="9525">
            <a:noFill/>
            <a:miter lim="800000"/>
            <a:headEnd/>
            <a:tailEnd/>
          </a:ln>
          <a:effectLst/>
        </p:spPr>
        <p:txBody>
          <a:bodyPr wrap="none">
            <a:spAutoFit/>
          </a:bodyPr>
          <a:lstStyle/>
          <a:p>
            <a:r>
              <a:rPr lang="en-US" sz="800"/>
              <a:t>Courtesy Christy Johannesson www.nisd.net/communicationsarts/pages/chem</a:t>
            </a:r>
          </a:p>
          <a:p>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0715">
                                            <p:txEl>
                                              <p:pRg st="0" end="0"/>
                                            </p:txEl>
                                          </p:spTgt>
                                        </p:tgtEl>
                                        <p:attrNameLst>
                                          <p:attrName>style.visibility</p:attrName>
                                        </p:attrNameLst>
                                      </p:cBhvr>
                                      <p:to>
                                        <p:strVal val="visible"/>
                                      </p:to>
                                    </p:set>
                                    <p:animEffect transition="in" filter="wipe(left)">
                                      <p:cBhvr>
                                        <p:cTn id="7" dur="500"/>
                                        <p:tgtEl>
                                          <p:spTgt spid="200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0715">
                                            <p:txEl>
                                              <p:pRg st="1" end="1"/>
                                            </p:txEl>
                                          </p:spTgt>
                                        </p:tgtEl>
                                        <p:attrNameLst>
                                          <p:attrName>style.visibility</p:attrName>
                                        </p:attrNameLst>
                                      </p:cBhvr>
                                      <p:to>
                                        <p:strVal val="visible"/>
                                      </p:to>
                                    </p:set>
                                    <p:animEffect transition="in" filter="wipe(left)">
                                      <p:cBhvr>
                                        <p:cTn id="12" dur="500"/>
                                        <p:tgtEl>
                                          <p:spTgt spid="2007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0715">
                                            <p:txEl>
                                              <p:pRg st="2" end="2"/>
                                            </p:txEl>
                                          </p:spTgt>
                                        </p:tgtEl>
                                        <p:attrNameLst>
                                          <p:attrName>style.visibility</p:attrName>
                                        </p:attrNameLst>
                                      </p:cBhvr>
                                      <p:to>
                                        <p:strVal val="visible"/>
                                      </p:to>
                                    </p:set>
                                    <p:animEffect transition="in" filter="wipe(left)">
                                      <p:cBhvr>
                                        <p:cTn id="17" dur="500"/>
                                        <p:tgtEl>
                                          <p:spTgt spid="200715">
                                            <p:txEl>
                                              <p:pRg st="2" end="2"/>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200706"/>
                                        </p:tgtEl>
                                        <p:attrNameLst>
                                          <p:attrName>style.visibility</p:attrName>
                                        </p:attrNameLst>
                                      </p:cBhvr>
                                      <p:to>
                                        <p:strVal val="visible"/>
                                      </p:to>
                                    </p:set>
                                    <p:animEffect transition="in" filter="dissolve">
                                      <p:cBhvr>
                                        <p:cTn id="21" dur="500"/>
                                        <p:tgtEl>
                                          <p:spTgt spid="20070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00726"/>
                                        </p:tgtEl>
                                        <p:attrNameLst>
                                          <p:attrName>style.visibility</p:attrName>
                                        </p:attrNameLst>
                                      </p:cBhvr>
                                      <p:to>
                                        <p:strVal val="visible"/>
                                      </p:to>
                                    </p:set>
                                    <p:animEffect transition="in" filter="wipe(up)">
                                      <p:cBhvr>
                                        <p:cTn id="26" dur="500"/>
                                        <p:tgtEl>
                                          <p:spTgt spid="2007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00716"/>
                                        </p:tgtEl>
                                        <p:attrNameLst>
                                          <p:attrName>style.visibility</p:attrName>
                                        </p:attrNameLst>
                                      </p:cBhvr>
                                      <p:to>
                                        <p:strVal val="visible"/>
                                      </p:to>
                                    </p:set>
                                    <p:animEffect transition="in" filter="wipe(up)">
                                      <p:cBhvr>
                                        <p:cTn id="31" dur="500"/>
                                        <p:tgtEl>
                                          <p:spTgt spid="2007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00729"/>
                                        </p:tgtEl>
                                        <p:attrNameLst>
                                          <p:attrName>style.visibility</p:attrName>
                                        </p:attrNameLst>
                                      </p:cBhvr>
                                      <p:to>
                                        <p:strVal val="visible"/>
                                      </p:to>
                                    </p:set>
                                    <p:animEffect transition="in" filter="wipe(up)">
                                      <p:cBhvr>
                                        <p:cTn id="36" dur="500"/>
                                        <p:tgtEl>
                                          <p:spTgt spid="200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5" grpId="0" build="p" bldLvl="2"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t>Dipole Moment</a:t>
            </a:r>
          </a:p>
        </p:txBody>
      </p:sp>
      <p:sp>
        <p:nvSpPr>
          <p:cNvPr id="79875" name="Text Box 3"/>
          <p:cNvSpPr txBox="1">
            <a:spLocks noChangeArrowheads="1"/>
          </p:cNvSpPr>
          <p:nvPr/>
        </p:nvSpPr>
        <p:spPr bwMode="auto">
          <a:xfrm>
            <a:off x="1524000" y="3511550"/>
            <a:ext cx="2038350" cy="641350"/>
          </a:xfrm>
          <a:prstGeom prst="rect">
            <a:avLst/>
          </a:prstGeom>
          <a:noFill/>
          <a:ln w="9525">
            <a:noFill/>
            <a:miter lim="800000"/>
            <a:headEnd/>
            <a:tailEnd/>
          </a:ln>
          <a:effectLst/>
        </p:spPr>
        <p:txBody>
          <a:bodyPr wrap="none">
            <a:spAutoFit/>
          </a:bodyPr>
          <a:lstStyle/>
          <a:p>
            <a:r>
              <a:rPr lang="en-US" sz="3600"/>
              <a:t>Nonpolar</a:t>
            </a:r>
          </a:p>
        </p:txBody>
      </p:sp>
      <p:sp>
        <p:nvSpPr>
          <p:cNvPr id="79876" name="Text Box 4"/>
          <p:cNvSpPr txBox="1">
            <a:spLocks noChangeArrowheads="1"/>
          </p:cNvSpPr>
          <p:nvPr/>
        </p:nvSpPr>
        <p:spPr bwMode="auto">
          <a:xfrm>
            <a:off x="5943600" y="5988050"/>
            <a:ext cx="1250950" cy="641350"/>
          </a:xfrm>
          <a:prstGeom prst="rect">
            <a:avLst/>
          </a:prstGeom>
          <a:noFill/>
          <a:ln w="9525">
            <a:noFill/>
            <a:miter lim="800000"/>
            <a:headEnd/>
            <a:tailEnd/>
          </a:ln>
          <a:effectLst/>
        </p:spPr>
        <p:txBody>
          <a:bodyPr wrap="none">
            <a:spAutoFit/>
          </a:bodyPr>
          <a:lstStyle/>
          <a:p>
            <a:r>
              <a:rPr lang="en-US" sz="3600"/>
              <a:t>Polar</a:t>
            </a:r>
          </a:p>
        </p:txBody>
      </p:sp>
      <p:grpSp>
        <p:nvGrpSpPr>
          <p:cNvPr id="79877" name="Group 5"/>
          <p:cNvGrpSpPr>
            <a:grpSpLocks/>
          </p:cNvGrpSpPr>
          <p:nvPr/>
        </p:nvGrpSpPr>
        <p:grpSpPr bwMode="auto">
          <a:xfrm>
            <a:off x="5484813" y="2454275"/>
            <a:ext cx="2035175" cy="1136650"/>
            <a:chOff x="3599" y="1326"/>
            <a:chExt cx="1282" cy="716"/>
          </a:xfrm>
        </p:grpSpPr>
        <p:sp>
          <p:nvSpPr>
            <p:cNvPr id="79878" name="Freeform 6"/>
            <p:cNvSpPr>
              <a:spLocks noChangeAspect="1"/>
            </p:cNvSpPr>
            <p:nvPr/>
          </p:nvSpPr>
          <p:spPr bwMode="auto">
            <a:xfrm rot="2536285">
              <a:off x="4349" y="1326"/>
              <a:ext cx="532" cy="704"/>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noFill/>
            <a:ln w="9525">
              <a:solidFill>
                <a:schemeClr val="tx1"/>
              </a:solidFill>
              <a:round/>
              <a:headEnd/>
              <a:tailEnd/>
            </a:ln>
            <a:effectLst/>
          </p:spPr>
          <p:txBody>
            <a:bodyPr/>
            <a:lstStyle/>
            <a:p>
              <a:endParaRPr lang="en-US"/>
            </a:p>
          </p:txBody>
        </p:sp>
        <p:sp>
          <p:nvSpPr>
            <p:cNvPr id="79879" name="Text Box 7"/>
            <p:cNvSpPr txBox="1">
              <a:spLocks noChangeAspect="1" noChangeArrowheads="1"/>
            </p:cNvSpPr>
            <p:nvPr/>
          </p:nvSpPr>
          <p:spPr bwMode="auto">
            <a:xfrm rot="2536285">
              <a:off x="4525" y="1392"/>
              <a:ext cx="344" cy="487"/>
            </a:xfrm>
            <a:prstGeom prst="rect">
              <a:avLst/>
            </a:prstGeom>
            <a:noFill/>
            <a:ln w="9525">
              <a:noFill/>
              <a:miter lim="800000"/>
              <a:headEnd/>
              <a:tailEnd/>
            </a:ln>
            <a:effectLst/>
          </p:spPr>
          <p:txBody>
            <a:bodyPr wrap="none"/>
            <a:lstStyle/>
            <a:p>
              <a:r>
                <a:rPr lang="en-US" sz="2000" b="1">
                  <a:solidFill>
                    <a:srgbClr val="FF0000"/>
                  </a:solidFill>
                </a:rPr>
                <a:t>..</a:t>
              </a:r>
            </a:p>
          </p:txBody>
        </p:sp>
        <p:sp>
          <p:nvSpPr>
            <p:cNvPr id="79880" name="Freeform 8"/>
            <p:cNvSpPr>
              <a:spLocks noChangeAspect="1"/>
            </p:cNvSpPr>
            <p:nvPr/>
          </p:nvSpPr>
          <p:spPr bwMode="auto">
            <a:xfrm rot="-2039269">
              <a:off x="3599" y="1338"/>
              <a:ext cx="533" cy="704"/>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noFill/>
            <a:ln w="9525">
              <a:solidFill>
                <a:schemeClr val="tx1"/>
              </a:solidFill>
              <a:round/>
              <a:headEnd/>
              <a:tailEnd/>
            </a:ln>
            <a:effectLst/>
          </p:spPr>
          <p:txBody>
            <a:bodyPr/>
            <a:lstStyle/>
            <a:p>
              <a:endParaRPr lang="en-US"/>
            </a:p>
          </p:txBody>
        </p:sp>
        <p:sp>
          <p:nvSpPr>
            <p:cNvPr id="79881" name="Text Box 9"/>
            <p:cNvSpPr txBox="1">
              <a:spLocks noChangeAspect="1" noChangeArrowheads="1"/>
            </p:cNvSpPr>
            <p:nvPr/>
          </p:nvSpPr>
          <p:spPr bwMode="auto">
            <a:xfrm rot="-2039269">
              <a:off x="3700" y="1344"/>
              <a:ext cx="345" cy="487"/>
            </a:xfrm>
            <a:prstGeom prst="rect">
              <a:avLst/>
            </a:prstGeom>
            <a:noFill/>
            <a:ln w="9525">
              <a:noFill/>
              <a:miter lim="800000"/>
              <a:headEnd/>
              <a:tailEnd/>
            </a:ln>
            <a:effectLst/>
          </p:spPr>
          <p:txBody>
            <a:bodyPr wrap="none"/>
            <a:lstStyle/>
            <a:p>
              <a:r>
                <a:rPr lang="en-US" sz="2000" b="1">
                  <a:solidFill>
                    <a:srgbClr val="FF0000"/>
                  </a:solidFill>
                </a:rPr>
                <a:t>..</a:t>
              </a:r>
            </a:p>
          </p:txBody>
        </p:sp>
      </p:grpSp>
      <p:sp>
        <p:nvSpPr>
          <p:cNvPr id="79882" name="Rectangle 10"/>
          <p:cNvSpPr>
            <a:spLocks noChangeAspect="1" noChangeArrowheads="1"/>
          </p:cNvSpPr>
          <p:nvPr/>
        </p:nvSpPr>
        <p:spPr bwMode="auto">
          <a:xfrm rot="1466637">
            <a:off x="6515100" y="4041775"/>
            <a:ext cx="1333500" cy="1905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9883" name="Rectangle 11"/>
          <p:cNvSpPr>
            <a:spLocks noChangeAspect="1" noChangeArrowheads="1"/>
          </p:cNvSpPr>
          <p:nvPr/>
        </p:nvSpPr>
        <p:spPr bwMode="auto">
          <a:xfrm rot="-1282237">
            <a:off x="4991100" y="4041775"/>
            <a:ext cx="1333500" cy="1905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9884" name="Oval 12"/>
          <p:cNvSpPr>
            <a:spLocks noChangeAspect="1" noChangeArrowheads="1"/>
          </p:cNvSpPr>
          <p:nvPr/>
        </p:nvSpPr>
        <p:spPr bwMode="auto">
          <a:xfrm>
            <a:off x="4419600" y="4041775"/>
            <a:ext cx="762000" cy="762000"/>
          </a:xfrm>
          <a:prstGeom prst="ellipse">
            <a:avLst/>
          </a:prstGeom>
          <a:solidFill>
            <a:schemeClr val="bg1"/>
          </a:solidFill>
          <a:ln w="9525">
            <a:solidFill>
              <a:schemeClr val="tx1"/>
            </a:solidFill>
            <a:round/>
            <a:headEnd/>
            <a:tailEnd/>
          </a:ln>
          <a:effectLst/>
        </p:spPr>
        <p:txBody>
          <a:bodyPr wrap="none" anchor="ctr"/>
          <a:lstStyle/>
          <a:p>
            <a:pPr algn="ctr"/>
            <a:r>
              <a:rPr lang="en-US" sz="2400"/>
              <a:t>H</a:t>
            </a:r>
          </a:p>
        </p:txBody>
      </p:sp>
      <p:sp>
        <p:nvSpPr>
          <p:cNvPr id="79885" name="Oval 13"/>
          <p:cNvSpPr>
            <a:spLocks noChangeAspect="1" noChangeArrowheads="1"/>
          </p:cNvSpPr>
          <p:nvPr/>
        </p:nvSpPr>
        <p:spPr bwMode="auto">
          <a:xfrm>
            <a:off x="7658100" y="4041775"/>
            <a:ext cx="762000" cy="762000"/>
          </a:xfrm>
          <a:prstGeom prst="ellipse">
            <a:avLst/>
          </a:prstGeom>
          <a:solidFill>
            <a:schemeClr val="bg1"/>
          </a:solidFill>
          <a:ln w="9525">
            <a:solidFill>
              <a:schemeClr val="tx1"/>
            </a:solidFill>
            <a:round/>
            <a:headEnd/>
            <a:tailEnd/>
          </a:ln>
          <a:effectLst/>
        </p:spPr>
        <p:txBody>
          <a:bodyPr wrap="none" anchor="ctr"/>
          <a:lstStyle/>
          <a:p>
            <a:pPr algn="ctr"/>
            <a:r>
              <a:rPr lang="en-US" sz="2400"/>
              <a:t>H</a:t>
            </a:r>
          </a:p>
        </p:txBody>
      </p:sp>
      <p:sp>
        <p:nvSpPr>
          <p:cNvPr id="79886" name="Oval 14"/>
          <p:cNvSpPr>
            <a:spLocks noChangeAspect="1" noChangeArrowheads="1"/>
          </p:cNvSpPr>
          <p:nvPr/>
        </p:nvSpPr>
        <p:spPr bwMode="auto">
          <a:xfrm>
            <a:off x="5943600" y="3279775"/>
            <a:ext cx="984250" cy="984250"/>
          </a:xfrm>
          <a:prstGeom prst="ellipse">
            <a:avLst/>
          </a:prstGeom>
          <a:gradFill rotWithShape="1">
            <a:gsLst>
              <a:gs pos="0">
                <a:srgbClr val="FF0000"/>
              </a:gs>
              <a:gs pos="100000">
                <a:srgbClr val="FF2F2F"/>
              </a:gs>
            </a:gsLst>
            <a:path path="rect">
              <a:fillToRect l="100000" t="100000"/>
            </a:path>
          </a:gradFill>
          <a:ln w="9525">
            <a:solidFill>
              <a:schemeClr val="tx1"/>
            </a:solidFill>
            <a:round/>
            <a:headEnd/>
            <a:tailEnd/>
          </a:ln>
          <a:effectLst/>
        </p:spPr>
        <p:txBody>
          <a:bodyPr wrap="none" anchor="ctr"/>
          <a:lstStyle/>
          <a:p>
            <a:pPr algn="ctr"/>
            <a:r>
              <a:rPr lang="en-US" sz="3200"/>
              <a:t>O</a:t>
            </a:r>
          </a:p>
        </p:txBody>
      </p:sp>
      <p:grpSp>
        <p:nvGrpSpPr>
          <p:cNvPr id="79887" name="Group 15"/>
          <p:cNvGrpSpPr>
            <a:grpSpLocks/>
          </p:cNvGrpSpPr>
          <p:nvPr/>
        </p:nvGrpSpPr>
        <p:grpSpPr bwMode="auto">
          <a:xfrm>
            <a:off x="5249863" y="4014788"/>
            <a:ext cx="2349500" cy="301625"/>
            <a:chOff x="3451" y="2309"/>
            <a:chExt cx="1480" cy="190"/>
          </a:xfrm>
        </p:grpSpPr>
        <p:grpSp>
          <p:nvGrpSpPr>
            <p:cNvPr id="79888" name="Group 16"/>
            <p:cNvGrpSpPr>
              <a:grpSpLocks/>
            </p:cNvGrpSpPr>
            <p:nvPr/>
          </p:nvGrpSpPr>
          <p:grpSpPr bwMode="auto">
            <a:xfrm>
              <a:off x="4533" y="2319"/>
              <a:ext cx="398" cy="180"/>
              <a:chOff x="4533" y="2319"/>
              <a:chExt cx="398" cy="180"/>
            </a:xfrm>
          </p:grpSpPr>
          <p:sp>
            <p:nvSpPr>
              <p:cNvPr id="79889" name="Freeform 17"/>
              <p:cNvSpPr>
                <a:spLocks noChangeAspect="1"/>
              </p:cNvSpPr>
              <p:nvPr/>
            </p:nvSpPr>
            <p:spPr bwMode="auto">
              <a:xfrm>
                <a:off x="4533" y="2319"/>
                <a:ext cx="398" cy="180"/>
              </a:xfrm>
              <a:custGeom>
                <a:avLst/>
                <a:gdLst/>
                <a:ahLst/>
                <a:cxnLst>
                  <a:cxn ang="0">
                    <a:pos x="0" y="0"/>
                  </a:cxn>
                  <a:cxn ang="0">
                    <a:pos x="159" y="72"/>
                  </a:cxn>
                </a:cxnLst>
                <a:rect l="0" t="0" r="r" b="b"/>
                <a:pathLst>
                  <a:path w="159" h="72">
                    <a:moveTo>
                      <a:pt x="0" y="0"/>
                    </a:moveTo>
                    <a:lnTo>
                      <a:pt x="159" y="72"/>
                    </a:lnTo>
                  </a:path>
                </a:pathLst>
              </a:custGeom>
              <a:noFill/>
              <a:ln w="9525">
                <a:solidFill>
                  <a:srgbClr val="FF0000"/>
                </a:solidFill>
                <a:round/>
                <a:headEnd type="triangle" w="med" len="med"/>
                <a:tailEnd type="none" w="med" len="med"/>
              </a:ln>
              <a:effectLst/>
            </p:spPr>
            <p:txBody>
              <a:bodyPr/>
              <a:lstStyle/>
              <a:p>
                <a:endParaRPr lang="en-US"/>
              </a:p>
            </p:txBody>
          </p:sp>
          <p:sp>
            <p:nvSpPr>
              <p:cNvPr id="79890" name="Freeform 18"/>
              <p:cNvSpPr>
                <a:spLocks noChangeAspect="1"/>
              </p:cNvSpPr>
              <p:nvPr/>
            </p:nvSpPr>
            <p:spPr bwMode="auto">
              <a:xfrm>
                <a:off x="4848" y="2441"/>
                <a:ext cx="27" cy="55"/>
              </a:xfrm>
              <a:custGeom>
                <a:avLst/>
                <a:gdLst/>
                <a:ahLst/>
                <a:cxnLst>
                  <a:cxn ang="0">
                    <a:pos x="11" y="0"/>
                  </a:cxn>
                  <a:cxn ang="0">
                    <a:pos x="0" y="22"/>
                  </a:cxn>
                </a:cxnLst>
                <a:rect l="0" t="0" r="r" b="b"/>
                <a:pathLst>
                  <a:path w="11" h="22">
                    <a:moveTo>
                      <a:pt x="11" y="0"/>
                    </a:moveTo>
                    <a:lnTo>
                      <a:pt x="0" y="22"/>
                    </a:lnTo>
                  </a:path>
                </a:pathLst>
              </a:custGeom>
              <a:noFill/>
              <a:ln w="9525">
                <a:solidFill>
                  <a:srgbClr val="FF0000"/>
                </a:solidFill>
                <a:round/>
                <a:headEnd type="none" w="med" len="med"/>
                <a:tailEnd type="none" w="med" len="med"/>
              </a:ln>
              <a:effectLst/>
            </p:spPr>
            <p:txBody>
              <a:bodyPr/>
              <a:lstStyle/>
              <a:p>
                <a:endParaRPr lang="en-US"/>
              </a:p>
            </p:txBody>
          </p:sp>
        </p:grpSp>
        <p:grpSp>
          <p:nvGrpSpPr>
            <p:cNvPr id="79891" name="Group 19"/>
            <p:cNvGrpSpPr>
              <a:grpSpLocks/>
            </p:cNvGrpSpPr>
            <p:nvPr/>
          </p:nvGrpSpPr>
          <p:grpSpPr bwMode="auto">
            <a:xfrm>
              <a:off x="3451" y="2309"/>
              <a:ext cx="427" cy="187"/>
              <a:chOff x="3451" y="2309"/>
              <a:chExt cx="427" cy="187"/>
            </a:xfrm>
          </p:grpSpPr>
          <p:sp>
            <p:nvSpPr>
              <p:cNvPr id="79892" name="Freeform 20"/>
              <p:cNvSpPr>
                <a:spLocks noChangeAspect="1"/>
              </p:cNvSpPr>
              <p:nvPr/>
            </p:nvSpPr>
            <p:spPr bwMode="auto">
              <a:xfrm>
                <a:off x="3451" y="2309"/>
                <a:ext cx="427" cy="172"/>
              </a:xfrm>
              <a:custGeom>
                <a:avLst/>
                <a:gdLst/>
                <a:ahLst/>
                <a:cxnLst>
                  <a:cxn ang="0">
                    <a:pos x="171" y="0"/>
                  </a:cxn>
                  <a:cxn ang="0">
                    <a:pos x="0" y="69"/>
                  </a:cxn>
                </a:cxnLst>
                <a:rect l="0" t="0" r="r" b="b"/>
                <a:pathLst>
                  <a:path w="171" h="69">
                    <a:moveTo>
                      <a:pt x="171" y="0"/>
                    </a:moveTo>
                    <a:lnTo>
                      <a:pt x="0" y="69"/>
                    </a:lnTo>
                  </a:path>
                </a:pathLst>
              </a:custGeom>
              <a:noFill/>
              <a:ln w="9525">
                <a:solidFill>
                  <a:srgbClr val="FF0000"/>
                </a:solidFill>
                <a:round/>
                <a:headEnd type="triangle" w="med" len="med"/>
                <a:tailEnd type="none" w="med" len="med"/>
              </a:ln>
              <a:effectLst/>
            </p:spPr>
            <p:txBody>
              <a:bodyPr/>
              <a:lstStyle/>
              <a:p>
                <a:endParaRPr lang="en-US"/>
              </a:p>
            </p:txBody>
          </p:sp>
          <p:sp>
            <p:nvSpPr>
              <p:cNvPr id="79893" name="Freeform 21"/>
              <p:cNvSpPr>
                <a:spLocks noChangeAspect="1"/>
              </p:cNvSpPr>
              <p:nvPr/>
            </p:nvSpPr>
            <p:spPr bwMode="auto">
              <a:xfrm>
                <a:off x="3474" y="2429"/>
                <a:ext cx="30" cy="67"/>
              </a:xfrm>
              <a:custGeom>
                <a:avLst/>
                <a:gdLst/>
                <a:ahLst/>
                <a:cxnLst>
                  <a:cxn ang="0">
                    <a:pos x="12" y="27"/>
                  </a:cxn>
                  <a:cxn ang="0">
                    <a:pos x="0" y="0"/>
                  </a:cxn>
                </a:cxnLst>
                <a:rect l="0" t="0" r="r" b="b"/>
                <a:pathLst>
                  <a:path w="12" h="27">
                    <a:moveTo>
                      <a:pt x="12" y="27"/>
                    </a:moveTo>
                    <a:lnTo>
                      <a:pt x="0" y="0"/>
                    </a:lnTo>
                  </a:path>
                </a:pathLst>
              </a:custGeom>
              <a:noFill/>
              <a:ln w="9525">
                <a:solidFill>
                  <a:srgbClr val="FF0000"/>
                </a:solidFill>
                <a:round/>
                <a:headEnd type="none" w="med" len="med"/>
                <a:tailEnd type="none" w="med" len="med"/>
              </a:ln>
              <a:effectLst/>
            </p:spPr>
            <p:txBody>
              <a:bodyPr/>
              <a:lstStyle/>
              <a:p>
                <a:endParaRPr lang="en-US"/>
              </a:p>
            </p:txBody>
          </p:sp>
        </p:grpSp>
      </p:grpSp>
      <p:sp>
        <p:nvSpPr>
          <p:cNvPr id="79894" name="Rectangle 22"/>
          <p:cNvSpPr>
            <a:spLocks noChangeAspect="1" noChangeArrowheads="1"/>
          </p:cNvSpPr>
          <p:nvPr/>
        </p:nvSpPr>
        <p:spPr bwMode="auto">
          <a:xfrm>
            <a:off x="2692400" y="2230438"/>
            <a:ext cx="1422400" cy="211137"/>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9895" name="Rectangle 23"/>
          <p:cNvSpPr>
            <a:spLocks noChangeAspect="1" noChangeArrowheads="1"/>
          </p:cNvSpPr>
          <p:nvPr/>
        </p:nvSpPr>
        <p:spPr bwMode="auto">
          <a:xfrm>
            <a:off x="939800" y="2251075"/>
            <a:ext cx="1422400" cy="21113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79896" name="Oval 24"/>
          <p:cNvSpPr>
            <a:spLocks noChangeAspect="1" noChangeArrowheads="1"/>
          </p:cNvSpPr>
          <p:nvPr/>
        </p:nvSpPr>
        <p:spPr bwMode="auto">
          <a:xfrm>
            <a:off x="1892300" y="1905000"/>
            <a:ext cx="984250" cy="984250"/>
          </a:xfrm>
          <a:prstGeom prst="ellipse">
            <a:avLst/>
          </a:prstGeom>
          <a:gradFill rotWithShape="1">
            <a:gsLst>
              <a:gs pos="0">
                <a:srgbClr val="1C1C1C"/>
              </a:gs>
              <a:gs pos="100000">
                <a:schemeClr val="tx2"/>
              </a:gs>
            </a:gsLst>
            <a:path path="rect">
              <a:fillToRect r="100000" b="100000"/>
            </a:path>
          </a:gradFill>
          <a:ln w="9525">
            <a:solidFill>
              <a:schemeClr val="tx1"/>
            </a:solidFill>
            <a:round/>
            <a:headEnd/>
            <a:tailEnd/>
          </a:ln>
          <a:effectLst/>
        </p:spPr>
        <p:txBody>
          <a:bodyPr wrap="none" anchor="ctr"/>
          <a:lstStyle/>
          <a:p>
            <a:pPr algn="ctr"/>
            <a:r>
              <a:rPr lang="en-US" sz="3200">
                <a:solidFill>
                  <a:schemeClr val="bg1"/>
                </a:solidFill>
              </a:rPr>
              <a:t>C</a:t>
            </a:r>
          </a:p>
        </p:txBody>
      </p:sp>
      <p:grpSp>
        <p:nvGrpSpPr>
          <p:cNvPr id="79897" name="Group 25"/>
          <p:cNvGrpSpPr>
            <a:grpSpLocks/>
          </p:cNvGrpSpPr>
          <p:nvPr/>
        </p:nvGrpSpPr>
        <p:grpSpPr bwMode="auto">
          <a:xfrm>
            <a:off x="2982913" y="2293938"/>
            <a:ext cx="674687" cy="123825"/>
            <a:chOff x="732" y="1445"/>
            <a:chExt cx="425" cy="78"/>
          </a:xfrm>
        </p:grpSpPr>
        <p:sp>
          <p:nvSpPr>
            <p:cNvPr id="79898" name="Freeform 26"/>
            <p:cNvSpPr>
              <a:spLocks noChangeAspect="1"/>
            </p:cNvSpPr>
            <p:nvPr/>
          </p:nvSpPr>
          <p:spPr bwMode="auto">
            <a:xfrm>
              <a:off x="732" y="1483"/>
              <a:ext cx="425" cy="2"/>
            </a:xfrm>
            <a:custGeom>
              <a:avLst/>
              <a:gdLst/>
              <a:ahLst/>
              <a:cxnLst>
                <a:cxn ang="0">
                  <a:pos x="0" y="0"/>
                </a:cxn>
                <a:cxn ang="0">
                  <a:pos x="170" y="1"/>
                </a:cxn>
              </a:cxnLst>
              <a:rect l="0" t="0" r="r" b="b"/>
              <a:pathLst>
                <a:path w="170" h="1">
                  <a:moveTo>
                    <a:pt x="0" y="0"/>
                  </a:moveTo>
                  <a:lnTo>
                    <a:pt x="170" y="1"/>
                  </a:lnTo>
                </a:path>
              </a:pathLst>
            </a:custGeom>
            <a:noFill/>
            <a:ln w="9525">
              <a:solidFill>
                <a:srgbClr val="FF0000"/>
              </a:solidFill>
              <a:round/>
              <a:headEnd type="none" w="med" len="med"/>
              <a:tailEnd type="triangle" w="med" len="med"/>
            </a:ln>
            <a:effectLst/>
          </p:spPr>
          <p:txBody>
            <a:bodyPr/>
            <a:lstStyle/>
            <a:p>
              <a:endParaRPr lang="en-US"/>
            </a:p>
          </p:txBody>
        </p:sp>
        <p:sp>
          <p:nvSpPr>
            <p:cNvPr id="79899" name="Freeform 27"/>
            <p:cNvSpPr>
              <a:spLocks noChangeAspect="1"/>
            </p:cNvSpPr>
            <p:nvPr/>
          </p:nvSpPr>
          <p:spPr bwMode="auto">
            <a:xfrm>
              <a:off x="810" y="1445"/>
              <a:ext cx="2" cy="78"/>
            </a:xfrm>
            <a:custGeom>
              <a:avLst/>
              <a:gdLst/>
              <a:ahLst/>
              <a:cxnLst>
                <a:cxn ang="0">
                  <a:pos x="2" y="0"/>
                </a:cxn>
                <a:cxn ang="0">
                  <a:pos x="0" y="78"/>
                </a:cxn>
              </a:cxnLst>
              <a:rect l="0" t="0" r="r" b="b"/>
              <a:pathLst>
                <a:path w="2" h="78">
                  <a:moveTo>
                    <a:pt x="2" y="0"/>
                  </a:moveTo>
                  <a:lnTo>
                    <a:pt x="0" y="78"/>
                  </a:lnTo>
                </a:path>
              </a:pathLst>
            </a:custGeom>
            <a:noFill/>
            <a:ln w="9525">
              <a:solidFill>
                <a:srgbClr val="FF0000"/>
              </a:solidFill>
              <a:round/>
              <a:headEnd type="none" w="med" len="med"/>
              <a:tailEnd type="none" w="med" len="med"/>
            </a:ln>
            <a:effectLst/>
          </p:spPr>
          <p:txBody>
            <a:bodyPr/>
            <a:lstStyle/>
            <a:p>
              <a:endParaRPr lang="en-US"/>
            </a:p>
          </p:txBody>
        </p:sp>
      </p:grpSp>
      <p:sp>
        <p:nvSpPr>
          <p:cNvPr id="79900" name="Oval 28"/>
          <p:cNvSpPr>
            <a:spLocks noChangeAspect="1" noChangeArrowheads="1"/>
          </p:cNvSpPr>
          <p:nvPr/>
        </p:nvSpPr>
        <p:spPr bwMode="auto">
          <a:xfrm>
            <a:off x="3810000" y="1984375"/>
            <a:ext cx="762000" cy="762000"/>
          </a:xfrm>
          <a:prstGeom prst="ellipse">
            <a:avLst/>
          </a:prstGeom>
          <a:gradFill rotWithShape="1">
            <a:gsLst>
              <a:gs pos="0">
                <a:srgbClr val="FF0000"/>
              </a:gs>
              <a:gs pos="100000">
                <a:srgbClr val="FF2F2F"/>
              </a:gs>
            </a:gsLst>
            <a:path path="rect">
              <a:fillToRect l="100000" t="100000"/>
            </a:path>
          </a:gradFill>
          <a:ln w="9525">
            <a:solidFill>
              <a:schemeClr val="tx1"/>
            </a:solidFill>
            <a:round/>
            <a:headEnd/>
            <a:tailEnd/>
          </a:ln>
          <a:effectLst/>
        </p:spPr>
        <p:txBody>
          <a:bodyPr wrap="none" anchor="ctr"/>
          <a:lstStyle/>
          <a:p>
            <a:pPr algn="ctr"/>
            <a:r>
              <a:rPr lang="en-US" sz="2400"/>
              <a:t>O</a:t>
            </a:r>
          </a:p>
        </p:txBody>
      </p:sp>
      <p:sp>
        <p:nvSpPr>
          <p:cNvPr id="79901" name="Oval 29"/>
          <p:cNvSpPr>
            <a:spLocks noChangeAspect="1" noChangeArrowheads="1"/>
          </p:cNvSpPr>
          <p:nvPr/>
        </p:nvSpPr>
        <p:spPr bwMode="auto">
          <a:xfrm>
            <a:off x="304800" y="1984375"/>
            <a:ext cx="762000" cy="762000"/>
          </a:xfrm>
          <a:prstGeom prst="ellipse">
            <a:avLst/>
          </a:prstGeom>
          <a:gradFill rotWithShape="1">
            <a:gsLst>
              <a:gs pos="0">
                <a:srgbClr val="FF0000"/>
              </a:gs>
              <a:gs pos="100000">
                <a:srgbClr val="FF2F2F"/>
              </a:gs>
            </a:gsLst>
            <a:path path="rect">
              <a:fillToRect l="100000" t="100000"/>
            </a:path>
          </a:gradFill>
          <a:ln w="9525">
            <a:solidFill>
              <a:schemeClr val="tx1"/>
            </a:solidFill>
            <a:round/>
            <a:headEnd/>
            <a:tailEnd/>
          </a:ln>
          <a:effectLst/>
        </p:spPr>
        <p:txBody>
          <a:bodyPr wrap="none" anchor="ctr"/>
          <a:lstStyle/>
          <a:p>
            <a:pPr algn="ctr"/>
            <a:r>
              <a:rPr lang="en-US" sz="2400"/>
              <a:t>O</a:t>
            </a:r>
          </a:p>
        </p:txBody>
      </p:sp>
      <p:grpSp>
        <p:nvGrpSpPr>
          <p:cNvPr id="79902" name="Group 30"/>
          <p:cNvGrpSpPr>
            <a:grpSpLocks/>
          </p:cNvGrpSpPr>
          <p:nvPr/>
        </p:nvGrpSpPr>
        <p:grpSpPr bwMode="auto">
          <a:xfrm>
            <a:off x="1152525" y="2289175"/>
            <a:ext cx="676275" cy="122238"/>
            <a:chOff x="1880" y="1442"/>
            <a:chExt cx="426" cy="77"/>
          </a:xfrm>
        </p:grpSpPr>
        <p:sp>
          <p:nvSpPr>
            <p:cNvPr id="79903" name="Freeform 31"/>
            <p:cNvSpPr>
              <a:spLocks noChangeAspect="1"/>
            </p:cNvSpPr>
            <p:nvPr/>
          </p:nvSpPr>
          <p:spPr bwMode="auto">
            <a:xfrm>
              <a:off x="1880" y="1478"/>
              <a:ext cx="426" cy="2"/>
            </a:xfrm>
            <a:custGeom>
              <a:avLst/>
              <a:gdLst/>
              <a:ahLst/>
              <a:cxnLst>
                <a:cxn ang="0">
                  <a:pos x="0" y="0"/>
                </a:cxn>
                <a:cxn ang="0">
                  <a:pos x="426" y="2"/>
                </a:cxn>
              </a:cxnLst>
              <a:rect l="0" t="0" r="r" b="b"/>
              <a:pathLst>
                <a:path w="426" h="2">
                  <a:moveTo>
                    <a:pt x="0" y="0"/>
                  </a:moveTo>
                  <a:lnTo>
                    <a:pt x="426" y="2"/>
                  </a:lnTo>
                </a:path>
              </a:pathLst>
            </a:custGeom>
            <a:noFill/>
            <a:ln w="9525">
              <a:solidFill>
                <a:srgbClr val="FF0000"/>
              </a:solidFill>
              <a:round/>
              <a:headEnd type="triangle" w="med" len="med"/>
              <a:tailEnd type="none" w="med" len="med"/>
            </a:ln>
            <a:effectLst/>
          </p:spPr>
          <p:txBody>
            <a:bodyPr/>
            <a:lstStyle/>
            <a:p>
              <a:endParaRPr lang="en-US"/>
            </a:p>
          </p:txBody>
        </p:sp>
        <p:sp>
          <p:nvSpPr>
            <p:cNvPr id="79904" name="Freeform 32"/>
            <p:cNvSpPr>
              <a:spLocks noChangeAspect="1"/>
            </p:cNvSpPr>
            <p:nvPr/>
          </p:nvSpPr>
          <p:spPr bwMode="auto">
            <a:xfrm>
              <a:off x="2207" y="1442"/>
              <a:ext cx="1" cy="77"/>
            </a:xfrm>
            <a:custGeom>
              <a:avLst/>
              <a:gdLst/>
              <a:ahLst/>
              <a:cxnLst>
                <a:cxn ang="0">
                  <a:pos x="1" y="0"/>
                </a:cxn>
                <a:cxn ang="0">
                  <a:pos x="0" y="77"/>
                </a:cxn>
              </a:cxnLst>
              <a:rect l="0" t="0" r="r" b="b"/>
              <a:pathLst>
                <a:path w="1" h="77">
                  <a:moveTo>
                    <a:pt x="1" y="0"/>
                  </a:moveTo>
                  <a:lnTo>
                    <a:pt x="0" y="77"/>
                  </a:lnTo>
                </a:path>
              </a:pathLst>
            </a:custGeom>
            <a:noFill/>
            <a:ln w="9525">
              <a:solidFill>
                <a:srgbClr val="FF0000"/>
              </a:solidFill>
              <a:round/>
              <a:headEnd type="none" w="med" len="med"/>
              <a:tailEnd type="none" w="med" len="med"/>
            </a:ln>
            <a:effectLst/>
          </p:spPr>
          <p:txBody>
            <a:bodyPr/>
            <a:lstStyle/>
            <a:p>
              <a:endParaRPr lang="en-US"/>
            </a:p>
          </p:txBody>
        </p:sp>
      </p:grpSp>
      <p:grpSp>
        <p:nvGrpSpPr>
          <p:cNvPr id="79905" name="Group 33"/>
          <p:cNvGrpSpPr>
            <a:grpSpLocks/>
          </p:cNvGrpSpPr>
          <p:nvPr/>
        </p:nvGrpSpPr>
        <p:grpSpPr bwMode="auto">
          <a:xfrm>
            <a:off x="1524000" y="1447800"/>
            <a:ext cx="1828800" cy="914400"/>
            <a:chOff x="960" y="912"/>
            <a:chExt cx="1152" cy="576"/>
          </a:xfrm>
        </p:grpSpPr>
        <p:sp>
          <p:nvSpPr>
            <p:cNvPr id="79906" name="Text Box 34"/>
            <p:cNvSpPr txBox="1">
              <a:spLocks noChangeArrowheads="1"/>
            </p:cNvSpPr>
            <p:nvPr/>
          </p:nvSpPr>
          <p:spPr bwMode="auto">
            <a:xfrm>
              <a:off x="1094" y="912"/>
              <a:ext cx="948" cy="231"/>
            </a:xfrm>
            <a:prstGeom prst="rect">
              <a:avLst/>
            </a:prstGeom>
            <a:noFill/>
            <a:ln w="9525">
              <a:noFill/>
              <a:miter lim="800000"/>
              <a:headEnd/>
              <a:tailEnd/>
            </a:ln>
            <a:effectLst/>
          </p:spPr>
          <p:txBody>
            <a:bodyPr wrap="none">
              <a:spAutoFit/>
            </a:bodyPr>
            <a:lstStyle/>
            <a:p>
              <a:r>
                <a:rPr lang="en-US"/>
                <a:t>Bond dipoles</a:t>
              </a:r>
            </a:p>
          </p:txBody>
        </p:sp>
        <p:sp>
          <p:nvSpPr>
            <p:cNvPr id="79907" name="Freeform 35"/>
            <p:cNvSpPr>
              <a:spLocks/>
            </p:cNvSpPr>
            <p:nvPr/>
          </p:nvSpPr>
          <p:spPr bwMode="auto">
            <a:xfrm>
              <a:off x="960" y="1140"/>
              <a:ext cx="264" cy="348"/>
            </a:xfrm>
            <a:custGeom>
              <a:avLst/>
              <a:gdLst/>
              <a:ahLst/>
              <a:cxnLst>
                <a:cxn ang="0">
                  <a:pos x="264" y="0"/>
                </a:cxn>
                <a:cxn ang="0">
                  <a:pos x="0" y="348"/>
                </a:cxn>
              </a:cxnLst>
              <a:rect l="0" t="0" r="r" b="b"/>
              <a:pathLst>
                <a:path w="264" h="348">
                  <a:moveTo>
                    <a:pt x="264" y="0"/>
                  </a:moveTo>
                  <a:lnTo>
                    <a:pt x="0" y="348"/>
                  </a:lnTo>
                </a:path>
              </a:pathLst>
            </a:custGeom>
            <a:noFill/>
            <a:ln w="9525">
              <a:solidFill>
                <a:schemeClr val="tx1"/>
              </a:solidFill>
              <a:round/>
              <a:headEnd type="none" w="med" len="med"/>
              <a:tailEnd type="none" w="med" len="med"/>
            </a:ln>
            <a:effectLst/>
          </p:spPr>
          <p:txBody>
            <a:bodyPr/>
            <a:lstStyle/>
            <a:p>
              <a:endParaRPr lang="en-US"/>
            </a:p>
          </p:txBody>
        </p:sp>
        <p:sp>
          <p:nvSpPr>
            <p:cNvPr id="79908" name="Line 36"/>
            <p:cNvSpPr>
              <a:spLocks noChangeShapeType="1"/>
            </p:cNvSpPr>
            <p:nvPr/>
          </p:nvSpPr>
          <p:spPr bwMode="auto">
            <a:xfrm>
              <a:off x="1872" y="1152"/>
              <a:ext cx="240" cy="336"/>
            </a:xfrm>
            <a:prstGeom prst="line">
              <a:avLst/>
            </a:prstGeom>
            <a:noFill/>
            <a:ln w="9525">
              <a:solidFill>
                <a:schemeClr val="tx1"/>
              </a:solidFill>
              <a:round/>
              <a:headEnd/>
              <a:tailEnd/>
            </a:ln>
            <a:effectLst/>
          </p:spPr>
          <p:txBody>
            <a:bodyPr/>
            <a:lstStyle/>
            <a:p>
              <a:endParaRPr lang="en-US"/>
            </a:p>
          </p:txBody>
        </p:sp>
      </p:grpSp>
      <p:sp>
        <p:nvSpPr>
          <p:cNvPr id="79909" name="Text Box 37"/>
          <p:cNvSpPr txBox="1">
            <a:spLocks noChangeArrowheads="1"/>
          </p:cNvSpPr>
          <p:nvPr/>
        </p:nvSpPr>
        <p:spPr bwMode="auto">
          <a:xfrm>
            <a:off x="990600" y="2986088"/>
            <a:ext cx="2857500" cy="366712"/>
          </a:xfrm>
          <a:prstGeom prst="rect">
            <a:avLst/>
          </a:prstGeom>
          <a:noFill/>
          <a:ln w="9525">
            <a:noFill/>
            <a:miter lim="800000"/>
            <a:headEnd/>
            <a:tailEnd/>
          </a:ln>
          <a:effectLst/>
        </p:spPr>
        <p:txBody>
          <a:bodyPr wrap="none">
            <a:spAutoFit/>
          </a:bodyPr>
          <a:lstStyle/>
          <a:p>
            <a:r>
              <a:rPr lang="en-US"/>
              <a:t>Overall dipole moment = 0</a:t>
            </a:r>
          </a:p>
        </p:txBody>
      </p:sp>
      <p:grpSp>
        <p:nvGrpSpPr>
          <p:cNvPr id="79910" name="Group 38"/>
          <p:cNvGrpSpPr>
            <a:grpSpLocks/>
          </p:cNvGrpSpPr>
          <p:nvPr/>
        </p:nvGrpSpPr>
        <p:grpSpPr bwMode="auto">
          <a:xfrm>
            <a:off x="5562600" y="3397250"/>
            <a:ext cx="3181350" cy="762000"/>
            <a:chOff x="3648" y="1920"/>
            <a:chExt cx="2004" cy="480"/>
          </a:xfrm>
        </p:grpSpPr>
        <p:sp>
          <p:nvSpPr>
            <p:cNvPr id="79911" name="Text Box 39"/>
            <p:cNvSpPr txBox="1">
              <a:spLocks noChangeArrowheads="1"/>
            </p:cNvSpPr>
            <p:nvPr/>
          </p:nvSpPr>
          <p:spPr bwMode="auto">
            <a:xfrm>
              <a:off x="4704" y="1920"/>
              <a:ext cx="948" cy="231"/>
            </a:xfrm>
            <a:prstGeom prst="rect">
              <a:avLst/>
            </a:prstGeom>
            <a:noFill/>
            <a:ln w="9525">
              <a:noFill/>
              <a:miter lim="800000"/>
              <a:headEnd/>
              <a:tailEnd/>
            </a:ln>
            <a:effectLst/>
          </p:spPr>
          <p:txBody>
            <a:bodyPr wrap="none">
              <a:spAutoFit/>
            </a:bodyPr>
            <a:lstStyle/>
            <a:p>
              <a:r>
                <a:rPr lang="en-US"/>
                <a:t>Bond dipoles</a:t>
              </a:r>
            </a:p>
          </p:txBody>
        </p:sp>
        <p:grpSp>
          <p:nvGrpSpPr>
            <p:cNvPr id="79912" name="Group 40"/>
            <p:cNvGrpSpPr>
              <a:grpSpLocks/>
            </p:cNvGrpSpPr>
            <p:nvPr/>
          </p:nvGrpSpPr>
          <p:grpSpPr bwMode="auto">
            <a:xfrm>
              <a:off x="3648" y="2112"/>
              <a:ext cx="1248" cy="288"/>
              <a:chOff x="3648" y="2112"/>
              <a:chExt cx="1248" cy="288"/>
            </a:xfrm>
          </p:grpSpPr>
          <p:sp>
            <p:nvSpPr>
              <p:cNvPr id="79913" name="Line 41"/>
              <p:cNvSpPr>
                <a:spLocks noChangeShapeType="1"/>
              </p:cNvSpPr>
              <p:nvPr/>
            </p:nvSpPr>
            <p:spPr bwMode="auto">
              <a:xfrm flipH="1">
                <a:off x="3648" y="2112"/>
                <a:ext cx="1248" cy="288"/>
              </a:xfrm>
              <a:prstGeom prst="line">
                <a:avLst/>
              </a:prstGeom>
              <a:noFill/>
              <a:ln w="9525">
                <a:solidFill>
                  <a:schemeClr val="tx1"/>
                </a:solidFill>
                <a:round/>
                <a:headEnd/>
                <a:tailEnd/>
              </a:ln>
              <a:effectLst/>
            </p:spPr>
            <p:txBody>
              <a:bodyPr/>
              <a:lstStyle/>
              <a:p>
                <a:endParaRPr lang="en-US"/>
              </a:p>
            </p:txBody>
          </p:sp>
          <p:sp>
            <p:nvSpPr>
              <p:cNvPr id="79914" name="Line 42"/>
              <p:cNvSpPr>
                <a:spLocks noChangeShapeType="1"/>
              </p:cNvSpPr>
              <p:nvPr/>
            </p:nvSpPr>
            <p:spPr bwMode="auto">
              <a:xfrm flipH="1">
                <a:off x="4752" y="2112"/>
                <a:ext cx="144" cy="288"/>
              </a:xfrm>
              <a:prstGeom prst="line">
                <a:avLst/>
              </a:prstGeom>
              <a:noFill/>
              <a:ln w="9525">
                <a:solidFill>
                  <a:schemeClr val="tx1"/>
                </a:solidFill>
                <a:round/>
                <a:headEnd/>
                <a:tailEnd/>
              </a:ln>
              <a:effectLst/>
            </p:spPr>
            <p:txBody>
              <a:bodyPr/>
              <a:lstStyle/>
              <a:p>
                <a:endParaRPr lang="en-US"/>
              </a:p>
            </p:txBody>
          </p:sp>
        </p:grpSp>
      </p:grpSp>
      <p:grpSp>
        <p:nvGrpSpPr>
          <p:cNvPr id="79915" name="Group 43"/>
          <p:cNvGrpSpPr>
            <a:grpSpLocks/>
          </p:cNvGrpSpPr>
          <p:nvPr/>
        </p:nvGrpSpPr>
        <p:grpSpPr bwMode="auto">
          <a:xfrm>
            <a:off x="6400800" y="4464050"/>
            <a:ext cx="152400" cy="990600"/>
            <a:chOff x="4176" y="2592"/>
            <a:chExt cx="96" cy="624"/>
          </a:xfrm>
        </p:grpSpPr>
        <p:sp>
          <p:nvSpPr>
            <p:cNvPr id="79916" name="Line 44"/>
            <p:cNvSpPr>
              <a:spLocks noChangeShapeType="1"/>
            </p:cNvSpPr>
            <p:nvPr/>
          </p:nvSpPr>
          <p:spPr bwMode="auto">
            <a:xfrm flipV="1">
              <a:off x="4224" y="2592"/>
              <a:ext cx="0" cy="624"/>
            </a:xfrm>
            <a:prstGeom prst="line">
              <a:avLst/>
            </a:prstGeom>
            <a:noFill/>
            <a:ln w="22225">
              <a:solidFill>
                <a:srgbClr val="FF0000"/>
              </a:solidFill>
              <a:round/>
              <a:headEnd/>
              <a:tailEnd type="triangle" w="med" len="med"/>
            </a:ln>
            <a:effectLst/>
          </p:spPr>
          <p:txBody>
            <a:bodyPr/>
            <a:lstStyle/>
            <a:p>
              <a:endParaRPr lang="en-US"/>
            </a:p>
          </p:txBody>
        </p:sp>
        <p:sp>
          <p:nvSpPr>
            <p:cNvPr id="79917" name="Line 45"/>
            <p:cNvSpPr>
              <a:spLocks noChangeShapeType="1"/>
            </p:cNvSpPr>
            <p:nvPr/>
          </p:nvSpPr>
          <p:spPr bwMode="auto">
            <a:xfrm>
              <a:off x="4176" y="3120"/>
              <a:ext cx="96" cy="0"/>
            </a:xfrm>
            <a:prstGeom prst="line">
              <a:avLst/>
            </a:prstGeom>
            <a:noFill/>
            <a:ln w="22225">
              <a:solidFill>
                <a:srgbClr val="FF0000"/>
              </a:solidFill>
              <a:round/>
              <a:headEnd/>
              <a:tailEnd/>
            </a:ln>
            <a:effectLst/>
          </p:spPr>
          <p:txBody>
            <a:bodyPr/>
            <a:lstStyle/>
            <a:p>
              <a:endParaRPr lang="en-US"/>
            </a:p>
          </p:txBody>
        </p:sp>
      </p:grpSp>
      <p:sp>
        <p:nvSpPr>
          <p:cNvPr id="79918" name="Text Box 46"/>
          <p:cNvSpPr txBox="1">
            <a:spLocks noChangeArrowheads="1"/>
          </p:cNvSpPr>
          <p:nvPr/>
        </p:nvSpPr>
        <p:spPr bwMode="auto">
          <a:xfrm>
            <a:off x="5226050" y="5607050"/>
            <a:ext cx="2470150" cy="366713"/>
          </a:xfrm>
          <a:prstGeom prst="rect">
            <a:avLst/>
          </a:prstGeom>
          <a:noFill/>
          <a:ln w="9525">
            <a:noFill/>
            <a:miter lim="800000"/>
            <a:headEnd/>
            <a:tailEnd/>
          </a:ln>
          <a:effectLst/>
        </p:spPr>
        <p:txBody>
          <a:bodyPr wrap="none">
            <a:spAutoFit/>
          </a:bodyPr>
          <a:lstStyle/>
          <a:p>
            <a:r>
              <a:rPr lang="en-US"/>
              <a:t>Overall dipole moment</a:t>
            </a:r>
          </a:p>
        </p:txBody>
      </p:sp>
      <p:sp>
        <p:nvSpPr>
          <p:cNvPr id="79919" name="Text Box 47"/>
          <p:cNvSpPr txBox="1">
            <a:spLocks noChangeArrowheads="1"/>
          </p:cNvSpPr>
          <p:nvPr/>
        </p:nvSpPr>
        <p:spPr bwMode="auto">
          <a:xfrm>
            <a:off x="533400" y="4406900"/>
            <a:ext cx="3440113" cy="1155700"/>
          </a:xfrm>
          <a:prstGeom prst="rect">
            <a:avLst/>
          </a:prstGeom>
          <a:noFill/>
          <a:ln w="9525">
            <a:noFill/>
            <a:miter lim="800000"/>
            <a:headEnd/>
            <a:tailEnd/>
          </a:ln>
          <a:effectLst/>
        </p:spPr>
        <p:txBody>
          <a:bodyPr wrap="none">
            <a:spAutoFit/>
          </a:bodyPr>
          <a:lstStyle/>
          <a:p>
            <a:r>
              <a:rPr lang="en-US" sz="1400"/>
              <a:t>The overall dipole moment of a molecule</a:t>
            </a:r>
          </a:p>
          <a:p>
            <a:r>
              <a:rPr lang="en-US" sz="1400"/>
              <a:t>is the sum of its bond dipoles.  In CO</a:t>
            </a:r>
            <a:r>
              <a:rPr lang="en-US" sz="1400" baseline="-25000"/>
              <a:t>2</a:t>
            </a:r>
            <a:r>
              <a:rPr lang="en-US" sz="1400"/>
              <a:t> the</a:t>
            </a:r>
          </a:p>
          <a:p>
            <a:r>
              <a:rPr lang="en-US" sz="1400"/>
              <a:t>bond dipoles are equal in magnitude but</a:t>
            </a:r>
          </a:p>
          <a:p>
            <a:r>
              <a:rPr lang="en-US" sz="1400"/>
              <a:t>exactly opposite each other.  The overall </a:t>
            </a:r>
          </a:p>
          <a:p>
            <a:r>
              <a:rPr lang="en-US" sz="1400"/>
              <a:t>dipole moment is zero. </a:t>
            </a:r>
          </a:p>
        </p:txBody>
      </p:sp>
      <p:sp>
        <p:nvSpPr>
          <p:cNvPr id="79920" name="Text Box 48"/>
          <p:cNvSpPr txBox="1">
            <a:spLocks noChangeArrowheads="1"/>
          </p:cNvSpPr>
          <p:nvPr/>
        </p:nvSpPr>
        <p:spPr bwMode="auto">
          <a:xfrm>
            <a:off x="5105400" y="1495425"/>
            <a:ext cx="3590925" cy="942975"/>
          </a:xfrm>
          <a:prstGeom prst="rect">
            <a:avLst/>
          </a:prstGeom>
          <a:noFill/>
          <a:ln w="9525">
            <a:noFill/>
            <a:miter lim="800000"/>
            <a:headEnd/>
            <a:tailEnd/>
          </a:ln>
          <a:effectLst/>
        </p:spPr>
        <p:txBody>
          <a:bodyPr wrap="none">
            <a:spAutoFit/>
          </a:bodyPr>
          <a:lstStyle/>
          <a:p>
            <a:r>
              <a:rPr lang="en-US" sz="1400"/>
              <a:t>In H</a:t>
            </a:r>
            <a:r>
              <a:rPr lang="en-US" sz="1400" baseline="-25000"/>
              <a:t>2</a:t>
            </a:r>
            <a:r>
              <a:rPr lang="en-US" sz="1400"/>
              <a:t>O the bond dipoles are also equal in</a:t>
            </a:r>
          </a:p>
          <a:p>
            <a:r>
              <a:rPr lang="en-US" sz="1400"/>
              <a:t>magnitude but do not exactly oppose each</a:t>
            </a:r>
          </a:p>
          <a:p>
            <a:r>
              <a:rPr lang="en-US" sz="1400"/>
              <a:t>other.  The molecule has a nonzero overall </a:t>
            </a:r>
          </a:p>
          <a:p>
            <a:r>
              <a:rPr lang="en-US" sz="1400"/>
              <a:t>dipole moment. </a:t>
            </a:r>
          </a:p>
        </p:txBody>
      </p:sp>
      <p:grpSp>
        <p:nvGrpSpPr>
          <p:cNvPr id="79921" name="Group 49"/>
          <p:cNvGrpSpPr>
            <a:grpSpLocks/>
          </p:cNvGrpSpPr>
          <p:nvPr/>
        </p:nvGrpSpPr>
        <p:grpSpPr bwMode="auto">
          <a:xfrm>
            <a:off x="609600" y="5791200"/>
            <a:ext cx="3552825" cy="609600"/>
            <a:chOff x="384" y="3648"/>
            <a:chExt cx="2238" cy="384"/>
          </a:xfrm>
        </p:grpSpPr>
        <p:graphicFrame>
          <p:nvGraphicFramePr>
            <p:cNvPr id="79922" name="Object 50"/>
            <p:cNvGraphicFramePr>
              <a:graphicFrameLocks noChangeAspect="1"/>
            </p:cNvGraphicFramePr>
            <p:nvPr/>
          </p:nvGraphicFramePr>
          <p:xfrm>
            <a:off x="384" y="3648"/>
            <a:ext cx="888" cy="384"/>
          </p:xfrm>
          <a:graphic>
            <a:graphicData uri="http://schemas.openxmlformats.org/presentationml/2006/ole">
              <p:oleObj spid="_x0000_s79922" name="Equation" r:id="rId4" imgW="1409400" imgH="609480" progId="Equation.3">
                <p:embed/>
              </p:oleObj>
            </a:graphicData>
          </a:graphic>
        </p:graphicFrame>
        <p:sp>
          <p:nvSpPr>
            <p:cNvPr id="79923" name="Text Box 51"/>
            <p:cNvSpPr txBox="1">
              <a:spLocks noChangeArrowheads="1"/>
            </p:cNvSpPr>
            <p:nvPr/>
          </p:nvSpPr>
          <p:spPr bwMode="auto">
            <a:xfrm>
              <a:off x="1570" y="3719"/>
              <a:ext cx="1052" cy="231"/>
            </a:xfrm>
            <a:prstGeom prst="rect">
              <a:avLst/>
            </a:prstGeom>
            <a:noFill/>
            <a:ln w="9525">
              <a:noFill/>
              <a:miter lim="800000"/>
              <a:headEnd/>
              <a:tailEnd/>
            </a:ln>
            <a:effectLst/>
          </p:spPr>
          <p:txBody>
            <a:bodyPr wrap="none">
              <a:spAutoFit/>
            </a:bodyPr>
            <a:lstStyle/>
            <a:p>
              <a:r>
                <a:rPr lang="en-US"/>
                <a:t>Coulomb’s law</a:t>
              </a:r>
            </a:p>
          </p:txBody>
        </p:sp>
      </p:grpSp>
      <p:grpSp>
        <p:nvGrpSpPr>
          <p:cNvPr id="79924" name="Group 52"/>
          <p:cNvGrpSpPr>
            <a:grpSpLocks/>
          </p:cNvGrpSpPr>
          <p:nvPr/>
        </p:nvGrpSpPr>
        <p:grpSpPr bwMode="auto">
          <a:xfrm>
            <a:off x="530225" y="5715000"/>
            <a:ext cx="3948113" cy="641350"/>
            <a:chOff x="334" y="3600"/>
            <a:chExt cx="2487" cy="404"/>
          </a:xfrm>
        </p:grpSpPr>
        <p:sp>
          <p:nvSpPr>
            <p:cNvPr id="79925" name="Text Box 53"/>
            <p:cNvSpPr txBox="1">
              <a:spLocks noChangeArrowheads="1"/>
            </p:cNvSpPr>
            <p:nvPr/>
          </p:nvSpPr>
          <p:spPr bwMode="auto">
            <a:xfrm>
              <a:off x="334" y="3600"/>
              <a:ext cx="1010" cy="404"/>
            </a:xfrm>
            <a:prstGeom prst="rect">
              <a:avLst/>
            </a:prstGeom>
            <a:noFill/>
            <a:ln w="9525">
              <a:noFill/>
              <a:miter lim="800000"/>
              <a:headEnd/>
              <a:tailEnd/>
            </a:ln>
            <a:effectLst/>
          </p:spPr>
          <p:txBody>
            <a:bodyPr wrap="none">
              <a:spAutoFit/>
            </a:bodyPr>
            <a:lstStyle/>
            <a:p>
              <a:r>
                <a:rPr lang="en-US" sz="3600">
                  <a:latin typeface="Symbol" pitchFamily="18" charset="2"/>
                </a:rPr>
                <a:t>m</a:t>
              </a:r>
              <a:r>
                <a:rPr lang="en-US" sz="3600"/>
                <a:t> = Q r</a:t>
              </a:r>
            </a:p>
          </p:txBody>
        </p:sp>
        <p:sp>
          <p:nvSpPr>
            <p:cNvPr id="79926" name="Text Box 54"/>
            <p:cNvSpPr txBox="1">
              <a:spLocks noChangeArrowheads="1"/>
            </p:cNvSpPr>
            <p:nvPr/>
          </p:nvSpPr>
          <p:spPr bwMode="auto">
            <a:xfrm>
              <a:off x="1574" y="3705"/>
              <a:ext cx="1247" cy="231"/>
            </a:xfrm>
            <a:prstGeom prst="rect">
              <a:avLst/>
            </a:prstGeom>
            <a:noFill/>
            <a:ln w="9525">
              <a:noFill/>
              <a:miter lim="800000"/>
              <a:headEnd/>
              <a:tailEnd/>
            </a:ln>
            <a:effectLst/>
          </p:spPr>
          <p:txBody>
            <a:bodyPr wrap="none">
              <a:spAutoFit/>
            </a:bodyPr>
            <a:lstStyle/>
            <a:p>
              <a:r>
                <a:rPr lang="en-US"/>
                <a:t>Dipole moment, </a:t>
              </a:r>
              <a:r>
                <a:rPr lang="en-US">
                  <a:latin typeface="Symbol" pitchFamily="18" charset="2"/>
                </a:rPr>
                <a:t>m</a:t>
              </a:r>
            </a:p>
          </p:txBody>
        </p:sp>
      </p:grpSp>
      <p:sp>
        <p:nvSpPr>
          <p:cNvPr id="79927" name="Rectangle 55"/>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897"/>
                                        </p:tgtEl>
                                        <p:attrNameLst>
                                          <p:attrName>style.visibility</p:attrName>
                                        </p:attrNameLst>
                                      </p:cBhvr>
                                      <p:to>
                                        <p:strVal val="visible"/>
                                      </p:to>
                                    </p:set>
                                    <p:animEffect transition="in" filter="wipe(left)">
                                      <p:cBhvr>
                                        <p:cTn id="7" dur="500"/>
                                        <p:tgtEl>
                                          <p:spTgt spid="79897"/>
                                        </p:tgtEl>
                                      </p:cBhvr>
                                    </p:animEffect>
                                  </p:childTnLst>
                                </p:cTn>
                              </p:par>
                              <p:par>
                                <p:cTn id="8" presetID="22" presetClass="entr" presetSubtype="2" fill="hold" nodeType="withEffect">
                                  <p:stCondLst>
                                    <p:cond delay="0"/>
                                  </p:stCondLst>
                                  <p:childTnLst>
                                    <p:set>
                                      <p:cBhvr>
                                        <p:cTn id="9" dur="1" fill="hold">
                                          <p:stCondLst>
                                            <p:cond delay="0"/>
                                          </p:stCondLst>
                                        </p:cTn>
                                        <p:tgtEl>
                                          <p:spTgt spid="79902"/>
                                        </p:tgtEl>
                                        <p:attrNameLst>
                                          <p:attrName>style.visibility</p:attrName>
                                        </p:attrNameLst>
                                      </p:cBhvr>
                                      <p:to>
                                        <p:strVal val="visible"/>
                                      </p:to>
                                    </p:set>
                                    <p:animEffect transition="in" filter="wipe(right)">
                                      <p:cBhvr>
                                        <p:cTn id="10" dur="500"/>
                                        <p:tgtEl>
                                          <p:spTgt spid="79902"/>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79905"/>
                                        </p:tgtEl>
                                        <p:attrNameLst>
                                          <p:attrName>style.visibility</p:attrName>
                                        </p:attrNameLst>
                                      </p:cBhvr>
                                      <p:to>
                                        <p:strVal val="visible"/>
                                      </p:to>
                                    </p:set>
                                    <p:animEffect transition="in" filter="dissolve">
                                      <p:cBhvr>
                                        <p:cTn id="14" dur="500"/>
                                        <p:tgtEl>
                                          <p:spTgt spid="79905"/>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9909"/>
                                        </p:tgtEl>
                                        <p:attrNameLst>
                                          <p:attrName>style.visibility</p:attrName>
                                        </p:attrNameLst>
                                      </p:cBhvr>
                                      <p:to>
                                        <p:strVal val="visible"/>
                                      </p:to>
                                    </p:set>
                                    <p:animEffect transition="in" filter="fade">
                                      <p:cBhvr>
                                        <p:cTn id="19" dur="1000"/>
                                        <p:tgtEl>
                                          <p:spTgt spid="79909"/>
                                        </p:tgtEl>
                                      </p:cBhvr>
                                    </p:animEffect>
                                    <p:anim calcmode="lin" valueType="num">
                                      <p:cBhvr>
                                        <p:cTn id="20" dur="1000" fill="hold"/>
                                        <p:tgtEl>
                                          <p:spTgt spid="79909"/>
                                        </p:tgtEl>
                                        <p:attrNameLst>
                                          <p:attrName>ppt_x</p:attrName>
                                        </p:attrNameLst>
                                      </p:cBhvr>
                                      <p:tavLst>
                                        <p:tav tm="0">
                                          <p:val>
                                            <p:strVal val="#ppt_x"/>
                                          </p:val>
                                        </p:tav>
                                        <p:tav tm="100000">
                                          <p:val>
                                            <p:strVal val="#ppt_x"/>
                                          </p:val>
                                        </p:tav>
                                      </p:tavLst>
                                    </p:anim>
                                    <p:anim calcmode="lin" valueType="num">
                                      <p:cBhvr>
                                        <p:cTn id="21" dur="1000" fill="hold"/>
                                        <p:tgtEl>
                                          <p:spTgt spid="7990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grpId="0" nodeType="clickEffect">
                                  <p:stCondLst>
                                    <p:cond delay="0"/>
                                  </p:stCondLst>
                                  <p:childTnLst>
                                    <p:set>
                                      <p:cBhvr>
                                        <p:cTn id="25" dur="1" fill="hold">
                                          <p:stCondLst>
                                            <p:cond delay="0"/>
                                          </p:stCondLst>
                                        </p:cTn>
                                        <p:tgtEl>
                                          <p:spTgt spid="79875"/>
                                        </p:tgtEl>
                                        <p:attrNameLst>
                                          <p:attrName>style.visibility</p:attrName>
                                        </p:attrNameLst>
                                      </p:cBhvr>
                                      <p:to>
                                        <p:strVal val="visible"/>
                                      </p:to>
                                    </p:set>
                                    <p:anim calcmode="lin" valueType="num">
                                      <p:cBhvr>
                                        <p:cTn id="26" dur="500" fill="hold"/>
                                        <p:tgtEl>
                                          <p:spTgt spid="79875"/>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79875"/>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79875"/>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7987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99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9877"/>
                                        </p:tgtEl>
                                        <p:attrNameLst>
                                          <p:attrName>style.visibility</p:attrName>
                                        </p:attrNameLst>
                                      </p:cBhvr>
                                      <p:to>
                                        <p:strVal val="visible"/>
                                      </p:to>
                                    </p:set>
                                    <p:animEffect transition="in" filter="fade">
                                      <p:cBhvr>
                                        <p:cTn id="38" dur="2000"/>
                                        <p:tgtEl>
                                          <p:spTgt spid="7987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79887"/>
                                        </p:tgtEl>
                                        <p:attrNameLst>
                                          <p:attrName>style.visibility</p:attrName>
                                        </p:attrNameLst>
                                      </p:cBhvr>
                                      <p:to>
                                        <p:strVal val="visible"/>
                                      </p:to>
                                    </p:set>
                                    <p:animEffect transition="in" filter="wipe(down)">
                                      <p:cBhvr>
                                        <p:cTn id="43" dur="500"/>
                                        <p:tgtEl>
                                          <p:spTgt spid="79887"/>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79910"/>
                                        </p:tgtEl>
                                        <p:attrNameLst>
                                          <p:attrName>style.visibility</p:attrName>
                                        </p:attrNameLst>
                                      </p:cBhvr>
                                      <p:to>
                                        <p:strVal val="visible"/>
                                      </p:to>
                                    </p:set>
                                    <p:animEffect transition="in" filter="fade">
                                      <p:cBhvr>
                                        <p:cTn id="47" dur="2000"/>
                                        <p:tgtEl>
                                          <p:spTgt spid="7991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9918"/>
                                        </p:tgtEl>
                                        <p:attrNameLst>
                                          <p:attrName>style.visibility</p:attrName>
                                        </p:attrNameLst>
                                      </p:cBhvr>
                                      <p:to>
                                        <p:strVal val="visible"/>
                                      </p:to>
                                    </p:set>
                                    <p:animEffect transition="in" filter="fade">
                                      <p:cBhvr>
                                        <p:cTn id="52" dur="1000"/>
                                        <p:tgtEl>
                                          <p:spTgt spid="79918"/>
                                        </p:tgtEl>
                                      </p:cBhvr>
                                    </p:animEffect>
                                    <p:anim calcmode="lin" valueType="num">
                                      <p:cBhvr>
                                        <p:cTn id="53" dur="1000" fill="hold"/>
                                        <p:tgtEl>
                                          <p:spTgt spid="79918"/>
                                        </p:tgtEl>
                                        <p:attrNameLst>
                                          <p:attrName>ppt_x</p:attrName>
                                        </p:attrNameLst>
                                      </p:cBhvr>
                                      <p:tavLst>
                                        <p:tav tm="0">
                                          <p:val>
                                            <p:strVal val="#ppt_x"/>
                                          </p:val>
                                        </p:tav>
                                        <p:tav tm="100000">
                                          <p:val>
                                            <p:strVal val="#ppt_x"/>
                                          </p:val>
                                        </p:tav>
                                      </p:tavLst>
                                    </p:anim>
                                    <p:anim calcmode="lin" valueType="num">
                                      <p:cBhvr>
                                        <p:cTn id="54" dur="1000" fill="hold"/>
                                        <p:tgtEl>
                                          <p:spTgt spid="7991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79915"/>
                                        </p:tgtEl>
                                        <p:attrNameLst>
                                          <p:attrName>style.visibility</p:attrName>
                                        </p:attrNameLst>
                                      </p:cBhvr>
                                      <p:to>
                                        <p:strVal val="visible"/>
                                      </p:to>
                                    </p:set>
                                    <p:animEffect transition="in" filter="fade">
                                      <p:cBhvr>
                                        <p:cTn id="57" dur="1000"/>
                                        <p:tgtEl>
                                          <p:spTgt spid="79915"/>
                                        </p:tgtEl>
                                      </p:cBhvr>
                                    </p:animEffect>
                                    <p:anim calcmode="lin" valueType="num">
                                      <p:cBhvr>
                                        <p:cTn id="58" dur="1000" fill="hold"/>
                                        <p:tgtEl>
                                          <p:spTgt spid="79915"/>
                                        </p:tgtEl>
                                        <p:attrNameLst>
                                          <p:attrName>ppt_x</p:attrName>
                                        </p:attrNameLst>
                                      </p:cBhvr>
                                      <p:tavLst>
                                        <p:tav tm="0">
                                          <p:val>
                                            <p:strVal val="#ppt_x"/>
                                          </p:val>
                                        </p:tav>
                                        <p:tav tm="100000">
                                          <p:val>
                                            <p:strVal val="#ppt_x"/>
                                          </p:val>
                                        </p:tav>
                                      </p:tavLst>
                                    </p:anim>
                                    <p:anim calcmode="lin" valueType="num">
                                      <p:cBhvr>
                                        <p:cTn id="59" dur="1000" fill="hold"/>
                                        <p:tgtEl>
                                          <p:spTgt spid="7991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9" presetClass="entr" presetSubtype="0" accel="100000" fill="hold" nodeType="clickEffect">
                                  <p:stCondLst>
                                    <p:cond delay="0"/>
                                  </p:stCondLst>
                                  <p:childTnLst>
                                    <p:set>
                                      <p:cBhvr>
                                        <p:cTn id="63" dur="1" fill="hold">
                                          <p:stCondLst>
                                            <p:cond delay="0"/>
                                          </p:stCondLst>
                                        </p:cTn>
                                        <p:tgtEl>
                                          <p:spTgt spid="79876">
                                            <p:txEl>
                                              <p:pRg st="0" end="0"/>
                                            </p:txEl>
                                          </p:spTgt>
                                        </p:tgtEl>
                                        <p:attrNameLst>
                                          <p:attrName>style.visibility</p:attrName>
                                        </p:attrNameLst>
                                      </p:cBhvr>
                                      <p:to>
                                        <p:strVal val="visible"/>
                                      </p:to>
                                    </p:set>
                                    <p:anim calcmode="lin" valueType="num">
                                      <p:cBhvr>
                                        <p:cTn id="64" dur="500" fill="hold"/>
                                        <p:tgtEl>
                                          <p:spTgt spid="7987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5" dur="500" fill="hold"/>
                                        <p:tgtEl>
                                          <p:spTgt spid="7987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6" dur="500" fill="hold"/>
                                        <p:tgtEl>
                                          <p:spTgt spid="7987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67" dur="500" fill="hold"/>
                                        <p:tgtEl>
                                          <p:spTgt spid="79876">
                                            <p:txEl>
                                              <p:pRg st="0" end="0"/>
                                            </p:txEl>
                                          </p:spTgt>
                                        </p:tgtEl>
                                        <p:attrNameLst>
                                          <p:attrName>ppt_y</p:attrName>
                                        </p:attrNameLst>
                                      </p:cBhvr>
                                      <p:tavLst>
                                        <p:tav tm="0">
                                          <p:val>
                                            <p:strVal val="#ppt_y"/>
                                          </p:val>
                                        </p:tav>
                                        <p:tav tm="100000">
                                          <p:val>
                                            <p:strVal val="#ppt_y"/>
                                          </p:val>
                                        </p:tav>
                                      </p:tavLst>
                                    </p:anim>
                                  </p:childTnLst>
                                </p:cTn>
                              </p:par>
                              <p:par>
                                <p:cTn id="68" presetID="10" presetClass="exit" presetSubtype="0" fill="hold" nodeType="withEffect">
                                  <p:stCondLst>
                                    <p:cond delay="0"/>
                                  </p:stCondLst>
                                  <p:childTnLst>
                                    <p:animEffect transition="out" filter="fade">
                                      <p:cBhvr>
                                        <p:cTn id="69" dur="2000"/>
                                        <p:tgtEl>
                                          <p:spTgt spid="79877"/>
                                        </p:tgtEl>
                                      </p:cBhvr>
                                    </p:animEffect>
                                    <p:set>
                                      <p:cBhvr>
                                        <p:cTn id="70" dur="1" fill="hold">
                                          <p:stCondLst>
                                            <p:cond delay="1999"/>
                                          </p:stCondLst>
                                        </p:cTn>
                                        <p:tgtEl>
                                          <p:spTgt spid="7987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79921"/>
                                        </p:tgtEl>
                                        <p:attrNameLst>
                                          <p:attrName>style.visibility</p:attrName>
                                        </p:attrNameLst>
                                      </p:cBhvr>
                                      <p:to>
                                        <p:strVal val="visible"/>
                                      </p:to>
                                    </p:set>
                                    <p:animEffect transition="in" filter="dissolve">
                                      <p:cBhvr>
                                        <p:cTn id="75" dur="500"/>
                                        <p:tgtEl>
                                          <p:spTgt spid="79921"/>
                                        </p:tgtEl>
                                      </p:cBhvr>
                                    </p:animEffect>
                                  </p:childTnLst>
                                </p:cTn>
                              </p:par>
                            </p:childTnLst>
                          </p:cTn>
                        </p:par>
                      </p:childTnLst>
                    </p:cTn>
                  </p:par>
                  <p:par>
                    <p:cTn id="76" fill="hold">
                      <p:stCondLst>
                        <p:cond delay="indefinite"/>
                      </p:stCondLst>
                      <p:childTnLst>
                        <p:par>
                          <p:cTn id="77" fill="hold">
                            <p:stCondLst>
                              <p:cond delay="0"/>
                            </p:stCondLst>
                            <p:childTnLst>
                              <p:par>
                                <p:cTn id="78" presetID="37" presetClass="exit" presetSubtype="0" fill="hold" nodeType="clickEffect">
                                  <p:stCondLst>
                                    <p:cond delay="0"/>
                                  </p:stCondLst>
                                  <p:childTnLst>
                                    <p:animEffect transition="out" filter="fade">
                                      <p:cBhvr>
                                        <p:cTn id="79" dur="1000"/>
                                        <p:tgtEl>
                                          <p:spTgt spid="79921"/>
                                        </p:tgtEl>
                                      </p:cBhvr>
                                    </p:animEffect>
                                    <p:anim calcmode="lin" valueType="num">
                                      <p:cBhvr>
                                        <p:cTn id="80" dur="1000"/>
                                        <p:tgtEl>
                                          <p:spTgt spid="79921"/>
                                        </p:tgtEl>
                                        <p:attrNameLst>
                                          <p:attrName>ppt_x</p:attrName>
                                        </p:attrNameLst>
                                      </p:cBhvr>
                                      <p:tavLst>
                                        <p:tav tm="0">
                                          <p:val>
                                            <p:strVal val="ppt_x"/>
                                          </p:val>
                                        </p:tav>
                                        <p:tav tm="100000">
                                          <p:val>
                                            <p:strVal val="ppt_x"/>
                                          </p:val>
                                        </p:tav>
                                      </p:tavLst>
                                    </p:anim>
                                    <p:anim calcmode="lin" valueType="num">
                                      <p:cBhvr>
                                        <p:cTn id="81" dur="100" decel="100000"/>
                                        <p:tgtEl>
                                          <p:spTgt spid="79921"/>
                                        </p:tgtEl>
                                        <p:attrNameLst>
                                          <p:attrName>ppt_y</p:attrName>
                                        </p:attrNameLst>
                                      </p:cBhvr>
                                      <p:tavLst>
                                        <p:tav tm="0">
                                          <p:val>
                                            <p:strVal val="ppt_y"/>
                                          </p:val>
                                        </p:tav>
                                        <p:tav tm="100000">
                                          <p:val>
                                            <p:strVal val="ppt_y-.03"/>
                                          </p:val>
                                        </p:tav>
                                      </p:tavLst>
                                    </p:anim>
                                    <p:anim calcmode="lin" valueType="num">
                                      <p:cBhvr>
                                        <p:cTn id="82" dur="900" accel="100000">
                                          <p:stCondLst>
                                            <p:cond delay="100"/>
                                          </p:stCondLst>
                                        </p:cTn>
                                        <p:tgtEl>
                                          <p:spTgt spid="79921"/>
                                        </p:tgtEl>
                                        <p:attrNameLst>
                                          <p:attrName>ppt_y</p:attrName>
                                        </p:attrNameLst>
                                      </p:cBhvr>
                                      <p:tavLst>
                                        <p:tav tm="0">
                                          <p:val>
                                            <p:strVal val="ppt_y"/>
                                          </p:val>
                                        </p:tav>
                                        <p:tav tm="100000">
                                          <p:val>
                                            <p:strVal val="ppt_y+1"/>
                                          </p:val>
                                        </p:tav>
                                      </p:tavLst>
                                    </p:anim>
                                    <p:set>
                                      <p:cBhvr>
                                        <p:cTn id="83" dur="1" fill="hold">
                                          <p:stCondLst>
                                            <p:cond delay="999"/>
                                          </p:stCondLst>
                                        </p:cTn>
                                        <p:tgtEl>
                                          <p:spTgt spid="79921"/>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79924"/>
                                        </p:tgtEl>
                                        <p:attrNameLst>
                                          <p:attrName>style.visibility</p:attrName>
                                        </p:attrNameLst>
                                      </p:cBhvr>
                                      <p:to>
                                        <p:strVal val="visible"/>
                                      </p:to>
                                    </p:set>
                                    <p:animEffect transition="in" filter="fade">
                                      <p:cBhvr>
                                        <p:cTn id="86" dur="2000"/>
                                        <p:tgtEl>
                                          <p:spTgt spid="79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p:bldP spid="79909" grpId="0"/>
      <p:bldP spid="79918" grpId="0"/>
      <p:bldP spid="7992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reeform 2"/>
          <p:cNvSpPr>
            <a:spLocks/>
          </p:cNvSpPr>
          <p:nvPr/>
        </p:nvSpPr>
        <p:spPr bwMode="auto">
          <a:xfrm>
            <a:off x="7162800" y="2362200"/>
            <a:ext cx="1371600" cy="457200"/>
          </a:xfrm>
          <a:custGeom>
            <a:avLst/>
            <a:gdLst/>
            <a:ahLst/>
            <a:cxnLst>
              <a:cxn ang="0">
                <a:pos x="48" y="144"/>
              </a:cxn>
              <a:cxn ang="0">
                <a:pos x="624" y="288"/>
              </a:cxn>
              <a:cxn ang="0">
                <a:pos x="864" y="0"/>
              </a:cxn>
              <a:cxn ang="0">
                <a:pos x="0" y="144"/>
              </a:cxn>
            </a:cxnLst>
            <a:rect l="0" t="0" r="r" b="b"/>
            <a:pathLst>
              <a:path w="864" h="288">
                <a:moveTo>
                  <a:pt x="48" y="144"/>
                </a:moveTo>
                <a:lnTo>
                  <a:pt x="624" y="288"/>
                </a:lnTo>
                <a:lnTo>
                  <a:pt x="864" y="0"/>
                </a:lnTo>
                <a:lnTo>
                  <a:pt x="0" y="144"/>
                </a:lnTo>
              </a:path>
            </a:pathLst>
          </a:custGeom>
          <a:gradFill rotWithShape="1">
            <a:gsLst>
              <a:gs pos="0">
                <a:schemeClr val="bg2">
                  <a:alpha val="48000"/>
                </a:schemeClr>
              </a:gs>
              <a:gs pos="50000">
                <a:schemeClr val="bg2">
                  <a:gamma/>
                  <a:tint val="82353"/>
                  <a:invGamma/>
                </a:schemeClr>
              </a:gs>
              <a:gs pos="100000">
                <a:schemeClr val="bg2">
                  <a:alpha val="48000"/>
                </a:schemeClr>
              </a:gs>
            </a:gsLst>
            <a:lin ang="0" scaled="1"/>
          </a:gradFill>
          <a:ln w="9525">
            <a:noFill/>
            <a:round/>
            <a:headEnd/>
            <a:tailEnd/>
          </a:ln>
          <a:effectLst/>
        </p:spPr>
        <p:txBody>
          <a:bodyPr/>
          <a:lstStyle/>
          <a:p>
            <a:endParaRPr lang="en-US"/>
          </a:p>
        </p:txBody>
      </p:sp>
      <p:grpSp>
        <p:nvGrpSpPr>
          <p:cNvPr id="80899" name="Group 3"/>
          <p:cNvGrpSpPr>
            <a:grpSpLocks noChangeAspect="1"/>
          </p:cNvGrpSpPr>
          <p:nvPr/>
        </p:nvGrpSpPr>
        <p:grpSpPr bwMode="auto">
          <a:xfrm rot="2536285">
            <a:off x="3624263" y="1600200"/>
            <a:ext cx="338137" cy="609600"/>
            <a:chOff x="4788" y="768"/>
            <a:chExt cx="300" cy="540"/>
          </a:xfrm>
        </p:grpSpPr>
        <p:sp>
          <p:nvSpPr>
            <p:cNvPr id="80900" name="Freeform 4"/>
            <p:cNvSpPr>
              <a:spLocks noChangeAspect="1"/>
            </p:cNvSpPr>
            <p:nvPr/>
          </p:nvSpPr>
          <p:spPr bwMode="auto">
            <a:xfrm>
              <a:off x="4788" y="912"/>
              <a:ext cx="300" cy="396"/>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noFill/>
            <a:ln w="9525">
              <a:solidFill>
                <a:schemeClr val="tx1"/>
              </a:solidFill>
              <a:round/>
              <a:headEnd/>
              <a:tailEnd/>
            </a:ln>
            <a:effectLst/>
          </p:spPr>
          <p:txBody>
            <a:bodyPr/>
            <a:lstStyle/>
            <a:p>
              <a:endParaRPr lang="en-US"/>
            </a:p>
          </p:txBody>
        </p:sp>
        <p:sp>
          <p:nvSpPr>
            <p:cNvPr id="80901" name="Text Box 5"/>
            <p:cNvSpPr txBox="1">
              <a:spLocks noChangeAspect="1" noChangeArrowheads="1"/>
            </p:cNvSpPr>
            <p:nvPr/>
          </p:nvSpPr>
          <p:spPr bwMode="auto">
            <a:xfrm>
              <a:off x="4844" y="768"/>
              <a:ext cx="194" cy="274"/>
            </a:xfrm>
            <a:prstGeom prst="rect">
              <a:avLst/>
            </a:prstGeom>
            <a:noFill/>
            <a:ln w="9525">
              <a:noFill/>
              <a:miter lim="800000"/>
              <a:headEnd/>
              <a:tailEnd/>
            </a:ln>
            <a:effectLst/>
          </p:spPr>
          <p:txBody>
            <a:bodyPr wrap="none"/>
            <a:lstStyle/>
            <a:p>
              <a:r>
                <a:rPr lang="en-US" sz="2000" b="1">
                  <a:solidFill>
                    <a:srgbClr val="FF0000"/>
                  </a:solidFill>
                </a:rPr>
                <a:t>..</a:t>
              </a:r>
            </a:p>
          </p:txBody>
        </p:sp>
      </p:grpSp>
      <p:grpSp>
        <p:nvGrpSpPr>
          <p:cNvPr id="80902" name="Group 6"/>
          <p:cNvGrpSpPr>
            <a:grpSpLocks noChangeAspect="1"/>
          </p:cNvGrpSpPr>
          <p:nvPr/>
        </p:nvGrpSpPr>
        <p:grpSpPr bwMode="auto">
          <a:xfrm rot="-2039269">
            <a:off x="3048000" y="1600200"/>
            <a:ext cx="338138" cy="609600"/>
            <a:chOff x="4788" y="768"/>
            <a:chExt cx="300" cy="540"/>
          </a:xfrm>
        </p:grpSpPr>
        <p:sp>
          <p:nvSpPr>
            <p:cNvPr id="80903" name="Freeform 7"/>
            <p:cNvSpPr>
              <a:spLocks noChangeAspect="1"/>
            </p:cNvSpPr>
            <p:nvPr/>
          </p:nvSpPr>
          <p:spPr bwMode="auto">
            <a:xfrm>
              <a:off x="4788" y="912"/>
              <a:ext cx="300" cy="396"/>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noFill/>
            <a:ln w="9525">
              <a:solidFill>
                <a:schemeClr val="tx1"/>
              </a:solidFill>
              <a:round/>
              <a:headEnd/>
              <a:tailEnd/>
            </a:ln>
            <a:effectLst/>
          </p:spPr>
          <p:txBody>
            <a:bodyPr/>
            <a:lstStyle/>
            <a:p>
              <a:endParaRPr lang="en-US"/>
            </a:p>
          </p:txBody>
        </p:sp>
        <p:sp>
          <p:nvSpPr>
            <p:cNvPr id="80904" name="Text Box 8"/>
            <p:cNvSpPr txBox="1">
              <a:spLocks noChangeAspect="1" noChangeArrowheads="1"/>
            </p:cNvSpPr>
            <p:nvPr/>
          </p:nvSpPr>
          <p:spPr bwMode="auto">
            <a:xfrm>
              <a:off x="4844" y="768"/>
              <a:ext cx="194" cy="274"/>
            </a:xfrm>
            <a:prstGeom prst="rect">
              <a:avLst/>
            </a:prstGeom>
            <a:noFill/>
            <a:ln w="9525">
              <a:noFill/>
              <a:miter lim="800000"/>
              <a:headEnd/>
              <a:tailEnd/>
            </a:ln>
            <a:effectLst/>
          </p:spPr>
          <p:txBody>
            <a:bodyPr wrap="none"/>
            <a:lstStyle/>
            <a:p>
              <a:r>
                <a:rPr lang="en-US" sz="2000" b="1">
                  <a:solidFill>
                    <a:srgbClr val="FF0000"/>
                  </a:solidFill>
                </a:rPr>
                <a:t>..</a:t>
              </a:r>
            </a:p>
          </p:txBody>
        </p:sp>
      </p:grpSp>
      <p:sp>
        <p:nvSpPr>
          <p:cNvPr id="80905" name="Freeform 9"/>
          <p:cNvSpPr>
            <a:spLocks noChangeAspect="1"/>
          </p:cNvSpPr>
          <p:nvPr/>
        </p:nvSpPr>
        <p:spPr bwMode="auto">
          <a:xfrm>
            <a:off x="7600950" y="1447800"/>
            <a:ext cx="476250" cy="628650"/>
          </a:xfrm>
          <a:custGeom>
            <a:avLst/>
            <a:gdLst/>
            <a:ahLst/>
            <a:cxnLst>
              <a:cxn ang="0">
                <a:pos x="152" y="528"/>
              </a:cxn>
              <a:cxn ang="0">
                <a:pos x="8" y="144"/>
              </a:cxn>
              <a:cxn ang="0">
                <a:pos x="200" y="0"/>
              </a:cxn>
              <a:cxn ang="0">
                <a:pos x="392" y="144"/>
              </a:cxn>
              <a:cxn ang="0">
                <a:pos x="248" y="528"/>
              </a:cxn>
            </a:cxnLst>
            <a:rect l="0" t="0" r="r" b="b"/>
            <a:pathLst>
              <a:path w="400" h="528">
                <a:moveTo>
                  <a:pt x="152" y="528"/>
                </a:moveTo>
                <a:cubicBezTo>
                  <a:pt x="76" y="380"/>
                  <a:pt x="0" y="232"/>
                  <a:pt x="8" y="144"/>
                </a:cubicBezTo>
                <a:cubicBezTo>
                  <a:pt x="16" y="56"/>
                  <a:pt x="136" y="0"/>
                  <a:pt x="200" y="0"/>
                </a:cubicBezTo>
                <a:cubicBezTo>
                  <a:pt x="264" y="0"/>
                  <a:pt x="384" y="56"/>
                  <a:pt x="392" y="144"/>
                </a:cubicBezTo>
                <a:cubicBezTo>
                  <a:pt x="400" y="232"/>
                  <a:pt x="324" y="380"/>
                  <a:pt x="248" y="528"/>
                </a:cubicBezTo>
              </a:path>
            </a:pathLst>
          </a:custGeom>
          <a:noFill/>
          <a:ln w="9525">
            <a:solidFill>
              <a:schemeClr val="tx1"/>
            </a:solidFill>
            <a:round/>
            <a:headEnd/>
            <a:tailEnd/>
          </a:ln>
          <a:effectLst/>
        </p:spPr>
        <p:txBody>
          <a:bodyPr/>
          <a:lstStyle/>
          <a:p>
            <a:endParaRPr lang="en-US"/>
          </a:p>
        </p:txBody>
      </p:sp>
      <p:sp>
        <p:nvSpPr>
          <p:cNvPr id="80906" name="Text Box 10"/>
          <p:cNvSpPr txBox="1">
            <a:spLocks noChangeAspect="1" noChangeArrowheads="1"/>
          </p:cNvSpPr>
          <p:nvPr/>
        </p:nvSpPr>
        <p:spPr bwMode="auto">
          <a:xfrm>
            <a:off x="7693025" y="1317625"/>
            <a:ext cx="307975" cy="434975"/>
          </a:xfrm>
          <a:prstGeom prst="rect">
            <a:avLst/>
          </a:prstGeom>
          <a:noFill/>
          <a:ln w="9525">
            <a:noFill/>
            <a:miter lim="800000"/>
            <a:headEnd/>
            <a:tailEnd/>
          </a:ln>
          <a:effectLst/>
        </p:spPr>
        <p:txBody>
          <a:bodyPr wrap="none"/>
          <a:lstStyle/>
          <a:p>
            <a:r>
              <a:rPr lang="en-US" sz="2000" b="1">
                <a:solidFill>
                  <a:srgbClr val="FF0000"/>
                </a:solidFill>
              </a:rPr>
              <a:t>..</a:t>
            </a:r>
          </a:p>
        </p:txBody>
      </p:sp>
      <p:sp>
        <p:nvSpPr>
          <p:cNvPr id="80907" name="Rectangle 11"/>
          <p:cNvSpPr>
            <a:spLocks noGrp="1" noChangeArrowheads="1"/>
          </p:cNvSpPr>
          <p:nvPr>
            <p:ph type="title"/>
          </p:nvPr>
        </p:nvSpPr>
        <p:spPr/>
        <p:txBody>
          <a:bodyPr/>
          <a:lstStyle/>
          <a:p>
            <a:r>
              <a:rPr lang="en-US" sz="4000"/>
              <a:t>Polar Bonds</a:t>
            </a:r>
          </a:p>
        </p:txBody>
      </p:sp>
      <p:sp>
        <p:nvSpPr>
          <p:cNvPr id="80908" name="Rectangle 12"/>
          <p:cNvSpPr>
            <a:spLocks noChangeArrowheads="1"/>
          </p:cNvSpPr>
          <p:nvPr/>
        </p:nvSpPr>
        <p:spPr bwMode="auto">
          <a:xfrm>
            <a:off x="977900" y="2438400"/>
            <a:ext cx="609600" cy="90488"/>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09" name="Oval 13"/>
          <p:cNvSpPr>
            <a:spLocks noChangeArrowheads="1"/>
          </p:cNvSpPr>
          <p:nvPr/>
        </p:nvSpPr>
        <p:spPr bwMode="auto">
          <a:xfrm>
            <a:off x="749300" y="2376488"/>
            <a:ext cx="304800" cy="304800"/>
          </a:xfrm>
          <a:prstGeom prst="ellipse">
            <a:avLst/>
          </a:prstGeom>
          <a:solidFill>
            <a:srgbClr val="FFFFFF"/>
          </a:solidFill>
          <a:ln w="9525">
            <a:solidFill>
              <a:schemeClr val="tx1"/>
            </a:solidFill>
            <a:round/>
            <a:headEnd/>
            <a:tailEnd/>
          </a:ln>
          <a:effectLst/>
        </p:spPr>
        <p:txBody>
          <a:bodyPr wrap="none" anchor="ctr"/>
          <a:lstStyle/>
          <a:p>
            <a:pPr algn="ctr"/>
            <a:r>
              <a:rPr lang="en-US"/>
              <a:t>H</a:t>
            </a:r>
          </a:p>
        </p:txBody>
      </p:sp>
      <p:sp>
        <p:nvSpPr>
          <p:cNvPr id="80910" name="Oval 14"/>
          <p:cNvSpPr>
            <a:spLocks noChangeAspect="1" noChangeArrowheads="1"/>
          </p:cNvSpPr>
          <p:nvPr/>
        </p:nvSpPr>
        <p:spPr bwMode="auto">
          <a:xfrm>
            <a:off x="1358900" y="2300288"/>
            <a:ext cx="393700" cy="393700"/>
          </a:xfrm>
          <a:prstGeom prst="ellipse">
            <a:avLst/>
          </a:prstGeom>
          <a:solidFill>
            <a:srgbClr val="83E1B0"/>
          </a:solidFill>
          <a:ln w="9525">
            <a:solidFill>
              <a:schemeClr val="tx1"/>
            </a:solidFill>
            <a:round/>
            <a:headEnd/>
            <a:tailEnd/>
          </a:ln>
          <a:effectLst/>
        </p:spPr>
        <p:txBody>
          <a:bodyPr wrap="none" anchor="ctr"/>
          <a:lstStyle/>
          <a:p>
            <a:pPr algn="ctr"/>
            <a:r>
              <a:rPr lang="en-US"/>
              <a:t>Cl</a:t>
            </a:r>
          </a:p>
        </p:txBody>
      </p:sp>
      <p:sp>
        <p:nvSpPr>
          <p:cNvPr id="80911" name="Text Box 15"/>
          <p:cNvSpPr txBox="1">
            <a:spLocks noChangeArrowheads="1"/>
          </p:cNvSpPr>
          <p:nvPr/>
        </p:nvSpPr>
        <p:spPr bwMode="auto">
          <a:xfrm>
            <a:off x="838200" y="2909888"/>
            <a:ext cx="717550" cy="366712"/>
          </a:xfrm>
          <a:prstGeom prst="rect">
            <a:avLst/>
          </a:prstGeom>
          <a:noFill/>
          <a:ln w="9525">
            <a:noFill/>
            <a:miter lim="800000"/>
            <a:headEnd/>
            <a:tailEnd/>
          </a:ln>
          <a:effectLst/>
        </p:spPr>
        <p:txBody>
          <a:bodyPr wrap="none">
            <a:spAutoFit/>
          </a:bodyPr>
          <a:lstStyle/>
          <a:p>
            <a:r>
              <a:rPr lang="en-US"/>
              <a:t>Polar</a:t>
            </a:r>
          </a:p>
        </p:txBody>
      </p:sp>
      <p:sp>
        <p:nvSpPr>
          <p:cNvPr id="80912" name="Text Box 16"/>
          <p:cNvSpPr txBox="1">
            <a:spLocks noChangeArrowheads="1"/>
          </p:cNvSpPr>
          <p:nvPr/>
        </p:nvSpPr>
        <p:spPr bwMode="auto">
          <a:xfrm>
            <a:off x="533400" y="6415088"/>
            <a:ext cx="8299450" cy="366712"/>
          </a:xfrm>
          <a:prstGeom prst="rect">
            <a:avLst/>
          </a:prstGeom>
          <a:noFill/>
          <a:ln w="9525">
            <a:noFill/>
            <a:miter lim="800000"/>
            <a:headEnd/>
            <a:tailEnd/>
          </a:ln>
          <a:effectLst/>
        </p:spPr>
        <p:txBody>
          <a:bodyPr wrap="none">
            <a:spAutoFit/>
          </a:bodyPr>
          <a:lstStyle/>
          <a:p>
            <a:r>
              <a:rPr lang="en-US">
                <a:solidFill>
                  <a:schemeClr val="tx2"/>
                </a:solidFill>
              </a:rPr>
              <a:t>A molecule has a zero </a:t>
            </a:r>
            <a:r>
              <a:rPr lang="en-US" i="1">
                <a:solidFill>
                  <a:schemeClr val="tx2"/>
                </a:solidFill>
              </a:rPr>
              <a:t>dipole moment</a:t>
            </a:r>
            <a:r>
              <a:rPr lang="en-US">
                <a:solidFill>
                  <a:schemeClr val="tx2"/>
                </a:solidFill>
              </a:rPr>
              <a:t> because their dipoles cancel one another.</a:t>
            </a:r>
          </a:p>
        </p:txBody>
      </p:sp>
      <p:sp>
        <p:nvSpPr>
          <p:cNvPr id="80913" name="Rectangle 17"/>
          <p:cNvSpPr>
            <a:spLocks noChangeArrowheads="1"/>
          </p:cNvSpPr>
          <p:nvPr/>
        </p:nvSpPr>
        <p:spPr bwMode="auto">
          <a:xfrm rot="1466637">
            <a:off x="3505200" y="2376488"/>
            <a:ext cx="5334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14" name="Rectangle 18"/>
          <p:cNvSpPr>
            <a:spLocks noChangeArrowheads="1"/>
          </p:cNvSpPr>
          <p:nvPr/>
        </p:nvSpPr>
        <p:spPr bwMode="auto">
          <a:xfrm rot="-1282237">
            <a:off x="2895600" y="2376488"/>
            <a:ext cx="5334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15" name="Oval 19"/>
          <p:cNvSpPr>
            <a:spLocks noChangeArrowheads="1"/>
          </p:cNvSpPr>
          <p:nvPr/>
        </p:nvSpPr>
        <p:spPr bwMode="auto">
          <a:xfrm>
            <a:off x="2667000" y="2376488"/>
            <a:ext cx="304800" cy="304800"/>
          </a:xfrm>
          <a:prstGeom prst="ellipse">
            <a:avLst/>
          </a:prstGeom>
          <a:solidFill>
            <a:schemeClr val="bg1"/>
          </a:solidFill>
          <a:ln w="9525">
            <a:solidFill>
              <a:schemeClr val="tx1"/>
            </a:solidFill>
            <a:round/>
            <a:headEnd/>
            <a:tailEnd/>
          </a:ln>
          <a:effectLst/>
        </p:spPr>
        <p:txBody>
          <a:bodyPr wrap="none" anchor="ctr"/>
          <a:lstStyle/>
          <a:p>
            <a:pPr algn="ctr"/>
            <a:r>
              <a:rPr lang="en-US"/>
              <a:t>H</a:t>
            </a:r>
          </a:p>
        </p:txBody>
      </p:sp>
      <p:sp>
        <p:nvSpPr>
          <p:cNvPr id="80916" name="Oval 20"/>
          <p:cNvSpPr>
            <a:spLocks noChangeArrowheads="1"/>
          </p:cNvSpPr>
          <p:nvPr/>
        </p:nvSpPr>
        <p:spPr bwMode="auto">
          <a:xfrm>
            <a:off x="3962400" y="2376488"/>
            <a:ext cx="304800" cy="304800"/>
          </a:xfrm>
          <a:prstGeom prst="ellipse">
            <a:avLst/>
          </a:prstGeom>
          <a:solidFill>
            <a:schemeClr val="bg1"/>
          </a:solidFill>
          <a:ln w="9525">
            <a:solidFill>
              <a:schemeClr val="tx1"/>
            </a:solidFill>
            <a:round/>
            <a:headEnd/>
            <a:tailEnd/>
          </a:ln>
          <a:effectLst/>
        </p:spPr>
        <p:txBody>
          <a:bodyPr wrap="none" anchor="ctr"/>
          <a:lstStyle/>
          <a:p>
            <a:pPr algn="ctr"/>
            <a:r>
              <a:rPr lang="en-US"/>
              <a:t>H</a:t>
            </a:r>
          </a:p>
        </p:txBody>
      </p:sp>
      <p:sp>
        <p:nvSpPr>
          <p:cNvPr id="80917" name="Oval 21"/>
          <p:cNvSpPr>
            <a:spLocks noChangeAspect="1" noChangeArrowheads="1"/>
          </p:cNvSpPr>
          <p:nvPr/>
        </p:nvSpPr>
        <p:spPr bwMode="auto">
          <a:xfrm>
            <a:off x="3276600" y="2071688"/>
            <a:ext cx="393700" cy="393700"/>
          </a:xfrm>
          <a:prstGeom prst="ellipse">
            <a:avLst/>
          </a:prstGeom>
          <a:solidFill>
            <a:srgbClr val="FF0000"/>
          </a:solidFill>
          <a:ln w="9525">
            <a:solidFill>
              <a:schemeClr val="tx1"/>
            </a:solidFill>
            <a:round/>
            <a:headEnd/>
            <a:tailEnd/>
          </a:ln>
          <a:effectLst/>
        </p:spPr>
        <p:txBody>
          <a:bodyPr wrap="none" anchor="ctr"/>
          <a:lstStyle/>
          <a:p>
            <a:pPr algn="ctr"/>
            <a:r>
              <a:rPr lang="en-US"/>
              <a:t>O</a:t>
            </a:r>
          </a:p>
        </p:txBody>
      </p:sp>
      <p:sp>
        <p:nvSpPr>
          <p:cNvPr id="80918" name="Text Box 22"/>
          <p:cNvSpPr txBox="1">
            <a:spLocks noChangeArrowheads="1"/>
          </p:cNvSpPr>
          <p:nvPr/>
        </p:nvSpPr>
        <p:spPr bwMode="auto">
          <a:xfrm>
            <a:off x="3155950" y="2909888"/>
            <a:ext cx="717550" cy="366712"/>
          </a:xfrm>
          <a:prstGeom prst="rect">
            <a:avLst/>
          </a:prstGeom>
          <a:noFill/>
          <a:ln w="9525">
            <a:noFill/>
            <a:miter lim="800000"/>
            <a:headEnd/>
            <a:tailEnd/>
          </a:ln>
          <a:effectLst/>
        </p:spPr>
        <p:txBody>
          <a:bodyPr wrap="none">
            <a:spAutoFit/>
          </a:bodyPr>
          <a:lstStyle/>
          <a:p>
            <a:r>
              <a:rPr lang="en-US"/>
              <a:t>Polar</a:t>
            </a:r>
          </a:p>
        </p:txBody>
      </p:sp>
      <p:sp>
        <p:nvSpPr>
          <p:cNvPr id="80919" name="Rectangle 23"/>
          <p:cNvSpPr>
            <a:spLocks noChangeArrowheads="1"/>
          </p:cNvSpPr>
          <p:nvPr/>
        </p:nvSpPr>
        <p:spPr bwMode="auto">
          <a:xfrm rot="5400000">
            <a:off x="5334000" y="2209800"/>
            <a:ext cx="5334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20" name="Rectangle 24"/>
          <p:cNvSpPr>
            <a:spLocks noChangeArrowheads="1"/>
          </p:cNvSpPr>
          <p:nvPr/>
        </p:nvSpPr>
        <p:spPr bwMode="auto">
          <a:xfrm rot="1466637">
            <a:off x="5638800" y="2743200"/>
            <a:ext cx="5334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21" name="Rectangle 25"/>
          <p:cNvSpPr>
            <a:spLocks noChangeArrowheads="1"/>
          </p:cNvSpPr>
          <p:nvPr/>
        </p:nvSpPr>
        <p:spPr bwMode="auto">
          <a:xfrm rot="-1282237">
            <a:off x="5029200" y="2743200"/>
            <a:ext cx="5334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22" name="Oval 26"/>
          <p:cNvSpPr>
            <a:spLocks noChangeArrowheads="1"/>
          </p:cNvSpPr>
          <p:nvPr/>
        </p:nvSpPr>
        <p:spPr bwMode="auto">
          <a:xfrm>
            <a:off x="4800600" y="2743200"/>
            <a:ext cx="304800" cy="304800"/>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80923" name="Oval 27"/>
          <p:cNvSpPr>
            <a:spLocks noChangeArrowheads="1"/>
          </p:cNvSpPr>
          <p:nvPr/>
        </p:nvSpPr>
        <p:spPr bwMode="auto">
          <a:xfrm>
            <a:off x="6096000" y="2743200"/>
            <a:ext cx="304800" cy="304800"/>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80924" name="Oval 28"/>
          <p:cNvSpPr>
            <a:spLocks noChangeAspect="1" noChangeArrowheads="1"/>
          </p:cNvSpPr>
          <p:nvPr/>
        </p:nvSpPr>
        <p:spPr bwMode="auto">
          <a:xfrm>
            <a:off x="5410200" y="2438400"/>
            <a:ext cx="393700" cy="393700"/>
          </a:xfrm>
          <a:prstGeom prst="ellipse">
            <a:avLst/>
          </a:prstGeom>
          <a:solidFill>
            <a:srgbClr val="FFCC00"/>
          </a:solidFill>
          <a:ln w="9525">
            <a:solidFill>
              <a:schemeClr val="tx1"/>
            </a:solidFill>
            <a:round/>
            <a:headEnd/>
            <a:tailEnd/>
          </a:ln>
          <a:effectLst/>
        </p:spPr>
        <p:txBody>
          <a:bodyPr wrap="none" anchor="ctr"/>
          <a:lstStyle/>
          <a:p>
            <a:pPr algn="ctr"/>
            <a:r>
              <a:rPr lang="en-US"/>
              <a:t>B</a:t>
            </a:r>
          </a:p>
        </p:txBody>
      </p:sp>
      <p:sp>
        <p:nvSpPr>
          <p:cNvPr id="80925" name="Oval 29"/>
          <p:cNvSpPr>
            <a:spLocks noChangeArrowheads="1"/>
          </p:cNvSpPr>
          <p:nvPr/>
        </p:nvSpPr>
        <p:spPr bwMode="auto">
          <a:xfrm>
            <a:off x="5486400" y="1828800"/>
            <a:ext cx="304800" cy="304800"/>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80926" name="Text Box 30"/>
          <p:cNvSpPr txBox="1">
            <a:spLocks noChangeArrowheads="1"/>
          </p:cNvSpPr>
          <p:nvPr/>
        </p:nvSpPr>
        <p:spPr bwMode="auto">
          <a:xfrm>
            <a:off x="5054600" y="3016250"/>
            <a:ext cx="1111250" cy="366713"/>
          </a:xfrm>
          <a:prstGeom prst="rect">
            <a:avLst/>
          </a:prstGeom>
          <a:noFill/>
          <a:ln w="9525">
            <a:noFill/>
            <a:miter lim="800000"/>
            <a:headEnd/>
            <a:tailEnd/>
          </a:ln>
          <a:effectLst/>
        </p:spPr>
        <p:txBody>
          <a:bodyPr wrap="none">
            <a:spAutoFit/>
          </a:bodyPr>
          <a:lstStyle/>
          <a:p>
            <a:pPr algn="ctr"/>
            <a:r>
              <a:rPr lang="en-US"/>
              <a:t>Nonpolar</a:t>
            </a:r>
          </a:p>
        </p:txBody>
      </p:sp>
      <p:sp>
        <p:nvSpPr>
          <p:cNvPr id="80927" name="Oval 31"/>
          <p:cNvSpPr>
            <a:spLocks noChangeAspect="1" noChangeArrowheads="1"/>
          </p:cNvSpPr>
          <p:nvPr/>
        </p:nvSpPr>
        <p:spPr bwMode="auto">
          <a:xfrm>
            <a:off x="8345488" y="2209800"/>
            <a:ext cx="265112" cy="265113"/>
          </a:xfrm>
          <a:prstGeom prst="ellipse">
            <a:avLst/>
          </a:prstGeom>
          <a:solidFill>
            <a:schemeClr val="bg1"/>
          </a:solidFill>
          <a:ln w="9525">
            <a:solidFill>
              <a:schemeClr val="tx1"/>
            </a:solidFill>
            <a:round/>
            <a:headEnd/>
            <a:tailEnd/>
          </a:ln>
          <a:effectLst/>
        </p:spPr>
        <p:txBody>
          <a:bodyPr wrap="none" anchor="ctr"/>
          <a:lstStyle/>
          <a:p>
            <a:pPr algn="ctr"/>
            <a:r>
              <a:rPr lang="en-US"/>
              <a:t>H</a:t>
            </a:r>
          </a:p>
        </p:txBody>
      </p:sp>
      <p:sp>
        <p:nvSpPr>
          <p:cNvPr id="80928" name="Rectangle 32"/>
          <p:cNvSpPr>
            <a:spLocks noChangeArrowheads="1"/>
          </p:cNvSpPr>
          <p:nvPr/>
        </p:nvSpPr>
        <p:spPr bwMode="auto">
          <a:xfrm rot="11677253">
            <a:off x="7848600" y="2209800"/>
            <a:ext cx="5334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29" name="Rectangle 33"/>
          <p:cNvSpPr>
            <a:spLocks noChangeArrowheads="1"/>
          </p:cNvSpPr>
          <p:nvPr/>
        </p:nvSpPr>
        <p:spPr bwMode="auto">
          <a:xfrm rot="3323475">
            <a:off x="7696200" y="2438400"/>
            <a:ext cx="5334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30" name="Rectangle 34"/>
          <p:cNvSpPr>
            <a:spLocks noChangeArrowheads="1"/>
          </p:cNvSpPr>
          <p:nvPr/>
        </p:nvSpPr>
        <p:spPr bwMode="auto">
          <a:xfrm rot="-2124412">
            <a:off x="7239000" y="2362200"/>
            <a:ext cx="5334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31" name="Oval 35"/>
          <p:cNvSpPr>
            <a:spLocks noChangeArrowheads="1"/>
          </p:cNvSpPr>
          <p:nvPr/>
        </p:nvSpPr>
        <p:spPr bwMode="auto">
          <a:xfrm>
            <a:off x="7010400" y="2438400"/>
            <a:ext cx="304800" cy="304800"/>
          </a:xfrm>
          <a:prstGeom prst="ellipse">
            <a:avLst/>
          </a:prstGeom>
          <a:solidFill>
            <a:schemeClr val="bg1"/>
          </a:solidFill>
          <a:ln w="9525">
            <a:solidFill>
              <a:schemeClr val="tx1"/>
            </a:solidFill>
            <a:round/>
            <a:headEnd/>
            <a:tailEnd/>
          </a:ln>
          <a:effectLst/>
        </p:spPr>
        <p:txBody>
          <a:bodyPr wrap="none" anchor="ctr"/>
          <a:lstStyle/>
          <a:p>
            <a:pPr algn="ctr"/>
            <a:r>
              <a:rPr lang="en-US"/>
              <a:t>H</a:t>
            </a:r>
          </a:p>
        </p:txBody>
      </p:sp>
      <p:sp>
        <p:nvSpPr>
          <p:cNvPr id="80932" name="Oval 36"/>
          <p:cNvSpPr>
            <a:spLocks noChangeAspect="1" noChangeArrowheads="1"/>
          </p:cNvSpPr>
          <p:nvPr/>
        </p:nvSpPr>
        <p:spPr bwMode="auto">
          <a:xfrm>
            <a:off x="8001000" y="2590800"/>
            <a:ext cx="365125" cy="365125"/>
          </a:xfrm>
          <a:prstGeom prst="ellipse">
            <a:avLst/>
          </a:prstGeom>
          <a:solidFill>
            <a:schemeClr val="bg1"/>
          </a:solidFill>
          <a:ln w="9525">
            <a:solidFill>
              <a:schemeClr val="tx1"/>
            </a:solidFill>
            <a:round/>
            <a:headEnd/>
            <a:tailEnd/>
          </a:ln>
          <a:effectLst/>
        </p:spPr>
        <p:txBody>
          <a:bodyPr wrap="none" anchor="ctr"/>
          <a:lstStyle/>
          <a:p>
            <a:pPr algn="ctr"/>
            <a:r>
              <a:rPr lang="en-US"/>
              <a:t>H</a:t>
            </a:r>
          </a:p>
        </p:txBody>
      </p:sp>
      <p:sp>
        <p:nvSpPr>
          <p:cNvPr id="80933" name="Oval 37"/>
          <p:cNvSpPr>
            <a:spLocks noChangeAspect="1" noChangeArrowheads="1"/>
          </p:cNvSpPr>
          <p:nvPr/>
        </p:nvSpPr>
        <p:spPr bwMode="auto">
          <a:xfrm>
            <a:off x="7620000" y="2057400"/>
            <a:ext cx="393700" cy="393700"/>
          </a:xfrm>
          <a:prstGeom prst="ellipse">
            <a:avLst/>
          </a:prstGeom>
          <a:solidFill>
            <a:srgbClr val="99CCFF"/>
          </a:solidFill>
          <a:ln w="9525">
            <a:solidFill>
              <a:schemeClr val="tx1"/>
            </a:solidFill>
            <a:round/>
            <a:headEnd/>
            <a:tailEnd/>
          </a:ln>
          <a:effectLst/>
        </p:spPr>
        <p:txBody>
          <a:bodyPr wrap="none" anchor="ctr"/>
          <a:lstStyle/>
          <a:p>
            <a:pPr algn="ctr"/>
            <a:r>
              <a:rPr lang="en-US"/>
              <a:t>N</a:t>
            </a:r>
          </a:p>
        </p:txBody>
      </p:sp>
      <p:sp>
        <p:nvSpPr>
          <p:cNvPr id="80934" name="Text Box 38"/>
          <p:cNvSpPr txBox="1">
            <a:spLocks noChangeArrowheads="1"/>
          </p:cNvSpPr>
          <p:nvPr/>
        </p:nvSpPr>
        <p:spPr bwMode="auto">
          <a:xfrm>
            <a:off x="7359650" y="3016250"/>
            <a:ext cx="717550" cy="366713"/>
          </a:xfrm>
          <a:prstGeom prst="rect">
            <a:avLst/>
          </a:prstGeom>
          <a:noFill/>
          <a:ln w="9525">
            <a:noFill/>
            <a:miter lim="800000"/>
            <a:headEnd/>
            <a:tailEnd/>
          </a:ln>
          <a:effectLst/>
        </p:spPr>
        <p:txBody>
          <a:bodyPr wrap="none">
            <a:spAutoFit/>
          </a:bodyPr>
          <a:lstStyle/>
          <a:p>
            <a:pPr algn="ctr"/>
            <a:r>
              <a:rPr lang="en-US"/>
              <a:t>Polar</a:t>
            </a:r>
          </a:p>
        </p:txBody>
      </p:sp>
      <p:sp>
        <p:nvSpPr>
          <p:cNvPr id="80935" name="Text Box 39"/>
          <p:cNvSpPr txBox="1">
            <a:spLocks noChangeArrowheads="1"/>
          </p:cNvSpPr>
          <p:nvPr/>
        </p:nvSpPr>
        <p:spPr bwMode="auto">
          <a:xfrm>
            <a:off x="914400" y="5576888"/>
            <a:ext cx="717550" cy="366712"/>
          </a:xfrm>
          <a:prstGeom prst="rect">
            <a:avLst/>
          </a:prstGeom>
          <a:noFill/>
          <a:ln w="9525">
            <a:noFill/>
            <a:miter lim="800000"/>
            <a:headEnd/>
            <a:tailEnd/>
          </a:ln>
          <a:effectLst/>
        </p:spPr>
        <p:txBody>
          <a:bodyPr wrap="none">
            <a:spAutoFit/>
          </a:bodyPr>
          <a:lstStyle/>
          <a:p>
            <a:r>
              <a:rPr lang="en-US"/>
              <a:t>Polar</a:t>
            </a:r>
          </a:p>
        </p:txBody>
      </p:sp>
      <p:sp>
        <p:nvSpPr>
          <p:cNvPr id="80936" name="Text Box 40"/>
          <p:cNvSpPr txBox="1">
            <a:spLocks noChangeArrowheads="1"/>
          </p:cNvSpPr>
          <p:nvPr/>
        </p:nvSpPr>
        <p:spPr bwMode="auto">
          <a:xfrm>
            <a:off x="3028950" y="5576888"/>
            <a:ext cx="1111250" cy="366712"/>
          </a:xfrm>
          <a:prstGeom prst="rect">
            <a:avLst/>
          </a:prstGeom>
          <a:noFill/>
          <a:ln w="9525">
            <a:noFill/>
            <a:miter lim="800000"/>
            <a:headEnd/>
            <a:tailEnd/>
          </a:ln>
          <a:effectLst/>
        </p:spPr>
        <p:txBody>
          <a:bodyPr wrap="none">
            <a:spAutoFit/>
          </a:bodyPr>
          <a:lstStyle/>
          <a:p>
            <a:pPr algn="ctr"/>
            <a:r>
              <a:rPr lang="en-US"/>
              <a:t>Nonpolar</a:t>
            </a:r>
          </a:p>
        </p:txBody>
      </p:sp>
      <p:sp>
        <p:nvSpPr>
          <p:cNvPr id="80937" name="Rectangle 41"/>
          <p:cNvSpPr>
            <a:spLocks noChangeArrowheads="1"/>
          </p:cNvSpPr>
          <p:nvPr/>
        </p:nvSpPr>
        <p:spPr bwMode="auto">
          <a:xfrm rot="5400000">
            <a:off x="990600" y="4800600"/>
            <a:ext cx="5334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38" name="Rectangle 42"/>
          <p:cNvSpPr>
            <a:spLocks noChangeArrowheads="1"/>
          </p:cNvSpPr>
          <p:nvPr/>
        </p:nvSpPr>
        <p:spPr bwMode="auto">
          <a:xfrm>
            <a:off x="685800" y="5119688"/>
            <a:ext cx="11430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39" name="Oval 43"/>
          <p:cNvSpPr>
            <a:spLocks noChangeArrowheads="1"/>
          </p:cNvSpPr>
          <p:nvPr/>
        </p:nvSpPr>
        <p:spPr bwMode="auto">
          <a:xfrm>
            <a:off x="457200" y="5043488"/>
            <a:ext cx="304800" cy="304800"/>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80940" name="Oval 44"/>
          <p:cNvSpPr>
            <a:spLocks noChangeArrowheads="1"/>
          </p:cNvSpPr>
          <p:nvPr/>
        </p:nvSpPr>
        <p:spPr bwMode="auto">
          <a:xfrm>
            <a:off x="1752600" y="5043488"/>
            <a:ext cx="304800" cy="304800"/>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80941" name="Oval 45"/>
          <p:cNvSpPr>
            <a:spLocks noChangeAspect="1" noChangeArrowheads="1"/>
          </p:cNvSpPr>
          <p:nvPr/>
        </p:nvSpPr>
        <p:spPr bwMode="auto">
          <a:xfrm>
            <a:off x="1066800" y="4967288"/>
            <a:ext cx="393700" cy="393700"/>
          </a:xfrm>
          <a:prstGeom prst="ellipse">
            <a:avLst/>
          </a:prstGeom>
          <a:solidFill>
            <a:srgbClr val="6FCF6F"/>
          </a:solidFill>
          <a:ln w="9525">
            <a:solidFill>
              <a:schemeClr val="tx1"/>
            </a:solidFill>
            <a:round/>
            <a:headEnd/>
            <a:tailEnd/>
          </a:ln>
          <a:effectLst/>
        </p:spPr>
        <p:txBody>
          <a:bodyPr wrap="none" anchor="ctr"/>
          <a:lstStyle/>
          <a:p>
            <a:pPr algn="ctr"/>
            <a:r>
              <a:rPr lang="en-US"/>
              <a:t>Cl</a:t>
            </a:r>
          </a:p>
        </p:txBody>
      </p:sp>
      <p:sp>
        <p:nvSpPr>
          <p:cNvPr id="80942" name="Oval 46"/>
          <p:cNvSpPr>
            <a:spLocks noChangeArrowheads="1"/>
          </p:cNvSpPr>
          <p:nvPr/>
        </p:nvSpPr>
        <p:spPr bwMode="auto">
          <a:xfrm>
            <a:off x="1143000" y="4343400"/>
            <a:ext cx="304800" cy="304800"/>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80943" name="Rectangle 47"/>
          <p:cNvSpPr>
            <a:spLocks noChangeArrowheads="1"/>
          </p:cNvSpPr>
          <p:nvPr/>
        </p:nvSpPr>
        <p:spPr bwMode="auto">
          <a:xfrm rot="2172735">
            <a:off x="3581400" y="5181600"/>
            <a:ext cx="5334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44" name="Rectangle 48"/>
          <p:cNvSpPr>
            <a:spLocks noChangeArrowheads="1"/>
          </p:cNvSpPr>
          <p:nvPr/>
        </p:nvSpPr>
        <p:spPr bwMode="auto">
          <a:xfrm rot="-1988335">
            <a:off x="2895600" y="5181600"/>
            <a:ext cx="5334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45" name="Oval 49"/>
          <p:cNvSpPr>
            <a:spLocks noChangeArrowheads="1"/>
          </p:cNvSpPr>
          <p:nvPr/>
        </p:nvSpPr>
        <p:spPr bwMode="auto">
          <a:xfrm>
            <a:off x="2819400" y="5181600"/>
            <a:ext cx="304800" cy="304800"/>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80946" name="Oval 50"/>
          <p:cNvSpPr>
            <a:spLocks noChangeArrowheads="1"/>
          </p:cNvSpPr>
          <p:nvPr/>
        </p:nvSpPr>
        <p:spPr bwMode="auto">
          <a:xfrm>
            <a:off x="3962400" y="5257800"/>
            <a:ext cx="304800" cy="304800"/>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80947" name="Oval 51"/>
          <p:cNvSpPr>
            <a:spLocks noChangeAspect="1" noChangeArrowheads="1"/>
          </p:cNvSpPr>
          <p:nvPr/>
        </p:nvSpPr>
        <p:spPr bwMode="auto">
          <a:xfrm>
            <a:off x="3276600" y="4738688"/>
            <a:ext cx="511175" cy="511175"/>
          </a:xfrm>
          <a:prstGeom prst="ellipse">
            <a:avLst/>
          </a:prstGeom>
          <a:solidFill>
            <a:srgbClr val="CC99FF"/>
          </a:solidFill>
          <a:ln w="9525">
            <a:solidFill>
              <a:schemeClr val="tx1"/>
            </a:solidFill>
            <a:round/>
            <a:headEnd/>
            <a:tailEnd/>
          </a:ln>
          <a:effectLst/>
        </p:spPr>
        <p:txBody>
          <a:bodyPr wrap="none" anchor="ctr"/>
          <a:lstStyle/>
          <a:p>
            <a:pPr algn="ctr"/>
            <a:r>
              <a:rPr lang="en-US"/>
              <a:t>Xe</a:t>
            </a:r>
          </a:p>
        </p:txBody>
      </p:sp>
      <p:sp>
        <p:nvSpPr>
          <p:cNvPr id="80948" name="Rectangle 52"/>
          <p:cNvSpPr>
            <a:spLocks noChangeArrowheads="1"/>
          </p:cNvSpPr>
          <p:nvPr/>
        </p:nvSpPr>
        <p:spPr bwMode="auto">
          <a:xfrm rot="19256110" flipV="1">
            <a:off x="3581400" y="4648200"/>
            <a:ext cx="5334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49" name="Rectangle 53"/>
          <p:cNvSpPr>
            <a:spLocks noChangeArrowheads="1"/>
          </p:cNvSpPr>
          <p:nvPr/>
        </p:nvSpPr>
        <p:spPr bwMode="auto">
          <a:xfrm rot="2159490" flipV="1">
            <a:off x="2895600" y="4648200"/>
            <a:ext cx="5334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50" name="Oval 54"/>
          <p:cNvSpPr>
            <a:spLocks noChangeArrowheads="1"/>
          </p:cNvSpPr>
          <p:nvPr/>
        </p:nvSpPr>
        <p:spPr bwMode="auto">
          <a:xfrm>
            <a:off x="2743200" y="4343400"/>
            <a:ext cx="304800" cy="304800"/>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80951" name="Oval 55"/>
          <p:cNvSpPr>
            <a:spLocks noChangeArrowheads="1"/>
          </p:cNvSpPr>
          <p:nvPr/>
        </p:nvSpPr>
        <p:spPr bwMode="auto">
          <a:xfrm>
            <a:off x="3886200" y="4343400"/>
            <a:ext cx="304800" cy="304800"/>
          </a:xfrm>
          <a:prstGeom prst="ellipse">
            <a:avLst/>
          </a:prstGeom>
          <a:solidFill>
            <a:schemeClr val="folHlink"/>
          </a:solidFill>
          <a:ln w="9525">
            <a:solidFill>
              <a:schemeClr val="tx1"/>
            </a:solidFill>
            <a:round/>
            <a:headEnd/>
            <a:tailEnd/>
          </a:ln>
          <a:effectLst/>
        </p:spPr>
        <p:txBody>
          <a:bodyPr wrap="none" anchor="ctr"/>
          <a:lstStyle/>
          <a:p>
            <a:pPr algn="ctr"/>
            <a:r>
              <a:rPr lang="en-US"/>
              <a:t>F</a:t>
            </a:r>
          </a:p>
        </p:txBody>
      </p:sp>
      <p:sp>
        <p:nvSpPr>
          <p:cNvPr id="80952" name="Oval 56"/>
          <p:cNvSpPr>
            <a:spLocks noChangeAspect="1" noChangeArrowheads="1"/>
          </p:cNvSpPr>
          <p:nvPr/>
        </p:nvSpPr>
        <p:spPr bwMode="auto">
          <a:xfrm>
            <a:off x="4800600" y="4697413"/>
            <a:ext cx="255588" cy="255587"/>
          </a:xfrm>
          <a:prstGeom prst="ellipse">
            <a:avLst/>
          </a:prstGeom>
          <a:solidFill>
            <a:srgbClr val="6FCF6F"/>
          </a:solidFill>
          <a:ln w="9525">
            <a:solidFill>
              <a:schemeClr val="tx1"/>
            </a:solidFill>
            <a:round/>
            <a:headEnd/>
            <a:tailEnd/>
          </a:ln>
          <a:effectLst/>
        </p:spPr>
        <p:txBody>
          <a:bodyPr wrap="none" anchor="ctr"/>
          <a:lstStyle/>
          <a:p>
            <a:pPr algn="ctr"/>
            <a:r>
              <a:rPr lang="en-US" sz="1200"/>
              <a:t>Cl</a:t>
            </a:r>
          </a:p>
        </p:txBody>
      </p:sp>
      <p:sp>
        <p:nvSpPr>
          <p:cNvPr id="80953" name="Rectangle 57"/>
          <p:cNvSpPr>
            <a:spLocks noChangeArrowheads="1"/>
          </p:cNvSpPr>
          <p:nvPr/>
        </p:nvSpPr>
        <p:spPr bwMode="auto">
          <a:xfrm rot="5400000">
            <a:off x="5143500" y="4610100"/>
            <a:ext cx="9144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54" name="Rectangle 58"/>
          <p:cNvSpPr>
            <a:spLocks noChangeArrowheads="1"/>
          </p:cNvSpPr>
          <p:nvPr/>
        </p:nvSpPr>
        <p:spPr bwMode="auto">
          <a:xfrm rot="1466637">
            <a:off x="5562600" y="5029200"/>
            <a:ext cx="6096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55" name="Rectangle 59"/>
          <p:cNvSpPr>
            <a:spLocks noChangeArrowheads="1"/>
          </p:cNvSpPr>
          <p:nvPr/>
        </p:nvSpPr>
        <p:spPr bwMode="auto">
          <a:xfrm rot="1115570">
            <a:off x="5029200" y="4876800"/>
            <a:ext cx="5334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56" name="Oval 60"/>
          <p:cNvSpPr>
            <a:spLocks noChangeAspect="1" noChangeArrowheads="1"/>
          </p:cNvSpPr>
          <p:nvPr/>
        </p:nvSpPr>
        <p:spPr bwMode="auto">
          <a:xfrm>
            <a:off x="6096000" y="5045075"/>
            <a:ext cx="365125" cy="365125"/>
          </a:xfrm>
          <a:prstGeom prst="ellipse">
            <a:avLst/>
          </a:prstGeom>
          <a:solidFill>
            <a:srgbClr val="6FCF6F"/>
          </a:solidFill>
          <a:ln w="9525">
            <a:solidFill>
              <a:schemeClr val="tx1"/>
            </a:solidFill>
            <a:round/>
            <a:headEnd/>
            <a:tailEnd/>
          </a:ln>
          <a:effectLst/>
        </p:spPr>
        <p:txBody>
          <a:bodyPr wrap="none" anchor="ctr"/>
          <a:lstStyle/>
          <a:p>
            <a:pPr algn="ctr"/>
            <a:r>
              <a:rPr lang="en-US"/>
              <a:t>Cl</a:t>
            </a:r>
          </a:p>
        </p:txBody>
      </p:sp>
      <p:sp>
        <p:nvSpPr>
          <p:cNvPr id="80957" name="Oval 61"/>
          <p:cNvSpPr>
            <a:spLocks noChangeAspect="1" noChangeArrowheads="1"/>
          </p:cNvSpPr>
          <p:nvPr/>
        </p:nvSpPr>
        <p:spPr bwMode="auto">
          <a:xfrm>
            <a:off x="5334000" y="4724400"/>
            <a:ext cx="457200" cy="457200"/>
          </a:xfrm>
          <a:prstGeom prst="ellipse">
            <a:avLst/>
          </a:prstGeom>
          <a:gradFill rotWithShape="1">
            <a:gsLst>
              <a:gs pos="0">
                <a:schemeClr val="tx1"/>
              </a:gs>
              <a:gs pos="50000">
                <a:srgbClr val="1C1C1C"/>
              </a:gs>
              <a:gs pos="100000">
                <a:schemeClr val="tx1"/>
              </a:gs>
            </a:gsLst>
            <a:lin ang="2700000" scaled="1"/>
          </a:gradFill>
          <a:ln w="9525">
            <a:solidFill>
              <a:schemeClr val="tx1"/>
            </a:solidFill>
            <a:round/>
            <a:headEnd/>
            <a:tailEnd/>
          </a:ln>
          <a:effectLst/>
        </p:spPr>
        <p:txBody>
          <a:bodyPr wrap="none" anchor="ctr"/>
          <a:lstStyle/>
          <a:p>
            <a:pPr algn="ctr"/>
            <a:r>
              <a:rPr lang="en-US">
                <a:solidFill>
                  <a:schemeClr val="bg1"/>
                </a:solidFill>
              </a:rPr>
              <a:t>C</a:t>
            </a:r>
          </a:p>
        </p:txBody>
      </p:sp>
      <p:sp>
        <p:nvSpPr>
          <p:cNvPr id="80958" name="Oval 62"/>
          <p:cNvSpPr>
            <a:spLocks noChangeAspect="1" noChangeArrowheads="1"/>
          </p:cNvSpPr>
          <p:nvPr/>
        </p:nvSpPr>
        <p:spPr bwMode="auto">
          <a:xfrm>
            <a:off x="5410200" y="4038600"/>
            <a:ext cx="365125" cy="365125"/>
          </a:xfrm>
          <a:prstGeom prst="ellipse">
            <a:avLst/>
          </a:prstGeom>
          <a:solidFill>
            <a:srgbClr val="6FCF6F"/>
          </a:solidFill>
          <a:ln w="9525">
            <a:solidFill>
              <a:schemeClr val="tx1"/>
            </a:solidFill>
            <a:round/>
            <a:headEnd/>
            <a:tailEnd/>
          </a:ln>
          <a:effectLst/>
        </p:spPr>
        <p:txBody>
          <a:bodyPr wrap="none" anchor="ctr"/>
          <a:lstStyle/>
          <a:p>
            <a:pPr algn="ctr"/>
            <a:r>
              <a:rPr lang="en-US"/>
              <a:t>Cl</a:t>
            </a:r>
          </a:p>
        </p:txBody>
      </p:sp>
      <p:sp>
        <p:nvSpPr>
          <p:cNvPr id="80959" name="Text Box 63"/>
          <p:cNvSpPr txBox="1">
            <a:spLocks noChangeArrowheads="1"/>
          </p:cNvSpPr>
          <p:nvPr/>
        </p:nvSpPr>
        <p:spPr bwMode="auto">
          <a:xfrm>
            <a:off x="5016500" y="5988050"/>
            <a:ext cx="1111250" cy="366713"/>
          </a:xfrm>
          <a:prstGeom prst="rect">
            <a:avLst/>
          </a:prstGeom>
          <a:noFill/>
          <a:ln w="9525">
            <a:noFill/>
            <a:miter lim="800000"/>
            <a:headEnd/>
            <a:tailEnd/>
          </a:ln>
          <a:effectLst/>
        </p:spPr>
        <p:txBody>
          <a:bodyPr wrap="none">
            <a:spAutoFit/>
          </a:bodyPr>
          <a:lstStyle/>
          <a:p>
            <a:pPr algn="ctr"/>
            <a:r>
              <a:rPr lang="en-US"/>
              <a:t>Nonpolar</a:t>
            </a:r>
          </a:p>
        </p:txBody>
      </p:sp>
      <p:sp>
        <p:nvSpPr>
          <p:cNvPr id="80960" name="Text Box 64"/>
          <p:cNvSpPr txBox="1">
            <a:spLocks noChangeArrowheads="1"/>
          </p:cNvSpPr>
          <p:nvPr/>
        </p:nvSpPr>
        <p:spPr bwMode="auto">
          <a:xfrm>
            <a:off x="7194550" y="5988050"/>
            <a:ext cx="717550" cy="366713"/>
          </a:xfrm>
          <a:prstGeom prst="rect">
            <a:avLst/>
          </a:prstGeom>
          <a:noFill/>
          <a:ln w="9525">
            <a:noFill/>
            <a:miter lim="800000"/>
            <a:headEnd/>
            <a:tailEnd/>
          </a:ln>
          <a:effectLst/>
        </p:spPr>
        <p:txBody>
          <a:bodyPr wrap="none">
            <a:spAutoFit/>
          </a:bodyPr>
          <a:lstStyle/>
          <a:p>
            <a:pPr algn="ctr"/>
            <a:r>
              <a:rPr lang="en-US"/>
              <a:t>Polar</a:t>
            </a:r>
          </a:p>
        </p:txBody>
      </p:sp>
      <p:sp>
        <p:nvSpPr>
          <p:cNvPr id="80961" name="Freeform 65"/>
          <p:cNvSpPr>
            <a:spLocks/>
          </p:cNvSpPr>
          <p:nvPr/>
        </p:nvSpPr>
        <p:spPr bwMode="auto">
          <a:xfrm>
            <a:off x="1066800" y="2479675"/>
            <a:ext cx="269875" cy="1588"/>
          </a:xfrm>
          <a:custGeom>
            <a:avLst/>
            <a:gdLst/>
            <a:ahLst/>
            <a:cxnLst>
              <a:cxn ang="0">
                <a:pos x="0" y="0"/>
              </a:cxn>
              <a:cxn ang="0">
                <a:pos x="170" y="1"/>
              </a:cxn>
            </a:cxnLst>
            <a:rect l="0" t="0" r="r" b="b"/>
            <a:pathLst>
              <a:path w="170" h="1">
                <a:moveTo>
                  <a:pt x="0" y="0"/>
                </a:moveTo>
                <a:lnTo>
                  <a:pt x="170" y="1"/>
                </a:lnTo>
              </a:path>
            </a:pathLst>
          </a:custGeom>
          <a:noFill/>
          <a:ln w="9525">
            <a:solidFill>
              <a:srgbClr val="FF0000"/>
            </a:solidFill>
            <a:round/>
            <a:headEnd type="none" w="med" len="med"/>
            <a:tailEnd type="triangle" w="med" len="med"/>
          </a:ln>
          <a:effectLst/>
        </p:spPr>
        <p:txBody>
          <a:bodyPr/>
          <a:lstStyle/>
          <a:p>
            <a:endParaRPr lang="en-US"/>
          </a:p>
        </p:txBody>
      </p:sp>
      <p:sp>
        <p:nvSpPr>
          <p:cNvPr id="80962" name="Freeform 66"/>
          <p:cNvSpPr>
            <a:spLocks/>
          </p:cNvSpPr>
          <p:nvPr/>
        </p:nvSpPr>
        <p:spPr bwMode="auto">
          <a:xfrm>
            <a:off x="1117600" y="2455863"/>
            <a:ext cx="1588" cy="57150"/>
          </a:xfrm>
          <a:custGeom>
            <a:avLst/>
            <a:gdLst/>
            <a:ahLst/>
            <a:cxnLst>
              <a:cxn ang="0">
                <a:pos x="0" y="0"/>
              </a:cxn>
              <a:cxn ang="0">
                <a:pos x="0" y="36"/>
              </a:cxn>
            </a:cxnLst>
            <a:rect l="0" t="0" r="r" b="b"/>
            <a:pathLst>
              <a:path w="1" h="36">
                <a:moveTo>
                  <a:pt x="0" y="0"/>
                </a:moveTo>
                <a:lnTo>
                  <a:pt x="0" y="36"/>
                </a:lnTo>
              </a:path>
            </a:pathLst>
          </a:custGeom>
          <a:noFill/>
          <a:ln w="9525">
            <a:solidFill>
              <a:srgbClr val="FF0000"/>
            </a:solidFill>
            <a:round/>
            <a:headEnd type="none" w="med" len="med"/>
            <a:tailEnd type="none" w="med" len="med"/>
          </a:ln>
          <a:effectLst/>
        </p:spPr>
        <p:txBody>
          <a:bodyPr/>
          <a:lstStyle/>
          <a:p>
            <a:endParaRPr lang="en-US"/>
          </a:p>
        </p:txBody>
      </p:sp>
      <p:sp>
        <p:nvSpPr>
          <p:cNvPr id="80963" name="Freeform 67"/>
          <p:cNvSpPr>
            <a:spLocks/>
          </p:cNvSpPr>
          <p:nvPr/>
        </p:nvSpPr>
        <p:spPr bwMode="auto">
          <a:xfrm>
            <a:off x="3686175" y="2371725"/>
            <a:ext cx="252413" cy="114300"/>
          </a:xfrm>
          <a:custGeom>
            <a:avLst/>
            <a:gdLst/>
            <a:ahLst/>
            <a:cxnLst>
              <a:cxn ang="0">
                <a:pos x="0" y="0"/>
              </a:cxn>
              <a:cxn ang="0">
                <a:pos x="159" y="72"/>
              </a:cxn>
            </a:cxnLst>
            <a:rect l="0" t="0" r="r" b="b"/>
            <a:pathLst>
              <a:path w="159" h="72">
                <a:moveTo>
                  <a:pt x="0" y="0"/>
                </a:moveTo>
                <a:lnTo>
                  <a:pt x="159" y="72"/>
                </a:lnTo>
              </a:path>
            </a:pathLst>
          </a:custGeom>
          <a:noFill/>
          <a:ln w="9525">
            <a:solidFill>
              <a:srgbClr val="FF0000"/>
            </a:solidFill>
            <a:round/>
            <a:headEnd type="triangle" w="med" len="med"/>
            <a:tailEnd type="none" w="med" len="med"/>
          </a:ln>
          <a:effectLst/>
        </p:spPr>
        <p:txBody>
          <a:bodyPr/>
          <a:lstStyle/>
          <a:p>
            <a:endParaRPr lang="en-US"/>
          </a:p>
        </p:txBody>
      </p:sp>
      <p:sp>
        <p:nvSpPr>
          <p:cNvPr id="80964" name="Freeform 68"/>
          <p:cNvSpPr>
            <a:spLocks/>
          </p:cNvSpPr>
          <p:nvPr/>
        </p:nvSpPr>
        <p:spPr bwMode="auto">
          <a:xfrm>
            <a:off x="3868738" y="2438400"/>
            <a:ext cx="17462" cy="34925"/>
          </a:xfrm>
          <a:custGeom>
            <a:avLst/>
            <a:gdLst/>
            <a:ahLst/>
            <a:cxnLst>
              <a:cxn ang="0">
                <a:pos x="11" y="0"/>
              </a:cxn>
              <a:cxn ang="0">
                <a:pos x="0" y="22"/>
              </a:cxn>
            </a:cxnLst>
            <a:rect l="0" t="0" r="r" b="b"/>
            <a:pathLst>
              <a:path w="11" h="22">
                <a:moveTo>
                  <a:pt x="11" y="0"/>
                </a:moveTo>
                <a:lnTo>
                  <a:pt x="0" y="22"/>
                </a:lnTo>
              </a:path>
            </a:pathLst>
          </a:custGeom>
          <a:noFill/>
          <a:ln w="9525">
            <a:solidFill>
              <a:srgbClr val="FF0000"/>
            </a:solidFill>
            <a:round/>
            <a:headEnd type="none" w="med" len="med"/>
            <a:tailEnd type="none" w="med" len="med"/>
          </a:ln>
          <a:effectLst/>
        </p:spPr>
        <p:txBody>
          <a:bodyPr/>
          <a:lstStyle/>
          <a:p>
            <a:endParaRPr lang="en-US"/>
          </a:p>
        </p:txBody>
      </p:sp>
      <p:sp>
        <p:nvSpPr>
          <p:cNvPr id="80965" name="Freeform 69"/>
          <p:cNvSpPr>
            <a:spLocks/>
          </p:cNvSpPr>
          <p:nvPr/>
        </p:nvSpPr>
        <p:spPr bwMode="auto">
          <a:xfrm>
            <a:off x="2998788" y="2365375"/>
            <a:ext cx="271462" cy="109538"/>
          </a:xfrm>
          <a:custGeom>
            <a:avLst/>
            <a:gdLst/>
            <a:ahLst/>
            <a:cxnLst>
              <a:cxn ang="0">
                <a:pos x="171" y="0"/>
              </a:cxn>
              <a:cxn ang="0">
                <a:pos x="0" y="69"/>
              </a:cxn>
            </a:cxnLst>
            <a:rect l="0" t="0" r="r" b="b"/>
            <a:pathLst>
              <a:path w="171" h="69">
                <a:moveTo>
                  <a:pt x="171" y="0"/>
                </a:moveTo>
                <a:lnTo>
                  <a:pt x="0" y="69"/>
                </a:lnTo>
              </a:path>
            </a:pathLst>
          </a:custGeom>
          <a:noFill/>
          <a:ln w="9525">
            <a:solidFill>
              <a:srgbClr val="FF0000"/>
            </a:solidFill>
            <a:round/>
            <a:headEnd type="triangle" w="med" len="med"/>
            <a:tailEnd type="none" w="med" len="med"/>
          </a:ln>
          <a:effectLst/>
        </p:spPr>
        <p:txBody>
          <a:bodyPr/>
          <a:lstStyle/>
          <a:p>
            <a:endParaRPr lang="en-US"/>
          </a:p>
        </p:txBody>
      </p:sp>
      <p:sp>
        <p:nvSpPr>
          <p:cNvPr id="80966" name="Freeform 70"/>
          <p:cNvSpPr>
            <a:spLocks/>
          </p:cNvSpPr>
          <p:nvPr/>
        </p:nvSpPr>
        <p:spPr bwMode="auto">
          <a:xfrm>
            <a:off x="3048000" y="2438400"/>
            <a:ext cx="19050" cy="42863"/>
          </a:xfrm>
          <a:custGeom>
            <a:avLst/>
            <a:gdLst/>
            <a:ahLst/>
            <a:cxnLst>
              <a:cxn ang="0">
                <a:pos x="12" y="27"/>
              </a:cxn>
              <a:cxn ang="0">
                <a:pos x="0" y="0"/>
              </a:cxn>
            </a:cxnLst>
            <a:rect l="0" t="0" r="r" b="b"/>
            <a:pathLst>
              <a:path w="12" h="27">
                <a:moveTo>
                  <a:pt x="12" y="27"/>
                </a:moveTo>
                <a:lnTo>
                  <a:pt x="0" y="0"/>
                </a:lnTo>
              </a:path>
            </a:pathLst>
          </a:custGeom>
          <a:noFill/>
          <a:ln w="9525">
            <a:solidFill>
              <a:srgbClr val="FF0000"/>
            </a:solidFill>
            <a:round/>
            <a:headEnd type="none" w="med" len="med"/>
            <a:tailEnd type="none" w="med" len="med"/>
          </a:ln>
          <a:effectLst/>
        </p:spPr>
        <p:txBody>
          <a:bodyPr/>
          <a:lstStyle/>
          <a:p>
            <a:endParaRPr lang="en-US"/>
          </a:p>
        </p:txBody>
      </p:sp>
      <p:sp>
        <p:nvSpPr>
          <p:cNvPr id="80967" name="Freeform 71"/>
          <p:cNvSpPr>
            <a:spLocks/>
          </p:cNvSpPr>
          <p:nvPr/>
        </p:nvSpPr>
        <p:spPr bwMode="auto">
          <a:xfrm>
            <a:off x="5119688" y="2733675"/>
            <a:ext cx="280987" cy="104775"/>
          </a:xfrm>
          <a:custGeom>
            <a:avLst/>
            <a:gdLst/>
            <a:ahLst/>
            <a:cxnLst>
              <a:cxn ang="0">
                <a:pos x="177" y="0"/>
              </a:cxn>
              <a:cxn ang="0">
                <a:pos x="0" y="66"/>
              </a:cxn>
            </a:cxnLst>
            <a:rect l="0" t="0" r="r" b="b"/>
            <a:pathLst>
              <a:path w="177" h="66">
                <a:moveTo>
                  <a:pt x="177" y="0"/>
                </a:moveTo>
                <a:lnTo>
                  <a:pt x="0" y="66"/>
                </a:lnTo>
              </a:path>
            </a:pathLst>
          </a:custGeom>
          <a:noFill/>
          <a:ln w="9525">
            <a:solidFill>
              <a:srgbClr val="FF0000"/>
            </a:solidFill>
            <a:round/>
            <a:headEnd type="none" w="med" len="med"/>
            <a:tailEnd type="triangle" w="med" len="med"/>
          </a:ln>
          <a:effectLst/>
        </p:spPr>
        <p:txBody>
          <a:bodyPr/>
          <a:lstStyle/>
          <a:p>
            <a:endParaRPr lang="en-US"/>
          </a:p>
        </p:txBody>
      </p:sp>
      <p:sp>
        <p:nvSpPr>
          <p:cNvPr id="80968" name="Freeform 72"/>
          <p:cNvSpPr>
            <a:spLocks/>
          </p:cNvSpPr>
          <p:nvPr/>
        </p:nvSpPr>
        <p:spPr bwMode="auto">
          <a:xfrm>
            <a:off x="5332413" y="2736850"/>
            <a:ext cx="17462" cy="46038"/>
          </a:xfrm>
          <a:custGeom>
            <a:avLst/>
            <a:gdLst/>
            <a:ahLst/>
            <a:cxnLst>
              <a:cxn ang="0">
                <a:pos x="11" y="29"/>
              </a:cxn>
              <a:cxn ang="0">
                <a:pos x="0" y="0"/>
              </a:cxn>
            </a:cxnLst>
            <a:rect l="0" t="0" r="r" b="b"/>
            <a:pathLst>
              <a:path w="11" h="29">
                <a:moveTo>
                  <a:pt x="11" y="29"/>
                </a:moveTo>
                <a:lnTo>
                  <a:pt x="0" y="0"/>
                </a:lnTo>
              </a:path>
            </a:pathLst>
          </a:custGeom>
          <a:noFill/>
          <a:ln w="9525">
            <a:solidFill>
              <a:srgbClr val="FF0000"/>
            </a:solidFill>
            <a:round/>
            <a:headEnd type="none" w="med" len="med"/>
            <a:tailEnd type="none" w="med" len="med"/>
          </a:ln>
          <a:effectLst/>
        </p:spPr>
        <p:txBody>
          <a:bodyPr/>
          <a:lstStyle/>
          <a:p>
            <a:endParaRPr lang="en-US"/>
          </a:p>
        </p:txBody>
      </p:sp>
      <p:sp>
        <p:nvSpPr>
          <p:cNvPr id="80969" name="Freeform 73"/>
          <p:cNvSpPr>
            <a:spLocks/>
          </p:cNvSpPr>
          <p:nvPr/>
        </p:nvSpPr>
        <p:spPr bwMode="auto">
          <a:xfrm>
            <a:off x="5600700" y="2166938"/>
            <a:ext cx="4763" cy="252412"/>
          </a:xfrm>
          <a:custGeom>
            <a:avLst/>
            <a:gdLst/>
            <a:ahLst/>
            <a:cxnLst>
              <a:cxn ang="0">
                <a:pos x="3" y="159"/>
              </a:cxn>
              <a:cxn ang="0">
                <a:pos x="0" y="0"/>
              </a:cxn>
            </a:cxnLst>
            <a:rect l="0" t="0" r="r" b="b"/>
            <a:pathLst>
              <a:path w="3" h="159">
                <a:moveTo>
                  <a:pt x="3" y="159"/>
                </a:moveTo>
                <a:lnTo>
                  <a:pt x="0" y="0"/>
                </a:lnTo>
              </a:path>
            </a:pathLst>
          </a:custGeom>
          <a:noFill/>
          <a:ln w="9525">
            <a:solidFill>
              <a:srgbClr val="FF0000"/>
            </a:solidFill>
            <a:round/>
            <a:headEnd type="none" w="med" len="med"/>
            <a:tailEnd type="triangle" w="med" len="med"/>
          </a:ln>
          <a:effectLst/>
        </p:spPr>
        <p:txBody>
          <a:bodyPr/>
          <a:lstStyle/>
          <a:p>
            <a:endParaRPr lang="en-US"/>
          </a:p>
        </p:txBody>
      </p:sp>
      <p:sp>
        <p:nvSpPr>
          <p:cNvPr id="80970" name="Freeform 74"/>
          <p:cNvSpPr>
            <a:spLocks/>
          </p:cNvSpPr>
          <p:nvPr/>
        </p:nvSpPr>
        <p:spPr bwMode="auto">
          <a:xfrm>
            <a:off x="5576888" y="2370138"/>
            <a:ext cx="52387" cy="1587"/>
          </a:xfrm>
          <a:custGeom>
            <a:avLst/>
            <a:gdLst/>
            <a:ahLst/>
            <a:cxnLst>
              <a:cxn ang="0">
                <a:pos x="0" y="0"/>
              </a:cxn>
              <a:cxn ang="0">
                <a:pos x="33" y="0"/>
              </a:cxn>
            </a:cxnLst>
            <a:rect l="0" t="0" r="r" b="b"/>
            <a:pathLst>
              <a:path w="33" h="1">
                <a:moveTo>
                  <a:pt x="0" y="0"/>
                </a:moveTo>
                <a:lnTo>
                  <a:pt x="33" y="0"/>
                </a:lnTo>
              </a:path>
            </a:pathLst>
          </a:custGeom>
          <a:noFill/>
          <a:ln w="9525">
            <a:solidFill>
              <a:srgbClr val="FF0000"/>
            </a:solidFill>
            <a:round/>
            <a:headEnd type="none" w="med" len="med"/>
            <a:tailEnd type="none" w="med" len="med"/>
          </a:ln>
          <a:effectLst/>
        </p:spPr>
        <p:txBody>
          <a:bodyPr/>
          <a:lstStyle/>
          <a:p>
            <a:endParaRPr lang="en-US"/>
          </a:p>
        </p:txBody>
      </p:sp>
      <p:sp>
        <p:nvSpPr>
          <p:cNvPr id="80971" name="Freeform 75"/>
          <p:cNvSpPr>
            <a:spLocks/>
          </p:cNvSpPr>
          <p:nvPr/>
        </p:nvSpPr>
        <p:spPr bwMode="auto">
          <a:xfrm>
            <a:off x="5819775" y="2736850"/>
            <a:ext cx="260350" cy="119063"/>
          </a:xfrm>
          <a:custGeom>
            <a:avLst/>
            <a:gdLst/>
            <a:ahLst/>
            <a:cxnLst>
              <a:cxn ang="0">
                <a:pos x="0" y="0"/>
              </a:cxn>
              <a:cxn ang="0">
                <a:pos x="164" y="75"/>
              </a:cxn>
            </a:cxnLst>
            <a:rect l="0" t="0" r="r" b="b"/>
            <a:pathLst>
              <a:path w="164" h="75">
                <a:moveTo>
                  <a:pt x="0" y="0"/>
                </a:moveTo>
                <a:lnTo>
                  <a:pt x="164" y="75"/>
                </a:lnTo>
              </a:path>
            </a:pathLst>
          </a:custGeom>
          <a:noFill/>
          <a:ln w="9525">
            <a:solidFill>
              <a:srgbClr val="FF0000"/>
            </a:solidFill>
            <a:round/>
            <a:headEnd type="none" w="med" len="med"/>
            <a:tailEnd type="triangle" w="med" len="med"/>
          </a:ln>
          <a:effectLst/>
        </p:spPr>
        <p:txBody>
          <a:bodyPr/>
          <a:lstStyle/>
          <a:p>
            <a:endParaRPr lang="en-US"/>
          </a:p>
        </p:txBody>
      </p:sp>
      <p:sp>
        <p:nvSpPr>
          <p:cNvPr id="80972" name="Freeform 76"/>
          <p:cNvSpPr>
            <a:spLocks/>
          </p:cNvSpPr>
          <p:nvPr/>
        </p:nvSpPr>
        <p:spPr bwMode="auto">
          <a:xfrm>
            <a:off x="5849938" y="2736850"/>
            <a:ext cx="15875" cy="36513"/>
          </a:xfrm>
          <a:custGeom>
            <a:avLst/>
            <a:gdLst/>
            <a:ahLst/>
            <a:cxnLst>
              <a:cxn ang="0">
                <a:pos x="10" y="0"/>
              </a:cxn>
              <a:cxn ang="0">
                <a:pos x="0" y="23"/>
              </a:cxn>
            </a:cxnLst>
            <a:rect l="0" t="0" r="r" b="b"/>
            <a:pathLst>
              <a:path w="10" h="23">
                <a:moveTo>
                  <a:pt x="10" y="0"/>
                </a:moveTo>
                <a:lnTo>
                  <a:pt x="0" y="23"/>
                </a:lnTo>
              </a:path>
            </a:pathLst>
          </a:custGeom>
          <a:noFill/>
          <a:ln w="9525">
            <a:solidFill>
              <a:srgbClr val="FF0000"/>
            </a:solidFill>
            <a:round/>
            <a:headEnd type="none" w="med" len="med"/>
            <a:tailEnd type="none" w="med" len="med"/>
          </a:ln>
          <a:effectLst/>
        </p:spPr>
        <p:txBody>
          <a:bodyPr/>
          <a:lstStyle/>
          <a:p>
            <a:endParaRPr lang="en-US"/>
          </a:p>
        </p:txBody>
      </p:sp>
      <p:sp>
        <p:nvSpPr>
          <p:cNvPr id="80973" name="Freeform 77"/>
          <p:cNvSpPr>
            <a:spLocks/>
          </p:cNvSpPr>
          <p:nvPr/>
        </p:nvSpPr>
        <p:spPr bwMode="auto">
          <a:xfrm>
            <a:off x="7346950" y="2338388"/>
            <a:ext cx="234950" cy="171450"/>
          </a:xfrm>
          <a:custGeom>
            <a:avLst/>
            <a:gdLst/>
            <a:ahLst/>
            <a:cxnLst>
              <a:cxn ang="0">
                <a:pos x="148" y="0"/>
              </a:cxn>
              <a:cxn ang="0">
                <a:pos x="0" y="108"/>
              </a:cxn>
            </a:cxnLst>
            <a:rect l="0" t="0" r="r" b="b"/>
            <a:pathLst>
              <a:path w="148" h="108">
                <a:moveTo>
                  <a:pt x="148" y="0"/>
                </a:moveTo>
                <a:lnTo>
                  <a:pt x="0" y="108"/>
                </a:lnTo>
              </a:path>
            </a:pathLst>
          </a:custGeom>
          <a:noFill/>
          <a:ln w="9525">
            <a:solidFill>
              <a:srgbClr val="FF0000"/>
            </a:solidFill>
            <a:round/>
            <a:headEnd type="triangle" w="med" len="med"/>
            <a:tailEnd type="none" w="med" len="med"/>
          </a:ln>
          <a:effectLst/>
        </p:spPr>
        <p:txBody>
          <a:bodyPr/>
          <a:lstStyle/>
          <a:p>
            <a:endParaRPr lang="en-US"/>
          </a:p>
        </p:txBody>
      </p:sp>
      <p:sp>
        <p:nvSpPr>
          <p:cNvPr id="80974" name="Freeform 78"/>
          <p:cNvSpPr>
            <a:spLocks/>
          </p:cNvSpPr>
          <p:nvPr/>
        </p:nvSpPr>
        <p:spPr bwMode="auto">
          <a:xfrm>
            <a:off x="7391400" y="2438400"/>
            <a:ext cx="33338" cy="47625"/>
          </a:xfrm>
          <a:custGeom>
            <a:avLst/>
            <a:gdLst/>
            <a:ahLst/>
            <a:cxnLst>
              <a:cxn ang="0">
                <a:pos x="21" y="30"/>
              </a:cxn>
              <a:cxn ang="0">
                <a:pos x="0" y="0"/>
              </a:cxn>
            </a:cxnLst>
            <a:rect l="0" t="0" r="r" b="b"/>
            <a:pathLst>
              <a:path w="21" h="30">
                <a:moveTo>
                  <a:pt x="21" y="30"/>
                </a:moveTo>
                <a:lnTo>
                  <a:pt x="0" y="0"/>
                </a:lnTo>
              </a:path>
            </a:pathLst>
          </a:custGeom>
          <a:noFill/>
          <a:ln w="9525">
            <a:solidFill>
              <a:srgbClr val="FF0000"/>
            </a:solidFill>
            <a:round/>
            <a:headEnd type="none" w="med" len="med"/>
            <a:tailEnd type="none" w="med" len="med"/>
          </a:ln>
          <a:effectLst/>
        </p:spPr>
        <p:txBody>
          <a:bodyPr/>
          <a:lstStyle/>
          <a:p>
            <a:endParaRPr lang="en-US"/>
          </a:p>
        </p:txBody>
      </p:sp>
      <p:sp>
        <p:nvSpPr>
          <p:cNvPr id="80975" name="Freeform 79"/>
          <p:cNvSpPr>
            <a:spLocks/>
          </p:cNvSpPr>
          <p:nvPr/>
        </p:nvSpPr>
        <p:spPr bwMode="auto">
          <a:xfrm>
            <a:off x="7942263" y="2443163"/>
            <a:ext cx="109537" cy="165100"/>
          </a:xfrm>
          <a:custGeom>
            <a:avLst/>
            <a:gdLst/>
            <a:ahLst/>
            <a:cxnLst>
              <a:cxn ang="0">
                <a:pos x="0" y="0"/>
              </a:cxn>
              <a:cxn ang="0">
                <a:pos x="69" y="104"/>
              </a:cxn>
            </a:cxnLst>
            <a:rect l="0" t="0" r="r" b="b"/>
            <a:pathLst>
              <a:path w="69" h="104">
                <a:moveTo>
                  <a:pt x="0" y="0"/>
                </a:moveTo>
                <a:lnTo>
                  <a:pt x="69" y="104"/>
                </a:lnTo>
              </a:path>
            </a:pathLst>
          </a:custGeom>
          <a:noFill/>
          <a:ln w="9525">
            <a:solidFill>
              <a:srgbClr val="FF0000"/>
            </a:solidFill>
            <a:round/>
            <a:headEnd type="triangle" w="med" len="med"/>
            <a:tailEnd type="none" w="med" len="med"/>
          </a:ln>
          <a:effectLst/>
        </p:spPr>
        <p:txBody>
          <a:bodyPr/>
          <a:lstStyle/>
          <a:p>
            <a:endParaRPr lang="en-US"/>
          </a:p>
        </p:txBody>
      </p:sp>
      <p:sp>
        <p:nvSpPr>
          <p:cNvPr id="80976" name="Freeform 80"/>
          <p:cNvSpPr>
            <a:spLocks/>
          </p:cNvSpPr>
          <p:nvPr/>
        </p:nvSpPr>
        <p:spPr bwMode="auto">
          <a:xfrm>
            <a:off x="8001000" y="2562225"/>
            <a:ext cx="42863" cy="28575"/>
          </a:xfrm>
          <a:custGeom>
            <a:avLst/>
            <a:gdLst/>
            <a:ahLst/>
            <a:cxnLst>
              <a:cxn ang="0">
                <a:pos x="27" y="0"/>
              </a:cxn>
              <a:cxn ang="0">
                <a:pos x="0" y="18"/>
              </a:cxn>
            </a:cxnLst>
            <a:rect l="0" t="0" r="r" b="b"/>
            <a:pathLst>
              <a:path w="27" h="18">
                <a:moveTo>
                  <a:pt x="27" y="0"/>
                </a:moveTo>
                <a:lnTo>
                  <a:pt x="0" y="18"/>
                </a:lnTo>
              </a:path>
            </a:pathLst>
          </a:custGeom>
          <a:noFill/>
          <a:ln w="9525">
            <a:solidFill>
              <a:srgbClr val="FF0000"/>
            </a:solidFill>
            <a:round/>
            <a:headEnd type="none" w="med" len="med"/>
            <a:tailEnd type="none" w="med" len="med"/>
          </a:ln>
          <a:effectLst/>
        </p:spPr>
        <p:txBody>
          <a:bodyPr/>
          <a:lstStyle/>
          <a:p>
            <a:endParaRPr lang="en-US"/>
          </a:p>
        </p:txBody>
      </p:sp>
      <p:sp>
        <p:nvSpPr>
          <p:cNvPr id="80977" name="Freeform 81"/>
          <p:cNvSpPr>
            <a:spLocks/>
          </p:cNvSpPr>
          <p:nvPr/>
        </p:nvSpPr>
        <p:spPr bwMode="auto">
          <a:xfrm>
            <a:off x="8043863" y="2232025"/>
            <a:ext cx="276225" cy="73025"/>
          </a:xfrm>
          <a:custGeom>
            <a:avLst/>
            <a:gdLst/>
            <a:ahLst/>
            <a:cxnLst>
              <a:cxn ang="0">
                <a:pos x="0" y="0"/>
              </a:cxn>
              <a:cxn ang="0">
                <a:pos x="174" y="46"/>
              </a:cxn>
            </a:cxnLst>
            <a:rect l="0" t="0" r="r" b="b"/>
            <a:pathLst>
              <a:path w="174" h="46">
                <a:moveTo>
                  <a:pt x="0" y="0"/>
                </a:moveTo>
                <a:lnTo>
                  <a:pt x="174" y="46"/>
                </a:lnTo>
              </a:path>
            </a:pathLst>
          </a:custGeom>
          <a:noFill/>
          <a:ln w="9525">
            <a:solidFill>
              <a:srgbClr val="FF0000"/>
            </a:solidFill>
            <a:round/>
            <a:headEnd type="triangle" w="med" len="med"/>
            <a:tailEnd type="none" w="med" len="med"/>
          </a:ln>
          <a:effectLst/>
        </p:spPr>
        <p:txBody>
          <a:bodyPr/>
          <a:lstStyle/>
          <a:p>
            <a:endParaRPr lang="en-US"/>
          </a:p>
        </p:txBody>
      </p:sp>
      <p:sp>
        <p:nvSpPr>
          <p:cNvPr id="80978" name="Freeform 82"/>
          <p:cNvSpPr>
            <a:spLocks/>
          </p:cNvSpPr>
          <p:nvPr/>
        </p:nvSpPr>
        <p:spPr bwMode="auto">
          <a:xfrm>
            <a:off x="8297863" y="2286000"/>
            <a:ext cx="7937" cy="34925"/>
          </a:xfrm>
          <a:custGeom>
            <a:avLst/>
            <a:gdLst/>
            <a:ahLst/>
            <a:cxnLst>
              <a:cxn ang="0">
                <a:pos x="5" y="0"/>
              </a:cxn>
              <a:cxn ang="0">
                <a:pos x="0" y="22"/>
              </a:cxn>
            </a:cxnLst>
            <a:rect l="0" t="0" r="r" b="b"/>
            <a:pathLst>
              <a:path w="5" h="22">
                <a:moveTo>
                  <a:pt x="5" y="0"/>
                </a:moveTo>
                <a:lnTo>
                  <a:pt x="0" y="22"/>
                </a:lnTo>
              </a:path>
            </a:pathLst>
          </a:custGeom>
          <a:noFill/>
          <a:ln w="9525">
            <a:solidFill>
              <a:srgbClr val="FF0000"/>
            </a:solidFill>
            <a:round/>
            <a:headEnd type="none" w="med" len="med"/>
            <a:tailEnd type="none" w="med" len="med"/>
          </a:ln>
          <a:effectLst/>
        </p:spPr>
        <p:txBody>
          <a:bodyPr/>
          <a:lstStyle/>
          <a:p>
            <a:endParaRPr lang="en-US"/>
          </a:p>
        </p:txBody>
      </p:sp>
      <p:sp>
        <p:nvSpPr>
          <p:cNvPr id="80979" name="Freeform 83"/>
          <p:cNvSpPr>
            <a:spLocks/>
          </p:cNvSpPr>
          <p:nvPr/>
        </p:nvSpPr>
        <p:spPr bwMode="auto">
          <a:xfrm>
            <a:off x="3065463" y="4613275"/>
            <a:ext cx="238125" cy="173038"/>
          </a:xfrm>
          <a:custGeom>
            <a:avLst/>
            <a:gdLst/>
            <a:ahLst/>
            <a:cxnLst>
              <a:cxn ang="0">
                <a:pos x="0" y="0"/>
              </a:cxn>
              <a:cxn ang="0">
                <a:pos x="150" y="109"/>
              </a:cxn>
            </a:cxnLst>
            <a:rect l="0" t="0" r="r" b="b"/>
            <a:pathLst>
              <a:path w="150" h="109">
                <a:moveTo>
                  <a:pt x="0" y="0"/>
                </a:moveTo>
                <a:lnTo>
                  <a:pt x="150" y="109"/>
                </a:lnTo>
              </a:path>
            </a:pathLst>
          </a:custGeom>
          <a:noFill/>
          <a:ln w="9525">
            <a:solidFill>
              <a:srgbClr val="FF0000"/>
            </a:solidFill>
            <a:round/>
            <a:headEnd type="triangle" w="med" len="med"/>
            <a:tailEnd type="none" w="med" len="med"/>
          </a:ln>
          <a:effectLst/>
        </p:spPr>
        <p:txBody>
          <a:bodyPr/>
          <a:lstStyle/>
          <a:p>
            <a:endParaRPr lang="en-US"/>
          </a:p>
        </p:txBody>
      </p:sp>
      <p:sp>
        <p:nvSpPr>
          <p:cNvPr id="80980" name="Freeform 84"/>
          <p:cNvSpPr>
            <a:spLocks/>
          </p:cNvSpPr>
          <p:nvPr/>
        </p:nvSpPr>
        <p:spPr bwMode="auto">
          <a:xfrm>
            <a:off x="3238500" y="4724400"/>
            <a:ext cx="38100" cy="42863"/>
          </a:xfrm>
          <a:custGeom>
            <a:avLst/>
            <a:gdLst/>
            <a:ahLst/>
            <a:cxnLst>
              <a:cxn ang="0">
                <a:pos x="24" y="0"/>
              </a:cxn>
              <a:cxn ang="0">
                <a:pos x="0" y="27"/>
              </a:cxn>
            </a:cxnLst>
            <a:rect l="0" t="0" r="r" b="b"/>
            <a:pathLst>
              <a:path w="24" h="27">
                <a:moveTo>
                  <a:pt x="24" y="0"/>
                </a:moveTo>
                <a:lnTo>
                  <a:pt x="0" y="27"/>
                </a:lnTo>
              </a:path>
            </a:pathLst>
          </a:custGeom>
          <a:noFill/>
          <a:ln w="9525">
            <a:solidFill>
              <a:srgbClr val="FF0000"/>
            </a:solidFill>
            <a:round/>
            <a:headEnd type="none" w="med" len="med"/>
            <a:tailEnd type="none" w="med" len="med"/>
          </a:ln>
          <a:effectLst/>
        </p:spPr>
        <p:txBody>
          <a:bodyPr/>
          <a:lstStyle/>
          <a:p>
            <a:endParaRPr lang="en-US"/>
          </a:p>
        </p:txBody>
      </p:sp>
      <p:sp>
        <p:nvSpPr>
          <p:cNvPr id="80981" name="Freeform 85"/>
          <p:cNvSpPr>
            <a:spLocks/>
          </p:cNvSpPr>
          <p:nvPr/>
        </p:nvSpPr>
        <p:spPr bwMode="auto">
          <a:xfrm>
            <a:off x="3714750" y="4624388"/>
            <a:ext cx="204788" cy="176212"/>
          </a:xfrm>
          <a:custGeom>
            <a:avLst/>
            <a:gdLst/>
            <a:ahLst/>
            <a:cxnLst>
              <a:cxn ang="0">
                <a:pos x="129" y="0"/>
              </a:cxn>
              <a:cxn ang="0">
                <a:pos x="0" y="111"/>
              </a:cxn>
            </a:cxnLst>
            <a:rect l="0" t="0" r="r" b="b"/>
            <a:pathLst>
              <a:path w="129" h="111">
                <a:moveTo>
                  <a:pt x="129" y="0"/>
                </a:moveTo>
                <a:lnTo>
                  <a:pt x="0" y="111"/>
                </a:lnTo>
              </a:path>
            </a:pathLst>
          </a:custGeom>
          <a:noFill/>
          <a:ln w="9525">
            <a:solidFill>
              <a:srgbClr val="FF0000"/>
            </a:solidFill>
            <a:round/>
            <a:headEnd type="triangle" w="med" len="med"/>
            <a:tailEnd type="none" w="med" len="med"/>
          </a:ln>
          <a:effectLst/>
        </p:spPr>
        <p:txBody>
          <a:bodyPr/>
          <a:lstStyle/>
          <a:p>
            <a:endParaRPr lang="en-US"/>
          </a:p>
        </p:txBody>
      </p:sp>
      <p:sp>
        <p:nvSpPr>
          <p:cNvPr id="80982" name="Freeform 86"/>
          <p:cNvSpPr>
            <a:spLocks/>
          </p:cNvSpPr>
          <p:nvPr/>
        </p:nvSpPr>
        <p:spPr bwMode="auto">
          <a:xfrm>
            <a:off x="3724275" y="4757738"/>
            <a:ext cx="38100" cy="42862"/>
          </a:xfrm>
          <a:custGeom>
            <a:avLst/>
            <a:gdLst/>
            <a:ahLst/>
            <a:cxnLst>
              <a:cxn ang="0">
                <a:pos x="24" y="27"/>
              </a:cxn>
              <a:cxn ang="0">
                <a:pos x="0" y="0"/>
              </a:cxn>
            </a:cxnLst>
            <a:rect l="0" t="0" r="r" b="b"/>
            <a:pathLst>
              <a:path w="24" h="27">
                <a:moveTo>
                  <a:pt x="24" y="27"/>
                </a:moveTo>
                <a:lnTo>
                  <a:pt x="0" y="0"/>
                </a:lnTo>
              </a:path>
            </a:pathLst>
          </a:custGeom>
          <a:noFill/>
          <a:ln w="9525">
            <a:solidFill>
              <a:srgbClr val="FF0000"/>
            </a:solidFill>
            <a:round/>
            <a:headEnd type="none" w="med" len="med"/>
            <a:tailEnd type="none" w="med" len="med"/>
          </a:ln>
          <a:effectLst/>
        </p:spPr>
        <p:txBody>
          <a:bodyPr/>
          <a:lstStyle/>
          <a:p>
            <a:endParaRPr lang="en-US"/>
          </a:p>
        </p:txBody>
      </p:sp>
      <p:sp>
        <p:nvSpPr>
          <p:cNvPr id="80983" name="Freeform 87"/>
          <p:cNvSpPr>
            <a:spLocks/>
          </p:cNvSpPr>
          <p:nvPr/>
        </p:nvSpPr>
        <p:spPr bwMode="auto">
          <a:xfrm>
            <a:off x="3122613" y="5133975"/>
            <a:ext cx="173037" cy="119063"/>
          </a:xfrm>
          <a:custGeom>
            <a:avLst/>
            <a:gdLst/>
            <a:ahLst/>
            <a:cxnLst>
              <a:cxn ang="0">
                <a:pos x="0" y="75"/>
              </a:cxn>
              <a:cxn ang="0">
                <a:pos x="109" y="0"/>
              </a:cxn>
            </a:cxnLst>
            <a:rect l="0" t="0" r="r" b="b"/>
            <a:pathLst>
              <a:path w="109" h="75">
                <a:moveTo>
                  <a:pt x="0" y="75"/>
                </a:moveTo>
                <a:lnTo>
                  <a:pt x="109" y="0"/>
                </a:lnTo>
              </a:path>
            </a:pathLst>
          </a:custGeom>
          <a:noFill/>
          <a:ln w="9525">
            <a:solidFill>
              <a:srgbClr val="FF0000"/>
            </a:solidFill>
            <a:round/>
            <a:headEnd type="triangle" w="med" len="med"/>
            <a:tailEnd type="none" w="med" len="med"/>
          </a:ln>
          <a:effectLst/>
        </p:spPr>
        <p:txBody>
          <a:bodyPr/>
          <a:lstStyle/>
          <a:p>
            <a:endParaRPr lang="en-US"/>
          </a:p>
        </p:txBody>
      </p:sp>
      <p:sp>
        <p:nvSpPr>
          <p:cNvPr id="80984" name="Freeform 88"/>
          <p:cNvSpPr>
            <a:spLocks/>
          </p:cNvSpPr>
          <p:nvPr/>
        </p:nvSpPr>
        <p:spPr bwMode="auto">
          <a:xfrm>
            <a:off x="3248025" y="5133975"/>
            <a:ext cx="28575" cy="47625"/>
          </a:xfrm>
          <a:custGeom>
            <a:avLst/>
            <a:gdLst/>
            <a:ahLst/>
            <a:cxnLst>
              <a:cxn ang="0">
                <a:pos x="0" y="0"/>
              </a:cxn>
              <a:cxn ang="0">
                <a:pos x="18" y="30"/>
              </a:cxn>
            </a:cxnLst>
            <a:rect l="0" t="0" r="r" b="b"/>
            <a:pathLst>
              <a:path w="18" h="30">
                <a:moveTo>
                  <a:pt x="0" y="0"/>
                </a:moveTo>
                <a:lnTo>
                  <a:pt x="18" y="30"/>
                </a:lnTo>
              </a:path>
            </a:pathLst>
          </a:custGeom>
          <a:noFill/>
          <a:ln w="9525">
            <a:solidFill>
              <a:srgbClr val="FF0000"/>
            </a:solidFill>
            <a:round/>
            <a:headEnd type="none" w="med" len="med"/>
            <a:tailEnd type="none" w="med" len="med"/>
          </a:ln>
          <a:effectLst/>
        </p:spPr>
        <p:txBody>
          <a:bodyPr/>
          <a:lstStyle/>
          <a:p>
            <a:endParaRPr lang="en-US"/>
          </a:p>
        </p:txBody>
      </p:sp>
      <p:sp>
        <p:nvSpPr>
          <p:cNvPr id="80985" name="Freeform 89"/>
          <p:cNvSpPr>
            <a:spLocks/>
          </p:cNvSpPr>
          <p:nvPr/>
        </p:nvSpPr>
        <p:spPr bwMode="auto">
          <a:xfrm>
            <a:off x="3767138" y="5156200"/>
            <a:ext cx="207962" cy="153988"/>
          </a:xfrm>
          <a:custGeom>
            <a:avLst/>
            <a:gdLst/>
            <a:ahLst/>
            <a:cxnLst>
              <a:cxn ang="0">
                <a:pos x="131" y="97"/>
              </a:cxn>
              <a:cxn ang="0">
                <a:pos x="0" y="0"/>
              </a:cxn>
            </a:cxnLst>
            <a:rect l="0" t="0" r="r" b="b"/>
            <a:pathLst>
              <a:path w="131" h="97">
                <a:moveTo>
                  <a:pt x="131" y="97"/>
                </a:moveTo>
                <a:lnTo>
                  <a:pt x="0" y="0"/>
                </a:lnTo>
              </a:path>
            </a:pathLst>
          </a:custGeom>
          <a:noFill/>
          <a:ln w="9525">
            <a:solidFill>
              <a:srgbClr val="FF0000"/>
            </a:solidFill>
            <a:round/>
            <a:headEnd type="triangle" w="med" len="med"/>
            <a:tailEnd type="none" w="med" len="med"/>
          </a:ln>
          <a:effectLst/>
        </p:spPr>
        <p:txBody>
          <a:bodyPr/>
          <a:lstStyle/>
          <a:p>
            <a:endParaRPr lang="en-US"/>
          </a:p>
        </p:txBody>
      </p:sp>
      <p:sp>
        <p:nvSpPr>
          <p:cNvPr id="80986" name="Freeform 90"/>
          <p:cNvSpPr>
            <a:spLocks/>
          </p:cNvSpPr>
          <p:nvPr/>
        </p:nvSpPr>
        <p:spPr bwMode="auto">
          <a:xfrm>
            <a:off x="3810000" y="5181600"/>
            <a:ext cx="28575" cy="36513"/>
          </a:xfrm>
          <a:custGeom>
            <a:avLst/>
            <a:gdLst/>
            <a:ahLst/>
            <a:cxnLst>
              <a:cxn ang="0">
                <a:pos x="0" y="23"/>
              </a:cxn>
              <a:cxn ang="0">
                <a:pos x="18" y="0"/>
              </a:cxn>
            </a:cxnLst>
            <a:rect l="0" t="0" r="r" b="b"/>
            <a:pathLst>
              <a:path w="18" h="23">
                <a:moveTo>
                  <a:pt x="0" y="23"/>
                </a:moveTo>
                <a:lnTo>
                  <a:pt x="18" y="0"/>
                </a:lnTo>
              </a:path>
            </a:pathLst>
          </a:custGeom>
          <a:noFill/>
          <a:ln w="9525">
            <a:solidFill>
              <a:srgbClr val="FF0000"/>
            </a:solidFill>
            <a:round/>
            <a:headEnd type="none" w="med" len="med"/>
            <a:tailEnd type="none" w="med" len="med"/>
          </a:ln>
          <a:effectLst/>
        </p:spPr>
        <p:txBody>
          <a:bodyPr/>
          <a:lstStyle/>
          <a:p>
            <a:endParaRPr lang="en-US"/>
          </a:p>
        </p:txBody>
      </p:sp>
      <p:sp>
        <p:nvSpPr>
          <p:cNvPr id="80987" name="Freeform 91"/>
          <p:cNvSpPr>
            <a:spLocks/>
          </p:cNvSpPr>
          <p:nvPr/>
        </p:nvSpPr>
        <p:spPr bwMode="auto">
          <a:xfrm rot="16200000">
            <a:off x="1115219" y="4807744"/>
            <a:ext cx="288925" cy="1587"/>
          </a:xfrm>
          <a:custGeom>
            <a:avLst/>
            <a:gdLst/>
            <a:ahLst/>
            <a:cxnLst>
              <a:cxn ang="0">
                <a:pos x="0" y="0"/>
              </a:cxn>
              <a:cxn ang="0">
                <a:pos x="182" y="1"/>
              </a:cxn>
            </a:cxnLst>
            <a:rect l="0" t="0" r="r" b="b"/>
            <a:pathLst>
              <a:path w="182" h="1">
                <a:moveTo>
                  <a:pt x="0" y="0"/>
                </a:moveTo>
                <a:lnTo>
                  <a:pt x="182" y="1"/>
                </a:lnTo>
              </a:path>
            </a:pathLst>
          </a:custGeom>
          <a:noFill/>
          <a:ln w="9525">
            <a:solidFill>
              <a:srgbClr val="FF0000"/>
            </a:solidFill>
            <a:round/>
            <a:headEnd type="none" w="med" len="med"/>
            <a:tailEnd type="triangle" w="med" len="med"/>
          </a:ln>
          <a:effectLst/>
        </p:spPr>
        <p:txBody>
          <a:bodyPr/>
          <a:lstStyle/>
          <a:p>
            <a:endParaRPr lang="en-US"/>
          </a:p>
        </p:txBody>
      </p:sp>
      <p:sp>
        <p:nvSpPr>
          <p:cNvPr id="80988" name="Freeform 92"/>
          <p:cNvSpPr>
            <a:spLocks/>
          </p:cNvSpPr>
          <p:nvPr/>
        </p:nvSpPr>
        <p:spPr bwMode="auto">
          <a:xfrm>
            <a:off x="1228725" y="4900613"/>
            <a:ext cx="61913" cy="1587"/>
          </a:xfrm>
          <a:custGeom>
            <a:avLst/>
            <a:gdLst/>
            <a:ahLst/>
            <a:cxnLst>
              <a:cxn ang="0">
                <a:pos x="0" y="0"/>
              </a:cxn>
              <a:cxn ang="0">
                <a:pos x="39" y="1"/>
              </a:cxn>
            </a:cxnLst>
            <a:rect l="0" t="0" r="r" b="b"/>
            <a:pathLst>
              <a:path w="39" h="1">
                <a:moveTo>
                  <a:pt x="0" y="0"/>
                </a:moveTo>
                <a:lnTo>
                  <a:pt x="39" y="1"/>
                </a:lnTo>
              </a:path>
            </a:pathLst>
          </a:custGeom>
          <a:noFill/>
          <a:ln w="9525">
            <a:solidFill>
              <a:srgbClr val="FF0000"/>
            </a:solidFill>
            <a:round/>
            <a:headEnd type="none" w="med" len="med"/>
            <a:tailEnd type="none" w="med" len="med"/>
          </a:ln>
          <a:effectLst/>
        </p:spPr>
        <p:txBody>
          <a:bodyPr/>
          <a:lstStyle/>
          <a:p>
            <a:endParaRPr lang="en-US"/>
          </a:p>
        </p:txBody>
      </p:sp>
      <p:sp>
        <p:nvSpPr>
          <p:cNvPr id="80989" name="Freeform 93"/>
          <p:cNvSpPr>
            <a:spLocks/>
          </p:cNvSpPr>
          <p:nvPr/>
        </p:nvSpPr>
        <p:spPr bwMode="auto">
          <a:xfrm>
            <a:off x="1481138" y="5156200"/>
            <a:ext cx="252412" cy="1588"/>
          </a:xfrm>
          <a:custGeom>
            <a:avLst/>
            <a:gdLst/>
            <a:ahLst/>
            <a:cxnLst>
              <a:cxn ang="0">
                <a:pos x="0" y="0"/>
              </a:cxn>
              <a:cxn ang="0">
                <a:pos x="159" y="0"/>
              </a:cxn>
            </a:cxnLst>
            <a:rect l="0" t="0" r="r" b="b"/>
            <a:pathLst>
              <a:path w="159" h="1">
                <a:moveTo>
                  <a:pt x="0" y="0"/>
                </a:moveTo>
                <a:lnTo>
                  <a:pt x="159" y="0"/>
                </a:lnTo>
              </a:path>
            </a:pathLst>
          </a:custGeom>
          <a:noFill/>
          <a:ln w="9525">
            <a:solidFill>
              <a:srgbClr val="FF0000"/>
            </a:solidFill>
            <a:round/>
            <a:headEnd type="none" w="med" len="med"/>
            <a:tailEnd type="triangle" w="med" len="med"/>
          </a:ln>
          <a:effectLst/>
        </p:spPr>
        <p:txBody>
          <a:bodyPr/>
          <a:lstStyle/>
          <a:p>
            <a:endParaRPr lang="en-US"/>
          </a:p>
        </p:txBody>
      </p:sp>
      <p:sp>
        <p:nvSpPr>
          <p:cNvPr id="80990" name="Freeform 94"/>
          <p:cNvSpPr>
            <a:spLocks/>
          </p:cNvSpPr>
          <p:nvPr/>
        </p:nvSpPr>
        <p:spPr bwMode="auto">
          <a:xfrm>
            <a:off x="1514475" y="5129213"/>
            <a:ext cx="1588" cy="50800"/>
          </a:xfrm>
          <a:custGeom>
            <a:avLst/>
            <a:gdLst/>
            <a:ahLst/>
            <a:cxnLst>
              <a:cxn ang="0">
                <a:pos x="0" y="0"/>
              </a:cxn>
              <a:cxn ang="0">
                <a:pos x="0" y="32"/>
              </a:cxn>
            </a:cxnLst>
            <a:rect l="0" t="0" r="r" b="b"/>
            <a:pathLst>
              <a:path w="1" h="32">
                <a:moveTo>
                  <a:pt x="0" y="0"/>
                </a:moveTo>
                <a:lnTo>
                  <a:pt x="0" y="32"/>
                </a:lnTo>
              </a:path>
            </a:pathLst>
          </a:custGeom>
          <a:noFill/>
          <a:ln w="9525">
            <a:solidFill>
              <a:srgbClr val="FF0000"/>
            </a:solidFill>
            <a:round/>
            <a:headEnd type="none" w="med" len="med"/>
            <a:tailEnd type="none" w="med" len="med"/>
          </a:ln>
          <a:effectLst/>
        </p:spPr>
        <p:txBody>
          <a:bodyPr/>
          <a:lstStyle/>
          <a:p>
            <a:endParaRPr lang="en-US"/>
          </a:p>
        </p:txBody>
      </p:sp>
      <p:sp>
        <p:nvSpPr>
          <p:cNvPr id="80991" name="Freeform 95"/>
          <p:cNvSpPr>
            <a:spLocks/>
          </p:cNvSpPr>
          <p:nvPr/>
        </p:nvSpPr>
        <p:spPr bwMode="auto">
          <a:xfrm>
            <a:off x="779463" y="5153025"/>
            <a:ext cx="271462" cy="3175"/>
          </a:xfrm>
          <a:custGeom>
            <a:avLst/>
            <a:gdLst/>
            <a:ahLst/>
            <a:cxnLst>
              <a:cxn ang="0">
                <a:pos x="171" y="0"/>
              </a:cxn>
              <a:cxn ang="0">
                <a:pos x="0" y="2"/>
              </a:cxn>
            </a:cxnLst>
            <a:rect l="0" t="0" r="r" b="b"/>
            <a:pathLst>
              <a:path w="171" h="2">
                <a:moveTo>
                  <a:pt x="171" y="0"/>
                </a:moveTo>
                <a:lnTo>
                  <a:pt x="0" y="2"/>
                </a:lnTo>
              </a:path>
            </a:pathLst>
          </a:custGeom>
          <a:noFill/>
          <a:ln w="9525">
            <a:solidFill>
              <a:srgbClr val="FF0000"/>
            </a:solidFill>
            <a:round/>
            <a:headEnd type="none" w="med" len="med"/>
            <a:tailEnd type="triangle" w="med" len="med"/>
          </a:ln>
          <a:effectLst/>
        </p:spPr>
        <p:txBody>
          <a:bodyPr/>
          <a:lstStyle/>
          <a:p>
            <a:endParaRPr lang="en-US"/>
          </a:p>
        </p:txBody>
      </p:sp>
      <p:sp>
        <p:nvSpPr>
          <p:cNvPr id="80992" name="Freeform 96"/>
          <p:cNvSpPr>
            <a:spLocks/>
          </p:cNvSpPr>
          <p:nvPr/>
        </p:nvSpPr>
        <p:spPr bwMode="auto">
          <a:xfrm>
            <a:off x="1025525" y="5124450"/>
            <a:ext cx="1588" cy="55563"/>
          </a:xfrm>
          <a:custGeom>
            <a:avLst/>
            <a:gdLst/>
            <a:ahLst/>
            <a:cxnLst>
              <a:cxn ang="0">
                <a:pos x="1" y="0"/>
              </a:cxn>
              <a:cxn ang="0">
                <a:pos x="0" y="35"/>
              </a:cxn>
            </a:cxnLst>
            <a:rect l="0" t="0" r="r" b="b"/>
            <a:pathLst>
              <a:path w="1" h="35">
                <a:moveTo>
                  <a:pt x="1" y="0"/>
                </a:moveTo>
                <a:lnTo>
                  <a:pt x="0" y="35"/>
                </a:lnTo>
              </a:path>
            </a:pathLst>
          </a:custGeom>
          <a:noFill/>
          <a:ln w="9525">
            <a:solidFill>
              <a:srgbClr val="FF0000"/>
            </a:solidFill>
            <a:round/>
            <a:headEnd type="none" w="med" len="med"/>
            <a:tailEnd type="none" w="med" len="med"/>
          </a:ln>
          <a:effectLst/>
        </p:spPr>
        <p:txBody>
          <a:bodyPr/>
          <a:lstStyle/>
          <a:p>
            <a:endParaRPr lang="en-US"/>
          </a:p>
        </p:txBody>
      </p:sp>
      <p:sp>
        <p:nvSpPr>
          <p:cNvPr id="80993" name="Rectangle 97"/>
          <p:cNvSpPr>
            <a:spLocks noChangeArrowheads="1"/>
          </p:cNvSpPr>
          <p:nvPr/>
        </p:nvSpPr>
        <p:spPr bwMode="auto">
          <a:xfrm rot="-25013538">
            <a:off x="5126038" y="5295900"/>
            <a:ext cx="4572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94" name="Oval 98"/>
          <p:cNvSpPr>
            <a:spLocks noChangeAspect="1" noChangeArrowheads="1"/>
          </p:cNvSpPr>
          <p:nvPr/>
        </p:nvSpPr>
        <p:spPr bwMode="auto">
          <a:xfrm>
            <a:off x="4953000" y="5397500"/>
            <a:ext cx="393700" cy="393700"/>
          </a:xfrm>
          <a:prstGeom prst="ellipse">
            <a:avLst/>
          </a:prstGeom>
          <a:solidFill>
            <a:srgbClr val="6FCF6F"/>
          </a:solidFill>
          <a:ln w="9525">
            <a:solidFill>
              <a:schemeClr val="tx1"/>
            </a:solidFill>
            <a:round/>
            <a:headEnd/>
            <a:tailEnd/>
          </a:ln>
          <a:effectLst/>
        </p:spPr>
        <p:txBody>
          <a:bodyPr wrap="none" anchor="ctr"/>
          <a:lstStyle/>
          <a:p>
            <a:pPr algn="ctr"/>
            <a:r>
              <a:rPr lang="en-US"/>
              <a:t>Cl</a:t>
            </a:r>
          </a:p>
        </p:txBody>
      </p:sp>
      <p:sp>
        <p:nvSpPr>
          <p:cNvPr id="80995" name="Rectangle 99"/>
          <p:cNvSpPr>
            <a:spLocks noChangeArrowheads="1"/>
          </p:cNvSpPr>
          <p:nvPr/>
        </p:nvSpPr>
        <p:spPr bwMode="auto">
          <a:xfrm rot="5400000">
            <a:off x="7140575" y="4610100"/>
            <a:ext cx="9144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96" name="Rectangle 100"/>
          <p:cNvSpPr>
            <a:spLocks noChangeArrowheads="1"/>
          </p:cNvSpPr>
          <p:nvPr/>
        </p:nvSpPr>
        <p:spPr bwMode="auto">
          <a:xfrm rot="1466637">
            <a:off x="7559675" y="5029200"/>
            <a:ext cx="6096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97" name="Rectangle 101"/>
          <p:cNvSpPr>
            <a:spLocks noChangeArrowheads="1"/>
          </p:cNvSpPr>
          <p:nvPr/>
        </p:nvSpPr>
        <p:spPr bwMode="auto">
          <a:xfrm rot="1115570">
            <a:off x="7026275" y="4876800"/>
            <a:ext cx="5334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0998" name="Oval 102"/>
          <p:cNvSpPr>
            <a:spLocks noChangeAspect="1" noChangeArrowheads="1"/>
          </p:cNvSpPr>
          <p:nvPr/>
        </p:nvSpPr>
        <p:spPr bwMode="auto">
          <a:xfrm>
            <a:off x="8093075" y="5045075"/>
            <a:ext cx="365125" cy="365125"/>
          </a:xfrm>
          <a:prstGeom prst="ellipse">
            <a:avLst/>
          </a:prstGeom>
          <a:solidFill>
            <a:schemeClr val="bg1"/>
          </a:solidFill>
          <a:ln w="9525">
            <a:solidFill>
              <a:schemeClr val="tx1"/>
            </a:solidFill>
            <a:round/>
            <a:headEnd/>
            <a:tailEnd/>
          </a:ln>
          <a:effectLst/>
        </p:spPr>
        <p:txBody>
          <a:bodyPr wrap="none" anchor="ctr"/>
          <a:lstStyle/>
          <a:p>
            <a:pPr algn="ctr"/>
            <a:r>
              <a:rPr lang="en-US"/>
              <a:t>H</a:t>
            </a:r>
          </a:p>
        </p:txBody>
      </p:sp>
      <p:sp>
        <p:nvSpPr>
          <p:cNvPr id="80999" name="Oval 103"/>
          <p:cNvSpPr>
            <a:spLocks noChangeAspect="1" noChangeArrowheads="1"/>
          </p:cNvSpPr>
          <p:nvPr/>
        </p:nvSpPr>
        <p:spPr bwMode="auto">
          <a:xfrm>
            <a:off x="7331075" y="4724400"/>
            <a:ext cx="457200" cy="457200"/>
          </a:xfrm>
          <a:prstGeom prst="ellipse">
            <a:avLst/>
          </a:prstGeom>
          <a:gradFill rotWithShape="1">
            <a:gsLst>
              <a:gs pos="0">
                <a:schemeClr val="tx1"/>
              </a:gs>
              <a:gs pos="50000">
                <a:srgbClr val="1C1C1C"/>
              </a:gs>
              <a:gs pos="100000">
                <a:schemeClr val="tx1"/>
              </a:gs>
            </a:gsLst>
            <a:lin ang="2700000" scaled="1"/>
          </a:gradFill>
          <a:ln w="9525">
            <a:solidFill>
              <a:schemeClr val="tx1"/>
            </a:solidFill>
            <a:round/>
            <a:headEnd/>
            <a:tailEnd/>
          </a:ln>
          <a:effectLst/>
        </p:spPr>
        <p:txBody>
          <a:bodyPr wrap="none" anchor="ctr"/>
          <a:lstStyle/>
          <a:p>
            <a:pPr algn="ctr"/>
            <a:r>
              <a:rPr lang="en-US">
                <a:solidFill>
                  <a:schemeClr val="bg1"/>
                </a:solidFill>
              </a:rPr>
              <a:t>C</a:t>
            </a:r>
          </a:p>
        </p:txBody>
      </p:sp>
      <p:sp>
        <p:nvSpPr>
          <p:cNvPr id="81000" name="Oval 104"/>
          <p:cNvSpPr>
            <a:spLocks noChangeAspect="1" noChangeArrowheads="1"/>
          </p:cNvSpPr>
          <p:nvPr/>
        </p:nvSpPr>
        <p:spPr bwMode="auto">
          <a:xfrm>
            <a:off x="7407275" y="4038600"/>
            <a:ext cx="365125" cy="365125"/>
          </a:xfrm>
          <a:prstGeom prst="ellipse">
            <a:avLst/>
          </a:prstGeom>
          <a:solidFill>
            <a:srgbClr val="6FCF6F"/>
          </a:solidFill>
          <a:ln w="9525">
            <a:solidFill>
              <a:schemeClr val="tx1"/>
            </a:solidFill>
            <a:round/>
            <a:headEnd/>
            <a:tailEnd/>
          </a:ln>
          <a:effectLst/>
        </p:spPr>
        <p:txBody>
          <a:bodyPr wrap="none" anchor="ctr"/>
          <a:lstStyle/>
          <a:p>
            <a:pPr algn="ctr"/>
            <a:r>
              <a:rPr lang="en-US"/>
              <a:t>Cl</a:t>
            </a:r>
          </a:p>
        </p:txBody>
      </p:sp>
      <p:sp>
        <p:nvSpPr>
          <p:cNvPr id="81001" name="Rectangle 105"/>
          <p:cNvSpPr>
            <a:spLocks noChangeArrowheads="1"/>
          </p:cNvSpPr>
          <p:nvPr/>
        </p:nvSpPr>
        <p:spPr bwMode="auto">
          <a:xfrm rot="-25013538">
            <a:off x="7123113" y="5295900"/>
            <a:ext cx="457200" cy="76200"/>
          </a:xfrm>
          <a:prstGeom prst="rect">
            <a:avLst/>
          </a:prstGeom>
          <a:gradFill rotWithShape="1">
            <a:gsLst>
              <a:gs pos="0">
                <a:schemeClr val="bg2"/>
              </a:gs>
              <a:gs pos="50000">
                <a:schemeClr val="bg1"/>
              </a:gs>
              <a:gs pos="100000">
                <a:schemeClr val="bg2"/>
              </a:gs>
            </a:gsLst>
            <a:lin ang="5400000" scaled="1"/>
          </a:gradFill>
          <a:ln w="9525">
            <a:noFill/>
            <a:miter lim="800000"/>
            <a:headEnd/>
            <a:tailEnd/>
          </a:ln>
          <a:effectLst/>
        </p:spPr>
        <p:txBody>
          <a:bodyPr wrap="none" anchor="ctr"/>
          <a:lstStyle/>
          <a:p>
            <a:endParaRPr lang="en-US"/>
          </a:p>
        </p:txBody>
      </p:sp>
      <p:sp>
        <p:nvSpPr>
          <p:cNvPr id="81002" name="Oval 106"/>
          <p:cNvSpPr>
            <a:spLocks noChangeAspect="1" noChangeArrowheads="1"/>
          </p:cNvSpPr>
          <p:nvPr/>
        </p:nvSpPr>
        <p:spPr bwMode="auto">
          <a:xfrm>
            <a:off x="6950075" y="5397500"/>
            <a:ext cx="393700" cy="393700"/>
          </a:xfrm>
          <a:prstGeom prst="ellipse">
            <a:avLst/>
          </a:prstGeom>
          <a:solidFill>
            <a:schemeClr val="bg1"/>
          </a:solidFill>
          <a:ln w="9525">
            <a:solidFill>
              <a:schemeClr val="tx1"/>
            </a:solidFill>
            <a:round/>
            <a:headEnd/>
            <a:tailEnd/>
          </a:ln>
          <a:effectLst/>
        </p:spPr>
        <p:txBody>
          <a:bodyPr wrap="none" anchor="ctr"/>
          <a:lstStyle/>
          <a:p>
            <a:pPr algn="ctr"/>
            <a:r>
              <a:rPr lang="en-US"/>
              <a:t>H</a:t>
            </a:r>
          </a:p>
        </p:txBody>
      </p:sp>
      <p:sp>
        <p:nvSpPr>
          <p:cNvPr id="81003" name="Freeform 107"/>
          <p:cNvSpPr>
            <a:spLocks/>
          </p:cNvSpPr>
          <p:nvPr/>
        </p:nvSpPr>
        <p:spPr bwMode="auto">
          <a:xfrm>
            <a:off x="7599363" y="4429125"/>
            <a:ext cx="1587" cy="263525"/>
          </a:xfrm>
          <a:custGeom>
            <a:avLst/>
            <a:gdLst/>
            <a:ahLst/>
            <a:cxnLst>
              <a:cxn ang="0">
                <a:pos x="0" y="166"/>
              </a:cxn>
              <a:cxn ang="0">
                <a:pos x="0" y="0"/>
              </a:cxn>
            </a:cxnLst>
            <a:rect l="0" t="0" r="r" b="b"/>
            <a:pathLst>
              <a:path w="1" h="166">
                <a:moveTo>
                  <a:pt x="0" y="166"/>
                </a:moveTo>
                <a:lnTo>
                  <a:pt x="0" y="0"/>
                </a:lnTo>
              </a:path>
            </a:pathLst>
          </a:custGeom>
          <a:noFill/>
          <a:ln w="9525">
            <a:solidFill>
              <a:srgbClr val="FF0000"/>
            </a:solidFill>
            <a:round/>
            <a:headEnd type="none" w="med" len="med"/>
            <a:tailEnd type="triangle" w="med" len="med"/>
          </a:ln>
          <a:effectLst/>
        </p:spPr>
        <p:txBody>
          <a:bodyPr/>
          <a:lstStyle/>
          <a:p>
            <a:endParaRPr lang="en-US"/>
          </a:p>
        </p:txBody>
      </p:sp>
      <p:sp>
        <p:nvSpPr>
          <p:cNvPr id="81004" name="Freeform 108"/>
          <p:cNvSpPr>
            <a:spLocks/>
          </p:cNvSpPr>
          <p:nvPr/>
        </p:nvSpPr>
        <p:spPr bwMode="auto">
          <a:xfrm>
            <a:off x="5824538" y="5046663"/>
            <a:ext cx="250825" cy="114300"/>
          </a:xfrm>
          <a:custGeom>
            <a:avLst/>
            <a:gdLst/>
            <a:ahLst/>
            <a:cxnLst>
              <a:cxn ang="0">
                <a:pos x="0" y="0"/>
              </a:cxn>
              <a:cxn ang="0">
                <a:pos x="158" y="72"/>
              </a:cxn>
            </a:cxnLst>
            <a:rect l="0" t="0" r="r" b="b"/>
            <a:pathLst>
              <a:path w="158" h="72">
                <a:moveTo>
                  <a:pt x="0" y="0"/>
                </a:moveTo>
                <a:lnTo>
                  <a:pt x="158" y="72"/>
                </a:lnTo>
              </a:path>
            </a:pathLst>
          </a:custGeom>
          <a:noFill/>
          <a:ln w="9525">
            <a:solidFill>
              <a:srgbClr val="FF0000"/>
            </a:solidFill>
            <a:round/>
            <a:headEnd type="none" w="med" len="med"/>
            <a:tailEnd type="triangle" w="med" len="med"/>
          </a:ln>
          <a:effectLst/>
        </p:spPr>
        <p:txBody>
          <a:bodyPr/>
          <a:lstStyle/>
          <a:p>
            <a:endParaRPr lang="en-US"/>
          </a:p>
        </p:txBody>
      </p:sp>
      <p:sp>
        <p:nvSpPr>
          <p:cNvPr id="81005" name="Freeform 109"/>
          <p:cNvSpPr>
            <a:spLocks/>
          </p:cNvSpPr>
          <p:nvPr/>
        </p:nvSpPr>
        <p:spPr bwMode="auto">
          <a:xfrm>
            <a:off x="5075238" y="4838700"/>
            <a:ext cx="230187" cy="74613"/>
          </a:xfrm>
          <a:custGeom>
            <a:avLst/>
            <a:gdLst/>
            <a:ahLst/>
            <a:cxnLst>
              <a:cxn ang="0">
                <a:pos x="145" y="47"/>
              </a:cxn>
              <a:cxn ang="0">
                <a:pos x="0" y="0"/>
              </a:cxn>
            </a:cxnLst>
            <a:rect l="0" t="0" r="r" b="b"/>
            <a:pathLst>
              <a:path w="145" h="47">
                <a:moveTo>
                  <a:pt x="145" y="47"/>
                </a:moveTo>
                <a:lnTo>
                  <a:pt x="0" y="0"/>
                </a:lnTo>
              </a:path>
            </a:pathLst>
          </a:custGeom>
          <a:noFill/>
          <a:ln w="9525">
            <a:solidFill>
              <a:srgbClr val="FF0000"/>
            </a:solidFill>
            <a:round/>
            <a:headEnd type="none" w="med" len="med"/>
            <a:tailEnd type="triangle" w="med" len="med"/>
          </a:ln>
          <a:effectLst/>
        </p:spPr>
        <p:txBody>
          <a:bodyPr/>
          <a:lstStyle/>
          <a:p>
            <a:endParaRPr lang="en-US"/>
          </a:p>
        </p:txBody>
      </p:sp>
      <p:sp>
        <p:nvSpPr>
          <p:cNvPr id="81006" name="Freeform 110"/>
          <p:cNvSpPr>
            <a:spLocks/>
          </p:cNvSpPr>
          <p:nvPr/>
        </p:nvSpPr>
        <p:spPr bwMode="auto">
          <a:xfrm>
            <a:off x="5300663" y="5175250"/>
            <a:ext cx="165100" cy="244475"/>
          </a:xfrm>
          <a:custGeom>
            <a:avLst/>
            <a:gdLst/>
            <a:ahLst/>
            <a:cxnLst>
              <a:cxn ang="0">
                <a:pos x="104" y="0"/>
              </a:cxn>
              <a:cxn ang="0">
                <a:pos x="0" y="154"/>
              </a:cxn>
            </a:cxnLst>
            <a:rect l="0" t="0" r="r" b="b"/>
            <a:pathLst>
              <a:path w="104" h="154">
                <a:moveTo>
                  <a:pt x="104" y="0"/>
                </a:moveTo>
                <a:lnTo>
                  <a:pt x="0" y="154"/>
                </a:lnTo>
              </a:path>
            </a:pathLst>
          </a:custGeom>
          <a:noFill/>
          <a:ln w="9525">
            <a:solidFill>
              <a:srgbClr val="FF0000"/>
            </a:solidFill>
            <a:round/>
            <a:headEnd type="none" w="med" len="med"/>
            <a:tailEnd type="triangle" w="med" len="med"/>
          </a:ln>
          <a:effectLst/>
        </p:spPr>
        <p:txBody>
          <a:bodyPr/>
          <a:lstStyle/>
          <a:p>
            <a:endParaRPr lang="en-US"/>
          </a:p>
        </p:txBody>
      </p:sp>
      <p:sp>
        <p:nvSpPr>
          <p:cNvPr id="81007" name="Freeform 111"/>
          <p:cNvSpPr>
            <a:spLocks/>
          </p:cNvSpPr>
          <p:nvPr/>
        </p:nvSpPr>
        <p:spPr bwMode="auto">
          <a:xfrm>
            <a:off x="5600700" y="4427538"/>
            <a:ext cx="3175" cy="263525"/>
          </a:xfrm>
          <a:custGeom>
            <a:avLst/>
            <a:gdLst/>
            <a:ahLst/>
            <a:cxnLst>
              <a:cxn ang="0">
                <a:pos x="2" y="166"/>
              </a:cxn>
              <a:cxn ang="0">
                <a:pos x="0" y="0"/>
              </a:cxn>
            </a:cxnLst>
            <a:rect l="0" t="0" r="r" b="b"/>
            <a:pathLst>
              <a:path w="2" h="166">
                <a:moveTo>
                  <a:pt x="2" y="166"/>
                </a:moveTo>
                <a:lnTo>
                  <a:pt x="0" y="0"/>
                </a:lnTo>
              </a:path>
            </a:pathLst>
          </a:custGeom>
          <a:noFill/>
          <a:ln w="9525">
            <a:solidFill>
              <a:srgbClr val="FF0000"/>
            </a:solidFill>
            <a:round/>
            <a:headEnd type="none" w="med" len="med"/>
            <a:tailEnd type="triangle" w="med" len="med"/>
          </a:ln>
          <a:effectLst/>
        </p:spPr>
        <p:txBody>
          <a:bodyPr/>
          <a:lstStyle/>
          <a:p>
            <a:endParaRPr lang="en-US"/>
          </a:p>
        </p:txBody>
      </p:sp>
      <p:sp>
        <p:nvSpPr>
          <p:cNvPr id="81008" name="Oval 112"/>
          <p:cNvSpPr>
            <a:spLocks noChangeAspect="1" noChangeArrowheads="1"/>
          </p:cNvSpPr>
          <p:nvPr/>
        </p:nvSpPr>
        <p:spPr bwMode="auto">
          <a:xfrm>
            <a:off x="6831013" y="4648200"/>
            <a:ext cx="255587" cy="255588"/>
          </a:xfrm>
          <a:prstGeom prst="ellipse">
            <a:avLst/>
          </a:prstGeom>
          <a:solidFill>
            <a:schemeClr val="bg1"/>
          </a:solidFill>
          <a:ln w="9525">
            <a:solidFill>
              <a:schemeClr val="tx1"/>
            </a:solidFill>
            <a:round/>
            <a:headEnd/>
            <a:tailEnd/>
          </a:ln>
          <a:effectLst/>
        </p:spPr>
        <p:txBody>
          <a:bodyPr wrap="none" anchor="ctr"/>
          <a:lstStyle/>
          <a:p>
            <a:pPr algn="ctr"/>
            <a:r>
              <a:rPr lang="en-US" sz="1200"/>
              <a:t>H</a:t>
            </a:r>
          </a:p>
        </p:txBody>
      </p:sp>
      <p:sp>
        <p:nvSpPr>
          <p:cNvPr id="81009" name="Freeform 113"/>
          <p:cNvSpPr>
            <a:spLocks/>
          </p:cNvSpPr>
          <p:nvPr/>
        </p:nvSpPr>
        <p:spPr bwMode="auto">
          <a:xfrm>
            <a:off x="7572375" y="4648200"/>
            <a:ext cx="52388" cy="1588"/>
          </a:xfrm>
          <a:custGeom>
            <a:avLst/>
            <a:gdLst/>
            <a:ahLst/>
            <a:cxnLst>
              <a:cxn ang="0">
                <a:pos x="0" y="0"/>
              </a:cxn>
              <a:cxn ang="0">
                <a:pos x="33" y="0"/>
              </a:cxn>
            </a:cxnLst>
            <a:rect l="0" t="0" r="r" b="b"/>
            <a:pathLst>
              <a:path w="33" h="1">
                <a:moveTo>
                  <a:pt x="0" y="0"/>
                </a:moveTo>
                <a:lnTo>
                  <a:pt x="33" y="0"/>
                </a:lnTo>
              </a:path>
            </a:pathLst>
          </a:custGeom>
          <a:noFill/>
          <a:ln w="9525">
            <a:solidFill>
              <a:srgbClr val="FF0000"/>
            </a:solidFill>
            <a:round/>
            <a:headEnd type="none" w="med" len="med"/>
            <a:tailEnd type="none" w="med" len="med"/>
          </a:ln>
          <a:effectLst/>
        </p:spPr>
        <p:txBody>
          <a:bodyPr/>
          <a:lstStyle/>
          <a:p>
            <a:endParaRPr lang="en-US"/>
          </a:p>
        </p:txBody>
      </p:sp>
      <p:sp>
        <p:nvSpPr>
          <p:cNvPr id="81010" name="Freeform 114"/>
          <p:cNvSpPr>
            <a:spLocks/>
          </p:cNvSpPr>
          <p:nvPr/>
        </p:nvSpPr>
        <p:spPr bwMode="auto">
          <a:xfrm>
            <a:off x="5576888" y="4646613"/>
            <a:ext cx="50800" cy="1587"/>
          </a:xfrm>
          <a:custGeom>
            <a:avLst/>
            <a:gdLst/>
            <a:ahLst/>
            <a:cxnLst>
              <a:cxn ang="0">
                <a:pos x="0" y="1"/>
              </a:cxn>
              <a:cxn ang="0">
                <a:pos x="32" y="0"/>
              </a:cxn>
            </a:cxnLst>
            <a:rect l="0" t="0" r="r" b="b"/>
            <a:pathLst>
              <a:path w="32" h="1">
                <a:moveTo>
                  <a:pt x="0" y="1"/>
                </a:moveTo>
                <a:lnTo>
                  <a:pt x="32" y="0"/>
                </a:lnTo>
              </a:path>
            </a:pathLst>
          </a:custGeom>
          <a:noFill/>
          <a:ln w="9525">
            <a:solidFill>
              <a:srgbClr val="FF0000"/>
            </a:solidFill>
            <a:round/>
            <a:headEnd type="none" w="med" len="med"/>
            <a:tailEnd type="none" w="med" len="med"/>
          </a:ln>
          <a:effectLst/>
        </p:spPr>
        <p:txBody>
          <a:bodyPr/>
          <a:lstStyle/>
          <a:p>
            <a:endParaRPr lang="en-US"/>
          </a:p>
        </p:txBody>
      </p:sp>
      <p:sp>
        <p:nvSpPr>
          <p:cNvPr id="81011" name="Freeform 115"/>
          <p:cNvSpPr>
            <a:spLocks/>
          </p:cNvSpPr>
          <p:nvPr/>
        </p:nvSpPr>
        <p:spPr bwMode="auto">
          <a:xfrm>
            <a:off x="5280025" y="4891088"/>
            <a:ext cx="9525" cy="36512"/>
          </a:xfrm>
          <a:custGeom>
            <a:avLst/>
            <a:gdLst/>
            <a:ahLst/>
            <a:cxnLst>
              <a:cxn ang="0">
                <a:pos x="6" y="0"/>
              </a:cxn>
              <a:cxn ang="0">
                <a:pos x="0" y="23"/>
              </a:cxn>
            </a:cxnLst>
            <a:rect l="0" t="0" r="r" b="b"/>
            <a:pathLst>
              <a:path w="6" h="23">
                <a:moveTo>
                  <a:pt x="6" y="0"/>
                </a:moveTo>
                <a:lnTo>
                  <a:pt x="0" y="23"/>
                </a:lnTo>
              </a:path>
            </a:pathLst>
          </a:custGeom>
          <a:noFill/>
          <a:ln w="9525">
            <a:solidFill>
              <a:srgbClr val="FF0000"/>
            </a:solidFill>
            <a:round/>
            <a:headEnd type="none" w="med" len="med"/>
            <a:tailEnd type="none" w="med" len="med"/>
          </a:ln>
          <a:effectLst/>
        </p:spPr>
        <p:txBody>
          <a:bodyPr/>
          <a:lstStyle/>
          <a:p>
            <a:endParaRPr lang="en-US"/>
          </a:p>
        </p:txBody>
      </p:sp>
      <p:sp>
        <p:nvSpPr>
          <p:cNvPr id="81012" name="Freeform 116"/>
          <p:cNvSpPr>
            <a:spLocks/>
          </p:cNvSpPr>
          <p:nvPr/>
        </p:nvSpPr>
        <p:spPr bwMode="auto">
          <a:xfrm>
            <a:off x="5848350" y="5041900"/>
            <a:ext cx="17463" cy="39688"/>
          </a:xfrm>
          <a:custGeom>
            <a:avLst/>
            <a:gdLst/>
            <a:ahLst/>
            <a:cxnLst>
              <a:cxn ang="0">
                <a:pos x="11" y="0"/>
              </a:cxn>
              <a:cxn ang="0">
                <a:pos x="0" y="25"/>
              </a:cxn>
            </a:cxnLst>
            <a:rect l="0" t="0" r="r" b="b"/>
            <a:pathLst>
              <a:path w="11" h="25">
                <a:moveTo>
                  <a:pt x="11" y="0"/>
                </a:moveTo>
                <a:lnTo>
                  <a:pt x="0" y="25"/>
                </a:lnTo>
              </a:path>
            </a:pathLst>
          </a:custGeom>
          <a:noFill/>
          <a:ln w="9525">
            <a:solidFill>
              <a:srgbClr val="FF0000"/>
            </a:solidFill>
            <a:round/>
            <a:headEnd type="none" w="med" len="med"/>
            <a:tailEnd type="none" w="med" len="med"/>
          </a:ln>
          <a:effectLst/>
        </p:spPr>
        <p:txBody>
          <a:bodyPr/>
          <a:lstStyle/>
          <a:p>
            <a:endParaRPr lang="en-US"/>
          </a:p>
        </p:txBody>
      </p:sp>
      <p:sp>
        <p:nvSpPr>
          <p:cNvPr id="81013" name="Freeform 117"/>
          <p:cNvSpPr>
            <a:spLocks/>
          </p:cNvSpPr>
          <p:nvPr/>
        </p:nvSpPr>
        <p:spPr bwMode="auto">
          <a:xfrm>
            <a:off x="5432425" y="5186363"/>
            <a:ext cx="38100" cy="22225"/>
          </a:xfrm>
          <a:custGeom>
            <a:avLst/>
            <a:gdLst/>
            <a:ahLst/>
            <a:cxnLst>
              <a:cxn ang="0">
                <a:pos x="0" y="0"/>
              </a:cxn>
              <a:cxn ang="0">
                <a:pos x="24" y="14"/>
              </a:cxn>
            </a:cxnLst>
            <a:rect l="0" t="0" r="r" b="b"/>
            <a:pathLst>
              <a:path w="24" h="14">
                <a:moveTo>
                  <a:pt x="0" y="0"/>
                </a:moveTo>
                <a:lnTo>
                  <a:pt x="24" y="14"/>
                </a:lnTo>
              </a:path>
            </a:pathLst>
          </a:custGeom>
          <a:noFill/>
          <a:ln w="9525">
            <a:solidFill>
              <a:srgbClr val="FF0000"/>
            </a:solidFill>
            <a:round/>
            <a:headEnd type="none" w="med" len="med"/>
            <a:tailEnd type="non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0902"/>
                                        </p:tgtEl>
                                        <p:attrNameLst>
                                          <p:attrName>style.visibility</p:attrName>
                                        </p:attrNameLst>
                                      </p:cBhvr>
                                      <p:to>
                                        <p:strVal val="visible"/>
                                      </p:to>
                                    </p:set>
                                    <p:animEffect transition="in" filter="dissolve">
                                      <p:cBhvr>
                                        <p:cTn id="7" dur="500"/>
                                        <p:tgtEl>
                                          <p:spTgt spid="8090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0899"/>
                                        </p:tgtEl>
                                        <p:attrNameLst>
                                          <p:attrName>style.visibility</p:attrName>
                                        </p:attrNameLst>
                                      </p:cBhvr>
                                      <p:to>
                                        <p:strVal val="visible"/>
                                      </p:to>
                                    </p:set>
                                    <p:animEffect transition="in" filter="dissolve">
                                      <p:cBhvr>
                                        <p:cTn id="12" dur="500"/>
                                        <p:tgtEl>
                                          <p:spTgt spid="8089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80902"/>
                                        </p:tgtEl>
                                      </p:cBhvr>
                                    </p:animEffect>
                                    <p:set>
                                      <p:cBhvr>
                                        <p:cTn id="17" dur="1" fill="hold">
                                          <p:stCondLst>
                                            <p:cond delay="499"/>
                                          </p:stCondLst>
                                        </p:cTn>
                                        <p:tgtEl>
                                          <p:spTgt spid="80902"/>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500"/>
                                        <p:tgtEl>
                                          <p:spTgt spid="80899"/>
                                        </p:tgtEl>
                                      </p:cBhvr>
                                    </p:animEffect>
                                    <p:set>
                                      <p:cBhvr>
                                        <p:cTn id="20" dur="1" fill="hold">
                                          <p:stCondLst>
                                            <p:cond delay="499"/>
                                          </p:stCondLst>
                                        </p:cTn>
                                        <p:tgtEl>
                                          <p:spTgt spid="8089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0898"/>
                                        </p:tgtEl>
                                        <p:attrNameLst>
                                          <p:attrName>style.visibility</p:attrName>
                                        </p:attrNameLst>
                                      </p:cBhvr>
                                      <p:to>
                                        <p:strVal val="visible"/>
                                      </p:to>
                                    </p:set>
                                    <p:animEffect transition="in" filter="fade">
                                      <p:cBhvr>
                                        <p:cTn id="25" dur="2000"/>
                                        <p:tgtEl>
                                          <p:spTgt spid="8089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2000"/>
                                        <p:tgtEl>
                                          <p:spTgt spid="80898"/>
                                        </p:tgtEl>
                                      </p:cBhvr>
                                    </p:animEffect>
                                    <p:set>
                                      <p:cBhvr>
                                        <p:cTn id="30" dur="1" fill="hold">
                                          <p:stCondLst>
                                            <p:cond delay="1999"/>
                                          </p:stCondLst>
                                        </p:cTn>
                                        <p:tgtEl>
                                          <p:spTgt spid="808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animBg="1"/>
      <p:bldP spid="8089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53347" name="Picture 3"/>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a:effectLst/>
        </p:spPr>
      </p:pic>
      <p:sp>
        <p:nvSpPr>
          <p:cNvPr id="953348" name="Text Box 4"/>
          <p:cNvSpPr txBox="1">
            <a:spLocks noChangeArrowheads="1"/>
          </p:cNvSpPr>
          <p:nvPr/>
        </p:nvSpPr>
        <p:spPr bwMode="auto">
          <a:xfrm>
            <a:off x="381000" y="1930400"/>
            <a:ext cx="3886200" cy="641350"/>
          </a:xfrm>
          <a:prstGeom prst="rect">
            <a:avLst/>
          </a:prstGeom>
          <a:noFill/>
          <a:ln w="9525">
            <a:noFill/>
            <a:miter lim="800000"/>
            <a:headEnd/>
            <a:tailEnd/>
          </a:ln>
          <a:effectLst>
            <a:outerShdw dist="63500" dir="3187806" algn="ctr" rotWithShape="0">
              <a:schemeClr val="tx1"/>
            </a:outerShdw>
          </a:effectLst>
        </p:spPr>
        <p:txBody>
          <a:bodyPr>
            <a:spAutoFit/>
          </a:bodyPr>
          <a:lstStyle/>
          <a:p>
            <a:pPr algn="ctr" eaLnBrk="0" hangingPunct="0"/>
            <a:r>
              <a:rPr lang="en-US" sz="3600">
                <a:solidFill>
                  <a:srgbClr val="FFFF00"/>
                </a:solidFill>
                <a:latin typeface="Arial Black" pitchFamily="34" charset="0"/>
              </a:rPr>
              <a:t>Tetrahedron</a:t>
            </a:r>
            <a:endParaRPr lang="en-US" sz="2400">
              <a:solidFill>
                <a:srgbClr val="FFFF00"/>
              </a:solidFill>
              <a:latin typeface="Times"/>
            </a:endParaRPr>
          </a:p>
        </p:txBody>
      </p:sp>
      <p:sp>
        <p:nvSpPr>
          <p:cNvPr id="953349" name="Line 5"/>
          <p:cNvSpPr>
            <a:spLocks noChangeShapeType="1"/>
          </p:cNvSpPr>
          <p:nvPr/>
        </p:nvSpPr>
        <p:spPr bwMode="auto">
          <a:xfrm>
            <a:off x="4724400" y="1371600"/>
            <a:ext cx="762000" cy="4495800"/>
          </a:xfrm>
          <a:prstGeom prst="line">
            <a:avLst/>
          </a:prstGeom>
          <a:noFill/>
          <a:ln w="12700">
            <a:solidFill>
              <a:schemeClr val="bg1"/>
            </a:solidFill>
            <a:round/>
            <a:headEnd/>
            <a:tailEnd/>
          </a:ln>
          <a:effectLst/>
        </p:spPr>
        <p:txBody>
          <a:bodyPr wrap="none" anchor="ctr"/>
          <a:lstStyle/>
          <a:p>
            <a:endParaRPr lang="en-US"/>
          </a:p>
        </p:txBody>
      </p:sp>
      <p:sp>
        <p:nvSpPr>
          <p:cNvPr id="953350" name="Line 6"/>
          <p:cNvSpPr>
            <a:spLocks noChangeShapeType="1"/>
          </p:cNvSpPr>
          <p:nvPr/>
        </p:nvSpPr>
        <p:spPr bwMode="auto">
          <a:xfrm flipH="1" flipV="1">
            <a:off x="2590800" y="4038600"/>
            <a:ext cx="2895600" cy="1828800"/>
          </a:xfrm>
          <a:prstGeom prst="line">
            <a:avLst/>
          </a:prstGeom>
          <a:noFill/>
          <a:ln w="12700">
            <a:solidFill>
              <a:schemeClr val="bg1"/>
            </a:solidFill>
            <a:round/>
            <a:headEnd/>
            <a:tailEnd/>
          </a:ln>
          <a:effectLst/>
        </p:spPr>
        <p:txBody>
          <a:bodyPr wrap="none" anchor="ctr"/>
          <a:lstStyle/>
          <a:p>
            <a:endParaRPr lang="en-US"/>
          </a:p>
        </p:txBody>
      </p:sp>
      <p:sp>
        <p:nvSpPr>
          <p:cNvPr id="953351" name="Line 7"/>
          <p:cNvSpPr>
            <a:spLocks noChangeShapeType="1"/>
          </p:cNvSpPr>
          <p:nvPr/>
        </p:nvSpPr>
        <p:spPr bwMode="auto">
          <a:xfrm flipV="1">
            <a:off x="2590800" y="1371600"/>
            <a:ext cx="2133600" cy="2667000"/>
          </a:xfrm>
          <a:prstGeom prst="line">
            <a:avLst/>
          </a:prstGeom>
          <a:noFill/>
          <a:ln w="12700">
            <a:solidFill>
              <a:schemeClr val="bg1"/>
            </a:solidFill>
            <a:round/>
            <a:headEnd/>
            <a:tailEnd/>
          </a:ln>
          <a:effectLst/>
        </p:spPr>
        <p:txBody>
          <a:bodyPr wrap="none" anchor="ctr"/>
          <a:lstStyle/>
          <a:p>
            <a:endParaRPr lang="en-US"/>
          </a:p>
        </p:txBody>
      </p:sp>
      <p:sp>
        <p:nvSpPr>
          <p:cNvPr id="953352" name="Line 8"/>
          <p:cNvSpPr>
            <a:spLocks noChangeShapeType="1"/>
          </p:cNvSpPr>
          <p:nvPr/>
        </p:nvSpPr>
        <p:spPr bwMode="auto">
          <a:xfrm>
            <a:off x="4724400" y="1371600"/>
            <a:ext cx="1219200" cy="2209800"/>
          </a:xfrm>
          <a:prstGeom prst="line">
            <a:avLst/>
          </a:prstGeom>
          <a:noFill/>
          <a:ln w="12700">
            <a:solidFill>
              <a:schemeClr val="bg1"/>
            </a:solidFill>
            <a:round/>
            <a:headEnd/>
            <a:tailEnd/>
          </a:ln>
          <a:effectLst/>
        </p:spPr>
        <p:txBody>
          <a:bodyPr wrap="none" anchor="ctr"/>
          <a:lstStyle/>
          <a:p>
            <a:endParaRPr lang="en-US"/>
          </a:p>
        </p:txBody>
      </p:sp>
      <p:sp>
        <p:nvSpPr>
          <p:cNvPr id="953353" name="Line 9"/>
          <p:cNvSpPr>
            <a:spLocks noChangeShapeType="1"/>
          </p:cNvSpPr>
          <p:nvPr/>
        </p:nvSpPr>
        <p:spPr bwMode="auto">
          <a:xfrm flipH="1">
            <a:off x="5486400" y="3581400"/>
            <a:ext cx="457200" cy="2286000"/>
          </a:xfrm>
          <a:prstGeom prst="line">
            <a:avLst/>
          </a:prstGeom>
          <a:noFill/>
          <a:ln w="12700">
            <a:solidFill>
              <a:schemeClr val="bg1"/>
            </a:solidFill>
            <a:round/>
            <a:headEnd/>
            <a:tailEnd/>
          </a:ln>
          <a:effectLst/>
        </p:spPr>
        <p:txBody>
          <a:bodyPr wrap="none" anchor="ctr"/>
          <a:lstStyle/>
          <a:p>
            <a:endParaRPr lang="en-US"/>
          </a:p>
        </p:txBody>
      </p:sp>
    </p:spTree>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53348"/>
                                        </p:tgtEl>
                                        <p:attrNameLst>
                                          <p:attrName>style.visibility</p:attrName>
                                        </p:attrNameLst>
                                      </p:cBhvr>
                                      <p:to>
                                        <p:strVal val="visible"/>
                                      </p:to>
                                    </p:set>
                                    <p:anim calcmode="lin" valueType="num">
                                      <p:cBhvr additive="base">
                                        <p:cTn id="7" dur="500" fill="hold"/>
                                        <p:tgtEl>
                                          <p:spTgt spid="953348"/>
                                        </p:tgtEl>
                                        <p:attrNameLst>
                                          <p:attrName>ppt_x</p:attrName>
                                        </p:attrNameLst>
                                      </p:cBhvr>
                                      <p:tavLst>
                                        <p:tav tm="0">
                                          <p:val>
                                            <p:strVal val="#ppt_x"/>
                                          </p:val>
                                        </p:tav>
                                        <p:tav tm="100000">
                                          <p:val>
                                            <p:strVal val="#ppt_x"/>
                                          </p:val>
                                        </p:tav>
                                      </p:tavLst>
                                    </p:anim>
                                    <p:anim calcmode="lin" valueType="num">
                                      <p:cBhvr additive="base">
                                        <p:cTn id="8" dur="500" fill="hold"/>
                                        <p:tgtEl>
                                          <p:spTgt spid="9533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48"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6178" name="Picture 2" descr="HF"/>
          <p:cNvPicPr>
            <a:picLocks noChangeAspect="1" noChangeArrowheads="1"/>
          </p:cNvPicPr>
          <p:nvPr/>
        </p:nvPicPr>
        <p:blipFill>
          <a:blip r:embed="rId3" cstate="print"/>
          <a:srcRect l="24896" t="23668" r="24896" b="23668"/>
          <a:stretch>
            <a:fillRect/>
          </a:stretch>
        </p:blipFill>
        <p:spPr bwMode="auto">
          <a:xfrm>
            <a:off x="381000" y="914400"/>
            <a:ext cx="1966913" cy="1446213"/>
          </a:xfrm>
          <a:prstGeom prst="rect">
            <a:avLst/>
          </a:prstGeom>
          <a:noFill/>
        </p:spPr>
      </p:pic>
      <p:pic>
        <p:nvPicPr>
          <p:cNvPr id="306179" name="Picture 3" descr="HBr"/>
          <p:cNvPicPr>
            <a:picLocks noChangeAspect="1" noChangeArrowheads="1"/>
          </p:cNvPicPr>
          <p:nvPr/>
        </p:nvPicPr>
        <p:blipFill>
          <a:blip r:embed="rId4" cstate="print"/>
          <a:srcRect l="24896" t="23668" r="24896" b="23668"/>
          <a:stretch>
            <a:fillRect/>
          </a:stretch>
        </p:blipFill>
        <p:spPr bwMode="auto">
          <a:xfrm>
            <a:off x="4572000" y="990600"/>
            <a:ext cx="1963738" cy="1446213"/>
          </a:xfrm>
          <a:prstGeom prst="rect">
            <a:avLst/>
          </a:prstGeom>
          <a:noFill/>
        </p:spPr>
      </p:pic>
      <p:pic>
        <p:nvPicPr>
          <p:cNvPr id="306180" name="Picture 4" descr="HCl"/>
          <p:cNvPicPr>
            <a:picLocks noChangeAspect="1" noChangeArrowheads="1"/>
          </p:cNvPicPr>
          <p:nvPr/>
        </p:nvPicPr>
        <p:blipFill>
          <a:blip r:embed="rId5" cstate="print"/>
          <a:srcRect l="33195" t="23668" r="16597" b="23668"/>
          <a:stretch>
            <a:fillRect/>
          </a:stretch>
        </p:blipFill>
        <p:spPr bwMode="auto">
          <a:xfrm>
            <a:off x="2514600" y="914400"/>
            <a:ext cx="1963738" cy="1446213"/>
          </a:xfrm>
          <a:prstGeom prst="rect">
            <a:avLst/>
          </a:prstGeom>
          <a:noFill/>
        </p:spPr>
      </p:pic>
      <p:pic>
        <p:nvPicPr>
          <p:cNvPr id="306181" name="Picture 5" descr="HI"/>
          <p:cNvPicPr>
            <a:picLocks noChangeAspect="1" noChangeArrowheads="1"/>
          </p:cNvPicPr>
          <p:nvPr/>
        </p:nvPicPr>
        <p:blipFill>
          <a:blip r:embed="rId6" cstate="print"/>
          <a:srcRect l="33195" t="23668" r="16597" b="23668"/>
          <a:stretch>
            <a:fillRect/>
          </a:stretch>
        </p:blipFill>
        <p:spPr bwMode="auto">
          <a:xfrm>
            <a:off x="6705600" y="990600"/>
            <a:ext cx="1965325" cy="1446213"/>
          </a:xfrm>
          <a:prstGeom prst="rect">
            <a:avLst/>
          </a:prstGeom>
          <a:noFill/>
        </p:spPr>
      </p:pic>
      <p:sp>
        <p:nvSpPr>
          <p:cNvPr id="306182" name="Text Box 6"/>
          <p:cNvSpPr txBox="1">
            <a:spLocks noChangeArrowheads="1"/>
          </p:cNvSpPr>
          <p:nvPr/>
        </p:nvSpPr>
        <p:spPr bwMode="auto">
          <a:xfrm>
            <a:off x="1143000" y="2357438"/>
            <a:ext cx="488950" cy="366712"/>
          </a:xfrm>
          <a:prstGeom prst="rect">
            <a:avLst/>
          </a:prstGeom>
          <a:noFill/>
          <a:ln w="9525">
            <a:noFill/>
            <a:miter lim="800000"/>
            <a:headEnd/>
            <a:tailEnd/>
          </a:ln>
          <a:effectLst/>
        </p:spPr>
        <p:txBody>
          <a:bodyPr wrap="none">
            <a:spAutoFit/>
          </a:bodyPr>
          <a:lstStyle/>
          <a:p>
            <a:r>
              <a:rPr lang="en-US">
                <a:solidFill>
                  <a:srgbClr val="FFFF00"/>
                </a:solidFill>
              </a:rPr>
              <a:t>HF</a:t>
            </a:r>
          </a:p>
        </p:txBody>
      </p:sp>
      <p:sp>
        <p:nvSpPr>
          <p:cNvPr id="306183" name="Text Box 7"/>
          <p:cNvSpPr txBox="1">
            <a:spLocks noChangeArrowheads="1"/>
          </p:cNvSpPr>
          <p:nvPr/>
        </p:nvSpPr>
        <p:spPr bwMode="auto">
          <a:xfrm>
            <a:off x="3352800" y="2362200"/>
            <a:ext cx="565150" cy="366713"/>
          </a:xfrm>
          <a:prstGeom prst="rect">
            <a:avLst/>
          </a:prstGeom>
          <a:noFill/>
          <a:ln w="9525">
            <a:noFill/>
            <a:miter lim="800000"/>
            <a:headEnd/>
            <a:tailEnd/>
          </a:ln>
          <a:effectLst/>
        </p:spPr>
        <p:txBody>
          <a:bodyPr wrap="none">
            <a:spAutoFit/>
          </a:bodyPr>
          <a:lstStyle/>
          <a:p>
            <a:r>
              <a:rPr lang="en-US">
                <a:solidFill>
                  <a:srgbClr val="FFFF00"/>
                </a:solidFill>
              </a:rPr>
              <a:t>HCl</a:t>
            </a:r>
          </a:p>
        </p:txBody>
      </p:sp>
      <p:sp>
        <p:nvSpPr>
          <p:cNvPr id="306184" name="Text Box 8"/>
          <p:cNvSpPr txBox="1">
            <a:spLocks noChangeArrowheads="1"/>
          </p:cNvSpPr>
          <p:nvPr/>
        </p:nvSpPr>
        <p:spPr bwMode="auto">
          <a:xfrm>
            <a:off x="5410200" y="2438400"/>
            <a:ext cx="577850" cy="366713"/>
          </a:xfrm>
          <a:prstGeom prst="rect">
            <a:avLst/>
          </a:prstGeom>
          <a:noFill/>
          <a:ln w="9525">
            <a:noFill/>
            <a:miter lim="800000"/>
            <a:headEnd/>
            <a:tailEnd/>
          </a:ln>
          <a:effectLst/>
        </p:spPr>
        <p:txBody>
          <a:bodyPr wrap="none">
            <a:spAutoFit/>
          </a:bodyPr>
          <a:lstStyle/>
          <a:p>
            <a:r>
              <a:rPr lang="en-US">
                <a:solidFill>
                  <a:srgbClr val="FFFF00"/>
                </a:solidFill>
              </a:rPr>
              <a:t>HBr</a:t>
            </a:r>
          </a:p>
        </p:txBody>
      </p:sp>
      <p:sp>
        <p:nvSpPr>
          <p:cNvPr id="306185" name="Text Box 9"/>
          <p:cNvSpPr txBox="1">
            <a:spLocks noChangeArrowheads="1"/>
          </p:cNvSpPr>
          <p:nvPr/>
        </p:nvSpPr>
        <p:spPr bwMode="auto">
          <a:xfrm>
            <a:off x="7620000" y="2436813"/>
            <a:ext cx="412750" cy="366712"/>
          </a:xfrm>
          <a:prstGeom prst="rect">
            <a:avLst/>
          </a:prstGeom>
          <a:noFill/>
          <a:ln w="9525">
            <a:noFill/>
            <a:miter lim="800000"/>
            <a:headEnd/>
            <a:tailEnd/>
          </a:ln>
          <a:effectLst/>
        </p:spPr>
        <p:txBody>
          <a:bodyPr wrap="none">
            <a:spAutoFit/>
          </a:bodyPr>
          <a:lstStyle/>
          <a:p>
            <a:r>
              <a:rPr lang="en-US">
                <a:solidFill>
                  <a:srgbClr val="FFFF00"/>
                </a:solidFill>
              </a:rPr>
              <a:t>HI</a:t>
            </a:r>
          </a:p>
        </p:txBody>
      </p:sp>
      <p:sp>
        <p:nvSpPr>
          <p:cNvPr id="306186" name="Rectangle 10"/>
          <p:cNvSpPr>
            <a:spLocks noChangeArrowheads="1"/>
          </p:cNvSpPr>
          <p:nvPr/>
        </p:nvSpPr>
        <p:spPr bwMode="auto">
          <a:xfrm>
            <a:off x="82550" y="6567488"/>
            <a:ext cx="2203450" cy="214312"/>
          </a:xfrm>
          <a:prstGeom prst="rect">
            <a:avLst/>
          </a:prstGeom>
          <a:noFill/>
          <a:ln w="9525">
            <a:noFill/>
            <a:miter lim="800000"/>
            <a:headEnd/>
            <a:tailEnd/>
          </a:ln>
          <a:effectLst/>
        </p:spPr>
        <p:txBody>
          <a:bodyPr wrap="none">
            <a:spAutoFit/>
          </a:bodyPr>
          <a:lstStyle/>
          <a:p>
            <a:r>
              <a:rPr lang="en-US" sz="800">
                <a:solidFill>
                  <a:schemeClr val="bg1"/>
                </a:solidFill>
              </a:rPr>
              <a:t>Mark Wirtz, Edward Ehrat, </a:t>
            </a:r>
            <a:r>
              <a:rPr lang="en-US" sz="800" u="sng">
                <a:solidFill>
                  <a:schemeClr val="bg1"/>
                </a:solidFill>
              </a:rPr>
              <a:t>David L. Cedeno</a:t>
            </a:r>
            <a:r>
              <a:rPr lang="en-US" sz="800">
                <a:solidFill>
                  <a:schemeClr val="bg1"/>
                </a:solidFill>
              </a:rPr>
              <a:t>*</a:t>
            </a:r>
          </a:p>
        </p:txBody>
      </p:sp>
      <p:sp>
        <p:nvSpPr>
          <p:cNvPr id="306187" name="Rectangle 11"/>
          <p:cNvSpPr>
            <a:spLocks noChangeArrowheads="1"/>
          </p:cNvSpPr>
          <p:nvPr/>
        </p:nvSpPr>
        <p:spPr bwMode="auto">
          <a:xfrm>
            <a:off x="533400" y="3276600"/>
            <a:ext cx="8001000" cy="2838450"/>
          </a:xfrm>
          <a:prstGeom prst="rect">
            <a:avLst/>
          </a:prstGeom>
          <a:noFill/>
          <a:ln w="9525">
            <a:noFill/>
            <a:miter lim="800000"/>
            <a:headEnd/>
            <a:tailEnd/>
          </a:ln>
          <a:effectLst/>
        </p:spPr>
        <p:txBody>
          <a:bodyPr>
            <a:spAutoFit/>
          </a:bodyPr>
          <a:lstStyle/>
          <a:p>
            <a:r>
              <a:rPr lang="en-US">
                <a:solidFill>
                  <a:schemeClr val="bg1"/>
                </a:solidFill>
              </a:rPr>
              <a:t>How is the electron density distributed in these different molecules? </a:t>
            </a:r>
          </a:p>
          <a:p>
            <a:r>
              <a:rPr lang="en-US">
                <a:solidFill>
                  <a:schemeClr val="bg1"/>
                </a:solidFill>
              </a:rPr>
              <a:t> </a:t>
            </a:r>
          </a:p>
          <a:p>
            <a:endParaRPr lang="en-US">
              <a:solidFill>
                <a:schemeClr val="bg1"/>
              </a:solidFill>
            </a:endParaRPr>
          </a:p>
          <a:p>
            <a:endParaRPr lang="en-US">
              <a:solidFill>
                <a:schemeClr val="bg1"/>
              </a:solidFill>
            </a:endParaRPr>
          </a:p>
          <a:p>
            <a:r>
              <a:rPr lang="en-US">
                <a:solidFill>
                  <a:schemeClr val="bg1"/>
                </a:solidFill>
              </a:rPr>
              <a:t>Based on your comparison of the electron density distributions, which molecule should have the most polar bond, and which one the least polar? </a:t>
            </a:r>
          </a:p>
          <a:p>
            <a:endParaRPr lang="en-US">
              <a:solidFill>
                <a:schemeClr val="bg1"/>
              </a:solidFill>
            </a:endParaRPr>
          </a:p>
          <a:p>
            <a:endParaRPr lang="en-US">
              <a:solidFill>
                <a:schemeClr val="bg1"/>
              </a:solidFill>
            </a:endParaRPr>
          </a:p>
          <a:p>
            <a:endParaRPr lang="en-US">
              <a:solidFill>
                <a:schemeClr val="bg1"/>
              </a:solidFill>
            </a:endParaRPr>
          </a:p>
          <a:p>
            <a:r>
              <a:rPr lang="en-US">
                <a:solidFill>
                  <a:schemeClr val="bg1"/>
                </a:solidFill>
              </a:rPr>
              <a:t>Arrange the molecules in increasing order of polarity.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06187">
                                            <p:txEl>
                                              <p:pRg st="0" end="0"/>
                                            </p:txEl>
                                          </p:spTgt>
                                        </p:tgtEl>
                                        <p:attrNameLst>
                                          <p:attrName>style.visibility</p:attrName>
                                        </p:attrNameLst>
                                      </p:cBhvr>
                                      <p:to>
                                        <p:strVal val="visible"/>
                                      </p:to>
                                    </p:set>
                                    <p:anim calcmode="lin" valueType="num">
                                      <p:cBhvr>
                                        <p:cTn id="7" dur="1000" fill="hold"/>
                                        <p:tgtEl>
                                          <p:spTgt spid="30618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0618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618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06187">
                                            <p:txEl>
                                              <p:pRg st="4" end="4"/>
                                            </p:txEl>
                                          </p:spTgt>
                                        </p:tgtEl>
                                        <p:attrNameLst>
                                          <p:attrName>style.visibility</p:attrName>
                                        </p:attrNameLst>
                                      </p:cBhvr>
                                      <p:to>
                                        <p:strVal val="visible"/>
                                      </p:to>
                                    </p:set>
                                    <p:animEffect transition="in" filter="fade">
                                      <p:cBhvr>
                                        <p:cTn id="14" dur="1000"/>
                                        <p:tgtEl>
                                          <p:spTgt spid="306187">
                                            <p:txEl>
                                              <p:pRg st="4" end="4"/>
                                            </p:txEl>
                                          </p:spTgt>
                                        </p:tgtEl>
                                      </p:cBhvr>
                                    </p:animEffect>
                                    <p:anim calcmode="lin" valueType="num">
                                      <p:cBhvr>
                                        <p:cTn id="15" dur="1000" fill="hold"/>
                                        <p:tgtEl>
                                          <p:spTgt spid="306187">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061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306187">
                                            <p:txEl>
                                              <p:pRg st="8" end="8"/>
                                            </p:txEl>
                                          </p:spTgt>
                                        </p:tgtEl>
                                        <p:attrNameLst>
                                          <p:attrName>style.visibility</p:attrName>
                                        </p:attrNameLst>
                                      </p:cBhvr>
                                      <p:to>
                                        <p:strVal val="visible"/>
                                      </p:to>
                                    </p:set>
                                    <p:anim calcmode="lin" valueType="num">
                                      <p:cBhvr>
                                        <p:cTn id="21" dur="500" fill="hold"/>
                                        <p:tgtEl>
                                          <p:spTgt spid="306187">
                                            <p:txEl>
                                              <p:pRg st="8" end="8"/>
                                            </p:txEl>
                                          </p:spTgt>
                                        </p:tgtEl>
                                        <p:attrNameLst>
                                          <p:attrName>ppt_w</p:attrName>
                                        </p:attrNameLst>
                                      </p:cBhvr>
                                      <p:tavLst>
                                        <p:tav tm="0">
                                          <p:val>
                                            <p:fltVal val="0"/>
                                          </p:val>
                                        </p:tav>
                                        <p:tav tm="100000">
                                          <p:val>
                                            <p:strVal val="#ppt_w"/>
                                          </p:val>
                                        </p:tav>
                                      </p:tavLst>
                                    </p:anim>
                                    <p:anim calcmode="lin" valueType="num">
                                      <p:cBhvr>
                                        <p:cTn id="22" dur="500" fill="hold"/>
                                        <p:tgtEl>
                                          <p:spTgt spid="306187">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226" name="Picture 2" descr="CH3Cl"/>
          <p:cNvPicPr>
            <a:picLocks noChangeAspect="1" noChangeArrowheads="1"/>
          </p:cNvPicPr>
          <p:nvPr/>
        </p:nvPicPr>
        <p:blipFill>
          <a:blip r:embed="rId3" cstate="print"/>
          <a:srcRect l="31580" t="9009" r="35088" b="9009"/>
          <a:stretch>
            <a:fillRect/>
          </a:stretch>
        </p:blipFill>
        <p:spPr bwMode="auto">
          <a:xfrm>
            <a:off x="152400" y="1143000"/>
            <a:ext cx="2344738" cy="2246313"/>
          </a:xfrm>
          <a:prstGeom prst="rect">
            <a:avLst/>
          </a:prstGeom>
          <a:noFill/>
        </p:spPr>
      </p:pic>
      <p:pic>
        <p:nvPicPr>
          <p:cNvPr id="308227" name="Picture 3" descr="CH2Cl2"/>
          <p:cNvPicPr>
            <a:picLocks noChangeAspect="1" noChangeArrowheads="1"/>
          </p:cNvPicPr>
          <p:nvPr/>
        </p:nvPicPr>
        <p:blipFill>
          <a:blip r:embed="rId4" cstate="print"/>
          <a:srcRect l="35088" r="35088"/>
          <a:stretch>
            <a:fillRect/>
          </a:stretch>
        </p:blipFill>
        <p:spPr bwMode="auto">
          <a:xfrm>
            <a:off x="2590800" y="1143000"/>
            <a:ext cx="1928813" cy="2519363"/>
          </a:xfrm>
          <a:prstGeom prst="rect">
            <a:avLst/>
          </a:prstGeom>
          <a:noFill/>
        </p:spPr>
      </p:pic>
      <p:pic>
        <p:nvPicPr>
          <p:cNvPr id="308228" name="Picture 4" descr="CH2Cl3"/>
          <p:cNvPicPr>
            <a:picLocks noChangeAspect="1" noChangeArrowheads="1"/>
          </p:cNvPicPr>
          <p:nvPr/>
        </p:nvPicPr>
        <p:blipFill>
          <a:blip r:embed="rId5" cstate="print"/>
          <a:srcRect l="35088" t="9009" r="35088" b="9009"/>
          <a:stretch>
            <a:fillRect/>
          </a:stretch>
        </p:blipFill>
        <p:spPr bwMode="auto">
          <a:xfrm>
            <a:off x="4724400" y="1219200"/>
            <a:ext cx="2098675" cy="2246313"/>
          </a:xfrm>
          <a:prstGeom prst="rect">
            <a:avLst/>
          </a:prstGeom>
          <a:noFill/>
        </p:spPr>
      </p:pic>
      <p:pic>
        <p:nvPicPr>
          <p:cNvPr id="308229" name="Picture 5" descr="CCl4"/>
          <p:cNvPicPr>
            <a:picLocks noChangeAspect="1" noChangeArrowheads="1"/>
          </p:cNvPicPr>
          <p:nvPr/>
        </p:nvPicPr>
        <p:blipFill>
          <a:blip r:embed="rId6" cstate="print"/>
          <a:srcRect l="35088" t="9009" r="35088" b="9009"/>
          <a:stretch>
            <a:fillRect/>
          </a:stretch>
        </p:blipFill>
        <p:spPr bwMode="auto">
          <a:xfrm>
            <a:off x="7010400" y="1295400"/>
            <a:ext cx="1924050" cy="2058988"/>
          </a:xfrm>
          <a:prstGeom prst="rect">
            <a:avLst/>
          </a:prstGeom>
          <a:noFill/>
        </p:spPr>
      </p:pic>
      <p:sp>
        <p:nvSpPr>
          <p:cNvPr id="308230" name="Rectangle 6"/>
          <p:cNvSpPr>
            <a:spLocks noChangeArrowheads="1"/>
          </p:cNvSpPr>
          <p:nvPr/>
        </p:nvSpPr>
        <p:spPr bwMode="auto">
          <a:xfrm>
            <a:off x="838200" y="3425825"/>
            <a:ext cx="885825" cy="396875"/>
          </a:xfrm>
          <a:prstGeom prst="rect">
            <a:avLst/>
          </a:prstGeom>
          <a:noFill/>
          <a:ln w="9525">
            <a:noFill/>
            <a:miter lim="800000"/>
            <a:headEnd/>
            <a:tailEnd/>
          </a:ln>
          <a:effectLst/>
        </p:spPr>
        <p:txBody>
          <a:bodyPr wrap="none">
            <a:spAutoFit/>
          </a:bodyPr>
          <a:lstStyle/>
          <a:p>
            <a:r>
              <a:rPr lang="en-US" sz="2000">
                <a:solidFill>
                  <a:srgbClr val="FFFF00"/>
                </a:solidFill>
              </a:rPr>
              <a:t>CH</a:t>
            </a:r>
            <a:r>
              <a:rPr lang="en-US" sz="2000" baseline="-25000">
                <a:solidFill>
                  <a:srgbClr val="FFFF00"/>
                </a:solidFill>
              </a:rPr>
              <a:t>3</a:t>
            </a:r>
            <a:r>
              <a:rPr lang="en-US" sz="2000">
                <a:solidFill>
                  <a:srgbClr val="FFFF00"/>
                </a:solidFill>
              </a:rPr>
              <a:t>Cl</a:t>
            </a:r>
          </a:p>
        </p:txBody>
      </p:sp>
      <p:sp>
        <p:nvSpPr>
          <p:cNvPr id="308231" name="Rectangle 7"/>
          <p:cNvSpPr>
            <a:spLocks noChangeArrowheads="1"/>
          </p:cNvSpPr>
          <p:nvPr/>
        </p:nvSpPr>
        <p:spPr bwMode="auto">
          <a:xfrm>
            <a:off x="2971800" y="3502025"/>
            <a:ext cx="977900" cy="396875"/>
          </a:xfrm>
          <a:prstGeom prst="rect">
            <a:avLst/>
          </a:prstGeom>
          <a:noFill/>
          <a:ln w="9525">
            <a:noFill/>
            <a:miter lim="800000"/>
            <a:headEnd/>
            <a:tailEnd/>
          </a:ln>
          <a:effectLst/>
        </p:spPr>
        <p:txBody>
          <a:bodyPr wrap="none">
            <a:spAutoFit/>
          </a:bodyPr>
          <a:lstStyle/>
          <a:p>
            <a:r>
              <a:rPr lang="en-US" sz="2000">
                <a:solidFill>
                  <a:srgbClr val="FFFF00"/>
                </a:solidFill>
              </a:rPr>
              <a:t>CH</a:t>
            </a:r>
            <a:r>
              <a:rPr lang="en-US" sz="2000" baseline="-25000">
                <a:solidFill>
                  <a:srgbClr val="FFFF00"/>
                </a:solidFill>
              </a:rPr>
              <a:t>2</a:t>
            </a:r>
            <a:r>
              <a:rPr lang="en-US" sz="2000">
                <a:solidFill>
                  <a:srgbClr val="FFFF00"/>
                </a:solidFill>
              </a:rPr>
              <a:t>Cl</a:t>
            </a:r>
            <a:r>
              <a:rPr lang="en-US" sz="2000" baseline="-25000">
                <a:solidFill>
                  <a:srgbClr val="FFFF00"/>
                </a:solidFill>
              </a:rPr>
              <a:t>2</a:t>
            </a:r>
          </a:p>
        </p:txBody>
      </p:sp>
      <p:sp>
        <p:nvSpPr>
          <p:cNvPr id="308232" name="Rectangle 8"/>
          <p:cNvSpPr>
            <a:spLocks noChangeArrowheads="1"/>
          </p:cNvSpPr>
          <p:nvPr/>
        </p:nvSpPr>
        <p:spPr bwMode="auto">
          <a:xfrm>
            <a:off x="5410200" y="3425825"/>
            <a:ext cx="885825" cy="396875"/>
          </a:xfrm>
          <a:prstGeom prst="rect">
            <a:avLst/>
          </a:prstGeom>
          <a:noFill/>
          <a:ln w="9525">
            <a:noFill/>
            <a:miter lim="800000"/>
            <a:headEnd/>
            <a:tailEnd/>
          </a:ln>
          <a:effectLst/>
        </p:spPr>
        <p:txBody>
          <a:bodyPr wrap="none">
            <a:spAutoFit/>
          </a:bodyPr>
          <a:lstStyle/>
          <a:p>
            <a:r>
              <a:rPr lang="en-US" sz="2000">
                <a:solidFill>
                  <a:srgbClr val="FFFF00"/>
                </a:solidFill>
              </a:rPr>
              <a:t>CHCl</a:t>
            </a:r>
            <a:r>
              <a:rPr lang="en-US" sz="2000" baseline="-25000">
                <a:solidFill>
                  <a:srgbClr val="FFFF00"/>
                </a:solidFill>
              </a:rPr>
              <a:t>3</a:t>
            </a:r>
          </a:p>
        </p:txBody>
      </p:sp>
      <p:sp>
        <p:nvSpPr>
          <p:cNvPr id="308233" name="Rectangle 9"/>
          <p:cNvSpPr>
            <a:spLocks noChangeArrowheads="1"/>
          </p:cNvSpPr>
          <p:nvPr/>
        </p:nvSpPr>
        <p:spPr bwMode="auto">
          <a:xfrm>
            <a:off x="7467600" y="3425825"/>
            <a:ext cx="701675" cy="396875"/>
          </a:xfrm>
          <a:prstGeom prst="rect">
            <a:avLst/>
          </a:prstGeom>
          <a:noFill/>
          <a:ln w="9525">
            <a:noFill/>
            <a:miter lim="800000"/>
            <a:headEnd/>
            <a:tailEnd/>
          </a:ln>
          <a:effectLst/>
        </p:spPr>
        <p:txBody>
          <a:bodyPr wrap="none">
            <a:spAutoFit/>
          </a:bodyPr>
          <a:lstStyle/>
          <a:p>
            <a:r>
              <a:rPr lang="en-US" sz="2000">
                <a:solidFill>
                  <a:srgbClr val="FFFF00"/>
                </a:solidFill>
              </a:rPr>
              <a:t>CCl</a:t>
            </a:r>
            <a:r>
              <a:rPr lang="en-US" sz="2000" baseline="-25000">
                <a:solidFill>
                  <a:srgbClr val="FFFF00"/>
                </a:solidFill>
              </a:rPr>
              <a:t>4</a:t>
            </a:r>
          </a:p>
        </p:txBody>
      </p:sp>
      <p:sp>
        <p:nvSpPr>
          <p:cNvPr id="308234" name="Rectangle 10"/>
          <p:cNvSpPr>
            <a:spLocks noChangeArrowheads="1"/>
          </p:cNvSpPr>
          <p:nvPr/>
        </p:nvSpPr>
        <p:spPr bwMode="auto">
          <a:xfrm>
            <a:off x="82550" y="6567488"/>
            <a:ext cx="2203450" cy="214312"/>
          </a:xfrm>
          <a:prstGeom prst="rect">
            <a:avLst/>
          </a:prstGeom>
          <a:noFill/>
          <a:ln w="9525">
            <a:noFill/>
            <a:miter lim="800000"/>
            <a:headEnd/>
            <a:tailEnd/>
          </a:ln>
          <a:effectLst/>
        </p:spPr>
        <p:txBody>
          <a:bodyPr wrap="none">
            <a:spAutoFit/>
          </a:bodyPr>
          <a:lstStyle/>
          <a:p>
            <a:r>
              <a:rPr lang="en-US" sz="800">
                <a:solidFill>
                  <a:schemeClr val="bg1"/>
                </a:solidFill>
              </a:rPr>
              <a:t>Mark Wirtz, Edward Ehrat, </a:t>
            </a:r>
            <a:r>
              <a:rPr lang="en-US" sz="800" u="sng">
                <a:solidFill>
                  <a:schemeClr val="bg1"/>
                </a:solidFill>
              </a:rPr>
              <a:t>David L. Cedeno</a:t>
            </a:r>
            <a:r>
              <a:rPr lang="en-US" sz="800">
                <a:solidFill>
                  <a:schemeClr val="bg1"/>
                </a:solidFill>
              </a:rPr>
              <a:t>*</a:t>
            </a:r>
          </a:p>
        </p:txBody>
      </p:sp>
      <p:sp>
        <p:nvSpPr>
          <p:cNvPr id="308235" name="Rectangle 11"/>
          <p:cNvSpPr>
            <a:spLocks noChangeArrowheads="1"/>
          </p:cNvSpPr>
          <p:nvPr/>
        </p:nvSpPr>
        <p:spPr bwMode="auto">
          <a:xfrm>
            <a:off x="609600" y="4279900"/>
            <a:ext cx="7924800" cy="2014538"/>
          </a:xfrm>
          <a:prstGeom prst="rect">
            <a:avLst/>
          </a:prstGeom>
          <a:noFill/>
          <a:ln w="9525">
            <a:noFill/>
            <a:miter lim="800000"/>
            <a:headEnd/>
            <a:tailEnd/>
          </a:ln>
          <a:effectLst/>
        </p:spPr>
        <p:txBody>
          <a:bodyPr>
            <a:spAutoFit/>
          </a:bodyPr>
          <a:lstStyle/>
          <a:p>
            <a:r>
              <a:rPr lang="en-US">
                <a:solidFill>
                  <a:schemeClr val="bg1"/>
                </a:solidFill>
              </a:rPr>
              <a:t>Describe how is the electron density distributed in these different molecules?  Based on your comparison of the electron density distributions, which molecule(s) should be the most polar, and which one(s) the least polar?  </a:t>
            </a:r>
          </a:p>
          <a:p>
            <a:endParaRPr lang="en-US">
              <a:solidFill>
                <a:schemeClr val="bg1"/>
              </a:solidFill>
            </a:endParaRPr>
          </a:p>
          <a:p>
            <a:endParaRPr lang="en-US">
              <a:solidFill>
                <a:schemeClr val="bg1"/>
              </a:solidFill>
            </a:endParaRPr>
          </a:p>
          <a:p>
            <a:r>
              <a:rPr lang="en-US">
                <a:solidFill>
                  <a:schemeClr val="bg1"/>
                </a:solidFill>
              </a:rPr>
              <a:t>Arrange the molecules in increasing order of polarity.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8235">
                                            <p:txEl>
                                              <p:pRg st="0" end="0"/>
                                            </p:txEl>
                                          </p:spTgt>
                                        </p:tgtEl>
                                        <p:attrNameLst>
                                          <p:attrName>style.visibility</p:attrName>
                                        </p:attrNameLst>
                                      </p:cBhvr>
                                      <p:to>
                                        <p:strVal val="visible"/>
                                      </p:to>
                                    </p:set>
                                    <p:animEffect transition="in" filter="dissolve">
                                      <p:cBhvr>
                                        <p:cTn id="7" dur="500"/>
                                        <p:tgtEl>
                                          <p:spTgt spid="3082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08235">
                                            <p:txEl>
                                              <p:pRg st="3" end="3"/>
                                            </p:txEl>
                                          </p:spTgt>
                                        </p:tgtEl>
                                        <p:attrNameLst>
                                          <p:attrName>style.visibility</p:attrName>
                                        </p:attrNameLst>
                                      </p:cBhvr>
                                      <p:to>
                                        <p:strVal val="visible"/>
                                      </p:to>
                                    </p:set>
                                    <p:anim calcmode="lin" valueType="num">
                                      <p:cBhvr>
                                        <p:cTn id="12" dur="500" fill="hold"/>
                                        <p:tgtEl>
                                          <p:spTgt spid="308235">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308235">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3082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0276" name="Picture 4" descr="benzene"/>
          <p:cNvPicPr>
            <a:picLocks noChangeAspect="1" noChangeArrowheads="1"/>
          </p:cNvPicPr>
          <p:nvPr/>
        </p:nvPicPr>
        <p:blipFill>
          <a:blip r:embed="rId3" cstate="print"/>
          <a:srcRect l="29825" r="28070"/>
          <a:stretch>
            <a:fillRect/>
          </a:stretch>
        </p:blipFill>
        <p:spPr bwMode="auto">
          <a:xfrm>
            <a:off x="990600" y="914400"/>
            <a:ext cx="1974850" cy="1825625"/>
          </a:xfrm>
          <a:prstGeom prst="rect">
            <a:avLst/>
          </a:prstGeom>
          <a:noFill/>
        </p:spPr>
      </p:pic>
      <p:pic>
        <p:nvPicPr>
          <p:cNvPr id="310277" name="Picture 5" descr="NO3-"/>
          <p:cNvPicPr>
            <a:picLocks noChangeAspect="1" noChangeArrowheads="1"/>
          </p:cNvPicPr>
          <p:nvPr/>
        </p:nvPicPr>
        <p:blipFill>
          <a:blip r:embed="rId4" cstate="print"/>
          <a:srcRect l="35088" t="18018" r="35088" b="18018"/>
          <a:stretch>
            <a:fillRect/>
          </a:stretch>
        </p:blipFill>
        <p:spPr bwMode="auto">
          <a:xfrm>
            <a:off x="3505200" y="1066800"/>
            <a:ext cx="1919288" cy="1604963"/>
          </a:xfrm>
          <a:prstGeom prst="rect">
            <a:avLst/>
          </a:prstGeom>
          <a:noFill/>
        </p:spPr>
      </p:pic>
      <p:pic>
        <p:nvPicPr>
          <p:cNvPr id="310278" name="Picture 6" descr="nitrobenzene"/>
          <p:cNvPicPr>
            <a:picLocks noChangeAspect="1" noChangeArrowheads="1"/>
          </p:cNvPicPr>
          <p:nvPr/>
        </p:nvPicPr>
        <p:blipFill>
          <a:blip r:embed="rId5" cstate="print"/>
          <a:srcRect l="28070" r="28070"/>
          <a:stretch>
            <a:fillRect/>
          </a:stretch>
        </p:blipFill>
        <p:spPr bwMode="auto">
          <a:xfrm>
            <a:off x="6096000" y="914400"/>
            <a:ext cx="2057400" cy="1827213"/>
          </a:xfrm>
          <a:prstGeom prst="rect">
            <a:avLst/>
          </a:prstGeom>
          <a:noFill/>
        </p:spPr>
      </p:pic>
      <p:sp>
        <p:nvSpPr>
          <p:cNvPr id="310279" name="Rectangle 7"/>
          <p:cNvSpPr>
            <a:spLocks noChangeArrowheads="1"/>
          </p:cNvSpPr>
          <p:nvPr/>
        </p:nvSpPr>
        <p:spPr bwMode="auto">
          <a:xfrm>
            <a:off x="1524000" y="2740025"/>
            <a:ext cx="1187450" cy="396875"/>
          </a:xfrm>
          <a:prstGeom prst="rect">
            <a:avLst/>
          </a:prstGeom>
          <a:noFill/>
          <a:ln w="9525">
            <a:noFill/>
            <a:miter lim="800000"/>
            <a:headEnd/>
            <a:tailEnd/>
          </a:ln>
          <a:effectLst/>
        </p:spPr>
        <p:txBody>
          <a:bodyPr wrap="none">
            <a:spAutoFit/>
          </a:bodyPr>
          <a:lstStyle/>
          <a:p>
            <a:r>
              <a:rPr lang="en-US" sz="2000">
                <a:solidFill>
                  <a:srgbClr val="FFFF00"/>
                </a:solidFill>
              </a:rPr>
              <a:t>Benzene</a:t>
            </a:r>
          </a:p>
        </p:txBody>
      </p:sp>
      <p:sp>
        <p:nvSpPr>
          <p:cNvPr id="310280" name="Rectangle 8"/>
          <p:cNvSpPr>
            <a:spLocks noChangeArrowheads="1"/>
          </p:cNvSpPr>
          <p:nvPr/>
        </p:nvSpPr>
        <p:spPr bwMode="auto">
          <a:xfrm>
            <a:off x="4191000" y="2663825"/>
            <a:ext cx="712788" cy="396875"/>
          </a:xfrm>
          <a:prstGeom prst="rect">
            <a:avLst/>
          </a:prstGeom>
          <a:noFill/>
          <a:ln w="9525">
            <a:noFill/>
            <a:miter lim="800000"/>
            <a:headEnd/>
            <a:tailEnd/>
          </a:ln>
          <a:effectLst/>
        </p:spPr>
        <p:txBody>
          <a:bodyPr wrap="none">
            <a:spAutoFit/>
          </a:bodyPr>
          <a:lstStyle/>
          <a:p>
            <a:r>
              <a:rPr lang="en-US" sz="2000">
                <a:solidFill>
                  <a:srgbClr val="FFFF00"/>
                </a:solidFill>
              </a:rPr>
              <a:t>NO</a:t>
            </a:r>
            <a:r>
              <a:rPr lang="en-US" sz="2000" baseline="-25000">
                <a:solidFill>
                  <a:srgbClr val="FFFF00"/>
                </a:solidFill>
              </a:rPr>
              <a:t>3</a:t>
            </a:r>
            <a:r>
              <a:rPr lang="en-US" sz="2000" baseline="30000">
                <a:solidFill>
                  <a:srgbClr val="FFFF00"/>
                </a:solidFill>
              </a:rPr>
              <a:t>-</a:t>
            </a:r>
            <a:endParaRPr lang="en-US" sz="2000">
              <a:solidFill>
                <a:srgbClr val="FFFF00"/>
              </a:solidFill>
            </a:endParaRPr>
          </a:p>
        </p:txBody>
      </p:sp>
      <p:sp>
        <p:nvSpPr>
          <p:cNvPr id="310281" name="Rectangle 9"/>
          <p:cNvSpPr>
            <a:spLocks noChangeArrowheads="1"/>
          </p:cNvSpPr>
          <p:nvPr/>
        </p:nvSpPr>
        <p:spPr bwMode="auto">
          <a:xfrm>
            <a:off x="6400800" y="2740025"/>
            <a:ext cx="1695450" cy="396875"/>
          </a:xfrm>
          <a:prstGeom prst="rect">
            <a:avLst/>
          </a:prstGeom>
          <a:noFill/>
          <a:ln w="9525">
            <a:noFill/>
            <a:miter lim="800000"/>
            <a:headEnd/>
            <a:tailEnd/>
          </a:ln>
          <a:effectLst/>
        </p:spPr>
        <p:txBody>
          <a:bodyPr wrap="none">
            <a:spAutoFit/>
          </a:bodyPr>
          <a:lstStyle/>
          <a:p>
            <a:r>
              <a:rPr lang="en-US" sz="2000">
                <a:solidFill>
                  <a:srgbClr val="FFFF00"/>
                </a:solidFill>
              </a:rPr>
              <a:t>Nitrobenzene</a:t>
            </a:r>
          </a:p>
        </p:txBody>
      </p:sp>
      <p:pic>
        <p:nvPicPr>
          <p:cNvPr id="310282" name="Picture 10" descr="benzene_nr"/>
          <p:cNvPicPr>
            <a:picLocks noChangeAspect="1" noChangeArrowheads="1"/>
          </p:cNvPicPr>
          <p:nvPr/>
        </p:nvPicPr>
        <p:blipFill>
          <a:blip r:embed="rId6" cstate="print"/>
          <a:srcRect l="24562" r="35088"/>
          <a:stretch>
            <a:fillRect/>
          </a:stretch>
        </p:blipFill>
        <p:spPr bwMode="auto">
          <a:xfrm>
            <a:off x="1143000" y="3200400"/>
            <a:ext cx="1892300" cy="1825625"/>
          </a:xfrm>
          <a:prstGeom prst="rect">
            <a:avLst/>
          </a:prstGeom>
          <a:noFill/>
        </p:spPr>
      </p:pic>
      <p:pic>
        <p:nvPicPr>
          <p:cNvPr id="310283" name="Picture 11" descr="NO3-_nr"/>
          <p:cNvPicPr>
            <a:picLocks noChangeAspect="1" noChangeArrowheads="1"/>
          </p:cNvPicPr>
          <p:nvPr/>
        </p:nvPicPr>
        <p:blipFill>
          <a:blip r:embed="rId7" cstate="print"/>
          <a:srcRect l="35088" t="18018" r="35088" b="18018"/>
          <a:stretch>
            <a:fillRect/>
          </a:stretch>
        </p:blipFill>
        <p:spPr bwMode="auto">
          <a:xfrm>
            <a:off x="3505200" y="3352800"/>
            <a:ext cx="2100263" cy="1752600"/>
          </a:xfrm>
          <a:prstGeom prst="rect">
            <a:avLst/>
          </a:prstGeom>
          <a:noFill/>
        </p:spPr>
      </p:pic>
      <p:pic>
        <p:nvPicPr>
          <p:cNvPr id="310284" name="Picture 12" descr="nitrobenzene_nr"/>
          <p:cNvPicPr>
            <a:picLocks noChangeAspect="1" noChangeArrowheads="1"/>
          </p:cNvPicPr>
          <p:nvPr/>
        </p:nvPicPr>
        <p:blipFill>
          <a:blip r:embed="rId8" cstate="print"/>
          <a:srcRect l="21053" r="28070"/>
          <a:stretch>
            <a:fillRect/>
          </a:stretch>
        </p:blipFill>
        <p:spPr bwMode="auto">
          <a:xfrm>
            <a:off x="5767388" y="3328988"/>
            <a:ext cx="2386012" cy="1825625"/>
          </a:xfrm>
          <a:prstGeom prst="rect">
            <a:avLst/>
          </a:prstGeom>
          <a:noFill/>
        </p:spPr>
      </p:pic>
      <p:sp>
        <p:nvSpPr>
          <p:cNvPr id="310285" name="Rectangle 13"/>
          <p:cNvSpPr>
            <a:spLocks noChangeArrowheads="1"/>
          </p:cNvSpPr>
          <p:nvPr/>
        </p:nvSpPr>
        <p:spPr bwMode="auto">
          <a:xfrm>
            <a:off x="82550" y="6567488"/>
            <a:ext cx="2203450" cy="214312"/>
          </a:xfrm>
          <a:prstGeom prst="rect">
            <a:avLst/>
          </a:prstGeom>
          <a:noFill/>
          <a:ln w="9525">
            <a:noFill/>
            <a:miter lim="800000"/>
            <a:headEnd/>
            <a:tailEnd/>
          </a:ln>
          <a:effectLst/>
        </p:spPr>
        <p:txBody>
          <a:bodyPr wrap="none">
            <a:spAutoFit/>
          </a:bodyPr>
          <a:lstStyle/>
          <a:p>
            <a:r>
              <a:rPr lang="en-US" sz="800">
                <a:solidFill>
                  <a:schemeClr val="bg1"/>
                </a:solidFill>
              </a:rPr>
              <a:t>Mark Wirtz, Edward Ehrat, </a:t>
            </a:r>
            <a:r>
              <a:rPr lang="en-US" sz="800" u="sng">
                <a:solidFill>
                  <a:schemeClr val="bg1"/>
                </a:solidFill>
              </a:rPr>
              <a:t>David L. Cedeno</a:t>
            </a:r>
            <a:r>
              <a:rPr lang="en-US" sz="800">
                <a:solidFill>
                  <a:schemeClr val="bg1"/>
                </a:solidFill>
              </a:rPr>
              <a:t>*</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lstStyle/>
          <a:p>
            <a:endParaRPr lang="en-US"/>
          </a:p>
        </p:txBody>
      </p:sp>
      <p:sp>
        <p:nvSpPr>
          <p:cNvPr id="312323" name="Rectangle 3"/>
          <p:cNvSpPr>
            <a:spLocks noChangeArrowheads="1"/>
          </p:cNvSpPr>
          <p:nvPr/>
        </p:nvSpPr>
        <p:spPr bwMode="auto">
          <a:xfrm>
            <a:off x="304800" y="2743200"/>
            <a:ext cx="8305800" cy="2057400"/>
          </a:xfrm>
          <a:prstGeom prst="rect">
            <a:avLst/>
          </a:prstGeom>
          <a:solidFill>
            <a:srgbClr val="000000"/>
          </a:solidFill>
          <a:ln w="9525">
            <a:solidFill>
              <a:schemeClr val="tx1"/>
            </a:solidFill>
            <a:miter lim="800000"/>
            <a:headEnd/>
            <a:tailEnd/>
          </a:ln>
          <a:effectLst/>
        </p:spPr>
        <p:txBody>
          <a:bodyPr wrap="none" anchor="ctr"/>
          <a:lstStyle/>
          <a:p>
            <a:endParaRPr lang="en-US"/>
          </a:p>
        </p:txBody>
      </p:sp>
      <p:pic>
        <p:nvPicPr>
          <p:cNvPr id="312324" name="Picture 4" descr="C_2s"/>
          <p:cNvPicPr>
            <a:picLocks noChangeAspect="1" noChangeArrowheads="1"/>
          </p:cNvPicPr>
          <p:nvPr/>
        </p:nvPicPr>
        <p:blipFill>
          <a:blip r:embed="rId3" cstate="print"/>
          <a:srcRect l="31580" t="18018" r="42105" b="18018"/>
          <a:stretch>
            <a:fillRect/>
          </a:stretch>
        </p:blipFill>
        <p:spPr bwMode="auto">
          <a:xfrm>
            <a:off x="457200" y="2743200"/>
            <a:ext cx="1851025" cy="1754188"/>
          </a:xfrm>
          <a:prstGeom prst="rect">
            <a:avLst/>
          </a:prstGeom>
          <a:noFill/>
        </p:spPr>
      </p:pic>
      <p:pic>
        <p:nvPicPr>
          <p:cNvPr id="312325" name="Picture 5" descr="C_2px"/>
          <p:cNvPicPr>
            <a:picLocks noChangeAspect="1" noChangeArrowheads="1"/>
          </p:cNvPicPr>
          <p:nvPr/>
        </p:nvPicPr>
        <p:blipFill>
          <a:blip r:embed="rId4" cstate="print"/>
          <a:srcRect l="31580" t="18018" r="42105" b="18018"/>
          <a:stretch>
            <a:fillRect/>
          </a:stretch>
        </p:blipFill>
        <p:spPr bwMode="auto">
          <a:xfrm>
            <a:off x="2362200" y="2819400"/>
            <a:ext cx="1852613" cy="1754188"/>
          </a:xfrm>
          <a:prstGeom prst="rect">
            <a:avLst/>
          </a:prstGeom>
          <a:noFill/>
        </p:spPr>
      </p:pic>
      <p:pic>
        <p:nvPicPr>
          <p:cNvPr id="312326" name="Picture 6" descr="C_2py"/>
          <p:cNvPicPr>
            <a:picLocks noChangeAspect="1" noChangeArrowheads="1"/>
          </p:cNvPicPr>
          <p:nvPr/>
        </p:nvPicPr>
        <p:blipFill>
          <a:blip r:embed="rId5" cstate="print"/>
          <a:srcRect l="31580" t="18018" r="42105" b="18018"/>
          <a:stretch>
            <a:fillRect/>
          </a:stretch>
        </p:blipFill>
        <p:spPr bwMode="auto">
          <a:xfrm>
            <a:off x="4343400" y="2743200"/>
            <a:ext cx="1928813" cy="1825625"/>
          </a:xfrm>
          <a:prstGeom prst="rect">
            <a:avLst/>
          </a:prstGeom>
          <a:noFill/>
        </p:spPr>
      </p:pic>
      <p:pic>
        <p:nvPicPr>
          <p:cNvPr id="312327" name="Picture 7" descr="C_2pz"/>
          <p:cNvPicPr>
            <a:picLocks noChangeAspect="1" noChangeArrowheads="1"/>
          </p:cNvPicPr>
          <p:nvPr/>
        </p:nvPicPr>
        <p:blipFill>
          <a:blip r:embed="rId6" cstate="print"/>
          <a:srcRect l="31580" t="18018" r="42105" b="18018"/>
          <a:stretch>
            <a:fillRect/>
          </a:stretch>
        </p:blipFill>
        <p:spPr bwMode="auto">
          <a:xfrm>
            <a:off x="6477000" y="2819400"/>
            <a:ext cx="1852613" cy="1754188"/>
          </a:xfrm>
          <a:prstGeom prst="rect">
            <a:avLst/>
          </a:prstGeom>
          <a:noFill/>
        </p:spPr>
      </p:pic>
      <p:sp>
        <p:nvSpPr>
          <p:cNvPr id="312328" name="Text Box 8"/>
          <p:cNvSpPr txBox="1">
            <a:spLocks noChangeArrowheads="1"/>
          </p:cNvSpPr>
          <p:nvPr/>
        </p:nvSpPr>
        <p:spPr bwMode="auto">
          <a:xfrm>
            <a:off x="1123950" y="4265613"/>
            <a:ext cx="425450" cy="366712"/>
          </a:xfrm>
          <a:prstGeom prst="rect">
            <a:avLst/>
          </a:prstGeom>
          <a:noFill/>
          <a:ln w="9525">
            <a:noFill/>
            <a:miter lim="800000"/>
            <a:headEnd/>
            <a:tailEnd/>
          </a:ln>
          <a:effectLst/>
        </p:spPr>
        <p:txBody>
          <a:bodyPr wrap="none">
            <a:spAutoFit/>
          </a:bodyPr>
          <a:lstStyle/>
          <a:p>
            <a:pPr algn="ctr"/>
            <a:r>
              <a:rPr lang="en-US">
                <a:solidFill>
                  <a:srgbClr val="FFFF00"/>
                </a:solidFill>
              </a:rPr>
              <a:t>2s</a:t>
            </a:r>
          </a:p>
        </p:txBody>
      </p:sp>
      <p:sp>
        <p:nvSpPr>
          <p:cNvPr id="312329" name="Text Box 9"/>
          <p:cNvSpPr txBox="1">
            <a:spLocks noChangeArrowheads="1"/>
          </p:cNvSpPr>
          <p:nvPr/>
        </p:nvSpPr>
        <p:spPr bwMode="auto">
          <a:xfrm>
            <a:off x="4765675" y="4341813"/>
            <a:ext cx="1250950" cy="366712"/>
          </a:xfrm>
          <a:prstGeom prst="rect">
            <a:avLst/>
          </a:prstGeom>
          <a:noFill/>
          <a:ln w="9525">
            <a:noFill/>
            <a:miter lim="800000"/>
            <a:headEnd/>
            <a:tailEnd/>
          </a:ln>
          <a:effectLst/>
        </p:spPr>
        <p:txBody>
          <a:bodyPr wrap="none">
            <a:spAutoFit/>
          </a:bodyPr>
          <a:lstStyle/>
          <a:p>
            <a:pPr algn="ctr"/>
            <a:r>
              <a:rPr lang="en-US">
                <a:solidFill>
                  <a:srgbClr val="FFFF00"/>
                </a:solidFill>
              </a:rPr>
              <a:t>2p (x, y, z)</a:t>
            </a:r>
          </a:p>
        </p:txBody>
      </p:sp>
      <p:sp>
        <p:nvSpPr>
          <p:cNvPr id="312330" name="Text Box 10"/>
          <p:cNvSpPr txBox="1">
            <a:spLocks noChangeArrowheads="1"/>
          </p:cNvSpPr>
          <p:nvPr/>
        </p:nvSpPr>
        <p:spPr bwMode="auto">
          <a:xfrm>
            <a:off x="7543800" y="4389438"/>
            <a:ext cx="960438" cy="396875"/>
          </a:xfrm>
          <a:prstGeom prst="rect">
            <a:avLst/>
          </a:prstGeom>
          <a:noFill/>
          <a:ln w="9525">
            <a:noFill/>
            <a:miter lim="800000"/>
            <a:headEnd/>
            <a:tailEnd/>
          </a:ln>
          <a:effectLst/>
        </p:spPr>
        <p:txBody>
          <a:bodyPr wrap="none">
            <a:spAutoFit/>
          </a:bodyPr>
          <a:lstStyle/>
          <a:p>
            <a:r>
              <a:rPr lang="en-US" sz="2000">
                <a:solidFill>
                  <a:srgbClr val="FFFF00"/>
                </a:solidFill>
              </a:rPr>
              <a:t>carbon</a:t>
            </a:r>
          </a:p>
        </p:txBody>
      </p:sp>
      <p:sp>
        <p:nvSpPr>
          <p:cNvPr id="312331" name="Rectangle 11"/>
          <p:cNvSpPr>
            <a:spLocks noChangeArrowheads="1"/>
          </p:cNvSpPr>
          <p:nvPr/>
        </p:nvSpPr>
        <p:spPr bwMode="auto">
          <a:xfrm>
            <a:off x="82550" y="6567488"/>
            <a:ext cx="2203450" cy="214312"/>
          </a:xfrm>
          <a:prstGeom prst="rect">
            <a:avLst/>
          </a:prstGeom>
          <a:noFill/>
          <a:ln w="9525">
            <a:noFill/>
            <a:miter lim="800000"/>
            <a:headEnd/>
            <a:tailEnd/>
          </a:ln>
          <a:effectLst/>
        </p:spPr>
        <p:txBody>
          <a:bodyPr wrap="none">
            <a:spAutoFit/>
          </a:bodyPr>
          <a:lstStyle/>
          <a:p>
            <a:r>
              <a:rPr lang="en-US" sz="800">
                <a:solidFill>
                  <a:srgbClr val="FFFF66"/>
                </a:solidFill>
              </a:rPr>
              <a:t>Mark Wirtz, Edward Ehrat, </a:t>
            </a:r>
            <a:r>
              <a:rPr lang="en-US" sz="800" u="sng">
                <a:solidFill>
                  <a:srgbClr val="FFFF66"/>
                </a:solidFill>
              </a:rPr>
              <a:t>David L. Cedeno</a:t>
            </a:r>
            <a:r>
              <a:rPr lang="en-US" sz="800">
                <a:solidFill>
                  <a:srgbClr val="FFFF66"/>
                </a:solidFill>
              </a:rPr>
              <a:t>*</a:t>
            </a:r>
          </a:p>
        </p:txBody>
      </p:sp>
    </p:spTree>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a:noFill/>
          <a:ln/>
        </p:spPr>
        <p:txBody>
          <a:bodyPr lIns="92075" tIns="46038" rIns="92075" bIns="46038" anchorCtr="1">
            <a:spAutoFit/>
          </a:bodyPr>
          <a:lstStyle/>
          <a:p>
            <a:r>
              <a:rPr lang="en-US"/>
              <a:t>How does H</a:t>
            </a:r>
            <a:r>
              <a:rPr lang="en-US" baseline="-25000"/>
              <a:t>2</a:t>
            </a:r>
            <a:r>
              <a:rPr lang="en-US"/>
              <a:t> form?</a:t>
            </a:r>
          </a:p>
        </p:txBody>
      </p:sp>
      <p:sp>
        <p:nvSpPr>
          <p:cNvPr id="770051" name="AutoShape 3"/>
          <p:cNvSpPr>
            <a:spLocks noChangeArrowheads="1"/>
          </p:cNvSpPr>
          <p:nvPr/>
        </p:nvSpPr>
        <p:spPr bwMode="auto">
          <a:xfrm>
            <a:off x="4648200" y="4903788"/>
            <a:ext cx="914400" cy="685800"/>
          </a:xfrm>
          <a:prstGeom prst="rightArrow">
            <a:avLst>
              <a:gd name="adj1" fmla="val 50000"/>
              <a:gd name="adj2" fmla="val 66673"/>
            </a:avLst>
          </a:prstGeom>
          <a:solidFill>
            <a:schemeClr val="tx2"/>
          </a:solidFill>
          <a:ln w="9525">
            <a:noFill/>
            <a:miter lim="800000"/>
            <a:headEnd/>
            <a:tailEnd/>
          </a:ln>
          <a:effectLst/>
        </p:spPr>
        <p:txBody>
          <a:bodyPr wrap="none" anchor="ctr"/>
          <a:lstStyle/>
          <a:p>
            <a:endParaRPr lang="en-US"/>
          </a:p>
        </p:txBody>
      </p:sp>
      <p:sp>
        <p:nvSpPr>
          <p:cNvPr id="770052" name="AutoShape 4"/>
          <p:cNvSpPr>
            <a:spLocks noChangeArrowheads="1"/>
          </p:cNvSpPr>
          <p:nvPr/>
        </p:nvSpPr>
        <p:spPr bwMode="auto">
          <a:xfrm>
            <a:off x="3505200" y="4903788"/>
            <a:ext cx="914400" cy="685800"/>
          </a:xfrm>
          <a:prstGeom prst="leftArrow">
            <a:avLst>
              <a:gd name="adj1" fmla="val 50000"/>
              <a:gd name="adj2" fmla="val 66660"/>
            </a:avLst>
          </a:prstGeom>
          <a:solidFill>
            <a:schemeClr val="tx2"/>
          </a:solidFill>
          <a:ln w="9525">
            <a:noFill/>
            <a:miter lim="800000"/>
            <a:headEnd/>
            <a:tailEnd/>
          </a:ln>
          <a:effectLst/>
        </p:spPr>
        <p:txBody>
          <a:bodyPr wrap="none" anchor="ctr"/>
          <a:lstStyle/>
          <a:p>
            <a:endParaRPr lang="en-US"/>
          </a:p>
        </p:txBody>
      </p:sp>
      <p:sp>
        <p:nvSpPr>
          <p:cNvPr id="770053" name="Oval 5"/>
          <p:cNvSpPr>
            <a:spLocks noChangeArrowheads="1"/>
          </p:cNvSpPr>
          <p:nvPr/>
        </p:nvSpPr>
        <p:spPr bwMode="auto">
          <a:xfrm>
            <a:off x="3810000" y="4876800"/>
            <a:ext cx="685800" cy="685800"/>
          </a:xfrm>
          <a:prstGeom prst="ellipse">
            <a:avLst/>
          </a:prstGeom>
          <a:gradFill rotWithShape="1">
            <a:gsLst>
              <a:gs pos="0">
                <a:srgbClr val="3366FF"/>
              </a:gs>
              <a:gs pos="100000">
                <a:srgbClr val="3366FF">
                  <a:gamma/>
                  <a:shade val="46275"/>
                  <a:invGamma/>
                </a:srgbClr>
              </a:gs>
            </a:gsLst>
            <a:path path="shape">
              <a:fillToRect l="50000" t="50000" r="50000" b="50000"/>
            </a:path>
          </a:gradFill>
          <a:ln w="9525">
            <a:solidFill>
              <a:schemeClr val="tx1"/>
            </a:solidFill>
            <a:round/>
            <a:headEnd/>
            <a:tailEnd/>
          </a:ln>
          <a:effectLst/>
        </p:spPr>
        <p:txBody>
          <a:bodyPr wrap="none" anchor="ctr"/>
          <a:lstStyle/>
          <a:p>
            <a:pPr algn="ctr" eaLnBrk="0" hangingPunct="0"/>
            <a:r>
              <a:rPr lang="en-US" sz="3200"/>
              <a:t>+</a:t>
            </a:r>
          </a:p>
        </p:txBody>
      </p:sp>
      <p:sp>
        <p:nvSpPr>
          <p:cNvPr id="770054" name="Oval 6"/>
          <p:cNvSpPr>
            <a:spLocks noChangeArrowheads="1"/>
          </p:cNvSpPr>
          <p:nvPr/>
        </p:nvSpPr>
        <p:spPr bwMode="auto">
          <a:xfrm>
            <a:off x="4495800" y="4876800"/>
            <a:ext cx="685800" cy="685800"/>
          </a:xfrm>
          <a:prstGeom prst="ellipse">
            <a:avLst/>
          </a:prstGeom>
          <a:gradFill rotWithShape="1">
            <a:gsLst>
              <a:gs pos="0">
                <a:srgbClr val="3366FF"/>
              </a:gs>
              <a:gs pos="100000">
                <a:srgbClr val="3366FF">
                  <a:gamma/>
                  <a:shade val="46275"/>
                  <a:invGamma/>
                </a:srgbClr>
              </a:gs>
            </a:gsLst>
            <a:path path="shape">
              <a:fillToRect l="50000" t="50000" r="50000" b="50000"/>
            </a:path>
          </a:gradFill>
          <a:ln w="9525">
            <a:solidFill>
              <a:schemeClr val="tx1"/>
            </a:solidFill>
            <a:round/>
            <a:headEnd/>
            <a:tailEnd/>
          </a:ln>
          <a:effectLst/>
        </p:spPr>
        <p:txBody>
          <a:bodyPr wrap="none" anchor="ctr"/>
          <a:lstStyle/>
          <a:p>
            <a:pPr algn="ctr" eaLnBrk="0" hangingPunct="0"/>
            <a:r>
              <a:rPr lang="en-US" sz="3200"/>
              <a:t>+</a:t>
            </a:r>
          </a:p>
        </p:txBody>
      </p:sp>
      <p:sp>
        <p:nvSpPr>
          <p:cNvPr id="770055" name="Rectangle 7"/>
          <p:cNvSpPr>
            <a:spLocks noChangeArrowheads="1"/>
          </p:cNvSpPr>
          <p:nvPr/>
        </p:nvSpPr>
        <p:spPr bwMode="auto">
          <a:xfrm>
            <a:off x="838200" y="1600200"/>
            <a:ext cx="3070225" cy="579438"/>
          </a:xfrm>
          <a:prstGeom prst="rect">
            <a:avLst/>
          </a:prstGeom>
          <a:noFill/>
          <a:ln w="9525">
            <a:noFill/>
            <a:miter lim="800000"/>
            <a:headEnd/>
            <a:tailEnd/>
          </a:ln>
          <a:effectLst/>
        </p:spPr>
        <p:txBody>
          <a:bodyPr wrap="none">
            <a:spAutoFit/>
          </a:bodyPr>
          <a:lstStyle/>
          <a:p>
            <a:pPr eaLnBrk="0" hangingPunct="0"/>
            <a:r>
              <a:rPr lang="en-US" sz="3200"/>
              <a:t>The nuclei repel</a:t>
            </a:r>
          </a:p>
        </p:txBody>
      </p:sp>
      <p:sp>
        <p:nvSpPr>
          <p:cNvPr id="770056" name="Rectangle 8"/>
          <p:cNvSpPr>
            <a:spLocks noChangeArrowheads="1"/>
          </p:cNvSpPr>
          <p:nvPr/>
        </p:nvSpPr>
        <p:spPr bwMode="auto">
          <a:xfrm>
            <a:off x="890588" y="2362200"/>
            <a:ext cx="6272212" cy="579438"/>
          </a:xfrm>
          <a:prstGeom prst="rect">
            <a:avLst/>
          </a:prstGeom>
          <a:noFill/>
          <a:ln w="9525">
            <a:noFill/>
            <a:miter lim="800000"/>
            <a:headEnd/>
            <a:tailEnd/>
          </a:ln>
          <a:effectLst/>
        </p:spPr>
        <p:txBody>
          <a:bodyPr wrap="none">
            <a:spAutoFit/>
          </a:bodyPr>
          <a:lstStyle/>
          <a:p>
            <a:pPr eaLnBrk="0" hangingPunct="0"/>
            <a:r>
              <a:rPr lang="en-US" sz="3200"/>
              <a:t>But they are attracted to electrons</a:t>
            </a:r>
          </a:p>
        </p:txBody>
      </p:sp>
      <p:sp>
        <p:nvSpPr>
          <p:cNvPr id="770057" name="Rectangle 9"/>
          <p:cNvSpPr>
            <a:spLocks noChangeArrowheads="1"/>
          </p:cNvSpPr>
          <p:nvPr/>
        </p:nvSpPr>
        <p:spPr bwMode="auto">
          <a:xfrm>
            <a:off x="914400" y="3124200"/>
            <a:ext cx="4648200" cy="579438"/>
          </a:xfrm>
          <a:prstGeom prst="rect">
            <a:avLst/>
          </a:prstGeom>
          <a:noFill/>
          <a:ln w="9525">
            <a:noFill/>
            <a:miter lim="800000"/>
            <a:headEnd/>
            <a:tailEnd/>
          </a:ln>
          <a:effectLst/>
        </p:spPr>
        <p:txBody>
          <a:bodyPr wrap="none">
            <a:spAutoFit/>
          </a:bodyPr>
          <a:lstStyle/>
          <a:p>
            <a:pPr eaLnBrk="0" hangingPunct="0"/>
            <a:r>
              <a:rPr lang="en-US" sz="3200"/>
              <a:t>They share the electrons</a:t>
            </a:r>
          </a:p>
        </p:txBody>
      </p:sp>
      <p:grpSp>
        <p:nvGrpSpPr>
          <p:cNvPr id="770058" name="Group 10"/>
          <p:cNvGrpSpPr>
            <a:grpSpLocks/>
          </p:cNvGrpSpPr>
          <p:nvPr/>
        </p:nvGrpSpPr>
        <p:grpSpPr bwMode="auto">
          <a:xfrm>
            <a:off x="4419600" y="4419600"/>
            <a:ext cx="152400" cy="1676400"/>
            <a:chOff x="2784" y="2784"/>
            <a:chExt cx="96" cy="1056"/>
          </a:xfrm>
        </p:grpSpPr>
        <p:sp>
          <p:nvSpPr>
            <p:cNvPr id="770059" name="Oval 11"/>
            <p:cNvSpPr>
              <a:spLocks noChangeArrowheads="1"/>
            </p:cNvSpPr>
            <p:nvPr/>
          </p:nvSpPr>
          <p:spPr bwMode="auto">
            <a:xfrm>
              <a:off x="2784" y="2784"/>
              <a:ext cx="96" cy="96"/>
            </a:xfrm>
            <a:prstGeom prst="ellipse">
              <a:avLst/>
            </a:prstGeom>
            <a:gradFill rotWithShape="1">
              <a:gsLst>
                <a:gs pos="0">
                  <a:schemeClr val="tx2">
                    <a:gamma/>
                    <a:tint val="0"/>
                    <a:invGamma/>
                  </a:schemeClr>
                </a:gs>
                <a:gs pos="100000">
                  <a:schemeClr val="tx2"/>
                </a:gs>
              </a:gsLst>
              <a:path path="shape">
                <a:fillToRect l="50000" t="50000" r="50000" b="50000"/>
              </a:path>
            </a:gradFill>
            <a:ln w="9525">
              <a:noFill/>
              <a:round/>
              <a:headEnd/>
              <a:tailEnd/>
            </a:ln>
            <a:effectLst/>
          </p:spPr>
          <p:txBody>
            <a:bodyPr wrap="none" anchor="ctr"/>
            <a:lstStyle/>
            <a:p>
              <a:endParaRPr lang="en-US"/>
            </a:p>
          </p:txBody>
        </p:sp>
        <p:sp>
          <p:nvSpPr>
            <p:cNvPr id="770060" name="Oval 12"/>
            <p:cNvSpPr>
              <a:spLocks noChangeArrowheads="1"/>
            </p:cNvSpPr>
            <p:nvPr/>
          </p:nvSpPr>
          <p:spPr bwMode="auto">
            <a:xfrm>
              <a:off x="2784" y="3744"/>
              <a:ext cx="96" cy="96"/>
            </a:xfrm>
            <a:prstGeom prst="ellipse">
              <a:avLst/>
            </a:prstGeom>
            <a:gradFill rotWithShape="1">
              <a:gsLst>
                <a:gs pos="0">
                  <a:schemeClr val="tx2">
                    <a:gamma/>
                    <a:tint val="0"/>
                    <a:invGamma/>
                  </a:schemeClr>
                </a:gs>
                <a:gs pos="100000">
                  <a:schemeClr val="tx2"/>
                </a:gs>
              </a:gsLst>
              <a:path path="shape">
                <a:fillToRect l="50000" t="50000" r="50000" b="50000"/>
              </a:path>
            </a:gradFill>
            <a:ln w="9525">
              <a:noFill/>
              <a:round/>
              <a:headEnd/>
              <a:tailEnd/>
            </a:ln>
            <a:effectLst/>
          </p:spPr>
          <p:txBody>
            <a:bodyPr wrap="none" anchor="ctr"/>
            <a:lstStyle/>
            <a:p>
              <a:endParaRPr lang="en-US"/>
            </a:p>
          </p:txBody>
        </p:sp>
      </p:grpSp>
      <p:sp>
        <p:nvSpPr>
          <p:cNvPr id="770061" name="Line 13"/>
          <p:cNvSpPr>
            <a:spLocks noChangeShapeType="1"/>
          </p:cNvSpPr>
          <p:nvPr/>
        </p:nvSpPr>
        <p:spPr bwMode="auto">
          <a:xfrm flipV="1">
            <a:off x="3505200" y="4572000"/>
            <a:ext cx="838200" cy="457200"/>
          </a:xfrm>
          <a:prstGeom prst="line">
            <a:avLst/>
          </a:prstGeom>
          <a:noFill/>
          <a:ln w="12700">
            <a:solidFill>
              <a:schemeClr val="tx1"/>
            </a:solidFill>
            <a:round/>
            <a:headEnd type="stealth" w="med" len="lg"/>
            <a:tailEnd type="stealth" w="med" len="lg"/>
          </a:ln>
          <a:effectLst/>
        </p:spPr>
        <p:txBody>
          <a:bodyPr/>
          <a:lstStyle/>
          <a:p>
            <a:endParaRPr lang="en-US"/>
          </a:p>
        </p:txBody>
      </p:sp>
      <p:sp>
        <p:nvSpPr>
          <p:cNvPr id="770062" name="Line 14"/>
          <p:cNvSpPr>
            <a:spLocks noChangeShapeType="1"/>
          </p:cNvSpPr>
          <p:nvPr/>
        </p:nvSpPr>
        <p:spPr bwMode="auto">
          <a:xfrm>
            <a:off x="3505200" y="5486400"/>
            <a:ext cx="838200" cy="457200"/>
          </a:xfrm>
          <a:prstGeom prst="line">
            <a:avLst/>
          </a:prstGeom>
          <a:noFill/>
          <a:ln w="12700">
            <a:solidFill>
              <a:schemeClr val="tx1"/>
            </a:solidFill>
            <a:round/>
            <a:headEnd type="stealth" w="med" len="lg"/>
            <a:tailEnd type="stealth" w="med" len="lg"/>
          </a:ln>
          <a:effectLst/>
        </p:spPr>
        <p:txBody>
          <a:bodyPr/>
          <a:lstStyle/>
          <a:p>
            <a:endParaRPr lang="en-US"/>
          </a:p>
        </p:txBody>
      </p:sp>
      <p:sp>
        <p:nvSpPr>
          <p:cNvPr id="770063" name="Line 15"/>
          <p:cNvSpPr>
            <a:spLocks noChangeShapeType="1"/>
          </p:cNvSpPr>
          <p:nvPr/>
        </p:nvSpPr>
        <p:spPr bwMode="auto">
          <a:xfrm flipH="1" flipV="1">
            <a:off x="4648200" y="4572000"/>
            <a:ext cx="838200" cy="457200"/>
          </a:xfrm>
          <a:prstGeom prst="line">
            <a:avLst/>
          </a:prstGeom>
          <a:noFill/>
          <a:ln w="12700">
            <a:solidFill>
              <a:schemeClr val="tx1"/>
            </a:solidFill>
            <a:round/>
            <a:headEnd type="stealth" w="med" len="lg"/>
            <a:tailEnd type="stealth" w="med" len="lg"/>
          </a:ln>
          <a:effectLst/>
        </p:spPr>
        <p:txBody>
          <a:bodyPr/>
          <a:lstStyle/>
          <a:p>
            <a:endParaRPr lang="en-US"/>
          </a:p>
        </p:txBody>
      </p:sp>
      <p:sp>
        <p:nvSpPr>
          <p:cNvPr id="770064" name="Line 16"/>
          <p:cNvSpPr>
            <a:spLocks noChangeShapeType="1"/>
          </p:cNvSpPr>
          <p:nvPr/>
        </p:nvSpPr>
        <p:spPr bwMode="auto">
          <a:xfrm flipH="1">
            <a:off x="4724400" y="5486400"/>
            <a:ext cx="838200" cy="457200"/>
          </a:xfrm>
          <a:prstGeom prst="line">
            <a:avLst/>
          </a:prstGeom>
          <a:noFill/>
          <a:ln w="12700">
            <a:solidFill>
              <a:schemeClr val="tx1"/>
            </a:solidFill>
            <a:round/>
            <a:headEnd type="stealth" w="med" len="lg"/>
            <a:tailEnd type="stealth" w="med" len="lg"/>
          </a:ln>
          <a:effectLst/>
        </p:spPr>
        <p:txBody>
          <a:bodyP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70055"/>
                                        </p:tgtEl>
                                        <p:attrNameLst>
                                          <p:attrName>style.visibility</p:attrName>
                                        </p:attrNameLst>
                                      </p:cBhvr>
                                      <p:to>
                                        <p:strVal val="visible"/>
                                      </p:to>
                                    </p:set>
                                    <p:anim calcmode="lin" valueType="num">
                                      <p:cBhvr>
                                        <p:cTn id="7" dur="500" fill="hold"/>
                                        <p:tgtEl>
                                          <p:spTgt spid="770055"/>
                                        </p:tgtEl>
                                        <p:attrNameLst>
                                          <p:attrName>ppt_w</p:attrName>
                                        </p:attrNameLst>
                                      </p:cBhvr>
                                      <p:tavLst>
                                        <p:tav tm="0">
                                          <p:val>
                                            <p:fltVal val="0"/>
                                          </p:val>
                                        </p:tav>
                                        <p:tav tm="100000">
                                          <p:val>
                                            <p:strVal val="#ppt_w"/>
                                          </p:val>
                                        </p:tav>
                                      </p:tavLst>
                                    </p:anim>
                                    <p:anim calcmode="lin" valueType="num">
                                      <p:cBhvr>
                                        <p:cTn id="8" dur="500" fill="hold"/>
                                        <p:tgtEl>
                                          <p:spTgt spid="77005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770054"/>
                                        </p:tgtEl>
                                        <p:attrNameLst>
                                          <p:attrName>style.visibility</p:attrName>
                                        </p:attrNameLst>
                                      </p:cBhvr>
                                      <p:to>
                                        <p:strVal val="visible"/>
                                      </p:to>
                                    </p:set>
                                    <p:anim calcmode="lin" valueType="num">
                                      <p:cBhvr>
                                        <p:cTn id="13" dur="500" fill="hold"/>
                                        <p:tgtEl>
                                          <p:spTgt spid="770054"/>
                                        </p:tgtEl>
                                        <p:attrNameLst>
                                          <p:attrName>ppt_w</p:attrName>
                                        </p:attrNameLst>
                                      </p:cBhvr>
                                      <p:tavLst>
                                        <p:tav tm="0">
                                          <p:val>
                                            <p:fltVal val="0"/>
                                          </p:val>
                                        </p:tav>
                                        <p:tav tm="100000">
                                          <p:val>
                                            <p:strVal val="#ppt_w"/>
                                          </p:val>
                                        </p:tav>
                                      </p:tavLst>
                                    </p:anim>
                                    <p:anim calcmode="lin" valueType="num">
                                      <p:cBhvr>
                                        <p:cTn id="14" dur="500" fill="hold"/>
                                        <p:tgtEl>
                                          <p:spTgt spid="770054"/>
                                        </p:tgtEl>
                                        <p:attrNameLst>
                                          <p:attrName>ppt_h</p:attrName>
                                        </p:attrNameLst>
                                      </p:cBhvr>
                                      <p:tavLst>
                                        <p:tav tm="0">
                                          <p:val>
                                            <p:fltVal val="0"/>
                                          </p:val>
                                        </p:tav>
                                        <p:tav tm="100000">
                                          <p:val>
                                            <p:strVal val="#ppt_h"/>
                                          </p:val>
                                        </p:tav>
                                      </p:tavLst>
                                    </p:anim>
                                    <p:animEffect transition="in" filter="fade">
                                      <p:cBhvr>
                                        <p:cTn id="15" dur="500"/>
                                        <p:tgtEl>
                                          <p:spTgt spid="770054"/>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770053"/>
                                        </p:tgtEl>
                                        <p:attrNameLst>
                                          <p:attrName>style.visibility</p:attrName>
                                        </p:attrNameLst>
                                      </p:cBhvr>
                                      <p:to>
                                        <p:strVal val="visible"/>
                                      </p:to>
                                    </p:set>
                                    <p:anim calcmode="lin" valueType="num">
                                      <p:cBhvr>
                                        <p:cTn id="18" dur="500" fill="hold"/>
                                        <p:tgtEl>
                                          <p:spTgt spid="770053"/>
                                        </p:tgtEl>
                                        <p:attrNameLst>
                                          <p:attrName>ppt_w</p:attrName>
                                        </p:attrNameLst>
                                      </p:cBhvr>
                                      <p:tavLst>
                                        <p:tav tm="0">
                                          <p:val>
                                            <p:fltVal val="0"/>
                                          </p:val>
                                        </p:tav>
                                        <p:tav tm="100000">
                                          <p:val>
                                            <p:strVal val="#ppt_w"/>
                                          </p:val>
                                        </p:tav>
                                      </p:tavLst>
                                    </p:anim>
                                    <p:anim calcmode="lin" valueType="num">
                                      <p:cBhvr>
                                        <p:cTn id="19" dur="500" fill="hold"/>
                                        <p:tgtEl>
                                          <p:spTgt spid="770053"/>
                                        </p:tgtEl>
                                        <p:attrNameLst>
                                          <p:attrName>ppt_h</p:attrName>
                                        </p:attrNameLst>
                                      </p:cBhvr>
                                      <p:tavLst>
                                        <p:tav tm="0">
                                          <p:val>
                                            <p:fltVal val="0"/>
                                          </p:val>
                                        </p:tav>
                                        <p:tav tm="100000">
                                          <p:val>
                                            <p:strVal val="#ppt_h"/>
                                          </p:val>
                                        </p:tav>
                                      </p:tavLst>
                                    </p:anim>
                                    <p:animEffect transition="in" filter="fade">
                                      <p:cBhvr>
                                        <p:cTn id="20" dur="500"/>
                                        <p:tgtEl>
                                          <p:spTgt spid="770053"/>
                                        </p:tgtEl>
                                      </p:cBhvr>
                                    </p:animEffect>
                                  </p:childTnLst>
                                </p:cTn>
                              </p:par>
                            </p:childTnLst>
                          </p:cTn>
                        </p:par>
                        <p:par>
                          <p:cTn id="21" fill="hold">
                            <p:stCondLst>
                              <p:cond delay="500"/>
                            </p:stCondLst>
                            <p:childTnLst>
                              <p:par>
                                <p:cTn id="22" presetID="0" presetClass="path" presetSubtype="0" accel="50000" decel="50000" fill="hold" grpId="1" nodeType="afterEffect">
                                  <p:stCondLst>
                                    <p:cond delay="0"/>
                                  </p:stCondLst>
                                  <p:childTnLst>
                                    <p:animMotion origin="layout" path="M 0 0 L 0.16667 0 " pathEditMode="relative" rAng="0" ptsTypes="AA">
                                      <p:cBhvr>
                                        <p:cTn id="23" dur="2000" fill="hold"/>
                                        <p:tgtEl>
                                          <p:spTgt spid="770054"/>
                                        </p:tgtEl>
                                        <p:attrNameLst>
                                          <p:attrName>ppt_x</p:attrName>
                                          <p:attrName>ppt_y</p:attrName>
                                        </p:attrNameLst>
                                      </p:cBhvr>
                                      <p:rCtr x="0" y="0"/>
                                    </p:animMotion>
                                  </p:childTnLst>
                                </p:cTn>
                              </p:par>
                              <p:par>
                                <p:cTn id="24" presetID="0" presetClass="path" presetSubtype="0" accel="50000" decel="50000" fill="hold" grpId="1" nodeType="withEffect">
                                  <p:stCondLst>
                                    <p:cond delay="0"/>
                                  </p:stCondLst>
                                  <p:childTnLst>
                                    <p:animMotion origin="layout" path="M 0 0 L -0.15833 0 " pathEditMode="relative" rAng="0" ptsTypes="AA">
                                      <p:cBhvr>
                                        <p:cTn id="25" dur="2000" fill="hold"/>
                                        <p:tgtEl>
                                          <p:spTgt spid="770053"/>
                                        </p:tgtEl>
                                        <p:attrNameLst>
                                          <p:attrName>ppt_x</p:attrName>
                                          <p:attrName>ppt_y</p:attrName>
                                        </p:attrNameLst>
                                      </p:cBhvr>
                                      <p:rCtr x="0" y="0"/>
                                    </p:animMotion>
                                  </p:childTnLst>
                                </p:cTn>
                              </p:par>
                              <p:par>
                                <p:cTn id="26" presetID="22" presetClass="entr" presetSubtype="8" fill="hold" grpId="0" nodeType="withEffect">
                                  <p:stCondLst>
                                    <p:cond delay="0"/>
                                  </p:stCondLst>
                                  <p:childTnLst>
                                    <p:set>
                                      <p:cBhvr>
                                        <p:cTn id="27" dur="1" fill="hold">
                                          <p:stCondLst>
                                            <p:cond delay="0"/>
                                          </p:stCondLst>
                                        </p:cTn>
                                        <p:tgtEl>
                                          <p:spTgt spid="770051"/>
                                        </p:tgtEl>
                                        <p:attrNameLst>
                                          <p:attrName>style.visibility</p:attrName>
                                        </p:attrNameLst>
                                      </p:cBhvr>
                                      <p:to>
                                        <p:strVal val="visible"/>
                                      </p:to>
                                    </p:set>
                                    <p:animEffect transition="in" filter="wipe(left)">
                                      <p:cBhvr>
                                        <p:cTn id="28" dur="2000"/>
                                        <p:tgtEl>
                                          <p:spTgt spid="770051"/>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770052"/>
                                        </p:tgtEl>
                                        <p:attrNameLst>
                                          <p:attrName>style.visibility</p:attrName>
                                        </p:attrNameLst>
                                      </p:cBhvr>
                                      <p:to>
                                        <p:strVal val="visible"/>
                                      </p:to>
                                    </p:set>
                                    <p:animEffect transition="in" filter="wipe(right)">
                                      <p:cBhvr>
                                        <p:cTn id="31" dur="2000"/>
                                        <p:tgtEl>
                                          <p:spTgt spid="770052"/>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770056"/>
                                        </p:tgtEl>
                                        <p:attrNameLst>
                                          <p:attrName>style.visibility</p:attrName>
                                        </p:attrNameLst>
                                      </p:cBhvr>
                                      <p:to>
                                        <p:strVal val="visible"/>
                                      </p:to>
                                    </p:set>
                                    <p:anim calcmode="lin" valueType="num">
                                      <p:cBhvr>
                                        <p:cTn id="36" dur="500" fill="hold"/>
                                        <p:tgtEl>
                                          <p:spTgt spid="770056"/>
                                        </p:tgtEl>
                                        <p:attrNameLst>
                                          <p:attrName>ppt_w</p:attrName>
                                        </p:attrNameLst>
                                      </p:cBhvr>
                                      <p:tavLst>
                                        <p:tav tm="0">
                                          <p:val>
                                            <p:fltVal val="0"/>
                                          </p:val>
                                        </p:tav>
                                        <p:tav tm="100000">
                                          <p:val>
                                            <p:strVal val="#ppt_w"/>
                                          </p:val>
                                        </p:tav>
                                      </p:tavLst>
                                    </p:anim>
                                    <p:anim calcmode="lin" valueType="num">
                                      <p:cBhvr>
                                        <p:cTn id="37" dur="500" fill="hold"/>
                                        <p:tgtEl>
                                          <p:spTgt spid="770056"/>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0"/>
                                  </p:stCondLst>
                                  <p:childTnLst>
                                    <p:animEffect transition="out" filter="dissolve">
                                      <p:cBhvr>
                                        <p:cTn id="41" dur="500"/>
                                        <p:tgtEl>
                                          <p:spTgt spid="770052"/>
                                        </p:tgtEl>
                                      </p:cBhvr>
                                    </p:animEffect>
                                    <p:set>
                                      <p:cBhvr>
                                        <p:cTn id="42" dur="1" fill="hold">
                                          <p:stCondLst>
                                            <p:cond delay="499"/>
                                          </p:stCondLst>
                                        </p:cTn>
                                        <p:tgtEl>
                                          <p:spTgt spid="770052"/>
                                        </p:tgtEl>
                                        <p:attrNameLst>
                                          <p:attrName>style.visibility</p:attrName>
                                        </p:attrNameLst>
                                      </p:cBhvr>
                                      <p:to>
                                        <p:strVal val="hidden"/>
                                      </p:to>
                                    </p:set>
                                  </p:childTnLst>
                                </p:cTn>
                              </p:par>
                              <p:par>
                                <p:cTn id="43" presetID="9" presetClass="exit" presetSubtype="0" fill="hold" grpId="1" nodeType="withEffect">
                                  <p:stCondLst>
                                    <p:cond delay="0"/>
                                  </p:stCondLst>
                                  <p:childTnLst>
                                    <p:animEffect transition="out" filter="dissolve">
                                      <p:cBhvr>
                                        <p:cTn id="44" dur="500"/>
                                        <p:tgtEl>
                                          <p:spTgt spid="770051"/>
                                        </p:tgtEl>
                                      </p:cBhvr>
                                    </p:animEffect>
                                    <p:set>
                                      <p:cBhvr>
                                        <p:cTn id="45" dur="1" fill="hold">
                                          <p:stCondLst>
                                            <p:cond delay="499"/>
                                          </p:stCondLst>
                                        </p:cTn>
                                        <p:tgtEl>
                                          <p:spTgt spid="770051"/>
                                        </p:tgtEl>
                                        <p:attrNameLst>
                                          <p:attrName>style.visibility</p:attrName>
                                        </p:attrNameLst>
                                      </p:cBhvr>
                                      <p:to>
                                        <p:strVal val="hidden"/>
                                      </p:to>
                                    </p:set>
                                  </p:childTnLst>
                                </p:cTn>
                              </p:par>
                            </p:childTnLst>
                          </p:cTn>
                        </p:par>
                        <p:par>
                          <p:cTn id="46" fill="hold">
                            <p:stCondLst>
                              <p:cond delay="500"/>
                            </p:stCondLst>
                            <p:childTnLst>
                              <p:par>
                                <p:cTn id="47" presetID="55" presetClass="entr" presetSubtype="0" fill="hold" nodeType="afterEffect">
                                  <p:stCondLst>
                                    <p:cond delay="0"/>
                                  </p:stCondLst>
                                  <p:childTnLst>
                                    <p:set>
                                      <p:cBhvr>
                                        <p:cTn id="48" dur="1" fill="hold">
                                          <p:stCondLst>
                                            <p:cond delay="0"/>
                                          </p:stCondLst>
                                        </p:cTn>
                                        <p:tgtEl>
                                          <p:spTgt spid="770058"/>
                                        </p:tgtEl>
                                        <p:attrNameLst>
                                          <p:attrName>style.visibility</p:attrName>
                                        </p:attrNameLst>
                                      </p:cBhvr>
                                      <p:to>
                                        <p:strVal val="visible"/>
                                      </p:to>
                                    </p:set>
                                    <p:anim calcmode="lin" valueType="num">
                                      <p:cBhvr>
                                        <p:cTn id="49" dur="1000" fill="hold"/>
                                        <p:tgtEl>
                                          <p:spTgt spid="770058"/>
                                        </p:tgtEl>
                                        <p:attrNameLst>
                                          <p:attrName>ppt_w</p:attrName>
                                        </p:attrNameLst>
                                      </p:cBhvr>
                                      <p:tavLst>
                                        <p:tav tm="0">
                                          <p:val>
                                            <p:strVal val="#ppt_w*0.70"/>
                                          </p:val>
                                        </p:tav>
                                        <p:tav tm="100000">
                                          <p:val>
                                            <p:strVal val="#ppt_w"/>
                                          </p:val>
                                        </p:tav>
                                      </p:tavLst>
                                    </p:anim>
                                    <p:anim calcmode="lin" valueType="num">
                                      <p:cBhvr>
                                        <p:cTn id="50" dur="1000" fill="hold"/>
                                        <p:tgtEl>
                                          <p:spTgt spid="770058"/>
                                        </p:tgtEl>
                                        <p:attrNameLst>
                                          <p:attrName>ppt_h</p:attrName>
                                        </p:attrNameLst>
                                      </p:cBhvr>
                                      <p:tavLst>
                                        <p:tav tm="0">
                                          <p:val>
                                            <p:strVal val="#ppt_h"/>
                                          </p:val>
                                        </p:tav>
                                        <p:tav tm="100000">
                                          <p:val>
                                            <p:strVal val="#ppt_h"/>
                                          </p:val>
                                        </p:tav>
                                      </p:tavLst>
                                    </p:anim>
                                    <p:animEffect transition="in" filter="fade">
                                      <p:cBhvr>
                                        <p:cTn id="51" dur="1000"/>
                                        <p:tgtEl>
                                          <p:spTgt spid="770058"/>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770061"/>
                                        </p:tgtEl>
                                        <p:attrNameLst>
                                          <p:attrName>style.visibility</p:attrName>
                                        </p:attrNameLst>
                                      </p:cBhvr>
                                      <p:to>
                                        <p:strVal val="visible"/>
                                      </p:to>
                                    </p:set>
                                    <p:anim calcmode="lin" valueType="num">
                                      <p:cBhvr>
                                        <p:cTn id="54" dur="1000" fill="hold"/>
                                        <p:tgtEl>
                                          <p:spTgt spid="770061"/>
                                        </p:tgtEl>
                                        <p:attrNameLst>
                                          <p:attrName>ppt_w</p:attrName>
                                        </p:attrNameLst>
                                      </p:cBhvr>
                                      <p:tavLst>
                                        <p:tav tm="0">
                                          <p:val>
                                            <p:strVal val="#ppt_w*0.70"/>
                                          </p:val>
                                        </p:tav>
                                        <p:tav tm="100000">
                                          <p:val>
                                            <p:strVal val="#ppt_w"/>
                                          </p:val>
                                        </p:tav>
                                      </p:tavLst>
                                    </p:anim>
                                    <p:anim calcmode="lin" valueType="num">
                                      <p:cBhvr>
                                        <p:cTn id="55" dur="1000" fill="hold"/>
                                        <p:tgtEl>
                                          <p:spTgt spid="770061"/>
                                        </p:tgtEl>
                                        <p:attrNameLst>
                                          <p:attrName>ppt_h</p:attrName>
                                        </p:attrNameLst>
                                      </p:cBhvr>
                                      <p:tavLst>
                                        <p:tav tm="0">
                                          <p:val>
                                            <p:strVal val="#ppt_h"/>
                                          </p:val>
                                        </p:tav>
                                        <p:tav tm="100000">
                                          <p:val>
                                            <p:strVal val="#ppt_h"/>
                                          </p:val>
                                        </p:tav>
                                      </p:tavLst>
                                    </p:anim>
                                    <p:animEffect transition="in" filter="fade">
                                      <p:cBhvr>
                                        <p:cTn id="56" dur="1000"/>
                                        <p:tgtEl>
                                          <p:spTgt spid="770061"/>
                                        </p:tgtEl>
                                      </p:cBhvr>
                                    </p:animEffect>
                                  </p:childTnLst>
                                </p:cTn>
                              </p:par>
                              <p:par>
                                <p:cTn id="57" presetID="55" presetClass="entr" presetSubtype="0" fill="hold" grpId="0" nodeType="withEffect">
                                  <p:stCondLst>
                                    <p:cond delay="0"/>
                                  </p:stCondLst>
                                  <p:childTnLst>
                                    <p:set>
                                      <p:cBhvr>
                                        <p:cTn id="58" dur="1" fill="hold">
                                          <p:stCondLst>
                                            <p:cond delay="0"/>
                                          </p:stCondLst>
                                        </p:cTn>
                                        <p:tgtEl>
                                          <p:spTgt spid="770062"/>
                                        </p:tgtEl>
                                        <p:attrNameLst>
                                          <p:attrName>style.visibility</p:attrName>
                                        </p:attrNameLst>
                                      </p:cBhvr>
                                      <p:to>
                                        <p:strVal val="visible"/>
                                      </p:to>
                                    </p:set>
                                    <p:anim calcmode="lin" valueType="num">
                                      <p:cBhvr>
                                        <p:cTn id="59" dur="1000" fill="hold"/>
                                        <p:tgtEl>
                                          <p:spTgt spid="770062"/>
                                        </p:tgtEl>
                                        <p:attrNameLst>
                                          <p:attrName>ppt_w</p:attrName>
                                        </p:attrNameLst>
                                      </p:cBhvr>
                                      <p:tavLst>
                                        <p:tav tm="0">
                                          <p:val>
                                            <p:strVal val="#ppt_w*0.70"/>
                                          </p:val>
                                        </p:tav>
                                        <p:tav tm="100000">
                                          <p:val>
                                            <p:strVal val="#ppt_w"/>
                                          </p:val>
                                        </p:tav>
                                      </p:tavLst>
                                    </p:anim>
                                    <p:anim calcmode="lin" valueType="num">
                                      <p:cBhvr>
                                        <p:cTn id="60" dur="1000" fill="hold"/>
                                        <p:tgtEl>
                                          <p:spTgt spid="770062"/>
                                        </p:tgtEl>
                                        <p:attrNameLst>
                                          <p:attrName>ppt_h</p:attrName>
                                        </p:attrNameLst>
                                      </p:cBhvr>
                                      <p:tavLst>
                                        <p:tav tm="0">
                                          <p:val>
                                            <p:strVal val="#ppt_h"/>
                                          </p:val>
                                        </p:tav>
                                        <p:tav tm="100000">
                                          <p:val>
                                            <p:strVal val="#ppt_h"/>
                                          </p:val>
                                        </p:tav>
                                      </p:tavLst>
                                    </p:anim>
                                    <p:animEffect transition="in" filter="fade">
                                      <p:cBhvr>
                                        <p:cTn id="61" dur="1000"/>
                                        <p:tgtEl>
                                          <p:spTgt spid="770062"/>
                                        </p:tgtEl>
                                      </p:cBhvr>
                                    </p:animEffect>
                                  </p:childTnLst>
                                </p:cTn>
                              </p:par>
                              <p:par>
                                <p:cTn id="62" presetID="55" presetClass="entr" presetSubtype="0" fill="hold" grpId="0" nodeType="withEffect">
                                  <p:stCondLst>
                                    <p:cond delay="0"/>
                                  </p:stCondLst>
                                  <p:childTnLst>
                                    <p:set>
                                      <p:cBhvr>
                                        <p:cTn id="63" dur="1" fill="hold">
                                          <p:stCondLst>
                                            <p:cond delay="0"/>
                                          </p:stCondLst>
                                        </p:cTn>
                                        <p:tgtEl>
                                          <p:spTgt spid="770063"/>
                                        </p:tgtEl>
                                        <p:attrNameLst>
                                          <p:attrName>style.visibility</p:attrName>
                                        </p:attrNameLst>
                                      </p:cBhvr>
                                      <p:to>
                                        <p:strVal val="visible"/>
                                      </p:to>
                                    </p:set>
                                    <p:anim calcmode="lin" valueType="num">
                                      <p:cBhvr>
                                        <p:cTn id="64" dur="1000" fill="hold"/>
                                        <p:tgtEl>
                                          <p:spTgt spid="770063"/>
                                        </p:tgtEl>
                                        <p:attrNameLst>
                                          <p:attrName>ppt_w</p:attrName>
                                        </p:attrNameLst>
                                      </p:cBhvr>
                                      <p:tavLst>
                                        <p:tav tm="0">
                                          <p:val>
                                            <p:strVal val="#ppt_w*0.70"/>
                                          </p:val>
                                        </p:tav>
                                        <p:tav tm="100000">
                                          <p:val>
                                            <p:strVal val="#ppt_w"/>
                                          </p:val>
                                        </p:tav>
                                      </p:tavLst>
                                    </p:anim>
                                    <p:anim calcmode="lin" valueType="num">
                                      <p:cBhvr>
                                        <p:cTn id="65" dur="1000" fill="hold"/>
                                        <p:tgtEl>
                                          <p:spTgt spid="770063"/>
                                        </p:tgtEl>
                                        <p:attrNameLst>
                                          <p:attrName>ppt_h</p:attrName>
                                        </p:attrNameLst>
                                      </p:cBhvr>
                                      <p:tavLst>
                                        <p:tav tm="0">
                                          <p:val>
                                            <p:strVal val="#ppt_h"/>
                                          </p:val>
                                        </p:tav>
                                        <p:tav tm="100000">
                                          <p:val>
                                            <p:strVal val="#ppt_h"/>
                                          </p:val>
                                        </p:tav>
                                      </p:tavLst>
                                    </p:anim>
                                    <p:animEffect transition="in" filter="fade">
                                      <p:cBhvr>
                                        <p:cTn id="66" dur="1000"/>
                                        <p:tgtEl>
                                          <p:spTgt spid="770063"/>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770064"/>
                                        </p:tgtEl>
                                        <p:attrNameLst>
                                          <p:attrName>style.visibility</p:attrName>
                                        </p:attrNameLst>
                                      </p:cBhvr>
                                      <p:to>
                                        <p:strVal val="visible"/>
                                      </p:to>
                                    </p:set>
                                    <p:anim calcmode="lin" valueType="num">
                                      <p:cBhvr>
                                        <p:cTn id="69" dur="1000" fill="hold"/>
                                        <p:tgtEl>
                                          <p:spTgt spid="770064"/>
                                        </p:tgtEl>
                                        <p:attrNameLst>
                                          <p:attrName>ppt_w</p:attrName>
                                        </p:attrNameLst>
                                      </p:cBhvr>
                                      <p:tavLst>
                                        <p:tav tm="0">
                                          <p:val>
                                            <p:strVal val="#ppt_w*0.70"/>
                                          </p:val>
                                        </p:tav>
                                        <p:tav tm="100000">
                                          <p:val>
                                            <p:strVal val="#ppt_w"/>
                                          </p:val>
                                        </p:tav>
                                      </p:tavLst>
                                    </p:anim>
                                    <p:anim calcmode="lin" valueType="num">
                                      <p:cBhvr>
                                        <p:cTn id="70" dur="1000" fill="hold"/>
                                        <p:tgtEl>
                                          <p:spTgt spid="770064"/>
                                        </p:tgtEl>
                                        <p:attrNameLst>
                                          <p:attrName>ppt_h</p:attrName>
                                        </p:attrNameLst>
                                      </p:cBhvr>
                                      <p:tavLst>
                                        <p:tav tm="0">
                                          <p:val>
                                            <p:strVal val="#ppt_h"/>
                                          </p:val>
                                        </p:tav>
                                        <p:tav tm="100000">
                                          <p:val>
                                            <p:strVal val="#ppt_h"/>
                                          </p:val>
                                        </p:tav>
                                      </p:tavLst>
                                    </p:anim>
                                    <p:animEffect transition="in" filter="fade">
                                      <p:cBhvr>
                                        <p:cTn id="71" dur="1000"/>
                                        <p:tgtEl>
                                          <p:spTgt spid="770064"/>
                                        </p:tgtEl>
                                      </p:cBhvr>
                                    </p:animEffect>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770057"/>
                                        </p:tgtEl>
                                        <p:attrNameLst>
                                          <p:attrName>style.visibility</p:attrName>
                                        </p:attrNameLst>
                                      </p:cBhvr>
                                      <p:to>
                                        <p:strVal val="visible"/>
                                      </p:to>
                                    </p:set>
                                    <p:animEffect transition="in" filter="fade">
                                      <p:cBhvr>
                                        <p:cTn id="76" dur="1000"/>
                                        <p:tgtEl>
                                          <p:spTgt spid="770057"/>
                                        </p:tgtEl>
                                      </p:cBhvr>
                                    </p:animEffect>
                                    <p:anim calcmode="lin" valueType="num">
                                      <p:cBhvr>
                                        <p:cTn id="77" dur="1000" fill="hold"/>
                                        <p:tgtEl>
                                          <p:spTgt spid="770057"/>
                                        </p:tgtEl>
                                        <p:attrNameLst>
                                          <p:attrName>ppt_x</p:attrName>
                                        </p:attrNameLst>
                                      </p:cBhvr>
                                      <p:tavLst>
                                        <p:tav tm="0">
                                          <p:val>
                                            <p:strVal val="#ppt_x"/>
                                          </p:val>
                                        </p:tav>
                                        <p:tav tm="100000">
                                          <p:val>
                                            <p:strVal val="#ppt_x"/>
                                          </p:val>
                                        </p:tav>
                                      </p:tavLst>
                                    </p:anim>
                                    <p:anim calcmode="lin" valueType="num">
                                      <p:cBhvr>
                                        <p:cTn id="78" dur="1000" fill="hold"/>
                                        <p:tgtEl>
                                          <p:spTgt spid="7700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1" grpId="0" animBg="1"/>
      <p:bldP spid="770051" grpId="1" animBg="1"/>
      <p:bldP spid="770052" grpId="0" animBg="1"/>
      <p:bldP spid="770052" grpId="1" animBg="1"/>
      <p:bldP spid="770053" grpId="0" animBg="1"/>
      <p:bldP spid="770053" grpId="1" animBg="1"/>
      <p:bldP spid="770054" grpId="0" animBg="1"/>
      <p:bldP spid="770054" grpId="1" animBg="1"/>
      <p:bldP spid="770055" grpId="0"/>
      <p:bldP spid="770056" grpId="0"/>
      <p:bldP spid="770057" grpId="0"/>
      <p:bldP spid="770061" grpId="0" animBg="1"/>
      <p:bldP spid="770062" grpId="0" animBg="1"/>
      <p:bldP spid="770063" grpId="0" animBg="1"/>
      <p:bldP spid="77006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304800"/>
            <a:ext cx="8229600" cy="1143000"/>
          </a:xfrm>
        </p:spPr>
        <p:txBody>
          <a:bodyPr/>
          <a:lstStyle/>
          <a:p>
            <a:r>
              <a:rPr lang="en-US"/>
              <a:t>Hydrogen Bond Formation</a:t>
            </a:r>
          </a:p>
        </p:txBody>
      </p:sp>
      <p:sp>
        <p:nvSpPr>
          <p:cNvPr id="82947" name="Rectangle 3"/>
          <p:cNvSpPr>
            <a:spLocks noChangeArrowheads="1"/>
          </p:cNvSpPr>
          <p:nvPr/>
        </p:nvSpPr>
        <p:spPr bwMode="auto">
          <a:xfrm>
            <a:off x="1905000" y="1752600"/>
            <a:ext cx="6324600" cy="3810000"/>
          </a:xfrm>
          <a:prstGeom prst="rect">
            <a:avLst/>
          </a:prstGeom>
          <a:noFill/>
          <a:ln w="9525">
            <a:solidFill>
              <a:schemeClr val="tx1"/>
            </a:solidFill>
            <a:miter lim="800000"/>
            <a:headEnd/>
            <a:tailEnd/>
          </a:ln>
          <a:effectLst/>
        </p:spPr>
        <p:txBody>
          <a:bodyPr wrap="none" anchor="ctr"/>
          <a:lstStyle/>
          <a:p>
            <a:endParaRPr lang="en-US"/>
          </a:p>
        </p:txBody>
      </p:sp>
      <p:sp>
        <p:nvSpPr>
          <p:cNvPr id="82948" name="Line 4"/>
          <p:cNvSpPr>
            <a:spLocks noChangeShapeType="1"/>
          </p:cNvSpPr>
          <p:nvPr/>
        </p:nvSpPr>
        <p:spPr bwMode="auto">
          <a:xfrm>
            <a:off x="1905000" y="2971800"/>
            <a:ext cx="6324600" cy="0"/>
          </a:xfrm>
          <a:prstGeom prst="line">
            <a:avLst/>
          </a:prstGeom>
          <a:noFill/>
          <a:ln w="9525">
            <a:solidFill>
              <a:schemeClr val="tx1"/>
            </a:solidFill>
            <a:round/>
            <a:headEnd/>
            <a:tailEnd/>
          </a:ln>
          <a:effectLst/>
        </p:spPr>
        <p:txBody>
          <a:bodyPr/>
          <a:lstStyle/>
          <a:p>
            <a:endParaRPr lang="en-US"/>
          </a:p>
        </p:txBody>
      </p:sp>
      <p:grpSp>
        <p:nvGrpSpPr>
          <p:cNvPr id="82949" name="Group 5"/>
          <p:cNvGrpSpPr>
            <a:grpSpLocks/>
          </p:cNvGrpSpPr>
          <p:nvPr/>
        </p:nvGrpSpPr>
        <p:grpSpPr bwMode="auto">
          <a:xfrm>
            <a:off x="3048000" y="2057400"/>
            <a:ext cx="762000" cy="457200"/>
            <a:chOff x="1920" y="1296"/>
            <a:chExt cx="480" cy="288"/>
          </a:xfrm>
        </p:grpSpPr>
        <p:sp>
          <p:nvSpPr>
            <p:cNvPr id="82950" name="Oval 6"/>
            <p:cNvSpPr>
              <a:spLocks noChangeArrowheads="1"/>
            </p:cNvSpPr>
            <p:nvPr/>
          </p:nvSpPr>
          <p:spPr bwMode="auto">
            <a:xfrm>
              <a:off x="1920" y="1296"/>
              <a:ext cx="288" cy="288"/>
            </a:xfrm>
            <a:prstGeom prst="ellipse">
              <a:avLst/>
            </a:prstGeom>
            <a:gradFill rotWithShape="1">
              <a:gsLst>
                <a:gs pos="0">
                  <a:schemeClr val="accent1">
                    <a:alpha val="50000"/>
                  </a:schemeClr>
                </a:gs>
                <a:gs pos="100000">
                  <a:schemeClr val="accent1">
                    <a:gamma/>
                    <a:shade val="46275"/>
                    <a:invGamma/>
                  </a:schemeClr>
                </a:gs>
              </a:gsLst>
              <a:lin ang="2700000" scaled="1"/>
            </a:gradFill>
            <a:ln w="9525">
              <a:solidFill>
                <a:schemeClr val="accent1"/>
              </a:solidFill>
              <a:round/>
              <a:headEnd/>
              <a:tailEnd/>
            </a:ln>
            <a:effectLst/>
          </p:spPr>
          <p:txBody>
            <a:bodyPr wrap="none" anchor="ctr"/>
            <a:lstStyle/>
            <a:p>
              <a:endParaRPr lang="en-US"/>
            </a:p>
          </p:txBody>
        </p:sp>
        <p:sp>
          <p:nvSpPr>
            <p:cNvPr id="82951" name="Oval 7"/>
            <p:cNvSpPr>
              <a:spLocks noChangeAspect="1" noChangeArrowheads="1"/>
            </p:cNvSpPr>
            <p:nvPr/>
          </p:nvSpPr>
          <p:spPr bwMode="auto">
            <a:xfrm>
              <a:off x="2041" y="1440"/>
              <a:ext cx="23" cy="23"/>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82952" name="Oval 8"/>
            <p:cNvSpPr>
              <a:spLocks noChangeArrowheads="1"/>
            </p:cNvSpPr>
            <p:nvPr/>
          </p:nvSpPr>
          <p:spPr bwMode="auto">
            <a:xfrm>
              <a:off x="2112" y="1296"/>
              <a:ext cx="288" cy="288"/>
            </a:xfrm>
            <a:prstGeom prst="ellipse">
              <a:avLst/>
            </a:prstGeom>
            <a:gradFill rotWithShape="1">
              <a:gsLst>
                <a:gs pos="0">
                  <a:schemeClr val="accent1">
                    <a:alpha val="50000"/>
                  </a:schemeClr>
                </a:gs>
                <a:gs pos="100000">
                  <a:schemeClr val="accent1">
                    <a:gamma/>
                    <a:shade val="46275"/>
                    <a:invGamma/>
                  </a:schemeClr>
                </a:gs>
              </a:gsLst>
              <a:lin ang="2700000" scaled="1"/>
            </a:gradFill>
            <a:ln w="9525">
              <a:solidFill>
                <a:schemeClr val="accent1"/>
              </a:solidFill>
              <a:round/>
              <a:headEnd/>
              <a:tailEnd/>
            </a:ln>
            <a:effectLst/>
          </p:spPr>
          <p:txBody>
            <a:bodyPr wrap="none" anchor="ctr"/>
            <a:lstStyle/>
            <a:p>
              <a:endParaRPr lang="en-US"/>
            </a:p>
          </p:txBody>
        </p:sp>
        <p:sp>
          <p:nvSpPr>
            <p:cNvPr id="82953" name="Oval 9"/>
            <p:cNvSpPr>
              <a:spLocks noChangeAspect="1" noChangeArrowheads="1"/>
            </p:cNvSpPr>
            <p:nvPr/>
          </p:nvSpPr>
          <p:spPr bwMode="auto">
            <a:xfrm>
              <a:off x="2256" y="1440"/>
              <a:ext cx="23" cy="23"/>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82954" name="Group 10"/>
          <p:cNvGrpSpPr>
            <a:grpSpLocks/>
          </p:cNvGrpSpPr>
          <p:nvPr/>
        </p:nvGrpSpPr>
        <p:grpSpPr bwMode="auto">
          <a:xfrm>
            <a:off x="4572000" y="2057400"/>
            <a:ext cx="838200" cy="457200"/>
            <a:chOff x="2880" y="1296"/>
            <a:chExt cx="528" cy="288"/>
          </a:xfrm>
        </p:grpSpPr>
        <p:sp>
          <p:nvSpPr>
            <p:cNvPr id="82955" name="Oval 11"/>
            <p:cNvSpPr>
              <a:spLocks noChangeArrowheads="1"/>
            </p:cNvSpPr>
            <p:nvPr/>
          </p:nvSpPr>
          <p:spPr bwMode="auto">
            <a:xfrm>
              <a:off x="2880" y="1296"/>
              <a:ext cx="288" cy="288"/>
            </a:xfrm>
            <a:prstGeom prst="ellipse">
              <a:avLst/>
            </a:prstGeom>
            <a:gradFill rotWithShape="1">
              <a:gsLst>
                <a:gs pos="0">
                  <a:schemeClr val="accent1">
                    <a:alpha val="50000"/>
                  </a:schemeClr>
                </a:gs>
                <a:gs pos="100000">
                  <a:schemeClr val="accent1">
                    <a:gamma/>
                    <a:shade val="46275"/>
                    <a:invGamma/>
                  </a:schemeClr>
                </a:gs>
              </a:gsLst>
              <a:lin ang="2700000" scaled="1"/>
            </a:gradFill>
            <a:ln w="9525">
              <a:solidFill>
                <a:schemeClr val="accent1"/>
              </a:solidFill>
              <a:round/>
              <a:headEnd/>
              <a:tailEnd/>
            </a:ln>
            <a:effectLst/>
          </p:spPr>
          <p:txBody>
            <a:bodyPr wrap="none" anchor="ctr"/>
            <a:lstStyle/>
            <a:p>
              <a:endParaRPr lang="en-US"/>
            </a:p>
          </p:txBody>
        </p:sp>
        <p:sp>
          <p:nvSpPr>
            <p:cNvPr id="82956" name="Oval 12"/>
            <p:cNvSpPr>
              <a:spLocks noChangeAspect="1" noChangeArrowheads="1"/>
            </p:cNvSpPr>
            <p:nvPr/>
          </p:nvSpPr>
          <p:spPr bwMode="auto">
            <a:xfrm>
              <a:off x="3024" y="1440"/>
              <a:ext cx="23" cy="23"/>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82957" name="Oval 13"/>
            <p:cNvSpPr>
              <a:spLocks noChangeArrowheads="1"/>
            </p:cNvSpPr>
            <p:nvPr/>
          </p:nvSpPr>
          <p:spPr bwMode="auto">
            <a:xfrm>
              <a:off x="3120" y="1296"/>
              <a:ext cx="288" cy="288"/>
            </a:xfrm>
            <a:prstGeom prst="ellipse">
              <a:avLst/>
            </a:prstGeom>
            <a:gradFill rotWithShape="1">
              <a:gsLst>
                <a:gs pos="0">
                  <a:schemeClr val="accent1">
                    <a:alpha val="50000"/>
                  </a:schemeClr>
                </a:gs>
                <a:gs pos="100000">
                  <a:schemeClr val="accent1">
                    <a:gamma/>
                    <a:shade val="46275"/>
                    <a:invGamma/>
                  </a:schemeClr>
                </a:gs>
              </a:gsLst>
              <a:lin ang="2700000" scaled="1"/>
            </a:gradFill>
            <a:ln w="9525">
              <a:solidFill>
                <a:schemeClr val="accent1"/>
              </a:solidFill>
              <a:round/>
              <a:headEnd/>
              <a:tailEnd/>
            </a:ln>
            <a:effectLst/>
          </p:spPr>
          <p:txBody>
            <a:bodyPr wrap="none" anchor="ctr"/>
            <a:lstStyle/>
            <a:p>
              <a:endParaRPr lang="en-US"/>
            </a:p>
          </p:txBody>
        </p:sp>
        <p:sp>
          <p:nvSpPr>
            <p:cNvPr id="82958" name="Oval 14"/>
            <p:cNvSpPr>
              <a:spLocks noChangeAspect="1" noChangeArrowheads="1"/>
            </p:cNvSpPr>
            <p:nvPr/>
          </p:nvSpPr>
          <p:spPr bwMode="auto">
            <a:xfrm>
              <a:off x="3241" y="1440"/>
              <a:ext cx="23" cy="23"/>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82959" name="Group 15"/>
          <p:cNvGrpSpPr>
            <a:grpSpLocks/>
          </p:cNvGrpSpPr>
          <p:nvPr/>
        </p:nvGrpSpPr>
        <p:grpSpPr bwMode="auto">
          <a:xfrm>
            <a:off x="6705600" y="2057400"/>
            <a:ext cx="1066800" cy="457200"/>
            <a:chOff x="4224" y="1296"/>
            <a:chExt cx="672" cy="288"/>
          </a:xfrm>
        </p:grpSpPr>
        <p:sp>
          <p:nvSpPr>
            <p:cNvPr id="82960" name="Oval 16"/>
            <p:cNvSpPr>
              <a:spLocks noChangeArrowheads="1"/>
            </p:cNvSpPr>
            <p:nvPr/>
          </p:nvSpPr>
          <p:spPr bwMode="auto">
            <a:xfrm>
              <a:off x="4224" y="1296"/>
              <a:ext cx="288" cy="288"/>
            </a:xfrm>
            <a:prstGeom prst="ellipse">
              <a:avLst/>
            </a:prstGeom>
            <a:gradFill rotWithShape="1">
              <a:gsLst>
                <a:gs pos="0">
                  <a:schemeClr val="accent1">
                    <a:alpha val="50000"/>
                  </a:schemeClr>
                </a:gs>
                <a:gs pos="100000">
                  <a:schemeClr val="accent1">
                    <a:gamma/>
                    <a:shade val="46275"/>
                    <a:invGamma/>
                  </a:schemeClr>
                </a:gs>
              </a:gsLst>
              <a:lin ang="2700000" scaled="1"/>
            </a:gradFill>
            <a:ln w="9525">
              <a:solidFill>
                <a:schemeClr val="accent1"/>
              </a:solidFill>
              <a:round/>
              <a:headEnd/>
              <a:tailEnd/>
            </a:ln>
            <a:effectLst/>
          </p:spPr>
          <p:txBody>
            <a:bodyPr wrap="none" anchor="ctr"/>
            <a:lstStyle/>
            <a:p>
              <a:endParaRPr lang="en-US"/>
            </a:p>
          </p:txBody>
        </p:sp>
        <p:sp>
          <p:nvSpPr>
            <p:cNvPr id="82961" name="Oval 17"/>
            <p:cNvSpPr>
              <a:spLocks noChangeAspect="1" noChangeArrowheads="1"/>
            </p:cNvSpPr>
            <p:nvPr/>
          </p:nvSpPr>
          <p:spPr bwMode="auto">
            <a:xfrm>
              <a:off x="4368" y="1440"/>
              <a:ext cx="23" cy="23"/>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82962" name="Oval 18"/>
            <p:cNvSpPr>
              <a:spLocks noChangeArrowheads="1"/>
            </p:cNvSpPr>
            <p:nvPr/>
          </p:nvSpPr>
          <p:spPr bwMode="auto">
            <a:xfrm>
              <a:off x="4608" y="1296"/>
              <a:ext cx="288" cy="288"/>
            </a:xfrm>
            <a:prstGeom prst="ellipse">
              <a:avLst/>
            </a:prstGeom>
            <a:gradFill rotWithShape="1">
              <a:gsLst>
                <a:gs pos="0">
                  <a:schemeClr val="accent1">
                    <a:alpha val="50000"/>
                  </a:schemeClr>
                </a:gs>
                <a:gs pos="100000">
                  <a:schemeClr val="accent1">
                    <a:gamma/>
                    <a:shade val="46275"/>
                    <a:invGamma/>
                  </a:schemeClr>
                </a:gs>
              </a:gsLst>
              <a:lin ang="2700000" scaled="1"/>
            </a:gradFill>
            <a:ln w="9525">
              <a:solidFill>
                <a:schemeClr val="accent1"/>
              </a:solidFill>
              <a:round/>
              <a:headEnd/>
              <a:tailEnd/>
            </a:ln>
            <a:effectLst/>
          </p:spPr>
          <p:txBody>
            <a:bodyPr wrap="none" anchor="ctr"/>
            <a:lstStyle/>
            <a:p>
              <a:endParaRPr lang="en-US"/>
            </a:p>
          </p:txBody>
        </p:sp>
        <p:sp>
          <p:nvSpPr>
            <p:cNvPr id="82963" name="Oval 19"/>
            <p:cNvSpPr>
              <a:spLocks noChangeAspect="1" noChangeArrowheads="1"/>
            </p:cNvSpPr>
            <p:nvPr/>
          </p:nvSpPr>
          <p:spPr bwMode="auto">
            <a:xfrm>
              <a:off x="4752" y="1440"/>
              <a:ext cx="23" cy="23"/>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82964" name="Line 20"/>
          <p:cNvSpPr>
            <a:spLocks noChangeAspect="1" noChangeShapeType="1"/>
          </p:cNvSpPr>
          <p:nvPr/>
        </p:nvSpPr>
        <p:spPr bwMode="auto">
          <a:xfrm>
            <a:off x="3429000" y="2473325"/>
            <a:ext cx="1588" cy="3089275"/>
          </a:xfrm>
          <a:prstGeom prst="line">
            <a:avLst/>
          </a:prstGeom>
          <a:noFill/>
          <a:ln w="9525">
            <a:solidFill>
              <a:schemeClr val="tx1"/>
            </a:solidFill>
            <a:prstDash val="dash"/>
            <a:round/>
            <a:headEnd/>
            <a:tailEnd/>
          </a:ln>
          <a:effectLst/>
        </p:spPr>
        <p:txBody>
          <a:bodyPr/>
          <a:lstStyle/>
          <a:p>
            <a:endParaRPr lang="en-US"/>
          </a:p>
        </p:txBody>
      </p:sp>
      <p:grpSp>
        <p:nvGrpSpPr>
          <p:cNvPr id="82965" name="Group 21"/>
          <p:cNvGrpSpPr>
            <a:grpSpLocks/>
          </p:cNvGrpSpPr>
          <p:nvPr/>
        </p:nvGrpSpPr>
        <p:grpSpPr bwMode="auto">
          <a:xfrm>
            <a:off x="3108325" y="5599113"/>
            <a:ext cx="844550" cy="366712"/>
            <a:chOff x="1958" y="3527"/>
            <a:chExt cx="532" cy="231"/>
          </a:xfrm>
        </p:grpSpPr>
        <p:sp>
          <p:nvSpPr>
            <p:cNvPr id="82966" name="Text Box 22"/>
            <p:cNvSpPr txBox="1">
              <a:spLocks noChangeArrowheads="1"/>
            </p:cNvSpPr>
            <p:nvPr/>
          </p:nvSpPr>
          <p:spPr bwMode="auto">
            <a:xfrm>
              <a:off x="1958" y="3527"/>
              <a:ext cx="532" cy="231"/>
            </a:xfrm>
            <a:prstGeom prst="rect">
              <a:avLst/>
            </a:prstGeom>
            <a:noFill/>
            <a:ln w="9525">
              <a:noFill/>
              <a:miter lim="800000"/>
              <a:headEnd/>
              <a:tailEnd/>
            </a:ln>
            <a:effectLst/>
          </p:spPr>
          <p:txBody>
            <a:bodyPr wrap="none">
              <a:spAutoFit/>
            </a:bodyPr>
            <a:lstStyle/>
            <a:p>
              <a:r>
                <a:rPr lang="en-US"/>
                <a:t>0.74 A</a:t>
              </a:r>
            </a:p>
          </p:txBody>
        </p:sp>
        <p:sp>
          <p:nvSpPr>
            <p:cNvPr id="82967" name="Oval 23"/>
            <p:cNvSpPr>
              <a:spLocks noChangeAspect="1" noChangeArrowheads="1"/>
            </p:cNvSpPr>
            <p:nvPr/>
          </p:nvSpPr>
          <p:spPr bwMode="auto">
            <a:xfrm>
              <a:off x="2377" y="3552"/>
              <a:ext cx="29" cy="29"/>
            </a:xfrm>
            <a:prstGeom prst="ellipse">
              <a:avLst/>
            </a:prstGeom>
            <a:noFill/>
            <a:ln w="9525">
              <a:solidFill>
                <a:schemeClr val="tx1"/>
              </a:solidFill>
              <a:round/>
              <a:headEnd/>
              <a:tailEnd/>
            </a:ln>
            <a:effectLst/>
          </p:spPr>
          <p:txBody>
            <a:bodyPr wrap="none" anchor="ctr"/>
            <a:lstStyle/>
            <a:p>
              <a:endParaRPr lang="en-US"/>
            </a:p>
          </p:txBody>
        </p:sp>
      </p:grpSp>
      <p:sp>
        <p:nvSpPr>
          <p:cNvPr id="82968" name="Line 24"/>
          <p:cNvSpPr>
            <a:spLocks noChangeShapeType="1"/>
          </p:cNvSpPr>
          <p:nvPr/>
        </p:nvSpPr>
        <p:spPr bwMode="auto">
          <a:xfrm>
            <a:off x="4953000" y="2514600"/>
            <a:ext cx="0" cy="1371600"/>
          </a:xfrm>
          <a:prstGeom prst="line">
            <a:avLst/>
          </a:prstGeom>
          <a:noFill/>
          <a:ln w="9525">
            <a:solidFill>
              <a:schemeClr val="tx1"/>
            </a:solidFill>
            <a:prstDash val="dash"/>
            <a:round/>
            <a:headEnd/>
            <a:tailEnd/>
          </a:ln>
          <a:effectLst/>
        </p:spPr>
        <p:txBody>
          <a:bodyPr/>
          <a:lstStyle/>
          <a:p>
            <a:endParaRPr lang="en-US"/>
          </a:p>
        </p:txBody>
      </p:sp>
      <p:sp>
        <p:nvSpPr>
          <p:cNvPr id="82969" name="Line 25"/>
          <p:cNvSpPr>
            <a:spLocks noChangeShapeType="1"/>
          </p:cNvSpPr>
          <p:nvPr/>
        </p:nvSpPr>
        <p:spPr bwMode="auto">
          <a:xfrm>
            <a:off x="7239000" y="2438400"/>
            <a:ext cx="0" cy="762000"/>
          </a:xfrm>
          <a:prstGeom prst="line">
            <a:avLst/>
          </a:prstGeom>
          <a:noFill/>
          <a:ln w="9525">
            <a:solidFill>
              <a:schemeClr val="tx1"/>
            </a:solidFill>
            <a:prstDash val="dash"/>
            <a:round/>
            <a:headEnd/>
            <a:tailEnd/>
          </a:ln>
          <a:effectLst/>
        </p:spPr>
        <p:txBody>
          <a:bodyPr/>
          <a:lstStyle/>
          <a:p>
            <a:endParaRPr lang="en-US"/>
          </a:p>
        </p:txBody>
      </p:sp>
      <p:sp>
        <p:nvSpPr>
          <p:cNvPr id="82970" name="Freeform 26"/>
          <p:cNvSpPr>
            <a:spLocks/>
          </p:cNvSpPr>
          <p:nvPr/>
        </p:nvSpPr>
        <p:spPr bwMode="auto">
          <a:xfrm>
            <a:off x="2181225" y="1755775"/>
            <a:ext cx="6048375" cy="3346450"/>
          </a:xfrm>
          <a:custGeom>
            <a:avLst/>
            <a:gdLst/>
            <a:ahLst/>
            <a:cxnLst>
              <a:cxn ang="0">
                <a:pos x="0" y="0"/>
              </a:cxn>
              <a:cxn ang="0">
                <a:pos x="384" y="1564"/>
              </a:cxn>
              <a:cxn ang="0">
                <a:pos x="859" y="2067"/>
              </a:cxn>
              <a:cxn ang="0">
                <a:pos x="1792" y="1317"/>
              </a:cxn>
              <a:cxn ang="0">
                <a:pos x="2587" y="969"/>
              </a:cxn>
              <a:cxn ang="0">
                <a:pos x="3810" y="862"/>
              </a:cxn>
            </a:cxnLst>
            <a:rect l="0" t="0" r="r" b="b"/>
            <a:pathLst>
              <a:path w="3810" h="2108">
                <a:moveTo>
                  <a:pt x="0" y="0"/>
                </a:moveTo>
                <a:cubicBezTo>
                  <a:pt x="64" y="261"/>
                  <a:pt x="241" y="1219"/>
                  <a:pt x="384" y="1564"/>
                </a:cubicBezTo>
                <a:cubicBezTo>
                  <a:pt x="527" y="1909"/>
                  <a:pt x="624" y="2108"/>
                  <a:pt x="859" y="2067"/>
                </a:cubicBezTo>
                <a:cubicBezTo>
                  <a:pt x="1094" y="2026"/>
                  <a:pt x="1504" y="1500"/>
                  <a:pt x="1792" y="1317"/>
                </a:cubicBezTo>
                <a:cubicBezTo>
                  <a:pt x="2080" y="1134"/>
                  <a:pt x="2251" y="1045"/>
                  <a:pt x="2587" y="969"/>
                </a:cubicBezTo>
                <a:cubicBezTo>
                  <a:pt x="2923" y="893"/>
                  <a:pt x="3555" y="884"/>
                  <a:pt x="3810" y="862"/>
                </a:cubicBezTo>
              </a:path>
            </a:pathLst>
          </a:custGeom>
          <a:noFill/>
          <a:ln w="25400">
            <a:solidFill>
              <a:srgbClr val="FF0000"/>
            </a:solidFill>
            <a:round/>
            <a:headEnd/>
            <a:tailEnd/>
          </a:ln>
          <a:effectLst/>
        </p:spPr>
        <p:txBody>
          <a:bodyPr/>
          <a:lstStyle/>
          <a:p>
            <a:endParaRPr lang="en-US"/>
          </a:p>
        </p:txBody>
      </p:sp>
      <p:sp>
        <p:nvSpPr>
          <p:cNvPr id="82971" name="Text Box 27"/>
          <p:cNvSpPr txBox="1">
            <a:spLocks noChangeArrowheads="1"/>
          </p:cNvSpPr>
          <p:nvPr/>
        </p:nvSpPr>
        <p:spPr bwMode="auto">
          <a:xfrm>
            <a:off x="1203325" y="4760913"/>
            <a:ext cx="768350" cy="366712"/>
          </a:xfrm>
          <a:prstGeom prst="rect">
            <a:avLst/>
          </a:prstGeom>
          <a:noFill/>
          <a:ln w="9525">
            <a:noFill/>
            <a:miter lim="800000"/>
            <a:headEnd/>
            <a:tailEnd/>
          </a:ln>
          <a:effectLst/>
        </p:spPr>
        <p:txBody>
          <a:bodyPr wrap="none">
            <a:spAutoFit/>
          </a:bodyPr>
          <a:lstStyle/>
          <a:p>
            <a:r>
              <a:rPr lang="en-US"/>
              <a:t>- 436 </a:t>
            </a:r>
          </a:p>
        </p:txBody>
      </p:sp>
      <p:sp>
        <p:nvSpPr>
          <p:cNvPr id="82972" name="Text Box 28"/>
          <p:cNvSpPr txBox="1">
            <a:spLocks noChangeArrowheads="1"/>
          </p:cNvSpPr>
          <p:nvPr/>
        </p:nvSpPr>
        <p:spPr bwMode="auto">
          <a:xfrm>
            <a:off x="1593850" y="2757488"/>
            <a:ext cx="311150" cy="366712"/>
          </a:xfrm>
          <a:prstGeom prst="rect">
            <a:avLst/>
          </a:prstGeom>
          <a:noFill/>
          <a:ln w="9525">
            <a:noFill/>
            <a:miter lim="800000"/>
            <a:headEnd/>
            <a:tailEnd/>
          </a:ln>
          <a:effectLst/>
        </p:spPr>
        <p:txBody>
          <a:bodyPr wrap="none">
            <a:spAutoFit/>
          </a:bodyPr>
          <a:lstStyle/>
          <a:p>
            <a:r>
              <a:rPr lang="en-US"/>
              <a:t>0</a:t>
            </a:r>
          </a:p>
        </p:txBody>
      </p:sp>
      <p:grpSp>
        <p:nvGrpSpPr>
          <p:cNvPr id="82973" name="Group 29"/>
          <p:cNvGrpSpPr>
            <a:grpSpLocks/>
          </p:cNvGrpSpPr>
          <p:nvPr/>
        </p:nvGrpSpPr>
        <p:grpSpPr bwMode="auto">
          <a:xfrm>
            <a:off x="3657600" y="6019800"/>
            <a:ext cx="3368675" cy="366713"/>
            <a:chOff x="2390" y="3863"/>
            <a:chExt cx="2122" cy="231"/>
          </a:xfrm>
        </p:grpSpPr>
        <p:sp>
          <p:nvSpPr>
            <p:cNvPr id="82974" name="Text Box 30"/>
            <p:cNvSpPr txBox="1">
              <a:spLocks noChangeArrowheads="1"/>
            </p:cNvSpPr>
            <p:nvPr/>
          </p:nvSpPr>
          <p:spPr bwMode="auto">
            <a:xfrm>
              <a:off x="2390" y="3863"/>
              <a:ext cx="1060" cy="231"/>
            </a:xfrm>
            <a:prstGeom prst="rect">
              <a:avLst/>
            </a:prstGeom>
            <a:noFill/>
            <a:ln w="9525">
              <a:noFill/>
              <a:miter lim="800000"/>
              <a:headEnd/>
              <a:tailEnd/>
            </a:ln>
            <a:effectLst/>
          </p:spPr>
          <p:txBody>
            <a:bodyPr wrap="none">
              <a:spAutoFit/>
            </a:bodyPr>
            <a:lstStyle/>
            <a:p>
              <a:r>
                <a:rPr lang="en-US"/>
                <a:t>H – H distance</a:t>
              </a:r>
            </a:p>
          </p:txBody>
        </p:sp>
        <p:sp>
          <p:nvSpPr>
            <p:cNvPr id="82975" name="Line 31"/>
            <p:cNvSpPr>
              <a:spLocks noChangeShapeType="1"/>
            </p:cNvSpPr>
            <p:nvPr/>
          </p:nvSpPr>
          <p:spPr bwMode="auto">
            <a:xfrm>
              <a:off x="3456" y="3984"/>
              <a:ext cx="1056" cy="0"/>
            </a:xfrm>
            <a:prstGeom prst="line">
              <a:avLst/>
            </a:prstGeom>
            <a:noFill/>
            <a:ln w="9525">
              <a:solidFill>
                <a:schemeClr val="tx1"/>
              </a:solidFill>
              <a:round/>
              <a:headEnd/>
              <a:tailEnd type="triangle" w="med" len="med"/>
            </a:ln>
            <a:effectLst/>
          </p:spPr>
          <p:txBody>
            <a:bodyPr/>
            <a:lstStyle/>
            <a:p>
              <a:endParaRPr lang="en-US"/>
            </a:p>
          </p:txBody>
        </p:sp>
      </p:grpSp>
      <p:grpSp>
        <p:nvGrpSpPr>
          <p:cNvPr id="82976" name="Group 32"/>
          <p:cNvGrpSpPr>
            <a:grpSpLocks/>
          </p:cNvGrpSpPr>
          <p:nvPr/>
        </p:nvGrpSpPr>
        <p:grpSpPr bwMode="auto">
          <a:xfrm>
            <a:off x="838200" y="1828800"/>
            <a:ext cx="366713" cy="2819400"/>
            <a:chOff x="528" y="1152"/>
            <a:chExt cx="231" cy="1776"/>
          </a:xfrm>
        </p:grpSpPr>
        <p:sp>
          <p:nvSpPr>
            <p:cNvPr id="82977" name="Text Box 33"/>
            <p:cNvSpPr txBox="1">
              <a:spLocks noChangeArrowheads="1"/>
            </p:cNvSpPr>
            <p:nvPr/>
          </p:nvSpPr>
          <p:spPr bwMode="auto">
            <a:xfrm rot="-5400000">
              <a:off x="70" y="2238"/>
              <a:ext cx="1148" cy="231"/>
            </a:xfrm>
            <a:prstGeom prst="rect">
              <a:avLst/>
            </a:prstGeom>
            <a:noFill/>
            <a:ln w="9525">
              <a:noFill/>
              <a:miter lim="800000"/>
              <a:headEnd/>
              <a:tailEnd/>
            </a:ln>
            <a:effectLst/>
          </p:spPr>
          <p:txBody>
            <a:bodyPr wrap="none">
              <a:spAutoFit/>
            </a:bodyPr>
            <a:lstStyle/>
            <a:p>
              <a:r>
                <a:rPr lang="en-US"/>
                <a:t>Energy (KJ/mol)</a:t>
              </a:r>
            </a:p>
          </p:txBody>
        </p:sp>
        <p:sp>
          <p:nvSpPr>
            <p:cNvPr id="82978" name="Line 34"/>
            <p:cNvSpPr>
              <a:spLocks noChangeShapeType="1"/>
            </p:cNvSpPr>
            <p:nvPr/>
          </p:nvSpPr>
          <p:spPr bwMode="auto">
            <a:xfrm flipV="1">
              <a:off x="672" y="1152"/>
              <a:ext cx="0" cy="624"/>
            </a:xfrm>
            <a:prstGeom prst="line">
              <a:avLst/>
            </a:prstGeom>
            <a:noFill/>
            <a:ln w="9525">
              <a:solidFill>
                <a:schemeClr val="tx1"/>
              </a:solidFill>
              <a:round/>
              <a:headEnd/>
              <a:tailEnd type="triangle" w="med" len="med"/>
            </a:ln>
            <a:effectLst/>
          </p:spPr>
          <p:txBody>
            <a:bodyPr/>
            <a:lstStyle/>
            <a:p>
              <a:endParaRPr lang="en-US"/>
            </a:p>
          </p:txBody>
        </p:sp>
      </p:grpSp>
      <p:sp>
        <p:nvSpPr>
          <p:cNvPr id="82979" name="Rectangle 35"/>
          <p:cNvSpPr>
            <a:spLocks noChangeArrowheads="1"/>
          </p:cNvSpPr>
          <p:nvPr/>
        </p:nvSpPr>
        <p:spPr bwMode="auto">
          <a:xfrm>
            <a:off x="76200" y="6567488"/>
            <a:ext cx="3486150" cy="214312"/>
          </a:xfrm>
          <a:prstGeom prst="rect">
            <a:avLst/>
          </a:prstGeom>
          <a:noFill/>
          <a:ln w="9525">
            <a:noFill/>
            <a:miter lim="800000"/>
            <a:headEnd/>
            <a:tailEnd/>
          </a:ln>
          <a:effectLst/>
        </p:spPr>
        <p:txBody>
          <a:bodyPr wrap="none">
            <a:spAutoFit/>
          </a:bodyPr>
          <a:lstStyle/>
          <a:p>
            <a:r>
              <a:rPr lang="en-US" sz="800"/>
              <a:t>Brown, LeMay, Bursten, </a:t>
            </a:r>
            <a:r>
              <a:rPr lang="en-US" sz="800" u="sng"/>
              <a:t>Chemistry The Central Science</a:t>
            </a:r>
            <a:r>
              <a:rPr lang="en-US" sz="800"/>
              <a:t>, 2000, page 318</a:t>
            </a:r>
          </a:p>
        </p:txBody>
      </p:sp>
      <p:sp>
        <p:nvSpPr>
          <p:cNvPr id="82980" name="Text Box 36"/>
          <p:cNvSpPr txBox="1">
            <a:spLocks noChangeArrowheads="1"/>
          </p:cNvSpPr>
          <p:nvPr/>
        </p:nvSpPr>
        <p:spPr bwMode="auto">
          <a:xfrm>
            <a:off x="6477000" y="3276600"/>
            <a:ext cx="1555750" cy="366713"/>
          </a:xfrm>
          <a:prstGeom prst="rect">
            <a:avLst/>
          </a:prstGeom>
          <a:noFill/>
          <a:ln w="9525">
            <a:noFill/>
            <a:miter lim="800000"/>
            <a:headEnd/>
            <a:tailEnd/>
          </a:ln>
          <a:effectLst/>
        </p:spPr>
        <p:txBody>
          <a:bodyPr wrap="none">
            <a:spAutoFit/>
          </a:bodyPr>
          <a:lstStyle/>
          <a:p>
            <a:r>
              <a:rPr lang="en-US"/>
              <a:t>no interaction</a:t>
            </a:r>
          </a:p>
        </p:txBody>
      </p:sp>
      <p:sp>
        <p:nvSpPr>
          <p:cNvPr id="82981" name="Text Box 37"/>
          <p:cNvSpPr txBox="1">
            <a:spLocks noChangeArrowheads="1"/>
          </p:cNvSpPr>
          <p:nvPr/>
        </p:nvSpPr>
        <p:spPr bwMode="auto">
          <a:xfrm>
            <a:off x="4632325" y="4083050"/>
            <a:ext cx="1174750" cy="641350"/>
          </a:xfrm>
          <a:prstGeom prst="rect">
            <a:avLst/>
          </a:prstGeom>
          <a:noFill/>
          <a:ln w="9525">
            <a:noFill/>
            <a:miter lim="800000"/>
            <a:headEnd/>
            <a:tailEnd/>
          </a:ln>
          <a:effectLst/>
        </p:spPr>
        <p:txBody>
          <a:bodyPr wrap="none">
            <a:spAutoFit/>
          </a:bodyPr>
          <a:lstStyle/>
          <a:p>
            <a:pPr algn="ctr"/>
            <a:r>
              <a:rPr lang="en-US"/>
              <a:t>increased</a:t>
            </a:r>
          </a:p>
          <a:p>
            <a:pPr algn="ctr"/>
            <a:r>
              <a:rPr lang="en-US"/>
              <a:t>attraction</a:t>
            </a:r>
          </a:p>
        </p:txBody>
      </p:sp>
      <p:sp>
        <p:nvSpPr>
          <p:cNvPr id="82982" name="Text Box 38"/>
          <p:cNvSpPr txBox="1">
            <a:spLocks noChangeArrowheads="1"/>
          </p:cNvSpPr>
          <p:nvPr/>
        </p:nvSpPr>
        <p:spPr bwMode="auto">
          <a:xfrm>
            <a:off x="2590800" y="3048000"/>
            <a:ext cx="2114550" cy="641350"/>
          </a:xfrm>
          <a:prstGeom prst="rect">
            <a:avLst/>
          </a:prstGeom>
          <a:noFill/>
          <a:ln w="9525">
            <a:noFill/>
            <a:miter lim="800000"/>
            <a:headEnd/>
            <a:tailEnd/>
          </a:ln>
          <a:effectLst/>
        </p:spPr>
        <p:txBody>
          <a:bodyPr wrap="none">
            <a:spAutoFit/>
          </a:bodyPr>
          <a:lstStyle/>
          <a:p>
            <a:pPr algn="ctr"/>
            <a:r>
              <a:rPr lang="en-US"/>
              <a:t>balanced attraction</a:t>
            </a:r>
          </a:p>
          <a:p>
            <a:pPr algn="ctr"/>
            <a:r>
              <a:rPr lang="en-US"/>
              <a:t>&amp; repulsion</a:t>
            </a:r>
          </a:p>
        </p:txBody>
      </p:sp>
      <p:sp>
        <p:nvSpPr>
          <p:cNvPr id="82983" name="Text Box 39"/>
          <p:cNvSpPr txBox="1">
            <a:spLocks noChangeArrowheads="1"/>
          </p:cNvSpPr>
          <p:nvPr/>
        </p:nvSpPr>
        <p:spPr bwMode="auto">
          <a:xfrm>
            <a:off x="1828800" y="4495800"/>
            <a:ext cx="1174750" cy="641350"/>
          </a:xfrm>
          <a:prstGeom prst="rect">
            <a:avLst/>
          </a:prstGeom>
          <a:noFill/>
          <a:ln w="9525">
            <a:noFill/>
            <a:miter lim="800000"/>
            <a:headEnd/>
            <a:tailEnd/>
          </a:ln>
          <a:effectLst/>
        </p:spPr>
        <p:txBody>
          <a:bodyPr wrap="none">
            <a:spAutoFit/>
          </a:bodyPr>
          <a:lstStyle/>
          <a:p>
            <a:r>
              <a:rPr lang="en-US"/>
              <a:t>increased</a:t>
            </a:r>
          </a:p>
          <a:p>
            <a:r>
              <a:rPr lang="en-US"/>
              <a:t>repulsion</a:t>
            </a:r>
          </a:p>
        </p:txBody>
      </p:sp>
      <p:grpSp>
        <p:nvGrpSpPr>
          <p:cNvPr id="82989" name="Group 45"/>
          <p:cNvGrpSpPr>
            <a:grpSpLocks/>
          </p:cNvGrpSpPr>
          <p:nvPr/>
        </p:nvGrpSpPr>
        <p:grpSpPr bwMode="auto">
          <a:xfrm>
            <a:off x="2057400" y="2057400"/>
            <a:ext cx="533400" cy="457200"/>
            <a:chOff x="1296" y="1296"/>
            <a:chExt cx="336" cy="288"/>
          </a:xfrm>
        </p:grpSpPr>
        <p:sp>
          <p:nvSpPr>
            <p:cNvPr id="82985" name="Oval 41"/>
            <p:cNvSpPr>
              <a:spLocks noChangeArrowheads="1"/>
            </p:cNvSpPr>
            <p:nvPr/>
          </p:nvSpPr>
          <p:spPr bwMode="auto">
            <a:xfrm>
              <a:off x="1296" y="1296"/>
              <a:ext cx="288" cy="288"/>
            </a:xfrm>
            <a:prstGeom prst="ellipse">
              <a:avLst/>
            </a:prstGeom>
            <a:gradFill rotWithShape="1">
              <a:gsLst>
                <a:gs pos="0">
                  <a:schemeClr val="accent1">
                    <a:alpha val="50000"/>
                  </a:schemeClr>
                </a:gs>
                <a:gs pos="100000">
                  <a:schemeClr val="accent1">
                    <a:gamma/>
                    <a:shade val="46275"/>
                    <a:invGamma/>
                  </a:schemeClr>
                </a:gs>
              </a:gsLst>
              <a:lin ang="2700000" scaled="1"/>
            </a:gradFill>
            <a:ln w="9525">
              <a:solidFill>
                <a:schemeClr val="accent1"/>
              </a:solidFill>
              <a:round/>
              <a:headEnd/>
              <a:tailEnd/>
            </a:ln>
            <a:effectLst/>
          </p:spPr>
          <p:txBody>
            <a:bodyPr wrap="none" anchor="ctr"/>
            <a:lstStyle/>
            <a:p>
              <a:endParaRPr lang="en-US"/>
            </a:p>
          </p:txBody>
        </p:sp>
        <p:sp>
          <p:nvSpPr>
            <p:cNvPr id="82986" name="Oval 42"/>
            <p:cNvSpPr>
              <a:spLocks noChangeAspect="1" noChangeArrowheads="1"/>
            </p:cNvSpPr>
            <p:nvPr/>
          </p:nvSpPr>
          <p:spPr bwMode="auto">
            <a:xfrm>
              <a:off x="1417" y="1440"/>
              <a:ext cx="23" cy="23"/>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82987" name="Oval 43"/>
            <p:cNvSpPr>
              <a:spLocks noChangeArrowheads="1"/>
            </p:cNvSpPr>
            <p:nvPr/>
          </p:nvSpPr>
          <p:spPr bwMode="auto">
            <a:xfrm>
              <a:off x="1344" y="1296"/>
              <a:ext cx="288" cy="288"/>
            </a:xfrm>
            <a:prstGeom prst="ellipse">
              <a:avLst/>
            </a:prstGeom>
            <a:gradFill rotWithShape="1">
              <a:gsLst>
                <a:gs pos="0">
                  <a:schemeClr val="accent1">
                    <a:alpha val="50000"/>
                  </a:schemeClr>
                </a:gs>
                <a:gs pos="100000">
                  <a:schemeClr val="accent1">
                    <a:gamma/>
                    <a:shade val="46275"/>
                    <a:invGamma/>
                  </a:schemeClr>
                </a:gs>
              </a:gsLst>
              <a:lin ang="2700000" scaled="1"/>
            </a:gradFill>
            <a:ln w="9525">
              <a:solidFill>
                <a:schemeClr val="accent1"/>
              </a:solidFill>
              <a:round/>
              <a:headEnd/>
              <a:tailEnd/>
            </a:ln>
            <a:effectLst/>
          </p:spPr>
          <p:txBody>
            <a:bodyPr wrap="none" anchor="ctr"/>
            <a:lstStyle/>
            <a:p>
              <a:endParaRPr lang="en-US"/>
            </a:p>
          </p:txBody>
        </p:sp>
        <p:sp>
          <p:nvSpPr>
            <p:cNvPr id="82988" name="Oval 44"/>
            <p:cNvSpPr>
              <a:spLocks noChangeAspect="1" noChangeArrowheads="1"/>
            </p:cNvSpPr>
            <p:nvPr/>
          </p:nvSpPr>
          <p:spPr bwMode="auto">
            <a:xfrm>
              <a:off x="1488" y="1440"/>
              <a:ext cx="23" cy="23"/>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82990" name="Text Box 46"/>
          <p:cNvSpPr txBox="1">
            <a:spLocks noChangeArrowheads="1"/>
          </p:cNvSpPr>
          <p:nvPr/>
        </p:nvSpPr>
        <p:spPr bwMode="auto">
          <a:xfrm>
            <a:off x="2000250" y="1255713"/>
            <a:ext cx="5391150" cy="366712"/>
          </a:xfrm>
          <a:prstGeom prst="rect">
            <a:avLst/>
          </a:prstGeom>
          <a:noFill/>
          <a:ln w="9525">
            <a:noFill/>
            <a:miter lim="800000"/>
            <a:headEnd/>
            <a:tailEnd/>
          </a:ln>
          <a:effectLst/>
        </p:spPr>
        <p:txBody>
          <a:bodyPr wrap="none">
            <a:spAutoFit/>
          </a:bodyPr>
          <a:lstStyle/>
          <a:p>
            <a:r>
              <a:rPr lang="en-US"/>
              <a:t>Potential Energy Diagram - </a:t>
            </a:r>
            <a:r>
              <a:rPr lang="en-US" i="1"/>
              <a:t>Attraction vs. Repulsion</a:t>
            </a:r>
          </a:p>
        </p:txBody>
      </p:sp>
      <p:sp>
        <p:nvSpPr>
          <p:cNvPr id="82991" name="Text Box 47"/>
          <p:cNvSpPr txBox="1">
            <a:spLocks noChangeArrowheads="1"/>
          </p:cNvSpPr>
          <p:nvPr/>
        </p:nvSpPr>
        <p:spPr bwMode="auto">
          <a:xfrm>
            <a:off x="3956050" y="6248400"/>
            <a:ext cx="2444750" cy="366713"/>
          </a:xfrm>
          <a:prstGeom prst="rect">
            <a:avLst/>
          </a:prstGeom>
          <a:noFill/>
          <a:ln w="9525">
            <a:noFill/>
            <a:miter lim="800000"/>
            <a:headEnd/>
            <a:tailEnd/>
          </a:ln>
          <a:effectLst/>
        </p:spPr>
        <p:txBody>
          <a:bodyPr wrap="none">
            <a:spAutoFit/>
          </a:bodyPr>
          <a:lstStyle/>
          <a:p>
            <a:r>
              <a:rPr lang="en-US"/>
              <a:t>(internuclear distance)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2970"/>
                                        </p:tgtEl>
                                        <p:attrNameLst>
                                          <p:attrName>style.visibility</p:attrName>
                                        </p:attrNameLst>
                                      </p:cBhvr>
                                      <p:to>
                                        <p:strVal val="visible"/>
                                      </p:to>
                                    </p:set>
                                    <p:animEffect transition="in" filter="wipe(right)">
                                      <p:cBhvr>
                                        <p:cTn id="7" dur="5000"/>
                                        <p:tgtEl>
                                          <p:spTgt spid="82970"/>
                                        </p:tgtEl>
                                      </p:cBhvr>
                                    </p:animEffect>
                                  </p:childTnLst>
                                </p:cTn>
                              </p:par>
                              <p:par>
                                <p:cTn id="8" presetID="9" presetClass="entr" presetSubtype="0" fill="hold" nodeType="withEffect">
                                  <p:stCondLst>
                                    <p:cond delay="500"/>
                                  </p:stCondLst>
                                  <p:childTnLst>
                                    <p:set>
                                      <p:cBhvr>
                                        <p:cTn id="9" dur="1" fill="hold">
                                          <p:stCondLst>
                                            <p:cond delay="0"/>
                                          </p:stCondLst>
                                        </p:cTn>
                                        <p:tgtEl>
                                          <p:spTgt spid="82959"/>
                                        </p:tgtEl>
                                        <p:attrNameLst>
                                          <p:attrName>style.visibility</p:attrName>
                                        </p:attrNameLst>
                                      </p:cBhvr>
                                      <p:to>
                                        <p:strVal val="visible"/>
                                      </p:to>
                                    </p:set>
                                    <p:animEffect transition="in" filter="dissolve">
                                      <p:cBhvr>
                                        <p:cTn id="10" dur="500"/>
                                        <p:tgtEl>
                                          <p:spTgt spid="82959"/>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82969"/>
                                        </p:tgtEl>
                                        <p:attrNameLst>
                                          <p:attrName>style.visibility</p:attrName>
                                        </p:attrNameLst>
                                      </p:cBhvr>
                                      <p:to>
                                        <p:strVal val="visible"/>
                                      </p:to>
                                    </p:set>
                                    <p:animEffect transition="in" filter="fade">
                                      <p:cBhvr>
                                        <p:cTn id="13" dur="2000"/>
                                        <p:tgtEl>
                                          <p:spTgt spid="82969"/>
                                        </p:tgtEl>
                                      </p:cBhvr>
                                    </p:animEffect>
                                  </p:childTnLst>
                                </p:cTn>
                              </p:par>
                              <p:par>
                                <p:cTn id="14" presetID="39" presetClass="entr" presetSubtype="0" accel="100000" fill="hold" nodeType="withEffect">
                                  <p:stCondLst>
                                    <p:cond delay="2500"/>
                                  </p:stCondLst>
                                  <p:childTnLst>
                                    <p:set>
                                      <p:cBhvr>
                                        <p:cTn id="15" dur="1" fill="hold">
                                          <p:stCondLst>
                                            <p:cond delay="0"/>
                                          </p:stCondLst>
                                        </p:cTn>
                                        <p:tgtEl>
                                          <p:spTgt spid="82954"/>
                                        </p:tgtEl>
                                        <p:attrNameLst>
                                          <p:attrName>style.visibility</p:attrName>
                                        </p:attrNameLst>
                                      </p:cBhvr>
                                      <p:to>
                                        <p:strVal val="visible"/>
                                      </p:to>
                                    </p:set>
                                    <p:anim calcmode="lin" valueType="num">
                                      <p:cBhvr>
                                        <p:cTn id="16" dur="500" fill="hold"/>
                                        <p:tgtEl>
                                          <p:spTgt spid="82954"/>
                                        </p:tgtEl>
                                        <p:attrNameLst>
                                          <p:attrName>ppt_h</p:attrName>
                                        </p:attrNameLst>
                                      </p:cBhvr>
                                      <p:tavLst>
                                        <p:tav tm="0">
                                          <p:val>
                                            <p:strVal val="#ppt_h/20"/>
                                          </p:val>
                                        </p:tav>
                                        <p:tav tm="50000">
                                          <p:val>
                                            <p:strVal val="#ppt_h/20"/>
                                          </p:val>
                                        </p:tav>
                                        <p:tav tm="100000">
                                          <p:val>
                                            <p:strVal val="#ppt_h"/>
                                          </p:val>
                                        </p:tav>
                                      </p:tavLst>
                                    </p:anim>
                                    <p:anim calcmode="lin" valueType="num">
                                      <p:cBhvr>
                                        <p:cTn id="17" dur="500" fill="hold"/>
                                        <p:tgtEl>
                                          <p:spTgt spid="82954"/>
                                        </p:tgtEl>
                                        <p:attrNameLst>
                                          <p:attrName>ppt_w</p:attrName>
                                        </p:attrNameLst>
                                      </p:cBhvr>
                                      <p:tavLst>
                                        <p:tav tm="0">
                                          <p:val>
                                            <p:strVal val="#ppt_w+.3"/>
                                          </p:val>
                                        </p:tav>
                                        <p:tav tm="50000">
                                          <p:val>
                                            <p:strVal val="#ppt_w+.3"/>
                                          </p:val>
                                        </p:tav>
                                        <p:tav tm="100000">
                                          <p:val>
                                            <p:strVal val="#ppt_w"/>
                                          </p:val>
                                        </p:tav>
                                      </p:tavLst>
                                    </p:anim>
                                    <p:anim calcmode="lin" valueType="num">
                                      <p:cBhvr>
                                        <p:cTn id="18" dur="500" fill="hold"/>
                                        <p:tgtEl>
                                          <p:spTgt spid="82954"/>
                                        </p:tgtEl>
                                        <p:attrNameLst>
                                          <p:attrName>ppt_x</p:attrName>
                                        </p:attrNameLst>
                                      </p:cBhvr>
                                      <p:tavLst>
                                        <p:tav tm="0">
                                          <p:val>
                                            <p:strVal val="#ppt_x-.3"/>
                                          </p:val>
                                        </p:tav>
                                        <p:tav tm="50000">
                                          <p:val>
                                            <p:strVal val="#ppt_x"/>
                                          </p:val>
                                        </p:tav>
                                        <p:tav tm="100000">
                                          <p:val>
                                            <p:strVal val="#ppt_x"/>
                                          </p:val>
                                        </p:tav>
                                      </p:tavLst>
                                    </p:anim>
                                    <p:anim calcmode="lin" valueType="num">
                                      <p:cBhvr>
                                        <p:cTn id="19" dur="500" fill="hold"/>
                                        <p:tgtEl>
                                          <p:spTgt spid="82954"/>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3500"/>
                                  </p:stCondLst>
                                  <p:childTnLst>
                                    <p:set>
                                      <p:cBhvr>
                                        <p:cTn id="21" dur="1" fill="hold">
                                          <p:stCondLst>
                                            <p:cond delay="0"/>
                                          </p:stCondLst>
                                        </p:cTn>
                                        <p:tgtEl>
                                          <p:spTgt spid="82968"/>
                                        </p:tgtEl>
                                        <p:attrNameLst>
                                          <p:attrName>style.visibility</p:attrName>
                                        </p:attrNameLst>
                                      </p:cBhvr>
                                      <p:to>
                                        <p:strVal val="visible"/>
                                      </p:to>
                                    </p:set>
                                    <p:animEffect transition="in" filter="fade">
                                      <p:cBhvr>
                                        <p:cTn id="22" dur="2000"/>
                                        <p:tgtEl>
                                          <p:spTgt spid="82968"/>
                                        </p:tgtEl>
                                      </p:cBhvr>
                                    </p:animEffect>
                                  </p:childTnLst>
                                </p:cTn>
                              </p:par>
                              <p:par>
                                <p:cTn id="23" presetID="9" presetClass="entr" presetSubtype="0" fill="hold" nodeType="withEffect">
                                  <p:stCondLst>
                                    <p:cond delay="4000"/>
                                  </p:stCondLst>
                                  <p:childTnLst>
                                    <p:set>
                                      <p:cBhvr>
                                        <p:cTn id="24" dur="1" fill="hold">
                                          <p:stCondLst>
                                            <p:cond delay="0"/>
                                          </p:stCondLst>
                                        </p:cTn>
                                        <p:tgtEl>
                                          <p:spTgt spid="82949"/>
                                        </p:tgtEl>
                                        <p:attrNameLst>
                                          <p:attrName>style.visibility</p:attrName>
                                        </p:attrNameLst>
                                      </p:cBhvr>
                                      <p:to>
                                        <p:strVal val="visible"/>
                                      </p:to>
                                    </p:set>
                                    <p:animEffect transition="in" filter="dissolve">
                                      <p:cBhvr>
                                        <p:cTn id="25" dur="500"/>
                                        <p:tgtEl>
                                          <p:spTgt spid="82949"/>
                                        </p:tgtEl>
                                      </p:cBhvr>
                                    </p:animEffect>
                                  </p:childTnLst>
                                </p:cTn>
                              </p:par>
                              <p:par>
                                <p:cTn id="26" presetID="10" presetClass="entr" presetSubtype="0" fill="hold" grpId="0" nodeType="withEffect">
                                  <p:stCondLst>
                                    <p:cond delay="4500"/>
                                  </p:stCondLst>
                                  <p:childTnLst>
                                    <p:set>
                                      <p:cBhvr>
                                        <p:cTn id="27" dur="1" fill="hold">
                                          <p:stCondLst>
                                            <p:cond delay="0"/>
                                          </p:stCondLst>
                                        </p:cTn>
                                        <p:tgtEl>
                                          <p:spTgt spid="82964"/>
                                        </p:tgtEl>
                                        <p:attrNameLst>
                                          <p:attrName>style.visibility</p:attrName>
                                        </p:attrNameLst>
                                      </p:cBhvr>
                                      <p:to>
                                        <p:strVal val="visible"/>
                                      </p:to>
                                    </p:set>
                                    <p:animEffect transition="in" filter="fade">
                                      <p:cBhvr>
                                        <p:cTn id="28" dur="2000"/>
                                        <p:tgtEl>
                                          <p:spTgt spid="82964"/>
                                        </p:tgtEl>
                                      </p:cBhvr>
                                    </p:animEffect>
                                  </p:childTnLst>
                                </p:cTn>
                              </p:par>
                            </p:childTnLst>
                          </p:cTn>
                        </p:par>
                        <p:par>
                          <p:cTn id="29" fill="hold">
                            <p:stCondLst>
                              <p:cond delay="6500"/>
                            </p:stCondLst>
                            <p:childTnLst>
                              <p:par>
                                <p:cTn id="30" presetID="10" presetClass="entr" presetSubtype="0" fill="hold" nodeType="afterEffect">
                                  <p:stCondLst>
                                    <p:cond delay="0"/>
                                  </p:stCondLst>
                                  <p:childTnLst>
                                    <p:set>
                                      <p:cBhvr>
                                        <p:cTn id="31" dur="1" fill="hold">
                                          <p:stCondLst>
                                            <p:cond delay="0"/>
                                          </p:stCondLst>
                                        </p:cTn>
                                        <p:tgtEl>
                                          <p:spTgt spid="82989"/>
                                        </p:tgtEl>
                                        <p:attrNameLst>
                                          <p:attrName>style.visibility</p:attrName>
                                        </p:attrNameLst>
                                      </p:cBhvr>
                                      <p:to>
                                        <p:strVal val="visible"/>
                                      </p:to>
                                    </p:set>
                                    <p:animEffect transition="in" filter="fade">
                                      <p:cBhvr>
                                        <p:cTn id="32" dur="2000"/>
                                        <p:tgtEl>
                                          <p:spTgt spid="82989"/>
                                        </p:tgtEl>
                                      </p:cBhvr>
                                    </p:animEffect>
                                  </p:childTnLst>
                                </p:cTn>
                              </p:par>
                            </p:childTnLst>
                          </p:cTn>
                        </p:par>
                        <p:par>
                          <p:cTn id="33" fill="hold">
                            <p:stCondLst>
                              <p:cond delay="8500"/>
                            </p:stCondLst>
                            <p:childTnLst>
                              <p:par>
                                <p:cTn id="34" presetID="47" presetClass="entr" presetSubtype="0" fill="hold" nodeType="afterEffect">
                                  <p:stCondLst>
                                    <p:cond delay="0"/>
                                  </p:stCondLst>
                                  <p:childTnLst>
                                    <p:set>
                                      <p:cBhvr>
                                        <p:cTn id="35" dur="1" fill="hold">
                                          <p:stCondLst>
                                            <p:cond delay="0"/>
                                          </p:stCondLst>
                                        </p:cTn>
                                        <p:tgtEl>
                                          <p:spTgt spid="82965"/>
                                        </p:tgtEl>
                                        <p:attrNameLst>
                                          <p:attrName>style.visibility</p:attrName>
                                        </p:attrNameLst>
                                      </p:cBhvr>
                                      <p:to>
                                        <p:strVal val="visible"/>
                                      </p:to>
                                    </p:set>
                                    <p:animEffect transition="in" filter="fade">
                                      <p:cBhvr>
                                        <p:cTn id="36" dur="1000"/>
                                        <p:tgtEl>
                                          <p:spTgt spid="82965"/>
                                        </p:tgtEl>
                                      </p:cBhvr>
                                    </p:animEffect>
                                    <p:anim calcmode="lin" valueType="num">
                                      <p:cBhvr>
                                        <p:cTn id="37" dur="1000" fill="hold"/>
                                        <p:tgtEl>
                                          <p:spTgt spid="82965"/>
                                        </p:tgtEl>
                                        <p:attrNameLst>
                                          <p:attrName>ppt_x</p:attrName>
                                        </p:attrNameLst>
                                      </p:cBhvr>
                                      <p:tavLst>
                                        <p:tav tm="0">
                                          <p:val>
                                            <p:strVal val="#ppt_x"/>
                                          </p:val>
                                        </p:tav>
                                        <p:tav tm="100000">
                                          <p:val>
                                            <p:strVal val="#ppt_x"/>
                                          </p:val>
                                        </p:tav>
                                      </p:tavLst>
                                    </p:anim>
                                    <p:anim calcmode="lin" valueType="num">
                                      <p:cBhvr>
                                        <p:cTn id="38" dur="1000" fill="hold"/>
                                        <p:tgtEl>
                                          <p:spTgt spid="82965"/>
                                        </p:tgtEl>
                                        <p:attrNameLst>
                                          <p:attrName>ppt_y</p:attrName>
                                        </p:attrNameLst>
                                      </p:cBhvr>
                                      <p:tavLst>
                                        <p:tav tm="0">
                                          <p:val>
                                            <p:strVal val="#ppt_y-.1"/>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82971"/>
                                        </p:tgtEl>
                                        <p:attrNameLst>
                                          <p:attrName>style.visibility</p:attrName>
                                        </p:attrNameLst>
                                      </p:cBhvr>
                                      <p:to>
                                        <p:strVal val="visible"/>
                                      </p:to>
                                    </p:set>
                                    <p:anim calcmode="lin" valueType="num">
                                      <p:cBhvr additive="base">
                                        <p:cTn id="41" dur="500" fill="hold"/>
                                        <p:tgtEl>
                                          <p:spTgt spid="82971"/>
                                        </p:tgtEl>
                                        <p:attrNameLst>
                                          <p:attrName>ppt_x</p:attrName>
                                        </p:attrNameLst>
                                      </p:cBhvr>
                                      <p:tavLst>
                                        <p:tav tm="0">
                                          <p:val>
                                            <p:strVal val="0-#ppt_w/2"/>
                                          </p:val>
                                        </p:tav>
                                        <p:tav tm="100000">
                                          <p:val>
                                            <p:strVal val="#ppt_x"/>
                                          </p:val>
                                        </p:tav>
                                      </p:tavLst>
                                    </p:anim>
                                    <p:anim calcmode="lin" valueType="num">
                                      <p:cBhvr additive="base">
                                        <p:cTn id="42" dur="500" fill="hold"/>
                                        <p:tgtEl>
                                          <p:spTgt spid="8297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2980"/>
                                        </p:tgtEl>
                                        <p:attrNameLst>
                                          <p:attrName>style.visibility</p:attrName>
                                        </p:attrNameLst>
                                      </p:cBhvr>
                                      <p:to>
                                        <p:strVal val="visible"/>
                                      </p:to>
                                    </p:set>
                                    <p:animEffect transition="in" filter="fade">
                                      <p:cBhvr>
                                        <p:cTn id="47" dur="2000"/>
                                        <p:tgtEl>
                                          <p:spTgt spid="82980"/>
                                        </p:tgtEl>
                                      </p:cBhvr>
                                    </p:animEffect>
                                  </p:childTnLst>
                                  <p:subTnLst>
                                    <p:animClr clrSpc="rgb" dir="cw">
                                      <p:cBhvr override="childStyle">
                                        <p:cTn dur="1" fill="hold" display="0" masterRel="nextClick" afterEffect="1"/>
                                        <p:tgtEl>
                                          <p:spTgt spid="82980"/>
                                        </p:tgtEl>
                                        <p:attrNameLst>
                                          <p:attrName>ppt_c</p:attrName>
                                        </p:attrNameLst>
                                      </p:cBhvr>
                                      <p:to>
                                        <a:schemeClr val="bg2"/>
                                      </p:to>
                                    </p:animClr>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2981"/>
                                        </p:tgtEl>
                                        <p:attrNameLst>
                                          <p:attrName>style.visibility</p:attrName>
                                        </p:attrNameLst>
                                      </p:cBhvr>
                                      <p:to>
                                        <p:strVal val="visible"/>
                                      </p:to>
                                    </p:set>
                                    <p:animEffect transition="in" filter="fade">
                                      <p:cBhvr>
                                        <p:cTn id="52" dur="2000"/>
                                        <p:tgtEl>
                                          <p:spTgt spid="82981"/>
                                        </p:tgtEl>
                                      </p:cBhvr>
                                    </p:animEffect>
                                  </p:childTnLst>
                                  <p:subTnLst>
                                    <p:animClr clrSpc="rgb" dir="cw">
                                      <p:cBhvr override="childStyle">
                                        <p:cTn dur="1" fill="hold" display="0" masterRel="nextClick" afterEffect="1"/>
                                        <p:tgtEl>
                                          <p:spTgt spid="82981"/>
                                        </p:tgtEl>
                                        <p:attrNameLst>
                                          <p:attrName>ppt_c</p:attrName>
                                        </p:attrNameLst>
                                      </p:cBhvr>
                                      <p:to>
                                        <a:schemeClr val="bg2"/>
                                      </p:to>
                                    </p:animClr>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2982"/>
                                        </p:tgtEl>
                                        <p:attrNameLst>
                                          <p:attrName>style.visibility</p:attrName>
                                        </p:attrNameLst>
                                      </p:cBhvr>
                                      <p:to>
                                        <p:strVal val="visible"/>
                                      </p:to>
                                    </p:set>
                                    <p:animEffect transition="in" filter="fade">
                                      <p:cBhvr>
                                        <p:cTn id="57" dur="2000"/>
                                        <p:tgtEl>
                                          <p:spTgt spid="82982"/>
                                        </p:tgtEl>
                                      </p:cBhvr>
                                    </p:animEffect>
                                  </p:childTnLst>
                                  <p:subTnLst>
                                    <p:animClr clrSpc="rgb" dir="cw">
                                      <p:cBhvr override="childStyle">
                                        <p:cTn dur="1" fill="hold" display="0" masterRel="nextClick" afterEffect="1"/>
                                        <p:tgtEl>
                                          <p:spTgt spid="82982"/>
                                        </p:tgtEl>
                                        <p:attrNameLst>
                                          <p:attrName>ppt_c</p:attrName>
                                        </p:attrNameLst>
                                      </p:cBhvr>
                                      <p:to>
                                        <a:schemeClr val="accent2"/>
                                      </p:to>
                                    </p:animClr>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2983"/>
                                        </p:tgtEl>
                                        <p:attrNameLst>
                                          <p:attrName>style.visibility</p:attrName>
                                        </p:attrNameLst>
                                      </p:cBhvr>
                                      <p:to>
                                        <p:strVal val="visible"/>
                                      </p:to>
                                    </p:set>
                                    <p:animEffect transition="in" filter="fade">
                                      <p:cBhvr>
                                        <p:cTn id="62" dur="2000"/>
                                        <p:tgtEl>
                                          <p:spTgt spid="82983"/>
                                        </p:tgtEl>
                                      </p:cBhvr>
                                    </p:animEffect>
                                  </p:childTnLst>
                                  <p:subTnLst>
                                    <p:animClr clrSpc="rgb" dir="cw">
                                      <p:cBhvr override="childStyle">
                                        <p:cTn dur="1" fill="hold" display="0" masterRel="nextClick" afterEffect="1"/>
                                        <p:tgtEl>
                                          <p:spTgt spid="82983"/>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4" grpId="0" animBg="1"/>
      <p:bldP spid="82968" grpId="0" animBg="1"/>
      <p:bldP spid="82969" grpId="0" animBg="1"/>
      <p:bldP spid="82970" grpId="0" animBg="1"/>
      <p:bldP spid="82971" grpId="0"/>
      <p:bldP spid="82980" grpId="0"/>
      <p:bldP spid="82981" grpId="0"/>
      <p:bldP spid="82982" grpId="0"/>
      <p:bldP spid="82983" grpId="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2098" name="Rectangle 2"/>
          <p:cNvSpPr>
            <a:spLocks noGrp="1" noChangeArrowheads="1"/>
          </p:cNvSpPr>
          <p:nvPr>
            <p:ph type="title"/>
          </p:nvPr>
        </p:nvSpPr>
        <p:spPr>
          <a:noFill/>
          <a:ln/>
        </p:spPr>
        <p:txBody>
          <a:bodyPr lIns="92075" tIns="46038" rIns="92075" bIns="46038" anchorCtr="1">
            <a:spAutoFit/>
          </a:bodyPr>
          <a:lstStyle/>
          <a:p>
            <a:r>
              <a:rPr lang="en-US"/>
              <a:t>Covalent bonds</a:t>
            </a:r>
          </a:p>
        </p:txBody>
      </p:sp>
      <p:sp>
        <p:nvSpPr>
          <p:cNvPr id="772099" name="Rectangle 3"/>
          <p:cNvSpPr>
            <a:spLocks noGrp="1" noChangeArrowheads="1"/>
          </p:cNvSpPr>
          <p:nvPr>
            <p:ph type="body" idx="1"/>
          </p:nvPr>
        </p:nvSpPr>
        <p:spPr>
          <a:noFill/>
          <a:ln/>
        </p:spPr>
        <p:txBody>
          <a:bodyPr lIns="92075" tIns="46038" rIns="92075" bIns="46038"/>
          <a:lstStyle/>
          <a:p>
            <a:r>
              <a:rPr lang="en-US" sz="2800"/>
              <a:t>Nonmetals hold onto their valence electrons.</a:t>
            </a:r>
          </a:p>
          <a:p>
            <a:r>
              <a:rPr lang="en-US" sz="2800"/>
              <a:t>They can’t give away electrons to bond.</a:t>
            </a:r>
          </a:p>
          <a:p>
            <a:r>
              <a:rPr lang="en-US" sz="2800"/>
              <a:t>Still want noble gas configuration.</a:t>
            </a:r>
          </a:p>
          <a:p>
            <a:pPr>
              <a:buFontTx/>
              <a:buNone/>
            </a:pPr>
            <a:endParaRPr lang="en-US" sz="2800"/>
          </a:p>
          <a:p>
            <a:r>
              <a:rPr lang="en-US" sz="2800"/>
              <a:t>Get it by sharing valence electrons with each other.</a:t>
            </a:r>
          </a:p>
          <a:p>
            <a:r>
              <a:rPr lang="en-US" sz="2800"/>
              <a:t>By sharing both atoms get to count the electrons toward noble gas configuration.</a:t>
            </a:r>
          </a:p>
        </p:txBody>
      </p:sp>
      <p:sp>
        <p:nvSpPr>
          <p:cNvPr id="772100" name="Text Box 4"/>
          <p:cNvSpPr txBox="1">
            <a:spLocks noChangeArrowheads="1"/>
          </p:cNvSpPr>
          <p:nvPr/>
        </p:nvSpPr>
        <p:spPr bwMode="auto">
          <a:xfrm>
            <a:off x="1905000" y="3184525"/>
            <a:ext cx="6400800" cy="396875"/>
          </a:xfrm>
          <a:prstGeom prst="rect">
            <a:avLst/>
          </a:prstGeom>
          <a:noFill/>
          <a:ln w="9525">
            <a:noFill/>
            <a:miter lim="800000"/>
            <a:headEnd/>
            <a:tailEnd/>
          </a:ln>
          <a:effectLst/>
        </p:spPr>
        <p:txBody>
          <a:bodyPr wrap="none">
            <a:spAutoFit/>
          </a:bodyPr>
          <a:lstStyle/>
          <a:p>
            <a:pPr eaLnBrk="0" hangingPunct="0"/>
            <a:r>
              <a:rPr lang="en-US" sz="2000"/>
              <a:t>1s</a:t>
            </a:r>
            <a:r>
              <a:rPr lang="en-US" sz="2000" baseline="30000"/>
              <a:t>2</a:t>
            </a:r>
            <a:r>
              <a:rPr lang="en-US" sz="2000"/>
              <a:t>2s</a:t>
            </a:r>
            <a:r>
              <a:rPr lang="en-US" sz="2000" baseline="30000"/>
              <a:t>2</a:t>
            </a:r>
            <a:r>
              <a:rPr lang="en-US" sz="2000"/>
              <a:t>2p</a:t>
            </a:r>
            <a:r>
              <a:rPr lang="en-US" sz="2000" baseline="30000"/>
              <a:t>6</a:t>
            </a:r>
            <a:r>
              <a:rPr lang="en-US" sz="2000"/>
              <a:t>3s</a:t>
            </a:r>
            <a:r>
              <a:rPr lang="en-US" sz="2000" baseline="30000"/>
              <a:t>2</a:t>
            </a:r>
            <a:r>
              <a:rPr lang="en-US" sz="2000"/>
              <a:t>3p</a:t>
            </a:r>
            <a:r>
              <a:rPr lang="en-US" sz="2000" baseline="30000"/>
              <a:t>6</a:t>
            </a:r>
            <a:r>
              <a:rPr lang="en-US" sz="2000"/>
              <a:t>…eight valence electrons (stable octet)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72099">
                                            <p:txEl>
                                              <p:pRg st="0" end="0"/>
                                            </p:txEl>
                                          </p:spTgt>
                                        </p:tgtEl>
                                        <p:attrNameLst>
                                          <p:attrName>style.visibility</p:attrName>
                                        </p:attrNameLst>
                                      </p:cBhvr>
                                      <p:to>
                                        <p:strVal val="visible"/>
                                      </p:to>
                                    </p:set>
                                    <p:anim calcmode="lin" valueType="num">
                                      <p:cBhvr>
                                        <p:cTn id="7" dur="1000" fill="hold"/>
                                        <p:tgtEl>
                                          <p:spTgt spid="77209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7209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7209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72099">
                                            <p:txEl>
                                              <p:pRg st="1" end="1"/>
                                            </p:txEl>
                                          </p:spTgt>
                                        </p:tgtEl>
                                        <p:attrNameLst>
                                          <p:attrName>style.visibility</p:attrName>
                                        </p:attrNameLst>
                                      </p:cBhvr>
                                      <p:to>
                                        <p:strVal val="visible"/>
                                      </p:to>
                                    </p:set>
                                    <p:anim calcmode="lin" valueType="num">
                                      <p:cBhvr>
                                        <p:cTn id="14" dur="1000" fill="hold"/>
                                        <p:tgtEl>
                                          <p:spTgt spid="77209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77209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77209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72099">
                                            <p:txEl>
                                              <p:pRg st="2" end="2"/>
                                            </p:txEl>
                                          </p:spTgt>
                                        </p:tgtEl>
                                        <p:attrNameLst>
                                          <p:attrName>style.visibility</p:attrName>
                                        </p:attrNameLst>
                                      </p:cBhvr>
                                      <p:to>
                                        <p:strVal val="visible"/>
                                      </p:to>
                                    </p:set>
                                    <p:anim calcmode="lin" valueType="num">
                                      <p:cBhvr>
                                        <p:cTn id="21" dur="1000" fill="hold"/>
                                        <p:tgtEl>
                                          <p:spTgt spid="772099">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77209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77209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72099">
                                            <p:txEl>
                                              <p:pRg st="4" end="4"/>
                                            </p:txEl>
                                          </p:spTgt>
                                        </p:tgtEl>
                                        <p:attrNameLst>
                                          <p:attrName>style.visibility</p:attrName>
                                        </p:attrNameLst>
                                      </p:cBhvr>
                                      <p:to>
                                        <p:strVal val="visible"/>
                                      </p:to>
                                    </p:set>
                                    <p:anim calcmode="lin" valueType="num">
                                      <p:cBhvr>
                                        <p:cTn id="28" dur="1000" fill="hold"/>
                                        <p:tgtEl>
                                          <p:spTgt spid="772099">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772099">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77209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772099">
                                            <p:txEl>
                                              <p:pRg st="5" end="5"/>
                                            </p:txEl>
                                          </p:spTgt>
                                        </p:tgtEl>
                                        <p:attrNameLst>
                                          <p:attrName>style.visibility</p:attrName>
                                        </p:attrNameLst>
                                      </p:cBhvr>
                                      <p:to>
                                        <p:strVal val="visible"/>
                                      </p:to>
                                    </p:set>
                                    <p:anim calcmode="lin" valueType="num">
                                      <p:cBhvr>
                                        <p:cTn id="35" dur="1000" fill="hold"/>
                                        <p:tgtEl>
                                          <p:spTgt spid="772099">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772099">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77209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772100"/>
                                        </p:tgtEl>
                                        <p:attrNameLst>
                                          <p:attrName>style.visibility</p:attrName>
                                        </p:attrNameLst>
                                      </p:cBhvr>
                                      <p:to>
                                        <p:strVal val="visible"/>
                                      </p:to>
                                    </p:set>
                                    <p:anim calcmode="lin" valueType="num">
                                      <p:cBhvr>
                                        <p:cTn id="42" dur="1000" fill="hold"/>
                                        <p:tgtEl>
                                          <p:spTgt spid="772100"/>
                                        </p:tgtEl>
                                        <p:attrNameLst>
                                          <p:attrName>ppt_w</p:attrName>
                                        </p:attrNameLst>
                                      </p:cBhvr>
                                      <p:tavLst>
                                        <p:tav tm="0">
                                          <p:val>
                                            <p:strVal val="#ppt_w*0.70"/>
                                          </p:val>
                                        </p:tav>
                                        <p:tav tm="100000">
                                          <p:val>
                                            <p:strVal val="#ppt_w"/>
                                          </p:val>
                                        </p:tav>
                                      </p:tavLst>
                                    </p:anim>
                                    <p:anim calcmode="lin" valueType="num">
                                      <p:cBhvr>
                                        <p:cTn id="43" dur="1000" fill="hold"/>
                                        <p:tgtEl>
                                          <p:spTgt spid="772100"/>
                                        </p:tgtEl>
                                        <p:attrNameLst>
                                          <p:attrName>ppt_h</p:attrName>
                                        </p:attrNameLst>
                                      </p:cBhvr>
                                      <p:tavLst>
                                        <p:tav tm="0">
                                          <p:val>
                                            <p:strVal val="#ppt_h"/>
                                          </p:val>
                                        </p:tav>
                                        <p:tav tm="100000">
                                          <p:val>
                                            <p:strVal val="#ppt_h"/>
                                          </p:val>
                                        </p:tav>
                                      </p:tavLst>
                                    </p:anim>
                                    <p:animEffect transition="in" filter="fade">
                                      <p:cBhvr>
                                        <p:cTn id="44" dur="1000"/>
                                        <p:tgtEl>
                                          <p:spTgt spid="77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099" grpId="0" build="p" autoUpdateAnimBg="0"/>
      <p:bldP spid="772100" grpId="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4146" name="Rectangle 2"/>
          <p:cNvSpPr>
            <a:spLocks noGrp="1" noChangeArrowheads="1"/>
          </p:cNvSpPr>
          <p:nvPr>
            <p:ph type="title"/>
          </p:nvPr>
        </p:nvSpPr>
        <p:spPr>
          <a:noFill/>
          <a:ln/>
        </p:spPr>
        <p:txBody>
          <a:bodyPr lIns="92075" tIns="46038" rIns="92075" bIns="46038" anchorCtr="1">
            <a:spAutoFit/>
          </a:bodyPr>
          <a:lstStyle/>
          <a:p>
            <a:r>
              <a:rPr lang="en-US"/>
              <a:t>Covalent bonding</a:t>
            </a:r>
          </a:p>
        </p:txBody>
      </p:sp>
      <p:sp>
        <p:nvSpPr>
          <p:cNvPr id="774147" name="Rectangle 3"/>
          <p:cNvSpPr>
            <a:spLocks noGrp="1" noChangeArrowheads="1"/>
          </p:cNvSpPr>
          <p:nvPr>
            <p:ph type="body" idx="1"/>
          </p:nvPr>
        </p:nvSpPr>
        <p:spPr>
          <a:xfrm>
            <a:off x="457200" y="1600200"/>
            <a:ext cx="8229600" cy="1322388"/>
          </a:xfrm>
          <a:noFill/>
          <a:ln/>
        </p:spPr>
        <p:txBody>
          <a:bodyPr lIns="92075" tIns="46038" rIns="92075" bIns="46038"/>
          <a:lstStyle/>
          <a:p>
            <a:r>
              <a:rPr lang="en-US"/>
              <a:t>Fluorine has seven valence electrons</a:t>
            </a:r>
          </a:p>
        </p:txBody>
      </p:sp>
      <p:grpSp>
        <p:nvGrpSpPr>
          <p:cNvPr id="774148" name="Group 4"/>
          <p:cNvGrpSpPr>
            <a:grpSpLocks/>
          </p:cNvGrpSpPr>
          <p:nvPr/>
        </p:nvGrpSpPr>
        <p:grpSpPr bwMode="auto">
          <a:xfrm>
            <a:off x="2286000" y="4572000"/>
            <a:ext cx="1524000" cy="1616075"/>
            <a:chOff x="1440" y="2592"/>
            <a:chExt cx="960" cy="1018"/>
          </a:xfrm>
        </p:grpSpPr>
        <p:sp>
          <p:nvSpPr>
            <p:cNvPr id="774149" name="Rectangle 5"/>
            <p:cNvSpPr>
              <a:spLocks noChangeArrowheads="1"/>
            </p:cNvSpPr>
            <p:nvPr/>
          </p:nvSpPr>
          <p:spPr bwMode="auto">
            <a:xfrm>
              <a:off x="1632" y="2592"/>
              <a:ext cx="624" cy="1018"/>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10000"/>
                <a:t>F</a:t>
              </a:r>
            </a:p>
          </p:txBody>
        </p:sp>
        <p:grpSp>
          <p:nvGrpSpPr>
            <p:cNvPr id="774150" name="Group 6"/>
            <p:cNvGrpSpPr>
              <a:grpSpLocks/>
            </p:cNvGrpSpPr>
            <p:nvPr/>
          </p:nvGrpSpPr>
          <p:grpSpPr bwMode="auto">
            <a:xfrm>
              <a:off x="1440" y="2904"/>
              <a:ext cx="96" cy="336"/>
              <a:chOff x="1440" y="2928"/>
              <a:chExt cx="96" cy="336"/>
            </a:xfrm>
          </p:grpSpPr>
          <p:sp>
            <p:nvSpPr>
              <p:cNvPr id="774151" name="Oval 7"/>
              <p:cNvSpPr>
                <a:spLocks noChangeArrowheads="1"/>
              </p:cNvSpPr>
              <p:nvPr/>
            </p:nvSpPr>
            <p:spPr bwMode="auto">
              <a:xfrm>
                <a:off x="1440" y="2928"/>
                <a:ext cx="96" cy="96"/>
              </a:xfrm>
              <a:prstGeom prst="ellipse">
                <a:avLst/>
              </a:prstGeom>
              <a:solidFill>
                <a:schemeClr val="tx2"/>
              </a:solidFill>
              <a:ln w="9525">
                <a:noFill/>
                <a:round/>
                <a:headEnd/>
                <a:tailEnd/>
              </a:ln>
              <a:effectLst/>
            </p:spPr>
            <p:txBody>
              <a:bodyPr wrap="none" anchor="ctr"/>
              <a:lstStyle/>
              <a:p>
                <a:endParaRPr lang="en-US"/>
              </a:p>
            </p:txBody>
          </p:sp>
          <p:sp>
            <p:nvSpPr>
              <p:cNvPr id="774152" name="Oval 8"/>
              <p:cNvSpPr>
                <a:spLocks noChangeArrowheads="1"/>
              </p:cNvSpPr>
              <p:nvPr/>
            </p:nvSpPr>
            <p:spPr bwMode="auto">
              <a:xfrm>
                <a:off x="1440" y="3168"/>
                <a:ext cx="96" cy="96"/>
              </a:xfrm>
              <a:prstGeom prst="ellipse">
                <a:avLst/>
              </a:prstGeom>
              <a:solidFill>
                <a:schemeClr val="tx2"/>
              </a:solidFill>
              <a:ln w="9525">
                <a:noFill/>
                <a:round/>
                <a:headEnd/>
                <a:tailEnd/>
              </a:ln>
              <a:effectLst/>
            </p:spPr>
            <p:txBody>
              <a:bodyPr wrap="none" anchor="ctr"/>
              <a:lstStyle/>
              <a:p>
                <a:endParaRPr lang="en-US"/>
              </a:p>
            </p:txBody>
          </p:sp>
        </p:grpSp>
        <p:sp>
          <p:nvSpPr>
            <p:cNvPr id="774153" name="Oval 9"/>
            <p:cNvSpPr>
              <a:spLocks noChangeArrowheads="1"/>
            </p:cNvSpPr>
            <p:nvPr/>
          </p:nvSpPr>
          <p:spPr bwMode="auto">
            <a:xfrm>
              <a:off x="2304" y="2904"/>
              <a:ext cx="96" cy="96"/>
            </a:xfrm>
            <a:prstGeom prst="ellipse">
              <a:avLst/>
            </a:prstGeom>
            <a:solidFill>
              <a:schemeClr val="tx2"/>
            </a:solidFill>
            <a:ln w="9525">
              <a:noFill/>
              <a:round/>
              <a:headEnd/>
              <a:tailEnd/>
            </a:ln>
            <a:effectLst/>
          </p:spPr>
          <p:txBody>
            <a:bodyPr wrap="none" anchor="ctr"/>
            <a:lstStyle/>
            <a:p>
              <a:endParaRPr lang="en-US"/>
            </a:p>
          </p:txBody>
        </p:sp>
        <p:grpSp>
          <p:nvGrpSpPr>
            <p:cNvPr id="774154" name="Group 10"/>
            <p:cNvGrpSpPr>
              <a:grpSpLocks/>
            </p:cNvGrpSpPr>
            <p:nvPr/>
          </p:nvGrpSpPr>
          <p:grpSpPr bwMode="auto">
            <a:xfrm>
              <a:off x="1776" y="2592"/>
              <a:ext cx="336" cy="96"/>
              <a:chOff x="1752" y="2664"/>
              <a:chExt cx="336" cy="96"/>
            </a:xfrm>
          </p:grpSpPr>
          <p:sp>
            <p:nvSpPr>
              <p:cNvPr id="774155" name="Oval 11"/>
              <p:cNvSpPr>
                <a:spLocks noChangeArrowheads="1"/>
              </p:cNvSpPr>
              <p:nvPr/>
            </p:nvSpPr>
            <p:spPr bwMode="auto">
              <a:xfrm>
                <a:off x="1992" y="2664"/>
                <a:ext cx="96" cy="96"/>
              </a:xfrm>
              <a:prstGeom prst="ellipse">
                <a:avLst/>
              </a:prstGeom>
              <a:solidFill>
                <a:schemeClr val="tx2"/>
              </a:solidFill>
              <a:ln w="9525">
                <a:noFill/>
                <a:round/>
                <a:headEnd/>
                <a:tailEnd/>
              </a:ln>
              <a:effectLst/>
            </p:spPr>
            <p:txBody>
              <a:bodyPr wrap="none" anchor="ctr"/>
              <a:lstStyle/>
              <a:p>
                <a:endParaRPr lang="en-US"/>
              </a:p>
            </p:txBody>
          </p:sp>
          <p:sp>
            <p:nvSpPr>
              <p:cNvPr id="774156" name="Oval 12"/>
              <p:cNvSpPr>
                <a:spLocks noChangeArrowheads="1"/>
              </p:cNvSpPr>
              <p:nvPr/>
            </p:nvSpPr>
            <p:spPr bwMode="auto">
              <a:xfrm>
                <a:off x="1752" y="2664"/>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774157" name="Group 13"/>
            <p:cNvGrpSpPr>
              <a:grpSpLocks/>
            </p:cNvGrpSpPr>
            <p:nvPr/>
          </p:nvGrpSpPr>
          <p:grpSpPr bwMode="auto">
            <a:xfrm>
              <a:off x="1776" y="3504"/>
              <a:ext cx="336" cy="96"/>
              <a:chOff x="1752" y="2664"/>
              <a:chExt cx="336" cy="96"/>
            </a:xfrm>
          </p:grpSpPr>
          <p:sp>
            <p:nvSpPr>
              <p:cNvPr id="774158" name="Oval 14"/>
              <p:cNvSpPr>
                <a:spLocks noChangeArrowheads="1"/>
              </p:cNvSpPr>
              <p:nvPr/>
            </p:nvSpPr>
            <p:spPr bwMode="auto">
              <a:xfrm>
                <a:off x="1992" y="2664"/>
                <a:ext cx="96" cy="96"/>
              </a:xfrm>
              <a:prstGeom prst="ellipse">
                <a:avLst/>
              </a:prstGeom>
              <a:solidFill>
                <a:schemeClr val="tx2"/>
              </a:solidFill>
              <a:ln w="9525">
                <a:noFill/>
                <a:round/>
                <a:headEnd/>
                <a:tailEnd/>
              </a:ln>
              <a:effectLst/>
            </p:spPr>
            <p:txBody>
              <a:bodyPr wrap="none" anchor="ctr"/>
              <a:lstStyle/>
              <a:p>
                <a:endParaRPr lang="en-US"/>
              </a:p>
            </p:txBody>
          </p:sp>
          <p:sp>
            <p:nvSpPr>
              <p:cNvPr id="774159" name="Oval 15"/>
              <p:cNvSpPr>
                <a:spLocks noChangeArrowheads="1"/>
              </p:cNvSpPr>
              <p:nvPr/>
            </p:nvSpPr>
            <p:spPr bwMode="auto">
              <a:xfrm>
                <a:off x="1752" y="2664"/>
                <a:ext cx="96" cy="96"/>
              </a:xfrm>
              <a:prstGeom prst="ellipse">
                <a:avLst/>
              </a:prstGeom>
              <a:solidFill>
                <a:schemeClr val="tx2"/>
              </a:solidFill>
              <a:ln w="9525">
                <a:noFill/>
                <a:round/>
                <a:headEnd/>
                <a:tailEnd/>
              </a:ln>
              <a:effectLst/>
            </p:spPr>
            <p:txBody>
              <a:bodyPr wrap="none" anchor="ctr"/>
              <a:lstStyle/>
              <a:p>
                <a:endParaRPr lang="en-US"/>
              </a:p>
            </p:txBody>
          </p:sp>
        </p:grpSp>
      </p:grpSp>
      <p:sp>
        <p:nvSpPr>
          <p:cNvPr id="774160" name="Rectangle 16"/>
          <p:cNvSpPr>
            <a:spLocks noChangeArrowheads="1"/>
          </p:cNvSpPr>
          <p:nvPr/>
        </p:nvSpPr>
        <p:spPr bwMode="auto">
          <a:xfrm>
            <a:off x="500063" y="2286000"/>
            <a:ext cx="6053137" cy="579438"/>
          </a:xfrm>
          <a:prstGeom prst="rect">
            <a:avLst/>
          </a:prstGeom>
          <a:noFill/>
          <a:ln w="9525">
            <a:noFill/>
            <a:miter lim="800000"/>
            <a:headEnd/>
            <a:tailEnd/>
          </a:ln>
          <a:effectLst/>
        </p:spPr>
        <p:txBody>
          <a:bodyPr wrap="none">
            <a:spAutoFit/>
          </a:bodyPr>
          <a:lstStyle/>
          <a:p>
            <a:pPr>
              <a:spcBef>
                <a:spcPct val="20000"/>
              </a:spcBef>
              <a:buFontTx/>
              <a:buChar char="•"/>
            </a:pPr>
            <a:r>
              <a:rPr lang="en-US" sz="3200"/>
              <a:t>A second atom also has seven</a:t>
            </a:r>
          </a:p>
        </p:txBody>
      </p:sp>
      <p:grpSp>
        <p:nvGrpSpPr>
          <p:cNvPr id="774161" name="Group 17"/>
          <p:cNvGrpSpPr>
            <a:grpSpLocks/>
          </p:cNvGrpSpPr>
          <p:nvPr/>
        </p:nvGrpSpPr>
        <p:grpSpPr bwMode="auto">
          <a:xfrm>
            <a:off x="5257800" y="4556125"/>
            <a:ext cx="1524000" cy="1616075"/>
            <a:chOff x="3072" y="2592"/>
            <a:chExt cx="960" cy="1018"/>
          </a:xfrm>
        </p:grpSpPr>
        <p:sp>
          <p:nvSpPr>
            <p:cNvPr id="774162" name="Rectangle 18"/>
            <p:cNvSpPr>
              <a:spLocks noChangeArrowheads="1"/>
            </p:cNvSpPr>
            <p:nvPr/>
          </p:nvSpPr>
          <p:spPr bwMode="auto">
            <a:xfrm>
              <a:off x="3264" y="2592"/>
              <a:ext cx="624" cy="1018"/>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US" sz="10000"/>
                <a:t>F</a:t>
              </a:r>
            </a:p>
          </p:txBody>
        </p:sp>
        <p:sp>
          <p:nvSpPr>
            <p:cNvPr id="774163" name="Oval 19"/>
            <p:cNvSpPr>
              <a:spLocks noChangeArrowheads="1"/>
            </p:cNvSpPr>
            <p:nvPr/>
          </p:nvSpPr>
          <p:spPr bwMode="auto">
            <a:xfrm>
              <a:off x="3072" y="3120"/>
              <a:ext cx="96" cy="96"/>
            </a:xfrm>
            <a:prstGeom prst="ellipse">
              <a:avLst/>
            </a:prstGeom>
            <a:solidFill>
              <a:schemeClr val="tx2"/>
            </a:solidFill>
            <a:ln w="9525">
              <a:noFill/>
              <a:round/>
              <a:headEnd/>
              <a:tailEnd/>
            </a:ln>
            <a:effectLst/>
          </p:spPr>
          <p:txBody>
            <a:bodyPr wrap="none" anchor="ctr"/>
            <a:lstStyle/>
            <a:p>
              <a:endParaRPr lang="en-US"/>
            </a:p>
          </p:txBody>
        </p:sp>
        <p:grpSp>
          <p:nvGrpSpPr>
            <p:cNvPr id="774164" name="Group 20"/>
            <p:cNvGrpSpPr>
              <a:grpSpLocks/>
            </p:cNvGrpSpPr>
            <p:nvPr/>
          </p:nvGrpSpPr>
          <p:grpSpPr bwMode="auto">
            <a:xfrm>
              <a:off x="3936" y="2904"/>
              <a:ext cx="96" cy="336"/>
              <a:chOff x="3936" y="2904"/>
              <a:chExt cx="96" cy="336"/>
            </a:xfrm>
          </p:grpSpPr>
          <p:sp>
            <p:nvSpPr>
              <p:cNvPr id="774165" name="Oval 21"/>
              <p:cNvSpPr>
                <a:spLocks noChangeArrowheads="1"/>
              </p:cNvSpPr>
              <p:nvPr/>
            </p:nvSpPr>
            <p:spPr bwMode="auto">
              <a:xfrm>
                <a:off x="3936" y="3144"/>
                <a:ext cx="96" cy="96"/>
              </a:xfrm>
              <a:prstGeom prst="ellipse">
                <a:avLst/>
              </a:prstGeom>
              <a:solidFill>
                <a:schemeClr val="tx2"/>
              </a:solidFill>
              <a:ln w="9525">
                <a:noFill/>
                <a:round/>
                <a:headEnd/>
                <a:tailEnd/>
              </a:ln>
              <a:effectLst/>
            </p:spPr>
            <p:txBody>
              <a:bodyPr wrap="none" anchor="ctr"/>
              <a:lstStyle/>
              <a:p>
                <a:endParaRPr lang="en-US"/>
              </a:p>
            </p:txBody>
          </p:sp>
          <p:sp>
            <p:nvSpPr>
              <p:cNvPr id="774166" name="Oval 22"/>
              <p:cNvSpPr>
                <a:spLocks noChangeArrowheads="1"/>
              </p:cNvSpPr>
              <p:nvPr/>
            </p:nvSpPr>
            <p:spPr bwMode="auto">
              <a:xfrm>
                <a:off x="3936" y="2904"/>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774167" name="Group 23"/>
            <p:cNvGrpSpPr>
              <a:grpSpLocks/>
            </p:cNvGrpSpPr>
            <p:nvPr/>
          </p:nvGrpSpPr>
          <p:grpSpPr bwMode="auto">
            <a:xfrm>
              <a:off x="3408" y="2592"/>
              <a:ext cx="336" cy="96"/>
              <a:chOff x="1752" y="2664"/>
              <a:chExt cx="336" cy="96"/>
            </a:xfrm>
          </p:grpSpPr>
          <p:sp>
            <p:nvSpPr>
              <p:cNvPr id="774168" name="Oval 24"/>
              <p:cNvSpPr>
                <a:spLocks noChangeArrowheads="1"/>
              </p:cNvSpPr>
              <p:nvPr/>
            </p:nvSpPr>
            <p:spPr bwMode="auto">
              <a:xfrm>
                <a:off x="1992" y="2664"/>
                <a:ext cx="96" cy="96"/>
              </a:xfrm>
              <a:prstGeom prst="ellipse">
                <a:avLst/>
              </a:prstGeom>
              <a:solidFill>
                <a:schemeClr val="tx2"/>
              </a:solidFill>
              <a:ln w="9525">
                <a:noFill/>
                <a:round/>
                <a:headEnd/>
                <a:tailEnd/>
              </a:ln>
              <a:effectLst/>
            </p:spPr>
            <p:txBody>
              <a:bodyPr wrap="none" anchor="ctr"/>
              <a:lstStyle/>
              <a:p>
                <a:endParaRPr lang="en-US"/>
              </a:p>
            </p:txBody>
          </p:sp>
          <p:sp>
            <p:nvSpPr>
              <p:cNvPr id="774169" name="Oval 25"/>
              <p:cNvSpPr>
                <a:spLocks noChangeArrowheads="1"/>
              </p:cNvSpPr>
              <p:nvPr/>
            </p:nvSpPr>
            <p:spPr bwMode="auto">
              <a:xfrm>
                <a:off x="1752" y="2664"/>
                <a:ext cx="96" cy="96"/>
              </a:xfrm>
              <a:prstGeom prst="ellipse">
                <a:avLst/>
              </a:prstGeom>
              <a:solidFill>
                <a:schemeClr val="tx2"/>
              </a:solidFill>
              <a:ln w="9525">
                <a:noFill/>
                <a:round/>
                <a:headEnd/>
                <a:tailEnd/>
              </a:ln>
              <a:effectLst/>
            </p:spPr>
            <p:txBody>
              <a:bodyPr wrap="none" anchor="ctr"/>
              <a:lstStyle/>
              <a:p>
                <a:endParaRPr lang="en-US"/>
              </a:p>
            </p:txBody>
          </p:sp>
        </p:grpSp>
        <p:grpSp>
          <p:nvGrpSpPr>
            <p:cNvPr id="774170" name="Group 26"/>
            <p:cNvGrpSpPr>
              <a:grpSpLocks/>
            </p:cNvGrpSpPr>
            <p:nvPr/>
          </p:nvGrpSpPr>
          <p:grpSpPr bwMode="auto">
            <a:xfrm>
              <a:off x="3408" y="3504"/>
              <a:ext cx="336" cy="96"/>
              <a:chOff x="1752" y="2664"/>
              <a:chExt cx="336" cy="96"/>
            </a:xfrm>
          </p:grpSpPr>
          <p:sp>
            <p:nvSpPr>
              <p:cNvPr id="774171" name="Oval 27"/>
              <p:cNvSpPr>
                <a:spLocks noChangeArrowheads="1"/>
              </p:cNvSpPr>
              <p:nvPr/>
            </p:nvSpPr>
            <p:spPr bwMode="auto">
              <a:xfrm>
                <a:off x="1992" y="2664"/>
                <a:ext cx="96" cy="96"/>
              </a:xfrm>
              <a:prstGeom prst="ellipse">
                <a:avLst/>
              </a:prstGeom>
              <a:solidFill>
                <a:schemeClr val="tx2"/>
              </a:solidFill>
              <a:ln w="9525">
                <a:noFill/>
                <a:round/>
                <a:headEnd/>
                <a:tailEnd/>
              </a:ln>
              <a:effectLst/>
            </p:spPr>
            <p:txBody>
              <a:bodyPr wrap="none" anchor="ctr"/>
              <a:lstStyle/>
              <a:p>
                <a:endParaRPr lang="en-US"/>
              </a:p>
            </p:txBody>
          </p:sp>
          <p:sp>
            <p:nvSpPr>
              <p:cNvPr id="774172" name="Oval 28"/>
              <p:cNvSpPr>
                <a:spLocks noChangeArrowheads="1"/>
              </p:cNvSpPr>
              <p:nvPr/>
            </p:nvSpPr>
            <p:spPr bwMode="auto">
              <a:xfrm>
                <a:off x="1752" y="2664"/>
                <a:ext cx="96" cy="96"/>
              </a:xfrm>
              <a:prstGeom prst="ellipse">
                <a:avLst/>
              </a:prstGeom>
              <a:solidFill>
                <a:schemeClr val="tx2"/>
              </a:solidFill>
              <a:ln w="9525">
                <a:noFill/>
                <a:round/>
                <a:headEnd/>
                <a:tailEnd/>
              </a:ln>
              <a:effectLst/>
            </p:spPr>
            <p:txBody>
              <a:bodyPr wrap="none" anchor="ctr"/>
              <a:lstStyle/>
              <a:p>
                <a:endParaRPr lang="en-US"/>
              </a:p>
            </p:txBody>
          </p:sp>
        </p:grpSp>
      </p:grpSp>
      <p:sp>
        <p:nvSpPr>
          <p:cNvPr id="774173" name="Rectangle 29"/>
          <p:cNvSpPr>
            <a:spLocks noChangeArrowheads="1"/>
          </p:cNvSpPr>
          <p:nvPr/>
        </p:nvSpPr>
        <p:spPr bwMode="auto">
          <a:xfrm>
            <a:off x="838200" y="2895600"/>
            <a:ext cx="3860800" cy="579438"/>
          </a:xfrm>
          <a:prstGeom prst="rect">
            <a:avLst/>
          </a:prstGeom>
          <a:noFill/>
          <a:ln w="9525">
            <a:noFill/>
            <a:miter lim="800000"/>
            <a:headEnd/>
            <a:tailEnd/>
          </a:ln>
          <a:effectLst/>
        </p:spPr>
        <p:txBody>
          <a:bodyPr wrap="none">
            <a:spAutoFit/>
          </a:bodyPr>
          <a:lstStyle/>
          <a:p>
            <a:pPr eaLnBrk="0" hangingPunct="0"/>
            <a:r>
              <a:rPr lang="en-US" sz="3200"/>
              <a:t>By sharing electrons</a:t>
            </a:r>
          </a:p>
        </p:txBody>
      </p:sp>
      <p:sp>
        <p:nvSpPr>
          <p:cNvPr id="774174" name="Rectangle 30"/>
          <p:cNvSpPr>
            <a:spLocks noChangeArrowheads="1"/>
          </p:cNvSpPr>
          <p:nvPr/>
        </p:nvSpPr>
        <p:spPr bwMode="auto">
          <a:xfrm>
            <a:off x="3124200" y="3429000"/>
            <a:ext cx="5056188" cy="579438"/>
          </a:xfrm>
          <a:prstGeom prst="rect">
            <a:avLst/>
          </a:prstGeom>
          <a:noFill/>
          <a:ln w="9525">
            <a:noFill/>
            <a:miter lim="800000"/>
            <a:headEnd/>
            <a:tailEnd/>
          </a:ln>
          <a:effectLst/>
        </p:spPr>
        <p:txBody>
          <a:bodyPr wrap="none">
            <a:spAutoFit/>
          </a:bodyPr>
          <a:lstStyle/>
          <a:p>
            <a:pPr eaLnBrk="0" hangingPunct="0"/>
            <a:r>
              <a:rPr lang="en-US" sz="3200"/>
              <a:t>…both end with full orbitals</a:t>
            </a:r>
          </a:p>
        </p:txBody>
      </p:sp>
      <p:sp>
        <p:nvSpPr>
          <p:cNvPr id="774175" name="AutoShape 31"/>
          <p:cNvSpPr>
            <a:spLocks noChangeArrowheads="1"/>
          </p:cNvSpPr>
          <p:nvPr/>
        </p:nvSpPr>
        <p:spPr bwMode="auto">
          <a:xfrm>
            <a:off x="6184900" y="4343400"/>
            <a:ext cx="2806700" cy="2044700"/>
          </a:xfrm>
          <a:prstGeom prst="leftArrow">
            <a:avLst>
              <a:gd name="adj1" fmla="val 50000"/>
              <a:gd name="adj2" fmla="val 68627"/>
            </a:avLst>
          </a:prstGeom>
          <a:solidFill>
            <a:schemeClr val="accent1"/>
          </a:solidFill>
          <a:ln w="12700">
            <a:solidFill>
              <a:schemeClr val="tx1"/>
            </a:solidFill>
            <a:miter lim="800000"/>
            <a:headEnd/>
            <a:tailEnd/>
          </a:ln>
          <a:effectLst/>
        </p:spPr>
        <p:txBody>
          <a:bodyPr wrap="none" anchor="ctr"/>
          <a:lstStyle/>
          <a:p>
            <a:pPr algn="ctr" eaLnBrk="0" hangingPunct="0"/>
            <a:r>
              <a:rPr lang="en-US" sz="2400">
                <a:solidFill>
                  <a:schemeClr val="bg1"/>
                </a:solidFill>
              </a:rPr>
              <a:t>8 Valence </a:t>
            </a:r>
          </a:p>
          <a:p>
            <a:pPr algn="ctr" eaLnBrk="0" hangingPunct="0"/>
            <a:r>
              <a:rPr lang="en-US" sz="2400">
                <a:solidFill>
                  <a:schemeClr val="bg1"/>
                </a:solidFill>
              </a:rPr>
              <a:t>electrons</a:t>
            </a:r>
          </a:p>
        </p:txBody>
      </p:sp>
      <p:sp>
        <p:nvSpPr>
          <p:cNvPr id="774176" name="AutoShape 32"/>
          <p:cNvSpPr>
            <a:spLocks noChangeArrowheads="1"/>
          </p:cNvSpPr>
          <p:nvPr/>
        </p:nvSpPr>
        <p:spPr bwMode="auto">
          <a:xfrm>
            <a:off x="158750" y="4279900"/>
            <a:ext cx="2882900" cy="2120900"/>
          </a:xfrm>
          <a:prstGeom prst="rightArrow">
            <a:avLst>
              <a:gd name="adj1" fmla="val 50000"/>
              <a:gd name="adj2" fmla="val 67970"/>
            </a:avLst>
          </a:prstGeom>
          <a:solidFill>
            <a:schemeClr val="accent1"/>
          </a:solidFill>
          <a:ln w="12700">
            <a:solidFill>
              <a:schemeClr val="tx1"/>
            </a:solidFill>
            <a:miter lim="800000"/>
            <a:headEnd/>
            <a:tailEnd/>
          </a:ln>
          <a:effectLst/>
        </p:spPr>
        <p:txBody>
          <a:bodyPr wrap="none" anchor="ctr"/>
          <a:lstStyle/>
          <a:p>
            <a:pPr algn="ctr" eaLnBrk="0" hangingPunct="0"/>
            <a:r>
              <a:rPr lang="en-US" sz="2400">
                <a:solidFill>
                  <a:schemeClr val="bg1"/>
                </a:solidFill>
              </a:rPr>
              <a:t>8 Valence </a:t>
            </a:r>
          </a:p>
          <a:p>
            <a:pPr algn="ctr" eaLnBrk="0" hangingPunct="0"/>
            <a:r>
              <a:rPr lang="en-US" sz="2400">
                <a:solidFill>
                  <a:schemeClr val="bg1"/>
                </a:solidFill>
              </a:rPr>
              <a:t>electrons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74147">
                                            <p:txEl>
                                              <p:pRg st="0" end="0"/>
                                            </p:txEl>
                                          </p:spTgt>
                                        </p:tgtEl>
                                        <p:attrNameLst>
                                          <p:attrName>style.visibility</p:attrName>
                                        </p:attrNameLst>
                                      </p:cBhvr>
                                      <p:to>
                                        <p:strVal val="visible"/>
                                      </p:to>
                                    </p:set>
                                    <p:anim calcmode="lin" valueType="num">
                                      <p:cBhvr>
                                        <p:cTn id="7" dur="500" decel="50000" fill="hold">
                                          <p:stCondLst>
                                            <p:cond delay="0"/>
                                          </p:stCondLst>
                                        </p:cTn>
                                        <p:tgtEl>
                                          <p:spTgt spid="774147">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74147">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74147">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774147">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74147">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74147">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74147">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7414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74148"/>
                                        </p:tgtEl>
                                        <p:attrNameLst>
                                          <p:attrName>style.visibility</p:attrName>
                                        </p:attrNameLst>
                                      </p:cBhvr>
                                      <p:to>
                                        <p:strVal val="visible"/>
                                      </p:to>
                                    </p:set>
                                    <p:animEffect transition="in" filter="fade">
                                      <p:cBhvr>
                                        <p:cTn id="19" dur="1000"/>
                                        <p:tgtEl>
                                          <p:spTgt spid="774148"/>
                                        </p:tgtEl>
                                      </p:cBhvr>
                                    </p:animEffect>
                                    <p:anim calcmode="lin" valueType="num">
                                      <p:cBhvr>
                                        <p:cTn id="20" dur="1000" fill="hold"/>
                                        <p:tgtEl>
                                          <p:spTgt spid="774148"/>
                                        </p:tgtEl>
                                        <p:attrNameLst>
                                          <p:attrName>ppt_x</p:attrName>
                                        </p:attrNameLst>
                                      </p:cBhvr>
                                      <p:tavLst>
                                        <p:tav tm="0">
                                          <p:val>
                                            <p:strVal val="#ppt_x"/>
                                          </p:val>
                                        </p:tav>
                                        <p:tav tm="100000">
                                          <p:val>
                                            <p:strVal val="#ppt_x"/>
                                          </p:val>
                                        </p:tav>
                                      </p:tavLst>
                                    </p:anim>
                                    <p:anim calcmode="lin" valueType="num">
                                      <p:cBhvr>
                                        <p:cTn id="21" dur="900" decel="100000" fill="hold"/>
                                        <p:tgtEl>
                                          <p:spTgt spid="77414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74148"/>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774160"/>
                                        </p:tgtEl>
                                        <p:attrNameLst>
                                          <p:attrName>style.visibility</p:attrName>
                                        </p:attrNameLst>
                                      </p:cBhvr>
                                      <p:to>
                                        <p:strVal val="visible"/>
                                      </p:to>
                                    </p:set>
                                    <p:anim calcmode="lin" valueType="num">
                                      <p:cBhvr>
                                        <p:cTn id="27" dur="500" fill="hold"/>
                                        <p:tgtEl>
                                          <p:spTgt spid="774160"/>
                                        </p:tgtEl>
                                        <p:attrNameLst>
                                          <p:attrName>ppt_w</p:attrName>
                                        </p:attrNameLst>
                                      </p:cBhvr>
                                      <p:tavLst>
                                        <p:tav tm="0">
                                          <p:val>
                                            <p:fltVal val="0"/>
                                          </p:val>
                                        </p:tav>
                                        <p:tav tm="100000">
                                          <p:val>
                                            <p:strVal val="#ppt_w"/>
                                          </p:val>
                                        </p:tav>
                                      </p:tavLst>
                                    </p:anim>
                                    <p:anim calcmode="lin" valueType="num">
                                      <p:cBhvr>
                                        <p:cTn id="28" dur="500" fill="hold"/>
                                        <p:tgtEl>
                                          <p:spTgt spid="774160"/>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774161"/>
                                        </p:tgtEl>
                                        <p:attrNameLst>
                                          <p:attrName>style.visibility</p:attrName>
                                        </p:attrNameLst>
                                      </p:cBhvr>
                                      <p:to>
                                        <p:strVal val="visible"/>
                                      </p:to>
                                    </p:set>
                                    <p:animEffect transition="in" filter="fade">
                                      <p:cBhvr>
                                        <p:cTn id="33" dur="1000"/>
                                        <p:tgtEl>
                                          <p:spTgt spid="774161"/>
                                        </p:tgtEl>
                                      </p:cBhvr>
                                    </p:animEffect>
                                    <p:anim calcmode="lin" valueType="num">
                                      <p:cBhvr>
                                        <p:cTn id="34" dur="1000" fill="hold"/>
                                        <p:tgtEl>
                                          <p:spTgt spid="774161"/>
                                        </p:tgtEl>
                                        <p:attrNameLst>
                                          <p:attrName>ppt_x</p:attrName>
                                        </p:attrNameLst>
                                      </p:cBhvr>
                                      <p:tavLst>
                                        <p:tav tm="0">
                                          <p:val>
                                            <p:strVal val="#ppt_x"/>
                                          </p:val>
                                        </p:tav>
                                        <p:tav tm="100000">
                                          <p:val>
                                            <p:strVal val="#ppt_x"/>
                                          </p:val>
                                        </p:tav>
                                      </p:tavLst>
                                    </p:anim>
                                    <p:anim calcmode="lin" valueType="num">
                                      <p:cBhvr>
                                        <p:cTn id="35" dur="900" decel="100000" fill="hold"/>
                                        <p:tgtEl>
                                          <p:spTgt spid="774161"/>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774161"/>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74173"/>
                                        </p:tgtEl>
                                        <p:attrNameLst>
                                          <p:attrName>style.visibility</p:attrName>
                                        </p:attrNameLst>
                                      </p:cBhvr>
                                      <p:to>
                                        <p:strVal val="visible"/>
                                      </p:to>
                                    </p:set>
                                    <p:animEffect transition="in" filter="wipe(left)">
                                      <p:cBhvr>
                                        <p:cTn id="40" dur="500"/>
                                        <p:tgtEl>
                                          <p:spTgt spid="774173"/>
                                        </p:tgtEl>
                                      </p:cBhvr>
                                    </p:animEffect>
                                  </p:childTnLst>
                                </p:cTn>
                              </p:par>
                            </p:childTnLst>
                          </p:cTn>
                        </p:par>
                        <p:par>
                          <p:cTn id="41" fill="hold">
                            <p:stCondLst>
                              <p:cond delay="1500"/>
                            </p:stCondLst>
                            <p:childTnLst>
                              <p:par>
                                <p:cTn id="42" presetID="22" presetClass="entr" presetSubtype="2" fill="hold" grpId="0" nodeType="afterEffect">
                                  <p:stCondLst>
                                    <p:cond delay="0"/>
                                  </p:stCondLst>
                                  <p:childTnLst>
                                    <p:set>
                                      <p:cBhvr>
                                        <p:cTn id="43" dur="1" fill="hold">
                                          <p:stCondLst>
                                            <p:cond delay="0"/>
                                          </p:stCondLst>
                                        </p:cTn>
                                        <p:tgtEl>
                                          <p:spTgt spid="774174"/>
                                        </p:tgtEl>
                                        <p:attrNameLst>
                                          <p:attrName>style.visibility</p:attrName>
                                        </p:attrNameLst>
                                      </p:cBhvr>
                                      <p:to>
                                        <p:strVal val="visible"/>
                                      </p:to>
                                    </p:set>
                                    <p:animEffect transition="in" filter="wipe(right)">
                                      <p:cBhvr>
                                        <p:cTn id="44" dur="500"/>
                                        <p:tgtEl>
                                          <p:spTgt spid="774174"/>
                                        </p:tgtEl>
                                      </p:cBhvr>
                                    </p:animEffec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5.55112E-17 3.66644E-6 L 0.09167 0.00439 " pathEditMode="relative" rAng="0" ptsTypes="AA">
                                      <p:cBhvr>
                                        <p:cTn id="48" dur="2000" fill="hold"/>
                                        <p:tgtEl>
                                          <p:spTgt spid="774148"/>
                                        </p:tgtEl>
                                        <p:attrNameLst>
                                          <p:attrName>ppt_x</p:attrName>
                                          <p:attrName>ppt_y</p:attrName>
                                        </p:attrNameLst>
                                      </p:cBhvr>
                                      <p:rCtr x="46" y="2"/>
                                    </p:animMotion>
                                  </p:childTnLst>
                                </p:cTn>
                              </p:par>
                              <p:par>
                                <p:cTn id="49" presetID="0" presetClass="path" presetSubtype="0" accel="50000" decel="50000" fill="hold" nodeType="withEffect">
                                  <p:stCondLst>
                                    <p:cond delay="0"/>
                                  </p:stCondLst>
                                  <p:childTnLst>
                                    <p:animMotion origin="layout" path="M 1.11022E-16 5.096E-6 L -0.08333 5.096E-6 " pathEditMode="relative" ptsTypes="AA">
                                      <p:cBhvr>
                                        <p:cTn id="50" dur="2000" fill="hold"/>
                                        <p:tgtEl>
                                          <p:spTgt spid="774161"/>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774175"/>
                                        </p:tgtEl>
                                        <p:attrNameLst>
                                          <p:attrName>style.visibility</p:attrName>
                                        </p:attrNameLst>
                                      </p:cBhvr>
                                      <p:to>
                                        <p:strVal val="visible"/>
                                      </p:to>
                                    </p:set>
                                    <p:animEffect transition="in" filter="wipe(right)">
                                      <p:cBhvr>
                                        <p:cTn id="55" dur="500"/>
                                        <p:tgtEl>
                                          <p:spTgt spid="774175"/>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774176"/>
                                        </p:tgtEl>
                                        <p:attrNameLst>
                                          <p:attrName>style.visibility</p:attrName>
                                        </p:attrNameLst>
                                      </p:cBhvr>
                                      <p:to>
                                        <p:strVal val="visible"/>
                                      </p:to>
                                    </p:set>
                                    <p:animEffect transition="in" filter="wipe(left)">
                                      <p:cBhvr>
                                        <p:cTn id="58" dur="500"/>
                                        <p:tgtEl>
                                          <p:spTgt spid="774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147" grpId="0" build="p" autoUpdateAnimBg="0"/>
      <p:bldP spid="774160" grpId="0"/>
      <p:bldP spid="774173" grpId="0"/>
      <p:bldP spid="774174" grpId="0"/>
      <p:bldP spid="774175" grpId="0" animBg="1"/>
      <p:bldP spid="774176"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6194" name="Rectangle 2"/>
          <p:cNvSpPr>
            <a:spLocks noGrp="1" noChangeArrowheads="1"/>
          </p:cNvSpPr>
          <p:nvPr>
            <p:ph type="title"/>
          </p:nvPr>
        </p:nvSpPr>
        <p:spPr>
          <a:noFill/>
          <a:ln/>
        </p:spPr>
        <p:txBody>
          <a:bodyPr lIns="92075" tIns="46038" rIns="92075" bIns="46038" anchorCtr="1">
            <a:spAutoFit/>
          </a:bodyPr>
          <a:lstStyle/>
          <a:p>
            <a:r>
              <a:rPr lang="en-US"/>
              <a:t>Single Covalent Bond</a:t>
            </a:r>
          </a:p>
        </p:txBody>
      </p:sp>
      <p:sp>
        <p:nvSpPr>
          <p:cNvPr id="776195" name="Rectangle 3"/>
          <p:cNvSpPr>
            <a:spLocks noGrp="1" noChangeArrowheads="1"/>
          </p:cNvSpPr>
          <p:nvPr>
            <p:ph type="body" idx="1"/>
          </p:nvPr>
        </p:nvSpPr>
        <p:spPr>
          <a:noFill/>
          <a:ln/>
        </p:spPr>
        <p:txBody>
          <a:bodyPr lIns="92075" tIns="46038" rIns="92075" bIns="46038"/>
          <a:lstStyle/>
          <a:p>
            <a:r>
              <a:rPr lang="en-US"/>
              <a:t>A sharing of two valence electrons.</a:t>
            </a:r>
          </a:p>
          <a:p>
            <a:r>
              <a:rPr lang="en-US"/>
              <a:t>Only nonmetals and </a:t>
            </a:r>
            <a:r>
              <a:rPr lang="en-US">
                <a:solidFill>
                  <a:schemeClr val="tx2"/>
                </a:solidFill>
              </a:rPr>
              <a:t>Hydrogen.</a:t>
            </a:r>
            <a:endParaRPr lang="en-US"/>
          </a:p>
          <a:p>
            <a:r>
              <a:rPr lang="en-US"/>
              <a:t>Different from an ionic bond because they actually form molecules.</a:t>
            </a:r>
          </a:p>
          <a:p>
            <a:r>
              <a:rPr lang="en-US"/>
              <a:t>Two specific  atoms are joined.</a:t>
            </a:r>
          </a:p>
          <a:p>
            <a:r>
              <a:rPr lang="en-US"/>
              <a:t>In an ionic solid you can’t tell which atom the electrons moved from or to.</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76195">
                                            <p:txEl>
                                              <p:pRg st="0" end="0"/>
                                            </p:txEl>
                                          </p:spTgt>
                                        </p:tgtEl>
                                        <p:attrNameLst>
                                          <p:attrName>style.visibility</p:attrName>
                                        </p:attrNameLst>
                                      </p:cBhvr>
                                      <p:to>
                                        <p:strVal val="visible"/>
                                      </p:to>
                                    </p:set>
                                    <p:anim to="" calcmode="lin" valueType="num">
                                      <p:cBhvr>
                                        <p:cTn id="7" dur="1" fill="hold"/>
                                        <p:tgtEl>
                                          <p:spTgt spid="77619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76195">
                                            <p:txEl>
                                              <p:pRg st="1" end="1"/>
                                            </p:txEl>
                                          </p:spTgt>
                                        </p:tgtEl>
                                        <p:attrNameLst>
                                          <p:attrName>style.visibility</p:attrName>
                                        </p:attrNameLst>
                                      </p:cBhvr>
                                      <p:to>
                                        <p:strVal val="visible"/>
                                      </p:to>
                                    </p:set>
                                    <p:anim to="" calcmode="lin" valueType="num">
                                      <p:cBhvr>
                                        <p:cTn id="12" dur="1" fill="hold"/>
                                        <p:tgtEl>
                                          <p:spTgt spid="77619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76195">
                                            <p:txEl>
                                              <p:pRg st="2" end="2"/>
                                            </p:txEl>
                                          </p:spTgt>
                                        </p:tgtEl>
                                        <p:attrNameLst>
                                          <p:attrName>style.visibility</p:attrName>
                                        </p:attrNameLst>
                                      </p:cBhvr>
                                      <p:to>
                                        <p:strVal val="visible"/>
                                      </p:to>
                                    </p:set>
                                    <p:anim to="" calcmode="lin" valueType="num">
                                      <p:cBhvr>
                                        <p:cTn id="17" dur="1" fill="hold"/>
                                        <p:tgtEl>
                                          <p:spTgt spid="77619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776195">
                                            <p:txEl>
                                              <p:pRg st="3" end="3"/>
                                            </p:txEl>
                                          </p:spTgt>
                                        </p:tgtEl>
                                        <p:attrNameLst>
                                          <p:attrName>style.visibility</p:attrName>
                                        </p:attrNameLst>
                                      </p:cBhvr>
                                      <p:to>
                                        <p:strVal val="visible"/>
                                      </p:to>
                                    </p:set>
                                    <p:anim to="" calcmode="lin" valueType="num">
                                      <p:cBhvr>
                                        <p:cTn id="22" dur="1" fill="hold"/>
                                        <p:tgtEl>
                                          <p:spTgt spid="77619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776195">
                                            <p:txEl>
                                              <p:pRg st="4" end="4"/>
                                            </p:txEl>
                                          </p:spTgt>
                                        </p:tgtEl>
                                        <p:attrNameLst>
                                          <p:attrName>style.visibility</p:attrName>
                                        </p:attrNameLst>
                                      </p:cBhvr>
                                      <p:to>
                                        <p:strVal val="visible"/>
                                      </p:to>
                                    </p:set>
                                    <p:anim to="" calcmode="lin" valueType="num">
                                      <p:cBhvr>
                                        <p:cTn id="27" dur="1" fill="hold"/>
                                        <p:tgtEl>
                                          <p:spTgt spid="77619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195"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6" name="Rectangle 2"/>
          <p:cNvSpPr>
            <a:spLocks noGrp="1" noChangeArrowheads="1"/>
          </p:cNvSpPr>
          <p:nvPr>
            <p:ph type="title"/>
          </p:nvPr>
        </p:nvSpPr>
        <p:spPr/>
        <p:txBody>
          <a:bodyPr/>
          <a:lstStyle/>
          <a:p>
            <a:r>
              <a:rPr lang="en-US"/>
              <a:t>Sigma bonding orbitals </a:t>
            </a:r>
          </a:p>
        </p:txBody>
      </p:sp>
      <p:sp>
        <p:nvSpPr>
          <p:cNvPr id="1117187" name="Rectangle 3"/>
          <p:cNvSpPr>
            <a:spLocks noGrp="1" noChangeArrowheads="1"/>
          </p:cNvSpPr>
          <p:nvPr>
            <p:ph type="body" idx="1"/>
          </p:nvPr>
        </p:nvSpPr>
        <p:spPr/>
        <p:txBody>
          <a:bodyPr/>
          <a:lstStyle/>
          <a:p>
            <a:r>
              <a:rPr lang="en-US"/>
              <a:t>From s orbitals on separate atoms</a:t>
            </a:r>
          </a:p>
        </p:txBody>
      </p:sp>
      <p:sp>
        <p:nvSpPr>
          <p:cNvPr id="1117188" name="Oval 4"/>
          <p:cNvSpPr>
            <a:spLocks noChangeArrowheads="1"/>
          </p:cNvSpPr>
          <p:nvPr/>
        </p:nvSpPr>
        <p:spPr bwMode="auto">
          <a:xfrm>
            <a:off x="1600200" y="2743200"/>
            <a:ext cx="685800" cy="685800"/>
          </a:xfrm>
          <a:prstGeom prst="ellipse">
            <a:avLst/>
          </a:prstGeom>
          <a:gradFill rotWithShape="1">
            <a:gsLst>
              <a:gs pos="0">
                <a:srgbClr val="3366FF">
                  <a:gamma/>
                  <a:shade val="46275"/>
                  <a:invGamma/>
                </a:srgbClr>
              </a:gs>
              <a:gs pos="50000">
                <a:srgbClr val="3366FF"/>
              </a:gs>
              <a:gs pos="100000">
                <a:srgbClr val="3366FF">
                  <a:gamma/>
                  <a:shade val="46275"/>
                  <a:invGamma/>
                </a:srgbClr>
              </a:gs>
            </a:gsLst>
            <a:lin ang="5400000" scaled="1"/>
          </a:gradFill>
          <a:ln w="12700">
            <a:noFill/>
            <a:round/>
            <a:headEnd type="none" w="sm" len="sm"/>
            <a:tailEnd type="none" w="sm" len="sm"/>
          </a:ln>
          <a:effectLst/>
        </p:spPr>
        <p:txBody>
          <a:bodyPr wrap="none" anchor="ctr"/>
          <a:lstStyle/>
          <a:p>
            <a:pPr algn="ctr" eaLnBrk="0" hangingPunct="0"/>
            <a:r>
              <a:rPr lang="en-US" sz="2400">
                <a:solidFill>
                  <a:schemeClr val="bg2"/>
                </a:solidFill>
              </a:rPr>
              <a:t>+</a:t>
            </a:r>
          </a:p>
        </p:txBody>
      </p:sp>
      <p:sp>
        <p:nvSpPr>
          <p:cNvPr id="1117189" name="Oval 5"/>
          <p:cNvSpPr>
            <a:spLocks noChangeArrowheads="1"/>
          </p:cNvSpPr>
          <p:nvPr/>
        </p:nvSpPr>
        <p:spPr bwMode="auto">
          <a:xfrm>
            <a:off x="2971800" y="2743200"/>
            <a:ext cx="685800" cy="685800"/>
          </a:xfrm>
          <a:prstGeom prst="ellipse">
            <a:avLst/>
          </a:prstGeom>
          <a:gradFill rotWithShape="1">
            <a:gsLst>
              <a:gs pos="0">
                <a:srgbClr val="3366FF">
                  <a:gamma/>
                  <a:shade val="46275"/>
                  <a:invGamma/>
                </a:srgbClr>
              </a:gs>
              <a:gs pos="50000">
                <a:srgbClr val="3366FF"/>
              </a:gs>
              <a:gs pos="100000">
                <a:srgbClr val="3366FF">
                  <a:gamma/>
                  <a:shade val="46275"/>
                  <a:invGamma/>
                </a:srgbClr>
              </a:gs>
            </a:gsLst>
            <a:lin ang="5400000" scaled="1"/>
          </a:gradFill>
          <a:ln w="12700">
            <a:noFill/>
            <a:round/>
            <a:headEnd type="none" w="sm" len="sm"/>
            <a:tailEnd type="none" w="sm" len="sm"/>
          </a:ln>
          <a:effectLst/>
        </p:spPr>
        <p:txBody>
          <a:bodyPr wrap="none" anchor="ctr"/>
          <a:lstStyle/>
          <a:p>
            <a:pPr algn="ctr" eaLnBrk="0" hangingPunct="0"/>
            <a:r>
              <a:rPr lang="en-US" sz="2400">
                <a:solidFill>
                  <a:schemeClr val="bg2"/>
                </a:solidFill>
              </a:rPr>
              <a:t>+</a:t>
            </a:r>
          </a:p>
        </p:txBody>
      </p:sp>
      <p:sp>
        <p:nvSpPr>
          <p:cNvPr id="1117190" name="Text Box 6"/>
          <p:cNvSpPr txBox="1">
            <a:spLocks noChangeArrowheads="1"/>
          </p:cNvSpPr>
          <p:nvPr/>
        </p:nvSpPr>
        <p:spPr bwMode="auto">
          <a:xfrm>
            <a:off x="1066800" y="3481388"/>
            <a:ext cx="1604963" cy="579437"/>
          </a:xfrm>
          <a:prstGeom prst="rect">
            <a:avLst/>
          </a:prstGeom>
          <a:noFill/>
          <a:ln w="12700">
            <a:noFill/>
            <a:miter lim="800000"/>
            <a:headEnd type="none" w="sm" len="sm"/>
            <a:tailEnd type="none" w="sm" len="sm"/>
          </a:ln>
          <a:effectLst/>
        </p:spPr>
        <p:txBody>
          <a:bodyPr wrap="none">
            <a:spAutoFit/>
          </a:bodyPr>
          <a:lstStyle/>
          <a:p>
            <a:pPr eaLnBrk="0" hangingPunct="0"/>
            <a:r>
              <a:rPr lang="en-US" sz="3200"/>
              <a:t>s orbital</a:t>
            </a:r>
          </a:p>
        </p:txBody>
      </p:sp>
      <p:sp>
        <p:nvSpPr>
          <p:cNvPr id="1117191" name="Text Box 7"/>
          <p:cNvSpPr txBox="1">
            <a:spLocks noChangeArrowheads="1"/>
          </p:cNvSpPr>
          <p:nvPr/>
        </p:nvSpPr>
        <p:spPr bwMode="auto">
          <a:xfrm>
            <a:off x="2590800" y="3481388"/>
            <a:ext cx="1604963" cy="579437"/>
          </a:xfrm>
          <a:prstGeom prst="rect">
            <a:avLst/>
          </a:prstGeom>
          <a:noFill/>
          <a:ln w="12700">
            <a:noFill/>
            <a:miter lim="800000"/>
            <a:headEnd type="none" w="sm" len="sm"/>
            <a:tailEnd type="none" w="sm" len="sm"/>
          </a:ln>
          <a:effectLst/>
        </p:spPr>
        <p:txBody>
          <a:bodyPr wrap="none">
            <a:spAutoFit/>
          </a:bodyPr>
          <a:lstStyle/>
          <a:p>
            <a:pPr eaLnBrk="0" hangingPunct="0"/>
            <a:r>
              <a:rPr lang="en-US" sz="3200"/>
              <a:t>s orbital</a:t>
            </a:r>
          </a:p>
        </p:txBody>
      </p:sp>
      <p:sp>
        <p:nvSpPr>
          <p:cNvPr id="1117192" name="Oval 8"/>
          <p:cNvSpPr>
            <a:spLocks noChangeArrowheads="1"/>
          </p:cNvSpPr>
          <p:nvPr/>
        </p:nvSpPr>
        <p:spPr bwMode="auto">
          <a:xfrm>
            <a:off x="5105400" y="2667000"/>
            <a:ext cx="685800" cy="685800"/>
          </a:xfrm>
          <a:prstGeom prst="ellipse">
            <a:avLst/>
          </a:prstGeom>
          <a:gradFill rotWithShape="1">
            <a:gsLst>
              <a:gs pos="0">
                <a:srgbClr val="3366FF">
                  <a:gamma/>
                  <a:shade val="46275"/>
                  <a:invGamma/>
                </a:srgbClr>
              </a:gs>
              <a:gs pos="50000">
                <a:srgbClr val="3366FF"/>
              </a:gs>
              <a:gs pos="100000">
                <a:srgbClr val="3366FF">
                  <a:gamma/>
                  <a:shade val="46275"/>
                  <a:invGamma/>
                </a:srgbClr>
              </a:gs>
            </a:gsLst>
            <a:lin ang="5400000" scaled="1"/>
          </a:gradFill>
          <a:ln w="12700">
            <a:noFill/>
            <a:round/>
            <a:headEnd type="none" w="sm" len="sm"/>
            <a:tailEnd type="none" w="sm" len="sm"/>
          </a:ln>
          <a:effectLst/>
        </p:spPr>
        <p:txBody>
          <a:bodyPr wrap="none" anchor="ctr"/>
          <a:lstStyle/>
          <a:p>
            <a:pPr algn="ctr" eaLnBrk="0" hangingPunct="0"/>
            <a:r>
              <a:rPr lang="en-US" sz="2400">
                <a:solidFill>
                  <a:schemeClr val="bg2"/>
                </a:solidFill>
              </a:rPr>
              <a:t>+</a:t>
            </a:r>
          </a:p>
        </p:txBody>
      </p:sp>
      <p:sp>
        <p:nvSpPr>
          <p:cNvPr id="1117193" name="Oval 9"/>
          <p:cNvSpPr>
            <a:spLocks noChangeArrowheads="1"/>
          </p:cNvSpPr>
          <p:nvPr/>
        </p:nvSpPr>
        <p:spPr bwMode="auto">
          <a:xfrm>
            <a:off x="6477000" y="2667000"/>
            <a:ext cx="685800" cy="685800"/>
          </a:xfrm>
          <a:prstGeom prst="ellipse">
            <a:avLst/>
          </a:prstGeom>
          <a:gradFill rotWithShape="1">
            <a:gsLst>
              <a:gs pos="0">
                <a:srgbClr val="3366FF">
                  <a:gamma/>
                  <a:shade val="46275"/>
                  <a:invGamma/>
                </a:srgbClr>
              </a:gs>
              <a:gs pos="50000">
                <a:srgbClr val="3366FF"/>
              </a:gs>
              <a:gs pos="100000">
                <a:srgbClr val="3366FF">
                  <a:gamma/>
                  <a:shade val="46275"/>
                  <a:invGamma/>
                </a:srgbClr>
              </a:gs>
            </a:gsLst>
            <a:lin ang="5400000" scaled="1"/>
          </a:gradFill>
          <a:ln w="12700">
            <a:noFill/>
            <a:round/>
            <a:headEnd type="none" w="sm" len="sm"/>
            <a:tailEnd type="none" w="sm" len="sm"/>
          </a:ln>
          <a:effectLst/>
        </p:spPr>
        <p:txBody>
          <a:bodyPr wrap="none" anchor="ctr"/>
          <a:lstStyle/>
          <a:p>
            <a:pPr algn="ctr" eaLnBrk="0" hangingPunct="0"/>
            <a:r>
              <a:rPr lang="en-US" sz="2400">
                <a:solidFill>
                  <a:schemeClr val="bg2"/>
                </a:solidFill>
              </a:rPr>
              <a:t>+</a:t>
            </a:r>
          </a:p>
        </p:txBody>
      </p:sp>
      <p:sp>
        <p:nvSpPr>
          <p:cNvPr id="1117194" name="Oval 10"/>
          <p:cNvSpPr>
            <a:spLocks noChangeArrowheads="1"/>
          </p:cNvSpPr>
          <p:nvPr/>
        </p:nvSpPr>
        <p:spPr bwMode="auto">
          <a:xfrm>
            <a:off x="5410200" y="2667000"/>
            <a:ext cx="1447800" cy="685800"/>
          </a:xfrm>
          <a:prstGeom prst="ellipse">
            <a:avLst/>
          </a:prstGeom>
          <a:gradFill rotWithShape="1">
            <a:gsLst>
              <a:gs pos="0">
                <a:srgbClr val="3366FF">
                  <a:gamma/>
                  <a:shade val="46275"/>
                  <a:invGamma/>
                </a:srgbClr>
              </a:gs>
              <a:gs pos="50000">
                <a:srgbClr val="3366FF"/>
              </a:gs>
              <a:gs pos="100000">
                <a:srgbClr val="3366FF">
                  <a:gamma/>
                  <a:shade val="46275"/>
                  <a:invGamma/>
                </a:srgbClr>
              </a:gs>
            </a:gsLst>
            <a:lin ang="5400000" scaled="1"/>
          </a:gradFill>
          <a:ln w="12700">
            <a:noFill/>
            <a:round/>
            <a:headEnd type="none" w="sm" len="sm"/>
            <a:tailEnd type="none" w="sm" len="sm"/>
          </a:ln>
          <a:effectLst/>
        </p:spPr>
        <p:txBody>
          <a:bodyPr wrap="none" anchor="ctr"/>
          <a:lstStyle/>
          <a:p>
            <a:pPr algn="ctr" eaLnBrk="0" hangingPunct="0"/>
            <a:r>
              <a:rPr lang="en-US" sz="2400">
                <a:solidFill>
                  <a:schemeClr val="bg2"/>
                </a:solidFill>
              </a:rPr>
              <a:t>+    +</a:t>
            </a:r>
          </a:p>
        </p:txBody>
      </p:sp>
      <p:sp>
        <p:nvSpPr>
          <p:cNvPr id="1117195" name="Text Box 11"/>
          <p:cNvSpPr txBox="1">
            <a:spLocks noChangeArrowheads="1"/>
          </p:cNvSpPr>
          <p:nvPr/>
        </p:nvSpPr>
        <p:spPr bwMode="auto">
          <a:xfrm>
            <a:off x="4648200" y="3352800"/>
            <a:ext cx="3276600" cy="1066800"/>
          </a:xfrm>
          <a:prstGeom prst="rect">
            <a:avLst/>
          </a:prstGeom>
          <a:noFill/>
          <a:ln w="12700">
            <a:noFill/>
            <a:miter lim="800000"/>
            <a:headEnd type="none" w="sm" len="sm"/>
            <a:tailEnd type="none" w="sm" len="sm"/>
          </a:ln>
          <a:effectLst/>
        </p:spPr>
        <p:txBody>
          <a:bodyPr>
            <a:spAutoFit/>
          </a:bodyPr>
          <a:lstStyle/>
          <a:p>
            <a:pPr algn="ctr" eaLnBrk="0" hangingPunct="0"/>
            <a:r>
              <a:rPr lang="en-US" sz="3200"/>
              <a:t>Sigma bonding</a:t>
            </a:r>
            <a:br>
              <a:rPr lang="en-US" sz="3200"/>
            </a:br>
            <a:r>
              <a:rPr lang="en-US" sz="3200"/>
              <a:t>molecular orbital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1719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117192"/>
                                        </p:tgtEl>
                                        <p:attrNameLst>
                                          <p:attrName>style.visibility</p:attrName>
                                        </p:attrNameLst>
                                      </p:cBhvr>
                                      <p:to>
                                        <p:strVal val="visible"/>
                                      </p:to>
                                    </p:set>
                                  </p:childTnLst>
                                </p:cTn>
                              </p:par>
                            </p:childTnLst>
                          </p:cTn>
                        </p:par>
                        <p:par>
                          <p:cTn id="9" fill="hold">
                            <p:stCondLst>
                              <p:cond delay="0"/>
                            </p:stCondLst>
                            <p:childTnLst>
                              <p:par>
                                <p:cTn id="10" presetID="35" presetClass="path" presetSubtype="0" accel="50000" decel="50000" fill="hold" grpId="0" nodeType="afterEffect">
                                  <p:stCondLst>
                                    <p:cond delay="0"/>
                                  </p:stCondLst>
                                  <p:childTnLst>
                                    <p:animMotion origin="layout" path="M -3.33333E-6 1.11111E-6 L -0.04583 1.11111E-6 " pathEditMode="relative" rAng="0" ptsTypes="AA">
                                      <p:cBhvr>
                                        <p:cTn id="11" dur="2000" fill="hold"/>
                                        <p:tgtEl>
                                          <p:spTgt spid="1117193"/>
                                        </p:tgtEl>
                                        <p:attrNameLst>
                                          <p:attrName>ppt_x</p:attrName>
                                          <p:attrName>ppt_y</p:attrName>
                                        </p:attrNameLst>
                                      </p:cBhvr>
                                      <p:rCtr x="-23" y="0"/>
                                    </p:animMotion>
                                  </p:childTnLst>
                                </p:cTn>
                              </p:par>
                              <p:par>
                                <p:cTn id="12" presetID="63" presetClass="path" presetSubtype="0" accel="50000" decel="50000" fill="hold" grpId="0" nodeType="withEffect">
                                  <p:stCondLst>
                                    <p:cond delay="0"/>
                                  </p:stCondLst>
                                  <p:childTnLst>
                                    <p:animMotion origin="layout" path="M -3.33333E-6 1.11111E-6 L 0.04584 1.11111E-6 " pathEditMode="relative" rAng="0" ptsTypes="AA">
                                      <p:cBhvr>
                                        <p:cTn id="13" dur="2000" fill="hold"/>
                                        <p:tgtEl>
                                          <p:spTgt spid="1117192"/>
                                        </p:tgtEl>
                                        <p:attrNameLst>
                                          <p:attrName>ppt_x</p:attrName>
                                          <p:attrName>ppt_y</p:attrName>
                                        </p:attrNameLst>
                                      </p:cBhvr>
                                      <p:rCtr x="23" y="0"/>
                                    </p:animMotion>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2" nodeType="clickEffect">
                                  <p:stCondLst>
                                    <p:cond delay="0"/>
                                  </p:stCondLst>
                                  <p:childTnLst>
                                    <p:animEffect transition="out" filter="dissolve">
                                      <p:cBhvr>
                                        <p:cTn id="17" dur="2000"/>
                                        <p:tgtEl>
                                          <p:spTgt spid="1117193"/>
                                        </p:tgtEl>
                                      </p:cBhvr>
                                    </p:animEffect>
                                    <p:set>
                                      <p:cBhvr>
                                        <p:cTn id="18" dur="1" fill="hold">
                                          <p:stCondLst>
                                            <p:cond delay="1999"/>
                                          </p:stCondLst>
                                        </p:cTn>
                                        <p:tgtEl>
                                          <p:spTgt spid="1117193"/>
                                        </p:tgtEl>
                                        <p:attrNameLst>
                                          <p:attrName>style.visibility</p:attrName>
                                        </p:attrNameLst>
                                      </p:cBhvr>
                                      <p:to>
                                        <p:strVal val="hidden"/>
                                      </p:to>
                                    </p:set>
                                  </p:childTnLst>
                                </p:cTn>
                              </p:par>
                              <p:par>
                                <p:cTn id="19" presetID="9" presetClass="exit" presetSubtype="0" fill="hold" grpId="2" nodeType="withEffect">
                                  <p:stCondLst>
                                    <p:cond delay="0"/>
                                  </p:stCondLst>
                                  <p:childTnLst>
                                    <p:animEffect transition="out" filter="dissolve">
                                      <p:cBhvr>
                                        <p:cTn id="20" dur="2000"/>
                                        <p:tgtEl>
                                          <p:spTgt spid="1117192"/>
                                        </p:tgtEl>
                                      </p:cBhvr>
                                    </p:animEffect>
                                    <p:set>
                                      <p:cBhvr>
                                        <p:cTn id="21" dur="1" fill="hold">
                                          <p:stCondLst>
                                            <p:cond delay="1999"/>
                                          </p:stCondLst>
                                        </p:cTn>
                                        <p:tgtEl>
                                          <p:spTgt spid="1117192"/>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1117194"/>
                                        </p:tgtEl>
                                        <p:attrNameLst>
                                          <p:attrName>style.visibility</p:attrName>
                                        </p:attrNameLst>
                                      </p:cBhvr>
                                      <p:to>
                                        <p:strVal val="visible"/>
                                      </p:to>
                                    </p:set>
                                    <p:animEffect transition="in" filter="dissolve">
                                      <p:cBhvr>
                                        <p:cTn id="24" dur="2000"/>
                                        <p:tgtEl>
                                          <p:spTgt spid="1117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192" grpId="0" animBg="1"/>
      <p:bldP spid="1117192" grpId="1" animBg="1"/>
      <p:bldP spid="1117192" grpId="2" animBg="1"/>
      <p:bldP spid="1117193" grpId="0" animBg="1"/>
      <p:bldP spid="1117193" grpId="1" animBg="1"/>
      <p:bldP spid="1117193" grpId="2" animBg="1"/>
      <p:bldP spid="1117194" grpId="0" animBg="1"/>
    </p:bldLst>
  </p:timing>
</p:sld>
</file>

<file path=ppt/theme/theme1.xml><?xml version="1.0" encoding="utf-8"?>
<a:theme xmlns:a="http://schemas.openxmlformats.org/drawingml/2006/main" name="Default Design">
  <a:themeElements>
    <a:clrScheme name="Default Design 16">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000099"/>
      </a:hlink>
      <a:folHlink>
        <a:srgbClr val="3F50E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333399"/>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666699"/>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FFFFFF"/>
        </a:hlink>
        <a:folHlink>
          <a:srgbClr val="3F50EF"/>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000099"/>
        </a:hlink>
        <a:folHlink>
          <a:srgbClr val="3F50E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
      <a:clrScheme name="Soaring 6">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333399"/>
        </a:folHlink>
      </a:clrScheme>
      <a:clrMap bg1="lt1" tx1="dk1" bg2="lt2" tx2="dk2" accent1="accent1" accent2="accent2" accent3="accent3" accent4="accent4" accent5="accent5" accent6="accent6" hlink="hlink" folHlink="folHlink"/>
    </a:extraClrScheme>
    <a:extraClrScheme>
      <a:clrScheme name="Soaring 7">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666699"/>
        </a:folHlink>
      </a:clrScheme>
      <a:clrMap bg1="lt1" tx1="dk1" bg2="lt2" tx2="dk2" accent1="accent1" accent2="accent2" accent3="accent3" accent4="accent4" accent5="accent5" accent6="accent6" hlink="hlink" folHlink="folHlink"/>
    </a:extraClrScheme>
    <a:extraClrScheme>
      <a:clrScheme name="Soaring 8">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FFFFFF"/>
        </a:hlink>
        <a:folHlink>
          <a:srgbClr val="3F50EF"/>
        </a:folHlink>
      </a:clrScheme>
      <a:clrMap bg1="lt1" tx1="dk1" bg2="lt2" tx2="dk2" accent1="accent1" accent2="accent2" accent3="accent3" accent4="accent4" accent5="accent5" accent6="accent6" hlink="hlink" folHlink="folHlink"/>
    </a:extraClrScheme>
    <a:extraClrScheme>
      <a:clrScheme name="Soaring 9">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000099"/>
        </a:hlink>
        <a:folHlink>
          <a:srgbClr val="3F50EF"/>
        </a:folHlink>
      </a:clrScheme>
      <a:clrMap bg1="lt1" tx1="dk1" bg2="lt2" tx2="dk2" accent1="accent1" accent2="accent2" accent3="accent3" accent4="accent4" accent5="accent5" accent6="accent6" hlink="hlink" folHlink="folHlink"/>
    </a:extraClrScheme>
    <a:extraClrScheme>
      <a:clrScheme name="Soaring 10">
        <a:dk1>
          <a:srgbClr val="000000"/>
        </a:dk1>
        <a:lt1>
          <a:srgbClr val="FFFFFF"/>
        </a:lt1>
        <a:dk2>
          <a:srgbClr val="000000"/>
        </a:dk2>
        <a:lt2>
          <a:srgbClr val="808080"/>
        </a:lt2>
        <a:accent1>
          <a:srgbClr val="000099"/>
        </a:accent1>
        <a:accent2>
          <a:srgbClr val="CCCCFF"/>
        </a:accent2>
        <a:accent3>
          <a:srgbClr val="FFFFFF"/>
        </a:accent3>
        <a:accent4>
          <a:srgbClr val="000000"/>
        </a:accent4>
        <a:accent5>
          <a:srgbClr val="AAAACA"/>
        </a:accent5>
        <a:accent6>
          <a:srgbClr val="B9B9E7"/>
        </a:accent6>
        <a:hlink>
          <a:srgbClr val="3333CC"/>
        </a:hlink>
        <a:folHlink>
          <a:srgbClr val="333399"/>
        </a:folHlink>
      </a:clrScheme>
      <a:clrMap bg1="lt1" tx1="dk1" bg2="lt2" tx2="dk2" accent1="accent1" accent2="accent2" accent3="accent3" accent4="accent4" accent5="accent5" accent6="accent6" hlink="hlink" folHlink="folHlink"/>
    </a:extraClrScheme>
    <a:extraClrScheme>
      <a:clrScheme name="Soaring 11">
        <a:dk1>
          <a:srgbClr val="000000"/>
        </a:dk1>
        <a:lt1>
          <a:srgbClr val="FFFFFF"/>
        </a:lt1>
        <a:dk2>
          <a:srgbClr val="000000"/>
        </a:dk2>
        <a:lt2>
          <a:srgbClr val="808080"/>
        </a:lt2>
        <a:accent1>
          <a:srgbClr val="000099"/>
        </a:accent1>
        <a:accent2>
          <a:srgbClr val="000099"/>
        </a:accent2>
        <a:accent3>
          <a:srgbClr val="FFFFFF"/>
        </a:accent3>
        <a:accent4>
          <a:srgbClr val="000000"/>
        </a:accent4>
        <a:accent5>
          <a:srgbClr val="AAAACA"/>
        </a:accent5>
        <a:accent6>
          <a:srgbClr val="00008A"/>
        </a:accent6>
        <a:hlink>
          <a:srgbClr val="3333CC"/>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
      <a:clrScheme name="Watermark 10">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333399"/>
        </a:folHlink>
      </a:clrScheme>
      <a:clrMap bg1="lt1" tx1="dk1" bg2="lt2" tx2="dk2" accent1="accent1" accent2="accent2" accent3="accent3" accent4="accent4" accent5="accent5" accent6="accent6" hlink="hlink" folHlink="folHlink"/>
    </a:extraClrScheme>
    <a:extraClrScheme>
      <a:clrScheme name="Watermark 1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666699"/>
        </a:folHlink>
      </a:clrScheme>
      <a:clrMap bg1="lt1" tx1="dk1" bg2="lt2" tx2="dk2" accent1="accent1" accent2="accent2" accent3="accent3" accent4="accent4" accent5="accent5" accent6="accent6" hlink="hlink" folHlink="folHlink"/>
    </a:extraClrScheme>
    <a:extraClrScheme>
      <a:clrScheme name="Watermark 1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FFFFFF"/>
        </a:hlink>
        <a:folHlink>
          <a:srgbClr val="3F50EF"/>
        </a:folHlink>
      </a:clrScheme>
      <a:clrMap bg1="lt1" tx1="dk1" bg2="lt2" tx2="dk2" accent1="accent1" accent2="accent2" accent3="accent3" accent4="accent4" accent5="accent5" accent6="accent6" hlink="hlink" folHlink="folHlink"/>
    </a:extraClrScheme>
    <a:extraClrScheme>
      <a:clrScheme name="Watermark 1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000099"/>
        </a:hlink>
        <a:folHlink>
          <a:srgbClr val="3F50EF"/>
        </a:folHlink>
      </a:clrScheme>
      <a:clrMap bg1="lt1" tx1="dk1" bg2="lt2" tx2="dk2" accent1="accent1" accent2="accent2" accent3="accent3" accent4="accent4" accent5="accent5" accent6="accent6" hlink="hlink" folHlink="folHlink"/>
    </a:extraClrScheme>
    <a:extraClrScheme>
      <a:clrScheme name="Watermark 14">
        <a:dk1>
          <a:srgbClr val="000000"/>
        </a:dk1>
        <a:lt1>
          <a:srgbClr val="FFFFFF"/>
        </a:lt1>
        <a:dk2>
          <a:srgbClr val="000000"/>
        </a:dk2>
        <a:lt2>
          <a:srgbClr val="808080"/>
        </a:lt2>
        <a:accent1>
          <a:srgbClr val="000099"/>
        </a:accent1>
        <a:accent2>
          <a:srgbClr val="CCCCFF"/>
        </a:accent2>
        <a:accent3>
          <a:srgbClr val="FFFFFF"/>
        </a:accent3>
        <a:accent4>
          <a:srgbClr val="000000"/>
        </a:accent4>
        <a:accent5>
          <a:srgbClr val="AAAACA"/>
        </a:accent5>
        <a:accent6>
          <a:srgbClr val="B9B9E7"/>
        </a:accent6>
        <a:hlink>
          <a:srgbClr val="3333CC"/>
        </a:hlink>
        <a:folHlink>
          <a:srgbClr val="333399"/>
        </a:folHlink>
      </a:clrScheme>
      <a:clrMap bg1="lt1" tx1="dk1" bg2="lt2" tx2="dk2" accent1="accent1" accent2="accent2" accent3="accent3" accent4="accent4" accent5="accent5" accent6="accent6" hlink="hlink" folHlink="folHlink"/>
    </a:extraClrScheme>
    <a:extraClrScheme>
      <a:clrScheme name="Watermark 15">
        <a:dk1>
          <a:srgbClr val="000000"/>
        </a:dk1>
        <a:lt1>
          <a:srgbClr val="FFFFFF"/>
        </a:lt1>
        <a:dk2>
          <a:srgbClr val="000000"/>
        </a:dk2>
        <a:lt2>
          <a:srgbClr val="808080"/>
        </a:lt2>
        <a:accent1>
          <a:srgbClr val="000099"/>
        </a:accent1>
        <a:accent2>
          <a:srgbClr val="000099"/>
        </a:accent2>
        <a:accent3>
          <a:srgbClr val="FFFFFF"/>
        </a:accent3>
        <a:accent4>
          <a:srgbClr val="000000"/>
        </a:accent4>
        <a:accent5>
          <a:srgbClr val="AAAACA"/>
        </a:accent5>
        <a:accent6>
          <a:srgbClr val="00008A"/>
        </a:accent6>
        <a:hlink>
          <a:srgbClr val="3333CC"/>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boxs">
  <a:themeElements>
    <a:clrScheme name="">
      <a:dk1>
        <a:srgbClr val="000000"/>
      </a:dk1>
      <a:lt1>
        <a:srgbClr val="FFFFFF"/>
      </a:lt1>
      <a:dk2>
        <a:srgbClr val="00279F"/>
      </a:dk2>
      <a:lt2>
        <a:srgbClr val="FAFD00"/>
      </a:lt2>
      <a:accent1>
        <a:srgbClr val="FF8203"/>
      </a:accent1>
      <a:accent2>
        <a:srgbClr val="E84400"/>
      </a:accent2>
      <a:accent3>
        <a:srgbClr val="AAACCD"/>
      </a:accent3>
      <a:accent4>
        <a:srgbClr val="DADADA"/>
      </a:accent4>
      <a:accent5>
        <a:srgbClr val="FFC1AA"/>
      </a:accent5>
      <a:accent6>
        <a:srgbClr val="D23D00"/>
      </a:accent6>
      <a:hlink>
        <a:srgbClr val="00DFCA"/>
      </a:hlink>
      <a:folHlink>
        <a:srgbClr val="618FFD"/>
      </a:folHlink>
    </a:clrScheme>
    <a:fontScheme name="bluebox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box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box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box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box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box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box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box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ueboxs 8">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333399"/>
        </a:folHlink>
      </a:clrScheme>
      <a:clrMap bg1="lt1" tx1="dk1" bg2="lt2" tx2="dk2" accent1="accent1" accent2="accent2" accent3="accent3" accent4="accent4" accent5="accent5" accent6="accent6" hlink="hlink" folHlink="folHlink"/>
    </a:extraClrScheme>
    <a:extraClrScheme>
      <a:clrScheme name="blueboxs 9">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666699"/>
        </a:folHlink>
      </a:clrScheme>
      <a:clrMap bg1="lt1" tx1="dk1" bg2="lt2" tx2="dk2" accent1="accent1" accent2="accent2" accent3="accent3" accent4="accent4" accent5="accent5" accent6="accent6" hlink="hlink" folHlink="folHlink"/>
    </a:extraClrScheme>
    <a:extraClrScheme>
      <a:clrScheme name="blueboxs 10">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FFFFFF"/>
        </a:hlink>
        <a:folHlink>
          <a:srgbClr val="3F50EF"/>
        </a:folHlink>
      </a:clrScheme>
      <a:clrMap bg1="lt1" tx1="dk1" bg2="lt2" tx2="dk2" accent1="accent1" accent2="accent2" accent3="accent3" accent4="accent4" accent5="accent5" accent6="accent6" hlink="hlink" folHlink="folHlink"/>
    </a:extraClrScheme>
    <a:extraClrScheme>
      <a:clrScheme name="blueboxs 1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000099"/>
        </a:hlink>
        <a:folHlink>
          <a:srgbClr val="3F50EF"/>
        </a:folHlink>
      </a:clrScheme>
      <a:clrMap bg1="lt1" tx1="dk1" bg2="lt2" tx2="dk2" accent1="accent1" accent2="accent2" accent3="accent3" accent4="accent4" accent5="accent5" accent6="accent6" hlink="hlink" folHlink="folHlink"/>
    </a:extraClrScheme>
    <a:extraClrScheme>
      <a:clrScheme name="blueboxs 12">
        <a:dk1>
          <a:srgbClr val="000000"/>
        </a:dk1>
        <a:lt1>
          <a:srgbClr val="FFFFFF"/>
        </a:lt1>
        <a:dk2>
          <a:srgbClr val="000000"/>
        </a:dk2>
        <a:lt2>
          <a:srgbClr val="808080"/>
        </a:lt2>
        <a:accent1>
          <a:srgbClr val="000099"/>
        </a:accent1>
        <a:accent2>
          <a:srgbClr val="CCCCFF"/>
        </a:accent2>
        <a:accent3>
          <a:srgbClr val="FFFFFF"/>
        </a:accent3>
        <a:accent4>
          <a:srgbClr val="000000"/>
        </a:accent4>
        <a:accent5>
          <a:srgbClr val="AAAACA"/>
        </a:accent5>
        <a:accent6>
          <a:srgbClr val="B9B9E7"/>
        </a:accent6>
        <a:hlink>
          <a:srgbClr val="3333CC"/>
        </a:hlink>
        <a:folHlink>
          <a:srgbClr val="333399"/>
        </a:folHlink>
      </a:clrScheme>
      <a:clrMap bg1="lt1" tx1="dk1" bg2="lt2" tx2="dk2" accent1="accent1" accent2="accent2" accent3="accent3" accent4="accent4" accent5="accent5" accent6="accent6" hlink="hlink" folHlink="folHlink"/>
    </a:extraClrScheme>
    <a:extraClrScheme>
      <a:clrScheme name="blueboxs 13">
        <a:dk1>
          <a:srgbClr val="000000"/>
        </a:dk1>
        <a:lt1>
          <a:srgbClr val="FFFFFF"/>
        </a:lt1>
        <a:dk2>
          <a:srgbClr val="000000"/>
        </a:dk2>
        <a:lt2>
          <a:srgbClr val="808080"/>
        </a:lt2>
        <a:accent1>
          <a:srgbClr val="000099"/>
        </a:accent1>
        <a:accent2>
          <a:srgbClr val="000099"/>
        </a:accent2>
        <a:accent3>
          <a:srgbClr val="FFFFFF"/>
        </a:accent3>
        <a:accent4>
          <a:srgbClr val="000000"/>
        </a:accent4>
        <a:accent5>
          <a:srgbClr val="AAAACA"/>
        </a:accent5>
        <a:accent6>
          <a:srgbClr val="00008A"/>
        </a:accent6>
        <a:hlink>
          <a:srgbClr val="3333CC"/>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
    <a:dk1>
      <a:srgbClr val="000000"/>
    </a:dk1>
    <a:lt1>
      <a:srgbClr val="FFFFFF"/>
    </a:lt1>
    <a:dk2>
      <a:srgbClr val="000000"/>
    </a:dk2>
    <a:lt2>
      <a:srgbClr val="808080"/>
    </a:lt2>
    <a:accent1>
      <a:srgbClr val="000099"/>
    </a:accent1>
    <a:accent2>
      <a:srgbClr val="000099"/>
    </a:accent2>
    <a:accent3>
      <a:srgbClr val="FFFFFF"/>
    </a:accent3>
    <a:accent4>
      <a:srgbClr val="000000"/>
    </a:accent4>
    <a:accent5>
      <a:srgbClr val="AAAACA"/>
    </a:accent5>
    <a:accent6>
      <a:srgbClr val="00008A"/>
    </a:accent6>
    <a:hlink>
      <a:srgbClr val="3333CC"/>
    </a:hlink>
    <a:folHlink>
      <a:srgbClr val="333399"/>
    </a:folHlink>
  </a:clrScheme>
</a:themeOverride>
</file>

<file path=ppt/theme/themeOverride11.xml><?xml version="1.0" encoding="utf-8"?>
<a:themeOverride xmlns:a="http://schemas.openxmlformats.org/drawingml/2006/main">
  <a:clrScheme name="">
    <a:dk1>
      <a:srgbClr val="000000"/>
    </a:dk1>
    <a:lt1>
      <a:srgbClr val="FFFFFF"/>
    </a:lt1>
    <a:dk2>
      <a:srgbClr val="000000"/>
    </a:dk2>
    <a:lt2>
      <a:srgbClr val="808080"/>
    </a:lt2>
    <a:accent1>
      <a:srgbClr val="000099"/>
    </a:accent1>
    <a:accent2>
      <a:srgbClr val="000099"/>
    </a:accent2>
    <a:accent3>
      <a:srgbClr val="FFFFFF"/>
    </a:accent3>
    <a:accent4>
      <a:srgbClr val="000000"/>
    </a:accent4>
    <a:accent5>
      <a:srgbClr val="AAAACA"/>
    </a:accent5>
    <a:accent6>
      <a:srgbClr val="00008A"/>
    </a:accent6>
    <a:hlink>
      <a:srgbClr val="3333CC"/>
    </a:hlink>
    <a:folHlink>
      <a:srgbClr val="333399"/>
    </a:folHlink>
  </a:clrScheme>
</a:themeOverride>
</file>

<file path=ppt/theme/themeOverride12.xml><?xml version="1.0" encoding="utf-8"?>
<a:themeOverride xmlns:a="http://schemas.openxmlformats.org/drawingml/2006/main">
  <a:clrScheme name="">
    <a:dk1>
      <a:srgbClr val="000000"/>
    </a:dk1>
    <a:lt1>
      <a:srgbClr val="FFFFFF"/>
    </a:lt1>
    <a:dk2>
      <a:srgbClr val="000000"/>
    </a:dk2>
    <a:lt2>
      <a:srgbClr val="808080"/>
    </a:lt2>
    <a:accent1>
      <a:srgbClr val="000099"/>
    </a:accent1>
    <a:accent2>
      <a:srgbClr val="000099"/>
    </a:accent2>
    <a:accent3>
      <a:srgbClr val="FFFFFF"/>
    </a:accent3>
    <a:accent4>
      <a:srgbClr val="000000"/>
    </a:accent4>
    <a:accent5>
      <a:srgbClr val="AAAACA"/>
    </a:accent5>
    <a:accent6>
      <a:srgbClr val="00008A"/>
    </a:accent6>
    <a:hlink>
      <a:srgbClr val="3333CC"/>
    </a:hlink>
    <a:folHlink>
      <a:srgbClr val="333399"/>
    </a:folHlink>
  </a:clrScheme>
</a:themeOverride>
</file>

<file path=ppt/theme/themeOverride13.xml><?xml version="1.0" encoding="utf-8"?>
<a:themeOverride xmlns:a="http://schemas.openxmlformats.org/drawingml/2006/main">
  <a:clrScheme name="">
    <a:dk1>
      <a:srgbClr val="000000"/>
    </a:dk1>
    <a:lt1>
      <a:srgbClr val="FFFFFF"/>
    </a:lt1>
    <a:dk2>
      <a:srgbClr val="000000"/>
    </a:dk2>
    <a:lt2>
      <a:srgbClr val="808080"/>
    </a:lt2>
    <a:accent1>
      <a:srgbClr val="000099"/>
    </a:accent1>
    <a:accent2>
      <a:srgbClr val="000099"/>
    </a:accent2>
    <a:accent3>
      <a:srgbClr val="FFFFFF"/>
    </a:accent3>
    <a:accent4>
      <a:srgbClr val="000000"/>
    </a:accent4>
    <a:accent5>
      <a:srgbClr val="AAAACA"/>
    </a:accent5>
    <a:accent6>
      <a:srgbClr val="00008A"/>
    </a:accent6>
    <a:hlink>
      <a:srgbClr val="3333CC"/>
    </a:hlink>
    <a:folHlink>
      <a:srgbClr val="333399"/>
    </a:folHlink>
  </a:clrScheme>
</a:themeOverride>
</file>

<file path=ppt/theme/themeOverride14.xml><?xml version="1.0" encoding="utf-8"?>
<a:themeOverride xmlns:a="http://schemas.openxmlformats.org/drawingml/2006/main">
  <a:clrScheme name="">
    <a:dk1>
      <a:srgbClr val="000000"/>
    </a:dk1>
    <a:lt1>
      <a:srgbClr val="FFFFFF"/>
    </a:lt1>
    <a:dk2>
      <a:srgbClr val="000000"/>
    </a:dk2>
    <a:lt2>
      <a:srgbClr val="808080"/>
    </a:lt2>
    <a:accent1>
      <a:srgbClr val="000099"/>
    </a:accent1>
    <a:accent2>
      <a:srgbClr val="000099"/>
    </a:accent2>
    <a:accent3>
      <a:srgbClr val="FFFFFF"/>
    </a:accent3>
    <a:accent4>
      <a:srgbClr val="000000"/>
    </a:accent4>
    <a:accent5>
      <a:srgbClr val="AAAACA"/>
    </a:accent5>
    <a:accent6>
      <a:srgbClr val="00008A"/>
    </a:accent6>
    <a:hlink>
      <a:srgbClr val="3333CC"/>
    </a:hlink>
    <a:folHlink>
      <a:srgbClr val="333399"/>
    </a:folHlink>
  </a:clrScheme>
</a:themeOverride>
</file>

<file path=ppt/theme/themeOverride15.xml><?xml version="1.0" encoding="utf-8"?>
<a:themeOverride xmlns:a="http://schemas.openxmlformats.org/drawingml/2006/main">
  <a:clrScheme name="">
    <a:dk1>
      <a:srgbClr val="000000"/>
    </a:dk1>
    <a:lt1>
      <a:srgbClr val="FFFFFF"/>
    </a:lt1>
    <a:dk2>
      <a:srgbClr val="000000"/>
    </a:dk2>
    <a:lt2>
      <a:srgbClr val="808080"/>
    </a:lt2>
    <a:accent1>
      <a:srgbClr val="000099"/>
    </a:accent1>
    <a:accent2>
      <a:srgbClr val="000099"/>
    </a:accent2>
    <a:accent3>
      <a:srgbClr val="FFFFFF"/>
    </a:accent3>
    <a:accent4>
      <a:srgbClr val="000000"/>
    </a:accent4>
    <a:accent5>
      <a:srgbClr val="AAAACA"/>
    </a:accent5>
    <a:accent6>
      <a:srgbClr val="00008A"/>
    </a:accent6>
    <a:hlink>
      <a:srgbClr val="3333CC"/>
    </a:hlink>
    <a:folHlink>
      <a:srgbClr val="333399"/>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5F5F5F"/>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000099"/>
    </a:accent1>
    <a:accent2>
      <a:srgbClr val="000099"/>
    </a:accent2>
    <a:accent3>
      <a:srgbClr val="FFFFFF"/>
    </a:accent3>
    <a:accent4>
      <a:srgbClr val="000000"/>
    </a:accent4>
    <a:accent5>
      <a:srgbClr val="AAAACA"/>
    </a:accent5>
    <a:accent6>
      <a:srgbClr val="00008A"/>
    </a:accent6>
    <a:hlink>
      <a:srgbClr val="3333CC"/>
    </a:hlink>
    <a:folHlink>
      <a:srgbClr val="333399"/>
    </a:folHlink>
  </a:clrScheme>
</a:themeOverride>
</file>

<file path=ppt/theme/themeOverride8.xml><?xml version="1.0" encoding="utf-8"?>
<a:themeOverride xmlns:a="http://schemas.openxmlformats.org/drawingml/2006/main">
  <a:clrScheme name="">
    <a:dk1>
      <a:srgbClr val="000000"/>
    </a:dk1>
    <a:lt1>
      <a:srgbClr val="FFFFFF"/>
    </a:lt1>
    <a:dk2>
      <a:srgbClr val="000000"/>
    </a:dk2>
    <a:lt2>
      <a:srgbClr val="808080"/>
    </a:lt2>
    <a:accent1>
      <a:srgbClr val="000099"/>
    </a:accent1>
    <a:accent2>
      <a:srgbClr val="000099"/>
    </a:accent2>
    <a:accent3>
      <a:srgbClr val="FFFFFF"/>
    </a:accent3>
    <a:accent4>
      <a:srgbClr val="000000"/>
    </a:accent4>
    <a:accent5>
      <a:srgbClr val="AAAACA"/>
    </a:accent5>
    <a:accent6>
      <a:srgbClr val="00008A"/>
    </a:accent6>
    <a:hlink>
      <a:srgbClr val="3333CC"/>
    </a:hlink>
    <a:folHlink>
      <a:srgbClr val="333399"/>
    </a:folHlink>
  </a:clrScheme>
</a:themeOverride>
</file>

<file path=ppt/theme/themeOverride9.xml><?xml version="1.0" encoding="utf-8"?>
<a:themeOverride xmlns:a="http://schemas.openxmlformats.org/drawingml/2006/main">
  <a:clrScheme name="">
    <a:dk1>
      <a:srgbClr val="000000"/>
    </a:dk1>
    <a:lt1>
      <a:srgbClr val="FFFFFF"/>
    </a:lt1>
    <a:dk2>
      <a:srgbClr val="000000"/>
    </a:dk2>
    <a:lt2>
      <a:srgbClr val="808080"/>
    </a:lt2>
    <a:accent1>
      <a:srgbClr val="000099"/>
    </a:accent1>
    <a:accent2>
      <a:srgbClr val="000099"/>
    </a:accent2>
    <a:accent3>
      <a:srgbClr val="FFFFFF"/>
    </a:accent3>
    <a:accent4>
      <a:srgbClr val="000000"/>
    </a:accent4>
    <a:accent5>
      <a:srgbClr val="AAAACA"/>
    </a:accent5>
    <a:accent6>
      <a:srgbClr val="00008A"/>
    </a:accent6>
    <a:hlink>
      <a:srgbClr val="3333CC"/>
    </a:hlink>
    <a:folHlink>
      <a:srgbClr val="333399"/>
    </a:folHlink>
  </a:clrScheme>
</a:themeOverride>
</file>

<file path=docProps/app.xml><?xml version="1.0" encoding="utf-8"?>
<Properties xmlns="http://schemas.openxmlformats.org/officeDocument/2006/extended-properties" xmlns:vt="http://schemas.openxmlformats.org/officeDocument/2006/docPropsVTypes">
  <TotalTime>931</TotalTime>
  <Words>14495</Words>
  <Application>Microsoft Office PowerPoint</Application>
  <PresentationFormat>On-screen Show (4:3)</PresentationFormat>
  <Paragraphs>4437</Paragraphs>
  <Slides>302</Slides>
  <Notes>301</Notes>
  <HiddenSlides>33</HiddenSlides>
  <MMClips>0</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6</vt:i4>
      </vt:variant>
      <vt:variant>
        <vt:lpstr>Slide Titles</vt:lpstr>
      </vt:variant>
      <vt:variant>
        <vt:i4>302</vt:i4>
      </vt:variant>
    </vt:vector>
  </HeadingPairs>
  <TitlesOfParts>
    <vt:vector size="324" baseType="lpstr">
      <vt:lpstr>Arial</vt:lpstr>
      <vt:lpstr>Times New Roman</vt:lpstr>
      <vt:lpstr>Wingdings</vt:lpstr>
      <vt:lpstr>Monotype Sorts</vt:lpstr>
      <vt:lpstr>Times</vt:lpstr>
      <vt:lpstr>Arial Black</vt:lpstr>
      <vt:lpstr>Symbol</vt:lpstr>
      <vt:lpstr>Comic Sans MS</vt:lpstr>
      <vt:lpstr>Wingdings 3</vt:lpstr>
      <vt:lpstr>ヒラギノ角ゴ Pro W3</vt:lpstr>
      <vt:lpstr>MS Reference 1</vt:lpstr>
      <vt:lpstr>Default Design</vt:lpstr>
      <vt:lpstr>Soaring</vt:lpstr>
      <vt:lpstr>Watermark</vt:lpstr>
      <vt:lpstr>blueboxs</vt:lpstr>
      <vt:lpstr>Blank</vt:lpstr>
      <vt:lpstr>Microsoft Equation 3.0</vt:lpstr>
      <vt:lpstr>Microsoft Photo Editor 3.0 Photo</vt:lpstr>
      <vt:lpstr>Unknown</vt:lpstr>
      <vt:lpstr>Microsoft Word Document</vt:lpstr>
      <vt:lpstr>Picture</vt:lpstr>
      <vt:lpstr>ACD 3D</vt:lpstr>
      <vt:lpstr>Molecular Geometry and Bonding Theories</vt:lpstr>
      <vt:lpstr>Molecular Geometry and Bonding Theories</vt:lpstr>
      <vt:lpstr>Bonding Theories &amp; Geometry</vt:lpstr>
      <vt:lpstr>World of Chemistry The Annenberg Film Series</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Methane &amp; Carbon Tetrachloride</vt:lpstr>
      <vt:lpstr>Molecular Geometry</vt:lpstr>
      <vt:lpstr>A Lone Pear</vt:lpstr>
      <vt:lpstr>Slide 22</vt:lpstr>
      <vt:lpstr>Molecular Shapes</vt:lpstr>
      <vt:lpstr>Bonding and Shape of Molecules</vt:lpstr>
      <vt:lpstr>Molecular Shapes</vt:lpstr>
      <vt:lpstr>Valence Shell Electron Pair Repulsion    Theory  </vt:lpstr>
      <vt:lpstr>Valence Shell Electron Pair Repulsion    Theory  </vt:lpstr>
      <vt:lpstr>The VSEPR Model</vt:lpstr>
      <vt:lpstr>Molecular Shapes</vt:lpstr>
      <vt:lpstr>Geometry of Covalent Molecules ABn, and ABnEm</vt:lpstr>
      <vt:lpstr>Predicting the Geometry of Molecules</vt:lpstr>
      <vt:lpstr>Introduction to Lewis Structures</vt:lpstr>
      <vt:lpstr>Lewis Structures</vt:lpstr>
      <vt:lpstr>Molecules with Expanded Valence Shells</vt:lpstr>
      <vt:lpstr>Trigonal Bipyramid</vt:lpstr>
      <vt:lpstr>Octahedron</vt:lpstr>
      <vt:lpstr>Electron-Domain Geometries</vt:lpstr>
      <vt:lpstr>Slide 38</vt:lpstr>
      <vt:lpstr>Intermolecular Forces</vt:lpstr>
      <vt:lpstr>London Dispersion Forces</vt:lpstr>
      <vt:lpstr>Molecular Polarity</vt:lpstr>
      <vt:lpstr>Electronegativity  </vt:lpstr>
      <vt:lpstr>Ionic vs. Covalent</vt:lpstr>
      <vt:lpstr>Holding it together</vt:lpstr>
      <vt:lpstr>I’m not stealing, I’m sharing unequally</vt:lpstr>
      <vt:lpstr>Dipole Moment</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Determining Molecular Polarity</vt:lpstr>
      <vt:lpstr>Determining Molecular Polarity</vt:lpstr>
      <vt:lpstr>Determining Molecular Polarity</vt:lpstr>
      <vt:lpstr>Determining Molecular Polarity</vt:lpstr>
      <vt:lpstr>Dipole Moment</vt:lpstr>
      <vt:lpstr>Polar Bonds</vt:lpstr>
      <vt:lpstr>Slide 90</vt:lpstr>
      <vt:lpstr>Slide 91</vt:lpstr>
      <vt:lpstr>Slide 92</vt:lpstr>
      <vt:lpstr>Slide 93</vt:lpstr>
      <vt:lpstr>How does H2 form?</vt:lpstr>
      <vt:lpstr>Hydrogen Bond Formation</vt:lpstr>
      <vt:lpstr>Covalent bonds</vt:lpstr>
      <vt:lpstr>Covalent bonding</vt:lpstr>
      <vt:lpstr>Single Covalent Bond</vt:lpstr>
      <vt:lpstr>Sigma bonding orbitals </vt:lpstr>
      <vt:lpstr>Sigma bonding orbitals </vt:lpstr>
      <vt:lpstr>Pi bonding orbitals</vt:lpstr>
      <vt:lpstr>Sigma and pi bonds</vt:lpstr>
      <vt:lpstr>Atomic Orbitals and Bonding</vt:lpstr>
      <vt:lpstr>Overlapping Orbitals</vt:lpstr>
      <vt:lpstr>Slide 105</vt:lpstr>
      <vt:lpstr>Formation of Cation</vt:lpstr>
      <vt:lpstr>Formation of Anion</vt:lpstr>
      <vt:lpstr>Formation of Ionic Bond</vt:lpstr>
      <vt:lpstr>Slide 109</vt:lpstr>
      <vt:lpstr>Hybrid Orbitals</vt:lpstr>
      <vt:lpstr>Hybrid Orbitals</vt:lpstr>
      <vt:lpstr>Hybridization</vt:lpstr>
      <vt:lpstr>Lets look at a molecule of  methane, CH4.</vt:lpstr>
      <vt:lpstr>Carbon ground state configuration</vt:lpstr>
      <vt:lpstr>Carbon’s Empty Orbital</vt:lpstr>
      <vt:lpstr>A Problem Arises</vt:lpstr>
      <vt:lpstr>Unequal bond energy #2</vt:lpstr>
      <vt:lpstr>Slide 118</vt:lpstr>
      <vt:lpstr>Enter Hybridization</vt:lpstr>
      <vt:lpstr>sp3 Hybrid Orbitals</vt:lpstr>
      <vt:lpstr>Slide 121</vt:lpstr>
      <vt:lpstr>Hybridization of s and p Orbitals</vt:lpstr>
      <vt:lpstr>Hybridization of s and p Orbitals</vt:lpstr>
      <vt:lpstr>Hybridization Involving d Orbitals</vt:lpstr>
      <vt:lpstr>Slide 125</vt:lpstr>
      <vt:lpstr>Slide 126</vt:lpstr>
      <vt:lpstr>Bonding</vt:lpstr>
      <vt:lpstr>Multiple Bonds</vt:lpstr>
      <vt:lpstr>Multiple Bonds</vt:lpstr>
      <vt:lpstr>p bond</vt:lpstr>
      <vt:lpstr>Slide 131</vt:lpstr>
      <vt:lpstr>s bonds</vt:lpstr>
      <vt:lpstr>2p atomic orbitals</vt:lpstr>
      <vt:lpstr>s bonds     and      p bonds</vt:lpstr>
      <vt:lpstr>s bonds</vt:lpstr>
      <vt:lpstr>s bonds</vt:lpstr>
      <vt:lpstr>Slide 137</vt:lpstr>
      <vt:lpstr>Slide 138</vt:lpstr>
      <vt:lpstr>Bond Order</vt:lpstr>
      <vt:lpstr>Slide 140</vt:lpstr>
      <vt:lpstr>Slide 141</vt:lpstr>
      <vt:lpstr>Slide 142</vt:lpstr>
      <vt:lpstr>Slide 143</vt:lpstr>
      <vt:lpstr>Slide 144</vt:lpstr>
      <vt:lpstr>Slide 145</vt:lpstr>
      <vt:lpstr>Magnetic Properties  of a Sample</vt:lpstr>
      <vt:lpstr>Experiment for determining the magnetic properties of a sample</vt:lpstr>
      <vt:lpstr>Experiment for determining the magnetic properties of a sample</vt:lpstr>
      <vt:lpstr>Slide 149</vt:lpstr>
      <vt:lpstr>Slide 150</vt:lpstr>
      <vt:lpstr>Slide 151</vt:lpstr>
      <vt:lpstr>Slide 152</vt:lpstr>
      <vt:lpstr>Slide 153</vt:lpstr>
      <vt:lpstr>Slide 154</vt:lpstr>
      <vt:lpstr>Molecular Geometry</vt:lpstr>
      <vt:lpstr>VSEPR Theory</vt:lpstr>
      <vt:lpstr>VSEPR Theory</vt:lpstr>
      <vt:lpstr>VSEPR Theory</vt:lpstr>
      <vt:lpstr>Determining Molecular Shape</vt:lpstr>
      <vt:lpstr>Common Molecular Shapes</vt:lpstr>
      <vt:lpstr>Common Molecular Shapes</vt:lpstr>
      <vt:lpstr>Common Molecular Shapes</vt:lpstr>
      <vt:lpstr>Common Molecular Shapes</vt:lpstr>
      <vt:lpstr>Common Molecular Shapes</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Common Molecular Shapes</vt:lpstr>
      <vt:lpstr>Common Molecular Shapes</vt:lpstr>
      <vt:lpstr>Common Molecular Shapes</vt:lpstr>
      <vt:lpstr>Examples</vt:lpstr>
      <vt:lpstr>Examples</vt:lpstr>
      <vt:lpstr> Introduction to Bonding</vt:lpstr>
      <vt:lpstr>Slide 186</vt:lpstr>
      <vt:lpstr>Vocabulary</vt:lpstr>
      <vt:lpstr>Vocabulary</vt:lpstr>
      <vt:lpstr>Vocabulary</vt:lpstr>
      <vt:lpstr>Vocabulary</vt:lpstr>
      <vt:lpstr>Types of Bonds</vt:lpstr>
      <vt:lpstr>Types of Bonds</vt:lpstr>
      <vt:lpstr>Types of Bonds</vt:lpstr>
      <vt:lpstr>Types of Bonds</vt:lpstr>
      <vt:lpstr>Lattice Energies in Ionic Solids</vt:lpstr>
      <vt:lpstr>Types of Bonds</vt:lpstr>
      <vt:lpstr>Types of Bonds</vt:lpstr>
      <vt:lpstr>Bond Polarity</vt:lpstr>
      <vt:lpstr>Types of Chemical Bonds</vt:lpstr>
      <vt:lpstr>Bond Polarity</vt:lpstr>
      <vt:lpstr>Bond Polarity</vt:lpstr>
      <vt:lpstr>Ionic bonding:  Li + Cl</vt:lpstr>
      <vt:lpstr>Ionic bonding:  Mg + O</vt:lpstr>
      <vt:lpstr>Bond Polarity</vt:lpstr>
      <vt:lpstr>Bond Polarity</vt:lpstr>
      <vt:lpstr>Bond Polarity</vt:lpstr>
      <vt:lpstr>Bond Polarity</vt:lpstr>
      <vt:lpstr>Bond Polarity</vt:lpstr>
      <vt:lpstr>Bond Polarity</vt:lpstr>
      <vt:lpstr>Bond Polarity</vt:lpstr>
      <vt:lpstr>Bond Polarity</vt:lpstr>
      <vt:lpstr>Write the electron dot diagram for</vt:lpstr>
      <vt:lpstr>Ionic Bonding</vt:lpstr>
      <vt:lpstr>Slide 214</vt:lpstr>
      <vt:lpstr>Slide 215</vt:lpstr>
      <vt:lpstr>Metals are Malleable</vt:lpstr>
      <vt:lpstr>Ionic solids are brittle</vt:lpstr>
      <vt:lpstr>How does H2 form?</vt:lpstr>
      <vt:lpstr>Hydrogen Bond Formation</vt:lpstr>
      <vt:lpstr>Covalent bonds</vt:lpstr>
      <vt:lpstr>Covalent bonding</vt:lpstr>
      <vt:lpstr>Single Covalent Bond</vt:lpstr>
      <vt:lpstr>How to show how they formed</vt:lpstr>
      <vt:lpstr>Water</vt:lpstr>
      <vt:lpstr>Water</vt:lpstr>
      <vt:lpstr>Water</vt:lpstr>
      <vt:lpstr>Lewis Structures</vt:lpstr>
      <vt:lpstr>Multiple Bonds</vt:lpstr>
      <vt:lpstr>Carbon dioxide</vt:lpstr>
      <vt:lpstr>Carbon dioxide</vt:lpstr>
      <vt:lpstr>Slide 231</vt:lpstr>
      <vt:lpstr>Slide 232</vt:lpstr>
      <vt:lpstr>Water</vt:lpstr>
      <vt:lpstr>Water</vt:lpstr>
      <vt:lpstr>Water</vt:lpstr>
      <vt:lpstr>Lewis Structures</vt:lpstr>
      <vt:lpstr>Multiple Bonds</vt:lpstr>
      <vt:lpstr>Formation of Multiple Covalent Bonds</vt:lpstr>
      <vt:lpstr>Carbon dioxide</vt:lpstr>
      <vt:lpstr>Carbon dioxide</vt:lpstr>
      <vt:lpstr>Slide 241</vt:lpstr>
      <vt:lpstr>Slide 242</vt:lpstr>
      <vt:lpstr>How to draw them</vt:lpstr>
      <vt:lpstr>Examples</vt:lpstr>
      <vt:lpstr>Examples</vt:lpstr>
      <vt:lpstr>Examples</vt:lpstr>
      <vt:lpstr>HCN</vt:lpstr>
      <vt:lpstr>Slide 248</vt:lpstr>
      <vt:lpstr>Slide 249</vt:lpstr>
      <vt:lpstr>Another way of indicating bonds</vt:lpstr>
      <vt:lpstr>Structural Examples</vt:lpstr>
      <vt:lpstr>Coordinate Covalent Bond</vt:lpstr>
      <vt:lpstr>Slide 253</vt:lpstr>
      <vt:lpstr>Slide 254</vt:lpstr>
      <vt:lpstr>How do we know if</vt:lpstr>
      <vt:lpstr>Resonance</vt:lpstr>
      <vt:lpstr>VSEPR</vt:lpstr>
      <vt:lpstr>VSEPR</vt:lpstr>
      <vt:lpstr>VSEPR</vt:lpstr>
      <vt:lpstr> 4 atoms bonded</vt:lpstr>
      <vt:lpstr>3 bonded -  1 lone pair</vt:lpstr>
      <vt:lpstr>2 bonded -  2 lone pair</vt:lpstr>
      <vt:lpstr>3 atoms no lone pair</vt:lpstr>
      <vt:lpstr>3 atoms no lone pair</vt:lpstr>
      <vt:lpstr>2 atoms no lone pair</vt:lpstr>
      <vt:lpstr>Hybrid Orbitals</vt:lpstr>
      <vt:lpstr>Hybridization</vt:lpstr>
      <vt:lpstr>Hybridization</vt:lpstr>
      <vt:lpstr>Slide 269</vt:lpstr>
      <vt:lpstr>Slide 270</vt:lpstr>
      <vt:lpstr>sp3 geometry</vt:lpstr>
      <vt:lpstr>How we get to hybridization</vt:lpstr>
      <vt:lpstr>sp2 hybridization</vt:lpstr>
      <vt:lpstr>Slide 274</vt:lpstr>
      <vt:lpstr>Slide 275</vt:lpstr>
      <vt:lpstr>Where is the P orbital?</vt:lpstr>
      <vt:lpstr>Two types of Bonds</vt:lpstr>
      <vt:lpstr>Slide 278</vt:lpstr>
      <vt:lpstr>sp2 hybridization</vt:lpstr>
      <vt:lpstr>What about two</vt:lpstr>
      <vt:lpstr>sp hybridization</vt:lpstr>
      <vt:lpstr>CO2</vt:lpstr>
      <vt:lpstr>N2</vt:lpstr>
      <vt:lpstr>N2</vt:lpstr>
      <vt:lpstr>Polar Bonds</vt:lpstr>
      <vt:lpstr>Electronegativity</vt:lpstr>
      <vt:lpstr>How to show a bond is polar</vt:lpstr>
      <vt:lpstr>Polar Molecules</vt:lpstr>
      <vt:lpstr>Polar Molecules</vt:lpstr>
      <vt:lpstr>Is it polar?</vt:lpstr>
      <vt:lpstr>Bond Dissociation Energy</vt:lpstr>
      <vt:lpstr>Find the energy change for the reaction</vt:lpstr>
      <vt:lpstr>Intermolecular Forces</vt:lpstr>
      <vt:lpstr>Intermolecular Forces</vt:lpstr>
      <vt:lpstr>Dipole interactions</vt:lpstr>
      <vt:lpstr>Dipole interactions</vt:lpstr>
      <vt:lpstr>Dipole interactions</vt:lpstr>
      <vt:lpstr>Dipole Interactions</vt:lpstr>
      <vt:lpstr>Hydrogen bonding</vt:lpstr>
      <vt:lpstr>Hydrogen Bonding</vt:lpstr>
      <vt:lpstr>Hydrogen bonding</vt:lpstr>
      <vt:lpstr>Resources - Bonding</vt:lpstr>
    </vt:vector>
  </TitlesOfParts>
  <Company>McLean County Unit 5 Schools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Geometry and Bonding Theories</dc:title>
  <dc:subject>Chemistry</dc:subject>
  <dc:creator>Jeff Christopherson</dc:creator>
  <cp:lastModifiedBy>UNIT55</cp:lastModifiedBy>
  <cp:revision>154</cp:revision>
  <dcterms:created xsi:type="dcterms:W3CDTF">2005-12-13T14:25:41Z</dcterms:created>
  <dcterms:modified xsi:type="dcterms:W3CDTF">2009-07-06T15:07:00Z</dcterms:modified>
</cp:coreProperties>
</file>